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48" r:id="rId2"/>
    <p:sldId id="588" r:id="rId3"/>
    <p:sldId id="593" r:id="rId4"/>
    <p:sldId id="589" r:id="rId5"/>
    <p:sldId id="594" r:id="rId6"/>
    <p:sldId id="495" r:id="rId7"/>
    <p:sldId id="570" r:id="rId8"/>
    <p:sldId id="601" r:id="rId9"/>
    <p:sldId id="606" r:id="rId10"/>
    <p:sldId id="607" r:id="rId11"/>
    <p:sldId id="609" r:id="rId12"/>
    <p:sldId id="278" r:id="rId13"/>
    <p:sldId id="590" r:id="rId14"/>
    <p:sldId id="591" r:id="rId15"/>
    <p:sldId id="608" r:id="rId16"/>
    <p:sldId id="360" r:id="rId17"/>
    <p:sldId id="611" r:id="rId18"/>
    <p:sldId id="565" r:id="rId19"/>
    <p:sldId id="596" r:id="rId20"/>
    <p:sldId id="612" r:id="rId21"/>
    <p:sldId id="614" r:id="rId22"/>
    <p:sldId id="615" r:id="rId23"/>
    <p:sldId id="616" r:id="rId24"/>
    <p:sldId id="617" r:id="rId25"/>
    <p:sldId id="598" r:id="rId26"/>
    <p:sldId id="627" r:id="rId27"/>
    <p:sldId id="619" r:id="rId28"/>
    <p:sldId id="500" r:id="rId29"/>
    <p:sldId id="579" r:id="rId30"/>
    <p:sldId id="499" r:id="rId31"/>
    <p:sldId id="620" r:id="rId32"/>
    <p:sldId id="599" r:id="rId33"/>
    <p:sldId id="628" r:id="rId34"/>
    <p:sldId id="636" r:id="rId35"/>
    <p:sldId id="630" r:id="rId36"/>
    <p:sldId id="631" r:id="rId37"/>
    <p:sldId id="632" r:id="rId38"/>
    <p:sldId id="634" r:id="rId39"/>
    <p:sldId id="635" r:id="rId40"/>
    <p:sldId id="621" r:id="rId41"/>
    <p:sldId id="624" r:id="rId42"/>
    <p:sldId id="600" r:id="rId43"/>
    <p:sldId id="592" r:id="rId44"/>
    <p:sldId id="586" r:id="rId45"/>
    <p:sldId id="582" r:id="rId46"/>
    <p:sldId id="497" r:id="rId47"/>
    <p:sldId id="498" r:id="rId48"/>
    <p:sldId id="583" r:id="rId49"/>
    <p:sldId id="584" r:id="rId50"/>
    <p:sldId id="585" r:id="rId51"/>
    <p:sldId id="501" r:id="rId5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90E1-0498-41A7-87BD-3E3889DF6F9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EFCD-45B2-495D-B294-EBC26467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038-89DE-60E3-1551-18FE1363F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A7337-21CF-EEBB-40BF-A5885307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8F5F-1948-CEFA-8763-FDFB65C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42AD-3D3F-47B2-D3E8-A1714A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8291-753A-5BB3-65DF-EE6214C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5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1E37-CAFF-1B75-E1BB-37EF52B7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524A4-08F7-4656-F99C-652E6144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24B3-E52A-3BE8-94DB-7AE61CD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7666-8F68-EA99-E72B-7E5AC6F8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A813-2694-B526-930A-E12D84DF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DD56-C3F4-7555-7B10-7AC37276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15A76-3CEE-A385-995C-4C533EDB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A92-2FF8-28E8-ACF9-64FB8BF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B79C-A307-0E6C-B2DC-102209D5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A4BA-F78F-255F-7387-31491FB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6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493F-BDAA-C3D4-2082-C546870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AC6B-08B9-BDE3-59F2-EAD5A6B3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D1BD-A5A8-6E76-F13E-6F117F0A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7668-228C-4A45-0C07-BEBED8FC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394E-68EF-B682-86A3-87340208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86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4434-9B55-516B-3826-6672F56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F90CA-8CDF-F1A3-0827-69FAD95D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966C-EDC4-E802-D5D8-466C4C7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F957-C821-FA5E-E802-B633D008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8766-04D7-DC03-3A54-15F08225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6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20DD-DDD3-7339-345C-51AC001F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9D50-58CA-DFC8-892C-79614310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736DA-E5EB-6DD4-3300-A7631DB6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64B4-BFCA-010C-1BF8-0CBF28C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8570-08E4-E453-061F-A7CC7DE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0E5-1720-BA72-14FE-655891A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87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133-33CE-4D62-18AE-ADBEDEC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DB82-B085-DE67-9EF6-5D8FDAA8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FC166-134E-363E-D4B6-9CDAF23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15CEE-9ECE-E689-4DA5-A4232805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FCE89-1E68-2FB8-99DC-AAAC9488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F12BD-84E0-EA7C-715B-EDC1A90F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6485F-E061-DDC3-B468-9740A4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9DDF-CCF2-605C-B19E-F445BEB3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15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800D-6610-7ADE-9477-8B67AE9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1ADAC-9291-4F55-0009-4CB7C1F3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AEF8-3A2E-1328-1BE6-B45C041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7F5D-6F2E-E723-29CF-ABF6A6C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A1F0A-9427-D3F0-BDA8-662ECA5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01D2-E4D9-947E-A0FD-066BB857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F56B-C56A-D13C-006F-0B94EEFB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6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4BB-4A44-EA3D-611C-0E0228F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357-A512-9541-FB7F-8EA45E90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AF5E-B154-9795-2E73-2C568AB8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DBB7-2C84-B191-18A5-72350022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11F6-F636-4760-EA98-3E9E2A9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F640-467A-70CE-1E7C-ACF0C0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42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945-D53E-4079-5B29-72208E0B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65B4-E898-DED1-1237-96BA050D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B8891-008C-F223-16A9-DEBC9C5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CE5F-CCF0-F59F-23F3-86F5BA1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42B6-43D1-9DB2-D942-C8826300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1E56-A0D9-A453-2AA3-925DFA8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68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EDF33-E5A5-FF4D-CE22-F6D71738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0428-041B-9757-5AB4-F2DFDCD9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3622-1203-EEE5-CF21-047E498F6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15ED-8275-4CE9-9E61-3356A7C858F5}" type="datetimeFigureOut">
              <a:rPr lang="ro-RO" smtClean="0"/>
              <a:t>18.11.2025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1DD1-0E48-1D74-1BF2-690F4EA09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71E2-2D96-9B5C-78AB-E0742775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3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slideshow/synapse-87054268/870542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4656-ADAB-1427-B9E8-85E91820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9CC5-5A19-ACB2-31C8-C08E73810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/>
              <a:t>Concepte</a:t>
            </a:r>
            <a:r>
              <a:rPr lang="fr-FR" b="1" dirty="0"/>
              <a:t> de </a:t>
            </a:r>
            <a:r>
              <a:rPr lang="fr-FR" b="1" dirty="0" err="1"/>
              <a:t>bază</a:t>
            </a:r>
            <a:r>
              <a:rPr lang="fr-FR" b="1" dirty="0"/>
              <a:t> </a:t>
            </a:r>
            <a:r>
              <a:rPr lang="fr-FR" b="1" dirty="0" err="1"/>
              <a:t>în</a:t>
            </a:r>
            <a:r>
              <a:rPr lang="fr-FR" b="1" dirty="0"/>
              <a:t> membrane</a:t>
            </a:r>
            <a:r>
              <a:rPr lang="ro-RO" b="1" dirty="0"/>
              <a:t>, </a:t>
            </a:r>
            <a:r>
              <a:rPr lang="en-US" b="1" dirty="0"/>
              <a:t>V</a:t>
            </a:r>
            <a:br>
              <a:rPr lang="en-US" b="1" dirty="0"/>
            </a:br>
            <a:r>
              <a:rPr lang="ro-RO" b="1" dirty="0"/>
              <a:t>Sinapsele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D185-4330-E490-67E8-6FE82F5BF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Tema 6, Tema 7</a:t>
            </a:r>
          </a:p>
        </p:txBody>
      </p:sp>
    </p:spTree>
    <p:extLst>
      <p:ext uri="{BB962C8B-B14F-4D97-AF65-F5344CB8AC3E}">
        <p14:creationId xmlns:p14="http://schemas.microsoft.com/office/powerpoint/2010/main" val="29112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E485-0F4F-D99C-CF9F-1F3EE9D6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conform </a:t>
            </a:r>
            <a:r>
              <a:rPr lang="ro-RO" dirty="0" err="1"/>
              <a:t>neurotransmițătorului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365C-1D01-5F47-B208-45AFCDC3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sinapse</a:t>
            </a:r>
            <a:r>
              <a:rPr lang="en-US" b="1" dirty="0"/>
              <a:t> </a:t>
            </a:r>
            <a:r>
              <a:rPr lang="en-US" b="1" dirty="0" err="1"/>
              <a:t>colinergice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acetilcolină</a:t>
            </a:r>
            <a:endParaRPr lang="en-US" dirty="0"/>
          </a:p>
          <a:p>
            <a:r>
              <a:rPr lang="en-US" b="1" dirty="0" err="1"/>
              <a:t>sinapse</a:t>
            </a:r>
            <a:r>
              <a:rPr lang="en-US" b="1" dirty="0"/>
              <a:t> </a:t>
            </a:r>
            <a:r>
              <a:rPr lang="en-US" b="1" dirty="0" err="1"/>
              <a:t>adrenergice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noradrenalină</a:t>
            </a:r>
            <a:r>
              <a:rPr lang="en-US" dirty="0"/>
              <a:t> (</a:t>
            </a:r>
            <a:r>
              <a:rPr lang="en-US" dirty="0" err="1"/>
              <a:t>norepinefrina</a:t>
            </a:r>
            <a:r>
              <a:rPr lang="en-US" dirty="0"/>
              <a:t>)</a:t>
            </a:r>
          </a:p>
          <a:p>
            <a:r>
              <a:rPr lang="en-US" b="1" dirty="0" err="1"/>
              <a:t>sinapse</a:t>
            </a:r>
            <a:r>
              <a:rPr lang="en-US" b="1" dirty="0"/>
              <a:t> </a:t>
            </a:r>
            <a:r>
              <a:rPr lang="en-US" b="1" dirty="0" err="1"/>
              <a:t>dopaminergice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dopamină</a:t>
            </a:r>
            <a:endParaRPr lang="en-US" dirty="0"/>
          </a:p>
          <a:p>
            <a:r>
              <a:rPr lang="en-US" b="1" dirty="0" err="1"/>
              <a:t>sinapse</a:t>
            </a:r>
            <a:r>
              <a:rPr lang="en-US" b="1" dirty="0"/>
              <a:t> </a:t>
            </a:r>
            <a:r>
              <a:rPr lang="en-US" b="1" dirty="0" err="1"/>
              <a:t>serotoninergice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serotonină</a:t>
            </a:r>
            <a:endParaRPr lang="en-US" dirty="0"/>
          </a:p>
          <a:p>
            <a:r>
              <a:rPr lang="en-US" b="1" dirty="0" err="1"/>
              <a:t>sinapse</a:t>
            </a:r>
            <a:r>
              <a:rPr lang="en-US" b="1" dirty="0"/>
              <a:t> </a:t>
            </a:r>
            <a:r>
              <a:rPr lang="en-US" b="1" dirty="0" err="1"/>
              <a:t>gabaergice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acidul</a:t>
            </a:r>
            <a:r>
              <a:rPr lang="en-US" dirty="0"/>
              <a:t> </a:t>
            </a:r>
            <a:r>
              <a:rPr lang="el-GR" dirty="0"/>
              <a:t>γ-</a:t>
            </a:r>
            <a:r>
              <a:rPr lang="en-US" dirty="0" err="1"/>
              <a:t>aminobutiric</a:t>
            </a:r>
            <a:r>
              <a:rPr lang="en-US" dirty="0"/>
              <a:t> (GABA)</a:t>
            </a:r>
          </a:p>
        </p:txBody>
      </p:sp>
    </p:spTree>
    <p:extLst>
      <p:ext uri="{BB962C8B-B14F-4D97-AF65-F5344CB8AC3E}">
        <p14:creationId xmlns:p14="http://schemas.microsoft.com/office/powerpoint/2010/main" val="409453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F64A-3228-1896-A074-7F769F9C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Anatomia funcțională a sinapsei chimice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798A9-96F7-D738-CD2F-1F4489102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707" y="1342538"/>
            <a:ext cx="5824212" cy="51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491" y="129994"/>
            <a:ext cx="4265023" cy="801824"/>
          </a:xfrm>
        </p:spPr>
        <p:txBody>
          <a:bodyPr/>
          <a:lstStyle/>
          <a:p>
            <a:r>
              <a:rPr lang="en-US" b="1" dirty="0"/>
              <a:t>Sinapsele chimice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6" y="931818"/>
            <a:ext cx="11570525" cy="5757739"/>
          </a:xfrm>
        </p:spPr>
        <p:txBody>
          <a:bodyPr>
            <a:normAutofit fontScale="70000" lnSpcReduction="20000"/>
          </a:bodyPr>
          <a:lstStyle/>
          <a:p>
            <a:r>
              <a:rPr lang="ro-RO" dirty="0"/>
              <a:t>S</a:t>
            </a:r>
            <a:r>
              <a:rPr lang="en-US" dirty="0" err="1"/>
              <a:t>unt</a:t>
            </a:r>
            <a:r>
              <a:rPr lang="en-US" dirty="0"/>
              <a:t> principal</a:t>
            </a:r>
            <a:r>
              <a:rPr lang="ro-RO" dirty="0" err="1"/>
              <a:t>ul</a:t>
            </a:r>
            <a:r>
              <a:rPr lang="ro-RO" dirty="0"/>
              <a:t> mod de</a:t>
            </a:r>
            <a:r>
              <a:rPr lang="en-US" dirty="0"/>
              <a:t> </a:t>
            </a:r>
            <a:r>
              <a:rPr lang="en-US" dirty="0" err="1"/>
              <a:t>comunicări</a:t>
            </a:r>
            <a:r>
              <a:rPr lang="en-US" dirty="0"/>
              <a:t> </a:t>
            </a:r>
            <a:r>
              <a:rPr lang="en-US" dirty="0" err="1"/>
              <a:t>intercelulare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Structura</a:t>
            </a:r>
            <a:r>
              <a:rPr lang="en-US" dirty="0"/>
              <a:t> lor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complexă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convertească</a:t>
            </a:r>
            <a:r>
              <a:rPr lang="en-US" dirty="0"/>
              <a:t> un </a:t>
            </a:r>
            <a:r>
              <a:rPr lang="en-US" dirty="0" err="1"/>
              <a:t>impuls</a:t>
            </a:r>
            <a:r>
              <a:rPr lang="en-US" dirty="0"/>
              <a:t> electric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impuls</a:t>
            </a:r>
            <a:r>
              <a:rPr lang="en-US" dirty="0"/>
              <a:t> electric. </a:t>
            </a:r>
            <a:r>
              <a:rPr lang="en-US" dirty="0" err="1"/>
              <a:t>Aceasta</a:t>
            </a:r>
            <a:r>
              <a:rPr lang="en-US" dirty="0"/>
              <a:t> duce la o </a:t>
            </a:r>
            <a:r>
              <a:rPr lang="en-US" dirty="0" err="1"/>
              <a:t>întârziere</a:t>
            </a:r>
            <a:r>
              <a:rPr lang="en-US" dirty="0"/>
              <a:t> </a:t>
            </a:r>
            <a:r>
              <a:rPr lang="en-US" dirty="0" err="1"/>
              <a:t>sinaptică</a:t>
            </a:r>
            <a:r>
              <a:rPr lang="en-US" dirty="0"/>
              <a:t>, care </a:t>
            </a:r>
            <a:r>
              <a:rPr lang="en-US" dirty="0" err="1"/>
              <a:t>poate</a:t>
            </a:r>
            <a:r>
              <a:rPr lang="en-US" dirty="0"/>
              <a:t> fi de 0,2-0,4 </a:t>
            </a:r>
            <a:r>
              <a:rPr lang="en-US" dirty="0" err="1"/>
              <a:t>ms.</a:t>
            </a:r>
            <a:endParaRPr lang="ro-RO" dirty="0"/>
          </a:p>
          <a:p>
            <a:r>
              <a:rPr lang="en-US" dirty="0" err="1"/>
              <a:t>Excitația</a:t>
            </a:r>
            <a:r>
              <a:rPr lang="en-US" dirty="0"/>
              <a:t> se </a:t>
            </a:r>
            <a:r>
              <a:rPr lang="en-US" dirty="0" err="1"/>
              <a:t>transmite</a:t>
            </a:r>
            <a:r>
              <a:rPr lang="en-US" dirty="0"/>
              <a:t>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substanțe</a:t>
            </a:r>
            <a:r>
              <a:rPr lang="en-US" dirty="0"/>
              <a:t> chimice </a:t>
            </a:r>
            <a:r>
              <a:rPr lang="en-US" dirty="0" err="1"/>
              <a:t>speciale</a:t>
            </a:r>
            <a:r>
              <a:rPr lang="en-US" dirty="0"/>
              <a:t>– </a:t>
            </a:r>
            <a:r>
              <a:rPr lang="en-US" b="1" i="1" dirty="0" err="1"/>
              <a:t>mediatori</a:t>
            </a:r>
            <a:r>
              <a:rPr lang="en-US" b="1" i="1" dirty="0"/>
              <a:t>/ </a:t>
            </a:r>
            <a:r>
              <a:rPr lang="en-US" b="1" i="1" dirty="0" err="1"/>
              <a:t>neurotransmi</a:t>
            </a:r>
            <a:r>
              <a:rPr lang="ro-RO" b="1" i="1" dirty="0" err="1"/>
              <a:t>țători</a:t>
            </a:r>
            <a:r>
              <a:rPr lang="en-US" b="1" i="1" dirty="0"/>
              <a:t> </a:t>
            </a:r>
            <a:endParaRPr lang="ro-RO" b="1" i="1" dirty="0"/>
          </a:p>
          <a:p>
            <a:r>
              <a:rPr lang="ro-RO" dirty="0"/>
              <a:t>În sinapse chimice, activitatea electrică în neuronul pre-sinaptic este convertit în chimic, numit </a:t>
            </a:r>
            <a:r>
              <a:rPr lang="ro-RO" dirty="0" err="1"/>
              <a:t>neurotransmițător</a:t>
            </a:r>
            <a:endParaRPr lang="ro-RO" dirty="0"/>
          </a:p>
          <a:p>
            <a:r>
              <a:rPr lang="ro-RO" dirty="0" err="1"/>
              <a:t>Asi</a:t>
            </a:r>
            <a:r>
              <a:rPr lang="en-US" dirty="0" err="1"/>
              <a:t>igură</a:t>
            </a:r>
            <a:r>
              <a:rPr lang="en-US" dirty="0"/>
              <a:t> </a:t>
            </a:r>
            <a:r>
              <a:rPr lang="en-US" dirty="0" err="1"/>
              <a:t>transmiterea</a:t>
            </a:r>
            <a:r>
              <a:rPr lang="en-US" dirty="0"/>
              <a:t> </a:t>
            </a:r>
            <a:r>
              <a:rPr lang="en-US" dirty="0" err="1"/>
              <a:t>unidirecțională</a:t>
            </a:r>
            <a:r>
              <a:rPr lang="en-US" dirty="0"/>
              <a:t> a </a:t>
            </a:r>
            <a:r>
              <a:rPr lang="ro-RO" dirty="0"/>
              <a:t>PA</a:t>
            </a:r>
            <a:r>
              <a:rPr lang="en-US" dirty="0"/>
              <a:t>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b="1" i="1" dirty="0" err="1"/>
              <a:t>principalul</a:t>
            </a:r>
            <a:r>
              <a:rPr lang="en-US" b="1" i="1" dirty="0"/>
              <a:t> </a:t>
            </a:r>
            <a:r>
              <a:rPr lang="en-US" b="1" i="1" dirty="0" err="1"/>
              <a:t>său</a:t>
            </a:r>
            <a:r>
              <a:rPr lang="en-US" b="1" i="1" dirty="0"/>
              <a:t> </a:t>
            </a:r>
            <a:r>
              <a:rPr lang="en-US" b="1" i="1" dirty="0" err="1"/>
              <a:t>avantaj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sinapse</a:t>
            </a:r>
            <a:r>
              <a:rPr lang="en-US" dirty="0"/>
              <a:t> are loc </a:t>
            </a:r>
            <a:r>
              <a:rPr lang="en-US" dirty="0" err="1"/>
              <a:t>transformarea</a:t>
            </a:r>
            <a:r>
              <a:rPr lang="en-US" dirty="0"/>
              <a:t> </a:t>
            </a:r>
            <a:r>
              <a:rPr lang="en-US" dirty="0" err="1"/>
              <a:t>ritmului</a:t>
            </a:r>
            <a:r>
              <a:rPr lang="en-US" dirty="0"/>
              <a:t> de </a:t>
            </a:r>
            <a:r>
              <a:rPr lang="en-US" dirty="0" err="1"/>
              <a:t>excitație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A</a:t>
            </a:r>
            <a:r>
              <a:rPr lang="en-US" dirty="0"/>
              <a:t>u o </a:t>
            </a:r>
            <a:r>
              <a:rPr lang="en-US" dirty="0" err="1"/>
              <a:t>oboseală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ro-RO" dirty="0"/>
              <a:t>, cauzată de epuizarea rezervei chimice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A</a:t>
            </a:r>
            <a:r>
              <a:rPr lang="en-US" dirty="0"/>
              <a:t>u o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la </a:t>
            </a:r>
            <a:r>
              <a:rPr lang="en-US" dirty="0" err="1"/>
              <a:t>substanțe</a:t>
            </a:r>
            <a:r>
              <a:rPr lang="en-US" dirty="0"/>
              <a:t> chimice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en-US" sz="2300" i="1" dirty="0" err="1"/>
              <a:t>inclusiv</a:t>
            </a:r>
            <a:r>
              <a:rPr lang="en-US" sz="2300" i="1" dirty="0"/>
              <a:t> </a:t>
            </a:r>
            <a:r>
              <a:rPr lang="en-US" sz="2300" i="1" dirty="0" err="1"/>
              <a:t>medicamente</a:t>
            </a:r>
            <a:r>
              <a:rPr lang="en-US" sz="2300" i="1" dirty="0"/>
              <a:t> </a:t>
            </a:r>
            <a:r>
              <a:rPr lang="en-US" sz="2300" i="1" dirty="0" err="1"/>
              <a:t>farmacologice</a:t>
            </a:r>
            <a:r>
              <a:rPr lang="en-US" sz="2300" i="1" dirty="0"/>
              <a:t> — </a:t>
            </a:r>
            <a:r>
              <a:rPr lang="en-US" sz="2300" i="1" dirty="0" err="1"/>
              <a:t>blocante</a:t>
            </a:r>
            <a:r>
              <a:rPr lang="en-US" sz="2300" i="1" dirty="0"/>
              <a:t> </a:t>
            </a:r>
            <a:r>
              <a:rPr lang="en-US" sz="2300" i="1" dirty="0" err="1"/>
              <a:t>și</a:t>
            </a:r>
            <a:r>
              <a:rPr lang="ro-RO" sz="2300" i="1" dirty="0"/>
              <a:t> </a:t>
            </a:r>
            <a:r>
              <a:rPr lang="en-US" sz="2300" i="1" dirty="0" err="1"/>
              <a:t>altele</a:t>
            </a:r>
            <a:r>
              <a:rPr lang="en-US" dirty="0"/>
              <a:t>)</a:t>
            </a:r>
            <a:endParaRPr lang="ro-RO" dirty="0"/>
          </a:p>
          <a:p>
            <a:r>
              <a:rPr lang="en-US" b="1" dirty="0">
                <a:solidFill>
                  <a:srgbClr val="FF0000"/>
                </a:solidFill>
              </a:rPr>
              <a:t>Sinapsele chimice sunt </a:t>
            </a:r>
            <a:r>
              <a:rPr lang="en-US" b="1" dirty="0" err="1">
                <a:solidFill>
                  <a:srgbClr val="FF0000"/>
                </a:solidFill>
              </a:rPr>
              <a:t>similare</a:t>
            </a:r>
            <a:r>
              <a:rPr lang="en-US" b="1" dirty="0">
                <a:solidFill>
                  <a:srgbClr val="FF0000"/>
                </a:solidFill>
              </a:rPr>
              <a:t> cu </a:t>
            </a:r>
            <a:r>
              <a:rPr lang="en-US" b="1" dirty="0" err="1">
                <a:solidFill>
                  <a:srgbClr val="FF0000"/>
                </a:solidFill>
              </a:rPr>
              <a:t>convertorul</a:t>
            </a:r>
            <a:r>
              <a:rPr lang="en-US" b="1" dirty="0">
                <a:solidFill>
                  <a:srgbClr val="FF0000"/>
                </a:solidFill>
              </a:rPr>
              <a:t> digital-analogic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au o </a:t>
            </a:r>
            <a:r>
              <a:rPr lang="en-US" dirty="0" err="1"/>
              <a:t>flexibilitate</a:t>
            </a:r>
            <a:r>
              <a:rPr lang="en-US" dirty="0"/>
              <a:t> de </a:t>
            </a:r>
            <a:r>
              <a:rPr lang="en-US" dirty="0" err="1"/>
              <a:t>semnalizare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sinapsele electrice, </a:t>
            </a:r>
            <a:r>
              <a:rPr lang="en-US" dirty="0" err="1"/>
              <a:t>permițând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spațiu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 </a:t>
            </a:r>
            <a:r>
              <a:rPr lang="en-US" dirty="0" err="1"/>
              <a:t>plastice</a:t>
            </a:r>
            <a:r>
              <a:rPr lang="en-US" dirty="0"/>
              <a:t> ale </a:t>
            </a:r>
            <a:r>
              <a:rPr lang="en-US" dirty="0" err="1"/>
              <a:t>transmisiei</a:t>
            </a:r>
            <a:r>
              <a:rPr lang="en-US" dirty="0"/>
              <a:t> </a:t>
            </a:r>
            <a:r>
              <a:rPr lang="en-US" dirty="0" err="1"/>
              <a:t>sinaptice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care se </a:t>
            </a:r>
            <a:r>
              <a:rPr lang="en-US" dirty="0" err="1"/>
              <a:t>crede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stau</a:t>
            </a:r>
            <a:r>
              <a:rPr lang="en-US" dirty="0"/>
              <a:t> la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învățării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memoriei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/>
              <a:t>Spațiul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spațiul</a:t>
            </a:r>
            <a:r>
              <a:rPr lang="en-US" dirty="0"/>
              <a:t> </a:t>
            </a:r>
            <a:r>
              <a:rPr lang="en-US" dirty="0" err="1"/>
              <a:t>extracelular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sub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b="1" dirty="0" err="1">
                <a:solidFill>
                  <a:srgbClr val="FF0000"/>
                </a:solidFill>
              </a:rPr>
              <a:t>fanta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sinaptică</a:t>
            </a:r>
            <a:r>
              <a:rPr lang="en-US" dirty="0"/>
              <a:t>.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ro-RO" dirty="0"/>
              <a:t>PA</a:t>
            </a:r>
            <a:r>
              <a:rPr lang="en-US" dirty="0"/>
              <a:t> </a:t>
            </a:r>
            <a:r>
              <a:rPr lang="en-US" dirty="0" err="1"/>
              <a:t>ajunge</a:t>
            </a:r>
            <a:r>
              <a:rPr lang="en-US" dirty="0"/>
              <a:t> la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axonului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Ca++ </a:t>
            </a:r>
            <a:r>
              <a:rPr lang="en-US" dirty="0" err="1"/>
              <a:t>intracelular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>
                <a:solidFill>
                  <a:srgbClr val="FF0000"/>
                </a:solidFill>
              </a:rPr>
              <a:t>Ca++ </a:t>
            </a:r>
            <a:r>
              <a:rPr lang="en-US" dirty="0" err="1"/>
              <a:t>dependente</a:t>
            </a:r>
            <a:r>
              <a:rPr lang="en-US" dirty="0"/>
              <a:t> de </a:t>
            </a:r>
            <a:r>
              <a:rPr lang="en-US" dirty="0" err="1"/>
              <a:t>voltaj</a:t>
            </a:r>
            <a:r>
              <a:rPr lang="en-US" dirty="0"/>
              <a:t>. </a:t>
            </a:r>
            <a:r>
              <a:rPr lang="en-US" dirty="0" err="1"/>
              <a:t>Nivelurile</a:t>
            </a:r>
            <a:r>
              <a:rPr lang="en-US" dirty="0"/>
              <a:t> </a:t>
            </a:r>
            <a:r>
              <a:rPr lang="en-US" dirty="0" err="1"/>
              <a:t>crescute</a:t>
            </a:r>
            <a:r>
              <a:rPr lang="en-US" dirty="0"/>
              <a:t> de </a:t>
            </a:r>
            <a:r>
              <a:rPr lang="en-US" dirty="0">
                <a:solidFill>
                  <a:srgbClr val="FF0000"/>
                </a:solidFill>
              </a:rPr>
              <a:t>Ca++ </a:t>
            </a:r>
            <a:r>
              <a:rPr lang="en-US" dirty="0" err="1"/>
              <a:t>declanșează</a:t>
            </a:r>
            <a:r>
              <a:rPr lang="en-US" dirty="0"/>
              <a:t> </a:t>
            </a:r>
            <a:r>
              <a:rPr lang="en-US" dirty="0" err="1"/>
              <a:t>fuziunea</a:t>
            </a:r>
            <a:r>
              <a:rPr lang="en-US" dirty="0"/>
              <a:t> </a:t>
            </a:r>
            <a:r>
              <a:rPr lang="en-US" dirty="0" err="1"/>
              <a:t>veziculelor</a:t>
            </a:r>
            <a:r>
              <a:rPr lang="en-US" dirty="0"/>
              <a:t> </a:t>
            </a:r>
            <a:r>
              <a:rPr lang="en-US" dirty="0" err="1"/>
              <a:t>sinaptice</a:t>
            </a:r>
            <a:r>
              <a:rPr lang="en-US" dirty="0"/>
              <a:t>, în care </a:t>
            </a:r>
            <a:r>
              <a:rPr lang="en-US" dirty="0" err="1"/>
              <a:t>neurotransmițătorii</a:t>
            </a:r>
            <a:r>
              <a:rPr lang="en-US" dirty="0"/>
              <a:t> sunt </a:t>
            </a:r>
            <a:r>
              <a:rPr lang="en-US" dirty="0" err="1"/>
              <a:t>stocați</a:t>
            </a:r>
            <a:r>
              <a:rPr lang="en-US" dirty="0"/>
              <a:t> în membrana </a:t>
            </a:r>
            <a:r>
              <a:rPr lang="en-US" dirty="0" err="1"/>
              <a:t>neuronală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808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F8DC-9259-208C-BBD8-D181C5FF1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51" y="346272"/>
            <a:ext cx="7555647" cy="65117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 </a:t>
            </a:r>
            <a:r>
              <a:rPr lang="en-US" dirty="0" err="1"/>
              <a:t>sinapsă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alcătuită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-un </a:t>
            </a:r>
            <a:r>
              <a:rPr lang="en-US" i="1" dirty="0"/>
              <a:t>terminal </a:t>
            </a:r>
            <a:r>
              <a:rPr lang="en-US" i="1" dirty="0" err="1"/>
              <a:t>presinaptic</a:t>
            </a:r>
            <a:r>
              <a:rPr lang="en-US" i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i="1" dirty="0"/>
              <a:t>postsinaptic</a:t>
            </a:r>
            <a:r>
              <a:rPr lang="en-US" dirty="0"/>
              <a:t>. </a:t>
            </a:r>
          </a:p>
          <a:p>
            <a:r>
              <a:rPr lang="en-US" dirty="0" err="1"/>
              <a:t>Terminalele</a:t>
            </a:r>
            <a:r>
              <a:rPr lang="en-US" dirty="0"/>
              <a:t> </a:t>
            </a:r>
            <a:r>
              <a:rPr lang="en-US" dirty="0" err="1"/>
              <a:t>presinaptice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postsinaptice</a:t>
            </a:r>
            <a:r>
              <a:rPr lang="en-US" dirty="0"/>
              <a:t> sunt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ale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sinapse</a:t>
            </a:r>
            <a:r>
              <a:rPr lang="en-US" dirty="0"/>
              <a:t> care </a:t>
            </a:r>
            <a:r>
              <a:rPr lang="en-US" dirty="0" err="1"/>
              <a:t>facilitează</a:t>
            </a:r>
            <a:r>
              <a:rPr lang="en-US" dirty="0"/>
              <a:t> </a:t>
            </a:r>
            <a:r>
              <a:rPr lang="en-US" dirty="0" err="1"/>
              <a:t>comunicarea</a:t>
            </a:r>
            <a:r>
              <a:rPr lang="en-US" dirty="0"/>
              <a:t> neuron-neuron. </a:t>
            </a:r>
          </a:p>
          <a:p>
            <a:r>
              <a:rPr lang="en-US" b="1" dirty="0" err="1"/>
              <a:t>Terminalul</a:t>
            </a:r>
            <a:r>
              <a:rPr lang="en-US" b="1" dirty="0"/>
              <a:t> </a:t>
            </a:r>
            <a:r>
              <a:rPr lang="en-US" b="1" dirty="0" err="1"/>
              <a:t>presinaptic</a:t>
            </a:r>
            <a:r>
              <a:rPr lang="en-US" dirty="0"/>
              <a:t>, </a:t>
            </a:r>
            <a:r>
              <a:rPr lang="en-US" dirty="0" err="1"/>
              <a:t>situat</a:t>
            </a:r>
            <a:r>
              <a:rPr lang="en-US" dirty="0"/>
              <a:t> la </a:t>
            </a:r>
            <a:r>
              <a:rPr lang="en-US" dirty="0" err="1"/>
              <a:t>capătul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axon, </a:t>
            </a:r>
            <a:r>
              <a:rPr lang="ro-RO" dirty="0"/>
              <a:t>î</a:t>
            </a:r>
            <a:r>
              <a:rPr lang="en-US" dirty="0"/>
              <a:t>n care </a:t>
            </a:r>
            <a:r>
              <a:rPr lang="en-US" dirty="0" err="1"/>
              <a:t>semnalul</a:t>
            </a:r>
            <a:r>
              <a:rPr lang="en-US" dirty="0"/>
              <a:t> electric (PA)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convertit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chimic</a:t>
            </a:r>
            <a:r>
              <a:rPr lang="en-US" dirty="0"/>
              <a:t> (</a:t>
            </a:r>
            <a:r>
              <a:rPr lang="en-US" dirty="0" err="1"/>
              <a:t>eliberare</a:t>
            </a:r>
            <a:r>
              <a:rPr lang="en-US" dirty="0"/>
              <a:t> de </a:t>
            </a:r>
            <a:r>
              <a:rPr lang="en-US" dirty="0" err="1"/>
              <a:t>neurotransmițător</a:t>
            </a:r>
            <a:r>
              <a:rPr lang="en-US" dirty="0"/>
              <a:t>)</a:t>
            </a:r>
            <a:r>
              <a:rPr lang="ro-RO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fanta</a:t>
            </a:r>
            <a:r>
              <a:rPr lang="en-US" dirty="0"/>
              <a:t> </a:t>
            </a:r>
            <a:r>
              <a:rPr lang="en-US" dirty="0" err="1"/>
              <a:t>sinaptică</a:t>
            </a:r>
            <a:r>
              <a:rPr lang="en-US" dirty="0"/>
              <a:t>.  </a:t>
            </a:r>
          </a:p>
          <a:p>
            <a:r>
              <a:rPr lang="en-US" b="1" dirty="0" err="1"/>
              <a:t>Terminalul</a:t>
            </a:r>
            <a:r>
              <a:rPr lang="en-US" b="1" dirty="0"/>
              <a:t> postsinaptic </a:t>
            </a:r>
            <a:r>
              <a:rPr lang="en-US" dirty="0"/>
              <a:t>(</a:t>
            </a:r>
            <a:r>
              <a:rPr lang="en-US" dirty="0" err="1"/>
              <a:t>sau</a:t>
            </a:r>
            <a:r>
              <a:rPr lang="en-US" dirty="0"/>
              <a:t> membrana) se </a:t>
            </a:r>
            <a:r>
              <a:rPr lang="en-US" dirty="0" err="1"/>
              <a:t>află</a:t>
            </a:r>
            <a:r>
              <a:rPr lang="en-US" dirty="0"/>
              <a:t> la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de </a:t>
            </a:r>
            <a:r>
              <a:rPr lang="en-US" b="1" dirty="0">
                <a:solidFill>
                  <a:srgbClr val="FF0000"/>
                </a:solidFill>
              </a:rPr>
              <a:t>50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nm </a:t>
            </a:r>
            <a:r>
              <a:rPr lang="en-US" dirty="0" err="1"/>
              <a:t>distanță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en-US" dirty="0" err="1"/>
              <a:t>receptori</a:t>
            </a:r>
            <a:r>
              <a:rPr lang="en-US" dirty="0"/>
              <a:t> </a:t>
            </a:r>
            <a:r>
              <a:rPr lang="en-US" dirty="0" err="1"/>
              <a:t>specializați</a:t>
            </a:r>
            <a:r>
              <a:rPr lang="ro-RO" dirty="0"/>
              <a:t>,</a:t>
            </a:r>
            <a:r>
              <a:rPr lang="en-US" dirty="0"/>
              <a:t> care se </a:t>
            </a:r>
            <a:r>
              <a:rPr lang="en-US" dirty="0" err="1"/>
              <a:t>leagă</a:t>
            </a:r>
            <a:r>
              <a:rPr lang="en-US" dirty="0"/>
              <a:t> de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neurotransmițători</a:t>
            </a:r>
            <a:r>
              <a:rPr lang="en-US" dirty="0"/>
              <a:t>, </a:t>
            </a:r>
            <a:r>
              <a:rPr lang="en-US" dirty="0" err="1"/>
              <a:t>declanșând</a:t>
            </a:r>
            <a:r>
              <a:rPr lang="en-US" dirty="0"/>
              <a:t> un </a:t>
            </a:r>
            <a:r>
              <a:rPr lang="en-US" dirty="0" err="1"/>
              <a:t>răspuns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en-US" dirty="0"/>
              <a:t> </a:t>
            </a:r>
            <a:r>
              <a:rPr lang="en-US" dirty="0" err="1"/>
              <a:t>postsinaptică</a:t>
            </a:r>
            <a:r>
              <a:rPr lang="en-US" dirty="0"/>
              <a:t>. </a:t>
            </a:r>
          </a:p>
          <a:p>
            <a:r>
              <a:rPr lang="en-US" dirty="0"/>
              <a:t>Neuronul care </a:t>
            </a:r>
            <a:r>
              <a:rPr lang="en-US" dirty="0" err="1"/>
              <a:t>transmite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/>
              <a:t>neuron </a:t>
            </a:r>
            <a:r>
              <a:rPr lang="en-US" b="1" dirty="0" err="1"/>
              <a:t>presinaptic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neuronul</a:t>
            </a:r>
            <a:r>
              <a:rPr lang="en-US" dirty="0"/>
              <a:t> care </a:t>
            </a:r>
            <a:r>
              <a:rPr lang="en-US" dirty="0" err="1"/>
              <a:t>primește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/>
              <a:t>neuron postsinaptic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Neuronul</a:t>
            </a:r>
            <a:r>
              <a:rPr lang="en-US" dirty="0"/>
              <a:t> postsinaptic </a:t>
            </a:r>
            <a:r>
              <a:rPr lang="en-US" dirty="0" err="1"/>
              <a:t>integrează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semnalele</a:t>
            </a:r>
            <a:r>
              <a:rPr lang="en-US" dirty="0"/>
              <a:t> pe care le </a:t>
            </a:r>
            <a:r>
              <a:rPr lang="en-US" dirty="0" err="1"/>
              <a:t>primește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face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declanșeze</a:t>
            </a:r>
            <a:r>
              <a:rPr lang="en-US" dirty="0"/>
              <a:t> /</a:t>
            </a:r>
            <a:r>
              <a:rPr lang="en-US" dirty="0" err="1"/>
              <a:t>sau</a:t>
            </a:r>
            <a:r>
              <a:rPr lang="en-US" dirty="0"/>
              <a:t> nu - un PA </a:t>
            </a:r>
            <a:r>
              <a:rPr lang="en-US" dirty="0" err="1"/>
              <a:t>propriu</a:t>
            </a:r>
            <a:endParaRPr lang="en-US" dirty="0"/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definiții</a:t>
            </a:r>
            <a:r>
              <a:rPr lang="en-US" dirty="0"/>
              <a:t> sunt relative la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sinapsă</a:t>
            </a:r>
            <a:r>
              <a:rPr lang="en-US" dirty="0"/>
              <a:t> - </a:t>
            </a:r>
            <a:r>
              <a:rPr lang="en-US" b="1" i="1" dirty="0" err="1"/>
              <a:t>majoritatea</a:t>
            </a:r>
            <a:r>
              <a:rPr lang="en-US" b="1" i="1" dirty="0"/>
              <a:t> </a:t>
            </a:r>
            <a:r>
              <a:rPr lang="en-US" b="1" i="1" dirty="0" err="1"/>
              <a:t>neuronilor</a:t>
            </a:r>
            <a:r>
              <a:rPr lang="en-US" b="1" i="1" dirty="0"/>
              <a:t> sunt </a:t>
            </a:r>
            <a:r>
              <a:rPr lang="en-US" b="1" i="1" dirty="0" err="1"/>
              <a:t>atât</a:t>
            </a:r>
            <a:r>
              <a:rPr lang="en-US" b="1" i="1" dirty="0"/>
              <a:t> </a:t>
            </a:r>
            <a:r>
              <a:rPr lang="en-US" b="1" i="1" dirty="0" err="1"/>
              <a:t>presinaptice</a:t>
            </a:r>
            <a:r>
              <a:rPr lang="en-US" b="1" i="1" dirty="0"/>
              <a:t>, </a:t>
            </a:r>
            <a:r>
              <a:rPr lang="en-US" b="1" i="1" dirty="0" err="1"/>
              <a:t>cât</a:t>
            </a:r>
            <a:r>
              <a:rPr lang="en-US" b="1" i="1" dirty="0"/>
              <a:t> </a:t>
            </a:r>
            <a:r>
              <a:rPr lang="en-US" b="1" i="1" dirty="0" err="1"/>
              <a:t>și</a:t>
            </a:r>
            <a:r>
              <a:rPr lang="en-US" b="1" i="1" dirty="0"/>
              <a:t> </a:t>
            </a:r>
            <a:r>
              <a:rPr lang="en-US" b="1" i="1" dirty="0" err="1"/>
              <a:t>postsinaptice</a:t>
            </a:r>
            <a:r>
              <a:rPr lang="en-US" dirty="0"/>
              <a:t>.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fantă</a:t>
            </a:r>
            <a:r>
              <a:rPr lang="en-US" dirty="0"/>
              <a:t> </a:t>
            </a:r>
            <a:r>
              <a:rPr lang="en-US" dirty="0" err="1"/>
              <a:t>umplută</a:t>
            </a:r>
            <a:r>
              <a:rPr lang="en-US" dirty="0"/>
              <a:t> cu un fluid </a:t>
            </a:r>
            <a:r>
              <a:rPr lang="en-US" dirty="0" err="1"/>
              <a:t>asemănător</a:t>
            </a:r>
            <a:r>
              <a:rPr lang="en-US" dirty="0"/>
              <a:t> </a:t>
            </a:r>
            <a:r>
              <a:rPr lang="en-US" dirty="0" err="1"/>
              <a:t>plasmei</a:t>
            </a:r>
            <a:r>
              <a:rPr lang="en-US" dirty="0"/>
              <a:t>. </a:t>
            </a:r>
          </a:p>
          <a:p>
            <a:r>
              <a:rPr lang="en-US" dirty="0" err="1"/>
              <a:t>Neurotransmițătorul</a:t>
            </a:r>
            <a:r>
              <a:rPr lang="en-US" dirty="0"/>
              <a:t> </a:t>
            </a:r>
            <a:r>
              <a:rPr lang="en-US" dirty="0" err="1"/>
              <a:t>difuzează</a:t>
            </a:r>
            <a:r>
              <a:rPr lang="en-US" dirty="0"/>
              <a:t> rapid (</a:t>
            </a:r>
            <a:r>
              <a:rPr lang="el-GR" b="1" dirty="0">
                <a:solidFill>
                  <a:srgbClr val="FF0000"/>
                </a:solidFill>
              </a:rPr>
              <a:t>μ</a:t>
            </a:r>
            <a:r>
              <a:rPr lang="en-US" b="1" dirty="0">
                <a:solidFill>
                  <a:srgbClr val="FF0000"/>
                </a:solidFill>
              </a:rPr>
              <a:t>sec</a:t>
            </a:r>
            <a:r>
              <a:rPr lang="en-US" dirty="0"/>
              <a:t>)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fanta</a:t>
            </a:r>
            <a:r>
              <a:rPr lang="en-US" dirty="0"/>
              <a:t> </a:t>
            </a:r>
            <a:r>
              <a:rPr lang="en-US" dirty="0" err="1"/>
              <a:t>sinaptică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leagă</a:t>
            </a:r>
            <a:r>
              <a:rPr lang="en-US" dirty="0"/>
              <a:t> de </a:t>
            </a:r>
            <a:r>
              <a:rPr lang="en-US" dirty="0" err="1"/>
              <a:t>receptori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. Tipul de </a:t>
            </a:r>
            <a:r>
              <a:rPr lang="en-US" dirty="0" err="1"/>
              <a:t>neurotransmițător</a:t>
            </a:r>
            <a:r>
              <a:rPr lang="en-US" dirty="0"/>
              <a:t> </a:t>
            </a:r>
            <a:r>
              <a:rPr lang="en-US" dirty="0" err="1"/>
              <a:t>eliberat</a:t>
            </a:r>
            <a:r>
              <a:rPr lang="en-US" dirty="0"/>
              <a:t> din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presinaptic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receptorii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 de pe </a:t>
            </a:r>
            <a:r>
              <a:rPr lang="en-US" dirty="0" err="1"/>
              <a:t>terminalul</a:t>
            </a:r>
            <a:r>
              <a:rPr lang="en-US" dirty="0"/>
              <a:t> postsinaptic </a:t>
            </a:r>
            <a:r>
              <a:rPr lang="en-US" dirty="0" err="1"/>
              <a:t>corespunzător</a:t>
            </a:r>
            <a:r>
              <a:rPr lang="en-US" dirty="0"/>
              <a:t> sunt esențiali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intensității</a:t>
            </a:r>
            <a:r>
              <a:rPr lang="en-US" dirty="0"/>
              <a:t> </a:t>
            </a:r>
            <a:r>
              <a:rPr lang="en-US" dirty="0" err="1"/>
              <a:t>informațiilor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 de </a:t>
            </a:r>
            <a:r>
              <a:rPr lang="en-US" dirty="0" err="1"/>
              <a:t>neuroni</a:t>
            </a:r>
            <a:r>
              <a:rPr lang="en-US" dirty="0"/>
              <a:t>. </a:t>
            </a:r>
            <a:endParaRPr lang="ro-R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8B2807-A74A-7DC5-040E-1F15668A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37" y="933147"/>
            <a:ext cx="2591162" cy="3305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1AF8EB-459B-46B3-C120-0B37C6BCAAE8}"/>
              </a:ext>
            </a:extLst>
          </p:cNvPr>
          <p:cNvSpPr txBox="1"/>
          <p:nvPr/>
        </p:nvSpPr>
        <p:spPr>
          <a:xfrm>
            <a:off x="8172839" y="4385217"/>
            <a:ext cx="3771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A</a:t>
            </a:r>
            <a:r>
              <a:rPr lang="en-US" sz="1400" dirty="0"/>
              <a:t>. </a:t>
            </a:r>
            <a:r>
              <a:rPr lang="en-US" sz="1400" b="1" dirty="0"/>
              <a:t>Componenta </a:t>
            </a:r>
            <a:r>
              <a:rPr lang="en-US" sz="1400" b="1" dirty="0" err="1"/>
              <a:t>presinaptică</a:t>
            </a:r>
            <a:endParaRPr lang="en-US" sz="1400" b="1" dirty="0"/>
          </a:p>
          <a:p>
            <a:r>
              <a:rPr lang="en-US" sz="1400" dirty="0"/>
              <a:t>1. </a:t>
            </a:r>
            <a:r>
              <a:rPr lang="en-US" sz="1400" dirty="0" err="1"/>
              <a:t>Mitocondrie</a:t>
            </a:r>
            <a:endParaRPr lang="en-US" sz="1400" dirty="0"/>
          </a:p>
          <a:p>
            <a:r>
              <a:rPr lang="en-US" sz="1400" dirty="0"/>
              <a:t>2. </a:t>
            </a:r>
            <a:r>
              <a:rPr lang="en-US" sz="1400" dirty="0" err="1"/>
              <a:t>Veziculă</a:t>
            </a:r>
            <a:r>
              <a:rPr lang="en-US" sz="1400" dirty="0"/>
              <a:t> (</a:t>
            </a:r>
            <a:r>
              <a:rPr lang="en-US" sz="1400" dirty="0" err="1"/>
              <a:t>cuantă</a:t>
            </a:r>
            <a:r>
              <a:rPr lang="en-US" sz="1400" dirty="0"/>
              <a:t>) cu mediator </a:t>
            </a:r>
            <a:r>
              <a:rPr lang="en-US" sz="1400" dirty="0" err="1"/>
              <a:t>chimic</a:t>
            </a:r>
            <a:endParaRPr lang="en-US" sz="1400" dirty="0"/>
          </a:p>
          <a:p>
            <a:r>
              <a:rPr lang="en-US" sz="1400" dirty="0"/>
              <a:t>3. </a:t>
            </a:r>
            <a:r>
              <a:rPr lang="en-US" sz="1400" dirty="0" err="1"/>
              <a:t>Autoreceptor</a:t>
            </a:r>
            <a:endParaRPr lang="en-US" sz="1400" dirty="0"/>
          </a:p>
          <a:p>
            <a:r>
              <a:rPr lang="en-US" sz="1400" dirty="0"/>
              <a:t>4. Fanta </a:t>
            </a:r>
            <a:r>
              <a:rPr lang="en-US" sz="1400" dirty="0" err="1"/>
              <a:t>sinaptică</a:t>
            </a:r>
            <a:endParaRPr lang="en-US" sz="1400" dirty="0"/>
          </a:p>
          <a:p>
            <a:r>
              <a:rPr lang="en-US" sz="1400" dirty="0"/>
              <a:t>5. Receptor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mediatorul</a:t>
            </a:r>
            <a:r>
              <a:rPr lang="en-US" sz="1400" dirty="0"/>
              <a:t> </a:t>
            </a:r>
            <a:r>
              <a:rPr lang="en-US" sz="1400" dirty="0" err="1"/>
              <a:t>chimic</a:t>
            </a:r>
            <a:endParaRPr lang="en-US" sz="1400" dirty="0"/>
          </a:p>
          <a:p>
            <a:r>
              <a:rPr lang="en-US" sz="1400" dirty="0"/>
              <a:t>6. Canal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ionii</a:t>
            </a:r>
            <a:r>
              <a:rPr lang="en-US" sz="1400" dirty="0"/>
              <a:t> de </a:t>
            </a:r>
            <a:r>
              <a:rPr lang="ro-RO" sz="1400" dirty="0"/>
              <a:t>Ca2+</a:t>
            </a:r>
            <a:endParaRPr lang="en-US" sz="1400" dirty="0"/>
          </a:p>
          <a:p>
            <a:r>
              <a:rPr lang="en-US" sz="1400" dirty="0"/>
              <a:t>7. </a:t>
            </a:r>
            <a:r>
              <a:rPr lang="en-US" sz="1400" dirty="0" err="1"/>
              <a:t>Veziculă</a:t>
            </a:r>
            <a:r>
              <a:rPr lang="en-US" sz="1400" dirty="0"/>
              <a:t> </a:t>
            </a:r>
            <a:r>
              <a:rPr lang="en-US" sz="1400" dirty="0" err="1"/>
              <a:t>fuzionată</a:t>
            </a:r>
            <a:r>
              <a:rPr lang="en-US" sz="1400" dirty="0"/>
              <a:t> </a:t>
            </a:r>
            <a:r>
              <a:rPr lang="en-US" sz="1400" dirty="0" err="1"/>
              <a:t>eliberând</a:t>
            </a:r>
            <a:r>
              <a:rPr lang="en-US" sz="1400" dirty="0"/>
              <a:t> </a:t>
            </a:r>
            <a:r>
              <a:rPr lang="en-US" sz="1400" dirty="0" err="1"/>
              <a:t>mediatorul</a:t>
            </a:r>
            <a:r>
              <a:rPr lang="en-US" sz="1400" dirty="0"/>
              <a:t> </a:t>
            </a:r>
            <a:r>
              <a:rPr lang="en-US" sz="1400" dirty="0" err="1"/>
              <a:t>chimic</a:t>
            </a:r>
            <a:endParaRPr lang="en-US" sz="1400" dirty="0"/>
          </a:p>
          <a:p>
            <a:r>
              <a:rPr lang="en-US" sz="1400" dirty="0"/>
              <a:t>8. </a:t>
            </a:r>
            <a:r>
              <a:rPr lang="en-US" sz="1400" dirty="0" err="1"/>
              <a:t>Pompă</a:t>
            </a:r>
            <a:r>
              <a:rPr lang="en-US" sz="1400" dirty="0"/>
              <a:t> </a:t>
            </a:r>
            <a:r>
              <a:rPr lang="en-US" sz="1400" dirty="0" err="1"/>
              <a:t>captând</a:t>
            </a:r>
            <a:r>
              <a:rPr lang="en-US" sz="1400" dirty="0"/>
              <a:t> mediator </a:t>
            </a:r>
            <a:r>
              <a:rPr lang="en-US" sz="1400" dirty="0" err="1"/>
              <a:t>neutilizat</a:t>
            </a:r>
            <a:endParaRPr lang="en-US" sz="1400" dirty="0"/>
          </a:p>
          <a:p>
            <a:r>
              <a:rPr lang="en-US" sz="1400" b="1" dirty="0"/>
              <a:t>B. Componenta </a:t>
            </a:r>
            <a:r>
              <a:rPr lang="en-US" sz="1400" b="1" dirty="0" err="1"/>
              <a:t>postsinaptică</a:t>
            </a:r>
            <a:endParaRPr lang="en-US" sz="14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F606B9-4BBE-A112-71EC-FD13B57F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226014"/>
            <a:ext cx="4629539" cy="56070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Structura sinapselor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386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B28F2-4DD3-72D9-6A26-AEFFF901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29" y="296082"/>
            <a:ext cx="6775563" cy="64039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/>
              <a:t>O </a:t>
            </a:r>
            <a:r>
              <a:rPr lang="en-US" sz="1800" dirty="0" err="1"/>
              <a:t>sinapsă</a:t>
            </a:r>
            <a:r>
              <a:rPr lang="en-US" sz="1800" dirty="0"/>
              <a:t> </a:t>
            </a:r>
            <a:r>
              <a:rPr lang="en-US" sz="1800" dirty="0" err="1"/>
              <a:t>chimică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formată</a:t>
            </a:r>
            <a:r>
              <a:rPr lang="en-US" sz="1800" dirty="0"/>
              <a:t> din </a:t>
            </a:r>
            <a:r>
              <a:rPr lang="en-US" sz="1800" dirty="0" err="1"/>
              <a:t>următoarele</a:t>
            </a:r>
            <a:r>
              <a:rPr lang="en-US" sz="1800" dirty="0"/>
              <a:t> </a:t>
            </a:r>
            <a:r>
              <a:rPr lang="en-US" sz="1800" dirty="0" err="1"/>
              <a:t>componente</a:t>
            </a:r>
            <a:r>
              <a:rPr lang="en-US" sz="1800" dirty="0"/>
              <a:t>: </a:t>
            </a:r>
          </a:p>
          <a:p>
            <a:pPr marL="571500" indent="-571500" algn="just">
              <a:buAutoNum type="romanLcParenR"/>
            </a:pPr>
            <a:r>
              <a:rPr lang="en-US" sz="1800" dirty="0" err="1"/>
              <a:t>spațiu</a:t>
            </a:r>
            <a:r>
              <a:rPr lang="en-US" sz="1800" dirty="0"/>
              <a:t> </a:t>
            </a:r>
            <a:r>
              <a:rPr lang="en-US" sz="1800" dirty="0" err="1"/>
              <a:t>presinaptic</a:t>
            </a:r>
            <a:r>
              <a:rPr lang="en-US" sz="1800" dirty="0"/>
              <a:t>, </a:t>
            </a:r>
          </a:p>
          <a:p>
            <a:pPr marL="571500" indent="-571500" algn="just">
              <a:buAutoNum type="romanLcParenR"/>
            </a:pPr>
            <a:r>
              <a:rPr lang="en-US" sz="1800" dirty="0" err="1"/>
              <a:t>membrană</a:t>
            </a:r>
            <a:r>
              <a:rPr lang="en-US" sz="1800" dirty="0"/>
              <a:t> </a:t>
            </a:r>
            <a:r>
              <a:rPr lang="en-US" sz="1800" dirty="0" err="1"/>
              <a:t>presinaptică</a:t>
            </a:r>
            <a:r>
              <a:rPr lang="en-US" sz="1800" dirty="0"/>
              <a:t> (PRSM), </a:t>
            </a:r>
          </a:p>
          <a:p>
            <a:pPr marL="571500" indent="-571500" algn="just">
              <a:buAutoNum type="romanLcParenR"/>
            </a:pPr>
            <a:r>
              <a:rPr lang="en-US" sz="1800" dirty="0" err="1"/>
              <a:t>fanta</a:t>
            </a:r>
            <a:r>
              <a:rPr lang="en-US" sz="1800" dirty="0"/>
              <a:t> </a:t>
            </a:r>
            <a:r>
              <a:rPr lang="en-US" sz="1800" dirty="0" err="1"/>
              <a:t>sinaptică</a:t>
            </a:r>
            <a:r>
              <a:rPr lang="en-US" sz="1800" dirty="0"/>
              <a:t>, un </a:t>
            </a:r>
            <a:r>
              <a:rPr lang="en-US" sz="1800" dirty="0" err="1"/>
              <a:t>spațiu</a:t>
            </a:r>
            <a:r>
              <a:rPr lang="en-US" sz="1800" dirty="0"/>
              <a:t> </a:t>
            </a:r>
            <a:r>
              <a:rPr lang="en-US" sz="1800" dirty="0" err="1"/>
              <a:t>îngust</a:t>
            </a:r>
            <a:r>
              <a:rPr lang="en-US" sz="1800" dirty="0"/>
              <a:t> de </a:t>
            </a:r>
            <a:r>
              <a:rPr lang="en-US" sz="1800" dirty="0" err="1"/>
              <a:t>aproximativ</a:t>
            </a:r>
            <a:r>
              <a:rPr lang="en-US" sz="1800" dirty="0"/>
              <a:t> (20-50) nm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</a:p>
          <a:p>
            <a:pPr marL="571500" indent="-571500" algn="just">
              <a:buAutoNum type="romanLcParenR"/>
            </a:pPr>
            <a:r>
              <a:rPr lang="en-US" sz="1800" dirty="0" err="1"/>
              <a:t>membrană</a:t>
            </a:r>
            <a:r>
              <a:rPr lang="en-US" sz="1800" dirty="0"/>
              <a:t> </a:t>
            </a:r>
            <a:r>
              <a:rPr lang="en-US" sz="1800" dirty="0" err="1"/>
              <a:t>postsinaptică</a:t>
            </a:r>
            <a:r>
              <a:rPr lang="en-US" sz="1800" dirty="0"/>
              <a:t> (PTSM) </a:t>
            </a:r>
          </a:p>
          <a:p>
            <a:pPr marL="0" indent="0" algn="just">
              <a:buNone/>
            </a:pP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spațiul</a:t>
            </a:r>
            <a:r>
              <a:rPr lang="en-US" sz="1800" dirty="0"/>
              <a:t> </a:t>
            </a:r>
            <a:r>
              <a:rPr lang="en-US" sz="1800" dirty="0" err="1"/>
              <a:t>presinaptic</a:t>
            </a:r>
            <a:r>
              <a:rPr lang="en-US" sz="1800" dirty="0"/>
              <a:t> </a:t>
            </a:r>
            <a:r>
              <a:rPr lang="en-US" sz="1800" dirty="0" err="1"/>
              <a:t>există</a:t>
            </a:r>
            <a:r>
              <a:rPr lang="en-US" sz="1800" dirty="0"/>
              <a:t> </a:t>
            </a:r>
            <a:r>
              <a:rPr lang="en-US" sz="1800" dirty="0" err="1"/>
              <a:t>numeroase</a:t>
            </a:r>
            <a:r>
              <a:rPr lang="en-US" sz="1800" dirty="0"/>
              <a:t> </a:t>
            </a:r>
            <a:r>
              <a:rPr lang="en-US" sz="1800" dirty="0" err="1"/>
              <a:t>vezicule</a:t>
            </a:r>
            <a:r>
              <a:rPr lang="en-US" sz="1800" dirty="0"/>
              <a:t> </a:t>
            </a:r>
            <a:r>
              <a:rPr lang="en-US" sz="1800" dirty="0" err="1"/>
              <a:t>sinaptice</a:t>
            </a:r>
            <a:r>
              <a:rPr lang="en-US" sz="1800" dirty="0"/>
              <a:t> </a:t>
            </a:r>
            <a:r>
              <a:rPr lang="en-US" sz="1800" dirty="0" err="1"/>
              <a:t>mici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FF0000"/>
                </a:solidFill>
              </a:rPr>
              <a:t>SV</a:t>
            </a:r>
            <a:r>
              <a:rPr lang="en-US" sz="1800" dirty="0"/>
              <a:t>) </a:t>
            </a:r>
            <a:r>
              <a:rPr lang="en-US" sz="1800" dirty="0" err="1"/>
              <a:t>umplutecu</a:t>
            </a:r>
            <a:r>
              <a:rPr lang="en-US" sz="1800" dirty="0"/>
              <a:t> </a:t>
            </a:r>
            <a:r>
              <a:rPr lang="en-US" sz="1800" dirty="0" err="1"/>
              <a:t>aproximativ</a:t>
            </a:r>
            <a:r>
              <a:rPr lang="en-US" sz="1800" dirty="0"/>
              <a:t> (6.000-7.000) molecule de </a:t>
            </a:r>
            <a:r>
              <a:rPr lang="en-US" sz="1800" dirty="0" err="1"/>
              <a:t>neurotransmițători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FF0000"/>
                </a:solidFill>
              </a:rPr>
              <a:t>NT</a:t>
            </a:r>
            <a:r>
              <a:rPr lang="en-US" sz="1800" dirty="0"/>
              <a:t>). </a:t>
            </a:r>
            <a:r>
              <a:rPr lang="en-US" sz="1800" dirty="0" err="1"/>
              <a:t>Spre</a:t>
            </a:r>
            <a:r>
              <a:rPr lang="en-US" sz="1800" dirty="0"/>
              <a:t> </a:t>
            </a:r>
            <a:r>
              <a:rPr lang="en-US" sz="1800" dirty="0" err="1"/>
              <a:t>spațiul</a:t>
            </a:r>
            <a:r>
              <a:rPr lang="en-US" sz="1800" dirty="0"/>
              <a:t> </a:t>
            </a:r>
            <a:r>
              <a:rPr lang="en-US" sz="1800" dirty="0" err="1"/>
              <a:t>butonului</a:t>
            </a:r>
            <a:r>
              <a:rPr lang="en-US" sz="1800" dirty="0"/>
              <a:t> axonal, </a:t>
            </a:r>
            <a:r>
              <a:rPr lang="en-US" sz="1800" b="1" dirty="0">
                <a:solidFill>
                  <a:srgbClr val="FF0000"/>
                </a:solidFill>
              </a:rPr>
              <a:t>PRSM</a:t>
            </a:r>
            <a:r>
              <a:rPr lang="en-US" sz="1800" dirty="0"/>
              <a:t> </a:t>
            </a:r>
            <a:r>
              <a:rPr lang="en-US" sz="1800" dirty="0" err="1"/>
              <a:t>prezintă</a:t>
            </a:r>
            <a:r>
              <a:rPr lang="en-US" sz="1800" dirty="0"/>
              <a:t> </a:t>
            </a:r>
            <a:r>
              <a:rPr lang="en-US" sz="1800" dirty="0" err="1"/>
              <a:t>zonele</a:t>
            </a:r>
            <a:r>
              <a:rPr lang="en-US" sz="1800" dirty="0"/>
              <a:t> </a:t>
            </a:r>
            <a:r>
              <a:rPr lang="en-US" sz="1800" dirty="0" err="1"/>
              <a:t>proteice</a:t>
            </a:r>
            <a:r>
              <a:rPr lang="en-US" sz="1800" dirty="0"/>
              <a:t> active care sunt </a:t>
            </a:r>
            <a:r>
              <a:rPr lang="en-US" sz="1800" dirty="0" err="1"/>
              <a:t>locurile</a:t>
            </a:r>
            <a:r>
              <a:rPr lang="en-US" sz="1800" dirty="0"/>
              <a:t> de </a:t>
            </a:r>
            <a:r>
              <a:rPr lang="en-US" sz="1800" dirty="0" err="1"/>
              <a:t>eliberare</a:t>
            </a:r>
            <a:r>
              <a:rPr lang="en-US" sz="1800" dirty="0"/>
              <a:t> a </a:t>
            </a:r>
            <a:r>
              <a:rPr lang="en-US" sz="1800" dirty="0" err="1"/>
              <a:t>neurotransmițătorilor</a:t>
            </a:r>
            <a:r>
              <a:rPr lang="en-US" sz="1800" dirty="0"/>
              <a:t>. Fanta </a:t>
            </a:r>
            <a:r>
              <a:rPr lang="en-US" sz="1800" dirty="0" err="1"/>
              <a:t>sinaptică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FF0000"/>
                </a:solidFill>
              </a:rPr>
              <a:t>SC</a:t>
            </a:r>
            <a:r>
              <a:rPr lang="en-US" sz="1800" dirty="0"/>
              <a:t>)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umplută</a:t>
            </a:r>
            <a:r>
              <a:rPr lang="en-US" sz="1800" dirty="0"/>
              <a:t> cu </a:t>
            </a:r>
            <a:r>
              <a:rPr lang="en-US" sz="1800" dirty="0" err="1"/>
              <a:t>proteine</a:t>
            </a:r>
            <a:r>
              <a:rPr lang="en-US" sz="1800" dirty="0"/>
              <a:t> ​​</a:t>
            </a:r>
            <a:r>
              <a:rPr lang="en-US" sz="1800" dirty="0" err="1"/>
              <a:t>fibroase</a:t>
            </a:r>
            <a:r>
              <a:rPr lang="en-US" sz="1800" dirty="0"/>
              <a:t> care se </a:t>
            </a:r>
            <a:r>
              <a:rPr lang="en-US" sz="1800" dirty="0" err="1"/>
              <a:t>extind</a:t>
            </a:r>
            <a:r>
              <a:rPr lang="en-US" sz="1800" dirty="0"/>
              <a:t> </a:t>
            </a:r>
            <a:r>
              <a:rPr lang="en-US" sz="1800" dirty="0" err="1"/>
              <a:t>între</a:t>
            </a:r>
            <a:r>
              <a:rPr lang="en-US" sz="1800" dirty="0"/>
              <a:t> PRSM </a:t>
            </a:r>
            <a:r>
              <a:rPr lang="en-US" sz="1800" dirty="0" err="1"/>
              <a:t>și</a:t>
            </a:r>
            <a:r>
              <a:rPr lang="en-US" sz="1800" dirty="0"/>
              <a:t> PTSM </a:t>
            </a:r>
            <a:r>
              <a:rPr lang="en-US" sz="1800" dirty="0" err="1"/>
              <a:t>pentru</a:t>
            </a:r>
            <a:r>
              <a:rPr lang="en-US" sz="1800" dirty="0"/>
              <a:t> a forma o </a:t>
            </a:r>
            <a:r>
              <a:rPr lang="en-US" sz="1800" dirty="0" err="1"/>
              <a:t>structură</a:t>
            </a:r>
            <a:r>
              <a:rPr lang="en-US" sz="1800" dirty="0"/>
              <a:t> </a:t>
            </a:r>
            <a:r>
              <a:rPr lang="en-US" sz="1800" dirty="0" err="1"/>
              <a:t>stabilă</a:t>
            </a:r>
            <a:r>
              <a:rPr lang="en-US" sz="1800" dirty="0"/>
              <a:t> a </a:t>
            </a:r>
            <a:r>
              <a:rPr lang="en-US" sz="1800" dirty="0" err="1"/>
              <a:t>sinapsei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F0000"/>
                </a:solidFill>
              </a:rPr>
              <a:t>PSTM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format din </a:t>
            </a:r>
            <a:r>
              <a:rPr lang="en-US" sz="1800" dirty="0" err="1"/>
              <a:t>proteine</a:t>
            </a:r>
            <a:r>
              <a:rPr lang="en-US" sz="1800" dirty="0"/>
              <a:t> ​​care </a:t>
            </a:r>
            <a:r>
              <a:rPr lang="en-US" sz="1800" dirty="0" err="1"/>
              <a:t>conțin</a:t>
            </a:r>
            <a:r>
              <a:rPr lang="en-US" sz="1800" dirty="0"/>
              <a:t> </a:t>
            </a:r>
            <a:r>
              <a:rPr lang="en-US" sz="1800" dirty="0" err="1"/>
              <a:t>receptori</a:t>
            </a:r>
            <a:r>
              <a:rPr lang="en-US" sz="1800" dirty="0"/>
              <a:t> </a:t>
            </a:r>
            <a:r>
              <a:rPr lang="en-US" sz="1800" dirty="0" err="1"/>
              <a:t>neurotransmițători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FF0000"/>
                </a:solidFill>
              </a:rPr>
              <a:t>NTR)</a:t>
            </a:r>
            <a:r>
              <a:rPr lang="en-US" sz="1800" dirty="0"/>
              <a:t> care,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legarea</a:t>
            </a:r>
            <a:r>
              <a:rPr lang="en-US" sz="1800" dirty="0"/>
              <a:t> </a:t>
            </a:r>
            <a:r>
              <a:rPr lang="en-US" sz="1800" dirty="0" err="1"/>
              <a:t>neurotransmițătorilor</a:t>
            </a:r>
            <a:r>
              <a:rPr lang="en-US" sz="1800" dirty="0"/>
              <a:t> </a:t>
            </a:r>
            <a:r>
              <a:rPr lang="en-US" sz="1800" dirty="0" err="1"/>
              <a:t>veniți</a:t>
            </a:r>
            <a:r>
              <a:rPr lang="en-US" sz="1800" dirty="0"/>
              <a:t>, </a:t>
            </a:r>
            <a:r>
              <a:rPr lang="en-US" sz="1800" dirty="0" err="1"/>
              <a:t>modifică</a:t>
            </a:r>
            <a:r>
              <a:rPr lang="en-US" sz="1800" dirty="0"/>
              <a:t> </a:t>
            </a:r>
            <a:r>
              <a:rPr lang="en-US" sz="1800" dirty="0" err="1"/>
              <a:t>starea</a:t>
            </a:r>
            <a:r>
              <a:rPr lang="en-US" sz="1800" dirty="0"/>
              <a:t> de </a:t>
            </a:r>
            <a:r>
              <a:rPr lang="en-US" sz="1800" dirty="0" err="1"/>
              <a:t>polarizare</a:t>
            </a:r>
            <a:r>
              <a:rPr lang="en-US" sz="1800" dirty="0"/>
              <a:t> a </a:t>
            </a:r>
            <a:r>
              <a:rPr lang="en-US" sz="1800" dirty="0" err="1"/>
              <a:t>membranei</a:t>
            </a:r>
            <a:r>
              <a:rPr lang="en-US" sz="1800" dirty="0"/>
              <a:t> </a:t>
            </a:r>
            <a:r>
              <a:rPr lang="en-US" sz="1800" dirty="0" err="1"/>
              <a:t>celulare</a:t>
            </a:r>
            <a:r>
              <a:rPr lang="en-US" sz="1800" dirty="0"/>
              <a:t> </a:t>
            </a:r>
            <a:r>
              <a:rPr lang="en-US" sz="1800" dirty="0" err="1"/>
              <a:t>postsinaptice</a:t>
            </a:r>
            <a:r>
              <a:rPr lang="en-US" sz="1800" dirty="0"/>
              <a:t>, fie </a:t>
            </a:r>
            <a:r>
              <a:rPr lang="en-US" sz="1800" dirty="0" err="1"/>
              <a:t>depolarizând</a:t>
            </a:r>
            <a:r>
              <a:rPr lang="en-US" sz="1800" dirty="0"/>
              <a:t>-o, fie </a:t>
            </a:r>
            <a:r>
              <a:rPr lang="en-US" sz="1800" dirty="0" err="1"/>
              <a:t>hiperpolarizând</a:t>
            </a:r>
            <a:r>
              <a:rPr lang="en-US" sz="1800" dirty="0"/>
              <a:t>-o.</a:t>
            </a:r>
          </a:p>
          <a:p>
            <a:pPr marL="0" indent="0" algn="just">
              <a:buNone/>
            </a:pPr>
            <a:r>
              <a:rPr lang="en-US" sz="1800" dirty="0" err="1"/>
              <a:t>Dacă</a:t>
            </a:r>
            <a:r>
              <a:rPr lang="en-US" sz="1800" dirty="0"/>
              <a:t> </a:t>
            </a:r>
            <a:r>
              <a:rPr lang="en-US" sz="1800" dirty="0" err="1"/>
              <a:t>canalele</a:t>
            </a:r>
            <a:r>
              <a:rPr lang="en-US" sz="1800" dirty="0"/>
              <a:t> de Na+ sunt </a:t>
            </a:r>
            <a:r>
              <a:rPr lang="en-US" sz="1800" dirty="0" err="1"/>
              <a:t>deschise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cuplarea</a:t>
            </a:r>
            <a:r>
              <a:rPr lang="en-US" sz="1800" dirty="0"/>
              <a:t> cu NTR a </a:t>
            </a:r>
            <a:r>
              <a:rPr lang="en-US" sz="1800" dirty="0" err="1"/>
              <a:t>neurotransmițătorilor</a:t>
            </a:r>
            <a:r>
              <a:rPr lang="en-US" sz="1800" dirty="0"/>
              <a:t> </a:t>
            </a:r>
            <a:r>
              <a:rPr lang="en-US" sz="1800" dirty="0" err="1"/>
              <a:t>excitatori</a:t>
            </a:r>
            <a:r>
              <a:rPr lang="en-US" sz="1800" dirty="0"/>
              <a:t>, are loc </a:t>
            </a:r>
            <a:r>
              <a:rPr lang="en-US" sz="1800" dirty="0" err="1"/>
              <a:t>depolarizarea</a:t>
            </a:r>
            <a:r>
              <a:rPr lang="en-US" sz="1800" dirty="0"/>
              <a:t> PTSM, </a:t>
            </a:r>
            <a:r>
              <a:rPr lang="en-US" sz="1800" dirty="0" err="1"/>
              <a:t>iar</a:t>
            </a:r>
            <a:r>
              <a:rPr lang="en-US" sz="1800" dirty="0"/>
              <a:t> </a:t>
            </a:r>
            <a:r>
              <a:rPr lang="en-US" sz="1800" dirty="0" err="1"/>
              <a:t>sinapsa</a:t>
            </a:r>
            <a:r>
              <a:rPr lang="en-US" sz="1800" dirty="0"/>
              <a:t> </a:t>
            </a:r>
            <a:r>
              <a:rPr lang="en-US" sz="1800" dirty="0" err="1"/>
              <a:t>generează</a:t>
            </a:r>
            <a:r>
              <a:rPr lang="en-US" sz="1800" dirty="0"/>
              <a:t> un </a:t>
            </a:r>
            <a:r>
              <a:rPr lang="en-US" sz="1800" dirty="0" err="1"/>
              <a:t>potențial</a:t>
            </a:r>
            <a:r>
              <a:rPr lang="en-US" sz="1800" dirty="0"/>
              <a:t> postsinaptic </a:t>
            </a:r>
            <a:r>
              <a:rPr lang="en-US" sz="1800" dirty="0" err="1"/>
              <a:t>excitator</a:t>
            </a:r>
            <a:r>
              <a:rPr lang="en-US" sz="1800" dirty="0"/>
              <a:t>, </a:t>
            </a:r>
            <a:r>
              <a:rPr lang="en-US" sz="1800" dirty="0" err="1"/>
              <a:t>facilitând</a:t>
            </a:r>
            <a:r>
              <a:rPr lang="en-US" sz="1800" dirty="0"/>
              <a:t> </a:t>
            </a:r>
            <a:r>
              <a:rPr lang="en-US" sz="1800" dirty="0" err="1"/>
              <a:t>transmiterea</a:t>
            </a:r>
            <a:r>
              <a:rPr lang="en-US" sz="1800" dirty="0"/>
              <a:t> </a:t>
            </a:r>
            <a:r>
              <a:rPr lang="en-US" sz="1800" dirty="0" err="1"/>
              <a:t>ulterioară</a:t>
            </a:r>
            <a:r>
              <a:rPr lang="en-US" sz="1800" dirty="0"/>
              <a:t> a AP.</a:t>
            </a:r>
          </a:p>
          <a:p>
            <a:pPr marL="0" indent="0" algn="just">
              <a:buNone/>
            </a:pPr>
            <a:r>
              <a:rPr lang="en-US" sz="1800" dirty="0" err="1"/>
              <a:t>Dacă</a:t>
            </a:r>
            <a:r>
              <a:rPr lang="en-US" sz="1800" dirty="0"/>
              <a:t>, </a:t>
            </a:r>
            <a:r>
              <a:rPr lang="en-US" sz="1800" dirty="0" err="1"/>
              <a:t>dimpotrivă</a:t>
            </a:r>
            <a:r>
              <a:rPr lang="en-US" sz="1800" dirty="0"/>
              <a:t>, </a:t>
            </a:r>
            <a:r>
              <a:rPr lang="en-US" sz="1800" dirty="0" err="1"/>
              <a:t>canalele</a:t>
            </a:r>
            <a:r>
              <a:rPr lang="en-US" sz="1800" dirty="0"/>
              <a:t> de Cl- sunt </a:t>
            </a:r>
            <a:r>
              <a:rPr lang="en-US" sz="1800" dirty="0" err="1"/>
              <a:t>deschise</a:t>
            </a:r>
            <a:r>
              <a:rPr lang="en-US" sz="1800" dirty="0"/>
              <a:t> de </a:t>
            </a:r>
            <a:r>
              <a:rPr lang="en-US" sz="1800" dirty="0" err="1"/>
              <a:t>neurotransmițătorii</a:t>
            </a:r>
            <a:r>
              <a:rPr lang="en-US" sz="1800" dirty="0"/>
              <a:t> </a:t>
            </a:r>
            <a:r>
              <a:rPr lang="en-US" sz="1800" dirty="0" err="1"/>
              <a:t>inhibitori</a:t>
            </a:r>
            <a:r>
              <a:rPr lang="ro-RO" sz="1800" dirty="0"/>
              <a:t>,</a:t>
            </a:r>
            <a:r>
              <a:rPr lang="en-US" sz="1800" dirty="0"/>
              <a:t> are loc </a:t>
            </a:r>
            <a:r>
              <a:rPr lang="en-US" sz="1800" dirty="0" err="1"/>
              <a:t>hiperpolarizarea</a:t>
            </a:r>
            <a:r>
              <a:rPr lang="en-US" sz="1800" dirty="0"/>
              <a:t> PTSM, </a:t>
            </a:r>
            <a:r>
              <a:rPr lang="en-US" sz="1800" dirty="0" err="1"/>
              <a:t>iar</a:t>
            </a:r>
            <a:r>
              <a:rPr lang="en-US" sz="1800" dirty="0"/>
              <a:t> </a:t>
            </a:r>
            <a:r>
              <a:rPr lang="en-US" sz="1800" dirty="0" err="1"/>
              <a:t>sinapsa</a:t>
            </a:r>
            <a:r>
              <a:rPr lang="en-US" sz="1800" dirty="0"/>
              <a:t> </a:t>
            </a:r>
            <a:r>
              <a:rPr lang="en-US" sz="1800" dirty="0" err="1"/>
              <a:t>generează</a:t>
            </a:r>
            <a:r>
              <a:rPr lang="en-US" sz="1800" dirty="0"/>
              <a:t> un </a:t>
            </a:r>
            <a:r>
              <a:rPr lang="en-US" sz="1800" dirty="0" err="1"/>
              <a:t>potențial</a:t>
            </a:r>
            <a:r>
              <a:rPr lang="en-US" sz="1800" dirty="0"/>
              <a:t> postsinaptic inhibitor, </a:t>
            </a:r>
            <a:r>
              <a:rPr lang="en-US" sz="1800" dirty="0" err="1"/>
              <a:t>blocând</a:t>
            </a:r>
            <a:r>
              <a:rPr lang="en-US" sz="1800" dirty="0"/>
              <a:t> </a:t>
            </a:r>
            <a:r>
              <a:rPr lang="en-US" sz="1800" dirty="0" err="1"/>
              <a:t>transmiterea</a:t>
            </a:r>
            <a:r>
              <a:rPr lang="en-US" sz="1800" dirty="0"/>
              <a:t> </a:t>
            </a:r>
            <a:r>
              <a:rPr lang="en-US" sz="1800" dirty="0" err="1"/>
              <a:t>ulterioară</a:t>
            </a:r>
            <a:r>
              <a:rPr lang="en-US" sz="1800" dirty="0"/>
              <a:t> a AP.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D6171-BEFD-8B58-1635-56C12CDB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56" y="474889"/>
            <a:ext cx="4871507" cy="4087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34CB3C-4A49-0037-4CE7-DE8AF58587E9}"/>
              </a:ext>
            </a:extLst>
          </p:cNvPr>
          <p:cNvSpPr txBox="1"/>
          <p:nvPr/>
        </p:nvSpPr>
        <p:spPr>
          <a:xfrm>
            <a:off x="7219256" y="4647421"/>
            <a:ext cx="4867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SG = secretory granules. NT = neurotransmitter. NTR = neurotransmitter receptor. ICS = ionic channels of the postsynaptic membrane. IAP = incoming action potential. OAP = outgoing action potential. </a:t>
            </a:r>
          </a:p>
        </p:txBody>
      </p:sp>
    </p:spTree>
    <p:extLst>
      <p:ext uri="{BB962C8B-B14F-4D97-AF65-F5344CB8AC3E}">
        <p14:creationId xmlns:p14="http://schemas.microsoft.com/office/powerpoint/2010/main" val="19883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541F-EABF-79E4-7D94-4926D27D8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07" y="103712"/>
            <a:ext cx="6349787" cy="67542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(1) PA </a:t>
            </a:r>
            <a:r>
              <a:rPr lang="en-US" dirty="0" err="1"/>
              <a:t>ajunge</a:t>
            </a:r>
            <a:r>
              <a:rPr lang="en-US" dirty="0"/>
              <a:t> la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axonului</a:t>
            </a:r>
            <a:endParaRPr lang="en-US" dirty="0"/>
          </a:p>
          <a:p>
            <a:r>
              <a:rPr lang="en-US" dirty="0" err="1"/>
              <a:t>Comunicarea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sinapselor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de </a:t>
            </a:r>
            <a:r>
              <a:rPr lang="en-US" dirty="0" err="1"/>
              <a:t>neurotransmițători</a:t>
            </a:r>
            <a:r>
              <a:rPr lang="en-US" dirty="0"/>
              <a:t>. </a:t>
            </a:r>
          </a:p>
          <a:p>
            <a:r>
              <a:rPr lang="en-US" dirty="0"/>
              <a:t>(2). </a:t>
            </a:r>
            <a:r>
              <a:rPr lang="en-US" dirty="0" err="1"/>
              <a:t>Când</a:t>
            </a:r>
            <a:r>
              <a:rPr lang="en-US" dirty="0"/>
              <a:t> membrana </a:t>
            </a:r>
            <a:r>
              <a:rPr lang="en-US" dirty="0" err="1"/>
              <a:t>presinaptică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depolarizată</a:t>
            </a:r>
            <a:r>
              <a:rPr lang="en-US" dirty="0"/>
              <a:t>, </a:t>
            </a:r>
            <a:r>
              <a:rPr lang="en-US" dirty="0" err="1"/>
              <a:t>canalele</a:t>
            </a:r>
            <a:r>
              <a:rPr lang="en-US" dirty="0"/>
              <a:t> de Ca2+ </a:t>
            </a:r>
            <a:r>
              <a:rPr lang="en-US" dirty="0" err="1"/>
              <a:t>voltaj-dependente</a:t>
            </a:r>
            <a:r>
              <a:rPr lang="en-US" dirty="0"/>
              <a:t> se </a:t>
            </a:r>
            <a:r>
              <a:rPr lang="en-US" dirty="0" err="1"/>
              <a:t>deschid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permit (3) Ca2+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celulă</a:t>
            </a:r>
            <a:r>
              <a:rPr lang="en-US" dirty="0"/>
              <a:t>. </a:t>
            </a:r>
            <a:r>
              <a:rPr lang="en-US" dirty="0" err="1"/>
              <a:t>Intrarea</a:t>
            </a:r>
            <a:r>
              <a:rPr lang="en-US" dirty="0"/>
              <a:t> Ca2+ 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fuziunea</a:t>
            </a:r>
            <a:r>
              <a:rPr lang="en-US" dirty="0"/>
              <a:t> </a:t>
            </a:r>
            <a:r>
              <a:rPr lang="en-US" dirty="0" err="1"/>
              <a:t>veziculelor</a:t>
            </a:r>
            <a:r>
              <a:rPr lang="en-US" dirty="0"/>
              <a:t> </a:t>
            </a:r>
            <a:r>
              <a:rPr lang="en-US" dirty="0" err="1"/>
              <a:t>sinaptice</a:t>
            </a:r>
            <a:r>
              <a:rPr lang="en-US" dirty="0"/>
              <a:t> cu membrana (</a:t>
            </a:r>
            <a:r>
              <a:rPr lang="en-US" dirty="0" err="1"/>
              <a:t>exocitoza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de </a:t>
            </a:r>
            <a:r>
              <a:rPr lang="en-US" dirty="0" err="1"/>
              <a:t>neurotransmițător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fanta</a:t>
            </a:r>
            <a:r>
              <a:rPr lang="en-US" dirty="0"/>
              <a:t> </a:t>
            </a:r>
            <a:r>
              <a:rPr lang="en-US" dirty="0" err="1"/>
              <a:t>sinaptică</a:t>
            </a:r>
            <a:r>
              <a:rPr lang="en-US" dirty="0"/>
              <a:t>. </a:t>
            </a:r>
          </a:p>
          <a:p>
            <a:r>
              <a:rPr lang="en-US" dirty="0"/>
              <a:t>(4-6) </a:t>
            </a:r>
            <a:r>
              <a:rPr lang="en-US" dirty="0" err="1"/>
              <a:t>Neurotransmițătorul</a:t>
            </a:r>
            <a:r>
              <a:rPr lang="en-US" dirty="0"/>
              <a:t> </a:t>
            </a:r>
            <a:r>
              <a:rPr lang="en-US" dirty="0" err="1"/>
              <a:t>difuzează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fanta</a:t>
            </a:r>
            <a:r>
              <a:rPr lang="en-US" dirty="0"/>
              <a:t> </a:t>
            </a:r>
            <a:r>
              <a:rPr lang="en-US" dirty="0" err="1"/>
              <a:t>sinaptică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leagă</a:t>
            </a:r>
            <a:r>
              <a:rPr lang="en-US" dirty="0"/>
              <a:t> </a:t>
            </a:r>
            <a:r>
              <a:rPr lang="en-US" dirty="0" err="1"/>
              <a:t>neuroreceptori</a:t>
            </a:r>
            <a:r>
              <a:rPr lang="en-US" dirty="0"/>
              <a:t> din membrana </a:t>
            </a:r>
            <a:r>
              <a:rPr lang="en-US" dirty="0" err="1"/>
              <a:t>postsinaptică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cauzează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Na+,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ion de Na+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membrana </a:t>
            </a:r>
            <a:r>
              <a:rPr lang="en-US" dirty="0" err="1"/>
              <a:t>postsimaptică</a:t>
            </a:r>
            <a:endParaRPr lang="en-US" dirty="0"/>
          </a:p>
          <a:p>
            <a:r>
              <a:rPr lang="en-US" dirty="0"/>
              <a:t>Daca </a:t>
            </a:r>
            <a:r>
              <a:rPr lang="en-US" dirty="0" err="1"/>
              <a:t>pragul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atins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inițiat</a:t>
            </a:r>
            <a:r>
              <a:rPr lang="en-US" dirty="0"/>
              <a:t> un</a:t>
            </a:r>
            <a:r>
              <a:rPr lang="ro-RO" dirty="0"/>
              <a:t> PA.</a:t>
            </a:r>
            <a:endParaRPr lang="en-US" dirty="0"/>
          </a:p>
          <a:p>
            <a:r>
              <a:rPr lang="en-US" dirty="0" err="1"/>
              <a:t>Neurotransmițătorul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descompus</a:t>
            </a:r>
            <a:r>
              <a:rPr lang="en-US" dirty="0"/>
              <a:t> de </a:t>
            </a:r>
            <a:r>
              <a:rPr lang="en-US" dirty="0" err="1"/>
              <a:t>enzime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fanta</a:t>
            </a:r>
            <a:r>
              <a:rPr lang="en-US" dirty="0"/>
              <a:t> </a:t>
            </a:r>
            <a:r>
              <a:rPr lang="en-US" dirty="0" err="1"/>
              <a:t>sinaptică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839DD-5515-181F-40EC-921FD8A4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78" y="103713"/>
            <a:ext cx="5066215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8EE9-2747-2749-3B8C-9368DA311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371" y="519339"/>
            <a:ext cx="93694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Odată</a:t>
            </a:r>
            <a:r>
              <a:rPr lang="en-US" sz="2400" dirty="0"/>
              <a:t> ce a </a:t>
            </a:r>
            <a:r>
              <a:rPr lang="en-US" sz="2400" dirty="0" err="1"/>
              <a:t>avut</a:t>
            </a:r>
            <a:r>
              <a:rPr lang="en-US" sz="2400" dirty="0"/>
              <a:t> loc </a:t>
            </a:r>
            <a:r>
              <a:rPr lang="en-US" sz="2400" dirty="0" err="1"/>
              <a:t>neurotransmisia</a:t>
            </a:r>
            <a:r>
              <a:rPr lang="en-US" sz="2400" dirty="0"/>
              <a:t>, </a:t>
            </a:r>
            <a:r>
              <a:rPr lang="en-US" sz="2400" dirty="0" err="1"/>
              <a:t>neurotransmițătorul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îndepărtat</a:t>
            </a:r>
            <a:r>
              <a:rPr lang="en-US" sz="2400" dirty="0"/>
              <a:t> din </a:t>
            </a:r>
            <a:r>
              <a:rPr lang="en-US" sz="2400" dirty="0" err="1"/>
              <a:t>fanta</a:t>
            </a:r>
            <a:r>
              <a:rPr lang="en-US" sz="2400" dirty="0"/>
              <a:t> </a:t>
            </a:r>
            <a:r>
              <a:rPr lang="en-US" sz="2400" dirty="0" err="1"/>
              <a:t>sinaptică</a:t>
            </a:r>
            <a:r>
              <a:rPr lang="en-US" sz="2400" dirty="0"/>
              <a:t>, </a:t>
            </a:r>
            <a:r>
              <a:rPr lang="en-US" sz="2400" dirty="0" err="1"/>
              <a:t>astfel</a:t>
            </a:r>
            <a:r>
              <a:rPr lang="en-US" sz="2400" dirty="0"/>
              <a:t> </a:t>
            </a:r>
            <a:r>
              <a:rPr lang="en-US" sz="2400" dirty="0" err="1"/>
              <a:t>încât</a:t>
            </a:r>
            <a:r>
              <a:rPr lang="en-US" sz="2400" dirty="0"/>
              <a:t> membrana </a:t>
            </a:r>
            <a:r>
              <a:rPr lang="en-US" sz="2400" dirty="0" err="1"/>
              <a:t>postsinaptică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se </a:t>
            </a:r>
            <a:r>
              <a:rPr lang="en-US" sz="2400" dirty="0" err="1"/>
              <a:t>poată</a:t>
            </a:r>
            <a:r>
              <a:rPr lang="en-US" sz="2400" dirty="0"/>
              <a:t> „</a:t>
            </a:r>
            <a:r>
              <a:rPr lang="en-US" sz="2400" dirty="0" err="1"/>
              <a:t>reseta</a:t>
            </a:r>
            <a:r>
              <a:rPr lang="en-US" sz="2400" dirty="0"/>
              <a:t>”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pregătită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primească</a:t>
            </a:r>
            <a:r>
              <a:rPr lang="en-US" sz="2400" dirty="0"/>
              <a:t> un alt </a:t>
            </a:r>
            <a:r>
              <a:rPr lang="en-US" sz="2400" dirty="0" err="1"/>
              <a:t>semnal</a:t>
            </a:r>
            <a:r>
              <a:rPr lang="en-US" sz="2400" dirty="0"/>
              <a:t>. </a:t>
            </a:r>
            <a:endParaRPr lang="ro-RO" sz="2400" dirty="0"/>
          </a:p>
          <a:p>
            <a:pPr marL="0" indent="0">
              <a:buNone/>
            </a:pPr>
            <a:r>
              <a:rPr lang="en-US" sz="2400" dirty="0"/>
              <a:t>Acest </a:t>
            </a:r>
            <a:r>
              <a:rPr lang="en-US" sz="2400" dirty="0" err="1"/>
              <a:t>lucru</a:t>
            </a:r>
            <a:r>
              <a:rPr lang="en-US" sz="2400" dirty="0"/>
              <a:t> se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realiza</a:t>
            </a:r>
            <a:r>
              <a:rPr lang="en-US" sz="2400" dirty="0"/>
              <a:t> în </a:t>
            </a:r>
            <a:r>
              <a:rPr lang="en-US" sz="2400" dirty="0" err="1"/>
              <a:t>trei</a:t>
            </a:r>
            <a:r>
              <a:rPr lang="en-US" sz="2400" dirty="0"/>
              <a:t> </a:t>
            </a:r>
            <a:r>
              <a:rPr lang="en-US" sz="2400" dirty="0" err="1"/>
              <a:t>moduri</a:t>
            </a:r>
            <a:r>
              <a:rPr lang="en-US" sz="2400" dirty="0"/>
              <a:t>: </a:t>
            </a:r>
            <a:endParaRPr lang="ro-RO" sz="2400" dirty="0"/>
          </a:p>
          <a:p>
            <a:r>
              <a:rPr lang="en-US" sz="2400" b="1" dirty="0" err="1"/>
              <a:t>neurotransmițătorul</a:t>
            </a:r>
            <a:r>
              <a:rPr lang="en-US" sz="2400" b="1" dirty="0"/>
              <a:t> </a:t>
            </a:r>
            <a:r>
              <a:rPr lang="en-US" sz="2400" b="1" dirty="0" err="1"/>
              <a:t>poate</a:t>
            </a:r>
            <a:r>
              <a:rPr lang="en-US" sz="2400" b="1" dirty="0"/>
              <a:t> </a:t>
            </a:r>
            <a:r>
              <a:rPr lang="en-US" sz="2400" b="1" dirty="0" err="1"/>
              <a:t>difuza</a:t>
            </a:r>
            <a:r>
              <a:rPr lang="en-US" sz="2400" b="1" dirty="0"/>
              <a:t> </a:t>
            </a:r>
            <a:r>
              <a:rPr lang="en-US" sz="2400" b="1" dirty="0" err="1"/>
              <a:t>departe</a:t>
            </a:r>
            <a:r>
              <a:rPr lang="en-US" sz="2400" b="1" dirty="0"/>
              <a:t> de </a:t>
            </a:r>
            <a:r>
              <a:rPr lang="en-US" sz="2400" b="1" dirty="0" err="1"/>
              <a:t>fanta</a:t>
            </a:r>
            <a:r>
              <a:rPr lang="en-US" sz="2400" b="1" dirty="0"/>
              <a:t> </a:t>
            </a:r>
            <a:r>
              <a:rPr lang="en-US" sz="2400" b="1" dirty="0" err="1"/>
              <a:t>sinaptică</a:t>
            </a:r>
            <a:r>
              <a:rPr lang="en-US" sz="2400" b="1" dirty="0"/>
              <a:t>, </a:t>
            </a:r>
            <a:endParaRPr lang="ro-RO" sz="2400" b="1" dirty="0"/>
          </a:p>
          <a:p>
            <a:r>
              <a:rPr lang="en-US" sz="2400" b="1" dirty="0" err="1"/>
              <a:t>poate</a:t>
            </a:r>
            <a:r>
              <a:rPr lang="en-US" sz="2400" b="1" dirty="0"/>
              <a:t> fi </a:t>
            </a:r>
            <a:r>
              <a:rPr lang="en-US" sz="2400" b="1" dirty="0" err="1"/>
              <a:t>degradat</a:t>
            </a:r>
            <a:r>
              <a:rPr lang="en-US" sz="2400" b="1" dirty="0"/>
              <a:t> de </a:t>
            </a:r>
            <a:r>
              <a:rPr lang="en-US" sz="2400" b="1" dirty="0" err="1"/>
              <a:t>enzimele</a:t>
            </a:r>
            <a:r>
              <a:rPr lang="en-US" sz="2400" b="1" dirty="0"/>
              <a:t> din </a:t>
            </a:r>
            <a:r>
              <a:rPr lang="en-US" sz="2400" b="1" dirty="0" err="1"/>
              <a:t>fanta</a:t>
            </a:r>
            <a:r>
              <a:rPr lang="en-US" sz="2400" b="1" dirty="0"/>
              <a:t> </a:t>
            </a:r>
            <a:r>
              <a:rPr lang="en-US" sz="2400" b="1" dirty="0" err="1"/>
              <a:t>sinaptică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endParaRPr lang="ro-RO" sz="2400" b="1" dirty="0"/>
          </a:p>
          <a:p>
            <a:r>
              <a:rPr lang="en-US" sz="2400" b="1" dirty="0" err="1"/>
              <a:t>poate</a:t>
            </a:r>
            <a:r>
              <a:rPr lang="en-US" sz="2400" b="1" dirty="0"/>
              <a:t> fi </a:t>
            </a:r>
            <a:r>
              <a:rPr lang="en-US" sz="2400" b="1" dirty="0" err="1"/>
              <a:t>reciclat</a:t>
            </a:r>
            <a:r>
              <a:rPr lang="en-US" sz="2400" b="1" dirty="0"/>
              <a:t> (</a:t>
            </a:r>
            <a:r>
              <a:rPr lang="en-US" sz="2400" b="1" dirty="0" err="1"/>
              <a:t>uneori</a:t>
            </a:r>
            <a:r>
              <a:rPr lang="en-US" sz="2400" b="1" dirty="0"/>
              <a:t> </a:t>
            </a:r>
            <a:r>
              <a:rPr lang="en-US" sz="2400" b="1" dirty="0" err="1"/>
              <a:t>numit</a:t>
            </a:r>
            <a:r>
              <a:rPr lang="en-US" sz="2400" b="1" dirty="0"/>
              <a:t> </a:t>
            </a:r>
            <a:r>
              <a:rPr lang="en-US" sz="2400" b="1" dirty="0" err="1"/>
              <a:t>recaptare</a:t>
            </a:r>
            <a:r>
              <a:rPr lang="en-US" sz="2400" b="1" dirty="0"/>
              <a:t>) de </a:t>
            </a:r>
            <a:r>
              <a:rPr lang="en-US" sz="2400" b="1" dirty="0" err="1"/>
              <a:t>către</a:t>
            </a:r>
            <a:r>
              <a:rPr lang="en-US" sz="2400" b="1" dirty="0"/>
              <a:t> </a:t>
            </a:r>
            <a:r>
              <a:rPr lang="en-US" sz="2400" b="1" dirty="0" err="1"/>
              <a:t>neuronul</a:t>
            </a:r>
            <a:r>
              <a:rPr lang="en-US" sz="2400" b="1" dirty="0"/>
              <a:t> </a:t>
            </a:r>
            <a:r>
              <a:rPr lang="en-US" sz="2400" b="1" dirty="0" err="1"/>
              <a:t>presinaptic</a:t>
            </a:r>
            <a:r>
              <a:rPr lang="en-US" sz="2400" b="1" dirty="0"/>
              <a:t>. 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10707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D836-D4D6-A766-5A82-56600430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81261" cy="1325563"/>
          </a:xfrm>
        </p:spPr>
        <p:txBody>
          <a:bodyPr/>
          <a:lstStyle/>
          <a:p>
            <a:r>
              <a:rPr lang="ro-RO" dirty="0"/>
              <a:t>Funcțiile excitatorii a sinapselor chimice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D27A2-8C25-6224-4186-3096C8C5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9615"/>
            <a:ext cx="4391285" cy="66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5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35A8-54BF-F819-81AC-8A306CD6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9" y="970383"/>
            <a:ext cx="10515600" cy="52812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Sinapsele chimice </a:t>
            </a:r>
            <a:r>
              <a:rPr lang="en-US" b="1" dirty="0" err="1"/>
              <a:t>excitatoare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inhibitoare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Excitatoare - </a:t>
            </a:r>
            <a:r>
              <a:rPr lang="en-US" dirty="0" err="1"/>
              <a:t>rolul</a:t>
            </a:r>
            <a:r>
              <a:rPr lang="en-US" dirty="0"/>
              <a:t> de a </a:t>
            </a:r>
            <a:r>
              <a:rPr lang="en-US" dirty="0" err="1"/>
              <a:t>transmite</a:t>
            </a:r>
            <a:r>
              <a:rPr lang="en-US" dirty="0"/>
              <a:t> </a:t>
            </a:r>
            <a:r>
              <a:rPr lang="en-US" dirty="0" err="1"/>
              <a:t>excitația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 au </a:t>
            </a:r>
            <a:r>
              <a:rPr lang="en-US" dirty="0" err="1"/>
              <a:t>rolul</a:t>
            </a:r>
            <a:r>
              <a:rPr lang="en-US" dirty="0"/>
              <a:t> de a </a:t>
            </a:r>
            <a:r>
              <a:rPr lang="en-US" dirty="0" err="1"/>
              <a:t>inhiba</a:t>
            </a:r>
            <a:r>
              <a:rPr lang="en-US" dirty="0"/>
              <a:t> </a:t>
            </a:r>
            <a:r>
              <a:rPr lang="en-US" dirty="0" err="1"/>
              <a:t>excitația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inhibarea</a:t>
            </a:r>
            <a:r>
              <a:rPr lang="en-US" dirty="0"/>
              <a:t> </a:t>
            </a:r>
            <a:r>
              <a:rPr lang="en-US" dirty="0" err="1"/>
              <a:t>creșterii</a:t>
            </a:r>
            <a:r>
              <a:rPr lang="en-US" dirty="0"/>
              <a:t> </a:t>
            </a:r>
            <a:r>
              <a:rPr lang="en-US" dirty="0" err="1"/>
              <a:t>potențialului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. </a:t>
            </a:r>
            <a:r>
              <a:rPr lang="en-US" dirty="0" err="1"/>
              <a:t>Neurotransmițătorii</a:t>
            </a:r>
            <a:r>
              <a:rPr lang="en-US" dirty="0"/>
              <a:t> </a:t>
            </a:r>
            <a:r>
              <a:rPr lang="en-US" dirty="0" err="1"/>
              <a:t>secretați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acetilcolina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acidul</a:t>
            </a:r>
            <a:r>
              <a:rPr lang="en-US" dirty="0"/>
              <a:t> glutamic, </a:t>
            </a:r>
            <a:r>
              <a:rPr lang="en-US" dirty="0" err="1"/>
              <a:t>deschid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de Na+ din membrana </a:t>
            </a:r>
            <a:r>
              <a:rPr lang="en-US" dirty="0" err="1"/>
              <a:t>celulară</a:t>
            </a:r>
            <a:r>
              <a:rPr lang="en-US" dirty="0"/>
              <a:t> a </a:t>
            </a:r>
            <a:r>
              <a:rPr lang="en-US" dirty="0" err="1"/>
              <a:t>celulei</a:t>
            </a:r>
            <a:r>
              <a:rPr lang="en-US" dirty="0"/>
              <a:t> din aval. Ca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excită</a:t>
            </a:r>
            <a:r>
              <a:rPr lang="en-US" dirty="0"/>
              <a:t> </a:t>
            </a:r>
            <a:r>
              <a:rPr lang="en-US" dirty="0" err="1"/>
              <a:t>celula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Inhibatoare - se </a:t>
            </a:r>
            <a:r>
              <a:rPr lang="en-US" dirty="0" err="1"/>
              <a:t>secretă</a:t>
            </a:r>
            <a:r>
              <a:rPr lang="en-US" dirty="0"/>
              <a:t> </a:t>
            </a:r>
            <a:r>
              <a:rPr lang="en-US" dirty="0" err="1"/>
              <a:t>neurotransmițători</a:t>
            </a:r>
            <a:r>
              <a:rPr lang="en-US" dirty="0"/>
              <a:t> precum </a:t>
            </a:r>
            <a:r>
              <a:rPr lang="en-US" dirty="0" err="1"/>
              <a:t>acidul</a:t>
            </a:r>
            <a:r>
              <a:rPr lang="en-US" dirty="0"/>
              <a:t> </a:t>
            </a:r>
            <a:r>
              <a:rPr lang="en-US" dirty="0" err="1"/>
              <a:t>gama-aminobutiric</a:t>
            </a:r>
            <a:r>
              <a:rPr lang="en-US" dirty="0"/>
              <a:t> (GABA)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glicina</a:t>
            </a:r>
            <a:r>
              <a:rPr lang="en-US" dirty="0"/>
              <a:t>, care </a:t>
            </a:r>
            <a:r>
              <a:rPr lang="en-US" dirty="0" err="1"/>
              <a:t>deschid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de Cl- </a:t>
            </a:r>
            <a:r>
              <a:rPr lang="en-US" dirty="0" err="1"/>
              <a:t>și</a:t>
            </a:r>
            <a:r>
              <a:rPr lang="en-US" dirty="0"/>
              <a:t> K+</a:t>
            </a:r>
            <a:r>
              <a:rPr lang="ro-RO" dirty="0"/>
              <a:t> </a:t>
            </a:r>
            <a:r>
              <a:rPr lang="en-US" dirty="0"/>
              <a:t>ale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, </a:t>
            </a:r>
            <a:r>
              <a:rPr lang="en-US" dirty="0" err="1"/>
              <a:t>scăzând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inhibând</a:t>
            </a:r>
            <a:r>
              <a:rPr lang="en-US" dirty="0"/>
              <a:t> </a:t>
            </a:r>
            <a:r>
              <a:rPr lang="en-US" dirty="0" err="1"/>
              <a:t>excitația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6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4218-2625-6A9A-D14F-8D809B70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Transmițători excitatori și inhibitori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67162-37C3-1F29-E9AA-BFD6BA2CD775}"/>
              </a:ext>
            </a:extLst>
          </p:cNvPr>
          <p:cNvSpPr txBox="1"/>
          <p:nvPr/>
        </p:nvSpPr>
        <p:spPr>
          <a:xfrm>
            <a:off x="1404256" y="2152686"/>
            <a:ext cx="95312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 err="1"/>
              <a:t>Neurotransmițătorii</a:t>
            </a:r>
            <a:r>
              <a:rPr lang="ro-RO" sz="2400" dirty="0"/>
              <a:t> inhibitori produc o depolarizare a membranei </a:t>
            </a:r>
            <a:r>
              <a:rPr lang="ro-RO" sz="2400" dirty="0" err="1"/>
              <a:t>postsinaptice</a:t>
            </a:r>
            <a:r>
              <a:rPr lang="ro-RO" sz="2400" dirty="0"/>
              <a:t> - </a:t>
            </a:r>
            <a:r>
              <a:rPr lang="ro-RO" sz="2400" dirty="0" err="1"/>
              <a:t>potențialulpostsinaptic</a:t>
            </a:r>
            <a:r>
              <a:rPr lang="ro-RO" sz="2400" dirty="0"/>
              <a:t> inhibitor (IPSP). Aceasta reduce șansa unui nou impuls.</a:t>
            </a:r>
          </a:p>
          <a:p>
            <a:endParaRPr lang="ro-RO" sz="2400" dirty="0"/>
          </a:p>
          <a:p>
            <a:r>
              <a:rPr lang="ro-RO" sz="2400" dirty="0" err="1"/>
              <a:t>Neurotransmițătorii</a:t>
            </a:r>
            <a:r>
              <a:rPr lang="ro-RO" sz="2400" dirty="0"/>
              <a:t> excitatori pot cauza ca celula următoare să inițieze un nou impuls.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98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92A3-DBEC-1B44-6B41-2465A7FB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pPr algn="ctr"/>
            <a:r>
              <a:rPr lang="en-US" dirty="0"/>
              <a:t>SINAPSELE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CD93C-13CE-D759-E369-BFE42939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180408"/>
            <a:ext cx="11376212" cy="5503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Creierul</a:t>
            </a:r>
            <a:r>
              <a:rPr lang="en-US" sz="2400" dirty="0"/>
              <a:t> </a:t>
            </a:r>
            <a:r>
              <a:rPr lang="en-US" sz="2400" dirty="0" err="1"/>
              <a:t>uman</a:t>
            </a:r>
            <a:r>
              <a:rPr lang="en-US" sz="2400" dirty="0"/>
              <a:t> </a:t>
            </a:r>
            <a:r>
              <a:rPr lang="en-US" sz="2400" dirty="0" err="1"/>
              <a:t>cuprinde</a:t>
            </a:r>
            <a:r>
              <a:rPr lang="en-US" sz="2400" dirty="0"/>
              <a:t> </a:t>
            </a:r>
            <a:r>
              <a:rPr lang="en-US" sz="2400" dirty="0" err="1"/>
              <a:t>aproximativ</a:t>
            </a:r>
            <a:r>
              <a:rPr lang="en-US" sz="2400" dirty="0"/>
              <a:t> 86 </a:t>
            </a:r>
            <a:r>
              <a:rPr lang="en-US" sz="2400" dirty="0" err="1"/>
              <a:t>mlrd</a:t>
            </a:r>
            <a:r>
              <a:rPr lang="en-US" sz="2400" dirty="0"/>
              <a:t> de </a:t>
            </a:r>
            <a:r>
              <a:rPr lang="en-US" sz="2400" dirty="0" err="1"/>
              <a:t>neuroni</a:t>
            </a:r>
            <a:r>
              <a:rPr lang="en-US" sz="2400" dirty="0"/>
              <a:t> care „</a:t>
            </a:r>
            <a:r>
              <a:rPr lang="en-US" sz="2400" dirty="0" err="1"/>
              <a:t>comunică</a:t>
            </a:r>
            <a:r>
              <a:rPr lang="en-US" sz="2400" dirty="0"/>
              <a:t>” </a:t>
            </a:r>
            <a:r>
              <a:rPr lang="en-US" sz="2400" dirty="0" err="1"/>
              <a:t>între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folosind</a:t>
            </a:r>
            <a:r>
              <a:rPr lang="en-US" sz="2400" dirty="0"/>
              <a:t> o </a:t>
            </a:r>
            <a:r>
              <a:rPr lang="en-US" sz="2400" dirty="0" err="1"/>
              <a:t>combinație</a:t>
            </a:r>
            <a:r>
              <a:rPr lang="en-US" sz="2400" dirty="0"/>
              <a:t> de </a:t>
            </a:r>
            <a:r>
              <a:rPr lang="en-US" sz="2400" dirty="0" err="1"/>
              <a:t>semnale</a:t>
            </a:r>
            <a:r>
              <a:rPr lang="en-US" sz="2400" dirty="0"/>
              <a:t> electrice </a:t>
            </a:r>
            <a:r>
              <a:rPr lang="en-US" sz="2400" dirty="0" err="1"/>
              <a:t>și</a:t>
            </a:r>
            <a:r>
              <a:rPr lang="en-US" sz="2400" dirty="0"/>
              <a:t> chimice (</a:t>
            </a:r>
            <a:r>
              <a:rPr lang="en-US" sz="2400" dirty="0" err="1"/>
              <a:t>electrochimice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2400" b="1" dirty="0" err="1"/>
              <a:t>Locurile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care </a:t>
            </a:r>
            <a:r>
              <a:rPr lang="en-US" sz="2400" b="1" dirty="0" err="1"/>
              <a:t>neuronii</a:t>
            </a:r>
            <a:r>
              <a:rPr lang="en-US" sz="2400" b="1" dirty="0"/>
              <a:t> se </a:t>
            </a:r>
            <a:r>
              <a:rPr lang="en-US" sz="2400" b="1" dirty="0" err="1"/>
              <a:t>conectează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comunică</a:t>
            </a:r>
            <a:r>
              <a:rPr lang="en-US" sz="2400" b="1" dirty="0"/>
              <a:t> </a:t>
            </a:r>
            <a:r>
              <a:rPr lang="en-US" sz="2400" b="1" dirty="0" err="1"/>
              <a:t>între</a:t>
            </a:r>
            <a:r>
              <a:rPr lang="en-US" sz="2400" b="1" dirty="0"/>
              <a:t> </a:t>
            </a:r>
            <a:r>
              <a:rPr lang="en-US" sz="2400" b="1" dirty="0" err="1"/>
              <a:t>ei</a:t>
            </a:r>
            <a:r>
              <a:rPr lang="en-US" sz="2400" b="1" dirty="0"/>
              <a:t> se </a:t>
            </a:r>
            <a:r>
              <a:rPr lang="en-US" sz="2400" b="1" dirty="0" err="1"/>
              <a:t>numesc</a:t>
            </a:r>
            <a:r>
              <a:rPr lang="en-US" sz="2400" b="1" dirty="0"/>
              <a:t> </a:t>
            </a:r>
            <a:r>
              <a:rPr lang="en-US" sz="2400" b="1" dirty="0" err="1"/>
              <a:t>sinapse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u="sng" dirty="0" err="1"/>
              <a:t>Fiecare</a:t>
            </a:r>
            <a:r>
              <a:rPr lang="en-US" sz="2400" i="1" u="sng" dirty="0"/>
              <a:t> neuron are </a:t>
            </a:r>
            <a:r>
              <a:rPr lang="en-US" sz="2400" i="1" u="sng" dirty="0" err="1"/>
              <a:t>între</a:t>
            </a:r>
            <a:r>
              <a:rPr lang="en-US" sz="2400" i="1" u="sng" dirty="0"/>
              <a:t> </a:t>
            </a:r>
            <a:r>
              <a:rPr lang="en-US" sz="2400" i="1" u="sng" dirty="0" err="1"/>
              <a:t>câteva</a:t>
            </a:r>
            <a:r>
              <a:rPr lang="en-US" sz="2400" i="1" u="sng" dirty="0"/>
              <a:t> </a:t>
            </a:r>
            <a:r>
              <a:rPr lang="en-US" sz="2400" i="1" u="sng" dirty="0" err="1"/>
              <a:t>și</a:t>
            </a:r>
            <a:r>
              <a:rPr lang="en-US" sz="2400" i="1" u="sng" dirty="0"/>
              <a:t> </a:t>
            </a:r>
            <a:r>
              <a:rPr lang="en-US" sz="2400" i="1" u="sng" dirty="0" err="1"/>
              <a:t>sute</a:t>
            </a:r>
            <a:r>
              <a:rPr lang="en-US" sz="2400" i="1" u="sng" dirty="0"/>
              <a:t> de mii de </a:t>
            </a:r>
            <a:r>
              <a:rPr lang="en-US" sz="2400" i="1" u="sng" dirty="0" err="1"/>
              <a:t>conexiuni</a:t>
            </a:r>
            <a:r>
              <a:rPr lang="en-US" sz="2400" i="1" u="sng" dirty="0"/>
              <a:t> </a:t>
            </a:r>
            <a:endParaRPr lang="ro-RO" sz="2400" i="1" u="sng" dirty="0"/>
          </a:p>
          <a:p>
            <a:pPr marL="0" indent="0">
              <a:buNone/>
            </a:pPr>
            <a:r>
              <a:rPr lang="en-US" sz="2400" i="1" u="sng" dirty="0" err="1"/>
              <a:t>sinaptice</a:t>
            </a:r>
            <a:r>
              <a:rPr lang="en-US" sz="2400" i="1" u="sng" dirty="0"/>
              <a:t>, care pot fi cu sine </a:t>
            </a:r>
            <a:r>
              <a:rPr lang="en-US" sz="2400" i="1" u="sng" dirty="0" err="1"/>
              <a:t>însuși</a:t>
            </a:r>
            <a:r>
              <a:rPr lang="en-US" sz="2400" i="1" u="sng" dirty="0"/>
              <a:t>, cu </a:t>
            </a:r>
            <a:r>
              <a:rPr lang="en-US" sz="2400" i="1" u="sng" dirty="0" err="1"/>
              <a:t>neuronii</a:t>
            </a:r>
            <a:r>
              <a:rPr lang="en-US" sz="2400" i="1" u="sng" dirty="0"/>
              <a:t> </a:t>
            </a:r>
            <a:r>
              <a:rPr lang="en-US" sz="2400" i="1" u="sng" dirty="0" err="1"/>
              <a:t>vecini</a:t>
            </a:r>
            <a:r>
              <a:rPr lang="en-US" sz="2400" i="1" u="sng" dirty="0"/>
              <a:t> </a:t>
            </a:r>
            <a:r>
              <a:rPr lang="en-US" sz="2400" i="1" u="sng" dirty="0" err="1"/>
              <a:t>sau</a:t>
            </a:r>
            <a:r>
              <a:rPr lang="en-US" sz="2400" i="1" u="sng" dirty="0"/>
              <a:t> </a:t>
            </a:r>
            <a:endParaRPr lang="ro-RO" sz="2400" i="1" u="sng" dirty="0"/>
          </a:p>
          <a:p>
            <a:pPr marL="0" indent="0">
              <a:buNone/>
            </a:pPr>
            <a:r>
              <a:rPr lang="en-US" sz="2400" i="1" u="sng" dirty="0"/>
              <a:t>cu </a:t>
            </a:r>
            <a:r>
              <a:rPr lang="en-US" sz="2400" i="1" u="sng" dirty="0" err="1"/>
              <a:t>neuroni</a:t>
            </a:r>
            <a:r>
              <a:rPr lang="en-US" sz="2400" i="1" u="sng" dirty="0"/>
              <a:t> din </a:t>
            </a:r>
            <a:r>
              <a:rPr lang="en-US" sz="2400" i="1" u="sng" dirty="0" err="1"/>
              <a:t>alte</a:t>
            </a:r>
            <a:r>
              <a:rPr lang="en-US" sz="2400" i="1" u="sng" dirty="0"/>
              <a:t> </a:t>
            </a:r>
            <a:r>
              <a:rPr lang="en-US" sz="2400" i="1" u="sng" dirty="0" err="1"/>
              <a:t>regiuni</a:t>
            </a:r>
            <a:r>
              <a:rPr lang="en-US" sz="2400" i="1" u="sng" dirty="0"/>
              <a:t> ale </a:t>
            </a:r>
            <a:r>
              <a:rPr lang="en-US" sz="2400" i="1" u="sng" dirty="0" err="1"/>
              <a:t>creierului</a:t>
            </a:r>
            <a:r>
              <a:rPr lang="en-US" sz="24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ED5E2-3C7F-F0E2-5E95-D5B90EC6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01" y="2625731"/>
            <a:ext cx="5505397" cy="20806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7F5F8C-F9FD-13AD-6544-48DB642D8239}"/>
              </a:ext>
            </a:extLst>
          </p:cNvPr>
          <p:cNvCxnSpPr>
            <a:cxnSpLocks/>
          </p:cNvCxnSpPr>
          <p:nvPr/>
        </p:nvCxnSpPr>
        <p:spPr>
          <a:xfrm flipH="1">
            <a:off x="3783106" y="2286000"/>
            <a:ext cx="1138518" cy="869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A1814F-E4CC-6397-2DF4-80103DEBE5C4}"/>
              </a:ext>
            </a:extLst>
          </p:cNvPr>
          <p:cNvCxnSpPr>
            <a:cxnSpLocks/>
          </p:cNvCxnSpPr>
          <p:nvPr/>
        </p:nvCxnSpPr>
        <p:spPr>
          <a:xfrm>
            <a:off x="4921624" y="2286000"/>
            <a:ext cx="1452282" cy="744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8A2C0F-A69B-A263-C585-38D8F3833D8B}"/>
              </a:ext>
            </a:extLst>
          </p:cNvPr>
          <p:cNvCxnSpPr>
            <a:cxnSpLocks/>
          </p:cNvCxnSpPr>
          <p:nvPr/>
        </p:nvCxnSpPr>
        <p:spPr>
          <a:xfrm>
            <a:off x="4921624" y="2286000"/>
            <a:ext cx="793375" cy="12281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13C5B05-C794-1066-ED78-90AE840BD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36" y="4540454"/>
            <a:ext cx="402011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2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55A9-9928-3BB1-13E0-9BA5FCD5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Funcțiile inhibitorii a transmisiei sinaptice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E054-D6EF-004D-45BB-6578BAE0C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1. inhibiție post-sinaptică sau directă</a:t>
            </a:r>
          </a:p>
          <a:p>
            <a:r>
              <a:rPr lang="ro-RO" dirty="0"/>
              <a:t>2. Inhibiție </a:t>
            </a:r>
            <a:r>
              <a:rPr lang="ro-RO" dirty="0" err="1"/>
              <a:t>presinaptică</a:t>
            </a:r>
            <a:r>
              <a:rPr lang="ro-RO" dirty="0"/>
              <a:t> </a:t>
            </a:r>
            <a:r>
              <a:rPr lang="ro-RO" dirty="0" err="1"/>
              <a:t>sai</a:t>
            </a:r>
            <a:r>
              <a:rPr lang="ro-RO" dirty="0"/>
              <a:t> indirectă</a:t>
            </a:r>
          </a:p>
          <a:p>
            <a:r>
              <a:rPr lang="ro-RO" dirty="0"/>
              <a:t>3. Feedback negativ sau inhibarea celulelor </a:t>
            </a:r>
            <a:r>
              <a:rPr lang="ro-RO" dirty="0" err="1"/>
              <a:t>Renshaw</a:t>
            </a:r>
            <a:endParaRPr lang="ro-RO" dirty="0"/>
          </a:p>
          <a:p>
            <a:r>
              <a:rPr lang="ro-RO" dirty="0"/>
              <a:t>4.  Feedbackul inhibiției</a:t>
            </a:r>
          </a:p>
          <a:p>
            <a:r>
              <a:rPr lang="ro-RO" dirty="0"/>
              <a:t>5. Inhibiția reciprocă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9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A6B7-8658-56EC-A928-29FA8CF8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35" y="494428"/>
            <a:ext cx="6607629" cy="1325563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INHIBIȚIA POSTSINAPTICĂ SAU DIRECTĂ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B8B2B7-4334-0BAB-2A59-FEC03927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215" y="0"/>
            <a:ext cx="3896269" cy="6649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DC6BD-0B3D-CC50-FDB6-1E48B4AD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5" y="2271102"/>
            <a:ext cx="7181422" cy="40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8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E3B0-12F1-1134-A8F7-1FA2A563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INHIBIȚIA PRESINAPTICĂ SAU INDIRECTĂ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1BD7F-9A5E-C364-E9EB-9A754369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556" y="1864642"/>
            <a:ext cx="4246244" cy="42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0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399C-2C66-1D39-2508-3BFC5224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NEGATIVE FEEDBACK INHIBITION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387DA-91B9-45E9-BA1A-C94C0FD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555" y="1795702"/>
            <a:ext cx="4280505" cy="4192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6BF17-1FF7-9194-5AA5-22AF7F460871}"/>
              </a:ext>
            </a:extLst>
          </p:cNvPr>
          <p:cNvSpPr txBox="1"/>
          <p:nvPr/>
        </p:nvSpPr>
        <p:spPr>
          <a:xfrm>
            <a:off x="838200" y="2086215"/>
            <a:ext cx="60928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Când</a:t>
            </a:r>
            <a:r>
              <a:rPr lang="en-US" sz="2400" b="1" dirty="0"/>
              <a:t> </a:t>
            </a:r>
            <a:r>
              <a:rPr lang="en-US" sz="2400" b="1" dirty="0" err="1"/>
              <a:t>neuronii</a:t>
            </a:r>
            <a:r>
              <a:rPr lang="en-US" sz="2400" b="1" dirty="0"/>
              <a:t> </a:t>
            </a:r>
            <a:r>
              <a:rPr lang="en-US" sz="2400" b="1" dirty="0" err="1"/>
              <a:t>motori</a:t>
            </a:r>
            <a:r>
              <a:rPr lang="en-US" sz="2400" b="1" dirty="0"/>
              <a:t> </a:t>
            </a:r>
            <a:r>
              <a:rPr lang="en-US" sz="2400" b="1" dirty="0" err="1"/>
              <a:t>trimit</a:t>
            </a:r>
            <a:r>
              <a:rPr lang="en-US" sz="2400" b="1" dirty="0"/>
              <a:t> </a:t>
            </a:r>
            <a:r>
              <a:rPr lang="en-US" sz="2400" b="1" dirty="0" err="1"/>
              <a:t>impulsuri</a:t>
            </a:r>
            <a:r>
              <a:rPr lang="en-US" sz="2400" b="1" dirty="0"/>
              <a:t> </a:t>
            </a:r>
            <a:r>
              <a:rPr lang="en-US" sz="2400" b="1" dirty="0" err="1"/>
              <a:t>motorii</a:t>
            </a:r>
            <a:r>
              <a:rPr lang="en-US" sz="2400" b="1" dirty="0"/>
              <a:t>, o </a:t>
            </a:r>
            <a:r>
              <a:rPr lang="en-US" sz="2400" b="1" dirty="0" err="1"/>
              <a:t>parte</a:t>
            </a:r>
            <a:r>
              <a:rPr lang="en-US" sz="2400" b="1" dirty="0"/>
              <a:t> din </a:t>
            </a:r>
            <a:r>
              <a:rPr lang="en-US" sz="2400" b="1" dirty="0" err="1"/>
              <a:t>impulsuri</a:t>
            </a:r>
            <a:r>
              <a:rPr lang="en-US" sz="2400" b="1" dirty="0"/>
              <a:t> </a:t>
            </a:r>
            <a:r>
              <a:rPr lang="en-US" sz="2400" b="1" dirty="0" err="1"/>
              <a:t>ajung</a:t>
            </a:r>
            <a:r>
              <a:rPr lang="en-US" sz="2400" b="1" dirty="0"/>
              <a:t> la </a:t>
            </a:r>
            <a:r>
              <a:rPr lang="en-US" sz="2400" b="1" dirty="0" err="1"/>
              <a:t>celula</a:t>
            </a:r>
            <a:r>
              <a:rPr lang="en-US" sz="2400" b="1" dirty="0"/>
              <a:t> Renshaw. </a:t>
            </a:r>
            <a:endParaRPr lang="ro-RO" sz="2400" b="1" dirty="0"/>
          </a:p>
          <a:p>
            <a:endParaRPr lang="ro-RO" sz="2400" b="1" dirty="0"/>
          </a:p>
          <a:p>
            <a:r>
              <a:rPr lang="en-US" sz="2400" b="1" dirty="0"/>
              <a:t>Prin </a:t>
            </a:r>
            <a:r>
              <a:rPr lang="en-US" sz="2400" b="1" dirty="0" err="1"/>
              <a:t>urmare</a:t>
            </a:r>
            <a:r>
              <a:rPr lang="en-US" sz="2400" b="1" dirty="0"/>
              <a:t>, </a:t>
            </a:r>
            <a:r>
              <a:rPr lang="en-US" sz="2400" b="1" dirty="0" err="1"/>
              <a:t>celula</a:t>
            </a:r>
            <a:r>
              <a:rPr lang="en-US" sz="2400" b="1" dirty="0"/>
              <a:t> Renshaw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stimulată</a:t>
            </a:r>
            <a:r>
              <a:rPr lang="en-US" sz="2400" b="1" dirty="0"/>
              <a:t>. </a:t>
            </a:r>
            <a:endParaRPr lang="ro-RO" sz="2400" b="1" dirty="0"/>
          </a:p>
          <a:p>
            <a:r>
              <a:rPr lang="en-US" sz="2400" b="1" dirty="0"/>
              <a:t>La </a:t>
            </a:r>
            <a:r>
              <a:rPr lang="en-US" sz="2400" b="1" dirty="0" err="1"/>
              <a:t>rândul</a:t>
            </a:r>
            <a:r>
              <a:rPr lang="en-US" sz="2400" b="1" dirty="0"/>
              <a:t> </a:t>
            </a:r>
            <a:r>
              <a:rPr lang="en-US" sz="2400" b="1" dirty="0" err="1"/>
              <a:t>ei</a:t>
            </a:r>
            <a:r>
              <a:rPr lang="en-US" sz="2400" b="1" dirty="0"/>
              <a:t>, </a:t>
            </a:r>
            <a:r>
              <a:rPr lang="en-US" sz="2400" b="1" dirty="0" err="1"/>
              <a:t>trimite</a:t>
            </a:r>
            <a:r>
              <a:rPr lang="en-US" sz="2400" b="1" dirty="0"/>
              <a:t> </a:t>
            </a:r>
            <a:r>
              <a:rPr lang="en-US" sz="2400" b="1" dirty="0" err="1"/>
              <a:t>impulsuri</a:t>
            </a:r>
            <a:r>
              <a:rPr lang="en-US" sz="2400" b="1" dirty="0"/>
              <a:t> </a:t>
            </a:r>
            <a:r>
              <a:rPr lang="en-US" sz="2400" b="1" dirty="0" err="1"/>
              <a:t>inhibitorii</a:t>
            </a:r>
            <a:r>
              <a:rPr lang="en-US" sz="2400" b="1" dirty="0"/>
              <a:t> </a:t>
            </a:r>
            <a:r>
              <a:rPr lang="en-US" sz="2400" b="1" dirty="0" err="1"/>
              <a:t>către</a:t>
            </a:r>
            <a:r>
              <a:rPr lang="en-US" sz="2400" b="1" dirty="0"/>
              <a:t> </a:t>
            </a:r>
            <a:r>
              <a:rPr lang="en-US" sz="2400" b="1" dirty="0" err="1"/>
              <a:t>neuronii</a:t>
            </a:r>
            <a:r>
              <a:rPr lang="en-US" sz="2400" b="1" dirty="0"/>
              <a:t> </a:t>
            </a:r>
            <a:r>
              <a:rPr lang="en-US" sz="2400" b="1" dirty="0" err="1"/>
              <a:t>motori</a:t>
            </a:r>
            <a:r>
              <a:rPr lang="en-US" sz="2400" b="1" dirty="0"/>
              <a:t>, </a:t>
            </a:r>
            <a:r>
              <a:rPr lang="en-US" sz="2400" b="1" dirty="0" err="1"/>
              <a:t>astfel</a:t>
            </a:r>
            <a:r>
              <a:rPr lang="en-US" sz="2400" b="1" dirty="0"/>
              <a:t> </a:t>
            </a:r>
            <a:r>
              <a:rPr lang="en-US" sz="2400" b="1" dirty="0" err="1"/>
              <a:t>încât</a:t>
            </a:r>
            <a:r>
              <a:rPr lang="en-US" sz="2400" b="1" dirty="0"/>
              <a:t> </a:t>
            </a:r>
            <a:r>
              <a:rPr lang="en-US" sz="2400" b="1" dirty="0" err="1"/>
              <a:t>descărcarea</a:t>
            </a:r>
            <a:r>
              <a:rPr lang="en-US" sz="2400" b="1" dirty="0"/>
              <a:t> </a:t>
            </a:r>
            <a:r>
              <a:rPr lang="en-US" sz="2400" b="1" dirty="0" err="1"/>
              <a:t>neuronilor</a:t>
            </a:r>
            <a:r>
              <a:rPr lang="en-US" sz="2400" b="1" dirty="0"/>
              <a:t> </a:t>
            </a:r>
            <a:r>
              <a:rPr lang="en-US" sz="2400" b="1" dirty="0" err="1"/>
              <a:t>motori</a:t>
            </a:r>
            <a:r>
              <a:rPr lang="en-US" sz="2400" b="1" dirty="0"/>
              <a:t>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redusă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15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FDDB-BF1E-FA60-8E83-3506D3B6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FEEDFORWARD INHIBITION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EBEEE-0129-E25F-DE70-F11945E9A952}"/>
              </a:ext>
            </a:extLst>
          </p:cNvPr>
          <p:cNvSpPr txBox="1"/>
          <p:nvPr/>
        </p:nvSpPr>
        <p:spPr>
          <a:xfrm>
            <a:off x="838200" y="2920784"/>
            <a:ext cx="9145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/>
              <a:t>Are loc în cerebel și controlează activitatea neuronală în cerebel.</a:t>
            </a:r>
          </a:p>
          <a:p>
            <a:r>
              <a:rPr lang="ro-RO" sz="2400" dirty="0"/>
              <a:t>- Când semnalul excitant din exterior activează simultan atât neuronul principal cât și neuronul inhibitor</a:t>
            </a:r>
          </a:p>
        </p:txBody>
      </p:sp>
    </p:spTree>
    <p:extLst>
      <p:ext uri="{BB962C8B-B14F-4D97-AF65-F5344CB8AC3E}">
        <p14:creationId xmlns:p14="http://schemas.microsoft.com/office/powerpoint/2010/main" val="188571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EE41-2BBB-0B71-C534-42117063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Proprietăți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41E1-E770-61D5-701D-8C540730A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6" y="1690688"/>
            <a:ext cx="7801947" cy="516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b="1" dirty="0"/>
              <a:t>One-way </a:t>
            </a:r>
            <a:r>
              <a:rPr lang="ro-RO" b="1" dirty="0" err="1"/>
              <a:t>conductions</a:t>
            </a:r>
            <a:r>
              <a:rPr lang="ro-RO" b="1" dirty="0"/>
              <a:t> </a:t>
            </a:r>
            <a:r>
              <a:rPr lang="ro-RO" dirty="0"/>
              <a:t>(</a:t>
            </a:r>
            <a:r>
              <a:rPr lang="ro-RO" b="1" dirty="0"/>
              <a:t>Legea Bell- </a:t>
            </a:r>
            <a:r>
              <a:rPr lang="ro-RO" b="1" dirty="0" err="1"/>
              <a:t>Magendie</a:t>
            </a:r>
            <a:r>
              <a:rPr lang="ro-RO" dirty="0"/>
              <a:t>)</a:t>
            </a:r>
          </a:p>
          <a:p>
            <a:pPr marL="0" indent="0">
              <a:buNone/>
            </a:pPr>
            <a:r>
              <a:rPr lang="ro-RO" dirty="0"/>
              <a:t>Impulsurile se transmit numai </a:t>
            </a:r>
            <a:r>
              <a:rPr lang="ro-RO" dirty="0" err="1"/>
              <a:t>intro</a:t>
            </a:r>
            <a:r>
              <a:rPr lang="ro-RO" dirty="0"/>
              <a:t> </a:t>
            </a:r>
            <a:r>
              <a:rPr lang="ro-RO" dirty="0" err="1"/>
              <a:t>directie</a:t>
            </a:r>
            <a:r>
              <a:rPr lang="ro-RO" dirty="0"/>
              <a:t> in sinapse, astfel de la neuronul </a:t>
            </a:r>
            <a:r>
              <a:rPr lang="ro-RO" dirty="0" err="1"/>
              <a:t>presinaptic</a:t>
            </a:r>
            <a:r>
              <a:rPr lang="ro-RO" dirty="0"/>
              <a:t> la cel </a:t>
            </a:r>
            <a:r>
              <a:rPr lang="ro-RO" dirty="0" err="1"/>
              <a:t>postsinaptic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b="1" dirty="0"/>
              <a:t>Reținerea sinapsei </a:t>
            </a:r>
            <a:r>
              <a:rPr lang="ro-RO" dirty="0"/>
              <a:t>(din cauza): </a:t>
            </a:r>
          </a:p>
          <a:p>
            <a:r>
              <a:rPr lang="ro-RO" dirty="0"/>
              <a:t>eliberării </a:t>
            </a:r>
            <a:r>
              <a:rPr lang="ro-RO" dirty="0" err="1"/>
              <a:t>neurotransmițătorului</a:t>
            </a:r>
            <a:r>
              <a:rPr lang="ro-RO" dirty="0"/>
              <a:t>, </a:t>
            </a:r>
          </a:p>
          <a:p>
            <a:r>
              <a:rPr lang="ro-RO" dirty="0"/>
              <a:t>deplasării lui de la terminalul axonului la membrana </a:t>
            </a:r>
            <a:r>
              <a:rPr lang="ro-RO" dirty="0" err="1"/>
              <a:t>postsinaptică</a:t>
            </a:r>
            <a:r>
              <a:rPr lang="ro-RO" dirty="0"/>
              <a:t>, și,</a:t>
            </a:r>
          </a:p>
          <a:p>
            <a:r>
              <a:rPr lang="ro-RO" dirty="0"/>
              <a:t>acțiunii </a:t>
            </a:r>
            <a:r>
              <a:rPr lang="ro-RO" dirty="0" err="1"/>
              <a:t>neurotransmițătorului</a:t>
            </a:r>
            <a:r>
              <a:rPr lang="ro-RO" dirty="0"/>
              <a:t> pentru deschiderea canalului ionic în membrana </a:t>
            </a:r>
            <a:r>
              <a:rPr lang="ro-RO" dirty="0" err="1"/>
              <a:t>postsinaptică</a:t>
            </a:r>
            <a:endParaRPr lang="ro-RO" dirty="0"/>
          </a:p>
          <a:p>
            <a:r>
              <a:rPr lang="ro-RO" dirty="0"/>
              <a:t>Durata normală a reținerii / întârzierii sinapsei este 0,3-0,5 </a:t>
            </a:r>
            <a:r>
              <a:rPr lang="ro-RO" dirty="0" err="1"/>
              <a:t>msec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40AE7-B5DE-7E7D-8921-2EF4C10F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0"/>
            <a:ext cx="3758682" cy="2222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4932D-6D1A-68F8-18D4-BF648461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996" y="3777844"/>
            <a:ext cx="4023004" cy="29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3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1356-EF5F-6D20-CB77-255CCD19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Cauzele reținerii semnalului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B37D6-1070-3D92-27C1-2F890EF4A9C3}"/>
              </a:ext>
            </a:extLst>
          </p:cNvPr>
          <p:cNvSpPr txBox="1"/>
          <p:nvPr/>
        </p:nvSpPr>
        <p:spPr>
          <a:xfrm>
            <a:off x="1165178" y="1690688"/>
            <a:ext cx="60928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Eliberarea </a:t>
            </a:r>
            <a:r>
              <a:rPr lang="ro-RO" dirty="0" err="1"/>
              <a:t>neurotransmițătorului</a:t>
            </a:r>
            <a:endParaRPr lang="ro-RO" dirty="0"/>
          </a:p>
          <a:p>
            <a:r>
              <a:rPr lang="ro-RO" dirty="0"/>
              <a:t>Difuzia </a:t>
            </a:r>
            <a:r>
              <a:rPr lang="ro-RO" dirty="0" err="1"/>
              <a:t>prinfanta</a:t>
            </a:r>
            <a:r>
              <a:rPr lang="ro-RO" dirty="0"/>
              <a:t> sinaptică</a:t>
            </a:r>
          </a:p>
          <a:p>
            <a:r>
              <a:rPr lang="ro-RO" dirty="0"/>
              <a:t>Legarea cu receptorii </a:t>
            </a:r>
            <a:r>
              <a:rPr lang="ro-RO" dirty="0" err="1"/>
              <a:t>posst</a:t>
            </a:r>
            <a:r>
              <a:rPr lang="ro-RO" dirty="0"/>
              <a:t>-sinaptici și deschiderea canalelor ionice</a:t>
            </a:r>
          </a:p>
          <a:p>
            <a:r>
              <a:rPr lang="ro-RO" dirty="0"/>
              <a:t>Difuzia ionilor ce cauzează potențialul de repaos (RM)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D6B44-92C4-5381-2B2F-9168A04F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36" y="2644806"/>
            <a:ext cx="5614397" cy="38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10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DC489-8139-4C27-11EB-9DD950D1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965E-3E04-78B4-5D1F-5EDDD74B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Efectul</a:t>
            </a:r>
            <a:r>
              <a:rPr lang="en-US" b="1" dirty="0"/>
              <a:t> </a:t>
            </a:r>
            <a:r>
              <a:rPr lang="en-US" b="1" dirty="0" err="1"/>
              <a:t>obosirii</a:t>
            </a:r>
            <a:r>
              <a:rPr lang="en-US" b="1" dirty="0"/>
              <a:t> </a:t>
            </a:r>
            <a:r>
              <a:rPr lang="en-US" dirty="0"/>
              <a:t>–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epuizării</a:t>
            </a:r>
            <a:r>
              <a:rPr lang="en-US" dirty="0"/>
              <a:t> </a:t>
            </a:r>
            <a:r>
              <a:rPr lang="en-US" dirty="0" err="1"/>
              <a:t>substanței</a:t>
            </a:r>
            <a:r>
              <a:rPr lang="en-US" dirty="0"/>
              <a:t> </a:t>
            </a:r>
            <a:r>
              <a:rPr lang="en-US" dirty="0" err="1"/>
              <a:t>neurotransmițătorului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distrugerii</a:t>
            </a:r>
            <a:r>
              <a:rPr lang="en-US" dirty="0"/>
              <a:t> </a:t>
            </a:r>
            <a:r>
              <a:rPr lang="en-US" dirty="0" err="1"/>
              <a:t>e.g.acetilcholei</a:t>
            </a:r>
            <a:r>
              <a:rPr lang="en-US" dirty="0"/>
              <a:t> de </a:t>
            </a:r>
            <a:r>
              <a:rPr lang="en-US" dirty="0" err="1"/>
              <a:t>acetilcholiesterase</a:t>
            </a:r>
            <a:r>
              <a:rPr lang="en-US" dirty="0"/>
              <a:t> </a:t>
            </a:r>
            <a:r>
              <a:rPr lang="en-US" dirty="0" err="1"/>
              <a:t>imediat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acțiune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7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12BB-C679-5FA1-0102-9A60C77AC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81" y="185111"/>
            <a:ext cx="6765287" cy="64423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b="1" dirty="0"/>
              <a:t>sumarea</a:t>
            </a:r>
            <a:r>
              <a:rPr lang="en-US" b="1" dirty="0"/>
              <a:t> </a:t>
            </a:r>
            <a:r>
              <a:rPr lang="en-US" b="1" dirty="0" err="1"/>
              <a:t>spațială</a:t>
            </a:r>
            <a:endParaRPr lang="ro-RO" b="1" dirty="0"/>
          </a:p>
          <a:p>
            <a:pPr algn="just"/>
            <a:r>
              <a:rPr lang="ro-RO" dirty="0"/>
              <a:t>A</a:t>
            </a:r>
            <a:r>
              <a:rPr lang="en-US" dirty="0"/>
              <a:t>re loc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impulsuri</a:t>
            </a:r>
            <a:r>
              <a:rPr lang="en-US" dirty="0"/>
              <a:t> sunt </a:t>
            </a:r>
            <a:r>
              <a:rPr lang="en-US" dirty="0" err="1"/>
              <a:t>primite</a:t>
            </a:r>
            <a:r>
              <a:rPr lang="en-US" dirty="0"/>
              <a:t>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sinapse</a:t>
            </a:r>
            <a:r>
              <a:rPr lang="en-US" dirty="0"/>
              <a:t> ale </a:t>
            </a:r>
            <a:r>
              <a:rPr lang="en-US" dirty="0" err="1"/>
              <a:t>neuronului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în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timp.</a:t>
            </a:r>
            <a:endParaRPr lang="ro-RO" dirty="0"/>
          </a:p>
          <a:p>
            <a:pPr algn="just"/>
            <a:r>
              <a:rPr lang="en-US" dirty="0"/>
              <a:t>Efectul </a:t>
            </a:r>
            <a:r>
              <a:rPr lang="en-US" dirty="0" err="1"/>
              <a:t>combinat</a:t>
            </a:r>
            <a:r>
              <a:rPr lang="en-US" dirty="0"/>
              <a:t> al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intrări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, fie </a:t>
            </a:r>
            <a:r>
              <a:rPr lang="en-US" dirty="0" err="1"/>
              <a:t>excitatorii</a:t>
            </a:r>
            <a:r>
              <a:rPr lang="en-US" dirty="0"/>
              <a:t>, fie </a:t>
            </a:r>
            <a:r>
              <a:rPr lang="en-US" dirty="0" err="1"/>
              <a:t>inhibitorii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însumat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movilei</a:t>
            </a:r>
            <a:r>
              <a:rPr lang="en-US" dirty="0"/>
              <a:t> </a:t>
            </a:r>
            <a:r>
              <a:rPr lang="en-US" dirty="0" err="1"/>
              <a:t>axonale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/>
              <a:t>De </a:t>
            </a:r>
            <a:r>
              <a:rPr lang="en-US" dirty="0" err="1"/>
              <a:t>exemplu</a:t>
            </a:r>
            <a:r>
              <a:rPr lang="en-US" dirty="0"/>
              <a:t>, un neuron s-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declanșa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EPSP </a:t>
            </a:r>
            <a:r>
              <a:rPr lang="en-US" dirty="0" err="1"/>
              <a:t>simultane</a:t>
            </a:r>
            <a:r>
              <a:rPr lang="en-US" dirty="0"/>
              <a:t> se </a:t>
            </a:r>
            <a:r>
              <a:rPr lang="en-US" dirty="0" err="1"/>
              <a:t>adună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depăși</a:t>
            </a:r>
            <a:r>
              <a:rPr lang="en-US" dirty="0"/>
              <a:t>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oricăror</a:t>
            </a:r>
            <a:r>
              <a:rPr lang="en-US" dirty="0"/>
              <a:t> IPSP </a:t>
            </a:r>
            <a:r>
              <a:rPr lang="en-US" dirty="0" err="1"/>
              <a:t>însoțitoare</a:t>
            </a:r>
            <a:r>
              <a:rPr lang="en-US" dirty="0"/>
              <a:t>.</a:t>
            </a:r>
            <a:endParaRPr lang="ro-RO" dirty="0"/>
          </a:p>
          <a:p>
            <a:pPr marL="0" indent="0" algn="ctr">
              <a:buNone/>
            </a:pPr>
            <a:r>
              <a:rPr lang="ro-RO" b="1" dirty="0"/>
              <a:t>sumarea</a:t>
            </a:r>
            <a:r>
              <a:rPr lang="en-US" b="1" dirty="0"/>
              <a:t> </a:t>
            </a:r>
            <a:r>
              <a:rPr lang="en-US" b="1" dirty="0" err="1"/>
              <a:t>temporală</a:t>
            </a:r>
            <a:endParaRPr lang="ro-RO" b="1" dirty="0"/>
          </a:p>
          <a:p>
            <a:r>
              <a:rPr lang="en-US" dirty="0"/>
              <a:t>Are loc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impulsuri</a:t>
            </a:r>
            <a:r>
              <a:rPr lang="en-US" dirty="0"/>
              <a:t> sunt </a:t>
            </a:r>
            <a:r>
              <a:rPr lang="en-US" dirty="0" err="1"/>
              <a:t>primite</a:t>
            </a:r>
            <a:r>
              <a:rPr lang="en-US" dirty="0"/>
              <a:t> la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sinapsă</a:t>
            </a:r>
            <a:r>
              <a:rPr lang="en-US" dirty="0"/>
              <a:t> în </a:t>
            </a:r>
            <a:r>
              <a:rPr lang="en-US" dirty="0" err="1"/>
              <a:t>succesiune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impulsurilor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 se pot </a:t>
            </a:r>
            <a:r>
              <a:rPr lang="en-US" dirty="0" err="1"/>
              <a:t>aduna</a:t>
            </a:r>
            <a:r>
              <a:rPr lang="en-US" dirty="0"/>
              <a:t> pe o </a:t>
            </a:r>
            <a:r>
              <a:rPr lang="en-US" dirty="0" err="1"/>
              <a:t>perioadă</a:t>
            </a:r>
            <a:r>
              <a:rPr lang="en-US" dirty="0"/>
              <a:t> </a:t>
            </a:r>
            <a:r>
              <a:rPr lang="en-US" dirty="0" err="1"/>
              <a:t>scurtă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, </a:t>
            </a:r>
            <a:r>
              <a:rPr lang="en-US" dirty="0" err="1"/>
              <a:t>atingând</a:t>
            </a:r>
            <a:r>
              <a:rPr lang="en-US" dirty="0"/>
              <a:t>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singur</a:t>
            </a:r>
            <a:r>
              <a:rPr lang="en-US" dirty="0"/>
              <a:t> nu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suficient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8EFAA-5727-9F6B-A5E3-1E96A1C3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84" y="241123"/>
            <a:ext cx="4041998" cy="2749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E5FD0-00AE-B82C-9F77-3D3CAF47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87" y="3406293"/>
            <a:ext cx="4157832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09C4-E5F2-77F5-BB24-849C9F26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654"/>
          </a:xfrm>
        </p:spPr>
        <p:txBody>
          <a:bodyPr/>
          <a:lstStyle/>
          <a:p>
            <a:pPr algn="ctr"/>
            <a:r>
              <a:rPr lang="ro-RO" b="1" dirty="0"/>
              <a:t>Sumarea EPSP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980F4-AD1B-44DA-8D12-A09DA0749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4" y="1183599"/>
            <a:ext cx="10515600" cy="4351338"/>
          </a:xfrm>
        </p:spPr>
        <p:txBody>
          <a:bodyPr/>
          <a:lstStyle/>
          <a:p>
            <a:r>
              <a:rPr lang="en-US" dirty="0" err="1"/>
              <a:t>Sumarea</a:t>
            </a:r>
            <a:r>
              <a:rPr lang="en-US" dirty="0"/>
              <a:t> EPSP</a:t>
            </a:r>
            <a:endParaRPr lang="ro-RO" dirty="0"/>
          </a:p>
          <a:p>
            <a:r>
              <a:rPr lang="en-US" dirty="0"/>
              <a:t>– </a:t>
            </a:r>
            <a:r>
              <a:rPr lang="en-US" dirty="0" err="1"/>
              <a:t>Spațial</a:t>
            </a:r>
            <a:r>
              <a:rPr lang="ro-RO" dirty="0"/>
              <a:t>ă</a:t>
            </a:r>
            <a:r>
              <a:rPr lang="en-US" dirty="0"/>
              <a:t>: EPSP </a:t>
            </a:r>
            <a:r>
              <a:rPr lang="en-US" dirty="0" err="1"/>
              <a:t>generat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 err="1"/>
              <a:t>spații</a:t>
            </a:r>
            <a:r>
              <a:rPr lang="en-US" dirty="0"/>
              <a:t> </a:t>
            </a:r>
            <a:r>
              <a:rPr lang="en-US" dirty="0" err="1"/>
              <a:t>diferite</a:t>
            </a:r>
            <a:endParaRPr lang="ro-RO" dirty="0"/>
          </a:p>
          <a:p>
            <a:r>
              <a:rPr lang="en-US" dirty="0"/>
              <a:t>– Temporal</a:t>
            </a:r>
            <a:r>
              <a:rPr lang="ro-RO" dirty="0"/>
              <a:t>ă</a:t>
            </a:r>
            <a:r>
              <a:rPr lang="en-US" dirty="0"/>
              <a:t>: EPSP </a:t>
            </a:r>
            <a:r>
              <a:rPr lang="en-US" dirty="0" err="1"/>
              <a:t>generat</a:t>
            </a:r>
            <a:r>
              <a:rPr lang="en-US" dirty="0"/>
              <a:t> la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sinapsă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 err="1"/>
              <a:t>succesiune</a:t>
            </a:r>
            <a:r>
              <a:rPr lang="en-US" dirty="0"/>
              <a:t> </a:t>
            </a:r>
            <a:r>
              <a:rPr lang="en-US" dirty="0" err="1"/>
              <a:t>rapidă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E7843-A749-99C3-8499-452EAA7F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11" y="2861154"/>
            <a:ext cx="7857889" cy="3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6392-CAC2-581A-5DD6-7A2334C8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990975" cy="65405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sinapse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3E970-60BD-1196-5006-6E788C7A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Sinaps</a:t>
            </a:r>
            <a:r>
              <a:rPr lang="ro-RO" dirty="0"/>
              <a:t>e</a:t>
            </a:r>
            <a:r>
              <a:rPr lang="en-US" dirty="0"/>
              <a:t> cu un alt neuron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care sunt tot de 3 </a:t>
            </a:r>
            <a:r>
              <a:rPr lang="en-US" dirty="0" err="1"/>
              <a:t>tipuri</a:t>
            </a:r>
            <a:r>
              <a:rPr lang="en-US" dirty="0"/>
              <a:t>: </a:t>
            </a:r>
            <a:r>
              <a:rPr lang="en-US" i="1" dirty="0" err="1">
                <a:highlight>
                  <a:srgbClr val="FFFF00"/>
                </a:highlight>
              </a:rPr>
              <a:t>axodentric</a:t>
            </a:r>
            <a:r>
              <a:rPr lang="en-US" i="1" dirty="0">
                <a:highlight>
                  <a:srgbClr val="FFFF00"/>
                </a:highlight>
              </a:rPr>
              <a:t>, axosomatic, </a:t>
            </a:r>
            <a:r>
              <a:rPr lang="en-US" i="1" dirty="0" err="1">
                <a:highlight>
                  <a:srgbClr val="FFFF00"/>
                </a:highlight>
              </a:rPr>
              <a:t>axoaxonix</a:t>
            </a:r>
            <a:endParaRPr lang="en-US" i="1" dirty="0">
              <a:highlight>
                <a:srgbClr val="FFFF00"/>
              </a:highlight>
            </a:endParaRPr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Neuromuscular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o-RO" dirty="0"/>
          </a:p>
          <a:p>
            <a:r>
              <a:rPr lang="en-US" dirty="0"/>
              <a:t>Neuroglandular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FFC4B-397F-E1C4-AB2A-525671FC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25" y="3443610"/>
            <a:ext cx="5800891" cy="1548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AC156-2AB1-8BA4-C5E9-029BB4D7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400" y="901038"/>
            <a:ext cx="5800890" cy="1579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D7132-1920-175B-49EF-EDD512AD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125" y="5395764"/>
            <a:ext cx="5800890" cy="13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28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B40B-3C3B-F81A-F51E-55C9E7EC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524"/>
            <a:ext cx="10515600" cy="5312439"/>
          </a:xfrm>
        </p:spPr>
        <p:txBody>
          <a:bodyPr>
            <a:normAutofit/>
          </a:bodyPr>
          <a:lstStyle/>
          <a:p>
            <a:r>
              <a:rPr lang="en-US" dirty="0" err="1"/>
              <a:t>Uneori</a:t>
            </a:r>
            <a:r>
              <a:rPr lang="en-US" dirty="0"/>
              <a:t>, 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postsinaptic (PSP)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puternic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induce un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în </a:t>
            </a:r>
            <a:r>
              <a:rPr lang="en-US" dirty="0" err="1"/>
              <a:t>neuronul</a:t>
            </a:r>
            <a:r>
              <a:rPr lang="en-US" dirty="0"/>
              <a:t> postsinaptic,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intrări</a:t>
            </a:r>
            <a:r>
              <a:rPr lang="en-US" dirty="0"/>
              <a:t> </a:t>
            </a:r>
            <a:r>
              <a:rPr lang="en-US" dirty="0" err="1"/>
              <a:t>presinaptice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creeze</a:t>
            </a:r>
            <a:r>
              <a:rPr lang="en-US" dirty="0"/>
              <a:t> PSP-</a:t>
            </a:r>
            <a:r>
              <a:rPr lang="en-US" dirty="0" err="1"/>
              <a:t>uri</a:t>
            </a:r>
            <a:r>
              <a:rPr lang="en-US" dirty="0"/>
              <a:t> cam în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neuronul</a:t>
            </a:r>
            <a:r>
              <a:rPr lang="en-US" dirty="0"/>
              <a:t> postsinaptic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depolarizat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declanșa</a:t>
            </a:r>
            <a:r>
              <a:rPr lang="en-US" dirty="0"/>
              <a:t> un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Sumarea la nivelul corpului celular </a:t>
            </a:r>
            <a:r>
              <a:rPr lang="ro-RO" dirty="0" err="1"/>
              <a:t>axonal</a:t>
            </a:r>
            <a:r>
              <a:rPr lang="ro-RO" dirty="0"/>
              <a:t> este procesul de adunare a tuturor semnalelor excitatorii (EPSP) și inhibitorii (IPSP) pe care un neuron le primește de la alți neuroni pentru a determina dacă va fi declanșat un potențial de acțiune. Aceasta combină două tipuri principale: </a:t>
            </a:r>
            <a:r>
              <a:rPr lang="ro-RO" b="1" dirty="0"/>
              <a:t>sumarea spațială,</a:t>
            </a:r>
            <a:r>
              <a:rPr lang="ro-RO" dirty="0"/>
              <a:t> unde semnalele din diferite locații ale neuronului sunt adunate, și </a:t>
            </a:r>
            <a:r>
              <a:rPr lang="ro-RO" b="1" dirty="0"/>
              <a:t>sumarea temporală</a:t>
            </a:r>
            <a:r>
              <a:rPr lang="ro-RO" dirty="0"/>
              <a:t>, unde semnalele primite în succesiune rapidă în aceeași locație sunt adunate.</a:t>
            </a:r>
          </a:p>
        </p:txBody>
      </p:sp>
    </p:spTree>
    <p:extLst>
      <p:ext uri="{BB962C8B-B14F-4D97-AF65-F5344CB8AC3E}">
        <p14:creationId xmlns:p14="http://schemas.microsoft.com/office/powerpoint/2010/main" val="558646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3358-81E1-05CC-1470-2A74447A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4951" cy="1325563"/>
          </a:xfrm>
        </p:spPr>
        <p:txBody>
          <a:bodyPr/>
          <a:lstStyle/>
          <a:p>
            <a:r>
              <a:rPr lang="en-US" b="1" dirty="0" err="1"/>
              <a:t>Convergența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Divergența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CD0-7F6E-8D81-453A-6E76849B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1098" cy="4351338"/>
          </a:xfrm>
        </p:spPr>
        <p:txBody>
          <a:bodyPr>
            <a:normAutofit/>
          </a:bodyPr>
          <a:lstStyle/>
          <a:p>
            <a:r>
              <a:rPr lang="en-US" dirty="0" err="1"/>
              <a:t>Convergența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 </a:t>
            </a:r>
            <a:r>
              <a:rPr lang="en-US" dirty="0" err="1"/>
              <a:t>fenomenul</a:t>
            </a:r>
            <a:r>
              <a:rPr lang="en-US" dirty="0"/>
              <a:t> </a:t>
            </a:r>
            <a:r>
              <a:rPr lang="en-US" dirty="0" err="1"/>
              <a:t>finalizării</a:t>
            </a:r>
            <a:r>
              <a:rPr lang="en-US" dirty="0"/>
              <a:t> </a:t>
            </a:r>
            <a:r>
              <a:rPr lang="en-US" dirty="0" err="1"/>
              <a:t>semnalelor</a:t>
            </a:r>
            <a:r>
              <a:rPr lang="en-US" dirty="0"/>
              <a:t> din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surse</a:t>
            </a:r>
            <a:r>
              <a:rPr lang="en-US" dirty="0"/>
              <a:t> (e.g. </a:t>
            </a:r>
            <a:r>
              <a:rPr lang="en-US" dirty="0" err="1"/>
              <a:t>presinaptic</a:t>
            </a:r>
            <a:r>
              <a:rPr lang="en-US" dirty="0"/>
              <a:t> </a:t>
            </a:r>
            <a:r>
              <a:rPr lang="en-US" dirty="0" err="1"/>
              <a:t>neuroni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post </a:t>
            </a:r>
            <a:r>
              <a:rPr lang="en-US" dirty="0" err="1"/>
              <a:t>sinaptic</a:t>
            </a:r>
            <a:r>
              <a:rPr lang="en-US" dirty="0"/>
              <a:t> neuron) se </a:t>
            </a:r>
            <a:r>
              <a:rPr lang="en-US" dirty="0" err="1"/>
              <a:t>finalizează</a:t>
            </a:r>
            <a:r>
              <a:rPr lang="ro-RO" dirty="0"/>
              <a:t> </a:t>
            </a:r>
            <a:r>
              <a:rPr lang="en-US" dirty="0"/>
              <a:t>la un </a:t>
            </a:r>
            <a:r>
              <a:rPr lang="en-US" dirty="0" err="1"/>
              <a:t>singur</a:t>
            </a:r>
            <a:r>
              <a:rPr lang="en-US" dirty="0"/>
              <a:t> postsinaptic neuron</a:t>
            </a:r>
          </a:p>
          <a:p>
            <a:r>
              <a:rPr lang="en-US" dirty="0" err="1"/>
              <a:t>Divergența</a:t>
            </a:r>
            <a:r>
              <a:rPr lang="en-US" dirty="0"/>
              <a:t> se </a:t>
            </a:r>
            <a:r>
              <a:rPr lang="en-US" dirty="0" err="1"/>
              <a:t>referă</a:t>
            </a:r>
            <a:r>
              <a:rPr lang="en-US" dirty="0"/>
              <a:t> la un </a:t>
            </a:r>
            <a:r>
              <a:rPr lang="ro-RO" dirty="0"/>
              <a:t>n</a:t>
            </a:r>
            <a:r>
              <a:rPr lang="en-US" dirty="0" err="1"/>
              <a:t>euronpresinaptic</a:t>
            </a:r>
            <a:r>
              <a:rPr lang="en-US" dirty="0"/>
              <a:t> </a:t>
            </a:r>
            <a:r>
              <a:rPr lang="ro-RO" dirty="0"/>
              <a:t> </a:t>
            </a:r>
            <a:r>
              <a:rPr lang="en-US" dirty="0" err="1"/>
              <a:t>finalizat</a:t>
            </a:r>
            <a:r>
              <a:rPr lang="en-US" dirty="0"/>
              <a:t> la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postsinaptic </a:t>
            </a:r>
            <a:r>
              <a:rPr lang="en-US" dirty="0" err="1"/>
              <a:t>neuroni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D28EC-1EF7-E43B-54C4-9FF6ECB76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081" y="1690687"/>
            <a:ext cx="5024434" cy="280666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1E7926A-E8AB-DE98-14D0-BEFC385A7364}"/>
              </a:ext>
            </a:extLst>
          </p:cNvPr>
          <p:cNvSpPr/>
          <p:nvPr/>
        </p:nvSpPr>
        <p:spPr>
          <a:xfrm>
            <a:off x="9260167" y="1343608"/>
            <a:ext cx="279919" cy="13255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7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EFFFE-D4CC-6A2E-214C-FF5931E8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34" y="363238"/>
            <a:ext cx="11347269" cy="6037562"/>
          </a:xfrm>
        </p:spPr>
        <p:txBody>
          <a:bodyPr>
            <a:normAutofit/>
          </a:bodyPr>
          <a:lstStyle/>
          <a:p>
            <a:r>
              <a:rPr lang="ro-RO" b="1" dirty="0" err="1"/>
              <a:t>Facilitătării</a:t>
            </a:r>
            <a:r>
              <a:rPr lang="ro-RO" dirty="0"/>
              <a:t> -  dacă axonul </a:t>
            </a:r>
            <a:r>
              <a:rPr lang="ro-RO" dirty="0" err="1"/>
              <a:t>presinaptic</a:t>
            </a:r>
            <a:r>
              <a:rPr lang="ro-RO" dirty="0"/>
              <a:t> este stimulat de stimuli consecutivi individuali, fiecare stimul poate genera un </a:t>
            </a:r>
            <a:r>
              <a:rPr lang="ro-RO" dirty="0" err="1"/>
              <a:t>potential</a:t>
            </a:r>
            <a:r>
              <a:rPr lang="ro-RO" dirty="0"/>
              <a:t> mare </a:t>
            </a:r>
            <a:r>
              <a:rPr lang="ro-RO" dirty="0" err="1"/>
              <a:t>postsinaptic</a:t>
            </a:r>
            <a:r>
              <a:rPr lang="ro-RO" dirty="0"/>
              <a:t> ca cel anterior stimul. CAUZA: Deschiderea prelungită a canalelor de Ca2+</a:t>
            </a:r>
          </a:p>
          <a:p>
            <a:endParaRPr lang="ro-RO" b="1" dirty="0"/>
          </a:p>
          <a:p>
            <a:endParaRPr lang="ro-RO" b="1" dirty="0"/>
          </a:p>
          <a:p>
            <a:r>
              <a:rPr lang="ro-RO" b="1" dirty="0" err="1"/>
              <a:t>Excitatoriu</a:t>
            </a:r>
            <a:r>
              <a:rPr lang="ro-RO" dirty="0"/>
              <a:t> și </a:t>
            </a:r>
            <a:r>
              <a:rPr lang="ro-RO" b="1" dirty="0" err="1"/>
              <a:t>Inhibitoriu</a:t>
            </a:r>
            <a:r>
              <a:rPr lang="ro-RO" dirty="0"/>
              <a:t> – </a:t>
            </a:r>
          </a:p>
          <a:p>
            <a:pPr marL="0" indent="0">
              <a:buNone/>
            </a:pPr>
            <a:r>
              <a:rPr lang="ro-RO" dirty="0" err="1"/>
              <a:t>Excitatoriu</a:t>
            </a:r>
            <a:r>
              <a:rPr lang="ro-RO" dirty="0"/>
              <a:t> sinapsă – curentul ionic curgând prin canale cauzează o depolarizare netă a celulei </a:t>
            </a:r>
            <a:r>
              <a:rPr lang="ro-RO" dirty="0" err="1"/>
              <a:t>postsinaptice</a:t>
            </a:r>
            <a:endParaRPr lang="ro-RO" dirty="0"/>
          </a:p>
          <a:p>
            <a:pPr marL="0" indent="0">
              <a:buNone/>
            </a:pPr>
            <a:r>
              <a:rPr lang="ro-RO" dirty="0" err="1"/>
              <a:t>Inhibatoriu</a:t>
            </a:r>
            <a:r>
              <a:rPr lang="ro-RO" dirty="0"/>
              <a:t> sinapsă -  curentul ionic </a:t>
            </a:r>
            <a:r>
              <a:rPr lang="ro-RO" dirty="0" err="1"/>
              <a:t>curgînd</a:t>
            </a:r>
            <a:r>
              <a:rPr lang="ro-RO" dirty="0"/>
              <a:t> prin canale ionice cauzează a hiperpolarizare netă a celulei </a:t>
            </a:r>
            <a:r>
              <a:rPr lang="ro-RO" dirty="0" err="1"/>
              <a:t>postsinaptice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45628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36EE-D1B8-B446-8D7B-77B31E14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204" y="495754"/>
            <a:ext cx="2707433" cy="871876"/>
          </a:xfrm>
        </p:spPr>
        <p:txBody>
          <a:bodyPr/>
          <a:lstStyle/>
          <a:p>
            <a:r>
              <a:rPr lang="ro-RO" dirty="0"/>
              <a:t>Ocluziunea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F386-8282-079C-AF1D-939F0019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2010908"/>
            <a:ext cx="8436429" cy="4351338"/>
          </a:xfrm>
        </p:spPr>
        <p:txBody>
          <a:bodyPr/>
          <a:lstStyle/>
          <a:p>
            <a:r>
              <a:rPr lang="it-IT" dirty="0"/>
              <a:t>Ocluziunea </a:t>
            </a:r>
          </a:p>
          <a:p>
            <a:r>
              <a:rPr lang="it-IT" dirty="0"/>
              <a:t>Răspunsul la stimularea a 2 neuroni presinaptici este mai </a:t>
            </a:r>
            <a:r>
              <a:rPr lang="ro-RO" dirty="0"/>
              <a:t>mică </a:t>
            </a:r>
            <a:r>
              <a:rPr lang="it-IT" dirty="0"/>
              <a:t>ca suma răspunsului de la stimularea lor separată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1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18CF1-D95F-7B5B-1738-746931299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082" y="466531"/>
            <a:ext cx="9329451" cy="55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63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23D2-BB70-3738-1663-3F774505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Plasticitatea și învățarea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E79B9-62F7-27A4-B7D4-920A0115562B}"/>
              </a:ext>
            </a:extLst>
          </p:cNvPr>
          <p:cNvSpPr txBox="1"/>
          <p:nvPr/>
        </p:nvSpPr>
        <p:spPr>
          <a:xfrm>
            <a:off x="1931436" y="3138929"/>
            <a:ext cx="79030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/>
              <a:t>Transmisia sinaptică poate fi crescută / micșorată în baza: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potențare</a:t>
            </a:r>
            <a:r>
              <a:rPr lang="en-US" sz="2400" dirty="0"/>
              <a:t> post-</a:t>
            </a:r>
            <a:r>
              <a:rPr lang="en-US" sz="2400" dirty="0" err="1"/>
              <a:t>tetanică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potențare</a:t>
            </a:r>
            <a:r>
              <a:rPr lang="en-US" sz="2400" dirty="0"/>
              <a:t> pe termen lung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Sensibilizare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depresie</a:t>
            </a:r>
            <a:r>
              <a:rPr lang="en-US" sz="2400" dirty="0"/>
              <a:t> pe termen lung</a:t>
            </a:r>
          </a:p>
        </p:txBody>
      </p:sp>
    </p:spTree>
    <p:extLst>
      <p:ext uri="{BB962C8B-B14F-4D97-AF65-F5344CB8AC3E}">
        <p14:creationId xmlns:p14="http://schemas.microsoft.com/office/powerpoint/2010/main" val="1904613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1143-AE37-77B8-EF03-669F6FE0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363" y="439770"/>
            <a:ext cx="4349620" cy="1325563"/>
          </a:xfrm>
        </p:spPr>
        <p:txBody>
          <a:bodyPr/>
          <a:lstStyle/>
          <a:p>
            <a:r>
              <a:rPr lang="ro-RO" dirty="0"/>
              <a:t>Reverberarea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F9AF2-F0B5-C48E-6AF7-B7570699E88A}"/>
              </a:ext>
            </a:extLst>
          </p:cNvPr>
          <p:cNvSpPr txBox="1"/>
          <p:nvPr/>
        </p:nvSpPr>
        <p:spPr>
          <a:xfrm>
            <a:off x="1059026" y="2443939"/>
            <a:ext cx="46623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/>
              <a:t>Trecerea impulsului de la neuronul </a:t>
            </a:r>
            <a:r>
              <a:rPr lang="ro-RO" sz="2400" dirty="0" err="1"/>
              <a:t>presinaptic</a:t>
            </a:r>
            <a:r>
              <a:rPr lang="ro-RO" sz="2400" dirty="0"/>
              <a:t> și se întoarce din nou la neuronul </a:t>
            </a:r>
            <a:r>
              <a:rPr lang="ro-RO" sz="2400" dirty="0" err="1"/>
              <a:t>presinaptic</a:t>
            </a:r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r>
              <a:rPr lang="ro-RO" sz="2400" dirty="0"/>
              <a:t>Pentru a cauza continuarea stimulării neuronului </a:t>
            </a:r>
            <a:r>
              <a:rPr lang="ro-RO" sz="2400" dirty="0" err="1"/>
              <a:t>presinaptic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2A920-157A-D625-6C45-839544F2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97" y="2149155"/>
            <a:ext cx="4483542" cy="19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02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F8E1-8A07-25A9-E2C4-1AA689B1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Inhibiția reciprocă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148C1-E415-1555-2804-393491DA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050" y="3169707"/>
            <a:ext cx="5044750" cy="3169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00DE4C-E82E-1E18-16E5-8C89EE8C1670}"/>
              </a:ext>
            </a:extLst>
          </p:cNvPr>
          <p:cNvSpPr txBox="1"/>
          <p:nvPr/>
        </p:nvSpPr>
        <p:spPr>
          <a:xfrm>
            <a:off x="1366935" y="1817923"/>
            <a:ext cx="60928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ro-RO" sz="2400" dirty="0"/>
              <a:t>Semnalul aferent activează neuronii excitatorii al unui grup de </a:t>
            </a:r>
            <a:r>
              <a:rPr lang="ro-RO" sz="2400" dirty="0" err="1"/>
              <a:t>muschi</a:t>
            </a:r>
            <a:r>
              <a:rPr lang="ro-RO" sz="2400" dirty="0"/>
              <a:t> și simultan neuronii inhibitori ai mușchilor </a:t>
            </a:r>
            <a:r>
              <a:rPr lang="ro-RO" sz="2400" dirty="0" err="1"/>
              <a:t>antagonistici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0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680C-07F6-E8F1-790F-C7BEDACE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Efectul acidozei și hipoxiei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B72B5-F58B-0123-6CEF-5368B161AF37}"/>
              </a:ext>
            </a:extLst>
          </p:cNvPr>
          <p:cNvSpPr txBox="1"/>
          <p:nvPr/>
        </p:nvSpPr>
        <p:spPr>
          <a:xfrm>
            <a:off x="838200" y="3013501"/>
            <a:ext cx="10937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ro-RO" sz="2400" dirty="0"/>
              <a:t>Transmisia sinaptică este vulnerabilă la </a:t>
            </a:r>
            <a:r>
              <a:rPr lang="ro-RO" sz="2400" dirty="0" err="1"/>
              <a:t>acidosis</a:t>
            </a:r>
            <a:r>
              <a:rPr lang="ro-RO" sz="2400" dirty="0"/>
              <a:t> și hipoxie – deci la schimbarea pH-lui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001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5602-3B93-9DC7-0C3B-A6C52F60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7DEAC-72A2-63C5-1716-D019DB8CF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https://www.slideshare.net/slideshow/synapse-87054268/87054268</a:t>
            </a:r>
            <a:endParaRPr lang="ro-RO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2934D-F321-AFCB-5989-6385875EB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415636"/>
            <a:ext cx="11752118" cy="62511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Structurile</a:t>
            </a:r>
            <a:r>
              <a:rPr lang="en-US" dirty="0"/>
              <a:t> </a:t>
            </a:r>
            <a:r>
              <a:rPr lang="en-US" dirty="0" err="1"/>
              <a:t>găsite</a:t>
            </a:r>
            <a:r>
              <a:rPr lang="en-US" dirty="0"/>
              <a:t> de o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a </a:t>
            </a:r>
            <a:r>
              <a:rPr lang="en-US" dirty="0" err="1"/>
              <a:t>sinapsei</a:t>
            </a:r>
            <a:r>
              <a:rPr lang="en-US" dirty="0"/>
              <a:t> cu un alt neuron </a:t>
            </a:r>
            <a:r>
              <a:rPr lang="en-US" dirty="0" err="1"/>
              <a:t>variază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tipul de </a:t>
            </a:r>
            <a:r>
              <a:rPr lang="en-US" dirty="0" err="1"/>
              <a:t>sinapsă</a:t>
            </a:r>
            <a:r>
              <a:rPr lang="en-US" dirty="0"/>
              <a:t>: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Axodendritică</a:t>
            </a:r>
            <a:r>
              <a:rPr lang="en-US" dirty="0"/>
              <a:t> - </a:t>
            </a:r>
            <a:r>
              <a:rPr lang="en-US" i="1" dirty="0"/>
              <a:t>o </a:t>
            </a:r>
            <a:r>
              <a:rPr lang="en-US" i="1" dirty="0" err="1"/>
              <a:t>conexiune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 err="1"/>
              <a:t>formată</a:t>
            </a:r>
            <a:r>
              <a:rPr lang="en-US" i="1" dirty="0"/>
              <a:t> </a:t>
            </a:r>
            <a:r>
              <a:rPr lang="en-US" i="1" dirty="0" err="1"/>
              <a:t>între</a:t>
            </a:r>
            <a:r>
              <a:rPr lang="en-US" i="1" dirty="0"/>
              <a:t> </a:t>
            </a:r>
            <a:r>
              <a:rPr lang="en-US" i="1" dirty="0" err="1"/>
              <a:t>axonul</a:t>
            </a:r>
            <a:r>
              <a:rPr lang="en-US" i="1" dirty="0"/>
              <a:t> </a:t>
            </a:r>
            <a:r>
              <a:rPr lang="en-US" i="1" dirty="0" err="1"/>
              <a:t>unui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/>
              <a:t>neuron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ro-RO" i="1" dirty="0" err="1"/>
              <a:t>dend</a:t>
            </a:r>
            <a:r>
              <a:rPr lang="en-US" i="1" dirty="0" err="1"/>
              <a:t>ndrit</a:t>
            </a:r>
            <a:r>
              <a:rPr lang="ro-RO" i="1" dirty="0"/>
              <a:t>a</a:t>
            </a:r>
            <a:r>
              <a:rPr lang="en-US" i="1" dirty="0"/>
              <a:t> </a:t>
            </a:r>
            <a:r>
              <a:rPr lang="en-US" i="1" dirty="0" err="1"/>
              <a:t>altuia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tind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b="1" i="1" dirty="0" err="1"/>
              <a:t>sinapse</a:t>
            </a: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b="1" i="1" dirty="0" err="1"/>
              <a:t>excitatorii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Axosomatică - </a:t>
            </a:r>
            <a:r>
              <a:rPr lang="en-US" dirty="0"/>
              <a:t> </a:t>
            </a:r>
            <a:r>
              <a:rPr lang="en-US" i="1" dirty="0"/>
              <a:t>o </a:t>
            </a:r>
            <a:r>
              <a:rPr lang="en-US" i="1" dirty="0" err="1"/>
              <a:t>conexiune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 err="1"/>
              <a:t>directă</a:t>
            </a:r>
            <a:r>
              <a:rPr lang="en-US" i="1" dirty="0"/>
              <a:t> </a:t>
            </a:r>
            <a:r>
              <a:rPr lang="en-US" i="1" dirty="0" err="1"/>
              <a:t>între</a:t>
            </a:r>
            <a:r>
              <a:rPr lang="en-US" i="1" dirty="0"/>
              <a:t> </a:t>
            </a:r>
            <a:r>
              <a:rPr lang="en-US" i="1" dirty="0" err="1"/>
              <a:t>axonul</a:t>
            </a:r>
            <a:r>
              <a:rPr lang="en-US" i="1" dirty="0"/>
              <a:t> </a:t>
            </a:r>
            <a:r>
              <a:rPr lang="en-US" i="1" dirty="0" err="1"/>
              <a:t>unui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/>
              <a:t>neuron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corpul</a:t>
            </a:r>
            <a:r>
              <a:rPr lang="en-US" i="1" dirty="0"/>
              <a:t> </a:t>
            </a:r>
            <a:r>
              <a:rPr lang="en-US" i="1" dirty="0" err="1"/>
              <a:t>celular</a:t>
            </a:r>
            <a:r>
              <a:rPr lang="en-US" i="1" dirty="0"/>
              <a:t> al </a:t>
            </a:r>
          </a:p>
          <a:p>
            <a:pPr marL="0" indent="0">
              <a:buNone/>
            </a:pPr>
            <a:r>
              <a:rPr lang="en-US" i="1" dirty="0" err="1"/>
              <a:t>unui</a:t>
            </a:r>
            <a:r>
              <a:rPr lang="en-US" i="1" dirty="0"/>
              <a:t> alt neuron.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tind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b="1" i="1" dirty="0" err="1"/>
              <a:t>sinapse</a:t>
            </a:r>
            <a:r>
              <a:rPr lang="en-US" b="1" i="1" dirty="0"/>
              <a:t> </a:t>
            </a:r>
            <a:r>
              <a:rPr lang="en-US" b="1" i="1" dirty="0" err="1"/>
              <a:t>inhibitorii</a:t>
            </a:r>
            <a:r>
              <a:rPr lang="en-US" b="1" i="1" dirty="0"/>
              <a:t>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Axoaxonică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dirty="0"/>
              <a:t> </a:t>
            </a:r>
            <a:r>
              <a:rPr lang="en-US" i="1" dirty="0"/>
              <a:t>o </a:t>
            </a:r>
            <a:r>
              <a:rPr lang="en-US" i="1" dirty="0" err="1"/>
              <a:t>conexiune</a:t>
            </a:r>
            <a:r>
              <a:rPr lang="en-US" i="1" dirty="0"/>
              <a:t> </a:t>
            </a:r>
            <a:r>
              <a:rPr lang="en-US" i="1" dirty="0" err="1"/>
              <a:t>între</a:t>
            </a:r>
            <a:r>
              <a:rPr lang="en-US" i="1" dirty="0"/>
              <a:t> </a:t>
            </a:r>
            <a:r>
              <a:rPr lang="en-US" i="1" dirty="0" err="1"/>
              <a:t>terminalul</a:t>
            </a:r>
            <a:r>
              <a:rPr lang="en-US" i="1" dirty="0"/>
              <a:t> </a:t>
            </a:r>
            <a:r>
              <a:rPr lang="en-US" i="1" dirty="0" err="1"/>
              <a:t>unui</a:t>
            </a:r>
            <a:r>
              <a:rPr lang="en-US" i="1" dirty="0"/>
              <a:t> axon </a:t>
            </a:r>
            <a:r>
              <a:rPr lang="en-US" i="1" dirty="0" err="1"/>
              <a:t>și</a:t>
            </a:r>
            <a:r>
              <a:rPr lang="en-US" i="1" dirty="0"/>
              <a:t> un alt </a:t>
            </a:r>
            <a:r>
              <a:rPr lang="ro-RO" i="1" dirty="0"/>
              <a:t>a</a:t>
            </a:r>
            <a:r>
              <a:rPr lang="en-US" i="1" dirty="0"/>
              <a:t>xon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sinapse</a:t>
            </a:r>
            <a:r>
              <a:rPr lang="en-US" dirty="0"/>
              <a:t> au un </a:t>
            </a:r>
            <a:r>
              <a:rPr lang="en-US" dirty="0" err="1"/>
              <a:t>rol</a:t>
            </a:r>
            <a:r>
              <a:rPr lang="en-US" dirty="0"/>
              <a:t> de </a:t>
            </a:r>
            <a:r>
              <a:rPr lang="en-US" dirty="0" err="1"/>
              <a:t>reglare</a:t>
            </a:r>
            <a:r>
              <a:rPr lang="en-US" dirty="0"/>
              <a:t>; </a:t>
            </a:r>
            <a:r>
              <a:rPr lang="en-US" dirty="0" err="1"/>
              <a:t>axonul</a:t>
            </a:r>
            <a:r>
              <a:rPr lang="en-US" dirty="0"/>
              <a:t> </a:t>
            </a:r>
            <a:r>
              <a:rPr lang="en-US" dirty="0" err="1"/>
              <a:t>aferent</a:t>
            </a:r>
            <a:r>
              <a:rPr lang="en-US" dirty="0"/>
              <a:t> </a:t>
            </a:r>
            <a:r>
              <a:rPr lang="en-US" dirty="0" err="1"/>
              <a:t>modulează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</a:t>
            </a:r>
            <a:r>
              <a:rPr lang="en-US" dirty="0" err="1"/>
              <a:t>neurotransmițătorilor</a:t>
            </a:r>
            <a:r>
              <a:rPr lang="en-US" dirty="0"/>
              <a:t> din </a:t>
            </a:r>
            <a:r>
              <a:rPr lang="en-US" dirty="0" err="1"/>
              <a:t>axonul</a:t>
            </a:r>
            <a:r>
              <a:rPr lang="en-US" dirty="0"/>
              <a:t> </a:t>
            </a:r>
            <a:r>
              <a:rPr lang="en-US" dirty="0" err="1"/>
              <a:t>eferent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F4C713-567A-ABE6-8846-51407CA8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486" y="958870"/>
            <a:ext cx="4934411" cy="41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93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F957-D144-93C0-E11D-F0FCB39C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Proprietăți electrice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8219-4AF4-E248-3876-058EC6BF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Sunt:</a:t>
            </a:r>
          </a:p>
          <a:p>
            <a:r>
              <a:rPr lang="ro-RO" dirty="0"/>
              <a:t>Potențialul excitator </a:t>
            </a:r>
            <a:r>
              <a:rPr lang="ro-RO" dirty="0" err="1"/>
              <a:t>postsinaptic</a:t>
            </a:r>
            <a:r>
              <a:rPr lang="ro-RO" dirty="0"/>
              <a:t> (EPSP)</a:t>
            </a:r>
          </a:p>
          <a:p>
            <a:r>
              <a:rPr lang="ro-RO" dirty="0"/>
              <a:t>Potențialul inhibitor </a:t>
            </a:r>
            <a:r>
              <a:rPr lang="ro-RO" dirty="0" err="1"/>
              <a:t>postsinaptic</a:t>
            </a:r>
            <a:r>
              <a:rPr lang="ro-RO" dirty="0"/>
              <a:t> (IPSP)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29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B31E-7D84-8569-381E-77AA0158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Integrarea sinaptică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AF7D-A57C-E749-BABB-05BA5249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47" y="1645882"/>
            <a:ext cx="10515600" cy="4351338"/>
          </a:xfrm>
        </p:spPr>
        <p:txBody>
          <a:bodyPr/>
          <a:lstStyle/>
          <a:p>
            <a:r>
              <a:rPr lang="ro-RO" dirty="0"/>
              <a:t>Este fenomenul de sumare atât a EPSP cât și a IPSP în membrana </a:t>
            </a:r>
            <a:r>
              <a:rPr lang="ro-RO" dirty="0" err="1"/>
              <a:t>postsinaptică</a:t>
            </a:r>
            <a:r>
              <a:rPr lang="ro-RO" dirty="0"/>
              <a:t>, </a:t>
            </a:r>
            <a:r>
              <a:rPr lang="ro-RO" dirty="0" err="1"/>
              <a:t>e.g</a:t>
            </a:r>
            <a:r>
              <a:rPr lang="ro-RO" dirty="0"/>
              <a:t> sumarea algebrică a potențialelor va determina transmiterea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AB42E-B537-ADB8-2160-55EFADEA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93" y="2657367"/>
            <a:ext cx="4215042" cy="34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0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76E5-FCAC-B591-A09E-0DD79573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Urmări clinice a comunicării nervilor cu sinapse 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D44E-6F71-85F3-A062-67700EB7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Parkinson</a:t>
            </a:r>
          </a:p>
          <a:p>
            <a:r>
              <a:rPr lang="ro-RO" dirty="0" err="1"/>
              <a:t>Alsheimer</a:t>
            </a:r>
            <a:endParaRPr lang="ro-RO" dirty="0"/>
          </a:p>
          <a:p>
            <a:r>
              <a:rPr lang="ro-RO" dirty="0"/>
              <a:t>Depresia</a:t>
            </a:r>
          </a:p>
          <a:p>
            <a:r>
              <a:rPr lang="ro-RO" dirty="0"/>
              <a:t>Anxietatea</a:t>
            </a:r>
          </a:p>
          <a:p>
            <a:r>
              <a:rPr lang="ro-RO" dirty="0" err="1"/>
              <a:t>Șizofrenia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27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BDAA-60C4-D4E9-9E89-6D103470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031"/>
          </a:xfrm>
        </p:spPr>
        <p:txBody>
          <a:bodyPr/>
          <a:lstStyle/>
          <a:p>
            <a:pPr algn="ctr"/>
            <a:r>
              <a:rPr lang="en-US" dirty="0" err="1"/>
              <a:t>Sinapse</a:t>
            </a:r>
            <a:r>
              <a:rPr lang="en-US" dirty="0"/>
              <a:t> electrice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7244-E059-9B1A-5682-68EA0F8D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1253331"/>
            <a:ext cx="669313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Sinapsele electrice sunt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simple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chimice, </a:t>
            </a:r>
            <a:r>
              <a:rPr lang="en-US" dirty="0" err="1"/>
              <a:t>permițând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direct de </a:t>
            </a:r>
            <a:r>
              <a:rPr lang="en-US" dirty="0" err="1"/>
              <a:t>curent</a:t>
            </a:r>
            <a:r>
              <a:rPr lang="en-US" dirty="0"/>
              <a:t> ionic de la un neuron la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adiacent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Aceste </a:t>
            </a:r>
            <a:r>
              <a:rPr lang="en-US" dirty="0" err="1"/>
              <a:t>sinapse</a:t>
            </a:r>
            <a:r>
              <a:rPr lang="en-US" dirty="0"/>
              <a:t> sunt </a:t>
            </a:r>
            <a:r>
              <a:rPr lang="en-US" dirty="0" err="1"/>
              <a:t>compuse</a:t>
            </a:r>
            <a:r>
              <a:rPr lang="en-US" dirty="0"/>
              <a:t> din </a:t>
            </a:r>
            <a:r>
              <a:rPr lang="en-US" dirty="0" err="1"/>
              <a:t>conexoni</a:t>
            </a:r>
            <a:r>
              <a:rPr lang="en-US" dirty="0"/>
              <a:t> (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hidrofile</a:t>
            </a:r>
            <a:r>
              <a:rPr lang="en-US" dirty="0"/>
              <a:t> </a:t>
            </a:r>
            <a:r>
              <a:rPr lang="en-US" dirty="0" err="1"/>
              <a:t>interneuronice</a:t>
            </a:r>
            <a:r>
              <a:rPr lang="en-US" dirty="0"/>
              <a:t>) care se </a:t>
            </a:r>
            <a:r>
              <a:rPr lang="en-US" dirty="0" err="1"/>
              <a:t>asamblează</a:t>
            </a:r>
            <a:r>
              <a:rPr lang="en-US" dirty="0"/>
              <a:t> </a:t>
            </a:r>
            <a:r>
              <a:rPr lang="en-US" dirty="0" err="1"/>
              <a:t>formând</a:t>
            </a:r>
            <a:r>
              <a:rPr lang="en-US" dirty="0"/>
              <a:t> </a:t>
            </a:r>
            <a:r>
              <a:rPr lang="en-US" dirty="0" err="1"/>
              <a:t>joncțiuni</a:t>
            </a:r>
            <a:r>
              <a:rPr lang="en-US" dirty="0"/>
              <a:t> gap. </a:t>
            </a:r>
          </a:p>
          <a:p>
            <a:pPr marL="0" indent="0">
              <a:buNone/>
            </a:pP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deosebire</a:t>
            </a:r>
            <a:r>
              <a:rPr lang="en-US" dirty="0"/>
              <a:t> de sinapsele chimice, </a:t>
            </a:r>
            <a:r>
              <a:rPr lang="en-US" dirty="0" err="1"/>
              <a:t>fanta</a:t>
            </a:r>
            <a:r>
              <a:rPr lang="en-US" dirty="0"/>
              <a:t> lor </a:t>
            </a:r>
            <a:r>
              <a:rPr lang="en-US" dirty="0" err="1"/>
              <a:t>sinaptică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îngustă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3 nm. </a:t>
            </a:r>
          </a:p>
          <a:p>
            <a:pPr marL="0" indent="0">
              <a:buNone/>
            </a:pP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conexon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format din </a:t>
            </a:r>
            <a:r>
              <a:rPr lang="en-US" dirty="0" err="1"/>
              <a:t>șase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 ​​care </a:t>
            </a:r>
            <a:r>
              <a:rPr lang="en-US" dirty="0" err="1"/>
              <a:t>formează</a:t>
            </a:r>
            <a:r>
              <a:rPr lang="en-US" dirty="0"/>
              <a:t> un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hidrofil</a:t>
            </a:r>
            <a:r>
              <a:rPr lang="en-US" dirty="0"/>
              <a:t> cu un </a:t>
            </a:r>
            <a:r>
              <a:rPr lang="en-US" dirty="0" err="1"/>
              <a:t>diametru</a:t>
            </a:r>
            <a:r>
              <a:rPr lang="en-US" dirty="0"/>
              <a:t> de </a:t>
            </a:r>
            <a:r>
              <a:rPr lang="en-US" dirty="0" err="1"/>
              <a:t>aprox</a:t>
            </a:r>
            <a:r>
              <a:rPr lang="en-US" dirty="0"/>
              <a:t>. 2 nm, </a:t>
            </a:r>
            <a:r>
              <a:rPr lang="en-US" dirty="0" err="1"/>
              <a:t>permițând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difuzia</a:t>
            </a:r>
            <a:r>
              <a:rPr lang="en-US" dirty="0"/>
              <a:t> </a:t>
            </a:r>
            <a:r>
              <a:rPr lang="en-US" dirty="0" err="1"/>
              <a:t>liberă</a:t>
            </a:r>
            <a:r>
              <a:rPr lang="en-US" dirty="0"/>
              <a:t> a </a:t>
            </a:r>
            <a:r>
              <a:rPr lang="en-US" dirty="0" err="1"/>
              <a:t>ionilor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Conexonii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 fac </a:t>
            </a:r>
            <a:r>
              <a:rPr lang="en-US" dirty="0" err="1"/>
              <a:t>legătura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fantei</a:t>
            </a:r>
            <a:r>
              <a:rPr lang="en-US" dirty="0"/>
              <a:t> </a:t>
            </a:r>
            <a:r>
              <a:rPr lang="en-US" dirty="0" err="1"/>
              <a:t>sinaptice</a:t>
            </a:r>
            <a:r>
              <a:rPr lang="en-US" dirty="0"/>
              <a:t> SC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citosolurile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neuroni</a:t>
            </a:r>
            <a:r>
              <a:rPr lang="en-US" dirty="0"/>
              <a:t> </a:t>
            </a:r>
            <a:r>
              <a:rPr lang="en-US" dirty="0" err="1"/>
              <a:t>adiacenți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260D0-E1C1-6484-FA38-1CD9CC56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522" y="973496"/>
            <a:ext cx="4791744" cy="422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CF8B6-9184-6DA6-8001-E7DC44A579DF}"/>
              </a:ext>
            </a:extLst>
          </p:cNvPr>
          <p:cNvSpPr txBox="1"/>
          <p:nvPr/>
        </p:nvSpPr>
        <p:spPr>
          <a:xfrm>
            <a:off x="428920" y="5103674"/>
            <a:ext cx="11656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Transmiterea</a:t>
            </a:r>
            <a:r>
              <a:rPr lang="en-US" dirty="0"/>
              <a:t> </a:t>
            </a:r>
            <a:r>
              <a:rPr lang="en-US" dirty="0" err="1"/>
              <a:t>sinaptică</a:t>
            </a:r>
            <a:r>
              <a:rPr lang="en-US" dirty="0"/>
              <a:t> a PA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neuroni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încazul</a:t>
            </a:r>
            <a:r>
              <a:rPr lang="en-US" dirty="0"/>
              <a:t> </a:t>
            </a:r>
            <a:r>
              <a:rPr lang="en-US" dirty="0" err="1"/>
              <a:t>sinapselor</a:t>
            </a:r>
            <a:r>
              <a:rPr lang="en-US" dirty="0"/>
              <a:t> chimice,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difuzia</a:t>
            </a:r>
            <a:r>
              <a:rPr lang="en-US" dirty="0"/>
              <a:t> </a:t>
            </a:r>
            <a:r>
              <a:rPr lang="en-US" dirty="0" err="1"/>
              <a:t>neurotransmițătorilor</a:t>
            </a:r>
            <a:r>
              <a:rPr lang="en-US" dirty="0"/>
              <a:t>, care are loc </a:t>
            </a:r>
            <a:r>
              <a:rPr lang="en-US" dirty="0" err="1"/>
              <a:t>în</a:t>
            </a:r>
            <a:r>
              <a:rPr lang="en-US" dirty="0"/>
              <a:t> sinapsele chimice,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lent.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sinapselor</a:t>
            </a:r>
            <a:r>
              <a:rPr lang="en-US" dirty="0"/>
              <a:t> electrice, PA </a:t>
            </a:r>
            <a:r>
              <a:rPr lang="en-US" dirty="0" err="1"/>
              <a:t>presinaptic</a:t>
            </a:r>
            <a:r>
              <a:rPr lang="en-US" dirty="0"/>
              <a:t> de </a:t>
            </a:r>
            <a:r>
              <a:rPr lang="en-US" dirty="0" err="1"/>
              <a:t>intrare</a:t>
            </a:r>
            <a:r>
              <a:rPr lang="en-US" dirty="0"/>
              <a:t> induce,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instantaneu</a:t>
            </a:r>
            <a:r>
              <a:rPr lang="en-US" dirty="0"/>
              <a:t>, un PA de </a:t>
            </a:r>
            <a:r>
              <a:rPr lang="en-US" dirty="0" err="1"/>
              <a:t>ieșire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neuronul</a:t>
            </a:r>
            <a:r>
              <a:rPr lang="en-US" dirty="0"/>
              <a:t> postsinaptic.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SNC al </a:t>
            </a:r>
            <a:r>
              <a:rPr lang="en-US" dirty="0" err="1"/>
              <a:t>mamiferelor</a:t>
            </a:r>
            <a:r>
              <a:rPr lang="en-US" dirty="0"/>
              <a:t>, sinapsele electrice sunt </a:t>
            </a:r>
            <a:r>
              <a:rPr lang="en-US" dirty="0" err="1"/>
              <a:t>întâlnite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creierului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neuronilor</a:t>
            </a:r>
            <a:r>
              <a:rPr lang="en-US" dirty="0"/>
              <a:t> </a:t>
            </a:r>
            <a:r>
              <a:rPr lang="en-US" dirty="0" err="1"/>
              <a:t>vecini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o </a:t>
            </a:r>
            <a:r>
              <a:rPr lang="en-US" dirty="0" err="1"/>
              <a:t>sincronizare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). </a:t>
            </a:r>
            <a:r>
              <a:rPr lang="en-US" dirty="0" err="1"/>
              <a:t>În</a:t>
            </a:r>
            <a:r>
              <a:rPr lang="en-US" dirty="0"/>
              <a:t> SNP, sinapsele electrice apar,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retinei</a:t>
            </a:r>
            <a:r>
              <a:rPr lang="en-US" dirty="0"/>
              <a:t>. Cu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excepții</a:t>
            </a:r>
            <a:r>
              <a:rPr lang="en-US" dirty="0"/>
              <a:t>, sinapsele electrice </a:t>
            </a:r>
            <a:r>
              <a:rPr lang="en-US" dirty="0" err="1"/>
              <a:t>conduc</a:t>
            </a:r>
            <a:r>
              <a:rPr lang="en-US" dirty="0"/>
              <a:t> PA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direcții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980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F100-EC77-A477-6E3C-5546C4A8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20"/>
            <a:ext cx="10515600" cy="866516"/>
          </a:xfrm>
        </p:spPr>
        <p:txBody>
          <a:bodyPr/>
          <a:lstStyle/>
          <a:p>
            <a:pPr algn="ctr"/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/>
              <a:t>sinapselor</a:t>
            </a:r>
            <a:r>
              <a:rPr lang="en-US" b="1" dirty="0"/>
              <a:t> electrice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EA38A-7C7A-1023-B813-EFD8A7E8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88" y="1375852"/>
            <a:ext cx="5931703" cy="4326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254421-7EDE-05A5-0590-63D61AA4D7D6}"/>
              </a:ext>
            </a:extLst>
          </p:cNvPr>
          <p:cNvSpPr txBox="1"/>
          <p:nvPr/>
        </p:nvSpPr>
        <p:spPr>
          <a:xfrm>
            <a:off x="8248260" y="1025136"/>
            <a:ext cx="360799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În</a:t>
            </a:r>
            <a:r>
              <a:rPr lang="en-US" sz="2000" dirty="0"/>
              <a:t> sinapsele electrice, </a:t>
            </a:r>
            <a:r>
              <a:rPr lang="en-US" sz="2000" dirty="0" err="1"/>
              <a:t>doi</a:t>
            </a:r>
            <a:r>
              <a:rPr lang="en-US" sz="2000" dirty="0"/>
              <a:t> </a:t>
            </a:r>
            <a:r>
              <a:rPr lang="en-US" sz="2000" dirty="0" err="1"/>
              <a:t>neuroni</a:t>
            </a:r>
            <a:r>
              <a:rPr lang="en-US" sz="2000" dirty="0"/>
              <a:t> sunt </a:t>
            </a:r>
            <a:r>
              <a:rPr lang="en-US" sz="2000" dirty="0" err="1"/>
              <a:t>legați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structuri</a:t>
            </a:r>
            <a:r>
              <a:rPr lang="en-US" sz="2000" dirty="0"/>
              <a:t> </a:t>
            </a:r>
            <a:r>
              <a:rPr lang="en-US" sz="2000" dirty="0" err="1"/>
              <a:t>specializate</a:t>
            </a:r>
            <a:r>
              <a:rPr lang="en-US" sz="2000" dirty="0"/>
              <a:t> </a:t>
            </a:r>
            <a:r>
              <a:rPr lang="en-US" sz="2000" dirty="0" err="1"/>
              <a:t>numite</a:t>
            </a:r>
            <a:r>
              <a:rPr lang="en-US" sz="2000" dirty="0"/>
              <a:t> </a:t>
            </a:r>
            <a:r>
              <a:rPr lang="en-US" sz="2000" dirty="0" err="1"/>
              <a:t>joncțiuni</a:t>
            </a:r>
            <a:r>
              <a:rPr lang="en-US" sz="2000" dirty="0"/>
              <a:t> gap.</a:t>
            </a:r>
          </a:p>
          <a:p>
            <a:endParaRPr lang="en-US" sz="2000" dirty="0"/>
          </a:p>
          <a:p>
            <a:r>
              <a:rPr lang="en-US" sz="2000" dirty="0"/>
              <a:t>Aceste </a:t>
            </a:r>
            <a:r>
              <a:rPr lang="en-US" sz="2000" dirty="0" err="1"/>
              <a:t>joncțiuni</a:t>
            </a:r>
            <a:r>
              <a:rPr lang="en-US" sz="2000" dirty="0"/>
              <a:t> gap permit </a:t>
            </a:r>
            <a:r>
              <a:rPr lang="en-US" sz="2000" dirty="0" err="1"/>
              <a:t>semnalelor</a:t>
            </a:r>
            <a:r>
              <a:rPr lang="en-US" sz="2000" dirty="0"/>
              <a:t> electrice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treacă</a:t>
            </a:r>
            <a:r>
              <a:rPr lang="en-US" sz="2000" dirty="0"/>
              <a:t> rapid de la </a:t>
            </a:r>
            <a:r>
              <a:rPr lang="en-US" sz="2000" dirty="0" err="1"/>
              <a:t>celula</a:t>
            </a:r>
            <a:r>
              <a:rPr lang="en-US" sz="2000" dirty="0"/>
              <a:t> </a:t>
            </a:r>
            <a:r>
              <a:rPr lang="en-US" sz="2000" dirty="0" err="1"/>
              <a:t>presinaptică</a:t>
            </a:r>
            <a:r>
              <a:rPr lang="en-US" sz="2000" dirty="0"/>
              <a:t> la </a:t>
            </a:r>
            <a:r>
              <a:rPr lang="en-US" sz="2000" dirty="0" err="1"/>
              <a:t>celula</a:t>
            </a:r>
            <a:r>
              <a:rPr lang="en-US" sz="2000" dirty="0"/>
              <a:t> </a:t>
            </a:r>
            <a:r>
              <a:rPr lang="en-US" sz="2000" dirty="0" err="1"/>
              <a:t>postsinaptică</a:t>
            </a:r>
            <a:r>
              <a:rPr lang="en-US" sz="2000" dirty="0"/>
              <a:t>, </a:t>
            </a:r>
            <a:r>
              <a:rPr lang="en-US" sz="2000" dirty="0" err="1"/>
              <a:t>accelerând</a:t>
            </a:r>
            <a:r>
              <a:rPr lang="en-US" sz="2000" dirty="0"/>
              <a:t> </a:t>
            </a:r>
            <a:r>
              <a:rPr lang="en-US" sz="2000" dirty="0" err="1"/>
              <a:t>transmiterea</a:t>
            </a:r>
            <a:r>
              <a:rPr lang="en-US" sz="2000" dirty="0"/>
              <a:t> </a:t>
            </a:r>
            <a:r>
              <a:rPr lang="en-US" sz="2000" dirty="0" err="1"/>
              <a:t>semnalului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Canalele</a:t>
            </a:r>
            <a:r>
              <a:rPr lang="en-US" sz="2000" dirty="0"/>
              <a:t> </a:t>
            </a:r>
            <a:r>
              <a:rPr lang="en-US" sz="2000" dirty="0" err="1"/>
              <a:t>proteice</a:t>
            </a:r>
            <a:r>
              <a:rPr lang="en-US" sz="2000" dirty="0"/>
              <a:t> </a:t>
            </a:r>
            <a:r>
              <a:rPr lang="en-US" sz="2000" dirty="0" err="1"/>
              <a:t>unice</a:t>
            </a:r>
            <a:r>
              <a:rPr lang="en-US" sz="2000" dirty="0"/>
              <a:t> care </a:t>
            </a:r>
            <a:r>
              <a:rPr lang="en-US" sz="2000" dirty="0" err="1"/>
              <a:t>conectează</a:t>
            </a:r>
            <a:r>
              <a:rPr lang="en-US" sz="2000" dirty="0"/>
              <a:t> </a:t>
            </a:r>
            <a:r>
              <a:rPr lang="en-US" sz="2000" dirty="0" err="1"/>
              <a:t>neuronii</a:t>
            </a:r>
            <a:r>
              <a:rPr lang="en-US" sz="2000" dirty="0"/>
              <a:t> permit </a:t>
            </a:r>
            <a:r>
              <a:rPr lang="en-US" sz="2000" dirty="0" err="1"/>
              <a:t>curenților</a:t>
            </a:r>
            <a:r>
              <a:rPr lang="en-US" sz="2000" dirty="0"/>
              <a:t> </a:t>
            </a:r>
            <a:r>
              <a:rPr lang="en-US" sz="2000" dirty="0" err="1"/>
              <a:t>electrici</a:t>
            </a:r>
            <a:r>
              <a:rPr lang="en-US" sz="2000" dirty="0"/>
              <a:t> </a:t>
            </a:r>
            <a:r>
              <a:rPr lang="en-US" sz="2000" dirty="0" err="1"/>
              <a:t>pozitivi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curgă</a:t>
            </a:r>
            <a:r>
              <a:rPr lang="en-US" sz="2000" dirty="0"/>
              <a:t> direct de la </a:t>
            </a:r>
            <a:r>
              <a:rPr lang="en-US" sz="2000" dirty="0" err="1"/>
              <a:t>neuronul</a:t>
            </a:r>
            <a:r>
              <a:rPr lang="en-US" sz="2000" dirty="0"/>
              <a:t> </a:t>
            </a:r>
            <a:r>
              <a:rPr lang="en-US" sz="2000" dirty="0" err="1"/>
              <a:t>presinaptic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celula</a:t>
            </a:r>
            <a:r>
              <a:rPr lang="en-US" sz="2000" dirty="0"/>
              <a:t> </a:t>
            </a:r>
            <a:r>
              <a:rPr lang="en-US" sz="2000" dirty="0" err="1"/>
              <a:t>postsinaptică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20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60CA-6985-82A9-070A-9ED56865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/>
          <a:lstStyle/>
          <a:p>
            <a:pPr algn="ctr"/>
            <a:r>
              <a:rPr lang="en-US" b="1" dirty="0"/>
              <a:t>Sinapsele electrice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E0F9CB-BC41-0220-A7E8-D6B26E5EF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45073"/>
              </p:ext>
            </p:extLst>
          </p:nvPr>
        </p:nvGraphicFramePr>
        <p:xfrm>
          <a:off x="223933" y="1268964"/>
          <a:ext cx="1182519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92">
                  <a:extLst>
                    <a:ext uri="{9D8B030D-6E8A-4147-A177-3AD203B41FA5}">
                      <a16:colId xmlns:a16="http://schemas.microsoft.com/office/drawing/2014/main" val="986456919"/>
                    </a:ext>
                  </a:extLst>
                </a:gridCol>
                <a:gridCol w="9944099">
                  <a:extLst>
                    <a:ext uri="{9D8B030D-6E8A-4147-A177-3AD203B41FA5}">
                      <a16:colId xmlns:a16="http://schemas.microsoft.com/office/drawing/2014/main" val="931348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Definiție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Tip de </a:t>
                      </a:r>
                      <a:r>
                        <a:rPr lang="en-US" dirty="0" err="1"/>
                        <a:t>sinapsă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</a:t>
                      </a:r>
                      <a:r>
                        <a:rPr lang="en-US" dirty="0"/>
                        <a:t> care </a:t>
                      </a:r>
                      <a:r>
                        <a:rPr lang="en-US" dirty="0" err="1"/>
                        <a:t>membranele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doi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neuroni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vecini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conectează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astfel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încât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citoplasmele</a:t>
                      </a:r>
                      <a:r>
                        <a:rPr lang="en-US" dirty="0"/>
                        <a:t> lor </a:t>
                      </a:r>
                      <a:r>
                        <a:rPr lang="en-US" dirty="0" err="1"/>
                        <a:t>comunică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permițând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curgerea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curentului</a:t>
                      </a:r>
                      <a:r>
                        <a:rPr lang="en-US" dirty="0"/>
                        <a:t> electric </a:t>
                      </a:r>
                      <a:r>
                        <a:rPr lang="en-US" dirty="0" err="1"/>
                        <a:t>pasiv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bidirecțional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9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 err="1"/>
                        <a:t>Structura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Într</a:t>
                      </a:r>
                      <a:r>
                        <a:rPr lang="en-US" dirty="0"/>
                        <a:t>-o </a:t>
                      </a:r>
                      <a:r>
                        <a:rPr lang="en-US" dirty="0" err="1"/>
                        <a:t>sinapsă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electrică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cele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două</a:t>
                      </a:r>
                      <a:r>
                        <a:rPr lang="en-US" dirty="0"/>
                        <a:t> membrane </a:t>
                      </a:r>
                      <a:r>
                        <a:rPr lang="en-US" dirty="0" err="1"/>
                        <a:t>celulare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vecine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formează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structură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îngustă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cunoscută</a:t>
                      </a:r>
                      <a:r>
                        <a:rPr lang="en-US" dirty="0"/>
                        <a:t> sub </a:t>
                      </a:r>
                      <a:r>
                        <a:rPr lang="en-US" dirty="0" err="1"/>
                        <a:t>numele</a:t>
                      </a:r>
                      <a:r>
                        <a:rPr lang="en-US" dirty="0"/>
                        <a:t> de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joncțiune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gap. </a:t>
                      </a:r>
                      <a:r>
                        <a:rPr lang="en-US" dirty="0" err="1"/>
                        <a:t>În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interiorul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joncțiunii</a:t>
                      </a:r>
                      <a:r>
                        <a:rPr lang="en-US" dirty="0"/>
                        <a:t> gap </a:t>
                      </a:r>
                      <a:r>
                        <a:rPr lang="en-US" dirty="0" err="1"/>
                        <a:t>există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numeroși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pori</a:t>
                      </a:r>
                      <a:r>
                        <a:rPr lang="en-US" dirty="0"/>
                        <a:t> -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canale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joncțiune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gap.</a:t>
                      </a:r>
                    </a:p>
                    <a:p>
                      <a:r>
                        <a:rPr lang="en-US" dirty="0" err="1"/>
                        <a:t>Fiecare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joncțiune</a:t>
                      </a:r>
                      <a:r>
                        <a:rPr lang="en-US" dirty="0"/>
                        <a:t> gap </a:t>
                      </a:r>
                      <a:r>
                        <a:rPr lang="en-US" dirty="0" err="1"/>
                        <a:t>este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compusă</a:t>
                      </a:r>
                      <a:r>
                        <a:rPr lang="en-US" dirty="0"/>
                        <a:t> din </a:t>
                      </a:r>
                      <a:r>
                        <a:rPr lang="en-US" dirty="0" err="1"/>
                        <a:t>doi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conexoni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perpendiculari</a:t>
                      </a:r>
                      <a:r>
                        <a:rPr lang="en-US" dirty="0"/>
                        <a:t>; </a:t>
                      </a:r>
                      <a:r>
                        <a:rPr lang="en-US" dirty="0" err="1"/>
                        <a:t>unul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</a:t>
                      </a:r>
                      <a:r>
                        <a:rPr lang="en-US" dirty="0"/>
                        <a:t> membrana </a:t>
                      </a:r>
                      <a:r>
                        <a:rPr lang="en-US" dirty="0" err="1"/>
                        <a:t>presinaptică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</a:t>
                      </a:r>
                      <a:r>
                        <a:rPr lang="en-US" dirty="0"/>
                        <a:t> membrana </a:t>
                      </a:r>
                      <a:r>
                        <a:rPr lang="en-US" dirty="0" err="1"/>
                        <a:t>postsinaptică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Conexinele</a:t>
                      </a:r>
                      <a:r>
                        <a:rPr lang="en-US" dirty="0"/>
                        <a:t> sunt </a:t>
                      </a:r>
                      <a:r>
                        <a:rPr lang="en-US" dirty="0" err="1"/>
                        <a:t>proteine</a:t>
                      </a:r>
                      <a:r>
                        <a:rPr lang="en-US" dirty="0"/>
                        <a:t> ​​</a:t>
                      </a:r>
                      <a:r>
                        <a:rPr lang="en-US" dirty="0" err="1"/>
                        <a:t>canale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ionice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transmembranare</a:t>
                      </a:r>
                      <a:r>
                        <a:rPr lang="en-US" dirty="0"/>
                        <a:t>. Un </a:t>
                      </a:r>
                      <a:r>
                        <a:rPr lang="en-US" dirty="0" err="1"/>
                        <a:t>conexon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cuprinde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șase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conexine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iar</a:t>
                      </a:r>
                      <a:r>
                        <a:rPr lang="en-US" dirty="0"/>
                        <a:t> un canal de </a:t>
                      </a:r>
                      <a:r>
                        <a:rPr lang="en-US" dirty="0" err="1"/>
                        <a:t>joncțiune</a:t>
                      </a:r>
                      <a:r>
                        <a:rPr lang="en-US" dirty="0"/>
                        <a:t> gap </a:t>
                      </a:r>
                      <a:r>
                        <a:rPr lang="en-US" dirty="0" err="1"/>
                        <a:t>este</a:t>
                      </a:r>
                      <a:r>
                        <a:rPr lang="en-US" dirty="0"/>
                        <a:t> format din </a:t>
                      </a:r>
                      <a:r>
                        <a:rPr lang="en-US" dirty="0" err="1"/>
                        <a:t>doisprezece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conexine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/>
                        <a:t>Un </a:t>
                      </a:r>
                      <a:r>
                        <a:rPr lang="en-US" dirty="0" err="1"/>
                        <a:t>conexon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poate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adopta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conformație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deschisă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închisă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2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Funcție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Sinapsele electrice </a:t>
                      </a:r>
                      <a:r>
                        <a:rPr lang="en-US" dirty="0" err="1"/>
                        <a:t>funcționează</a:t>
                      </a:r>
                      <a:r>
                        <a:rPr lang="en-US" dirty="0"/>
                        <a:t> ca </a:t>
                      </a:r>
                      <a:r>
                        <a:rPr lang="en-US" dirty="0" err="1"/>
                        <a:t>canale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neselective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între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membranele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celulare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Acestea</a:t>
                      </a:r>
                      <a:r>
                        <a:rPr lang="en-US" dirty="0"/>
                        <a:t> permit </a:t>
                      </a:r>
                      <a:r>
                        <a:rPr lang="en-US" dirty="0" err="1"/>
                        <a:t>curenților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ionici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moleculelor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semnalizare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mici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medii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curgă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pasiv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rapid </a:t>
                      </a:r>
                      <a:r>
                        <a:rPr lang="en-US" dirty="0" err="1"/>
                        <a:t>prin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canalele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joncțiunii</a:t>
                      </a:r>
                      <a:r>
                        <a:rPr lang="en-US" dirty="0"/>
                        <a:t> gap.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74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Localizare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Țesuturi</a:t>
                      </a:r>
                      <a:r>
                        <a:rPr lang="en-US" dirty="0"/>
                        <a:t> care </a:t>
                      </a:r>
                      <a:r>
                        <a:rPr lang="en-US" dirty="0" err="1"/>
                        <a:t>necesită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excitație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sincronizată</a:t>
                      </a:r>
                      <a:r>
                        <a:rPr lang="en-US" dirty="0"/>
                        <a:t>, cum </a:t>
                      </a:r>
                      <a:r>
                        <a:rPr lang="en-US" dirty="0" err="1"/>
                        <a:t>ar</a:t>
                      </a:r>
                      <a:r>
                        <a:rPr lang="en-US" dirty="0"/>
                        <a:t> fi: </a:t>
                      </a:r>
                      <a:r>
                        <a:rPr lang="en-US" i="1" dirty="0" err="1"/>
                        <a:t>Neuronii</a:t>
                      </a:r>
                      <a:r>
                        <a:rPr lang="en-US" i="1" dirty="0"/>
                        <a:t> din </a:t>
                      </a:r>
                      <a:r>
                        <a:rPr lang="en-US" i="1" dirty="0" err="1"/>
                        <a:t>nucleii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respiratori</a:t>
                      </a:r>
                      <a:r>
                        <a:rPr lang="en-US" i="1" dirty="0"/>
                        <a:t> ai </a:t>
                      </a:r>
                      <a:r>
                        <a:rPr lang="en-US" i="1" dirty="0" err="1"/>
                        <a:t>trunchiului</a:t>
                      </a:r>
                      <a:r>
                        <a:rPr lang="en-US" i="1" dirty="0"/>
                        <a:t> cerebral; </a:t>
                      </a:r>
                      <a:r>
                        <a:rPr lang="en-US" i="1" dirty="0" err="1"/>
                        <a:t>Celule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neurosecretorii</a:t>
                      </a:r>
                      <a:r>
                        <a:rPr lang="en-US" i="1" dirty="0"/>
                        <a:t> ale </a:t>
                      </a:r>
                      <a:r>
                        <a:rPr lang="en-US" i="1" dirty="0" err="1"/>
                        <a:t>hipotalamusului</a:t>
                      </a:r>
                      <a:r>
                        <a:rPr lang="en-US" i="1" dirty="0"/>
                        <a:t>; </a:t>
                      </a:r>
                      <a:r>
                        <a:rPr lang="en-US" i="1" dirty="0" err="1"/>
                        <a:t>Celule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gliale</a:t>
                      </a:r>
                      <a:r>
                        <a:rPr lang="en-US" i="1" dirty="0"/>
                        <a:t>; </a:t>
                      </a:r>
                      <a:r>
                        <a:rPr lang="en-US" i="1" dirty="0" err="1"/>
                        <a:t>Miocite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cardiace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63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Sinapsele electrice </a:t>
                      </a:r>
                    </a:p>
                    <a:p>
                      <a:pPr algn="ctr"/>
                      <a:r>
                        <a:rPr lang="pt-BR" dirty="0"/>
                        <a:t>vs. </a:t>
                      </a:r>
                    </a:p>
                    <a:p>
                      <a:pPr algn="ctr"/>
                      <a:r>
                        <a:rPr lang="pt-BR" dirty="0"/>
                        <a:t>chimice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Sinapse electrice</a:t>
                      </a:r>
                      <a:r>
                        <a:rPr lang="pt-BR" dirty="0"/>
                        <a:t>:Transmitere rapidă a semnalului; Transmitere nespecifică; Transmitere bidirecțională.</a:t>
                      </a:r>
                    </a:p>
                    <a:p>
                      <a:endParaRPr lang="pt-BR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Sinapsele chimice</a:t>
                      </a:r>
                      <a:r>
                        <a:rPr lang="pt-BR" dirty="0"/>
                        <a:t>:Transmitere lentă a semnalului; Transmitere cu specificitate ridicată; Transmitere unidirecțională.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9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937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3FAA-5CBC-D295-1476-440AB7C0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/>
          <a:lstStyle/>
          <a:p>
            <a:pPr algn="ctr"/>
            <a:r>
              <a:rPr lang="en-US" b="1" dirty="0"/>
              <a:t>Sinapsa </a:t>
            </a:r>
            <a:r>
              <a:rPr lang="en-US" b="1" dirty="0" err="1"/>
              <a:t>electrică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F024-66C4-11C1-23C9-D4A20100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034"/>
            <a:ext cx="10515600" cy="5295840"/>
          </a:xfrm>
        </p:spPr>
        <p:txBody>
          <a:bodyPr>
            <a:normAutofit/>
          </a:bodyPr>
          <a:lstStyle/>
          <a:p>
            <a:r>
              <a:rPr lang="en-US" dirty="0"/>
              <a:t>Deși sinapsele electrice sunt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puține</a:t>
            </a:r>
            <a:r>
              <a:rPr lang="en-US" dirty="0"/>
              <a:t> la </a:t>
            </a:r>
            <a:r>
              <a:rPr lang="en-US" dirty="0" err="1"/>
              <a:t>număr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sinapsele chimice, </a:t>
            </a:r>
            <a:r>
              <a:rPr lang="en-US" dirty="0" err="1"/>
              <a:t>acestea</a:t>
            </a:r>
            <a:r>
              <a:rPr lang="en-US" dirty="0"/>
              <a:t> se </a:t>
            </a:r>
            <a:r>
              <a:rPr lang="en-US" dirty="0" err="1"/>
              <a:t>găsesc</a:t>
            </a:r>
            <a:r>
              <a:rPr lang="en-US" dirty="0"/>
              <a:t> în toate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joacă</a:t>
            </a:r>
            <a:r>
              <a:rPr lang="en-US" dirty="0"/>
              <a:t> </a:t>
            </a:r>
            <a:r>
              <a:rPr lang="en-US" dirty="0" err="1"/>
              <a:t>roluri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unice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Modul de </a:t>
            </a:r>
            <a:r>
              <a:rPr lang="en-US" dirty="0" err="1"/>
              <a:t>neurotransmisie</a:t>
            </a:r>
            <a:r>
              <a:rPr lang="en-US" dirty="0"/>
              <a:t> în sinapsele electrice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destul</a:t>
            </a:r>
            <a:r>
              <a:rPr lang="en-US" dirty="0"/>
              <a:t> de </a:t>
            </a:r>
            <a:r>
              <a:rPr lang="en-US" dirty="0" err="1"/>
              <a:t>diferit</a:t>
            </a:r>
            <a:r>
              <a:rPr lang="en-US" dirty="0"/>
              <a:t> de cel din sinapsele chimice. </a:t>
            </a:r>
            <a:endParaRPr lang="ro-RO" dirty="0"/>
          </a:p>
          <a:p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sinapsă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, </a:t>
            </a:r>
            <a:r>
              <a:rPr lang="en-US" dirty="0" err="1"/>
              <a:t>membranele</a:t>
            </a:r>
            <a:r>
              <a:rPr lang="en-US" dirty="0"/>
              <a:t> </a:t>
            </a:r>
            <a:r>
              <a:rPr lang="en-US" dirty="0" err="1"/>
              <a:t>presinaptice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postsinaptice</a:t>
            </a:r>
            <a:r>
              <a:rPr lang="en-US" dirty="0"/>
              <a:t> sunt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apropiate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de </a:t>
            </a:r>
            <a:r>
              <a:rPr lang="en-US" dirty="0" err="1"/>
              <a:t>fapt</a:t>
            </a:r>
            <a:r>
              <a:rPr lang="en-US" dirty="0"/>
              <a:t> </a:t>
            </a:r>
            <a:r>
              <a:rPr lang="en-US" b="1" i="1" dirty="0" err="1"/>
              <a:t>conectate</a:t>
            </a:r>
            <a:r>
              <a:rPr lang="en-US" b="1" i="1" dirty="0"/>
              <a:t> </a:t>
            </a:r>
            <a:r>
              <a:rPr lang="en-US" b="1" i="1" dirty="0" err="1"/>
              <a:t>fizic</a:t>
            </a:r>
            <a:r>
              <a:rPr lang="en-US" b="1" i="1" dirty="0"/>
              <a:t> </a:t>
            </a:r>
            <a:r>
              <a:rPr lang="en-US" b="1" i="1" dirty="0" err="1"/>
              <a:t>prin</a:t>
            </a:r>
            <a:r>
              <a:rPr lang="en-US" b="1" i="1" dirty="0"/>
              <a:t> </a:t>
            </a:r>
            <a:r>
              <a:rPr lang="en-US" b="1" i="1" dirty="0" err="1"/>
              <a:t>proteine</a:t>
            </a:r>
            <a:r>
              <a:rPr lang="en-US" b="1" i="1" dirty="0"/>
              <a:t> ​​​​canal </a:t>
            </a:r>
            <a:r>
              <a:rPr lang="en-US" dirty="0"/>
              <a:t>care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joncțiuni</a:t>
            </a:r>
            <a:r>
              <a:rPr lang="en-US" dirty="0"/>
              <a:t> gap. </a:t>
            </a:r>
            <a:endParaRPr lang="ro-RO" dirty="0"/>
          </a:p>
          <a:p>
            <a:r>
              <a:rPr lang="en-US" dirty="0" err="1"/>
              <a:t>Joncțiunile</a:t>
            </a:r>
            <a:r>
              <a:rPr lang="en-US" dirty="0"/>
              <a:t> gap permit </a:t>
            </a:r>
            <a:r>
              <a:rPr lang="en-US" dirty="0" err="1"/>
              <a:t>curentului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treacă</a:t>
            </a:r>
            <a:r>
              <a:rPr lang="en-US" dirty="0"/>
              <a:t> direct de la o </a:t>
            </a:r>
            <a:r>
              <a:rPr lang="en-US" dirty="0" err="1"/>
              <a:t>celulă</a:t>
            </a:r>
            <a:r>
              <a:rPr lang="en-US" dirty="0"/>
              <a:t> la </a:t>
            </a:r>
            <a:r>
              <a:rPr lang="en-US" dirty="0" err="1"/>
              <a:t>alta.</a:t>
            </a:r>
            <a:r>
              <a:rPr lang="en-US" dirty="0"/>
              <a:t> 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care </a:t>
            </a:r>
            <a:r>
              <a:rPr lang="en-US" dirty="0" err="1"/>
              <a:t>transportă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, </a:t>
            </a:r>
            <a:r>
              <a:rPr lang="en-US" dirty="0" err="1"/>
              <a:t>alte</a:t>
            </a:r>
            <a:r>
              <a:rPr lang="en-US" dirty="0"/>
              <a:t> molecule, cum </a:t>
            </a:r>
            <a:r>
              <a:rPr lang="en-US" dirty="0" err="1"/>
              <a:t>ar</a:t>
            </a:r>
            <a:r>
              <a:rPr lang="en-US" dirty="0"/>
              <a:t> fi ATP, pot </a:t>
            </a:r>
            <a:r>
              <a:rPr lang="en-US" dirty="0" err="1"/>
              <a:t>difuza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porii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ai </a:t>
            </a:r>
            <a:r>
              <a:rPr lang="en-US" dirty="0" err="1"/>
              <a:t>joncțiunii</a:t>
            </a:r>
            <a:r>
              <a:rPr lang="en-US" dirty="0"/>
              <a:t> gap.</a:t>
            </a:r>
          </a:p>
        </p:txBody>
      </p:sp>
    </p:spTree>
    <p:extLst>
      <p:ext uri="{BB962C8B-B14F-4D97-AF65-F5344CB8AC3E}">
        <p14:creationId xmlns:p14="http://schemas.microsoft.com/office/powerpoint/2010/main" val="3940840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8F1A-DF26-90DE-BAF3-54CB2384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8355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b="1" dirty="0"/>
              <a:t>D</a:t>
            </a:r>
            <a:r>
              <a:rPr lang="en-US" b="1" dirty="0" err="1"/>
              <a:t>iferențe</a:t>
            </a:r>
            <a:r>
              <a:rPr lang="en-US" b="1" dirty="0"/>
              <a:t> </a:t>
            </a:r>
            <a:r>
              <a:rPr lang="en-US" b="1" dirty="0" err="1"/>
              <a:t>cheie</a:t>
            </a:r>
            <a:r>
              <a:rPr lang="en-US" b="1" dirty="0"/>
              <a:t> </a:t>
            </a:r>
            <a:r>
              <a:rPr lang="en-US" b="1" dirty="0" err="1"/>
              <a:t>între</a:t>
            </a:r>
            <a:r>
              <a:rPr lang="en-US" b="1" dirty="0"/>
              <a:t> sinapsele chimice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cele</a:t>
            </a:r>
            <a:r>
              <a:rPr lang="en-US" b="1" dirty="0"/>
              <a:t> electrice. </a:t>
            </a:r>
            <a:endParaRPr lang="ro-RO" b="1" dirty="0"/>
          </a:p>
          <a:p>
            <a:r>
              <a:rPr lang="en-US" dirty="0" err="1"/>
              <a:t>Deoarece</a:t>
            </a:r>
            <a:r>
              <a:rPr lang="en-US" dirty="0"/>
              <a:t> sinapsele chimice </a:t>
            </a:r>
            <a:r>
              <a:rPr lang="en-US" dirty="0" err="1"/>
              <a:t>depind</a:t>
            </a:r>
            <a:r>
              <a:rPr lang="en-US" dirty="0"/>
              <a:t> de </a:t>
            </a:r>
            <a:r>
              <a:rPr lang="en-US" dirty="0" err="1"/>
              <a:t>eliberarea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de </a:t>
            </a:r>
            <a:r>
              <a:rPr lang="en-US" dirty="0" err="1"/>
              <a:t>neurotransmițător</a:t>
            </a:r>
            <a:r>
              <a:rPr lang="en-US" dirty="0"/>
              <a:t> din </a:t>
            </a:r>
            <a:r>
              <a:rPr lang="en-US" dirty="0" err="1"/>
              <a:t>veziculele</a:t>
            </a:r>
            <a:r>
              <a:rPr lang="en-US" dirty="0"/>
              <a:t> </a:t>
            </a:r>
            <a:r>
              <a:rPr lang="en-US" dirty="0" err="1"/>
              <a:t>sinaptice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transmite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lor,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întârziere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o </a:t>
            </a:r>
            <a:r>
              <a:rPr lang="ro-RO" b="1" dirty="0">
                <a:solidFill>
                  <a:srgbClr val="FF0000"/>
                </a:solidFill>
              </a:rPr>
              <a:t>1 ms</a:t>
            </a:r>
            <a:r>
              <a:rPr lang="ro-RO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în care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axonului</a:t>
            </a:r>
            <a:r>
              <a:rPr lang="en-US" dirty="0"/>
              <a:t> </a:t>
            </a:r>
            <a:r>
              <a:rPr lang="en-US" dirty="0" err="1"/>
              <a:t>ajunge</a:t>
            </a:r>
            <a:r>
              <a:rPr lang="en-US" dirty="0"/>
              <a:t> la </a:t>
            </a:r>
            <a:r>
              <a:rPr lang="en-US" dirty="0" err="1"/>
              <a:t>terminalul</a:t>
            </a:r>
            <a:r>
              <a:rPr lang="en-US" dirty="0"/>
              <a:t> </a:t>
            </a:r>
            <a:r>
              <a:rPr lang="en-US" dirty="0" err="1"/>
              <a:t>presinaptic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în care </a:t>
            </a:r>
            <a:r>
              <a:rPr lang="en-US" dirty="0" err="1"/>
              <a:t>neurotransmițătorul</a:t>
            </a:r>
            <a:r>
              <a:rPr lang="en-US" dirty="0"/>
              <a:t> duce la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</a:t>
            </a:r>
            <a:r>
              <a:rPr lang="en-US" dirty="0" err="1"/>
              <a:t>postsinaptice</a:t>
            </a:r>
            <a:r>
              <a:rPr lang="en-US" dirty="0"/>
              <a:t>. În plus,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semnalizare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unidirecțională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Semnalizarea</a:t>
            </a:r>
            <a:r>
              <a:rPr lang="en-US" dirty="0"/>
              <a:t> în sinapsele electrice, în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instantanee</a:t>
            </a:r>
            <a:r>
              <a:rPr lang="en-US" dirty="0"/>
              <a:t> (</a:t>
            </a:r>
            <a:r>
              <a:rPr lang="en-US" dirty="0" err="1"/>
              <a:t>ceea</a:t>
            </a:r>
            <a:r>
              <a:rPr lang="en-US" dirty="0"/>
              <a:t> ce </a:t>
            </a:r>
            <a:r>
              <a:rPr lang="en-US" dirty="0" err="1"/>
              <a:t>este</a:t>
            </a:r>
            <a:r>
              <a:rPr lang="en-US" dirty="0"/>
              <a:t> important </a:t>
            </a:r>
            <a:r>
              <a:rPr lang="en-US" dirty="0" err="1"/>
              <a:t>pentru</a:t>
            </a:r>
            <a:r>
              <a:rPr lang="en-US" dirty="0"/>
              <a:t> sinapsele implicate în </a:t>
            </a:r>
            <a:r>
              <a:rPr lang="en-US" dirty="0" err="1"/>
              <a:t>reflexele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), iar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sinapse</a:t>
            </a:r>
            <a:r>
              <a:rPr lang="en-US" dirty="0"/>
              <a:t> electrice sunt </a:t>
            </a:r>
            <a:r>
              <a:rPr lang="en-US" dirty="0" err="1"/>
              <a:t>bidirecționale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Sinapsele electrice sunt,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fiabile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sunt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susceptibile</a:t>
            </a:r>
            <a:r>
              <a:rPr lang="en-US" dirty="0"/>
              <a:t> de a fi </a:t>
            </a:r>
            <a:r>
              <a:rPr lang="en-US" dirty="0" err="1"/>
              <a:t>blocate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sincronizarea</a:t>
            </a:r>
            <a:r>
              <a:rPr lang="en-US" dirty="0"/>
              <a:t> </a:t>
            </a:r>
            <a:r>
              <a:rPr lang="en-US" dirty="0" err="1"/>
              <a:t>activității</a:t>
            </a:r>
            <a:r>
              <a:rPr lang="en-US" dirty="0"/>
              <a:t> electrice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de </a:t>
            </a:r>
            <a:r>
              <a:rPr lang="en-US" dirty="0" err="1"/>
              <a:t>neuroni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se </a:t>
            </a:r>
            <a:r>
              <a:rPr lang="en-US" dirty="0" err="1"/>
              <a:t>crede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sinapsele electrice din </a:t>
            </a:r>
            <a:r>
              <a:rPr lang="en-US" dirty="0" err="1"/>
              <a:t>talamus</a:t>
            </a:r>
            <a:r>
              <a:rPr lang="en-US" dirty="0"/>
              <a:t> </a:t>
            </a:r>
            <a:r>
              <a:rPr lang="en-US" dirty="0" err="1"/>
              <a:t>reglează</a:t>
            </a:r>
            <a:r>
              <a:rPr lang="en-US" dirty="0"/>
              <a:t> </a:t>
            </a:r>
            <a:r>
              <a:rPr lang="en-US" dirty="0" err="1"/>
              <a:t>somnul</a:t>
            </a:r>
            <a:r>
              <a:rPr lang="en-US" dirty="0"/>
              <a:t> cu </a:t>
            </a:r>
            <a:r>
              <a:rPr lang="en-US" dirty="0" err="1"/>
              <a:t>unde</a:t>
            </a:r>
            <a:r>
              <a:rPr lang="en-US" dirty="0"/>
              <a:t> lente, iar </a:t>
            </a:r>
            <a:r>
              <a:rPr lang="en-US" dirty="0" err="1"/>
              <a:t>întreruperea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sinapse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provoca</a:t>
            </a:r>
            <a:r>
              <a:rPr lang="en-US" dirty="0"/>
              <a:t> </a:t>
            </a:r>
            <a:r>
              <a:rPr lang="en-US" dirty="0" err="1"/>
              <a:t>convulsii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11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C278-905D-1632-A12A-D5390D24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Sinapse</a:t>
            </a:r>
            <a:r>
              <a:rPr lang="en-US" b="1" dirty="0"/>
              <a:t> </a:t>
            </a:r>
            <a:r>
              <a:rPr lang="en-US" b="1" dirty="0" err="1"/>
              <a:t>mixte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11B9-29C5-9BCF-8898-CAE42BE4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Sinapsele </a:t>
            </a:r>
            <a:r>
              <a:rPr lang="en-US" dirty="0" err="1"/>
              <a:t>mixte</a:t>
            </a:r>
            <a:r>
              <a:rPr lang="en-US" dirty="0"/>
              <a:t> sunt </a:t>
            </a:r>
            <a:r>
              <a:rPr lang="en-US" dirty="0" err="1"/>
              <a:t>locuri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un neuron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transmite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simultan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căi</a:t>
            </a:r>
            <a:r>
              <a:rPr lang="en-US" dirty="0"/>
              <a:t> chimice,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electrice. </a:t>
            </a:r>
            <a:r>
              <a:rPr lang="en-US" dirty="0" err="1"/>
              <a:t>Acestea</a:t>
            </a:r>
            <a:r>
              <a:rPr lang="en-US" dirty="0"/>
              <a:t> sunt </a:t>
            </a:r>
            <a:r>
              <a:rPr lang="en-US" dirty="0" err="1"/>
              <a:t>caracterizate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prezența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a </a:t>
            </a:r>
            <a:r>
              <a:rPr lang="en-US" dirty="0" err="1"/>
              <a:t>punctelor</a:t>
            </a:r>
            <a:r>
              <a:rPr lang="en-US" dirty="0"/>
              <a:t> de </a:t>
            </a:r>
            <a:r>
              <a:rPr lang="en-US" dirty="0" err="1"/>
              <a:t>eliberare</a:t>
            </a:r>
            <a:r>
              <a:rPr lang="en-US" dirty="0"/>
              <a:t> a </a:t>
            </a:r>
            <a:r>
              <a:rPr lang="en-US" dirty="0" err="1"/>
              <a:t>neurotransmițătorilor</a:t>
            </a:r>
            <a:r>
              <a:rPr lang="en-US" dirty="0"/>
              <a:t> (chimice),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joncțiunilor</a:t>
            </a:r>
            <a:r>
              <a:rPr lang="en-US" dirty="0"/>
              <a:t> gap (electrice) la </a:t>
            </a:r>
            <a:r>
              <a:rPr lang="en-US" dirty="0" err="1"/>
              <a:t>același</a:t>
            </a:r>
            <a:r>
              <a:rPr lang="en-US" dirty="0"/>
              <a:t> terminal. </a:t>
            </a:r>
          </a:p>
          <a:p>
            <a:r>
              <a:rPr lang="en-US" dirty="0"/>
              <a:t>Acest </a:t>
            </a:r>
            <a:r>
              <a:rPr lang="en-US" dirty="0" err="1"/>
              <a:t>mecanism</a:t>
            </a:r>
            <a:r>
              <a:rPr lang="en-US" dirty="0"/>
              <a:t> dual </a:t>
            </a:r>
            <a:r>
              <a:rPr lang="en-US" dirty="0" err="1"/>
              <a:t>permite</a:t>
            </a:r>
            <a:r>
              <a:rPr lang="en-US" dirty="0"/>
              <a:t> o </a:t>
            </a:r>
            <a:r>
              <a:rPr lang="en-US" dirty="0" err="1"/>
              <a:t>semnalizare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sincronizată</a:t>
            </a:r>
            <a:r>
              <a:rPr lang="en-US" dirty="0"/>
              <a:t> (</a:t>
            </a:r>
            <a:r>
              <a:rPr lang="en-US" dirty="0" err="1"/>
              <a:t>electrică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semnalizare</a:t>
            </a:r>
            <a:r>
              <a:rPr lang="en-US" dirty="0"/>
              <a:t> </a:t>
            </a:r>
            <a:r>
              <a:rPr lang="en-US" dirty="0" err="1"/>
              <a:t>modulatorie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complexă</a:t>
            </a:r>
            <a:r>
              <a:rPr lang="en-US" dirty="0"/>
              <a:t> (</a:t>
            </a:r>
            <a:r>
              <a:rPr lang="en-US" dirty="0" err="1"/>
              <a:t>chimică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97855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E09D62-FA2E-603E-CF4B-4C90F300B6DC}"/>
              </a:ext>
            </a:extLst>
          </p:cNvPr>
          <p:cNvSpPr txBox="1"/>
          <p:nvPr/>
        </p:nvSpPr>
        <p:spPr>
          <a:xfrm>
            <a:off x="133934" y="611567"/>
            <a:ext cx="481008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 err="1"/>
              <a:t>V</a:t>
            </a:r>
            <a:r>
              <a:rPr lang="en-US" sz="1200" b="1" i="1" dirty="0" err="1"/>
              <a:t>pre</a:t>
            </a:r>
            <a:r>
              <a:rPr lang="en-US" sz="1600" b="1" i="1" dirty="0"/>
              <a:t>, </a:t>
            </a:r>
            <a:r>
              <a:rPr lang="en-US" sz="1600" b="1" i="1" dirty="0" err="1"/>
              <a:t>V</a:t>
            </a:r>
            <a:r>
              <a:rPr lang="en-US" sz="1200" b="1" i="1" dirty="0" err="1"/>
              <a:t>post</a:t>
            </a:r>
            <a:r>
              <a:rPr lang="en-US" sz="1600" i="1" dirty="0"/>
              <a:t>—</a:t>
            </a:r>
            <a:r>
              <a:rPr lang="en-US" sz="1600" i="1" dirty="0" err="1"/>
              <a:t>potențialul</a:t>
            </a:r>
            <a:r>
              <a:rPr lang="en-US" sz="1600" i="1" dirty="0"/>
              <a:t> </a:t>
            </a:r>
            <a:r>
              <a:rPr lang="en-US" sz="1600" i="1" dirty="0" err="1"/>
              <a:t>membranei</a:t>
            </a:r>
            <a:r>
              <a:rPr lang="en-US" sz="1600" i="1" dirty="0"/>
              <a:t> la </a:t>
            </a:r>
            <a:r>
              <a:rPr lang="en-US" sz="1600" i="1" dirty="0" err="1"/>
              <a:t>nivelul</a:t>
            </a:r>
            <a:r>
              <a:rPr lang="en-US" sz="1600" i="1" dirty="0"/>
              <a:t> </a:t>
            </a:r>
            <a:r>
              <a:rPr lang="en-US" sz="1600" i="1" dirty="0" err="1"/>
              <a:t>compartimentelor</a:t>
            </a:r>
            <a:r>
              <a:rPr lang="en-US" sz="1600" i="1" dirty="0"/>
              <a:t> </a:t>
            </a:r>
            <a:r>
              <a:rPr lang="en-US" sz="1600" i="1" dirty="0" err="1"/>
              <a:t>presinaptice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postsinaptice</a:t>
            </a:r>
            <a:r>
              <a:rPr lang="en-US" sz="1600" i="1" dirty="0"/>
              <a:t>, </a:t>
            </a:r>
            <a:r>
              <a:rPr lang="en-US" sz="1600" i="1" dirty="0" err="1"/>
              <a:t>respectiv</a:t>
            </a:r>
            <a:r>
              <a:rPr lang="en-US" sz="1600" i="1" dirty="0"/>
              <a:t>; </a:t>
            </a:r>
          </a:p>
          <a:p>
            <a:r>
              <a:rPr lang="en-US" sz="1600" b="1" i="1" dirty="0" err="1"/>
              <a:t>g</a:t>
            </a:r>
            <a:r>
              <a:rPr lang="en-US" sz="1200" b="1" i="1" dirty="0" err="1"/>
              <a:t>j</a:t>
            </a:r>
            <a:r>
              <a:rPr lang="en-US" sz="1600" b="1" i="1" dirty="0"/>
              <a:t>, </a:t>
            </a:r>
            <a:r>
              <a:rPr lang="en-US" sz="1600" b="1" i="1" dirty="0" err="1"/>
              <a:t>g</a:t>
            </a:r>
            <a:r>
              <a:rPr lang="en-US" sz="1200" b="1" i="1" dirty="0" err="1"/>
              <a:t>syn</a:t>
            </a:r>
            <a:r>
              <a:rPr lang="en-US" sz="1600" i="1" dirty="0"/>
              <a:t>—</a:t>
            </a:r>
            <a:r>
              <a:rPr lang="en-US" sz="1600" i="1" dirty="0" err="1"/>
              <a:t>conductanță</a:t>
            </a:r>
            <a:r>
              <a:rPr lang="en-US" sz="1600" i="1" dirty="0"/>
              <a:t> </a:t>
            </a:r>
            <a:r>
              <a:rPr lang="en-US" sz="1600" i="1" dirty="0" err="1"/>
              <a:t>joncțională</a:t>
            </a:r>
            <a:r>
              <a:rPr lang="en-US" sz="1600" i="1" dirty="0"/>
              <a:t> </a:t>
            </a:r>
            <a:r>
              <a:rPr lang="en-US" sz="1600" i="1" dirty="0" err="1"/>
              <a:t>și</a:t>
            </a:r>
            <a:r>
              <a:rPr lang="en-US" sz="1600" i="1" dirty="0"/>
              <a:t> </a:t>
            </a:r>
            <a:r>
              <a:rPr lang="en-US" sz="1600" i="1" dirty="0" err="1"/>
              <a:t>sinaptică</a:t>
            </a:r>
            <a:r>
              <a:rPr lang="en-US" sz="1600" i="1" dirty="0"/>
              <a:t>, </a:t>
            </a:r>
            <a:r>
              <a:rPr lang="en-US" sz="1600" i="1" dirty="0" err="1"/>
              <a:t>respectiv</a:t>
            </a:r>
            <a:r>
              <a:rPr lang="en-US" sz="1600" i="1" dirty="0"/>
              <a:t>; </a:t>
            </a:r>
          </a:p>
          <a:p>
            <a:r>
              <a:rPr lang="en-US" sz="1600" b="1" i="1" dirty="0" err="1"/>
              <a:t>E</a:t>
            </a:r>
            <a:r>
              <a:rPr lang="en-US" sz="1200" b="1" i="1" dirty="0" err="1"/>
              <a:t>syn</a:t>
            </a:r>
            <a:r>
              <a:rPr lang="en-US" sz="1600" i="1" dirty="0"/>
              <a:t>—</a:t>
            </a:r>
            <a:r>
              <a:rPr lang="en-US" sz="1600" i="1" dirty="0" err="1"/>
              <a:t>potențialul</a:t>
            </a:r>
            <a:r>
              <a:rPr lang="en-US" sz="1600" i="1" dirty="0"/>
              <a:t> de </a:t>
            </a:r>
            <a:r>
              <a:rPr lang="en-US" sz="1600" i="1" dirty="0" err="1"/>
              <a:t>inversare</a:t>
            </a:r>
            <a:r>
              <a:rPr lang="en-US" sz="1600" i="1" dirty="0"/>
              <a:t> </a:t>
            </a:r>
            <a:r>
              <a:rPr lang="en-US" sz="1600" i="1" dirty="0" err="1"/>
              <a:t>sinaptică</a:t>
            </a:r>
            <a:r>
              <a:rPr lang="en-US" sz="1600" i="1" dirty="0"/>
              <a:t>; </a:t>
            </a:r>
          </a:p>
          <a:p>
            <a:r>
              <a:rPr lang="en-US" sz="1600" b="1" i="1" dirty="0"/>
              <a:t>C</a:t>
            </a:r>
            <a:r>
              <a:rPr lang="en-US" sz="1600" i="1" dirty="0"/>
              <a:t>—</a:t>
            </a:r>
            <a:r>
              <a:rPr lang="en-US" sz="1600" i="1" dirty="0" err="1"/>
              <a:t>capacitatea</a:t>
            </a:r>
            <a:r>
              <a:rPr lang="en-US" sz="1600" i="1" dirty="0"/>
              <a:t> </a:t>
            </a:r>
            <a:r>
              <a:rPr lang="en-US" sz="1600" i="1" dirty="0" err="1"/>
              <a:t>membranei</a:t>
            </a:r>
            <a:r>
              <a:rPr lang="en-US" sz="1600" i="1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La </a:t>
            </a:r>
            <a:r>
              <a:rPr lang="en-US" dirty="0" err="1"/>
              <a:t>sosirea</a:t>
            </a:r>
            <a:r>
              <a:rPr lang="en-US" dirty="0"/>
              <a:t> PA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presinaptic</a:t>
            </a:r>
            <a:r>
              <a:rPr lang="en-US" dirty="0"/>
              <a:t> al </a:t>
            </a:r>
            <a:r>
              <a:rPr lang="en-US" dirty="0" err="1"/>
              <a:t>sinapsei</a:t>
            </a:r>
            <a:r>
              <a:rPr lang="en-US" dirty="0"/>
              <a:t> chimice (</a:t>
            </a:r>
            <a:r>
              <a:rPr lang="en-US" dirty="0" err="1"/>
              <a:t>stânga</a:t>
            </a:r>
            <a:r>
              <a:rPr lang="en-US" dirty="0"/>
              <a:t>),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influxul</a:t>
            </a:r>
            <a:r>
              <a:rPr lang="en-US" dirty="0"/>
              <a:t> de Ca²⁺ cu </a:t>
            </a:r>
            <a:r>
              <a:rPr lang="en-US" dirty="0" err="1"/>
              <a:t>eliberarea</a:t>
            </a:r>
            <a:r>
              <a:rPr lang="en-US" dirty="0"/>
              <a:t> </a:t>
            </a:r>
            <a:r>
              <a:rPr lang="en-US" dirty="0" err="1"/>
              <a:t>transmițătorului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fanta</a:t>
            </a:r>
            <a:r>
              <a:rPr lang="en-US" dirty="0"/>
              <a:t> </a:t>
            </a:r>
            <a:r>
              <a:rPr lang="en-US" dirty="0" err="1"/>
              <a:t>sinaptică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stimularea</a:t>
            </a:r>
            <a:r>
              <a:rPr lang="en-US" dirty="0"/>
              <a:t> </a:t>
            </a:r>
            <a:r>
              <a:rPr lang="en-US" dirty="0" err="1"/>
              <a:t>receptorilor</a:t>
            </a:r>
            <a:r>
              <a:rPr lang="en-US" dirty="0"/>
              <a:t> </a:t>
            </a:r>
            <a:r>
              <a:rPr lang="en-US" dirty="0" err="1"/>
              <a:t>postsinaptici</a:t>
            </a:r>
            <a:r>
              <a:rPr lang="en-US" dirty="0"/>
              <a:t> (</a:t>
            </a:r>
            <a:r>
              <a:rPr lang="en-US" dirty="0" err="1">
                <a:highlight>
                  <a:srgbClr val="FFFF00"/>
                </a:highlight>
              </a:rPr>
              <a:t>galben</a:t>
            </a:r>
            <a:r>
              <a:rPr lang="en-US" dirty="0"/>
              <a:t>). </a:t>
            </a:r>
          </a:p>
          <a:p>
            <a:pPr algn="just"/>
            <a:r>
              <a:rPr lang="en-US" dirty="0"/>
              <a:t>La sinapsele </a:t>
            </a:r>
            <a:r>
              <a:rPr lang="en-US" dirty="0" err="1"/>
              <a:t>mixte</a:t>
            </a:r>
            <a:r>
              <a:rPr lang="en-US" dirty="0"/>
              <a:t>, 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transmiterea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, </a:t>
            </a:r>
            <a:r>
              <a:rPr lang="en-US" dirty="0" err="1"/>
              <a:t>depolarizarea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metaboliții</a:t>
            </a:r>
            <a:r>
              <a:rPr lang="en-US" dirty="0"/>
              <a:t> se pot </a:t>
            </a:r>
            <a:r>
              <a:rPr lang="en-US" dirty="0" err="1"/>
              <a:t>propaga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direcții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sinapsă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(</a:t>
            </a:r>
            <a:r>
              <a:rPr lang="en-US" dirty="0" err="1">
                <a:highlight>
                  <a:srgbClr val="00FF00"/>
                </a:highlight>
              </a:rPr>
              <a:t>verde</a:t>
            </a:r>
            <a:r>
              <a:rPr lang="en-US" dirty="0"/>
              <a:t>). </a:t>
            </a:r>
          </a:p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, nu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detecta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transmitere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sinapsele electrice pure, </a:t>
            </a:r>
            <a:r>
              <a:rPr lang="en-US" dirty="0" err="1"/>
              <a:t>depolarizarea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metaboliții</a:t>
            </a:r>
            <a:r>
              <a:rPr lang="en-US" dirty="0"/>
              <a:t> </a:t>
            </a:r>
            <a:r>
              <a:rPr lang="en-US" dirty="0" err="1"/>
              <a:t>propagându</a:t>
            </a:r>
            <a:r>
              <a:rPr lang="en-US" dirty="0"/>
              <a:t>-se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​​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anterioară</a:t>
            </a:r>
            <a:r>
              <a:rPr lang="en-US" dirty="0"/>
              <a:t> (</a:t>
            </a:r>
            <a:r>
              <a:rPr lang="en-US" dirty="0" err="1">
                <a:highlight>
                  <a:srgbClr val="00FF00"/>
                </a:highlight>
              </a:rPr>
              <a:t>verde</a:t>
            </a:r>
            <a:r>
              <a:rPr lang="en-US" dirty="0"/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A59C0C-E098-ECA2-E99B-4A93E0E3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18" y="14408"/>
            <a:ext cx="7247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5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327566-88CA-0218-D328-8E0DE8A4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Fiziologice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00065-383C-02A9-D7AF-59B55F3D9AC7}"/>
              </a:ext>
            </a:extLst>
          </p:cNvPr>
          <p:cNvSpPr txBox="1"/>
          <p:nvPr/>
        </p:nvSpPr>
        <p:spPr>
          <a:xfrm>
            <a:off x="516731" y="2728436"/>
            <a:ext cx="44838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Sinapse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–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neurotransmi</a:t>
            </a:r>
            <a:r>
              <a:rPr lang="ro-RO" dirty="0" err="1"/>
              <a:t>țători</a:t>
            </a:r>
            <a:r>
              <a:rPr lang="ro-RO" dirty="0"/>
              <a:t> (unidirecțional)</a:t>
            </a:r>
          </a:p>
          <a:p>
            <a:endParaRPr lang="ro-RO" dirty="0"/>
          </a:p>
          <a:p>
            <a:r>
              <a:rPr lang="ro-RO" dirty="0"/>
              <a:t>Sinapse Electrice – prin </a:t>
            </a:r>
            <a:r>
              <a:rPr lang="ro-RO" dirty="0" err="1"/>
              <a:t>gap</a:t>
            </a:r>
            <a:r>
              <a:rPr lang="ro-RO" dirty="0"/>
              <a:t> </a:t>
            </a:r>
            <a:r>
              <a:rPr lang="ro-RO" dirty="0" err="1"/>
              <a:t>junction</a:t>
            </a:r>
            <a:r>
              <a:rPr lang="ro-RO" dirty="0"/>
              <a:t> (</a:t>
            </a:r>
            <a:r>
              <a:rPr lang="ro-RO" dirty="0" err="1"/>
              <a:t>birecțional</a:t>
            </a:r>
            <a:r>
              <a:rPr lang="ro-RO" dirty="0"/>
              <a:t>)</a:t>
            </a:r>
          </a:p>
          <a:p>
            <a:endParaRPr lang="ro-RO" dirty="0"/>
          </a:p>
          <a:p>
            <a:r>
              <a:rPr lang="ro-RO" dirty="0"/>
              <a:t>Sinapse mixte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48151-77A5-BE2A-43D3-1171B220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71" y="1742917"/>
            <a:ext cx="6434060" cy="30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8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12C4D6-DBE7-5EC8-368E-5EA4F26F6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769475"/>
              </p:ext>
            </p:extLst>
          </p:nvPr>
        </p:nvGraphicFramePr>
        <p:xfrm>
          <a:off x="295275" y="148165"/>
          <a:ext cx="11734800" cy="6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220715417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677230944"/>
                    </a:ext>
                  </a:extLst>
                </a:gridCol>
              </a:tblGrid>
              <a:tr h="4796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SINAPSELE CHIMICE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SINAPSELE ELECTRICE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338255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Sinapsa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chimică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este</a:t>
                      </a:r>
                      <a:r>
                        <a:rPr lang="en-US" sz="1600" dirty="0"/>
                        <a:t> o </a:t>
                      </a:r>
                      <a:r>
                        <a:rPr lang="en-US" sz="1600" dirty="0" err="1"/>
                        <a:t>conexiune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celulă-celulă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în</a:t>
                      </a:r>
                      <a:r>
                        <a:rPr lang="en-US" sz="1600" dirty="0"/>
                        <a:t> care </a:t>
                      </a:r>
                      <a:r>
                        <a:rPr lang="en-US" sz="1600" dirty="0" err="1"/>
                        <a:t>neurotransmițătorii</a:t>
                      </a:r>
                      <a:r>
                        <a:rPr lang="en-US" sz="1600" dirty="0"/>
                        <a:t> transmit </a:t>
                      </a:r>
                      <a:r>
                        <a:rPr lang="en-US" sz="1600" dirty="0" err="1"/>
                        <a:t>impulsuri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nervoase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unidirecțional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 </a:t>
                      </a:r>
                      <a:r>
                        <a:rPr lang="en-US" sz="1600" dirty="0" err="1"/>
                        <a:t>sinapsă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electrică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este</a:t>
                      </a:r>
                      <a:r>
                        <a:rPr lang="en-US" sz="1600" dirty="0"/>
                        <a:t> o </a:t>
                      </a:r>
                      <a:r>
                        <a:rPr lang="en-US" sz="1600" dirty="0" err="1"/>
                        <a:t>joncțiune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celulară</a:t>
                      </a:r>
                      <a:r>
                        <a:rPr lang="en-US" sz="1600" dirty="0"/>
                        <a:t> care </a:t>
                      </a:r>
                      <a:r>
                        <a:rPr lang="en-US" sz="1600" dirty="0" err="1"/>
                        <a:t>conectează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două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celule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nervoase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permițând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transmiterea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rapidă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impulsurilor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nervoase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prin</a:t>
                      </a:r>
                      <a:r>
                        <a:rPr lang="en-US" sz="1600" dirty="0"/>
                        <a:t> flux ionic.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9174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it-IT" sz="1600" dirty="0"/>
                        <a:t>Aceste tipuri de sinapse sunt prezente la vertebratele superioare.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Se găsesc la vertebratele inferioare și nevertebrate.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905288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Impulsurile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nervoase</a:t>
                      </a:r>
                      <a:r>
                        <a:rPr lang="en-US" sz="1600" dirty="0"/>
                        <a:t> transmit un </a:t>
                      </a:r>
                      <a:r>
                        <a:rPr lang="en-US" sz="1600" dirty="0" err="1"/>
                        <a:t>semnal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chimic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folosind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neurotransmițători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Impulsurile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nervoase</a:t>
                      </a:r>
                      <a:r>
                        <a:rPr lang="en-US" sz="1600" dirty="0"/>
                        <a:t> sunt </a:t>
                      </a:r>
                      <a:r>
                        <a:rPr lang="en-US" sz="1600" dirty="0" err="1"/>
                        <a:t>transmise</a:t>
                      </a:r>
                      <a:r>
                        <a:rPr lang="en-US" sz="1600" dirty="0"/>
                        <a:t> ca </a:t>
                      </a:r>
                      <a:r>
                        <a:rPr lang="en-US" sz="1600" dirty="0" err="1"/>
                        <a:t>semnale</a:t>
                      </a:r>
                      <a:r>
                        <a:rPr lang="en-US" sz="1600" dirty="0"/>
                        <a:t> electrice </a:t>
                      </a:r>
                      <a:r>
                        <a:rPr lang="en-US" sz="1600" dirty="0" err="1"/>
                        <a:t>prin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joncțiuni</a:t>
                      </a:r>
                      <a:r>
                        <a:rPr lang="en-US" sz="1600" dirty="0"/>
                        <a:t> gap </a:t>
                      </a:r>
                      <a:r>
                        <a:rPr lang="en-US" sz="1600" dirty="0" err="1"/>
                        <a:t>sau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căi</a:t>
                      </a:r>
                      <a:r>
                        <a:rPr lang="en-US" sz="1600" dirty="0"/>
                        <a:t> cu </a:t>
                      </a:r>
                      <a:r>
                        <a:rPr lang="en-US" sz="1600" dirty="0" err="1"/>
                        <a:t>rezistență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scăzută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40544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pt-BR" sz="1600" dirty="0"/>
                        <a:t>Transmiterea semnalelor are loc într-o singură direcție.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Transmiterea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semnalelor</a:t>
                      </a:r>
                      <a:r>
                        <a:rPr lang="en-US" sz="1600" dirty="0"/>
                        <a:t> are loc </a:t>
                      </a:r>
                      <a:r>
                        <a:rPr lang="en-US" sz="1600" dirty="0" err="1"/>
                        <a:t>în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două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moduri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270764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it-IT" sz="1600" dirty="0"/>
                        <a:t>De dimensiuni mari (10-20 nm).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De dimensiuni mai mici (0-2).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43158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Butoanele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sinaptice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conțin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vezicule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sinaptice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și</a:t>
                      </a:r>
                      <a:r>
                        <a:rPr lang="en-US" sz="1600" dirty="0"/>
                        <a:t> un </a:t>
                      </a:r>
                      <a:r>
                        <a:rPr lang="en-US" sz="1600" dirty="0" err="1"/>
                        <a:t>număr</a:t>
                      </a:r>
                      <a:r>
                        <a:rPr lang="en-US" sz="1600" dirty="0"/>
                        <a:t> mare de </a:t>
                      </a:r>
                      <a:r>
                        <a:rPr lang="en-US" sz="1600" dirty="0" err="1"/>
                        <a:t>mitocondrii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Butoanele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sinaptice</a:t>
                      </a:r>
                      <a:r>
                        <a:rPr lang="en-US" sz="1600" dirty="0"/>
                        <a:t> nu </a:t>
                      </a:r>
                      <a:r>
                        <a:rPr lang="en-US" sz="1600" dirty="0" err="1"/>
                        <a:t>conțin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vezicule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sinaptice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și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conțin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foarte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puține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mitocondrii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81245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Chemoreceptorii</a:t>
                      </a:r>
                      <a:r>
                        <a:rPr lang="en-US" sz="1600" dirty="0"/>
                        <a:t> sunt </a:t>
                      </a:r>
                      <a:r>
                        <a:rPr lang="en-US" sz="1600" dirty="0" err="1"/>
                        <a:t>prezenți</a:t>
                      </a:r>
                      <a:r>
                        <a:rPr lang="en-US" sz="1600" dirty="0"/>
                        <a:t> pe membrana post-</a:t>
                      </a:r>
                      <a:r>
                        <a:rPr lang="en-US" sz="1600" dirty="0" err="1"/>
                        <a:t>sinaptică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Chemoreceptorii</a:t>
                      </a:r>
                      <a:r>
                        <a:rPr lang="en-US" sz="1600" dirty="0"/>
                        <a:t> sunt </a:t>
                      </a:r>
                      <a:r>
                        <a:rPr lang="en-US" sz="1600" dirty="0" err="1"/>
                        <a:t>absenți</a:t>
                      </a:r>
                      <a:r>
                        <a:rPr lang="en-US" sz="1600" dirty="0"/>
                        <a:t> pe membrana post-</a:t>
                      </a:r>
                      <a:r>
                        <a:rPr lang="en-US" sz="1600" dirty="0" err="1"/>
                        <a:t>sinaptică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428481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Transmiterea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informațiilor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este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lentă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Transmiterea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informațiilor</a:t>
                      </a:r>
                      <a:r>
                        <a:rPr lang="en-US" sz="1600" dirty="0"/>
                        <a:t> are loc cu </a:t>
                      </a:r>
                      <a:r>
                        <a:rPr lang="en-US" sz="1600" dirty="0" err="1"/>
                        <a:t>viteză</a:t>
                      </a:r>
                      <a:r>
                        <a:rPr lang="en-US" sz="1600" dirty="0"/>
                        <a:t> mare.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83894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/>
                        <a:t>Mai </a:t>
                      </a:r>
                      <a:r>
                        <a:rPr lang="en-US" sz="1600" dirty="0" err="1"/>
                        <a:t>vulnerabil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oboseală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Mai puțin vulnerabil la oboseală.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179988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Sensibil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hipoxie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și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pH.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Insensibil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hipoxie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și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pH.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808194"/>
                  </a:ext>
                </a:extLst>
              </a:tr>
              <a:tr h="479648">
                <a:tc>
                  <a:txBody>
                    <a:bodyPr/>
                    <a:lstStyle/>
                    <a:p>
                      <a:r>
                        <a:rPr lang="en-US" sz="1600" dirty="0"/>
                        <a:t>Se </a:t>
                      </a:r>
                      <a:r>
                        <a:rPr lang="en-US" sz="1600" dirty="0" err="1"/>
                        <a:t>găsește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în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majoritatea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joncțiunilor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neuronale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Situat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în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retină</a:t>
                      </a:r>
                      <a:r>
                        <a:rPr lang="en-US" sz="1600" dirty="0"/>
                        <a:t>, bulbul </a:t>
                      </a:r>
                      <a:r>
                        <a:rPr lang="en-US" sz="1600" dirty="0" err="1"/>
                        <a:t>olfactiv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cortexul</a:t>
                      </a:r>
                      <a:r>
                        <a:rPr lang="en-US" sz="1600" dirty="0"/>
                        <a:t> cerebral, </a:t>
                      </a:r>
                      <a:r>
                        <a:rPr lang="en-US" sz="1600" dirty="0" err="1"/>
                        <a:t>nucleul</a:t>
                      </a:r>
                      <a:r>
                        <a:rPr lang="en-US" sz="1600" dirty="0"/>
                        <a:t> vestibular lateral </a:t>
                      </a:r>
                      <a:r>
                        <a:rPr lang="en-US" sz="1600" dirty="0" err="1"/>
                        <a:t>și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hipocampus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1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8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93C52-A47D-6814-5E9C-725226C7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6244" cy="43513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Rolul </a:t>
            </a:r>
            <a:r>
              <a:rPr lang="ro-RO" b="1" dirty="0"/>
              <a:t>corpului celular </a:t>
            </a:r>
            <a:r>
              <a:rPr lang="en-US" b="1" dirty="0"/>
              <a:t>axonal</a:t>
            </a:r>
            <a:endParaRPr lang="ro-RO" b="1" dirty="0"/>
          </a:p>
          <a:p>
            <a:r>
              <a:rPr lang="ro-RO" dirty="0"/>
              <a:t>E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specializată</a:t>
            </a:r>
            <a:r>
              <a:rPr lang="en-US" dirty="0"/>
              <a:t> în care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 al </a:t>
            </a:r>
            <a:r>
              <a:rPr lang="en-US" dirty="0" err="1"/>
              <a:t>neuronului</a:t>
            </a:r>
            <a:r>
              <a:rPr lang="en-US" dirty="0"/>
              <a:t> se </a:t>
            </a:r>
            <a:r>
              <a:rPr lang="en-US" dirty="0" err="1"/>
              <a:t>subțiază</a:t>
            </a:r>
            <a:r>
              <a:rPr lang="en-US" dirty="0"/>
              <a:t> în axon.</a:t>
            </a:r>
            <a:r>
              <a:rPr lang="ro-RO" dirty="0"/>
              <a:t> </a:t>
            </a:r>
          </a:p>
          <a:p>
            <a:r>
              <a:rPr lang="en-US" dirty="0"/>
              <a:t>Este </a:t>
            </a:r>
            <a:r>
              <a:rPr lang="en-US" dirty="0" err="1"/>
              <a:t>punctul</a:t>
            </a:r>
            <a:r>
              <a:rPr lang="en-US" dirty="0"/>
              <a:t> de „</a:t>
            </a:r>
            <a:r>
              <a:rPr lang="en-US" dirty="0" err="1"/>
              <a:t>luare</a:t>
            </a:r>
            <a:r>
              <a:rPr lang="en-US" dirty="0"/>
              <a:t> a </a:t>
            </a:r>
            <a:r>
              <a:rPr lang="en-US" dirty="0" err="1"/>
              <a:t>deciziilor</a:t>
            </a:r>
            <a:r>
              <a:rPr lang="en-US" dirty="0"/>
              <a:t>” </a:t>
            </a:r>
            <a:r>
              <a:rPr lang="en-US" dirty="0" err="1"/>
              <a:t>deoarece</a:t>
            </a:r>
            <a:r>
              <a:rPr lang="en-US" dirty="0"/>
              <a:t> are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concentrație</a:t>
            </a:r>
            <a:r>
              <a:rPr lang="en-US" dirty="0"/>
              <a:t> de </a:t>
            </a:r>
            <a:r>
              <a:rPr lang="en-US" dirty="0" err="1"/>
              <a:t>canale</a:t>
            </a:r>
            <a:r>
              <a:rPr lang="en-US" dirty="0"/>
              <a:t> de </a:t>
            </a:r>
            <a:r>
              <a:rPr lang="en-US" dirty="0" err="1"/>
              <a:t>sodiu</a:t>
            </a:r>
            <a:r>
              <a:rPr lang="en-US" dirty="0"/>
              <a:t> </a:t>
            </a:r>
            <a:r>
              <a:rPr lang="en-US" dirty="0" err="1"/>
              <a:t>voltaj-dependente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ce </a:t>
            </a:r>
            <a:r>
              <a:rPr lang="en-US" dirty="0" err="1"/>
              <a:t>îl</a:t>
            </a:r>
            <a:r>
              <a:rPr lang="en-US" dirty="0"/>
              <a:t> face </a:t>
            </a:r>
            <a:r>
              <a:rPr lang="en-US" dirty="0" err="1"/>
              <a:t>locul</a:t>
            </a:r>
            <a:r>
              <a:rPr lang="en-US" dirty="0"/>
              <a:t> cu cel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scăzut</a:t>
            </a:r>
            <a:r>
              <a:rPr lang="en-US" dirty="0"/>
              <a:t> </a:t>
            </a:r>
            <a:r>
              <a:rPr lang="en-US" dirty="0" err="1"/>
              <a:t>prag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declanșarea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net total al EPSP-</a:t>
            </a:r>
            <a:r>
              <a:rPr lang="en-US" dirty="0" err="1"/>
              <a:t>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IPSP-</a:t>
            </a:r>
            <a:r>
              <a:rPr lang="en-US" dirty="0" err="1"/>
              <a:t>urilor</a:t>
            </a:r>
            <a:r>
              <a:rPr lang="en-US" dirty="0"/>
              <a:t> </a:t>
            </a:r>
            <a:r>
              <a:rPr lang="en-US" dirty="0" err="1"/>
              <a:t>însumate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prag</a:t>
            </a:r>
            <a:r>
              <a:rPr lang="en-US" dirty="0"/>
              <a:t>, se </a:t>
            </a:r>
            <a:r>
              <a:rPr lang="en-US" dirty="0" err="1"/>
              <a:t>generează</a:t>
            </a:r>
            <a:r>
              <a:rPr lang="en-US" dirty="0"/>
              <a:t> un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trimite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axonului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atins</a:t>
            </a:r>
            <a:r>
              <a:rPr lang="en-US" dirty="0"/>
              <a:t>, nu </a:t>
            </a:r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 err="1"/>
              <a:t>niciun</a:t>
            </a:r>
            <a:r>
              <a:rPr lang="en-US" dirty="0"/>
              <a:t> </a:t>
            </a:r>
            <a:r>
              <a:rPr lang="en-US" dirty="0" err="1"/>
              <a:t>potențial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, iar </a:t>
            </a:r>
            <a:r>
              <a:rPr lang="en-US" dirty="0" err="1"/>
              <a:t>neuronul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în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de </a:t>
            </a:r>
            <a:r>
              <a:rPr lang="en-US" dirty="0" err="1"/>
              <a:t>repaus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75E0E-3014-E361-E074-70A10B69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2" y="0"/>
            <a:ext cx="3916507" cy="23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7F91-667F-72A1-2739-042BC68E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6" y="298451"/>
            <a:ext cx="8029574" cy="634999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Rolul și funcțiile sinapselor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0016D-BADD-0EB9-5019-66A14660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6" y="896128"/>
            <a:ext cx="1114425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Transferul</a:t>
            </a:r>
            <a:r>
              <a:rPr lang="en-US" sz="2400" b="1" dirty="0"/>
              <a:t> de </a:t>
            </a:r>
            <a:r>
              <a:rPr lang="en-US" sz="2400" b="1" dirty="0" err="1"/>
              <a:t>informații</a:t>
            </a:r>
            <a:r>
              <a:rPr lang="en-US" sz="2400" dirty="0"/>
              <a:t>: </a:t>
            </a:r>
            <a:r>
              <a:rPr lang="en-US" sz="2400" dirty="0" err="1"/>
              <a:t>Sinapsele</a:t>
            </a:r>
            <a:r>
              <a:rPr lang="en-US" sz="2400" dirty="0"/>
              <a:t> sunt </a:t>
            </a:r>
            <a:r>
              <a:rPr lang="en-US" sz="2400" dirty="0" err="1"/>
              <a:t>unitățile</a:t>
            </a:r>
            <a:r>
              <a:rPr lang="en-US" sz="2400" dirty="0"/>
              <a:t> </a:t>
            </a:r>
            <a:r>
              <a:rPr lang="en-US" sz="2400" dirty="0" err="1"/>
              <a:t>fundamentale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transferul</a:t>
            </a:r>
            <a:r>
              <a:rPr lang="en-US" sz="2400" dirty="0"/>
              <a:t> de </a:t>
            </a:r>
            <a:r>
              <a:rPr lang="en-US" sz="2400" dirty="0" err="1"/>
              <a:t>informații</a:t>
            </a:r>
            <a:r>
              <a:rPr lang="en-US" sz="2400" dirty="0"/>
              <a:t> de la un neuron (</a:t>
            </a:r>
            <a:r>
              <a:rPr lang="en-US" sz="2400" dirty="0" err="1"/>
              <a:t>presinaptic</a:t>
            </a:r>
            <a:r>
              <a:rPr lang="en-US" sz="2400" dirty="0"/>
              <a:t>) la </a:t>
            </a:r>
            <a:r>
              <a:rPr lang="en-US" sz="2400" dirty="0" err="1"/>
              <a:t>altul</a:t>
            </a:r>
            <a:r>
              <a:rPr lang="en-US" sz="2400" dirty="0"/>
              <a:t> (postsinaptic).</a:t>
            </a:r>
            <a:endParaRPr lang="ro-RO" sz="2400" dirty="0"/>
          </a:p>
          <a:p>
            <a:r>
              <a:rPr lang="en-US" sz="2400" b="1" dirty="0" err="1"/>
              <a:t>Conversia</a:t>
            </a:r>
            <a:r>
              <a:rPr lang="en-US" sz="2400" b="1" dirty="0"/>
              <a:t> </a:t>
            </a:r>
            <a:r>
              <a:rPr lang="en-US" sz="2400" b="1" dirty="0" err="1"/>
              <a:t>semnalului</a:t>
            </a:r>
            <a:r>
              <a:rPr lang="en-US" sz="2400" dirty="0"/>
              <a:t>: </a:t>
            </a:r>
            <a:r>
              <a:rPr lang="en-US" sz="2400" dirty="0" err="1"/>
              <a:t>Acestea</a:t>
            </a:r>
            <a:r>
              <a:rPr lang="en-US" sz="2400" dirty="0"/>
              <a:t> </a:t>
            </a:r>
            <a:r>
              <a:rPr lang="en-US" sz="2400" dirty="0" err="1"/>
              <a:t>convertesc</a:t>
            </a:r>
            <a:r>
              <a:rPr lang="en-US" sz="2400" dirty="0"/>
              <a:t> </a:t>
            </a:r>
            <a:r>
              <a:rPr lang="en-US" sz="2400" dirty="0" err="1"/>
              <a:t>semnalul</a:t>
            </a:r>
            <a:r>
              <a:rPr lang="en-US" sz="2400" dirty="0"/>
              <a:t> electric (</a:t>
            </a:r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) al </a:t>
            </a:r>
            <a:r>
              <a:rPr lang="en-US" sz="2400" dirty="0" err="1"/>
              <a:t>neuronului</a:t>
            </a:r>
            <a:r>
              <a:rPr lang="en-US" sz="2400" dirty="0"/>
              <a:t> </a:t>
            </a:r>
            <a:r>
              <a:rPr lang="en-US" sz="2400" dirty="0" err="1"/>
              <a:t>presinaptic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semnal</a:t>
            </a:r>
            <a:r>
              <a:rPr lang="en-US" sz="2400" dirty="0"/>
              <a:t> </a:t>
            </a:r>
            <a:r>
              <a:rPr lang="en-US" sz="2400" dirty="0" err="1"/>
              <a:t>chimic</a:t>
            </a:r>
            <a:r>
              <a:rPr lang="en-US" sz="2400" dirty="0"/>
              <a:t> (</a:t>
            </a:r>
            <a:r>
              <a:rPr lang="en-US" sz="2400" dirty="0" err="1"/>
              <a:t>eliberare</a:t>
            </a:r>
            <a:r>
              <a:rPr lang="en-US" sz="2400" dirty="0"/>
              <a:t> de </a:t>
            </a:r>
            <a:r>
              <a:rPr lang="en-US" sz="2400" dirty="0" err="1"/>
              <a:t>neurotransmițător</a:t>
            </a:r>
            <a:r>
              <a:rPr lang="en-US" sz="2400" dirty="0"/>
              <a:t>), care </a:t>
            </a:r>
            <a:r>
              <a:rPr lang="en-US" sz="2400" dirty="0" err="1"/>
              <a:t>apoi</a:t>
            </a:r>
            <a:r>
              <a:rPr lang="en-US" sz="2400" dirty="0"/>
              <a:t> </a:t>
            </a:r>
            <a:r>
              <a:rPr lang="en-US" sz="2400" dirty="0" err="1"/>
              <a:t>traversează</a:t>
            </a:r>
            <a:r>
              <a:rPr lang="en-US" sz="2400" dirty="0"/>
              <a:t> </a:t>
            </a:r>
            <a:r>
              <a:rPr lang="en-US" sz="2400" dirty="0" err="1"/>
              <a:t>fanta</a:t>
            </a:r>
            <a:r>
              <a:rPr lang="en-US" sz="2400" dirty="0"/>
              <a:t> </a:t>
            </a:r>
            <a:r>
              <a:rPr lang="en-US" sz="2400" dirty="0" err="1"/>
              <a:t>sinaptică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declanșa</a:t>
            </a:r>
            <a:r>
              <a:rPr lang="en-US" sz="2400" dirty="0"/>
              <a:t> un nou </a:t>
            </a:r>
            <a:r>
              <a:rPr lang="en-US" sz="2400" dirty="0" err="1"/>
              <a:t>semnal</a:t>
            </a:r>
            <a:r>
              <a:rPr lang="en-US" sz="2400" dirty="0"/>
              <a:t> electric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neuronul</a:t>
            </a:r>
            <a:r>
              <a:rPr lang="en-US" sz="2400" dirty="0"/>
              <a:t> postsinaptic.</a:t>
            </a:r>
            <a:endParaRPr lang="ro-RO" sz="2400" dirty="0"/>
          </a:p>
          <a:p>
            <a:r>
              <a:rPr lang="en-US" sz="2400" b="1" dirty="0" err="1"/>
              <a:t>Prelucrarea</a:t>
            </a:r>
            <a:r>
              <a:rPr lang="en-US" sz="2400" b="1" dirty="0"/>
              <a:t> </a:t>
            </a:r>
            <a:r>
              <a:rPr lang="en-US" sz="2400" b="1" dirty="0" err="1"/>
              <a:t>informațiilor</a:t>
            </a:r>
            <a:r>
              <a:rPr lang="en-US" sz="2400" dirty="0"/>
              <a:t>: </a:t>
            </a:r>
            <a:r>
              <a:rPr lang="en-US" sz="2400" dirty="0" err="1"/>
              <a:t>Sinapsele</a:t>
            </a:r>
            <a:r>
              <a:rPr lang="en-US" sz="2400" dirty="0"/>
              <a:t> nu </a:t>
            </a:r>
            <a:r>
              <a:rPr lang="en-US" sz="2400" dirty="0" err="1"/>
              <a:t>doar</a:t>
            </a:r>
            <a:r>
              <a:rPr lang="en-US" sz="2400" dirty="0"/>
              <a:t> transmit</a:t>
            </a:r>
            <a:r>
              <a:rPr lang="ro-RO" sz="2400" dirty="0"/>
              <a:t>, dar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procesează</a:t>
            </a:r>
            <a:r>
              <a:rPr lang="en-US" sz="2400" dirty="0"/>
              <a:t> </a:t>
            </a:r>
            <a:r>
              <a:rPr lang="en-US" sz="2400" dirty="0" err="1"/>
              <a:t>informații</a:t>
            </a:r>
            <a:r>
              <a:rPr lang="en-US" sz="2400" dirty="0"/>
              <a:t>,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proprietățile</a:t>
            </a:r>
            <a:r>
              <a:rPr lang="en-US" sz="2400" dirty="0"/>
              <a:t> lor </a:t>
            </a:r>
            <a:r>
              <a:rPr lang="en-US" sz="2400" dirty="0" err="1"/>
              <a:t>computaționale</a:t>
            </a:r>
            <a:r>
              <a:rPr lang="en-US" sz="2400" dirty="0"/>
              <a:t> pot fi fie </a:t>
            </a:r>
            <a:r>
              <a:rPr lang="en-US" sz="2400" dirty="0" err="1"/>
              <a:t>excitatorii</a:t>
            </a:r>
            <a:r>
              <a:rPr lang="en-US" sz="2400" dirty="0"/>
              <a:t>, fie </a:t>
            </a:r>
            <a:r>
              <a:rPr lang="en-US" sz="2400" dirty="0" err="1"/>
              <a:t>inhibitorii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funcție</a:t>
            </a:r>
            <a:r>
              <a:rPr lang="en-US" sz="2400" dirty="0"/>
              <a:t> de tipul de </a:t>
            </a:r>
            <a:r>
              <a:rPr lang="en-US" sz="2400" dirty="0" err="1"/>
              <a:t>neurotransmițător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receptor.</a:t>
            </a:r>
            <a:endParaRPr lang="ro-RO" sz="2400" dirty="0"/>
          </a:p>
          <a:p>
            <a:r>
              <a:rPr lang="en-US" sz="2400" b="1" dirty="0" err="1"/>
              <a:t>Formarea</a:t>
            </a:r>
            <a:r>
              <a:rPr lang="en-US" sz="2400" b="1" dirty="0"/>
              <a:t> </a:t>
            </a:r>
            <a:r>
              <a:rPr lang="en-US" sz="2400" b="1" dirty="0" err="1"/>
              <a:t>circuitelor</a:t>
            </a:r>
            <a:r>
              <a:rPr lang="en-US" sz="2400" b="1" dirty="0"/>
              <a:t> </a:t>
            </a:r>
            <a:r>
              <a:rPr lang="en-US" sz="2400" b="1" dirty="0" err="1"/>
              <a:t>neuronale</a:t>
            </a:r>
            <a:r>
              <a:rPr lang="en-US" sz="2400" dirty="0"/>
              <a:t>: Prin </a:t>
            </a:r>
            <a:r>
              <a:rPr lang="en-US" sz="2400" dirty="0" err="1"/>
              <a:t>conectarea</a:t>
            </a:r>
            <a:r>
              <a:rPr lang="en-US" sz="2400" dirty="0"/>
              <a:t> </a:t>
            </a:r>
            <a:r>
              <a:rPr lang="en-US" sz="2400" dirty="0" err="1"/>
              <a:t>neuronilor</a:t>
            </a:r>
            <a:r>
              <a:rPr lang="en-US" sz="2400" dirty="0"/>
              <a:t>, </a:t>
            </a:r>
            <a:r>
              <a:rPr lang="en-US" sz="2400" dirty="0" err="1"/>
              <a:t>sinapsele</a:t>
            </a:r>
            <a:r>
              <a:rPr lang="en-US" sz="2400" dirty="0"/>
              <a:t> </a:t>
            </a:r>
            <a:r>
              <a:rPr lang="en-US" sz="2400" dirty="0" err="1"/>
              <a:t>formează</a:t>
            </a:r>
            <a:r>
              <a:rPr lang="en-US" sz="2400" dirty="0"/>
              <a:t> </a:t>
            </a:r>
            <a:r>
              <a:rPr lang="en-US" sz="2400" dirty="0" err="1"/>
              <a:t>circuite</a:t>
            </a:r>
            <a:r>
              <a:rPr lang="en-US" sz="2400" dirty="0"/>
              <a:t> </a:t>
            </a:r>
            <a:r>
              <a:rPr lang="en-US" sz="2400" dirty="0" err="1"/>
              <a:t>neuronale</a:t>
            </a:r>
            <a:r>
              <a:rPr lang="en-US" sz="2400" dirty="0"/>
              <a:t> </a:t>
            </a:r>
            <a:r>
              <a:rPr lang="en-US" sz="2400" dirty="0" err="1"/>
              <a:t>complexe</a:t>
            </a:r>
            <a:r>
              <a:rPr lang="en-US" sz="2400" dirty="0"/>
              <a:t> care </a:t>
            </a:r>
            <a:r>
              <a:rPr lang="en-US" sz="2400" dirty="0" err="1"/>
              <a:t>stau</a:t>
            </a:r>
            <a:r>
              <a:rPr lang="en-US" sz="2400" dirty="0"/>
              <a:t> la </a:t>
            </a:r>
            <a:r>
              <a:rPr lang="en-US" sz="2400" dirty="0" err="1"/>
              <a:t>baza</a:t>
            </a:r>
            <a:r>
              <a:rPr lang="en-US" sz="2400" dirty="0"/>
              <a:t> </a:t>
            </a:r>
            <a:r>
              <a:rPr lang="en-US" sz="2400" dirty="0" err="1"/>
              <a:t>tuturor</a:t>
            </a:r>
            <a:r>
              <a:rPr lang="en-US" sz="2400" dirty="0"/>
              <a:t> </a:t>
            </a:r>
            <a:r>
              <a:rPr lang="en-US" sz="2400" dirty="0" err="1"/>
              <a:t>funcțiilor</a:t>
            </a:r>
            <a:r>
              <a:rPr lang="en-US" sz="2400" dirty="0"/>
              <a:t> </a:t>
            </a:r>
            <a:r>
              <a:rPr lang="en-US" sz="2400" dirty="0" err="1"/>
              <a:t>creierului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b="1" dirty="0" err="1"/>
              <a:t>Plasticitatea</a:t>
            </a:r>
            <a:r>
              <a:rPr lang="en-US" sz="2400" b="1" dirty="0"/>
              <a:t> </a:t>
            </a:r>
            <a:r>
              <a:rPr lang="en-US" sz="2400" b="1" dirty="0" err="1"/>
              <a:t>sinaptică</a:t>
            </a:r>
            <a:r>
              <a:rPr lang="en-US" sz="2400" dirty="0"/>
              <a:t>: </a:t>
            </a:r>
            <a:r>
              <a:rPr lang="en-US" sz="2400" dirty="0" err="1"/>
              <a:t>Sinapsele</a:t>
            </a:r>
            <a:r>
              <a:rPr lang="en-US" sz="2400" dirty="0"/>
              <a:t> se pot </a:t>
            </a:r>
            <a:r>
              <a:rPr lang="en-US" sz="2400" dirty="0" err="1"/>
              <a:t>consolida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slăbi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procese</a:t>
            </a:r>
            <a:r>
              <a:rPr lang="en-US" sz="2400" dirty="0"/>
              <a:t> precum </a:t>
            </a:r>
            <a:r>
              <a:rPr lang="en-US" sz="2400" dirty="0" err="1"/>
              <a:t>potențarea</a:t>
            </a:r>
            <a:r>
              <a:rPr lang="en-US" sz="2400" dirty="0"/>
              <a:t> pe termen lung (LTP), care </a:t>
            </a:r>
            <a:r>
              <a:rPr lang="en-US" sz="2400" dirty="0" err="1"/>
              <a:t>consolidează</a:t>
            </a:r>
            <a:r>
              <a:rPr lang="en-US" sz="2400" dirty="0"/>
              <a:t> </a:t>
            </a:r>
            <a:r>
              <a:rPr lang="en-US" sz="2400" dirty="0" err="1"/>
              <a:t>sinapsele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semnalizare</a:t>
            </a:r>
            <a:r>
              <a:rPr lang="en-US" sz="2400" dirty="0"/>
              <a:t> </a:t>
            </a:r>
            <a:r>
              <a:rPr lang="en-US" sz="2400" dirty="0" err="1"/>
              <a:t>repetată</a:t>
            </a:r>
            <a:r>
              <a:rPr lang="en-US" sz="2400" dirty="0"/>
              <a:t>.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lucru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crucial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învățare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memorie</a:t>
            </a:r>
            <a:r>
              <a:rPr lang="en-US" sz="2400" dirty="0"/>
              <a:t>, </a:t>
            </a:r>
            <a:r>
              <a:rPr lang="en-US" sz="2400" dirty="0" err="1"/>
              <a:t>permițând</a:t>
            </a:r>
            <a:r>
              <a:rPr lang="en-US" sz="2400" dirty="0"/>
              <a:t> </a:t>
            </a:r>
            <a:r>
              <a:rPr lang="en-US" sz="2400" dirty="0" err="1"/>
              <a:t>creierului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se </a:t>
            </a:r>
            <a:r>
              <a:rPr lang="en-US" sz="2400" dirty="0" err="1"/>
              <a:t>adapteze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b="1" dirty="0" err="1"/>
              <a:t>Reglarea</a:t>
            </a:r>
            <a:r>
              <a:rPr lang="en-US" sz="2400" b="1" dirty="0"/>
              <a:t> </a:t>
            </a:r>
            <a:r>
              <a:rPr lang="en-US" sz="2400" b="1" dirty="0" err="1"/>
              <a:t>semnalizării</a:t>
            </a:r>
            <a:r>
              <a:rPr lang="en-US" sz="2400" dirty="0"/>
              <a:t>: </a:t>
            </a:r>
            <a:r>
              <a:rPr lang="en-US" sz="2400" dirty="0" err="1"/>
              <a:t>Acestea</a:t>
            </a:r>
            <a:r>
              <a:rPr lang="en-US" sz="2400" dirty="0"/>
              <a:t> </a:t>
            </a:r>
            <a:r>
              <a:rPr lang="en-US" sz="2400" dirty="0" err="1"/>
              <a:t>conțin</a:t>
            </a:r>
            <a:r>
              <a:rPr lang="en-US" sz="2400" dirty="0"/>
              <a:t> </a:t>
            </a:r>
            <a:r>
              <a:rPr lang="en-US" sz="2400" dirty="0" err="1"/>
              <a:t>mecanismul</a:t>
            </a:r>
            <a:r>
              <a:rPr lang="en-US" sz="2400" dirty="0"/>
              <a:t> de </a:t>
            </a:r>
            <a:r>
              <a:rPr lang="en-US" sz="2400" dirty="0" err="1"/>
              <a:t>reglare</a:t>
            </a:r>
            <a:r>
              <a:rPr lang="en-US" sz="2400" dirty="0"/>
              <a:t> a </a:t>
            </a:r>
            <a:r>
              <a:rPr lang="en-US" sz="2400" dirty="0" err="1"/>
              <a:t>procesului</a:t>
            </a:r>
            <a:r>
              <a:rPr lang="en-US" sz="2400" dirty="0"/>
              <a:t> de </a:t>
            </a:r>
            <a:r>
              <a:rPr lang="en-US" sz="2400" dirty="0" err="1"/>
              <a:t>semnalizare</a:t>
            </a:r>
            <a:r>
              <a:rPr lang="en-US" sz="2400" dirty="0"/>
              <a:t>, </a:t>
            </a:r>
            <a:r>
              <a:rPr lang="en-US" sz="2400" dirty="0" err="1"/>
              <a:t>inclusiv</a:t>
            </a:r>
            <a:r>
              <a:rPr lang="en-US" sz="2400" dirty="0"/>
              <a:t> </a:t>
            </a:r>
            <a:r>
              <a:rPr lang="en-US" sz="2400" dirty="0" err="1"/>
              <a:t>eliberarea</a:t>
            </a:r>
            <a:r>
              <a:rPr lang="en-US" sz="2400" dirty="0"/>
              <a:t>, </a:t>
            </a:r>
            <a:r>
              <a:rPr lang="en-US" sz="2400" dirty="0" err="1"/>
              <a:t>difuzia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degradarea</a:t>
            </a:r>
            <a:r>
              <a:rPr lang="en-US" sz="2400" dirty="0"/>
              <a:t> </a:t>
            </a:r>
            <a:r>
              <a:rPr lang="en-US" sz="2400" dirty="0" err="1"/>
              <a:t>neurotransmițătorilor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asigura</a:t>
            </a:r>
            <a:r>
              <a:rPr lang="en-US" sz="2400" dirty="0"/>
              <a:t> un flux precis </a:t>
            </a:r>
            <a:r>
              <a:rPr lang="en-US" sz="2400" dirty="0" err="1"/>
              <a:t>și</a:t>
            </a:r>
            <a:r>
              <a:rPr lang="en-US" sz="2400" dirty="0"/>
              <a:t> rapid de </a:t>
            </a:r>
            <a:r>
              <a:rPr lang="en-US" sz="2400" dirty="0" err="1"/>
              <a:t>informații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b="1" dirty="0" err="1"/>
              <a:t>Coordonare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Fluxul</a:t>
            </a:r>
            <a:r>
              <a:rPr lang="en-US" sz="2400" dirty="0"/>
              <a:t> precis </a:t>
            </a:r>
            <a:r>
              <a:rPr lang="en-US" sz="2400" dirty="0" err="1"/>
              <a:t>și</a:t>
            </a:r>
            <a:r>
              <a:rPr lang="en-US" sz="2400" dirty="0"/>
              <a:t> rapid de </a:t>
            </a:r>
            <a:r>
              <a:rPr lang="en-US" sz="2400" dirty="0" err="1"/>
              <a:t>informații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sinapse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creierului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coordoneze</a:t>
            </a:r>
            <a:r>
              <a:rPr lang="en-US" sz="2400" dirty="0"/>
              <a:t> </a:t>
            </a:r>
            <a:r>
              <a:rPr lang="en-US" sz="2400" dirty="0" err="1"/>
              <a:t>funcții</a:t>
            </a:r>
            <a:r>
              <a:rPr lang="en-US" sz="2400" dirty="0"/>
              <a:t> </a:t>
            </a:r>
            <a:r>
              <a:rPr lang="en-US" sz="2400" dirty="0" err="1"/>
              <a:t>complexe</a:t>
            </a:r>
            <a:r>
              <a:rPr lang="en-US" sz="2400" dirty="0"/>
              <a:t> precum </a:t>
            </a:r>
            <a:r>
              <a:rPr lang="en-US" sz="2400" dirty="0" err="1"/>
              <a:t>mișcarea</a:t>
            </a:r>
            <a:r>
              <a:rPr lang="en-US" sz="2400" dirty="0"/>
              <a:t>, </a:t>
            </a:r>
            <a:r>
              <a:rPr lang="en-US" sz="2400" dirty="0" err="1"/>
              <a:t>învățarea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memoria.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777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DDBF-6790-1F3B-947F-544C17CF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30" y="421109"/>
            <a:ext cx="5848739" cy="829193"/>
          </a:xfrm>
        </p:spPr>
        <p:txBody>
          <a:bodyPr/>
          <a:lstStyle/>
          <a:p>
            <a:pPr algn="ctr"/>
            <a:r>
              <a:rPr lang="ro-RO" b="1" dirty="0"/>
              <a:t>Clasificarea sinapselor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D8C0D-B753-F873-EF71-E169A2DE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50302"/>
            <a:ext cx="11258550" cy="535052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După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localizare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ro-RO" b="1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lphaLcParenR"/>
            </a:pPr>
            <a:r>
              <a:rPr lang="en-US" dirty="0" err="1"/>
              <a:t>periferică</a:t>
            </a:r>
            <a:r>
              <a:rPr lang="en-US" dirty="0"/>
              <a:t>: neuro-</a:t>
            </a:r>
            <a:r>
              <a:rPr lang="en-US" dirty="0" err="1"/>
              <a:t>musculară</a:t>
            </a:r>
            <a:r>
              <a:rPr lang="en-US" dirty="0"/>
              <a:t>, </a:t>
            </a:r>
            <a:r>
              <a:rPr lang="en-US" dirty="0" err="1"/>
              <a:t>neurosecretorie</a:t>
            </a:r>
            <a:r>
              <a:rPr lang="en-US" dirty="0"/>
              <a:t>, receptor-</a:t>
            </a:r>
            <a:r>
              <a:rPr lang="en-US" dirty="0" err="1"/>
              <a:t>neuronală</a:t>
            </a:r>
            <a:r>
              <a:rPr lang="en-US" dirty="0"/>
              <a:t>;</a:t>
            </a:r>
            <a:endParaRPr lang="ro-RO" dirty="0"/>
          </a:p>
          <a:p>
            <a:pPr marL="514350" indent="-514350">
              <a:buAutoNum type="alphaLcParenR"/>
            </a:pPr>
            <a:r>
              <a:rPr lang="en-US" dirty="0" err="1"/>
              <a:t>centrală</a:t>
            </a:r>
            <a:r>
              <a:rPr lang="en-US" dirty="0"/>
              <a:t>: axoaxonic, axosomatic,</a:t>
            </a:r>
            <a:r>
              <a:rPr lang="ro-RO" dirty="0"/>
              <a:t> </a:t>
            </a:r>
            <a:r>
              <a:rPr lang="en-US" dirty="0"/>
              <a:t>axodendritic, </a:t>
            </a:r>
            <a:r>
              <a:rPr lang="en-US" dirty="0" err="1"/>
              <a:t>dendrodendritic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somatodendritic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en-US" dirty="0"/>
              <a:t>).</a:t>
            </a:r>
            <a:endParaRPr lang="ro-RO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ro-RO" b="1" dirty="0">
                <a:solidFill>
                  <a:srgbClr val="FF0000"/>
                </a:solidFill>
              </a:rPr>
              <a:t>     </a:t>
            </a:r>
            <a:r>
              <a:rPr lang="en-US" b="1" dirty="0" err="1">
                <a:solidFill>
                  <a:srgbClr val="FF0000"/>
                </a:solidFill>
              </a:rPr>
              <a:t>După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efect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ro-RO" b="1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lphaLcParenR"/>
            </a:pPr>
            <a:r>
              <a:rPr lang="en-US" dirty="0" err="1"/>
              <a:t>excitanți</a:t>
            </a:r>
            <a:r>
              <a:rPr lang="en-US" dirty="0"/>
              <a:t>;</a:t>
            </a:r>
            <a:r>
              <a:rPr lang="ro-RO" dirty="0"/>
              <a:t> </a:t>
            </a:r>
          </a:p>
          <a:p>
            <a:pPr marL="514350" indent="-514350">
              <a:buAutoNum type="alphaLcParenR"/>
            </a:pPr>
            <a:r>
              <a:rPr lang="en-US" dirty="0" err="1"/>
              <a:t>inhibitori</a:t>
            </a:r>
            <a:r>
              <a:rPr lang="ro-RO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ro-RO" b="1" dirty="0">
                <a:solidFill>
                  <a:srgbClr val="FF0000"/>
                </a:solidFill>
              </a:rPr>
              <a:t>     </a:t>
            </a:r>
            <a:r>
              <a:rPr lang="en-US" b="1" dirty="0" err="1">
                <a:solidFill>
                  <a:srgbClr val="FF0000"/>
                </a:solidFill>
              </a:rPr>
              <a:t>După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mecanismele</a:t>
            </a:r>
            <a:r>
              <a:rPr lang="en-US" b="1" dirty="0">
                <a:solidFill>
                  <a:srgbClr val="FF0000"/>
                </a:solidFill>
              </a:rPr>
              <a:t> de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conducere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semnalului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ro-RO" b="1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lphaLcParenR"/>
            </a:pPr>
            <a:r>
              <a:rPr lang="en-US" dirty="0"/>
              <a:t>chimice;</a:t>
            </a:r>
            <a:r>
              <a:rPr lang="ro-RO" dirty="0"/>
              <a:t> </a:t>
            </a:r>
          </a:p>
          <a:p>
            <a:pPr marL="514350" indent="-514350">
              <a:buAutoNum type="alphaLcParenR"/>
            </a:pPr>
            <a:r>
              <a:rPr lang="en-US" dirty="0"/>
              <a:t>electrice. </a:t>
            </a:r>
            <a:r>
              <a:rPr lang="en-US" sz="2600" i="1" dirty="0" err="1"/>
              <a:t>Acestea</a:t>
            </a:r>
            <a:r>
              <a:rPr lang="en-US" sz="2600" i="1" dirty="0"/>
              <a:t> </a:t>
            </a:r>
            <a:r>
              <a:rPr lang="en-US" sz="2600" i="1" dirty="0" err="1"/>
              <a:t>conduc</a:t>
            </a:r>
            <a:r>
              <a:rPr lang="en-US" sz="2600" i="1" dirty="0"/>
              <a:t> </a:t>
            </a:r>
            <a:r>
              <a:rPr lang="en-US" sz="2600" i="1" dirty="0" err="1"/>
              <a:t>excitația</a:t>
            </a:r>
            <a:r>
              <a:rPr lang="en-US" sz="2600" i="1" dirty="0"/>
              <a:t> </a:t>
            </a:r>
            <a:r>
              <a:rPr lang="en-US" sz="2600" i="1" dirty="0" err="1"/>
              <a:t>fără</a:t>
            </a:r>
            <a:r>
              <a:rPr lang="ro-RO" sz="2600" i="1" dirty="0"/>
              <a:t> </a:t>
            </a:r>
            <a:r>
              <a:rPr lang="en-US" sz="2600" i="1" dirty="0" err="1"/>
              <a:t>participarea</a:t>
            </a:r>
            <a:r>
              <a:rPr lang="en-US" sz="2600" i="1" dirty="0"/>
              <a:t> </a:t>
            </a:r>
            <a:r>
              <a:rPr lang="en-US" sz="2600" i="1" dirty="0" err="1"/>
              <a:t>mediatorului</a:t>
            </a:r>
            <a:r>
              <a:rPr lang="en-US" sz="2600" i="1" dirty="0"/>
              <a:t> la o </a:t>
            </a:r>
            <a:r>
              <a:rPr lang="en-US" sz="2600" i="1" dirty="0" err="1"/>
              <a:t>viteză</a:t>
            </a:r>
            <a:r>
              <a:rPr lang="en-US" sz="2600" i="1" dirty="0"/>
              <a:t> mare</a:t>
            </a:r>
            <a:r>
              <a:rPr lang="ro-RO" sz="2600" i="1" dirty="0"/>
              <a:t> </a:t>
            </a:r>
            <a:r>
              <a:rPr lang="en-US" sz="2600" i="1" dirty="0" err="1"/>
              <a:t>și</a:t>
            </a:r>
            <a:r>
              <a:rPr lang="en-US" sz="2600" i="1" dirty="0"/>
              <a:t> au </a:t>
            </a:r>
            <a:r>
              <a:rPr lang="en-US" sz="2600" i="1" dirty="0" err="1"/>
              <a:t>conducere</a:t>
            </a:r>
            <a:r>
              <a:rPr lang="en-US" sz="2600" i="1" dirty="0"/>
              <a:t> </a:t>
            </a:r>
            <a:r>
              <a:rPr lang="en-US" sz="2600" i="1" dirty="0" err="1"/>
              <a:t>bilaterală</a:t>
            </a:r>
            <a:r>
              <a:rPr lang="en-US" sz="2600" i="1" dirty="0"/>
              <a:t> a </a:t>
            </a:r>
            <a:r>
              <a:rPr lang="en-US" sz="2600" i="1" dirty="0" err="1"/>
              <a:t>semnalului</a:t>
            </a:r>
            <a:r>
              <a:rPr lang="en-US" sz="2600" i="1" dirty="0"/>
              <a:t>. Baza</a:t>
            </a:r>
            <a:r>
              <a:rPr lang="ro-RO" sz="2600" i="1" dirty="0"/>
              <a:t> </a:t>
            </a:r>
            <a:r>
              <a:rPr lang="en-US" sz="2600" i="1" dirty="0" err="1"/>
              <a:t>structurală</a:t>
            </a:r>
            <a:r>
              <a:rPr lang="en-US" sz="2600" i="1" dirty="0"/>
              <a:t> a </a:t>
            </a:r>
            <a:r>
              <a:rPr lang="en-US" sz="2600" i="1" dirty="0" err="1"/>
              <a:t>sinapselor</a:t>
            </a:r>
            <a:r>
              <a:rPr lang="en-US" sz="2600" i="1" dirty="0"/>
              <a:t> electrice </a:t>
            </a:r>
            <a:r>
              <a:rPr lang="en-US" sz="2600" i="1" dirty="0" err="1"/>
              <a:t>este</a:t>
            </a:r>
            <a:r>
              <a:rPr lang="ro-RO" sz="2600" i="1" dirty="0"/>
              <a:t> </a:t>
            </a:r>
            <a:r>
              <a:rPr lang="en-US" sz="2600" i="1" dirty="0" err="1"/>
              <a:t>nexusul</a:t>
            </a:r>
            <a:r>
              <a:rPr lang="en-US" sz="2600" i="1" dirty="0"/>
              <a:t>. Aceste </a:t>
            </a:r>
            <a:r>
              <a:rPr lang="en-US" sz="2600" i="1" dirty="0" err="1"/>
              <a:t>sinapse</a:t>
            </a:r>
            <a:r>
              <a:rPr lang="en-US" sz="2600" i="1" dirty="0"/>
              <a:t> sunt situate </a:t>
            </a:r>
            <a:r>
              <a:rPr lang="en-US" sz="2600" i="1" dirty="0" err="1"/>
              <a:t>în</a:t>
            </a:r>
            <a:r>
              <a:rPr lang="ro-RO" sz="2600" i="1" dirty="0"/>
              <a:t> </a:t>
            </a:r>
            <a:r>
              <a:rPr lang="en-US" sz="2600" i="1" dirty="0" err="1"/>
              <a:t>glandele</a:t>
            </a:r>
            <a:r>
              <a:rPr lang="en-US" sz="2600" i="1" dirty="0"/>
              <a:t> endocrine, </a:t>
            </a:r>
            <a:r>
              <a:rPr lang="en-US" sz="2600" i="1" dirty="0" err="1"/>
              <a:t>țesutul</a:t>
            </a:r>
            <a:r>
              <a:rPr lang="en-US" sz="2600" i="1" dirty="0"/>
              <a:t> </a:t>
            </a:r>
            <a:r>
              <a:rPr lang="en-US" sz="2600" i="1" dirty="0" err="1"/>
              <a:t>epitelial</a:t>
            </a:r>
            <a:r>
              <a:rPr lang="en-US" sz="2600" i="1" dirty="0"/>
              <a:t>, SNC </a:t>
            </a:r>
            <a:r>
              <a:rPr lang="en-US" sz="2600" i="1" dirty="0" err="1"/>
              <a:t>și</a:t>
            </a:r>
            <a:r>
              <a:rPr lang="ro-RO" sz="2600" i="1" dirty="0"/>
              <a:t> </a:t>
            </a:r>
            <a:r>
              <a:rPr lang="en-US" sz="2600" i="1" dirty="0" err="1"/>
              <a:t>inimă</a:t>
            </a:r>
            <a:r>
              <a:rPr lang="en-US" sz="2600" i="1" dirty="0"/>
              <a:t>.</a:t>
            </a:r>
            <a:r>
              <a:rPr lang="ro-RO" sz="2600" i="1" dirty="0"/>
              <a:t> </a:t>
            </a:r>
          </a:p>
          <a:p>
            <a:pPr marL="514350" indent="-514350">
              <a:buAutoNum type="alphaLcParenR"/>
            </a:pPr>
            <a:r>
              <a:rPr lang="en-US" dirty="0" err="1"/>
              <a:t>mixte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sz="2600" i="1" dirty="0" err="1"/>
              <a:t>În</a:t>
            </a:r>
            <a:r>
              <a:rPr lang="en-US" sz="2600" i="1" dirty="0"/>
              <a:t> </a:t>
            </a:r>
            <a:r>
              <a:rPr lang="en-US" sz="2600" i="1" dirty="0" err="1"/>
              <a:t>unele</a:t>
            </a:r>
            <a:r>
              <a:rPr lang="en-US" sz="2600" i="1" dirty="0"/>
              <a:t> </a:t>
            </a:r>
            <a:r>
              <a:rPr lang="en-US" sz="2600" i="1" dirty="0" err="1"/>
              <a:t>organe</a:t>
            </a:r>
            <a:r>
              <a:rPr lang="en-US" sz="2600" i="1" dirty="0"/>
              <a:t>, </a:t>
            </a:r>
            <a:r>
              <a:rPr lang="en-US" sz="2600" i="1" dirty="0" err="1"/>
              <a:t>excitația</a:t>
            </a:r>
            <a:r>
              <a:rPr lang="en-US" sz="2600" i="1" dirty="0"/>
              <a:t> </a:t>
            </a:r>
            <a:r>
              <a:rPr lang="en-US" sz="2600" i="1" dirty="0" err="1"/>
              <a:t>poate</a:t>
            </a:r>
            <a:r>
              <a:rPr lang="en-US" sz="2600" i="1" dirty="0"/>
              <a:t> fi </a:t>
            </a:r>
            <a:r>
              <a:rPr lang="en-US" sz="2600" i="1" dirty="0" err="1"/>
              <a:t>transmisă</a:t>
            </a:r>
            <a:r>
              <a:rPr lang="ro-RO" sz="2600" i="1" dirty="0"/>
              <a:t> </a:t>
            </a:r>
            <a:r>
              <a:rPr lang="en-US" sz="2600" i="1" dirty="0" err="1"/>
              <a:t>atât</a:t>
            </a:r>
            <a:r>
              <a:rPr lang="en-US" sz="2600" i="1" dirty="0"/>
              <a:t> </a:t>
            </a:r>
            <a:r>
              <a:rPr lang="en-US" sz="2600" i="1" dirty="0" err="1"/>
              <a:t>prin</a:t>
            </a:r>
            <a:r>
              <a:rPr lang="en-US" sz="2600" i="1" dirty="0"/>
              <a:t> </a:t>
            </a:r>
            <a:r>
              <a:rPr lang="en-US" sz="2600" i="1" dirty="0" err="1"/>
              <a:t>sinapse</a:t>
            </a:r>
            <a:r>
              <a:rPr lang="en-US" sz="2600" i="1" dirty="0"/>
              <a:t> chimice, </a:t>
            </a:r>
            <a:r>
              <a:rPr lang="en-US" sz="2600" i="1" dirty="0" err="1"/>
              <a:t>cât</a:t>
            </a:r>
            <a:r>
              <a:rPr lang="en-US" sz="2600" i="1" dirty="0"/>
              <a:t> </a:t>
            </a:r>
            <a:r>
              <a:rPr lang="en-US" sz="2600" i="1" dirty="0" err="1"/>
              <a:t>și</a:t>
            </a:r>
            <a:r>
              <a:rPr lang="en-US" sz="2600" i="1" dirty="0"/>
              <a:t> electrice.</a:t>
            </a:r>
            <a:endParaRPr lang="ro-RO" sz="2600" i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4. </a:t>
            </a:r>
            <a:r>
              <a:rPr lang="ro-RO" b="1" dirty="0">
                <a:solidFill>
                  <a:srgbClr val="FF0000"/>
                </a:solidFill>
              </a:rPr>
              <a:t>     </a:t>
            </a:r>
            <a:r>
              <a:rPr lang="en-US" b="1" dirty="0" err="1">
                <a:solidFill>
                  <a:srgbClr val="FF0000"/>
                </a:solidFill>
              </a:rPr>
              <a:t>După</a:t>
            </a:r>
            <a:r>
              <a:rPr lang="en-US" b="1" dirty="0">
                <a:solidFill>
                  <a:srgbClr val="FF0000"/>
                </a:solidFill>
              </a:rPr>
              <a:t> tipul de mediator </a:t>
            </a:r>
            <a:r>
              <a:rPr lang="en-US" b="1" dirty="0" err="1">
                <a:solidFill>
                  <a:srgbClr val="FF0000"/>
                </a:solidFill>
              </a:rPr>
              <a:t>secretat</a:t>
            </a:r>
            <a:r>
              <a:rPr lang="en-US" b="1" dirty="0">
                <a:solidFill>
                  <a:srgbClr val="FF0000"/>
                </a:solidFill>
              </a:rPr>
              <a:t>, sinapsele chimice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 </a:t>
            </a:r>
            <a:r>
              <a:rPr lang="en-US" b="1" dirty="0" err="1">
                <a:solidFill>
                  <a:srgbClr val="FF0000"/>
                </a:solidFill>
              </a:rPr>
              <a:t>clasifică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în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ro-RO" b="1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AutoNum type="alphaLcParenR"/>
            </a:pPr>
            <a:r>
              <a:rPr lang="en-US" dirty="0" err="1"/>
              <a:t>adrenergice</a:t>
            </a:r>
            <a:r>
              <a:rPr lang="en-US" dirty="0"/>
              <a:t> (</a:t>
            </a:r>
            <a:r>
              <a:rPr lang="en-US" dirty="0" err="1"/>
              <a:t>mediatorul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noradrenalina</a:t>
            </a:r>
            <a:r>
              <a:rPr lang="en-US" dirty="0"/>
              <a:t>);</a:t>
            </a:r>
            <a:r>
              <a:rPr lang="ro-RO" dirty="0"/>
              <a:t> </a:t>
            </a:r>
          </a:p>
          <a:p>
            <a:pPr marL="514350" indent="-514350">
              <a:buAutoNum type="alphaLcParenR"/>
            </a:pPr>
            <a:r>
              <a:rPr lang="en-US" dirty="0" err="1"/>
              <a:t>colinergice</a:t>
            </a:r>
            <a:r>
              <a:rPr lang="en-US" dirty="0"/>
              <a:t> (</a:t>
            </a:r>
            <a:r>
              <a:rPr lang="en-US" dirty="0" err="1"/>
              <a:t>mediatorul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acetilcolina</a:t>
            </a:r>
            <a:r>
              <a:rPr lang="en-US" dirty="0"/>
              <a:t>);</a:t>
            </a:r>
            <a:r>
              <a:rPr lang="ro-RO" dirty="0"/>
              <a:t> </a:t>
            </a:r>
          </a:p>
          <a:p>
            <a:pPr marL="514350" indent="-514350">
              <a:buAutoNum type="alphaLcParenR"/>
            </a:pPr>
            <a:r>
              <a:rPr lang="en-US" dirty="0" err="1"/>
              <a:t>serotoninergice</a:t>
            </a:r>
            <a:r>
              <a:rPr lang="en-US" dirty="0"/>
              <a:t>;</a:t>
            </a:r>
            <a:endParaRPr lang="ro-RO" dirty="0"/>
          </a:p>
          <a:p>
            <a:pPr marL="514350" indent="-514350">
              <a:buAutoNum type="alphaLcParenR"/>
            </a:pPr>
            <a:r>
              <a:rPr lang="en-US" dirty="0" err="1"/>
              <a:t>glicinergice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altele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5D80A8-1398-4C22-364F-CAAE7220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869" y="1238388"/>
            <a:ext cx="3291456" cy="16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1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94AD-BC76-9A50-FEE4-0F3A79B2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anatomică a sinapselor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8EB3F-6290-56FE-7EA8-5970C196B5F4}"/>
              </a:ext>
            </a:extLst>
          </p:cNvPr>
          <p:cNvSpPr txBox="1"/>
          <p:nvPr/>
        </p:nvSpPr>
        <p:spPr>
          <a:xfrm>
            <a:off x="403648" y="1690688"/>
            <a:ext cx="70741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o-RO" sz="2000" b="1" dirty="0" err="1"/>
              <a:t>Axo</a:t>
            </a:r>
            <a:r>
              <a:rPr lang="ro-RO" sz="2000" b="1" dirty="0"/>
              <a:t>-dendritic (</a:t>
            </a:r>
            <a:r>
              <a:rPr lang="ro-RO" sz="2000" i="1" dirty="0"/>
              <a:t>axonul unui neuron transmite semnalul dendritei altui neuron</a:t>
            </a:r>
            <a:r>
              <a:rPr lang="ro-RO" sz="2000" b="1" dirty="0"/>
              <a:t>)</a:t>
            </a:r>
          </a:p>
          <a:p>
            <a:pPr marL="342900" indent="-342900">
              <a:buAutoNum type="arabicPeriod"/>
            </a:pPr>
            <a:r>
              <a:rPr lang="ro-RO" sz="2000" b="1" dirty="0" err="1"/>
              <a:t>Axo</a:t>
            </a:r>
            <a:r>
              <a:rPr lang="ro-RO" sz="2000" b="1" dirty="0"/>
              <a:t>-somatic (</a:t>
            </a:r>
            <a:r>
              <a:rPr lang="ro-RO" sz="2000" i="1" dirty="0"/>
              <a:t>axonul unui neuron formează sinapsă direct cu soma altui neuron</a:t>
            </a:r>
            <a:r>
              <a:rPr lang="ro-RO" sz="2000" b="1" dirty="0"/>
              <a:t>)</a:t>
            </a:r>
          </a:p>
          <a:p>
            <a:pPr marL="342900" indent="-342900">
              <a:buAutoNum type="arabicPeriod"/>
            </a:pPr>
            <a:r>
              <a:rPr lang="ro-RO" sz="2000" b="1" dirty="0" err="1"/>
              <a:t>Axo-axonic</a:t>
            </a:r>
            <a:r>
              <a:rPr lang="ro-RO" sz="2000" b="1" dirty="0"/>
              <a:t> (</a:t>
            </a:r>
            <a:r>
              <a:rPr lang="ro-RO" sz="2000" i="1" dirty="0"/>
              <a:t>un axon neuronic formează o conexiune cu altul</a:t>
            </a:r>
            <a:r>
              <a:rPr lang="ro-RO" sz="2000" b="1" dirty="0"/>
              <a:t>)</a:t>
            </a:r>
          </a:p>
          <a:p>
            <a:pPr marL="342900" indent="-342900">
              <a:buAutoNum type="arabicPeriod"/>
            </a:pPr>
            <a:r>
              <a:rPr lang="ro-RO" sz="2000" b="1" dirty="0" err="1"/>
              <a:t>Somato</a:t>
            </a:r>
            <a:r>
              <a:rPr lang="ro-RO" sz="2000" b="1" dirty="0"/>
              <a:t>-dendritic (</a:t>
            </a:r>
            <a:r>
              <a:rPr lang="ro-RO" sz="2000" i="1" dirty="0"/>
              <a:t>axonul a unui neuron formează o sinapsă cu soma sau dendrita a altui neuron</a:t>
            </a:r>
            <a:r>
              <a:rPr lang="ro-RO" sz="2000" b="1" dirty="0"/>
              <a:t>)</a:t>
            </a:r>
          </a:p>
          <a:p>
            <a:pPr marL="342900" indent="-342900">
              <a:buAutoNum type="arabicPeriod"/>
            </a:pPr>
            <a:r>
              <a:rPr lang="ro-RO" sz="2000" b="1" dirty="0" err="1"/>
              <a:t>Dendro</a:t>
            </a:r>
            <a:r>
              <a:rPr lang="ro-RO" sz="2000" b="1" dirty="0"/>
              <a:t>-dendritic (</a:t>
            </a:r>
            <a:r>
              <a:rPr lang="ro-RO" sz="2000" i="1" dirty="0"/>
              <a:t>conexiunea dendritelor de la 2 neuroni diferiți</a:t>
            </a:r>
            <a:r>
              <a:rPr lang="ro-RO" sz="2000" b="1" dirty="0"/>
              <a:t>)</a:t>
            </a:r>
          </a:p>
          <a:p>
            <a:pPr marL="342900" indent="-342900">
              <a:buAutoNum type="arabicPeriod"/>
            </a:pPr>
            <a:r>
              <a:rPr lang="ro-RO" sz="2000" b="1" dirty="0" err="1"/>
              <a:t>Somato</a:t>
            </a:r>
            <a:r>
              <a:rPr lang="ro-RO" sz="2000" b="1" dirty="0"/>
              <a:t>-somatic (</a:t>
            </a:r>
            <a:r>
              <a:rPr lang="ro-RO" sz="2000" i="1" dirty="0"/>
              <a:t>2 corpuri ale celulei (soma) sunt conectate între ele</a:t>
            </a:r>
            <a:r>
              <a:rPr lang="ro-RO" sz="2000" b="1" dirty="0"/>
              <a:t>)</a:t>
            </a:r>
          </a:p>
          <a:p>
            <a:pPr marL="342900" indent="-342900">
              <a:buAutoNum type="arabicPeriod"/>
            </a:pPr>
            <a:r>
              <a:rPr lang="ro-RO" sz="2000" b="1" dirty="0"/>
              <a:t>Reciproce (</a:t>
            </a:r>
            <a:r>
              <a:rPr lang="ro-RO" sz="2000" i="1" dirty="0"/>
              <a:t>2 neuroni adiacenți sunt apți de a comunica în ambele direcții</a:t>
            </a:r>
            <a:r>
              <a:rPr lang="ro-RO" sz="2000" b="1" dirty="0"/>
              <a:t>)</a:t>
            </a:r>
          </a:p>
          <a:p>
            <a:pPr marL="342900" indent="-342900">
              <a:buAutoNum type="arabicPeriod"/>
            </a:pPr>
            <a:r>
              <a:rPr lang="ro-RO" sz="2000" b="1" dirty="0"/>
              <a:t>Seriale</a:t>
            </a:r>
          </a:p>
          <a:p>
            <a:pPr marL="342900" indent="-342900">
              <a:buAutoNum type="arabicPeriod"/>
            </a:pPr>
            <a:r>
              <a:rPr lang="ro-RO" sz="2000" b="1" dirty="0"/>
              <a:t>Triade (</a:t>
            </a:r>
            <a:r>
              <a:rPr lang="ro-RO" sz="2000" i="1" dirty="0"/>
              <a:t>format din 3 neuroni încadrați </a:t>
            </a:r>
            <a:r>
              <a:rPr lang="ro-RO" sz="2000" i="1" dirty="0" err="1"/>
              <a:t>întro</a:t>
            </a:r>
            <a:r>
              <a:rPr lang="ro-RO" sz="2000" i="1" dirty="0"/>
              <a:t> sinapsă complexă</a:t>
            </a:r>
            <a:r>
              <a:rPr lang="ro-RO" sz="2000" b="1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D8D88-BD67-44B5-7CEF-41DD4A67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477" y="2827794"/>
            <a:ext cx="3571875" cy="35718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5DC029-CB49-291C-784B-4A0A07E22774}"/>
              </a:ext>
            </a:extLst>
          </p:cNvPr>
          <p:cNvCxnSpPr/>
          <p:nvPr/>
        </p:nvCxnSpPr>
        <p:spPr>
          <a:xfrm>
            <a:off x="3508310" y="5803641"/>
            <a:ext cx="4516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7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CC92-4B66-4079-9666-259CAEE7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structurală a sinapselor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8D98-1E8D-30DF-43FE-546D53270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tipul I,</a:t>
            </a:r>
            <a:r>
              <a:rPr lang="en-US" dirty="0"/>
              <a:t> </a:t>
            </a:r>
            <a:r>
              <a:rPr lang="en-US" dirty="0" err="1"/>
              <a:t>sinapse</a:t>
            </a:r>
            <a:r>
              <a:rPr lang="en-US" dirty="0"/>
              <a:t> axo-</a:t>
            </a:r>
            <a:r>
              <a:rPr lang="en-US" dirty="0" err="1"/>
              <a:t>dendritice</a:t>
            </a:r>
            <a:r>
              <a:rPr lang="en-US" dirty="0"/>
              <a:t> (</a:t>
            </a:r>
            <a:r>
              <a:rPr lang="en-US" dirty="0" err="1"/>
              <a:t>între</a:t>
            </a:r>
            <a:r>
              <a:rPr lang="en-US" dirty="0"/>
              <a:t> un axon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dendrită</a:t>
            </a:r>
            <a:r>
              <a:rPr lang="en-US" dirty="0"/>
              <a:t>), cu o </a:t>
            </a:r>
            <a:r>
              <a:rPr lang="en-US" dirty="0" err="1"/>
              <a:t>fantă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de 30 nm</a:t>
            </a:r>
          </a:p>
          <a:p>
            <a:r>
              <a:rPr lang="en-US" b="1" dirty="0"/>
              <a:t>tipul II, </a:t>
            </a:r>
            <a:r>
              <a:rPr lang="en-US" dirty="0" err="1"/>
              <a:t>sinapse</a:t>
            </a:r>
            <a:r>
              <a:rPr lang="en-US" dirty="0"/>
              <a:t> axo-</a:t>
            </a:r>
            <a:r>
              <a:rPr lang="en-US" dirty="0" err="1"/>
              <a:t>somatice</a:t>
            </a:r>
            <a:r>
              <a:rPr lang="en-US" dirty="0"/>
              <a:t>, cu o </a:t>
            </a:r>
            <a:r>
              <a:rPr lang="en-US" dirty="0" err="1"/>
              <a:t>fantă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îngustă</a:t>
            </a:r>
            <a:r>
              <a:rPr lang="en-US" dirty="0"/>
              <a:t>, de 20 nm</a:t>
            </a:r>
          </a:p>
          <a:p>
            <a:r>
              <a:rPr lang="en-US" b="1" dirty="0"/>
              <a:t>tipul III, </a:t>
            </a:r>
            <a:r>
              <a:rPr lang="en-US" dirty="0" err="1"/>
              <a:t>sinapse</a:t>
            </a:r>
            <a:r>
              <a:rPr lang="en-US" dirty="0"/>
              <a:t> cu o </a:t>
            </a:r>
            <a:r>
              <a:rPr lang="en-US" dirty="0" err="1"/>
              <a:t>fantă</a:t>
            </a:r>
            <a:r>
              <a:rPr lang="en-US" dirty="0"/>
              <a:t> de 2 nm (de </a:t>
            </a:r>
            <a:r>
              <a:rPr lang="en-US" dirty="0" err="1"/>
              <a:t>exemplu</a:t>
            </a:r>
            <a:r>
              <a:rPr lang="en-US" dirty="0"/>
              <a:t> gap junctions)</a:t>
            </a:r>
          </a:p>
        </p:txBody>
      </p:sp>
    </p:spTree>
    <p:extLst>
      <p:ext uri="{BB962C8B-B14F-4D97-AF65-F5344CB8AC3E}">
        <p14:creationId xmlns:p14="http://schemas.microsoft.com/office/powerpoint/2010/main" val="331682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3921</Words>
  <Application>Microsoft Office PowerPoint</Application>
  <PresentationFormat>Widescreen</PresentationFormat>
  <Paragraphs>318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Concepte de bază în membrane, V Sinapsele</vt:lpstr>
      <vt:lpstr>SINAPSELE</vt:lpstr>
      <vt:lpstr>Tipuri de sinapse</vt:lpstr>
      <vt:lpstr>PowerPoint Presentation</vt:lpstr>
      <vt:lpstr>Fiziologice</vt:lpstr>
      <vt:lpstr>Rolul și funcțiile sinapselor</vt:lpstr>
      <vt:lpstr>Clasificarea sinapselor</vt:lpstr>
      <vt:lpstr>Clasificarea anatomică a sinapselor</vt:lpstr>
      <vt:lpstr>Clasificarea structurală a sinapselor</vt:lpstr>
      <vt:lpstr>Clasificarea conform neurotransmițătorului</vt:lpstr>
      <vt:lpstr>Anatomia funcțională a sinapsei chimice</vt:lpstr>
      <vt:lpstr>Sinapsele chimice</vt:lpstr>
      <vt:lpstr>Structura sinapselor</vt:lpstr>
      <vt:lpstr>PowerPoint Presentation</vt:lpstr>
      <vt:lpstr>PowerPoint Presentation</vt:lpstr>
      <vt:lpstr>PowerPoint Presentation</vt:lpstr>
      <vt:lpstr>Funcțiile excitatorii a sinapselor chimice</vt:lpstr>
      <vt:lpstr>PowerPoint Presentation</vt:lpstr>
      <vt:lpstr>Transmițători excitatori și inhibitori</vt:lpstr>
      <vt:lpstr>Funcțiile inhibitorii a transmisiei sinaptice</vt:lpstr>
      <vt:lpstr>INHIBIȚIA POSTSINAPTICĂ SAU DIRECTĂ</vt:lpstr>
      <vt:lpstr>INHIBIȚIA PRESINAPTICĂ SAU INDIRECTĂ</vt:lpstr>
      <vt:lpstr>NEGATIVE FEEDBACK INHIBITION</vt:lpstr>
      <vt:lpstr>FEEDFORWARD INHIBITION</vt:lpstr>
      <vt:lpstr>Proprietăți</vt:lpstr>
      <vt:lpstr>Cauzele reținerii semnalului</vt:lpstr>
      <vt:lpstr>PowerPoint Presentation</vt:lpstr>
      <vt:lpstr>PowerPoint Presentation</vt:lpstr>
      <vt:lpstr>Sumarea EPSP</vt:lpstr>
      <vt:lpstr>PowerPoint Presentation</vt:lpstr>
      <vt:lpstr>Convergența și Divergența </vt:lpstr>
      <vt:lpstr>PowerPoint Presentation</vt:lpstr>
      <vt:lpstr>Ocluziunea </vt:lpstr>
      <vt:lpstr>PowerPoint Presentation</vt:lpstr>
      <vt:lpstr>Plasticitatea și învățarea</vt:lpstr>
      <vt:lpstr>Reverberarea</vt:lpstr>
      <vt:lpstr>Inhibiția reciprocă</vt:lpstr>
      <vt:lpstr>Efectul acidozei și hipoxiei </vt:lpstr>
      <vt:lpstr>PowerPoint Presentation</vt:lpstr>
      <vt:lpstr>Proprietăți electrice </vt:lpstr>
      <vt:lpstr>Integrarea sinaptică </vt:lpstr>
      <vt:lpstr>Urmări clinice a comunicării nervilor cu sinapse ....</vt:lpstr>
      <vt:lpstr>Sinapse electrice</vt:lpstr>
      <vt:lpstr>Structura sinapselor electrice</vt:lpstr>
      <vt:lpstr>Sinapsele electrice</vt:lpstr>
      <vt:lpstr>Sinapsa electrică</vt:lpstr>
      <vt:lpstr>PowerPoint Presentation</vt:lpstr>
      <vt:lpstr>Sinapse mixte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buzdugan artur</cp:lastModifiedBy>
  <cp:revision>112</cp:revision>
  <dcterms:created xsi:type="dcterms:W3CDTF">2025-09-07T09:44:44Z</dcterms:created>
  <dcterms:modified xsi:type="dcterms:W3CDTF">2025-11-18T15:58:19Z</dcterms:modified>
</cp:coreProperties>
</file>