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408" r:id="rId4"/>
    <p:sldId id="340" r:id="rId5"/>
    <p:sldId id="327" r:id="rId6"/>
    <p:sldId id="410" r:id="rId7"/>
    <p:sldId id="409" r:id="rId8"/>
    <p:sldId id="328" r:id="rId9"/>
    <p:sldId id="329" r:id="rId10"/>
    <p:sldId id="330" r:id="rId11"/>
    <p:sldId id="331" r:id="rId12"/>
    <p:sldId id="348" r:id="rId13"/>
    <p:sldId id="332" r:id="rId14"/>
    <p:sldId id="333" r:id="rId15"/>
    <p:sldId id="334" r:id="rId16"/>
    <p:sldId id="341" r:id="rId17"/>
    <p:sldId id="338" r:id="rId18"/>
    <p:sldId id="339" r:id="rId19"/>
    <p:sldId id="354" r:id="rId20"/>
    <p:sldId id="259" r:id="rId21"/>
    <p:sldId id="301" r:id="rId22"/>
    <p:sldId id="265" r:id="rId23"/>
    <p:sldId id="266" r:id="rId24"/>
    <p:sldId id="267" r:id="rId25"/>
    <p:sldId id="268" r:id="rId26"/>
    <p:sldId id="302" r:id="rId27"/>
    <p:sldId id="364" r:id="rId28"/>
    <p:sldId id="387" r:id="rId29"/>
    <p:sldId id="346" r:id="rId30"/>
    <p:sldId id="347" r:id="rId31"/>
    <p:sldId id="342" r:id="rId32"/>
    <p:sldId id="343" r:id="rId33"/>
    <p:sldId id="344" r:id="rId34"/>
    <p:sldId id="355" r:id="rId35"/>
    <p:sldId id="356" r:id="rId36"/>
    <p:sldId id="357" r:id="rId37"/>
    <p:sldId id="363" r:id="rId38"/>
    <p:sldId id="359" r:id="rId39"/>
    <p:sldId id="358" r:id="rId40"/>
    <p:sldId id="345" r:id="rId41"/>
    <p:sldId id="352" r:id="rId42"/>
    <p:sldId id="353" r:id="rId43"/>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7" autoAdjust="0"/>
    <p:restoredTop sz="94660"/>
  </p:normalViewPr>
  <p:slideViewPr>
    <p:cSldViewPr snapToGrid="0">
      <p:cViewPr varScale="1">
        <p:scale>
          <a:sx n="52" d="100"/>
          <a:sy n="52" d="100"/>
        </p:scale>
        <p:origin x="108" y="11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zdugan artur" userId="1770a38c255ab84c" providerId="LiveId" clId="{16A4E4E3-8213-4AFF-9A21-3F99CB9D024A}"/>
    <pc:docChg chg="custSel modSld">
      <pc:chgData name="buzdugan artur" userId="1770a38c255ab84c" providerId="LiveId" clId="{16A4E4E3-8213-4AFF-9A21-3F99CB9D024A}" dt="2025-09-14T16:44:20.809" v="6" actId="27636"/>
      <pc:docMkLst>
        <pc:docMk/>
      </pc:docMkLst>
      <pc:sldChg chg="modSp mod">
        <pc:chgData name="buzdugan artur" userId="1770a38c255ab84c" providerId="LiveId" clId="{16A4E4E3-8213-4AFF-9A21-3F99CB9D024A}" dt="2025-09-14T16:44:20.809" v="6" actId="27636"/>
        <pc:sldMkLst>
          <pc:docMk/>
          <pc:sldMk cId="1549503407" sldId="292"/>
        </pc:sldMkLst>
        <pc:spChg chg="mod">
          <ac:chgData name="buzdugan artur" userId="1770a38c255ab84c" providerId="LiveId" clId="{16A4E4E3-8213-4AFF-9A21-3F99CB9D024A}" dt="2025-09-14T16:44:20.809" v="6" actId="27636"/>
          <ac:spMkLst>
            <pc:docMk/>
            <pc:sldMk cId="1549503407" sldId="292"/>
            <ac:spMk id="3" creationId="{EC0A08AD-1BE9-A031-F292-64B89B173D6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45038-89DE-60E3-1551-18FE1363F5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a:extLst>
              <a:ext uri="{FF2B5EF4-FFF2-40B4-BE49-F238E27FC236}">
                <a16:creationId xmlns:a16="http://schemas.microsoft.com/office/drawing/2014/main" id="{428A7337-21CF-EEBB-40BF-A58853078D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a:extLst>
              <a:ext uri="{FF2B5EF4-FFF2-40B4-BE49-F238E27FC236}">
                <a16:creationId xmlns:a16="http://schemas.microsoft.com/office/drawing/2014/main" id="{14F78F5F-1948-CEFA-8763-FDFB65C75563}"/>
              </a:ext>
            </a:extLst>
          </p:cNvPr>
          <p:cNvSpPr>
            <a:spLocks noGrp="1"/>
          </p:cNvSpPr>
          <p:nvPr>
            <p:ph type="dt" sz="half" idx="10"/>
          </p:nvPr>
        </p:nvSpPr>
        <p:spPr/>
        <p:txBody>
          <a:bodyPr/>
          <a:lstStyle/>
          <a:p>
            <a:fld id="{3F4F15ED-8275-4CE9-9E61-3356A7C858F5}" type="datetimeFigureOut">
              <a:rPr lang="ro-RO" smtClean="0"/>
              <a:t>18.11.2025</a:t>
            </a:fld>
            <a:endParaRPr lang="ro-RO"/>
          </a:p>
        </p:txBody>
      </p:sp>
      <p:sp>
        <p:nvSpPr>
          <p:cNvPr id="5" name="Footer Placeholder 4">
            <a:extLst>
              <a:ext uri="{FF2B5EF4-FFF2-40B4-BE49-F238E27FC236}">
                <a16:creationId xmlns:a16="http://schemas.microsoft.com/office/drawing/2014/main" id="{06D642AD-3D3F-47B2-D3E8-A1714A0B9D4B}"/>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C9378291-753A-5BB3-65DF-EE6214C7EA8C}"/>
              </a:ext>
            </a:extLst>
          </p:cNvPr>
          <p:cNvSpPr>
            <a:spLocks noGrp="1"/>
          </p:cNvSpPr>
          <p:nvPr>
            <p:ph type="sldNum" sz="quarter" idx="12"/>
          </p:nvPr>
        </p:nvSpPr>
        <p:spPr/>
        <p:txBody>
          <a:bodyPr/>
          <a:lstStyle/>
          <a:p>
            <a:fld id="{FED00783-7297-40AB-977E-809A262EE523}" type="slidenum">
              <a:rPr lang="ro-RO" smtClean="0"/>
              <a:t>‹#›</a:t>
            </a:fld>
            <a:endParaRPr lang="ro-RO"/>
          </a:p>
        </p:txBody>
      </p:sp>
    </p:spTree>
    <p:extLst>
      <p:ext uri="{BB962C8B-B14F-4D97-AF65-F5344CB8AC3E}">
        <p14:creationId xmlns:p14="http://schemas.microsoft.com/office/powerpoint/2010/main" val="359591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F1E37-CAFF-1B75-E1BB-37EF52B73FFF}"/>
              </a:ext>
            </a:extLst>
          </p:cNvPr>
          <p:cNvSpPr>
            <a:spLocks noGrp="1"/>
          </p:cNvSpPr>
          <p:nvPr>
            <p:ph type="title"/>
          </p:nvPr>
        </p:nvSpPr>
        <p:spPr/>
        <p:txBody>
          <a:bodyPr/>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E6C524A4-08F7-4656-F99C-652E614499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060D24B3-E52A-3BE8-94DB-7AE61CDF4B56}"/>
              </a:ext>
            </a:extLst>
          </p:cNvPr>
          <p:cNvSpPr>
            <a:spLocks noGrp="1"/>
          </p:cNvSpPr>
          <p:nvPr>
            <p:ph type="dt" sz="half" idx="10"/>
          </p:nvPr>
        </p:nvSpPr>
        <p:spPr/>
        <p:txBody>
          <a:bodyPr/>
          <a:lstStyle/>
          <a:p>
            <a:fld id="{3F4F15ED-8275-4CE9-9E61-3356A7C858F5}" type="datetimeFigureOut">
              <a:rPr lang="ro-RO" smtClean="0"/>
              <a:t>18.11.2025</a:t>
            </a:fld>
            <a:endParaRPr lang="ro-RO"/>
          </a:p>
        </p:txBody>
      </p:sp>
      <p:sp>
        <p:nvSpPr>
          <p:cNvPr id="5" name="Footer Placeholder 4">
            <a:extLst>
              <a:ext uri="{FF2B5EF4-FFF2-40B4-BE49-F238E27FC236}">
                <a16:creationId xmlns:a16="http://schemas.microsoft.com/office/drawing/2014/main" id="{1E847666-8F68-EA99-E72B-7E5AC6F85AF8}"/>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7F5FA813-2694-B526-930A-E12D84DF8243}"/>
              </a:ext>
            </a:extLst>
          </p:cNvPr>
          <p:cNvSpPr>
            <a:spLocks noGrp="1"/>
          </p:cNvSpPr>
          <p:nvPr>
            <p:ph type="sldNum" sz="quarter" idx="12"/>
          </p:nvPr>
        </p:nvSpPr>
        <p:spPr/>
        <p:txBody>
          <a:bodyPr/>
          <a:lstStyle/>
          <a:p>
            <a:fld id="{FED00783-7297-40AB-977E-809A262EE523}" type="slidenum">
              <a:rPr lang="ro-RO" smtClean="0"/>
              <a:t>‹#›</a:t>
            </a:fld>
            <a:endParaRPr lang="ro-RO"/>
          </a:p>
        </p:txBody>
      </p:sp>
    </p:spTree>
    <p:extLst>
      <p:ext uri="{BB962C8B-B14F-4D97-AF65-F5344CB8AC3E}">
        <p14:creationId xmlns:p14="http://schemas.microsoft.com/office/powerpoint/2010/main" val="263954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15DD56-C3F4-7555-7B10-7AC37276025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7F915A76-3CEE-A385-995C-4C533EDBF1A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39FE1A92-2FF8-28E8-ACF9-64FB8BF3B48B}"/>
              </a:ext>
            </a:extLst>
          </p:cNvPr>
          <p:cNvSpPr>
            <a:spLocks noGrp="1"/>
          </p:cNvSpPr>
          <p:nvPr>
            <p:ph type="dt" sz="half" idx="10"/>
          </p:nvPr>
        </p:nvSpPr>
        <p:spPr/>
        <p:txBody>
          <a:bodyPr/>
          <a:lstStyle/>
          <a:p>
            <a:fld id="{3F4F15ED-8275-4CE9-9E61-3356A7C858F5}" type="datetimeFigureOut">
              <a:rPr lang="ro-RO" smtClean="0"/>
              <a:t>18.11.2025</a:t>
            </a:fld>
            <a:endParaRPr lang="ro-RO"/>
          </a:p>
        </p:txBody>
      </p:sp>
      <p:sp>
        <p:nvSpPr>
          <p:cNvPr id="5" name="Footer Placeholder 4">
            <a:extLst>
              <a:ext uri="{FF2B5EF4-FFF2-40B4-BE49-F238E27FC236}">
                <a16:creationId xmlns:a16="http://schemas.microsoft.com/office/drawing/2014/main" id="{0E44B79C-A307-0E6C-B2DC-102209D53ACD}"/>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EA33A4BA-F78F-255F-7387-31491FB608E8}"/>
              </a:ext>
            </a:extLst>
          </p:cNvPr>
          <p:cNvSpPr>
            <a:spLocks noGrp="1"/>
          </p:cNvSpPr>
          <p:nvPr>
            <p:ph type="sldNum" sz="quarter" idx="12"/>
          </p:nvPr>
        </p:nvSpPr>
        <p:spPr/>
        <p:txBody>
          <a:bodyPr/>
          <a:lstStyle/>
          <a:p>
            <a:fld id="{FED00783-7297-40AB-977E-809A262EE523}" type="slidenum">
              <a:rPr lang="ro-RO" smtClean="0"/>
              <a:t>‹#›</a:t>
            </a:fld>
            <a:endParaRPr lang="ro-RO"/>
          </a:p>
        </p:txBody>
      </p:sp>
    </p:spTree>
    <p:extLst>
      <p:ext uri="{BB962C8B-B14F-4D97-AF65-F5344CB8AC3E}">
        <p14:creationId xmlns:p14="http://schemas.microsoft.com/office/powerpoint/2010/main" val="213677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D493F-BDAA-C3D4-2082-C546870C62A6}"/>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AF55AC6B-08B9-BDE3-59F2-EAD5A6B3A8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56A0D1BD-A5A8-6E76-F13E-6F117F0AF5B7}"/>
              </a:ext>
            </a:extLst>
          </p:cNvPr>
          <p:cNvSpPr>
            <a:spLocks noGrp="1"/>
          </p:cNvSpPr>
          <p:nvPr>
            <p:ph type="dt" sz="half" idx="10"/>
          </p:nvPr>
        </p:nvSpPr>
        <p:spPr/>
        <p:txBody>
          <a:bodyPr/>
          <a:lstStyle/>
          <a:p>
            <a:fld id="{3F4F15ED-8275-4CE9-9E61-3356A7C858F5}" type="datetimeFigureOut">
              <a:rPr lang="ro-RO" smtClean="0"/>
              <a:t>18.11.2025</a:t>
            </a:fld>
            <a:endParaRPr lang="ro-RO"/>
          </a:p>
        </p:txBody>
      </p:sp>
      <p:sp>
        <p:nvSpPr>
          <p:cNvPr id="5" name="Footer Placeholder 4">
            <a:extLst>
              <a:ext uri="{FF2B5EF4-FFF2-40B4-BE49-F238E27FC236}">
                <a16:creationId xmlns:a16="http://schemas.microsoft.com/office/drawing/2014/main" id="{F2587668-228C-4A45-0C07-BEBED8FCFAFE}"/>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8B47394E-68EF-B682-86A3-87340208BD89}"/>
              </a:ext>
            </a:extLst>
          </p:cNvPr>
          <p:cNvSpPr>
            <a:spLocks noGrp="1"/>
          </p:cNvSpPr>
          <p:nvPr>
            <p:ph type="sldNum" sz="quarter" idx="12"/>
          </p:nvPr>
        </p:nvSpPr>
        <p:spPr/>
        <p:txBody>
          <a:bodyPr/>
          <a:lstStyle/>
          <a:p>
            <a:fld id="{FED00783-7297-40AB-977E-809A262EE523}" type="slidenum">
              <a:rPr lang="ro-RO" smtClean="0"/>
              <a:t>‹#›</a:t>
            </a:fld>
            <a:endParaRPr lang="ro-RO"/>
          </a:p>
        </p:txBody>
      </p:sp>
    </p:spTree>
    <p:extLst>
      <p:ext uri="{BB962C8B-B14F-4D97-AF65-F5344CB8AC3E}">
        <p14:creationId xmlns:p14="http://schemas.microsoft.com/office/powerpoint/2010/main" val="2968693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84434-9B55-516B-3826-6672F56D74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a:extLst>
              <a:ext uri="{FF2B5EF4-FFF2-40B4-BE49-F238E27FC236}">
                <a16:creationId xmlns:a16="http://schemas.microsoft.com/office/drawing/2014/main" id="{22DF90CA-8CDF-F1A3-0827-69FAD95D58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26966C-EDC4-E802-D5D8-466C4C7B4EF3}"/>
              </a:ext>
            </a:extLst>
          </p:cNvPr>
          <p:cNvSpPr>
            <a:spLocks noGrp="1"/>
          </p:cNvSpPr>
          <p:nvPr>
            <p:ph type="dt" sz="half" idx="10"/>
          </p:nvPr>
        </p:nvSpPr>
        <p:spPr/>
        <p:txBody>
          <a:bodyPr/>
          <a:lstStyle/>
          <a:p>
            <a:fld id="{3F4F15ED-8275-4CE9-9E61-3356A7C858F5}" type="datetimeFigureOut">
              <a:rPr lang="ro-RO" smtClean="0"/>
              <a:t>18.11.2025</a:t>
            </a:fld>
            <a:endParaRPr lang="ro-RO"/>
          </a:p>
        </p:txBody>
      </p:sp>
      <p:sp>
        <p:nvSpPr>
          <p:cNvPr id="5" name="Footer Placeholder 4">
            <a:extLst>
              <a:ext uri="{FF2B5EF4-FFF2-40B4-BE49-F238E27FC236}">
                <a16:creationId xmlns:a16="http://schemas.microsoft.com/office/drawing/2014/main" id="{1EA1F957-C821-FA5E-E802-B633D008596D}"/>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22FD8766-04D7-DC03-3A54-15F08225BA2E}"/>
              </a:ext>
            </a:extLst>
          </p:cNvPr>
          <p:cNvSpPr>
            <a:spLocks noGrp="1"/>
          </p:cNvSpPr>
          <p:nvPr>
            <p:ph type="sldNum" sz="quarter" idx="12"/>
          </p:nvPr>
        </p:nvSpPr>
        <p:spPr/>
        <p:txBody>
          <a:bodyPr/>
          <a:lstStyle/>
          <a:p>
            <a:fld id="{FED00783-7297-40AB-977E-809A262EE523}" type="slidenum">
              <a:rPr lang="ro-RO" smtClean="0"/>
              <a:t>‹#›</a:t>
            </a:fld>
            <a:endParaRPr lang="ro-RO"/>
          </a:p>
        </p:txBody>
      </p:sp>
    </p:spTree>
    <p:extLst>
      <p:ext uri="{BB962C8B-B14F-4D97-AF65-F5344CB8AC3E}">
        <p14:creationId xmlns:p14="http://schemas.microsoft.com/office/powerpoint/2010/main" val="3665686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320DD-DDD3-7339-345C-51AC001FFEBB}"/>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AE779D50-58CA-DFC8-892C-7961431066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a:extLst>
              <a:ext uri="{FF2B5EF4-FFF2-40B4-BE49-F238E27FC236}">
                <a16:creationId xmlns:a16="http://schemas.microsoft.com/office/drawing/2014/main" id="{2A9736DA-E5EB-6DD4-3300-A7631DB633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a:extLst>
              <a:ext uri="{FF2B5EF4-FFF2-40B4-BE49-F238E27FC236}">
                <a16:creationId xmlns:a16="http://schemas.microsoft.com/office/drawing/2014/main" id="{D06864B4-BFCA-010C-1BF8-0CBF28C4B8E8}"/>
              </a:ext>
            </a:extLst>
          </p:cNvPr>
          <p:cNvSpPr>
            <a:spLocks noGrp="1"/>
          </p:cNvSpPr>
          <p:nvPr>
            <p:ph type="dt" sz="half" idx="10"/>
          </p:nvPr>
        </p:nvSpPr>
        <p:spPr/>
        <p:txBody>
          <a:bodyPr/>
          <a:lstStyle/>
          <a:p>
            <a:fld id="{3F4F15ED-8275-4CE9-9E61-3356A7C858F5}" type="datetimeFigureOut">
              <a:rPr lang="ro-RO" smtClean="0"/>
              <a:t>18.11.2025</a:t>
            </a:fld>
            <a:endParaRPr lang="ro-RO"/>
          </a:p>
        </p:txBody>
      </p:sp>
      <p:sp>
        <p:nvSpPr>
          <p:cNvPr id="6" name="Footer Placeholder 5">
            <a:extLst>
              <a:ext uri="{FF2B5EF4-FFF2-40B4-BE49-F238E27FC236}">
                <a16:creationId xmlns:a16="http://schemas.microsoft.com/office/drawing/2014/main" id="{25888570-08E4-E453-061F-A7CC7DEC15AC}"/>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19BC80E5-1720-BA72-14FE-655891A37668}"/>
              </a:ext>
            </a:extLst>
          </p:cNvPr>
          <p:cNvSpPr>
            <a:spLocks noGrp="1"/>
          </p:cNvSpPr>
          <p:nvPr>
            <p:ph type="sldNum" sz="quarter" idx="12"/>
          </p:nvPr>
        </p:nvSpPr>
        <p:spPr/>
        <p:txBody>
          <a:bodyPr/>
          <a:lstStyle/>
          <a:p>
            <a:fld id="{FED00783-7297-40AB-977E-809A262EE523}" type="slidenum">
              <a:rPr lang="ro-RO" smtClean="0"/>
              <a:t>‹#›</a:t>
            </a:fld>
            <a:endParaRPr lang="ro-RO"/>
          </a:p>
        </p:txBody>
      </p:sp>
    </p:spTree>
    <p:extLst>
      <p:ext uri="{BB962C8B-B14F-4D97-AF65-F5344CB8AC3E}">
        <p14:creationId xmlns:p14="http://schemas.microsoft.com/office/powerpoint/2010/main" val="1288752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ED133-33CE-4D62-18AE-ADBEDEC923B8}"/>
              </a:ext>
            </a:extLst>
          </p:cNvPr>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a:extLst>
              <a:ext uri="{FF2B5EF4-FFF2-40B4-BE49-F238E27FC236}">
                <a16:creationId xmlns:a16="http://schemas.microsoft.com/office/drawing/2014/main" id="{58FBDB82-B085-DE67-9EF6-5D8FDAA81B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3FC166-134E-363E-D4B6-9CDAF23366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a:extLst>
              <a:ext uri="{FF2B5EF4-FFF2-40B4-BE49-F238E27FC236}">
                <a16:creationId xmlns:a16="http://schemas.microsoft.com/office/drawing/2014/main" id="{82915CEE-9ECE-E689-4DA5-A423280513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4FCE89-1E68-2FB8-99DC-AAAC9488BA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a:extLst>
              <a:ext uri="{FF2B5EF4-FFF2-40B4-BE49-F238E27FC236}">
                <a16:creationId xmlns:a16="http://schemas.microsoft.com/office/drawing/2014/main" id="{E6FF12BD-84E0-EA7C-715B-EDC1A90F9379}"/>
              </a:ext>
            </a:extLst>
          </p:cNvPr>
          <p:cNvSpPr>
            <a:spLocks noGrp="1"/>
          </p:cNvSpPr>
          <p:nvPr>
            <p:ph type="dt" sz="half" idx="10"/>
          </p:nvPr>
        </p:nvSpPr>
        <p:spPr/>
        <p:txBody>
          <a:bodyPr/>
          <a:lstStyle/>
          <a:p>
            <a:fld id="{3F4F15ED-8275-4CE9-9E61-3356A7C858F5}" type="datetimeFigureOut">
              <a:rPr lang="ro-RO" smtClean="0"/>
              <a:t>18.11.2025</a:t>
            </a:fld>
            <a:endParaRPr lang="ro-RO"/>
          </a:p>
        </p:txBody>
      </p:sp>
      <p:sp>
        <p:nvSpPr>
          <p:cNvPr id="8" name="Footer Placeholder 7">
            <a:extLst>
              <a:ext uri="{FF2B5EF4-FFF2-40B4-BE49-F238E27FC236}">
                <a16:creationId xmlns:a16="http://schemas.microsoft.com/office/drawing/2014/main" id="{87F6485F-E061-DDC3-B468-9740A457F18E}"/>
              </a:ext>
            </a:extLst>
          </p:cNvPr>
          <p:cNvSpPr>
            <a:spLocks noGrp="1"/>
          </p:cNvSpPr>
          <p:nvPr>
            <p:ph type="ftr" sz="quarter" idx="11"/>
          </p:nvPr>
        </p:nvSpPr>
        <p:spPr/>
        <p:txBody>
          <a:bodyPr/>
          <a:lstStyle/>
          <a:p>
            <a:endParaRPr lang="ro-RO"/>
          </a:p>
        </p:txBody>
      </p:sp>
      <p:sp>
        <p:nvSpPr>
          <p:cNvPr id="9" name="Slide Number Placeholder 8">
            <a:extLst>
              <a:ext uri="{FF2B5EF4-FFF2-40B4-BE49-F238E27FC236}">
                <a16:creationId xmlns:a16="http://schemas.microsoft.com/office/drawing/2014/main" id="{DEDA9DDF-CCF2-605C-B19E-F445BEB33E58}"/>
              </a:ext>
            </a:extLst>
          </p:cNvPr>
          <p:cNvSpPr>
            <a:spLocks noGrp="1"/>
          </p:cNvSpPr>
          <p:nvPr>
            <p:ph type="sldNum" sz="quarter" idx="12"/>
          </p:nvPr>
        </p:nvSpPr>
        <p:spPr/>
        <p:txBody>
          <a:bodyPr/>
          <a:lstStyle/>
          <a:p>
            <a:fld id="{FED00783-7297-40AB-977E-809A262EE523}" type="slidenum">
              <a:rPr lang="ro-RO" smtClean="0"/>
              <a:t>‹#›</a:t>
            </a:fld>
            <a:endParaRPr lang="ro-RO"/>
          </a:p>
        </p:txBody>
      </p:sp>
    </p:spTree>
    <p:extLst>
      <p:ext uri="{BB962C8B-B14F-4D97-AF65-F5344CB8AC3E}">
        <p14:creationId xmlns:p14="http://schemas.microsoft.com/office/powerpoint/2010/main" val="2621529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2800D-6610-7ADE-9477-8B67AE9EBD70}"/>
              </a:ext>
            </a:extLst>
          </p:cNvPr>
          <p:cNvSpPr>
            <a:spLocks noGrp="1"/>
          </p:cNvSpPr>
          <p:nvPr>
            <p:ph type="title"/>
          </p:nvPr>
        </p:nvSpPr>
        <p:spPr/>
        <p:txBody>
          <a:bodyPr/>
          <a:lstStyle/>
          <a:p>
            <a:r>
              <a:rPr lang="en-US"/>
              <a:t>Click to edit Master title style</a:t>
            </a:r>
            <a:endParaRPr lang="ro-RO"/>
          </a:p>
        </p:txBody>
      </p:sp>
      <p:sp>
        <p:nvSpPr>
          <p:cNvPr id="3" name="Date Placeholder 2">
            <a:extLst>
              <a:ext uri="{FF2B5EF4-FFF2-40B4-BE49-F238E27FC236}">
                <a16:creationId xmlns:a16="http://schemas.microsoft.com/office/drawing/2014/main" id="{6DC1ADAC-9291-4F55-0009-4CB7C1F35D4F}"/>
              </a:ext>
            </a:extLst>
          </p:cNvPr>
          <p:cNvSpPr>
            <a:spLocks noGrp="1"/>
          </p:cNvSpPr>
          <p:nvPr>
            <p:ph type="dt" sz="half" idx="10"/>
          </p:nvPr>
        </p:nvSpPr>
        <p:spPr/>
        <p:txBody>
          <a:bodyPr/>
          <a:lstStyle/>
          <a:p>
            <a:fld id="{3F4F15ED-8275-4CE9-9E61-3356A7C858F5}" type="datetimeFigureOut">
              <a:rPr lang="ro-RO" smtClean="0"/>
              <a:t>18.11.2025</a:t>
            </a:fld>
            <a:endParaRPr lang="ro-RO"/>
          </a:p>
        </p:txBody>
      </p:sp>
      <p:sp>
        <p:nvSpPr>
          <p:cNvPr id="4" name="Footer Placeholder 3">
            <a:extLst>
              <a:ext uri="{FF2B5EF4-FFF2-40B4-BE49-F238E27FC236}">
                <a16:creationId xmlns:a16="http://schemas.microsoft.com/office/drawing/2014/main" id="{0650AEF8-3A2E-1328-1BE6-B45C0417468A}"/>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4FDA7F5D-6F2E-E723-29CF-ABF6A6CA0EAE}"/>
              </a:ext>
            </a:extLst>
          </p:cNvPr>
          <p:cNvSpPr>
            <a:spLocks noGrp="1"/>
          </p:cNvSpPr>
          <p:nvPr>
            <p:ph type="sldNum" sz="quarter" idx="12"/>
          </p:nvPr>
        </p:nvSpPr>
        <p:spPr/>
        <p:txBody>
          <a:bodyPr/>
          <a:lstStyle/>
          <a:p>
            <a:fld id="{FED00783-7297-40AB-977E-809A262EE523}" type="slidenum">
              <a:rPr lang="ro-RO" smtClean="0"/>
              <a:t>‹#›</a:t>
            </a:fld>
            <a:endParaRPr lang="ro-RO"/>
          </a:p>
        </p:txBody>
      </p:sp>
    </p:spTree>
    <p:extLst>
      <p:ext uri="{BB962C8B-B14F-4D97-AF65-F5344CB8AC3E}">
        <p14:creationId xmlns:p14="http://schemas.microsoft.com/office/powerpoint/2010/main" val="305677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8A1F0A-9427-D3F0-BDA8-662ECA529A67}"/>
              </a:ext>
            </a:extLst>
          </p:cNvPr>
          <p:cNvSpPr>
            <a:spLocks noGrp="1"/>
          </p:cNvSpPr>
          <p:nvPr>
            <p:ph type="dt" sz="half" idx="10"/>
          </p:nvPr>
        </p:nvSpPr>
        <p:spPr/>
        <p:txBody>
          <a:bodyPr/>
          <a:lstStyle/>
          <a:p>
            <a:fld id="{3F4F15ED-8275-4CE9-9E61-3356A7C858F5}" type="datetimeFigureOut">
              <a:rPr lang="ro-RO" smtClean="0"/>
              <a:t>18.11.2025</a:t>
            </a:fld>
            <a:endParaRPr lang="ro-RO"/>
          </a:p>
        </p:txBody>
      </p:sp>
      <p:sp>
        <p:nvSpPr>
          <p:cNvPr id="3" name="Footer Placeholder 2">
            <a:extLst>
              <a:ext uri="{FF2B5EF4-FFF2-40B4-BE49-F238E27FC236}">
                <a16:creationId xmlns:a16="http://schemas.microsoft.com/office/drawing/2014/main" id="{7ECC01D2-E4D9-947E-A0FD-066BB857B7C8}"/>
              </a:ext>
            </a:extLst>
          </p:cNvPr>
          <p:cNvSpPr>
            <a:spLocks noGrp="1"/>
          </p:cNvSpPr>
          <p:nvPr>
            <p:ph type="ftr" sz="quarter" idx="11"/>
          </p:nvPr>
        </p:nvSpPr>
        <p:spPr/>
        <p:txBody>
          <a:bodyPr/>
          <a:lstStyle/>
          <a:p>
            <a:endParaRPr lang="ro-RO"/>
          </a:p>
        </p:txBody>
      </p:sp>
      <p:sp>
        <p:nvSpPr>
          <p:cNvPr id="4" name="Slide Number Placeholder 3">
            <a:extLst>
              <a:ext uri="{FF2B5EF4-FFF2-40B4-BE49-F238E27FC236}">
                <a16:creationId xmlns:a16="http://schemas.microsoft.com/office/drawing/2014/main" id="{19DEF56B-C56A-D13C-006F-0B94EEFBD4ED}"/>
              </a:ext>
            </a:extLst>
          </p:cNvPr>
          <p:cNvSpPr>
            <a:spLocks noGrp="1"/>
          </p:cNvSpPr>
          <p:nvPr>
            <p:ph type="sldNum" sz="quarter" idx="12"/>
          </p:nvPr>
        </p:nvSpPr>
        <p:spPr/>
        <p:txBody>
          <a:bodyPr/>
          <a:lstStyle/>
          <a:p>
            <a:fld id="{FED00783-7297-40AB-977E-809A262EE523}" type="slidenum">
              <a:rPr lang="ro-RO" smtClean="0"/>
              <a:t>‹#›</a:t>
            </a:fld>
            <a:endParaRPr lang="ro-RO"/>
          </a:p>
        </p:txBody>
      </p:sp>
    </p:spTree>
    <p:extLst>
      <p:ext uri="{BB962C8B-B14F-4D97-AF65-F5344CB8AC3E}">
        <p14:creationId xmlns:p14="http://schemas.microsoft.com/office/powerpoint/2010/main" val="112639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F24BB-4A44-EA3D-611C-0E0228FF07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a:extLst>
              <a:ext uri="{FF2B5EF4-FFF2-40B4-BE49-F238E27FC236}">
                <a16:creationId xmlns:a16="http://schemas.microsoft.com/office/drawing/2014/main" id="{578A2357-A512-9541-FB7F-8EA45E90F8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a:extLst>
              <a:ext uri="{FF2B5EF4-FFF2-40B4-BE49-F238E27FC236}">
                <a16:creationId xmlns:a16="http://schemas.microsoft.com/office/drawing/2014/main" id="{F79AAF5E-B154-9795-2E73-2C568AB897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37DBB7-2C84-B191-18A5-723500227484}"/>
              </a:ext>
            </a:extLst>
          </p:cNvPr>
          <p:cNvSpPr>
            <a:spLocks noGrp="1"/>
          </p:cNvSpPr>
          <p:nvPr>
            <p:ph type="dt" sz="half" idx="10"/>
          </p:nvPr>
        </p:nvSpPr>
        <p:spPr/>
        <p:txBody>
          <a:bodyPr/>
          <a:lstStyle/>
          <a:p>
            <a:fld id="{3F4F15ED-8275-4CE9-9E61-3356A7C858F5}" type="datetimeFigureOut">
              <a:rPr lang="ro-RO" smtClean="0"/>
              <a:t>18.11.2025</a:t>
            </a:fld>
            <a:endParaRPr lang="ro-RO"/>
          </a:p>
        </p:txBody>
      </p:sp>
      <p:sp>
        <p:nvSpPr>
          <p:cNvPr id="6" name="Footer Placeholder 5">
            <a:extLst>
              <a:ext uri="{FF2B5EF4-FFF2-40B4-BE49-F238E27FC236}">
                <a16:creationId xmlns:a16="http://schemas.microsoft.com/office/drawing/2014/main" id="{298711F6-F636-4760-EA98-3E9E2A96A058}"/>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1AE4F640-467A-70CE-1E7C-ACF0C0D5FFEC}"/>
              </a:ext>
            </a:extLst>
          </p:cNvPr>
          <p:cNvSpPr>
            <a:spLocks noGrp="1"/>
          </p:cNvSpPr>
          <p:nvPr>
            <p:ph type="sldNum" sz="quarter" idx="12"/>
          </p:nvPr>
        </p:nvSpPr>
        <p:spPr/>
        <p:txBody>
          <a:bodyPr/>
          <a:lstStyle/>
          <a:p>
            <a:fld id="{FED00783-7297-40AB-977E-809A262EE523}" type="slidenum">
              <a:rPr lang="ro-RO" smtClean="0"/>
              <a:t>‹#›</a:t>
            </a:fld>
            <a:endParaRPr lang="ro-RO"/>
          </a:p>
        </p:txBody>
      </p:sp>
    </p:spTree>
    <p:extLst>
      <p:ext uri="{BB962C8B-B14F-4D97-AF65-F5344CB8AC3E}">
        <p14:creationId xmlns:p14="http://schemas.microsoft.com/office/powerpoint/2010/main" val="366428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90945-D53E-4079-5B29-72208E0BE2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a:extLst>
              <a:ext uri="{FF2B5EF4-FFF2-40B4-BE49-F238E27FC236}">
                <a16:creationId xmlns:a16="http://schemas.microsoft.com/office/drawing/2014/main" id="{F78265B4-E898-DED1-1237-96BA050D46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a:extLst>
              <a:ext uri="{FF2B5EF4-FFF2-40B4-BE49-F238E27FC236}">
                <a16:creationId xmlns:a16="http://schemas.microsoft.com/office/drawing/2014/main" id="{1D1B8891-008C-F223-16A9-DEBC9C57A5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0CCE5F-CCF0-F59F-23F3-86F5BA145149}"/>
              </a:ext>
            </a:extLst>
          </p:cNvPr>
          <p:cNvSpPr>
            <a:spLocks noGrp="1"/>
          </p:cNvSpPr>
          <p:nvPr>
            <p:ph type="dt" sz="half" idx="10"/>
          </p:nvPr>
        </p:nvSpPr>
        <p:spPr/>
        <p:txBody>
          <a:bodyPr/>
          <a:lstStyle/>
          <a:p>
            <a:fld id="{3F4F15ED-8275-4CE9-9E61-3356A7C858F5}" type="datetimeFigureOut">
              <a:rPr lang="ro-RO" smtClean="0"/>
              <a:t>18.11.2025</a:t>
            </a:fld>
            <a:endParaRPr lang="ro-RO"/>
          </a:p>
        </p:txBody>
      </p:sp>
      <p:sp>
        <p:nvSpPr>
          <p:cNvPr id="6" name="Footer Placeholder 5">
            <a:extLst>
              <a:ext uri="{FF2B5EF4-FFF2-40B4-BE49-F238E27FC236}">
                <a16:creationId xmlns:a16="http://schemas.microsoft.com/office/drawing/2014/main" id="{9DAD42B6-43D1-9DB2-D942-C88263009AE6}"/>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D7E71E56-A0D9-A453-2AA3-925DFA8D2A28}"/>
              </a:ext>
            </a:extLst>
          </p:cNvPr>
          <p:cNvSpPr>
            <a:spLocks noGrp="1"/>
          </p:cNvSpPr>
          <p:nvPr>
            <p:ph type="sldNum" sz="quarter" idx="12"/>
          </p:nvPr>
        </p:nvSpPr>
        <p:spPr/>
        <p:txBody>
          <a:bodyPr/>
          <a:lstStyle/>
          <a:p>
            <a:fld id="{FED00783-7297-40AB-977E-809A262EE523}" type="slidenum">
              <a:rPr lang="ro-RO" smtClean="0"/>
              <a:t>‹#›</a:t>
            </a:fld>
            <a:endParaRPr lang="ro-RO"/>
          </a:p>
        </p:txBody>
      </p:sp>
    </p:spTree>
    <p:extLst>
      <p:ext uri="{BB962C8B-B14F-4D97-AF65-F5344CB8AC3E}">
        <p14:creationId xmlns:p14="http://schemas.microsoft.com/office/powerpoint/2010/main" val="1706847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4EDF33-E5A5-FF4D-CE22-F6D71738B1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a:extLst>
              <a:ext uri="{FF2B5EF4-FFF2-40B4-BE49-F238E27FC236}">
                <a16:creationId xmlns:a16="http://schemas.microsoft.com/office/drawing/2014/main" id="{204E0428-041B-9757-5AB4-F2DFDCD9FE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444E3622-1203-EEE5-CF21-047E498F60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4F15ED-8275-4CE9-9E61-3356A7C858F5}" type="datetimeFigureOut">
              <a:rPr lang="ro-RO" smtClean="0"/>
              <a:t>18.11.2025</a:t>
            </a:fld>
            <a:endParaRPr lang="ro-RO"/>
          </a:p>
        </p:txBody>
      </p:sp>
      <p:sp>
        <p:nvSpPr>
          <p:cNvPr id="5" name="Footer Placeholder 4">
            <a:extLst>
              <a:ext uri="{FF2B5EF4-FFF2-40B4-BE49-F238E27FC236}">
                <a16:creationId xmlns:a16="http://schemas.microsoft.com/office/drawing/2014/main" id="{06D51DD1-0E48-1D74-1BF2-690F4EA09B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a:extLst>
              <a:ext uri="{FF2B5EF4-FFF2-40B4-BE49-F238E27FC236}">
                <a16:creationId xmlns:a16="http://schemas.microsoft.com/office/drawing/2014/main" id="{E39A71E2-2D96-9B5C-78AB-E0742775D2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D00783-7297-40AB-977E-809A262EE523}" type="slidenum">
              <a:rPr lang="ro-RO" smtClean="0"/>
              <a:t>‹#›</a:t>
            </a:fld>
            <a:endParaRPr lang="ro-RO"/>
          </a:p>
        </p:txBody>
      </p:sp>
    </p:spTree>
    <p:extLst>
      <p:ext uri="{BB962C8B-B14F-4D97-AF65-F5344CB8AC3E}">
        <p14:creationId xmlns:p14="http://schemas.microsoft.com/office/powerpoint/2010/main" val="25073086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3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 Id="rId4" Type="http://schemas.openxmlformats.org/officeDocument/2006/relationships/image" Target="../media/image38.png"/></Relationships>
</file>

<file path=ppt/slides/_rels/slide34.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E2263-527A-915F-9B99-D043E53EDAB3}"/>
              </a:ext>
            </a:extLst>
          </p:cNvPr>
          <p:cNvSpPr>
            <a:spLocks noGrp="1"/>
          </p:cNvSpPr>
          <p:nvPr>
            <p:ph type="ctrTitle"/>
          </p:nvPr>
        </p:nvSpPr>
        <p:spPr/>
        <p:txBody>
          <a:bodyPr>
            <a:normAutofit fontScale="90000"/>
          </a:bodyPr>
          <a:lstStyle/>
          <a:p>
            <a:r>
              <a:rPr lang="en-US" dirty="0"/>
              <a:t>Fenomene </a:t>
            </a:r>
            <a:r>
              <a:rPr lang="en-US" dirty="0" err="1"/>
              <a:t>moleculare</a:t>
            </a:r>
            <a:r>
              <a:rPr lang="en-US" dirty="0"/>
              <a:t>: </a:t>
            </a:r>
            <a:br>
              <a:rPr lang="ro-RO" dirty="0"/>
            </a:br>
            <a:r>
              <a:rPr lang="ro-RO" dirty="0"/>
              <a:t>Fizica </a:t>
            </a:r>
            <a:r>
              <a:rPr lang="en-US" dirty="0" err="1"/>
              <a:t>fenomene</a:t>
            </a:r>
            <a:r>
              <a:rPr lang="ro-RO" dirty="0"/>
              <a:t>lor</a:t>
            </a:r>
            <a:r>
              <a:rPr lang="en-US" dirty="0"/>
              <a:t> de transport</a:t>
            </a:r>
            <a:r>
              <a:rPr lang="ro-RO" dirty="0"/>
              <a:t> – mecanismelor de transport</a:t>
            </a:r>
          </a:p>
        </p:txBody>
      </p:sp>
      <p:sp>
        <p:nvSpPr>
          <p:cNvPr id="3" name="Subtitle 2">
            <a:extLst>
              <a:ext uri="{FF2B5EF4-FFF2-40B4-BE49-F238E27FC236}">
                <a16:creationId xmlns:a16="http://schemas.microsoft.com/office/drawing/2014/main" id="{6A69E158-9D08-08AC-5BC8-F42E689AD87F}"/>
              </a:ext>
            </a:extLst>
          </p:cNvPr>
          <p:cNvSpPr>
            <a:spLocks noGrp="1"/>
          </p:cNvSpPr>
          <p:nvPr>
            <p:ph type="subTitle" idx="1"/>
          </p:nvPr>
        </p:nvSpPr>
        <p:spPr/>
        <p:txBody>
          <a:bodyPr/>
          <a:lstStyle/>
          <a:p>
            <a:endParaRPr lang="ro-RO" dirty="0"/>
          </a:p>
        </p:txBody>
      </p:sp>
    </p:spTree>
    <p:extLst>
      <p:ext uri="{BB962C8B-B14F-4D97-AF65-F5344CB8AC3E}">
        <p14:creationId xmlns:p14="http://schemas.microsoft.com/office/powerpoint/2010/main" val="3121121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E361E0-8B43-EFD9-C9D7-9A018F69C682}"/>
              </a:ext>
            </a:extLst>
          </p:cNvPr>
          <p:cNvSpPr>
            <a:spLocks noGrp="1"/>
          </p:cNvSpPr>
          <p:nvPr>
            <p:ph idx="1"/>
          </p:nvPr>
        </p:nvSpPr>
        <p:spPr>
          <a:xfrm>
            <a:off x="447869" y="429208"/>
            <a:ext cx="11234057" cy="6195527"/>
          </a:xfrm>
        </p:spPr>
        <p:txBody>
          <a:bodyPr>
            <a:normAutofit lnSpcReduction="10000"/>
          </a:bodyPr>
          <a:lstStyle/>
          <a:p>
            <a:r>
              <a:rPr lang="en-US" dirty="0" err="1"/>
              <a:t>Pornind</a:t>
            </a:r>
            <a:r>
              <a:rPr lang="en-US" dirty="0"/>
              <a:t> de la prima </a:t>
            </a:r>
            <a:r>
              <a:rPr lang="en-US" dirty="0" err="1"/>
              <a:t>lege</a:t>
            </a:r>
            <a:r>
              <a:rPr lang="en-US" dirty="0"/>
              <a:t> a </a:t>
            </a:r>
            <a:r>
              <a:rPr lang="en-US" dirty="0" err="1"/>
              <a:t>lui</a:t>
            </a:r>
            <a:r>
              <a:rPr lang="en-US" dirty="0"/>
              <a:t> Fick, </a:t>
            </a:r>
            <a:r>
              <a:rPr lang="en-US" dirty="0" err="1"/>
              <a:t>putem</a:t>
            </a:r>
            <a:r>
              <a:rPr lang="en-US" dirty="0"/>
              <a:t> studia </a:t>
            </a:r>
            <a:r>
              <a:rPr lang="en-US" dirty="0" err="1"/>
              <a:t>variația</a:t>
            </a:r>
            <a:r>
              <a:rPr lang="en-US" dirty="0"/>
              <a:t> </a:t>
            </a:r>
            <a:r>
              <a:rPr lang="en-US" dirty="0" err="1"/>
              <a:t>în</a:t>
            </a:r>
            <a:r>
              <a:rPr lang="en-US" dirty="0"/>
              <a:t> </a:t>
            </a:r>
            <a:r>
              <a:rPr lang="en-US" dirty="0" err="1"/>
              <a:t>timp</a:t>
            </a:r>
            <a:r>
              <a:rPr lang="en-US" dirty="0"/>
              <a:t> a </a:t>
            </a:r>
            <a:r>
              <a:rPr lang="en-US" dirty="0" err="1"/>
              <a:t>concentrației</a:t>
            </a:r>
            <a:r>
              <a:rPr lang="en-US" dirty="0"/>
              <a:t> la </a:t>
            </a:r>
            <a:r>
              <a:rPr lang="en-US" dirty="0" err="1"/>
              <a:t>nivelul</a:t>
            </a:r>
            <a:r>
              <a:rPr lang="en-US" dirty="0"/>
              <a:t> </a:t>
            </a:r>
            <a:r>
              <a:rPr lang="en-US" dirty="0" err="1"/>
              <a:t>unei</a:t>
            </a:r>
            <a:r>
              <a:rPr lang="en-US" dirty="0"/>
              <a:t> </a:t>
            </a:r>
            <a:r>
              <a:rPr lang="en-US" dirty="0" err="1"/>
              <a:t>secțiuni</a:t>
            </a:r>
            <a:r>
              <a:rPr lang="en-US" dirty="0"/>
              <a:t> date. </a:t>
            </a:r>
          </a:p>
          <a:p>
            <a:r>
              <a:rPr lang="en-US" b="1" i="1" dirty="0" err="1"/>
              <a:t>Dacă</a:t>
            </a:r>
            <a:r>
              <a:rPr lang="en-US" b="1" i="1" dirty="0"/>
              <a:t> </a:t>
            </a:r>
            <a:r>
              <a:rPr lang="en-US" b="1" i="1" dirty="0" err="1"/>
              <a:t>gradientul</a:t>
            </a:r>
            <a:r>
              <a:rPr lang="en-US" b="1" i="1" dirty="0"/>
              <a:t> </a:t>
            </a:r>
            <a:r>
              <a:rPr lang="en-US" b="1" i="1" dirty="0" err="1"/>
              <a:t>este</a:t>
            </a:r>
            <a:r>
              <a:rPr lang="en-US" b="1" i="1" dirty="0"/>
              <a:t> constant</a:t>
            </a:r>
            <a:r>
              <a:rPr lang="en-US" dirty="0"/>
              <a:t>, </a:t>
            </a:r>
            <a:r>
              <a:rPr lang="en-US" dirty="0" err="1"/>
              <a:t>atunci</a:t>
            </a:r>
            <a:r>
              <a:rPr lang="en-US" dirty="0"/>
              <a:t> </a:t>
            </a:r>
            <a:r>
              <a:rPr lang="en-US" dirty="0" err="1"/>
              <a:t>prin</a:t>
            </a:r>
            <a:r>
              <a:rPr lang="en-US" dirty="0"/>
              <a:t> </a:t>
            </a:r>
            <a:r>
              <a:rPr lang="en-US" dirty="0" err="1"/>
              <a:t>stratul</a:t>
            </a:r>
            <a:r>
              <a:rPr lang="en-US" dirty="0"/>
              <a:t> de </a:t>
            </a:r>
            <a:r>
              <a:rPr lang="en-US" dirty="0" err="1"/>
              <a:t>grosime</a:t>
            </a:r>
            <a:r>
              <a:rPr lang="en-US" dirty="0"/>
              <a:t> </a:t>
            </a:r>
            <a:r>
              <a:rPr lang="en-US" b="1" dirty="0"/>
              <a:t>dx</a:t>
            </a:r>
            <a:r>
              <a:rPr lang="en-US" dirty="0"/>
              <a:t> al </a:t>
            </a:r>
            <a:r>
              <a:rPr lang="en-US" dirty="0" err="1"/>
              <a:t>secțiunii</a:t>
            </a:r>
            <a:r>
              <a:rPr lang="en-US" dirty="0"/>
              <a:t> considerate </a:t>
            </a:r>
            <a:r>
              <a:rPr lang="en-US" dirty="0" err="1"/>
              <a:t>fiecare</a:t>
            </a:r>
            <a:r>
              <a:rPr lang="en-US" dirty="0"/>
              <a:t> </a:t>
            </a:r>
            <a:r>
              <a:rPr lang="en-US" dirty="0" err="1"/>
              <a:t>număr</a:t>
            </a:r>
            <a:r>
              <a:rPr lang="en-US" dirty="0"/>
              <a:t> de molecule egal cu </a:t>
            </a:r>
            <a:r>
              <a:rPr lang="en-US" dirty="0" err="1"/>
              <a:t>numărul</a:t>
            </a:r>
            <a:r>
              <a:rPr lang="en-US" dirty="0"/>
              <a:t> de molecule care </a:t>
            </a:r>
            <a:r>
              <a:rPr lang="en-US" dirty="0" err="1"/>
              <a:t>părăsesc</a:t>
            </a:r>
            <a:r>
              <a:rPr lang="en-US" dirty="0"/>
              <a:t> </a:t>
            </a:r>
            <a:r>
              <a:rPr lang="en-US" dirty="0" err="1"/>
              <a:t>stratul</a:t>
            </a:r>
            <a:r>
              <a:rPr lang="en-US" dirty="0"/>
              <a:t> </a:t>
            </a:r>
            <a:r>
              <a:rPr lang="en-US" dirty="0" err="1"/>
              <a:t>spre</a:t>
            </a:r>
            <a:r>
              <a:rPr lang="en-US" dirty="0"/>
              <a:t> zona </a:t>
            </a:r>
            <a:r>
              <a:rPr lang="en-US" dirty="0" err="1"/>
              <a:t>mai</a:t>
            </a:r>
            <a:r>
              <a:rPr lang="en-US" dirty="0"/>
              <a:t> </a:t>
            </a:r>
            <a:r>
              <a:rPr lang="en-US" dirty="0" err="1"/>
              <a:t>puțin</a:t>
            </a:r>
            <a:r>
              <a:rPr lang="en-US" dirty="0"/>
              <a:t> </a:t>
            </a:r>
            <a:r>
              <a:rPr lang="en-US" dirty="0" err="1"/>
              <a:t>concentrată</a:t>
            </a:r>
            <a:r>
              <a:rPr lang="en-US" dirty="0"/>
              <a:t> </a:t>
            </a:r>
            <a:r>
              <a:rPr lang="en-US" dirty="0" err="1"/>
              <a:t>intră</a:t>
            </a:r>
            <a:r>
              <a:rPr lang="en-US" dirty="0"/>
              <a:t> </a:t>
            </a:r>
            <a:r>
              <a:rPr lang="en-US" dirty="0" err="1"/>
              <a:t>în</a:t>
            </a:r>
            <a:r>
              <a:rPr lang="en-US" dirty="0"/>
              <a:t> </a:t>
            </a:r>
            <a:r>
              <a:rPr lang="en-US" dirty="0" err="1"/>
              <a:t>fiecare</a:t>
            </a:r>
            <a:r>
              <a:rPr lang="en-US" dirty="0"/>
              <a:t> </a:t>
            </a:r>
            <a:r>
              <a:rPr lang="en-US" dirty="0" err="1"/>
              <a:t>secundă</a:t>
            </a:r>
            <a:r>
              <a:rPr lang="en-US" dirty="0"/>
              <a:t> din zona </a:t>
            </a:r>
            <a:r>
              <a:rPr lang="en-US" dirty="0" err="1"/>
              <a:t>mai</a:t>
            </a:r>
            <a:r>
              <a:rPr lang="en-US" dirty="0"/>
              <a:t> </a:t>
            </a:r>
            <a:r>
              <a:rPr lang="en-US" dirty="0" err="1"/>
              <a:t>concentrată</a:t>
            </a:r>
            <a:r>
              <a:rPr lang="en-US" dirty="0"/>
              <a:t>, </a:t>
            </a:r>
            <a:r>
              <a:rPr lang="en-US" dirty="0" err="1"/>
              <a:t>prin</a:t>
            </a:r>
            <a:r>
              <a:rPr lang="en-US" dirty="0"/>
              <a:t> </a:t>
            </a:r>
            <a:r>
              <a:rPr lang="en-US" dirty="0" err="1"/>
              <a:t>urmare</a:t>
            </a:r>
            <a:r>
              <a:rPr lang="en-US" dirty="0"/>
              <a:t> </a:t>
            </a:r>
            <a:r>
              <a:rPr lang="en-US" dirty="0" err="1"/>
              <a:t>concentrația</a:t>
            </a:r>
            <a:r>
              <a:rPr lang="en-US" dirty="0"/>
              <a:t> </a:t>
            </a:r>
            <a:r>
              <a:rPr lang="en-US" dirty="0" err="1"/>
              <a:t>în</a:t>
            </a:r>
            <a:r>
              <a:rPr lang="en-US" dirty="0"/>
              <a:t> </a:t>
            </a:r>
            <a:r>
              <a:rPr lang="en-US" dirty="0" err="1"/>
              <a:t>acel</a:t>
            </a:r>
            <a:r>
              <a:rPr lang="en-US" dirty="0"/>
              <a:t> </a:t>
            </a:r>
            <a:r>
              <a:rPr lang="en-US" dirty="0" err="1"/>
              <a:t>strat</a:t>
            </a:r>
            <a:r>
              <a:rPr lang="en-US" dirty="0"/>
              <a:t> </a:t>
            </a:r>
            <a:r>
              <a:rPr lang="en-US" dirty="0" err="1"/>
              <a:t>rămâne</a:t>
            </a:r>
            <a:r>
              <a:rPr lang="en-US" dirty="0"/>
              <a:t> </a:t>
            </a:r>
            <a:r>
              <a:rPr lang="en-US" dirty="0" err="1"/>
              <a:t>constantă</a:t>
            </a:r>
            <a:r>
              <a:rPr lang="en-US" dirty="0"/>
              <a:t>. </a:t>
            </a:r>
          </a:p>
          <a:p>
            <a:r>
              <a:rPr lang="en-US" b="1" i="1" dirty="0"/>
              <a:t>Dar </a:t>
            </a:r>
            <a:r>
              <a:rPr lang="en-US" b="1" i="1" dirty="0" err="1"/>
              <a:t>dacă</a:t>
            </a:r>
            <a:r>
              <a:rPr lang="en-US" b="1" i="1" dirty="0"/>
              <a:t> </a:t>
            </a:r>
            <a:r>
              <a:rPr lang="en-US" b="1" i="1" dirty="0" err="1"/>
              <a:t>concentrația</a:t>
            </a:r>
            <a:r>
              <a:rPr lang="en-US" b="1" i="1" dirty="0"/>
              <a:t> </a:t>
            </a:r>
            <a:r>
              <a:rPr lang="en-US" b="1" i="1" dirty="0" err="1"/>
              <a:t>variază</a:t>
            </a:r>
            <a:r>
              <a:rPr lang="en-US" b="1" i="1" dirty="0"/>
              <a:t> </a:t>
            </a:r>
            <a:r>
              <a:rPr lang="en-US" dirty="0"/>
              <a:t>din </a:t>
            </a:r>
            <a:r>
              <a:rPr lang="en-US" dirty="0" err="1"/>
              <a:t>ce</a:t>
            </a:r>
            <a:r>
              <a:rPr lang="en-US" dirty="0"/>
              <a:t> </a:t>
            </a:r>
            <a:r>
              <a:rPr lang="en-US" dirty="0" err="1"/>
              <a:t>în</a:t>
            </a:r>
            <a:r>
              <a:rPr lang="en-US" dirty="0"/>
              <a:t> </a:t>
            </a:r>
            <a:r>
              <a:rPr lang="en-US" dirty="0" err="1"/>
              <a:t>ce</a:t>
            </a:r>
            <a:r>
              <a:rPr lang="en-US" dirty="0"/>
              <a:t> </a:t>
            </a:r>
            <a:r>
              <a:rPr lang="en-US" dirty="0" err="1"/>
              <a:t>mai</a:t>
            </a:r>
            <a:r>
              <a:rPr lang="en-US" dirty="0"/>
              <a:t> </a:t>
            </a:r>
            <a:r>
              <a:rPr lang="en-US" dirty="0" err="1"/>
              <a:t>aproape</a:t>
            </a:r>
            <a:r>
              <a:rPr lang="en-US" dirty="0"/>
              <a:t> pe </a:t>
            </a:r>
            <a:r>
              <a:rPr lang="en-US" dirty="0" err="1"/>
              <a:t>direcția</a:t>
            </a:r>
            <a:r>
              <a:rPr lang="en-US" dirty="0"/>
              <a:t> </a:t>
            </a:r>
            <a:r>
              <a:rPr lang="en-US" b="1" dirty="0"/>
              <a:t>x</a:t>
            </a:r>
            <a:r>
              <a:rPr lang="en-US" dirty="0"/>
              <a:t>, </a:t>
            </a:r>
            <a:r>
              <a:rPr lang="en-US" dirty="0" err="1"/>
              <a:t>atunci</a:t>
            </a:r>
            <a:r>
              <a:rPr lang="en-US" dirty="0"/>
              <a:t> </a:t>
            </a:r>
            <a:r>
              <a:rPr lang="en-US" dirty="0" err="1"/>
              <a:t>în</a:t>
            </a:r>
            <a:r>
              <a:rPr lang="en-US" dirty="0"/>
              <a:t> </a:t>
            </a:r>
            <a:r>
              <a:rPr lang="en-US" dirty="0" err="1"/>
              <a:t>timp</a:t>
            </a:r>
            <a:r>
              <a:rPr lang="en-US" dirty="0"/>
              <a:t> se </a:t>
            </a:r>
            <a:r>
              <a:rPr lang="en-US" dirty="0" err="1"/>
              <a:t>va</a:t>
            </a:r>
            <a:r>
              <a:rPr lang="en-US" dirty="0"/>
              <a:t> </a:t>
            </a:r>
            <a:r>
              <a:rPr lang="en-US" dirty="0" err="1"/>
              <a:t>schimba</a:t>
            </a:r>
            <a:r>
              <a:rPr lang="en-US" dirty="0"/>
              <a:t> </a:t>
            </a:r>
            <a:r>
              <a:rPr lang="en-US" dirty="0" err="1"/>
              <a:t>și</a:t>
            </a:r>
            <a:r>
              <a:rPr lang="en-US" dirty="0"/>
              <a:t> </a:t>
            </a:r>
            <a:r>
              <a:rPr lang="en-US" dirty="0" err="1"/>
              <a:t>concentrația</a:t>
            </a:r>
            <a:r>
              <a:rPr lang="en-US" dirty="0"/>
              <a:t> </a:t>
            </a:r>
            <a:r>
              <a:rPr lang="en-US" dirty="0" err="1"/>
              <a:t>în</a:t>
            </a:r>
            <a:r>
              <a:rPr lang="en-US" dirty="0"/>
              <a:t> </a:t>
            </a:r>
            <a:r>
              <a:rPr lang="en-US" dirty="0" err="1"/>
              <a:t>diferitele</a:t>
            </a:r>
            <a:r>
              <a:rPr lang="en-US" dirty="0"/>
              <a:t> </a:t>
            </a:r>
            <a:r>
              <a:rPr lang="en-US" dirty="0" err="1"/>
              <a:t>straturi</a:t>
            </a:r>
            <a:r>
              <a:rPr lang="en-US" dirty="0"/>
              <a:t>. Pentru </a:t>
            </a:r>
            <a:r>
              <a:rPr lang="en-US" dirty="0" err="1"/>
              <a:t>calculul</a:t>
            </a:r>
            <a:r>
              <a:rPr lang="en-US" dirty="0"/>
              <a:t> </a:t>
            </a:r>
            <a:r>
              <a:rPr lang="en-US" dirty="0" err="1"/>
              <a:t>acestei</a:t>
            </a:r>
            <a:r>
              <a:rPr lang="en-US" dirty="0"/>
              <a:t> </a:t>
            </a:r>
            <a:r>
              <a:rPr lang="en-US" dirty="0" err="1"/>
              <a:t>variații</a:t>
            </a:r>
            <a:r>
              <a:rPr lang="en-US" dirty="0"/>
              <a:t> </a:t>
            </a:r>
            <a:r>
              <a:rPr lang="en-US" dirty="0" err="1"/>
              <a:t>în</a:t>
            </a:r>
            <a:r>
              <a:rPr lang="en-US" dirty="0"/>
              <a:t> </a:t>
            </a:r>
            <a:r>
              <a:rPr lang="en-US" dirty="0" err="1"/>
              <a:t>timp</a:t>
            </a:r>
            <a:r>
              <a:rPr lang="en-US" dirty="0"/>
              <a:t>, </a:t>
            </a:r>
            <a:r>
              <a:rPr lang="en-US" dirty="0" err="1"/>
              <a:t>trebuie</a:t>
            </a:r>
            <a:r>
              <a:rPr lang="en-US" dirty="0"/>
              <a:t> </a:t>
            </a:r>
            <a:r>
              <a:rPr lang="en-US" dirty="0" err="1"/>
              <a:t>să</a:t>
            </a:r>
            <a:r>
              <a:rPr lang="en-US" dirty="0"/>
              <a:t> </a:t>
            </a:r>
            <a:r>
              <a:rPr lang="en-US" dirty="0" err="1"/>
              <a:t>luăm</a:t>
            </a:r>
            <a:r>
              <a:rPr lang="en-US" dirty="0"/>
              <a:t> </a:t>
            </a:r>
            <a:r>
              <a:rPr lang="en-US" dirty="0" err="1"/>
              <a:t>în</a:t>
            </a:r>
            <a:r>
              <a:rPr lang="en-US" dirty="0"/>
              <a:t> </a:t>
            </a:r>
            <a:r>
              <a:rPr lang="en-US" dirty="0" err="1"/>
              <a:t>considerare</a:t>
            </a:r>
            <a:r>
              <a:rPr lang="en-US" dirty="0"/>
              <a:t> </a:t>
            </a:r>
            <a:r>
              <a:rPr lang="en-US" dirty="0" err="1"/>
              <a:t>faptul</a:t>
            </a:r>
            <a:r>
              <a:rPr lang="en-US" dirty="0"/>
              <a:t> </a:t>
            </a:r>
            <a:r>
              <a:rPr lang="en-US" dirty="0" err="1"/>
              <a:t>că</a:t>
            </a:r>
            <a:r>
              <a:rPr lang="en-US" dirty="0"/>
              <a:t> </a:t>
            </a:r>
            <a:r>
              <a:rPr lang="en-US" dirty="0" err="1"/>
              <a:t>viteza</a:t>
            </a:r>
            <a:r>
              <a:rPr lang="en-US" dirty="0"/>
              <a:t> de </a:t>
            </a:r>
            <a:r>
              <a:rPr lang="en-US" dirty="0" err="1"/>
              <a:t>intrare</a:t>
            </a:r>
            <a:r>
              <a:rPr lang="en-US" dirty="0"/>
              <a:t> </a:t>
            </a:r>
            <a:r>
              <a:rPr lang="en-US" b="1" dirty="0" err="1"/>
              <a:t>dn</a:t>
            </a:r>
            <a:r>
              <a:rPr lang="en-US" b="1" dirty="0"/>
              <a:t>/dt </a:t>
            </a:r>
            <a:r>
              <a:rPr lang="en-US" dirty="0"/>
              <a:t>a </a:t>
            </a:r>
            <a:r>
              <a:rPr lang="en-US" dirty="0" err="1"/>
              <a:t>substanței</a:t>
            </a:r>
            <a:r>
              <a:rPr lang="en-US" dirty="0"/>
              <a:t> </a:t>
            </a:r>
            <a:r>
              <a:rPr lang="en-US" dirty="0" err="1"/>
              <a:t>în</a:t>
            </a:r>
            <a:r>
              <a:rPr lang="en-US" dirty="0"/>
              <a:t> </a:t>
            </a:r>
            <a:r>
              <a:rPr lang="en-US" dirty="0" err="1"/>
              <a:t>stratul</a:t>
            </a:r>
            <a:r>
              <a:rPr lang="en-US" dirty="0"/>
              <a:t> </a:t>
            </a:r>
            <a:r>
              <a:rPr lang="en-US" dirty="0" err="1"/>
              <a:t>analizat</a:t>
            </a:r>
            <a:r>
              <a:rPr lang="en-US" dirty="0"/>
              <a:t> </a:t>
            </a:r>
            <a:r>
              <a:rPr lang="en-US" dirty="0" err="1"/>
              <a:t>în</a:t>
            </a:r>
            <a:r>
              <a:rPr lang="en-US" dirty="0"/>
              <a:t> </a:t>
            </a:r>
            <a:r>
              <a:rPr lang="en-US" dirty="0" err="1"/>
              <a:t>momentul</a:t>
            </a:r>
            <a:r>
              <a:rPr lang="en-US" dirty="0"/>
              <a:t> </a:t>
            </a:r>
            <a:r>
              <a:rPr lang="en-US" b="1" dirty="0"/>
              <a:t>t</a:t>
            </a:r>
            <a:r>
              <a:rPr lang="en-US" dirty="0"/>
              <a:t> </a:t>
            </a:r>
            <a:r>
              <a:rPr lang="en-US" dirty="0" err="1"/>
              <a:t>va</a:t>
            </a:r>
            <a:r>
              <a:rPr lang="en-US" dirty="0"/>
              <a:t> fi </a:t>
            </a:r>
            <a:r>
              <a:rPr lang="en-US" dirty="0" err="1"/>
              <a:t>egală</a:t>
            </a:r>
            <a:r>
              <a:rPr lang="en-US" dirty="0"/>
              <a:t> cu</a:t>
            </a:r>
            <a:endParaRPr lang="ro-RO" dirty="0"/>
          </a:p>
          <a:p>
            <a:endParaRPr lang="ro-RO" dirty="0"/>
          </a:p>
          <a:p>
            <a:r>
              <a:rPr lang="en-US" dirty="0" err="1"/>
              <a:t>Și</a:t>
            </a:r>
            <a:r>
              <a:rPr lang="en-US" dirty="0"/>
              <a:t> </a:t>
            </a:r>
            <a:r>
              <a:rPr lang="en-US" dirty="0" err="1"/>
              <a:t>viteza</a:t>
            </a:r>
            <a:r>
              <a:rPr lang="en-US" dirty="0"/>
              <a:t> de </a:t>
            </a:r>
            <a:r>
              <a:rPr lang="en-US" dirty="0" err="1"/>
              <a:t>ieșire</a:t>
            </a:r>
            <a:r>
              <a:rPr lang="en-US" dirty="0"/>
              <a:t> </a:t>
            </a:r>
            <a:r>
              <a:rPr lang="en-US" dirty="0" err="1"/>
              <a:t>prin</a:t>
            </a:r>
            <a:r>
              <a:rPr lang="en-US" dirty="0"/>
              <a:t> </a:t>
            </a:r>
            <a:r>
              <a:rPr lang="en-US" dirty="0" err="1"/>
              <a:t>partea</a:t>
            </a:r>
            <a:r>
              <a:rPr lang="en-US" dirty="0"/>
              <a:t> </a:t>
            </a:r>
            <a:r>
              <a:rPr lang="en-US" dirty="0" err="1"/>
              <a:t>opusă</a:t>
            </a:r>
            <a:r>
              <a:rPr lang="en-US" dirty="0"/>
              <a:t> </a:t>
            </a:r>
            <a:r>
              <a:rPr lang="en-US" dirty="0" err="1"/>
              <a:t>va</a:t>
            </a:r>
            <a:r>
              <a:rPr lang="en-US" dirty="0"/>
              <a:t> </a:t>
            </a:r>
            <a:r>
              <a:rPr lang="en-US" dirty="0" err="1"/>
              <a:t>diferi</a:t>
            </a:r>
            <a:r>
              <a:rPr lang="en-US" dirty="0"/>
              <a:t> de prima, </a:t>
            </a:r>
            <a:r>
              <a:rPr lang="en-US" dirty="0" err="1"/>
              <a:t>datorită</a:t>
            </a:r>
            <a:r>
              <a:rPr lang="en-US" dirty="0"/>
              <a:t> </a:t>
            </a:r>
            <a:r>
              <a:rPr lang="en-US" dirty="0" err="1"/>
              <a:t>variației</a:t>
            </a:r>
            <a:r>
              <a:rPr lang="en-US" dirty="0"/>
              <a:t> </a:t>
            </a:r>
            <a:r>
              <a:rPr lang="en-US" dirty="0" err="1"/>
              <a:t>gradientului</a:t>
            </a:r>
            <a:r>
              <a:rPr lang="en-US" dirty="0"/>
              <a:t> de </a:t>
            </a:r>
            <a:r>
              <a:rPr lang="en-US" dirty="0" err="1"/>
              <a:t>concentrație</a:t>
            </a:r>
            <a:r>
              <a:rPr lang="en-US" dirty="0"/>
              <a:t>.</a:t>
            </a:r>
          </a:p>
        </p:txBody>
      </p:sp>
      <p:pic>
        <p:nvPicPr>
          <p:cNvPr id="5" name="Picture 4">
            <a:extLst>
              <a:ext uri="{FF2B5EF4-FFF2-40B4-BE49-F238E27FC236}">
                <a16:creationId xmlns:a16="http://schemas.microsoft.com/office/drawing/2014/main" id="{3EA86C1B-4DE0-9D22-20CB-20978438128E}"/>
              </a:ext>
            </a:extLst>
          </p:cNvPr>
          <p:cNvPicPr>
            <a:picLocks noChangeAspect="1"/>
          </p:cNvPicPr>
          <p:nvPr/>
        </p:nvPicPr>
        <p:blipFill>
          <a:blip r:embed="rId2"/>
          <a:stretch>
            <a:fillRect/>
          </a:stretch>
        </p:blipFill>
        <p:spPr>
          <a:xfrm>
            <a:off x="6064897" y="4489800"/>
            <a:ext cx="2304485" cy="679357"/>
          </a:xfrm>
          <a:prstGeom prst="rect">
            <a:avLst/>
          </a:prstGeom>
        </p:spPr>
      </p:pic>
      <p:pic>
        <p:nvPicPr>
          <p:cNvPr id="7" name="Picture 6">
            <a:extLst>
              <a:ext uri="{FF2B5EF4-FFF2-40B4-BE49-F238E27FC236}">
                <a16:creationId xmlns:a16="http://schemas.microsoft.com/office/drawing/2014/main" id="{A8FA5622-C02A-AEA3-191A-E8222DAA54C9}"/>
              </a:ext>
            </a:extLst>
          </p:cNvPr>
          <p:cNvPicPr>
            <a:picLocks noChangeAspect="1"/>
          </p:cNvPicPr>
          <p:nvPr/>
        </p:nvPicPr>
        <p:blipFill>
          <a:blip r:embed="rId3"/>
          <a:stretch>
            <a:fillRect/>
          </a:stretch>
        </p:blipFill>
        <p:spPr>
          <a:xfrm>
            <a:off x="5857068" y="5840965"/>
            <a:ext cx="2720141" cy="783770"/>
          </a:xfrm>
          <a:prstGeom prst="rect">
            <a:avLst/>
          </a:prstGeom>
        </p:spPr>
      </p:pic>
    </p:spTree>
    <p:extLst>
      <p:ext uri="{BB962C8B-B14F-4D97-AF65-F5344CB8AC3E}">
        <p14:creationId xmlns:p14="http://schemas.microsoft.com/office/powerpoint/2010/main" val="1231896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88ED4B-A52A-1BC9-7BA2-C8EE3C17E959}"/>
              </a:ext>
            </a:extLst>
          </p:cNvPr>
          <p:cNvSpPr>
            <a:spLocks noGrp="1"/>
          </p:cNvSpPr>
          <p:nvPr>
            <p:ph idx="1"/>
          </p:nvPr>
        </p:nvSpPr>
        <p:spPr>
          <a:xfrm>
            <a:off x="400051" y="388710"/>
            <a:ext cx="11458574" cy="6469289"/>
          </a:xfrm>
        </p:spPr>
        <p:txBody>
          <a:bodyPr>
            <a:normAutofit fontScale="92500" lnSpcReduction="10000"/>
          </a:bodyPr>
          <a:lstStyle/>
          <a:p>
            <a:r>
              <a:rPr lang="en-US" dirty="0"/>
              <a:t>Prin </a:t>
            </a:r>
            <a:r>
              <a:rPr lang="en-US" dirty="0" err="1"/>
              <a:t>urmare</a:t>
            </a:r>
            <a:r>
              <a:rPr lang="en-US" dirty="0"/>
              <a:t>, </a:t>
            </a:r>
            <a:r>
              <a:rPr lang="en-US" dirty="0" err="1"/>
              <a:t>viteza</a:t>
            </a:r>
            <a:r>
              <a:rPr lang="en-US" dirty="0"/>
              <a:t> de </a:t>
            </a:r>
            <a:r>
              <a:rPr lang="en-US" dirty="0" err="1"/>
              <a:t>ieșire</a:t>
            </a:r>
            <a:r>
              <a:rPr lang="en-US" dirty="0"/>
              <a:t> </a:t>
            </a:r>
            <a:r>
              <a:rPr lang="en-US" dirty="0" err="1"/>
              <a:t>va</a:t>
            </a:r>
            <a:r>
              <a:rPr lang="en-US" dirty="0"/>
              <a:t> fi </a:t>
            </a:r>
            <a:r>
              <a:rPr lang="en-US" dirty="0" err="1"/>
              <a:t>egală</a:t>
            </a:r>
            <a:r>
              <a:rPr lang="en-US" dirty="0"/>
              <a:t> cu</a:t>
            </a:r>
            <a:endParaRPr lang="ro-RO" dirty="0"/>
          </a:p>
          <a:p>
            <a:endParaRPr lang="ro-RO" dirty="0"/>
          </a:p>
          <a:p>
            <a:endParaRPr lang="ro-RO" dirty="0"/>
          </a:p>
          <a:p>
            <a:r>
              <a:rPr lang="en-US" dirty="0" err="1"/>
              <a:t>Aceasta</a:t>
            </a:r>
            <a:r>
              <a:rPr lang="en-US" dirty="0"/>
              <a:t> </a:t>
            </a:r>
            <a:r>
              <a:rPr lang="en-US" dirty="0" err="1"/>
              <a:t>înseamnă</a:t>
            </a:r>
            <a:r>
              <a:rPr lang="en-US" dirty="0"/>
              <a:t> </a:t>
            </a:r>
            <a:r>
              <a:rPr lang="en-US" dirty="0" err="1"/>
              <a:t>că</a:t>
            </a:r>
            <a:r>
              <a:rPr lang="en-US" dirty="0"/>
              <a:t> </a:t>
            </a:r>
            <a:r>
              <a:rPr lang="en-US" dirty="0" err="1"/>
              <a:t>variația</a:t>
            </a:r>
            <a:r>
              <a:rPr lang="en-US" dirty="0"/>
              <a:t> pe </a:t>
            </a:r>
            <a:r>
              <a:rPr lang="en-US" dirty="0" err="1"/>
              <a:t>secundă</a:t>
            </a:r>
            <a:r>
              <a:rPr lang="en-US" dirty="0"/>
              <a:t> a </a:t>
            </a:r>
            <a:r>
              <a:rPr lang="en-US" dirty="0" err="1"/>
              <a:t>cantității</a:t>
            </a:r>
            <a:r>
              <a:rPr lang="en-US" dirty="0"/>
              <a:t> de </a:t>
            </a:r>
            <a:r>
              <a:rPr lang="en-US" dirty="0" err="1"/>
              <a:t>substanță</a:t>
            </a:r>
            <a:r>
              <a:rPr lang="en-US" dirty="0"/>
              <a:t> din </a:t>
            </a:r>
            <a:r>
              <a:rPr lang="en-US" dirty="0" err="1"/>
              <a:t>stratul</a:t>
            </a:r>
            <a:r>
              <a:rPr lang="en-US" dirty="0"/>
              <a:t> de </a:t>
            </a:r>
            <a:r>
              <a:rPr lang="en-US" dirty="0" err="1"/>
              <a:t>grosime</a:t>
            </a:r>
            <a:r>
              <a:rPr lang="en-US" dirty="0"/>
              <a:t> </a:t>
            </a:r>
            <a:r>
              <a:rPr lang="en-US" b="1" dirty="0">
                <a:solidFill>
                  <a:srgbClr val="FF0000"/>
                </a:solidFill>
              </a:rPr>
              <a:t>dx </a:t>
            </a:r>
            <a:r>
              <a:rPr lang="en-US" dirty="0" err="1"/>
              <a:t>este</a:t>
            </a:r>
            <a:r>
              <a:rPr lang="en-US" dirty="0"/>
              <a:t> </a:t>
            </a:r>
            <a:r>
              <a:rPr lang="en-US" b="1" dirty="0">
                <a:solidFill>
                  <a:srgbClr val="FF0000"/>
                </a:solidFill>
              </a:rPr>
              <a:t>(</a:t>
            </a:r>
            <a:r>
              <a:rPr lang="en-US" b="1" dirty="0" err="1">
                <a:solidFill>
                  <a:srgbClr val="FF0000"/>
                </a:solidFill>
              </a:rPr>
              <a:t>dn</a:t>
            </a:r>
            <a:r>
              <a:rPr lang="en-US" b="1" dirty="0">
                <a:solidFill>
                  <a:srgbClr val="FF0000"/>
                </a:solidFill>
              </a:rPr>
              <a:t> – </a:t>
            </a:r>
            <a:r>
              <a:rPr lang="en-US" b="1" dirty="0" err="1">
                <a:solidFill>
                  <a:srgbClr val="FF0000"/>
                </a:solidFill>
              </a:rPr>
              <a:t>dn</a:t>
            </a:r>
            <a:r>
              <a:rPr lang="en-US" b="1" dirty="0">
                <a:solidFill>
                  <a:srgbClr val="FF0000"/>
                </a:solidFill>
              </a:rPr>
              <a:t>’)/dt</a:t>
            </a:r>
            <a:r>
              <a:rPr lang="en-US" dirty="0"/>
              <a:t>, </a:t>
            </a:r>
            <a:r>
              <a:rPr lang="en-US" dirty="0" err="1"/>
              <a:t>iar</a:t>
            </a:r>
            <a:r>
              <a:rPr lang="en-US" dirty="0"/>
              <a:t> </a:t>
            </a:r>
            <a:r>
              <a:rPr lang="en-US" dirty="0" err="1"/>
              <a:t>împărțind</a:t>
            </a:r>
            <a:r>
              <a:rPr lang="en-US" dirty="0"/>
              <a:t> </a:t>
            </a:r>
            <a:r>
              <a:rPr lang="en-US" dirty="0" err="1"/>
              <a:t>aceste</a:t>
            </a:r>
            <a:r>
              <a:rPr lang="en-US" dirty="0"/>
              <a:t> </a:t>
            </a:r>
            <a:r>
              <a:rPr lang="en-US" dirty="0" err="1"/>
              <a:t>valori</a:t>
            </a:r>
            <a:r>
              <a:rPr lang="en-US" dirty="0"/>
              <a:t> la </a:t>
            </a:r>
            <a:r>
              <a:rPr lang="en-US" dirty="0" err="1"/>
              <a:t>volumul</a:t>
            </a:r>
            <a:r>
              <a:rPr lang="en-US" dirty="0"/>
              <a:t> </a:t>
            </a:r>
            <a:r>
              <a:rPr lang="en-US" b="1" dirty="0" err="1">
                <a:solidFill>
                  <a:srgbClr val="FF0000"/>
                </a:solidFill>
              </a:rPr>
              <a:t>S.dx</a:t>
            </a:r>
            <a:r>
              <a:rPr lang="en-US" b="1" dirty="0">
                <a:solidFill>
                  <a:srgbClr val="FF0000"/>
                </a:solidFill>
              </a:rPr>
              <a:t> </a:t>
            </a:r>
            <a:r>
              <a:rPr lang="en-US" dirty="0"/>
              <a:t>al </a:t>
            </a:r>
            <a:r>
              <a:rPr lang="en-US" dirty="0" err="1"/>
              <a:t>stratului</a:t>
            </a:r>
            <a:r>
              <a:rPr lang="en-US" dirty="0"/>
              <a:t>, </a:t>
            </a:r>
            <a:r>
              <a:rPr lang="en-US" dirty="0" err="1"/>
              <a:t>obținem</a:t>
            </a:r>
            <a:r>
              <a:rPr lang="en-US" dirty="0"/>
              <a:t> </a:t>
            </a:r>
            <a:r>
              <a:rPr lang="en-US" dirty="0" err="1"/>
              <a:t>variația</a:t>
            </a:r>
            <a:r>
              <a:rPr lang="en-US" dirty="0"/>
              <a:t> </a:t>
            </a:r>
            <a:r>
              <a:rPr lang="en-US" dirty="0" err="1"/>
              <a:t>concentrației</a:t>
            </a:r>
            <a:r>
              <a:rPr lang="en-US" dirty="0"/>
              <a:t> </a:t>
            </a:r>
            <a:r>
              <a:rPr lang="en-US" dirty="0" err="1"/>
              <a:t>căutate</a:t>
            </a:r>
            <a:r>
              <a:rPr lang="en-US" dirty="0"/>
              <a:t>.</a:t>
            </a:r>
            <a:endParaRPr lang="ro-RO" dirty="0"/>
          </a:p>
          <a:p>
            <a:endParaRPr lang="ro-RO" dirty="0"/>
          </a:p>
          <a:p>
            <a:r>
              <a:rPr lang="en-US" dirty="0"/>
              <a:t>Prin </a:t>
            </a:r>
            <a:r>
              <a:rPr lang="en-US" dirty="0" err="1"/>
              <a:t>înlocuirea</a:t>
            </a:r>
            <a:r>
              <a:rPr lang="en-US" dirty="0"/>
              <a:t> </a:t>
            </a:r>
            <a:r>
              <a:rPr lang="en-US" dirty="0" err="1"/>
              <a:t>valorilor</a:t>
            </a:r>
            <a:r>
              <a:rPr lang="en-US" dirty="0"/>
              <a:t> </a:t>
            </a:r>
            <a:r>
              <a:rPr lang="en-US" dirty="0" err="1"/>
              <a:t>lui</a:t>
            </a:r>
            <a:r>
              <a:rPr lang="en-US" dirty="0"/>
              <a:t> </a:t>
            </a:r>
            <a:r>
              <a:rPr lang="en-US" b="1" dirty="0" err="1">
                <a:solidFill>
                  <a:srgbClr val="FF0000"/>
                </a:solidFill>
              </a:rPr>
              <a:t>dn</a:t>
            </a:r>
            <a:r>
              <a:rPr lang="en-US" b="1" dirty="0">
                <a:solidFill>
                  <a:srgbClr val="FF0000"/>
                </a:solidFill>
              </a:rPr>
              <a:t>/dt,</a:t>
            </a:r>
            <a:r>
              <a:rPr lang="en-US" dirty="0"/>
              <a:t> </a:t>
            </a:r>
            <a:r>
              <a:rPr lang="en-US" dirty="0" err="1"/>
              <a:t>respectiv</a:t>
            </a:r>
            <a:r>
              <a:rPr lang="en-US" dirty="0"/>
              <a:t> </a:t>
            </a:r>
            <a:r>
              <a:rPr lang="en-US" b="1" dirty="0" err="1">
                <a:solidFill>
                  <a:srgbClr val="FF0000"/>
                </a:solidFill>
              </a:rPr>
              <a:t>dn</a:t>
            </a:r>
            <a:r>
              <a:rPr lang="en-US" b="1" dirty="0">
                <a:solidFill>
                  <a:srgbClr val="FF0000"/>
                </a:solidFill>
              </a:rPr>
              <a:t>’/dt </a:t>
            </a:r>
            <a:r>
              <a:rPr lang="en-US" b="1" dirty="0"/>
              <a:t>a</a:t>
            </a:r>
            <a:r>
              <a:rPr lang="en-US" dirty="0"/>
              <a:t>m </a:t>
            </a:r>
            <a:r>
              <a:rPr lang="en-US" dirty="0" err="1"/>
              <a:t>ajuns</a:t>
            </a:r>
            <a:r>
              <a:rPr lang="en-US" dirty="0"/>
              <a:t> la a </a:t>
            </a:r>
            <a:r>
              <a:rPr lang="en-US" dirty="0" err="1"/>
              <a:t>doua</a:t>
            </a:r>
            <a:r>
              <a:rPr lang="en-US" dirty="0"/>
              <a:t> </a:t>
            </a:r>
            <a:r>
              <a:rPr lang="en-US" dirty="0" err="1"/>
              <a:t>lege</a:t>
            </a:r>
            <a:r>
              <a:rPr lang="en-US" dirty="0"/>
              <a:t> a </a:t>
            </a:r>
            <a:r>
              <a:rPr lang="en-US" dirty="0" err="1"/>
              <a:t>lui</a:t>
            </a:r>
            <a:r>
              <a:rPr lang="en-US" dirty="0"/>
              <a:t> Fick:</a:t>
            </a:r>
            <a:endParaRPr lang="ro-RO" dirty="0"/>
          </a:p>
          <a:p>
            <a:endParaRPr lang="ro-RO" dirty="0"/>
          </a:p>
          <a:p>
            <a:endParaRPr lang="ro-RO" dirty="0"/>
          </a:p>
          <a:p>
            <a:r>
              <a:rPr lang="ro-RO" dirty="0"/>
              <a:t>c</a:t>
            </a:r>
            <a:r>
              <a:rPr lang="en-US" dirty="0"/>
              <a:t>are </a:t>
            </a:r>
            <a:r>
              <a:rPr lang="en-US" dirty="0" err="1"/>
              <a:t>stabilește</a:t>
            </a:r>
            <a:r>
              <a:rPr lang="en-US" dirty="0"/>
              <a:t> </a:t>
            </a:r>
            <a:r>
              <a:rPr lang="en-US" dirty="0" err="1"/>
              <a:t>că</a:t>
            </a:r>
            <a:r>
              <a:rPr lang="en-US" dirty="0"/>
              <a:t> </a:t>
            </a:r>
            <a:r>
              <a:rPr lang="en-US" b="1" i="1" dirty="0" err="1"/>
              <a:t>variația</a:t>
            </a:r>
            <a:r>
              <a:rPr lang="en-US" b="1" i="1" dirty="0"/>
              <a:t> </a:t>
            </a:r>
            <a:r>
              <a:rPr lang="en-US" b="1" i="1" dirty="0" err="1"/>
              <a:t>în</a:t>
            </a:r>
            <a:r>
              <a:rPr lang="en-US" b="1" i="1" dirty="0"/>
              <a:t> </a:t>
            </a:r>
            <a:r>
              <a:rPr lang="en-US" b="1" i="1" dirty="0" err="1"/>
              <a:t>timp</a:t>
            </a:r>
            <a:r>
              <a:rPr lang="en-US" b="1" i="1" dirty="0"/>
              <a:t> a </a:t>
            </a:r>
            <a:r>
              <a:rPr lang="en-US" b="1" i="1" dirty="0" err="1"/>
              <a:t>concentrației</a:t>
            </a:r>
            <a:r>
              <a:rPr lang="en-US" b="1" i="1" dirty="0"/>
              <a:t> </a:t>
            </a:r>
            <a:r>
              <a:rPr lang="en-US" b="1" i="1" dirty="0" err="1"/>
              <a:t>într</a:t>
            </a:r>
            <a:r>
              <a:rPr lang="en-US" b="1" i="1" dirty="0"/>
              <a:t>-un </a:t>
            </a:r>
            <a:r>
              <a:rPr lang="en-US" b="1" i="1" dirty="0" err="1"/>
              <a:t>spațiu</a:t>
            </a:r>
            <a:r>
              <a:rPr lang="en-US" b="1" i="1" dirty="0"/>
              <a:t> </a:t>
            </a:r>
            <a:r>
              <a:rPr lang="en-US" b="1" i="1" dirty="0" err="1"/>
              <a:t>este</a:t>
            </a:r>
            <a:r>
              <a:rPr lang="en-US" b="1" i="1" dirty="0"/>
              <a:t> </a:t>
            </a:r>
            <a:r>
              <a:rPr lang="en-US" b="1" i="1" dirty="0" err="1"/>
              <a:t>proporțională</a:t>
            </a:r>
            <a:r>
              <a:rPr lang="en-US" b="1" i="1" dirty="0"/>
              <a:t> cu </a:t>
            </a:r>
            <a:r>
              <a:rPr lang="en-US" b="1" i="1" dirty="0" err="1"/>
              <a:t>variația</a:t>
            </a:r>
            <a:r>
              <a:rPr lang="en-US" b="1" i="1" dirty="0"/>
              <a:t> </a:t>
            </a:r>
            <a:r>
              <a:rPr lang="en-US" b="1" i="1" dirty="0" err="1"/>
              <a:t>în</a:t>
            </a:r>
            <a:r>
              <a:rPr lang="en-US" b="1" i="1" dirty="0"/>
              <a:t> </a:t>
            </a:r>
            <a:r>
              <a:rPr lang="en-US" b="1" i="1" dirty="0" err="1"/>
              <a:t>spațiu</a:t>
            </a:r>
            <a:r>
              <a:rPr lang="en-US" b="1" i="1" dirty="0"/>
              <a:t> a </a:t>
            </a:r>
            <a:r>
              <a:rPr lang="en-US" b="1" i="1" dirty="0" err="1"/>
              <a:t>gradientului</a:t>
            </a:r>
            <a:r>
              <a:rPr lang="en-US" b="1" i="1" dirty="0"/>
              <a:t> de </a:t>
            </a:r>
            <a:r>
              <a:rPr lang="en-US" b="1" i="1" dirty="0" err="1"/>
              <a:t>concentrație</a:t>
            </a:r>
            <a:r>
              <a:rPr lang="en-US" b="1" i="1" dirty="0"/>
              <a:t> </a:t>
            </a:r>
            <a:r>
              <a:rPr lang="en-US" b="1" i="1" dirty="0" err="1"/>
              <a:t>în</a:t>
            </a:r>
            <a:r>
              <a:rPr lang="en-US" b="1" i="1" dirty="0"/>
              <a:t> </a:t>
            </a:r>
            <a:r>
              <a:rPr lang="en-US" b="1" i="1" dirty="0" err="1"/>
              <a:t>intervalul</a:t>
            </a:r>
            <a:r>
              <a:rPr lang="en-US" b="1" i="1" dirty="0"/>
              <a:t> de </a:t>
            </a:r>
            <a:r>
              <a:rPr lang="en-US" b="1" i="1" dirty="0" err="1"/>
              <a:t>timp</a:t>
            </a:r>
            <a:r>
              <a:rPr lang="en-US" b="1" i="1" dirty="0"/>
              <a:t> </a:t>
            </a:r>
            <a:r>
              <a:rPr lang="en-US" b="1" i="1" dirty="0" err="1"/>
              <a:t>respectiv</a:t>
            </a:r>
            <a:r>
              <a:rPr lang="en-US" dirty="0"/>
              <a:t>. </a:t>
            </a:r>
          </a:p>
          <a:p>
            <a:r>
              <a:rPr lang="en-US" dirty="0" err="1"/>
              <a:t>Această</a:t>
            </a:r>
            <a:r>
              <a:rPr lang="en-US" dirty="0"/>
              <a:t> </a:t>
            </a:r>
            <a:r>
              <a:rPr lang="en-US" dirty="0" err="1"/>
              <a:t>lege</a:t>
            </a:r>
            <a:r>
              <a:rPr lang="en-US" dirty="0"/>
              <a:t> </a:t>
            </a:r>
            <a:r>
              <a:rPr lang="en-US" dirty="0" err="1"/>
              <a:t>stă</a:t>
            </a:r>
            <a:r>
              <a:rPr lang="en-US" dirty="0"/>
              <a:t> la </a:t>
            </a:r>
            <a:r>
              <a:rPr lang="en-US" dirty="0" err="1"/>
              <a:t>baza</a:t>
            </a:r>
            <a:r>
              <a:rPr lang="en-US" dirty="0"/>
              <a:t> </a:t>
            </a:r>
            <a:r>
              <a:rPr lang="en-US" dirty="0" err="1"/>
              <a:t>determinării</a:t>
            </a:r>
            <a:r>
              <a:rPr lang="en-US" dirty="0"/>
              <a:t> </a:t>
            </a:r>
            <a:r>
              <a:rPr lang="en-US" dirty="0" err="1"/>
              <a:t>difuziei</a:t>
            </a:r>
            <a:r>
              <a:rPr lang="en-US" dirty="0"/>
              <a:t> </a:t>
            </a:r>
            <a:r>
              <a:rPr lang="en-US" dirty="0" err="1"/>
              <a:t>prin</a:t>
            </a:r>
            <a:r>
              <a:rPr lang="en-US" dirty="0"/>
              <a:t> </a:t>
            </a:r>
            <a:r>
              <a:rPr lang="en-US" dirty="0" err="1"/>
              <a:t>măsurarea</a:t>
            </a:r>
            <a:r>
              <a:rPr lang="en-US" dirty="0"/>
              <a:t> </a:t>
            </a:r>
            <a:r>
              <a:rPr lang="en-US" dirty="0" err="1"/>
              <a:t>distribuției</a:t>
            </a:r>
            <a:r>
              <a:rPr lang="en-US" dirty="0"/>
              <a:t> </a:t>
            </a:r>
            <a:r>
              <a:rPr lang="en-US" dirty="0" err="1"/>
              <a:t>concentrației</a:t>
            </a:r>
            <a:r>
              <a:rPr lang="en-US" dirty="0"/>
              <a:t> </a:t>
            </a:r>
            <a:r>
              <a:rPr lang="en-US" dirty="0" err="1"/>
              <a:t>în</a:t>
            </a:r>
            <a:r>
              <a:rPr lang="en-US" dirty="0"/>
              <a:t> </a:t>
            </a:r>
            <a:r>
              <a:rPr lang="en-US" dirty="0" err="1"/>
              <a:t>sistem</a:t>
            </a:r>
            <a:r>
              <a:rPr lang="en-US" dirty="0"/>
              <a:t> </a:t>
            </a:r>
            <a:r>
              <a:rPr lang="en-US" dirty="0" err="1"/>
              <a:t>după</a:t>
            </a:r>
            <a:r>
              <a:rPr lang="en-US" dirty="0"/>
              <a:t> o </a:t>
            </a:r>
            <a:r>
              <a:rPr lang="en-US" dirty="0" err="1"/>
              <a:t>perioadă</a:t>
            </a:r>
            <a:r>
              <a:rPr lang="en-US" dirty="0"/>
              <a:t> de </a:t>
            </a:r>
            <a:r>
              <a:rPr lang="en-US" dirty="0" err="1"/>
              <a:t>timp</a:t>
            </a:r>
            <a:r>
              <a:rPr lang="en-US" dirty="0"/>
              <a:t> </a:t>
            </a:r>
            <a:r>
              <a:rPr lang="en-US" dirty="0" err="1"/>
              <a:t>determinată</a:t>
            </a:r>
            <a:r>
              <a:rPr lang="en-US" dirty="0"/>
              <a:t>. </a:t>
            </a:r>
          </a:p>
        </p:txBody>
      </p:sp>
      <p:pic>
        <p:nvPicPr>
          <p:cNvPr id="5" name="Picture 4">
            <a:extLst>
              <a:ext uri="{FF2B5EF4-FFF2-40B4-BE49-F238E27FC236}">
                <a16:creationId xmlns:a16="http://schemas.microsoft.com/office/drawing/2014/main" id="{BF974FF4-A56B-6C24-7050-D3A7359A5A88}"/>
              </a:ext>
            </a:extLst>
          </p:cNvPr>
          <p:cNvPicPr>
            <a:picLocks noChangeAspect="1"/>
          </p:cNvPicPr>
          <p:nvPr/>
        </p:nvPicPr>
        <p:blipFill>
          <a:blip r:embed="rId2"/>
          <a:stretch>
            <a:fillRect/>
          </a:stretch>
        </p:blipFill>
        <p:spPr>
          <a:xfrm>
            <a:off x="6344014" y="178095"/>
            <a:ext cx="3121219" cy="1525670"/>
          </a:xfrm>
          <a:prstGeom prst="rect">
            <a:avLst/>
          </a:prstGeom>
        </p:spPr>
      </p:pic>
      <p:pic>
        <p:nvPicPr>
          <p:cNvPr id="7" name="Picture 6">
            <a:extLst>
              <a:ext uri="{FF2B5EF4-FFF2-40B4-BE49-F238E27FC236}">
                <a16:creationId xmlns:a16="http://schemas.microsoft.com/office/drawing/2014/main" id="{FCF1E55B-9BE9-4B8A-03D3-4EAA8C6C19D1}"/>
              </a:ext>
            </a:extLst>
          </p:cNvPr>
          <p:cNvPicPr>
            <a:picLocks noChangeAspect="1"/>
          </p:cNvPicPr>
          <p:nvPr/>
        </p:nvPicPr>
        <p:blipFill>
          <a:blip r:embed="rId3"/>
          <a:stretch>
            <a:fillRect/>
          </a:stretch>
        </p:blipFill>
        <p:spPr>
          <a:xfrm>
            <a:off x="7837714" y="2510217"/>
            <a:ext cx="2049795" cy="746614"/>
          </a:xfrm>
          <a:prstGeom prst="rect">
            <a:avLst/>
          </a:prstGeom>
        </p:spPr>
      </p:pic>
      <p:pic>
        <p:nvPicPr>
          <p:cNvPr id="9" name="Picture 8">
            <a:extLst>
              <a:ext uri="{FF2B5EF4-FFF2-40B4-BE49-F238E27FC236}">
                <a16:creationId xmlns:a16="http://schemas.microsoft.com/office/drawing/2014/main" id="{E773DFB0-0178-8E46-91CD-04C3760DB71D}"/>
              </a:ext>
            </a:extLst>
          </p:cNvPr>
          <p:cNvPicPr>
            <a:picLocks noChangeAspect="1"/>
          </p:cNvPicPr>
          <p:nvPr/>
        </p:nvPicPr>
        <p:blipFill>
          <a:blip r:embed="rId4"/>
          <a:stretch>
            <a:fillRect/>
          </a:stretch>
        </p:blipFill>
        <p:spPr>
          <a:xfrm>
            <a:off x="5183540" y="3870269"/>
            <a:ext cx="2654174" cy="884726"/>
          </a:xfrm>
          <a:prstGeom prst="rect">
            <a:avLst/>
          </a:prstGeom>
        </p:spPr>
      </p:pic>
    </p:spTree>
    <p:extLst>
      <p:ext uri="{BB962C8B-B14F-4D97-AF65-F5344CB8AC3E}">
        <p14:creationId xmlns:p14="http://schemas.microsoft.com/office/powerpoint/2010/main" val="3358792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AAE5D-4F15-777A-8BF9-07A5EAACCE9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D3BBE9B-81A4-41AB-BCC2-D15B56BC8FF9}"/>
              </a:ext>
            </a:extLst>
          </p:cNvPr>
          <p:cNvSpPr>
            <a:spLocks noGrp="1"/>
          </p:cNvSpPr>
          <p:nvPr>
            <p:ph idx="1"/>
          </p:nvPr>
        </p:nvSpPr>
        <p:spPr/>
        <p:txBody>
          <a:bodyPr/>
          <a:lstStyle/>
          <a:p>
            <a:r>
              <a:rPr lang="en-US" dirty="0"/>
              <a:t>Un </a:t>
            </a:r>
            <a:r>
              <a:rPr lang="en-US" dirty="0" err="1"/>
              <a:t>caz</a:t>
            </a:r>
            <a:r>
              <a:rPr lang="en-US" dirty="0"/>
              <a:t> particular de </a:t>
            </a:r>
            <a:r>
              <a:rPr lang="en-US" dirty="0" err="1"/>
              <a:t>difuzie</a:t>
            </a:r>
            <a:r>
              <a:rPr lang="en-US" dirty="0"/>
              <a:t> </a:t>
            </a:r>
            <a:r>
              <a:rPr lang="en-US" dirty="0" err="1"/>
              <a:t>este</a:t>
            </a:r>
            <a:r>
              <a:rPr lang="en-US" dirty="0"/>
              <a:t> </a:t>
            </a:r>
            <a:r>
              <a:rPr lang="en-US" dirty="0" err="1"/>
              <a:t>dializa</a:t>
            </a:r>
            <a:r>
              <a:rPr lang="en-US" dirty="0"/>
              <a:t>, care </a:t>
            </a:r>
            <a:r>
              <a:rPr lang="en-US" dirty="0" err="1"/>
              <a:t>constă</a:t>
            </a:r>
            <a:r>
              <a:rPr lang="en-US" dirty="0"/>
              <a:t> </a:t>
            </a:r>
            <a:r>
              <a:rPr lang="en-US" dirty="0" err="1"/>
              <a:t>în</a:t>
            </a:r>
            <a:r>
              <a:rPr lang="en-US" dirty="0"/>
              <a:t> </a:t>
            </a:r>
            <a:r>
              <a:rPr lang="en-US" dirty="0" err="1"/>
              <a:t>difuzia</a:t>
            </a:r>
            <a:r>
              <a:rPr lang="en-US" dirty="0"/>
              <a:t> </a:t>
            </a:r>
            <a:r>
              <a:rPr lang="en-US" dirty="0" err="1"/>
              <a:t>prin</a:t>
            </a:r>
            <a:r>
              <a:rPr lang="en-US" dirty="0"/>
              <a:t> </a:t>
            </a:r>
            <a:r>
              <a:rPr lang="en-US" dirty="0" err="1"/>
              <a:t>membranele</a:t>
            </a:r>
            <a:r>
              <a:rPr lang="en-US" dirty="0"/>
              <a:t> </a:t>
            </a:r>
            <a:r>
              <a:rPr lang="en-US" dirty="0" err="1"/>
              <a:t>semipermeabile</a:t>
            </a:r>
            <a:r>
              <a:rPr lang="en-US" dirty="0"/>
              <a:t> a </a:t>
            </a:r>
            <a:r>
              <a:rPr lang="en-US" dirty="0" err="1"/>
              <a:t>substanțelor</a:t>
            </a:r>
            <a:r>
              <a:rPr lang="en-US" dirty="0"/>
              <a:t> cu o </a:t>
            </a:r>
            <a:r>
              <a:rPr lang="en-US" dirty="0" err="1"/>
              <a:t>moleculă</a:t>
            </a:r>
            <a:r>
              <a:rPr lang="en-US" dirty="0"/>
              <a:t> </a:t>
            </a:r>
            <a:r>
              <a:rPr lang="en-US" dirty="0" err="1"/>
              <a:t>mai</a:t>
            </a:r>
            <a:r>
              <a:rPr lang="en-US" dirty="0"/>
              <a:t> </a:t>
            </a:r>
            <a:r>
              <a:rPr lang="en-US" dirty="0" err="1"/>
              <a:t>mică</a:t>
            </a:r>
            <a:r>
              <a:rPr lang="en-US" dirty="0"/>
              <a:t> </a:t>
            </a:r>
            <a:r>
              <a:rPr lang="en-US" dirty="0" err="1"/>
              <a:t>decât</a:t>
            </a:r>
            <a:r>
              <a:rPr lang="en-US" dirty="0"/>
              <a:t> </a:t>
            </a:r>
            <a:r>
              <a:rPr lang="en-US" dirty="0" err="1"/>
              <a:t>porii</a:t>
            </a:r>
            <a:r>
              <a:rPr lang="en-US" dirty="0"/>
              <a:t> </a:t>
            </a:r>
            <a:r>
              <a:rPr lang="en-US" dirty="0" err="1"/>
              <a:t>membranei</a:t>
            </a:r>
            <a:r>
              <a:rPr lang="en-US" dirty="0"/>
              <a:t>. </a:t>
            </a:r>
            <a:r>
              <a:rPr lang="en-US" dirty="0" err="1"/>
              <a:t>Dializa</a:t>
            </a:r>
            <a:r>
              <a:rPr lang="en-US" dirty="0"/>
              <a:t> are loc </a:t>
            </a:r>
            <a:r>
              <a:rPr lang="en-US" dirty="0" err="1"/>
              <a:t>până</a:t>
            </a:r>
            <a:r>
              <a:rPr lang="en-US" dirty="0"/>
              <a:t> la </a:t>
            </a:r>
            <a:r>
              <a:rPr lang="en-US" dirty="0" err="1"/>
              <a:t>egalizarea</a:t>
            </a:r>
            <a:r>
              <a:rPr lang="en-US" dirty="0"/>
              <a:t> </a:t>
            </a:r>
            <a:r>
              <a:rPr lang="en-US" dirty="0" err="1"/>
              <a:t>concentrației</a:t>
            </a:r>
            <a:r>
              <a:rPr lang="en-US" dirty="0"/>
              <a:t> </a:t>
            </a:r>
            <a:r>
              <a:rPr lang="en-US" dirty="0" err="1"/>
              <a:t>în</a:t>
            </a:r>
            <a:r>
              <a:rPr lang="en-US" dirty="0"/>
              <a:t> </a:t>
            </a:r>
            <a:r>
              <a:rPr lang="en-US" dirty="0" err="1"/>
              <a:t>cele</a:t>
            </a:r>
            <a:r>
              <a:rPr lang="en-US" dirty="0"/>
              <a:t> </a:t>
            </a:r>
            <a:r>
              <a:rPr lang="en-US" dirty="0" err="1"/>
              <a:t>două</a:t>
            </a:r>
            <a:r>
              <a:rPr lang="en-US" dirty="0"/>
              <a:t> </a:t>
            </a:r>
            <a:r>
              <a:rPr lang="en-US" dirty="0" err="1"/>
              <a:t>părți</a:t>
            </a:r>
            <a:r>
              <a:rPr lang="en-US" dirty="0"/>
              <a:t> ale </a:t>
            </a:r>
            <a:r>
              <a:rPr lang="en-US" dirty="0" err="1"/>
              <a:t>membranei</a:t>
            </a:r>
            <a:r>
              <a:rPr lang="en-US" dirty="0"/>
              <a:t>. Este </a:t>
            </a:r>
            <a:r>
              <a:rPr lang="en-US" dirty="0" err="1"/>
              <a:t>utilizată</a:t>
            </a:r>
            <a:r>
              <a:rPr lang="en-US" dirty="0"/>
              <a:t> </a:t>
            </a:r>
            <a:r>
              <a:rPr lang="en-US" dirty="0" err="1"/>
              <a:t>și</a:t>
            </a:r>
            <a:r>
              <a:rPr lang="en-US" dirty="0"/>
              <a:t> </a:t>
            </a:r>
            <a:r>
              <a:rPr lang="en-US" dirty="0" err="1"/>
              <a:t>în</a:t>
            </a:r>
            <a:r>
              <a:rPr lang="en-US" dirty="0"/>
              <a:t> </a:t>
            </a:r>
            <a:r>
              <a:rPr lang="en-US" dirty="0" err="1"/>
              <a:t>terapia</a:t>
            </a:r>
            <a:r>
              <a:rPr lang="en-US" dirty="0"/>
              <a:t> </a:t>
            </a:r>
            <a:r>
              <a:rPr lang="en-US" dirty="0" err="1"/>
              <a:t>modernă</a:t>
            </a:r>
            <a:r>
              <a:rPr lang="en-US" dirty="0"/>
              <a:t>. </a:t>
            </a:r>
          </a:p>
          <a:p>
            <a:r>
              <a:rPr lang="en-US" dirty="0"/>
              <a:t>Un </a:t>
            </a:r>
            <a:r>
              <a:rPr lang="en-US" dirty="0" err="1"/>
              <a:t>exemplu</a:t>
            </a:r>
            <a:r>
              <a:rPr lang="en-US" dirty="0"/>
              <a:t> </a:t>
            </a:r>
            <a:r>
              <a:rPr lang="en-US" dirty="0" err="1"/>
              <a:t>este</a:t>
            </a:r>
            <a:r>
              <a:rPr lang="en-US" dirty="0"/>
              <a:t> </a:t>
            </a:r>
            <a:r>
              <a:rPr lang="en-US" dirty="0" err="1"/>
              <a:t>rinichiul</a:t>
            </a:r>
            <a:r>
              <a:rPr lang="en-US" dirty="0"/>
              <a:t> artificial a </a:t>
            </a:r>
            <a:r>
              <a:rPr lang="en-US" dirty="0" err="1"/>
              <a:t>cărui</a:t>
            </a:r>
            <a:r>
              <a:rPr lang="en-US" dirty="0"/>
              <a:t> </a:t>
            </a:r>
            <a:r>
              <a:rPr lang="en-US" dirty="0" err="1"/>
              <a:t>funcționare</a:t>
            </a:r>
            <a:r>
              <a:rPr lang="en-US" dirty="0"/>
              <a:t> se </a:t>
            </a:r>
            <a:r>
              <a:rPr lang="en-US" dirty="0" err="1"/>
              <a:t>bazează</a:t>
            </a:r>
            <a:r>
              <a:rPr lang="en-US" dirty="0"/>
              <a:t> pe </a:t>
            </a:r>
            <a:r>
              <a:rPr lang="en-US" dirty="0" err="1"/>
              <a:t>realizarea</a:t>
            </a:r>
            <a:r>
              <a:rPr lang="en-US" dirty="0"/>
              <a:t> </a:t>
            </a:r>
            <a:r>
              <a:rPr lang="en-US" dirty="0" err="1"/>
              <a:t>unei</a:t>
            </a:r>
            <a:r>
              <a:rPr lang="en-US" dirty="0"/>
              <a:t> </a:t>
            </a:r>
            <a:r>
              <a:rPr lang="en-US" dirty="0" err="1"/>
              <a:t>dialize</a:t>
            </a:r>
            <a:r>
              <a:rPr lang="en-US" dirty="0"/>
              <a:t> </a:t>
            </a:r>
            <a:r>
              <a:rPr lang="en-US" dirty="0" err="1"/>
              <a:t>extrarenale</a:t>
            </a:r>
            <a:r>
              <a:rPr lang="en-US" dirty="0"/>
              <a:t> </a:t>
            </a:r>
            <a:r>
              <a:rPr lang="en-US" dirty="0" err="1"/>
              <a:t>și</a:t>
            </a:r>
            <a:r>
              <a:rPr lang="en-US" dirty="0"/>
              <a:t> </a:t>
            </a:r>
            <a:r>
              <a:rPr lang="en-US" dirty="0" err="1"/>
              <a:t>extracorporale</a:t>
            </a:r>
            <a:r>
              <a:rPr lang="en-US" dirty="0"/>
              <a:t> care permite </a:t>
            </a:r>
            <a:r>
              <a:rPr lang="en-US" dirty="0" err="1"/>
              <a:t>purificarea</a:t>
            </a:r>
            <a:r>
              <a:rPr lang="en-US" dirty="0"/>
              <a:t> </a:t>
            </a:r>
            <a:r>
              <a:rPr lang="en-US" dirty="0" err="1"/>
              <a:t>organismului</a:t>
            </a:r>
            <a:r>
              <a:rPr lang="en-US" dirty="0"/>
              <a:t> de </a:t>
            </a:r>
            <a:r>
              <a:rPr lang="en-US" dirty="0" err="1"/>
              <a:t>cataboliți</a:t>
            </a:r>
            <a:r>
              <a:rPr lang="en-US" dirty="0"/>
              <a:t> </a:t>
            </a:r>
            <a:r>
              <a:rPr lang="en-US" dirty="0" err="1"/>
              <a:t>și</a:t>
            </a:r>
            <a:r>
              <a:rPr lang="en-US" dirty="0"/>
              <a:t> </a:t>
            </a:r>
            <a:r>
              <a:rPr lang="en-US" dirty="0" err="1"/>
              <a:t>toxine</a:t>
            </a:r>
            <a:r>
              <a:rPr lang="en-US" dirty="0"/>
              <a:t> </a:t>
            </a:r>
            <a:r>
              <a:rPr lang="en-US" dirty="0" err="1"/>
              <a:t>exo</a:t>
            </a:r>
            <a:r>
              <a:rPr lang="en-US" dirty="0"/>
              <a:t>- </a:t>
            </a:r>
            <a:r>
              <a:rPr lang="en-US" dirty="0" err="1"/>
              <a:t>și</a:t>
            </a:r>
            <a:r>
              <a:rPr lang="en-US" dirty="0"/>
              <a:t> </a:t>
            </a:r>
            <a:r>
              <a:rPr lang="en-US" dirty="0" err="1"/>
              <a:t>endogene</a:t>
            </a:r>
            <a:r>
              <a:rPr lang="en-US" dirty="0"/>
              <a:t>, </a:t>
            </a:r>
            <a:r>
              <a:rPr lang="en-US" dirty="0" err="1"/>
              <a:t>deoarece</a:t>
            </a:r>
            <a:r>
              <a:rPr lang="en-US" dirty="0"/>
              <a:t> </a:t>
            </a:r>
            <a:r>
              <a:rPr lang="en-US" dirty="0" err="1"/>
              <a:t>depurarea</a:t>
            </a:r>
            <a:r>
              <a:rPr lang="en-US" dirty="0"/>
              <a:t> nu </a:t>
            </a:r>
            <a:r>
              <a:rPr lang="en-US" dirty="0" err="1"/>
              <a:t>poate</a:t>
            </a:r>
            <a:r>
              <a:rPr lang="en-US" dirty="0"/>
              <a:t> fi </a:t>
            </a:r>
            <a:r>
              <a:rPr lang="en-US" dirty="0" err="1"/>
              <a:t>efectuată</a:t>
            </a:r>
            <a:r>
              <a:rPr lang="en-US" dirty="0"/>
              <a:t> de </a:t>
            </a:r>
            <a:r>
              <a:rPr lang="en-US" dirty="0" err="1"/>
              <a:t>rinichiul</a:t>
            </a:r>
            <a:r>
              <a:rPr lang="en-US" dirty="0"/>
              <a:t> </a:t>
            </a:r>
            <a:r>
              <a:rPr lang="en-US" dirty="0" err="1"/>
              <a:t>nefuncțional</a:t>
            </a:r>
            <a:r>
              <a:rPr lang="en-US" dirty="0"/>
              <a:t>.</a:t>
            </a:r>
          </a:p>
          <a:p>
            <a:endParaRPr lang="en-US" dirty="0"/>
          </a:p>
        </p:txBody>
      </p:sp>
    </p:spTree>
    <p:extLst>
      <p:ext uri="{BB962C8B-B14F-4D97-AF65-F5344CB8AC3E}">
        <p14:creationId xmlns:p14="http://schemas.microsoft.com/office/powerpoint/2010/main" val="2065327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C9813-E63C-AC47-D217-17945799322A}"/>
              </a:ext>
            </a:extLst>
          </p:cNvPr>
          <p:cNvSpPr>
            <a:spLocks noGrp="1"/>
          </p:cNvSpPr>
          <p:nvPr>
            <p:ph type="title"/>
          </p:nvPr>
        </p:nvSpPr>
        <p:spPr>
          <a:xfrm>
            <a:off x="3040224" y="309142"/>
            <a:ext cx="5749212" cy="679904"/>
          </a:xfrm>
        </p:spPr>
        <p:txBody>
          <a:bodyPr>
            <a:normAutofit fontScale="90000"/>
          </a:bodyPr>
          <a:lstStyle/>
          <a:p>
            <a:r>
              <a:rPr lang="ro-RO" b="1" dirty="0"/>
              <a:t>Transportul de impuls</a:t>
            </a:r>
            <a:endParaRPr lang="en-US" b="1" dirty="0"/>
          </a:p>
        </p:txBody>
      </p:sp>
      <p:sp>
        <p:nvSpPr>
          <p:cNvPr id="3" name="Content Placeholder 2">
            <a:extLst>
              <a:ext uri="{FF2B5EF4-FFF2-40B4-BE49-F238E27FC236}">
                <a16:creationId xmlns:a16="http://schemas.microsoft.com/office/drawing/2014/main" id="{FD307742-70AF-9BEB-4600-D1D3E9392CEE}"/>
              </a:ext>
            </a:extLst>
          </p:cNvPr>
          <p:cNvSpPr>
            <a:spLocks noGrp="1"/>
          </p:cNvSpPr>
          <p:nvPr>
            <p:ph idx="1"/>
          </p:nvPr>
        </p:nvSpPr>
        <p:spPr>
          <a:xfrm>
            <a:off x="209551" y="989046"/>
            <a:ext cx="11830050" cy="5710333"/>
          </a:xfrm>
        </p:spPr>
        <p:txBody>
          <a:bodyPr>
            <a:normAutofit fontScale="92500" lnSpcReduction="10000"/>
          </a:bodyPr>
          <a:lstStyle/>
          <a:p>
            <a:r>
              <a:rPr lang="en-US" dirty="0"/>
              <a:t>Conform </a:t>
            </a:r>
            <a:r>
              <a:rPr lang="en-US" dirty="0" err="1"/>
              <a:t>definiției</a:t>
            </a:r>
            <a:r>
              <a:rPr lang="en-US" dirty="0"/>
              <a:t> generale, </a:t>
            </a:r>
            <a:r>
              <a:rPr lang="en-US" dirty="0" err="1"/>
              <a:t>vâscozitatea</a:t>
            </a:r>
            <a:r>
              <a:rPr lang="en-US" dirty="0"/>
              <a:t> </a:t>
            </a:r>
            <a:r>
              <a:rPr lang="en-US" dirty="0" err="1"/>
              <a:t>este</a:t>
            </a:r>
            <a:r>
              <a:rPr lang="en-US" dirty="0"/>
              <a:t> un transport de </a:t>
            </a:r>
            <a:r>
              <a:rPr lang="en-US" dirty="0" err="1"/>
              <a:t>impulsuri</a:t>
            </a:r>
            <a:r>
              <a:rPr lang="en-US" dirty="0"/>
              <a:t> sub </a:t>
            </a:r>
            <a:r>
              <a:rPr lang="en-US" dirty="0" err="1"/>
              <a:t>acțiunea</a:t>
            </a:r>
            <a:r>
              <a:rPr lang="en-US" dirty="0"/>
              <a:t> </a:t>
            </a:r>
            <a:r>
              <a:rPr lang="en-US" dirty="0" err="1"/>
              <a:t>unei</a:t>
            </a:r>
            <a:r>
              <a:rPr lang="en-US" dirty="0"/>
              <a:t> </a:t>
            </a:r>
            <a:r>
              <a:rPr lang="en-US" dirty="0" err="1"/>
              <a:t>forțe</a:t>
            </a:r>
            <a:r>
              <a:rPr lang="en-US" dirty="0"/>
              <a:t> </a:t>
            </a:r>
            <a:r>
              <a:rPr lang="en-US" dirty="0" err="1"/>
              <a:t>generalizate</a:t>
            </a:r>
            <a:r>
              <a:rPr lang="en-US" dirty="0"/>
              <a:t>, care </a:t>
            </a:r>
            <a:r>
              <a:rPr lang="en-US" dirty="0" err="1"/>
              <a:t>este</a:t>
            </a:r>
            <a:r>
              <a:rPr lang="en-US" dirty="0"/>
              <a:t> </a:t>
            </a:r>
            <a:r>
              <a:rPr lang="en-US" dirty="0" err="1"/>
              <a:t>gradientul</a:t>
            </a:r>
            <a:r>
              <a:rPr lang="en-US" dirty="0"/>
              <a:t> de </a:t>
            </a:r>
            <a:r>
              <a:rPr lang="en-US" dirty="0" err="1"/>
              <a:t>viteză</a:t>
            </a:r>
            <a:r>
              <a:rPr lang="en-US" dirty="0"/>
              <a:t>. Deci </a:t>
            </a:r>
            <a:r>
              <a:rPr lang="en-US" dirty="0" err="1"/>
              <a:t>este</a:t>
            </a:r>
            <a:r>
              <a:rPr lang="en-US" dirty="0"/>
              <a:t> </a:t>
            </a:r>
            <a:r>
              <a:rPr lang="en-US" dirty="0" err="1"/>
              <a:t>vorba</a:t>
            </a:r>
            <a:r>
              <a:rPr lang="en-US" dirty="0"/>
              <a:t> </a:t>
            </a:r>
            <a:r>
              <a:rPr lang="en-US" dirty="0" err="1"/>
              <a:t>despre</a:t>
            </a:r>
            <a:r>
              <a:rPr lang="en-US" dirty="0"/>
              <a:t> un flux de </a:t>
            </a:r>
            <a:r>
              <a:rPr lang="en-US" dirty="0" err="1"/>
              <a:t>impulsuri</a:t>
            </a:r>
            <a:r>
              <a:rPr lang="en-US" dirty="0"/>
              <a:t>, </a:t>
            </a:r>
            <a:r>
              <a:rPr lang="en-US" dirty="0" err="1"/>
              <a:t>astfel</a:t>
            </a:r>
            <a:r>
              <a:rPr lang="en-US" dirty="0"/>
              <a:t> </a:t>
            </a:r>
            <a:r>
              <a:rPr lang="en-US" dirty="0" err="1"/>
              <a:t>încât</a:t>
            </a:r>
            <a:r>
              <a:rPr lang="en-US" dirty="0"/>
              <a:t> </a:t>
            </a:r>
            <a:r>
              <a:rPr lang="en-US" dirty="0" err="1"/>
              <a:t>parametrul</a:t>
            </a:r>
            <a:r>
              <a:rPr lang="en-US" dirty="0"/>
              <a:t> </a:t>
            </a:r>
            <a:r>
              <a:rPr lang="en-US" dirty="0" err="1"/>
              <a:t>transportat</a:t>
            </a:r>
            <a:r>
              <a:rPr lang="en-US" dirty="0"/>
              <a:t> </a:t>
            </a:r>
            <a:r>
              <a:rPr lang="en-US" dirty="0" err="1"/>
              <a:t>respectă</a:t>
            </a:r>
            <a:r>
              <a:rPr lang="en-US" dirty="0"/>
              <a:t> </a:t>
            </a:r>
            <a:r>
              <a:rPr lang="en-US" dirty="0" err="1"/>
              <a:t>legea</a:t>
            </a:r>
            <a:r>
              <a:rPr lang="en-US" dirty="0"/>
              <a:t> </a:t>
            </a:r>
            <a:r>
              <a:rPr lang="en-US" dirty="0" err="1"/>
              <a:t>conservării</a:t>
            </a:r>
            <a:r>
              <a:rPr lang="en-US" dirty="0"/>
              <a:t> </a:t>
            </a:r>
            <a:r>
              <a:rPr lang="en-US" dirty="0" err="1"/>
              <a:t>impulsurilor</a:t>
            </a:r>
            <a:r>
              <a:rPr lang="en-US" dirty="0"/>
              <a:t>. Prin </a:t>
            </a:r>
            <a:r>
              <a:rPr lang="en-US" dirty="0" err="1"/>
              <a:t>înlocuirea</a:t>
            </a:r>
            <a:r>
              <a:rPr lang="en-US" dirty="0"/>
              <a:t> </a:t>
            </a:r>
            <a:r>
              <a:rPr lang="en-US" dirty="0" err="1"/>
              <a:t>în</a:t>
            </a:r>
            <a:r>
              <a:rPr lang="en-US" dirty="0"/>
              <a:t> </a:t>
            </a:r>
            <a:r>
              <a:rPr lang="en-US" dirty="0" err="1"/>
              <a:t>ecuația</a:t>
            </a:r>
            <a:r>
              <a:rPr lang="en-US" dirty="0"/>
              <a:t> </a:t>
            </a:r>
            <a:r>
              <a:rPr lang="en-US" dirty="0" err="1"/>
              <a:t>generală</a:t>
            </a:r>
            <a:r>
              <a:rPr lang="en-US" dirty="0"/>
              <a:t> a </a:t>
            </a:r>
            <a:r>
              <a:rPr lang="en-US" dirty="0" err="1"/>
              <a:t>forței</a:t>
            </a:r>
            <a:r>
              <a:rPr lang="en-US" dirty="0"/>
              <a:t> </a:t>
            </a:r>
            <a:r>
              <a:rPr lang="en-US" dirty="0" err="1"/>
              <a:t>generalizate</a:t>
            </a:r>
            <a:r>
              <a:rPr lang="en-US" dirty="0"/>
              <a:t> cu </a:t>
            </a:r>
            <a:r>
              <a:rPr lang="en-US" dirty="0" err="1"/>
              <a:t>gradientul</a:t>
            </a:r>
            <a:r>
              <a:rPr lang="en-US" dirty="0"/>
              <a:t> de </a:t>
            </a:r>
            <a:r>
              <a:rPr lang="en-US" dirty="0" err="1"/>
              <a:t>viteză</a:t>
            </a:r>
            <a:r>
              <a:rPr lang="en-US" dirty="0"/>
              <a:t> </a:t>
            </a:r>
            <a:r>
              <a:rPr lang="en-US" b="1" dirty="0"/>
              <a:t>dv/dx</a:t>
            </a:r>
            <a:r>
              <a:rPr lang="en-US" dirty="0"/>
              <a:t>, </a:t>
            </a:r>
            <a:r>
              <a:rPr lang="en-US" dirty="0" err="1"/>
              <a:t>constanta</a:t>
            </a:r>
            <a:r>
              <a:rPr lang="en-US" dirty="0"/>
              <a:t> </a:t>
            </a:r>
            <a:r>
              <a:rPr lang="en-US" b="1" dirty="0"/>
              <a:t>K</a:t>
            </a:r>
            <a:r>
              <a:rPr lang="en-US" dirty="0"/>
              <a:t> cu </a:t>
            </a:r>
            <a:r>
              <a:rPr lang="en-US" b="1" dirty="0"/>
              <a:t>–</a:t>
            </a:r>
            <a:r>
              <a:rPr lang="el-GR" b="1" dirty="0"/>
              <a:t>η</a:t>
            </a:r>
            <a:r>
              <a:rPr lang="el-GR" dirty="0"/>
              <a:t>, </a:t>
            </a:r>
            <a:r>
              <a:rPr lang="en-US" dirty="0"/>
              <a:t>unde </a:t>
            </a:r>
            <a:r>
              <a:rPr lang="el-GR" b="1" dirty="0"/>
              <a:t>η </a:t>
            </a:r>
            <a:r>
              <a:rPr lang="en-US" dirty="0" err="1"/>
              <a:t>este</a:t>
            </a:r>
            <a:r>
              <a:rPr lang="en-US" dirty="0"/>
              <a:t> </a:t>
            </a:r>
            <a:r>
              <a:rPr lang="en-US" dirty="0" err="1"/>
              <a:t>coeficientul</a:t>
            </a:r>
            <a:r>
              <a:rPr lang="en-US" dirty="0"/>
              <a:t> de vâscozitate </a:t>
            </a:r>
            <a:r>
              <a:rPr lang="en-US" dirty="0" err="1"/>
              <a:t>și</a:t>
            </a:r>
            <a:r>
              <a:rPr lang="en-US" dirty="0"/>
              <a:t>, </a:t>
            </a:r>
            <a:r>
              <a:rPr lang="en-US" dirty="0" err="1"/>
              <a:t>prin</a:t>
            </a:r>
            <a:r>
              <a:rPr lang="en-US" dirty="0"/>
              <a:t> </a:t>
            </a:r>
            <a:r>
              <a:rPr lang="en-US" dirty="0" err="1"/>
              <a:t>diferențiere</a:t>
            </a:r>
            <a:r>
              <a:rPr lang="en-US" dirty="0"/>
              <a:t>, </a:t>
            </a:r>
            <a:r>
              <a:rPr lang="en-US" b="1" dirty="0" err="1"/>
              <a:t>putem</a:t>
            </a:r>
            <a:r>
              <a:rPr lang="en-US" b="1" dirty="0"/>
              <a:t> deduce </a:t>
            </a:r>
            <a:r>
              <a:rPr lang="en-US" b="1" dirty="0" err="1"/>
              <a:t>legea</a:t>
            </a:r>
            <a:r>
              <a:rPr lang="en-US" b="1" dirty="0"/>
              <a:t> </a:t>
            </a:r>
            <a:r>
              <a:rPr lang="en-US" b="1" dirty="0" err="1"/>
              <a:t>lui</a:t>
            </a:r>
            <a:r>
              <a:rPr lang="en-US" b="1" dirty="0"/>
              <a:t> Newton</a:t>
            </a:r>
            <a:r>
              <a:rPr lang="en-US" dirty="0"/>
              <a:t>:</a:t>
            </a:r>
            <a:endParaRPr lang="ro-RO" dirty="0"/>
          </a:p>
          <a:p>
            <a:pPr marL="0" indent="0">
              <a:buNone/>
            </a:pPr>
            <a:r>
              <a:rPr lang="ro-RO" dirty="0"/>
              <a:t> </a:t>
            </a:r>
          </a:p>
          <a:p>
            <a:r>
              <a:rPr lang="en-US" dirty="0" err="1"/>
              <a:t>Vâscozitatea</a:t>
            </a:r>
            <a:r>
              <a:rPr lang="en-US" dirty="0"/>
              <a:t> </a:t>
            </a:r>
            <a:r>
              <a:rPr lang="en-US" dirty="0" err="1"/>
              <a:t>este</a:t>
            </a:r>
            <a:r>
              <a:rPr lang="en-US" dirty="0"/>
              <a:t> o </a:t>
            </a:r>
            <a:r>
              <a:rPr lang="en-US" dirty="0" err="1"/>
              <a:t>proprietate</a:t>
            </a:r>
            <a:r>
              <a:rPr lang="en-US" dirty="0"/>
              <a:t> a </a:t>
            </a:r>
            <a:r>
              <a:rPr lang="en-US" dirty="0" err="1"/>
              <a:t>fluidelor</a:t>
            </a:r>
            <a:r>
              <a:rPr lang="en-US" dirty="0"/>
              <a:t> </a:t>
            </a:r>
            <a:r>
              <a:rPr lang="en-US" dirty="0" err="1"/>
              <a:t>și</a:t>
            </a:r>
            <a:r>
              <a:rPr lang="en-US" dirty="0"/>
              <a:t> </a:t>
            </a:r>
            <a:r>
              <a:rPr lang="en-US" dirty="0" err="1"/>
              <a:t>gazelor</a:t>
            </a:r>
            <a:r>
              <a:rPr lang="en-US" dirty="0"/>
              <a:t> </a:t>
            </a:r>
            <a:r>
              <a:rPr lang="en-US" dirty="0" err="1"/>
              <a:t>determinată</a:t>
            </a:r>
            <a:r>
              <a:rPr lang="en-US" dirty="0"/>
              <a:t> de </a:t>
            </a:r>
            <a:r>
              <a:rPr lang="en-US" dirty="0" err="1"/>
              <a:t>frecarea</a:t>
            </a:r>
            <a:r>
              <a:rPr lang="en-US" dirty="0"/>
              <a:t> </a:t>
            </a:r>
            <a:r>
              <a:rPr lang="en-US" dirty="0" err="1"/>
              <a:t>internă</a:t>
            </a:r>
            <a:r>
              <a:rPr lang="en-US" dirty="0"/>
              <a:t> care </a:t>
            </a:r>
            <a:r>
              <a:rPr lang="en-US" dirty="0" err="1"/>
              <a:t>începe</a:t>
            </a:r>
            <a:r>
              <a:rPr lang="en-US" dirty="0"/>
              <a:t> </a:t>
            </a:r>
            <a:r>
              <a:rPr lang="en-US" dirty="0" err="1"/>
              <a:t>în</a:t>
            </a:r>
            <a:r>
              <a:rPr lang="en-US" dirty="0"/>
              <a:t> masa </a:t>
            </a:r>
            <a:r>
              <a:rPr lang="en-US" dirty="0" err="1"/>
              <a:t>fluidului</a:t>
            </a:r>
            <a:r>
              <a:rPr lang="en-US" dirty="0"/>
              <a:t> ca o </a:t>
            </a:r>
            <a:r>
              <a:rPr lang="en-US" dirty="0" err="1"/>
              <a:t>consecință</a:t>
            </a:r>
            <a:r>
              <a:rPr lang="en-US" dirty="0"/>
              <a:t> a </a:t>
            </a:r>
            <a:r>
              <a:rPr lang="en-US" dirty="0" err="1"/>
              <a:t>mișcării</a:t>
            </a:r>
            <a:r>
              <a:rPr lang="en-US" dirty="0"/>
              <a:t> </a:t>
            </a:r>
            <a:r>
              <a:rPr lang="en-US" dirty="0" err="1"/>
              <a:t>straturilor</a:t>
            </a:r>
            <a:r>
              <a:rPr lang="en-US" dirty="0"/>
              <a:t> care se </a:t>
            </a:r>
            <a:r>
              <a:rPr lang="en-US" dirty="0" err="1"/>
              <a:t>îndepărtează</a:t>
            </a:r>
            <a:r>
              <a:rPr lang="en-US" dirty="0"/>
              <a:t> </a:t>
            </a:r>
            <a:r>
              <a:rPr lang="en-US" dirty="0" err="1"/>
              <a:t>unele</a:t>
            </a:r>
            <a:r>
              <a:rPr lang="en-US" dirty="0"/>
              <a:t> de </a:t>
            </a:r>
            <a:r>
              <a:rPr lang="en-US" dirty="0" err="1"/>
              <a:t>altele</a:t>
            </a:r>
            <a:r>
              <a:rPr lang="en-US" dirty="0"/>
              <a:t> cu </a:t>
            </a:r>
            <a:r>
              <a:rPr lang="en-US" dirty="0" err="1"/>
              <a:t>viteze</a:t>
            </a:r>
            <a:r>
              <a:rPr lang="en-US" dirty="0"/>
              <a:t> </a:t>
            </a:r>
            <a:r>
              <a:rPr lang="en-US" dirty="0" err="1"/>
              <a:t>diferite</a:t>
            </a:r>
            <a:r>
              <a:rPr lang="en-US" dirty="0"/>
              <a:t>. </a:t>
            </a:r>
            <a:r>
              <a:rPr lang="en-US" dirty="0" err="1"/>
              <a:t>Datorită</a:t>
            </a:r>
            <a:r>
              <a:rPr lang="en-US" dirty="0"/>
              <a:t> </a:t>
            </a:r>
            <a:r>
              <a:rPr lang="en-US" dirty="0" err="1"/>
              <a:t>forțelor</a:t>
            </a:r>
            <a:r>
              <a:rPr lang="en-US" dirty="0"/>
              <a:t> de </a:t>
            </a:r>
            <a:r>
              <a:rPr lang="en-US" dirty="0" err="1"/>
              <a:t>coeziune</a:t>
            </a:r>
            <a:r>
              <a:rPr lang="en-US" dirty="0"/>
              <a:t>, </a:t>
            </a:r>
            <a:r>
              <a:rPr lang="en-US" dirty="0" err="1"/>
              <a:t>alunecarea</a:t>
            </a:r>
            <a:r>
              <a:rPr lang="en-US" dirty="0"/>
              <a:t> </a:t>
            </a:r>
            <a:r>
              <a:rPr lang="en-US" dirty="0" err="1"/>
              <a:t>reciprocă</a:t>
            </a:r>
            <a:r>
              <a:rPr lang="en-US" dirty="0"/>
              <a:t> a </a:t>
            </a:r>
            <a:r>
              <a:rPr lang="en-US" dirty="0" err="1"/>
              <a:t>straturilor</a:t>
            </a:r>
            <a:r>
              <a:rPr lang="en-US" dirty="0"/>
              <a:t> de lichide produce o </a:t>
            </a:r>
            <a:r>
              <a:rPr lang="en-US" dirty="0" err="1"/>
              <a:t>rezistență</a:t>
            </a:r>
            <a:r>
              <a:rPr lang="en-US" dirty="0"/>
              <a:t> </a:t>
            </a:r>
            <a:r>
              <a:rPr lang="en-US" dirty="0" err="1"/>
              <a:t>internă</a:t>
            </a:r>
            <a:r>
              <a:rPr lang="en-US" dirty="0"/>
              <a:t>, la o </a:t>
            </a:r>
            <a:r>
              <a:rPr lang="en-US" dirty="0" err="1"/>
              <a:t>forță</a:t>
            </a:r>
            <a:r>
              <a:rPr lang="en-US" dirty="0"/>
              <a:t> de </a:t>
            </a:r>
            <a:r>
              <a:rPr lang="en-US" dirty="0" err="1"/>
              <a:t>frecare</a:t>
            </a:r>
            <a:r>
              <a:rPr lang="en-US" dirty="0"/>
              <a:t> </a:t>
            </a:r>
            <a:r>
              <a:rPr lang="en-US" dirty="0" err="1"/>
              <a:t>numită</a:t>
            </a:r>
            <a:r>
              <a:rPr lang="en-US" dirty="0"/>
              <a:t> vâscozitate. </a:t>
            </a:r>
            <a:endParaRPr lang="ro-RO" dirty="0"/>
          </a:p>
          <a:p>
            <a:r>
              <a:rPr lang="en-US" dirty="0" err="1"/>
              <a:t>Legea</a:t>
            </a:r>
            <a:r>
              <a:rPr lang="en-US" dirty="0"/>
              <a:t> a </a:t>
            </a:r>
            <a:r>
              <a:rPr lang="en-US" dirty="0" err="1"/>
              <a:t>doua</a:t>
            </a:r>
            <a:r>
              <a:rPr lang="en-US" dirty="0"/>
              <a:t> a </a:t>
            </a:r>
            <a:r>
              <a:rPr lang="en-US" dirty="0" err="1"/>
              <a:t>lui</a:t>
            </a:r>
            <a:r>
              <a:rPr lang="en-US" dirty="0"/>
              <a:t> Newton se </a:t>
            </a:r>
            <a:r>
              <a:rPr lang="en-US" dirty="0" err="1"/>
              <a:t>obține</a:t>
            </a:r>
            <a:r>
              <a:rPr lang="en-US" dirty="0"/>
              <a:t> </a:t>
            </a:r>
            <a:r>
              <a:rPr lang="en-US" dirty="0" err="1"/>
              <a:t>făcând</a:t>
            </a:r>
            <a:r>
              <a:rPr lang="en-US" dirty="0"/>
              <a:t> o </a:t>
            </a:r>
            <a:r>
              <a:rPr lang="en-US" dirty="0" err="1"/>
              <a:t>deducție</a:t>
            </a:r>
            <a:r>
              <a:rPr lang="en-US" dirty="0"/>
              <a:t> </a:t>
            </a:r>
            <a:r>
              <a:rPr lang="en-US" dirty="0" err="1"/>
              <a:t>similară</a:t>
            </a:r>
            <a:r>
              <a:rPr lang="en-US" dirty="0"/>
              <a:t> ca </a:t>
            </a:r>
            <a:r>
              <a:rPr lang="en-US" dirty="0" err="1"/>
              <a:t>în</a:t>
            </a:r>
            <a:r>
              <a:rPr lang="en-US" dirty="0"/>
              <a:t> </a:t>
            </a:r>
            <a:r>
              <a:rPr lang="en-US" dirty="0" err="1"/>
              <a:t>cazul</a:t>
            </a:r>
            <a:r>
              <a:rPr lang="en-US" dirty="0"/>
              <a:t> </a:t>
            </a:r>
            <a:r>
              <a:rPr lang="en-US" dirty="0" err="1"/>
              <a:t>legii</a:t>
            </a:r>
            <a:r>
              <a:rPr lang="en-US" dirty="0"/>
              <a:t> a</a:t>
            </a:r>
            <a:r>
              <a:rPr lang="ro-RO" dirty="0"/>
              <a:t> II-a</a:t>
            </a:r>
            <a:r>
              <a:rPr lang="en-US" dirty="0"/>
              <a:t> </a:t>
            </a:r>
            <a:r>
              <a:rPr lang="en-US" dirty="0" err="1"/>
              <a:t>lui</a:t>
            </a:r>
            <a:r>
              <a:rPr lang="en-US" dirty="0"/>
              <a:t> Fick </a:t>
            </a:r>
            <a:r>
              <a:rPr lang="en-US" dirty="0" err="1"/>
              <a:t>pentru</a:t>
            </a:r>
            <a:r>
              <a:rPr lang="en-US" dirty="0"/>
              <a:t> </a:t>
            </a:r>
            <a:r>
              <a:rPr lang="en-US" dirty="0" err="1"/>
              <a:t>cazul</a:t>
            </a:r>
            <a:r>
              <a:rPr lang="en-US" dirty="0"/>
              <a:t> </a:t>
            </a:r>
            <a:r>
              <a:rPr lang="en-US" dirty="0" err="1"/>
              <a:t>vâscozității</a:t>
            </a:r>
            <a:r>
              <a:rPr lang="en-US" dirty="0"/>
              <a:t>, din </a:t>
            </a:r>
            <a:r>
              <a:rPr lang="en-US" dirty="0" err="1"/>
              <a:t>ecuația</a:t>
            </a:r>
            <a:r>
              <a:rPr lang="en-US" dirty="0"/>
              <a:t> </a:t>
            </a:r>
            <a:r>
              <a:rPr lang="en-US" dirty="0" err="1"/>
              <a:t>generală</a:t>
            </a:r>
            <a:r>
              <a:rPr lang="en-US" dirty="0"/>
              <a:t> </a:t>
            </a:r>
            <a:r>
              <a:rPr lang="en-US" dirty="0" err="1"/>
              <a:t>obținem</a:t>
            </a:r>
            <a:endParaRPr lang="ro-RO" dirty="0"/>
          </a:p>
          <a:p>
            <a:r>
              <a:rPr lang="en-US" dirty="0"/>
              <a:t>Pe care o </a:t>
            </a:r>
            <a:r>
              <a:rPr lang="en-US" dirty="0" err="1"/>
              <a:t>vom</a:t>
            </a:r>
            <a:r>
              <a:rPr lang="en-US" dirty="0"/>
              <a:t> </a:t>
            </a:r>
            <a:r>
              <a:rPr lang="en-US" dirty="0" err="1"/>
              <a:t>numi</a:t>
            </a:r>
            <a:r>
              <a:rPr lang="en-US" dirty="0"/>
              <a:t> </a:t>
            </a:r>
            <a:r>
              <a:rPr lang="en-US" b="1" dirty="0"/>
              <a:t>a </a:t>
            </a:r>
            <a:r>
              <a:rPr lang="en-US" b="1" dirty="0" err="1"/>
              <a:t>doua</a:t>
            </a:r>
            <a:r>
              <a:rPr lang="en-US" b="1" dirty="0"/>
              <a:t> </a:t>
            </a:r>
            <a:r>
              <a:rPr lang="en-US" b="1" dirty="0" err="1"/>
              <a:t>lui</a:t>
            </a:r>
            <a:r>
              <a:rPr lang="en-US" b="1" dirty="0"/>
              <a:t> Newton </a:t>
            </a:r>
            <a:r>
              <a:rPr lang="en-US" dirty="0" err="1"/>
              <a:t>și</a:t>
            </a:r>
            <a:r>
              <a:rPr lang="en-US" dirty="0"/>
              <a:t> se </a:t>
            </a:r>
            <a:r>
              <a:rPr lang="en-US" dirty="0" err="1"/>
              <a:t>aplică</a:t>
            </a:r>
            <a:r>
              <a:rPr lang="en-US" dirty="0"/>
              <a:t> </a:t>
            </a:r>
            <a:r>
              <a:rPr lang="en-US" dirty="0" err="1"/>
              <a:t>și</a:t>
            </a:r>
            <a:r>
              <a:rPr lang="en-US" dirty="0"/>
              <a:t> </a:t>
            </a:r>
            <a:r>
              <a:rPr lang="en-US" dirty="0" err="1"/>
              <a:t>în</a:t>
            </a:r>
            <a:r>
              <a:rPr lang="en-US" dirty="0"/>
              <a:t> </a:t>
            </a:r>
            <a:r>
              <a:rPr lang="en-US" dirty="0" err="1"/>
              <a:t>cazul</a:t>
            </a:r>
            <a:r>
              <a:rPr lang="en-US" dirty="0"/>
              <a:t> </a:t>
            </a:r>
            <a:r>
              <a:rPr lang="en-US" dirty="0" err="1"/>
              <a:t>condițiilor</a:t>
            </a:r>
            <a:r>
              <a:rPr lang="en-US" dirty="0"/>
              <a:t> </a:t>
            </a:r>
            <a:r>
              <a:rPr lang="en-US" dirty="0" err="1"/>
              <a:t>nestaționare</a:t>
            </a:r>
            <a:r>
              <a:rPr lang="en-US" dirty="0"/>
              <a:t> </a:t>
            </a:r>
            <a:r>
              <a:rPr lang="en-US" b="1" i="1" dirty="0" err="1"/>
              <a:t>privind</a:t>
            </a:r>
            <a:r>
              <a:rPr lang="en-US" b="1" i="1" dirty="0"/>
              <a:t> </a:t>
            </a:r>
            <a:r>
              <a:rPr lang="en-US" b="1" i="1" dirty="0" err="1"/>
              <a:t>vâscozitatea</a:t>
            </a:r>
            <a:endParaRPr lang="en-US" b="1" i="1" dirty="0"/>
          </a:p>
        </p:txBody>
      </p:sp>
      <p:pic>
        <p:nvPicPr>
          <p:cNvPr id="11" name="Picture 10">
            <a:extLst>
              <a:ext uri="{FF2B5EF4-FFF2-40B4-BE49-F238E27FC236}">
                <a16:creationId xmlns:a16="http://schemas.microsoft.com/office/drawing/2014/main" id="{77FEFDE5-3883-9988-2A9D-0BF9A9F5FD0F}"/>
              </a:ext>
            </a:extLst>
          </p:cNvPr>
          <p:cNvPicPr>
            <a:picLocks noChangeAspect="1"/>
          </p:cNvPicPr>
          <p:nvPr/>
        </p:nvPicPr>
        <p:blipFill>
          <a:blip r:embed="rId2"/>
          <a:stretch>
            <a:fillRect/>
          </a:stretch>
        </p:blipFill>
        <p:spPr>
          <a:xfrm>
            <a:off x="9002074" y="5513853"/>
            <a:ext cx="1456376" cy="536089"/>
          </a:xfrm>
          <a:prstGeom prst="rect">
            <a:avLst/>
          </a:prstGeom>
        </p:spPr>
      </p:pic>
      <p:pic>
        <p:nvPicPr>
          <p:cNvPr id="16" name="Picture 15">
            <a:extLst>
              <a:ext uri="{FF2B5EF4-FFF2-40B4-BE49-F238E27FC236}">
                <a16:creationId xmlns:a16="http://schemas.microsoft.com/office/drawing/2014/main" id="{3C1675D7-D910-6EE6-E50F-39CB1B31620A}"/>
              </a:ext>
            </a:extLst>
          </p:cNvPr>
          <p:cNvPicPr>
            <a:picLocks noChangeAspect="1"/>
          </p:cNvPicPr>
          <p:nvPr/>
        </p:nvPicPr>
        <p:blipFill>
          <a:blip r:embed="rId3"/>
          <a:stretch>
            <a:fillRect/>
          </a:stretch>
        </p:blipFill>
        <p:spPr>
          <a:xfrm>
            <a:off x="6873620" y="2836212"/>
            <a:ext cx="4572638" cy="476316"/>
          </a:xfrm>
          <a:prstGeom prst="rect">
            <a:avLst/>
          </a:prstGeom>
        </p:spPr>
      </p:pic>
    </p:spTree>
    <p:extLst>
      <p:ext uri="{BB962C8B-B14F-4D97-AF65-F5344CB8AC3E}">
        <p14:creationId xmlns:p14="http://schemas.microsoft.com/office/powerpoint/2010/main" val="1625052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CF79E-EBD5-6160-BF5A-AA8A2968E729}"/>
              </a:ext>
            </a:extLst>
          </p:cNvPr>
          <p:cNvSpPr>
            <a:spLocks noGrp="1"/>
          </p:cNvSpPr>
          <p:nvPr>
            <p:ph type="title"/>
          </p:nvPr>
        </p:nvSpPr>
        <p:spPr>
          <a:xfrm>
            <a:off x="3467100" y="365126"/>
            <a:ext cx="5257800" cy="549274"/>
          </a:xfrm>
        </p:spPr>
        <p:txBody>
          <a:bodyPr>
            <a:normAutofit fontScale="90000"/>
          </a:bodyPr>
          <a:lstStyle/>
          <a:p>
            <a:r>
              <a:rPr lang="ro-RO" b="1" dirty="0"/>
              <a:t>Transport de energie</a:t>
            </a:r>
            <a:endParaRPr lang="en-US" b="1" dirty="0"/>
          </a:p>
        </p:txBody>
      </p:sp>
      <p:sp>
        <p:nvSpPr>
          <p:cNvPr id="3" name="Content Placeholder 2">
            <a:extLst>
              <a:ext uri="{FF2B5EF4-FFF2-40B4-BE49-F238E27FC236}">
                <a16:creationId xmlns:a16="http://schemas.microsoft.com/office/drawing/2014/main" id="{E7775C6B-F4AF-EFF4-523E-291B45282344}"/>
              </a:ext>
            </a:extLst>
          </p:cNvPr>
          <p:cNvSpPr>
            <a:spLocks noGrp="1"/>
          </p:cNvSpPr>
          <p:nvPr>
            <p:ph idx="1"/>
          </p:nvPr>
        </p:nvSpPr>
        <p:spPr>
          <a:xfrm>
            <a:off x="323849" y="914400"/>
            <a:ext cx="11572875" cy="5578474"/>
          </a:xfrm>
        </p:spPr>
        <p:txBody>
          <a:bodyPr>
            <a:normAutofit fontScale="85000" lnSpcReduction="10000"/>
          </a:bodyPr>
          <a:lstStyle/>
          <a:p>
            <a:r>
              <a:rPr lang="en-US" dirty="0"/>
              <a:t>Conform </a:t>
            </a:r>
            <a:r>
              <a:rPr lang="en-US" dirty="0" err="1"/>
              <a:t>definiției</a:t>
            </a:r>
            <a:r>
              <a:rPr lang="en-US" dirty="0"/>
              <a:t> generale, </a:t>
            </a:r>
            <a:r>
              <a:rPr lang="en-US" dirty="0" err="1"/>
              <a:t>conductivitatea</a:t>
            </a:r>
            <a:r>
              <a:rPr lang="en-US" dirty="0"/>
              <a:t> </a:t>
            </a:r>
            <a:r>
              <a:rPr lang="en-US" dirty="0" err="1"/>
              <a:t>termică</a:t>
            </a:r>
            <a:r>
              <a:rPr lang="en-US" dirty="0"/>
              <a:t> </a:t>
            </a:r>
            <a:r>
              <a:rPr lang="en-US" dirty="0" err="1"/>
              <a:t>este</a:t>
            </a:r>
            <a:r>
              <a:rPr lang="en-US" dirty="0"/>
              <a:t> </a:t>
            </a:r>
            <a:r>
              <a:rPr lang="en-US" i="1" dirty="0"/>
              <a:t>un transport de </a:t>
            </a:r>
            <a:r>
              <a:rPr lang="en-US" i="1" dirty="0" err="1"/>
              <a:t>energie</a:t>
            </a:r>
            <a:r>
              <a:rPr lang="en-US" i="1" dirty="0"/>
              <a:t> sub </a:t>
            </a:r>
            <a:r>
              <a:rPr lang="en-US" i="1" dirty="0" err="1"/>
              <a:t>acțiunea</a:t>
            </a:r>
            <a:r>
              <a:rPr lang="en-US" i="1" dirty="0"/>
              <a:t> </a:t>
            </a:r>
            <a:r>
              <a:rPr lang="en-US" i="1" dirty="0" err="1"/>
              <a:t>unei</a:t>
            </a:r>
            <a:r>
              <a:rPr lang="en-US" i="1" dirty="0"/>
              <a:t> </a:t>
            </a:r>
            <a:r>
              <a:rPr lang="en-US" i="1" dirty="0" err="1"/>
              <a:t>forțe</a:t>
            </a:r>
            <a:r>
              <a:rPr lang="en-US" i="1" dirty="0"/>
              <a:t> </a:t>
            </a:r>
            <a:r>
              <a:rPr lang="en-US" i="1" dirty="0" err="1"/>
              <a:t>generalizate</a:t>
            </a:r>
            <a:r>
              <a:rPr lang="en-US" dirty="0"/>
              <a:t>, care </a:t>
            </a:r>
            <a:r>
              <a:rPr lang="en-US" dirty="0" err="1"/>
              <a:t>este</a:t>
            </a:r>
            <a:r>
              <a:rPr lang="en-US" dirty="0"/>
              <a:t> </a:t>
            </a:r>
            <a:r>
              <a:rPr lang="en-US" i="1" dirty="0" err="1"/>
              <a:t>gradientul</a:t>
            </a:r>
            <a:r>
              <a:rPr lang="en-US" i="1" dirty="0"/>
              <a:t> de </a:t>
            </a:r>
            <a:r>
              <a:rPr lang="en-US" i="1" dirty="0" err="1"/>
              <a:t>temperatură</a:t>
            </a:r>
            <a:r>
              <a:rPr lang="en-US" dirty="0"/>
              <a:t>.</a:t>
            </a:r>
            <a:r>
              <a:rPr lang="ro-RO" dirty="0"/>
              <a:t> </a:t>
            </a:r>
          </a:p>
          <a:p>
            <a:r>
              <a:rPr lang="en-US" dirty="0"/>
              <a:t>Prin </a:t>
            </a:r>
            <a:r>
              <a:rPr lang="en-US" dirty="0" err="1"/>
              <a:t>urmare</a:t>
            </a:r>
            <a:r>
              <a:rPr lang="en-US" dirty="0"/>
              <a:t>, </a:t>
            </a:r>
            <a:r>
              <a:rPr lang="en-US" dirty="0" err="1"/>
              <a:t>este</a:t>
            </a:r>
            <a:r>
              <a:rPr lang="en-US" dirty="0"/>
              <a:t> </a:t>
            </a:r>
            <a:r>
              <a:rPr lang="en-US" dirty="0" err="1"/>
              <a:t>vorba</a:t>
            </a:r>
            <a:r>
              <a:rPr lang="en-US" dirty="0"/>
              <a:t> </a:t>
            </a:r>
            <a:r>
              <a:rPr lang="en-US" dirty="0" err="1"/>
              <a:t>despre</a:t>
            </a:r>
            <a:r>
              <a:rPr lang="en-US" dirty="0"/>
              <a:t> un flux de </a:t>
            </a:r>
            <a:r>
              <a:rPr lang="en-US" dirty="0" err="1"/>
              <a:t>energie</a:t>
            </a:r>
            <a:r>
              <a:rPr lang="en-US" dirty="0"/>
              <a:t>, </a:t>
            </a:r>
            <a:r>
              <a:rPr lang="en-US" dirty="0" err="1"/>
              <a:t>astfel</a:t>
            </a:r>
            <a:r>
              <a:rPr lang="en-US" dirty="0"/>
              <a:t> </a:t>
            </a:r>
            <a:r>
              <a:rPr lang="en-US" dirty="0" err="1"/>
              <a:t>încât</a:t>
            </a:r>
            <a:r>
              <a:rPr lang="en-US" dirty="0"/>
              <a:t> </a:t>
            </a:r>
            <a:r>
              <a:rPr lang="en-US" dirty="0" err="1"/>
              <a:t>parametrul</a:t>
            </a:r>
            <a:r>
              <a:rPr lang="en-US" dirty="0"/>
              <a:t> </a:t>
            </a:r>
            <a:r>
              <a:rPr lang="en-US" dirty="0" err="1"/>
              <a:t>transportat</a:t>
            </a:r>
            <a:r>
              <a:rPr lang="en-US" dirty="0"/>
              <a:t> </a:t>
            </a:r>
            <a:r>
              <a:rPr lang="en-US" dirty="0" err="1"/>
              <a:t>respectă</a:t>
            </a:r>
            <a:r>
              <a:rPr lang="en-US" dirty="0"/>
              <a:t> </a:t>
            </a:r>
            <a:r>
              <a:rPr lang="en-US" dirty="0" err="1"/>
              <a:t>legea</a:t>
            </a:r>
            <a:r>
              <a:rPr lang="en-US" dirty="0"/>
              <a:t> </a:t>
            </a:r>
            <a:r>
              <a:rPr lang="en-US" dirty="0" err="1"/>
              <a:t>conservării</a:t>
            </a:r>
            <a:r>
              <a:rPr lang="en-US" dirty="0"/>
              <a:t> </a:t>
            </a:r>
            <a:r>
              <a:rPr lang="en-US" dirty="0" err="1"/>
              <a:t>energiei</a:t>
            </a:r>
            <a:r>
              <a:rPr lang="en-US" dirty="0"/>
              <a:t>. Prin </a:t>
            </a:r>
            <a:r>
              <a:rPr lang="en-US" dirty="0" err="1"/>
              <a:t>înlocuirea</a:t>
            </a:r>
            <a:r>
              <a:rPr lang="en-US" dirty="0"/>
              <a:t> </a:t>
            </a:r>
            <a:r>
              <a:rPr lang="en-US" dirty="0" err="1"/>
              <a:t>în</a:t>
            </a:r>
            <a:r>
              <a:rPr lang="en-US" dirty="0"/>
              <a:t> </a:t>
            </a:r>
            <a:r>
              <a:rPr lang="en-US" dirty="0" err="1"/>
              <a:t>relația</a:t>
            </a:r>
            <a:r>
              <a:rPr lang="en-US" dirty="0"/>
              <a:t> </a:t>
            </a:r>
            <a:r>
              <a:rPr lang="en-US" dirty="0" err="1"/>
              <a:t>generală</a:t>
            </a:r>
            <a:r>
              <a:rPr lang="en-US" dirty="0"/>
              <a:t> a </a:t>
            </a:r>
            <a:r>
              <a:rPr lang="en-US" dirty="0" err="1"/>
              <a:t>forței</a:t>
            </a:r>
            <a:r>
              <a:rPr lang="en-US" dirty="0"/>
              <a:t> </a:t>
            </a:r>
            <a:r>
              <a:rPr lang="en-US" dirty="0" err="1"/>
              <a:t>generalizate</a:t>
            </a:r>
            <a:r>
              <a:rPr lang="en-US" dirty="0"/>
              <a:t> cu </a:t>
            </a:r>
            <a:r>
              <a:rPr lang="en-US" dirty="0" err="1"/>
              <a:t>gradientul</a:t>
            </a:r>
            <a:r>
              <a:rPr lang="en-US" dirty="0"/>
              <a:t> de </a:t>
            </a:r>
            <a:r>
              <a:rPr lang="en-US" dirty="0" err="1"/>
              <a:t>temperatură</a:t>
            </a:r>
            <a:r>
              <a:rPr lang="en-US" dirty="0"/>
              <a:t> </a:t>
            </a:r>
            <a:r>
              <a:rPr lang="en-US" b="1" dirty="0"/>
              <a:t>dT/dx</a:t>
            </a:r>
            <a:r>
              <a:rPr lang="en-US" dirty="0"/>
              <a:t>, </a:t>
            </a:r>
            <a:r>
              <a:rPr lang="en-US" dirty="0" err="1"/>
              <a:t>constanta</a:t>
            </a:r>
            <a:r>
              <a:rPr lang="en-US" dirty="0"/>
              <a:t> </a:t>
            </a:r>
            <a:r>
              <a:rPr lang="en-US" b="1" dirty="0"/>
              <a:t>K </a:t>
            </a:r>
            <a:r>
              <a:rPr lang="en-US" dirty="0"/>
              <a:t>cu </a:t>
            </a:r>
            <a:r>
              <a:rPr lang="en-US" b="1" dirty="0"/>
              <a:t>–</a:t>
            </a:r>
            <a:r>
              <a:rPr lang="el-GR" b="1" dirty="0"/>
              <a:t>χ,</a:t>
            </a:r>
            <a:r>
              <a:rPr lang="el-GR" dirty="0"/>
              <a:t> </a:t>
            </a:r>
            <a:r>
              <a:rPr lang="en-US" dirty="0"/>
              <a:t>unde </a:t>
            </a:r>
            <a:r>
              <a:rPr lang="el-GR" b="1" dirty="0"/>
              <a:t>χ</a:t>
            </a:r>
            <a:r>
              <a:rPr lang="el-GR" dirty="0"/>
              <a:t> </a:t>
            </a:r>
            <a:r>
              <a:rPr lang="en-US" dirty="0" err="1"/>
              <a:t>este</a:t>
            </a:r>
            <a:r>
              <a:rPr lang="en-US" dirty="0"/>
              <a:t> </a:t>
            </a:r>
            <a:r>
              <a:rPr lang="en-US" dirty="0" err="1"/>
              <a:t>coeficientul</a:t>
            </a:r>
            <a:r>
              <a:rPr lang="en-US" dirty="0"/>
              <a:t> de </a:t>
            </a:r>
            <a:r>
              <a:rPr lang="en-US" dirty="0" err="1"/>
              <a:t>conductivitate</a:t>
            </a:r>
            <a:r>
              <a:rPr lang="en-US" dirty="0"/>
              <a:t> </a:t>
            </a:r>
            <a:r>
              <a:rPr lang="en-US" dirty="0" err="1"/>
              <a:t>termică</a:t>
            </a:r>
            <a:r>
              <a:rPr lang="en-US" dirty="0"/>
              <a:t>, </a:t>
            </a:r>
            <a:r>
              <a:rPr lang="en-US" dirty="0" err="1"/>
              <a:t>prin</a:t>
            </a:r>
            <a:r>
              <a:rPr lang="en-US" dirty="0"/>
              <a:t> </a:t>
            </a:r>
            <a:r>
              <a:rPr lang="en-US" dirty="0" err="1"/>
              <a:t>diferențieri</a:t>
            </a:r>
            <a:r>
              <a:rPr lang="en-US" dirty="0"/>
              <a:t>, </a:t>
            </a:r>
            <a:r>
              <a:rPr lang="en-US" dirty="0" err="1"/>
              <a:t>putem</a:t>
            </a:r>
            <a:r>
              <a:rPr lang="en-US" dirty="0"/>
              <a:t> deduce </a:t>
            </a:r>
            <a:r>
              <a:rPr lang="en-US" b="1" dirty="0" err="1"/>
              <a:t>legea</a:t>
            </a:r>
            <a:r>
              <a:rPr lang="en-US" b="1" dirty="0"/>
              <a:t> </a:t>
            </a:r>
            <a:r>
              <a:rPr lang="ro-RO" b="1" dirty="0"/>
              <a:t>i-ia </a:t>
            </a:r>
            <a:r>
              <a:rPr lang="en-US" b="1" dirty="0" err="1"/>
              <a:t>lui</a:t>
            </a:r>
            <a:r>
              <a:rPr lang="en-US" b="1" dirty="0"/>
              <a:t> Fourier:</a:t>
            </a:r>
            <a:endParaRPr lang="ro-RO" b="1" dirty="0"/>
          </a:p>
          <a:p>
            <a:endParaRPr lang="ro-RO" dirty="0"/>
          </a:p>
          <a:p>
            <a:r>
              <a:rPr lang="en-US" dirty="0"/>
              <a:t>unde: </a:t>
            </a:r>
            <a:r>
              <a:rPr lang="en-US" b="1" dirty="0"/>
              <a:t>Q</a:t>
            </a:r>
            <a:r>
              <a:rPr lang="en-US" dirty="0"/>
              <a:t> – </a:t>
            </a:r>
            <a:r>
              <a:rPr lang="en-US" dirty="0" err="1"/>
              <a:t>cantitatea</a:t>
            </a:r>
            <a:r>
              <a:rPr lang="en-US" dirty="0"/>
              <a:t> de </a:t>
            </a:r>
            <a:r>
              <a:rPr lang="en-US" dirty="0" err="1"/>
              <a:t>energie</a:t>
            </a:r>
            <a:r>
              <a:rPr lang="en-US" dirty="0"/>
              <a:t> care </a:t>
            </a:r>
            <a:r>
              <a:rPr lang="en-US" dirty="0" err="1"/>
              <a:t>trebuie</a:t>
            </a:r>
            <a:r>
              <a:rPr lang="en-US" dirty="0"/>
              <a:t> </a:t>
            </a:r>
            <a:r>
              <a:rPr lang="en-US" dirty="0" err="1"/>
              <a:t>transportată</a:t>
            </a:r>
            <a:r>
              <a:rPr lang="en-US" dirty="0"/>
              <a:t>; </a:t>
            </a:r>
            <a:r>
              <a:rPr lang="en-US" b="1" dirty="0" err="1"/>
              <a:t>dS</a:t>
            </a:r>
            <a:r>
              <a:rPr lang="en-US" b="1" dirty="0"/>
              <a:t> </a:t>
            </a:r>
            <a:r>
              <a:rPr lang="en-US" dirty="0"/>
              <a:t>– </a:t>
            </a:r>
            <a:r>
              <a:rPr lang="en-US" dirty="0" err="1"/>
              <a:t>suprafața</a:t>
            </a:r>
            <a:r>
              <a:rPr lang="en-US" dirty="0"/>
              <a:t> </a:t>
            </a:r>
            <a:r>
              <a:rPr lang="en-US" dirty="0" err="1"/>
              <a:t>prin</a:t>
            </a:r>
            <a:r>
              <a:rPr lang="en-US" dirty="0"/>
              <a:t> care are loc </a:t>
            </a:r>
            <a:r>
              <a:rPr lang="en-US" dirty="0" err="1"/>
              <a:t>transportul</a:t>
            </a:r>
            <a:r>
              <a:rPr lang="en-US" dirty="0"/>
              <a:t>; </a:t>
            </a:r>
            <a:r>
              <a:rPr lang="en-US" b="1" dirty="0"/>
              <a:t>dt</a:t>
            </a:r>
            <a:r>
              <a:rPr lang="en-US" dirty="0"/>
              <a:t> – </a:t>
            </a:r>
            <a:r>
              <a:rPr lang="en-US" dirty="0" err="1"/>
              <a:t>timpul</a:t>
            </a:r>
            <a:r>
              <a:rPr lang="en-US" dirty="0"/>
              <a:t> de transport. </a:t>
            </a:r>
            <a:endParaRPr lang="ro-RO" dirty="0"/>
          </a:p>
          <a:p>
            <a:r>
              <a:rPr lang="en-US" i="1" dirty="0"/>
              <a:t>Forma </a:t>
            </a:r>
            <a:r>
              <a:rPr lang="en-US" i="1" dirty="0" err="1"/>
              <a:t>energiei</a:t>
            </a:r>
            <a:r>
              <a:rPr lang="en-US" i="1" dirty="0"/>
              <a:t> </a:t>
            </a:r>
            <a:r>
              <a:rPr lang="en-US" i="1" dirty="0" err="1"/>
              <a:t>transportate</a:t>
            </a:r>
            <a:r>
              <a:rPr lang="en-US" i="1" dirty="0"/>
              <a:t> sub </a:t>
            </a:r>
            <a:r>
              <a:rPr lang="en-US" i="1" dirty="0" err="1"/>
              <a:t>acțiunea</a:t>
            </a:r>
            <a:r>
              <a:rPr lang="en-US" i="1" dirty="0"/>
              <a:t> </a:t>
            </a:r>
            <a:r>
              <a:rPr lang="en-US" i="1" dirty="0" err="1"/>
              <a:t>gradientului</a:t>
            </a:r>
            <a:r>
              <a:rPr lang="en-US" i="1" dirty="0"/>
              <a:t> de </a:t>
            </a:r>
            <a:r>
              <a:rPr lang="en-US" i="1" dirty="0" err="1"/>
              <a:t>temperatură</a:t>
            </a:r>
            <a:r>
              <a:rPr lang="en-US" i="1" dirty="0"/>
              <a:t> se </a:t>
            </a:r>
            <a:r>
              <a:rPr lang="en-US" i="1" dirty="0" err="1"/>
              <a:t>numește</a:t>
            </a:r>
            <a:r>
              <a:rPr lang="en-US" i="1" dirty="0"/>
              <a:t> </a:t>
            </a:r>
            <a:r>
              <a:rPr lang="en-US" i="1" dirty="0" err="1"/>
              <a:t>energie</a:t>
            </a:r>
            <a:r>
              <a:rPr lang="en-US" i="1" dirty="0"/>
              <a:t> </a:t>
            </a:r>
            <a:r>
              <a:rPr lang="en-US" i="1" dirty="0" err="1"/>
              <a:t>calorică</a:t>
            </a:r>
            <a:r>
              <a:rPr lang="en-US" i="1" dirty="0"/>
              <a:t> </a:t>
            </a:r>
            <a:r>
              <a:rPr lang="en-US" i="1" dirty="0" err="1"/>
              <a:t>sau</a:t>
            </a:r>
            <a:r>
              <a:rPr lang="en-US" i="1" dirty="0"/>
              <a:t>, </a:t>
            </a:r>
            <a:r>
              <a:rPr lang="en-US" i="1" dirty="0" err="1"/>
              <a:t>mai</a:t>
            </a:r>
            <a:r>
              <a:rPr lang="en-US" i="1" dirty="0"/>
              <a:t> </a:t>
            </a:r>
            <a:r>
              <a:rPr lang="en-US" i="1" dirty="0" err="1"/>
              <a:t>simplu</a:t>
            </a:r>
            <a:r>
              <a:rPr lang="en-US" i="1" dirty="0"/>
              <a:t>, </a:t>
            </a:r>
            <a:r>
              <a:rPr lang="en-US" i="1" dirty="0" err="1"/>
              <a:t>căldură</a:t>
            </a:r>
            <a:r>
              <a:rPr lang="en-US" i="1" dirty="0"/>
              <a:t>. </a:t>
            </a:r>
            <a:endParaRPr lang="ro-RO" i="1" dirty="0"/>
          </a:p>
          <a:p>
            <a:r>
              <a:rPr lang="en-US" b="1" dirty="0" err="1"/>
              <a:t>Legea</a:t>
            </a:r>
            <a:r>
              <a:rPr lang="en-US" b="1" dirty="0"/>
              <a:t> a </a:t>
            </a:r>
            <a:r>
              <a:rPr lang="ro-RO" b="1" dirty="0"/>
              <a:t>II-</a:t>
            </a:r>
            <a:r>
              <a:rPr lang="en-US" b="1" dirty="0"/>
              <a:t>a a </a:t>
            </a:r>
            <a:r>
              <a:rPr lang="en-US" b="1" dirty="0" err="1"/>
              <a:t>lui</a:t>
            </a:r>
            <a:r>
              <a:rPr lang="en-US" b="1" dirty="0"/>
              <a:t> Fourier </a:t>
            </a:r>
            <a:r>
              <a:rPr lang="en-US" dirty="0"/>
              <a:t>se </a:t>
            </a:r>
            <a:r>
              <a:rPr lang="en-US" dirty="0" err="1"/>
              <a:t>obține</a:t>
            </a:r>
            <a:r>
              <a:rPr lang="en-US" dirty="0"/>
              <a:t> </a:t>
            </a:r>
            <a:r>
              <a:rPr lang="en-US" dirty="0" err="1"/>
              <a:t>făcând</a:t>
            </a:r>
            <a:r>
              <a:rPr lang="en-US" dirty="0"/>
              <a:t> o </a:t>
            </a:r>
            <a:r>
              <a:rPr lang="en-US" dirty="0" err="1"/>
              <a:t>deducție</a:t>
            </a:r>
            <a:r>
              <a:rPr lang="en-US" dirty="0"/>
              <a:t> </a:t>
            </a:r>
            <a:r>
              <a:rPr lang="en-US" dirty="0" err="1"/>
              <a:t>similară</a:t>
            </a:r>
            <a:r>
              <a:rPr lang="en-US" dirty="0"/>
              <a:t> ca </a:t>
            </a:r>
            <a:r>
              <a:rPr lang="en-US" dirty="0" err="1"/>
              <a:t>în</a:t>
            </a:r>
            <a:r>
              <a:rPr lang="en-US" dirty="0"/>
              <a:t> </a:t>
            </a:r>
            <a:r>
              <a:rPr lang="en-US" dirty="0" err="1"/>
              <a:t>cazul</a:t>
            </a:r>
            <a:r>
              <a:rPr lang="en-US" dirty="0"/>
              <a:t> </a:t>
            </a:r>
            <a:r>
              <a:rPr lang="en-US" dirty="0" err="1"/>
              <a:t>legii</a:t>
            </a:r>
            <a:r>
              <a:rPr lang="en-US" dirty="0"/>
              <a:t> a </a:t>
            </a:r>
            <a:r>
              <a:rPr lang="en-US" dirty="0" err="1"/>
              <a:t>doua</a:t>
            </a:r>
            <a:r>
              <a:rPr lang="en-US" dirty="0"/>
              <a:t> a </a:t>
            </a:r>
            <a:r>
              <a:rPr lang="en-US" dirty="0" err="1"/>
              <a:t>lui</a:t>
            </a:r>
            <a:r>
              <a:rPr lang="en-US" dirty="0"/>
              <a:t> Fick, </a:t>
            </a:r>
            <a:r>
              <a:rPr lang="en-US" dirty="0" err="1"/>
              <a:t>pentru</a:t>
            </a:r>
            <a:r>
              <a:rPr lang="en-US" dirty="0"/>
              <a:t> </a:t>
            </a:r>
            <a:r>
              <a:rPr lang="en-US" dirty="0" err="1"/>
              <a:t>conductivitatea</a:t>
            </a:r>
            <a:r>
              <a:rPr lang="en-US" dirty="0"/>
              <a:t> </a:t>
            </a:r>
            <a:r>
              <a:rPr lang="en-US" dirty="0" err="1"/>
              <a:t>termică</a:t>
            </a:r>
            <a:r>
              <a:rPr lang="en-US" dirty="0"/>
              <a:t>, din </a:t>
            </a:r>
            <a:r>
              <a:rPr lang="en-US" dirty="0" err="1"/>
              <a:t>ecuația</a:t>
            </a:r>
            <a:r>
              <a:rPr lang="en-US" dirty="0"/>
              <a:t> </a:t>
            </a:r>
            <a:r>
              <a:rPr lang="en-US" dirty="0" err="1"/>
              <a:t>generală</a:t>
            </a:r>
            <a:r>
              <a:rPr lang="en-US" dirty="0"/>
              <a:t> pe care o </a:t>
            </a:r>
            <a:r>
              <a:rPr lang="en-US" dirty="0" err="1"/>
              <a:t>obținem</a:t>
            </a:r>
            <a:r>
              <a:rPr lang="ro-RO" dirty="0"/>
              <a:t>:</a:t>
            </a:r>
          </a:p>
          <a:p>
            <a:endParaRPr lang="ro-RO" dirty="0"/>
          </a:p>
          <a:p>
            <a:r>
              <a:rPr lang="en-US" dirty="0" err="1"/>
              <a:t>și</a:t>
            </a:r>
            <a:r>
              <a:rPr lang="en-US" dirty="0"/>
              <a:t> </a:t>
            </a:r>
            <a:r>
              <a:rPr lang="en-US" b="1" dirty="0"/>
              <a:t>se </a:t>
            </a:r>
            <a:r>
              <a:rPr lang="en-US" b="1" dirty="0" err="1"/>
              <a:t>aplică</a:t>
            </a:r>
            <a:r>
              <a:rPr lang="en-US" b="1" dirty="0"/>
              <a:t> </a:t>
            </a:r>
            <a:r>
              <a:rPr lang="en-US" b="1" dirty="0" err="1"/>
              <a:t>în</a:t>
            </a:r>
            <a:r>
              <a:rPr lang="en-US" b="1" dirty="0"/>
              <a:t> </a:t>
            </a:r>
            <a:r>
              <a:rPr lang="en-US" b="1" dirty="0" err="1"/>
              <a:t>cazul</a:t>
            </a:r>
            <a:r>
              <a:rPr lang="en-US" b="1" dirty="0"/>
              <a:t> </a:t>
            </a:r>
            <a:r>
              <a:rPr lang="en-US" b="1" dirty="0" err="1"/>
              <a:t>condițiilor</a:t>
            </a:r>
            <a:r>
              <a:rPr lang="en-US" b="1" dirty="0"/>
              <a:t> </a:t>
            </a:r>
            <a:r>
              <a:rPr lang="en-US" b="1" dirty="0" err="1"/>
              <a:t>nestaționare</a:t>
            </a:r>
            <a:r>
              <a:rPr lang="en-US" b="1" dirty="0"/>
              <a:t> </a:t>
            </a:r>
            <a:r>
              <a:rPr lang="en-US" b="1" dirty="0" err="1"/>
              <a:t>asupra</a:t>
            </a:r>
            <a:r>
              <a:rPr lang="en-US" b="1" dirty="0"/>
              <a:t> </a:t>
            </a:r>
            <a:r>
              <a:rPr lang="en-US" b="1" dirty="0" err="1"/>
              <a:t>conductivității</a:t>
            </a:r>
            <a:r>
              <a:rPr lang="en-US" b="1" dirty="0"/>
              <a:t> </a:t>
            </a:r>
            <a:r>
              <a:rPr lang="en-US" b="1" dirty="0" err="1"/>
              <a:t>termice</a:t>
            </a:r>
            <a:r>
              <a:rPr lang="en-US" dirty="0"/>
              <a:t>.</a:t>
            </a:r>
          </a:p>
        </p:txBody>
      </p:sp>
      <p:pic>
        <p:nvPicPr>
          <p:cNvPr id="5" name="Picture 4">
            <a:extLst>
              <a:ext uri="{FF2B5EF4-FFF2-40B4-BE49-F238E27FC236}">
                <a16:creationId xmlns:a16="http://schemas.microsoft.com/office/drawing/2014/main" id="{6BACC6F2-397D-A354-0837-67C8866839AA}"/>
              </a:ext>
            </a:extLst>
          </p:cNvPr>
          <p:cNvPicPr>
            <a:picLocks noChangeAspect="1"/>
          </p:cNvPicPr>
          <p:nvPr/>
        </p:nvPicPr>
        <p:blipFill>
          <a:blip r:embed="rId2"/>
          <a:stretch>
            <a:fillRect/>
          </a:stretch>
        </p:blipFill>
        <p:spPr>
          <a:xfrm>
            <a:off x="4629150" y="2845907"/>
            <a:ext cx="2131394" cy="509166"/>
          </a:xfrm>
          <a:prstGeom prst="rect">
            <a:avLst/>
          </a:prstGeom>
        </p:spPr>
      </p:pic>
      <p:pic>
        <p:nvPicPr>
          <p:cNvPr id="7" name="Picture 6">
            <a:extLst>
              <a:ext uri="{FF2B5EF4-FFF2-40B4-BE49-F238E27FC236}">
                <a16:creationId xmlns:a16="http://schemas.microsoft.com/office/drawing/2014/main" id="{E5C5709C-CC8B-1325-0516-CEB4D0BF963A}"/>
              </a:ext>
            </a:extLst>
          </p:cNvPr>
          <p:cNvPicPr>
            <a:picLocks noChangeAspect="1"/>
          </p:cNvPicPr>
          <p:nvPr/>
        </p:nvPicPr>
        <p:blipFill>
          <a:blip r:embed="rId3"/>
          <a:stretch>
            <a:fillRect/>
          </a:stretch>
        </p:blipFill>
        <p:spPr>
          <a:xfrm>
            <a:off x="10124625" y="5314950"/>
            <a:ext cx="1920240" cy="628650"/>
          </a:xfrm>
          <a:prstGeom prst="rect">
            <a:avLst/>
          </a:prstGeom>
        </p:spPr>
      </p:pic>
    </p:spTree>
    <p:extLst>
      <p:ext uri="{BB962C8B-B14F-4D97-AF65-F5344CB8AC3E}">
        <p14:creationId xmlns:p14="http://schemas.microsoft.com/office/powerpoint/2010/main" val="16056142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4DC08-75CE-0C89-FC99-E8CFD74F3DDF}"/>
              </a:ext>
            </a:extLst>
          </p:cNvPr>
          <p:cNvSpPr>
            <a:spLocks noGrp="1"/>
          </p:cNvSpPr>
          <p:nvPr>
            <p:ph type="title"/>
          </p:nvPr>
        </p:nvSpPr>
        <p:spPr>
          <a:xfrm>
            <a:off x="2629677" y="142876"/>
            <a:ext cx="7372350" cy="725544"/>
          </a:xfrm>
        </p:spPr>
        <p:txBody>
          <a:bodyPr/>
          <a:lstStyle/>
          <a:p>
            <a:r>
              <a:rPr lang="ro-RO" b="1" dirty="0"/>
              <a:t>Transportul de sarcină electrică</a:t>
            </a:r>
            <a:endParaRPr lang="en-US" b="1" dirty="0"/>
          </a:p>
        </p:txBody>
      </p:sp>
      <p:sp>
        <p:nvSpPr>
          <p:cNvPr id="3" name="Content Placeholder 2">
            <a:extLst>
              <a:ext uri="{FF2B5EF4-FFF2-40B4-BE49-F238E27FC236}">
                <a16:creationId xmlns:a16="http://schemas.microsoft.com/office/drawing/2014/main" id="{1E187ECC-2136-356C-C8CB-1F1E27FFB0CB}"/>
              </a:ext>
            </a:extLst>
          </p:cNvPr>
          <p:cNvSpPr>
            <a:spLocks noGrp="1"/>
          </p:cNvSpPr>
          <p:nvPr>
            <p:ph idx="1"/>
          </p:nvPr>
        </p:nvSpPr>
        <p:spPr>
          <a:xfrm>
            <a:off x="295941" y="933024"/>
            <a:ext cx="11610975" cy="5782100"/>
          </a:xfrm>
        </p:spPr>
        <p:txBody>
          <a:bodyPr>
            <a:normAutofit lnSpcReduction="10000"/>
          </a:bodyPr>
          <a:lstStyle/>
          <a:p>
            <a:pPr marL="0" indent="0">
              <a:buNone/>
            </a:pPr>
            <a:r>
              <a:rPr lang="en-US" dirty="0"/>
              <a:t>Conform </a:t>
            </a:r>
            <a:r>
              <a:rPr lang="en-US" dirty="0" err="1"/>
              <a:t>definiției</a:t>
            </a:r>
            <a:r>
              <a:rPr lang="en-US" dirty="0"/>
              <a:t> generale, </a:t>
            </a:r>
            <a:r>
              <a:rPr lang="en-US" b="1" dirty="0" err="1"/>
              <a:t>conductivitatea</a:t>
            </a:r>
            <a:r>
              <a:rPr lang="en-US" b="1" dirty="0"/>
              <a:t> </a:t>
            </a:r>
            <a:r>
              <a:rPr lang="en-US" b="1" dirty="0" err="1"/>
              <a:t>electrică</a:t>
            </a:r>
            <a:r>
              <a:rPr lang="en-US" b="1" dirty="0"/>
              <a:t> </a:t>
            </a:r>
            <a:r>
              <a:rPr lang="en-US" b="1" dirty="0" err="1"/>
              <a:t>este</a:t>
            </a:r>
            <a:r>
              <a:rPr lang="en-US" b="1" dirty="0"/>
              <a:t> un transport de </a:t>
            </a:r>
            <a:r>
              <a:rPr lang="en-US" b="1" dirty="0" err="1"/>
              <a:t>sarcină</a:t>
            </a:r>
            <a:r>
              <a:rPr lang="en-US" b="1" dirty="0"/>
              <a:t> </a:t>
            </a:r>
            <a:r>
              <a:rPr lang="en-US" b="1" dirty="0" err="1"/>
              <a:t>electrică</a:t>
            </a:r>
            <a:r>
              <a:rPr lang="en-US" b="1" dirty="0"/>
              <a:t> sub </a:t>
            </a:r>
            <a:r>
              <a:rPr lang="en-US" b="1" dirty="0" err="1"/>
              <a:t>acțiunea</a:t>
            </a:r>
            <a:r>
              <a:rPr lang="en-US" b="1" dirty="0"/>
              <a:t> </a:t>
            </a:r>
            <a:r>
              <a:rPr lang="en-US" b="1" dirty="0" err="1"/>
              <a:t>unei</a:t>
            </a:r>
            <a:r>
              <a:rPr lang="en-US" b="1" dirty="0"/>
              <a:t> </a:t>
            </a:r>
            <a:r>
              <a:rPr lang="en-US" b="1" dirty="0" err="1"/>
              <a:t>forțe</a:t>
            </a:r>
            <a:r>
              <a:rPr lang="en-US" b="1" dirty="0"/>
              <a:t> </a:t>
            </a:r>
            <a:r>
              <a:rPr lang="en-US" b="1" dirty="0" err="1"/>
              <a:t>generalizate</a:t>
            </a:r>
            <a:r>
              <a:rPr lang="en-US" dirty="0"/>
              <a:t>, care </a:t>
            </a:r>
            <a:r>
              <a:rPr lang="en-US" dirty="0" err="1"/>
              <a:t>este</a:t>
            </a:r>
            <a:r>
              <a:rPr lang="en-US" dirty="0"/>
              <a:t> </a:t>
            </a:r>
            <a:r>
              <a:rPr lang="en-US" dirty="0" err="1"/>
              <a:t>gradientul</a:t>
            </a:r>
            <a:r>
              <a:rPr lang="en-US" dirty="0"/>
              <a:t> de </a:t>
            </a:r>
            <a:r>
              <a:rPr lang="en-US" dirty="0" err="1"/>
              <a:t>tensiune</a:t>
            </a:r>
            <a:r>
              <a:rPr lang="en-US" dirty="0"/>
              <a:t>. </a:t>
            </a:r>
            <a:r>
              <a:rPr lang="ro-RO" dirty="0"/>
              <a:t>Astfel, vorbim</a:t>
            </a:r>
            <a:r>
              <a:rPr lang="en-US" dirty="0"/>
              <a:t> </a:t>
            </a:r>
            <a:r>
              <a:rPr lang="en-US" dirty="0" err="1"/>
              <a:t>despre</a:t>
            </a:r>
            <a:r>
              <a:rPr lang="en-US" dirty="0"/>
              <a:t> un flux de </a:t>
            </a:r>
            <a:r>
              <a:rPr lang="en-US" dirty="0" err="1"/>
              <a:t>sarcină</a:t>
            </a:r>
            <a:r>
              <a:rPr lang="en-US" dirty="0"/>
              <a:t> </a:t>
            </a:r>
            <a:r>
              <a:rPr lang="en-US" dirty="0" err="1"/>
              <a:t>electrică</a:t>
            </a:r>
            <a:r>
              <a:rPr lang="en-US" dirty="0"/>
              <a:t>, </a:t>
            </a:r>
            <a:r>
              <a:rPr lang="en-US" dirty="0" err="1"/>
              <a:t>astfel</a:t>
            </a:r>
            <a:r>
              <a:rPr lang="en-US" dirty="0"/>
              <a:t> </a:t>
            </a:r>
            <a:r>
              <a:rPr lang="en-US" dirty="0" err="1"/>
              <a:t>încât</a:t>
            </a:r>
            <a:r>
              <a:rPr lang="en-US" dirty="0"/>
              <a:t> </a:t>
            </a:r>
            <a:r>
              <a:rPr lang="en-US" dirty="0" err="1"/>
              <a:t>parametrul</a:t>
            </a:r>
            <a:r>
              <a:rPr lang="en-US" dirty="0"/>
              <a:t> </a:t>
            </a:r>
            <a:r>
              <a:rPr lang="en-US" dirty="0" err="1"/>
              <a:t>transportat</a:t>
            </a:r>
            <a:r>
              <a:rPr lang="en-US" dirty="0"/>
              <a:t> </a:t>
            </a:r>
            <a:r>
              <a:rPr lang="en-US" dirty="0" err="1"/>
              <a:t>respectă</a:t>
            </a:r>
            <a:r>
              <a:rPr lang="en-US" dirty="0"/>
              <a:t> </a:t>
            </a:r>
            <a:r>
              <a:rPr lang="en-US" dirty="0" err="1"/>
              <a:t>legea</a:t>
            </a:r>
            <a:r>
              <a:rPr lang="en-US" dirty="0"/>
              <a:t> </a:t>
            </a:r>
            <a:r>
              <a:rPr lang="en-US" dirty="0" err="1"/>
              <a:t>conservării</a:t>
            </a:r>
            <a:r>
              <a:rPr lang="en-US" dirty="0"/>
              <a:t> </a:t>
            </a:r>
            <a:r>
              <a:rPr lang="en-US" dirty="0" err="1"/>
              <a:t>sarcinii</a:t>
            </a:r>
            <a:r>
              <a:rPr lang="en-US" dirty="0"/>
              <a:t> </a:t>
            </a:r>
            <a:r>
              <a:rPr lang="en-US" dirty="0" err="1"/>
              <a:t>electrice</a:t>
            </a:r>
            <a:r>
              <a:rPr lang="en-US" dirty="0"/>
              <a:t>. </a:t>
            </a:r>
            <a:endParaRPr lang="ro-RO" dirty="0"/>
          </a:p>
          <a:p>
            <a:pPr marL="0" indent="0">
              <a:buNone/>
            </a:pPr>
            <a:r>
              <a:rPr lang="en-US" dirty="0"/>
              <a:t>Prin </a:t>
            </a:r>
            <a:r>
              <a:rPr lang="en-US" dirty="0" err="1"/>
              <a:t>înlocuirea</a:t>
            </a:r>
            <a:r>
              <a:rPr lang="en-US" dirty="0"/>
              <a:t> </a:t>
            </a:r>
            <a:r>
              <a:rPr lang="en-US" dirty="0" err="1"/>
              <a:t>în</a:t>
            </a:r>
            <a:r>
              <a:rPr lang="en-US" dirty="0"/>
              <a:t> </a:t>
            </a:r>
            <a:r>
              <a:rPr lang="en-US" dirty="0" err="1"/>
              <a:t>forța</a:t>
            </a:r>
            <a:r>
              <a:rPr lang="en-US" dirty="0"/>
              <a:t> </a:t>
            </a:r>
            <a:r>
              <a:rPr lang="en-US" dirty="0" err="1"/>
              <a:t>generală</a:t>
            </a:r>
            <a:r>
              <a:rPr lang="en-US" dirty="0"/>
              <a:t> cu </a:t>
            </a:r>
            <a:r>
              <a:rPr lang="en-US" dirty="0" err="1"/>
              <a:t>gradientul</a:t>
            </a:r>
            <a:r>
              <a:rPr lang="en-US" dirty="0"/>
              <a:t> de </a:t>
            </a:r>
            <a:r>
              <a:rPr lang="en-US" dirty="0" err="1"/>
              <a:t>temperatură</a:t>
            </a:r>
            <a:r>
              <a:rPr lang="en-US" dirty="0"/>
              <a:t> </a:t>
            </a:r>
            <a:r>
              <a:rPr lang="en-US" b="1" dirty="0" err="1"/>
              <a:t>dU</a:t>
            </a:r>
            <a:r>
              <a:rPr lang="en-US" b="1" dirty="0"/>
              <a:t>/dx</a:t>
            </a:r>
            <a:r>
              <a:rPr lang="en-US" dirty="0"/>
              <a:t>, </a:t>
            </a:r>
            <a:r>
              <a:rPr lang="en-US" dirty="0" err="1"/>
              <a:t>constanta</a:t>
            </a:r>
            <a:r>
              <a:rPr lang="en-US" dirty="0"/>
              <a:t> </a:t>
            </a:r>
            <a:r>
              <a:rPr lang="en-US" b="1" dirty="0"/>
              <a:t>K </a:t>
            </a:r>
            <a:r>
              <a:rPr lang="en-US" dirty="0" err="1"/>
              <a:t>este</a:t>
            </a:r>
            <a:r>
              <a:rPr lang="en-US" dirty="0"/>
              <a:t> </a:t>
            </a:r>
            <a:r>
              <a:rPr lang="en-US" dirty="0" err="1"/>
              <a:t>coeficientul</a:t>
            </a:r>
            <a:r>
              <a:rPr lang="en-US" dirty="0"/>
              <a:t> de </a:t>
            </a:r>
            <a:r>
              <a:rPr lang="en-US" dirty="0" err="1"/>
              <a:t>conductivitate</a:t>
            </a:r>
            <a:r>
              <a:rPr lang="en-US" dirty="0"/>
              <a:t> </a:t>
            </a:r>
            <a:r>
              <a:rPr lang="en-US" dirty="0" err="1"/>
              <a:t>electrică</a:t>
            </a:r>
            <a:r>
              <a:rPr lang="en-US" dirty="0"/>
              <a:t> </a:t>
            </a:r>
            <a:r>
              <a:rPr lang="en-US" dirty="0" err="1"/>
              <a:t>și</a:t>
            </a:r>
            <a:r>
              <a:rPr lang="en-US" dirty="0"/>
              <a:t> </a:t>
            </a:r>
            <a:r>
              <a:rPr lang="en-US" dirty="0" err="1"/>
              <a:t>prin</a:t>
            </a:r>
            <a:r>
              <a:rPr lang="en-US" dirty="0"/>
              <a:t> </a:t>
            </a:r>
            <a:r>
              <a:rPr lang="en-US" dirty="0" err="1"/>
              <a:t>scădere</a:t>
            </a:r>
            <a:r>
              <a:rPr lang="en-US" dirty="0"/>
              <a:t> </a:t>
            </a:r>
            <a:r>
              <a:rPr lang="en-US" dirty="0" err="1"/>
              <a:t>putem</a:t>
            </a:r>
            <a:r>
              <a:rPr lang="en-US" dirty="0"/>
              <a:t> </a:t>
            </a:r>
            <a:r>
              <a:rPr lang="en-US" b="1" dirty="0"/>
              <a:t>deduce </a:t>
            </a:r>
            <a:r>
              <a:rPr lang="en-US" b="1" dirty="0" err="1"/>
              <a:t>legea</a:t>
            </a:r>
            <a:r>
              <a:rPr lang="en-US" b="1" dirty="0"/>
              <a:t> </a:t>
            </a:r>
            <a:r>
              <a:rPr lang="en-US" b="1" dirty="0" err="1"/>
              <a:t>lui</a:t>
            </a:r>
            <a:r>
              <a:rPr lang="en-US" b="1" dirty="0"/>
              <a:t> Ohm</a:t>
            </a:r>
            <a:endParaRPr lang="ro-RO" b="1" dirty="0"/>
          </a:p>
          <a:p>
            <a:endParaRPr lang="ro-RO" dirty="0"/>
          </a:p>
          <a:p>
            <a:pPr marL="0" indent="0">
              <a:buNone/>
            </a:pPr>
            <a:r>
              <a:rPr lang="en-US" dirty="0"/>
              <a:t>unde: </a:t>
            </a:r>
            <a:r>
              <a:rPr lang="en-US" b="1" dirty="0" err="1"/>
              <a:t>dQ</a:t>
            </a:r>
            <a:r>
              <a:rPr lang="en-US" dirty="0"/>
              <a:t> – sarcina </a:t>
            </a:r>
            <a:r>
              <a:rPr lang="en-US" dirty="0" err="1"/>
              <a:t>electrică</a:t>
            </a:r>
            <a:r>
              <a:rPr lang="en-US" dirty="0"/>
              <a:t>; </a:t>
            </a:r>
            <a:r>
              <a:rPr lang="en-US" b="1" dirty="0"/>
              <a:t>K</a:t>
            </a:r>
            <a:r>
              <a:rPr lang="en-US" dirty="0"/>
              <a:t> – </a:t>
            </a:r>
            <a:r>
              <a:rPr lang="en-US" dirty="0" err="1"/>
              <a:t>coeficientul</a:t>
            </a:r>
            <a:r>
              <a:rPr lang="en-US" dirty="0"/>
              <a:t> de </a:t>
            </a:r>
            <a:r>
              <a:rPr lang="en-US" dirty="0" err="1"/>
              <a:t>conductivitate</a:t>
            </a:r>
            <a:r>
              <a:rPr lang="en-US" dirty="0"/>
              <a:t> </a:t>
            </a:r>
            <a:r>
              <a:rPr lang="en-US" dirty="0" err="1"/>
              <a:t>electrică</a:t>
            </a:r>
            <a:r>
              <a:rPr lang="en-US" dirty="0"/>
              <a:t>; </a:t>
            </a:r>
            <a:r>
              <a:rPr lang="en-US" b="1" dirty="0" err="1"/>
              <a:t>dU</a:t>
            </a:r>
            <a:r>
              <a:rPr lang="en-US" dirty="0"/>
              <a:t> – </a:t>
            </a:r>
            <a:r>
              <a:rPr lang="en-US" dirty="0" err="1"/>
              <a:t>este</a:t>
            </a:r>
            <a:r>
              <a:rPr lang="en-US" dirty="0"/>
              <a:t> </a:t>
            </a:r>
            <a:r>
              <a:rPr lang="en-US" dirty="0" err="1"/>
              <a:t>potențialul</a:t>
            </a:r>
            <a:r>
              <a:rPr lang="en-US" dirty="0"/>
              <a:t> electric; </a:t>
            </a:r>
            <a:r>
              <a:rPr lang="en-US" b="1" dirty="0"/>
              <a:t>dx</a:t>
            </a:r>
            <a:r>
              <a:rPr lang="en-US" dirty="0"/>
              <a:t> – </a:t>
            </a:r>
            <a:r>
              <a:rPr lang="en-US" dirty="0" err="1"/>
              <a:t>diferența</a:t>
            </a:r>
            <a:r>
              <a:rPr lang="en-US" dirty="0"/>
              <a:t> de </a:t>
            </a:r>
            <a:r>
              <a:rPr lang="en-US" dirty="0" err="1"/>
              <a:t>traiectorie</a:t>
            </a:r>
            <a:r>
              <a:rPr lang="en-US" dirty="0"/>
              <a:t>; </a:t>
            </a:r>
            <a:r>
              <a:rPr lang="en-US" b="1" dirty="0" err="1"/>
              <a:t>dS</a:t>
            </a:r>
            <a:r>
              <a:rPr lang="en-US" b="1" dirty="0"/>
              <a:t> </a:t>
            </a:r>
            <a:r>
              <a:rPr lang="en-US" dirty="0"/>
              <a:t>– </a:t>
            </a:r>
            <a:r>
              <a:rPr lang="en-US" dirty="0" err="1"/>
              <a:t>suprafața</a:t>
            </a:r>
            <a:r>
              <a:rPr lang="en-US" dirty="0"/>
              <a:t> </a:t>
            </a:r>
            <a:r>
              <a:rPr lang="en-US" dirty="0" err="1"/>
              <a:t>prin</a:t>
            </a:r>
            <a:r>
              <a:rPr lang="en-US" dirty="0"/>
              <a:t> care are loc </a:t>
            </a:r>
            <a:r>
              <a:rPr lang="en-US" dirty="0" err="1"/>
              <a:t>transportul</a:t>
            </a:r>
            <a:r>
              <a:rPr lang="en-US" dirty="0"/>
              <a:t>; </a:t>
            </a:r>
            <a:r>
              <a:rPr lang="en-US" b="1" dirty="0"/>
              <a:t>dt</a:t>
            </a:r>
            <a:r>
              <a:rPr lang="en-US" dirty="0"/>
              <a:t> – </a:t>
            </a:r>
            <a:r>
              <a:rPr lang="en-US" dirty="0" err="1"/>
              <a:t>intervalul</a:t>
            </a:r>
            <a:r>
              <a:rPr lang="en-US" dirty="0"/>
              <a:t> de </a:t>
            </a:r>
            <a:r>
              <a:rPr lang="en-US" dirty="0" err="1"/>
              <a:t>timp.</a:t>
            </a:r>
            <a:r>
              <a:rPr lang="en-US" dirty="0"/>
              <a:t> </a:t>
            </a:r>
            <a:endParaRPr lang="ro-RO" dirty="0"/>
          </a:p>
          <a:p>
            <a:pPr marL="0" indent="0">
              <a:buNone/>
            </a:pPr>
            <a:r>
              <a:rPr lang="en-US" dirty="0"/>
              <a:t>Este bine </a:t>
            </a:r>
            <a:r>
              <a:rPr lang="en-US" dirty="0" err="1"/>
              <a:t>cunoscut</a:t>
            </a:r>
            <a:r>
              <a:rPr lang="en-US" dirty="0"/>
              <a:t> </a:t>
            </a:r>
            <a:r>
              <a:rPr lang="en-US" dirty="0" err="1"/>
              <a:t>faptul</a:t>
            </a:r>
            <a:r>
              <a:rPr lang="en-US" dirty="0"/>
              <a:t> </a:t>
            </a:r>
            <a:r>
              <a:rPr lang="en-US" dirty="0" err="1"/>
              <a:t>că</a:t>
            </a:r>
            <a:r>
              <a:rPr lang="en-US" dirty="0"/>
              <a:t> </a:t>
            </a:r>
            <a:r>
              <a:rPr lang="en-US" dirty="0" err="1"/>
              <a:t>metalele</a:t>
            </a:r>
            <a:r>
              <a:rPr lang="en-US" dirty="0"/>
              <a:t> sunt </a:t>
            </a:r>
            <a:r>
              <a:rPr lang="en-US" dirty="0" err="1"/>
              <a:t>buni</a:t>
            </a:r>
            <a:r>
              <a:rPr lang="en-US" dirty="0"/>
              <a:t> </a:t>
            </a:r>
            <a:r>
              <a:rPr lang="en-US" dirty="0" err="1"/>
              <a:t>conductori</a:t>
            </a:r>
            <a:r>
              <a:rPr lang="en-US" dirty="0"/>
              <a:t> </a:t>
            </a:r>
            <a:r>
              <a:rPr lang="en-US" dirty="0" err="1"/>
              <a:t>electrici</a:t>
            </a:r>
            <a:r>
              <a:rPr lang="en-US" dirty="0"/>
              <a:t>. În cel </a:t>
            </a:r>
            <a:r>
              <a:rPr lang="en-US" dirty="0" err="1"/>
              <a:t>mai</a:t>
            </a:r>
            <a:r>
              <a:rPr lang="en-US" dirty="0"/>
              <a:t> </a:t>
            </a:r>
            <a:r>
              <a:rPr lang="en-US" dirty="0" err="1"/>
              <a:t>simplu</a:t>
            </a:r>
            <a:r>
              <a:rPr lang="en-US" dirty="0"/>
              <a:t> model al </a:t>
            </a:r>
            <a:r>
              <a:rPr lang="en-US" dirty="0" err="1"/>
              <a:t>conducerii</a:t>
            </a:r>
            <a:r>
              <a:rPr lang="en-US" dirty="0"/>
              <a:t> </a:t>
            </a:r>
            <a:r>
              <a:rPr lang="en-US" dirty="0" err="1"/>
              <a:t>metalice</a:t>
            </a:r>
            <a:r>
              <a:rPr lang="en-US" dirty="0"/>
              <a:t> se </a:t>
            </a:r>
            <a:r>
              <a:rPr lang="en-US" dirty="0" err="1"/>
              <a:t>presupune</a:t>
            </a:r>
            <a:r>
              <a:rPr lang="en-US" dirty="0"/>
              <a:t> </a:t>
            </a:r>
            <a:r>
              <a:rPr lang="en-US" dirty="0" err="1"/>
              <a:t>că</a:t>
            </a:r>
            <a:r>
              <a:rPr lang="en-US" dirty="0"/>
              <a:t> </a:t>
            </a:r>
            <a:r>
              <a:rPr lang="en-US" dirty="0" err="1"/>
              <a:t>fiecare</a:t>
            </a:r>
            <a:r>
              <a:rPr lang="en-US" dirty="0"/>
              <a:t> atom al </a:t>
            </a:r>
            <a:r>
              <a:rPr lang="en-US" dirty="0" err="1"/>
              <a:t>unei</a:t>
            </a:r>
            <a:r>
              <a:rPr lang="en-US" dirty="0"/>
              <a:t> </a:t>
            </a:r>
            <a:r>
              <a:rPr lang="en-US" dirty="0" err="1"/>
              <a:t>rețele</a:t>
            </a:r>
            <a:r>
              <a:rPr lang="en-US" dirty="0"/>
              <a:t> </a:t>
            </a:r>
            <a:r>
              <a:rPr lang="en-US" dirty="0" err="1"/>
              <a:t>cristaline</a:t>
            </a:r>
            <a:r>
              <a:rPr lang="en-US" dirty="0"/>
              <a:t> </a:t>
            </a:r>
            <a:r>
              <a:rPr lang="en-US" dirty="0" err="1"/>
              <a:t>cedează</a:t>
            </a:r>
            <a:r>
              <a:rPr lang="en-US" dirty="0"/>
              <a:t> </a:t>
            </a:r>
            <a:r>
              <a:rPr lang="en-US" dirty="0" err="1"/>
              <a:t>unul</a:t>
            </a:r>
            <a:r>
              <a:rPr lang="en-US" dirty="0"/>
              <a:t> </a:t>
            </a:r>
            <a:r>
              <a:rPr lang="en-US" dirty="0" err="1"/>
              <a:t>sau</a:t>
            </a:r>
            <a:r>
              <a:rPr lang="en-US" dirty="0"/>
              <a:t> </a:t>
            </a:r>
            <a:r>
              <a:rPr lang="en-US" dirty="0" err="1"/>
              <a:t>mai</a:t>
            </a:r>
            <a:r>
              <a:rPr lang="en-US" dirty="0"/>
              <a:t> </a:t>
            </a:r>
            <a:r>
              <a:rPr lang="en-US" dirty="0" err="1"/>
              <a:t>mulți</a:t>
            </a:r>
            <a:r>
              <a:rPr lang="en-US" dirty="0"/>
              <a:t> </a:t>
            </a:r>
            <a:r>
              <a:rPr lang="en-US" dirty="0" err="1"/>
              <a:t>dintre</a:t>
            </a:r>
            <a:r>
              <a:rPr lang="en-US" dirty="0"/>
              <a:t> </a:t>
            </a:r>
            <a:r>
              <a:rPr lang="en-US" dirty="0" err="1"/>
              <a:t>electronii</a:t>
            </a:r>
            <a:r>
              <a:rPr lang="en-US" dirty="0"/>
              <a:t> </a:t>
            </a:r>
            <a:r>
              <a:rPr lang="en-US" dirty="0" err="1"/>
              <a:t>săi</a:t>
            </a:r>
            <a:r>
              <a:rPr lang="en-US" dirty="0"/>
              <a:t> </a:t>
            </a:r>
            <a:r>
              <a:rPr lang="en-US" dirty="0" err="1"/>
              <a:t>exteriori</a:t>
            </a:r>
            <a:r>
              <a:rPr lang="en-US" dirty="0"/>
              <a:t>. </a:t>
            </a:r>
            <a:endParaRPr lang="ro-RO" dirty="0"/>
          </a:p>
        </p:txBody>
      </p:sp>
      <p:pic>
        <p:nvPicPr>
          <p:cNvPr id="5" name="Picture 4">
            <a:extLst>
              <a:ext uri="{FF2B5EF4-FFF2-40B4-BE49-F238E27FC236}">
                <a16:creationId xmlns:a16="http://schemas.microsoft.com/office/drawing/2014/main" id="{7FF5C3C2-4ED2-18B8-09BF-11D0C23A89E0}"/>
              </a:ext>
            </a:extLst>
          </p:cNvPr>
          <p:cNvPicPr>
            <a:picLocks noChangeAspect="1"/>
          </p:cNvPicPr>
          <p:nvPr/>
        </p:nvPicPr>
        <p:blipFill>
          <a:blip r:embed="rId2"/>
          <a:stretch>
            <a:fillRect/>
          </a:stretch>
        </p:blipFill>
        <p:spPr>
          <a:xfrm>
            <a:off x="3663511" y="3223796"/>
            <a:ext cx="2750113" cy="600278"/>
          </a:xfrm>
          <a:prstGeom prst="rect">
            <a:avLst/>
          </a:prstGeom>
        </p:spPr>
      </p:pic>
    </p:spTree>
    <p:extLst>
      <p:ext uri="{BB962C8B-B14F-4D97-AF65-F5344CB8AC3E}">
        <p14:creationId xmlns:p14="http://schemas.microsoft.com/office/powerpoint/2010/main" val="1976389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3A5060-B0D4-F585-8E9E-512C2ACB09C1}"/>
              </a:ext>
            </a:extLst>
          </p:cNvPr>
          <p:cNvSpPr>
            <a:spLocks noGrp="1"/>
          </p:cNvSpPr>
          <p:nvPr>
            <p:ph idx="1"/>
          </p:nvPr>
        </p:nvSpPr>
        <p:spPr>
          <a:xfrm>
            <a:off x="762000" y="1177925"/>
            <a:ext cx="10515600" cy="4351338"/>
          </a:xfrm>
        </p:spPr>
        <p:txBody>
          <a:bodyPr>
            <a:normAutofit fontScale="92500" lnSpcReduction="10000"/>
          </a:bodyPr>
          <a:lstStyle/>
          <a:p>
            <a:pPr marL="0" indent="0">
              <a:buNone/>
            </a:pPr>
            <a:r>
              <a:rPr lang="en-US" dirty="0"/>
              <a:t>Acești </a:t>
            </a:r>
            <a:r>
              <a:rPr lang="en-US" dirty="0" err="1"/>
              <a:t>electroni</a:t>
            </a:r>
            <a:r>
              <a:rPr lang="en-US" dirty="0"/>
              <a:t> sunt </a:t>
            </a:r>
            <a:r>
              <a:rPr lang="en-US" dirty="0" err="1"/>
              <a:t>liberi</a:t>
            </a:r>
            <a:r>
              <a:rPr lang="en-US" dirty="0"/>
              <a:t> </a:t>
            </a:r>
            <a:r>
              <a:rPr lang="en-US" dirty="0" err="1"/>
              <a:t>să</a:t>
            </a:r>
            <a:r>
              <a:rPr lang="en-US" dirty="0"/>
              <a:t> se </a:t>
            </a:r>
            <a:r>
              <a:rPr lang="en-US" dirty="0" err="1"/>
              <a:t>miște</a:t>
            </a:r>
            <a:r>
              <a:rPr lang="en-US" dirty="0"/>
              <a:t> </a:t>
            </a:r>
            <a:r>
              <a:rPr lang="en-US" dirty="0" err="1"/>
              <a:t>prin</a:t>
            </a:r>
            <a:r>
              <a:rPr lang="en-US" dirty="0"/>
              <a:t> </a:t>
            </a:r>
            <a:r>
              <a:rPr lang="en-US" dirty="0" err="1"/>
              <a:t>rețeaua</a:t>
            </a:r>
            <a:r>
              <a:rPr lang="en-US" dirty="0"/>
              <a:t> </a:t>
            </a:r>
            <a:r>
              <a:rPr lang="en-US" dirty="0" err="1"/>
              <a:t>cristalină</a:t>
            </a:r>
            <a:r>
              <a:rPr lang="en-US" dirty="0"/>
              <a:t>, </a:t>
            </a:r>
            <a:r>
              <a:rPr lang="en-US" dirty="0" err="1"/>
              <a:t>lovind</a:t>
            </a:r>
            <a:r>
              <a:rPr lang="en-US" dirty="0"/>
              <a:t> la intervale de </a:t>
            </a:r>
            <a:r>
              <a:rPr lang="en-US" dirty="0" err="1"/>
              <a:t>timp</a:t>
            </a:r>
            <a:r>
              <a:rPr lang="en-US" dirty="0"/>
              <a:t> </a:t>
            </a:r>
            <a:r>
              <a:rPr lang="en-US" dirty="0" err="1"/>
              <a:t>ionii</a:t>
            </a:r>
            <a:r>
              <a:rPr lang="en-US" dirty="0"/>
              <a:t> </a:t>
            </a:r>
            <a:r>
              <a:rPr lang="en-US" dirty="0" err="1"/>
              <a:t>pozitivi</a:t>
            </a:r>
            <a:r>
              <a:rPr lang="en-US" dirty="0"/>
              <a:t> </a:t>
            </a:r>
            <a:r>
              <a:rPr lang="en-US" dirty="0" err="1"/>
              <a:t>staționari</a:t>
            </a:r>
            <a:r>
              <a:rPr lang="en-US" dirty="0"/>
              <a:t>. </a:t>
            </a:r>
            <a:endParaRPr lang="ro-RO" dirty="0"/>
          </a:p>
          <a:p>
            <a:pPr marL="0" indent="0">
              <a:buNone/>
            </a:pPr>
            <a:r>
              <a:rPr lang="en-US" dirty="0"/>
              <a:t>A </a:t>
            </a:r>
            <a:r>
              <a:rPr lang="en-US" b="1" dirty="0" err="1"/>
              <a:t>doua</a:t>
            </a:r>
            <a:r>
              <a:rPr lang="en-US" b="1" dirty="0"/>
              <a:t> </a:t>
            </a:r>
            <a:r>
              <a:rPr lang="en-US" b="1" dirty="0" err="1"/>
              <a:t>lege</a:t>
            </a:r>
            <a:r>
              <a:rPr lang="en-US" b="1" dirty="0"/>
              <a:t> a </a:t>
            </a:r>
            <a:r>
              <a:rPr lang="en-US" b="1" dirty="0" err="1"/>
              <a:t>lui</a:t>
            </a:r>
            <a:r>
              <a:rPr lang="en-US" b="1" dirty="0"/>
              <a:t> Ohm </a:t>
            </a:r>
            <a:r>
              <a:rPr lang="en-US" dirty="0"/>
              <a:t>se </a:t>
            </a:r>
            <a:r>
              <a:rPr lang="en-US" dirty="0" err="1"/>
              <a:t>obține</a:t>
            </a:r>
            <a:r>
              <a:rPr lang="en-US" dirty="0"/>
              <a:t> </a:t>
            </a:r>
            <a:r>
              <a:rPr lang="en-US" dirty="0" err="1"/>
              <a:t>făcând</a:t>
            </a:r>
            <a:r>
              <a:rPr lang="en-US" dirty="0"/>
              <a:t> o </a:t>
            </a:r>
            <a:r>
              <a:rPr lang="en-US" dirty="0" err="1"/>
              <a:t>deducție</a:t>
            </a:r>
            <a:r>
              <a:rPr lang="en-US" dirty="0"/>
              <a:t> </a:t>
            </a:r>
            <a:r>
              <a:rPr lang="en-US" dirty="0" err="1"/>
              <a:t>similară</a:t>
            </a:r>
            <a:r>
              <a:rPr lang="en-US" dirty="0"/>
              <a:t> ca </a:t>
            </a:r>
            <a:r>
              <a:rPr lang="en-US" dirty="0" err="1"/>
              <a:t>în</a:t>
            </a:r>
            <a:r>
              <a:rPr lang="en-US" dirty="0"/>
              <a:t> </a:t>
            </a:r>
            <a:r>
              <a:rPr lang="en-US" dirty="0" err="1"/>
              <a:t>cazul</a:t>
            </a:r>
            <a:r>
              <a:rPr lang="en-US" dirty="0"/>
              <a:t> </a:t>
            </a:r>
            <a:r>
              <a:rPr lang="en-US" dirty="0" err="1"/>
              <a:t>celei</a:t>
            </a:r>
            <a:r>
              <a:rPr lang="en-US" dirty="0"/>
              <a:t> de-a </a:t>
            </a:r>
            <a:r>
              <a:rPr lang="en-US" dirty="0" err="1"/>
              <a:t>doua</a:t>
            </a:r>
            <a:r>
              <a:rPr lang="en-US" dirty="0"/>
              <a:t> </a:t>
            </a:r>
            <a:r>
              <a:rPr lang="en-US" dirty="0" err="1"/>
              <a:t>legi</a:t>
            </a:r>
            <a:r>
              <a:rPr lang="en-US" dirty="0"/>
              <a:t> a </a:t>
            </a:r>
            <a:r>
              <a:rPr lang="en-US" dirty="0" err="1"/>
              <a:t>lui</a:t>
            </a:r>
            <a:r>
              <a:rPr lang="en-US" dirty="0"/>
              <a:t> Fick. Pentru </a:t>
            </a:r>
            <a:r>
              <a:rPr lang="en-US" dirty="0" err="1"/>
              <a:t>cazul</a:t>
            </a:r>
            <a:r>
              <a:rPr lang="en-US" dirty="0"/>
              <a:t> </a:t>
            </a:r>
            <a:r>
              <a:rPr lang="en-US" dirty="0" err="1"/>
              <a:t>conductivității</a:t>
            </a:r>
            <a:r>
              <a:rPr lang="en-US" dirty="0"/>
              <a:t> </a:t>
            </a:r>
            <a:r>
              <a:rPr lang="en-US" dirty="0" err="1"/>
              <a:t>electrice</a:t>
            </a:r>
            <a:r>
              <a:rPr lang="en-US" dirty="0"/>
              <a:t>, din </a:t>
            </a:r>
            <a:r>
              <a:rPr lang="en-US" dirty="0" err="1"/>
              <a:t>ecuația</a:t>
            </a:r>
            <a:r>
              <a:rPr lang="en-US" dirty="0"/>
              <a:t> </a:t>
            </a:r>
            <a:r>
              <a:rPr lang="en-US" dirty="0" err="1"/>
              <a:t>generală</a:t>
            </a:r>
            <a:r>
              <a:rPr lang="en-US" dirty="0"/>
              <a:t> </a:t>
            </a:r>
            <a:r>
              <a:rPr lang="en-US" dirty="0" err="1"/>
              <a:t>vom</a:t>
            </a:r>
            <a:r>
              <a:rPr lang="en-US" dirty="0"/>
              <a:t> </a:t>
            </a:r>
            <a:r>
              <a:rPr lang="en-US" dirty="0" err="1"/>
              <a:t>obține</a:t>
            </a:r>
            <a:r>
              <a:rPr lang="ro-RO" dirty="0"/>
              <a:t> </a:t>
            </a:r>
          </a:p>
          <a:p>
            <a:pPr marL="0" indent="0">
              <a:buNone/>
            </a:pPr>
            <a:endParaRPr lang="ro-RO" dirty="0"/>
          </a:p>
          <a:p>
            <a:endParaRPr lang="ro-RO" dirty="0"/>
          </a:p>
          <a:p>
            <a:pPr marL="0" indent="0">
              <a:buNone/>
            </a:pPr>
            <a:r>
              <a:rPr lang="en-US" dirty="0" err="1"/>
              <a:t>ceea</a:t>
            </a:r>
            <a:r>
              <a:rPr lang="en-US" dirty="0"/>
              <a:t> </a:t>
            </a:r>
            <a:r>
              <a:rPr lang="en-US" dirty="0" err="1"/>
              <a:t>ce</a:t>
            </a:r>
            <a:r>
              <a:rPr lang="en-US" dirty="0"/>
              <a:t> </a:t>
            </a:r>
            <a:r>
              <a:rPr lang="en-US" dirty="0" err="1"/>
              <a:t>vom</a:t>
            </a:r>
            <a:r>
              <a:rPr lang="en-US" dirty="0"/>
              <a:t> </a:t>
            </a:r>
            <a:r>
              <a:rPr lang="en-US" dirty="0" err="1"/>
              <a:t>numi</a:t>
            </a:r>
            <a:r>
              <a:rPr lang="en-US" dirty="0"/>
              <a:t> a </a:t>
            </a:r>
            <a:r>
              <a:rPr lang="en-US" dirty="0" err="1"/>
              <a:t>doua</a:t>
            </a:r>
            <a:r>
              <a:rPr lang="en-US" dirty="0"/>
              <a:t> </a:t>
            </a:r>
            <a:r>
              <a:rPr lang="en-US" dirty="0" err="1"/>
              <a:t>lege</a:t>
            </a:r>
            <a:r>
              <a:rPr lang="en-US" dirty="0"/>
              <a:t> a </a:t>
            </a:r>
            <a:r>
              <a:rPr lang="en-US" dirty="0" err="1"/>
              <a:t>lui</a:t>
            </a:r>
            <a:r>
              <a:rPr lang="en-US" dirty="0"/>
              <a:t> Ohm </a:t>
            </a:r>
            <a:r>
              <a:rPr lang="en-US" dirty="0" err="1"/>
              <a:t>și</a:t>
            </a:r>
            <a:r>
              <a:rPr lang="en-US" dirty="0"/>
              <a:t> se </a:t>
            </a:r>
            <a:r>
              <a:rPr lang="en-US" dirty="0" err="1"/>
              <a:t>aplică</a:t>
            </a:r>
            <a:r>
              <a:rPr lang="en-US" dirty="0"/>
              <a:t> </a:t>
            </a:r>
            <a:r>
              <a:rPr lang="en-US" i="1" dirty="0" err="1"/>
              <a:t>în</a:t>
            </a:r>
            <a:r>
              <a:rPr lang="en-US" i="1" dirty="0"/>
              <a:t> </a:t>
            </a:r>
            <a:r>
              <a:rPr lang="en-US" i="1" dirty="0" err="1"/>
              <a:t>cazul</a:t>
            </a:r>
            <a:r>
              <a:rPr lang="en-US" i="1" dirty="0"/>
              <a:t> </a:t>
            </a:r>
            <a:r>
              <a:rPr lang="en-US" i="1" dirty="0" err="1"/>
              <a:t>condițiilor</a:t>
            </a:r>
            <a:r>
              <a:rPr lang="en-US" i="1" dirty="0"/>
              <a:t> </a:t>
            </a:r>
            <a:r>
              <a:rPr lang="en-US" i="1" dirty="0" err="1"/>
              <a:t>nestaționare</a:t>
            </a:r>
            <a:r>
              <a:rPr lang="en-US" i="1" dirty="0"/>
              <a:t> </a:t>
            </a:r>
            <a:r>
              <a:rPr lang="en-US" i="1" dirty="0" err="1"/>
              <a:t>asupra</a:t>
            </a:r>
            <a:r>
              <a:rPr lang="en-US" i="1" dirty="0"/>
              <a:t> </a:t>
            </a:r>
            <a:r>
              <a:rPr lang="en-US" i="1" dirty="0" err="1"/>
              <a:t>conductivității</a:t>
            </a:r>
            <a:r>
              <a:rPr lang="en-US" i="1" dirty="0"/>
              <a:t> </a:t>
            </a:r>
            <a:r>
              <a:rPr lang="en-US" i="1" dirty="0" err="1"/>
              <a:t>electrice</a:t>
            </a:r>
            <a:r>
              <a:rPr lang="en-US" i="1" dirty="0"/>
              <a:t>. </a:t>
            </a:r>
            <a:endParaRPr lang="ro-RO" i="1" dirty="0"/>
          </a:p>
          <a:p>
            <a:pPr marL="0" indent="0">
              <a:buNone/>
            </a:pPr>
            <a:r>
              <a:rPr lang="en-US" i="1" dirty="0"/>
              <a:t>În </a:t>
            </a:r>
            <a:r>
              <a:rPr lang="en-US" i="1" dirty="0" err="1"/>
              <a:t>organismele</a:t>
            </a:r>
            <a:r>
              <a:rPr lang="en-US" i="1" dirty="0"/>
              <a:t> vii, </a:t>
            </a:r>
            <a:r>
              <a:rPr lang="en-US" i="1" dirty="0" err="1"/>
              <a:t>în</a:t>
            </a:r>
            <a:r>
              <a:rPr lang="en-US" i="1" dirty="0"/>
              <a:t> </a:t>
            </a:r>
            <a:r>
              <a:rPr lang="en-US" i="1" dirty="0" err="1"/>
              <a:t>primă</a:t>
            </a:r>
            <a:r>
              <a:rPr lang="en-US" i="1" dirty="0"/>
              <a:t> </a:t>
            </a:r>
            <a:r>
              <a:rPr lang="en-US" i="1" dirty="0" err="1"/>
              <a:t>aproximare</a:t>
            </a:r>
            <a:r>
              <a:rPr lang="en-US" i="1" dirty="0"/>
              <a:t> nu </a:t>
            </a:r>
            <a:r>
              <a:rPr lang="en-US" i="1" dirty="0" err="1"/>
              <a:t>suntem</a:t>
            </a:r>
            <a:r>
              <a:rPr lang="en-US" i="1" dirty="0"/>
              <a:t> </a:t>
            </a:r>
            <a:r>
              <a:rPr lang="en-US" i="1" dirty="0" err="1"/>
              <a:t>obligați</a:t>
            </a:r>
            <a:r>
              <a:rPr lang="en-US" i="1" dirty="0"/>
              <a:t> </a:t>
            </a:r>
            <a:r>
              <a:rPr lang="en-US" i="1" dirty="0" err="1"/>
              <a:t>să</a:t>
            </a:r>
            <a:r>
              <a:rPr lang="en-US" i="1" dirty="0"/>
              <a:t> </a:t>
            </a:r>
            <a:r>
              <a:rPr lang="en-US" i="1" dirty="0" err="1"/>
              <a:t>luăm</a:t>
            </a:r>
            <a:r>
              <a:rPr lang="en-US" i="1" dirty="0"/>
              <a:t> </a:t>
            </a:r>
            <a:r>
              <a:rPr lang="en-US" i="1" dirty="0" err="1"/>
              <a:t>în</a:t>
            </a:r>
            <a:r>
              <a:rPr lang="en-US" i="1" dirty="0"/>
              <a:t> </a:t>
            </a:r>
            <a:r>
              <a:rPr lang="en-US" i="1" dirty="0" err="1"/>
              <a:t>considerare</a:t>
            </a:r>
            <a:r>
              <a:rPr lang="en-US" i="1" dirty="0"/>
              <a:t> </a:t>
            </a:r>
            <a:r>
              <a:rPr lang="en-US" i="1" dirty="0" err="1"/>
              <a:t>fenomenele</a:t>
            </a:r>
            <a:r>
              <a:rPr lang="en-US" i="1" dirty="0"/>
              <a:t> </a:t>
            </a:r>
            <a:r>
              <a:rPr lang="en-US" i="1" dirty="0" err="1"/>
              <a:t>nestaționare</a:t>
            </a:r>
            <a:endParaRPr lang="en-US" dirty="0"/>
          </a:p>
        </p:txBody>
      </p:sp>
      <p:pic>
        <p:nvPicPr>
          <p:cNvPr id="4" name="Picture 3">
            <a:extLst>
              <a:ext uri="{FF2B5EF4-FFF2-40B4-BE49-F238E27FC236}">
                <a16:creationId xmlns:a16="http://schemas.microsoft.com/office/drawing/2014/main" id="{88A0D983-2270-E9FC-FF42-372E27FF08AF}"/>
              </a:ext>
            </a:extLst>
          </p:cNvPr>
          <p:cNvPicPr>
            <a:picLocks noChangeAspect="1"/>
          </p:cNvPicPr>
          <p:nvPr/>
        </p:nvPicPr>
        <p:blipFill>
          <a:blip r:embed="rId2"/>
          <a:stretch>
            <a:fillRect/>
          </a:stretch>
        </p:blipFill>
        <p:spPr>
          <a:xfrm>
            <a:off x="4718173" y="2901157"/>
            <a:ext cx="2456191" cy="752474"/>
          </a:xfrm>
          <a:prstGeom prst="rect">
            <a:avLst/>
          </a:prstGeom>
        </p:spPr>
      </p:pic>
    </p:spTree>
    <p:extLst>
      <p:ext uri="{BB962C8B-B14F-4D97-AF65-F5344CB8AC3E}">
        <p14:creationId xmlns:p14="http://schemas.microsoft.com/office/powerpoint/2010/main" val="2285912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83777-2EB7-16EA-B37C-EE35FC2E7A02}"/>
              </a:ext>
            </a:extLst>
          </p:cNvPr>
          <p:cNvSpPr>
            <a:spLocks noGrp="1"/>
          </p:cNvSpPr>
          <p:nvPr>
            <p:ph type="title"/>
          </p:nvPr>
        </p:nvSpPr>
        <p:spPr>
          <a:xfrm>
            <a:off x="3921190" y="219787"/>
            <a:ext cx="4349620" cy="732713"/>
          </a:xfrm>
        </p:spPr>
        <p:txBody>
          <a:bodyPr/>
          <a:lstStyle/>
          <a:p>
            <a:r>
              <a:rPr lang="ro-RO" b="1" dirty="0"/>
              <a:t>Efecte încrucișate</a:t>
            </a:r>
            <a:endParaRPr lang="en-US" b="1" dirty="0"/>
          </a:p>
        </p:txBody>
      </p:sp>
      <p:sp>
        <p:nvSpPr>
          <p:cNvPr id="3" name="Content Placeholder 2">
            <a:extLst>
              <a:ext uri="{FF2B5EF4-FFF2-40B4-BE49-F238E27FC236}">
                <a16:creationId xmlns:a16="http://schemas.microsoft.com/office/drawing/2014/main" id="{5E2EDED5-32F5-A1C9-63B9-16AA84E1407F}"/>
              </a:ext>
            </a:extLst>
          </p:cNvPr>
          <p:cNvSpPr>
            <a:spLocks noGrp="1"/>
          </p:cNvSpPr>
          <p:nvPr>
            <p:ph idx="1"/>
          </p:nvPr>
        </p:nvSpPr>
        <p:spPr>
          <a:xfrm>
            <a:off x="285751" y="952500"/>
            <a:ext cx="11668124" cy="5905500"/>
          </a:xfrm>
        </p:spPr>
        <p:txBody>
          <a:bodyPr>
            <a:normAutofit lnSpcReduction="10000"/>
          </a:bodyPr>
          <a:lstStyle/>
          <a:p>
            <a:r>
              <a:rPr lang="en-US" dirty="0"/>
              <a:t>Modelele </a:t>
            </a:r>
            <a:r>
              <a:rPr lang="en-US" dirty="0" err="1"/>
              <a:t>biofizice</a:t>
            </a:r>
            <a:r>
              <a:rPr lang="en-US" dirty="0"/>
              <a:t> ale </a:t>
            </a:r>
            <a:r>
              <a:rPr lang="en-US" dirty="0" err="1"/>
              <a:t>efectelor</a:t>
            </a:r>
            <a:r>
              <a:rPr lang="en-US" dirty="0"/>
              <a:t> </a:t>
            </a:r>
            <a:r>
              <a:rPr lang="en-US" dirty="0" err="1"/>
              <a:t>încrucișate</a:t>
            </a:r>
            <a:r>
              <a:rPr lang="en-US" dirty="0"/>
              <a:t> nu au </a:t>
            </a:r>
            <a:r>
              <a:rPr lang="en-US" dirty="0" err="1"/>
              <a:t>fost</a:t>
            </a:r>
            <a:r>
              <a:rPr lang="en-US" dirty="0"/>
              <a:t> elaborate </a:t>
            </a:r>
            <a:r>
              <a:rPr lang="en-US" dirty="0" err="1"/>
              <a:t>prea</a:t>
            </a:r>
            <a:r>
              <a:rPr lang="en-US" dirty="0"/>
              <a:t> </a:t>
            </a:r>
            <a:r>
              <a:rPr lang="en-US" dirty="0" err="1"/>
              <a:t>riguros</a:t>
            </a:r>
            <a:r>
              <a:rPr lang="en-US" dirty="0"/>
              <a:t>, </a:t>
            </a:r>
            <a:r>
              <a:rPr lang="en-US" dirty="0" err="1"/>
              <a:t>acesta</a:t>
            </a:r>
            <a:r>
              <a:rPr lang="en-US" dirty="0"/>
              <a:t> </a:t>
            </a:r>
            <a:r>
              <a:rPr lang="en-US" dirty="0" err="1"/>
              <a:t>fiind</a:t>
            </a:r>
            <a:r>
              <a:rPr lang="en-US" dirty="0"/>
              <a:t> </a:t>
            </a:r>
            <a:r>
              <a:rPr lang="en-US" dirty="0" err="1"/>
              <a:t>motivul</a:t>
            </a:r>
            <a:r>
              <a:rPr lang="en-US" dirty="0"/>
              <a:t> </a:t>
            </a:r>
            <a:r>
              <a:rPr lang="en-US" dirty="0" err="1"/>
              <a:t>pentru</a:t>
            </a:r>
            <a:r>
              <a:rPr lang="en-US" dirty="0"/>
              <a:t> care </a:t>
            </a:r>
            <a:r>
              <a:rPr lang="en-US" dirty="0" err="1"/>
              <a:t>în</a:t>
            </a:r>
            <a:r>
              <a:rPr lang="en-US" dirty="0"/>
              <a:t> </a:t>
            </a:r>
            <a:r>
              <a:rPr lang="en-US" dirty="0" err="1"/>
              <a:t>descrierea</a:t>
            </a:r>
            <a:r>
              <a:rPr lang="en-US" dirty="0"/>
              <a:t> </a:t>
            </a:r>
            <a:r>
              <a:rPr lang="en-US" dirty="0" err="1"/>
              <a:t>proceselor</a:t>
            </a:r>
            <a:r>
              <a:rPr lang="en-US" dirty="0"/>
              <a:t> </a:t>
            </a:r>
            <a:r>
              <a:rPr lang="en-US" dirty="0" err="1"/>
              <a:t>întâlnite</a:t>
            </a:r>
            <a:r>
              <a:rPr lang="en-US" dirty="0"/>
              <a:t> </a:t>
            </a:r>
            <a:r>
              <a:rPr lang="en-US" dirty="0" err="1"/>
              <a:t>în</a:t>
            </a:r>
            <a:r>
              <a:rPr lang="en-US" dirty="0"/>
              <a:t> </a:t>
            </a:r>
            <a:r>
              <a:rPr lang="en-US" dirty="0" err="1"/>
              <a:t>organismele</a:t>
            </a:r>
            <a:r>
              <a:rPr lang="en-US" dirty="0"/>
              <a:t> vii </a:t>
            </a:r>
            <a:r>
              <a:rPr lang="en-US" dirty="0" err="1"/>
              <a:t>există</a:t>
            </a:r>
            <a:r>
              <a:rPr lang="en-US" dirty="0"/>
              <a:t> </a:t>
            </a:r>
            <a:r>
              <a:rPr lang="en-US" dirty="0" err="1"/>
              <a:t>discrepanțe</a:t>
            </a:r>
            <a:r>
              <a:rPr lang="en-US" dirty="0"/>
              <a:t> </a:t>
            </a:r>
            <a:r>
              <a:rPr lang="en-US" dirty="0" err="1"/>
              <a:t>mai</a:t>
            </a:r>
            <a:r>
              <a:rPr lang="en-US" dirty="0"/>
              <a:t> </a:t>
            </a:r>
            <a:r>
              <a:rPr lang="en-US" dirty="0" err="1"/>
              <a:t>mari</a:t>
            </a:r>
            <a:r>
              <a:rPr lang="en-US" dirty="0"/>
              <a:t> </a:t>
            </a:r>
            <a:r>
              <a:rPr lang="en-US" dirty="0" err="1"/>
              <a:t>între</a:t>
            </a:r>
            <a:r>
              <a:rPr lang="en-US" dirty="0"/>
              <a:t> </a:t>
            </a:r>
            <a:r>
              <a:rPr lang="en-US" dirty="0" err="1"/>
              <a:t>modele</a:t>
            </a:r>
            <a:r>
              <a:rPr lang="en-US" dirty="0"/>
              <a:t> </a:t>
            </a:r>
            <a:r>
              <a:rPr lang="en-US" dirty="0" err="1"/>
              <a:t>și</a:t>
            </a:r>
            <a:r>
              <a:rPr lang="en-US" dirty="0"/>
              <a:t> </a:t>
            </a:r>
            <a:r>
              <a:rPr lang="en-US" dirty="0" err="1"/>
              <a:t>realitate</a:t>
            </a:r>
            <a:r>
              <a:rPr lang="en-US" dirty="0"/>
              <a:t>. </a:t>
            </a:r>
            <a:endParaRPr lang="ro-RO" dirty="0"/>
          </a:p>
          <a:p>
            <a:r>
              <a:rPr lang="en-US" dirty="0" err="1"/>
              <a:t>Procesele</a:t>
            </a:r>
            <a:r>
              <a:rPr lang="en-US" dirty="0"/>
              <a:t> </a:t>
            </a:r>
            <a:r>
              <a:rPr lang="en-US" dirty="0" err="1"/>
              <a:t>biofizice</a:t>
            </a:r>
            <a:r>
              <a:rPr lang="en-US" dirty="0"/>
              <a:t> care </a:t>
            </a:r>
            <a:r>
              <a:rPr lang="en-US" dirty="0" err="1"/>
              <a:t>caracterizează</a:t>
            </a:r>
            <a:r>
              <a:rPr lang="en-US" dirty="0"/>
              <a:t> de </a:t>
            </a:r>
            <a:r>
              <a:rPr lang="en-US" dirty="0" err="1"/>
              <a:t>fapt</a:t>
            </a:r>
            <a:r>
              <a:rPr lang="en-US" dirty="0"/>
              <a:t> </a:t>
            </a:r>
            <a:r>
              <a:rPr lang="en-US" dirty="0" err="1"/>
              <a:t>sistemele</a:t>
            </a:r>
            <a:r>
              <a:rPr lang="en-US" dirty="0"/>
              <a:t> </a:t>
            </a:r>
            <a:r>
              <a:rPr lang="en-US" dirty="0" err="1"/>
              <a:t>biologice</a:t>
            </a:r>
            <a:r>
              <a:rPr lang="en-US" dirty="0"/>
              <a:t> </a:t>
            </a:r>
            <a:r>
              <a:rPr lang="en-US" i="1" dirty="0"/>
              <a:t>pot fi </a:t>
            </a:r>
            <a:r>
              <a:rPr lang="en-US" i="1" dirty="0" err="1"/>
              <a:t>mai</a:t>
            </a:r>
            <a:r>
              <a:rPr lang="en-US" i="1" dirty="0"/>
              <a:t> bine </a:t>
            </a:r>
            <a:r>
              <a:rPr lang="en-US" i="1" dirty="0" err="1"/>
              <a:t>descrise</a:t>
            </a:r>
            <a:r>
              <a:rPr lang="en-US" i="1" dirty="0"/>
              <a:t> </a:t>
            </a:r>
            <a:r>
              <a:rPr lang="en-US" i="1" dirty="0" err="1"/>
              <a:t>prin</a:t>
            </a:r>
            <a:r>
              <a:rPr lang="en-US" i="1" dirty="0"/>
              <a:t> </a:t>
            </a:r>
            <a:r>
              <a:rPr lang="en-US" i="1" dirty="0" err="1"/>
              <a:t>cunoașterea</a:t>
            </a:r>
            <a:r>
              <a:rPr lang="en-US" i="1" dirty="0"/>
              <a:t> </a:t>
            </a:r>
            <a:r>
              <a:rPr lang="en-US" i="1" dirty="0" err="1"/>
              <a:t>proceselor</a:t>
            </a:r>
            <a:r>
              <a:rPr lang="en-US" i="1" dirty="0"/>
              <a:t> de </a:t>
            </a:r>
            <a:r>
              <a:rPr lang="en-US" b="1" i="1" dirty="0">
                <a:solidFill>
                  <a:srgbClr val="FF0000"/>
                </a:solidFill>
              </a:rPr>
              <a:t>transport </a:t>
            </a:r>
            <a:r>
              <a:rPr lang="en-US" b="1" i="1" dirty="0" err="1">
                <a:solidFill>
                  <a:srgbClr val="FF0000"/>
                </a:solidFill>
              </a:rPr>
              <a:t>cuplate</a:t>
            </a:r>
            <a:r>
              <a:rPr lang="en-US" dirty="0"/>
              <a:t>. </a:t>
            </a:r>
            <a:endParaRPr lang="ro-RO" dirty="0"/>
          </a:p>
          <a:p>
            <a:r>
              <a:rPr lang="en-US" dirty="0" err="1"/>
              <a:t>În</a:t>
            </a:r>
            <a:r>
              <a:rPr lang="en-US" dirty="0"/>
              <a:t> </a:t>
            </a:r>
            <a:r>
              <a:rPr lang="en-US" dirty="0" err="1"/>
              <a:t>aceste</a:t>
            </a:r>
            <a:r>
              <a:rPr lang="en-US" dirty="0"/>
              <a:t> </a:t>
            </a:r>
            <a:r>
              <a:rPr lang="en-US" dirty="0" err="1"/>
              <a:t>sisteme</a:t>
            </a:r>
            <a:r>
              <a:rPr lang="en-US" dirty="0"/>
              <a:t> </a:t>
            </a:r>
            <a:r>
              <a:rPr lang="en-US" dirty="0" err="1"/>
              <a:t>fluxurile</a:t>
            </a:r>
            <a:r>
              <a:rPr lang="en-US" dirty="0"/>
              <a:t> nu sunt </a:t>
            </a:r>
            <a:r>
              <a:rPr lang="en-US" dirty="0" err="1"/>
              <a:t>independente</a:t>
            </a:r>
            <a:r>
              <a:rPr lang="en-US" dirty="0"/>
              <a:t> </a:t>
            </a:r>
            <a:r>
              <a:rPr lang="en-US" dirty="0" err="1"/>
              <a:t>unul</a:t>
            </a:r>
            <a:r>
              <a:rPr lang="en-US" dirty="0"/>
              <a:t> de </a:t>
            </a:r>
            <a:r>
              <a:rPr lang="en-US" dirty="0" err="1"/>
              <a:t>celălalt</a:t>
            </a:r>
            <a:r>
              <a:rPr lang="en-US" dirty="0"/>
              <a:t>, ci se </a:t>
            </a:r>
            <a:r>
              <a:rPr lang="en-US" dirty="0" err="1"/>
              <a:t>influențează</a:t>
            </a:r>
            <a:r>
              <a:rPr lang="en-US" dirty="0"/>
              <a:t> </a:t>
            </a:r>
            <a:r>
              <a:rPr lang="en-US" dirty="0" err="1"/>
              <a:t>reciproc</a:t>
            </a:r>
            <a:r>
              <a:rPr lang="en-US" dirty="0"/>
              <a:t>. </a:t>
            </a:r>
            <a:endParaRPr lang="ro-RO" dirty="0"/>
          </a:p>
          <a:p>
            <a:r>
              <a:rPr lang="en-US" dirty="0"/>
              <a:t>Prin </a:t>
            </a:r>
            <a:r>
              <a:rPr lang="en-US" dirty="0" err="1"/>
              <a:t>urmare</a:t>
            </a:r>
            <a:r>
              <a:rPr lang="en-US" dirty="0"/>
              <a:t>, </a:t>
            </a:r>
            <a:r>
              <a:rPr lang="en-US" dirty="0" err="1"/>
              <a:t>în</a:t>
            </a:r>
            <a:r>
              <a:rPr lang="en-US" dirty="0"/>
              <a:t> </a:t>
            </a:r>
            <a:r>
              <a:rPr lang="en-US" dirty="0" err="1"/>
              <a:t>organismele</a:t>
            </a:r>
            <a:r>
              <a:rPr lang="en-US" dirty="0"/>
              <a:t> vii, </a:t>
            </a:r>
            <a:r>
              <a:rPr lang="en-US" dirty="0" err="1"/>
              <a:t>fluxurile</a:t>
            </a:r>
            <a:r>
              <a:rPr lang="en-US" dirty="0"/>
              <a:t> nu sunt generate </a:t>
            </a:r>
            <a:r>
              <a:rPr lang="en-US" dirty="0" err="1"/>
              <a:t>doar</a:t>
            </a:r>
            <a:r>
              <a:rPr lang="en-US" dirty="0"/>
              <a:t> de </a:t>
            </a:r>
            <a:r>
              <a:rPr lang="en-US" dirty="0" err="1"/>
              <a:t>forțele</a:t>
            </a:r>
            <a:r>
              <a:rPr lang="en-US" dirty="0"/>
              <a:t> </a:t>
            </a:r>
            <a:r>
              <a:rPr lang="en-US" dirty="0" err="1"/>
              <a:t>generalizate</a:t>
            </a:r>
            <a:r>
              <a:rPr lang="en-US" dirty="0"/>
              <a:t> conjugate, ci </a:t>
            </a:r>
            <a:r>
              <a:rPr lang="en-US" dirty="0" err="1"/>
              <a:t>și</a:t>
            </a:r>
            <a:r>
              <a:rPr lang="en-US" dirty="0"/>
              <a:t> de </a:t>
            </a:r>
            <a:r>
              <a:rPr lang="en-US" dirty="0" err="1"/>
              <a:t>acțiunea</a:t>
            </a:r>
            <a:r>
              <a:rPr lang="en-US" dirty="0"/>
              <a:t> </a:t>
            </a:r>
            <a:r>
              <a:rPr lang="en-US" dirty="0" err="1"/>
              <a:t>simultană</a:t>
            </a:r>
            <a:r>
              <a:rPr lang="en-US" dirty="0"/>
              <a:t> a </a:t>
            </a:r>
            <a:r>
              <a:rPr lang="en-US" dirty="0" err="1"/>
              <a:t>altor</a:t>
            </a:r>
            <a:r>
              <a:rPr lang="en-US" dirty="0"/>
              <a:t> </a:t>
            </a:r>
            <a:r>
              <a:rPr lang="en-US" dirty="0" err="1"/>
              <a:t>forțe</a:t>
            </a:r>
            <a:r>
              <a:rPr lang="en-US" dirty="0"/>
              <a:t>. În general, </a:t>
            </a:r>
            <a:r>
              <a:rPr lang="en-US" dirty="0" err="1"/>
              <a:t>în</a:t>
            </a:r>
            <a:r>
              <a:rPr lang="en-US" dirty="0"/>
              <a:t> </a:t>
            </a:r>
            <a:r>
              <a:rPr lang="en-US" dirty="0" err="1"/>
              <a:t>sistem</a:t>
            </a:r>
            <a:r>
              <a:rPr lang="en-US" dirty="0"/>
              <a:t> </a:t>
            </a:r>
            <a:r>
              <a:rPr lang="en-US" dirty="0" err="1"/>
              <a:t>există</a:t>
            </a:r>
            <a:r>
              <a:rPr lang="en-US" dirty="0"/>
              <a:t> tot </a:t>
            </a:r>
            <a:r>
              <a:rPr lang="en-US" dirty="0" err="1"/>
              <a:t>atâtea</a:t>
            </a:r>
            <a:r>
              <a:rPr lang="en-US" dirty="0"/>
              <a:t> </a:t>
            </a:r>
            <a:r>
              <a:rPr lang="en-US" dirty="0" err="1"/>
              <a:t>fluxuri</a:t>
            </a:r>
            <a:r>
              <a:rPr lang="en-US" dirty="0"/>
              <a:t> </a:t>
            </a:r>
            <a:r>
              <a:rPr lang="en-US" dirty="0" err="1"/>
              <a:t>câte</a:t>
            </a:r>
            <a:r>
              <a:rPr lang="en-US" dirty="0"/>
              <a:t> </a:t>
            </a:r>
            <a:r>
              <a:rPr lang="en-US" dirty="0" err="1"/>
              <a:t>forțe</a:t>
            </a:r>
            <a:r>
              <a:rPr lang="en-US" dirty="0"/>
              <a:t> </a:t>
            </a:r>
            <a:r>
              <a:rPr lang="en-US" dirty="0" err="1"/>
              <a:t>generalizate</a:t>
            </a:r>
            <a:r>
              <a:rPr lang="en-US" dirty="0"/>
              <a:t> </a:t>
            </a:r>
            <a:r>
              <a:rPr lang="en-US" dirty="0" err="1"/>
              <a:t>și</a:t>
            </a:r>
            <a:r>
              <a:rPr lang="en-US" dirty="0"/>
              <a:t> </a:t>
            </a:r>
            <a:r>
              <a:rPr lang="en-US" dirty="0" err="1"/>
              <a:t>fiecare</a:t>
            </a:r>
            <a:r>
              <a:rPr lang="en-US" dirty="0"/>
              <a:t> </a:t>
            </a:r>
            <a:r>
              <a:rPr lang="en-US" dirty="0" err="1"/>
              <a:t>forță</a:t>
            </a:r>
            <a:r>
              <a:rPr lang="en-US" dirty="0"/>
              <a:t> a </a:t>
            </a:r>
            <a:r>
              <a:rPr lang="en-US" dirty="0" err="1"/>
              <a:t>participat</a:t>
            </a:r>
            <a:r>
              <a:rPr lang="en-US" dirty="0"/>
              <a:t> </a:t>
            </a:r>
            <a:r>
              <a:rPr lang="en-US" dirty="0" err="1"/>
              <a:t>parțial</a:t>
            </a:r>
            <a:r>
              <a:rPr lang="en-US" dirty="0"/>
              <a:t> la </a:t>
            </a:r>
            <a:r>
              <a:rPr lang="en-US" dirty="0" err="1"/>
              <a:t>generarea</a:t>
            </a:r>
            <a:r>
              <a:rPr lang="en-US" dirty="0"/>
              <a:t> </a:t>
            </a:r>
            <a:r>
              <a:rPr lang="en-US" dirty="0" err="1"/>
              <a:t>fiecărui</a:t>
            </a:r>
            <a:r>
              <a:rPr lang="en-US" dirty="0"/>
              <a:t> flux, </a:t>
            </a:r>
            <a:r>
              <a:rPr lang="en-US" dirty="0" err="1"/>
              <a:t>astfel</a:t>
            </a:r>
            <a:r>
              <a:rPr lang="en-US" dirty="0"/>
              <a:t> </a:t>
            </a:r>
            <a:r>
              <a:rPr lang="en-US" dirty="0" err="1"/>
              <a:t>încât</a:t>
            </a:r>
            <a:r>
              <a:rPr lang="en-US" dirty="0"/>
              <a:t> </a:t>
            </a:r>
            <a:r>
              <a:rPr lang="en-US" dirty="0" err="1"/>
              <a:t>tipurile</a:t>
            </a:r>
            <a:r>
              <a:rPr lang="en-US" dirty="0"/>
              <a:t> simple de </a:t>
            </a:r>
            <a:r>
              <a:rPr lang="en-US" dirty="0" err="1"/>
              <a:t>procese</a:t>
            </a:r>
            <a:r>
              <a:rPr lang="en-US" dirty="0"/>
              <a:t> de transport </a:t>
            </a:r>
            <a:r>
              <a:rPr lang="en-US" dirty="0" err="1"/>
              <a:t>interferează</a:t>
            </a:r>
            <a:r>
              <a:rPr lang="en-US" dirty="0"/>
              <a:t> </a:t>
            </a:r>
            <a:r>
              <a:rPr lang="en-US" dirty="0" err="1"/>
              <a:t>unele</a:t>
            </a:r>
            <a:r>
              <a:rPr lang="en-US" dirty="0"/>
              <a:t> cu </a:t>
            </a:r>
            <a:r>
              <a:rPr lang="en-US" dirty="0" err="1"/>
              <a:t>altele</a:t>
            </a:r>
            <a:r>
              <a:rPr lang="en-US" dirty="0"/>
              <a:t>. </a:t>
            </a:r>
            <a:endParaRPr lang="ro-RO" dirty="0"/>
          </a:p>
          <a:p>
            <a:r>
              <a:rPr lang="en-US" dirty="0"/>
              <a:t>Este </a:t>
            </a:r>
            <a:r>
              <a:rPr lang="en-US" dirty="0" err="1"/>
              <a:t>extrem</a:t>
            </a:r>
            <a:r>
              <a:rPr lang="en-US" dirty="0"/>
              <a:t> de important </a:t>
            </a:r>
            <a:r>
              <a:rPr lang="en-US" dirty="0" err="1"/>
              <a:t>faptul</a:t>
            </a:r>
            <a:r>
              <a:rPr lang="en-US" dirty="0"/>
              <a:t> </a:t>
            </a:r>
            <a:r>
              <a:rPr lang="en-US" dirty="0" err="1"/>
              <a:t>că</a:t>
            </a:r>
            <a:r>
              <a:rPr lang="en-US" dirty="0"/>
              <a:t> </a:t>
            </a:r>
            <a:r>
              <a:rPr lang="en-US" dirty="0" err="1"/>
              <a:t>sistemele</a:t>
            </a:r>
            <a:r>
              <a:rPr lang="en-US" dirty="0"/>
              <a:t> de transport </a:t>
            </a:r>
            <a:r>
              <a:rPr lang="en-US" dirty="0" err="1"/>
              <a:t>cuplate</a:t>
            </a:r>
            <a:r>
              <a:rPr lang="en-US" dirty="0"/>
              <a:t> pot fi </a:t>
            </a:r>
            <a:r>
              <a:rPr lang="en-US" dirty="0" err="1"/>
              <a:t>reduse</a:t>
            </a:r>
            <a:r>
              <a:rPr lang="en-US" dirty="0"/>
              <a:t> la </a:t>
            </a:r>
            <a:r>
              <a:rPr lang="en-US" dirty="0" err="1"/>
              <a:t>efectul</a:t>
            </a:r>
            <a:r>
              <a:rPr lang="en-US" dirty="0"/>
              <a:t> </a:t>
            </a:r>
            <a:r>
              <a:rPr lang="en-US" dirty="0" err="1"/>
              <a:t>interconectat</a:t>
            </a:r>
            <a:r>
              <a:rPr lang="en-US" dirty="0"/>
              <a:t> al </a:t>
            </a:r>
            <a:r>
              <a:rPr lang="en-US" dirty="0" err="1"/>
              <a:t>efectelor</a:t>
            </a:r>
            <a:r>
              <a:rPr lang="en-US" dirty="0"/>
              <a:t> </a:t>
            </a:r>
            <a:r>
              <a:rPr lang="en-US" dirty="0" err="1"/>
              <a:t>încrucișate</a:t>
            </a:r>
            <a:r>
              <a:rPr lang="en-US" dirty="0"/>
              <a:t>. </a:t>
            </a:r>
            <a:endParaRPr lang="ro-RO" dirty="0"/>
          </a:p>
          <a:p>
            <a:endParaRPr lang="ro-RO" dirty="0"/>
          </a:p>
          <a:p>
            <a:endParaRPr lang="ro-RO" dirty="0"/>
          </a:p>
        </p:txBody>
      </p:sp>
    </p:spTree>
    <p:extLst>
      <p:ext uri="{BB962C8B-B14F-4D97-AF65-F5344CB8AC3E}">
        <p14:creationId xmlns:p14="http://schemas.microsoft.com/office/powerpoint/2010/main" val="2728999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453479-2527-FCCA-A4C8-94C3FF91B09E}"/>
              </a:ext>
            </a:extLst>
          </p:cNvPr>
          <p:cNvSpPr>
            <a:spLocks noGrp="1"/>
          </p:cNvSpPr>
          <p:nvPr>
            <p:ph idx="1"/>
          </p:nvPr>
        </p:nvSpPr>
        <p:spPr>
          <a:xfrm>
            <a:off x="838200" y="1340433"/>
            <a:ext cx="10515600" cy="4855094"/>
          </a:xfrm>
        </p:spPr>
        <p:txBody>
          <a:bodyPr>
            <a:normAutofit/>
          </a:bodyPr>
          <a:lstStyle/>
          <a:p>
            <a:r>
              <a:rPr lang="en-US" i="1" dirty="0"/>
              <a:t>În </a:t>
            </a:r>
            <a:r>
              <a:rPr lang="en-US" i="1" dirty="0" err="1"/>
              <a:t>majoritatea</a:t>
            </a:r>
            <a:r>
              <a:rPr lang="en-US" i="1" dirty="0"/>
              <a:t> </a:t>
            </a:r>
            <a:r>
              <a:rPr lang="en-US" i="1" dirty="0" err="1"/>
              <a:t>sistemelor</a:t>
            </a:r>
            <a:r>
              <a:rPr lang="en-US" i="1" dirty="0"/>
              <a:t> </a:t>
            </a:r>
            <a:r>
              <a:rPr lang="en-US" i="1" dirty="0" err="1"/>
              <a:t>biologice</a:t>
            </a:r>
            <a:r>
              <a:rPr lang="en-US" i="1" dirty="0"/>
              <a:t>, </a:t>
            </a:r>
            <a:r>
              <a:rPr lang="en-US" i="1" dirty="0" err="1"/>
              <a:t>acționează</a:t>
            </a:r>
            <a:r>
              <a:rPr lang="en-US" i="1" dirty="0"/>
              <a:t> </a:t>
            </a:r>
            <a:r>
              <a:rPr lang="en-US" i="1" dirty="0" err="1"/>
              <a:t>în</a:t>
            </a:r>
            <a:r>
              <a:rPr lang="en-US" i="1" dirty="0"/>
              <a:t> general </a:t>
            </a:r>
            <a:r>
              <a:rPr lang="en-US" i="1" dirty="0" err="1"/>
              <a:t>mai</a:t>
            </a:r>
            <a:r>
              <a:rPr lang="en-US" i="1" dirty="0"/>
              <a:t> </a:t>
            </a:r>
            <a:r>
              <a:rPr lang="en-US" i="1" dirty="0" err="1"/>
              <a:t>mulți</a:t>
            </a:r>
            <a:r>
              <a:rPr lang="en-US" i="1" dirty="0"/>
              <a:t> </a:t>
            </a:r>
            <a:r>
              <a:rPr lang="en-US" i="1" dirty="0" err="1"/>
              <a:t>gradienți</a:t>
            </a:r>
            <a:r>
              <a:rPr lang="en-US" dirty="0"/>
              <a:t>. </a:t>
            </a:r>
            <a:endParaRPr lang="ro-RO" dirty="0"/>
          </a:p>
          <a:p>
            <a:r>
              <a:rPr lang="en-US" dirty="0"/>
              <a:t>De </a:t>
            </a:r>
            <a:r>
              <a:rPr lang="en-US" dirty="0" err="1"/>
              <a:t>exemplu</a:t>
            </a:r>
            <a:r>
              <a:rPr lang="en-US" dirty="0"/>
              <a:t>, </a:t>
            </a:r>
            <a:r>
              <a:rPr lang="en-US" dirty="0" err="1"/>
              <a:t>în</a:t>
            </a:r>
            <a:r>
              <a:rPr lang="en-US" dirty="0"/>
              <a:t> </a:t>
            </a:r>
            <a:r>
              <a:rPr lang="en-US" dirty="0" err="1"/>
              <a:t>cazul</a:t>
            </a:r>
            <a:r>
              <a:rPr lang="en-US" dirty="0"/>
              <a:t> </a:t>
            </a:r>
            <a:r>
              <a:rPr lang="en-US" dirty="0" err="1"/>
              <a:t>electroliților</a:t>
            </a:r>
            <a:r>
              <a:rPr lang="en-US" dirty="0"/>
              <a:t>, </a:t>
            </a:r>
            <a:r>
              <a:rPr lang="en-US" dirty="0" err="1"/>
              <a:t>gradientul</a:t>
            </a:r>
            <a:r>
              <a:rPr lang="en-US" dirty="0"/>
              <a:t> de </a:t>
            </a:r>
            <a:r>
              <a:rPr lang="en-US" dirty="0" err="1"/>
              <a:t>concentrație</a:t>
            </a:r>
            <a:r>
              <a:rPr lang="en-US" dirty="0"/>
              <a:t> </a:t>
            </a:r>
            <a:r>
              <a:rPr lang="en-US" dirty="0" err="1"/>
              <a:t>și</a:t>
            </a:r>
            <a:r>
              <a:rPr lang="en-US" dirty="0"/>
              <a:t> cel de </a:t>
            </a:r>
            <a:r>
              <a:rPr lang="en-US" dirty="0" err="1"/>
              <a:t>potențial</a:t>
            </a:r>
            <a:r>
              <a:rPr lang="en-US" dirty="0"/>
              <a:t> </a:t>
            </a:r>
            <a:r>
              <a:rPr lang="en-US" dirty="0" err="1"/>
              <a:t>funcționează</a:t>
            </a:r>
            <a:r>
              <a:rPr lang="en-US" dirty="0"/>
              <a:t> la </a:t>
            </a:r>
            <a:r>
              <a:rPr lang="en-US" dirty="0" err="1"/>
              <a:t>fel</a:t>
            </a:r>
            <a:r>
              <a:rPr lang="en-US" dirty="0"/>
              <a:t>. </a:t>
            </a:r>
            <a:endParaRPr lang="ro-RO" dirty="0"/>
          </a:p>
          <a:p>
            <a:r>
              <a:rPr lang="en-US" dirty="0"/>
              <a:t>Mai </a:t>
            </a:r>
            <a:r>
              <a:rPr lang="en-US" dirty="0" err="1"/>
              <a:t>multe</a:t>
            </a:r>
            <a:r>
              <a:rPr lang="en-US" dirty="0"/>
              <a:t> </a:t>
            </a:r>
            <a:r>
              <a:rPr lang="en-US" dirty="0" err="1"/>
              <a:t>fluxuri</a:t>
            </a:r>
            <a:r>
              <a:rPr lang="en-US" dirty="0"/>
              <a:t> pot </a:t>
            </a:r>
            <a:r>
              <a:rPr lang="en-US" dirty="0" err="1"/>
              <a:t>coexista</a:t>
            </a:r>
            <a:r>
              <a:rPr lang="en-US" dirty="0"/>
              <a:t> </a:t>
            </a:r>
            <a:r>
              <a:rPr lang="en-US" dirty="0" err="1"/>
              <a:t>simultan</a:t>
            </a:r>
            <a:r>
              <a:rPr lang="en-US" dirty="0"/>
              <a:t>. Un </a:t>
            </a:r>
            <a:r>
              <a:rPr lang="en-US" dirty="0" err="1"/>
              <a:t>anumit</a:t>
            </a:r>
            <a:r>
              <a:rPr lang="en-US" dirty="0"/>
              <a:t> tip de flux </a:t>
            </a:r>
            <a:r>
              <a:rPr lang="en-US" dirty="0" err="1"/>
              <a:t>este</a:t>
            </a:r>
            <a:r>
              <a:rPr lang="en-US" dirty="0"/>
              <a:t> </a:t>
            </a:r>
            <a:r>
              <a:rPr lang="en-US" dirty="0" err="1"/>
              <a:t>determinat</a:t>
            </a:r>
            <a:r>
              <a:rPr lang="en-US" dirty="0"/>
              <a:t> nu </a:t>
            </a:r>
            <a:r>
              <a:rPr lang="en-US" dirty="0" err="1"/>
              <a:t>numai</a:t>
            </a:r>
            <a:r>
              <a:rPr lang="en-US" dirty="0"/>
              <a:t> de </a:t>
            </a:r>
            <a:r>
              <a:rPr lang="en-US" dirty="0" err="1"/>
              <a:t>gradientul</a:t>
            </a:r>
            <a:r>
              <a:rPr lang="en-US" dirty="0"/>
              <a:t> </a:t>
            </a:r>
            <a:r>
              <a:rPr lang="en-US" dirty="0" err="1"/>
              <a:t>corespunzător</a:t>
            </a:r>
            <a:r>
              <a:rPr lang="en-US" dirty="0"/>
              <a:t>, ci </a:t>
            </a:r>
            <a:r>
              <a:rPr lang="en-US" dirty="0" err="1"/>
              <a:t>practic</a:t>
            </a:r>
            <a:r>
              <a:rPr lang="en-US" dirty="0"/>
              <a:t> </a:t>
            </a:r>
            <a:r>
              <a:rPr lang="en-US" dirty="0" err="1"/>
              <a:t>poate</a:t>
            </a:r>
            <a:r>
              <a:rPr lang="en-US" dirty="0"/>
              <a:t> fi </a:t>
            </a:r>
            <a:r>
              <a:rPr lang="en-US" dirty="0" err="1"/>
              <a:t>influențat</a:t>
            </a:r>
            <a:r>
              <a:rPr lang="en-US" dirty="0"/>
              <a:t> de </a:t>
            </a:r>
            <a:r>
              <a:rPr lang="en-US" dirty="0" err="1"/>
              <a:t>orice</a:t>
            </a:r>
            <a:r>
              <a:rPr lang="en-US" dirty="0"/>
              <a:t> </a:t>
            </a:r>
            <a:r>
              <a:rPr lang="en-US" dirty="0" err="1"/>
              <a:t>forță</a:t>
            </a:r>
            <a:r>
              <a:rPr lang="en-US" dirty="0"/>
              <a:t>. </a:t>
            </a:r>
            <a:endParaRPr lang="ro-RO" dirty="0"/>
          </a:p>
          <a:p>
            <a:r>
              <a:rPr lang="en-US" dirty="0" err="1"/>
              <a:t>Într</a:t>
            </a:r>
            <a:r>
              <a:rPr lang="en-US" dirty="0"/>
              <a:t>-un </a:t>
            </a:r>
            <a:r>
              <a:rPr lang="en-US" dirty="0" err="1"/>
              <a:t>caz</a:t>
            </a:r>
            <a:r>
              <a:rPr lang="en-US" dirty="0"/>
              <a:t> </a:t>
            </a:r>
            <a:r>
              <a:rPr lang="en-US" dirty="0" err="1"/>
              <a:t>mai</a:t>
            </a:r>
            <a:r>
              <a:rPr lang="en-US" dirty="0"/>
              <a:t> </a:t>
            </a:r>
            <a:r>
              <a:rPr lang="en-US" dirty="0" err="1"/>
              <a:t>simplu</a:t>
            </a:r>
            <a:r>
              <a:rPr lang="en-US" dirty="0"/>
              <a:t>, </a:t>
            </a:r>
            <a:r>
              <a:rPr lang="en-US" dirty="0" err="1"/>
              <a:t>atunci</a:t>
            </a:r>
            <a:r>
              <a:rPr lang="en-US" dirty="0"/>
              <a:t> </a:t>
            </a:r>
            <a:r>
              <a:rPr lang="en-US" dirty="0" err="1"/>
              <a:t>când</a:t>
            </a:r>
            <a:r>
              <a:rPr lang="en-US" dirty="0"/>
              <a:t> </a:t>
            </a:r>
            <a:r>
              <a:rPr lang="en-US" dirty="0" err="1"/>
              <a:t>există</a:t>
            </a:r>
            <a:r>
              <a:rPr lang="en-US" dirty="0"/>
              <a:t> </a:t>
            </a:r>
            <a:r>
              <a:rPr lang="en-US" dirty="0" err="1"/>
              <a:t>două</a:t>
            </a:r>
            <a:r>
              <a:rPr lang="en-US" dirty="0"/>
              <a:t> </a:t>
            </a:r>
            <a:r>
              <a:rPr lang="en-US" dirty="0" err="1"/>
              <a:t>fluxuri</a:t>
            </a:r>
            <a:r>
              <a:rPr lang="en-US" dirty="0"/>
              <a:t> </a:t>
            </a:r>
            <a:r>
              <a:rPr lang="en-US" dirty="0" err="1"/>
              <a:t>și</a:t>
            </a:r>
            <a:r>
              <a:rPr lang="en-US" dirty="0"/>
              <a:t> </a:t>
            </a:r>
            <a:r>
              <a:rPr lang="en-US" dirty="0" err="1"/>
              <a:t>doi</a:t>
            </a:r>
            <a:r>
              <a:rPr lang="en-US" dirty="0"/>
              <a:t> </a:t>
            </a:r>
            <a:r>
              <a:rPr lang="en-US" dirty="0" err="1"/>
              <a:t>gradienți</a:t>
            </a:r>
            <a:r>
              <a:rPr lang="en-US" dirty="0"/>
              <a:t> </a:t>
            </a:r>
            <a:r>
              <a:rPr lang="en-US" dirty="0" err="1"/>
              <a:t>corespunzători</a:t>
            </a:r>
            <a:r>
              <a:rPr lang="en-US" dirty="0"/>
              <a:t>, </a:t>
            </a:r>
            <a:r>
              <a:rPr lang="en-US" dirty="0" err="1"/>
              <a:t>atunci</a:t>
            </a:r>
            <a:r>
              <a:rPr lang="en-US" dirty="0"/>
              <a:t>, cu </a:t>
            </a:r>
            <a:r>
              <a:rPr lang="en-US" dirty="0" err="1"/>
              <a:t>excepția</a:t>
            </a:r>
            <a:r>
              <a:rPr lang="en-US" dirty="0"/>
              <a:t> </a:t>
            </a:r>
            <a:r>
              <a:rPr lang="en-US" dirty="0" err="1"/>
              <a:t>fenomenelor</a:t>
            </a:r>
            <a:r>
              <a:rPr lang="en-US" dirty="0"/>
              <a:t> de transport </a:t>
            </a:r>
            <a:r>
              <a:rPr lang="en-US" dirty="0" err="1"/>
              <a:t>mai</a:t>
            </a:r>
            <a:r>
              <a:rPr lang="en-US" dirty="0"/>
              <a:t> simple, </a:t>
            </a:r>
            <a:r>
              <a:rPr lang="en-US" dirty="0" err="1"/>
              <a:t>există</a:t>
            </a:r>
            <a:r>
              <a:rPr lang="en-US" dirty="0"/>
              <a:t> </a:t>
            </a:r>
            <a:r>
              <a:rPr lang="en-US" dirty="0" err="1"/>
              <a:t>interacțiuni</a:t>
            </a:r>
            <a:r>
              <a:rPr lang="en-US" dirty="0"/>
              <a:t> </a:t>
            </a:r>
            <a:r>
              <a:rPr lang="en-US" dirty="0" err="1"/>
              <a:t>între</a:t>
            </a:r>
            <a:r>
              <a:rPr lang="en-US" dirty="0"/>
              <a:t> </a:t>
            </a:r>
            <a:r>
              <a:rPr lang="en-US" dirty="0" err="1"/>
              <a:t>fluxurile</a:t>
            </a:r>
            <a:r>
              <a:rPr lang="en-US" dirty="0"/>
              <a:t> </a:t>
            </a:r>
            <a:r>
              <a:rPr lang="en-US" dirty="0" err="1"/>
              <a:t>și</a:t>
            </a:r>
            <a:r>
              <a:rPr lang="en-US" dirty="0"/>
              <a:t> </a:t>
            </a:r>
            <a:r>
              <a:rPr lang="en-US" dirty="0" err="1"/>
              <a:t>forțele</a:t>
            </a:r>
            <a:r>
              <a:rPr lang="en-US" dirty="0"/>
              <a:t> </a:t>
            </a:r>
            <a:r>
              <a:rPr lang="en-US" dirty="0" err="1"/>
              <a:t>existente</a:t>
            </a:r>
            <a:r>
              <a:rPr lang="en-US" dirty="0"/>
              <a:t>, </a:t>
            </a:r>
            <a:r>
              <a:rPr lang="en-US" dirty="0" err="1"/>
              <a:t>și</a:t>
            </a:r>
            <a:r>
              <a:rPr lang="en-US" dirty="0"/>
              <a:t> </a:t>
            </a:r>
            <a:r>
              <a:rPr lang="en-US" dirty="0" err="1"/>
              <a:t>anume</a:t>
            </a:r>
            <a:r>
              <a:rPr lang="en-US" dirty="0"/>
              <a:t> </a:t>
            </a:r>
            <a:r>
              <a:rPr lang="en-US" dirty="0" err="1"/>
              <a:t>așa-numitul</a:t>
            </a:r>
            <a:r>
              <a:rPr lang="en-US" dirty="0"/>
              <a:t> </a:t>
            </a:r>
            <a:r>
              <a:rPr lang="en-US" b="1" dirty="0" err="1"/>
              <a:t>efect</a:t>
            </a:r>
            <a:r>
              <a:rPr lang="en-US" b="1" dirty="0"/>
              <a:t> </a:t>
            </a:r>
            <a:r>
              <a:rPr lang="en-US" b="1" dirty="0" err="1"/>
              <a:t>încrucișat</a:t>
            </a:r>
            <a:r>
              <a:rPr lang="en-US" dirty="0"/>
              <a:t>.</a:t>
            </a:r>
          </a:p>
          <a:p>
            <a:endParaRPr lang="en-US" dirty="0"/>
          </a:p>
        </p:txBody>
      </p:sp>
    </p:spTree>
    <p:extLst>
      <p:ext uri="{BB962C8B-B14F-4D97-AF65-F5344CB8AC3E}">
        <p14:creationId xmlns:p14="http://schemas.microsoft.com/office/powerpoint/2010/main" val="3167900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E404BFEA-1ED9-0E6C-18CF-5F1C4448E187}"/>
              </a:ext>
            </a:extLst>
          </p:cNvPr>
          <p:cNvPicPr>
            <a:picLocks noGrp="1" noChangeAspect="1"/>
          </p:cNvPicPr>
          <p:nvPr>
            <p:ph idx="1"/>
          </p:nvPr>
        </p:nvPicPr>
        <p:blipFill>
          <a:blip r:embed="rId2"/>
          <a:stretch>
            <a:fillRect/>
          </a:stretch>
        </p:blipFill>
        <p:spPr>
          <a:xfrm>
            <a:off x="2594612" y="1935998"/>
            <a:ext cx="7002775" cy="3777616"/>
          </a:xfrm>
          <a:prstGeom prst="rect">
            <a:avLst/>
          </a:prstGeom>
        </p:spPr>
      </p:pic>
      <p:sp>
        <p:nvSpPr>
          <p:cNvPr id="2" name="Title 1">
            <a:extLst>
              <a:ext uri="{FF2B5EF4-FFF2-40B4-BE49-F238E27FC236}">
                <a16:creationId xmlns:a16="http://schemas.microsoft.com/office/drawing/2014/main" id="{8607467C-DBAD-AD25-C149-21476181F680}"/>
              </a:ext>
            </a:extLst>
          </p:cNvPr>
          <p:cNvSpPr>
            <a:spLocks noGrp="1"/>
          </p:cNvSpPr>
          <p:nvPr>
            <p:ph type="title"/>
          </p:nvPr>
        </p:nvSpPr>
        <p:spPr>
          <a:xfrm>
            <a:off x="3921190" y="219787"/>
            <a:ext cx="4349620" cy="732713"/>
          </a:xfrm>
        </p:spPr>
        <p:txBody>
          <a:bodyPr/>
          <a:lstStyle/>
          <a:p>
            <a:r>
              <a:rPr lang="ro-RO" b="1" dirty="0"/>
              <a:t>REC</a:t>
            </a:r>
            <a:endParaRPr lang="en-US" b="1" dirty="0"/>
          </a:p>
        </p:txBody>
      </p:sp>
    </p:spTree>
    <p:extLst>
      <p:ext uri="{BB962C8B-B14F-4D97-AF65-F5344CB8AC3E}">
        <p14:creationId xmlns:p14="http://schemas.microsoft.com/office/powerpoint/2010/main" val="4150790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B5804-1FC9-E4C1-EEE0-043AE5D39811}"/>
              </a:ext>
            </a:extLst>
          </p:cNvPr>
          <p:cNvSpPr>
            <a:spLocks noGrp="1"/>
          </p:cNvSpPr>
          <p:nvPr>
            <p:ph type="title"/>
          </p:nvPr>
        </p:nvSpPr>
        <p:spPr>
          <a:xfrm>
            <a:off x="838200" y="365125"/>
            <a:ext cx="9815781" cy="941161"/>
          </a:xfrm>
        </p:spPr>
        <p:txBody>
          <a:bodyPr/>
          <a:lstStyle/>
          <a:p>
            <a:pPr algn="ctr"/>
            <a:r>
              <a:rPr lang="en-US" b="1" dirty="0"/>
              <a:t>Fenomene de transport</a:t>
            </a:r>
            <a:endParaRPr lang="ro-RO" b="1" dirty="0"/>
          </a:p>
        </p:txBody>
      </p:sp>
      <p:sp>
        <p:nvSpPr>
          <p:cNvPr id="16" name="TextBox 15">
            <a:extLst>
              <a:ext uri="{FF2B5EF4-FFF2-40B4-BE49-F238E27FC236}">
                <a16:creationId xmlns:a16="http://schemas.microsoft.com/office/drawing/2014/main" id="{6A2C534E-476F-9392-3199-C1F99CD2FAFD}"/>
              </a:ext>
            </a:extLst>
          </p:cNvPr>
          <p:cNvSpPr txBox="1"/>
          <p:nvPr/>
        </p:nvSpPr>
        <p:spPr>
          <a:xfrm>
            <a:off x="442726" y="1306286"/>
            <a:ext cx="5136979" cy="2862322"/>
          </a:xfrm>
          <a:prstGeom prst="rect">
            <a:avLst/>
          </a:prstGeom>
          <a:noFill/>
        </p:spPr>
        <p:txBody>
          <a:bodyPr wrap="square">
            <a:spAutoFit/>
          </a:bodyPr>
          <a:lstStyle/>
          <a:p>
            <a:r>
              <a:rPr lang="ro-RO" b="0" i="0" dirty="0">
                <a:solidFill>
                  <a:srgbClr val="001D35"/>
                </a:solidFill>
                <a:effectLst/>
                <a:latin typeface="Google Sans"/>
              </a:rPr>
              <a:t>Fenomenele de transport în lichide include</a:t>
            </a:r>
            <a:r>
              <a:rPr lang="en-US" b="0" i="0" dirty="0">
                <a:solidFill>
                  <a:srgbClr val="001D35"/>
                </a:solidFill>
                <a:effectLst/>
                <a:latin typeface="Google Sans"/>
              </a:rPr>
              <a:t>:</a:t>
            </a:r>
            <a:r>
              <a:rPr lang="ro-RO" b="0" i="0" dirty="0">
                <a:solidFill>
                  <a:srgbClr val="001D35"/>
                </a:solidFill>
                <a:effectLst/>
                <a:latin typeface="Google Sans"/>
              </a:rPr>
              <a:t> </a:t>
            </a:r>
            <a:endParaRPr lang="en-US" b="0" i="0" dirty="0">
              <a:solidFill>
                <a:srgbClr val="001D35"/>
              </a:solidFill>
              <a:effectLst/>
              <a:latin typeface="Google Sans"/>
            </a:endParaRPr>
          </a:p>
          <a:p>
            <a:pPr marL="285750" indent="-285750">
              <a:buFont typeface="Arial" panose="020B0604020202020204" pitchFamily="34" charset="0"/>
              <a:buChar char="•"/>
            </a:pPr>
            <a:r>
              <a:rPr lang="ro-RO" b="0" i="0" dirty="0">
                <a:solidFill>
                  <a:srgbClr val="001D35"/>
                </a:solidFill>
                <a:effectLst/>
                <a:latin typeface="Google Sans"/>
              </a:rPr>
              <a:t>transportul de impuls (vâscozitatea), </a:t>
            </a:r>
            <a:endParaRPr lang="en-US" b="0" i="0" dirty="0">
              <a:solidFill>
                <a:srgbClr val="001D35"/>
              </a:solidFill>
              <a:effectLst/>
              <a:latin typeface="Google Sans"/>
            </a:endParaRPr>
          </a:p>
          <a:p>
            <a:pPr marL="285750" indent="-285750">
              <a:buFont typeface="Arial" panose="020B0604020202020204" pitchFamily="34" charset="0"/>
              <a:buChar char="•"/>
            </a:pPr>
            <a:r>
              <a:rPr lang="ro-RO" b="0" i="0" dirty="0">
                <a:solidFill>
                  <a:srgbClr val="001D35"/>
                </a:solidFill>
                <a:effectLst/>
                <a:latin typeface="Google Sans"/>
              </a:rPr>
              <a:t>transportul de căldură (conducție și convecție) și </a:t>
            </a:r>
            <a:endParaRPr lang="en-US" b="0" i="0" dirty="0">
              <a:solidFill>
                <a:srgbClr val="001D35"/>
              </a:solidFill>
              <a:effectLst/>
              <a:latin typeface="Google Sans"/>
            </a:endParaRPr>
          </a:p>
          <a:p>
            <a:pPr marL="285750" indent="-285750">
              <a:buFont typeface="Arial" panose="020B0604020202020204" pitchFamily="34" charset="0"/>
              <a:buChar char="•"/>
            </a:pPr>
            <a:r>
              <a:rPr lang="ro-RO" b="0" i="0" dirty="0">
                <a:solidFill>
                  <a:srgbClr val="001D35"/>
                </a:solidFill>
                <a:effectLst/>
                <a:latin typeface="Google Sans"/>
              </a:rPr>
              <a:t>transportul de masă (difuzie și convecție). </a:t>
            </a:r>
            <a:endParaRPr lang="en-US" b="0" i="0" dirty="0">
              <a:solidFill>
                <a:srgbClr val="001D35"/>
              </a:solidFill>
              <a:effectLst/>
              <a:latin typeface="Google Sans"/>
            </a:endParaRPr>
          </a:p>
          <a:p>
            <a:pPr marL="285750" indent="-285750">
              <a:buFont typeface="Arial" panose="020B0604020202020204" pitchFamily="34" charset="0"/>
              <a:buChar char="•"/>
            </a:pPr>
            <a:endParaRPr lang="en-US" b="0" i="0" dirty="0">
              <a:solidFill>
                <a:srgbClr val="001D35"/>
              </a:solidFill>
              <a:effectLst/>
              <a:latin typeface="Google Sans"/>
            </a:endParaRPr>
          </a:p>
          <a:p>
            <a:r>
              <a:rPr lang="ro-RO" b="0" i="0" dirty="0">
                <a:solidFill>
                  <a:srgbClr val="001D35"/>
                </a:solidFill>
                <a:effectLst/>
                <a:latin typeface="Google Sans"/>
              </a:rPr>
              <a:t>Acestea descriu modul în care proprietăți precum viteza, temperatura și concentrația sunt transferate prin fluid, fie prin mișcarea aleatorie a moleculelor, fie prin mișcarea ordonată a fluidului însuși (convecție). </a:t>
            </a:r>
            <a:endParaRPr lang="ro-RO" dirty="0"/>
          </a:p>
        </p:txBody>
      </p:sp>
      <p:pic>
        <p:nvPicPr>
          <p:cNvPr id="4" name="Picture 3">
            <a:extLst>
              <a:ext uri="{FF2B5EF4-FFF2-40B4-BE49-F238E27FC236}">
                <a16:creationId xmlns:a16="http://schemas.microsoft.com/office/drawing/2014/main" id="{30F0BA2D-CDAD-A329-4592-50BEB212675D}"/>
              </a:ext>
            </a:extLst>
          </p:cNvPr>
          <p:cNvPicPr>
            <a:picLocks noChangeAspect="1"/>
          </p:cNvPicPr>
          <p:nvPr/>
        </p:nvPicPr>
        <p:blipFill>
          <a:blip r:embed="rId2"/>
          <a:stretch>
            <a:fillRect/>
          </a:stretch>
        </p:blipFill>
        <p:spPr>
          <a:xfrm>
            <a:off x="6795818" y="2295367"/>
            <a:ext cx="3858163" cy="2267266"/>
          </a:xfrm>
          <a:prstGeom prst="rect">
            <a:avLst/>
          </a:prstGeom>
        </p:spPr>
      </p:pic>
      <p:sp>
        <p:nvSpPr>
          <p:cNvPr id="5" name="TextBox 4">
            <a:extLst>
              <a:ext uri="{FF2B5EF4-FFF2-40B4-BE49-F238E27FC236}">
                <a16:creationId xmlns:a16="http://schemas.microsoft.com/office/drawing/2014/main" id="{9130099E-74E5-968C-9B71-C5DACF995E3C}"/>
              </a:ext>
            </a:extLst>
          </p:cNvPr>
          <p:cNvSpPr txBox="1"/>
          <p:nvPr/>
        </p:nvSpPr>
        <p:spPr>
          <a:xfrm>
            <a:off x="442725" y="5200213"/>
            <a:ext cx="11519119" cy="1477328"/>
          </a:xfrm>
          <a:prstGeom prst="rect">
            <a:avLst/>
          </a:prstGeom>
          <a:noFill/>
        </p:spPr>
        <p:txBody>
          <a:bodyPr wrap="square">
            <a:spAutoFit/>
          </a:bodyPr>
          <a:lstStyle/>
          <a:p>
            <a:r>
              <a:rPr lang="en-US" dirty="0" err="1"/>
              <a:t>Organismele</a:t>
            </a:r>
            <a:r>
              <a:rPr lang="en-US" dirty="0"/>
              <a:t> vii sunt </a:t>
            </a:r>
            <a:r>
              <a:rPr lang="en-US" dirty="0" err="1"/>
              <a:t>sisteme</a:t>
            </a:r>
            <a:r>
              <a:rPr lang="en-US" dirty="0"/>
              <a:t> </a:t>
            </a:r>
            <a:r>
              <a:rPr lang="en-US" dirty="0" err="1"/>
              <a:t>deschise</a:t>
            </a:r>
            <a:r>
              <a:rPr lang="en-US" dirty="0"/>
              <a:t>, care in mod permanent </a:t>
            </a:r>
            <a:r>
              <a:rPr lang="en-US" dirty="0" err="1"/>
              <a:t>realizeaza</a:t>
            </a:r>
            <a:r>
              <a:rPr lang="en-US" dirty="0"/>
              <a:t> </a:t>
            </a:r>
            <a:r>
              <a:rPr lang="en-US" dirty="0" err="1"/>
              <a:t>schimburi</a:t>
            </a:r>
            <a:r>
              <a:rPr lang="en-US" dirty="0"/>
              <a:t> de </a:t>
            </a:r>
            <a:r>
              <a:rPr lang="en-US" dirty="0" err="1"/>
              <a:t>substanta</a:t>
            </a:r>
            <a:r>
              <a:rPr lang="en-US" dirty="0"/>
              <a:t>, de </a:t>
            </a:r>
            <a:r>
              <a:rPr lang="en-US" dirty="0" err="1"/>
              <a:t>energie</a:t>
            </a:r>
            <a:r>
              <a:rPr lang="en-US" dirty="0"/>
              <a:t> </a:t>
            </a:r>
            <a:r>
              <a:rPr lang="en-US" dirty="0" err="1"/>
              <a:t>si</a:t>
            </a:r>
            <a:r>
              <a:rPr lang="en-US" dirty="0"/>
              <a:t> de </a:t>
            </a:r>
            <a:r>
              <a:rPr lang="en-US" dirty="0" err="1"/>
              <a:t>informatie</a:t>
            </a:r>
            <a:r>
              <a:rPr lang="en-US" dirty="0"/>
              <a:t> cu </a:t>
            </a:r>
            <a:r>
              <a:rPr lang="en-US" dirty="0" err="1"/>
              <a:t>mediul</a:t>
            </a:r>
            <a:r>
              <a:rPr lang="en-US" dirty="0"/>
              <a:t> </a:t>
            </a:r>
            <a:r>
              <a:rPr lang="en-US" dirty="0" err="1"/>
              <a:t>inconjurator</a:t>
            </a:r>
            <a:r>
              <a:rPr lang="en-US" dirty="0"/>
              <a:t>. </a:t>
            </a:r>
            <a:r>
              <a:rPr lang="en-US" dirty="0" err="1"/>
              <a:t>Schimburile</a:t>
            </a:r>
            <a:r>
              <a:rPr lang="en-US" dirty="0"/>
              <a:t> au loc in </a:t>
            </a:r>
            <a:r>
              <a:rPr lang="en-US" dirty="0" err="1"/>
              <a:t>ambele</a:t>
            </a:r>
            <a:r>
              <a:rPr lang="en-US" dirty="0"/>
              <a:t> </a:t>
            </a:r>
            <a:r>
              <a:rPr lang="en-US" dirty="0" err="1"/>
              <a:t>sensuri</a:t>
            </a:r>
            <a:r>
              <a:rPr lang="en-US" dirty="0"/>
              <a:t> </a:t>
            </a:r>
            <a:r>
              <a:rPr lang="en-US" dirty="0" err="1"/>
              <a:t>si</a:t>
            </a:r>
            <a:r>
              <a:rPr lang="en-US" dirty="0"/>
              <a:t> </a:t>
            </a:r>
            <a:r>
              <a:rPr lang="en-US" dirty="0" err="1"/>
              <a:t>constituie</a:t>
            </a:r>
            <a:r>
              <a:rPr lang="en-US" dirty="0"/>
              <a:t> </a:t>
            </a:r>
            <a:r>
              <a:rPr lang="en-US" dirty="0" err="1"/>
              <a:t>conditia</a:t>
            </a:r>
            <a:r>
              <a:rPr lang="en-US" dirty="0"/>
              <a:t> "sine qua non" de </a:t>
            </a:r>
            <a:r>
              <a:rPr lang="en-US" dirty="0" err="1"/>
              <a:t>mentinere</a:t>
            </a:r>
            <a:r>
              <a:rPr lang="en-US" dirty="0"/>
              <a:t> a </a:t>
            </a:r>
            <a:r>
              <a:rPr lang="en-US" dirty="0" err="1"/>
              <a:t>structurii</a:t>
            </a:r>
            <a:r>
              <a:rPr lang="en-US" dirty="0"/>
              <a:t> </a:t>
            </a:r>
            <a:r>
              <a:rPr lang="en-US" dirty="0" err="1"/>
              <a:t>si</a:t>
            </a:r>
            <a:r>
              <a:rPr lang="en-US" dirty="0"/>
              <a:t> </a:t>
            </a:r>
            <a:r>
              <a:rPr lang="en-US" dirty="0" err="1"/>
              <a:t>functionarii</a:t>
            </a:r>
            <a:r>
              <a:rPr lang="en-US" dirty="0"/>
              <a:t> optime a </a:t>
            </a:r>
            <a:r>
              <a:rPr lang="en-US" dirty="0" err="1"/>
              <a:t>biosistemelor</a:t>
            </a:r>
            <a:r>
              <a:rPr lang="en-US" dirty="0"/>
              <a:t>.</a:t>
            </a:r>
          </a:p>
          <a:p>
            <a:r>
              <a:rPr lang="en-US" b="1" dirty="0" err="1"/>
              <a:t>Fenomenul</a:t>
            </a:r>
            <a:r>
              <a:rPr lang="en-US" b="1" dirty="0"/>
              <a:t> de transport </a:t>
            </a:r>
            <a:r>
              <a:rPr lang="en-US" b="1" dirty="0" err="1"/>
              <a:t>spre</a:t>
            </a:r>
            <a:r>
              <a:rPr lang="en-US" b="1" dirty="0"/>
              <a:t> interior (influx) </a:t>
            </a:r>
            <a:r>
              <a:rPr lang="en-US" b="1" dirty="0" err="1"/>
              <a:t>si</a:t>
            </a:r>
            <a:r>
              <a:rPr lang="en-US" b="1" dirty="0"/>
              <a:t> </a:t>
            </a:r>
            <a:r>
              <a:rPr lang="en-US" b="1" dirty="0" err="1"/>
              <a:t>spre</a:t>
            </a:r>
            <a:r>
              <a:rPr lang="en-US" b="1" dirty="0"/>
              <a:t> exterior (</a:t>
            </a:r>
            <a:r>
              <a:rPr lang="en-US" b="1" dirty="0" err="1"/>
              <a:t>eflux</a:t>
            </a:r>
            <a:r>
              <a:rPr lang="en-US" b="1" dirty="0"/>
              <a:t>) se </a:t>
            </a:r>
            <a:r>
              <a:rPr lang="en-US" b="1" dirty="0" err="1"/>
              <a:t>manifesta</a:t>
            </a:r>
            <a:r>
              <a:rPr lang="en-US" b="1" dirty="0"/>
              <a:t> la </a:t>
            </a:r>
            <a:r>
              <a:rPr lang="en-US" b="1" dirty="0" err="1"/>
              <a:t>toate</a:t>
            </a:r>
            <a:r>
              <a:rPr lang="en-US" b="1" dirty="0"/>
              <a:t> </a:t>
            </a:r>
            <a:r>
              <a:rPr lang="en-US" b="1" dirty="0" err="1"/>
              <a:t>nivelele</a:t>
            </a:r>
            <a:r>
              <a:rPr lang="en-US" b="1" dirty="0"/>
              <a:t> de </a:t>
            </a:r>
            <a:r>
              <a:rPr lang="en-US" b="1" dirty="0" err="1"/>
              <a:t>organizare</a:t>
            </a:r>
            <a:r>
              <a:rPr lang="en-US" b="1" dirty="0"/>
              <a:t> ale </a:t>
            </a:r>
            <a:r>
              <a:rPr lang="en-US" b="1" dirty="0" err="1"/>
              <a:t>materiei</a:t>
            </a:r>
            <a:r>
              <a:rPr lang="en-US" b="1" dirty="0"/>
              <a:t> vii.</a:t>
            </a:r>
          </a:p>
        </p:txBody>
      </p:sp>
    </p:spTree>
    <p:extLst>
      <p:ext uri="{BB962C8B-B14F-4D97-AF65-F5344CB8AC3E}">
        <p14:creationId xmlns:p14="http://schemas.microsoft.com/office/powerpoint/2010/main" val="442877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E835-519E-6A0C-E065-DB40796E1D4D}"/>
              </a:ext>
            </a:extLst>
          </p:cNvPr>
          <p:cNvSpPr>
            <a:spLocks noGrp="1"/>
          </p:cNvSpPr>
          <p:nvPr>
            <p:ph type="title"/>
          </p:nvPr>
        </p:nvSpPr>
        <p:spPr/>
        <p:txBody>
          <a:bodyPr/>
          <a:lstStyle/>
          <a:p>
            <a:r>
              <a:rPr lang="en-US" dirty="0" err="1"/>
              <a:t>Fenomene</a:t>
            </a:r>
            <a:r>
              <a:rPr lang="en-US" dirty="0"/>
              <a:t> de transport</a:t>
            </a:r>
            <a:endParaRPr lang="ro-RO" dirty="0"/>
          </a:p>
        </p:txBody>
      </p:sp>
      <p:sp>
        <p:nvSpPr>
          <p:cNvPr id="4" name="TextBox 3">
            <a:extLst>
              <a:ext uri="{FF2B5EF4-FFF2-40B4-BE49-F238E27FC236}">
                <a16:creationId xmlns:a16="http://schemas.microsoft.com/office/drawing/2014/main" id="{3E7887CB-512B-5343-54DD-6E1A99C21DC7}"/>
              </a:ext>
            </a:extLst>
          </p:cNvPr>
          <p:cNvSpPr txBox="1"/>
          <p:nvPr/>
        </p:nvSpPr>
        <p:spPr>
          <a:xfrm>
            <a:off x="742949" y="2412252"/>
            <a:ext cx="10144125" cy="3046988"/>
          </a:xfrm>
          <a:prstGeom prst="rect">
            <a:avLst/>
          </a:prstGeom>
          <a:noFill/>
        </p:spPr>
        <p:txBody>
          <a:bodyPr wrap="square">
            <a:spAutoFit/>
          </a:bodyPr>
          <a:lstStyle/>
          <a:p>
            <a:r>
              <a:rPr lang="ro-RO" sz="2400" dirty="0"/>
              <a:t>Fenomene de transport -  acele fenomene care descrie transportul ordonat de substanță, impuls, energie... </a:t>
            </a:r>
            <a:r>
              <a:rPr lang="ro-RO" sz="2400" dirty="0" err="1"/>
              <a:t>dintro</a:t>
            </a:r>
            <a:r>
              <a:rPr lang="ro-RO" sz="2400" dirty="0"/>
              <a:t> regiune în alta a unui mediu </a:t>
            </a:r>
            <a:r>
              <a:rPr lang="ro-RO" sz="2400" dirty="0" err="1"/>
              <a:t>neomoge</a:t>
            </a:r>
            <a:r>
              <a:rPr lang="ro-RO" sz="2400" dirty="0"/>
              <a:t> (e.g. curgerea lichidelor, difuzia, osmoza  --- transport de masă --- vâscozitatea ---- transport de impuls)</a:t>
            </a:r>
          </a:p>
          <a:p>
            <a:r>
              <a:rPr lang="ro-RO" sz="2400" dirty="0"/>
              <a:t>Aceste fenomene de transport acționează în sensul anulării </a:t>
            </a:r>
            <a:r>
              <a:rPr lang="ro-RO" sz="2400" dirty="0" err="1"/>
              <a:t>neomonigității</a:t>
            </a:r>
            <a:r>
              <a:rPr lang="ro-RO" sz="2400" dirty="0"/>
              <a:t> tinzând să aducă sistemul </a:t>
            </a:r>
            <a:r>
              <a:rPr lang="ro-RO" sz="2400" dirty="0" err="1"/>
              <a:t>întro</a:t>
            </a:r>
            <a:r>
              <a:rPr lang="ro-RO" sz="2400" dirty="0"/>
              <a:t> stare de echilibru</a:t>
            </a:r>
          </a:p>
          <a:p>
            <a:r>
              <a:rPr lang="ro-RO" sz="2400" dirty="0"/>
              <a:t>Când atingerea stării de echilibru se asigură fără consum de energie din exterior – transportul numim </a:t>
            </a:r>
            <a:r>
              <a:rPr lang="ro-RO" sz="2400" b="1" dirty="0"/>
              <a:t>TRANSPORT PASIV</a:t>
            </a:r>
          </a:p>
        </p:txBody>
      </p:sp>
    </p:spTree>
    <p:extLst>
      <p:ext uri="{BB962C8B-B14F-4D97-AF65-F5344CB8AC3E}">
        <p14:creationId xmlns:p14="http://schemas.microsoft.com/office/powerpoint/2010/main" val="30607225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1DCA42-3A03-D8E8-1FDF-A73337A31BD2}"/>
              </a:ext>
            </a:extLst>
          </p:cNvPr>
          <p:cNvSpPr>
            <a:spLocks noGrp="1"/>
          </p:cNvSpPr>
          <p:nvPr>
            <p:ph idx="1"/>
          </p:nvPr>
        </p:nvSpPr>
        <p:spPr>
          <a:xfrm>
            <a:off x="628338" y="527915"/>
            <a:ext cx="11049000" cy="6202669"/>
          </a:xfrm>
        </p:spPr>
        <p:txBody>
          <a:bodyPr>
            <a:normAutofit fontScale="92500" lnSpcReduction="20000"/>
          </a:bodyPr>
          <a:lstStyle/>
          <a:p>
            <a:r>
              <a:rPr lang="en-US" b="1" dirty="0">
                <a:solidFill>
                  <a:srgbClr val="FF0000"/>
                </a:solidFill>
              </a:rPr>
              <a:t>Difuzia</a:t>
            </a:r>
            <a:r>
              <a:rPr lang="en-US" dirty="0"/>
              <a:t> </a:t>
            </a:r>
            <a:r>
              <a:rPr lang="en-US" dirty="0" err="1"/>
              <a:t>este</a:t>
            </a:r>
            <a:r>
              <a:rPr lang="en-US" dirty="0"/>
              <a:t> un </a:t>
            </a:r>
            <a:r>
              <a:rPr lang="en-US" dirty="0" err="1"/>
              <a:t>proces</a:t>
            </a:r>
            <a:r>
              <a:rPr lang="en-US" dirty="0"/>
              <a:t> lent pe </a:t>
            </a:r>
            <a:r>
              <a:rPr lang="en-US" dirty="0" err="1"/>
              <a:t>distanțe</a:t>
            </a:r>
            <a:r>
              <a:rPr lang="en-US" dirty="0"/>
              <a:t> </a:t>
            </a:r>
            <a:r>
              <a:rPr lang="en-US" dirty="0" err="1"/>
              <a:t>macroscopice</a:t>
            </a:r>
            <a:r>
              <a:rPr lang="en-US" dirty="0"/>
              <a:t>. </a:t>
            </a:r>
            <a:r>
              <a:rPr lang="en-US" dirty="0" err="1"/>
              <a:t>Densitățile</a:t>
            </a:r>
            <a:r>
              <a:rPr lang="en-US" dirty="0"/>
              <a:t> </a:t>
            </a:r>
            <a:r>
              <a:rPr lang="en-US" dirty="0" err="1"/>
              <a:t>materialelor</a:t>
            </a:r>
            <a:r>
              <a:rPr lang="en-US" dirty="0"/>
              <a:t> </a:t>
            </a:r>
            <a:r>
              <a:rPr lang="en-US" dirty="0" err="1"/>
              <a:t>comune</a:t>
            </a:r>
            <a:r>
              <a:rPr lang="en-US" dirty="0"/>
              <a:t> sunt </a:t>
            </a:r>
            <a:r>
              <a:rPr lang="en-US" dirty="0" err="1"/>
              <a:t>suficient</a:t>
            </a:r>
            <a:r>
              <a:rPr lang="en-US" dirty="0"/>
              <a:t> de </a:t>
            </a:r>
            <a:r>
              <a:rPr lang="en-US" dirty="0" err="1"/>
              <a:t>mari</a:t>
            </a:r>
            <a:r>
              <a:rPr lang="en-US" dirty="0"/>
              <a:t> </a:t>
            </a:r>
            <a:r>
              <a:rPr lang="en-US" dirty="0" err="1"/>
              <a:t>încât</a:t>
            </a:r>
            <a:r>
              <a:rPr lang="en-US" dirty="0"/>
              <a:t> </a:t>
            </a:r>
            <a:r>
              <a:rPr lang="en-US" dirty="0" err="1"/>
              <a:t>moleculele</a:t>
            </a:r>
            <a:r>
              <a:rPr lang="en-US" dirty="0"/>
              <a:t> nu pot </a:t>
            </a:r>
            <a:r>
              <a:rPr lang="en-US" dirty="0" err="1"/>
              <a:t>călători</a:t>
            </a:r>
            <a:r>
              <a:rPr lang="en-US" dirty="0"/>
              <a:t> </a:t>
            </a:r>
            <a:r>
              <a:rPr lang="en-US" dirty="0" err="1"/>
              <a:t>foarte</a:t>
            </a:r>
            <a:r>
              <a:rPr lang="en-US" dirty="0"/>
              <a:t> </a:t>
            </a:r>
            <a:r>
              <a:rPr lang="en-US" dirty="0" err="1"/>
              <a:t>departe</a:t>
            </a:r>
            <a:r>
              <a:rPr lang="en-US" dirty="0"/>
              <a:t> </a:t>
            </a:r>
            <a:r>
              <a:rPr lang="en-US" dirty="0" err="1"/>
              <a:t>înainte</a:t>
            </a:r>
            <a:r>
              <a:rPr lang="en-US" dirty="0"/>
              <a:t> de a </a:t>
            </a:r>
            <a:r>
              <a:rPr lang="en-US" dirty="0" err="1"/>
              <a:t>suferi</a:t>
            </a:r>
            <a:r>
              <a:rPr lang="en-US" dirty="0"/>
              <a:t> o </a:t>
            </a:r>
            <a:r>
              <a:rPr lang="en-US" dirty="0" err="1"/>
              <a:t>coliziune</a:t>
            </a:r>
            <a:r>
              <a:rPr lang="en-US" dirty="0"/>
              <a:t> care le </a:t>
            </a:r>
            <a:r>
              <a:rPr lang="en-US" dirty="0" err="1"/>
              <a:t>poate</a:t>
            </a:r>
            <a:r>
              <a:rPr lang="en-US" dirty="0"/>
              <a:t> </a:t>
            </a:r>
            <a:r>
              <a:rPr lang="en-US" dirty="0" err="1"/>
              <a:t>împrăștia</a:t>
            </a:r>
            <a:r>
              <a:rPr lang="en-US" dirty="0"/>
              <a:t> </a:t>
            </a:r>
            <a:r>
              <a:rPr lang="en-US" dirty="0" err="1"/>
              <a:t>în</a:t>
            </a:r>
            <a:r>
              <a:rPr lang="en-US" dirty="0"/>
              <a:t> </a:t>
            </a:r>
            <a:r>
              <a:rPr lang="en-US" dirty="0" err="1"/>
              <a:t>orice</a:t>
            </a:r>
            <a:r>
              <a:rPr lang="en-US" dirty="0"/>
              <a:t> </a:t>
            </a:r>
            <a:r>
              <a:rPr lang="en-US" dirty="0" err="1"/>
              <a:t>direcție</a:t>
            </a:r>
            <a:r>
              <a:rPr lang="en-US" dirty="0"/>
              <a:t>, </a:t>
            </a:r>
            <a:r>
              <a:rPr lang="en-US" dirty="0" err="1"/>
              <a:t>inclusiv</a:t>
            </a:r>
            <a:r>
              <a:rPr lang="en-US" dirty="0"/>
              <a:t> direct </a:t>
            </a:r>
            <a:r>
              <a:rPr lang="en-US" dirty="0" err="1"/>
              <a:t>înapoi</a:t>
            </a:r>
            <a:r>
              <a:rPr lang="en-US" dirty="0"/>
              <a:t>. Se </a:t>
            </a:r>
            <a:r>
              <a:rPr lang="en-US" dirty="0" err="1"/>
              <a:t>poate</a:t>
            </a:r>
            <a:r>
              <a:rPr lang="en-US" dirty="0"/>
              <a:t> </a:t>
            </a:r>
            <a:r>
              <a:rPr lang="en-US" dirty="0" err="1"/>
              <a:t>demonstra</a:t>
            </a:r>
            <a:r>
              <a:rPr lang="en-US" dirty="0"/>
              <a:t> </a:t>
            </a:r>
            <a:r>
              <a:rPr lang="en-US" dirty="0" err="1"/>
              <a:t>că</a:t>
            </a:r>
            <a:r>
              <a:rPr lang="en-US" dirty="0"/>
              <a:t> </a:t>
            </a:r>
            <a:r>
              <a:rPr lang="en-US" dirty="0" err="1"/>
              <a:t>distanța</a:t>
            </a:r>
            <a:r>
              <a:rPr lang="en-US" dirty="0"/>
              <a:t> </a:t>
            </a:r>
            <a:r>
              <a:rPr lang="en-US" dirty="0" err="1"/>
              <a:t>medie</a:t>
            </a:r>
            <a:r>
              <a:rPr lang="en-US" dirty="0"/>
              <a:t> </a:t>
            </a:r>
            <a:r>
              <a:rPr lang="en-US" b="1" i="1" dirty="0" err="1"/>
              <a:t>x</a:t>
            </a:r>
            <a:r>
              <a:rPr lang="en-US" sz="1800" b="1" i="1" dirty="0" err="1"/>
              <a:t>rms</a:t>
            </a:r>
            <a:r>
              <a:rPr lang="en-US" b="1" i="1" dirty="0"/>
              <a:t> </a:t>
            </a:r>
            <a:r>
              <a:rPr lang="en-US" dirty="0"/>
              <a:t>pe care o </a:t>
            </a:r>
            <a:r>
              <a:rPr lang="en-US" dirty="0" err="1"/>
              <a:t>parcurge</a:t>
            </a:r>
            <a:r>
              <a:rPr lang="en-US" dirty="0"/>
              <a:t> o </a:t>
            </a:r>
            <a:r>
              <a:rPr lang="en-US" dirty="0" err="1"/>
              <a:t>moleculă</a:t>
            </a:r>
            <a:r>
              <a:rPr lang="en-US" dirty="0"/>
              <a:t> </a:t>
            </a:r>
            <a:r>
              <a:rPr lang="en-US" dirty="0" err="1"/>
              <a:t>este</a:t>
            </a:r>
            <a:r>
              <a:rPr lang="en-US" dirty="0"/>
              <a:t> </a:t>
            </a:r>
            <a:r>
              <a:rPr lang="en-US" dirty="0" err="1"/>
              <a:t>proporțională</a:t>
            </a:r>
            <a:r>
              <a:rPr lang="en-US" dirty="0"/>
              <a:t> cu </a:t>
            </a:r>
            <a:r>
              <a:rPr lang="en-US" dirty="0" err="1"/>
              <a:t>rădăcina</a:t>
            </a:r>
            <a:r>
              <a:rPr lang="en-US" dirty="0"/>
              <a:t> </a:t>
            </a:r>
            <a:r>
              <a:rPr lang="en-US" dirty="0" err="1"/>
              <a:t>pătrată</a:t>
            </a:r>
            <a:r>
              <a:rPr lang="en-US" dirty="0"/>
              <a:t> a </a:t>
            </a:r>
            <a:r>
              <a:rPr lang="en-US" dirty="0" err="1"/>
              <a:t>timpului</a:t>
            </a:r>
            <a:r>
              <a:rPr lang="en-US" dirty="0"/>
              <a:t>:</a:t>
            </a:r>
            <a:endParaRPr lang="ro-RO" dirty="0"/>
          </a:p>
          <a:p>
            <a:endParaRPr lang="ro-RO" dirty="0"/>
          </a:p>
          <a:p>
            <a:r>
              <a:rPr lang="en-US" dirty="0"/>
              <a:t>D</a:t>
            </a:r>
            <a:r>
              <a:rPr lang="ro-RO" dirty="0" err="1"/>
              <a:t>ifuzia</a:t>
            </a:r>
            <a:r>
              <a:rPr lang="en-US" dirty="0"/>
              <a:t> </a:t>
            </a:r>
            <a:r>
              <a:rPr lang="en-US" dirty="0" err="1"/>
              <a:t>devine</a:t>
            </a:r>
            <a:r>
              <a:rPr lang="en-US" dirty="0"/>
              <a:t> </a:t>
            </a:r>
            <a:r>
              <a:rPr lang="en-US" dirty="0" err="1"/>
              <a:t>progresiv</a:t>
            </a:r>
            <a:r>
              <a:rPr lang="en-US" dirty="0"/>
              <a:t> </a:t>
            </a:r>
            <a:r>
              <a:rPr lang="en-US" dirty="0" err="1"/>
              <a:t>mai</a:t>
            </a:r>
            <a:r>
              <a:rPr lang="en-US" dirty="0"/>
              <a:t> mic</a:t>
            </a:r>
            <a:r>
              <a:rPr lang="ro-RO" dirty="0"/>
              <a:t>ă</a:t>
            </a:r>
            <a:r>
              <a:rPr lang="en-US" dirty="0"/>
              <a:t> </a:t>
            </a:r>
            <a:r>
              <a:rPr lang="en-US" dirty="0" err="1"/>
              <a:t>pentru</a:t>
            </a:r>
            <a:r>
              <a:rPr lang="en-US" dirty="0"/>
              <a:t> </a:t>
            </a:r>
            <a:r>
              <a:rPr lang="en-US" dirty="0" err="1"/>
              <a:t>moleculele</a:t>
            </a:r>
            <a:r>
              <a:rPr lang="en-US" dirty="0"/>
              <a:t> </a:t>
            </a:r>
            <a:r>
              <a:rPr lang="en-US" dirty="0" err="1"/>
              <a:t>mai</a:t>
            </a:r>
            <a:r>
              <a:rPr lang="en-US" dirty="0"/>
              <a:t> </a:t>
            </a:r>
            <a:r>
              <a:rPr lang="en-US" dirty="0" err="1"/>
              <a:t>masive</a:t>
            </a:r>
            <a:r>
              <a:rPr lang="en-US" dirty="0"/>
              <a:t>. Această </a:t>
            </a:r>
            <a:r>
              <a:rPr lang="en-US" dirty="0" err="1"/>
              <a:t>scădere</a:t>
            </a:r>
            <a:r>
              <a:rPr lang="en-US" dirty="0"/>
              <a:t> se </a:t>
            </a:r>
            <a:r>
              <a:rPr lang="en-US" dirty="0" err="1"/>
              <a:t>datorează</a:t>
            </a:r>
            <a:r>
              <a:rPr lang="en-US" dirty="0"/>
              <a:t> </a:t>
            </a:r>
            <a:r>
              <a:rPr lang="en-US" dirty="0" err="1"/>
              <a:t>faptului</a:t>
            </a:r>
            <a:r>
              <a:rPr lang="en-US" dirty="0"/>
              <a:t> </a:t>
            </a:r>
            <a:r>
              <a:rPr lang="en-US" dirty="0" err="1"/>
              <a:t>că</a:t>
            </a:r>
            <a:r>
              <a:rPr lang="en-US" dirty="0"/>
              <a:t> </a:t>
            </a:r>
            <a:r>
              <a:rPr lang="en-US" dirty="0" err="1"/>
              <a:t>viteza</a:t>
            </a:r>
            <a:r>
              <a:rPr lang="en-US" dirty="0"/>
              <a:t> </a:t>
            </a:r>
            <a:r>
              <a:rPr lang="en-US" dirty="0" err="1"/>
              <a:t>moleculară</a:t>
            </a:r>
            <a:r>
              <a:rPr lang="en-US" dirty="0"/>
              <a:t> </a:t>
            </a:r>
            <a:r>
              <a:rPr lang="en-US" dirty="0" err="1"/>
              <a:t>medie</a:t>
            </a:r>
            <a:r>
              <a:rPr lang="en-US" dirty="0"/>
              <a:t> la o </a:t>
            </a:r>
            <a:r>
              <a:rPr lang="en-US" dirty="0" err="1"/>
              <a:t>anumită</a:t>
            </a:r>
            <a:r>
              <a:rPr lang="en-US" dirty="0"/>
              <a:t> </a:t>
            </a:r>
            <a:r>
              <a:rPr lang="en-US" dirty="0" err="1"/>
              <a:t>temperatură</a:t>
            </a:r>
            <a:r>
              <a:rPr lang="en-US" dirty="0"/>
              <a:t> </a:t>
            </a:r>
            <a:r>
              <a:rPr lang="en-US" dirty="0" err="1"/>
              <a:t>este</a:t>
            </a:r>
            <a:r>
              <a:rPr lang="en-US" dirty="0"/>
              <a:t> invers </a:t>
            </a:r>
            <a:r>
              <a:rPr lang="en-US" dirty="0" err="1"/>
              <a:t>proporțională</a:t>
            </a:r>
            <a:r>
              <a:rPr lang="en-US" dirty="0"/>
              <a:t> cu masa </a:t>
            </a:r>
            <a:r>
              <a:rPr lang="en-US" dirty="0" err="1"/>
              <a:t>moleculară</a:t>
            </a:r>
            <a:r>
              <a:rPr lang="en-US" dirty="0"/>
              <a:t>.</a:t>
            </a:r>
            <a:endParaRPr lang="ro-RO" dirty="0"/>
          </a:p>
          <a:p>
            <a:r>
              <a:rPr lang="ro-RO" dirty="0"/>
              <a:t>R</a:t>
            </a:r>
            <a:r>
              <a:rPr lang="en-US" dirty="0" err="1"/>
              <a:t>ețineți</a:t>
            </a:r>
            <a:r>
              <a:rPr lang="en-US" dirty="0"/>
              <a:t> </a:t>
            </a:r>
            <a:r>
              <a:rPr lang="en-US" dirty="0" err="1"/>
              <a:t>că</a:t>
            </a:r>
            <a:r>
              <a:rPr lang="en-US" dirty="0"/>
              <a:t> </a:t>
            </a:r>
            <a:r>
              <a:rPr lang="en-US" dirty="0" err="1"/>
              <a:t>constantele</a:t>
            </a:r>
            <a:r>
              <a:rPr lang="en-US" dirty="0"/>
              <a:t> de </a:t>
            </a:r>
            <a:r>
              <a:rPr lang="en-US" dirty="0" err="1"/>
              <a:t>difuzie</a:t>
            </a:r>
            <a:r>
              <a:rPr lang="en-US" dirty="0"/>
              <a:t> </a:t>
            </a:r>
            <a:r>
              <a:rPr lang="en-US" dirty="0" err="1"/>
              <a:t>cresc</a:t>
            </a:r>
            <a:r>
              <a:rPr lang="en-US" dirty="0"/>
              <a:t> </a:t>
            </a:r>
            <a:r>
              <a:rPr lang="en-US" dirty="0" err="1"/>
              <a:t>odată</a:t>
            </a:r>
            <a:r>
              <a:rPr lang="en-US" dirty="0"/>
              <a:t> cu </a:t>
            </a:r>
            <a:r>
              <a:rPr lang="en-US" dirty="0" err="1"/>
              <a:t>temperatura</a:t>
            </a:r>
            <a:r>
              <a:rPr lang="en-US" dirty="0"/>
              <a:t>, </a:t>
            </a:r>
            <a:r>
              <a:rPr lang="en-US" dirty="0" err="1"/>
              <a:t>deoarece</a:t>
            </a:r>
            <a:r>
              <a:rPr lang="en-US" dirty="0"/>
              <a:t> </a:t>
            </a:r>
            <a:r>
              <a:rPr lang="en-US" dirty="0" err="1"/>
              <a:t>viteza</a:t>
            </a:r>
            <a:r>
              <a:rPr lang="en-US" dirty="0"/>
              <a:t> </a:t>
            </a:r>
            <a:r>
              <a:rPr lang="en-US" dirty="0" err="1"/>
              <a:t>moleculară</a:t>
            </a:r>
            <a:r>
              <a:rPr lang="en-US" dirty="0"/>
              <a:t> </a:t>
            </a:r>
            <a:r>
              <a:rPr lang="en-US" dirty="0" err="1"/>
              <a:t>medie</a:t>
            </a:r>
            <a:r>
              <a:rPr lang="en-US" dirty="0"/>
              <a:t> </a:t>
            </a:r>
            <a:r>
              <a:rPr lang="en-US" dirty="0" err="1"/>
              <a:t>crește</a:t>
            </a:r>
            <a:r>
              <a:rPr lang="en-US" dirty="0"/>
              <a:t> </a:t>
            </a:r>
            <a:r>
              <a:rPr lang="en-US" dirty="0" err="1"/>
              <a:t>odată</a:t>
            </a:r>
            <a:r>
              <a:rPr lang="en-US" dirty="0"/>
              <a:t> cu </a:t>
            </a:r>
            <a:r>
              <a:rPr lang="en-US" dirty="0" err="1"/>
              <a:t>temperatura</a:t>
            </a:r>
            <a:r>
              <a:rPr lang="en-US" dirty="0"/>
              <a:t>. </a:t>
            </a:r>
            <a:r>
              <a:rPr lang="en-US" dirty="0" err="1"/>
              <a:t>Acest</a:t>
            </a:r>
            <a:r>
              <a:rPr lang="en-US" dirty="0"/>
              <a:t> </a:t>
            </a:r>
            <a:r>
              <a:rPr lang="en-US" dirty="0" err="1"/>
              <a:t>lucru</a:t>
            </a:r>
            <a:r>
              <a:rPr lang="en-US" dirty="0"/>
              <a:t> se </a:t>
            </a:r>
            <a:r>
              <a:rPr lang="en-US" dirty="0" err="1"/>
              <a:t>datorează</a:t>
            </a:r>
            <a:r>
              <a:rPr lang="en-US" dirty="0"/>
              <a:t> </a:t>
            </a:r>
            <a:r>
              <a:rPr lang="en-US" dirty="0" err="1"/>
              <a:t>faptului</a:t>
            </a:r>
            <a:r>
              <a:rPr lang="en-US" dirty="0"/>
              <a:t> </a:t>
            </a:r>
            <a:r>
              <a:rPr lang="en-US" dirty="0" err="1"/>
              <a:t>că</a:t>
            </a:r>
            <a:r>
              <a:rPr lang="en-US" dirty="0"/>
              <a:t> </a:t>
            </a:r>
            <a:r>
              <a:rPr lang="en-US" dirty="0" err="1"/>
              <a:t>energia</a:t>
            </a:r>
            <a:r>
              <a:rPr lang="en-US" dirty="0"/>
              <a:t> </a:t>
            </a:r>
            <a:r>
              <a:rPr lang="en-US" dirty="0" err="1"/>
              <a:t>cinetică</a:t>
            </a:r>
            <a:r>
              <a:rPr lang="en-US" dirty="0"/>
              <a:t> </a:t>
            </a:r>
            <a:r>
              <a:rPr lang="en-US" dirty="0" err="1"/>
              <a:t>medie</a:t>
            </a:r>
            <a:r>
              <a:rPr lang="en-US" dirty="0"/>
              <a:t> a </a:t>
            </a:r>
            <a:r>
              <a:rPr lang="en-US" dirty="0" err="1"/>
              <a:t>moleculelor</a:t>
            </a:r>
            <a:r>
              <a:rPr lang="en-US" dirty="0"/>
              <a:t>,</a:t>
            </a:r>
            <a:endParaRPr lang="ro-RO" dirty="0"/>
          </a:p>
          <a:p>
            <a:endParaRPr lang="ro-RO" dirty="0"/>
          </a:p>
          <a:p>
            <a:r>
              <a:rPr lang="en-US" dirty="0" err="1"/>
              <a:t>Deoarece</a:t>
            </a:r>
            <a:r>
              <a:rPr lang="en-US" dirty="0"/>
              <a:t> </a:t>
            </a:r>
            <a:r>
              <a:rPr lang="en-US" dirty="0" err="1"/>
              <a:t>difuzia</a:t>
            </a:r>
            <a:r>
              <a:rPr lang="en-US" dirty="0"/>
              <a:t> </a:t>
            </a:r>
            <a:r>
              <a:rPr lang="en-US" dirty="0" err="1"/>
              <a:t>este</a:t>
            </a:r>
            <a:r>
              <a:rPr lang="en-US" dirty="0"/>
              <a:t> de </a:t>
            </a:r>
            <a:r>
              <a:rPr lang="en-US" dirty="0" err="1"/>
              <a:t>obicei</a:t>
            </a:r>
            <a:r>
              <a:rPr lang="en-US" dirty="0"/>
              <a:t> </a:t>
            </a:r>
            <a:r>
              <a:rPr lang="en-US" dirty="0" err="1"/>
              <a:t>foarte</a:t>
            </a:r>
            <a:r>
              <a:rPr lang="en-US" dirty="0"/>
              <a:t> </a:t>
            </a:r>
            <a:r>
              <a:rPr lang="en-US" dirty="0" err="1"/>
              <a:t>lentă</a:t>
            </a:r>
            <a:r>
              <a:rPr lang="en-US" dirty="0"/>
              <a:t>, </a:t>
            </a:r>
            <a:r>
              <a:rPr lang="en-US" dirty="0" err="1"/>
              <a:t>cele</a:t>
            </a:r>
            <a:r>
              <a:rPr lang="en-US" dirty="0"/>
              <a:t> </a:t>
            </a:r>
            <a:r>
              <a:rPr lang="en-US" dirty="0" err="1"/>
              <a:t>mai</a:t>
            </a:r>
            <a:r>
              <a:rPr lang="en-US" dirty="0"/>
              <a:t> </a:t>
            </a:r>
            <a:r>
              <a:rPr lang="en-US" dirty="0" err="1"/>
              <a:t>importante</a:t>
            </a:r>
            <a:r>
              <a:rPr lang="en-US" dirty="0"/>
              <a:t> </a:t>
            </a:r>
            <a:r>
              <a:rPr lang="en-US" dirty="0" err="1"/>
              <a:t>efecte</a:t>
            </a:r>
            <a:r>
              <a:rPr lang="en-US" dirty="0"/>
              <a:t> ale sale se </a:t>
            </a:r>
            <a:r>
              <a:rPr lang="en-US" dirty="0" err="1"/>
              <a:t>produc</a:t>
            </a:r>
            <a:r>
              <a:rPr lang="en-US" dirty="0"/>
              <a:t> pe </a:t>
            </a:r>
            <a:r>
              <a:rPr lang="en-US" dirty="0" err="1"/>
              <a:t>distanțe</a:t>
            </a:r>
            <a:r>
              <a:rPr lang="en-US" dirty="0"/>
              <a:t> </a:t>
            </a:r>
            <a:r>
              <a:rPr lang="en-US" dirty="0" err="1"/>
              <a:t>mici</a:t>
            </a:r>
            <a:r>
              <a:rPr lang="en-US" dirty="0"/>
              <a:t>. </a:t>
            </a:r>
            <a:endParaRPr lang="ro-RO" dirty="0"/>
          </a:p>
          <a:p>
            <a:r>
              <a:rPr lang="en-US" dirty="0"/>
              <a:t>De </a:t>
            </a:r>
            <a:r>
              <a:rPr lang="en-US" dirty="0" err="1"/>
              <a:t>exemplu</a:t>
            </a:r>
            <a:r>
              <a:rPr lang="en-US" dirty="0"/>
              <a:t>, </a:t>
            </a:r>
            <a:r>
              <a:rPr lang="en-US" dirty="0" err="1"/>
              <a:t>corneea</a:t>
            </a:r>
            <a:r>
              <a:rPr lang="en-US" dirty="0"/>
              <a:t> </a:t>
            </a:r>
            <a:r>
              <a:rPr lang="en-US" dirty="0" err="1"/>
              <a:t>ochiului</a:t>
            </a:r>
            <a:r>
              <a:rPr lang="en-US" dirty="0"/>
              <a:t> </a:t>
            </a:r>
            <a:r>
              <a:rPr lang="en-US" dirty="0" err="1"/>
              <a:t>își</a:t>
            </a:r>
            <a:r>
              <a:rPr lang="en-US" dirty="0"/>
              <a:t> </a:t>
            </a:r>
            <a:r>
              <a:rPr lang="en-US" dirty="0" err="1"/>
              <a:t>obține</a:t>
            </a:r>
            <a:r>
              <a:rPr lang="en-US" dirty="0"/>
              <a:t> </a:t>
            </a:r>
            <a:r>
              <a:rPr lang="en-US" dirty="0" err="1"/>
              <a:t>cea</a:t>
            </a:r>
            <a:r>
              <a:rPr lang="en-US" dirty="0"/>
              <a:t> </a:t>
            </a:r>
            <a:r>
              <a:rPr lang="en-US" dirty="0" err="1"/>
              <a:t>mai</a:t>
            </a:r>
            <a:r>
              <a:rPr lang="en-US" dirty="0"/>
              <a:t> mare </a:t>
            </a:r>
            <a:r>
              <a:rPr lang="en-US" dirty="0" err="1"/>
              <a:t>parte</a:t>
            </a:r>
            <a:r>
              <a:rPr lang="en-US" dirty="0"/>
              <a:t> a </a:t>
            </a:r>
            <a:r>
              <a:rPr lang="en-US" dirty="0" err="1"/>
              <a:t>oxigenului</a:t>
            </a:r>
            <a:r>
              <a:rPr lang="en-US" dirty="0"/>
              <a:t> </a:t>
            </a:r>
            <a:r>
              <a:rPr lang="en-US" dirty="0" err="1"/>
              <a:t>prin</a:t>
            </a:r>
            <a:r>
              <a:rPr lang="en-US" dirty="0"/>
              <a:t> </a:t>
            </a:r>
            <a:r>
              <a:rPr lang="en-US" dirty="0" err="1"/>
              <a:t>difuzie</a:t>
            </a:r>
            <a:r>
              <a:rPr lang="en-US" dirty="0"/>
              <a:t> </a:t>
            </a:r>
            <a:r>
              <a:rPr lang="en-US" dirty="0" err="1"/>
              <a:t>prin</a:t>
            </a:r>
            <a:r>
              <a:rPr lang="en-US" dirty="0"/>
              <a:t> </a:t>
            </a:r>
            <a:r>
              <a:rPr lang="en-US" dirty="0" err="1"/>
              <a:t>stratul</a:t>
            </a:r>
            <a:r>
              <a:rPr lang="en-US" dirty="0"/>
              <a:t> </a:t>
            </a:r>
            <a:r>
              <a:rPr lang="en-US" dirty="0" err="1"/>
              <a:t>subțire</a:t>
            </a:r>
            <a:r>
              <a:rPr lang="en-US" dirty="0"/>
              <a:t> de </a:t>
            </a:r>
            <a:r>
              <a:rPr lang="en-US" dirty="0" err="1"/>
              <a:t>lacrimă</a:t>
            </a:r>
            <a:r>
              <a:rPr lang="en-US" dirty="0"/>
              <a:t> care o </a:t>
            </a:r>
            <a:r>
              <a:rPr lang="en-US" dirty="0" err="1"/>
              <a:t>acoperă</a:t>
            </a:r>
            <a:r>
              <a:rPr lang="en-US" dirty="0"/>
              <a:t>.</a:t>
            </a:r>
          </a:p>
        </p:txBody>
      </p:sp>
      <p:pic>
        <p:nvPicPr>
          <p:cNvPr id="5" name="Picture 4">
            <a:extLst>
              <a:ext uri="{FF2B5EF4-FFF2-40B4-BE49-F238E27FC236}">
                <a16:creationId xmlns:a16="http://schemas.microsoft.com/office/drawing/2014/main" id="{88BEF617-C725-B2BB-C808-5ADC003090C1}"/>
              </a:ext>
            </a:extLst>
          </p:cNvPr>
          <p:cNvPicPr>
            <a:picLocks noChangeAspect="1"/>
          </p:cNvPicPr>
          <p:nvPr/>
        </p:nvPicPr>
        <p:blipFill>
          <a:blip r:embed="rId2"/>
          <a:stretch>
            <a:fillRect/>
          </a:stretch>
        </p:blipFill>
        <p:spPr>
          <a:xfrm>
            <a:off x="9237380" y="1774395"/>
            <a:ext cx="1448108" cy="487090"/>
          </a:xfrm>
          <a:prstGeom prst="rect">
            <a:avLst/>
          </a:prstGeom>
        </p:spPr>
      </p:pic>
      <p:pic>
        <p:nvPicPr>
          <p:cNvPr id="7" name="Picture 6">
            <a:extLst>
              <a:ext uri="{FF2B5EF4-FFF2-40B4-BE49-F238E27FC236}">
                <a16:creationId xmlns:a16="http://schemas.microsoft.com/office/drawing/2014/main" id="{6C87EEEC-00D2-3D5F-8243-CAFC4C70B7D3}"/>
              </a:ext>
            </a:extLst>
          </p:cNvPr>
          <p:cNvPicPr>
            <a:picLocks noChangeAspect="1"/>
          </p:cNvPicPr>
          <p:nvPr/>
        </p:nvPicPr>
        <p:blipFill>
          <a:blip r:embed="rId3"/>
          <a:stretch>
            <a:fillRect/>
          </a:stretch>
        </p:blipFill>
        <p:spPr>
          <a:xfrm>
            <a:off x="8322631" y="4134787"/>
            <a:ext cx="803255" cy="502034"/>
          </a:xfrm>
          <a:prstGeom prst="rect">
            <a:avLst/>
          </a:prstGeom>
        </p:spPr>
      </p:pic>
    </p:spTree>
    <p:extLst>
      <p:ext uri="{BB962C8B-B14F-4D97-AF65-F5344CB8AC3E}">
        <p14:creationId xmlns:p14="http://schemas.microsoft.com/office/powerpoint/2010/main" val="12214679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D32ABC-B7B9-1798-792E-21091542802D}"/>
              </a:ext>
            </a:extLst>
          </p:cNvPr>
          <p:cNvSpPr>
            <a:spLocks noGrp="1"/>
          </p:cNvSpPr>
          <p:nvPr>
            <p:ph idx="1"/>
          </p:nvPr>
        </p:nvSpPr>
        <p:spPr/>
        <p:txBody>
          <a:bodyPr>
            <a:normAutofit/>
          </a:bodyPr>
          <a:lstStyle/>
          <a:p>
            <a:r>
              <a:rPr lang="ro-RO" b="1" dirty="0">
                <a:solidFill>
                  <a:srgbClr val="FF0000"/>
                </a:solidFill>
              </a:rPr>
              <a:t>Difuzia</a:t>
            </a:r>
            <a:r>
              <a:rPr lang="ro-RO" dirty="0"/>
              <a:t> este cazul cel mai reprezentativ al fenomenelor de transport. </a:t>
            </a:r>
            <a:endParaRPr lang="en-US" dirty="0"/>
          </a:p>
          <a:p>
            <a:r>
              <a:rPr lang="ro-RO" dirty="0"/>
              <a:t>Difuzia nu are sens fără existența agitației termice, și poate fi explicată exclusiv prin mișcarea dezordonată/aleatorie de agitație termică. </a:t>
            </a:r>
            <a:r>
              <a:rPr lang="en-US" dirty="0"/>
              <a:t> </a:t>
            </a:r>
          </a:p>
          <a:p>
            <a:r>
              <a:rPr lang="en-US" dirty="0"/>
              <a:t>S</a:t>
            </a:r>
            <a:r>
              <a:rPr lang="ro-RO" dirty="0"/>
              <a:t>e subînțelege faptul că substanța în studiu difuzează printre moleculele altei substanțe, majoritare, cu care se află în amestec.</a:t>
            </a:r>
            <a:endParaRPr lang="en-US" dirty="0"/>
          </a:p>
          <a:p>
            <a:r>
              <a:rPr lang="ro-RO" i="1" dirty="0"/>
              <a:t>Difuzia nu are sens fără existența acestei substanțe majoritare</a:t>
            </a:r>
            <a:r>
              <a:rPr lang="ro-RO" dirty="0"/>
              <a:t>. </a:t>
            </a:r>
            <a:endParaRPr lang="en-US" dirty="0"/>
          </a:p>
          <a:p>
            <a:endParaRPr lang="ro-RO" dirty="0"/>
          </a:p>
        </p:txBody>
      </p:sp>
    </p:spTree>
    <p:extLst>
      <p:ext uri="{BB962C8B-B14F-4D97-AF65-F5344CB8AC3E}">
        <p14:creationId xmlns:p14="http://schemas.microsoft.com/office/powerpoint/2010/main" val="8399150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0013B-D174-7DD2-B62D-BC847B82F8F5}"/>
              </a:ext>
            </a:extLst>
          </p:cNvPr>
          <p:cNvSpPr>
            <a:spLocks noGrp="1"/>
          </p:cNvSpPr>
          <p:nvPr>
            <p:ph type="title"/>
          </p:nvPr>
        </p:nvSpPr>
        <p:spPr>
          <a:xfrm>
            <a:off x="838200" y="365126"/>
            <a:ext cx="3206262" cy="736844"/>
          </a:xfrm>
        </p:spPr>
        <p:txBody>
          <a:bodyPr/>
          <a:lstStyle/>
          <a:p>
            <a:r>
              <a:rPr lang="en-US" dirty="0" err="1"/>
              <a:t>Tipuri</a:t>
            </a:r>
            <a:r>
              <a:rPr lang="en-US" dirty="0"/>
              <a:t> </a:t>
            </a:r>
            <a:r>
              <a:rPr lang="en-US" dirty="0" err="1"/>
              <a:t>difuzie</a:t>
            </a:r>
            <a:endParaRPr lang="ro-RO" dirty="0"/>
          </a:p>
        </p:txBody>
      </p:sp>
      <p:sp>
        <p:nvSpPr>
          <p:cNvPr id="3" name="Content Placeholder 2">
            <a:extLst>
              <a:ext uri="{FF2B5EF4-FFF2-40B4-BE49-F238E27FC236}">
                <a16:creationId xmlns:a16="http://schemas.microsoft.com/office/drawing/2014/main" id="{FB8F6684-FA2D-C594-A5FF-735874BFCB48}"/>
              </a:ext>
            </a:extLst>
          </p:cNvPr>
          <p:cNvSpPr>
            <a:spLocks noGrp="1"/>
          </p:cNvSpPr>
          <p:nvPr>
            <p:ph idx="1"/>
          </p:nvPr>
        </p:nvSpPr>
        <p:spPr>
          <a:xfrm>
            <a:off x="404446" y="1253331"/>
            <a:ext cx="11588262" cy="5309394"/>
          </a:xfrm>
        </p:spPr>
        <p:txBody>
          <a:bodyPr>
            <a:normAutofit fontScale="85000" lnSpcReduction="20000"/>
          </a:bodyPr>
          <a:lstStyle/>
          <a:p>
            <a:r>
              <a:rPr lang="en-US" b="1" dirty="0"/>
              <a:t>S</a:t>
            </a:r>
            <a:r>
              <a:rPr lang="ro-RO" b="1" dirty="0"/>
              <a:t>ubstantei </a:t>
            </a:r>
            <a:r>
              <a:rPr lang="ro-RO" dirty="0"/>
              <a:t>(concentratiei unei substante)</a:t>
            </a:r>
            <a:r>
              <a:rPr lang="en-US" dirty="0"/>
              <a:t> -</a:t>
            </a:r>
            <a:r>
              <a:rPr lang="ro-RO" dirty="0"/>
              <a:t> fenomenul de uniformizare spațială a concentraţiei unei substanţe, aflată în amestec cu altă substanță. </a:t>
            </a:r>
            <a:endParaRPr lang="en-US" dirty="0"/>
          </a:p>
          <a:p>
            <a:endParaRPr lang="ro-RO" b="1" dirty="0"/>
          </a:p>
          <a:p>
            <a:r>
              <a:rPr lang="en-US" b="1" dirty="0" err="1"/>
              <a:t>Particulelor</a:t>
            </a:r>
            <a:r>
              <a:rPr lang="en-US" b="1" dirty="0"/>
              <a:t> -</a:t>
            </a:r>
            <a:r>
              <a:rPr lang="en-US" dirty="0"/>
              <a:t> </a:t>
            </a:r>
            <a:r>
              <a:rPr lang="en-US" dirty="0" err="1"/>
              <a:t>Densitatea</a:t>
            </a:r>
            <a:r>
              <a:rPr lang="en-US" dirty="0"/>
              <a:t> </a:t>
            </a:r>
            <a:r>
              <a:rPr lang="en-US" dirty="0" err="1"/>
              <a:t>fluxului</a:t>
            </a:r>
            <a:r>
              <a:rPr lang="en-US" dirty="0"/>
              <a:t> de </a:t>
            </a:r>
            <a:r>
              <a:rPr lang="en-US" dirty="0" err="1"/>
              <a:t>difuzie</a:t>
            </a:r>
            <a:r>
              <a:rPr lang="en-US" dirty="0"/>
              <a:t> a </a:t>
            </a:r>
            <a:r>
              <a:rPr lang="en-US" dirty="0" err="1"/>
              <a:t>particulelor</a:t>
            </a:r>
            <a:r>
              <a:rPr lang="en-US" dirty="0"/>
              <a:t> </a:t>
            </a:r>
            <a:r>
              <a:rPr lang="en-US" b="1" dirty="0"/>
              <a:t>J</a:t>
            </a:r>
            <a:r>
              <a:rPr lang="en-US" sz="1800" b="1" dirty="0"/>
              <a:t>N</a:t>
            </a:r>
            <a:r>
              <a:rPr lang="en-US" sz="1800" dirty="0"/>
              <a:t> </a:t>
            </a:r>
            <a:r>
              <a:rPr lang="en-US" dirty="0" err="1"/>
              <a:t>este</a:t>
            </a:r>
            <a:r>
              <a:rPr lang="en-US" dirty="0"/>
              <a:t> </a:t>
            </a:r>
            <a:r>
              <a:rPr lang="ro-RO" dirty="0"/>
              <a:t>proporțională</a:t>
            </a:r>
            <a:r>
              <a:rPr lang="en-US" dirty="0"/>
              <a:t> </a:t>
            </a:r>
            <a:r>
              <a:rPr lang="ro-RO" dirty="0"/>
              <a:t>cu</a:t>
            </a:r>
            <a:r>
              <a:rPr lang="en-US" dirty="0"/>
              <a:t>             </a:t>
            </a:r>
            <a:r>
              <a:rPr lang="en-US" dirty="0" err="1"/>
              <a:t>gradientul</a:t>
            </a:r>
            <a:r>
              <a:rPr lang="en-US" dirty="0"/>
              <a:t> </a:t>
            </a:r>
            <a:r>
              <a:rPr lang="en-US" dirty="0" err="1"/>
              <a:t>densității</a:t>
            </a:r>
            <a:r>
              <a:rPr lang="en-US" dirty="0"/>
              <a:t> de </a:t>
            </a:r>
            <a:r>
              <a:rPr lang="en-US" dirty="0" err="1"/>
              <a:t>particule</a:t>
            </a:r>
            <a:r>
              <a:rPr lang="en-US" dirty="0"/>
              <a:t> </a:t>
            </a:r>
            <a:r>
              <a:rPr lang="en-US" b="1" i="1" dirty="0"/>
              <a:t>n</a:t>
            </a:r>
            <a:r>
              <a:rPr lang="en-US" dirty="0"/>
              <a:t>: </a:t>
            </a:r>
          </a:p>
          <a:p>
            <a:endParaRPr lang="en-US" dirty="0"/>
          </a:p>
          <a:p>
            <a:r>
              <a:rPr lang="en-US" b="1" dirty="0"/>
              <a:t>Molara</a:t>
            </a:r>
            <a:r>
              <a:rPr lang="en-US" dirty="0"/>
              <a:t> - </a:t>
            </a:r>
            <a:r>
              <a:rPr lang="en-US" dirty="0" err="1"/>
              <a:t>Divizând</a:t>
            </a:r>
            <a:r>
              <a:rPr lang="en-US" dirty="0"/>
              <a:t> </a:t>
            </a:r>
            <a:r>
              <a:rPr lang="en-US" dirty="0" err="1"/>
              <a:t>ambii</a:t>
            </a:r>
            <a:r>
              <a:rPr lang="en-US" dirty="0"/>
              <a:t> </a:t>
            </a:r>
            <a:r>
              <a:rPr lang="en-US" dirty="0" err="1"/>
              <a:t>membri</a:t>
            </a:r>
            <a:r>
              <a:rPr lang="en-US" dirty="0"/>
              <a:t> ai </a:t>
            </a:r>
            <a:r>
              <a:rPr lang="en-US" dirty="0" err="1"/>
              <a:t>relației</a:t>
            </a:r>
            <a:r>
              <a:rPr lang="en-US" dirty="0"/>
              <a:t> (</a:t>
            </a:r>
            <a:r>
              <a:rPr lang="en-US" dirty="0" err="1"/>
              <a:t>Dif</a:t>
            </a:r>
            <a:r>
              <a:rPr lang="en-US" dirty="0"/>
              <a:t>) cu </a:t>
            </a:r>
            <a:r>
              <a:rPr lang="en-US" dirty="0" err="1"/>
              <a:t>numărul</a:t>
            </a:r>
            <a:r>
              <a:rPr lang="en-US" dirty="0"/>
              <a:t> </a:t>
            </a:r>
            <a:r>
              <a:rPr lang="en-US" dirty="0" err="1"/>
              <a:t>lui</a:t>
            </a:r>
            <a:r>
              <a:rPr lang="en-US" dirty="0"/>
              <a:t> Avogadro </a:t>
            </a:r>
            <a:r>
              <a:rPr lang="en-US" b="1" i="1" dirty="0"/>
              <a:t>N</a:t>
            </a:r>
            <a:r>
              <a:rPr lang="en-US" sz="2000" b="1" i="1" dirty="0"/>
              <a:t>A</a:t>
            </a:r>
            <a:r>
              <a:rPr lang="en-US" dirty="0"/>
              <a:t>, se </a:t>
            </a:r>
            <a:r>
              <a:rPr lang="en-US" dirty="0" err="1"/>
              <a:t>obține</a:t>
            </a:r>
            <a:r>
              <a:rPr lang="en-US" dirty="0"/>
              <a:t> </a:t>
            </a:r>
            <a:r>
              <a:rPr lang="en-US" dirty="0" err="1"/>
              <a:t>relația</a:t>
            </a:r>
            <a:r>
              <a:rPr lang="en-US" dirty="0"/>
              <a:t> </a:t>
            </a:r>
            <a:r>
              <a:rPr lang="en-US" dirty="0" err="1"/>
              <a:t>pentru</a:t>
            </a:r>
            <a:r>
              <a:rPr lang="en-US" dirty="0"/>
              <a:t> </a:t>
            </a:r>
            <a:r>
              <a:rPr lang="en-US" dirty="0" err="1"/>
              <a:t>difuzia</a:t>
            </a:r>
            <a:r>
              <a:rPr lang="en-US" dirty="0"/>
              <a:t> </a:t>
            </a:r>
            <a:r>
              <a:rPr lang="en-US" dirty="0" err="1"/>
              <a:t>molară</a:t>
            </a:r>
            <a:r>
              <a:rPr lang="en-US" dirty="0"/>
              <a:t>. </a:t>
            </a:r>
            <a:endParaRPr lang="ro-RO" dirty="0"/>
          </a:p>
          <a:p>
            <a:pPr marL="0" indent="0">
              <a:buNone/>
            </a:pPr>
            <a:r>
              <a:rPr lang="en-US" dirty="0" err="1"/>
              <a:t>Densitatea</a:t>
            </a:r>
            <a:r>
              <a:rPr lang="en-US" dirty="0"/>
              <a:t> </a:t>
            </a:r>
            <a:r>
              <a:rPr lang="en-US" dirty="0" err="1"/>
              <a:t>fluxului</a:t>
            </a:r>
            <a:r>
              <a:rPr lang="en-US" dirty="0"/>
              <a:t> de </a:t>
            </a:r>
            <a:r>
              <a:rPr lang="en-US" dirty="0" err="1"/>
              <a:t>difuzie</a:t>
            </a:r>
            <a:r>
              <a:rPr lang="en-US" dirty="0"/>
              <a:t> </a:t>
            </a:r>
            <a:r>
              <a:rPr lang="en-US" dirty="0" err="1"/>
              <a:t>molară</a:t>
            </a:r>
            <a:r>
              <a:rPr lang="en-US" dirty="0"/>
              <a:t> </a:t>
            </a:r>
            <a:r>
              <a:rPr lang="en-US" b="1" i="1" dirty="0" err="1"/>
              <a:t>Jx</a:t>
            </a:r>
            <a:r>
              <a:rPr lang="en-US" b="1" i="1" dirty="0"/>
              <a:t> </a:t>
            </a:r>
            <a:r>
              <a:rPr lang="en-US" dirty="0" err="1"/>
              <a:t>este</a:t>
            </a:r>
            <a:r>
              <a:rPr lang="en-US" dirty="0"/>
              <a:t> </a:t>
            </a:r>
            <a:r>
              <a:rPr lang="en-US" dirty="0" err="1"/>
              <a:t>proporțională</a:t>
            </a:r>
            <a:r>
              <a:rPr lang="en-US" dirty="0"/>
              <a:t> cu </a:t>
            </a:r>
            <a:r>
              <a:rPr lang="en-US" dirty="0" err="1"/>
              <a:t>gradientul</a:t>
            </a:r>
            <a:r>
              <a:rPr lang="en-US" dirty="0"/>
              <a:t> </a:t>
            </a:r>
            <a:r>
              <a:rPr lang="en-US" dirty="0" err="1"/>
              <a:t>concentrației</a:t>
            </a:r>
            <a:r>
              <a:rPr lang="en-US" dirty="0"/>
              <a:t> </a:t>
            </a:r>
            <a:r>
              <a:rPr lang="en-US" dirty="0" err="1"/>
              <a:t>molare</a:t>
            </a:r>
            <a:r>
              <a:rPr lang="en-US" dirty="0"/>
              <a:t> </a:t>
            </a:r>
            <a:r>
              <a:rPr lang="en-US" b="1" i="1" dirty="0"/>
              <a:t>c</a:t>
            </a:r>
            <a:r>
              <a:rPr lang="en-US" sz="2000" b="1" i="1" dirty="0"/>
              <a:t>v</a:t>
            </a:r>
            <a:r>
              <a:rPr lang="en-US" dirty="0"/>
              <a:t>: </a:t>
            </a:r>
            <a:endParaRPr lang="ro-RO" dirty="0"/>
          </a:p>
          <a:p>
            <a:pPr marL="0" indent="0">
              <a:buNone/>
            </a:pPr>
            <a:endParaRPr lang="ro-RO" dirty="0"/>
          </a:p>
          <a:p>
            <a:pPr marL="0" indent="0">
              <a:buNone/>
            </a:pPr>
            <a:r>
              <a:rPr lang="en-US" dirty="0"/>
              <a:t>În </a:t>
            </a:r>
            <a:r>
              <a:rPr lang="en-US" dirty="0" err="1"/>
              <a:t>acest</a:t>
            </a:r>
            <a:r>
              <a:rPr lang="en-US" dirty="0"/>
              <a:t> </a:t>
            </a:r>
            <a:r>
              <a:rPr lang="en-US" dirty="0" err="1"/>
              <a:t>caz</a:t>
            </a:r>
            <a:r>
              <a:rPr lang="en-US" dirty="0"/>
              <a:t>, </a:t>
            </a:r>
            <a:r>
              <a:rPr lang="en-US" dirty="0" err="1"/>
              <a:t>mărimea</a:t>
            </a:r>
            <a:r>
              <a:rPr lang="en-US" dirty="0"/>
              <a:t> de stare </a:t>
            </a:r>
            <a:r>
              <a:rPr lang="en-US" dirty="0" err="1"/>
              <a:t>este</a:t>
            </a:r>
            <a:r>
              <a:rPr lang="en-US" dirty="0"/>
              <a:t> </a:t>
            </a:r>
            <a:r>
              <a:rPr lang="en-US" dirty="0" err="1"/>
              <a:t>concentrația</a:t>
            </a:r>
            <a:r>
              <a:rPr lang="en-US" dirty="0"/>
              <a:t> </a:t>
            </a:r>
            <a:r>
              <a:rPr lang="en-US" dirty="0" err="1"/>
              <a:t>molară</a:t>
            </a:r>
            <a:r>
              <a:rPr lang="en-US" dirty="0"/>
              <a:t> a </a:t>
            </a:r>
            <a:r>
              <a:rPr lang="en-US" dirty="0" err="1"/>
              <a:t>substanței</a:t>
            </a:r>
            <a:r>
              <a:rPr lang="en-US" dirty="0"/>
              <a:t> </a:t>
            </a:r>
            <a:r>
              <a:rPr lang="en-US" b="1" i="1" dirty="0"/>
              <a:t>c</a:t>
            </a:r>
            <a:r>
              <a:rPr lang="en-US" sz="1900" b="1" i="1" dirty="0"/>
              <a:t>v</a:t>
            </a:r>
            <a:r>
              <a:rPr lang="en-US" dirty="0"/>
              <a:t>, </a:t>
            </a:r>
            <a:r>
              <a:rPr lang="en-US" dirty="0" err="1"/>
              <a:t>mărimea</a:t>
            </a:r>
            <a:r>
              <a:rPr lang="en-US" dirty="0"/>
              <a:t> de </a:t>
            </a:r>
            <a:r>
              <a:rPr lang="en-US" dirty="0" err="1"/>
              <a:t>transportat</a:t>
            </a:r>
            <a:r>
              <a:rPr lang="en-US" dirty="0"/>
              <a:t> </a:t>
            </a:r>
            <a:r>
              <a:rPr lang="en-US" dirty="0" err="1"/>
              <a:t>este</a:t>
            </a:r>
            <a:r>
              <a:rPr lang="en-US" dirty="0"/>
              <a:t> </a:t>
            </a:r>
            <a:r>
              <a:rPr lang="en-US" dirty="0" err="1"/>
              <a:t>cantitatea</a:t>
            </a:r>
            <a:r>
              <a:rPr lang="en-US" dirty="0"/>
              <a:t> de </a:t>
            </a:r>
            <a:r>
              <a:rPr lang="en-US" dirty="0" err="1"/>
              <a:t>substanță</a:t>
            </a:r>
            <a:r>
              <a:rPr lang="en-US" dirty="0"/>
              <a:t> </a:t>
            </a:r>
            <a:r>
              <a:rPr lang="en-US" dirty="0" err="1"/>
              <a:t>exprimată</a:t>
            </a:r>
            <a:r>
              <a:rPr lang="en-US" dirty="0"/>
              <a:t> </a:t>
            </a:r>
            <a:r>
              <a:rPr lang="en-US" dirty="0" err="1"/>
              <a:t>în</a:t>
            </a:r>
            <a:r>
              <a:rPr lang="en-US" dirty="0"/>
              <a:t> </a:t>
            </a:r>
            <a:r>
              <a:rPr lang="en-US" dirty="0" err="1"/>
              <a:t>număr</a:t>
            </a:r>
            <a:r>
              <a:rPr lang="en-US" dirty="0"/>
              <a:t> de </a:t>
            </a:r>
            <a:r>
              <a:rPr lang="en-US" dirty="0" err="1"/>
              <a:t>moli</a:t>
            </a:r>
            <a:r>
              <a:rPr lang="en-US" dirty="0"/>
              <a:t> </a:t>
            </a:r>
            <a:r>
              <a:rPr lang="el-GR" b="1" i="1" dirty="0"/>
              <a:t>ν</a:t>
            </a:r>
            <a:r>
              <a:rPr lang="en-US" dirty="0"/>
              <a:t>, </a:t>
            </a:r>
            <a:r>
              <a:rPr lang="en-US" dirty="0" err="1"/>
              <a:t>iar</a:t>
            </a:r>
            <a:r>
              <a:rPr lang="en-US" dirty="0"/>
              <a:t> </a:t>
            </a:r>
            <a:r>
              <a:rPr lang="en-US" b="1" i="1" dirty="0"/>
              <a:t>D</a:t>
            </a:r>
            <a:r>
              <a:rPr lang="el-GR" sz="2200" b="1" i="1" dirty="0"/>
              <a:t>ν</a:t>
            </a:r>
            <a:r>
              <a:rPr lang="en-US" dirty="0"/>
              <a:t> </a:t>
            </a:r>
            <a:r>
              <a:rPr lang="en-US" dirty="0" err="1"/>
              <a:t>este</a:t>
            </a:r>
            <a:r>
              <a:rPr lang="en-US" dirty="0"/>
              <a:t> </a:t>
            </a:r>
            <a:r>
              <a:rPr lang="en-US" dirty="0" err="1"/>
              <a:t>coeficientul</a:t>
            </a:r>
            <a:r>
              <a:rPr lang="en-US" dirty="0"/>
              <a:t> de </a:t>
            </a:r>
            <a:r>
              <a:rPr lang="en-US" dirty="0" err="1"/>
              <a:t>difuzie</a:t>
            </a:r>
            <a:r>
              <a:rPr lang="en-US" dirty="0"/>
              <a:t> </a:t>
            </a:r>
            <a:r>
              <a:rPr lang="en-US" dirty="0" err="1"/>
              <a:t>molară</a:t>
            </a:r>
            <a:r>
              <a:rPr lang="en-US" dirty="0"/>
              <a:t>  </a:t>
            </a:r>
            <a:endParaRPr lang="ro-RO" dirty="0"/>
          </a:p>
          <a:p>
            <a:pPr marL="0" indent="0">
              <a:buNone/>
            </a:pPr>
            <a:r>
              <a:rPr lang="en-US" dirty="0" err="1"/>
              <a:t>Unitățile</a:t>
            </a:r>
            <a:r>
              <a:rPr lang="en-US" dirty="0"/>
              <a:t> de </a:t>
            </a:r>
            <a:r>
              <a:rPr lang="en-US" dirty="0" err="1"/>
              <a:t>măsură</a:t>
            </a:r>
            <a:r>
              <a:rPr lang="en-US" dirty="0"/>
              <a:t> sunt </a:t>
            </a:r>
            <a:r>
              <a:rPr lang="en-US" dirty="0" err="1"/>
              <a:t>următoarele</a:t>
            </a:r>
            <a:r>
              <a:rPr lang="ro-RO" dirty="0"/>
              <a:t> în SI</a:t>
            </a:r>
            <a:r>
              <a:rPr lang="en-US" dirty="0"/>
              <a:t>: [</a:t>
            </a:r>
            <a:r>
              <a:rPr lang="en-US" b="1" dirty="0"/>
              <a:t>J</a:t>
            </a:r>
            <a:r>
              <a:rPr lang="el-GR" sz="2100" b="1" dirty="0"/>
              <a:t>ν</a:t>
            </a:r>
            <a:r>
              <a:rPr lang="en-US" dirty="0"/>
              <a:t>]=mol m</a:t>
            </a:r>
            <a:r>
              <a:rPr lang="ro-RO" dirty="0"/>
              <a:t>*</a:t>
            </a:r>
            <a:r>
              <a:rPr lang="en-US" dirty="0"/>
              <a:t>-2 s</a:t>
            </a:r>
            <a:r>
              <a:rPr lang="ro-RO" dirty="0"/>
              <a:t>*</a:t>
            </a:r>
            <a:r>
              <a:rPr lang="en-US" dirty="0"/>
              <a:t>-1</a:t>
            </a:r>
            <a:r>
              <a:rPr lang="ro-RO" dirty="0"/>
              <a:t>;</a:t>
            </a:r>
            <a:r>
              <a:rPr lang="en-US" dirty="0"/>
              <a:t> [</a:t>
            </a:r>
            <a:r>
              <a:rPr lang="en-US" b="1" i="1" dirty="0"/>
              <a:t>c</a:t>
            </a:r>
            <a:r>
              <a:rPr lang="el-GR" sz="2100" b="1" i="1" dirty="0"/>
              <a:t>ν</a:t>
            </a:r>
            <a:r>
              <a:rPr lang="en-US" b="1" i="1" dirty="0"/>
              <a:t> </a:t>
            </a:r>
            <a:r>
              <a:rPr lang="en-US" dirty="0"/>
              <a:t>]=mol/m3</a:t>
            </a:r>
            <a:r>
              <a:rPr lang="ro-RO" dirty="0"/>
              <a:t>;</a:t>
            </a:r>
            <a:r>
              <a:rPr lang="en-US" dirty="0"/>
              <a:t> [</a:t>
            </a:r>
            <a:r>
              <a:rPr lang="en-US" b="1" i="1" dirty="0"/>
              <a:t>D</a:t>
            </a:r>
            <a:r>
              <a:rPr lang="el-GR" sz="2100" b="1" i="1" dirty="0"/>
              <a:t>ν</a:t>
            </a:r>
            <a:r>
              <a:rPr lang="en-US" dirty="0"/>
              <a:t>]=m</a:t>
            </a:r>
            <a:r>
              <a:rPr lang="ro-RO" dirty="0"/>
              <a:t>*</a:t>
            </a:r>
            <a:r>
              <a:rPr lang="en-US" dirty="0"/>
              <a:t>2/s. </a:t>
            </a:r>
          </a:p>
          <a:p>
            <a:pPr marL="0" indent="0">
              <a:buNone/>
            </a:pPr>
            <a:endParaRPr lang="ro-RO" dirty="0"/>
          </a:p>
        </p:txBody>
      </p:sp>
      <p:pic>
        <p:nvPicPr>
          <p:cNvPr id="5" name="Picture 4">
            <a:extLst>
              <a:ext uri="{FF2B5EF4-FFF2-40B4-BE49-F238E27FC236}">
                <a16:creationId xmlns:a16="http://schemas.microsoft.com/office/drawing/2014/main" id="{C253EE5F-048B-39E1-F88E-D98CB29969ED}"/>
              </a:ext>
            </a:extLst>
          </p:cNvPr>
          <p:cNvPicPr>
            <a:picLocks noChangeAspect="1"/>
          </p:cNvPicPr>
          <p:nvPr/>
        </p:nvPicPr>
        <p:blipFill>
          <a:blip r:embed="rId2"/>
          <a:stretch>
            <a:fillRect/>
          </a:stretch>
        </p:blipFill>
        <p:spPr>
          <a:xfrm>
            <a:off x="5403096" y="2646381"/>
            <a:ext cx="985757" cy="623346"/>
          </a:xfrm>
          <a:prstGeom prst="rect">
            <a:avLst/>
          </a:prstGeom>
        </p:spPr>
      </p:pic>
      <p:pic>
        <p:nvPicPr>
          <p:cNvPr id="9" name="Picture 8">
            <a:extLst>
              <a:ext uri="{FF2B5EF4-FFF2-40B4-BE49-F238E27FC236}">
                <a16:creationId xmlns:a16="http://schemas.microsoft.com/office/drawing/2014/main" id="{8A994CCD-4FB1-90F2-55F3-2A067A796A0D}"/>
              </a:ext>
            </a:extLst>
          </p:cNvPr>
          <p:cNvPicPr>
            <a:picLocks noChangeAspect="1"/>
          </p:cNvPicPr>
          <p:nvPr/>
        </p:nvPicPr>
        <p:blipFill>
          <a:blip r:embed="rId3"/>
          <a:stretch>
            <a:fillRect/>
          </a:stretch>
        </p:blipFill>
        <p:spPr>
          <a:xfrm>
            <a:off x="5285066" y="4309524"/>
            <a:ext cx="1092064" cy="606702"/>
          </a:xfrm>
          <a:prstGeom prst="rect">
            <a:avLst/>
          </a:prstGeom>
        </p:spPr>
      </p:pic>
    </p:spTree>
    <p:extLst>
      <p:ext uri="{BB962C8B-B14F-4D97-AF65-F5344CB8AC3E}">
        <p14:creationId xmlns:p14="http://schemas.microsoft.com/office/powerpoint/2010/main" val="3225802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11D96-DE7E-481C-D884-BEC2BB66C069}"/>
              </a:ext>
            </a:extLst>
          </p:cNvPr>
          <p:cNvSpPr>
            <a:spLocks noGrp="1"/>
          </p:cNvSpPr>
          <p:nvPr>
            <p:ph type="title"/>
          </p:nvPr>
        </p:nvSpPr>
        <p:spPr/>
        <p:txBody>
          <a:bodyPr/>
          <a:lstStyle/>
          <a:p>
            <a:r>
              <a:rPr lang="en-US" dirty="0" err="1"/>
              <a:t>Tipuri</a:t>
            </a:r>
            <a:r>
              <a:rPr lang="en-US" dirty="0"/>
              <a:t> </a:t>
            </a:r>
            <a:r>
              <a:rPr lang="en-US" dirty="0" err="1"/>
              <a:t>difuzie</a:t>
            </a:r>
            <a:r>
              <a:rPr lang="en-US" dirty="0"/>
              <a:t>. Cont.</a:t>
            </a:r>
            <a:endParaRPr lang="ro-RO" dirty="0"/>
          </a:p>
        </p:txBody>
      </p:sp>
      <p:sp>
        <p:nvSpPr>
          <p:cNvPr id="3" name="Content Placeholder 2">
            <a:extLst>
              <a:ext uri="{FF2B5EF4-FFF2-40B4-BE49-F238E27FC236}">
                <a16:creationId xmlns:a16="http://schemas.microsoft.com/office/drawing/2014/main" id="{6132EA59-BDF5-03B1-851D-2BD42BDF670C}"/>
              </a:ext>
            </a:extLst>
          </p:cNvPr>
          <p:cNvSpPr>
            <a:spLocks noGrp="1"/>
          </p:cNvSpPr>
          <p:nvPr>
            <p:ph idx="1"/>
          </p:nvPr>
        </p:nvSpPr>
        <p:spPr/>
        <p:txBody>
          <a:bodyPr/>
          <a:lstStyle/>
          <a:p>
            <a:r>
              <a:rPr lang="en-US" b="1" dirty="0"/>
              <a:t>Masic</a:t>
            </a:r>
            <a:r>
              <a:rPr lang="ro-RO" b="1" dirty="0"/>
              <a:t>ă / substanță</a:t>
            </a:r>
            <a:r>
              <a:rPr lang="en-US" dirty="0"/>
              <a:t> -</a:t>
            </a:r>
            <a:r>
              <a:rPr lang="en-US" dirty="0" err="1"/>
              <a:t>Ținând</a:t>
            </a:r>
            <a:r>
              <a:rPr lang="en-US" dirty="0"/>
              <a:t> </a:t>
            </a:r>
            <a:r>
              <a:rPr lang="en-US" dirty="0" err="1"/>
              <a:t>cont</a:t>
            </a:r>
            <a:r>
              <a:rPr lang="en-US" dirty="0"/>
              <a:t> </a:t>
            </a:r>
            <a:r>
              <a:rPr lang="en-US" dirty="0" err="1"/>
              <a:t>că</a:t>
            </a:r>
            <a:r>
              <a:rPr lang="en-US" dirty="0"/>
              <a:t> </a:t>
            </a:r>
            <a:r>
              <a:rPr lang="en-US" dirty="0" err="1"/>
              <a:t>moleculele</a:t>
            </a:r>
            <a:r>
              <a:rPr lang="en-US" dirty="0"/>
              <a:t> au </a:t>
            </a:r>
            <a:r>
              <a:rPr lang="en-US" dirty="0" err="1"/>
              <a:t>masă</a:t>
            </a:r>
            <a:r>
              <a:rPr lang="en-US" dirty="0"/>
              <a:t>, </a:t>
            </a:r>
            <a:r>
              <a:rPr lang="en-US" dirty="0" err="1"/>
              <a:t>și</a:t>
            </a:r>
            <a:r>
              <a:rPr lang="en-US" dirty="0"/>
              <a:t> </a:t>
            </a:r>
            <a:r>
              <a:rPr lang="en-US" dirty="0" err="1"/>
              <a:t>multiplicând</a:t>
            </a:r>
            <a:r>
              <a:rPr lang="en-US" dirty="0"/>
              <a:t> </a:t>
            </a:r>
            <a:r>
              <a:rPr lang="en-US" dirty="0" err="1"/>
              <a:t>relația</a:t>
            </a:r>
            <a:r>
              <a:rPr lang="en-US" dirty="0"/>
              <a:t> </a:t>
            </a:r>
            <a:r>
              <a:rPr lang="en-US" dirty="0" err="1"/>
              <a:t>precedentă</a:t>
            </a:r>
            <a:r>
              <a:rPr lang="en-US" dirty="0"/>
              <a:t> cu masa </a:t>
            </a:r>
            <a:r>
              <a:rPr lang="en-US" dirty="0" err="1"/>
              <a:t>molară</a:t>
            </a:r>
            <a:r>
              <a:rPr lang="en-US" dirty="0"/>
              <a:t>, se </a:t>
            </a:r>
            <a:r>
              <a:rPr lang="en-US" dirty="0" err="1"/>
              <a:t>obține</a:t>
            </a:r>
            <a:r>
              <a:rPr lang="en-US" dirty="0"/>
              <a:t> </a:t>
            </a:r>
            <a:r>
              <a:rPr lang="en-US" dirty="0" err="1"/>
              <a:t>relația</a:t>
            </a:r>
            <a:r>
              <a:rPr lang="en-US" dirty="0"/>
              <a:t> </a:t>
            </a:r>
            <a:r>
              <a:rPr lang="en-US" dirty="0" err="1"/>
              <a:t>difuziei</a:t>
            </a:r>
            <a:r>
              <a:rPr lang="en-US" dirty="0"/>
              <a:t> </a:t>
            </a:r>
            <a:r>
              <a:rPr lang="en-US" dirty="0" err="1"/>
              <a:t>masice</a:t>
            </a:r>
            <a:r>
              <a:rPr lang="en-US" dirty="0"/>
              <a:t>, </a:t>
            </a:r>
            <a:r>
              <a:rPr lang="en-US" dirty="0" err="1"/>
              <a:t>cunoscută</a:t>
            </a:r>
            <a:r>
              <a:rPr lang="en-US" dirty="0"/>
              <a:t> </a:t>
            </a:r>
            <a:r>
              <a:rPr lang="en-US" dirty="0" err="1"/>
              <a:t>și</a:t>
            </a:r>
            <a:r>
              <a:rPr lang="en-US" dirty="0"/>
              <a:t> sub </a:t>
            </a:r>
            <a:r>
              <a:rPr lang="en-US" dirty="0" err="1"/>
              <a:t>numele</a:t>
            </a:r>
            <a:r>
              <a:rPr lang="en-US" dirty="0"/>
              <a:t> de </a:t>
            </a:r>
            <a:r>
              <a:rPr lang="en-US" b="1" dirty="0" err="1"/>
              <a:t>legea</a:t>
            </a:r>
            <a:r>
              <a:rPr lang="en-US" b="1" dirty="0"/>
              <a:t> </a:t>
            </a:r>
            <a:r>
              <a:rPr lang="en-US" b="1" dirty="0" err="1"/>
              <a:t>lui</a:t>
            </a:r>
            <a:r>
              <a:rPr lang="en-US" b="1" dirty="0"/>
              <a:t> Fick</a:t>
            </a:r>
            <a:r>
              <a:rPr lang="en-US" dirty="0"/>
              <a:t>. </a:t>
            </a:r>
            <a:r>
              <a:rPr lang="en-US" dirty="0" err="1"/>
              <a:t>Densitatea</a:t>
            </a:r>
            <a:r>
              <a:rPr lang="en-US" dirty="0"/>
              <a:t> </a:t>
            </a:r>
            <a:r>
              <a:rPr lang="en-US" dirty="0" err="1"/>
              <a:t>fluxului</a:t>
            </a:r>
            <a:r>
              <a:rPr lang="en-US" dirty="0"/>
              <a:t> de </a:t>
            </a:r>
            <a:r>
              <a:rPr lang="en-US" dirty="0" err="1"/>
              <a:t>difuzie</a:t>
            </a:r>
            <a:r>
              <a:rPr lang="en-US" dirty="0"/>
              <a:t> </a:t>
            </a:r>
            <a:r>
              <a:rPr lang="en-US" dirty="0" err="1"/>
              <a:t>masică</a:t>
            </a:r>
            <a:r>
              <a:rPr lang="en-US" dirty="0"/>
              <a:t> </a:t>
            </a:r>
            <a:r>
              <a:rPr lang="en-US" dirty="0" err="1"/>
              <a:t>Jm</a:t>
            </a:r>
            <a:r>
              <a:rPr lang="en-US" dirty="0"/>
              <a:t> </a:t>
            </a:r>
            <a:r>
              <a:rPr lang="en-US" dirty="0" err="1"/>
              <a:t>este</a:t>
            </a:r>
            <a:r>
              <a:rPr lang="en-US" dirty="0"/>
              <a:t> </a:t>
            </a:r>
            <a:r>
              <a:rPr lang="en-US" dirty="0" err="1"/>
              <a:t>proporțională</a:t>
            </a:r>
            <a:r>
              <a:rPr lang="en-US" dirty="0"/>
              <a:t> cu </a:t>
            </a:r>
            <a:r>
              <a:rPr lang="en-US" dirty="0" err="1"/>
              <a:t>gradientul</a:t>
            </a:r>
            <a:r>
              <a:rPr lang="en-US" dirty="0"/>
              <a:t> </a:t>
            </a:r>
            <a:r>
              <a:rPr lang="en-US" dirty="0" err="1"/>
              <a:t>densității</a:t>
            </a:r>
            <a:r>
              <a:rPr lang="en-US" dirty="0"/>
              <a:t> de </a:t>
            </a:r>
            <a:r>
              <a:rPr lang="en-US" dirty="0" err="1"/>
              <a:t>masă</a:t>
            </a:r>
            <a:r>
              <a:rPr lang="en-US" dirty="0"/>
              <a:t> </a:t>
            </a:r>
            <a:r>
              <a:rPr lang="el-GR" dirty="0"/>
              <a:t>ρ</a:t>
            </a:r>
            <a:r>
              <a:rPr lang="en-US" sz="2000" dirty="0"/>
              <a:t>m</a:t>
            </a:r>
            <a:r>
              <a:rPr lang="en-US" dirty="0"/>
              <a:t>: </a:t>
            </a:r>
          </a:p>
          <a:p>
            <a:pPr marL="0" indent="0">
              <a:buNone/>
            </a:pPr>
            <a:endParaRPr lang="en-US" dirty="0"/>
          </a:p>
          <a:p>
            <a:pPr marL="0" indent="0">
              <a:buNone/>
            </a:pPr>
            <a:r>
              <a:rPr lang="en-US" dirty="0"/>
              <a:t>Unde </a:t>
            </a:r>
            <a:r>
              <a:rPr lang="en-US" dirty="0" err="1"/>
              <a:t>Jm</a:t>
            </a:r>
            <a:r>
              <a:rPr lang="en-US" dirty="0"/>
              <a:t> </a:t>
            </a:r>
            <a:r>
              <a:rPr lang="en-US" dirty="0" err="1"/>
              <a:t>este</a:t>
            </a:r>
            <a:r>
              <a:rPr lang="en-US" dirty="0"/>
              <a:t> </a:t>
            </a:r>
            <a:r>
              <a:rPr lang="en-US" dirty="0" err="1"/>
              <a:t>fluxul</a:t>
            </a:r>
            <a:r>
              <a:rPr lang="en-US" dirty="0"/>
              <a:t> </a:t>
            </a:r>
            <a:r>
              <a:rPr lang="en-US" dirty="0" err="1"/>
              <a:t>masic</a:t>
            </a:r>
            <a:r>
              <a:rPr lang="en-US" dirty="0"/>
              <a:t>, </a:t>
            </a:r>
            <a:r>
              <a:rPr lang="el-GR" b="1" i="1" dirty="0"/>
              <a:t>ρ</a:t>
            </a:r>
            <a:r>
              <a:rPr lang="en-US" sz="2000" b="1" i="1" dirty="0"/>
              <a:t>m</a:t>
            </a:r>
            <a:r>
              <a:rPr lang="en-US" dirty="0"/>
              <a:t> </a:t>
            </a:r>
            <a:r>
              <a:rPr lang="en-US" dirty="0" err="1"/>
              <a:t>este</a:t>
            </a:r>
            <a:r>
              <a:rPr lang="en-US" dirty="0"/>
              <a:t> </a:t>
            </a:r>
            <a:r>
              <a:rPr lang="en-US" dirty="0" err="1"/>
              <a:t>densitatea</a:t>
            </a:r>
            <a:r>
              <a:rPr lang="en-US" dirty="0"/>
              <a:t> </a:t>
            </a:r>
            <a:r>
              <a:rPr lang="en-US" dirty="0" err="1"/>
              <a:t>masică</a:t>
            </a:r>
            <a:r>
              <a:rPr lang="en-US" dirty="0"/>
              <a:t>, </a:t>
            </a:r>
            <a:r>
              <a:rPr lang="en-US" dirty="0" err="1"/>
              <a:t>iar</a:t>
            </a:r>
            <a:r>
              <a:rPr lang="en-US" dirty="0"/>
              <a:t> </a:t>
            </a:r>
            <a:r>
              <a:rPr lang="en-US" dirty="0" err="1"/>
              <a:t>coeficientul</a:t>
            </a:r>
            <a:r>
              <a:rPr lang="en-US" dirty="0"/>
              <a:t> </a:t>
            </a:r>
            <a:r>
              <a:rPr lang="en-US" b="1" i="1" dirty="0"/>
              <a:t>D</a:t>
            </a:r>
            <a:r>
              <a:rPr lang="en-US" sz="2000" b="1" i="1" dirty="0"/>
              <a:t>m</a:t>
            </a:r>
            <a:r>
              <a:rPr lang="en-US" b="1" i="1" dirty="0"/>
              <a:t>=D</a:t>
            </a:r>
            <a:r>
              <a:rPr lang="el-GR" sz="2000" b="1" i="1" dirty="0"/>
              <a:t>ν</a:t>
            </a:r>
            <a:r>
              <a:rPr lang="en-US" b="1" i="1" dirty="0"/>
              <a:t>=D</a:t>
            </a:r>
            <a:r>
              <a:rPr lang="en-US" dirty="0"/>
              <a:t> </a:t>
            </a:r>
            <a:r>
              <a:rPr lang="en-US" dirty="0" err="1"/>
              <a:t>este</a:t>
            </a:r>
            <a:r>
              <a:rPr lang="en-US" dirty="0"/>
              <a:t> </a:t>
            </a:r>
            <a:r>
              <a:rPr lang="en-US" dirty="0" err="1"/>
              <a:t>același</a:t>
            </a:r>
            <a:r>
              <a:rPr lang="en-US" dirty="0"/>
              <a:t>. </a:t>
            </a:r>
            <a:r>
              <a:rPr lang="en-US" dirty="0" err="1"/>
              <a:t>Unitățile</a:t>
            </a:r>
            <a:r>
              <a:rPr lang="en-US" dirty="0"/>
              <a:t> de </a:t>
            </a:r>
            <a:r>
              <a:rPr lang="en-US" dirty="0" err="1"/>
              <a:t>măsură</a:t>
            </a:r>
            <a:r>
              <a:rPr lang="en-US" dirty="0"/>
              <a:t> sunt</a:t>
            </a:r>
            <a:r>
              <a:rPr lang="ro-RO" dirty="0"/>
              <a:t> în SI</a:t>
            </a:r>
            <a:r>
              <a:rPr lang="en-US" dirty="0"/>
              <a:t> [</a:t>
            </a:r>
            <a:r>
              <a:rPr lang="en-US" b="1" i="1" dirty="0" err="1"/>
              <a:t>J</a:t>
            </a:r>
            <a:r>
              <a:rPr lang="en-US" sz="2000" b="1" i="1" dirty="0" err="1"/>
              <a:t>m</a:t>
            </a:r>
            <a:r>
              <a:rPr lang="en-US" dirty="0"/>
              <a:t>]=</a:t>
            </a:r>
            <a:r>
              <a:rPr lang="en-US" dirty="0" err="1"/>
              <a:t>kgm</a:t>
            </a:r>
            <a:r>
              <a:rPr lang="ro-RO" dirty="0"/>
              <a:t>*</a:t>
            </a:r>
            <a:r>
              <a:rPr lang="en-US" dirty="0"/>
              <a:t>-2s</a:t>
            </a:r>
            <a:r>
              <a:rPr lang="ro-RO" dirty="0"/>
              <a:t>*</a:t>
            </a:r>
            <a:r>
              <a:rPr lang="en-US" dirty="0"/>
              <a:t>-1, [</a:t>
            </a:r>
            <a:r>
              <a:rPr lang="el-GR" b="1" dirty="0"/>
              <a:t>ρ</a:t>
            </a:r>
            <a:r>
              <a:rPr lang="ro-RO" sz="2000" b="1" dirty="0"/>
              <a:t>m</a:t>
            </a:r>
            <a:r>
              <a:rPr lang="en-US" dirty="0"/>
              <a:t>]=kg/m</a:t>
            </a:r>
            <a:r>
              <a:rPr lang="ro-RO" dirty="0"/>
              <a:t>*</a:t>
            </a:r>
            <a:r>
              <a:rPr lang="en-US" dirty="0"/>
              <a:t>3, [Dm]=m</a:t>
            </a:r>
            <a:r>
              <a:rPr lang="ro-RO" dirty="0"/>
              <a:t>*</a:t>
            </a:r>
            <a:r>
              <a:rPr lang="en-US" dirty="0"/>
              <a:t>2/s. </a:t>
            </a:r>
          </a:p>
          <a:p>
            <a:endParaRPr lang="ro-RO" dirty="0"/>
          </a:p>
        </p:txBody>
      </p:sp>
      <p:pic>
        <p:nvPicPr>
          <p:cNvPr id="5" name="Picture 4">
            <a:extLst>
              <a:ext uri="{FF2B5EF4-FFF2-40B4-BE49-F238E27FC236}">
                <a16:creationId xmlns:a16="http://schemas.microsoft.com/office/drawing/2014/main" id="{55A9C555-CE76-DA3E-ED6B-FE2A20EEA5FC}"/>
              </a:ext>
            </a:extLst>
          </p:cNvPr>
          <p:cNvPicPr>
            <a:picLocks noChangeAspect="1"/>
          </p:cNvPicPr>
          <p:nvPr/>
        </p:nvPicPr>
        <p:blipFill>
          <a:blip r:embed="rId2"/>
          <a:stretch>
            <a:fillRect/>
          </a:stretch>
        </p:blipFill>
        <p:spPr>
          <a:xfrm>
            <a:off x="5029200" y="3592723"/>
            <a:ext cx="1695450" cy="729226"/>
          </a:xfrm>
          <a:prstGeom prst="rect">
            <a:avLst/>
          </a:prstGeom>
        </p:spPr>
      </p:pic>
    </p:spTree>
    <p:extLst>
      <p:ext uri="{BB962C8B-B14F-4D97-AF65-F5344CB8AC3E}">
        <p14:creationId xmlns:p14="http://schemas.microsoft.com/office/powerpoint/2010/main" val="23590749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673FB-BAC9-219A-EA49-727F33C4E805}"/>
              </a:ext>
            </a:extLst>
          </p:cNvPr>
          <p:cNvSpPr>
            <a:spLocks noGrp="1"/>
          </p:cNvSpPr>
          <p:nvPr>
            <p:ph type="title"/>
          </p:nvPr>
        </p:nvSpPr>
        <p:spPr>
          <a:xfrm>
            <a:off x="838200" y="365125"/>
            <a:ext cx="10515600" cy="604139"/>
          </a:xfrm>
        </p:spPr>
        <p:txBody>
          <a:bodyPr>
            <a:normAutofit fontScale="90000"/>
          </a:bodyPr>
          <a:lstStyle/>
          <a:p>
            <a:r>
              <a:rPr lang="en-US" dirty="0" err="1"/>
              <a:t>Tipuri</a:t>
            </a:r>
            <a:r>
              <a:rPr lang="en-US" dirty="0"/>
              <a:t> de </a:t>
            </a:r>
            <a:r>
              <a:rPr lang="en-US" dirty="0" err="1"/>
              <a:t>difuzie</a:t>
            </a:r>
            <a:r>
              <a:rPr lang="en-US" dirty="0"/>
              <a:t>. Cont.</a:t>
            </a:r>
            <a:endParaRPr lang="ro-RO" dirty="0"/>
          </a:p>
        </p:txBody>
      </p:sp>
      <p:sp>
        <p:nvSpPr>
          <p:cNvPr id="3" name="Content Placeholder 2">
            <a:extLst>
              <a:ext uri="{FF2B5EF4-FFF2-40B4-BE49-F238E27FC236}">
                <a16:creationId xmlns:a16="http://schemas.microsoft.com/office/drawing/2014/main" id="{D2A47D40-0F8D-90F7-DFD9-848EC98E2895}"/>
              </a:ext>
            </a:extLst>
          </p:cNvPr>
          <p:cNvSpPr>
            <a:spLocks noGrp="1"/>
          </p:cNvSpPr>
          <p:nvPr>
            <p:ph idx="1"/>
          </p:nvPr>
        </p:nvSpPr>
        <p:spPr>
          <a:xfrm>
            <a:off x="838200" y="969264"/>
            <a:ext cx="10515600" cy="5888736"/>
          </a:xfrm>
        </p:spPr>
        <p:txBody>
          <a:bodyPr>
            <a:normAutofit fontScale="92500" lnSpcReduction="20000"/>
          </a:bodyPr>
          <a:lstStyle/>
          <a:p>
            <a:r>
              <a:rPr lang="en-US" dirty="0"/>
              <a:t>Difuzia </a:t>
            </a:r>
            <a:r>
              <a:rPr lang="en-US" b="1" dirty="0" err="1"/>
              <a:t>termic</a:t>
            </a:r>
            <a:r>
              <a:rPr lang="ro-RO" b="1" dirty="0"/>
              <a:t>ă</a:t>
            </a:r>
            <a:r>
              <a:rPr lang="en-US" dirty="0"/>
              <a:t>.</a:t>
            </a:r>
          </a:p>
          <a:p>
            <a:r>
              <a:rPr lang="ro-RO" dirty="0"/>
              <a:t>Difuzia (conducţia) termică este fenomenul de uniformizare (egalizare) spațială a temperaturii unui sistem prin apariţia unui flux de căldură între părțile sale, aflate la temperaturi diferite.  </a:t>
            </a:r>
            <a:endParaRPr lang="en-US" dirty="0"/>
          </a:p>
          <a:p>
            <a:r>
              <a:rPr lang="en-US" dirty="0" err="1"/>
              <a:t>Astfel</a:t>
            </a:r>
            <a:r>
              <a:rPr lang="en-US" dirty="0"/>
              <a:t>, </a:t>
            </a:r>
            <a:r>
              <a:rPr lang="ro-RO" dirty="0"/>
              <a:t>un gradient de temperatură dă naștere unui flux de căldură. </a:t>
            </a:r>
            <a:endParaRPr lang="en-US" dirty="0"/>
          </a:p>
          <a:p>
            <a:r>
              <a:rPr lang="ro-RO" dirty="0"/>
              <a:t>Fluxul de căldură apare în condițiile unei neomogenități a temperaturii. În </a:t>
            </a:r>
            <a:r>
              <a:rPr lang="en-US" dirty="0"/>
              <a:t>a</a:t>
            </a:r>
            <a:r>
              <a:rPr lang="ro-RO" dirty="0"/>
              <a:t>cest caz, procesul de transport este descris de relația (cunoscuta și sub denumirea de legea lui Fourier): </a:t>
            </a:r>
            <a:endParaRPr lang="en-US" dirty="0"/>
          </a:p>
          <a:p>
            <a:endParaRPr lang="en-US" dirty="0"/>
          </a:p>
          <a:p>
            <a:r>
              <a:rPr lang="en-US" dirty="0" err="1"/>
              <a:t>Densitatea</a:t>
            </a:r>
            <a:r>
              <a:rPr lang="en-US" dirty="0"/>
              <a:t> </a:t>
            </a:r>
            <a:r>
              <a:rPr lang="en-US" dirty="0" err="1"/>
              <a:t>fluxului</a:t>
            </a:r>
            <a:r>
              <a:rPr lang="en-US" dirty="0"/>
              <a:t> de </a:t>
            </a:r>
            <a:r>
              <a:rPr lang="en-US" dirty="0" err="1"/>
              <a:t>căldură</a:t>
            </a:r>
            <a:r>
              <a:rPr lang="en-US" dirty="0"/>
              <a:t> J</a:t>
            </a:r>
            <a:r>
              <a:rPr lang="en-US" sz="2200" dirty="0"/>
              <a:t>Q</a:t>
            </a:r>
            <a:r>
              <a:rPr lang="en-US" dirty="0"/>
              <a:t> </a:t>
            </a:r>
            <a:r>
              <a:rPr lang="en-US" dirty="0" err="1"/>
              <a:t>este</a:t>
            </a:r>
            <a:r>
              <a:rPr lang="en-US" dirty="0"/>
              <a:t> </a:t>
            </a:r>
            <a:r>
              <a:rPr lang="en-US" dirty="0" err="1"/>
              <a:t>proporțională</a:t>
            </a:r>
            <a:r>
              <a:rPr lang="en-US" dirty="0"/>
              <a:t> cu </a:t>
            </a:r>
            <a:r>
              <a:rPr lang="en-US" dirty="0" err="1"/>
              <a:t>gradientul</a:t>
            </a:r>
            <a:r>
              <a:rPr lang="en-US" dirty="0"/>
              <a:t> </a:t>
            </a:r>
            <a:r>
              <a:rPr lang="en-US" dirty="0" err="1"/>
              <a:t>temperaturii</a:t>
            </a:r>
            <a:r>
              <a:rPr lang="en-US" dirty="0"/>
              <a:t> T.    </a:t>
            </a:r>
          </a:p>
          <a:p>
            <a:r>
              <a:rPr lang="en-US" dirty="0"/>
              <a:t>J</a:t>
            </a:r>
            <a:r>
              <a:rPr lang="en-US" sz="2200" dirty="0"/>
              <a:t>Q</a:t>
            </a:r>
            <a:r>
              <a:rPr lang="en-US" dirty="0"/>
              <a:t> </a:t>
            </a:r>
            <a:r>
              <a:rPr lang="en-US" dirty="0" err="1"/>
              <a:t>este</a:t>
            </a:r>
            <a:r>
              <a:rPr lang="en-US" dirty="0"/>
              <a:t> </a:t>
            </a:r>
            <a:r>
              <a:rPr lang="en-US" dirty="0" err="1"/>
              <a:t>căldura</a:t>
            </a:r>
            <a:r>
              <a:rPr lang="en-US" dirty="0"/>
              <a:t> </a:t>
            </a:r>
            <a:r>
              <a:rPr lang="en-US" dirty="0" err="1"/>
              <a:t>transferată</a:t>
            </a:r>
            <a:r>
              <a:rPr lang="en-US" dirty="0"/>
              <a:t> </a:t>
            </a:r>
            <a:r>
              <a:rPr lang="en-US" dirty="0" err="1"/>
              <a:t>în</a:t>
            </a:r>
            <a:r>
              <a:rPr lang="en-US" dirty="0"/>
              <a:t> </a:t>
            </a:r>
            <a:r>
              <a:rPr lang="en-US" dirty="0" err="1"/>
              <a:t>unitatea</a:t>
            </a:r>
            <a:r>
              <a:rPr lang="en-US" dirty="0"/>
              <a:t> de </a:t>
            </a:r>
            <a:r>
              <a:rPr lang="en-US" dirty="0" err="1"/>
              <a:t>timp</a:t>
            </a:r>
            <a:r>
              <a:rPr lang="en-US" dirty="0"/>
              <a:t> </a:t>
            </a:r>
            <a:r>
              <a:rPr lang="en-US" dirty="0" err="1"/>
              <a:t>prin</a:t>
            </a:r>
            <a:r>
              <a:rPr lang="en-US" dirty="0"/>
              <a:t> </a:t>
            </a:r>
            <a:r>
              <a:rPr lang="en-US" dirty="0" err="1"/>
              <a:t>unitatea</a:t>
            </a:r>
            <a:r>
              <a:rPr lang="en-US" dirty="0"/>
              <a:t> de </a:t>
            </a:r>
            <a:r>
              <a:rPr lang="en-US" dirty="0" err="1"/>
              <a:t>arie</a:t>
            </a:r>
            <a:r>
              <a:rPr lang="en-US" dirty="0"/>
              <a:t> a </a:t>
            </a:r>
            <a:r>
              <a:rPr lang="en-US" dirty="0" err="1"/>
              <a:t>suprafeței</a:t>
            </a:r>
            <a:r>
              <a:rPr lang="en-US" dirty="0"/>
              <a:t> S, </a:t>
            </a:r>
            <a:r>
              <a:rPr lang="en-US" dirty="0" err="1"/>
              <a:t>orientată</a:t>
            </a:r>
            <a:r>
              <a:rPr lang="en-US" dirty="0"/>
              <a:t> perpendicular pe </a:t>
            </a:r>
            <a:r>
              <a:rPr lang="en-US" dirty="0" err="1"/>
              <a:t>direcţia</a:t>
            </a:r>
            <a:r>
              <a:rPr lang="en-US" dirty="0"/>
              <a:t> de </a:t>
            </a:r>
            <a:r>
              <a:rPr lang="en-US" dirty="0" err="1"/>
              <a:t>difuzie</a:t>
            </a:r>
            <a:r>
              <a:rPr lang="en-US" dirty="0"/>
              <a:t>, </a:t>
            </a:r>
            <a:r>
              <a:rPr lang="en-US" dirty="0" err="1"/>
              <a:t>iar</a:t>
            </a:r>
            <a:r>
              <a:rPr lang="en-US" dirty="0"/>
              <a:t> k </a:t>
            </a:r>
            <a:r>
              <a:rPr lang="en-US" dirty="0" err="1"/>
              <a:t>este</a:t>
            </a:r>
            <a:r>
              <a:rPr lang="en-US" dirty="0"/>
              <a:t> </a:t>
            </a:r>
            <a:r>
              <a:rPr lang="en-US" dirty="0" err="1"/>
              <a:t>coeficientul</a:t>
            </a:r>
            <a:r>
              <a:rPr lang="en-US" dirty="0"/>
              <a:t> de </a:t>
            </a:r>
            <a:r>
              <a:rPr lang="en-US" dirty="0" err="1"/>
              <a:t>conductibilitate</a:t>
            </a:r>
            <a:r>
              <a:rPr lang="en-US" dirty="0"/>
              <a:t> </a:t>
            </a:r>
            <a:r>
              <a:rPr lang="en-US" dirty="0" err="1"/>
              <a:t>termică</a:t>
            </a:r>
            <a:r>
              <a:rPr lang="en-US" dirty="0"/>
              <a:t>. </a:t>
            </a:r>
            <a:r>
              <a:rPr lang="en-US" dirty="0" err="1"/>
              <a:t>Unitățile</a:t>
            </a:r>
            <a:r>
              <a:rPr lang="en-US" dirty="0"/>
              <a:t> de </a:t>
            </a:r>
            <a:r>
              <a:rPr lang="en-US" dirty="0" err="1"/>
              <a:t>măsură</a:t>
            </a:r>
            <a:r>
              <a:rPr lang="en-US" dirty="0"/>
              <a:t> sunt: </a:t>
            </a:r>
          </a:p>
          <a:p>
            <a:endParaRPr lang="en-US" dirty="0"/>
          </a:p>
          <a:p>
            <a:r>
              <a:rPr lang="en-US" dirty="0" err="1"/>
              <a:t>pentru</a:t>
            </a:r>
            <a:r>
              <a:rPr lang="en-US" dirty="0"/>
              <a:t> </a:t>
            </a:r>
            <a:r>
              <a:rPr lang="en-US" dirty="0" err="1"/>
              <a:t>coeficientul</a:t>
            </a:r>
            <a:r>
              <a:rPr lang="en-US" dirty="0"/>
              <a:t> de </a:t>
            </a:r>
            <a:r>
              <a:rPr lang="en-US" dirty="0" err="1"/>
              <a:t>conductibilitate</a:t>
            </a:r>
            <a:r>
              <a:rPr lang="en-US" dirty="0"/>
              <a:t> </a:t>
            </a:r>
            <a:r>
              <a:rPr lang="en-US" dirty="0" err="1"/>
              <a:t>termică</a:t>
            </a:r>
            <a:r>
              <a:rPr lang="en-US" dirty="0"/>
              <a:t> se </a:t>
            </a:r>
            <a:r>
              <a:rPr lang="en-US" dirty="0" err="1"/>
              <a:t>obține</a:t>
            </a:r>
            <a:r>
              <a:rPr lang="en-US" dirty="0"/>
              <a:t> [k]SI=Wm-1K-1. </a:t>
            </a:r>
          </a:p>
          <a:p>
            <a:endParaRPr lang="en-US" dirty="0"/>
          </a:p>
          <a:p>
            <a:endParaRPr lang="ro-RO" dirty="0"/>
          </a:p>
        </p:txBody>
      </p:sp>
      <p:pic>
        <p:nvPicPr>
          <p:cNvPr id="5" name="Picture 4">
            <a:extLst>
              <a:ext uri="{FF2B5EF4-FFF2-40B4-BE49-F238E27FC236}">
                <a16:creationId xmlns:a16="http://schemas.microsoft.com/office/drawing/2014/main" id="{CF78CD23-F9EA-7941-0925-8C6CA2C2DA6F}"/>
              </a:ext>
            </a:extLst>
          </p:cNvPr>
          <p:cNvPicPr>
            <a:picLocks noChangeAspect="1"/>
          </p:cNvPicPr>
          <p:nvPr/>
        </p:nvPicPr>
        <p:blipFill>
          <a:blip r:embed="rId2"/>
          <a:stretch>
            <a:fillRect/>
          </a:stretch>
        </p:blipFill>
        <p:spPr>
          <a:xfrm>
            <a:off x="5801194" y="3429000"/>
            <a:ext cx="1299518" cy="657984"/>
          </a:xfrm>
          <a:prstGeom prst="rect">
            <a:avLst/>
          </a:prstGeom>
        </p:spPr>
      </p:pic>
      <p:pic>
        <p:nvPicPr>
          <p:cNvPr id="7" name="Picture 6">
            <a:extLst>
              <a:ext uri="{FF2B5EF4-FFF2-40B4-BE49-F238E27FC236}">
                <a16:creationId xmlns:a16="http://schemas.microsoft.com/office/drawing/2014/main" id="{637781FA-9CB0-54C2-0646-8664C1C73233}"/>
              </a:ext>
            </a:extLst>
          </p:cNvPr>
          <p:cNvPicPr>
            <a:picLocks noChangeAspect="1"/>
          </p:cNvPicPr>
          <p:nvPr/>
        </p:nvPicPr>
        <p:blipFill>
          <a:blip r:embed="rId3"/>
          <a:stretch>
            <a:fillRect/>
          </a:stretch>
        </p:blipFill>
        <p:spPr>
          <a:xfrm>
            <a:off x="8741665" y="5700664"/>
            <a:ext cx="2231136" cy="509580"/>
          </a:xfrm>
          <a:prstGeom prst="rect">
            <a:avLst/>
          </a:prstGeom>
        </p:spPr>
      </p:pic>
    </p:spTree>
    <p:extLst>
      <p:ext uri="{BB962C8B-B14F-4D97-AF65-F5344CB8AC3E}">
        <p14:creationId xmlns:p14="http://schemas.microsoft.com/office/powerpoint/2010/main" val="2569312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F381F-A0BB-D8F0-3350-CA655D89207C}"/>
              </a:ext>
            </a:extLst>
          </p:cNvPr>
          <p:cNvSpPr>
            <a:spLocks noGrp="1"/>
          </p:cNvSpPr>
          <p:nvPr>
            <p:ph type="title"/>
          </p:nvPr>
        </p:nvSpPr>
        <p:spPr/>
        <p:txBody>
          <a:bodyPr/>
          <a:lstStyle/>
          <a:p>
            <a:r>
              <a:rPr lang="en-US" dirty="0">
                <a:solidFill>
                  <a:srgbClr val="3C4043"/>
                </a:solidFill>
                <a:latin typeface="Roboto" panose="02000000000000000000" pitchFamily="2" charset="0"/>
              </a:rPr>
              <a:t>Rata </a:t>
            </a:r>
            <a:r>
              <a:rPr lang="en-US" dirty="0" err="1">
                <a:solidFill>
                  <a:srgbClr val="3C4043"/>
                </a:solidFill>
                <a:latin typeface="Roboto" panose="02000000000000000000" pitchFamily="2" charset="0"/>
              </a:rPr>
              <a:t>și</a:t>
            </a:r>
            <a:r>
              <a:rPr lang="en-US" dirty="0">
                <a:solidFill>
                  <a:srgbClr val="3C4043"/>
                </a:solidFill>
                <a:latin typeface="Roboto" panose="02000000000000000000" pitchFamily="2" charset="0"/>
              </a:rPr>
              <a:t> </a:t>
            </a:r>
            <a:r>
              <a:rPr lang="en-US" dirty="0" err="1">
                <a:solidFill>
                  <a:srgbClr val="3C4043"/>
                </a:solidFill>
                <a:latin typeface="Roboto" panose="02000000000000000000" pitchFamily="2" charset="0"/>
              </a:rPr>
              <a:t>direcția</a:t>
            </a:r>
            <a:r>
              <a:rPr lang="en-US" dirty="0">
                <a:solidFill>
                  <a:srgbClr val="3C4043"/>
                </a:solidFill>
                <a:latin typeface="Roboto" panose="02000000000000000000" pitchFamily="2" charset="0"/>
              </a:rPr>
              <a:t> </a:t>
            </a:r>
            <a:r>
              <a:rPr lang="en-US" dirty="0" err="1">
                <a:solidFill>
                  <a:srgbClr val="3C4043"/>
                </a:solidFill>
                <a:latin typeface="Roboto" panose="02000000000000000000" pitchFamily="2" charset="0"/>
              </a:rPr>
              <a:t>difuziei</a:t>
            </a:r>
            <a:endParaRPr lang="en-US" dirty="0"/>
          </a:p>
        </p:txBody>
      </p:sp>
      <p:sp>
        <p:nvSpPr>
          <p:cNvPr id="3" name="Content Placeholder 2">
            <a:extLst>
              <a:ext uri="{FF2B5EF4-FFF2-40B4-BE49-F238E27FC236}">
                <a16:creationId xmlns:a16="http://schemas.microsoft.com/office/drawing/2014/main" id="{1442F224-7099-1C69-BA73-64DB78A7DFB8}"/>
              </a:ext>
            </a:extLst>
          </p:cNvPr>
          <p:cNvSpPr>
            <a:spLocks noGrp="1"/>
          </p:cNvSpPr>
          <p:nvPr>
            <p:ph idx="1"/>
          </p:nvPr>
        </p:nvSpPr>
        <p:spPr>
          <a:xfrm>
            <a:off x="838200" y="1605066"/>
            <a:ext cx="10515600" cy="4887809"/>
          </a:xfrm>
        </p:spPr>
        <p:txBody>
          <a:bodyPr>
            <a:normAutofit/>
          </a:bodyPr>
          <a:lstStyle/>
          <a:p>
            <a:pPr>
              <a:lnSpc>
                <a:spcPts val="2100"/>
              </a:lnSpc>
              <a:buNone/>
            </a:pPr>
            <a:r>
              <a:rPr lang="ro-RO" sz="2400" dirty="0">
                <a:solidFill>
                  <a:srgbClr val="3C4043"/>
                </a:solidFill>
              </a:rPr>
              <a:t>o picătură de colorant într-un pahar cu apă liniștită, - va difuza lent în mediul incolor până când concentrația sa va fi aceeași peste tot -  difuzie liberă/simplă, deoarece nu există bariere care să o inhibe. </a:t>
            </a:r>
          </a:p>
          <a:p>
            <a:pPr>
              <a:lnSpc>
                <a:spcPts val="2100"/>
              </a:lnSpc>
              <a:buNone/>
            </a:pPr>
            <a:r>
              <a:rPr lang="ro-RO" sz="2400" dirty="0">
                <a:solidFill>
                  <a:srgbClr val="3C4043"/>
                </a:solidFill>
              </a:rPr>
              <a:t>Mișcarea moleculară este aleatorie în direcție, așadar simpla întâmplare dictează că mai multe molecule se vor mișca dintr-o regiune cu concentrație mare decât în ​​ea.</a:t>
            </a:r>
          </a:p>
          <a:p>
            <a:pPr>
              <a:lnSpc>
                <a:spcPts val="2100"/>
              </a:lnSpc>
              <a:buNone/>
            </a:pPr>
            <a:r>
              <a:rPr lang="ro-RO" sz="2400" dirty="0">
                <a:solidFill>
                  <a:srgbClr val="3C4043"/>
                </a:solidFill>
              </a:rPr>
              <a:t> Rata netă de difuzie este mai mare inițial decât după ce procesul este parțial finalizat (Figura) deoarece este dictată de gradientul de concentrație, dar și de constanta de difuzie K</a:t>
            </a:r>
          </a:p>
          <a:p>
            <a:pPr>
              <a:buNone/>
            </a:pPr>
            <a:br>
              <a:rPr lang="ro-RO" dirty="0">
                <a:solidFill>
                  <a:srgbClr val="1C1C1C"/>
                </a:solidFill>
                <a:latin typeface="Roboto" panose="02000000000000000000" pitchFamily="2" charset="0"/>
              </a:rPr>
            </a:br>
            <a:endParaRPr lang="en-US" dirty="0"/>
          </a:p>
        </p:txBody>
      </p:sp>
      <p:pic>
        <p:nvPicPr>
          <p:cNvPr id="5" name="Picture 4">
            <a:extLst>
              <a:ext uri="{FF2B5EF4-FFF2-40B4-BE49-F238E27FC236}">
                <a16:creationId xmlns:a16="http://schemas.microsoft.com/office/drawing/2014/main" id="{E5E9F871-287A-74A0-B621-71696428C05A}"/>
              </a:ext>
            </a:extLst>
          </p:cNvPr>
          <p:cNvPicPr>
            <a:picLocks noChangeAspect="1"/>
          </p:cNvPicPr>
          <p:nvPr/>
        </p:nvPicPr>
        <p:blipFill>
          <a:blip r:embed="rId2"/>
          <a:stretch>
            <a:fillRect/>
          </a:stretch>
        </p:blipFill>
        <p:spPr>
          <a:xfrm>
            <a:off x="8438743" y="4847944"/>
            <a:ext cx="2915057" cy="2010056"/>
          </a:xfrm>
          <a:prstGeom prst="rect">
            <a:avLst/>
          </a:prstGeom>
        </p:spPr>
      </p:pic>
    </p:spTree>
    <p:extLst>
      <p:ext uri="{BB962C8B-B14F-4D97-AF65-F5344CB8AC3E}">
        <p14:creationId xmlns:p14="http://schemas.microsoft.com/office/powerpoint/2010/main" val="31292088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F4A47-61A8-CCF0-9875-A66CDD3F67C3}"/>
              </a:ext>
            </a:extLst>
          </p:cNvPr>
          <p:cNvSpPr>
            <a:spLocks noGrp="1"/>
          </p:cNvSpPr>
          <p:nvPr>
            <p:ph type="title"/>
          </p:nvPr>
        </p:nvSpPr>
        <p:spPr/>
        <p:txBody>
          <a:bodyPr>
            <a:normAutofit/>
          </a:bodyPr>
          <a:lstStyle/>
          <a:p>
            <a:r>
              <a:rPr lang="en-US" sz="3600" b="1" dirty="0"/>
              <a:t>REC </a:t>
            </a:r>
            <a:r>
              <a:rPr lang="ro-RO" sz="3600" b="1" dirty="0"/>
              <a:t>: în membrane -     </a:t>
            </a:r>
            <a:r>
              <a:rPr lang="en-US" sz="3600" b="1" dirty="0" err="1"/>
              <a:t>Difuzia</a:t>
            </a:r>
            <a:r>
              <a:rPr lang="en-US" sz="3600" b="1" dirty="0"/>
              <a:t> latera</a:t>
            </a:r>
            <a:r>
              <a:rPr lang="ro-RO" sz="3600" b="1" dirty="0"/>
              <a:t>lă și transversală</a:t>
            </a:r>
            <a:endParaRPr lang="en-US" sz="3600" b="1" dirty="0"/>
          </a:p>
        </p:txBody>
      </p:sp>
      <p:pic>
        <p:nvPicPr>
          <p:cNvPr id="4" name="Picture 2">
            <a:extLst>
              <a:ext uri="{FF2B5EF4-FFF2-40B4-BE49-F238E27FC236}">
                <a16:creationId xmlns:a16="http://schemas.microsoft.com/office/drawing/2014/main" id="{11A07FCF-0E10-CFCA-69AE-909620DCA98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30413" y="1892127"/>
            <a:ext cx="2747494" cy="43513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24924780-2841-D5C1-6034-E942D77723D2}"/>
              </a:ext>
            </a:extLst>
          </p:cNvPr>
          <p:cNvPicPr>
            <a:picLocks noChangeAspect="1"/>
          </p:cNvPicPr>
          <p:nvPr/>
        </p:nvPicPr>
        <p:blipFill>
          <a:blip r:embed="rId3"/>
          <a:stretch>
            <a:fillRect/>
          </a:stretch>
        </p:blipFill>
        <p:spPr>
          <a:xfrm>
            <a:off x="7211811" y="2948452"/>
            <a:ext cx="3267531" cy="2238687"/>
          </a:xfrm>
          <a:prstGeom prst="rect">
            <a:avLst/>
          </a:prstGeom>
        </p:spPr>
      </p:pic>
    </p:spTree>
    <p:extLst>
      <p:ext uri="{BB962C8B-B14F-4D97-AF65-F5344CB8AC3E}">
        <p14:creationId xmlns:p14="http://schemas.microsoft.com/office/powerpoint/2010/main" val="21460533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F1B5A-D87C-903C-703E-3E66DFE4A9FA}"/>
              </a:ext>
            </a:extLst>
          </p:cNvPr>
          <p:cNvSpPr>
            <a:spLocks noGrp="1"/>
          </p:cNvSpPr>
          <p:nvPr>
            <p:ph type="title"/>
          </p:nvPr>
        </p:nvSpPr>
        <p:spPr/>
        <p:txBody>
          <a:bodyPr/>
          <a:lstStyle/>
          <a:p>
            <a:r>
              <a:rPr lang="pt-BR" b="1" dirty="0">
                <a:solidFill>
                  <a:srgbClr val="333333"/>
                </a:solidFill>
                <a:latin typeface="Rubik"/>
              </a:rPr>
              <a:t>Factori care afectează viteza de difuziune</a:t>
            </a:r>
            <a:endParaRPr lang="en-US" dirty="0"/>
          </a:p>
        </p:txBody>
      </p:sp>
      <p:sp>
        <p:nvSpPr>
          <p:cNvPr id="3" name="Content Placeholder 2">
            <a:extLst>
              <a:ext uri="{FF2B5EF4-FFF2-40B4-BE49-F238E27FC236}">
                <a16:creationId xmlns:a16="http://schemas.microsoft.com/office/drawing/2014/main" id="{85DE31EE-0C69-3DC9-DB0D-AE46805459A7}"/>
              </a:ext>
            </a:extLst>
          </p:cNvPr>
          <p:cNvSpPr>
            <a:spLocks noGrp="1"/>
          </p:cNvSpPr>
          <p:nvPr>
            <p:ph idx="1"/>
          </p:nvPr>
        </p:nvSpPr>
        <p:spPr>
          <a:xfrm>
            <a:off x="838200" y="1360653"/>
            <a:ext cx="10515600" cy="4628081"/>
          </a:xfrm>
        </p:spPr>
        <p:txBody>
          <a:bodyPr>
            <a:normAutofit fontScale="62500" lnSpcReduction="20000"/>
          </a:bodyPr>
          <a:lstStyle/>
          <a:p>
            <a:r>
              <a:rPr lang="en-US" b="1" dirty="0"/>
              <a:t>Temperatura</a:t>
            </a:r>
          </a:p>
          <a:p>
            <a:r>
              <a:rPr lang="en-US" dirty="0" err="1"/>
              <a:t>Temperaturile</a:t>
            </a:r>
            <a:r>
              <a:rPr lang="en-US" dirty="0"/>
              <a:t> </a:t>
            </a:r>
            <a:r>
              <a:rPr lang="en-US" dirty="0" err="1"/>
              <a:t>mai</a:t>
            </a:r>
            <a:r>
              <a:rPr lang="en-US" dirty="0"/>
              <a:t> </a:t>
            </a:r>
            <a:r>
              <a:rPr lang="en-US" dirty="0" err="1"/>
              <a:t>ridicate</a:t>
            </a:r>
            <a:r>
              <a:rPr lang="en-US" dirty="0"/>
              <a:t> </a:t>
            </a:r>
            <a:r>
              <a:rPr lang="en-US" dirty="0" err="1"/>
              <a:t>cresc</a:t>
            </a:r>
            <a:r>
              <a:rPr lang="en-US" dirty="0"/>
              <a:t> </a:t>
            </a:r>
            <a:r>
              <a:rPr lang="en-US" dirty="0" err="1"/>
              <a:t>viteza</a:t>
            </a:r>
            <a:r>
              <a:rPr lang="en-US" dirty="0"/>
              <a:t> de </a:t>
            </a:r>
            <a:r>
              <a:rPr lang="en-US" dirty="0" err="1"/>
              <a:t>difuziune</a:t>
            </a:r>
            <a:r>
              <a:rPr lang="en-US" dirty="0"/>
              <a:t>. </a:t>
            </a:r>
            <a:r>
              <a:rPr lang="en-US" dirty="0" err="1"/>
              <a:t>Atunci</a:t>
            </a:r>
            <a:r>
              <a:rPr lang="en-US" dirty="0"/>
              <a:t> </a:t>
            </a:r>
            <a:r>
              <a:rPr lang="en-US" dirty="0" err="1"/>
              <a:t>când</a:t>
            </a:r>
            <a:r>
              <a:rPr lang="en-US" dirty="0"/>
              <a:t> </a:t>
            </a:r>
            <a:r>
              <a:rPr lang="en-US" dirty="0" err="1"/>
              <a:t>moleculele</a:t>
            </a:r>
            <a:r>
              <a:rPr lang="en-US" dirty="0"/>
              <a:t> sunt </a:t>
            </a:r>
            <a:r>
              <a:rPr lang="en-US" dirty="0" err="1"/>
              <a:t>încălzite</a:t>
            </a:r>
            <a:r>
              <a:rPr lang="en-US" dirty="0"/>
              <a:t>, </a:t>
            </a:r>
            <a:r>
              <a:rPr lang="en-US" dirty="0" err="1"/>
              <a:t>acestea</a:t>
            </a:r>
            <a:r>
              <a:rPr lang="en-US" dirty="0"/>
              <a:t> </a:t>
            </a:r>
            <a:r>
              <a:rPr lang="en-US" dirty="0" err="1"/>
              <a:t>capătă</a:t>
            </a:r>
            <a:r>
              <a:rPr lang="en-US" dirty="0"/>
              <a:t> </a:t>
            </a:r>
            <a:r>
              <a:rPr lang="en-US" dirty="0" err="1"/>
              <a:t>energie</a:t>
            </a:r>
            <a:r>
              <a:rPr lang="en-US" dirty="0"/>
              <a:t> </a:t>
            </a:r>
            <a:r>
              <a:rPr lang="en-US" dirty="0" err="1"/>
              <a:t>și</a:t>
            </a:r>
            <a:r>
              <a:rPr lang="en-US" dirty="0"/>
              <a:t> se </a:t>
            </a:r>
            <a:r>
              <a:rPr lang="en-US" dirty="0" err="1"/>
              <a:t>mișcă</a:t>
            </a:r>
            <a:r>
              <a:rPr lang="en-US" dirty="0"/>
              <a:t> </a:t>
            </a:r>
            <a:r>
              <a:rPr lang="en-US" dirty="0" err="1"/>
              <a:t>mai</a:t>
            </a:r>
            <a:r>
              <a:rPr lang="en-US" dirty="0"/>
              <a:t> </a:t>
            </a:r>
            <a:r>
              <a:rPr lang="en-US" dirty="0" err="1"/>
              <a:t>repede</a:t>
            </a:r>
            <a:r>
              <a:rPr lang="en-US" dirty="0"/>
              <a:t>, </a:t>
            </a:r>
            <a:r>
              <a:rPr lang="en-US" dirty="0" err="1"/>
              <a:t>ceea</a:t>
            </a:r>
            <a:r>
              <a:rPr lang="en-US" dirty="0"/>
              <a:t> </a:t>
            </a:r>
            <a:r>
              <a:rPr lang="en-US" dirty="0" err="1"/>
              <a:t>ce</a:t>
            </a:r>
            <a:r>
              <a:rPr lang="en-US" dirty="0"/>
              <a:t> </a:t>
            </a:r>
            <a:r>
              <a:rPr lang="en-US" dirty="0" err="1"/>
              <a:t>accelerează</a:t>
            </a:r>
            <a:r>
              <a:rPr lang="en-US" dirty="0"/>
              <a:t> </a:t>
            </a:r>
            <a:r>
              <a:rPr lang="en-US" dirty="0" err="1"/>
              <a:t>viteza</a:t>
            </a:r>
            <a:r>
              <a:rPr lang="en-US" dirty="0"/>
              <a:t> cu care se </a:t>
            </a:r>
            <a:r>
              <a:rPr lang="en-US" dirty="0" err="1"/>
              <a:t>răspândesc</a:t>
            </a:r>
            <a:r>
              <a:rPr lang="en-US" dirty="0"/>
              <a:t> de la o </a:t>
            </a:r>
            <a:r>
              <a:rPr lang="en-US" dirty="0" err="1"/>
              <a:t>concentrație</a:t>
            </a:r>
            <a:r>
              <a:rPr lang="en-US" dirty="0"/>
              <a:t> mare la </a:t>
            </a:r>
            <a:r>
              <a:rPr lang="en-US" dirty="0" err="1"/>
              <a:t>una</a:t>
            </a:r>
            <a:r>
              <a:rPr lang="en-US" dirty="0"/>
              <a:t> </a:t>
            </a:r>
            <a:r>
              <a:rPr lang="en-US" dirty="0" err="1"/>
              <a:t>mică</a:t>
            </a:r>
            <a:r>
              <a:rPr lang="en-US" dirty="0"/>
              <a:t>.</a:t>
            </a:r>
            <a:endParaRPr lang="ro-RO" dirty="0"/>
          </a:p>
          <a:p>
            <a:r>
              <a:rPr lang="ro-RO" b="1" dirty="0"/>
              <a:t>Vâscozitatea – în relație directă cu temperatura</a:t>
            </a:r>
            <a:endParaRPr lang="en-US" b="1" dirty="0"/>
          </a:p>
          <a:p>
            <a:r>
              <a:rPr lang="en-US" b="1" dirty="0" err="1"/>
              <a:t>Gradientul</a:t>
            </a:r>
            <a:r>
              <a:rPr lang="en-US" b="1" dirty="0"/>
              <a:t> de </a:t>
            </a:r>
            <a:r>
              <a:rPr lang="en-US" b="1" dirty="0" err="1"/>
              <a:t>concentrație</a:t>
            </a:r>
            <a:endParaRPr lang="en-US" b="1" dirty="0"/>
          </a:p>
          <a:p>
            <a:r>
              <a:rPr lang="en-US" dirty="0"/>
              <a:t>Cu </a:t>
            </a:r>
            <a:r>
              <a:rPr lang="en-US" dirty="0" err="1"/>
              <a:t>cât</a:t>
            </a:r>
            <a:r>
              <a:rPr lang="en-US" dirty="0"/>
              <a:t> </a:t>
            </a:r>
            <a:r>
              <a:rPr lang="en-US" dirty="0" err="1"/>
              <a:t>diferența</a:t>
            </a:r>
            <a:r>
              <a:rPr lang="en-US" dirty="0"/>
              <a:t> de </a:t>
            </a:r>
            <a:r>
              <a:rPr lang="en-US" dirty="0" err="1"/>
              <a:t>concentrație</a:t>
            </a:r>
            <a:r>
              <a:rPr lang="en-US" dirty="0"/>
              <a:t> </a:t>
            </a:r>
            <a:r>
              <a:rPr lang="en-US" dirty="0" err="1"/>
              <a:t>dintre</a:t>
            </a:r>
            <a:r>
              <a:rPr lang="en-US" dirty="0"/>
              <a:t> </a:t>
            </a:r>
            <a:r>
              <a:rPr lang="en-US" dirty="0" err="1"/>
              <a:t>două</a:t>
            </a:r>
            <a:r>
              <a:rPr lang="en-US" dirty="0"/>
              <a:t> zone </a:t>
            </a:r>
            <a:r>
              <a:rPr lang="en-US" dirty="0" err="1"/>
              <a:t>este</a:t>
            </a:r>
            <a:r>
              <a:rPr lang="en-US" dirty="0"/>
              <a:t> </a:t>
            </a:r>
            <a:r>
              <a:rPr lang="en-US" dirty="0" err="1"/>
              <a:t>mai</a:t>
            </a:r>
            <a:r>
              <a:rPr lang="en-US" dirty="0"/>
              <a:t> mare, cu </a:t>
            </a:r>
            <a:r>
              <a:rPr lang="en-US" dirty="0" err="1"/>
              <a:t>atât</a:t>
            </a:r>
            <a:r>
              <a:rPr lang="en-US" dirty="0"/>
              <a:t> </a:t>
            </a:r>
            <a:r>
              <a:rPr lang="en-US" dirty="0" err="1"/>
              <a:t>difuziunea</a:t>
            </a:r>
            <a:r>
              <a:rPr lang="en-US" dirty="0"/>
              <a:t> </a:t>
            </a:r>
            <a:r>
              <a:rPr lang="en-US" dirty="0" err="1"/>
              <a:t>este</a:t>
            </a:r>
            <a:r>
              <a:rPr lang="en-US" dirty="0"/>
              <a:t> </a:t>
            </a:r>
            <a:r>
              <a:rPr lang="en-US" dirty="0" err="1"/>
              <a:t>mai</a:t>
            </a:r>
            <a:r>
              <a:rPr lang="en-US" dirty="0"/>
              <a:t> </a:t>
            </a:r>
            <a:r>
              <a:rPr lang="en-US" dirty="0" err="1"/>
              <a:t>rapidă</a:t>
            </a:r>
            <a:r>
              <a:rPr lang="en-US" dirty="0"/>
              <a:t>. Un gradient de </a:t>
            </a:r>
            <a:r>
              <a:rPr lang="en-US" dirty="0" err="1"/>
              <a:t>concentrație</a:t>
            </a:r>
            <a:r>
              <a:rPr lang="en-US" dirty="0"/>
              <a:t> </a:t>
            </a:r>
            <a:r>
              <a:rPr lang="en-US" dirty="0" err="1"/>
              <a:t>accentuat</a:t>
            </a:r>
            <a:r>
              <a:rPr lang="en-US" dirty="0"/>
              <a:t> </a:t>
            </a:r>
            <a:r>
              <a:rPr lang="en-US" dirty="0" err="1"/>
              <a:t>înseamnă</a:t>
            </a:r>
            <a:r>
              <a:rPr lang="en-US" dirty="0"/>
              <a:t> </a:t>
            </a:r>
            <a:r>
              <a:rPr lang="en-US" dirty="0" err="1"/>
              <a:t>că</a:t>
            </a:r>
            <a:r>
              <a:rPr lang="en-US" dirty="0"/>
              <a:t> </a:t>
            </a:r>
            <a:r>
              <a:rPr lang="en-US" dirty="0" err="1"/>
              <a:t>moleculele</a:t>
            </a:r>
            <a:r>
              <a:rPr lang="en-US" dirty="0"/>
              <a:t> se </a:t>
            </a:r>
            <a:r>
              <a:rPr lang="en-US" dirty="0" err="1"/>
              <a:t>vor</a:t>
            </a:r>
            <a:r>
              <a:rPr lang="en-US" dirty="0"/>
              <a:t> </a:t>
            </a:r>
            <a:r>
              <a:rPr lang="en-US" dirty="0" err="1"/>
              <a:t>deplasa</a:t>
            </a:r>
            <a:r>
              <a:rPr lang="en-US" dirty="0"/>
              <a:t> rapid </a:t>
            </a:r>
            <a:r>
              <a:rPr lang="en-US" dirty="0" err="1"/>
              <a:t>pentru</a:t>
            </a:r>
            <a:r>
              <a:rPr lang="en-US" dirty="0"/>
              <a:t> a </a:t>
            </a:r>
            <a:r>
              <a:rPr lang="en-US" dirty="0" err="1"/>
              <a:t>echilibra</a:t>
            </a:r>
            <a:r>
              <a:rPr lang="en-US" dirty="0"/>
              <a:t> </a:t>
            </a:r>
            <a:r>
              <a:rPr lang="en-US" dirty="0" err="1"/>
              <a:t>concentrațiile</a:t>
            </a:r>
            <a:r>
              <a:rPr lang="en-US" dirty="0"/>
              <a:t>.</a:t>
            </a:r>
          </a:p>
          <a:p>
            <a:r>
              <a:rPr lang="en-US" b="1" dirty="0"/>
              <a:t>Zona de </a:t>
            </a:r>
            <a:r>
              <a:rPr lang="en-US" b="1" dirty="0" err="1"/>
              <a:t>suprafață</a:t>
            </a:r>
            <a:endParaRPr lang="en-US" b="1" dirty="0"/>
          </a:p>
          <a:p>
            <a:r>
              <a:rPr lang="en-US" dirty="0"/>
              <a:t>Cu </a:t>
            </a:r>
            <a:r>
              <a:rPr lang="en-US" dirty="0" err="1"/>
              <a:t>cât</a:t>
            </a:r>
            <a:r>
              <a:rPr lang="en-US" dirty="0"/>
              <a:t> </a:t>
            </a:r>
            <a:r>
              <a:rPr lang="en-US" dirty="0" err="1"/>
              <a:t>suprafața</a:t>
            </a:r>
            <a:r>
              <a:rPr lang="en-US" dirty="0"/>
              <a:t> </a:t>
            </a:r>
            <a:r>
              <a:rPr lang="en-US" dirty="0" err="1"/>
              <a:t>unde</a:t>
            </a:r>
            <a:r>
              <a:rPr lang="en-US" dirty="0"/>
              <a:t> are loc </a:t>
            </a:r>
            <a:r>
              <a:rPr lang="en-US" dirty="0" err="1"/>
              <a:t>difuziunea</a:t>
            </a:r>
            <a:r>
              <a:rPr lang="en-US" dirty="0"/>
              <a:t> </a:t>
            </a:r>
            <a:r>
              <a:rPr lang="en-US" dirty="0" err="1"/>
              <a:t>este</a:t>
            </a:r>
            <a:r>
              <a:rPr lang="en-US" dirty="0"/>
              <a:t> </a:t>
            </a:r>
            <a:r>
              <a:rPr lang="en-US" dirty="0" err="1"/>
              <a:t>mai</a:t>
            </a:r>
            <a:r>
              <a:rPr lang="en-US" dirty="0"/>
              <a:t> mare, cu </a:t>
            </a:r>
            <a:r>
              <a:rPr lang="en-US" dirty="0" err="1"/>
              <a:t>atât</a:t>
            </a:r>
            <a:r>
              <a:rPr lang="en-US" dirty="0"/>
              <a:t> </a:t>
            </a:r>
            <a:r>
              <a:rPr lang="en-US" dirty="0" err="1"/>
              <a:t>procesul</a:t>
            </a:r>
            <a:r>
              <a:rPr lang="en-US" dirty="0"/>
              <a:t> </a:t>
            </a:r>
            <a:r>
              <a:rPr lang="en-US" dirty="0" err="1"/>
              <a:t>este</a:t>
            </a:r>
            <a:r>
              <a:rPr lang="en-US" dirty="0"/>
              <a:t> </a:t>
            </a:r>
            <a:r>
              <a:rPr lang="en-US" dirty="0" err="1"/>
              <a:t>mai</a:t>
            </a:r>
            <a:r>
              <a:rPr lang="en-US" dirty="0"/>
              <a:t> rapid. Mai </a:t>
            </a:r>
            <a:r>
              <a:rPr lang="en-US" dirty="0" err="1"/>
              <a:t>multe</a:t>
            </a:r>
            <a:r>
              <a:rPr lang="en-US" dirty="0"/>
              <a:t> molecule pot </a:t>
            </a:r>
            <a:r>
              <a:rPr lang="en-US" dirty="0" err="1"/>
              <a:t>trece</a:t>
            </a:r>
            <a:r>
              <a:rPr lang="en-US" dirty="0"/>
              <a:t> </a:t>
            </a:r>
            <a:r>
              <a:rPr lang="en-US" dirty="0" err="1"/>
              <a:t>simultan</a:t>
            </a:r>
            <a:r>
              <a:rPr lang="en-US" dirty="0"/>
              <a:t> </a:t>
            </a:r>
            <a:r>
              <a:rPr lang="en-US" dirty="0" err="1"/>
              <a:t>printr</a:t>
            </a:r>
            <a:r>
              <a:rPr lang="en-US" dirty="0"/>
              <a:t>-o </a:t>
            </a:r>
            <a:r>
              <a:rPr lang="en-US" dirty="0" err="1"/>
              <a:t>suprafață</a:t>
            </a:r>
            <a:r>
              <a:rPr lang="en-US" dirty="0"/>
              <a:t> </a:t>
            </a:r>
            <a:r>
              <a:rPr lang="en-US" dirty="0" err="1"/>
              <a:t>mai</a:t>
            </a:r>
            <a:r>
              <a:rPr lang="en-US" dirty="0"/>
              <a:t> mare, </a:t>
            </a:r>
            <a:r>
              <a:rPr lang="en-US" dirty="0" err="1"/>
              <a:t>făcând</a:t>
            </a:r>
            <a:r>
              <a:rPr lang="en-US" dirty="0"/>
              <a:t> </a:t>
            </a:r>
            <a:r>
              <a:rPr lang="en-US" dirty="0" err="1"/>
              <a:t>difuziunea</a:t>
            </a:r>
            <a:r>
              <a:rPr lang="en-US" dirty="0"/>
              <a:t> </a:t>
            </a:r>
            <a:r>
              <a:rPr lang="en-US" dirty="0" err="1"/>
              <a:t>mai</a:t>
            </a:r>
            <a:r>
              <a:rPr lang="en-US" dirty="0"/>
              <a:t> </a:t>
            </a:r>
            <a:r>
              <a:rPr lang="en-US" dirty="0" err="1"/>
              <a:t>eficientă</a:t>
            </a:r>
            <a:r>
              <a:rPr lang="en-US" dirty="0"/>
              <a:t>. De </a:t>
            </a:r>
            <a:r>
              <a:rPr lang="en-US" dirty="0" err="1"/>
              <a:t>exemplu</a:t>
            </a:r>
            <a:r>
              <a:rPr lang="en-US" dirty="0"/>
              <a:t>, </a:t>
            </a:r>
            <a:r>
              <a:rPr lang="en-US" dirty="0" err="1"/>
              <a:t>celulele</a:t>
            </a:r>
            <a:r>
              <a:rPr lang="en-US" dirty="0"/>
              <a:t> cu o </a:t>
            </a:r>
            <a:r>
              <a:rPr lang="en-US" dirty="0" err="1"/>
              <a:t>suprafață</a:t>
            </a:r>
            <a:r>
              <a:rPr lang="en-US" dirty="0"/>
              <a:t> </a:t>
            </a:r>
            <a:r>
              <a:rPr lang="en-US" dirty="0" err="1"/>
              <a:t>membranară</a:t>
            </a:r>
            <a:r>
              <a:rPr lang="en-US" dirty="0"/>
              <a:t> </a:t>
            </a:r>
            <a:r>
              <a:rPr lang="en-US" dirty="0" err="1"/>
              <a:t>mai</a:t>
            </a:r>
            <a:r>
              <a:rPr lang="en-US" dirty="0"/>
              <a:t> mare permit o </a:t>
            </a:r>
            <a:r>
              <a:rPr lang="en-US" dirty="0" err="1"/>
              <a:t>difuziune</a:t>
            </a:r>
            <a:r>
              <a:rPr lang="en-US" dirty="0"/>
              <a:t> </a:t>
            </a:r>
            <a:r>
              <a:rPr lang="en-US" dirty="0" err="1"/>
              <a:t>mai</a:t>
            </a:r>
            <a:r>
              <a:rPr lang="en-US" dirty="0"/>
              <a:t> </a:t>
            </a:r>
            <a:r>
              <a:rPr lang="en-US" dirty="0" err="1"/>
              <a:t>rapidă</a:t>
            </a:r>
            <a:r>
              <a:rPr lang="en-US" dirty="0"/>
              <a:t> a </a:t>
            </a:r>
            <a:r>
              <a:rPr lang="en-US" dirty="0" err="1"/>
              <a:t>oxigenului</a:t>
            </a:r>
            <a:r>
              <a:rPr lang="en-US" dirty="0"/>
              <a:t> </a:t>
            </a:r>
            <a:r>
              <a:rPr lang="en-US" dirty="0" err="1"/>
              <a:t>și</a:t>
            </a:r>
            <a:r>
              <a:rPr lang="en-US" dirty="0"/>
              <a:t> a </a:t>
            </a:r>
            <a:r>
              <a:rPr lang="en-US" dirty="0" err="1"/>
              <a:t>nutrienților</a:t>
            </a:r>
            <a:r>
              <a:rPr lang="en-US" dirty="0"/>
              <a:t>.</a:t>
            </a:r>
          </a:p>
          <a:p>
            <a:r>
              <a:rPr lang="en-US" b="1" dirty="0" err="1"/>
              <a:t>Distanța</a:t>
            </a:r>
            <a:endParaRPr lang="en-US" b="1" dirty="0"/>
          </a:p>
          <a:p>
            <a:r>
              <a:rPr lang="en-US" dirty="0"/>
              <a:t>Distanțele </a:t>
            </a:r>
            <a:r>
              <a:rPr lang="en-US" dirty="0" err="1"/>
              <a:t>mai</a:t>
            </a:r>
            <a:r>
              <a:rPr lang="en-US" dirty="0"/>
              <a:t> </a:t>
            </a:r>
            <a:r>
              <a:rPr lang="en-US" dirty="0" err="1"/>
              <a:t>mici</a:t>
            </a:r>
            <a:r>
              <a:rPr lang="en-US" dirty="0"/>
              <a:t> permit </a:t>
            </a:r>
            <a:r>
              <a:rPr lang="en-US" dirty="0" err="1"/>
              <a:t>moleculelor</a:t>
            </a:r>
            <a:r>
              <a:rPr lang="en-US" dirty="0"/>
              <a:t> </a:t>
            </a:r>
            <a:r>
              <a:rPr lang="en-US" dirty="0" err="1"/>
              <a:t>să</a:t>
            </a:r>
            <a:r>
              <a:rPr lang="en-US" dirty="0"/>
              <a:t> </a:t>
            </a:r>
            <a:r>
              <a:rPr lang="en-US" dirty="0" err="1"/>
              <a:t>difuzeze</a:t>
            </a:r>
            <a:r>
              <a:rPr lang="en-US" dirty="0"/>
              <a:t> </a:t>
            </a:r>
            <a:r>
              <a:rPr lang="en-US" dirty="0" err="1"/>
              <a:t>mai</a:t>
            </a:r>
            <a:r>
              <a:rPr lang="en-US" dirty="0"/>
              <a:t> rapid. </a:t>
            </a:r>
            <a:r>
              <a:rPr lang="en-US" dirty="0" err="1"/>
              <a:t>Dacă</a:t>
            </a:r>
            <a:r>
              <a:rPr lang="en-US" dirty="0"/>
              <a:t> </a:t>
            </a:r>
            <a:r>
              <a:rPr lang="en-US" dirty="0" err="1"/>
              <a:t>moleculele</a:t>
            </a:r>
            <a:r>
              <a:rPr lang="en-US" dirty="0"/>
              <a:t> </a:t>
            </a:r>
            <a:r>
              <a:rPr lang="en-US" dirty="0" err="1"/>
              <a:t>trebuie</a:t>
            </a:r>
            <a:r>
              <a:rPr lang="en-US" dirty="0"/>
              <a:t> </a:t>
            </a:r>
            <a:r>
              <a:rPr lang="en-US" dirty="0" err="1"/>
              <a:t>să</a:t>
            </a:r>
            <a:r>
              <a:rPr lang="en-US" dirty="0"/>
              <a:t> </a:t>
            </a:r>
            <a:r>
              <a:rPr lang="en-US" dirty="0" err="1"/>
              <a:t>parcurgă</a:t>
            </a:r>
            <a:r>
              <a:rPr lang="en-US" dirty="0"/>
              <a:t> o </a:t>
            </a:r>
            <a:r>
              <a:rPr lang="en-US" dirty="0" err="1"/>
              <a:t>distanță</a:t>
            </a:r>
            <a:r>
              <a:rPr lang="en-US" dirty="0"/>
              <a:t> </a:t>
            </a:r>
            <a:r>
              <a:rPr lang="en-US" dirty="0" err="1"/>
              <a:t>mai</a:t>
            </a:r>
            <a:r>
              <a:rPr lang="en-US" dirty="0"/>
              <a:t> mare, </a:t>
            </a:r>
            <a:r>
              <a:rPr lang="en-US" dirty="0" err="1"/>
              <a:t>procesul</a:t>
            </a:r>
            <a:r>
              <a:rPr lang="en-US" dirty="0"/>
              <a:t> de </a:t>
            </a:r>
            <a:r>
              <a:rPr lang="en-US" dirty="0" err="1"/>
              <a:t>difuziune</a:t>
            </a:r>
            <a:r>
              <a:rPr lang="en-US" dirty="0"/>
              <a:t> </a:t>
            </a:r>
            <a:r>
              <a:rPr lang="en-US" dirty="0" err="1"/>
              <a:t>va</a:t>
            </a:r>
            <a:r>
              <a:rPr lang="en-US" dirty="0"/>
              <a:t> fi </a:t>
            </a:r>
            <a:r>
              <a:rPr lang="en-US" dirty="0" err="1"/>
              <a:t>mai</a:t>
            </a:r>
            <a:r>
              <a:rPr lang="en-US" dirty="0"/>
              <a:t> lent. </a:t>
            </a:r>
            <a:r>
              <a:rPr lang="en-US" dirty="0" err="1"/>
              <a:t>Acesta</a:t>
            </a:r>
            <a:r>
              <a:rPr lang="en-US" dirty="0"/>
              <a:t> </a:t>
            </a:r>
            <a:r>
              <a:rPr lang="en-US" dirty="0" err="1"/>
              <a:t>este</a:t>
            </a:r>
            <a:r>
              <a:rPr lang="en-US" dirty="0"/>
              <a:t> </a:t>
            </a:r>
            <a:r>
              <a:rPr lang="en-US" dirty="0" err="1"/>
              <a:t>motivul</a:t>
            </a:r>
            <a:r>
              <a:rPr lang="en-US" dirty="0"/>
              <a:t> </a:t>
            </a:r>
            <a:r>
              <a:rPr lang="en-US" dirty="0" err="1"/>
              <a:t>pentru</a:t>
            </a:r>
            <a:r>
              <a:rPr lang="en-US" dirty="0"/>
              <a:t> care </a:t>
            </a:r>
            <a:r>
              <a:rPr lang="en-US" dirty="0" err="1"/>
              <a:t>celulele</a:t>
            </a:r>
            <a:r>
              <a:rPr lang="en-US" dirty="0"/>
              <a:t> sunt </a:t>
            </a:r>
            <a:r>
              <a:rPr lang="en-US" dirty="0" err="1"/>
              <a:t>mici</a:t>
            </a:r>
            <a:r>
              <a:rPr lang="en-US" dirty="0"/>
              <a:t> - cu </a:t>
            </a:r>
            <a:r>
              <a:rPr lang="en-US" dirty="0" err="1"/>
              <a:t>cât</a:t>
            </a:r>
            <a:r>
              <a:rPr lang="en-US" dirty="0"/>
              <a:t> </a:t>
            </a:r>
            <a:r>
              <a:rPr lang="en-US" dirty="0" err="1"/>
              <a:t>distanța</a:t>
            </a:r>
            <a:r>
              <a:rPr lang="en-US" dirty="0"/>
              <a:t> </a:t>
            </a:r>
            <a:r>
              <a:rPr lang="en-US" dirty="0" err="1"/>
              <a:t>este</a:t>
            </a:r>
            <a:r>
              <a:rPr lang="en-US" dirty="0"/>
              <a:t> </a:t>
            </a:r>
            <a:r>
              <a:rPr lang="en-US" dirty="0" err="1"/>
              <a:t>mai</a:t>
            </a:r>
            <a:r>
              <a:rPr lang="en-US" dirty="0"/>
              <a:t> </a:t>
            </a:r>
            <a:r>
              <a:rPr lang="en-US" dirty="0" err="1"/>
              <a:t>mică</a:t>
            </a:r>
            <a:r>
              <a:rPr lang="en-US" dirty="0"/>
              <a:t>, cu </a:t>
            </a:r>
            <a:r>
              <a:rPr lang="en-US" dirty="0" err="1"/>
              <a:t>atât</a:t>
            </a:r>
            <a:r>
              <a:rPr lang="en-US" dirty="0"/>
              <a:t> </a:t>
            </a:r>
            <a:r>
              <a:rPr lang="en-US" dirty="0" err="1"/>
              <a:t>mai</a:t>
            </a:r>
            <a:r>
              <a:rPr lang="en-US" dirty="0"/>
              <a:t> </a:t>
            </a:r>
            <a:r>
              <a:rPr lang="en-US" dirty="0" err="1"/>
              <a:t>repede</a:t>
            </a:r>
            <a:r>
              <a:rPr lang="en-US" dirty="0"/>
              <a:t> pot face </a:t>
            </a:r>
            <a:r>
              <a:rPr lang="en-US" dirty="0" err="1"/>
              <a:t>schimb</a:t>
            </a:r>
            <a:r>
              <a:rPr lang="en-US" dirty="0"/>
              <a:t> de </a:t>
            </a:r>
            <a:r>
              <a:rPr lang="en-US" dirty="0" err="1"/>
              <a:t>substanțe</a:t>
            </a:r>
            <a:r>
              <a:rPr lang="en-US" dirty="0"/>
              <a:t> cu </a:t>
            </a:r>
            <a:r>
              <a:rPr lang="en-US" dirty="0" err="1"/>
              <a:t>mediul</a:t>
            </a:r>
            <a:r>
              <a:rPr lang="en-US" dirty="0"/>
              <a:t> </a:t>
            </a:r>
            <a:r>
              <a:rPr lang="en-US" dirty="0" err="1"/>
              <a:t>înconjurător</a:t>
            </a:r>
            <a:r>
              <a:rPr lang="en-US" dirty="0"/>
              <a:t>.</a:t>
            </a:r>
          </a:p>
        </p:txBody>
      </p:sp>
      <p:sp>
        <p:nvSpPr>
          <p:cNvPr id="5" name="TextBox 4">
            <a:extLst>
              <a:ext uri="{FF2B5EF4-FFF2-40B4-BE49-F238E27FC236}">
                <a16:creationId xmlns:a16="http://schemas.microsoft.com/office/drawing/2014/main" id="{4C46C02F-14B6-700E-A079-2BB67D0B6AB0}"/>
              </a:ext>
            </a:extLst>
          </p:cNvPr>
          <p:cNvSpPr txBox="1"/>
          <p:nvPr/>
        </p:nvSpPr>
        <p:spPr>
          <a:xfrm>
            <a:off x="2443065" y="5988734"/>
            <a:ext cx="8095862" cy="830997"/>
          </a:xfrm>
          <a:prstGeom prst="rect">
            <a:avLst/>
          </a:prstGeom>
          <a:noFill/>
        </p:spPr>
        <p:txBody>
          <a:bodyPr wrap="square">
            <a:spAutoFit/>
          </a:bodyPr>
          <a:lstStyle/>
          <a:p>
            <a:r>
              <a:rPr lang="en-US" sz="2400" b="1" dirty="0" err="1"/>
              <a:t>Pentru</a:t>
            </a:r>
            <a:r>
              <a:rPr lang="en-US" sz="2400" b="1" dirty="0"/>
              <a:t> </a:t>
            </a:r>
            <a:r>
              <a:rPr lang="en-US" sz="2400" b="1" dirty="0" err="1"/>
              <a:t>sisteme</a:t>
            </a:r>
            <a:r>
              <a:rPr lang="en-US" sz="2400" b="1" dirty="0"/>
              <a:t> </a:t>
            </a:r>
            <a:r>
              <a:rPr lang="en-US" sz="2400" b="1" dirty="0" err="1"/>
              <a:t>coloidale</a:t>
            </a:r>
            <a:r>
              <a:rPr lang="en-US" sz="2400" b="1" dirty="0"/>
              <a:t> cu </a:t>
            </a:r>
            <a:r>
              <a:rPr lang="en-US" sz="2400" b="1" dirty="0" err="1"/>
              <a:t>particule</a:t>
            </a:r>
            <a:r>
              <a:rPr lang="en-US" sz="2400" b="1" dirty="0"/>
              <a:t> </a:t>
            </a:r>
            <a:r>
              <a:rPr lang="en-US" sz="2400" b="1" dirty="0" err="1"/>
              <a:t>sferice</a:t>
            </a:r>
            <a:endParaRPr lang="en-US" sz="2400" b="1" dirty="0"/>
          </a:p>
          <a:p>
            <a:r>
              <a:rPr lang="en-US" sz="2400" b="1" dirty="0"/>
              <a:t>                                      </a:t>
            </a:r>
            <a:r>
              <a:rPr lang="en-US" sz="2400" b="1" dirty="0">
                <a:solidFill>
                  <a:srgbClr val="FF0000"/>
                </a:solidFill>
              </a:rPr>
              <a:t>D = </a:t>
            </a:r>
            <a:r>
              <a:rPr lang="en-US" sz="2400" b="1" dirty="0" err="1">
                <a:solidFill>
                  <a:srgbClr val="FF0000"/>
                </a:solidFill>
              </a:rPr>
              <a:t>kT</a:t>
            </a:r>
            <a:r>
              <a:rPr lang="en-US" sz="2400" b="1" dirty="0">
                <a:solidFill>
                  <a:srgbClr val="FF0000"/>
                </a:solidFill>
              </a:rPr>
              <a:t>/ 6</a:t>
            </a:r>
            <a:r>
              <a:rPr lang="el-GR" sz="2400" b="1" dirty="0">
                <a:solidFill>
                  <a:srgbClr val="FF0000"/>
                </a:solidFill>
              </a:rPr>
              <a:t>πη</a:t>
            </a:r>
            <a:r>
              <a:rPr lang="en-US" sz="2400" b="1" dirty="0">
                <a:solidFill>
                  <a:srgbClr val="FF0000"/>
                </a:solidFill>
              </a:rPr>
              <a:t>R   </a:t>
            </a:r>
            <a:r>
              <a:rPr lang="en-US" sz="2400" b="1" dirty="0" err="1"/>
              <a:t>relația</a:t>
            </a:r>
            <a:r>
              <a:rPr lang="en-US" sz="2400" b="1" dirty="0"/>
              <a:t> </a:t>
            </a:r>
            <a:r>
              <a:rPr lang="en-US" sz="2400" b="1" dirty="0" err="1"/>
              <a:t>Einștei</a:t>
            </a:r>
            <a:r>
              <a:rPr lang="en-US" sz="2400" dirty="0" err="1"/>
              <a:t>n</a:t>
            </a:r>
            <a:endParaRPr lang="en-US" sz="2400" dirty="0"/>
          </a:p>
        </p:txBody>
      </p:sp>
    </p:spTree>
    <p:extLst>
      <p:ext uri="{BB962C8B-B14F-4D97-AF65-F5344CB8AC3E}">
        <p14:creationId xmlns:p14="http://schemas.microsoft.com/office/powerpoint/2010/main" val="31918631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E2FA9-9E16-7D11-99A7-A2A2619F5306}"/>
              </a:ext>
            </a:extLst>
          </p:cNvPr>
          <p:cNvSpPr>
            <a:spLocks noGrp="1"/>
          </p:cNvSpPr>
          <p:nvPr>
            <p:ph type="title"/>
          </p:nvPr>
        </p:nvSpPr>
        <p:spPr/>
        <p:txBody>
          <a:bodyPr/>
          <a:lstStyle/>
          <a:p>
            <a:r>
              <a:rPr lang="ro-RO" dirty="0"/>
              <a:t>Legea I-ia a difuziei (a lui </a:t>
            </a:r>
            <a:r>
              <a:rPr lang="ro-RO" dirty="0" err="1"/>
              <a:t>Fick</a:t>
            </a:r>
            <a:r>
              <a:rPr lang="ro-RO" dirty="0"/>
              <a:t>) </a:t>
            </a:r>
            <a:r>
              <a:rPr lang="ro-RO" dirty="0">
                <a:solidFill>
                  <a:srgbClr val="FF0000"/>
                </a:solidFill>
              </a:rPr>
              <a:t>REC</a:t>
            </a:r>
            <a:endParaRPr lang="en-US" dirty="0">
              <a:solidFill>
                <a:srgbClr val="FF0000"/>
              </a:solidFill>
            </a:endParaRPr>
          </a:p>
        </p:txBody>
      </p:sp>
      <p:sp>
        <p:nvSpPr>
          <p:cNvPr id="3" name="Content Placeholder 2">
            <a:extLst>
              <a:ext uri="{FF2B5EF4-FFF2-40B4-BE49-F238E27FC236}">
                <a16:creationId xmlns:a16="http://schemas.microsoft.com/office/drawing/2014/main" id="{9260D9CC-4888-D0B7-69A8-1DE02B8B65B5}"/>
              </a:ext>
            </a:extLst>
          </p:cNvPr>
          <p:cNvSpPr>
            <a:spLocks noGrp="1"/>
          </p:cNvSpPr>
          <p:nvPr>
            <p:ph idx="1"/>
          </p:nvPr>
        </p:nvSpPr>
        <p:spPr>
          <a:xfrm>
            <a:off x="558281" y="2310817"/>
            <a:ext cx="11160967" cy="4351338"/>
          </a:xfrm>
        </p:spPr>
        <p:txBody>
          <a:bodyPr>
            <a:normAutofit/>
          </a:bodyPr>
          <a:lstStyle/>
          <a:p>
            <a:r>
              <a:rPr lang="en-US" dirty="0"/>
              <a:t>Unde</a:t>
            </a:r>
            <a:r>
              <a:rPr lang="ro-RO" dirty="0"/>
              <a:t> </a:t>
            </a:r>
            <a:r>
              <a:rPr lang="ro-RO" b="1" i="1" dirty="0"/>
              <a:t>J (</a:t>
            </a:r>
            <a:r>
              <a:rPr lang="en-US" dirty="0"/>
              <a:t>mol m​-2 s-1</a:t>
            </a:r>
            <a:r>
              <a:rPr lang="ro-RO" dirty="0"/>
              <a:t>) </a:t>
            </a:r>
            <a:r>
              <a:rPr lang="en-US" dirty="0" err="1"/>
              <a:t>este</a:t>
            </a:r>
            <a:r>
              <a:rPr lang="en-US" dirty="0"/>
              <a:t> </a:t>
            </a:r>
            <a:r>
              <a:rPr lang="en-US" dirty="0" err="1"/>
              <a:t>fluxul</a:t>
            </a:r>
            <a:r>
              <a:rPr lang="en-US" dirty="0"/>
              <a:t> </a:t>
            </a:r>
            <a:r>
              <a:rPr lang="en-US" dirty="0" err="1"/>
              <a:t>și</a:t>
            </a:r>
            <a:r>
              <a:rPr lang="en-US" dirty="0"/>
              <a:t> </a:t>
            </a:r>
            <a:r>
              <a:rPr lang="en-US" dirty="0" err="1"/>
              <a:t>este</a:t>
            </a:r>
            <a:r>
              <a:rPr lang="en-US" dirty="0"/>
              <a:t> </a:t>
            </a:r>
            <a:r>
              <a:rPr lang="en-US" dirty="0" err="1"/>
              <a:t>definit</a:t>
            </a:r>
            <a:r>
              <a:rPr lang="en-US" dirty="0"/>
              <a:t> </a:t>
            </a:r>
            <a:r>
              <a:rPr lang="en-US" dirty="0" err="1"/>
              <a:t>prin</a:t>
            </a:r>
            <a:r>
              <a:rPr lang="en-US" dirty="0"/>
              <a:t> </a:t>
            </a:r>
            <a:r>
              <a:rPr lang="en-US" dirty="0" err="1"/>
              <a:t>numărul</a:t>
            </a:r>
            <a:r>
              <a:rPr lang="en-US" dirty="0"/>
              <a:t> de </a:t>
            </a:r>
            <a:r>
              <a:rPr lang="en-US" dirty="0" err="1"/>
              <a:t>particule</a:t>
            </a:r>
            <a:r>
              <a:rPr lang="en-US" dirty="0"/>
              <a:t> care se </a:t>
            </a:r>
            <a:r>
              <a:rPr lang="en-US" dirty="0" err="1"/>
              <a:t>mișcă</a:t>
            </a:r>
            <a:r>
              <a:rPr lang="en-US" dirty="0"/>
              <a:t> </a:t>
            </a:r>
            <a:r>
              <a:rPr lang="en-US" dirty="0" err="1"/>
              <a:t>printr</a:t>
            </a:r>
            <a:r>
              <a:rPr lang="en-US" dirty="0"/>
              <a:t>-o </a:t>
            </a:r>
            <a:r>
              <a:rPr lang="en-US" dirty="0" err="1"/>
              <a:t>anumită</a:t>
            </a:r>
            <a:r>
              <a:rPr lang="en-US" dirty="0"/>
              <a:t> </a:t>
            </a:r>
            <a:r>
              <a:rPr lang="en-US" dirty="0" err="1"/>
              <a:t>regiune</a:t>
            </a:r>
            <a:r>
              <a:rPr lang="en-US" dirty="0"/>
              <a:t>, </a:t>
            </a:r>
            <a:r>
              <a:rPr lang="en-US" dirty="0" err="1"/>
              <a:t>împărțit</a:t>
            </a:r>
            <a:r>
              <a:rPr lang="en-US" dirty="0"/>
              <a:t> la aria </a:t>
            </a:r>
            <a:r>
              <a:rPr lang="en-US" dirty="0" err="1"/>
              <a:t>acelei</a:t>
            </a:r>
            <a:r>
              <a:rPr lang="en-US" dirty="0"/>
              <a:t> </a:t>
            </a:r>
            <a:r>
              <a:rPr lang="en-US" dirty="0" err="1"/>
              <a:t>regiuni</a:t>
            </a:r>
            <a:r>
              <a:rPr lang="en-US" dirty="0"/>
              <a:t>, </a:t>
            </a:r>
            <a:r>
              <a:rPr lang="en-US" dirty="0" err="1"/>
              <a:t>înmulțit</a:t>
            </a:r>
            <a:r>
              <a:rPr lang="en-US" dirty="0"/>
              <a:t> cu </a:t>
            </a:r>
            <a:r>
              <a:rPr lang="en-US" dirty="0" err="1"/>
              <a:t>intervalul</a:t>
            </a:r>
            <a:r>
              <a:rPr lang="en-US" dirty="0"/>
              <a:t> de </a:t>
            </a:r>
            <a:r>
              <a:rPr lang="en-US" dirty="0" err="1"/>
              <a:t>timp.</a:t>
            </a:r>
            <a:r>
              <a:rPr lang="ro-RO" dirty="0"/>
              <a:t> </a:t>
            </a:r>
            <a:r>
              <a:rPr lang="ro-RO" b="1" i="1" dirty="0"/>
              <a:t>D -</a:t>
            </a:r>
            <a:r>
              <a:rPr lang="en-US" dirty="0"/>
              <a:t> </a:t>
            </a:r>
            <a:r>
              <a:rPr lang="en-US" dirty="0" err="1"/>
              <a:t>coeficientul</a:t>
            </a:r>
            <a:r>
              <a:rPr lang="en-US" dirty="0"/>
              <a:t> de </a:t>
            </a:r>
            <a:r>
              <a:rPr lang="en-US" dirty="0" err="1"/>
              <a:t>difuzie</a:t>
            </a:r>
            <a:r>
              <a:rPr lang="en-US" dirty="0"/>
              <a:t> </a:t>
            </a:r>
            <a:r>
              <a:rPr lang="ro-RO" dirty="0"/>
              <a:t>(</a:t>
            </a:r>
            <a:r>
              <a:rPr lang="en-US" dirty="0"/>
              <a:t>m2 s</a:t>
            </a:r>
            <a:r>
              <a:rPr lang="ro-RO" dirty="0"/>
              <a:t>)</a:t>
            </a:r>
            <a:r>
              <a:rPr lang="en-US" dirty="0"/>
              <a:t> </a:t>
            </a:r>
            <a:r>
              <a:rPr lang="en-US" dirty="0" err="1"/>
              <a:t>și</a:t>
            </a:r>
            <a:r>
              <a:rPr lang="ro-RO" dirty="0"/>
              <a:t> </a:t>
            </a:r>
            <a:r>
              <a:rPr lang="ro-RO" b="1" i="1" dirty="0"/>
              <a:t>c</a:t>
            </a:r>
            <a:r>
              <a:rPr lang="ro-RO" dirty="0"/>
              <a:t> </a:t>
            </a:r>
            <a:r>
              <a:rPr lang="en-US" dirty="0" err="1"/>
              <a:t>este</a:t>
            </a:r>
            <a:r>
              <a:rPr lang="en-US" dirty="0"/>
              <a:t> </a:t>
            </a:r>
            <a:r>
              <a:rPr lang="en-US" dirty="0" err="1"/>
              <a:t>concentrația</a:t>
            </a:r>
            <a:r>
              <a:rPr lang="en-US" dirty="0"/>
              <a:t> </a:t>
            </a:r>
            <a:r>
              <a:rPr lang="en-US" dirty="0" err="1"/>
              <a:t>gradientului</a:t>
            </a:r>
            <a:r>
              <a:rPr lang="ro-RO" dirty="0"/>
              <a:t> (</a:t>
            </a:r>
            <a:r>
              <a:rPr lang="en-US" dirty="0"/>
              <a:t>m-3</a:t>
            </a:r>
            <a:r>
              <a:rPr lang="ro-RO" dirty="0"/>
              <a:t>)</a:t>
            </a:r>
            <a:r>
              <a:rPr lang="en-US" dirty="0"/>
              <a:t>.</a:t>
            </a:r>
            <a:endParaRPr lang="ro-RO" dirty="0"/>
          </a:p>
          <a:p>
            <a:r>
              <a:rPr lang="en-US" dirty="0" err="1"/>
              <a:t>Ecuația</a:t>
            </a:r>
            <a:r>
              <a:rPr lang="ro-RO" dirty="0"/>
              <a:t> </a:t>
            </a:r>
            <a:r>
              <a:rPr lang="en-US" dirty="0" err="1"/>
              <a:t>indică</a:t>
            </a:r>
            <a:r>
              <a:rPr lang="en-US" dirty="0"/>
              <a:t> </a:t>
            </a:r>
            <a:r>
              <a:rPr lang="en-US" dirty="0" err="1"/>
              <a:t>faptul</a:t>
            </a:r>
            <a:r>
              <a:rPr lang="en-US" dirty="0"/>
              <a:t> </a:t>
            </a:r>
            <a:r>
              <a:rPr lang="en-US" dirty="0" err="1"/>
              <a:t>că</a:t>
            </a:r>
            <a:r>
              <a:rPr lang="en-US" dirty="0"/>
              <a:t>, </a:t>
            </a:r>
            <a:r>
              <a:rPr lang="en-US" dirty="0" err="1"/>
              <a:t>dacă</a:t>
            </a:r>
            <a:r>
              <a:rPr lang="en-US" dirty="0"/>
              <a:t> </a:t>
            </a:r>
            <a:r>
              <a:rPr lang="en-US" dirty="0" err="1"/>
              <a:t>fluxul</a:t>
            </a:r>
            <a:r>
              <a:rPr lang="en-US" dirty="0"/>
              <a:t> </a:t>
            </a:r>
            <a:r>
              <a:rPr lang="en-US" dirty="0" err="1"/>
              <a:t>și</a:t>
            </a:r>
            <a:r>
              <a:rPr lang="en-US" dirty="0"/>
              <a:t> </a:t>
            </a:r>
            <a:r>
              <a:rPr lang="en-US" dirty="0" err="1"/>
              <a:t>modificarea</a:t>
            </a:r>
            <a:r>
              <a:rPr lang="en-US" dirty="0"/>
              <a:t> </a:t>
            </a:r>
            <a:r>
              <a:rPr lang="en-US" dirty="0" err="1"/>
              <a:t>concentrației</a:t>
            </a:r>
            <a:r>
              <a:rPr lang="en-US" dirty="0"/>
              <a:t> </a:t>
            </a:r>
            <a:r>
              <a:rPr lang="en-US" dirty="0" err="1"/>
              <a:t>în</a:t>
            </a:r>
            <a:r>
              <a:rPr lang="en-US" dirty="0"/>
              <a:t> </a:t>
            </a:r>
            <a:r>
              <a:rPr lang="en-US" dirty="0" err="1"/>
              <a:t>timp</a:t>
            </a:r>
            <a:r>
              <a:rPr lang="en-US" dirty="0"/>
              <a:t> sunt </a:t>
            </a:r>
            <a:r>
              <a:rPr lang="en-US" dirty="0" err="1"/>
              <a:t>cunoscute</a:t>
            </a:r>
            <a:r>
              <a:rPr lang="en-US" dirty="0"/>
              <a:t>, </a:t>
            </a:r>
            <a:r>
              <a:rPr lang="en-US" dirty="0" err="1"/>
              <a:t>atunci</a:t>
            </a:r>
            <a:r>
              <a:rPr lang="en-US" dirty="0"/>
              <a:t> se </a:t>
            </a:r>
            <a:r>
              <a:rPr lang="en-US" dirty="0" err="1"/>
              <a:t>poate</a:t>
            </a:r>
            <a:r>
              <a:rPr lang="en-US" dirty="0"/>
              <a:t> </a:t>
            </a:r>
            <a:r>
              <a:rPr lang="en-US" dirty="0" err="1"/>
              <a:t>calcula</a:t>
            </a:r>
            <a:r>
              <a:rPr lang="en-US" dirty="0"/>
              <a:t> </a:t>
            </a:r>
            <a:r>
              <a:rPr lang="en-US" dirty="0" err="1"/>
              <a:t>coeficientul</a:t>
            </a:r>
            <a:r>
              <a:rPr lang="en-US" dirty="0"/>
              <a:t> de </a:t>
            </a:r>
            <a:r>
              <a:rPr lang="en-US" dirty="0" err="1"/>
              <a:t>difuzie</a:t>
            </a:r>
            <a:r>
              <a:rPr lang="en-US" dirty="0"/>
              <a:t>. </a:t>
            </a:r>
            <a:endParaRPr lang="ro-RO" dirty="0"/>
          </a:p>
          <a:p>
            <a:r>
              <a:rPr lang="en-US" dirty="0" err="1"/>
              <a:t>Semnul</a:t>
            </a:r>
            <a:r>
              <a:rPr lang="en-US" dirty="0"/>
              <a:t> </a:t>
            </a:r>
            <a:r>
              <a:rPr lang="en-US" dirty="0" err="1"/>
              <a:t>negativ</a:t>
            </a:r>
            <a:r>
              <a:rPr lang="en-US" dirty="0"/>
              <a:t> </a:t>
            </a:r>
            <a:r>
              <a:rPr lang="en-US" dirty="0" err="1"/>
              <a:t>indică</a:t>
            </a:r>
            <a:r>
              <a:rPr lang="en-US" dirty="0"/>
              <a:t> </a:t>
            </a:r>
            <a:r>
              <a:rPr lang="en-US" dirty="0" err="1"/>
              <a:t>faptul</a:t>
            </a:r>
            <a:r>
              <a:rPr lang="en-US" dirty="0"/>
              <a:t> </a:t>
            </a:r>
            <a:r>
              <a:rPr lang="en-US" dirty="0" err="1"/>
              <a:t>că</a:t>
            </a:r>
            <a:r>
              <a:rPr lang="en-US" dirty="0"/>
              <a:t> </a:t>
            </a:r>
            <a:r>
              <a:rPr lang="en-US" dirty="0" err="1"/>
              <a:t>gradientul</a:t>
            </a:r>
            <a:r>
              <a:rPr lang="en-US" dirty="0"/>
              <a:t> de </a:t>
            </a:r>
            <a:r>
              <a:rPr lang="en-US" dirty="0" err="1"/>
              <a:t>concentrație</a:t>
            </a:r>
            <a:r>
              <a:rPr lang="en-US" dirty="0"/>
              <a:t> </a:t>
            </a:r>
            <a:r>
              <a:rPr lang="en-US" dirty="0" err="1"/>
              <a:t>este</a:t>
            </a:r>
            <a:r>
              <a:rPr lang="en-US" dirty="0"/>
              <a:t> </a:t>
            </a:r>
            <a:r>
              <a:rPr lang="en-US" dirty="0" err="1"/>
              <a:t>negativ</a:t>
            </a:r>
            <a:r>
              <a:rPr lang="en-US" dirty="0"/>
              <a:t>. </a:t>
            </a:r>
            <a:endParaRPr lang="ro-RO" dirty="0"/>
          </a:p>
          <a:p>
            <a:r>
              <a:rPr lang="en-US" dirty="0"/>
              <a:t>Prima </a:t>
            </a:r>
            <a:r>
              <a:rPr lang="en-US" dirty="0" err="1"/>
              <a:t>lege</a:t>
            </a:r>
            <a:r>
              <a:rPr lang="en-US" dirty="0"/>
              <a:t> </a:t>
            </a:r>
            <a:r>
              <a:rPr lang="en-US" dirty="0" err="1"/>
              <a:t>poate</a:t>
            </a:r>
            <a:r>
              <a:rPr lang="en-US" dirty="0"/>
              <a:t> fi </a:t>
            </a:r>
            <a:r>
              <a:rPr lang="en-US" dirty="0" err="1"/>
              <a:t>aplicată</a:t>
            </a:r>
            <a:r>
              <a:rPr lang="en-US" dirty="0"/>
              <a:t> </a:t>
            </a:r>
            <a:r>
              <a:rPr lang="en-US" dirty="0" err="1"/>
              <a:t>numai</a:t>
            </a:r>
            <a:r>
              <a:rPr lang="en-US" dirty="0"/>
              <a:t> </a:t>
            </a:r>
            <a:r>
              <a:rPr lang="en-US" dirty="0" err="1"/>
              <a:t>sistemelor</a:t>
            </a:r>
            <a:r>
              <a:rPr lang="en-US" dirty="0"/>
              <a:t> </a:t>
            </a:r>
            <a:r>
              <a:rPr lang="en-US" dirty="0" err="1"/>
              <a:t>în</a:t>
            </a:r>
            <a:r>
              <a:rPr lang="en-US" dirty="0"/>
              <a:t> care </a:t>
            </a:r>
            <a:r>
              <a:rPr lang="en-US" dirty="0" err="1"/>
              <a:t>condițiile</a:t>
            </a:r>
            <a:r>
              <a:rPr lang="en-US" dirty="0"/>
              <a:t> </a:t>
            </a:r>
            <a:r>
              <a:rPr lang="en-US" dirty="0" err="1"/>
              <a:t>rămân</a:t>
            </a:r>
            <a:r>
              <a:rPr lang="en-US" dirty="0"/>
              <a:t> </a:t>
            </a:r>
            <a:r>
              <a:rPr lang="en-US" dirty="0" err="1"/>
              <a:t>aceleași</a:t>
            </a:r>
            <a:r>
              <a:rPr lang="en-US" dirty="0"/>
              <a:t> - cu </a:t>
            </a:r>
            <a:r>
              <a:rPr lang="en-US" dirty="0" err="1"/>
              <a:t>alte</a:t>
            </a:r>
            <a:r>
              <a:rPr lang="en-US" dirty="0"/>
              <a:t> </a:t>
            </a:r>
            <a:r>
              <a:rPr lang="en-US" dirty="0" err="1"/>
              <a:t>cuvinte</a:t>
            </a:r>
            <a:r>
              <a:rPr lang="en-US" dirty="0"/>
              <a:t>, </a:t>
            </a:r>
            <a:r>
              <a:rPr lang="en-US" dirty="0" err="1"/>
              <a:t>dacă</a:t>
            </a:r>
            <a:r>
              <a:rPr lang="en-US" dirty="0"/>
              <a:t> </a:t>
            </a:r>
            <a:r>
              <a:rPr lang="en-US" dirty="0" err="1"/>
              <a:t>fluxul</a:t>
            </a:r>
            <a:r>
              <a:rPr lang="en-US" dirty="0"/>
              <a:t> care </a:t>
            </a:r>
            <a:r>
              <a:rPr lang="en-US" dirty="0" err="1"/>
              <a:t>intră</a:t>
            </a:r>
            <a:r>
              <a:rPr lang="en-US" dirty="0"/>
              <a:t> </a:t>
            </a:r>
            <a:r>
              <a:rPr lang="en-US" dirty="0" err="1"/>
              <a:t>în</a:t>
            </a:r>
            <a:r>
              <a:rPr lang="en-US" dirty="0"/>
              <a:t> </a:t>
            </a:r>
            <a:r>
              <a:rPr lang="en-US" dirty="0" err="1"/>
              <a:t>sistem</a:t>
            </a:r>
            <a:r>
              <a:rPr lang="en-US" dirty="0"/>
              <a:t> </a:t>
            </a:r>
            <a:r>
              <a:rPr lang="en-US" dirty="0" err="1"/>
              <a:t>este</a:t>
            </a:r>
            <a:r>
              <a:rPr lang="en-US" dirty="0"/>
              <a:t> egal cu </a:t>
            </a:r>
            <a:r>
              <a:rPr lang="en-US" dirty="0" err="1"/>
              <a:t>fluxul</a:t>
            </a:r>
            <a:r>
              <a:rPr lang="en-US" dirty="0"/>
              <a:t> care </a:t>
            </a:r>
            <a:r>
              <a:rPr lang="en-US" dirty="0" err="1"/>
              <a:t>iese</a:t>
            </a:r>
            <a:r>
              <a:rPr lang="en-US" dirty="0"/>
              <a:t>. </a:t>
            </a:r>
            <a:endParaRPr lang="ro-RO" dirty="0"/>
          </a:p>
        </p:txBody>
      </p:sp>
      <p:pic>
        <p:nvPicPr>
          <p:cNvPr id="5" name="Picture 4">
            <a:extLst>
              <a:ext uri="{FF2B5EF4-FFF2-40B4-BE49-F238E27FC236}">
                <a16:creationId xmlns:a16="http://schemas.microsoft.com/office/drawing/2014/main" id="{6AFD1457-A4B4-C923-A237-533DEC99F3AF}"/>
              </a:ext>
            </a:extLst>
          </p:cNvPr>
          <p:cNvPicPr>
            <a:picLocks noChangeAspect="1"/>
          </p:cNvPicPr>
          <p:nvPr/>
        </p:nvPicPr>
        <p:blipFill>
          <a:blip r:embed="rId2"/>
          <a:stretch>
            <a:fillRect/>
          </a:stretch>
        </p:blipFill>
        <p:spPr>
          <a:xfrm>
            <a:off x="5401765" y="1345017"/>
            <a:ext cx="1761693" cy="826280"/>
          </a:xfrm>
          <a:prstGeom prst="rect">
            <a:avLst/>
          </a:prstGeom>
        </p:spPr>
      </p:pic>
    </p:spTree>
    <p:extLst>
      <p:ext uri="{BB962C8B-B14F-4D97-AF65-F5344CB8AC3E}">
        <p14:creationId xmlns:p14="http://schemas.microsoft.com/office/powerpoint/2010/main" val="3898505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A3477-4F09-AF1E-A487-628EC1273CC9}"/>
              </a:ext>
            </a:extLst>
          </p:cNvPr>
          <p:cNvSpPr>
            <a:spLocks noGrp="1"/>
          </p:cNvSpPr>
          <p:nvPr>
            <p:ph type="title"/>
          </p:nvPr>
        </p:nvSpPr>
        <p:spPr>
          <a:xfrm>
            <a:off x="838200" y="365125"/>
            <a:ext cx="10515600" cy="698565"/>
          </a:xfrm>
        </p:spPr>
        <p:txBody>
          <a:bodyPr/>
          <a:lstStyle/>
          <a:p>
            <a:r>
              <a:rPr lang="ro-RO" dirty="0"/>
              <a:t>Cauzele fenomenului de transport</a:t>
            </a:r>
            <a:endParaRPr lang="en-US" dirty="0"/>
          </a:p>
        </p:txBody>
      </p:sp>
      <p:sp>
        <p:nvSpPr>
          <p:cNvPr id="3" name="Content Placeholder 2">
            <a:extLst>
              <a:ext uri="{FF2B5EF4-FFF2-40B4-BE49-F238E27FC236}">
                <a16:creationId xmlns:a16="http://schemas.microsoft.com/office/drawing/2014/main" id="{122A065A-4FD1-00D7-0F0F-F51CD9552624}"/>
              </a:ext>
            </a:extLst>
          </p:cNvPr>
          <p:cNvSpPr>
            <a:spLocks noGrp="1"/>
          </p:cNvSpPr>
          <p:nvPr>
            <p:ph idx="1"/>
          </p:nvPr>
        </p:nvSpPr>
        <p:spPr>
          <a:xfrm>
            <a:off x="373223" y="1063690"/>
            <a:ext cx="11290041" cy="5561045"/>
          </a:xfrm>
        </p:spPr>
        <p:txBody>
          <a:bodyPr>
            <a:normAutofit fontScale="92500" lnSpcReduction="10000"/>
          </a:bodyPr>
          <a:lstStyle/>
          <a:p>
            <a:r>
              <a:rPr lang="ro-RO" dirty="0"/>
              <a:t>D</a:t>
            </a:r>
            <a:r>
              <a:rPr lang="en-US" dirty="0" err="1"/>
              <a:t>ezechilibrele</a:t>
            </a:r>
            <a:r>
              <a:rPr lang="en-US" dirty="0"/>
              <a:t> </a:t>
            </a:r>
            <a:r>
              <a:rPr lang="en-US" dirty="0" err="1"/>
              <a:t>dintre</a:t>
            </a:r>
            <a:r>
              <a:rPr lang="en-US" dirty="0"/>
              <a:t> </a:t>
            </a:r>
            <a:r>
              <a:rPr lang="en-US" dirty="0" err="1"/>
              <a:t>sisteme</a:t>
            </a:r>
            <a:r>
              <a:rPr lang="en-US" dirty="0"/>
              <a:t> </a:t>
            </a:r>
            <a:r>
              <a:rPr lang="en-US" dirty="0" err="1"/>
              <a:t>sau</a:t>
            </a:r>
            <a:r>
              <a:rPr lang="en-US" dirty="0"/>
              <a:t> </a:t>
            </a:r>
            <a:r>
              <a:rPr lang="en-US" dirty="0" err="1"/>
              <a:t>dintre</a:t>
            </a:r>
            <a:r>
              <a:rPr lang="en-US" dirty="0"/>
              <a:t> </a:t>
            </a:r>
            <a:r>
              <a:rPr lang="en-US" dirty="0" err="1"/>
              <a:t>părți</a:t>
            </a:r>
            <a:r>
              <a:rPr lang="en-US" dirty="0"/>
              <a:t> ale</a:t>
            </a:r>
            <a:r>
              <a:rPr lang="ro-RO" dirty="0"/>
              <a:t> </a:t>
            </a:r>
            <a:r>
              <a:rPr lang="en-US" dirty="0" err="1"/>
              <a:t>sistemelor</a:t>
            </a:r>
            <a:r>
              <a:rPr lang="en-US" dirty="0"/>
              <a:t>. </a:t>
            </a:r>
            <a:r>
              <a:rPr lang="en-US" dirty="0" err="1"/>
              <a:t>Evoluția</a:t>
            </a:r>
            <a:r>
              <a:rPr lang="en-US" dirty="0"/>
              <a:t> </a:t>
            </a:r>
            <a:r>
              <a:rPr lang="en-US" dirty="0" err="1"/>
              <a:t>naturală</a:t>
            </a:r>
            <a:r>
              <a:rPr lang="en-US" dirty="0"/>
              <a:t> </a:t>
            </a:r>
            <a:r>
              <a:rPr lang="en-US" dirty="0" err="1"/>
              <a:t>este</a:t>
            </a:r>
            <a:r>
              <a:rPr lang="en-US" dirty="0"/>
              <a:t> </a:t>
            </a:r>
            <a:r>
              <a:rPr lang="en-US" dirty="0" err="1"/>
              <a:t>către</a:t>
            </a:r>
            <a:r>
              <a:rPr lang="en-US" dirty="0"/>
              <a:t> </a:t>
            </a:r>
            <a:r>
              <a:rPr lang="en-US" dirty="0" err="1"/>
              <a:t>uniformizarea</a:t>
            </a:r>
            <a:r>
              <a:rPr lang="en-US" dirty="0"/>
              <a:t> </a:t>
            </a:r>
            <a:r>
              <a:rPr lang="en-US" dirty="0" err="1"/>
              <a:t>proprietăților</a:t>
            </a:r>
            <a:r>
              <a:rPr lang="en-US" dirty="0"/>
              <a:t>, </a:t>
            </a:r>
            <a:r>
              <a:rPr lang="en-US" dirty="0" err="1"/>
              <a:t>caracterizate</a:t>
            </a:r>
            <a:r>
              <a:rPr lang="en-US" dirty="0"/>
              <a:t> de </a:t>
            </a:r>
            <a:r>
              <a:rPr lang="en-US" dirty="0" err="1"/>
              <a:t>mărimi</a:t>
            </a:r>
            <a:r>
              <a:rPr lang="ro-RO" dirty="0"/>
              <a:t> </a:t>
            </a:r>
            <a:r>
              <a:rPr lang="en-US" dirty="0" err="1"/>
              <a:t>fizice</a:t>
            </a:r>
            <a:r>
              <a:rPr lang="en-US" dirty="0"/>
              <a:t> </a:t>
            </a:r>
            <a:r>
              <a:rPr lang="en-US" dirty="0" err="1"/>
              <a:t>constante</a:t>
            </a:r>
            <a:r>
              <a:rPr lang="en-US" dirty="0"/>
              <a:t> </a:t>
            </a:r>
            <a:r>
              <a:rPr lang="en-US" dirty="0" err="1"/>
              <a:t>în</a:t>
            </a:r>
            <a:r>
              <a:rPr lang="en-US" dirty="0"/>
              <a:t> </a:t>
            </a:r>
            <a:r>
              <a:rPr lang="en-US" dirty="0" err="1"/>
              <a:t>timp</a:t>
            </a:r>
            <a:r>
              <a:rPr lang="en-US" dirty="0"/>
              <a:t> </a:t>
            </a:r>
            <a:r>
              <a:rPr lang="en-US" dirty="0" err="1"/>
              <a:t>și</a:t>
            </a:r>
            <a:r>
              <a:rPr lang="en-US" dirty="0"/>
              <a:t> </a:t>
            </a:r>
            <a:r>
              <a:rPr lang="en-US" dirty="0" err="1"/>
              <a:t>spațiu</a:t>
            </a:r>
            <a:r>
              <a:rPr lang="en-US" dirty="0"/>
              <a:t>.</a:t>
            </a:r>
          </a:p>
          <a:p>
            <a:r>
              <a:rPr lang="en-US" i="1" dirty="0">
                <a:solidFill>
                  <a:srgbClr val="FF0000"/>
                </a:solidFill>
              </a:rPr>
              <a:t>Orice </a:t>
            </a:r>
            <a:r>
              <a:rPr lang="en-US" i="1" dirty="0" err="1">
                <a:solidFill>
                  <a:srgbClr val="FF0000"/>
                </a:solidFill>
              </a:rPr>
              <a:t>sistem</a:t>
            </a:r>
            <a:r>
              <a:rPr lang="en-US" i="1" dirty="0">
                <a:solidFill>
                  <a:srgbClr val="FF0000"/>
                </a:solidFill>
              </a:rPr>
              <a:t> </a:t>
            </a:r>
            <a:r>
              <a:rPr lang="en-US" i="1" dirty="0" err="1">
                <a:solidFill>
                  <a:srgbClr val="FF0000"/>
                </a:solidFill>
              </a:rPr>
              <a:t>fizic</a:t>
            </a:r>
            <a:r>
              <a:rPr lang="en-US" i="1" dirty="0">
                <a:solidFill>
                  <a:srgbClr val="FF0000"/>
                </a:solidFill>
              </a:rPr>
              <a:t> </a:t>
            </a:r>
            <a:r>
              <a:rPr lang="en-US" i="1" dirty="0" err="1">
                <a:solidFill>
                  <a:srgbClr val="FF0000"/>
                </a:solidFill>
              </a:rPr>
              <a:t>izolat</a:t>
            </a:r>
            <a:r>
              <a:rPr lang="en-US" i="1" dirty="0">
                <a:solidFill>
                  <a:srgbClr val="FF0000"/>
                </a:solidFill>
              </a:rPr>
              <a:t> </a:t>
            </a:r>
            <a:r>
              <a:rPr lang="en-US" i="1" dirty="0" err="1">
                <a:solidFill>
                  <a:srgbClr val="FF0000"/>
                </a:solidFill>
              </a:rPr>
              <a:t>tinde</a:t>
            </a:r>
            <a:r>
              <a:rPr lang="en-US" i="1" dirty="0">
                <a:solidFill>
                  <a:srgbClr val="FF0000"/>
                </a:solidFill>
              </a:rPr>
              <a:t> </a:t>
            </a:r>
            <a:r>
              <a:rPr lang="en-US" i="1" dirty="0" err="1">
                <a:solidFill>
                  <a:srgbClr val="FF0000"/>
                </a:solidFill>
              </a:rPr>
              <a:t>să</a:t>
            </a:r>
            <a:r>
              <a:rPr lang="en-US" i="1" dirty="0">
                <a:solidFill>
                  <a:srgbClr val="FF0000"/>
                </a:solidFill>
              </a:rPr>
              <a:t> </a:t>
            </a:r>
            <a:r>
              <a:rPr lang="en-US" i="1" dirty="0" err="1">
                <a:solidFill>
                  <a:srgbClr val="FF0000"/>
                </a:solidFill>
              </a:rPr>
              <a:t>evolueze</a:t>
            </a:r>
            <a:r>
              <a:rPr lang="en-US" i="1" dirty="0">
                <a:solidFill>
                  <a:srgbClr val="FF0000"/>
                </a:solidFill>
              </a:rPr>
              <a:t> </a:t>
            </a:r>
            <a:r>
              <a:rPr lang="en-US" i="1" dirty="0" err="1">
                <a:solidFill>
                  <a:srgbClr val="FF0000"/>
                </a:solidFill>
              </a:rPr>
              <a:t>către</a:t>
            </a:r>
            <a:r>
              <a:rPr lang="en-US" i="1" dirty="0">
                <a:solidFill>
                  <a:srgbClr val="FF0000"/>
                </a:solidFill>
              </a:rPr>
              <a:t> </a:t>
            </a:r>
            <a:r>
              <a:rPr lang="en-US" i="1" dirty="0" err="1">
                <a:solidFill>
                  <a:srgbClr val="FF0000"/>
                </a:solidFill>
              </a:rPr>
              <a:t>stări</a:t>
            </a:r>
            <a:r>
              <a:rPr lang="en-US" i="1" dirty="0">
                <a:solidFill>
                  <a:srgbClr val="FF0000"/>
                </a:solidFill>
              </a:rPr>
              <a:t> </a:t>
            </a:r>
            <a:r>
              <a:rPr lang="en-US" i="1" dirty="0" err="1">
                <a:solidFill>
                  <a:srgbClr val="FF0000"/>
                </a:solidFill>
              </a:rPr>
              <a:t>caracterizate</a:t>
            </a:r>
            <a:r>
              <a:rPr lang="en-US" i="1" dirty="0">
                <a:solidFill>
                  <a:srgbClr val="FF0000"/>
                </a:solidFill>
              </a:rPr>
              <a:t> de </a:t>
            </a:r>
            <a:r>
              <a:rPr lang="en-US" i="1" dirty="0" err="1">
                <a:solidFill>
                  <a:srgbClr val="FF0000"/>
                </a:solidFill>
              </a:rPr>
              <a:t>proprietăți</a:t>
            </a:r>
            <a:r>
              <a:rPr lang="en-US" i="1" dirty="0">
                <a:solidFill>
                  <a:srgbClr val="FF0000"/>
                </a:solidFill>
              </a:rPr>
              <a:t> </a:t>
            </a:r>
            <a:r>
              <a:rPr lang="en-US" i="1" dirty="0" err="1">
                <a:solidFill>
                  <a:srgbClr val="FF0000"/>
                </a:solidFill>
              </a:rPr>
              <a:t>constante</a:t>
            </a:r>
            <a:r>
              <a:rPr lang="en-US" i="1" dirty="0">
                <a:solidFill>
                  <a:srgbClr val="FF0000"/>
                </a:solidFill>
              </a:rPr>
              <a:t>. Un </a:t>
            </a:r>
            <a:r>
              <a:rPr lang="en-US" i="1" dirty="0" err="1">
                <a:solidFill>
                  <a:srgbClr val="FF0000"/>
                </a:solidFill>
              </a:rPr>
              <a:t>sistem</a:t>
            </a:r>
            <a:r>
              <a:rPr lang="en-US" i="1" dirty="0">
                <a:solidFill>
                  <a:srgbClr val="FF0000"/>
                </a:solidFill>
              </a:rPr>
              <a:t> </a:t>
            </a:r>
            <a:r>
              <a:rPr lang="en-US" i="1" dirty="0" err="1">
                <a:solidFill>
                  <a:srgbClr val="FF0000"/>
                </a:solidFill>
              </a:rPr>
              <a:t>fizic</a:t>
            </a:r>
            <a:r>
              <a:rPr lang="en-US" i="1" dirty="0">
                <a:solidFill>
                  <a:srgbClr val="FF0000"/>
                </a:solidFill>
              </a:rPr>
              <a:t> </a:t>
            </a:r>
            <a:r>
              <a:rPr lang="en-US" i="1" dirty="0" err="1">
                <a:solidFill>
                  <a:srgbClr val="FF0000"/>
                </a:solidFill>
              </a:rPr>
              <a:t>izolat</a:t>
            </a:r>
            <a:r>
              <a:rPr lang="en-US" i="1" dirty="0">
                <a:solidFill>
                  <a:srgbClr val="FF0000"/>
                </a:solidFill>
              </a:rPr>
              <a:t> </a:t>
            </a:r>
            <a:r>
              <a:rPr lang="en-US" i="1" dirty="0" err="1">
                <a:solidFill>
                  <a:srgbClr val="FF0000"/>
                </a:solidFill>
              </a:rPr>
              <a:t>ajunge</a:t>
            </a:r>
            <a:r>
              <a:rPr lang="en-US" i="1" dirty="0">
                <a:solidFill>
                  <a:srgbClr val="FF0000"/>
                </a:solidFill>
              </a:rPr>
              <a:t>, </a:t>
            </a:r>
            <a:r>
              <a:rPr lang="en-US" i="1" dirty="0" err="1">
                <a:solidFill>
                  <a:srgbClr val="FF0000"/>
                </a:solidFill>
              </a:rPr>
              <a:t>după</a:t>
            </a:r>
            <a:r>
              <a:rPr lang="en-US" i="1" dirty="0">
                <a:solidFill>
                  <a:srgbClr val="FF0000"/>
                </a:solidFill>
              </a:rPr>
              <a:t> un </a:t>
            </a:r>
            <a:r>
              <a:rPr lang="en-US" i="1" dirty="0" err="1">
                <a:solidFill>
                  <a:srgbClr val="FF0000"/>
                </a:solidFill>
              </a:rPr>
              <a:t>timp</a:t>
            </a:r>
            <a:r>
              <a:rPr lang="en-US" i="1" dirty="0">
                <a:solidFill>
                  <a:srgbClr val="FF0000"/>
                </a:solidFill>
              </a:rPr>
              <a:t> </a:t>
            </a:r>
            <a:r>
              <a:rPr lang="en-US" i="1" dirty="0" err="1">
                <a:solidFill>
                  <a:srgbClr val="FF0000"/>
                </a:solidFill>
              </a:rPr>
              <a:t>caracteristic</a:t>
            </a:r>
            <a:r>
              <a:rPr lang="en-US" i="1" dirty="0">
                <a:solidFill>
                  <a:srgbClr val="FF0000"/>
                </a:solidFill>
              </a:rPr>
              <a:t> </a:t>
            </a:r>
            <a:r>
              <a:rPr lang="en-US" i="1" dirty="0" err="1">
                <a:solidFill>
                  <a:srgbClr val="FF0000"/>
                </a:solidFill>
              </a:rPr>
              <a:t>sistemului</a:t>
            </a:r>
            <a:r>
              <a:rPr lang="en-US" i="1" dirty="0">
                <a:solidFill>
                  <a:srgbClr val="FF0000"/>
                </a:solidFill>
              </a:rPr>
              <a:t>, </a:t>
            </a:r>
            <a:r>
              <a:rPr lang="en-US" i="1" dirty="0" err="1">
                <a:solidFill>
                  <a:srgbClr val="FF0000"/>
                </a:solidFill>
              </a:rPr>
              <a:t>într</a:t>
            </a:r>
            <a:r>
              <a:rPr lang="en-US" i="1" dirty="0">
                <a:solidFill>
                  <a:srgbClr val="FF0000"/>
                </a:solidFill>
              </a:rPr>
              <a:t>-o stare (de </a:t>
            </a:r>
            <a:r>
              <a:rPr lang="en-US" i="1" dirty="0" err="1">
                <a:solidFill>
                  <a:srgbClr val="FF0000"/>
                </a:solidFill>
              </a:rPr>
              <a:t>echilibru</a:t>
            </a:r>
            <a:r>
              <a:rPr lang="ro-RO" i="1" dirty="0">
                <a:solidFill>
                  <a:srgbClr val="FF0000"/>
                </a:solidFill>
              </a:rPr>
              <a:t> </a:t>
            </a:r>
            <a:r>
              <a:rPr lang="en-US" i="1" dirty="0">
                <a:solidFill>
                  <a:srgbClr val="FF0000"/>
                </a:solidFill>
              </a:rPr>
              <a:t>intern), pe care o </a:t>
            </a:r>
            <a:r>
              <a:rPr lang="en-US" i="1" dirty="0" err="1">
                <a:solidFill>
                  <a:srgbClr val="FF0000"/>
                </a:solidFill>
              </a:rPr>
              <a:t>păstrează</a:t>
            </a:r>
            <a:r>
              <a:rPr lang="en-US" i="1" dirty="0">
                <a:solidFill>
                  <a:srgbClr val="FF0000"/>
                </a:solidFill>
              </a:rPr>
              <a:t> </a:t>
            </a:r>
            <a:r>
              <a:rPr lang="en-US" i="1" dirty="0" err="1">
                <a:solidFill>
                  <a:srgbClr val="FF0000"/>
                </a:solidFill>
              </a:rPr>
              <a:t>indefinit</a:t>
            </a:r>
            <a:r>
              <a:rPr lang="en-US" i="1" dirty="0">
                <a:solidFill>
                  <a:srgbClr val="FF0000"/>
                </a:solidFill>
              </a:rPr>
              <a:t>.</a:t>
            </a:r>
            <a:endParaRPr lang="ro-RO" i="1" dirty="0">
              <a:solidFill>
                <a:srgbClr val="FF0000"/>
              </a:solidFill>
            </a:endParaRPr>
          </a:p>
          <a:p>
            <a:r>
              <a:rPr lang="en-US" dirty="0" err="1"/>
              <a:t>Deoarece</a:t>
            </a:r>
            <a:r>
              <a:rPr lang="en-US" dirty="0"/>
              <a:t> </a:t>
            </a:r>
            <a:r>
              <a:rPr lang="en-US" dirty="0" err="1"/>
              <a:t>sistemul</a:t>
            </a:r>
            <a:r>
              <a:rPr lang="en-US" dirty="0"/>
              <a:t> </a:t>
            </a:r>
            <a:r>
              <a:rPr lang="en-US" dirty="0" err="1"/>
              <a:t>fizic</a:t>
            </a:r>
            <a:r>
              <a:rPr lang="en-US" dirty="0"/>
              <a:t> </a:t>
            </a:r>
            <a:r>
              <a:rPr lang="en-US" dirty="0" err="1"/>
              <a:t>ocupă</a:t>
            </a:r>
            <a:r>
              <a:rPr lang="en-US" dirty="0"/>
              <a:t> un </a:t>
            </a:r>
            <a:r>
              <a:rPr lang="en-US" dirty="0" err="1"/>
              <a:t>domeniu</a:t>
            </a:r>
            <a:r>
              <a:rPr lang="en-US" dirty="0"/>
              <a:t> </a:t>
            </a:r>
            <a:r>
              <a:rPr lang="en-US" dirty="0" err="1"/>
              <a:t>spațial</a:t>
            </a:r>
            <a:r>
              <a:rPr lang="en-US" dirty="0"/>
              <a:t>, </a:t>
            </a:r>
            <a:r>
              <a:rPr lang="en-US" dirty="0" err="1"/>
              <a:t>stările</a:t>
            </a:r>
            <a:r>
              <a:rPr lang="en-US" dirty="0"/>
              <a:t> (de </a:t>
            </a:r>
            <a:r>
              <a:rPr lang="en-US" dirty="0" err="1"/>
              <a:t>echilibru</a:t>
            </a:r>
            <a:r>
              <a:rPr lang="en-US" dirty="0"/>
              <a:t>, </a:t>
            </a:r>
            <a:r>
              <a:rPr lang="en-US" dirty="0" err="1"/>
              <a:t>neperturbate</a:t>
            </a:r>
            <a:r>
              <a:rPr lang="en-US" dirty="0"/>
              <a:t>) </a:t>
            </a:r>
            <a:r>
              <a:rPr lang="en-US" dirty="0" err="1"/>
              <a:t>presupun</a:t>
            </a:r>
            <a:r>
              <a:rPr lang="en-US" dirty="0"/>
              <a:t>,</a:t>
            </a:r>
            <a:r>
              <a:rPr lang="ro-RO" dirty="0"/>
              <a:t> </a:t>
            </a:r>
            <a:r>
              <a:rPr lang="en-US" dirty="0"/>
              <a:t>implicit, </a:t>
            </a:r>
            <a:r>
              <a:rPr lang="en-US" dirty="0" err="1"/>
              <a:t>și</a:t>
            </a:r>
            <a:r>
              <a:rPr lang="en-US" dirty="0"/>
              <a:t> </a:t>
            </a:r>
            <a:r>
              <a:rPr lang="en-US" dirty="0" err="1"/>
              <a:t>faptul</a:t>
            </a:r>
            <a:r>
              <a:rPr lang="en-US" dirty="0"/>
              <a:t> </a:t>
            </a:r>
            <a:r>
              <a:rPr lang="en-US" dirty="0" err="1"/>
              <a:t>că</a:t>
            </a:r>
            <a:r>
              <a:rPr lang="en-US" dirty="0"/>
              <a:t> </a:t>
            </a:r>
            <a:r>
              <a:rPr lang="en-US" dirty="0" err="1"/>
              <a:t>proprietățile</a:t>
            </a:r>
            <a:r>
              <a:rPr lang="en-US" dirty="0"/>
              <a:t> </a:t>
            </a:r>
            <a:r>
              <a:rPr lang="en-US" dirty="0" err="1"/>
              <a:t>trebuie</a:t>
            </a:r>
            <a:r>
              <a:rPr lang="en-US" dirty="0"/>
              <a:t> </a:t>
            </a:r>
            <a:r>
              <a:rPr lang="en-US" dirty="0" err="1"/>
              <a:t>să</a:t>
            </a:r>
            <a:r>
              <a:rPr lang="en-US" dirty="0"/>
              <a:t> fie </a:t>
            </a:r>
            <a:r>
              <a:rPr lang="en-US" dirty="0" err="1"/>
              <a:t>uniforme</a:t>
            </a:r>
            <a:r>
              <a:rPr lang="en-US" dirty="0"/>
              <a:t> </a:t>
            </a:r>
            <a:r>
              <a:rPr lang="en-US" dirty="0" err="1"/>
              <a:t>spațial</a:t>
            </a:r>
            <a:r>
              <a:rPr lang="en-US" dirty="0"/>
              <a:t>, </a:t>
            </a:r>
            <a:r>
              <a:rPr lang="en-US" dirty="0" err="1"/>
              <a:t>adică</a:t>
            </a:r>
            <a:r>
              <a:rPr lang="en-US" dirty="0"/>
              <a:t> </a:t>
            </a:r>
            <a:r>
              <a:rPr lang="en-US" dirty="0" err="1"/>
              <a:t>sistemul</a:t>
            </a:r>
            <a:r>
              <a:rPr lang="en-US" dirty="0"/>
              <a:t> </a:t>
            </a:r>
            <a:r>
              <a:rPr lang="en-US" dirty="0" err="1"/>
              <a:t>să</a:t>
            </a:r>
            <a:r>
              <a:rPr lang="en-US" dirty="0"/>
              <a:t> fie </a:t>
            </a:r>
            <a:r>
              <a:rPr lang="en-US" dirty="0" err="1"/>
              <a:t>omogen</a:t>
            </a:r>
            <a:r>
              <a:rPr lang="ro-RO" dirty="0"/>
              <a:t> </a:t>
            </a:r>
            <a:r>
              <a:rPr lang="en-US" dirty="0"/>
              <a:t>din </a:t>
            </a:r>
            <a:r>
              <a:rPr lang="en-US" dirty="0" err="1"/>
              <a:t>punct</a:t>
            </a:r>
            <a:r>
              <a:rPr lang="en-US" dirty="0"/>
              <a:t> de </a:t>
            </a:r>
            <a:r>
              <a:rPr lang="en-US" dirty="0" err="1"/>
              <a:t>vedere</a:t>
            </a:r>
            <a:r>
              <a:rPr lang="en-US" dirty="0"/>
              <a:t> al </a:t>
            </a:r>
            <a:r>
              <a:rPr lang="en-US" dirty="0" err="1"/>
              <a:t>proprietăți</a:t>
            </a:r>
            <a:r>
              <a:rPr lang="ro-RO" dirty="0"/>
              <a:t>lor</a:t>
            </a:r>
            <a:r>
              <a:rPr lang="en-US" dirty="0"/>
              <a:t> </a:t>
            </a:r>
            <a:r>
              <a:rPr lang="en-US" dirty="0" err="1"/>
              <a:t>aflate</a:t>
            </a:r>
            <a:r>
              <a:rPr lang="en-US" dirty="0"/>
              <a:t> </a:t>
            </a:r>
            <a:r>
              <a:rPr lang="en-US" dirty="0" err="1"/>
              <a:t>în</a:t>
            </a:r>
            <a:r>
              <a:rPr lang="en-US" dirty="0"/>
              <a:t> </a:t>
            </a:r>
            <a:r>
              <a:rPr lang="en-US" dirty="0" err="1"/>
              <a:t>studiu</a:t>
            </a:r>
            <a:r>
              <a:rPr lang="en-US" dirty="0"/>
              <a:t>. </a:t>
            </a:r>
            <a:r>
              <a:rPr lang="en-US" i="1" dirty="0" err="1">
                <a:solidFill>
                  <a:srgbClr val="FF0000"/>
                </a:solidFill>
              </a:rPr>
              <a:t>Procesul</a:t>
            </a:r>
            <a:r>
              <a:rPr lang="en-US" i="1" dirty="0">
                <a:solidFill>
                  <a:srgbClr val="FF0000"/>
                </a:solidFill>
              </a:rPr>
              <a:t> de </a:t>
            </a:r>
            <a:r>
              <a:rPr lang="en-US" i="1" dirty="0" err="1">
                <a:solidFill>
                  <a:srgbClr val="FF0000"/>
                </a:solidFill>
              </a:rPr>
              <a:t>omogenizare</a:t>
            </a:r>
            <a:r>
              <a:rPr lang="ro-RO" i="1" dirty="0">
                <a:solidFill>
                  <a:srgbClr val="FF0000"/>
                </a:solidFill>
              </a:rPr>
              <a:t> </a:t>
            </a:r>
            <a:r>
              <a:rPr lang="en-US" i="1" dirty="0" err="1">
                <a:solidFill>
                  <a:srgbClr val="FF0000"/>
                </a:solidFill>
              </a:rPr>
              <a:t>spațială</a:t>
            </a:r>
            <a:r>
              <a:rPr lang="en-US" i="1" dirty="0">
                <a:solidFill>
                  <a:srgbClr val="FF0000"/>
                </a:solidFill>
              </a:rPr>
              <a:t> are loc </a:t>
            </a:r>
            <a:r>
              <a:rPr lang="en-US" i="1" dirty="0" err="1">
                <a:solidFill>
                  <a:srgbClr val="FF0000"/>
                </a:solidFill>
              </a:rPr>
              <a:t>prin</a:t>
            </a:r>
            <a:r>
              <a:rPr lang="en-US" i="1" dirty="0">
                <a:solidFill>
                  <a:srgbClr val="FF0000"/>
                </a:solidFill>
              </a:rPr>
              <a:t> </a:t>
            </a:r>
            <a:r>
              <a:rPr lang="en-US" i="1" dirty="0" err="1">
                <a:solidFill>
                  <a:srgbClr val="FF0000"/>
                </a:solidFill>
              </a:rPr>
              <a:t>transportul</a:t>
            </a:r>
            <a:r>
              <a:rPr lang="en-US" i="1" dirty="0">
                <a:solidFill>
                  <a:srgbClr val="FF0000"/>
                </a:solidFill>
              </a:rPr>
              <a:t> </a:t>
            </a:r>
            <a:r>
              <a:rPr lang="en-US" i="1" dirty="0" err="1">
                <a:solidFill>
                  <a:srgbClr val="FF0000"/>
                </a:solidFill>
              </a:rPr>
              <a:t>unei</a:t>
            </a:r>
            <a:r>
              <a:rPr lang="en-US" i="1" dirty="0">
                <a:solidFill>
                  <a:srgbClr val="FF0000"/>
                </a:solidFill>
              </a:rPr>
              <a:t> </a:t>
            </a:r>
            <a:r>
              <a:rPr lang="en-US" i="1" dirty="0" err="1">
                <a:solidFill>
                  <a:srgbClr val="FF0000"/>
                </a:solidFill>
              </a:rPr>
              <a:t>entități</a:t>
            </a:r>
            <a:r>
              <a:rPr lang="en-US" i="1" dirty="0">
                <a:solidFill>
                  <a:srgbClr val="FF0000"/>
                </a:solidFill>
              </a:rPr>
              <a:t> </a:t>
            </a:r>
            <a:r>
              <a:rPr lang="en-US" i="1" dirty="0" err="1">
                <a:solidFill>
                  <a:srgbClr val="FF0000"/>
                </a:solidFill>
              </a:rPr>
              <a:t>fizice</a:t>
            </a:r>
            <a:r>
              <a:rPr lang="en-US" i="1" dirty="0">
                <a:solidFill>
                  <a:srgbClr val="FF0000"/>
                </a:solidFill>
              </a:rPr>
              <a:t> </a:t>
            </a:r>
            <a:r>
              <a:rPr lang="en-US" i="1" dirty="0" err="1">
                <a:solidFill>
                  <a:srgbClr val="FF0000"/>
                </a:solidFill>
              </a:rPr>
              <a:t>în</a:t>
            </a:r>
            <a:r>
              <a:rPr lang="en-US" i="1" dirty="0">
                <a:solidFill>
                  <a:srgbClr val="FF0000"/>
                </a:solidFill>
              </a:rPr>
              <a:t> </a:t>
            </a:r>
            <a:r>
              <a:rPr lang="en-US" i="1" dirty="0" err="1">
                <a:solidFill>
                  <a:srgbClr val="FF0000"/>
                </a:solidFill>
              </a:rPr>
              <a:t>interiorul</a:t>
            </a:r>
            <a:r>
              <a:rPr lang="en-US" i="1" dirty="0">
                <a:solidFill>
                  <a:srgbClr val="FF0000"/>
                </a:solidFill>
              </a:rPr>
              <a:t> </a:t>
            </a:r>
            <a:r>
              <a:rPr lang="en-US" i="1" dirty="0" err="1">
                <a:solidFill>
                  <a:srgbClr val="FF0000"/>
                </a:solidFill>
              </a:rPr>
              <a:t>sistemului</a:t>
            </a:r>
            <a:r>
              <a:rPr lang="en-US" i="1" dirty="0">
                <a:solidFill>
                  <a:srgbClr val="FF0000"/>
                </a:solidFill>
              </a:rPr>
              <a:t>. </a:t>
            </a:r>
            <a:endParaRPr lang="ro-RO" i="1" dirty="0">
              <a:solidFill>
                <a:srgbClr val="FF0000"/>
              </a:solidFill>
            </a:endParaRPr>
          </a:p>
          <a:p>
            <a:r>
              <a:rPr lang="en-US" i="1" dirty="0" err="1"/>
              <a:t>Fenomenele</a:t>
            </a:r>
            <a:r>
              <a:rPr lang="en-US" i="1" dirty="0"/>
              <a:t> de</a:t>
            </a:r>
            <a:r>
              <a:rPr lang="ro-RO" i="1" dirty="0"/>
              <a:t> </a:t>
            </a:r>
            <a:r>
              <a:rPr lang="en-US" i="1" dirty="0"/>
              <a:t>transport sunt </a:t>
            </a:r>
            <a:r>
              <a:rPr lang="en-US" i="1" dirty="0" err="1"/>
              <a:t>explicabile</a:t>
            </a:r>
            <a:r>
              <a:rPr lang="en-US" i="1" dirty="0"/>
              <a:t> pe </a:t>
            </a:r>
            <a:r>
              <a:rPr lang="en-US" i="1" dirty="0" err="1"/>
              <a:t>baza</a:t>
            </a:r>
            <a:r>
              <a:rPr lang="en-US" i="1" dirty="0"/>
              <a:t> </a:t>
            </a:r>
            <a:r>
              <a:rPr lang="en-US" i="1" dirty="0" err="1"/>
              <a:t>structurii</a:t>
            </a:r>
            <a:r>
              <a:rPr lang="en-US" i="1" dirty="0"/>
              <a:t> </a:t>
            </a:r>
            <a:r>
              <a:rPr lang="en-US" i="1" dirty="0" err="1"/>
              <a:t>microscopice</a:t>
            </a:r>
            <a:r>
              <a:rPr lang="en-US" i="1" dirty="0"/>
              <a:t> </a:t>
            </a:r>
            <a:r>
              <a:rPr lang="en-US" i="1" dirty="0" err="1"/>
              <a:t>și</a:t>
            </a:r>
            <a:r>
              <a:rPr lang="en-US" i="1" dirty="0"/>
              <a:t> sub-</a:t>
            </a:r>
            <a:r>
              <a:rPr lang="en-US" i="1" dirty="0" err="1"/>
              <a:t>microscopice</a:t>
            </a:r>
            <a:r>
              <a:rPr lang="en-US" i="1" dirty="0"/>
              <a:t> a </a:t>
            </a:r>
            <a:r>
              <a:rPr lang="en-US" i="1" dirty="0" err="1"/>
              <a:t>sistemului</a:t>
            </a:r>
            <a:r>
              <a:rPr lang="ro-RO" i="1" dirty="0"/>
              <a:t> </a:t>
            </a:r>
            <a:r>
              <a:rPr lang="en-US" i="1" dirty="0"/>
              <a:t>(</a:t>
            </a:r>
            <a:r>
              <a:rPr lang="en-US" i="1" dirty="0" err="1"/>
              <a:t>structură</a:t>
            </a:r>
            <a:r>
              <a:rPr lang="en-US" i="1" dirty="0"/>
              <a:t> </a:t>
            </a:r>
            <a:r>
              <a:rPr lang="en-US" i="1" dirty="0" err="1"/>
              <a:t>moleculară</a:t>
            </a:r>
            <a:r>
              <a:rPr lang="en-US" i="1" dirty="0"/>
              <a:t>, </a:t>
            </a:r>
            <a:r>
              <a:rPr lang="en-US" i="1" dirty="0" err="1"/>
              <a:t>electronică</a:t>
            </a:r>
            <a:r>
              <a:rPr lang="en-US" i="1" dirty="0"/>
              <a:t> etc.).</a:t>
            </a:r>
            <a:r>
              <a:rPr lang="ro-RO" i="1" dirty="0"/>
              <a:t> </a:t>
            </a:r>
            <a:r>
              <a:rPr lang="en-US" i="1" dirty="0">
                <a:solidFill>
                  <a:srgbClr val="FF0000"/>
                </a:solidFill>
              </a:rPr>
              <a:t>Prin </a:t>
            </a:r>
            <a:r>
              <a:rPr lang="ro-RO" i="1" dirty="0">
                <a:solidFill>
                  <a:srgbClr val="FF0000"/>
                </a:solidFill>
              </a:rPr>
              <a:t>astfel </a:t>
            </a:r>
            <a:r>
              <a:rPr lang="en-US" i="1" dirty="0">
                <a:solidFill>
                  <a:srgbClr val="FF0000"/>
                </a:solidFill>
              </a:rPr>
              <a:t>de transport se </a:t>
            </a:r>
            <a:r>
              <a:rPr lang="en-US" i="1" dirty="0" err="1">
                <a:solidFill>
                  <a:srgbClr val="FF0000"/>
                </a:solidFill>
              </a:rPr>
              <a:t>înțelege</a:t>
            </a:r>
            <a:r>
              <a:rPr lang="en-US" i="1" dirty="0">
                <a:solidFill>
                  <a:srgbClr val="FF0000"/>
                </a:solidFill>
              </a:rPr>
              <a:t> </a:t>
            </a:r>
            <a:r>
              <a:rPr lang="en-US" i="1" dirty="0" err="1">
                <a:solidFill>
                  <a:srgbClr val="FF0000"/>
                </a:solidFill>
              </a:rPr>
              <a:t>procesul</a:t>
            </a:r>
            <a:r>
              <a:rPr lang="en-US" i="1" dirty="0">
                <a:solidFill>
                  <a:srgbClr val="FF0000"/>
                </a:solidFill>
              </a:rPr>
              <a:t> microscopic de </a:t>
            </a:r>
            <a:r>
              <a:rPr lang="en-US" i="1" dirty="0" err="1">
                <a:solidFill>
                  <a:srgbClr val="FF0000"/>
                </a:solidFill>
              </a:rPr>
              <a:t>modificare</a:t>
            </a:r>
            <a:r>
              <a:rPr lang="en-US" i="1" dirty="0">
                <a:solidFill>
                  <a:srgbClr val="FF0000"/>
                </a:solidFill>
              </a:rPr>
              <a:t> </a:t>
            </a:r>
            <a:r>
              <a:rPr lang="en-US" i="1" dirty="0" err="1">
                <a:solidFill>
                  <a:srgbClr val="FF0000"/>
                </a:solidFill>
              </a:rPr>
              <a:t>spațială</a:t>
            </a:r>
            <a:r>
              <a:rPr lang="en-US" i="1" dirty="0">
                <a:solidFill>
                  <a:srgbClr val="FF0000"/>
                </a:solidFill>
              </a:rPr>
              <a:t> a </a:t>
            </a:r>
            <a:r>
              <a:rPr lang="en-US" i="1" dirty="0" err="1">
                <a:solidFill>
                  <a:srgbClr val="FF0000"/>
                </a:solidFill>
              </a:rPr>
              <a:t>proprietăților</a:t>
            </a:r>
            <a:r>
              <a:rPr lang="ro-RO" i="1" dirty="0">
                <a:solidFill>
                  <a:srgbClr val="FF0000"/>
                </a:solidFill>
              </a:rPr>
              <a:t> </a:t>
            </a:r>
            <a:r>
              <a:rPr lang="en-US" i="1" dirty="0" err="1">
                <a:solidFill>
                  <a:srgbClr val="FF0000"/>
                </a:solidFill>
              </a:rPr>
              <a:t>unui</a:t>
            </a:r>
            <a:r>
              <a:rPr lang="en-US" i="1" dirty="0">
                <a:solidFill>
                  <a:srgbClr val="FF0000"/>
                </a:solidFill>
              </a:rPr>
              <a:t> </a:t>
            </a:r>
            <a:r>
              <a:rPr lang="en-US" i="1" dirty="0" err="1">
                <a:solidFill>
                  <a:srgbClr val="FF0000"/>
                </a:solidFill>
              </a:rPr>
              <a:t>sistem</a:t>
            </a:r>
            <a:r>
              <a:rPr lang="en-US" i="1" dirty="0">
                <a:solidFill>
                  <a:srgbClr val="FF0000"/>
                </a:solidFill>
              </a:rPr>
              <a:t> </a:t>
            </a:r>
            <a:r>
              <a:rPr lang="en-US" i="1" dirty="0" err="1">
                <a:solidFill>
                  <a:srgbClr val="FF0000"/>
                </a:solidFill>
              </a:rPr>
              <a:t>izolat</a:t>
            </a:r>
            <a:r>
              <a:rPr lang="en-US" i="1" dirty="0">
                <a:solidFill>
                  <a:srgbClr val="FF0000"/>
                </a:solidFill>
              </a:rPr>
              <a:t>, </a:t>
            </a:r>
            <a:r>
              <a:rPr lang="en-US" i="1" dirty="0" err="1">
                <a:solidFill>
                  <a:srgbClr val="FF0000"/>
                </a:solidFill>
              </a:rPr>
              <a:t>în</a:t>
            </a:r>
            <a:r>
              <a:rPr lang="en-US" i="1" dirty="0">
                <a:solidFill>
                  <a:srgbClr val="FF0000"/>
                </a:solidFill>
              </a:rPr>
              <a:t> </a:t>
            </a:r>
            <a:r>
              <a:rPr lang="en-US" i="1" dirty="0" err="1">
                <a:solidFill>
                  <a:srgbClr val="FF0000"/>
                </a:solidFill>
              </a:rPr>
              <a:t>tendința</a:t>
            </a:r>
            <a:r>
              <a:rPr lang="en-US" i="1" dirty="0">
                <a:solidFill>
                  <a:srgbClr val="FF0000"/>
                </a:solidFill>
              </a:rPr>
              <a:t> de a </a:t>
            </a:r>
            <a:r>
              <a:rPr lang="en-US" i="1" dirty="0" err="1">
                <a:solidFill>
                  <a:srgbClr val="FF0000"/>
                </a:solidFill>
              </a:rPr>
              <a:t>atinge</a:t>
            </a:r>
            <a:r>
              <a:rPr lang="en-US" i="1" dirty="0">
                <a:solidFill>
                  <a:srgbClr val="FF0000"/>
                </a:solidFill>
              </a:rPr>
              <a:t> </a:t>
            </a:r>
            <a:r>
              <a:rPr lang="en-US" i="1" dirty="0" err="1">
                <a:solidFill>
                  <a:srgbClr val="FF0000"/>
                </a:solidFill>
              </a:rPr>
              <a:t>starea</a:t>
            </a:r>
            <a:r>
              <a:rPr lang="en-US" i="1" dirty="0">
                <a:solidFill>
                  <a:srgbClr val="FF0000"/>
                </a:solidFill>
              </a:rPr>
              <a:t> de </a:t>
            </a:r>
            <a:r>
              <a:rPr lang="en-US" i="1" dirty="0" err="1">
                <a:solidFill>
                  <a:srgbClr val="FF0000"/>
                </a:solidFill>
              </a:rPr>
              <a:t>echilibru</a:t>
            </a:r>
            <a:r>
              <a:rPr lang="en-US" i="1" dirty="0">
                <a:solidFill>
                  <a:srgbClr val="FF0000"/>
                </a:solidFill>
              </a:rPr>
              <a:t>.</a:t>
            </a:r>
          </a:p>
          <a:p>
            <a:endParaRPr lang="en-US" i="1" dirty="0">
              <a:solidFill>
                <a:srgbClr val="FF0000"/>
              </a:solidFill>
            </a:endParaRPr>
          </a:p>
        </p:txBody>
      </p:sp>
    </p:spTree>
    <p:extLst>
      <p:ext uri="{BB962C8B-B14F-4D97-AF65-F5344CB8AC3E}">
        <p14:creationId xmlns:p14="http://schemas.microsoft.com/office/powerpoint/2010/main" val="2927836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0224C2-57CE-8875-005E-F9A361B0BC98}"/>
              </a:ext>
            </a:extLst>
          </p:cNvPr>
          <p:cNvSpPr>
            <a:spLocks noGrp="1"/>
          </p:cNvSpPr>
          <p:nvPr>
            <p:ph idx="1"/>
          </p:nvPr>
        </p:nvSpPr>
        <p:spPr>
          <a:xfrm>
            <a:off x="670249" y="687137"/>
            <a:ext cx="10515600" cy="4351338"/>
          </a:xfrm>
        </p:spPr>
        <p:txBody>
          <a:bodyPr>
            <a:normAutofit fontScale="92500" lnSpcReduction="10000"/>
          </a:bodyPr>
          <a:lstStyle/>
          <a:p>
            <a:r>
              <a:rPr lang="ro-RO" dirty="0"/>
              <a:t>cunoaștem, că</a:t>
            </a:r>
          </a:p>
          <a:p>
            <a:endParaRPr lang="ro-RO" dirty="0"/>
          </a:p>
          <a:p>
            <a:r>
              <a:rPr lang="ro-RO" dirty="0"/>
              <a:t>Și </a:t>
            </a:r>
          </a:p>
          <a:p>
            <a:endParaRPr lang="ro-RO" dirty="0"/>
          </a:p>
          <a:p>
            <a:endParaRPr lang="ro-RO" dirty="0"/>
          </a:p>
          <a:p>
            <a:r>
              <a:rPr lang="ro-RO" dirty="0"/>
              <a:t>De unde:</a:t>
            </a:r>
          </a:p>
          <a:p>
            <a:endParaRPr lang="ro-RO" dirty="0"/>
          </a:p>
          <a:p>
            <a:r>
              <a:rPr lang="ro-RO" dirty="0"/>
              <a:t>Sau: </a:t>
            </a:r>
            <a:r>
              <a:rPr lang="ro-RO" b="1" dirty="0">
                <a:solidFill>
                  <a:srgbClr val="FF0000"/>
                </a:solidFill>
              </a:rPr>
              <a:t>viteza de variație a masei (</a:t>
            </a:r>
            <a:r>
              <a:rPr lang="el-GR" b="1" dirty="0">
                <a:solidFill>
                  <a:srgbClr val="FF0000"/>
                </a:solidFill>
              </a:rPr>
              <a:t>Δ</a:t>
            </a:r>
            <a:r>
              <a:rPr lang="ro-RO" b="1" dirty="0">
                <a:solidFill>
                  <a:srgbClr val="FF0000"/>
                </a:solidFill>
              </a:rPr>
              <a:t>m/</a:t>
            </a:r>
            <a:r>
              <a:rPr lang="el-GR" b="1" dirty="0">
                <a:solidFill>
                  <a:srgbClr val="FF0000"/>
                </a:solidFill>
              </a:rPr>
              <a:t>Δ</a:t>
            </a:r>
            <a:r>
              <a:rPr lang="ro-RO" b="1" dirty="0">
                <a:solidFill>
                  <a:srgbClr val="FF0000"/>
                </a:solidFill>
              </a:rPr>
              <a:t>t) – viteza de difuzie – este direct proporțională cu aria suprafeței de difuzie (S) și gradientul de concentrație (</a:t>
            </a:r>
            <a:r>
              <a:rPr lang="el-GR" b="1" dirty="0">
                <a:solidFill>
                  <a:srgbClr val="FF0000"/>
                </a:solidFill>
              </a:rPr>
              <a:t>Δ</a:t>
            </a:r>
            <a:r>
              <a:rPr lang="ro-RO" b="1" dirty="0">
                <a:solidFill>
                  <a:srgbClr val="FF0000"/>
                </a:solidFill>
              </a:rPr>
              <a:t>c/</a:t>
            </a:r>
            <a:r>
              <a:rPr lang="el-GR" b="1" dirty="0">
                <a:solidFill>
                  <a:srgbClr val="FF0000"/>
                </a:solidFill>
              </a:rPr>
              <a:t>Δ</a:t>
            </a:r>
            <a:r>
              <a:rPr lang="ro-RO" b="1" dirty="0">
                <a:solidFill>
                  <a:srgbClr val="FF0000"/>
                </a:solidFill>
              </a:rPr>
              <a:t>x)</a:t>
            </a:r>
            <a:endParaRPr lang="en-US" b="1" dirty="0">
              <a:solidFill>
                <a:srgbClr val="FF0000"/>
              </a:solidFill>
            </a:endParaRPr>
          </a:p>
        </p:txBody>
      </p:sp>
      <p:pic>
        <p:nvPicPr>
          <p:cNvPr id="6" name="Picture 5">
            <a:extLst>
              <a:ext uri="{FF2B5EF4-FFF2-40B4-BE49-F238E27FC236}">
                <a16:creationId xmlns:a16="http://schemas.microsoft.com/office/drawing/2014/main" id="{5737F0B0-437B-411C-3112-AC89AE8D1482}"/>
              </a:ext>
            </a:extLst>
          </p:cNvPr>
          <p:cNvPicPr>
            <a:picLocks noChangeAspect="1"/>
          </p:cNvPicPr>
          <p:nvPr/>
        </p:nvPicPr>
        <p:blipFill>
          <a:blip r:embed="rId2"/>
          <a:stretch>
            <a:fillRect/>
          </a:stretch>
        </p:blipFill>
        <p:spPr>
          <a:xfrm>
            <a:off x="3706676" y="513682"/>
            <a:ext cx="1761693" cy="826280"/>
          </a:xfrm>
          <a:prstGeom prst="rect">
            <a:avLst/>
          </a:prstGeom>
        </p:spPr>
      </p:pic>
      <p:pic>
        <p:nvPicPr>
          <p:cNvPr id="8" name="Picture 7">
            <a:extLst>
              <a:ext uri="{FF2B5EF4-FFF2-40B4-BE49-F238E27FC236}">
                <a16:creationId xmlns:a16="http://schemas.microsoft.com/office/drawing/2014/main" id="{9FA5E47B-4973-83AD-77A1-DC6442E73E25}"/>
              </a:ext>
            </a:extLst>
          </p:cNvPr>
          <p:cNvPicPr>
            <a:picLocks noChangeAspect="1"/>
          </p:cNvPicPr>
          <p:nvPr/>
        </p:nvPicPr>
        <p:blipFill>
          <a:blip r:embed="rId3"/>
          <a:stretch>
            <a:fillRect/>
          </a:stretch>
        </p:blipFill>
        <p:spPr>
          <a:xfrm>
            <a:off x="3706676" y="1618815"/>
            <a:ext cx="1228825" cy="826280"/>
          </a:xfrm>
          <a:prstGeom prst="rect">
            <a:avLst/>
          </a:prstGeom>
        </p:spPr>
      </p:pic>
      <p:pic>
        <p:nvPicPr>
          <p:cNvPr id="10" name="Picture 9">
            <a:extLst>
              <a:ext uri="{FF2B5EF4-FFF2-40B4-BE49-F238E27FC236}">
                <a16:creationId xmlns:a16="http://schemas.microsoft.com/office/drawing/2014/main" id="{AF2CA126-D97D-7AFE-511E-3F279CFCF781}"/>
              </a:ext>
            </a:extLst>
          </p:cNvPr>
          <p:cNvPicPr>
            <a:picLocks noChangeAspect="1"/>
          </p:cNvPicPr>
          <p:nvPr/>
        </p:nvPicPr>
        <p:blipFill>
          <a:blip r:embed="rId4"/>
          <a:stretch>
            <a:fillRect/>
          </a:stretch>
        </p:blipFill>
        <p:spPr>
          <a:xfrm>
            <a:off x="3019707" y="3079817"/>
            <a:ext cx="1567815" cy="661967"/>
          </a:xfrm>
          <a:prstGeom prst="rect">
            <a:avLst/>
          </a:prstGeom>
        </p:spPr>
      </p:pic>
    </p:spTree>
    <p:extLst>
      <p:ext uri="{BB962C8B-B14F-4D97-AF65-F5344CB8AC3E}">
        <p14:creationId xmlns:p14="http://schemas.microsoft.com/office/powerpoint/2010/main" val="5935061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D85BA-8BD5-52CD-C7C6-AF2EA34EB161}"/>
              </a:ext>
            </a:extLst>
          </p:cNvPr>
          <p:cNvSpPr>
            <a:spLocks noGrp="1"/>
          </p:cNvSpPr>
          <p:nvPr>
            <p:ph type="title"/>
          </p:nvPr>
        </p:nvSpPr>
        <p:spPr>
          <a:xfrm>
            <a:off x="3656045" y="358290"/>
            <a:ext cx="5257800" cy="791871"/>
          </a:xfrm>
        </p:spPr>
        <p:txBody>
          <a:bodyPr>
            <a:normAutofit fontScale="90000"/>
          </a:bodyPr>
          <a:lstStyle/>
          <a:p>
            <a:r>
              <a:rPr lang="en-US" b="1" dirty="0" err="1"/>
              <a:t>Legea</a:t>
            </a:r>
            <a:r>
              <a:rPr lang="en-US" b="1" dirty="0"/>
              <a:t> a II-a a </a:t>
            </a:r>
            <a:r>
              <a:rPr lang="en-US" b="1" dirty="0" err="1"/>
              <a:t>lui</a:t>
            </a:r>
            <a:r>
              <a:rPr lang="en-US" b="1" dirty="0"/>
              <a:t> Fick</a:t>
            </a:r>
            <a:r>
              <a:rPr lang="ro-RO" b="1" dirty="0"/>
              <a:t> </a:t>
            </a:r>
            <a:r>
              <a:rPr lang="ro-RO" b="1" dirty="0">
                <a:solidFill>
                  <a:srgbClr val="FF0000"/>
                </a:solidFill>
              </a:rPr>
              <a:t>REC</a:t>
            </a:r>
            <a:endParaRPr lang="en-US" b="1" dirty="0">
              <a:solidFill>
                <a:srgbClr val="FF0000"/>
              </a:solidFill>
            </a:endParaRPr>
          </a:p>
        </p:txBody>
      </p:sp>
      <p:sp>
        <p:nvSpPr>
          <p:cNvPr id="3" name="Content Placeholder 2">
            <a:extLst>
              <a:ext uri="{FF2B5EF4-FFF2-40B4-BE49-F238E27FC236}">
                <a16:creationId xmlns:a16="http://schemas.microsoft.com/office/drawing/2014/main" id="{317959DE-5E39-9876-A8C5-995D42BF52DF}"/>
              </a:ext>
            </a:extLst>
          </p:cNvPr>
          <p:cNvSpPr>
            <a:spLocks noGrp="1"/>
          </p:cNvSpPr>
          <p:nvPr>
            <p:ph idx="1"/>
          </p:nvPr>
        </p:nvSpPr>
        <p:spPr>
          <a:xfrm>
            <a:off x="450202" y="1875438"/>
            <a:ext cx="11530304" cy="4982562"/>
          </a:xfrm>
        </p:spPr>
        <p:txBody>
          <a:bodyPr>
            <a:normAutofit fontScale="85000" lnSpcReduction="20000"/>
          </a:bodyPr>
          <a:lstStyle/>
          <a:p>
            <a:pPr marL="0" indent="0">
              <a:buNone/>
            </a:pPr>
            <a:r>
              <a:rPr lang="en-US" dirty="0"/>
              <a:t>Unde (</a:t>
            </a:r>
            <a:r>
              <a:rPr lang="en-US" b="1" i="1" dirty="0"/>
              <a:t>dc/dt</a:t>
            </a:r>
            <a:r>
              <a:rPr lang="en-US" dirty="0"/>
              <a:t>) </a:t>
            </a:r>
            <a:r>
              <a:rPr lang="en-US" dirty="0" err="1"/>
              <a:t>reprezintă</a:t>
            </a:r>
            <a:r>
              <a:rPr lang="en-US" dirty="0"/>
              <a:t> rata de </a:t>
            </a:r>
            <a:r>
              <a:rPr lang="en-US" dirty="0" err="1"/>
              <a:t>modificare</a:t>
            </a:r>
            <a:r>
              <a:rPr lang="en-US" dirty="0"/>
              <a:t> a </a:t>
            </a:r>
            <a:r>
              <a:rPr lang="en-US" dirty="0" err="1"/>
              <a:t>concentrației</a:t>
            </a:r>
            <a:r>
              <a:rPr lang="en-US" dirty="0"/>
              <a:t> </a:t>
            </a:r>
            <a:r>
              <a:rPr lang="en-US" b="1" dirty="0" err="1"/>
              <a:t>într</a:t>
            </a:r>
            <a:r>
              <a:rPr lang="en-US" b="1" dirty="0"/>
              <a:t>-o </a:t>
            </a:r>
            <a:r>
              <a:rPr lang="en-US" b="1" dirty="0" err="1"/>
              <a:t>anumită</a:t>
            </a:r>
            <a:r>
              <a:rPr lang="en-US" b="1" dirty="0"/>
              <a:t> </a:t>
            </a:r>
            <a:r>
              <a:rPr lang="en-US" b="1" dirty="0" err="1"/>
              <a:t>zonă</a:t>
            </a:r>
            <a:r>
              <a:rPr lang="en-US" b="1" dirty="0"/>
              <a:t> </a:t>
            </a:r>
            <a:r>
              <a:rPr lang="en-US" dirty="0" err="1"/>
              <a:t>și</a:t>
            </a:r>
            <a:r>
              <a:rPr lang="en-US" dirty="0"/>
              <a:t> (</a:t>
            </a:r>
            <a:r>
              <a:rPr lang="en-US" b="1" i="1" dirty="0"/>
              <a:t>d*2c/x*2</a:t>
            </a:r>
            <a:r>
              <a:rPr lang="en-US" dirty="0"/>
              <a:t>) </a:t>
            </a:r>
            <a:r>
              <a:rPr lang="en-US" dirty="0" err="1"/>
              <a:t>reprezintă</a:t>
            </a:r>
            <a:r>
              <a:rPr lang="en-US" dirty="0"/>
              <a:t> </a:t>
            </a:r>
            <a:r>
              <a:rPr lang="en-US" dirty="0" err="1"/>
              <a:t>modificările</a:t>
            </a:r>
            <a:r>
              <a:rPr lang="en-US" dirty="0"/>
              <a:t> pe care le </a:t>
            </a:r>
            <a:r>
              <a:rPr lang="en-US" dirty="0" err="1"/>
              <a:t>poate</a:t>
            </a:r>
            <a:r>
              <a:rPr lang="en-US" dirty="0"/>
              <a:t> </a:t>
            </a:r>
            <a:r>
              <a:rPr lang="en-US" dirty="0" err="1"/>
              <a:t>suferi</a:t>
            </a:r>
            <a:r>
              <a:rPr lang="en-US" dirty="0"/>
              <a:t> </a:t>
            </a:r>
            <a:r>
              <a:rPr lang="en-US" dirty="0" err="1"/>
              <a:t>modificarea</a:t>
            </a:r>
            <a:r>
              <a:rPr lang="en-US" dirty="0"/>
              <a:t> </a:t>
            </a:r>
            <a:r>
              <a:rPr lang="en-US" dirty="0" err="1"/>
              <a:t>concentrației</a:t>
            </a:r>
            <a:r>
              <a:rPr lang="en-US" dirty="0"/>
              <a:t>; </a:t>
            </a:r>
            <a:r>
              <a:rPr lang="en-US" dirty="0" err="1"/>
              <a:t>aceasta</a:t>
            </a:r>
            <a:r>
              <a:rPr lang="en-US" dirty="0"/>
              <a:t> nu </a:t>
            </a:r>
            <a:r>
              <a:rPr lang="en-US" dirty="0" err="1"/>
              <a:t>ar</a:t>
            </a:r>
            <a:r>
              <a:rPr lang="en-US" dirty="0"/>
              <a:t> fi o </a:t>
            </a:r>
            <a:r>
              <a:rPr lang="en-US" dirty="0" err="1"/>
              <a:t>curbă</a:t>
            </a:r>
            <a:r>
              <a:rPr lang="en-US" dirty="0"/>
              <a:t> </a:t>
            </a:r>
            <a:r>
              <a:rPr lang="en-US" dirty="0" err="1"/>
              <a:t>lină</a:t>
            </a:r>
            <a:r>
              <a:rPr lang="en-US" dirty="0"/>
              <a:t>. </a:t>
            </a:r>
          </a:p>
          <a:p>
            <a:pPr marL="0" indent="0">
              <a:buNone/>
            </a:pPr>
            <a:r>
              <a:rPr lang="en-US" dirty="0" err="1"/>
              <a:t>Acest</a:t>
            </a:r>
            <a:r>
              <a:rPr lang="en-US" dirty="0"/>
              <a:t> termen </a:t>
            </a:r>
            <a:r>
              <a:rPr lang="en-US" dirty="0" err="1"/>
              <a:t>ia</a:t>
            </a:r>
            <a:r>
              <a:rPr lang="en-US" dirty="0"/>
              <a:t> </a:t>
            </a:r>
            <a:r>
              <a:rPr lang="en-US" dirty="0" err="1"/>
              <a:t>în</a:t>
            </a:r>
            <a:r>
              <a:rPr lang="en-US" dirty="0"/>
              <a:t> </a:t>
            </a:r>
            <a:r>
              <a:rPr lang="en-US" dirty="0" err="1"/>
              <a:t>considerare</a:t>
            </a:r>
            <a:r>
              <a:rPr lang="en-US" dirty="0"/>
              <a:t> o </a:t>
            </a:r>
            <a:r>
              <a:rPr lang="en-US" dirty="0" err="1"/>
              <a:t>concentrație</a:t>
            </a:r>
            <a:r>
              <a:rPr lang="en-US" dirty="0"/>
              <a:t> </a:t>
            </a:r>
            <a:r>
              <a:rPr lang="en-US" dirty="0" err="1"/>
              <a:t>variabilă</a:t>
            </a:r>
            <a:r>
              <a:rPr lang="en-US" dirty="0"/>
              <a:t> </a:t>
            </a:r>
            <a:r>
              <a:rPr lang="en-US" dirty="0" err="1"/>
              <a:t>în</a:t>
            </a:r>
            <a:r>
              <a:rPr lang="en-US" dirty="0"/>
              <a:t> </a:t>
            </a:r>
            <a:r>
              <a:rPr lang="en-US" dirty="0" err="1"/>
              <a:t>sistem</a:t>
            </a:r>
            <a:r>
              <a:rPr lang="en-US" dirty="0"/>
              <a:t>. </a:t>
            </a:r>
            <a:r>
              <a:rPr lang="en-US" dirty="0" err="1"/>
              <a:t>Dacă</a:t>
            </a:r>
            <a:r>
              <a:rPr lang="en-US" dirty="0"/>
              <a:t> </a:t>
            </a:r>
            <a:r>
              <a:rPr lang="en-US" dirty="0" err="1"/>
              <a:t>concentrația</a:t>
            </a:r>
            <a:r>
              <a:rPr lang="en-US" dirty="0"/>
              <a:t> nu </a:t>
            </a:r>
            <a:r>
              <a:rPr lang="en-US" dirty="0" err="1"/>
              <a:t>variază</a:t>
            </a:r>
            <a:r>
              <a:rPr lang="en-US" dirty="0"/>
              <a:t>, </a:t>
            </a:r>
            <a:r>
              <a:rPr lang="en-US" dirty="0" err="1"/>
              <a:t>atunci</a:t>
            </a:r>
            <a:endParaRPr lang="en-US" dirty="0"/>
          </a:p>
          <a:p>
            <a:pPr marL="0" indent="0">
              <a:buNone/>
            </a:pPr>
            <a:endParaRPr lang="en-US" dirty="0"/>
          </a:p>
          <a:p>
            <a:pPr marL="0" indent="0">
              <a:buNone/>
            </a:pPr>
            <a:r>
              <a:rPr lang="en-US" dirty="0" err="1"/>
              <a:t>Difuzia</a:t>
            </a:r>
            <a:r>
              <a:rPr lang="en-US" dirty="0"/>
              <a:t> </a:t>
            </a:r>
            <a:r>
              <a:rPr lang="en-US" dirty="0" err="1"/>
              <a:t>poate</a:t>
            </a:r>
            <a:r>
              <a:rPr lang="en-US" dirty="0"/>
              <a:t> fi </a:t>
            </a:r>
            <a:r>
              <a:rPr lang="en-US" dirty="0" err="1"/>
              <a:t>considerată</a:t>
            </a:r>
            <a:r>
              <a:rPr lang="en-US" dirty="0"/>
              <a:t> o </a:t>
            </a:r>
            <a:r>
              <a:rPr lang="en-US" dirty="0" err="1"/>
              <a:t>serie</a:t>
            </a:r>
            <a:r>
              <a:rPr lang="en-US" dirty="0"/>
              <a:t> de </a:t>
            </a:r>
            <a:r>
              <a:rPr lang="en-US" dirty="0" err="1"/>
              <a:t>pași</a:t>
            </a:r>
            <a:r>
              <a:rPr lang="en-US" dirty="0"/>
              <a:t> </a:t>
            </a:r>
            <a:r>
              <a:rPr lang="en-US" dirty="0" err="1"/>
              <a:t>aleatori</a:t>
            </a:r>
            <a:r>
              <a:rPr lang="en-US" dirty="0"/>
              <a:t> pe care </a:t>
            </a:r>
            <a:r>
              <a:rPr lang="en-US" dirty="0" err="1"/>
              <a:t>îi</a:t>
            </a:r>
            <a:r>
              <a:rPr lang="en-US" dirty="0"/>
              <a:t> face </a:t>
            </a:r>
            <a:r>
              <a:rPr lang="en-US" dirty="0" err="1"/>
              <a:t>particula</a:t>
            </a:r>
            <a:r>
              <a:rPr lang="en-US" dirty="0"/>
              <a:t> pe </a:t>
            </a:r>
            <a:r>
              <a:rPr lang="en-US" dirty="0" err="1"/>
              <a:t>măsură</a:t>
            </a:r>
            <a:r>
              <a:rPr lang="en-US" dirty="0"/>
              <a:t> </a:t>
            </a:r>
            <a:r>
              <a:rPr lang="en-US" dirty="0" err="1"/>
              <a:t>ce</a:t>
            </a:r>
            <a:r>
              <a:rPr lang="en-US" dirty="0"/>
              <a:t> se </a:t>
            </a:r>
            <a:r>
              <a:rPr lang="en-US" dirty="0" err="1"/>
              <a:t>deplasează</a:t>
            </a:r>
            <a:r>
              <a:rPr lang="en-US" dirty="0"/>
              <a:t> de unde a </a:t>
            </a:r>
            <a:r>
              <a:rPr lang="en-US" dirty="0" err="1"/>
              <a:t>pornit</a:t>
            </a:r>
            <a:r>
              <a:rPr lang="en-US" dirty="0"/>
              <a:t>. Acești </a:t>
            </a:r>
            <a:r>
              <a:rPr lang="en-US" dirty="0" err="1"/>
              <a:t>pași</a:t>
            </a:r>
            <a:r>
              <a:rPr lang="en-US" dirty="0"/>
              <a:t> pot fie </a:t>
            </a:r>
            <a:r>
              <a:rPr lang="en-US" dirty="0" err="1"/>
              <a:t>să</a:t>
            </a:r>
            <a:r>
              <a:rPr lang="en-US" dirty="0"/>
              <a:t> </a:t>
            </a:r>
            <a:r>
              <a:rPr lang="en-US" dirty="0" err="1"/>
              <a:t>conducă</a:t>
            </a:r>
            <a:r>
              <a:rPr lang="en-US" dirty="0"/>
              <a:t> </a:t>
            </a:r>
            <a:r>
              <a:rPr lang="en-US" dirty="0" err="1"/>
              <a:t>particula</a:t>
            </a:r>
            <a:r>
              <a:rPr lang="en-US" dirty="0"/>
              <a:t> </a:t>
            </a:r>
            <a:r>
              <a:rPr lang="en-US" dirty="0" err="1"/>
              <a:t>departe</a:t>
            </a:r>
            <a:r>
              <a:rPr lang="en-US" dirty="0"/>
              <a:t> de </a:t>
            </a:r>
            <a:r>
              <a:rPr lang="en-US" dirty="0" err="1"/>
              <a:t>locul</a:t>
            </a:r>
            <a:r>
              <a:rPr lang="en-US" dirty="0"/>
              <a:t> unde a </a:t>
            </a:r>
            <a:r>
              <a:rPr lang="en-US" dirty="0" err="1"/>
              <a:t>pornit</a:t>
            </a:r>
            <a:r>
              <a:rPr lang="en-US" dirty="0"/>
              <a:t>, fie </a:t>
            </a:r>
            <a:r>
              <a:rPr lang="en-US" dirty="0" err="1"/>
              <a:t>să</a:t>
            </a:r>
            <a:r>
              <a:rPr lang="en-US" dirty="0"/>
              <a:t> o </a:t>
            </a:r>
            <a:r>
              <a:rPr lang="en-US" dirty="0" err="1"/>
              <a:t>conducă</a:t>
            </a:r>
            <a:r>
              <a:rPr lang="en-US" dirty="0"/>
              <a:t> </a:t>
            </a:r>
            <a:r>
              <a:rPr lang="en-US" dirty="0" err="1"/>
              <a:t>înapoi</a:t>
            </a:r>
            <a:r>
              <a:rPr lang="en-US" dirty="0"/>
              <a:t> la </a:t>
            </a:r>
            <a:r>
              <a:rPr lang="en-US" dirty="0" err="1"/>
              <a:t>locul</a:t>
            </a:r>
            <a:r>
              <a:rPr lang="en-US" dirty="0"/>
              <a:t> unde a </a:t>
            </a:r>
            <a:r>
              <a:rPr lang="en-US" dirty="0" err="1"/>
              <a:t>pornit</a:t>
            </a:r>
            <a:r>
              <a:rPr lang="en-US" dirty="0"/>
              <a:t>. </a:t>
            </a:r>
            <a:r>
              <a:rPr lang="en-US" dirty="0" err="1"/>
              <a:t>Aceasta</a:t>
            </a:r>
            <a:r>
              <a:rPr lang="en-US" dirty="0"/>
              <a:t> </a:t>
            </a:r>
            <a:r>
              <a:rPr lang="en-US" dirty="0" err="1"/>
              <a:t>înseamnă</a:t>
            </a:r>
            <a:r>
              <a:rPr lang="en-US" dirty="0"/>
              <a:t> </a:t>
            </a:r>
            <a:r>
              <a:rPr lang="en-US" dirty="0" err="1"/>
              <a:t>că</a:t>
            </a:r>
            <a:r>
              <a:rPr lang="en-US" dirty="0"/>
              <a:t> </a:t>
            </a:r>
            <a:r>
              <a:rPr lang="en-US" dirty="0" err="1"/>
              <a:t>traiectoria</a:t>
            </a:r>
            <a:r>
              <a:rPr lang="en-US" dirty="0"/>
              <a:t> </a:t>
            </a:r>
            <a:r>
              <a:rPr lang="en-US" dirty="0" err="1"/>
              <a:t>generală</a:t>
            </a:r>
            <a:r>
              <a:rPr lang="en-US" dirty="0"/>
              <a:t> pe care o </a:t>
            </a:r>
            <a:r>
              <a:rPr lang="en-US" dirty="0" err="1"/>
              <a:t>parcurge</a:t>
            </a:r>
            <a:r>
              <a:rPr lang="en-US" dirty="0"/>
              <a:t> o </a:t>
            </a:r>
            <a:r>
              <a:rPr lang="en-US" dirty="0" err="1"/>
              <a:t>particulă</a:t>
            </a:r>
            <a:r>
              <a:rPr lang="en-US" dirty="0"/>
              <a:t> </a:t>
            </a:r>
            <a:r>
              <a:rPr lang="en-US" dirty="0" err="1"/>
              <a:t>poate</a:t>
            </a:r>
            <a:r>
              <a:rPr lang="en-US" dirty="0"/>
              <a:t> </a:t>
            </a:r>
            <a:r>
              <a:rPr lang="en-US" dirty="0" err="1"/>
              <a:t>arăta</a:t>
            </a:r>
            <a:r>
              <a:rPr lang="en-US" dirty="0"/>
              <a:t> ca o </a:t>
            </a:r>
            <a:r>
              <a:rPr lang="en-US" dirty="0" err="1"/>
              <a:t>linie</a:t>
            </a:r>
            <a:r>
              <a:rPr lang="en-US" dirty="0"/>
              <a:t> care se </a:t>
            </a:r>
            <a:r>
              <a:rPr lang="en-US" dirty="0" err="1"/>
              <a:t>suprapune</a:t>
            </a:r>
            <a:r>
              <a:rPr lang="en-US" dirty="0"/>
              <a:t> de </a:t>
            </a:r>
            <a:r>
              <a:rPr lang="en-US" dirty="0" err="1"/>
              <a:t>mai</a:t>
            </a:r>
            <a:r>
              <a:rPr lang="en-US" dirty="0"/>
              <a:t> </a:t>
            </a:r>
            <a:r>
              <a:rPr lang="en-US" dirty="0" err="1"/>
              <a:t>multe</a:t>
            </a:r>
            <a:r>
              <a:rPr lang="en-US" dirty="0"/>
              <a:t> </a:t>
            </a:r>
            <a:r>
              <a:rPr lang="en-US" dirty="0" err="1"/>
              <a:t>ori</a:t>
            </a:r>
            <a:r>
              <a:rPr lang="en-US" dirty="0"/>
              <a:t>. </a:t>
            </a:r>
          </a:p>
          <a:p>
            <a:pPr marL="0" indent="0">
              <a:buNone/>
            </a:pPr>
            <a:r>
              <a:rPr lang="en-US" dirty="0" err="1"/>
              <a:t>Unde</a:t>
            </a:r>
            <a:r>
              <a:rPr lang="en-US" dirty="0"/>
              <a:t> </a:t>
            </a:r>
            <a:r>
              <a:rPr lang="el-GR" b="1" i="1" dirty="0"/>
              <a:t>λ</a:t>
            </a:r>
            <a:r>
              <a:rPr lang="en-US" dirty="0"/>
              <a:t> </a:t>
            </a:r>
            <a:r>
              <a:rPr lang="en-US" dirty="0" err="1"/>
              <a:t>este</a:t>
            </a:r>
            <a:r>
              <a:rPr lang="en-US" dirty="0"/>
              <a:t> </a:t>
            </a:r>
            <a:r>
              <a:rPr lang="en-US" dirty="0" err="1"/>
              <a:t>lungimea</a:t>
            </a:r>
            <a:r>
              <a:rPr lang="en-US" dirty="0"/>
              <a:t> </a:t>
            </a:r>
            <a:r>
              <a:rPr lang="en-US" dirty="0" err="1"/>
              <a:t>fiecărui</a:t>
            </a:r>
            <a:r>
              <a:rPr lang="en-US" dirty="0"/>
              <a:t> pas </a:t>
            </a:r>
            <a:r>
              <a:rPr lang="en-US" dirty="0" err="1"/>
              <a:t>și</a:t>
            </a:r>
            <a:r>
              <a:rPr lang="en-US" dirty="0"/>
              <a:t> </a:t>
            </a:r>
            <a:r>
              <a:rPr lang="el-GR" b="1" i="1" dirty="0"/>
              <a:t>τ</a:t>
            </a:r>
            <a:r>
              <a:rPr lang="en-US" dirty="0"/>
              <a:t> </a:t>
            </a:r>
            <a:r>
              <a:rPr lang="en-US" dirty="0" err="1"/>
              <a:t>este</a:t>
            </a:r>
            <a:r>
              <a:rPr lang="en-US" dirty="0"/>
              <a:t> </a:t>
            </a:r>
            <a:r>
              <a:rPr lang="en-US" dirty="0" err="1"/>
              <a:t>timpul</a:t>
            </a:r>
            <a:r>
              <a:rPr lang="en-US" dirty="0"/>
              <a:t> </a:t>
            </a:r>
            <a:r>
              <a:rPr lang="en-US" dirty="0" err="1"/>
              <a:t>necesar</a:t>
            </a:r>
            <a:r>
              <a:rPr lang="en-US" dirty="0"/>
              <a:t> </a:t>
            </a:r>
            <a:r>
              <a:rPr lang="en-US" dirty="0" err="1"/>
              <a:t>fiecărui</a:t>
            </a:r>
            <a:r>
              <a:rPr lang="en-US" dirty="0"/>
              <a:t> pas. În </a:t>
            </a:r>
            <a:r>
              <a:rPr lang="en-US" dirty="0" err="1"/>
              <a:t>acest</a:t>
            </a:r>
            <a:r>
              <a:rPr lang="en-US" dirty="0"/>
              <a:t> model particular, </a:t>
            </a:r>
            <a:r>
              <a:rPr lang="en-US" dirty="0" err="1"/>
              <a:t>fiecare</a:t>
            </a:r>
            <a:r>
              <a:rPr lang="en-US" dirty="0"/>
              <a:t> pas are </a:t>
            </a:r>
            <a:r>
              <a:rPr lang="en-US" dirty="0" err="1"/>
              <a:t>aceeași</a:t>
            </a:r>
            <a:r>
              <a:rPr lang="en-US" dirty="0"/>
              <a:t> </a:t>
            </a:r>
            <a:r>
              <a:rPr lang="en-US" dirty="0" err="1"/>
              <a:t>distanță</a:t>
            </a:r>
            <a:r>
              <a:rPr lang="en-US" dirty="0"/>
              <a:t>.</a:t>
            </a:r>
            <a:endParaRPr lang="ro-RO" dirty="0"/>
          </a:p>
          <a:p>
            <a:pPr marL="0" indent="0">
              <a:buNone/>
            </a:pPr>
            <a:r>
              <a:rPr lang="en-US" dirty="0"/>
              <a:t>A </a:t>
            </a:r>
            <a:r>
              <a:rPr lang="en-US" dirty="0" err="1"/>
              <a:t>doua</a:t>
            </a:r>
            <a:r>
              <a:rPr lang="en-US" dirty="0"/>
              <a:t> </a:t>
            </a:r>
            <a:r>
              <a:rPr lang="en-US" dirty="0" err="1"/>
              <a:t>lege</a:t>
            </a:r>
            <a:r>
              <a:rPr lang="en-US" dirty="0"/>
              <a:t> a </a:t>
            </a:r>
            <a:r>
              <a:rPr lang="en-US" dirty="0" err="1"/>
              <a:t>lui</a:t>
            </a:r>
            <a:r>
              <a:rPr lang="en-US" dirty="0"/>
              <a:t> Fick </a:t>
            </a:r>
            <a:r>
              <a:rPr lang="en-US" dirty="0" err="1"/>
              <a:t>este</a:t>
            </a:r>
            <a:r>
              <a:rPr lang="en-US" dirty="0"/>
              <a:t> </a:t>
            </a:r>
            <a:r>
              <a:rPr lang="en-US" dirty="0" err="1"/>
              <a:t>mai</a:t>
            </a:r>
            <a:r>
              <a:rPr lang="en-US" dirty="0"/>
              <a:t> </a:t>
            </a:r>
            <a:r>
              <a:rPr lang="en-US" dirty="0" err="1"/>
              <a:t>aplicabilă</a:t>
            </a:r>
            <a:r>
              <a:rPr lang="en-US" dirty="0"/>
              <a:t> </a:t>
            </a:r>
            <a:r>
              <a:rPr lang="en-US" dirty="0" err="1"/>
              <a:t>științei</a:t>
            </a:r>
            <a:r>
              <a:rPr lang="en-US" dirty="0"/>
              <a:t> </a:t>
            </a:r>
            <a:r>
              <a:rPr lang="en-US" dirty="0" err="1"/>
              <a:t>fizice</a:t>
            </a:r>
            <a:r>
              <a:rPr lang="en-US" dirty="0"/>
              <a:t> </a:t>
            </a:r>
            <a:r>
              <a:rPr lang="en-US" dirty="0" err="1"/>
              <a:t>și</a:t>
            </a:r>
            <a:r>
              <a:rPr lang="en-US" dirty="0"/>
              <a:t> </a:t>
            </a:r>
            <a:r>
              <a:rPr lang="en-US" dirty="0" err="1"/>
              <a:t>altor</a:t>
            </a:r>
            <a:r>
              <a:rPr lang="en-US" dirty="0"/>
              <a:t> </a:t>
            </a:r>
            <a:r>
              <a:rPr lang="en-US" b="1" dirty="0" err="1">
                <a:solidFill>
                  <a:srgbClr val="FF0000"/>
                </a:solidFill>
              </a:rPr>
              <a:t>sisteme</a:t>
            </a:r>
            <a:r>
              <a:rPr lang="en-US" b="1" dirty="0">
                <a:solidFill>
                  <a:srgbClr val="FF0000"/>
                </a:solidFill>
              </a:rPr>
              <a:t> care se </a:t>
            </a:r>
            <a:r>
              <a:rPr lang="en-US" b="1" dirty="0" err="1">
                <a:solidFill>
                  <a:srgbClr val="FF0000"/>
                </a:solidFill>
              </a:rPr>
              <a:t>schimbă</a:t>
            </a:r>
            <a:r>
              <a:rPr lang="en-US" dirty="0"/>
              <a:t>. Această a </a:t>
            </a:r>
            <a:r>
              <a:rPr lang="en-US" dirty="0" err="1"/>
              <a:t>doua</a:t>
            </a:r>
            <a:r>
              <a:rPr lang="en-US" dirty="0"/>
              <a:t> </a:t>
            </a:r>
            <a:r>
              <a:rPr lang="en-US" dirty="0" err="1"/>
              <a:t>lege</a:t>
            </a:r>
            <a:r>
              <a:rPr lang="en-US" dirty="0"/>
              <a:t> se </a:t>
            </a:r>
            <a:r>
              <a:rPr lang="en-US" dirty="0" err="1"/>
              <a:t>aplică</a:t>
            </a:r>
            <a:r>
              <a:rPr lang="en-US" dirty="0"/>
              <a:t> </a:t>
            </a:r>
            <a:r>
              <a:rPr lang="en-US" dirty="0" err="1"/>
              <a:t>sistemelor</a:t>
            </a:r>
            <a:r>
              <a:rPr lang="en-US" dirty="0"/>
              <a:t> </a:t>
            </a:r>
            <a:r>
              <a:rPr lang="en-US" b="1" dirty="0" err="1"/>
              <a:t>în</a:t>
            </a:r>
            <a:r>
              <a:rPr lang="en-US" b="1" dirty="0"/>
              <a:t> care </a:t>
            </a:r>
            <a:r>
              <a:rPr lang="en-US" b="1" dirty="0" err="1"/>
              <a:t>condițiile</a:t>
            </a:r>
            <a:r>
              <a:rPr lang="en-US" b="1" dirty="0"/>
              <a:t> nu sunt </a:t>
            </a:r>
            <a:r>
              <a:rPr lang="en-US" b="1" dirty="0" err="1"/>
              <a:t>constante</a:t>
            </a:r>
            <a:r>
              <a:rPr lang="en-US" b="1" dirty="0"/>
              <a:t> </a:t>
            </a:r>
            <a:r>
              <a:rPr lang="en-US" b="1" dirty="0" err="1"/>
              <a:t>sau</a:t>
            </a:r>
            <a:r>
              <a:rPr lang="en-US" b="1" dirty="0"/>
              <a:t> </a:t>
            </a:r>
            <a:r>
              <a:rPr lang="en-US" b="1" dirty="0" err="1"/>
              <a:t>soluția</a:t>
            </a:r>
            <a:r>
              <a:rPr lang="en-US" b="1" dirty="0"/>
              <a:t> nu </a:t>
            </a:r>
            <a:r>
              <a:rPr lang="en-US" b="1" dirty="0" err="1"/>
              <a:t>este</a:t>
            </a:r>
            <a:r>
              <a:rPr lang="en-US" b="1" dirty="0"/>
              <a:t> </a:t>
            </a:r>
            <a:r>
              <a:rPr lang="en-US" b="1" dirty="0" err="1"/>
              <a:t>egală</a:t>
            </a:r>
            <a:r>
              <a:rPr lang="en-US" b="1" dirty="0"/>
              <a:t> pe tot </a:t>
            </a:r>
            <a:r>
              <a:rPr lang="en-US" b="1" dirty="0" err="1"/>
              <a:t>parcursul</a:t>
            </a:r>
            <a:r>
              <a:rPr lang="en-US" b="1" dirty="0"/>
              <a:t>.</a:t>
            </a:r>
          </a:p>
          <a:p>
            <a:pPr marL="0" indent="0">
              <a:buNone/>
            </a:pPr>
            <a:endParaRPr lang="en-US" dirty="0"/>
          </a:p>
        </p:txBody>
      </p:sp>
      <p:pic>
        <p:nvPicPr>
          <p:cNvPr id="5" name="Picture 4">
            <a:extLst>
              <a:ext uri="{FF2B5EF4-FFF2-40B4-BE49-F238E27FC236}">
                <a16:creationId xmlns:a16="http://schemas.microsoft.com/office/drawing/2014/main" id="{003E6D81-F01F-C39E-C0A1-89A562E9B269}"/>
              </a:ext>
            </a:extLst>
          </p:cNvPr>
          <p:cNvPicPr>
            <a:picLocks noChangeAspect="1"/>
          </p:cNvPicPr>
          <p:nvPr/>
        </p:nvPicPr>
        <p:blipFill>
          <a:blip r:embed="rId2"/>
          <a:stretch>
            <a:fillRect/>
          </a:stretch>
        </p:blipFill>
        <p:spPr>
          <a:xfrm>
            <a:off x="5597226" y="1011836"/>
            <a:ext cx="1841266" cy="863602"/>
          </a:xfrm>
          <a:prstGeom prst="rect">
            <a:avLst/>
          </a:prstGeom>
        </p:spPr>
      </p:pic>
      <p:pic>
        <p:nvPicPr>
          <p:cNvPr id="7" name="Picture 6">
            <a:extLst>
              <a:ext uri="{FF2B5EF4-FFF2-40B4-BE49-F238E27FC236}">
                <a16:creationId xmlns:a16="http://schemas.microsoft.com/office/drawing/2014/main" id="{A43E63AD-617B-8DCB-7613-35652AE429F5}"/>
              </a:ext>
            </a:extLst>
          </p:cNvPr>
          <p:cNvPicPr>
            <a:picLocks noChangeAspect="1"/>
          </p:cNvPicPr>
          <p:nvPr/>
        </p:nvPicPr>
        <p:blipFill>
          <a:blip r:embed="rId3"/>
          <a:stretch>
            <a:fillRect/>
          </a:stretch>
        </p:blipFill>
        <p:spPr>
          <a:xfrm>
            <a:off x="3395202" y="3105850"/>
            <a:ext cx="997548" cy="646299"/>
          </a:xfrm>
          <a:prstGeom prst="rect">
            <a:avLst/>
          </a:prstGeom>
        </p:spPr>
      </p:pic>
    </p:spTree>
    <p:extLst>
      <p:ext uri="{BB962C8B-B14F-4D97-AF65-F5344CB8AC3E}">
        <p14:creationId xmlns:p14="http://schemas.microsoft.com/office/powerpoint/2010/main" val="36833343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58BE54-8571-DCBA-0197-DB4097CC0854}"/>
              </a:ext>
            </a:extLst>
          </p:cNvPr>
          <p:cNvSpPr>
            <a:spLocks noGrp="1"/>
          </p:cNvSpPr>
          <p:nvPr>
            <p:ph idx="1"/>
          </p:nvPr>
        </p:nvSpPr>
        <p:spPr>
          <a:xfrm>
            <a:off x="838200" y="147216"/>
            <a:ext cx="10515600" cy="4351338"/>
          </a:xfrm>
        </p:spPr>
        <p:txBody>
          <a:bodyPr/>
          <a:lstStyle/>
          <a:p>
            <a:pPr marL="0" indent="0">
              <a:buNone/>
            </a:pPr>
            <a:r>
              <a:rPr lang="en-US" dirty="0"/>
              <a:t>O a </a:t>
            </a:r>
            <a:r>
              <a:rPr lang="en-US" dirty="0" err="1"/>
              <a:t>treia</a:t>
            </a:r>
            <a:r>
              <a:rPr lang="en-US" dirty="0"/>
              <a:t> </a:t>
            </a:r>
            <a:r>
              <a:rPr lang="en-US" dirty="0" err="1"/>
              <a:t>modalitate</a:t>
            </a:r>
            <a:r>
              <a:rPr lang="en-US" dirty="0"/>
              <a:t> de a </a:t>
            </a:r>
            <a:r>
              <a:rPr lang="en-US" dirty="0" err="1"/>
              <a:t>calcula</a:t>
            </a:r>
            <a:r>
              <a:rPr lang="en-US" dirty="0"/>
              <a:t> </a:t>
            </a:r>
            <a:r>
              <a:rPr lang="en-US" dirty="0" err="1"/>
              <a:t>coeficientul</a:t>
            </a:r>
            <a:r>
              <a:rPr lang="en-US" dirty="0"/>
              <a:t> / </a:t>
            </a:r>
            <a:r>
              <a:rPr lang="en-US" dirty="0" err="1"/>
              <a:t>concentrația</a:t>
            </a:r>
            <a:r>
              <a:rPr lang="en-US" dirty="0"/>
              <a:t> de </a:t>
            </a:r>
            <a:r>
              <a:rPr lang="en-US" dirty="0" err="1"/>
              <a:t>difuzie</a:t>
            </a:r>
            <a:r>
              <a:rPr lang="en-US" dirty="0"/>
              <a:t> </a:t>
            </a:r>
            <a:r>
              <a:rPr lang="en-US" dirty="0" err="1"/>
              <a:t>este</a:t>
            </a:r>
            <a:r>
              <a:rPr lang="en-US" dirty="0"/>
              <a:t> </a:t>
            </a:r>
            <a:r>
              <a:rPr lang="en-US" dirty="0" err="1"/>
              <a:t>prin</a:t>
            </a:r>
            <a:r>
              <a:rPr lang="en-US" dirty="0"/>
              <a:t> </a:t>
            </a:r>
            <a:r>
              <a:rPr lang="en-US" dirty="0" err="1"/>
              <a:t>ecuația</a:t>
            </a:r>
            <a:r>
              <a:rPr lang="en-US" dirty="0"/>
              <a:t> Einstein-</a:t>
            </a:r>
            <a:r>
              <a:rPr lang="en-US" dirty="0" err="1"/>
              <a:t>Smoluchowski</a:t>
            </a:r>
            <a:r>
              <a:rPr lang="en-US" dirty="0"/>
              <a:t>:</a:t>
            </a:r>
          </a:p>
          <a:p>
            <a:pPr marL="0" indent="0">
              <a:buNone/>
            </a:pPr>
            <a:endParaRPr lang="en-US" dirty="0"/>
          </a:p>
          <a:p>
            <a:pPr marL="0" indent="0">
              <a:buNone/>
            </a:pPr>
            <a:endParaRPr lang="en-US" dirty="0"/>
          </a:p>
          <a:p>
            <a:pPr marL="0" indent="0">
              <a:buNone/>
            </a:pPr>
            <a:r>
              <a:rPr lang="en-US" dirty="0"/>
              <a:t>unde </a:t>
            </a:r>
            <a:r>
              <a:rPr lang="el-GR" b="1" i="1" dirty="0"/>
              <a:t>λ</a:t>
            </a:r>
            <a:r>
              <a:rPr lang="en-US" dirty="0"/>
              <a:t> </a:t>
            </a:r>
            <a:r>
              <a:rPr lang="en-US" dirty="0" err="1"/>
              <a:t>este</a:t>
            </a:r>
            <a:r>
              <a:rPr lang="en-US" dirty="0"/>
              <a:t> </a:t>
            </a:r>
            <a:r>
              <a:rPr lang="en-US" dirty="0" err="1"/>
              <a:t>lungimea</a:t>
            </a:r>
            <a:r>
              <a:rPr lang="en-US" dirty="0"/>
              <a:t> </a:t>
            </a:r>
            <a:r>
              <a:rPr lang="en-US" dirty="0" err="1"/>
              <a:t>fiecărui</a:t>
            </a:r>
            <a:r>
              <a:rPr lang="en-US" dirty="0"/>
              <a:t> pas </a:t>
            </a:r>
            <a:r>
              <a:rPr lang="en-US" dirty="0" err="1"/>
              <a:t>și</a:t>
            </a:r>
            <a:r>
              <a:rPr lang="en-US" dirty="0"/>
              <a:t> </a:t>
            </a:r>
            <a:r>
              <a:rPr lang="el-GR" b="1" i="1" dirty="0"/>
              <a:t>τ</a:t>
            </a:r>
            <a:r>
              <a:rPr lang="en-US" dirty="0"/>
              <a:t> </a:t>
            </a:r>
            <a:r>
              <a:rPr lang="en-US" dirty="0" err="1"/>
              <a:t>este</a:t>
            </a:r>
            <a:r>
              <a:rPr lang="en-US" dirty="0"/>
              <a:t> </a:t>
            </a:r>
            <a:r>
              <a:rPr lang="en-US" dirty="0" err="1"/>
              <a:t>timpul</a:t>
            </a:r>
            <a:r>
              <a:rPr lang="en-US" dirty="0"/>
              <a:t> </a:t>
            </a:r>
            <a:r>
              <a:rPr lang="en-US" dirty="0" err="1"/>
              <a:t>necesar</a:t>
            </a:r>
            <a:r>
              <a:rPr lang="en-US" dirty="0"/>
              <a:t> </a:t>
            </a:r>
            <a:r>
              <a:rPr lang="en-US" dirty="0" err="1"/>
              <a:t>fiecărui</a:t>
            </a:r>
            <a:r>
              <a:rPr lang="en-US" dirty="0"/>
              <a:t> pas. În </a:t>
            </a:r>
            <a:r>
              <a:rPr lang="en-US" dirty="0" err="1"/>
              <a:t>acest</a:t>
            </a:r>
            <a:r>
              <a:rPr lang="en-US" dirty="0"/>
              <a:t> model particular, </a:t>
            </a:r>
            <a:r>
              <a:rPr lang="en-US" dirty="0" err="1"/>
              <a:t>fiecare</a:t>
            </a:r>
            <a:r>
              <a:rPr lang="en-US" dirty="0"/>
              <a:t> pas are </a:t>
            </a:r>
            <a:r>
              <a:rPr lang="en-US" dirty="0" err="1"/>
              <a:t>aceeași</a:t>
            </a:r>
            <a:r>
              <a:rPr lang="en-US" dirty="0"/>
              <a:t> </a:t>
            </a:r>
            <a:r>
              <a:rPr lang="en-US" dirty="0" err="1"/>
              <a:t>distanță</a:t>
            </a:r>
            <a:r>
              <a:rPr lang="en-US" dirty="0"/>
              <a:t>.</a:t>
            </a:r>
          </a:p>
          <a:p>
            <a:endParaRPr lang="en-US" dirty="0"/>
          </a:p>
        </p:txBody>
      </p:sp>
      <p:pic>
        <p:nvPicPr>
          <p:cNvPr id="8194" name="Picture 2" descr="Scheme showing the mean free path l and the transport length l*.">
            <a:extLst>
              <a:ext uri="{FF2B5EF4-FFF2-40B4-BE49-F238E27FC236}">
                <a16:creationId xmlns:a16="http://schemas.microsoft.com/office/drawing/2014/main" id="{45DAD6D2-71F5-5744-2A4C-F613EDC87A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9049" y="3193772"/>
            <a:ext cx="3777245" cy="3118128"/>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8B380D70-F016-63C4-5552-80C24FA32147}"/>
              </a:ext>
            </a:extLst>
          </p:cNvPr>
          <p:cNvPicPr>
            <a:picLocks noChangeAspect="1"/>
          </p:cNvPicPr>
          <p:nvPr/>
        </p:nvPicPr>
        <p:blipFill>
          <a:blip r:embed="rId3"/>
          <a:stretch>
            <a:fillRect/>
          </a:stretch>
        </p:blipFill>
        <p:spPr>
          <a:xfrm>
            <a:off x="6096000" y="946056"/>
            <a:ext cx="1102630" cy="868739"/>
          </a:xfrm>
          <a:prstGeom prst="rect">
            <a:avLst/>
          </a:prstGeom>
        </p:spPr>
      </p:pic>
    </p:spTree>
    <p:extLst>
      <p:ext uri="{BB962C8B-B14F-4D97-AF65-F5344CB8AC3E}">
        <p14:creationId xmlns:p14="http://schemas.microsoft.com/office/powerpoint/2010/main" val="13951341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A384FD-B2C5-7285-96C1-CB7EFBB6C7CE}"/>
              </a:ext>
            </a:extLst>
          </p:cNvPr>
          <p:cNvSpPr>
            <a:spLocks noGrp="1"/>
          </p:cNvSpPr>
          <p:nvPr>
            <p:ph idx="1"/>
          </p:nvPr>
        </p:nvSpPr>
        <p:spPr>
          <a:xfrm>
            <a:off x="186612" y="485192"/>
            <a:ext cx="11644604" cy="6083559"/>
          </a:xfrm>
        </p:spPr>
        <p:txBody>
          <a:bodyPr>
            <a:noAutofit/>
          </a:bodyPr>
          <a:lstStyle/>
          <a:p>
            <a:pPr marL="0" indent="0">
              <a:buNone/>
            </a:pPr>
            <a:r>
              <a:rPr lang="en-US" sz="2400" dirty="0" err="1"/>
              <a:t>Coeficientul</a:t>
            </a:r>
            <a:r>
              <a:rPr lang="en-US" sz="2400" dirty="0"/>
              <a:t> de </a:t>
            </a:r>
            <a:r>
              <a:rPr lang="en-US" sz="2400" dirty="0" err="1"/>
              <a:t>difuzie</a:t>
            </a:r>
            <a:r>
              <a:rPr lang="en-US" sz="2400" dirty="0"/>
              <a:t> </a:t>
            </a:r>
            <a:r>
              <a:rPr lang="en-US" sz="2400" dirty="0" err="1"/>
              <a:t>este</a:t>
            </a:r>
            <a:r>
              <a:rPr lang="en-US" sz="2400" dirty="0"/>
              <a:t> util </a:t>
            </a:r>
            <a:r>
              <a:rPr lang="en-US" sz="2400" dirty="0" err="1"/>
              <a:t>deoarece</a:t>
            </a:r>
            <a:r>
              <a:rPr lang="en-US" sz="2400" dirty="0"/>
              <a:t> </a:t>
            </a:r>
            <a:r>
              <a:rPr lang="en-US" sz="2400" dirty="0" err="1"/>
              <a:t>vă</a:t>
            </a:r>
            <a:r>
              <a:rPr lang="en-US" sz="2400" dirty="0"/>
              <a:t> </a:t>
            </a:r>
            <a:r>
              <a:rPr lang="en-US" sz="2400" dirty="0" err="1"/>
              <a:t>poate</a:t>
            </a:r>
            <a:r>
              <a:rPr lang="en-US" sz="2400" dirty="0"/>
              <a:t> </a:t>
            </a:r>
            <a:r>
              <a:rPr lang="en-US" sz="2400" dirty="0" err="1"/>
              <a:t>spune</a:t>
            </a:r>
            <a:r>
              <a:rPr lang="en-US" sz="2400" dirty="0"/>
              <a:t> </a:t>
            </a:r>
            <a:r>
              <a:rPr lang="en-US" sz="2400" dirty="0" err="1"/>
              <a:t>ceva</a:t>
            </a:r>
            <a:r>
              <a:rPr lang="en-US" sz="2400" dirty="0"/>
              <a:t> </a:t>
            </a:r>
            <a:r>
              <a:rPr lang="en-US" sz="2400" dirty="0" err="1"/>
              <a:t>despre</a:t>
            </a:r>
            <a:r>
              <a:rPr lang="en-US" sz="2400" dirty="0"/>
              <a:t> </a:t>
            </a:r>
            <a:r>
              <a:rPr lang="en-US" sz="2400" dirty="0" err="1"/>
              <a:t>sistem</a:t>
            </a:r>
            <a:r>
              <a:rPr lang="en-US" sz="2400" dirty="0"/>
              <a:t>.   </a:t>
            </a:r>
            <a:r>
              <a:rPr lang="en-US" sz="2400" dirty="0" err="1"/>
              <a:t>Diferite</a:t>
            </a:r>
            <a:r>
              <a:rPr lang="en-US" sz="2400" dirty="0"/>
              <a:t> </a:t>
            </a:r>
            <a:r>
              <a:rPr lang="en-US" sz="2400" dirty="0" err="1"/>
              <a:t>substanțe</a:t>
            </a:r>
            <a:r>
              <a:rPr lang="en-US" sz="2400" dirty="0"/>
              <a:t> au </a:t>
            </a:r>
            <a:r>
              <a:rPr lang="en-US" sz="2400" b="1" i="1" dirty="0"/>
              <a:t>D</a:t>
            </a:r>
            <a:r>
              <a:rPr lang="en-US" sz="2400" dirty="0"/>
              <a:t> </a:t>
            </a:r>
            <a:r>
              <a:rPr lang="en-US" sz="2400" dirty="0" err="1"/>
              <a:t>diferiți</a:t>
            </a:r>
            <a:r>
              <a:rPr lang="en-US" sz="2400" dirty="0"/>
              <a:t>, </a:t>
            </a:r>
            <a:r>
              <a:rPr lang="en-US" sz="2400" dirty="0" err="1"/>
              <a:t>astfel</a:t>
            </a:r>
            <a:r>
              <a:rPr lang="en-US" sz="2400" dirty="0"/>
              <a:t> </a:t>
            </a:r>
            <a:r>
              <a:rPr lang="en-US" sz="2400" dirty="0" err="1"/>
              <a:t>poate</a:t>
            </a:r>
            <a:r>
              <a:rPr lang="en-US" sz="2400" dirty="0"/>
              <a:t> </a:t>
            </a:r>
            <a:r>
              <a:rPr lang="en-US" sz="2400" dirty="0" err="1"/>
              <a:t>oferi</a:t>
            </a:r>
            <a:r>
              <a:rPr lang="en-US" sz="2400" dirty="0"/>
              <a:t> o idee </a:t>
            </a:r>
            <a:r>
              <a:rPr lang="en-US" sz="2400" dirty="0" err="1"/>
              <a:t>despre</a:t>
            </a:r>
            <a:r>
              <a:rPr lang="en-US" sz="2400" dirty="0"/>
              <a:t> </a:t>
            </a:r>
            <a:r>
              <a:rPr lang="en-US" sz="2400" dirty="0" err="1"/>
              <a:t>substanță</a:t>
            </a:r>
            <a:r>
              <a:rPr lang="en-US" sz="2400" dirty="0"/>
              <a:t>. </a:t>
            </a:r>
          </a:p>
          <a:p>
            <a:pPr marL="0" indent="0">
              <a:buNone/>
            </a:pPr>
            <a:r>
              <a:rPr lang="en-US" sz="1800" i="1" dirty="0"/>
              <a:t>e.g. </a:t>
            </a:r>
            <a:r>
              <a:rPr lang="en-US" sz="1800" i="1" dirty="0" err="1"/>
              <a:t>ionii</a:t>
            </a:r>
            <a:r>
              <a:rPr lang="en-US" sz="1800" i="1" dirty="0"/>
              <a:t> la T=300K au D= 0,6×10⁻⁹ - 2×10⁻⁹ m²/s, </a:t>
            </a:r>
            <a:r>
              <a:rPr lang="en-US" sz="1800" i="1" dirty="0" err="1"/>
              <a:t>iar</a:t>
            </a:r>
            <a:r>
              <a:rPr lang="en-US" sz="1800" i="1" dirty="0"/>
              <a:t> </a:t>
            </a:r>
            <a:r>
              <a:rPr lang="en-US" sz="1800" i="1" dirty="0" err="1"/>
              <a:t>moleculele</a:t>
            </a:r>
            <a:r>
              <a:rPr lang="en-US" sz="1800" i="1" dirty="0"/>
              <a:t> </a:t>
            </a:r>
            <a:r>
              <a:rPr lang="en-US" sz="1800" i="1" dirty="0" err="1"/>
              <a:t>biologice</a:t>
            </a:r>
            <a:r>
              <a:rPr lang="en-US" sz="1800" i="1" dirty="0"/>
              <a:t> se </a:t>
            </a:r>
            <a:r>
              <a:rPr lang="en-US" sz="1800" i="1" dirty="0" err="1"/>
              <a:t>încadrează</a:t>
            </a:r>
            <a:r>
              <a:rPr lang="en-US" sz="1800" i="1" dirty="0"/>
              <a:t> </a:t>
            </a:r>
            <a:r>
              <a:rPr lang="en-US" sz="1800" i="1" dirty="0" err="1"/>
              <a:t>în</a:t>
            </a:r>
            <a:r>
              <a:rPr lang="en-US" sz="1800" i="1" dirty="0"/>
              <a:t> D = 10*-11 – 10*-10 m²/s. </a:t>
            </a:r>
          </a:p>
          <a:p>
            <a:pPr marL="0" indent="0">
              <a:buNone/>
            </a:pPr>
            <a:r>
              <a:rPr lang="en-US" sz="2400" dirty="0" err="1"/>
              <a:t>Coeficientul</a:t>
            </a:r>
            <a:r>
              <a:rPr lang="en-US" sz="2400" dirty="0"/>
              <a:t> de </a:t>
            </a:r>
            <a:r>
              <a:rPr lang="en-US" sz="2400" dirty="0" err="1"/>
              <a:t>difuzie</a:t>
            </a:r>
            <a:r>
              <a:rPr lang="en-US" sz="2400" dirty="0"/>
              <a:t> se </a:t>
            </a:r>
            <a:r>
              <a:rPr lang="en-US" sz="2400" dirty="0" err="1"/>
              <a:t>modifică</a:t>
            </a:r>
            <a:r>
              <a:rPr lang="en-US" sz="2400" dirty="0"/>
              <a:t> pe </a:t>
            </a:r>
            <a:r>
              <a:rPr lang="en-US" sz="2400" dirty="0" err="1"/>
              <a:t>măsură</a:t>
            </a:r>
            <a:r>
              <a:rPr lang="en-US" sz="2400" dirty="0"/>
              <a:t> </a:t>
            </a:r>
            <a:r>
              <a:rPr lang="en-US" sz="2400" dirty="0" err="1"/>
              <a:t>ce</a:t>
            </a:r>
            <a:r>
              <a:rPr lang="en-US" sz="2400" dirty="0"/>
              <a:t> </a:t>
            </a:r>
            <a:r>
              <a:rPr lang="en-US" sz="2400" dirty="0" err="1"/>
              <a:t>proprietățile</a:t>
            </a:r>
            <a:r>
              <a:rPr lang="en-US" sz="2400" dirty="0"/>
              <a:t> </a:t>
            </a:r>
            <a:r>
              <a:rPr lang="en-US" sz="2400" dirty="0" err="1"/>
              <a:t>sistemului</a:t>
            </a:r>
            <a:r>
              <a:rPr lang="en-US" sz="2400" dirty="0"/>
              <a:t> se </a:t>
            </a:r>
            <a:r>
              <a:rPr lang="en-US" sz="2400" dirty="0" err="1"/>
              <a:t>modifică</a:t>
            </a:r>
            <a:r>
              <a:rPr lang="en-US" sz="2400" dirty="0"/>
              <a:t>&gt;   la </a:t>
            </a:r>
            <a:r>
              <a:rPr lang="en-US" sz="2400" dirty="0" err="1"/>
              <a:t>temperaturi</a:t>
            </a:r>
            <a:r>
              <a:rPr lang="en-US" sz="2400" dirty="0"/>
              <a:t> </a:t>
            </a:r>
            <a:r>
              <a:rPr lang="en-US" sz="2400" dirty="0" err="1"/>
              <a:t>mai</a:t>
            </a:r>
            <a:r>
              <a:rPr lang="en-US" sz="2400" dirty="0"/>
              <a:t> </a:t>
            </a:r>
            <a:r>
              <a:rPr lang="en-US" sz="2400" dirty="0" err="1"/>
              <a:t>ridicate</a:t>
            </a:r>
            <a:r>
              <a:rPr lang="en-US" sz="2400" dirty="0"/>
              <a:t>, </a:t>
            </a:r>
            <a:r>
              <a:rPr lang="en-US" sz="2400" dirty="0" err="1"/>
              <a:t>coeficientul</a:t>
            </a:r>
            <a:r>
              <a:rPr lang="en-US" sz="2400" dirty="0"/>
              <a:t> de </a:t>
            </a:r>
            <a:r>
              <a:rPr lang="en-US" sz="2400" dirty="0" err="1"/>
              <a:t>difuzie</a:t>
            </a:r>
            <a:r>
              <a:rPr lang="en-US" sz="2400" dirty="0"/>
              <a:t> </a:t>
            </a:r>
            <a:r>
              <a:rPr lang="en-US" sz="2400" dirty="0" err="1"/>
              <a:t>este</a:t>
            </a:r>
            <a:r>
              <a:rPr lang="en-US" sz="2400" dirty="0"/>
              <a:t> </a:t>
            </a:r>
            <a:r>
              <a:rPr lang="en-US" sz="2400" dirty="0" err="1"/>
              <a:t>mai</a:t>
            </a:r>
            <a:r>
              <a:rPr lang="en-US" sz="2400" dirty="0"/>
              <a:t> mare </a:t>
            </a:r>
            <a:r>
              <a:rPr lang="en-US" sz="2400" dirty="0" err="1"/>
              <a:t>deoarece</a:t>
            </a:r>
            <a:r>
              <a:rPr lang="en-US" sz="2400" dirty="0"/>
              <a:t> </a:t>
            </a:r>
            <a:r>
              <a:rPr lang="en-US" sz="2400" dirty="0" err="1"/>
              <a:t>moleculele</a:t>
            </a:r>
            <a:r>
              <a:rPr lang="en-US" sz="2400" dirty="0"/>
              <a:t> au o </a:t>
            </a:r>
            <a:r>
              <a:rPr lang="en-US" sz="2400" dirty="0" err="1"/>
              <a:t>mișcare</a:t>
            </a:r>
            <a:r>
              <a:rPr lang="en-US" sz="2400" dirty="0"/>
              <a:t> </a:t>
            </a:r>
            <a:r>
              <a:rPr lang="en-US" sz="2400" dirty="0" err="1"/>
              <a:t>termică</a:t>
            </a:r>
            <a:r>
              <a:rPr lang="en-US" sz="2400" dirty="0"/>
              <a:t> </a:t>
            </a:r>
            <a:r>
              <a:rPr lang="en-US" sz="2400" dirty="0" err="1"/>
              <a:t>mai</a:t>
            </a:r>
            <a:r>
              <a:rPr lang="en-US" sz="2400" dirty="0"/>
              <a:t> mare. </a:t>
            </a:r>
          </a:p>
          <a:p>
            <a:pPr marL="0" indent="0">
              <a:buNone/>
            </a:pPr>
            <a:r>
              <a:rPr lang="en-US" sz="2400" b="1" dirty="0" err="1"/>
              <a:t>Coeficientul</a:t>
            </a:r>
            <a:r>
              <a:rPr lang="en-US" sz="2400" b="1" dirty="0"/>
              <a:t> de </a:t>
            </a:r>
            <a:r>
              <a:rPr lang="en-US" sz="2400" b="1" dirty="0" err="1"/>
              <a:t>difuzie</a:t>
            </a:r>
            <a:r>
              <a:rPr lang="en-US" sz="2400" b="1" dirty="0"/>
              <a:t> </a:t>
            </a:r>
            <a:r>
              <a:rPr lang="en-US" sz="2400" b="1" dirty="0" err="1"/>
              <a:t>este</a:t>
            </a:r>
            <a:r>
              <a:rPr lang="en-US" sz="2400" b="1" dirty="0"/>
              <a:t>, de </a:t>
            </a:r>
            <a:r>
              <a:rPr lang="en-US" sz="2400" b="1" dirty="0" err="1"/>
              <a:t>asemenea</a:t>
            </a:r>
            <a:r>
              <a:rPr lang="en-US" sz="2400" b="1" dirty="0"/>
              <a:t>, </a:t>
            </a:r>
            <a:r>
              <a:rPr lang="en-US" sz="2400" b="1" dirty="0" err="1"/>
              <a:t>legat</a:t>
            </a:r>
            <a:r>
              <a:rPr lang="en-US" sz="2400" b="1" dirty="0"/>
              <a:t> de </a:t>
            </a:r>
            <a:r>
              <a:rPr lang="en-US" sz="2400" b="1" dirty="0" err="1"/>
              <a:t>vâscozitatea</a:t>
            </a:r>
            <a:r>
              <a:rPr lang="en-US" sz="2400" b="1" dirty="0"/>
              <a:t> </a:t>
            </a:r>
            <a:r>
              <a:rPr lang="en-US" sz="2400" b="1" dirty="0" err="1"/>
              <a:t>soluției</a:t>
            </a:r>
            <a:r>
              <a:rPr lang="en-US" sz="2400" b="1" dirty="0"/>
              <a:t>. </a:t>
            </a:r>
            <a:r>
              <a:rPr lang="en-US" sz="2400" dirty="0"/>
              <a:t>Cu </a:t>
            </a:r>
            <a:r>
              <a:rPr lang="en-US" sz="2400" dirty="0" err="1"/>
              <a:t>cât</a:t>
            </a:r>
            <a:r>
              <a:rPr lang="en-US" sz="2400" dirty="0"/>
              <a:t> </a:t>
            </a:r>
            <a:r>
              <a:rPr lang="en-US" sz="2400" dirty="0" err="1"/>
              <a:t>coeficientul</a:t>
            </a:r>
            <a:r>
              <a:rPr lang="en-US" sz="2400" dirty="0"/>
              <a:t> de </a:t>
            </a:r>
            <a:r>
              <a:rPr lang="en-US" sz="2400" dirty="0" err="1"/>
              <a:t>difuzie</a:t>
            </a:r>
            <a:r>
              <a:rPr lang="en-US" sz="2400" dirty="0"/>
              <a:t> </a:t>
            </a:r>
            <a:r>
              <a:rPr lang="en-US" sz="2400" dirty="0" err="1"/>
              <a:t>este</a:t>
            </a:r>
            <a:r>
              <a:rPr lang="en-US" sz="2400" dirty="0"/>
              <a:t> </a:t>
            </a:r>
            <a:r>
              <a:rPr lang="en-US" sz="2400" dirty="0" err="1"/>
              <a:t>mai</a:t>
            </a:r>
            <a:r>
              <a:rPr lang="en-US" sz="2400" dirty="0"/>
              <a:t> mare, cu </a:t>
            </a:r>
            <a:r>
              <a:rPr lang="en-US" sz="2400" dirty="0" err="1"/>
              <a:t>atât</a:t>
            </a:r>
            <a:r>
              <a:rPr lang="en-US" sz="2400" dirty="0"/>
              <a:t> </a:t>
            </a:r>
            <a:r>
              <a:rPr lang="en-US" sz="2400" dirty="0" err="1"/>
              <a:t>vâscozitatea</a:t>
            </a:r>
            <a:r>
              <a:rPr lang="en-US" sz="2400" dirty="0"/>
              <a:t> </a:t>
            </a:r>
            <a:r>
              <a:rPr lang="en-US" sz="2400" dirty="0" err="1"/>
              <a:t>este</a:t>
            </a:r>
            <a:r>
              <a:rPr lang="en-US" sz="2400" dirty="0"/>
              <a:t> </a:t>
            </a:r>
            <a:r>
              <a:rPr lang="en-US" sz="2400" dirty="0" err="1"/>
              <a:t>mai</a:t>
            </a:r>
            <a:r>
              <a:rPr lang="en-US" sz="2400" dirty="0"/>
              <a:t> </a:t>
            </a:r>
            <a:r>
              <a:rPr lang="en-US" sz="2400" dirty="0" err="1"/>
              <a:t>mică</a:t>
            </a:r>
            <a:r>
              <a:rPr lang="en-US" sz="2400" dirty="0"/>
              <a:t>.</a:t>
            </a:r>
          </a:p>
          <a:p>
            <a:pPr marL="0" indent="0">
              <a:buNone/>
            </a:pPr>
            <a:r>
              <a:rPr lang="en-US" sz="2400" dirty="0" err="1"/>
              <a:t>Deoarece</a:t>
            </a:r>
            <a:r>
              <a:rPr lang="en-US" sz="2400" dirty="0"/>
              <a:t> rata de </a:t>
            </a:r>
            <a:r>
              <a:rPr lang="en-US" sz="2400" dirty="0" err="1"/>
              <a:t>difuzie</a:t>
            </a:r>
            <a:r>
              <a:rPr lang="en-US" sz="2400" dirty="0"/>
              <a:t> </a:t>
            </a:r>
            <a:r>
              <a:rPr lang="en-US" sz="2400" dirty="0" err="1"/>
              <a:t>depinde</a:t>
            </a:r>
            <a:r>
              <a:rPr lang="en-US" sz="2400" dirty="0"/>
              <a:t> de </a:t>
            </a:r>
            <a:r>
              <a:rPr lang="en-US" sz="2400" dirty="0" err="1"/>
              <a:t>temperatura</a:t>
            </a:r>
            <a:r>
              <a:rPr lang="en-US" sz="2400" dirty="0"/>
              <a:t> </a:t>
            </a:r>
            <a:r>
              <a:rPr lang="en-US" sz="2400" dirty="0" err="1"/>
              <a:t>sistemului</a:t>
            </a:r>
            <a:r>
              <a:rPr lang="en-US" sz="2400" dirty="0"/>
              <a:t>, se </a:t>
            </a:r>
            <a:r>
              <a:rPr lang="en-US" sz="2400" dirty="0" err="1"/>
              <a:t>poate</a:t>
            </a:r>
            <a:r>
              <a:rPr lang="en-US" sz="2400" dirty="0"/>
              <a:t> </a:t>
            </a:r>
            <a:r>
              <a:rPr lang="en-US" sz="2400" dirty="0" err="1"/>
              <a:t>aplica</a:t>
            </a:r>
            <a:r>
              <a:rPr lang="en-US" sz="2400" dirty="0"/>
              <a:t> </a:t>
            </a:r>
            <a:r>
              <a:rPr lang="en-US" sz="2400" dirty="0" err="1"/>
              <a:t>ecuația</a:t>
            </a:r>
            <a:r>
              <a:rPr lang="en-US" sz="2400" dirty="0"/>
              <a:t> Arrhenius. </a:t>
            </a:r>
            <a:r>
              <a:rPr lang="en-US" sz="2400" dirty="0" err="1"/>
              <a:t>Aplicând</a:t>
            </a:r>
            <a:r>
              <a:rPr lang="en-US" sz="2400" dirty="0"/>
              <a:t> </a:t>
            </a:r>
            <a:r>
              <a:rPr lang="en-US" sz="2400" dirty="0" err="1"/>
              <a:t>această</a:t>
            </a:r>
            <a:r>
              <a:rPr lang="en-US" sz="2400" dirty="0"/>
              <a:t> </a:t>
            </a:r>
            <a:r>
              <a:rPr lang="en-US" sz="2400" dirty="0" err="1"/>
              <a:t>ecuație</a:t>
            </a:r>
            <a:r>
              <a:rPr lang="en-US" sz="2400" dirty="0"/>
              <a:t> </a:t>
            </a:r>
            <a:r>
              <a:rPr lang="en-US" sz="2400" dirty="0" err="1"/>
              <a:t>rezultă</a:t>
            </a:r>
            <a:r>
              <a:rPr lang="en-US" sz="2400" dirty="0"/>
              <a:t>:</a:t>
            </a:r>
          </a:p>
          <a:p>
            <a:pPr marL="0" indent="0">
              <a:buNone/>
            </a:pPr>
            <a:endParaRPr lang="en-US" sz="2400" dirty="0"/>
          </a:p>
          <a:p>
            <a:pPr marL="0" indent="0">
              <a:buNone/>
            </a:pPr>
            <a:r>
              <a:rPr lang="en-US" sz="2400" dirty="0" err="1"/>
              <a:t>Dependența</a:t>
            </a:r>
            <a:r>
              <a:rPr lang="en-US" sz="2400" dirty="0"/>
              <a:t> </a:t>
            </a:r>
            <a:r>
              <a:rPr lang="en-US" sz="2400" dirty="0" err="1"/>
              <a:t>coeficientului</a:t>
            </a:r>
            <a:r>
              <a:rPr lang="en-US" sz="2400" dirty="0"/>
              <a:t> de </a:t>
            </a:r>
            <a:r>
              <a:rPr lang="en-US" sz="2400" dirty="0" err="1"/>
              <a:t>difuzie</a:t>
            </a:r>
            <a:r>
              <a:rPr lang="en-US" sz="2400" dirty="0"/>
              <a:t> de vâscozitate</a:t>
            </a:r>
            <a:r>
              <a:rPr lang="ro-RO" sz="2400" dirty="0"/>
              <a:t>:</a:t>
            </a:r>
            <a:r>
              <a:rPr lang="en-US" sz="2400" dirty="0"/>
              <a:t> </a:t>
            </a:r>
            <a:r>
              <a:rPr lang="en-US" sz="2400" dirty="0" err="1"/>
              <a:t>relația</a:t>
            </a:r>
            <a:r>
              <a:rPr lang="en-US" sz="2400" dirty="0"/>
              <a:t> Stokes-Einstein:</a:t>
            </a:r>
          </a:p>
          <a:p>
            <a:endParaRPr lang="en-US" sz="2400" dirty="0"/>
          </a:p>
          <a:p>
            <a:pPr marL="0" indent="0">
              <a:buNone/>
            </a:pPr>
            <a:r>
              <a:rPr lang="ro-RO" sz="2400" dirty="0"/>
              <a:t>De unde: </a:t>
            </a:r>
            <a:r>
              <a:rPr lang="en-US" sz="2400" dirty="0" err="1"/>
              <a:t>relația</a:t>
            </a:r>
            <a:r>
              <a:rPr lang="en-US" sz="2400" dirty="0"/>
              <a:t> </a:t>
            </a:r>
            <a:r>
              <a:rPr lang="en-US" sz="2400" dirty="0" err="1"/>
              <a:t>dintre</a:t>
            </a:r>
            <a:r>
              <a:rPr lang="en-US" sz="2400" dirty="0"/>
              <a:t> vâscozitate </a:t>
            </a:r>
            <a:r>
              <a:rPr lang="en-US" sz="2400" dirty="0" err="1"/>
              <a:t>și</a:t>
            </a:r>
            <a:r>
              <a:rPr lang="en-US" sz="2400" dirty="0"/>
              <a:t> </a:t>
            </a:r>
            <a:r>
              <a:rPr lang="en-US" sz="2400" dirty="0" err="1"/>
              <a:t>temperatură</a:t>
            </a:r>
            <a:endParaRPr lang="en-US" sz="2400" dirty="0"/>
          </a:p>
        </p:txBody>
      </p:sp>
      <p:pic>
        <p:nvPicPr>
          <p:cNvPr id="5" name="Picture 4">
            <a:extLst>
              <a:ext uri="{FF2B5EF4-FFF2-40B4-BE49-F238E27FC236}">
                <a16:creationId xmlns:a16="http://schemas.microsoft.com/office/drawing/2014/main" id="{EE9D08DC-428A-3AED-8171-4D02A752F87C}"/>
              </a:ext>
            </a:extLst>
          </p:cNvPr>
          <p:cNvPicPr>
            <a:picLocks noChangeAspect="1"/>
          </p:cNvPicPr>
          <p:nvPr/>
        </p:nvPicPr>
        <p:blipFill>
          <a:blip r:embed="rId2"/>
          <a:stretch>
            <a:fillRect/>
          </a:stretch>
        </p:blipFill>
        <p:spPr>
          <a:xfrm>
            <a:off x="6212542" y="4238430"/>
            <a:ext cx="1897957" cy="402991"/>
          </a:xfrm>
          <a:prstGeom prst="rect">
            <a:avLst/>
          </a:prstGeom>
        </p:spPr>
      </p:pic>
      <p:pic>
        <p:nvPicPr>
          <p:cNvPr id="7" name="Picture 6">
            <a:extLst>
              <a:ext uri="{FF2B5EF4-FFF2-40B4-BE49-F238E27FC236}">
                <a16:creationId xmlns:a16="http://schemas.microsoft.com/office/drawing/2014/main" id="{7BFB3519-1393-7B19-7BBE-79B38C1D8844}"/>
              </a:ext>
            </a:extLst>
          </p:cNvPr>
          <p:cNvPicPr>
            <a:picLocks noChangeAspect="1"/>
          </p:cNvPicPr>
          <p:nvPr/>
        </p:nvPicPr>
        <p:blipFill>
          <a:blip r:embed="rId3"/>
          <a:stretch>
            <a:fillRect/>
          </a:stretch>
        </p:blipFill>
        <p:spPr>
          <a:xfrm>
            <a:off x="9839595" y="4641421"/>
            <a:ext cx="1142101" cy="649195"/>
          </a:xfrm>
          <a:prstGeom prst="rect">
            <a:avLst/>
          </a:prstGeom>
        </p:spPr>
      </p:pic>
      <p:pic>
        <p:nvPicPr>
          <p:cNvPr id="9" name="Picture 8">
            <a:extLst>
              <a:ext uri="{FF2B5EF4-FFF2-40B4-BE49-F238E27FC236}">
                <a16:creationId xmlns:a16="http://schemas.microsoft.com/office/drawing/2014/main" id="{59B9F01C-D00C-0859-FDFB-C4830552834A}"/>
              </a:ext>
            </a:extLst>
          </p:cNvPr>
          <p:cNvPicPr>
            <a:picLocks noChangeAspect="1"/>
          </p:cNvPicPr>
          <p:nvPr/>
        </p:nvPicPr>
        <p:blipFill>
          <a:blip r:embed="rId4"/>
          <a:stretch>
            <a:fillRect/>
          </a:stretch>
        </p:blipFill>
        <p:spPr>
          <a:xfrm>
            <a:off x="6772006" y="5636262"/>
            <a:ext cx="1618959" cy="515124"/>
          </a:xfrm>
          <a:prstGeom prst="rect">
            <a:avLst/>
          </a:prstGeom>
        </p:spPr>
      </p:pic>
    </p:spTree>
    <p:extLst>
      <p:ext uri="{BB962C8B-B14F-4D97-AF65-F5344CB8AC3E}">
        <p14:creationId xmlns:p14="http://schemas.microsoft.com/office/powerpoint/2010/main" val="33735800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5A742-11AF-F89E-36D3-F62E04977013}"/>
              </a:ext>
            </a:extLst>
          </p:cNvPr>
          <p:cNvSpPr>
            <a:spLocks noGrp="1"/>
          </p:cNvSpPr>
          <p:nvPr>
            <p:ph type="title"/>
          </p:nvPr>
        </p:nvSpPr>
        <p:spPr>
          <a:xfrm>
            <a:off x="838200" y="365126"/>
            <a:ext cx="10515600" cy="661242"/>
          </a:xfrm>
        </p:spPr>
        <p:txBody>
          <a:bodyPr>
            <a:normAutofit fontScale="90000"/>
          </a:bodyPr>
          <a:lstStyle/>
          <a:p>
            <a:r>
              <a:rPr lang="en-US" dirty="0" err="1">
                <a:solidFill>
                  <a:srgbClr val="171717"/>
                </a:solidFill>
                <a:latin typeface="Tahoma" panose="020B0604030504040204" pitchFamily="34" charset="0"/>
              </a:rPr>
              <a:t>Coeficienti</a:t>
            </a:r>
            <a:r>
              <a:rPr lang="en-US" dirty="0">
                <a:solidFill>
                  <a:srgbClr val="171717"/>
                </a:solidFill>
                <a:latin typeface="Tahoma" panose="020B0604030504040204" pitchFamily="34" charset="0"/>
              </a:rPr>
              <a:t> de </a:t>
            </a:r>
            <a:r>
              <a:rPr lang="en-US" dirty="0" err="1">
                <a:solidFill>
                  <a:srgbClr val="171717"/>
                </a:solidFill>
                <a:latin typeface="Tahoma" panose="020B0604030504040204" pitchFamily="34" charset="0"/>
              </a:rPr>
              <a:t>vascozitate</a:t>
            </a:r>
            <a:endParaRPr lang="en-US" dirty="0"/>
          </a:p>
        </p:txBody>
      </p:sp>
      <p:sp>
        <p:nvSpPr>
          <p:cNvPr id="3" name="Content Placeholder 2">
            <a:extLst>
              <a:ext uri="{FF2B5EF4-FFF2-40B4-BE49-F238E27FC236}">
                <a16:creationId xmlns:a16="http://schemas.microsoft.com/office/drawing/2014/main" id="{CA71BB1C-94FD-9A19-8012-093894B02855}"/>
              </a:ext>
            </a:extLst>
          </p:cNvPr>
          <p:cNvSpPr>
            <a:spLocks noGrp="1"/>
          </p:cNvSpPr>
          <p:nvPr>
            <p:ph idx="1"/>
          </p:nvPr>
        </p:nvSpPr>
        <p:spPr>
          <a:xfrm>
            <a:off x="838200" y="1026369"/>
            <a:ext cx="10515600" cy="4030824"/>
          </a:xfrm>
        </p:spPr>
        <p:txBody>
          <a:bodyPr>
            <a:normAutofit/>
          </a:bodyPr>
          <a:lstStyle/>
          <a:p>
            <a:pPr>
              <a:buNone/>
            </a:pPr>
            <a:r>
              <a:rPr lang="ro-RO" sz="2400" dirty="0">
                <a:solidFill>
                  <a:srgbClr val="171717"/>
                </a:solidFill>
              </a:rPr>
              <a:t>Curgerea unui fluid real are loc in straturi foarte </a:t>
            </a:r>
            <a:r>
              <a:rPr lang="ro-RO" sz="2400" dirty="0" err="1">
                <a:solidFill>
                  <a:srgbClr val="171717"/>
                </a:solidFill>
              </a:rPr>
              <a:t>subtiri</a:t>
            </a:r>
            <a:r>
              <a:rPr lang="ro-RO" sz="2400" dirty="0">
                <a:solidFill>
                  <a:srgbClr val="171717"/>
                </a:solidFill>
              </a:rPr>
              <a:t>, moleculele din </a:t>
            </a:r>
            <a:r>
              <a:rPr lang="ro-RO" sz="2400" dirty="0" err="1">
                <a:solidFill>
                  <a:srgbClr val="171717"/>
                </a:solidFill>
              </a:rPr>
              <a:t>acelasi</a:t>
            </a:r>
            <a:r>
              <a:rPr lang="ro-RO" sz="2400" dirty="0">
                <a:solidFill>
                  <a:srgbClr val="171717"/>
                </a:solidFill>
              </a:rPr>
              <a:t> strat </a:t>
            </a:r>
            <a:r>
              <a:rPr lang="ro-RO" sz="2400" dirty="0" err="1">
                <a:solidFill>
                  <a:srgbClr val="171717"/>
                </a:solidFill>
              </a:rPr>
              <a:t>avand</a:t>
            </a:r>
            <a:r>
              <a:rPr lang="ro-RO" sz="2400" dirty="0">
                <a:solidFill>
                  <a:srgbClr val="171717"/>
                </a:solidFill>
              </a:rPr>
              <a:t> </a:t>
            </a:r>
            <a:r>
              <a:rPr lang="ro-RO" sz="2400" dirty="0" err="1">
                <a:solidFill>
                  <a:srgbClr val="171717"/>
                </a:solidFill>
              </a:rPr>
              <a:t>aceeasi</a:t>
            </a:r>
            <a:r>
              <a:rPr lang="ro-RO" sz="2400" dirty="0">
                <a:solidFill>
                  <a:srgbClr val="171717"/>
                </a:solidFill>
              </a:rPr>
              <a:t> viteza, in timp ce cele din straturile adiacente, viteze diferite. Intre moleculele straturilor vecine, dar si intre moleculele </a:t>
            </a:r>
            <a:r>
              <a:rPr lang="ro-RO" sz="2400" dirty="0" err="1">
                <a:solidFill>
                  <a:srgbClr val="171717"/>
                </a:solidFill>
              </a:rPr>
              <a:t>aceluiasi</a:t>
            </a:r>
            <a:r>
              <a:rPr lang="ro-RO" sz="2400" dirty="0">
                <a:solidFill>
                  <a:srgbClr val="171717"/>
                </a:solidFill>
              </a:rPr>
              <a:t> strat, se exercita </a:t>
            </a:r>
            <a:r>
              <a:rPr lang="ro-RO" sz="2400" i="1" dirty="0">
                <a:solidFill>
                  <a:srgbClr val="171717"/>
                </a:solidFill>
              </a:rPr>
              <a:t>forte de </a:t>
            </a:r>
            <a:r>
              <a:rPr lang="ro-RO" sz="2400" i="1" dirty="0" err="1">
                <a:solidFill>
                  <a:srgbClr val="171717"/>
                </a:solidFill>
              </a:rPr>
              <a:t>interactiune</a:t>
            </a:r>
            <a:r>
              <a:rPr lang="ro-RO" sz="2400" i="1" dirty="0">
                <a:solidFill>
                  <a:srgbClr val="171717"/>
                </a:solidFill>
              </a:rPr>
              <a:t> de tip van </a:t>
            </a:r>
            <a:r>
              <a:rPr lang="ro-RO" sz="2400" i="1" dirty="0" err="1">
                <a:solidFill>
                  <a:srgbClr val="171717"/>
                </a:solidFill>
              </a:rPr>
              <a:t>der</a:t>
            </a:r>
            <a:r>
              <a:rPr lang="ro-RO" sz="2400" i="1" dirty="0">
                <a:solidFill>
                  <a:srgbClr val="171717"/>
                </a:solidFill>
              </a:rPr>
              <a:t> </a:t>
            </a:r>
            <a:r>
              <a:rPr lang="ro-RO" sz="2400" i="1" dirty="0" err="1">
                <a:solidFill>
                  <a:srgbClr val="171717"/>
                </a:solidFill>
              </a:rPr>
              <a:t>Waals</a:t>
            </a:r>
            <a:r>
              <a:rPr lang="ro-RO" sz="2400" i="1" dirty="0">
                <a:solidFill>
                  <a:srgbClr val="171717"/>
                </a:solidFill>
              </a:rPr>
              <a:t>, </a:t>
            </a:r>
            <a:r>
              <a:rPr lang="ro-RO" sz="2400" dirty="0">
                <a:solidFill>
                  <a:srgbClr val="171717"/>
                </a:solidFill>
              </a:rPr>
              <a:t>care se opun </a:t>
            </a:r>
            <a:r>
              <a:rPr lang="ro-RO" sz="2400" dirty="0" err="1">
                <a:solidFill>
                  <a:srgbClr val="171717"/>
                </a:solidFill>
              </a:rPr>
              <a:t>deplasarii</a:t>
            </a:r>
            <a:r>
              <a:rPr lang="ro-RO" sz="2400" dirty="0">
                <a:solidFill>
                  <a:srgbClr val="171717"/>
                </a:solidFill>
              </a:rPr>
              <a:t> relative a moleculelor, </a:t>
            </a:r>
            <a:r>
              <a:rPr lang="ro-RO" sz="2400" dirty="0" err="1">
                <a:solidFill>
                  <a:srgbClr val="171717"/>
                </a:solidFill>
              </a:rPr>
              <a:t>determinand</a:t>
            </a:r>
            <a:r>
              <a:rPr lang="ro-RO" sz="2400" dirty="0">
                <a:solidFill>
                  <a:srgbClr val="171717"/>
                </a:solidFill>
              </a:rPr>
              <a:t> </a:t>
            </a:r>
            <a:r>
              <a:rPr lang="ro-RO" sz="2400" dirty="0" err="1">
                <a:solidFill>
                  <a:srgbClr val="171717"/>
                </a:solidFill>
              </a:rPr>
              <a:t>aparitia</a:t>
            </a:r>
            <a:r>
              <a:rPr lang="ro-RO" sz="2400" dirty="0">
                <a:solidFill>
                  <a:srgbClr val="171717"/>
                </a:solidFill>
              </a:rPr>
              <a:t> unei </a:t>
            </a:r>
            <a:r>
              <a:rPr lang="ro-RO" sz="2400" dirty="0" err="1">
                <a:solidFill>
                  <a:srgbClr val="171717"/>
                </a:solidFill>
              </a:rPr>
              <a:t>frecari</a:t>
            </a:r>
            <a:r>
              <a:rPr lang="ro-RO" sz="2400" dirty="0">
                <a:solidFill>
                  <a:srgbClr val="171717"/>
                </a:solidFill>
              </a:rPr>
              <a:t> interne, numita </a:t>
            </a:r>
            <a:r>
              <a:rPr lang="ro-RO" sz="2400" i="1" dirty="0" err="1">
                <a:solidFill>
                  <a:srgbClr val="171717"/>
                </a:solidFill>
              </a:rPr>
              <a:t>vascozitate</a:t>
            </a:r>
            <a:r>
              <a:rPr lang="ro-RO" sz="2400" dirty="0">
                <a:solidFill>
                  <a:srgbClr val="171717"/>
                </a:solidFill>
              </a:rPr>
              <a:t>.</a:t>
            </a:r>
          </a:p>
          <a:p>
            <a:pPr>
              <a:buNone/>
            </a:pPr>
            <a:r>
              <a:rPr lang="ro-RO" sz="2400" dirty="0" err="1">
                <a:solidFill>
                  <a:srgbClr val="171717"/>
                </a:solidFill>
              </a:rPr>
              <a:t>Fortele</a:t>
            </a:r>
            <a:r>
              <a:rPr lang="ro-RO" sz="2400" dirty="0">
                <a:solidFill>
                  <a:srgbClr val="171717"/>
                </a:solidFill>
              </a:rPr>
              <a:t> de frecare interna, numite forte de </a:t>
            </a:r>
            <a:r>
              <a:rPr lang="ro-RO" sz="2400" dirty="0" err="1">
                <a:solidFill>
                  <a:srgbClr val="171717"/>
                </a:solidFill>
              </a:rPr>
              <a:t>vascozitate</a:t>
            </a:r>
            <a:r>
              <a:rPr lang="ro-RO" sz="2400" dirty="0">
                <a:solidFill>
                  <a:srgbClr val="171717"/>
                </a:solidFill>
              </a:rPr>
              <a:t> (</a:t>
            </a:r>
            <a:r>
              <a:rPr lang="ro-RO" sz="2400" dirty="0" err="1">
                <a:solidFill>
                  <a:srgbClr val="171717"/>
                </a:solidFill>
              </a:rPr>
              <a:t>F</a:t>
            </a:r>
            <a:r>
              <a:rPr lang="ro-RO" sz="2400" baseline="-25000" dirty="0" err="1">
                <a:solidFill>
                  <a:srgbClr val="171717"/>
                </a:solidFill>
              </a:rPr>
              <a:t>v</a:t>
            </a:r>
            <a:r>
              <a:rPr lang="ro-RO" sz="2400" b="1" dirty="0">
                <a:solidFill>
                  <a:srgbClr val="171717"/>
                </a:solidFill>
              </a:rPr>
              <a:t>), rezulta ca urmare a transportului de impuls de </a:t>
            </a:r>
            <a:r>
              <a:rPr lang="ro-RO" sz="2400" b="1" dirty="0" err="1">
                <a:solidFill>
                  <a:srgbClr val="171717"/>
                </a:solidFill>
              </a:rPr>
              <a:t>catre</a:t>
            </a:r>
            <a:r>
              <a:rPr lang="ro-RO" sz="2400" b="1" dirty="0">
                <a:solidFill>
                  <a:srgbClr val="171717"/>
                </a:solidFill>
              </a:rPr>
              <a:t> moleculele lichidului de la un strat la altul. </a:t>
            </a:r>
            <a:r>
              <a:rPr lang="ro-RO" sz="2400" dirty="0" err="1">
                <a:solidFill>
                  <a:srgbClr val="171717"/>
                </a:solidFill>
              </a:rPr>
              <a:t>Fortele</a:t>
            </a:r>
            <a:r>
              <a:rPr lang="ro-RO" sz="2400" dirty="0">
                <a:solidFill>
                  <a:srgbClr val="171717"/>
                </a:solidFill>
              </a:rPr>
              <a:t> de </a:t>
            </a:r>
            <a:r>
              <a:rPr lang="ro-RO" sz="2400" dirty="0" err="1">
                <a:solidFill>
                  <a:srgbClr val="171717"/>
                </a:solidFill>
              </a:rPr>
              <a:t>vascozitate</a:t>
            </a:r>
            <a:r>
              <a:rPr lang="ro-RO" sz="2400" dirty="0">
                <a:solidFill>
                  <a:srgbClr val="171717"/>
                </a:solidFill>
              </a:rPr>
              <a:t> sunt </a:t>
            </a:r>
            <a:r>
              <a:rPr lang="ro-RO" sz="2400" b="1" dirty="0">
                <a:solidFill>
                  <a:srgbClr val="171717"/>
                </a:solidFill>
              </a:rPr>
              <a:t>orientate </a:t>
            </a:r>
            <a:r>
              <a:rPr lang="ro-RO" sz="2400" b="1" dirty="0" err="1">
                <a:solidFill>
                  <a:srgbClr val="171717"/>
                </a:solidFill>
              </a:rPr>
              <a:t>tangential</a:t>
            </a:r>
            <a:r>
              <a:rPr lang="ro-RO" sz="2400" b="1" dirty="0">
                <a:solidFill>
                  <a:srgbClr val="171717"/>
                </a:solidFill>
              </a:rPr>
              <a:t> la </a:t>
            </a:r>
            <a:r>
              <a:rPr lang="ro-RO" sz="2400" b="1" dirty="0" err="1">
                <a:solidFill>
                  <a:srgbClr val="171717"/>
                </a:solidFill>
              </a:rPr>
              <a:t>suprafata</a:t>
            </a:r>
            <a:r>
              <a:rPr lang="ro-RO" sz="2400" b="1" dirty="0">
                <a:solidFill>
                  <a:srgbClr val="171717"/>
                </a:solidFill>
              </a:rPr>
              <a:t> straturilor si in sens opus vitezei stratului respectiv </a:t>
            </a:r>
            <a:r>
              <a:rPr lang="ro-RO" sz="2400" dirty="0">
                <a:solidFill>
                  <a:srgbClr val="171717"/>
                </a:solidFill>
              </a:rPr>
              <a:t>(Fig.1).</a:t>
            </a:r>
          </a:p>
          <a:p>
            <a:endParaRPr lang="en-US" dirty="0"/>
          </a:p>
        </p:txBody>
      </p:sp>
      <p:pic>
        <p:nvPicPr>
          <p:cNvPr id="1026" name="Picture 2">
            <a:extLst>
              <a:ext uri="{FF2B5EF4-FFF2-40B4-BE49-F238E27FC236}">
                <a16:creationId xmlns:a16="http://schemas.microsoft.com/office/drawing/2014/main" id="{C4D68D89-8617-AC0C-0C6F-5E416A5E2E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1407" y="4949891"/>
            <a:ext cx="5452393" cy="1338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24288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ECBA28-C9E2-C879-57E2-B7AC9F63F645}"/>
              </a:ext>
            </a:extLst>
          </p:cNvPr>
          <p:cNvSpPr>
            <a:spLocks noGrp="1"/>
          </p:cNvSpPr>
          <p:nvPr>
            <p:ph idx="1"/>
          </p:nvPr>
        </p:nvSpPr>
        <p:spPr>
          <a:xfrm>
            <a:off x="391885" y="410546"/>
            <a:ext cx="11327363" cy="6270171"/>
          </a:xfrm>
        </p:spPr>
        <p:txBody>
          <a:bodyPr>
            <a:normAutofit lnSpcReduction="10000"/>
          </a:bodyPr>
          <a:lstStyle/>
          <a:p>
            <a:pPr marL="0" indent="0">
              <a:buNone/>
            </a:pPr>
            <a:r>
              <a:rPr lang="ro-RO" dirty="0"/>
              <a:t>F</a:t>
            </a:r>
            <a:r>
              <a:rPr lang="en-US" dirty="0" err="1"/>
              <a:t>orta</a:t>
            </a:r>
            <a:r>
              <a:rPr lang="en-US" dirty="0"/>
              <a:t> de </a:t>
            </a:r>
            <a:r>
              <a:rPr lang="en-US" dirty="0" err="1"/>
              <a:t>vascozitate</a:t>
            </a:r>
            <a:r>
              <a:rPr lang="en-US" dirty="0"/>
              <a:t> </a:t>
            </a:r>
            <a:r>
              <a:rPr lang="en-US" dirty="0" err="1"/>
              <a:t>pentru</a:t>
            </a:r>
            <a:r>
              <a:rPr lang="en-US" dirty="0"/>
              <a:t> o </a:t>
            </a:r>
            <a:r>
              <a:rPr lang="en-US" dirty="0" err="1"/>
              <a:t>curgere</a:t>
            </a:r>
            <a:r>
              <a:rPr lang="en-US" dirty="0"/>
              <a:t> </a:t>
            </a:r>
            <a:r>
              <a:rPr lang="en-US" dirty="0" err="1"/>
              <a:t>laminara</a:t>
            </a:r>
            <a:r>
              <a:rPr lang="en-US" dirty="0"/>
              <a:t>, cand </a:t>
            </a:r>
            <a:r>
              <a:rPr lang="en-US" dirty="0" err="1"/>
              <a:t>straturile</a:t>
            </a:r>
            <a:r>
              <a:rPr lang="en-US" dirty="0"/>
              <a:t> de </a:t>
            </a:r>
            <a:r>
              <a:rPr lang="en-US" dirty="0" err="1"/>
              <a:t>lichid</a:t>
            </a:r>
            <a:r>
              <a:rPr lang="en-US" dirty="0"/>
              <a:t> </a:t>
            </a:r>
            <a:r>
              <a:rPr lang="en-US" dirty="0" err="1"/>
              <a:t>raman</a:t>
            </a:r>
            <a:r>
              <a:rPr lang="en-US" dirty="0"/>
              <a:t> </a:t>
            </a:r>
            <a:r>
              <a:rPr lang="en-US" dirty="0" err="1"/>
              <a:t>paralele</a:t>
            </a:r>
            <a:r>
              <a:rPr lang="en-US" dirty="0"/>
              <a:t> </a:t>
            </a:r>
            <a:r>
              <a:rPr lang="en-US" dirty="0" err="1"/>
              <a:t>este</a:t>
            </a:r>
            <a:r>
              <a:rPr lang="en-US" dirty="0"/>
              <a:t> data de </a:t>
            </a:r>
            <a:r>
              <a:rPr lang="en-US" dirty="0" err="1"/>
              <a:t>legea</a:t>
            </a:r>
            <a:r>
              <a:rPr lang="en-US" dirty="0"/>
              <a:t> </a:t>
            </a:r>
            <a:r>
              <a:rPr lang="en-US" dirty="0" err="1"/>
              <a:t>lui</a:t>
            </a:r>
            <a:r>
              <a:rPr lang="en-US" dirty="0"/>
              <a:t> Newton:</a:t>
            </a:r>
          </a:p>
          <a:p>
            <a:endParaRPr lang="en-US" dirty="0"/>
          </a:p>
          <a:p>
            <a:pPr marL="0" indent="0">
              <a:buNone/>
            </a:pPr>
            <a:endParaRPr lang="en-US" dirty="0"/>
          </a:p>
          <a:p>
            <a:endParaRPr lang="en-US" dirty="0"/>
          </a:p>
          <a:p>
            <a:r>
              <a:rPr lang="en-US" dirty="0" err="1"/>
              <a:t>unde</a:t>
            </a:r>
            <a:r>
              <a:rPr lang="en-US" dirty="0"/>
              <a:t>: </a:t>
            </a:r>
            <a:r>
              <a:rPr lang="el-GR" dirty="0"/>
              <a:t>η</a:t>
            </a:r>
            <a:r>
              <a:rPr lang="en-US" dirty="0"/>
              <a:t> - </a:t>
            </a:r>
            <a:r>
              <a:rPr lang="en-US" dirty="0" err="1"/>
              <a:t>coeficientul</a:t>
            </a:r>
            <a:r>
              <a:rPr lang="en-US" dirty="0"/>
              <a:t> de </a:t>
            </a:r>
            <a:r>
              <a:rPr lang="en-US" dirty="0" err="1"/>
              <a:t>vascozitate</a:t>
            </a:r>
            <a:r>
              <a:rPr lang="en-US" dirty="0"/>
              <a:t> </a:t>
            </a:r>
            <a:r>
              <a:rPr lang="en-US" dirty="0" err="1"/>
              <a:t>dinamica</a:t>
            </a:r>
            <a:r>
              <a:rPr lang="en-US" dirty="0"/>
              <a:t>, S - aria </a:t>
            </a:r>
            <a:r>
              <a:rPr lang="en-US" dirty="0" err="1"/>
              <a:t>comuna</a:t>
            </a:r>
            <a:r>
              <a:rPr lang="en-US" dirty="0"/>
              <a:t> a </a:t>
            </a:r>
            <a:r>
              <a:rPr lang="en-US" dirty="0" err="1"/>
              <a:t>celor</a:t>
            </a:r>
            <a:r>
              <a:rPr lang="en-US" dirty="0"/>
              <a:t> </a:t>
            </a:r>
            <a:r>
              <a:rPr lang="en-US" dirty="0" err="1"/>
              <a:t>doua</a:t>
            </a:r>
            <a:r>
              <a:rPr lang="en-US" dirty="0"/>
              <a:t> </a:t>
            </a:r>
            <a:r>
              <a:rPr lang="en-US" dirty="0" err="1"/>
              <a:t>straturi</a:t>
            </a:r>
            <a:r>
              <a:rPr lang="en-US" dirty="0"/>
              <a:t> </a:t>
            </a:r>
            <a:r>
              <a:rPr lang="en-US" dirty="0" err="1"/>
              <a:t>si</a:t>
            </a:r>
            <a:r>
              <a:rPr lang="en-US" dirty="0"/>
              <a:t> dv/dx - </a:t>
            </a:r>
            <a:r>
              <a:rPr lang="en-US" dirty="0" err="1"/>
              <a:t>gradientul</a:t>
            </a:r>
            <a:r>
              <a:rPr lang="en-US" dirty="0"/>
              <a:t> de </a:t>
            </a:r>
            <a:r>
              <a:rPr lang="en-US" dirty="0" err="1"/>
              <a:t>viteza</a:t>
            </a:r>
            <a:r>
              <a:rPr lang="en-US" dirty="0"/>
              <a:t>, perpendicular pe </a:t>
            </a:r>
            <a:r>
              <a:rPr lang="en-US" dirty="0" err="1"/>
              <a:t>directia</a:t>
            </a:r>
            <a:r>
              <a:rPr lang="en-US" dirty="0"/>
              <a:t> de </a:t>
            </a:r>
            <a:r>
              <a:rPr lang="en-US" dirty="0" err="1"/>
              <a:t>curgere</a:t>
            </a:r>
            <a:r>
              <a:rPr lang="en-US" dirty="0"/>
              <a:t>.</a:t>
            </a:r>
            <a:endParaRPr lang="ro-RO" dirty="0"/>
          </a:p>
          <a:p>
            <a:r>
              <a:rPr lang="en-US" dirty="0" err="1"/>
              <a:t>Semnificatia</a:t>
            </a:r>
            <a:r>
              <a:rPr lang="en-US" dirty="0"/>
              <a:t> </a:t>
            </a:r>
            <a:r>
              <a:rPr lang="en-US" dirty="0" err="1"/>
              <a:t>fizica</a:t>
            </a:r>
            <a:r>
              <a:rPr lang="en-US" dirty="0"/>
              <a:t> a </a:t>
            </a:r>
            <a:r>
              <a:rPr lang="en-US" dirty="0" err="1"/>
              <a:t>coeficientului</a:t>
            </a:r>
            <a:r>
              <a:rPr lang="en-US" dirty="0"/>
              <a:t> de </a:t>
            </a:r>
            <a:r>
              <a:rPr lang="en-US" dirty="0" err="1"/>
              <a:t>vascozitate</a:t>
            </a:r>
            <a:r>
              <a:rPr lang="en-US" dirty="0"/>
              <a:t> </a:t>
            </a:r>
            <a:r>
              <a:rPr lang="en-US" dirty="0" err="1"/>
              <a:t>dinamica</a:t>
            </a:r>
            <a:r>
              <a:rPr lang="en-US" i="1" dirty="0">
                <a:solidFill>
                  <a:srgbClr val="FF0000"/>
                </a:solidFill>
              </a:rPr>
              <a:t>: </a:t>
            </a:r>
            <a:r>
              <a:rPr lang="en-US" i="1" dirty="0" err="1">
                <a:solidFill>
                  <a:srgbClr val="FF0000"/>
                </a:solidFill>
              </a:rPr>
              <a:t>forta</a:t>
            </a:r>
            <a:r>
              <a:rPr lang="en-US" i="1" dirty="0">
                <a:solidFill>
                  <a:srgbClr val="FF0000"/>
                </a:solidFill>
              </a:rPr>
              <a:t> de </a:t>
            </a:r>
            <a:r>
              <a:rPr lang="en-US" i="1" dirty="0" err="1">
                <a:solidFill>
                  <a:srgbClr val="FF0000"/>
                </a:solidFill>
              </a:rPr>
              <a:t>frecare</a:t>
            </a:r>
            <a:r>
              <a:rPr lang="en-US" i="1" dirty="0">
                <a:solidFill>
                  <a:srgbClr val="FF0000"/>
                </a:solidFill>
              </a:rPr>
              <a:t> </a:t>
            </a:r>
            <a:r>
              <a:rPr lang="en-US" i="1" dirty="0" err="1">
                <a:solidFill>
                  <a:srgbClr val="FF0000"/>
                </a:solidFill>
              </a:rPr>
              <a:t>dintre</a:t>
            </a:r>
            <a:r>
              <a:rPr lang="en-US" i="1" dirty="0">
                <a:solidFill>
                  <a:srgbClr val="FF0000"/>
                </a:solidFill>
              </a:rPr>
              <a:t> </a:t>
            </a:r>
            <a:r>
              <a:rPr lang="en-US" i="1" dirty="0" err="1">
                <a:solidFill>
                  <a:srgbClr val="FF0000"/>
                </a:solidFill>
              </a:rPr>
              <a:t>doua</a:t>
            </a:r>
            <a:r>
              <a:rPr lang="en-US" i="1" dirty="0">
                <a:solidFill>
                  <a:srgbClr val="FF0000"/>
                </a:solidFill>
              </a:rPr>
              <a:t> </a:t>
            </a:r>
            <a:r>
              <a:rPr lang="en-US" i="1" dirty="0" err="1">
                <a:solidFill>
                  <a:srgbClr val="FF0000"/>
                </a:solidFill>
              </a:rPr>
              <a:t>straturi</a:t>
            </a:r>
            <a:r>
              <a:rPr lang="en-US" i="1" dirty="0">
                <a:solidFill>
                  <a:srgbClr val="FF0000"/>
                </a:solidFill>
              </a:rPr>
              <a:t> cu </a:t>
            </a:r>
            <a:r>
              <a:rPr lang="en-US" i="1" dirty="0" err="1">
                <a:solidFill>
                  <a:srgbClr val="FF0000"/>
                </a:solidFill>
              </a:rPr>
              <a:t>sectiunea</a:t>
            </a:r>
            <a:r>
              <a:rPr lang="en-US" i="1" dirty="0">
                <a:solidFill>
                  <a:srgbClr val="FF0000"/>
                </a:solidFill>
              </a:rPr>
              <a:t> </a:t>
            </a:r>
            <a:r>
              <a:rPr lang="en-US" i="1" dirty="0" err="1">
                <a:solidFill>
                  <a:srgbClr val="FF0000"/>
                </a:solidFill>
              </a:rPr>
              <a:t>egala</a:t>
            </a:r>
            <a:r>
              <a:rPr lang="en-US" i="1" dirty="0">
                <a:solidFill>
                  <a:srgbClr val="FF0000"/>
                </a:solidFill>
              </a:rPr>
              <a:t> cu </a:t>
            </a:r>
            <a:r>
              <a:rPr lang="en-US" i="1" dirty="0" err="1">
                <a:solidFill>
                  <a:srgbClr val="FF0000"/>
                </a:solidFill>
              </a:rPr>
              <a:t>unitatea</a:t>
            </a:r>
            <a:r>
              <a:rPr lang="en-US" i="1" dirty="0">
                <a:solidFill>
                  <a:srgbClr val="FF0000"/>
                </a:solidFill>
              </a:rPr>
              <a:t> </a:t>
            </a:r>
            <a:r>
              <a:rPr lang="en-US" i="1" dirty="0" err="1">
                <a:solidFill>
                  <a:srgbClr val="FF0000"/>
                </a:solidFill>
              </a:rPr>
              <a:t>pentru</a:t>
            </a:r>
            <a:r>
              <a:rPr lang="en-US" i="1" dirty="0">
                <a:solidFill>
                  <a:srgbClr val="FF0000"/>
                </a:solidFill>
              </a:rPr>
              <a:t> un gradient de </a:t>
            </a:r>
            <a:r>
              <a:rPr lang="en-US" i="1" dirty="0" err="1">
                <a:solidFill>
                  <a:srgbClr val="FF0000"/>
                </a:solidFill>
              </a:rPr>
              <a:t>viteza</a:t>
            </a:r>
            <a:r>
              <a:rPr lang="en-US" i="1" dirty="0">
                <a:solidFill>
                  <a:srgbClr val="FF0000"/>
                </a:solidFill>
              </a:rPr>
              <a:t> egal cu </a:t>
            </a:r>
            <a:r>
              <a:rPr lang="en-US" i="1" dirty="0" err="1">
                <a:solidFill>
                  <a:srgbClr val="FF0000"/>
                </a:solidFill>
              </a:rPr>
              <a:t>unitatea</a:t>
            </a:r>
            <a:r>
              <a:rPr lang="en-US" i="1" dirty="0">
                <a:solidFill>
                  <a:srgbClr val="FF0000"/>
                </a:solidFill>
              </a:rPr>
              <a:t>.</a:t>
            </a:r>
          </a:p>
          <a:p>
            <a:r>
              <a:rPr lang="en-US" dirty="0" err="1"/>
              <a:t>Unitatea</a:t>
            </a:r>
            <a:r>
              <a:rPr lang="en-US" dirty="0"/>
              <a:t> de </a:t>
            </a:r>
            <a:r>
              <a:rPr lang="en-US" dirty="0" err="1"/>
              <a:t>masura</a:t>
            </a:r>
            <a:r>
              <a:rPr lang="en-US" dirty="0"/>
              <a:t> in SI </a:t>
            </a:r>
            <a:r>
              <a:rPr lang="en-US" dirty="0" err="1"/>
              <a:t>pentru</a:t>
            </a:r>
            <a:r>
              <a:rPr lang="en-US" dirty="0"/>
              <a:t> </a:t>
            </a:r>
            <a:r>
              <a:rPr lang="el-GR" b="1" dirty="0">
                <a:solidFill>
                  <a:srgbClr val="FF0000"/>
                </a:solidFill>
              </a:rPr>
              <a:t>η</a:t>
            </a:r>
            <a:r>
              <a:rPr lang="en-US" dirty="0"/>
              <a:t> se </a:t>
            </a:r>
            <a:r>
              <a:rPr lang="en-US" dirty="0" err="1"/>
              <a:t>poate</a:t>
            </a:r>
            <a:r>
              <a:rPr lang="en-US" dirty="0"/>
              <a:t> deduce din </a:t>
            </a:r>
            <a:r>
              <a:rPr lang="en-US" dirty="0" err="1"/>
              <a:t>legea</a:t>
            </a:r>
            <a:r>
              <a:rPr lang="en-US" dirty="0"/>
              <a:t> </a:t>
            </a:r>
            <a:r>
              <a:rPr lang="en-US" dirty="0" err="1"/>
              <a:t>lui</a:t>
            </a:r>
            <a:r>
              <a:rPr lang="en-US" dirty="0"/>
              <a:t> Newton </a:t>
            </a:r>
            <a:r>
              <a:rPr lang="en-US" dirty="0" err="1"/>
              <a:t>si</a:t>
            </a:r>
            <a:r>
              <a:rPr lang="en-US" dirty="0"/>
              <a:t> </a:t>
            </a:r>
            <a:r>
              <a:rPr lang="en-US" dirty="0" err="1"/>
              <a:t>este</a:t>
            </a:r>
            <a:r>
              <a:rPr lang="en-US" dirty="0"/>
              <a:t>: </a:t>
            </a:r>
            <a:r>
              <a:rPr lang="ro-RO" dirty="0"/>
              <a:t>pascal secunda</a:t>
            </a:r>
            <a:endParaRPr lang="en-US" dirty="0"/>
          </a:p>
          <a:p>
            <a:r>
              <a:rPr lang="en-US" dirty="0" err="1"/>
              <a:t>Inversul</a:t>
            </a:r>
            <a:r>
              <a:rPr lang="en-US" dirty="0"/>
              <a:t> </a:t>
            </a:r>
            <a:r>
              <a:rPr lang="en-US" dirty="0" err="1"/>
              <a:t>coeficientului</a:t>
            </a:r>
            <a:r>
              <a:rPr lang="en-US" dirty="0"/>
              <a:t> de </a:t>
            </a:r>
            <a:r>
              <a:rPr lang="en-US" dirty="0" err="1"/>
              <a:t>vascozitate</a:t>
            </a:r>
            <a:r>
              <a:rPr lang="en-US" dirty="0"/>
              <a:t> </a:t>
            </a:r>
            <a:r>
              <a:rPr lang="en-US" dirty="0" err="1"/>
              <a:t>dinamica</a:t>
            </a:r>
            <a:r>
              <a:rPr lang="en-US" dirty="0"/>
              <a:t> se </a:t>
            </a:r>
            <a:r>
              <a:rPr lang="en-US" dirty="0" err="1"/>
              <a:t>numeste</a:t>
            </a:r>
            <a:r>
              <a:rPr lang="en-US" dirty="0"/>
              <a:t> </a:t>
            </a:r>
            <a:r>
              <a:rPr lang="en-US" b="1" dirty="0" err="1">
                <a:solidFill>
                  <a:srgbClr val="FF0000"/>
                </a:solidFill>
              </a:rPr>
              <a:t>fluiditate</a:t>
            </a:r>
            <a:r>
              <a:rPr lang="en-US" b="1" dirty="0">
                <a:solidFill>
                  <a:srgbClr val="FF0000"/>
                </a:solidFill>
              </a:rPr>
              <a:t> </a:t>
            </a:r>
            <a:r>
              <a:rPr lang="en-US" b="1" dirty="0" err="1">
                <a:solidFill>
                  <a:srgbClr val="FF0000"/>
                </a:solidFill>
              </a:rPr>
              <a:t>dinamica</a:t>
            </a:r>
            <a:r>
              <a:rPr lang="en-US" dirty="0"/>
              <a:t>. </a:t>
            </a:r>
          </a:p>
        </p:txBody>
      </p:sp>
      <p:pic>
        <p:nvPicPr>
          <p:cNvPr id="4" name="Picture 3">
            <a:extLst>
              <a:ext uri="{FF2B5EF4-FFF2-40B4-BE49-F238E27FC236}">
                <a16:creationId xmlns:a16="http://schemas.microsoft.com/office/drawing/2014/main" id="{D4574C62-AEF2-BBD5-ECA8-56892460D691}"/>
              </a:ext>
            </a:extLst>
          </p:cNvPr>
          <p:cNvPicPr>
            <a:picLocks noChangeAspect="1"/>
          </p:cNvPicPr>
          <p:nvPr/>
        </p:nvPicPr>
        <p:blipFill>
          <a:blip r:embed="rId2"/>
          <a:stretch>
            <a:fillRect/>
          </a:stretch>
        </p:blipFill>
        <p:spPr>
          <a:xfrm>
            <a:off x="5274082" y="1473871"/>
            <a:ext cx="1198436" cy="629179"/>
          </a:xfrm>
          <a:prstGeom prst="rect">
            <a:avLst/>
          </a:prstGeom>
        </p:spPr>
      </p:pic>
    </p:spTree>
    <p:extLst>
      <p:ext uri="{BB962C8B-B14F-4D97-AF65-F5344CB8AC3E}">
        <p14:creationId xmlns:p14="http://schemas.microsoft.com/office/powerpoint/2010/main" val="35327511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3942E2-EF8C-B7A4-5BD5-E0627D9372E6}"/>
              </a:ext>
            </a:extLst>
          </p:cNvPr>
          <p:cNvSpPr>
            <a:spLocks noGrp="1"/>
          </p:cNvSpPr>
          <p:nvPr>
            <p:ph idx="1"/>
          </p:nvPr>
        </p:nvSpPr>
        <p:spPr>
          <a:xfrm>
            <a:off x="838200" y="485192"/>
            <a:ext cx="10515600" cy="6046237"/>
          </a:xfrm>
        </p:spPr>
        <p:txBody>
          <a:bodyPr>
            <a:normAutofit/>
          </a:bodyPr>
          <a:lstStyle/>
          <a:p>
            <a:r>
              <a:rPr lang="en-US" dirty="0"/>
              <a:t>Lichidele </a:t>
            </a:r>
            <a:r>
              <a:rPr lang="en-US" dirty="0" err="1"/>
              <a:t>pentru</a:t>
            </a:r>
            <a:r>
              <a:rPr lang="en-US" dirty="0"/>
              <a:t> care </a:t>
            </a:r>
            <a:r>
              <a:rPr lang="en-US" dirty="0" err="1"/>
              <a:t>este</a:t>
            </a:r>
            <a:r>
              <a:rPr lang="en-US" dirty="0"/>
              <a:t> </a:t>
            </a:r>
            <a:r>
              <a:rPr lang="en-US" dirty="0" err="1"/>
              <a:t>valabila</a:t>
            </a:r>
            <a:r>
              <a:rPr lang="en-US" dirty="0"/>
              <a:t> </a:t>
            </a:r>
            <a:r>
              <a:rPr lang="en-US" dirty="0" err="1"/>
              <a:t>legea</a:t>
            </a:r>
            <a:r>
              <a:rPr lang="en-US" dirty="0"/>
              <a:t> </a:t>
            </a:r>
            <a:r>
              <a:rPr lang="en-US" dirty="0" err="1"/>
              <a:t>lui</a:t>
            </a:r>
            <a:r>
              <a:rPr lang="en-US" dirty="0"/>
              <a:t> Newton se </a:t>
            </a:r>
            <a:r>
              <a:rPr lang="en-US" dirty="0" err="1"/>
              <a:t>numesc</a:t>
            </a:r>
            <a:r>
              <a:rPr lang="en-US" dirty="0"/>
              <a:t> </a:t>
            </a:r>
            <a:r>
              <a:rPr lang="en-US" i="1" dirty="0"/>
              <a:t>lichide </a:t>
            </a:r>
            <a:r>
              <a:rPr lang="en-US" i="1" dirty="0" err="1"/>
              <a:t>newtoniene</a:t>
            </a:r>
            <a:r>
              <a:rPr lang="en-US" i="1" dirty="0"/>
              <a:t>.</a:t>
            </a:r>
            <a:endParaRPr lang="ro-RO" i="1" dirty="0"/>
          </a:p>
          <a:p>
            <a:r>
              <a:rPr lang="en-US" dirty="0"/>
              <a:t> </a:t>
            </a:r>
            <a:r>
              <a:rPr lang="en-US" dirty="0" err="1"/>
              <a:t>Pentru</a:t>
            </a:r>
            <a:r>
              <a:rPr lang="en-US" dirty="0"/>
              <a:t> </a:t>
            </a:r>
            <a:r>
              <a:rPr lang="en-US" dirty="0" err="1"/>
              <a:t>aceste</a:t>
            </a:r>
            <a:r>
              <a:rPr lang="en-US" dirty="0"/>
              <a:t> lichide, </a:t>
            </a:r>
            <a:r>
              <a:rPr lang="en-US" dirty="0" err="1"/>
              <a:t>coeficientul</a:t>
            </a:r>
            <a:r>
              <a:rPr lang="en-US" dirty="0"/>
              <a:t> de </a:t>
            </a:r>
            <a:r>
              <a:rPr lang="en-US" dirty="0" err="1"/>
              <a:t>vascozitate</a:t>
            </a:r>
            <a:r>
              <a:rPr lang="en-US" dirty="0"/>
              <a:t> </a:t>
            </a:r>
            <a:r>
              <a:rPr lang="en-US" dirty="0" err="1"/>
              <a:t>dinamica</a:t>
            </a:r>
            <a:r>
              <a:rPr lang="en-US" dirty="0"/>
              <a:t> </a:t>
            </a:r>
            <a:r>
              <a:rPr lang="en-US" dirty="0" err="1"/>
              <a:t>depinde</a:t>
            </a:r>
            <a:r>
              <a:rPr lang="en-US" dirty="0"/>
              <a:t> de natura </a:t>
            </a:r>
            <a:r>
              <a:rPr lang="en-US" dirty="0" err="1"/>
              <a:t>lichidului</a:t>
            </a:r>
            <a:r>
              <a:rPr lang="en-US" dirty="0"/>
              <a:t> </a:t>
            </a:r>
            <a:r>
              <a:rPr lang="en-US" dirty="0" err="1"/>
              <a:t>si</a:t>
            </a:r>
            <a:r>
              <a:rPr lang="en-US" dirty="0"/>
              <a:t> de </a:t>
            </a:r>
            <a:r>
              <a:rPr lang="en-US" dirty="0" err="1"/>
              <a:t>temperatura</a:t>
            </a:r>
            <a:r>
              <a:rPr lang="en-US" dirty="0"/>
              <a:t>, </a:t>
            </a:r>
            <a:r>
              <a:rPr lang="en-US" dirty="0" err="1"/>
              <a:t>scazand</a:t>
            </a:r>
            <a:r>
              <a:rPr lang="en-US" dirty="0"/>
              <a:t> rapid cu </a:t>
            </a:r>
            <a:r>
              <a:rPr lang="en-US" dirty="0" err="1"/>
              <a:t>cresterea</a:t>
            </a:r>
            <a:r>
              <a:rPr lang="en-US" dirty="0"/>
              <a:t> </a:t>
            </a:r>
            <a:r>
              <a:rPr lang="en-US" dirty="0" err="1"/>
              <a:t>temperaturii</a:t>
            </a:r>
            <a:r>
              <a:rPr lang="en-US" dirty="0"/>
              <a:t>. In </a:t>
            </a:r>
            <a:r>
              <a:rPr lang="en-US" dirty="0" err="1"/>
              <a:t>cazul</a:t>
            </a:r>
            <a:r>
              <a:rPr lang="en-US" dirty="0"/>
              <a:t> cand </a:t>
            </a:r>
            <a:r>
              <a:rPr lang="en-US" dirty="0" err="1"/>
              <a:t>temperatura</a:t>
            </a:r>
            <a:r>
              <a:rPr lang="en-US" dirty="0"/>
              <a:t> </a:t>
            </a:r>
            <a:r>
              <a:rPr lang="en-US" dirty="0" err="1"/>
              <a:t>ramane</a:t>
            </a:r>
            <a:r>
              <a:rPr lang="en-US" dirty="0"/>
              <a:t> </a:t>
            </a:r>
            <a:r>
              <a:rPr lang="en-US" dirty="0" err="1"/>
              <a:t>constanta</a:t>
            </a:r>
            <a:r>
              <a:rPr lang="en-US" dirty="0"/>
              <a:t>, </a:t>
            </a:r>
            <a:r>
              <a:rPr lang="el-GR" dirty="0"/>
              <a:t>η</a:t>
            </a:r>
            <a:r>
              <a:rPr lang="en-US" dirty="0"/>
              <a:t> </a:t>
            </a:r>
            <a:r>
              <a:rPr lang="en-US" dirty="0" err="1"/>
              <a:t>pentru</a:t>
            </a:r>
            <a:r>
              <a:rPr lang="en-US" dirty="0"/>
              <a:t> un </a:t>
            </a:r>
            <a:r>
              <a:rPr lang="en-US" dirty="0" err="1"/>
              <a:t>lichid</a:t>
            </a:r>
            <a:r>
              <a:rPr lang="en-US" dirty="0"/>
              <a:t> </a:t>
            </a:r>
            <a:r>
              <a:rPr lang="en-US" dirty="0" err="1"/>
              <a:t>dat</a:t>
            </a:r>
            <a:r>
              <a:rPr lang="en-US" dirty="0"/>
              <a:t> </a:t>
            </a:r>
            <a:r>
              <a:rPr lang="en-US" dirty="0" err="1"/>
              <a:t>este</a:t>
            </a:r>
            <a:r>
              <a:rPr lang="en-US" dirty="0"/>
              <a:t> </a:t>
            </a:r>
            <a:r>
              <a:rPr lang="en-US" dirty="0" err="1"/>
              <a:t>considerat</a:t>
            </a:r>
            <a:r>
              <a:rPr lang="en-US" dirty="0"/>
              <a:t> constant </a:t>
            </a:r>
            <a:r>
              <a:rPr lang="en-US" dirty="0" err="1"/>
              <a:t>si</a:t>
            </a:r>
            <a:r>
              <a:rPr lang="en-US" dirty="0"/>
              <a:t> nu </a:t>
            </a:r>
            <a:r>
              <a:rPr lang="en-US" dirty="0" err="1"/>
              <a:t>depinde</a:t>
            </a:r>
            <a:r>
              <a:rPr lang="en-US" dirty="0"/>
              <a:t> de </a:t>
            </a:r>
            <a:r>
              <a:rPr lang="en-US" dirty="0" err="1"/>
              <a:t>gradientul</a:t>
            </a:r>
            <a:r>
              <a:rPr lang="en-US" dirty="0"/>
              <a:t> de </a:t>
            </a:r>
            <a:r>
              <a:rPr lang="en-US" dirty="0" err="1"/>
              <a:t>viteza</a:t>
            </a:r>
            <a:r>
              <a:rPr lang="en-US" dirty="0"/>
              <a:t>. </a:t>
            </a:r>
            <a:endParaRPr lang="ro-RO" dirty="0"/>
          </a:p>
          <a:p>
            <a:endParaRPr lang="ro-RO" dirty="0"/>
          </a:p>
          <a:p>
            <a:r>
              <a:rPr lang="en-US" dirty="0"/>
              <a:t>Din </a:t>
            </a:r>
            <a:r>
              <a:rPr lang="en-US" dirty="0" err="1"/>
              <a:t>clasa</a:t>
            </a:r>
            <a:r>
              <a:rPr lang="en-US" dirty="0"/>
              <a:t> </a:t>
            </a:r>
            <a:r>
              <a:rPr lang="en-US" dirty="0" err="1"/>
              <a:t>lichidelor</a:t>
            </a:r>
            <a:r>
              <a:rPr lang="en-US" dirty="0"/>
              <a:t> </a:t>
            </a:r>
            <a:r>
              <a:rPr lang="en-US" dirty="0" err="1"/>
              <a:t>newtoniene</a:t>
            </a:r>
            <a:r>
              <a:rPr lang="en-US" dirty="0"/>
              <a:t> fac </a:t>
            </a:r>
            <a:r>
              <a:rPr lang="en-US" dirty="0" err="1"/>
              <a:t>parte</a:t>
            </a:r>
            <a:r>
              <a:rPr lang="en-US" dirty="0"/>
              <a:t> un </a:t>
            </a:r>
            <a:r>
              <a:rPr lang="en-US" dirty="0" err="1"/>
              <a:t>numar</a:t>
            </a:r>
            <a:r>
              <a:rPr lang="en-US" dirty="0"/>
              <a:t> mare de lichide, in special lichide pure, </a:t>
            </a:r>
            <a:r>
              <a:rPr lang="en-US" b="1" dirty="0" err="1">
                <a:solidFill>
                  <a:srgbClr val="FF0000"/>
                </a:solidFill>
              </a:rPr>
              <a:t>unele</a:t>
            </a:r>
            <a:r>
              <a:rPr lang="en-US" b="1" dirty="0">
                <a:solidFill>
                  <a:srgbClr val="FF0000"/>
                </a:solidFill>
              </a:rPr>
              <a:t> </a:t>
            </a:r>
            <a:r>
              <a:rPr lang="en-US" b="1" dirty="0" err="1">
                <a:solidFill>
                  <a:srgbClr val="FF0000"/>
                </a:solidFill>
              </a:rPr>
              <a:t>solutii</a:t>
            </a:r>
            <a:r>
              <a:rPr lang="en-US" b="1" dirty="0">
                <a:solidFill>
                  <a:srgbClr val="FF0000"/>
                </a:solidFill>
              </a:rPr>
              <a:t> </a:t>
            </a:r>
            <a:r>
              <a:rPr lang="en-US" b="1" dirty="0" err="1">
                <a:solidFill>
                  <a:srgbClr val="FF0000"/>
                </a:solidFill>
              </a:rPr>
              <a:t>coloidale</a:t>
            </a:r>
            <a:r>
              <a:rPr lang="en-US" b="1" dirty="0">
                <a:solidFill>
                  <a:srgbClr val="FF0000"/>
                </a:solidFill>
              </a:rPr>
              <a:t> de </a:t>
            </a:r>
            <a:r>
              <a:rPr lang="en-US" b="1" dirty="0" err="1">
                <a:solidFill>
                  <a:srgbClr val="FF0000"/>
                </a:solidFill>
              </a:rPr>
              <a:t>concentratii</a:t>
            </a:r>
            <a:r>
              <a:rPr lang="en-US" b="1" dirty="0">
                <a:solidFill>
                  <a:srgbClr val="FF0000"/>
                </a:solidFill>
              </a:rPr>
              <a:t> </a:t>
            </a:r>
            <a:r>
              <a:rPr lang="en-US" b="1" dirty="0" err="1">
                <a:solidFill>
                  <a:srgbClr val="FF0000"/>
                </a:solidFill>
              </a:rPr>
              <a:t>mici</a:t>
            </a:r>
            <a:r>
              <a:rPr lang="en-US" b="1" dirty="0">
                <a:solidFill>
                  <a:srgbClr val="FF0000"/>
                </a:solidFill>
              </a:rPr>
              <a:t> </a:t>
            </a:r>
            <a:r>
              <a:rPr lang="en-US" b="1" dirty="0" err="1">
                <a:solidFill>
                  <a:srgbClr val="FF0000"/>
                </a:solidFill>
              </a:rPr>
              <a:t>si</a:t>
            </a:r>
            <a:r>
              <a:rPr lang="en-US" b="1" dirty="0">
                <a:solidFill>
                  <a:srgbClr val="FF0000"/>
                </a:solidFill>
              </a:rPr>
              <a:t> </a:t>
            </a:r>
            <a:r>
              <a:rPr lang="en-US" b="1" dirty="0" err="1">
                <a:solidFill>
                  <a:srgbClr val="FF0000"/>
                </a:solidFill>
              </a:rPr>
              <a:t>majoritatea</a:t>
            </a:r>
            <a:r>
              <a:rPr lang="en-US" b="1" dirty="0">
                <a:solidFill>
                  <a:srgbClr val="FF0000"/>
                </a:solidFill>
              </a:rPr>
              <a:t> </a:t>
            </a:r>
            <a:r>
              <a:rPr lang="en-US" b="1" dirty="0" err="1">
                <a:solidFill>
                  <a:srgbClr val="FF0000"/>
                </a:solidFill>
              </a:rPr>
              <a:t>lichidelor</a:t>
            </a:r>
            <a:r>
              <a:rPr lang="en-US" b="1" dirty="0">
                <a:solidFill>
                  <a:srgbClr val="FF0000"/>
                </a:solidFill>
              </a:rPr>
              <a:t> </a:t>
            </a:r>
            <a:r>
              <a:rPr lang="en-US" b="1" dirty="0" err="1">
                <a:solidFill>
                  <a:srgbClr val="FF0000"/>
                </a:solidFill>
              </a:rPr>
              <a:t>biologice</a:t>
            </a:r>
            <a:r>
              <a:rPr lang="en-US" b="1" dirty="0">
                <a:solidFill>
                  <a:srgbClr val="FF0000"/>
                </a:solidFill>
              </a:rPr>
              <a:t> (</a:t>
            </a:r>
            <a:r>
              <a:rPr lang="en-US" b="1" dirty="0" err="1">
                <a:solidFill>
                  <a:srgbClr val="FF0000"/>
                </a:solidFill>
              </a:rPr>
              <a:t>lichidul</a:t>
            </a:r>
            <a:r>
              <a:rPr lang="en-US" b="1" dirty="0">
                <a:solidFill>
                  <a:srgbClr val="FF0000"/>
                </a:solidFill>
              </a:rPr>
              <a:t> </a:t>
            </a:r>
            <a:r>
              <a:rPr lang="en-US" b="1" dirty="0" err="1">
                <a:solidFill>
                  <a:srgbClr val="FF0000"/>
                </a:solidFill>
              </a:rPr>
              <a:t>cefalorahidian</a:t>
            </a:r>
            <a:r>
              <a:rPr lang="en-US" b="1" dirty="0">
                <a:solidFill>
                  <a:srgbClr val="FF0000"/>
                </a:solidFill>
              </a:rPr>
              <a:t>, plasma </a:t>
            </a:r>
            <a:r>
              <a:rPr lang="en-US" b="1" dirty="0" err="1">
                <a:solidFill>
                  <a:srgbClr val="FF0000"/>
                </a:solidFill>
              </a:rPr>
              <a:t>sangvina</a:t>
            </a:r>
            <a:r>
              <a:rPr lang="en-US" b="1" dirty="0">
                <a:solidFill>
                  <a:srgbClr val="FF0000"/>
                </a:solidFill>
              </a:rPr>
              <a:t>, </a:t>
            </a:r>
            <a:r>
              <a:rPr lang="en-US" b="1" dirty="0" err="1">
                <a:solidFill>
                  <a:srgbClr val="FF0000"/>
                </a:solidFill>
              </a:rPr>
              <a:t>urina</a:t>
            </a:r>
            <a:r>
              <a:rPr lang="en-US" dirty="0"/>
              <a:t>).</a:t>
            </a:r>
          </a:p>
          <a:p>
            <a:endParaRPr lang="en-US" dirty="0"/>
          </a:p>
        </p:txBody>
      </p:sp>
    </p:spTree>
    <p:extLst>
      <p:ext uri="{BB962C8B-B14F-4D97-AF65-F5344CB8AC3E}">
        <p14:creationId xmlns:p14="http://schemas.microsoft.com/office/powerpoint/2010/main" val="31254509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FF0EB-132D-5073-E8AB-C359AC456B53}"/>
              </a:ext>
            </a:extLst>
          </p:cNvPr>
          <p:cNvSpPr>
            <a:spLocks noGrp="1"/>
          </p:cNvSpPr>
          <p:nvPr>
            <p:ph type="title"/>
          </p:nvPr>
        </p:nvSpPr>
        <p:spPr>
          <a:xfrm>
            <a:off x="838200" y="365126"/>
            <a:ext cx="10515600" cy="773210"/>
          </a:xfrm>
        </p:spPr>
        <p:txBody>
          <a:bodyPr/>
          <a:lstStyle/>
          <a:p>
            <a:endParaRPr lang="en-US"/>
          </a:p>
        </p:txBody>
      </p:sp>
      <p:sp>
        <p:nvSpPr>
          <p:cNvPr id="3" name="Content Placeholder 2">
            <a:extLst>
              <a:ext uri="{FF2B5EF4-FFF2-40B4-BE49-F238E27FC236}">
                <a16:creationId xmlns:a16="http://schemas.microsoft.com/office/drawing/2014/main" id="{CC575FC0-EC09-F24E-F1FC-EAB01EDA2C27}"/>
              </a:ext>
            </a:extLst>
          </p:cNvPr>
          <p:cNvSpPr>
            <a:spLocks noGrp="1"/>
          </p:cNvSpPr>
          <p:nvPr>
            <p:ph idx="1"/>
          </p:nvPr>
        </p:nvSpPr>
        <p:spPr>
          <a:xfrm>
            <a:off x="838200" y="1324947"/>
            <a:ext cx="10515600" cy="4852016"/>
          </a:xfrm>
        </p:spPr>
        <p:txBody>
          <a:bodyPr>
            <a:normAutofit lnSpcReduction="10000"/>
          </a:bodyPr>
          <a:lstStyle/>
          <a:p>
            <a:r>
              <a:rPr lang="en-US" dirty="0"/>
              <a:t>Lichidele care nu se </a:t>
            </a:r>
            <a:r>
              <a:rPr lang="en-US" dirty="0" err="1"/>
              <a:t>supun</a:t>
            </a:r>
            <a:r>
              <a:rPr lang="en-US" dirty="0"/>
              <a:t> </a:t>
            </a:r>
            <a:r>
              <a:rPr lang="en-US" dirty="0" err="1"/>
              <a:t>legii</a:t>
            </a:r>
            <a:r>
              <a:rPr lang="en-US" dirty="0"/>
              <a:t> </a:t>
            </a:r>
            <a:r>
              <a:rPr lang="en-US" dirty="0" err="1"/>
              <a:t>lui</a:t>
            </a:r>
            <a:r>
              <a:rPr lang="en-US" dirty="0"/>
              <a:t> Newton se </a:t>
            </a:r>
            <a:r>
              <a:rPr lang="en-US" dirty="0" err="1"/>
              <a:t>numesc</a:t>
            </a:r>
            <a:r>
              <a:rPr lang="en-US" dirty="0"/>
              <a:t> </a:t>
            </a:r>
            <a:r>
              <a:rPr lang="en-US" b="1" dirty="0"/>
              <a:t>lichide </a:t>
            </a:r>
            <a:r>
              <a:rPr lang="en-US" b="1" dirty="0" err="1"/>
              <a:t>nenewtoniene</a:t>
            </a:r>
            <a:r>
              <a:rPr lang="en-US" b="1" dirty="0"/>
              <a:t>, </a:t>
            </a:r>
            <a:r>
              <a:rPr lang="en-US" dirty="0" err="1"/>
              <a:t>pentru</a:t>
            </a:r>
            <a:r>
              <a:rPr lang="en-US" dirty="0"/>
              <a:t> care </a:t>
            </a:r>
            <a:r>
              <a:rPr lang="en-US" dirty="0" err="1"/>
              <a:t>coeficientul</a:t>
            </a:r>
            <a:r>
              <a:rPr lang="en-US" dirty="0"/>
              <a:t> de </a:t>
            </a:r>
            <a:r>
              <a:rPr lang="en-US" dirty="0" err="1"/>
              <a:t>vascozitate</a:t>
            </a:r>
            <a:r>
              <a:rPr lang="en-US" dirty="0"/>
              <a:t> </a:t>
            </a:r>
            <a:r>
              <a:rPr lang="en-US" dirty="0" err="1"/>
              <a:t>dinamica</a:t>
            </a:r>
            <a:r>
              <a:rPr lang="en-US" dirty="0"/>
              <a:t> </a:t>
            </a:r>
            <a:r>
              <a:rPr lang="en-US" dirty="0" err="1"/>
              <a:t>depinde</a:t>
            </a:r>
            <a:r>
              <a:rPr lang="en-US" dirty="0"/>
              <a:t> de </a:t>
            </a:r>
            <a:r>
              <a:rPr lang="en-US" dirty="0" err="1"/>
              <a:t>gradientul</a:t>
            </a:r>
            <a:r>
              <a:rPr lang="en-US" dirty="0"/>
              <a:t> de </a:t>
            </a:r>
            <a:r>
              <a:rPr lang="en-US" dirty="0" err="1"/>
              <a:t>viteza</a:t>
            </a:r>
            <a:r>
              <a:rPr lang="en-US" dirty="0"/>
              <a:t> </a:t>
            </a:r>
            <a:r>
              <a:rPr lang="en-US" dirty="0" err="1"/>
              <a:t>si</a:t>
            </a:r>
            <a:r>
              <a:rPr lang="en-US" dirty="0"/>
              <a:t> nu </a:t>
            </a:r>
            <a:r>
              <a:rPr lang="en-US" dirty="0" err="1"/>
              <a:t>mai</a:t>
            </a:r>
            <a:r>
              <a:rPr lang="en-US" dirty="0"/>
              <a:t> </a:t>
            </a:r>
            <a:r>
              <a:rPr lang="en-US" dirty="0" err="1"/>
              <a:t>este</a:t>
            </a:r>
            <a:r>
              <a:rPr lang="en-US" dirty="0"/>
              <a:t> constant la o </a:t>
            </a:r>
            <a:r>
              <a:rPr lang="en-US" dirty="0" err="1"/>
              <a:t>temperatura</a:t>
            </a:r>
            <a:r>
              <a:rPr lang="en-US" dirty="0"/>
              <a:t> data. Din </a:t>
            </a:r>
            <a:r>
              <a:rPr lang="en-US" dirty="0" err="1"/>
              <a:t>aceasta</a:t>
            </a:r>
            <a:r>
              <a:rPr lang="en-US" dirty="0"/>
              <a:t> </a:t>
            </a:r>
            <a:r>
              <a:rPr lang="en-US" dirty="0" err="1"/>
              <a:t>categorie</a:t>
            </a:r>
            <a:r>
              <a:rPr lang="en-US" dirty="0"/>
              <a:t> fac </a:t>
            </a:r>
            <a:r>
              <a:rPr lang="en-US" dirty="0" err="1"/>
              <a:t>parte</a:t>
            </a:r>
            <a:r>
              <a:rPr lang="en-US" dirty="0"/>
              <a:t> </a:t>
            </a:r>
            <a:r>
              <a:rPr lang="en-US" dirty="0" err="1"/>
              <a:t>solutii</a:t>
            </a:r>
            <a:r>
              <a:rPr lang="en-US" dirty="0"/>
              <a:t> </a:t>
            </a:r>
            <a:r>
              <a:rPr lang="en-US" dirty="0" err="1"/>
              <a:t>macromoleculare</a:t>
            </a:r>
            <a:r>
              <a:rPr lang="en-US" dirty="0"/>
              <a:t>, </a:t>
            </a:r>
            <a:r>
              <a:rPr lang="en-US" dirty="0" err="1"/>
              <a:t>coloidale</a:t>
            </a:r>
            <a:r>
              <a:rPr lang="en-US" dirty="0"/>
              <a:t>, </a:t>
            </a:r>
            <a:r>
              <a:rPr lang="en-US" dirty="0" err="1"/>
              <a:t>suspensii</a:t>
            </a:r>
            <a:r>
              <a:rPr lang="en-US" dirty="0"/>
              <a:t> (</a:t>
            </a:r>
            <a:r>
              <a:rPr lang="en-US" dirty="0" err="1"/>
              <a:t>sangele</a:t>
            </a:r>
            <a:r>
              <a:rPr lang="en-US" dirty="0"/>
              <a:t>).</a:t>
            </a:r>
          </a:p>
          <a:p>
            <a:r>
              <a:rPr lang="en-US" dirty="0" err="1"/>
              <a:t>Coeficientul</a:t>
            </a:r>
            <a:r>
              <a:rPr lang="en-US" dirty="0"/>
              <a:t> de </a:t>
            </a:r>
            <a:r>
              <a:rPr lang="en-US" dirty="0" err="1"/>
              <a:t>vascozitate</a:t>
            </a:r>
            <a:r>
              <a:rPr lang="en-US" dirty="0"/>
              <a:t> </a:t>
            </a:r>
            <a:r>
              <a:rPr lang="en-US" dirty="0" err="1"/>
              <a:t>dinamica</a:t>
            </a:r>
            <a:r>
              <a:rPr lang="en-US" dirty="0"/>
              <a:t> </a:t>
            </a:r>
            <a:r>
              <a:rPr lang="en-US" dirty="0" err="1"/>
              <a:t>pentru</a:t>
            </a:r>
            <a:r>
              <a:rPr lang="en-US" dirty="0"/>
              <a:t> </a:t>
            </a:r>
            <a:r>
              <a:rPr lang="en-US" dirty="0" err="1"/>
              <a:t>lichidele</a:t>
            </a:r>
            <a:r>
              <a:rPr lang="en-US" dirty="0"/>
              <a:t> </a:t>
            </a:r>
            <a:r>
              <a:rPr lang="en-US" dirty="0" err="1"/>
              <a:t>nenewtoniene</a:t>
            </a:r>
            <a:r>
              <a:rPr lang="en-US" dirty="0"/>
              <a:t>, in </a:t>
            </a:r>
            <a:r>
              <a:rPr lang="en-US" dirty="0" err="1"/>
              <a:t>speta</a:t>
            </a:r>
            <a:r>
              <a:rPr lang="en-US" dirty="0"/>
              <a:t> </a:t>
            </a:r>
            <a:r>
              <a:rPr lang="en-US" dirty="0" err="1"/>
              <a:t>sisteme</a:t>
            </a:r>
            <a:r>
              <a:rPr lang="en-US" dirty="0"/>
              <a:t> </a:t>
            </a:r>
            <a:r>
              <a:rPr lang="en-US" dirty="0" err="1"/>
              <a:t>coloidale</a:t>
            </a:r>
            <a:r>
              <a:rPr lang="en-US" dirty="0"/>
              <a:t> </a:t>
            </a:r>
            <a:r>
              <a:rPr lang="en-US" dirty="0" err="1"/>
              <a:t>macromoleculare</a:t>
            </a:r>
            <a:r>
              <a:rPr lang="en-US" dirty="0"/>
              <a:t>, </a:t>
            </a:r>
            <a:r>
              <a:rPr lang="en-US" dirty="0" err="1"/>
              <a:t>depinde</a:t>
            </a:r>
            <a:r>
              <a:rPr lang="en-US" dirty="0"/>
              <a:t> de forma </a:t>
            </a:r>
            <a:r>
              <a:rPr lang="en-US" dirty="0" err="1"/>
              <a:t>si</a:t>
            </a:r>
            <a:r>
              <a:rPr lang="en-US" dirty="0"/>
              <a:t> </a:t>
            </a:r>
            <a:r>
              <a:rPr lang="en-US" dirty="0" err="1"/>
              <a:t>concentratia</a:t>
            </a:r>
            <a:r>
              <a:rPr lang="en-US" dirty="0"/>
              <a:t> </a:t>
            </a:r>
            <a:r>
              <a:rPr lang="en-US" dirty="0" err="1"/>
              <a:t>particulelor</a:t>
            </a:r>
            <a:r>
              <a:rPr lang="en-US" dirty="0"/>
              <a:t> </a:t>
            </a:r>
            <a:r>
              <a:rPr lang="en-US" dirty="0" err="1"/>
              <a:t>disipate</a:t>
            </a:r>
            <a:r>
              <a:rPr lang="en-US" dirty="0"/>
              <a:t>, conform </a:t>
            </a:r>
            <a:r>
              <a:rPr lang="en-US" dirty="0" err="1"/>
              <a:t>legii</a:t>
            </a:r>
            <a:r>
              <a:rPr lang="en-US" dirty="0"/>
              <a:t> </a:t>
            </a:r>
            <a:r>
              <a:rPr lang="en-US" dirty="0" err="1"/>
              <a:t>lui</a:t>
            </a:r>
            <a:r>
              <a:rPr lang="en-US" dirty="0"/>
              <a:t> Einstein:</a:t>
            </a:r>
          </a:p>
          <a:p>
            <a:pPr algn="ctr"/>
            <a:r>
              <a:rPr lang="el-GR" b="1" dirty="0">
                <a:solidFill>
                  <a:srgbClr val="FF0000"/>
                </a:solidFill>
              </a:rPr>
              <a:t>η = η</a:t>
            </a:r>
            <a:r>
              <a:rPr lang="en-US" b="1" dirty="0">
                <a:solidFill>
                  <a:srgbClr val="FF0000"/>
                </a:solidFill>
              </a:rPr>
              <a:t>d (1 + kV)</a:t>
            </a:r>
          </a:p>
          <a:p>
            <a:r>
              <a:rPr lang="en-US" dirty="0" err="1"/>
              <a:t>unde</a:t>
            </a:r>
            <a:r>
              <a:rPr lang="en-US" dirty="0"/>
              <a:t> </a:t>
            </a:r>
            <a:r>
              <a:rPr lang="el-GR" dirty="0"/>
              <a:t>η</a:t>
            </a:r>
            <a:r>
              <a:rPr lang="en-US" dirty="0"/>
              <a:t>d - </a:t>
            </a:r>
            <a:r>
              <a:rPr lang="en-US" dirty="0" err="1"/>
              <a:t>coeficient</a:t>
            </a:r>
            <a:r>
              <a:rPr lang="en-US" dirty="0"/>
              <a:t> de </a:t>
            </a:r>
            <a:r>
              <a:rPr lang="en-US" dirty="0" err="1"/>
              <a:t>vascozitate</a:t>
            </a:r>
            <a:r>
              <a:rPr lang="en-US" dirty="0"/>
              <a:t> </a:t>
            </a:r>
            <a:r>
              <a:rPr lang="en-US" dirty="0" err="1"/>
              <a:t>dinamica</a:t>
            </a:r>
            <a:r>
              <a:rPr lang="en-US" dirty="0"/>
              <a:t> a </a:t>
            </a:r>
            <a:r>
              <a:rPr lang="en-US" dirty="0" err="1"/>
              <a:t>mediul</a:t>
            </a:r>
            <a:r>
              <a:rPr lang="en-US" dirty="0"/>
              <a:t> de </a:t>
            </a:r>
            <a:r>
              <a:rPr lang="en-US" dirty="0" err="1"/>
              <a:t>dispersie</a:t>
            </a:r>
            <a:r>
              <a:rPr lang="en-US" dirty="0"/>
              <a:t>; V - </a:t>
            </a:r>
            <a:r>
              <a:rPr lang="en-US" dirty="0" err="1"/>
              <a:t>volumul</a:t>
            </a:r>
            <a:r>
              <a:rPr lang="en-US" dirty="0"/>
              <a:t> </a:t>
            </a:r>
            <a:r>
              <a:rPr lang="en-US" dirty="0" err="1"/>
              <a:t>fazei</a:t>
            </a:r>
            <a:r>
              <a:rPr lang="en-US" dirty="0"/>
              <a:t> </a:t>
            </a:r>
            <a:r>
              <a:rPr lang="en-US" dirty="0" err="1"/>
              <a:t>dispersate</a:t>
            </a:r>
            <a:r>
              <a:rPr lang="en-US" dirty="0"/>
              <a:t> din </a:t>
            </a:r>
            <a:r>
              <a:rPr lang="en-US" dirty="0" err="1"/>
              <a:t>unitatea</a:t>
            </a:r>
            <a:r>
              <a:rPr lang="en-US" dirty="0"/>
              <a:t> de </a:t>
            </a:r>
            <a:r>
              <a:rPr lang="en-US" dirty="0" err="1"/>
              <a:t>volum</a:t>
            </a:r>
            <a:r>
              <a:rPr lang="en-US" dirty="0"/>
              <a:t> a </a:t>
            </a:r>
            <a:r>
              <a:rPr lang="en-US" dirty="0" err="1"/>
              <a:t>solutiei</a:t>
            </a:r>
            <a:r>
              <a:rPr lang="en-US" dirty="0"/>
              <a:t>; k - </a:t>
            </a:r>
            <a:r>
              <a:rPr lang="en-US" dirty="0" err="1"/>
              <a:t>constanta</a:t>
            </a:r>
            <a:r>
              <a:rPr lang="en-US" dirty="0"/>
              <a:t> care </a:t>
            </a:r>
            <a:r>
              <a:rPr lang="en-US" dirty="0" err="1"/>
              <a:t>depinde</a:t>
            </a:r>
            <a:r>
              <a:rPr lang="en-US" dirty="0"/>
              <a:t> de </a:t>
            </a:r>
            <a:r>
              <a:rPr lang="en-US" dirty="0" err="1"/>
              <a:t>marimea</a:t>
            </a:r>
            <a:r>
              <a:rPr lang="en-US" dirty="0"/>
              <a:t> </a:t>
            </a:r>
            <a:r>
              <a:rPr lang="en-US" dirty="0" err="1"/>
              <a:t>si</a:t>
            </a:r>
            <a:r>
              <a:rPr lang="en-US" dirty="0"/>
              <a:t> natura </a:t>
            </a:r>
            <a:r>
              <a:rPr lang="en-US" dirty="0" err="1"/>
              <a:t>particulelor</a:t>
            </a:r>
            <a:r>
              <a:rPr lang="en-US" dirty="0"/>
              <a:t> </a:t>
            </a:r>
            <a:r>
              <a:rPr lang="en-US" dirty="0" err="1"/>
              <a:t>dispersate</a:t>
            </a:r>
            <a:r>
              <a:rPr lang="en-US" dirty="0"/>
              <a:t>.</a:t>
            </a:r>
          </a:p>
          <a:p>
            <a:endParaRPr lang="en-US" dirty="0"/>
          </a:p>
        </p:txBody>
      </p:sp>
    </p:spTree>
    <p:extLst>
      <p:ext uri="{BB962C8B-B14F-4D97-AF65-F5344CB8AC3E}">
        <p14:creationId xmlns:p14="http://schemas.microsoft.com/office/powerpoint/2010/main" val="4841948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B6E11-50EC-ECED-D11E-3CB80A90CEF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BE5E52C-0F4D-C6BD-382E-4ADB5FA46708}"/>
              </a:ext>
            </a:extLst>
          </p:cNvPr>
          <p:cNvSpPr>
            <a:spLocks noGrp="1"/>
          </p:cNvSpPr>
          <p:nvPr>
            <p:ph idx="1"/>
          </p:nvPr>
        </p:nvSpPr>
        <p:spPr>
          <a:xfrm>
            <a:off x="838200" y="1825625"/>
            <a:ext cx="11049000" cy="4351338"/>
          </a:xfrm>
        </p:spPr>
        <p:txBody>
          <a:bodyPr/>
          <a:lstStyle/>
          <a:p>
            <a:r>
              <a:rPr lang="en-US" dirty="0" err="1"/>
              <a:t>Numărul</a:t>
            </a:r>
            <a:r>
              <a:rPr lang="en-US" dirty="0"/>
              <a:t> </a:t>
            </a:r>
            <a:r>
              <a:rPr lang="en-US" dirty="0" err="1"/>
              <a:t>lui</a:t>
            </a:r>
            <a:r>
              <a:rPr lang="en-US" dirty="0"/>
              <a:t> Reynolds: </a:t>
            </a:r>
            <a:r>
              <a:rPr lang="en-US" b="1" dirty="0">
                <a:solidFill>
                  <a:srgbClr val="FF0000"/>
                </a:solidFill>
              </a:rPr>
              <a:t>Re = </a:t>
            </a:r>
            <a:r>
              <a:rPr lang="el-GR" b="1" dirty="0">
                <a:solidFill>
                  <a:srgbClr val="FF0000"/>
                </a:solidFill>
              </a:rPr>
              <a:t>ρ</a:t>
            </a:r>
            <a:r>
              <a:rPr lang="en-US" b="1" dirty="0">
                <a:solidFill>
                  <a:srgbClr val="FF0000"/>
                </a:solidFill>
              </a:rPr>
              <a:t>∨d</a:t>
            </a:r>
            <a:r>
              <a:rPr lang="ro-RO" b="1" dirty="0">
                <a:solidFill>
                  <a:srgbClr val="FF0000"/>
                </a:solidFill>
              </a:rPr>
              <a:t>/</a:t>
            </a:r>
            <a:r>
              <a:rPr lang="el-GR" b="1" dirty="0">
                <a:solidFill>
                  <a:srgbClr val="FF0000"/>
                </a:solidFill>
              </a:rPr>
              <a:t>η</a:t>
            </a:r>
            <a:r>
              <a:rPr lang="en-US" b="1" dirty="0">
                <a:solidFill>
                  <a:srgbClr val="FF0000"/>
                </a:solidFill>
              </a:rPr>
              <a:t> </a:t>
            </a:r>
            <a:r>
              <a:rPr lang="en-US" dirty="0"/>
              <a:t>, </a:t>
            </a:r>
            <a:r>
              <a:rPr lang="en-US" dirty="0" err="1"/>
              <a:t>unde</a:t>
            </a:r>
            <a:r>
              <a:rPr lang="en-US" dirty="0"/>
              <a:t>: </a:t>
            </a:r>
            <a:r>
              <a:rPr lang="el-GR" dirty="0"/>
              <a:t>ρ – </a:t>
            </a:r>
            <a:r>
              <a:rPr lang="en-US" dirty="0" err="1"/>
              <a:t>densitatea</a:t>
            </a:r>
            <a:r>
              <a:rPr lang="en-US" dirty="0"/>
              <a:t> </a:t>
            </a:r>
            <a:r>
              <a:rPr lang="en-US" dirty="0" err="1"/>
              <a:t>fluidului</a:t>
            </a:r>
            <a:r>
              <a:rPr lang="en-US" dirty="0"/>
              <a:t>; V – </a:t>
            </a:r>
            <a:r>
              <a:rPr lang="en-US" dirty="0" err="1"/>
              <a:t>viteza</a:t>
            </a:r>
            <a:r>
              <a:rPr lang="en-US" dirty="0"/>
              <a:t> </a:t>
            </a:r>
            <a:r>
              <a:rPr lang="en-US" dirty="0" err="1"/>
              <a:t>medie</a:t>
            </a:r>
            <a:r>
              <a:rPr lang="en-US" dirty="0"/>
              <a:t> de </a:t>
            </a:r>
            <a:r>
              <a:rPr lang="en-US" dirty="0" err="1"/>
              <a:t>curgere</a:t>
            </a:r>
            <a:r>
              <a:rPr lang="en-US" dirty="0"/>
              <a:t>; d – </a:t>
            </a:r>
            <a:r>
              <a:rPr lang="en-US" dirty="0" err="1"/>
              <a:t>diametrul</a:t>
            </a:r>
            <a:r>
              <a:rPr lang="en-US" dirty="0"/>
              <a:t> </a:t>
            </a:r>
            <a:r>
              <a:rPr lang="en-US" dirty="0" err="1"/>
              <a:t>vasului</a:t>
            </a:r>
            <a:r>
              <a:rPr lang="en-US" dirty="0"/>
              <a:t>; </a:t>
            </a:r>
            <a:r>
              <a:rPr lang="el-GR" dirty="0"/>
              <a:t>η – </a:t>
            </a:r>
            <a:r>
              <a:rPr lang="en-US" dirty="0" err="1"/>
              <a:t>vâscozitatea</a:t>
            </a:r>
            <a:r>
              <a:rPr lang="en-US" dirty="0"/>
              <a:t> </a:t>
            </a:r>
            <a:r>
              <a:rPr lang="en-US" dirty="0" err="1"/>
              <a:t>fluidului</a:t>
            </a:r>
            <a:r>
              <a:rPr lang="en-US" dirty="0"/>
              <a:t>.</a:t>
            </a:r>
            <a:endParaRPr lang="ro-RO" dirty="0"/>
          </a:p>
          <a:p>
            <a:r>
              <a:rPr lang="en-US" dirty="0" err="1"/>
              <a:t>Curgerea</a:t>
            </a:r>
            <a:r>
              <a:rPr lang="en-US" dirty="0"/>
              <a:t> </a:t>
            </a:r>
            <a:r>
              <a:rPr lang="en-US" dirty="0" err="1"/>
              <a:t>este</a:t>
            </a:r>
            <a:r>
              <a:rPr lang="en-US" dirty="0"/>
              <a:t> </a:t>
            </a:r>
            <a:r>
              <a:rPr lang="en-US" dirty="0" err="1"/>
              <a:t>laminară</a:t>
            </a:r>
            <a:r>
              <a:rPr lang="en-US" dirty="0"/>
              <a:t> </a:t>
            </a:r>
            <a:r>
              <a:rPr lang="en-US" dirty="0" err="1"/>
              <a:t>dacă</a:t>
            </a:r>
            <a:r>
              <a:rPr lang="en-US" dirty="0"/>
              <a:t> Re &lt; 2000 </a:t>
            </a:r>
            <a:r>
              <a:rPr lang="en-US" dirty="0" err="1"/>
              <a:t>și</a:t>
            </a:r>
            <a:r>
              <a:rPr lang="en-US" dirty="0"/>
              <a:t> </a:t>
            </a:r>
            <a:r>
              <a:rPr lang="en-US" dirty="0" err="1"/>
              <a:t>devine</a:t>
            </a:r>
            <a:r>
              <a:rPr lang="en-US" dirty="0"/>
              <a:t> </a:t>
            </a:r>
            <a:r>
              <a:rPr lang="en-US" dirty="0" err="1"/>
              <a:t>turbulentă</a:t>
            </a:r>
            <a:r>
              <a:rPr lang="en-US" dirty="0"/>
              <a:t> </a:t>
            </a:r>
            <a:r>
              <a:rPr lang="en-US" dirty="0" err="1"/>
              <a:t>dacă</a:t>
            </a:r>
            <a:r>
              <a:rPr lang="en-US" dirty="0"/>
              <a:t> Re &gt; 3000.</a:t>
            </a:r>
            <a:r>
              <a:rPr lang="ro-RO" dirty="0"/>
              <a:t> </a:t>
            </a:r>
            <a:r>
              <a:rPr lang="en-US" dirty="0" err="1"/>
              <a:t>În</a:t>
            </a:r>
            <a:r>
              <a:rPr lang="en-US" dirty="0"/>
              <a:t> </a:t>
            </a:r>
            <a:r>
              <a:rPr lang="en-US" dirty="0" err="1"/>
              <a:t>intervalul</a:t>
            </a:r>
            <a:r>
              <a:rPr lang="en-US" dirty="0"/>
              <a:t> 2000 &lt; Re &lt; 3000 </a:t>
            </a:r>
            <a:r>
              <a:rPr lang="en-US" dirty="0" err="1"/>
              <a:t>există</a:t>
            </a:r>
            <a:r>
              <a:rPr lang="en-US" dirty="0"/>
              <a:t> un </a:t>
            </a:r>
            <a:r>
              <a:rPr lang="en-US" dirty="0" err="1"/>
              <a:t>regim</a:t>
            </a:r>
            <a:r>
              <a:rPr lang="en-US" dirty="0"/>
              <a:t> de </a:t>
            </a:r>
            <a:r>
              <a:rPr lang="en-US" dirty="0" err="1"/>
              <a:t>tranziţie</a:t>
            </a:r>
            <a:r>
              <a:rPr lang="en-US" dirty="0"/>
              <a:t>, </a:t>
            </a:r>
            <a:r>
              <a:rPr lang="en-US" dirty="0" err="1"/>
              <a:t>curgerea</a:t>
            </a:r>
            <a:r>
              <a:rPr lang="en-US" dirty="0"/>
              <a:t> </a:t>
            </a:r>
            <a:r>
              <a:rPr lang="en-US" dirty="0" err="1"/>
              <a:t>este</a:t>
            </a:r>
            <a:r>
              <a:rPr lang="en-US" dirty="0"/>
              <a:t> </a:t>
            </a:r>
            <a:r>
              <a:rPr lang="en-US" dirty="0" err="1"/>
              <a:t>instabilă</a:t>
            </a:r>
            <a:r>
              <a:rPr lang="en-US" dirty="0"/>
              <a:t> </a:t>
            </a:r>
            <a:r>
              <a:rPr lang="en-US" dirty="0" err="1"/>
              <a:t>şi</a:t>
            </a:r>
            <a:r>
              <a:rPr lang="en-US" dirty="0"/>
              <a:t> </a:t>
            </a:r>
            <a:r>
              <a:rPr lang="en-US" dirty="0" err="1"/>
              <a:t>poate</a:t>
            </a:r>
            <a:r>
              <a:rPr lang="en-US" dirty="0"/>
              <a:t> </a:t>
            </a:r>
            <a:r>
              <a:rPr lang="en-US" dirty="0" err="1"/>
              <a:t>trece</a:t>
            </a:r>
            <a:r>
              <a:rPr lang="en-US" dirty="0"/>
              <a:t> </a:t>
            </a:r>
            <a:r>
              <a:rPr lang="en-US" dirty="0" err="1"/>
              <a:t>uşor</a:t>
            </a:r>
            <a:r>
              <a:rPr lang="en-US" dirty="0"/>
              <a:t> de la un </a:t>
            </a:r>
            <a:r>
              <a:rPr lang="en-US" dirty="0" err="1"/>
              <a:t>regim</a:t>
            </a:r>
            <a:r>
              <a:rPr lang="en-US" dirty="0"/>
              <a:t> la </a:t>
            </a:r>
            <a:r>
              <a:rPr lang="en-US" dirty="0" err="1"/>
              <a:t>altul</a:t>
            </a:r>
            <a:r>
              <a:rPr lang="en-US" dirty="0"/>
              <a:t> (fig.</a:t>
            </a:r>
          </a:p>
        </p:txBody>
      </p:sp>
      <p:pic>
        <p:nvPicPr>
          <p:cNvPr id="5" name="Picture 4">
            <a:extLst>
              <a:ext uri="{FF2B5EF4-FFF2-40B4-BE49-F238E27FC236}">
                <a16:creationId xmlns:a16="http://schemas.microsoft.com/office/drawing/2014/main" id="{2A78F78F-741E-40E5-8799-19D8C4E82D4F}"/>
              </a:ext>
            </a:extLst>
          </p:cNvPr>
          <p:cNvPicPr>
            <a:picLocks noChangeAspect="1"/>
          </p:cNvPicPr>
          <p:nvPr/>
        </p:nvPicPr>
        <p:blipFill>
          <a:blip r:embed="rId2"/>
          <a:stretch>
            <a:fillRect/>
          </a:stretch>
        </p:blipFill>
        <p:spPr>
          <a:xfrm>
            <a:off x="2359990" y="4245171"/>
            <a:ext cx="7472020" cy="2066729"/>
          </a:xfrm>
          <a:prstGeom prst="rect">
            <a:avLst/>
          </a:prstGeom>
        </p:spPr>
      </p:pic>
    </p:spTree>
    <p:extLst>
      <p:ext uri="{BB962C8B-B14F-4D97-AF65-F5344CB8AC3E}">
        <p14:creationId xmlns:p14="http://schemas.microsoft.com/office/powerpoint/2010/main" val="31128518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8092EAA-8161-E2BA-56CF-7ADE441FB494}"/>
              </a:ext>
            </a:extLst>
          </p:cNvPr>
          <p:cNvPicPr>
            <a:picLocks noChangeAspect="1"/>
          </p:cNvPicPr>
          <p:nvPr/>
        </p:nvPicPr>
        <p:blipFill>
          <a:blip r:embed="rId2"/>
          <a:stretch>
            <a:fillRect/>
          </a:stretch>
        </p:blipFill>
        <p:spPr>
          <a:xfrm>
            <a:off x="8242247" y="799733"/>
            <a:ext cx="3115110" cy="2629267"/>
          </a:xfrm>
          <a:prstGeom prst="rect">
            <a:avLst/>
          </a:prstGeom>
        </p:spPr>
      </p:pic>
      <p:pic>
        <p:nvPicPr>
          <p:cNvPr id="9" name="Picture 8">
            <a:extLst>
              <a:ext uri="{FF2B5EF4-FFF2-40B4-BE49-F238E27FC236}">
                <a16:creationId xmlns:a16="http://schemas.microsoft.com/office/drawing/2014/main" id="{1B609B3B-F548-EB24-341C-8F3A2CC33F83}"/>
              </a:ext>
            </a:extLst>
          </p:cNvPr>
          <p:cNvPicPr>
            <a:picLocks noChangeAspect="1"/>
          </p:cNvPicPr>
          <p:nvPr/>
        </p:nvPicPr>
        <p:blipFill>
          <a:blip r:embed="rId3"/>
          <a:stretch>
            <a:fillRect/>
          </a:stretch>
        </p:blipFill>
        <p:spPr>
          <a:xfrm>
            <a:off x="834643" y="573269"/>
            <a:ext cx="6811326" cy="2753109"/>
          </a:xfrm>
          <a:prstGeom prst="rect">
            <a:avLst/>
          </a:prstGeom>
        </p:spPr>
      </p:pic>
    </p:spTree>
    <p:extLst>
      <p:ext uri="{BB962C8B-B14F-4D97-AF65-F5344CB8AC3E}">
        <p14:creationId xmlns:p14="http://schemas.microsoft.com/office/powerpoint/2010/main" val="1515770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06D6E8-6612-2994-8BFA-CC25AAB4AF71}"/>
              </a:ext>
            </a:extLst>
          </p:cNvPr>
          <p:cNvSpPr>
            <a:spLocks noGrp="1"/>
          </p:cNvSpPr>
          <p:nvPr>
            <p:ph idx="1"/>
          </p:nvPr>
        </p:nvSpPr>
        <p:spPr>
          <a:xfrm>
            <a:off x="1345940" y="3163822"/>
            <a:ext cx="9910665" cy="530355"/>
          </a:xfrm>
        </p:spPr>
        <p:txBody>
          <a:bodyPr/>
          <a:lstStyle/>
          <a:p>
            <a:pPr marL="0" indent="0">
              <a:buNone/>
            </a:pPr>
            <a:r>
              <a:rPr lang="en-US" b="1" dirty="0" err="1"/>
              <a:t>Modelarea</a:t>
            </a:r>
            <a:r>
              <a:rPr lang="en-US" b="1" dirty="0"/>
              <a:t> </a:t>
            </a:r>
            <a:r>
              <a:rPr lang="en-US" b="1" dirty="0" err="1"/>
              <a:t>biofizică</a:t>
            </a:r>
            <a:r>
              <a:rPr lang="en-US" b="1" dirty="0"/>
              <a:t> a </a:t>
            </a:r>
            <a:r>
              <a:rPr lang="en-US" b="1" dirty="0" err="1"/>
              <a:t>fenomenelor</a:t>
            </a:r>
            <a:r>
              <a:rPr lang="en-US" b="1" dirty="0"/>
              <a:t> de transport </a:t>
            </a:r>
            <a:r>
              <a:rPr lang="en-US" b="1" dirty="0" err="1"/>
              <a:t>în</a:t>
            </a:r>
            <a:r>
              <a:rPr lang="en-US" b="1" dirty="0"/>
              <a:t> </a:t>
            </a:r>
            <a:r>
              <a:rPr lang="en-US" b="1" dirty="0" err="1"/>
              <a:t>sistemele</a:t>
            </a:r>
            <a:r>
              <a:rPr lang="en-US" b="1" dirty="0"/>
              <a:t> vii</a:t>
            </a:r>
          </a:p>
        </p:txBody>
      </p:sp>
    </p:spTree>
    <p:extLst>
      <p:ext uri="{BB962C8B-B14F-4D97-AF65-F5344CB8AC3E}">
        <p14:creationId xmlns:p14="http://schemas.microsoft.com/office/powerpoint/2010/main" val="3861294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6C3B5-4A24-A8A5-AEB5-032B717A7278}"/>
              </a:ext>
            </a:extLst>
          </p:cNvPr>
          <p:cNvSpPr>
            <a:spLocks noGrp="1"/>
          </p:cNvSpPr>
          <p:nvPr>
            <p:ph type="title"/>
          </p:nvPr>
        </p:nvSpPr>
        <p:spPr>
          <a:xfrm>
            <a:off x="3338804" y="651296"/>
            <a:ext cx="6383694" cy="866516"/>
          </a:xfrm>
        </p:spPr>
        <p:txBody>
          <a:bodyPr/>
          <a:lstStyle/>
          <a:p>
            <a:r>
              <a:rPr lang="en-US" dirty="0" err="1"/>
              <a:t>Rolul</a:t>
            </a:r>
            <a:r>
              <a:rPr lang="en-US" dirty="0"/>
              <a:t> </a:t>
            </a:r>
            <a:r>
              <a:rPr lang="en-US" dirty="0" err="1"/>
              <a:t>difuziei</a:t>
            </a:r>
            <a:r>
              <a:rPr lang="en-US" dirty="0"/>
              <a:t> </a:t>
            </a:r>
            <a:r>
              <a:rPr lang="ro-RO" dirty="0"/>
              <a:t>î</a:t>
            </a:r>
            <a:r>
              <a:rPr lang="en-US" dirty="0"/>
              <a:t>n </a:t>
            </a:r>
            <a:r>
              <a:rPr lang="en-US" dirty="0" err="1"/>
              <a:t>lumea</a:t>
            </a:r>
            <a:r>
              <a:rPr lang="en-US" dirty="0"/>
              <a:t> vie</a:t>
            </a:r>
          </a:p>
        </p:txBody>
      </p:sp>
      <p:sp>
        <p:nvSpPr>
          <p:cNvPr id="7" name="TextBox 6">
            <a:extLst>
              <a:ext uri="{FF2B5EF4-FFF2-40B4-BE49-F238E27FC236}">
                <a16:creationId xmlns:a16="http://schemas.microsoft.com/office/drawing/2014/main" id="{EA9323EE-FC32-68B8-5DD3-69264058FE83}"/>
              </a:ext>
            </a:extLst>
          </p:cNvPr>
          <p:cNvSpPr txBox="1"/>
          <p:nvPr/>
        </p:nvSpPr>
        <p:spPr>
          <a:xfrm>
            <a:off x="906623" y="1517812"/>
            <a:ext cx="10626013" cy="5170646"/>
          </a:xfrm>
          <a:prstGeom prst="rect">
            <a:avLst/>
          </a:prstGeom>
          <a:noFill/>
        </p:spPr>
        <p:txBody>
          <a:bodyPr wrap="square">
            <a:spAutoFit/>
          </a:bodyPr>
          <a:lstStyle/>
          <a:p>
            <a:pPr marL="0" indent="0">
              <a:buNone/>
            </a:pPr>
            <a:r>
              <a:rPr lang="ro-RO" sz="2400" dirty="0"/>
              <a:t>Difuzia gazelor are loc în procesul respirației prin schimbul de gaze de la nivelul celular</a:t>
            </a:r>
          </a:p>
          <a:p>
            <a:pPr marL="0" indent="0">
              <a:buNone/>
            </a:pPr>
            <a:r>
              <a:rPr lang="ro-RO" sz="2400" dirty="0"/>
              <a:t>Difuzia stă la baza schimbului de substanțe între organisme dar și în cadrul organismului</a:t>
            </a:r>
          </a:p>
          <a:p>
            <a:pPr marL="0" indent="0">
              <a:buNone/>
            </a:pPr>
            <a:endParaRPr lang="ro-RO" sz="2400" dirty="0"/>
          </a:p>
          <a:p>
            <a:pPr marL="0" indent="0">
              <a:buNone/>
            </a:pPr>
            <a:r>
              <a:rPr lang="ro-RO" sz="2400" dirty="0"/>
              <a:t>Difuzia este vitală pentru modelarea proceselor în care concentrațiile se modifică, cum ar fi:</a:t>
            </a:r>
          </a:p>
          <a:p>
            <a:pPr marL="0" indent="0">
              <a:buNone/>
            </a:pPr>
            <a:endParaRPr lang="ro-RO" sz="2400" dirty="0"/>
          </a:p>
          <a:p>
            <a:pPr marL="0" indent="0">
              <a:buNone/>
            </a:pPr>
            <a:r>
              <a:rPr lang="ro-RO" sz="2400" b="1" dirty="0"/>
              <a:t>Administrarea medicamentelor: </a:t>
            </a:r>
          </a:p>
          <a:p>
            <a:pPr marL="0" indent="0">
              <a:buNone/>
            </a:pPr>
            <a:r>
              <a:rPr lang="ro-RO" sz="2400" b="1" dirty="0"/>
              <a:t>Prezicerea modului în care un medicament se dispersează prin țesuturi în timp după administrare.</a:t>
            </a:r>
          </a:p>
          <a:p>
            <a:pPr marL="0" indent="0">
              <a:buNone/>
            </a:pPr>
            <a:r>
              <a:rPr lang="ro-RO" sz="2400" b="1" dirty="0"/>
              <a:t>Procese celulare: Înțelegerea modului în care se modifică concentrațiile diferitelor molecule în interiorul celulelor.</a:t>
            </a:r>
          </a:p>
          <a:p>
            <a:pPr marL="0" indent="0">
              <a:buNone/>
            </a:pPr>
            <a:endParaRPr lang="en-US" dirty="0"/>
          </a:p>
        </p:txBody>
      </p:sp>
    </p:spTree>
    <p:extLst>
      <p:ext uri="{BB962C8B-B14F-4D97-AF65-F5344CB8AC3E}">
        <p14:creationId xmlns:p14="http://schemas.microsoft.com/office/powerpoint/2010/main" val="15756941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4350C-BA50-CF98-ED85-B8E939946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DD2E8F-F965-2945-D88E-C02D5A70FB82}"/>
              </a:ext>
            </a:extLst>
          </p:cNvPr>
          <p:cNvSpPr>
            <a:spLocks noGrp="1"/>
          </p:cNvSpPr>
          <p:nvPr>
            <p:ph type="title"/>
          </p:nvPr>
        </p:nvSpPr>
        <p:spPr>
          <a:xfrm>
            <a:off x="838200" y="365125"/>
            <a:ext cx="10515600" cy="829193"/>
          </a:xfrm>
        </p:spPr>
        <p:txBody>
          <a:bodyPr>
            <a:normAutofit/>
          </a:bodyPr>
          <a:lstStyle/>
          <a:p>
            <a:pPr algn="ctr"/>
            <a:r>
              <a:rPr lang="en-US" dirty="0" err="1"/>
              <a:t>Convec</a:t>
            </a:r>
            <a:r>
              <a:rPr lang="ro-RO" dirty="0" err="1"/>
              <a:t>ția</a:t>
            </a:r>
            <a:r>
              <a:rPr lang="ro-RO" dirty="0"/>
              <a:t> </a:t>
            </a:r>
            <a:r>
              <a:rPr lang="ro-RO" dirty="0" err="1"/>
              <a:t>vs</a:t>
            </a:r>
            <a:r>
              <a:rPr lang="ro-RO" dirty="0"/>
              <a:t> Difuzia</a:t>
            </a:r>
            <a:endParaRPr lang="en-US" dirty="0"/>
          </a:p>
        </p:txBody>
      </p:sp>
      <p:sp>
        <p:nvSpPr>
          <p:cNvPr id="3" name="Content Placeholder 2">
            <a:extLst>
              <a:ext uri="{FF2B5EF4-FFF2-40B4-BE49-F238E27FC236}">
                <a16:creationId xmlns:a16="http://schemas.microsoft.com/office/drawing/2014/main" id="{B235B193-0E49-E19B-E63E-402872D8D30C}"/>
              </a:ext>
            </a:extLst>
          </p:cNvPr>
          <p:cNvSpPr>
            <a:spLocks noGrp="1"/>
          </p:cNvSpPr>
          <p:nvPr>
            <p:ph idx="1"/>
          </p:nvPr>
        </p:nvSpPr>
        <p:spPr>
          <a:xfrm>
            <a:off x="838200" y="1194318"/>
            <a:ext cx="10515600" cy="5430417"/>
          </a:xfrm>
        </p:spPr>
        <p:txBody>
          <a:bodyPr>
            <a:normAutofit fontScale="92500" lnSpcReduction="10000"/>
          </a:bodyPr>
          <a:lstStyle/>
          <a:p>
            <a:r>
              <a:rPr lang="en-US" dirty="0" err="1"/>
              <a:t>Convecția</a:t>
            </a:r>
            <a:r>
              <a:rPr lang="en-US" dirty="0"/>
              <a:t> </a:t>
            </a:r>
            <a:r>
              <a:rPr lang="en-US" b="1" dirty="0" err="1"/>
              <a:t>implică</a:t>
            </a:r>
            <a:r>
              <a:rPr lang="en-US" b="1" dirty="0"/>
              <a:t> </a:t>
            </a:r>
            <a:r>
              <a:rPr lang="en-US" b="1" dirty="0" err="1"/>
              <a:t>transportul</a:t>
            </a:r>
            <a:r>
              <a:rPr lang="en-US" b="1" dirty="0"/>
              <a:t> de </a:t>
            </a:r>
            <a:r>
              <a:rPr lang="en-US" b="1" dirty="0" err="1"/>
              <a:t>căldură</a:t>
            </a:r>
            <a:r>
              <a:rPr lang="en-US" b="1" dirty="0"/>
              <a:t> </a:t>
            </a:r>
            <a:r>
              <a:rPr lang="en-US" b="1" dirty="0" err="1"/>
              <a:t>printr</a:t>
            </a:r>
            <a:r>
              <a:rPr lang="en-US" b="1" dirty="0"/>
              <a:t>-un fluid </a:t>
            </a:r>
            <a:r>
              <a:rPr lang="en-US" b="1" dirty="0" err="1"/>
              <a:t>în</a:t>
            </a:r>
            <a:r>
              <a:rPr lang="en-US" b="1" dirty="0"/>
              <a:t> </a:t>
            </a:r>
            <a:r>
              <a:rPr lang="en-US" b="1" dirty="0" err="1"/>
              <a:t>mișcare</a:t>
            </a:r>
            <a:r>
              <a:rPr lang="en-US" dirty="0"/>
              <a:t>, cum </a:t>
            </a:r>
            <a:r>
              <a:rPr lang="en-US" dirty="0" err="1"/>
              <a:t>ar</a:t>
            </a:r>
            <a:r>
              <a:rPr lang="en-US" dirty="0"/>
              <a:t> fi </a:t>
            </a:r>
            <a:r>
              <a:rPr lang="en-US" dirty="0" err="1"/>
              <a:t>aerul</a:t>
            </a:r>
            <a:r>
              <a:rPr lang="en-US" dirty="0"/>
              <a:t> </a:t>
            </a:r>
            <a:r>
              <a:rPr lang="en-US" dirty="0" err="1"/>
              <a:t>sau</a:t>
            </a:r>
            <a:r>
              <a:rPr lang="en-US" dirty="0"/>
              <a:t> </a:t>
            </a:r>
            <a:r>
              <a:rPr lang="en-US" dirty="0" err="1"/>
              <a:t>apa</a:t>
            </a:r>
            <a:r>
              <a:rPr lang="en-US" dirty="0"/>
              <a:t>, </a:t>
            </a:r>
            <a:r>
              <a:rPr lang="en-US" dirty="0" err="1"/>
              <a:t>în</a:t>
            </a:r>
            <a:r>
              <a:rPr lang="en-US" dirty="0"/>
              <a:t> </a:t>
            </a:r>
            <a:r>
              <a:rPr lang="en-US" dirty="0" err="1"/>
              <a:t>timp</a:t>
            </a:r>
            <a:r>
              <a:rPr lang="en-US" dirty="0"/>
              <a:t> </a:t>
            </a:r>
            <a:r>
              <a:rPr lang="en-US" dirty="0" err="1"/>
              <a:t>ce</a:t>
            </a:r>
            <a:r>
              <a:rPr lang="en-US" dirty="0"/>
              <a:t> </a:t>
            </a:r>
            <a:r>
              <a:rPr lang="en-US" b="1" dirty="0" err="1"/>
              <a:t>difuzia</a:t>
            </a:r>
            <a:r>
              <a:rPr lang="en-US" b="1" dirty="0"/>
              <a:t> </a:t>
            </a:r>
            <a:r>
              <a:rPr lang="en-US" b="1" dirty="0" err="1"/>
              <a:t>este</a:t>
            </a:r>
            <a:r>
              <a:rPr lang="en-US" b="1" dirty="0"/>
              <a:t> </a:t>
            </a:r>
            <a:r>
              <a:rPr lang="en-US" b="1" dirty="0" err="1"/>
              <a:t>transportul</a:t>
            </a:r>
            <a:r>
              <a:rPr lang="en-US" b="1" dirty="0"/>
              <a:t> de </a:t>
            </a:r>
            <a:r>
              <a:rPr lang="en-US" b="1" dirty="0" err="1"/>
              <a:t>căldură</a:t>
            </a:r>
            <a:r>
              <a:rPr lang="en-US" b="1" dirty="0"/>
              <a:t> (</a:t>
            </a:r>
            <a:r>
              <a:rPr lang="en-US" b="1" dirty="0" err="1"/>
              <a:t>sau</a:t>
            </a:r>
            <a:r>
              <a:rPr lang="en-US" b="1" dirty="0"/>
              <a:t> de </a:t>
            </a:r>
            <a:r>
              <a:rPr lang="en-US" b="1" dirty="0" err="1"/>
              <a:t>materie</a:t>
            </a:r>
            <a:r>
              <a:rPr lang="en-US" b="1" dirty="0"/>
              <a:t>) </a:t>
            </a:r>
            <a:r>
              <a:rPr lang="en-US" b="1" dirty="0" err="1"/>
              <a:t>prin</a:t>
            </a:r>
            <a:r>
              <a:rPr lang="en-US" b="1" dirty="0"/>
              <a:t> </a:t>
            </a:r>
            <a:r>
              <a:rPr lang="en-US" b="1" dirty="0" err="1">
                <a:solidFill>
                  <a:srgbClr val="FF0000"/>
                </a:solidFill>
              </a:rPr>
              <a:t>mișcarea</a:t>
            </a:r>
            <a:r>
              <a:rPr lang="ro-RO" b="1" dirty="0">
                <a:solidFill>
                  <a:srgbClr val="FF0000"/>
                </a:solidFill>
              </a:rPr>
              <a:t> spontană/</a:t>
            </a:r>
            <a:r>
              <a:rPr lang="en-US" b="1" dirty="0" err="1">
                <a:solidFill>
                  <a:srgbClr val="FF0000"/>
                </a:solidFill>
              </a:rPr>
              <a:t>aleatorie</a:t>
            </a:r>
            <a:r>
              <a:rPr lang="en-US" b="1" dirty="0">
                <a:solidFill>
                  <a:srgbClr val="FF0000"/>
                </a:solidFill>
              </a:rPr>
              <a:t> </a:t>
            </a:r>
            <a:r>
              <a:rPr lang="en-US" b="1" dirty="0"/>
              <a:t>a </a:t>
            </a:r>
            <a:r>
              <a:rPr lang="en-US" b="1" dirty="0" err="1"/>
              <a:t>particulelor</a:t>
            </a:r>
            <a:r>
              <a:rPr lang="en-US" b="1" dirty="0"/>
              <a:t> </a:t>
            </a:r>
            <a:r>
              <a:rPr lang="en-US" b="1" dirty="0" err="1"/>
              <a:t>individuale</a:t>
            </a:r>
            <a:r>
              <a:rPr lang="en-US" dirty="0"/>
              <a:t>. </a:t>
            </a:r>
            <a:endParaRPr lang="ro-RO" dirty="0"/>
          </a:p>
          <a:p>
            <a:r>
              <a:rPr lang="ro-RO" b="1" i="1" dirty="0" err="1"/>
              <a:t>Convectia</a:t>
            </a:r>
            <a:r>
              <a:rPr lang="ro-RO" b="1" i="1" dirty="0"/>
              <a:t> termica </a:t>
            </a:r>
            <a:r>
              <a:rPr lang="ro-RO" b="1" i="1" dirty="0" err="1"/>
              <a:t>reprezinta</a:t>
            </a:r>
            <a:r>
              <a:rPr lang="ro-RO" b="1" i="1" dirty="0"/>
              <a:t> un transfer energetic cu </a:t>
            </a:r>
            <a:r>
              <a:rPr lang="ro-RO" b="1" i="1" u="sng" dirty="0">
                <a:solidFill>
                  <a:srgbClr val="FF0000"/>
                </a:solidFill>
              </a:rPr>
              <a:t>deplasare de materie, </a:t>
            </a:r>
            <a:r>
              <a:rPr lang="ro-RO" b="1" i="1" dirty="0"/>
              <a:t>specifica contactului dintre o </a:t>
            </a:r>
            <a:r>
              <a:rPr lang="ro-RO" b="1" i="1" dirty="0" err="1"/>
              <a:t>suprafata</a:t>
            </a:r>
            <a:r>
              <a:rPr lang="ro-RO" b="1" i="1" dirty="0"/>
              <a:t> si un fluid în </a:t>
            </a:r>
            <a:r>
              <a:rPr lang="ro-RO" b="1" i="1" dirty="0" err="1"/>
              <a:t>miscare</a:t>
            </a:r>
            <a:r>
              <a:rPr lang="ro-RO" b="1" i="1" dirty="0"/>
              <a:t> </a:t>
            </a:r>
            <a:r>
              <a:rPr lang="ro-RO" dirty="0"/>
              <a:t>(aer, lichid, gaz). La limita </a:t>
            </a:r>
            <a:r>
              <a:rPr lang="ro-RO" dirty="0" err="1"/>
              <a:t>suprafetei</a:t>
            </a:r>
            <a:r>
              <a:rPr lang="ro-RO" dirty="0"/>
              <a:t> de contact, energia termica din fluid, favorizata de </a:t>
            </a:r>
            <a:r>
              <a:rPr lang="ro-RO" dirty="0" err="1"/>
              <a:t>miscarea</a:t>
            </a:r>
            <a:r>
              <a:rPr lang="ro-RO" dirty="0"/>
              <a:t> acestuia, </a:t>
            </a:r>
            <a:r>
              <a:rPr lang="ro-RO" dirty="0" err="1"/>
              <a:t>interactioneaza</a:t>
            </a:r>
            <a:r>
              <a:rPr lang="ro-RO" dirty="0"/>
              <a:t> cu </a:t>
            </a:r>
            <a:r>
              <a:rPr lang="ro-RO" dirty="0" err="1"/>
              <a:t>suprafata</a:t>
            </a:r>
            <a:r>
              <a:rPr lang="ro-RO" dirty="0"/>
              <a:t> de contact si îi </a:t>
            </a:r>
            <a:r>
              <a:rPr lang="ro-RO" dirty="0" err="1"/>
              <a:t>cedeaza</a:t>
            </a:r>
            <a:r>
              <a:rPr lang="ro-RO" dirty="0"/>
              <a:t> din </a:t>
            </a:r>
            <a:r>
              <a:rPr lang="ro-RO" dirty="0" err="1"/>
              <a:t>potentialul</a:t>
            </a:r>
            <a:r>
              <a:rPr lang="ro-RO" dirty="0"/>
              <a:t> sau termic. </a:t>
            </a:r>
            <a:r>
              <a:rPr lang="ro-RO" b="1" i="1" dirty="0" err="1"/>
              <a:t>Convectia</a:t>
            </a:r>
            <a:r>
              <a:rPr lang="ro-RO" b="1" i="1" dirty="0"/>
              <a:t> termica poate fi </a:t>
            </a:r>
            <a:r>
              <a:rPr lang="ro-RO" b="1" i="1" dirty="0" err="1"/>
              <a:t>fortata</a:t>
            </a:r>
            <a:r>
              <a:rPr lang="ro-RO" dirty="0"/>
              <a:t>, atunci </a:t>
            </a:r>
            <a:r>
              <a:rPr lang="ro-RO" dirty="0" err="1"/>
              <a:t>cand</a:t>
            </a:r>
            <a:r>
              <a:rPr lang="ro-RO" dirty="0"/>
              <a:t> </a:t>
            </a:r>
            <a:r>
              <a:rPr lang="ro-RO" dirty="0" err="1"/>
              <a:t>miscarea</a:t>
            </a:r>
            <a:r>
              <a:rPr lang="ro-RO" dirty="0"/>
              <a:t> fluidului este produsa cu mijloace mecanice (pompe, </a:t>
            </a:r>
            <a:r>
              <a:rPr lang="ro-RO" dirty="0" err="1"/>
              <a:t>ventialatoare</a:t>
            </a:r>
            <a:r>
              <a:rPr lang="ro-RO" dirty="0"/>
              <a:t>, </a:t>
            </a:r>
            <a:r>
              <a:rPr lang="ro-RO" dirty="0" err="1"/>
              <a:t>captari</a:t>
            </a:r>
            <a:r>
              <a:rPr lang="ro-RO" dirty="0"/>
              <a:t> eoliene etc.) si/sau naturala atunci </a:t>
            </a:r>
            <a:r>
              <a:rPr lang="ro-RO" dirty="0" err="1"/>
              <a:t>cand</a:t>
            </a:r>
            <a:r>
              <a:rPr lang="ro-RO" dirty="0"/>
              <a:t> </a:t>
            </a:r>
            <a:r>
              <a:rPr lang="ro-RO" dirty="0" err="1"/>
              <a:t>miscarea</a:t>
            </a:r>
            <a:r>
              <a:rPr lang="ro-RO" dirty="0"/>
              <a:t> fluidului este generata de </a:t>
            </a:r>
            <a:r>
              <a:rPr lang="ro-RO" dirty="0" err="1"/>
              <a:t>diferentele</a:t>
            </a:r>
            <a:r>
              <a:rPr lang="ro-RO" dirty="0"/>
              <a:t> de </a:t>
            </a:r>
            <a:r>
              <a:rPr lang="ro-RO" dirty="0" err="1"/>
              <a:t>potential</a:t>
            </a:r>
            <a:r>
              <a:rPr lang="ro-RO" dirty="0"/>
              <a:t> termic, produse  de temperaturile locale (fluidul cald urca, iar cel rece </a:t>
            </a:r>
            <a:r>
              <a:rPr lang="ro-RO" dirty="0" err="1"/>
              <a:t>coboara</a:t>
            </a:r>
            <a:r>
              <a:rPr lang="ro-RO" dirty="0"/>
              <a:t>, </a:t>
            </a:r>
            <a:r>
              <a:rPr lang="ro-RO" dirty="0" err="1"/>
              <a:t>formandu</a:t>
            </a:r>
            <a:r>
              <a:rPr lang="ro-RO" dirty="0"/>
              <a:t>-se </a:t>
            </a:r>
            <a:r>
              <a:rPr lang="ro-RO" dirty="0" err="1"/>
              <a:t>curenti</a:t>
            </a:r>
            <a:r>
              <a:rPr lang="ro-RO" dirty="0"/>
              <a:t> convectivi).</a:t>
            </a:r>
          </a:p>
          <a:p>
            <a:r>
              <a:rPr lang="en-US" dirty="0" err="1"/>
              <a:t>Convecția</a:t>
            </a:r>
            <a:r>
              <a:rPr lang="en-US" dirty="0"/>
              <a:t> </a:t>
            </a:r>
            <a:r>
              <a:rPr lang="en-US" dirty="0" err="1"/>
              <a:t>este</a:t>
            </a:r>
            <a:r>
              <a:rPr lang="en-US" dirty="0"/>
              <a:t>, de </a:t>
            </a:r>
            <a:r>
              <a:rPr lang="en-US" dirty="0" err="1"/>
              <a:t>obicei</a:t>
            </a:r>
            <a:r>
              <a:rPr lang="en-US" dirty="0"/>
              <a:t>, un </a:t>
            </a:r>
            <a:r>
              <a:rPr lang="en-US" dirty="0" err="1"/>
              <a:t>proces</a:t>
            </a:r>
            <a:r>
              <a:rPr lang="en-US" dirty="0"/>
              <a:t> </a:t>
            </a:r>
            <a:r>
              <a:rPr lang="en-US" dirty="0" err="1"/>
              <a:t>mult</a:t>
            </a:r>
            <a:r>
              <a:rPr lang="en-US" dirty="0"/>
              <a:t> </a:t>
            </a:r>
            <a:r>
              <a:rPr lang="en-US" dirty="0" err="1"/>
              <a:t>mai</a:t>
            </a:r>
            <a:r>
              <a:rPr lang="en-US" dirty="0"/>
              <a:t> rapid, </a:t>
            </a:r>
            <a:r>
              <a:rPr lang="en-US" dirty="0" err="1"/>
              <a:t>deoarece</a:t>
            </a:r>
            <a:r>
              <a:rPr lang="en-US" dirty="0"/>
              <a:t> </a:t>
            </a:r>
            <a:r>
              <a:rPr lang="en-US" dirty="0" err="1"/>
              <a:t>deplasează</a:t>
            </a:r>
            <a:r>
              <a:rPr lang="en-US" dirty="0"/>
              <a:t> volume </a:t>
            </a:r>
            <a:r>
              <a:rPr lang="en-US" dirty="0" err="1"/>
              <a:t>mari</a:t>
            </a:r>
            <a:r>
              <a:rPr lang="en-US" dirty="0"/>
              <a:t> de fluid, </a:t>
            </a:r>
            <a:r>
              <a:rPr lang="en-US" dirty="0" err="1"/>
              <a:t>în</a:t>
            </a:r>
            <a:r>
              <a:rPr lang="en-US" dirty="0"/>
              <a:t> </a:t>
            </a:r>
            <a:r>
              <a:rPr lang="en-US" dirty="0" err="1"/>
              <a:t>timp</a:t>
            </a:r>
            <a:r>
              <a:rPr lang="en-US" dirty="0"/>
              <a:t> </a:t>
            </a:r>
            <a:r>
              <a:rPr lang="en-US" dirty="0" err="1"/>
              <a:t>ce</a:t>
            </a:r>
            <a:r>
              <a:rPr lang="en-US" dirty="0"/>
              <a:t> </a:t>
            </a:r>
            <a:r>
              <a:rPr lang="en-US" dirty="0" err="1"/>
              <a:t>difuzia</a:t>
            </a:r>
            <a:r>
              <a:rPr lang="en-US" dirty="0"/>
              <a:t> </a:t>
            </a:r>
            <a:r>
              <a:rPr lang="en-US" dirty="0" err="1"/>
              <a:t>este</a:t>
            </a:r>
            <a:r>
              <a:rPr lang="en-US" dirty="0"/>
              <a:t> un </a:t>
            </a:r>
            <a:r>
              <a:rPr lang="en-US" dirty="0" err="1"/>
              <a:t>proces</a:t>
            </a:r>
            <a:r>
              <a:rPr lang="en-US" dirty="0"/>
              <a:t> lent, dependent de </a:t>
            </a:r>
            <a:r>
              <a:rPr lang="en-US" dirty="0" err="1"/>
              <a:t>dimensiunea</a:t>
            </a:r>
            <a:r>
              <a:rPr lang="en-US" dirty="0"/>
              <a:t> </a:t>
            </a:r>
            <a:r>
              <a:rPr lang="en-US" dirty="0" err="1"/>
              <a:t>particulelor</a:t>
            </a:r>
            <a:r>
              <a:rPr lang="en-US" dirty="0"/>
              <a:t> </a:t>
            </a:r>
            <a:r>
              <a:rPr lang="en-US" dirty="0" err="1"/>
              <a:t>și</a:t>
            </a:r>
            <a:r>
              <a:rPr lang="en-US" dirty="0"/>
              <a:t> de </a:t>
            </a:r>
            <a:r>
              <a:rPr lang="en-US" dirty="0" err="1"/>
              <a:t>temperatură</a:t>
            </a:r>
            <a:r>
              <a:rPr lang="en-US" dirty="0"/>
              <a:t>.</a:t>
            </a:r>
          </a:p>
        </p:txBody>
      </p:sp>
    </p:spTree>
    <p:extLst>
      <p:ext uri="{BB962C8B-B14F-4D97-AF65-F5344CB8AC3E}">
        <p14:creationId xmlns:p14="http://schemas.microsoft.com/office/powerpoint/2010/main" val="15436234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3DFAE-F225-83D0-2016-15998BFFE8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739B94-AB93-D7B1-C864-B41D0E587AAB}"/>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B2E12A74-0B6A-0D2D-A846-91BC20447E3A}"/>
              </a:ext>
            </a:extLst>
          </p:cNvPr>
          <p:cNvGraphicFramePr>
            <a:graphicFrameLocks noGrp="1"/>
          </p:cNvGraphicFramePr>
          <p:nvPr>
            <p:ph idx="1"/>
          </p:nvPr>
        </p:nvGraphicFramePr>
        <p:xfrm>
          <a:off x="838200" y="1825625"/>
          <a:ext cx="10515597" cy="357632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3124415593"/>
                    </a:ext>
                  </a:extLst>
                </a:gridCol>
                <a:gridCol w="3419670">
                  <a:extLst>
                    <a:ext uri="{9D8B030D-6E8A-4147-A177-3AD203B41FA5}">
                      <a16:colId xmlns:a16="http://schemas.microsoft.com/office/drawing/2014/main" val="4288343430"/>
                    </a:ext>
                  </a:extLst>
                </a:gridCol>
                <a:gridCol w="3590728">
                  <a:extLst>
                    <a:ext uri="{9D8B030D-6E8A-4147-A177-3AD203B41FA5}">
                      <a16:colId xmlns:a16="http://schemas.microsoft.com/office/drawing/2014/main" val="973364256"/>
                    </a:ext>
                  </a:extLst>
                </a:gridCol>
              </a:tblGrid>
              <a:tr h="370840">
                <a:tc>
                  <a:txBody>
                    <a:bodyPr/>
                    <a:lstStyle/>
                    <a:p>
                      <a:pPr algn="ctr"/>
                      <a:r>
                        <a:rPr lang="en-US" dirty="0" err="1"/>
                        <a:t>Caracteristică</a:t>
                      </a:r>
                      <a:r>
                        <a:rPr lang="en-US" dirty="0"/>
                        <a:t>	</a:t>
                      </a:r>
                    </a:p>
                  </a:txBody>
                  <a:tcPr/>
                </a:tc>
                <a:tc>
                  <a:txBody>
                    <a:bodyPr/>
                    <a:lstStyle/>
                    <a:p>
                      <a:pPr algn="ctr"/>
                      <a:r>
                        <a:rPr lang="en-US" dirty="0" err="1"/>
                        <a:t>Convecția</a:t>
                      </a:r>
                      <a:endParaRPr lang="en-US" dirty="0"/>
                    </a:p>
                  </a:txBody>
                  <a:tcPr/>
                </a:tc>
                <a:tc>
                  <a:txBody>
                    <a:bodyPr/>
                    <a:lstStyle/>
                    <a:p>
                      <a:pPr algn="ctr"/>
                      <a:r>
                        <a:rPr lang="en-US" dirty="0"/>
                        <a:t>	</a:t>
                      </a:r>
                      <a:r>
                        <a:rPr lang="en-US" dirty="0" err="1"/>
                        <a:t>Difuzia</a:t>
                      </a:r>
                      <a:endParaRPr lang="en-US" dirty="0"/>
                    </a:p>
                  </a:txBody>
                  <a:tcPr/>
                </a:tc>
                <a:extLst>
                  <a:ext uri="{0D108BD9-81ED-4DB2-BD59-A6C34878D82A}">
                    <a16:rowId xmlns:a16="http://schemas.microsoft.com/office/drawing/2014/main" val="4145276328"/>
                  </a:ext>
                </a:extLst>
              </a:tr>
              <a:tr h="370840">
                <a:tc>
                  <a:txBody>
                    <a:bodyPr/>
                    <a:lstStyle/>
                    <a:p>
                      <a:r>
                        <a:rPr lang="es-ES" dirty="0" err="1"/>
                        <a:t>Mecanism</a:t>
                      </a:r>
                      <a:r>
                        <a:rPr lang="es-ES" dirty="0"/>
                        <a:t>	</a:t>
                      </a:r>
                      <a:endParaRPr lang="en-US" dirty="0"/>
                    </a:p>
                  </a:txBody>
                  <a:tcPr/>
                </a:tc>
                <a:tc>
                  <a:txBody>
                    <a:bodyPr/>
                    <a:lstStyle/>
                    <a:p>
                      <a:r>
                        <a:rPr lang="es-ES" dirty="0" err="1"/>
                        <a:t>Deplasarea</a:t>
                      </a:r>
                      <a:r>
                        <a:rPr lang="es-ES" dirty="0"/>
                        <a:t> de la o </a:t>
                      </a:r>
                      <a:r>
                        <a:rPr lang="es-ES" dirty="0" err="1"/>
                        <a:t>zonă</a:t>
                      </a:r>
                      <a:r>
                        <a:rPr lang="es-ES" dirty="0"/>
                        <a:t> la alta a </a:t>
                      </a:r>
                      <a:r>
                        <a:rPr lang="es-ES" dirty="0" err="1"/>
                        <a:t>unui</a:t>
                      </a:r>
                      <a:r>
                        <a:rPr lang="es-ES" dirty="0"/>
                        <a:t> fluid (</a:t>
                      </a:r>
                      <a:r>
                        <a:rPr lang="es-ES" dirty="0" err="1"/>
                        <a:t>aer</a:t>
                      </a:r>
                      <a:r>
                        <a:rPr lang="es-ES" dirty="0"/>
                        <a:t>, </a:t>
                      </a:r>
                      <a:r>
                        <a:rPr lang="es-ES" dirty="0" err="1"/>
                        <a:t>apă</a:t>
                      </a:r>
                      <a:r>
                        <a:rPr lang="es-ES" dirty="0"/>
                        <a:t>)	</a:t>
                      </a:r>
                      <a:endParaRPr lang="ro-RO" dirty="0"/>
                    </a:p>
                  </a:txBody>
                  <a:tcPr/>
                </a:tc>
                <a:tc>
                  <a:txBody>
                    <a:bodyPr/>
                    <a:lstStyle/>
                    <a:p>
                      <a:r>
                        <a:rPr lang="es-ES" dirty="0" err="1"/>
                        <a:t>Mișcarea</a:t>
                      </a:r>
                      <a:r>
                        <a:rPr lang="es-ES" dirty="0"/>
                        <a:t> aleatorie a </a:t>
                      </a:r>
                      <a:r>
                        <a:rPr lang="es-ES" dirty="0" err="1"/>
                        <a:t>particulelor</a:t>
                      </a:r>
                      <a:r>
                        <a:rPr lang="es-ES" dirty="0"/>
                        <a:t> individua</a:t>
                      </a:r>
                      <a:endParaRPr lang="en-US" dirty="0"/>
                    </a:p>
                  </a:txBody>
                  <a:tcPr/>
                </a:tc>
                <a:extLst>
                  <a:ext uri="{0D108BD9-81ED-4DB2-BD59-A6C34878D82A}">
                    <a16:rowId xmlns:a16="http://schemas.microsoft.com/office/drawing/2014/main" val="1948439697"/>
                  </a:ext>
                </a:extLst>
              </a:tr>
              <a:tr h="370840">
                <a:tc>
                  <a:txBody>
                    <a:bodyPr/>
                    <a:lstStyle/>
                    <a:p>
                      <a:r>
                        <a:rPr lang="en-US" dirty="0"/>
                        <a:t>Ce </a:t>
                      </a:r>
                      <a:r>
                        <a:rPr lang="en-US" dirty="0" err="1"/>
                        <a:t>este</a:t>
                      </a:r>
                      <a:r>
                        <a:rPr lang="en-US" dirty="0"/>
                        <a:t> </a:t>
                      </a:r>
                      <a:r>
                        <a:rPr lang="en-US" dirty="0" err="1"/>
                        <a:t>transportat</a:t>
                      </a:r>
                      <a:r>
                        <a:rPr lang="en-US" dirty="0"/>
                        <a:t>	</a:t>
                      </a:r>
                    </a:p>
                  </a:txBody>
                  <a:tcPr/>
                </a:tc>
                <a:tc>
                  <a:txBody>
                    <a:bodyPr/>
                    <a:lstStyle/>
                    <a:p>
                      <a:r>
                        <a:rPr lang="en-US" dirty="0" err="1"/>
                        <a:t>Căldură</a:t>
                      </a:r>
                      <a:r>
                        <a:rPr lang="en-US" dirty="0"/>
                        <a:t> (</a:t>
                      </a:r>
                      <a:r>
                        <a:rPr lang="en-US" dirty="0" err="1"/>
                        <a:t>și</a:t>
                      </a:r>
                      <a:r>
                        <a:rPr lang="en-US" dirty="0"/>
                        <a:t>/</a:t>
                      </a:r>
                      <a:r>
                        <a:rPr lang="en-US" dirty="0" err="1"/>
                        <a:t>sau</a:t>
                      </a:r>
                      <a:r>
                        <a:rPr lang="en-US" dirty="0"/>
                        <a:t> </a:t>
                      </a:r>
                      <a:r>
                        <a:rPr lang="en-US" dirty="0" err="1"/>
                        <a:t>masă</a:t>
                      </a:r>
                      <a:r>
                        <a:rPr lang="en-US" dirty="0"/>
                        <a:t>)	</a:t>
                      </a:r>
                    </a:p>
                  </a:txBody>
                  <a:tcPr/>
                </a:tc>
                <a:tc>
                  <a:txBody>
                    <a:bodyPr/>
                    <a:lstStyle/>
                    <a:p>
                      <a:r>
                        <a:rPr lang="en-US" dirty="0"/>
                        <a:t>	</a:t>
                      </a:r>
                      <a:r>
                        <a:rPr lang="en-US" dirty="0" err="1"/>
                        <a:t>Căldură</a:t>
                      </a:r>
                      <a:r>
                        <a:rPr lang="en-US" dirty="0"/>
                        <a:t> (</a:t>
                      </a:r>
                      <a:r>
                        <a:rPr lang="en-US" dirty="0" err="1"/>
                        <a:t>sau</a:t>
                      </a:r>
                      <a:r>
                        <a:rPr lang="en-US" dirty="0"/>
                        <a:t> </a:t>
                      </a:r>
                      <a:r>
                        <a:rPr lang="en-US" dirty="0" err="1"/>
                        <a:t>masă</a:t>
                      </a:r>
                      <a:r>
                        <a:rPr lang="en-US" dirty="0"/>
                        <a:t>)</a:t>
                      </a:r>
                    </a:p>
                  </a:txBody>
                  <a:tcPr/>
                </a:tc>
                <a:extLst>
                  <a:ext uri="{0D108BD9-81ED-4DB2-BD59-A6C34878D82A}">
                    <a16:rowId xmlns:a16="http://schemas.microsoft.com/office/drawing/2014/main" val="1451494611"/>
                  </a:ext>
                </a:extLst>
              </a:tr>
              <a:tr h="370840">
                <a:tc>
                  <a:txBody>
                    <a:bodyPr/>
                    <a:lstStyle/>
                    <a:p>
                      <a:r>
                        <a:rPr lang="it-IT" dirty="0"/>
                        <a:t>Viteză	</a:t>
                      </a:r>
                      <a:endParaRPr lang="en-US" dirty="0"/>
                    </a:p>
                  </a:txBody>
                  <a:tcPr/>
                </a:tc>
                <a:tc>
                  <a:txBody>
                    <a:bodyPr/>
                    <a:lstStyle/>
                    <a:p>
                      <a:r>
                        <a:rPr lang="it-IT" dirty="0"/>
                        <a:t>General, mult mai rapid decât difuzia	</a:t>
                      </a:r>
                      <a:endParaRPr lang="en-US" dirty="0"/>
                    </a:p>
                  </a:txBody>
                  <a:tcPr/>
                </a:tc>
                <a:tc>
                  <a:txBody>
                    <a:bodyPr/>
                    <a:lstStyle/>
                    <a:p>
                      <a:r>
                        <a:rPr lang="it-IT" dirty="0"/>
                        <a:t>General, mai lent decât convecția</a:t>
                      </a:r>
                      <a:endParaRPr lang="en-US" dirty="0"/>
                    </a:p>
                  </a:txBody>
                  <a:tcPr/>
                </a:tc>
                <a:extLst>
                  <a:ext uri="{0D108BD9-81ED-4DB2-BD59-A6C34878D82A}">
                    <a16:rowId xmlns:a16="http://schemas.microsoft.com/office/drawing/2014/main" val="2898533666"/>
                  </a:ext>
                </a:extLst>
              </a:tr>
              <a:tr h="370840">
                <a:tc>
                  <a:txBody>
                    <a:bodyPr/>
                    <a:lstStyle/>
                    <a:p>
                      <a:r>
                        <a:rPr lang="en-US" dirty="0" err="1"/>
                        <a:t>Domeniul</a:t>
                      </a:r>
                      <a:r>
                        <a:rPr lang="en-US" dirty="0"/>
                        <a:t> de </a:t>
                      </a:r>
                      <a:r>
                        <a:rPr lang="en-US" dirty="0" err="1"/>
                        <a:t>aplicare</a:t>
                      </a:r>
                      <a:r>
                        <a:rPr lang="en-US" dirty="0"/>
                        <a:t>	</a:t>
                      </a:r>
                    </a:p>
                  </a:txBody>
                  <a:tcPr/>
                </a:tc>
                <a:tc>
                  <a:txBody>
                    <a:bodyPr/>
                    <a:lstStyle/>
                    <a:p>
                      <a:r>
                        <a:rPr lang="en-US" dirty="0" err="1"/>
                        <a:t>Fluidul</a:t>
                      </a:r>
                      <a:r>
                        <a:rPr lang="en-US" dirty="0"/>
                        <a:t> </a:t>
                      </a:r>
                      <a:r>
                        <a:rPr lang="en-US" dirty="0" err="1"/>
                        <a:t>trebuie</a:t>
                      </a:r>
                      <a:r>
                        <a:rPr lang="en-US" dirty="0"/>
                        <a:t> </a:t>
                      </a:r>
                      <a:r>
                        <a:rPr lang="en-US" dirty="0" err="1"/>
                        <a:t>să</a:t>
                      </a:r>
                      <a:r>
                        <a:rPr lang="en-US" dirty="0"/>
                        <a:t> </a:t>
                      </a:r>
                      <a:r>
                        <a:rPr lang="en-US" dirty="0" err="1"/>
                        <a:t>poată</a:t>
                      </a:r>
                      <a:r>
                        <a:rPr lang="en-US" dirty="0"/>
                        <a:t> </a:t>
                      </a:r>
                      <a:r>
                        <a:rPr lang="en-US" dirty="0" err="1"/>
                        <a:t>curge</a:t>
                      </a:r>
                      <a:r>
                        <a:rPr lang="en-US" dirty="0"/>
                        <a:t> (</a:t>
                      </a:r>
                      <a:r>
                        <a:rPr lang="en-US" dirty="0" err="1"/>
                        <a:t>aer</a:t>
                      </a:r>
                      <a:r>
                        <a:rPr lang="en-US" dirty="0"/>
                        <a:t>, </a:t>
                      </a:r>
                      <a:r>
                        <a:rPr lang="en-US" dirty="0" err="1"/>
                        <a:t>apă</a:t>
                      </a:r>
                      <a:r>
                        <a:rPr lang="en-US" dirty="0"/>
                        <a:t>)	</a:t>
                      </a:r>
                    </a:p>
                  </a:txBody>
                  <a:tcPr/>
                </a:tc>
                <a:tc>
                  <a:txBody>
                    <a:bodyPr/>
                    <a:lstStyle/>
                    <a:p>
                      <a:r>
                        <a:rPr lang="en-US" dirty="0" err="1"/>
                        <a:t>Poate</a:t>
                      </a:r>
                      <a:r>
                        <a:rPr lang="en-US" dirty="0"/>
                        <a:t> </a:t>
                      </a:r>
                      <a:r>
                        <a:rPr lang="en-US" dirty="0" err="1"/>
                        <a:t>apărea</a:t>
                      </a:r>
                      <a:r>
                        <a:rPr lang="en-US" dirty="0"/>
                        <a:t> </a:t>
                      </a:r>
                      <a:r>
                        <a:rPr lang="en-US" dirty="0" err="1"/>
                        <a:t>în</a:t>
                      </a:r>
                      <a:r>
                        <a:rPr lang="en-US" dirty="0"/>
                        <a:t> </a:t>
                      </a:r>
                      <a:r>
                        <a:rPr lang="en-US" dirty="0" err="1"/>
                        <a:t>toate</a:t>
                      </a:r>
                      <a:r>
                        <a:rPr lang="en-US" dirty="0"/>
                        <a:t> </a:t>
                      </a:r>
                      <a:r>
                        <a:rPr lang="en-US" dirty="0" err="1"/>
                        <a:t>stările</a:t>
                      </a:r>
                      <a:r>
                        <a:rPr lang="en-US" dirty="0"/>
                        <a:t> </a:t>
                      </a:r>
                      <a:r>
                        <a:rPr lang="en-US" dirty="0" err="1"/>
                        <a:t>materiei</a:t>
                      </a:r>
                      <a:r>
                        <a:rPr lang="en-US" dirty="0"/>
                        <a:t> (solid, </a:t>
                      </a:r>
                      <a:r>
                        <a:rPr lang="en-US" dirty="0" err="1"/>
                        <a:t>lichid</a:t>
                      </a:r>
                      <a:r>
                        <a:rPr lang="en-US" dirty="0"/>
                        <a:t>, </a:t>
                      </a:r>
                      <a:r>
                        <a:rPr lang="en-US" dirty="0" err="1"/>
                        <a:t>gaz</a:t>
                      </a:r>
                      <a:r>
                        <a:rPr lang="en-US" dirty="0"/>
                        <a:t>)</a:t>
                      </a:r>
                    </a:p>
                  </a:txBody>
                  <a:tcPr/>
                </a:tc>
                <a:extLst>
                  <a:ext uri="{0D108BD9-81ED-4DB2-BD59-A6C34878D82A}">
                    <a16:rowId xmlns:a16="http://schemas.microsoft.com/office/drawing/2014/main" val="2305779182"/>
                  </a:ext>
                </a:extLst>
              </a:tr>
              <a:tr h="370840">
                <a:tc>
                  <a:txBody>
                    <a:bodyPr/>
                    <a:lstStyle/>
                    <a:p>
                      <a:r>
                        <a:rPr lang="en-US" dirty="0" err="1"/>
                        <a:t>Exemplu</a:t>
                      </a:r>
                      <a:r>
                        <a:rPr lang="en-US" dirty="0"/>
                        <a:t>	</a:t>
                      </a:r>
                    </a:p>
                  </a:txBody>
                  <a:tcPr/>
                </a:tc>
                <a:tc>
                  <a:txBody>
                    <a:bodyPr/>
                    <a:lstStyle/>
                    <a:p>
                      <a:r>
                        <a:rPr lang="en-US" dirty="0"/>
                        <a:t>O </a:t>
                      </a:r>
                      <a:r>
                        <a:rPr lang="en-US" dirty="0" err="1"/>
                        <a:t>oală</a:t>
                      </a:r>
                      <a:r>
                        <a:rPr lang="en-US" dirty="0"/>
                        <a:t> cu </a:t>
                      </a:r>
                      <a:r>
                        <a:rPr lang="en-US" dirty="0" err="1"/>
                        <a:t>apă</a:t>
                      </a:r>
                      <a:r>
                        <a:rPr lang="en-US" dirty="0"/>
                        <a:t> </a:t>
                      </a:r>
                      <a:r>
                        <a:rPr lang="en-US" dirty="0" err="1"/>
                        <a:t>fierbinte</a:t>
                      </a:r>
                      <a:r>
                        <a:rPr lang="en-US" dirty="0"/>
                        <a:t> (</a:t>
                      </a:r>
                      <a:r>
                        <a:rPr lang="en-US" dirty="0" err="1"/>
                        <a:t>apa</a:t>
                      </a:r>
                      <a:r>
                        <a:rPr lang="en-US" dirty="0"/>
                        <a:t> </a:t>
                      </a:r>
                      <a:r>
                        <a:rPr lang="en-US" dirty="0" err="1"/>
                        <a:t>fierbinte</a:t>
                      </a:r>
                      <a:r>
                        <a:rPr lang="en-US" dirty="0"/>
                        <a:t> se </a:t>
                      </a:r>
                      <a:r>
                        <a:rPr lang="en-US" dirty="0" err="1"/>
                        <a:t>mișcă</a:t>
                      </a:r>
                      <a:r>
                        <a:rPr lang="en-US" dirty="0"/>
                        <a:t> </a:t>
                      </a:r>
                      <a:r>
                        <a:rPr lang="en-US" dirty="0" err="1"/>
                        <a:t>în</a:t>
                      </a:r>
                      <a:r>
                        <a:rPr lang="en-US" dirty="0"/>
                        <a:t> sus)	</a:t>
                      </a:r>
                    </a:p>
                  </a:txBody>
                  <a:tcPr/>
                </a:tc>
                <a:tc>
                  <a:txBody>
                    <a:bodyPr/>
                    <a:lstStyle/>
                    <a:p>
                      <a:r>
                        <a:rPr lang="en-US" dirty="0"/>
                        <a:t>O </a:t>
                      </a:r>
                      <a:r>
                        <a:rPr lang="en-US" dirty="0" err="1"/>
                        <a:t>picătură</a:t>
                      </a:r>
                      <a:r>
                        <a:rPr lang="en-US" dirty="0"/>
                        <a:t> de </a:t>
                      </a:r>
                      <a:r>
                        <a:rPr lang="en-US" dirty="0" err="1"/>
                        <a:t>cerneală</a:t>
                      </a:r>
                      <a:r>
                        <a:rPr lang="en-US" dirty="0"/>
                        <a:t> care se </a:t>
                      </a:r>
                      <a:r>
                        <a:rPr lang="en-US" dirty="0" err="1"/>
                        <a:t>împrăștie</a:t>
                      </a:r>
                      <a:r>
                        <a:rPr lang="en-US" dirty="0"/>
                        <a:t> </a:t>
                      </a:r>
                      <a:r>
                        <a:rPr lang="en-US" dirty="0" err="1"/>
                        <a:t>într</a:t>
                      </a:r>
                      <a:r>
                        <a:rPr lang="en-US" dirty="0"/>
                        <a:t>-un </a:t>
                      </a:r>
                      <a:r>
                        <a:rPr lang="en-US" dirty="0" err="1"/>
                        <a:t>pahar</a:t>
                      </a:r>
                      <a:r>
                        <a:rPr lang="en-US" dirty="0"/>
                        <a:t> cu </a:t>
                      </a:r>
                      <a:r>
                        <a:rPr lang="en-US" dirty="0" err="1"/>
                        <a:t>apă</a:t>
                      </a:r>
                      <a:endParaRPr lang="en-US" dirty="0"/>
                    </a:p>
                    <a:p>
                      <a:endParaRPr lang="en-US" dirty="0"/>
                    </a:p>
                  </a:txBody>
                  <a:tcPr/>
                </a:tc>
                <a:extLst>
                  <a:ext uri="{0D108BD9-81ED-4DB2-BD59-A6C34878D82A}">
                    <a16:rowId xmlns:a16="http://schemas.microsoft.com/office/drawing/2014/main" val="3944253893"/>
                  </a:ext>
                </a:extLst>
              </a:tr>
            </a:tbl>
          </a:graphicData>
        </a:graphic>
      </p:graphicFrame>
    </p:spTree>
    <p:extLst>
      <p:ext uri="{BB962C8B-B14F-4D97-AF65-F5344CB8AC3E}">
        <p14:creationId xmlns:p14="http://schemas.microsoft.com/office/powerpoint/2010/main" val="1681783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346D8-46E9-0ACE-9631-1DF712E0AE56}"/>
              </a:ext>
            </a:extLst>
          </p:cNvPr>
          <p:cNvSpPr>
            <a:spLocks noGrp="1"/>
          </p:cNvSpPr>
          <p:nvPr>
            <p:ph type="title"/>
          </p:nvPr>
        </p:nvSpPr>
        <p:spPr>
          <a:xfrm>
            <a:off x="2144485" y="341084"/>
            <a:ext cx="8436429" cy="679904"/>
          </a:xfrm>
        </p:spPr>
        <p:txBody>
          <a:bodyPr>
            <a:normAutofit fontScale="90000"/>
          </a:bodyPr>
          <a:lstStyle/>
          <a:p>
            <a:r>
              <a:rPr lang="en-US" dirty="0">
                <a:solidFill>
                  <a:srgbClr val="3C4043"/>
                </a:solidFill>
                <a:latin typeface="+mn-lt"/>
              </a:rPr>
              <a:t>Definiția </a:t>
            </a:r>
            <a:r>
              <a:rPr lang="en-US" dirty="0" err="1">
                <a:solidFill>
                  <a:srgbClr val="3C4043"/>
                </a:solidFill>
                <a:latin typeface="+mn-lt"/>
              </a:rPr>
              <a:t>fenomenelor</a:t>
            </a:r>
            <a:r>
              <a:rPr lang="en-US" dirty="0">
                <a:solidFill>
                  <a:srgbClr val="3C4043"/>
                </a:solidFill>
                <a:latin typeface="+mn-lt"/>
              </a:rPr>
              <a:t> de transport</a:t>
            </a:r>
            <a:endParaRPr lang="en-US" dirty="0">
              <a:latin typeface="+mn-lt"/>
            </a:endParaRPr>
          </a:p>
        </p:txBody>
      </p:sp>
      <p:sp>
        <p:nvSpPr>
          <p:cNvPr id="3" name="Content Placeholder 2">
            <a:extLst>
              <a:ext uri="{FF2B5EF4-FFF2-40B4-BE49-F238E27FC236}">
                <a16:creationId xmlns:a16="http://schemas.microsoft.com/office/drawing/2014/main" id="{951477A8-90C8-0594-3179-A3507C9F23FD}"/>
              </a:ext>
            </a:extLst>
          </p:cNvPr>
          <p:cNvSpPr>
            <a:spLocks noGrp="1"/>
          </p:cNvSpPr>
          <p:nvPr>
            <p:ph idx="1"/>
          </p:nvPr>
        </p:nvSpPr>
        <p:spPr>
          <a:xfrm>
            <a:off x="466531" y="1020988"/>
            <a:ext cx="11234057" cy="5712321"/>
          </a:xfrm>
        </p:spPr>
        <p:txBody>
          <a:bodyPr>
            <a:normAutofit fontScale="85000" lnSpcReduction="20000"/>
          </a:bodyPr>
          <a:lstStyle/>
          <a:p>
            <a:r>
              <a:rPr lang="en-US" b="1" dirty="0" err="1"/>
              <a:t>Fenomenele</a:t>
            </a:r>
            <a:r>
              <a:rPr lang="en-US" b="1" dirty="0"/>
              <a:t> de transport </a:t>
            </a:r>
            <a:r>
              <a:rPr lang="en-US" b="1" dirty="0" err="1"/>
              <a:t>reprezintă</a:t>
            </a:r>
            <a:r>
              <a:rPr lang="en-US" b="1" dirty="0"/>
              <a:t> </a:t>
            </a:r>
            <a:r>
              <a:rPr lang="en-US" b="1" dirty="0" err="1"/>
              <a:t>variația</a:t>
            </a:r>
            <a:r>
              <a:rPr lang="en-US" b="1" dirty="0"/>
              <a:t> </a:t>
            </a:r>
            <a:r>
              <a:rPr lang="en-US" b="1" dirty="0" err="1"/>
              <a:t>în</a:t>
            </a:r>
            <a:r>
              <a:rPr lang="en-US" b="1" dirty="0"/>
              <a:t> </a:t>
            </a:r>
            <a:r>
              <a:rPr lang="en-US" b="1" dirty="0" err="1"/>
              <a:t>timp</a:t>
            </a:r>
            <a:r>
              <a:rPr lang="en-US" b="1" dirty="0"/>
              <a:t> </a:t>
            </a:r>
            <a:r>
              <a:rPr lang="en-US" b="1" dirty="0" err="1"/>
              <a:t>și</a:t>
            </a:r>
            <a:r>
              <a:rPr lang="en-US" b="1" dirty="0"/>
              <a:t> </a:t>
            </a:r>
            <a:r>
              <a:rPr lang="en-US" b="1" dirty="0" err="1"/>
              <a:t>spațiu</a:t>
            </a:r>
            <a:r>
              <a:rPr lang="en-US" b="1" dirty="0"/>
              <a:t> a </a:t>
            </a:r>
            <a:r>
              <a:rPr lang="en-US" b="1" dirty="0" err="1"/>
              <a:t>forțelor</a:t>
            </a:r>
            <a:r>
              <a:rPr lang="en-US" b="1" dirty="0"/>
              <a:t> </a:t>
            </a:r>
            <a:r>
              <a:rPr lang="en-US" b="1" dirty="0" err="1"/>
              <a:t>generalizate</a:t>
            </a:r>
            <a:r>
              <a:rPr lang="en-US" b="1" dirty="0"/>
              <a:t> </a:t>
            </a:r>
            <a:r>
              <a:rPr lang="en-US" b="1" dirty="0" err="1"/>
              <a:t>atunci</a:t>
            </a:r>
            <a:r>
              <a:rPr lang="en-US" b="1" dirty="0"/>
              <a:t> </a:t>
            </a:r>
            <a:r>
              <a:rPr lang="en-US" b="1" dirty="0" err="1"/>
              <a:t>când</a:t>
            </a:r>
            <a:r>
              <a:rPr lang="en-US" b="1" dirty="0"/>
              <a:t> </a:t>
            </a:r>
            <a:r>
              <a:rPr lang="en-US" b="1" dirty="0" err="1"/>
              <a:t>acestea</a:t>
            </a:r>
            <a:r>
              <a:rPr lang="en-US" b="1" dirty="0"/>
              <a:t> </a:t>
            </a:r>
            <a:r>
              <a:rPr lang="en-US" b="1" dirty="0" err="1"/>
              <a:t>generează</a:t>
            </a:r>
            <a:r>
              <a:rPr lang="en-US" b="1" dirty="0"/>
              <a:t> </a:t>
            </a:r>
            <a:r>
              <a:rPr lang="en-US" b="1" dirty="0" err="1"/>
              <a:t>fluxuri</a:t>
            </a:r>
            <a:r>
              <a:rPr lang="en-US" b="1" dirty="0"/>
              <a:t> </a:t>
            </a:r>
            <a:r>
              <a:rPr lang="en-US" b="1" dirty="0" err="1"/>
              <a:t>pentru</a:t>
            </a:r>
            <a:r>
              <a:rPr lang="en-US" b="1" dirty="0"/>
              <a:t> care se </a:t>
            </a:r>
            <a:r>
              <a:rPr lang="en-US" b="1" dirty="0" err="1"/>
              <a:t>aplică</a:t>
            </a:r>
            <a:r>
              <a:rPr lang="en-US" b="1" dirty="0"/>
              <a:t> </a:t>
            </a:r>
            <a:r>
              <a:rPr lang="en-US" b="1" dirty="0" err="1"/>
              <a:t>legi</a:t>
            </a:r>
            <a:r>
              <a:rPr lang="en-US" b="1" dirty="0"/>
              <a:t> de </a:t>
            </a:r>
            <a:r>
              <a:rPr lang="en-US" b="1" dirty="0" err="1"/>
              <a:t>conservare</a:t>
            </a:r>
            <a:r>
              <a:rPr lang="en-US" dirty="0"/>
              <a:t>. </a:t>
            </a:r>
            <a:endParaRPr lang="ro-RO" dirty="0"/>
          </a:p>
          <a:p>
            <a:pPr marL="0" indent="0">
              <a:buNone/>
            </a:pPr>
            <a:r>
              <a:rPr lang="en-US" dirty="0"/>
              <a:t>Această </a:t>
            </a:r>
            <a:r>
              <a:rPr lang="en-US" dirty="0" err="1"/>
              <a:t>definiție</a:t>
            </a:r>
            <a:r>
              <a:rPr lang="en-US" dirty="0"/>
              <a:t> </a:t>
            </a:r>
            <a:r>
              <a:rPr lang="en-US" dirty="0" err="1"/>
              <a:t>generală</a:t>
            </a:r>
            <a:r>
              <a:rPr lang="en-US" dirty="0"/>
              <a:t> </a:t>
            </a:r>
            <a:r>
              <a:rPr lang="en-US" dirty="0" err="1"/>
              <a:t>științifică</a:t>
            </a:r>
            <a:r>
              <a:rPr lang="en-US" dirty="0"/>
              <a:t> a </a:t>
            </a:r>
            <a:r>
              <a:rPr lang="en-US" dirty="0" err="1"/>
              <a:t>fenomenelor</a:t>
            </a:r>
            <a:r>
              <a:rPr lang="en-US" dirty="0"/>
              <a:t> de transport are </a:t>
            </a:r>
            <a:r>
              <a:rPr lang="en-US" dirty="0" err="1"/>
              <a:t>două</a:t>
            </a:r>
            <a:r>
              <a:rPr lang="en-US" dirty="0"/>
              <a:t> </a:t>
            </a:r>
            <a:r>
              <a:rPr lang="en-US" dirty="0" err="1"/>
              <a:t>merite</a:t>
            </a:r>
            <a:r>
              <a:rPr lang="en-US" dirty="0"/>
              <a:t> </a:t>
            </a:r>
            <a:r>
              <a:rPr lang="en-US" dirty="0" err="1"/>
              <a:t>majore</a:t>
            </a:r>
            <a:r>
              <a:rPr lang="en-US" dirty="0"/>
              <a:t>: </a:t>
            </a:r>
            <a:endParaRPr lang="ro-RO" dirty="0"/>
          </a:p>
          <a:p>
            <a:pPr marL="514350" indent="-514350">
              <a:buAutoNum type="arabicParenR"/>
            </a:pPr>
            <a:r>
              <a:rPr lang="en-US" dirty="0"/>
              <a:t>din </a:t>
            </a:r>
            <a:r>
              <a:rPr lang="en-US" dirty="0" err="1"/>
              <a:t>ea</a:t>
            </a:r>
            <a:r>
              <a:rPr lang="en-US" dirty="0"/>
              <a:t> se pot deduce </a:t>
            </a:r>
            <a:r>
              <a:rPr lang="en-US" b="1" dirty="0" err="1"/>
              <a:t>forme</a:t>
            </a:r>
            <a:r>
              <a:rPr lang="en-US" b="1" dirty="0"/>
              <a:t> </a:t>
            </a:r>
            <a:r>
              <a:rPr lang="en-US" b="1" dirty="0" err="1"/>
              <a:t>particulare</a:t>
            </a:r>
            <a:r>
              <a:rPr lang="en-US" b="1" dirty="0"/>
              <a:t> de transport</a:t>
            </a:r>
            <a:r>
              <a:rPr lang="ro-RO" b="1" dirty="0"/>
              <a:t>:</a:t>
            </a:r>
            <a:r>
              <a:rPr lang="en-US" b="1" dirty="0"/>
              <a:t> </a:t>
            </a:r>
            <a:endParaRPr lang="ro-RO" b="1" dirty="0"/>
          </a:p>
          <a:p>
            <a:pPr marL="0" indent="0">
              <a:buNone/>
            </a:pPr>
            <a:r>
              <a:rPr lang="ro-RO" b="1" dirty="0"/>
              <a:t>       </a:t>
            </a:r>
            <a:r>
              <a:rPr lang="en-US" dirty="0">
                <a:solidFill>
                  <a:srgbClr val="FF0000"/>
                </a:solidFill>
              </a:rPr>
              <a:t>transport de </a:t>
            </a:r>
            <a:r>
              <a:rPr lang="en-US" dirty="0" err="1">
                <a:solidFill>
                  <a:srgbClr val="FF0000"/>
                </a:solidFill>
              </a:rPr>
              <a:t>masă</a:t>
            </a:r>
            <a:r>
              <a:rPr lang="en-US" dirty="0">
                <a:solidFill>
                  <a:srgbClr val="FF0000"/>
                </a:solidFill>
              </a:rPr>
              <a:t> </a:t>
            </a:r>
            <a:r>
              <a:rPr lang="en-US" dirty="0"/>
              <a:t>– </a:t>
            </a:r>
            <a:r>
              <a:rPr lang="en-US" dirty="0" err="1"/>
              <a:t>difuzie</a:t>
            </a:r>
            <a:r>
              <a:rPr lang="ro-RO" dirty="0"/>
              <a:t>, convecție (</a:t>
            </a:r>
            <a:r>
              <a:rPr lang="ro-RO" dirty="0">
                <a:highlight>
                  <a:srgbClr val="FFFF00"/>
                </a:highlight>
              </a:rPr>
              <a:t>chimie fizică</a:t>
            </a:r>
            <a:r>
              <a:rPr lang="ro-RO" dirty="0"/>
              <a:t>)</a:t>
            </a:r>
            <a:r>
              <a:rPr lang="en-US" dirty="0"/>
              <a:t>; </a:t>
            </a:r>
            <a:endParaRPr lang="ro-RO" dirty="0"/>
          </a:p>
          <a:p>
            <a:pPr marL="0" indent="0">
              <a:buNone/>
            </a:pPr>
            <a:r>
              <a:rPr lang="ro-RO" dirty="0"/>
              <a:t>       </a:t>
            </a:r>
            <a:r>
              <a:rPr lang="en-US" dirty="0">
                <a:solidFill>
                  <a:srgbClr val="FF0000"/>
                </a:solidFill>
              </a:rPr>
              <a:t>transport de </a:t>
            </a:r>
            <a:r>
              <a:rPr lang="en-US" dirty="0" err="1">
                <a:solidFill>
                  <a:srgbClr val="FF0000"/>
                </a:solidFill>
              </a:rPr>
              <a:t>impulsuri</a:t>
            </a:r>
            <a:r>
              <a:rPr lang="en-US" dirty="0">
                <a:solidFill>
                  <a:srgbClr val="FF0000"/>
                </a:solidFill>
              </a:rPr>
              <a:t> </a:t>
            </a:r>
            <a:r>
              <a:rPr lang="en-US" dirty="0"/>
              <a:t>– vâscozitate</a:t>
            </a:r>
            <a:r>
              <a:rPr lang="ro-RO" dirty="0"/>
              <a:t> (</a:t>
            </a:r>
            <a:r>
              <a:rPr lang="ro-RO" dirty="0">
                <a:highlight>
                  <a:srgbClr val="FFFF00"/>
                </a:highlight>
              </a:rPr>
              <a:t>mecanica fluidelor</a:t>
            </a:r>
            <a:r>
              <a:rPr lang="ro-RO" dirty="0"/>
              <a:t>)</a:t>
            </a:r>
            <a:r>
              <a:rPr lang="en-US" dirty="0"/>
              <a:t>; </a:t>
            </a:r>
            <a:endParaRPr lang="ro-RO" dirty="0"/>
          </a:p>
          <a:p>
            <a:pPr marL="0" indent="0">
              <a:buNone/>
            </a:pPr>
            <a:r>
              <a:rPr lang="ro-RO" dirty="0"/>
              <a:t>       </a:t>
            </a:r>
            <a:r>
              <a:rPr lang="en-US" dirty="0">
                <a:solidFill>
                  <a:srgbClr val="FF0000"/>
                </a:solidFill>
              </a:rPr>
              <a:t>transport de </a:t>
            </a:r>
            <a:r>
              <a:rPr lang="en-US" dirty="0" err="1">
                <a:solidFill>
                  <a:srgbClr val="FF0000"/>
                </a:solidFill>
              </a:rPr>
              <a:t>sarcină</a:t>
            </a:r>
            <a:r>
              <a:rPr lang="en-US" dirty="0">
                <a:solidFill>
                  <a:srgbClr val="FF0000"/>
                </a:solidFill>
              </a:rPr>
              <a:t> </a:t>
            </a:r>
            <a:r>
              <a:rPr lang="en-US" dirty="0" err="1">
                <a:solidFill>
                  <a:srgbClr val="FF0000"/>
                </a:solidFill>
              </a:rPr>
              <a:t>electrică</a:t>
            </a:r>
            <a:r>
              <a:rPr lang="en-US" dirty="0">
                <a:solidFill>
                  <a:srgbClr val="FF0000"/>
                </a:solidFill>
              </a:rPr>
              <a:t> </a:t>
            </a:r>
            <a:r>
              <a:rPr lang="en-US" dirty="0"/>
              <a:t>– </a:t>
            </a:r>
            <a:r>
              <a:rPr lang="en-US" dirty="0" err="1"/>
              <a:t>conductibilitate</a:t>
            </a:r>
            <a:r>
              <a:rPr lang="en-US" dirty="0"/>
              <a:t> </a:t>
            </a:r>
            <a:r>
              <a:rPr lang="en-US" dirty="0" err="1"/>
              <a:t>electrică</a:t>
            </a:r>
            <a:r>
              <a:rPr lang="en-US" dirty="0"/>
              <a:t>, </a:t>
            </a:r>
            <a:endParaRPr lang="ro-RO" dirty="0"/>
          </a:p>
          <a:p>
            <a:pPr marL="0" indent="0">
              <a:buNone/>
            </a:pPr>
            <a:r>
              <a:rPr lang="ro-RO" dirty="0"/>
              <a:t>       </a:t>
            </a:r>
            <a:r>
              <a:rPr lang="en-US" dirty="0">
                <a:solidFill>
                  <a:srgbClr val="FF0000"/>
                </a:solidFill>
              </a:rPr>
              <a:t>transport de </a:t>
            </a:r>
            <a:r>
              <a:rPr lang="ro-RO" dirty="0">
                <a:solidFill>
                  <a:srgbClr val="FF0000"/>
                </a:solidFill>
              </a:rPr>
              <a:t>căldură </a:t>
            </a:r>
            <a:r>
              <a:rPr lang="en-US" dirty="0"/>
              <a:t>– </a:t>
            </a:r>
            <a:r>
              <a:rPr lang="en-US" dirty="0" err="1"/>
              <a:t>conduc</a:t>
            </a:r>
            <a:r>
              <a:rPr lang="ro-RO" dirty="0" err="1"/>
              <a:t>ția</a:t>
            </a:r>
            <a:r>
              <a:rPr lang="ro-RO" dirty="0"/>
              <a:t>, convecția (</a:t>
            </a:r>
            <a:r>
              <a:rPr lang="ro-RO" dirty="0">
                <a:highlight>
                  <a:srgbClr val="FFFF00"/>
                </a:highlight>
              </a:rPr>
              <a:t>termodinamica</a:t>
            </a:r>
            <a:r>
              <a:rPr lang="ro-RO" dirty="0"/>
              <a:t>), e.g.:</a:t>
            </a:r>
            <a:r>
              <a:rPr lang="en-US" dirty="0"/>
              <a:t> </a:t>
            </a:r>
            <a:r>
              <a:rPr lang="ro-RO" dirty="0"/>
              <a:t>                             </a:t>
            </a:r>
          </a:p>
          <a:p>
            <a:pPr marL="0" indent="0">
              <a:buNone/>
            </a:pPr>
            <a:r>
              <a:rPr lang="ro-RO" dirty="0"/>
              <a:t>       </a:t>
            </a:r>
            <a:r>
              <a:rPr lang="en-US" dirty="0" err="1">
                <a:solidFill>
                  <a:schemeClr val="accent1">
                    <a:lumMod val="50000"/>
                  </a:schemeClr>
                </a:solidFill>
              </a:rPr>
              <a:t>Conducția</a:t>
            </a:r>
            <a:r>
              <a:rPr lang="en-US" dirty="0">
                <a:solidFill>
                  <a:schemeClr val="accent1">
                    <a:lumMod val="50000"/>
                  </a:schemeClr>
                </a:solidFill>
              </a:rPr>
              <a:t>:</a:t>
            </a:r>
            <a:r>
              <a:rPr lang="en-US" dirty="0"/>
              <a:t> Prin </a:t>
            </a:r>
            <a:r>
              <a:rPr lang="en-US" dirty="0" err="1"/>
              <a:t>ciocnirea</a:t>
            </a:r>
            <a:r>
              <a:rPr lang="en-US" dirty="0"/>
              <a:t> </a:t>
            </a:r>
            <a:r>
              <a:rPr lang="en-US" dirty="0" err="1"/>
              <a:t>particulelor</a:t>
            </a:r>
            <a:r>
              <a:rPr lang="en-US" dirty="0"/>
              <a:t> </a:t>
            </a:r>
            <a:r>
              <a:rPr lang="en-US" dirty="0" err="1"/>
              <a:t>și</a:t>
            </a:r>
            <a:r>
              <a:rPr lang="en-US" dirty="0"/>
              <a:t> </a:t>
            </a:r>
            <a:r>
              <a:rPr lang="en-US" dirty="0" err="1"/>
              <a:t>vibrația</a:t>
            </a:r>
            <a:r>
              <a:rPr lang="en-US" dirty="0"/>
              <a:t> lor, </a:t>
            </a:r>
            <a:r>
              <a:rPr lang="en-US" dirty="0" err="1"/>
              <a:t>energia</a:t>
            </a:r>
            <a:r>
              <a:rPr lang="en-US" dirty="0"/>
              <a:t> </a:t>
            </a:r>
            <a:r>
              <a:rPr lang="en-US" dirty="0" err="1"/>
              <a:t>termică</a:t>
            </a:r>
            <a:r>
              <a:rPr lang="en-US" dirty="0"/>
              <a:t> </a:t>
            </a:r>
            <a:r>
              <a:rPr lang="en-US" dirty="0" err="1"/>
              <a:t>este</a:t>
            </a:r>
            <a:r>
              <a:rPr lang="en-US" dirty="0"/>
              <a:t> </a:t>
            </a:r>
            <a:r>
              <a:rPr lang="en-US" dirty="0" err="1"/>
              <a:t>transferată</a:t>
            </a:r>
            <a:r>
              <a:rPr lang="en-US" dirty="0"/>
              <a:t> </a:t>
            </a:r>
            <a:r>
              <a:rPr lang="en-US" dirty="0" err="1"/>
              <a:t>prin</a:t>
            </a:r>
            <a:r>
              <a:rPr lang="en-US" dirty="0"/>
              <a:t> fluid.</a:t>
            </a:r>
          </a:p>
          <a:p>
            <a:pPr marL="0" indent="0">
              <a:buNone/>
            </a:pPr>
            <a:r>
              <a:rPr lang="ro-RO" dirty="0">
                <a:solidFill>
                  <a:schemeClr val="accent1">
                    <a:lumMod val="50000"/>
                  </a:schemeClr>
                </a:solidFill>
              </a:rPr>
              <a:t>       </a:t>
            </a:r>
            <a:r>
              <a:rPr lang="en-US" dirty="0" err="1">
                <a:solidFill>
                  <a:schemeClr val="accent1">
                    <a:lumMod val="50000"/>
                  </a:schemeClr>
                </a:solidFill>
              </a:rPr>
              <a:t>Convecția</a:t>
            </a:r>
            <a:r>
              <a:rPr lang="en-US" dirty="0"/>
              <a:t>: Prin </a:t>
            </a:r>
            <a:r>
              <a:rPr lang="en-US" dirty="0" err="1"/>
              <a:t>formarea</a:t>
            </a:r>
            <a:r>
              <a:rPr lang="en-US" dirty="0"/>
              <a:t> de </a:t>
            </a:r>
            <a:r>
              <a:rPr lang="en-US" dirty="0" err="1"/>
              <a:t>curenți</a:t>
            </a:r>
            <a:r>
              <a:rPr lang="en-US" dirty="0"/>
              <a:t> de </a:t>
            </a:r>
            <a:r>
              <a:rPr lang="en-US" dirty="0" err="1"/>
              <a:t>convecție</a:t>
            </a:r>
            <a:r>
              <a:rPr lang="en-US" dirty="0"/>
              <a:t>, </a:t>
            </a:r>
            <a:r>
              <a:rPr lang="en-US" dirty="0" err="1"/>
              <a:t>unde</a:t>
            </a:r>
            <a:r>
              <a:rPr lang="en-US" dirty="0"/>
              <a:t> </a:t>
            </a:r>
            <a:r>
              <a:rPr lang="en-US" dirty="0" err="1"/>
              <a:t>zonele</a:t>
            </a:r>
            <a:r>
              <a:rPr lang="en-US" dirty="0"/>
              <a:t> </a:t>
            </a:r>
            <a:r>
              <a:rPr lang="en-US" dirty="0" err="1"/>
              <a:t>mai</a:t>
            </a:r>
            <a:r>
              <a:rPr lang="en-US" dirty="0"/>
              <a:t> </a:t>
            </a:r>
            <a:r>
              <a:rPr lang="en-US" dirty="0" err="1"/>
              <a:t>calde</a:t>
            </a:r>
            <a:r>
              <a:rPr lang="en-US" dirty="0"/>
              <a:t>, </a:t>
            </a:r>
            <a:r>
              <a:rPr lang="en-US" dirty="0" err="1"/>
              <a:t>mai</a:t>
            </a:r>
            <a:r>
              <a:rPr lang="en-US" dirty="0"/>
              <a:t> </a:t>
            </a:r>
            <a:r>
              <a:rPr lang="en-US" dirty="0" err="1"/>
              <a:t>puțin</a:t>
            </a:r>
            <a:r>
              <a:rPr lang="en-US" dirty="0"/>
              <a:t> dense ale </a:t>
            </a:r>
            <a:r>
              <a:rPr lang="en-US" dirty="0" err="1"/>
              <a:t>fluidului</a:t>
            </a:r>
            <a:r>
              <a:rPr lang="en-US" dirty="0"/>
              <a:t> se </a:t>
            </a:r>
            <a:r>
              <a:rPr lang="en-US" dirty="0" err="1"/>
              <a:t>ridică</a:t>
            </a:r>
            <a:r>
              <a:rPr lang="en-US" dirty="0"/>
              <a:t>, </a:t>
            </a:r>
            <a:r>
              <a:rPr lang="en-US" dirty="0" err="1"/>
              <a:t>iar</a:t>
            </a:r>
            <a:r>
              <a:rPr lang="en-US" dirty="0"/>
              <a:t> </a:t>
            </a:r>
            <a:r>
              <a:rPr lang="en-US" dirty="0" err="1"/>
              <a:t>cele</a:t>
            </a:r>
            <a:r>
              <a:rPr lang="en-US" dirty="0"/>
              <a:t> </a:t>
            </a:r>
            <a:r>
              <a:rPr lang="en-US" dirty="0" err="1"/>
              <a:t>mai</a:t>
            </a:r>
            <a:r>
              <a:rPr lang="en-US" dirty="0"/>
              <a:t> </a:t>
            </a:r>
            <a:r>
              <a:rPr lang="en-US" dirty="0" err="1"/>
              <a:t>reci</a:t>
            </a:r>
            <a:r>
              <a:rPr lang="en-US" dirty="0"/>
              <a:t>, </a:t>
            </a:r>
            <a:r>
              <a:rPr lang="en-US" dirty="0" err="1"/>
              <a:t>mai</a:t>
            </a:r>
            <a:r>
              <a:rPr lang="en-US" dirty="0"/>
              <a:t> dense, se </a:t>
            </a:r>
            <a:r>
              <a:rPr lang="en-US" dirty="0" err="1"/>
              <a:t>scufundă</a:t>
            </a:r>
            <a:r>
              <a:rPr lang="en-US" dirty="0"/>
              <a:t>, </a:t>
            </a:r>
            <a:r>
              <a:rPr lang="en-US" dirty="0" err="1"/>
              <a:t>transportând</a:t>
            </a:r>
            <a:r>
              <a:rPr lang="en-US" dirty="0"/>
              <a:t> </a:t>
            </a:r>
            <a:r>
              <a:rPr lang="en-US" dirty="0" err="1"/>
              <a:t>căldura</a:t>
            </a:r>
            <a:r>
              <a:rPr lang="en-US" dirty="0"/>
              <a:t>. Q = - h * A * t * </a:t>
            </a:r>
            <a:r>
              <a:rPr lang="el-GR" dirty="0"/>
              <a:t>Δ </a:t>
            </a:r>
            <a:r>
              <a:rPr lang="en-US" dirty="0"/>
              <a:t>T</a:t>
            </a:r>
          </a:p>
          <a:p>
            <a:pPr marL="0" indent="0">
              <a:buNone/>
            </a:pPr>
            <a:r>
              <a:rPr lang="ro-RO" dirty="0">
                <a:solidFill>
                  <a:schemeClr val="accent1">
                    <a:lumMod val="50000"/>
                  </a:schemeClr>
                </a:solidFill>
              </a:rPr>
              <a:t>        </a:t>
            </a:r>
            <a:r>
              <a:rPr lang="en-US" dirty="0" err="1">
                <a:solidFill>
                  <a:schemeClr val="accent1">
                    <a:lumMod val="50000"/>
                  </a:schemeClr>
                </a:solidFill>
              </a:rPr>
              <a:t>Radiație</a:t>
            </a:r>
            <a:r>
              <a:rPr lang="en-US" dirty="0"/>
              <a:t> – </a:t>
            </a:r>
            <a:r>
              <a:rPr lang="en-US" dirty="0" err="1"/>
              <a:t>prin</a:t>
            </a:r>
            <a:r>
              <a:rPr lang="en-US" dirty="0"/>
              <a:t> </a:t>
            </a:r>
            <a:r>
              <a:rPr lang="en-US" dirty="0" err="1"/>
              <a:t>unde</a:t>
            </a:r>
            <a:r>
              <a:rPr lang="en-US" dirty="0"/>
              <a:t> </a:t>
            </a:r>
            <a:r>
              <a:rPr lang="en-US" dirty="0" err="1"/>
              <a:t>electromagnetice</a:t>
            </a:r>
            <a:r>
              <a:rPr lang="en-US" dirty="0"/>
              <a:t> (nu </a:t>
            </a:r>
            <a:r>
              <a:rPr lang="en-US" dirty="0" err="1"/>
              <a:t>necesita</a:t>
            </a:r>
            <a:r>
              <a:rPr lang="en-US" dirty="0"/>
              <a:t> </a:t>
            </a:r>
            <a:r>
              <a:rPr lang="en-US" dirty="0" err="1"/>
              <a:t>mediu</a:t>
            </a:r>
            <a:r>
              <a:rPr lang="en-US" dirty="0"/>
              <a:t>, se </a:t>
            </a:r>
            <a:r>
              <a:rPr lang="en-US" dirty="0" err="1"/>
              <a:t>poate</a:t>
            </a:r>
            <a:r>
              <a:rPr lang="en-US" dirty="0"/>
              <a:t> </a:t>
            </a:r>
            <a:r>
              <a:rPr lang="en-US" dirty="0" err="1"/>
              <a:t>si</a:t>
            </a:r>
            <a:r>
              <a:rPr lang="en-US" dirty="0"/>
              <a:t> </a:t>
            </a:r>
            <a:r>
              <a:rPr lang="en-US" dirty="0" err="1"/>
              <a:t>prin</a:t>
            </a:r>
            <a:r>
              <a:rPr lang="en-US" dirty="0"/>
              <a:t> </a:t>
            </a:r>
            <a:r>
              <a:rPr lang="en-US" dirty="0" err="1"/>
              <a:t>spatii</a:t>
            </a:r>
            <a:r>
              <a:rPr lang="en-US" dirty="0"/>
              <a:t> </a:t>
            </a:r>
            <a:r>
              <a:rPr lang="en-US" dirty="0" err="1"/>
              <a:t>goale</a:t>
            </a:r>
            <a:r>
              <a:rPr lang="en-US" dirty="0"/>
              <a:t>, vacuum) Q = - k * A * t * </a:t>
            </a:r>
            <a:r>
              <a:rPr lang="el-GR" dirty="0"/>
              <a:t>Δ </a:t>
            </a:r>
            <a:r>
              <a:rPr lang="en-US" dirty="0"/>
              <a:t>T</a:t>
            </a:r>
            <a:endParaRPr lang="ro-RO" dirty="0"/>
          </a:p>
          <a:p>
            <a:pPr marL="0" indent="0">
              <a:buNone/>
            </a:pPr>
            <a:r>
              <a:rPr lang="ro-RO" dirty="0">
                <a:solidFill>
                  <a:srgbClr val="FF0000"/>
                </a:solidFill>
              </a:rPr>
              <a:t>        </a:t>
            </a:r>
            <a:r>
              <a:rPr lang="en-US" dirty="0" err="1">
                <a:solidFill>
                  <a:srgbClr val="FF0000"/>
                </a:solidFill>
              </a:rPr>
              <a:t>efecte</a:t>
            </a:r>
            <a:r>
              <a:rPr lang="en-US" dirty="0">
                <a:solidFill>
                  <a:srgbClr val="FF0000"/>
                </a:solidFill>
              </a:rPr>
              <a:t> </a:t>
            </a:r>
            <a:r>
              <a:rPr lang="en-US" dirty="0" err="1">
                <a:solidFill>
                  <a:srgbClr val="FF0000"/>
                </a:solidFill>
              </a:rPr>
              <a:t>încrucișate</a:t>
            </a:r>
            <a:r>
              <a:rPr lang="en-US" dirty="0">
                <a:solidFill>
                  <a:srgbClr val="FF0000"/>
                </a:solidFill>
              </a:rPr>
              <a:t> </a:t>
            </a:r>
            <a:r>
              <a:rPr lang="en-US" dirty="0" err="1">
                <a:solidFill>
                  <a:srgbClr val="FF0000"/>
                </a:solidFill>
              </a:rPr>
              <a:t>și</a:t>
            </a:r>
            <a:r>
              <a:rPr lang="en-US" dirty="0">
                <a:solidFill>
                  <a:srgbClr val="FF0000"/>
                </a:solidFill>
              </a:rPr>
              <a:t> </a:t>
            </a:r>
            <a:r>
              <a:rPr lang="en-US" dirty="0" err="1">
                <a:solidFill>
                  <a:srgbClr val="FF0000"/>
                </a:solidFill>
              </a:rPr>
              <a:t>altele</a:t>
            </a:r>
            <a:r>
              <a:rPr lang="en-US" dirty="0"/>
              <a:t>); </a:t>
            </a:r>
            <a:endParaRPr lang="ro-RO" dirty="0"/>
          </a:p>
          <a:p>
            <a:pPr marL="0" indent="0">
              <a:buNone/>
            </a:pPr>
            <a:endParaRPr lang="en-US" dirty="0"/>
          </a:p>
          <a:p>
            <a:pPr marL="0" indent="0">
              <a:buNone/>
            </a:pPr>
            <a:endParaRPr lang="ro-RO" dirty="0"/>
          </a:p>
        </p:txBody>
      </p:sp>
    </p:spTree>
    <p:extLst>
      <p:ext uri="{BB962C8B-B14F-4D97-AF65-F5344CB8AC3E}">
        <p14:creationId xmlns:p14="http://schemas.microsoft.com/office/powerpoint/2010/main" val="986857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D560E-EFF4-9A33-9401-9E57322AE233}"/>
              </a:ext>
            </a:extLst>
          </p:cNvPr>
          <p:cNvSpPr>
            <a:spLocks noGrp="1"/>
          </p:cNvSpPr>
          <p:nvPr>
            <p:ph type="title"/>
          </p:nvPr>
        </p:nvSpPr>
        <p:spPr/>
        <p:txBody>
          <a:bodyPr/>
          <a:lstStyle/>
          <a:p>
            <a:r>
              <a:rPr lang="en-US" dirty="0"/>
              <a:t>Definiția </a:t>
            </a:r>
            <a:r>
              <a:rPr lang="en-US" dirty="0" err="1"/>
              <a:t>fenomenelor</a:t>
            </a:r>
            <a:r>
              <a:rPr lang="en-US" dirty="0"/>
              <a:t> de transport</a:t>
            </a:r>
            <a:r>
              <a:rPr lang="ro-RO" dirty="0"/>
              <a:t>. Cont.</a:t>
            </a:r>
            <a:endParaRPr lang="en-US" dirty="0"/>
          </a:p>
        </p:txBody>
      </p:sp>
      <p:sp>
        <p:nvSpPr>
          <p:cNvPr id="3" name="Content Placeholder 2">
            <a:extLst>
              <a:ext uri="{FF2B5EF4-FFF2-40B4-BE49-F238E27FC236}">
                <a16:creationId xmlns:a16="http://schemas.microsoft.com/office/drawing/2014/main" id="{A39F5D8A-60E5-796C-D85E-8973057B26A4}"/>
              </a:ext>
            </a:extLst>
          </p:cNvPr>
          <p:cNvSpPr>
            <a:spLocks noGrp="1"/>
          </p:cNvSpPr>
          <p:nvPr>
            <p:ph idx="1"/>
          </p:nvPr>
        </p:nvSpPr>
        <p:spPr/>
        <p:txBody>
          <a:bodyPr/>
          <a:lstStyle/>
          <a:p>
            <a:pPr marL="0" indent="0">
              <a:buNone/>
            </a:pPr>
            <a:r>
              <a:rPr lang="ro-RO" b="1" dirty="0"/>
              <a:t>2) </a:t>
            </a:r>
            <a:r>
              <a:rPr lang="en-US" b="1" dirty="0"/>
              <a:t>permite o </a:t>
            </a:r>
            <a:r>
              <a:rPr lang="en-US" b="1" dirty="0" err="1"/>
              <a:t>caracterizare</a:t>
            </a:r>
            <a:r>
              <a:rPr lang="en-US" b="1" dirty="0"/>
              <a:t> </a:t>
            </a:r>
            <a:r>
              <a:rPr lang="en-US" b="1" dirty="0" err="1"/>
              <a:t>cantitativă</a:t>
            </a:r>
            <a:r>
              <a:rPr lang="en-US" b="1" dirty="0"/>
              <a:t> a </a:t>
            </a:r>
            <a:r>
              <a:rPr lang="en-US" b="1" dirty="0" err="1"/>
              <a:t>schimbului</a:t>
            </a:r>
            <a:r>
              <a:rPr lang="en-US" b="1" dirty="0"/>
              <a:t> de </a:t>
            </a:r>
            <a:r>
              <a:rPr lang="en-US" b="1" dirty="0" err="1"/>
              <a:t>produse</a:t>
            </a:r>
            <a:r>
              <a:rPr lang="en-US" dirty="0"/>
              <a:t>, </a:t>
            </a:r>
            <a:r>
              <a:rPr lang="en-US" dirty="0" err="1"/>
              <a:t>ceea</a:t>
            </a:r>
            <a:r>
              <a:rPr lang="en-US" dirty="0"/>
              <a:t> </a:t>
            </a:r>
            <a:r>
              <a:rPr lang="en-US" dirty="0" err="1"/>
              <a:t>ce</a:t>
            </a:r>
            <a:r>
              <a:rPr lang="en-US" dirty="0"/>
              <a:t> era </a:t>
            </a:r>
            <a:r>
              <a:rPr lang="en-US" dirty="0" err="1"/>
              <a:t>imposibil</a:t>
            </a:r>
            <a:r>
              <a:rPr lang="en-US" dirty="0"/>
              <a:t> pe </a:t>
            </a:r>
            <a:r>
              <a:rPr lang="en-US" dirty="0" err="1"/>
              <a:t>baza</a:t>
            </a:r>
            <a:r>
              <a:rPr lang="en-US" dirty="0"/>
              <a:t> </a:t>
            </a:r>
            <a:r>
              <a:rPr lang="en-US" dirty="0" err="1"/>
              <a:t>definițiilor</a:t>
            </a:r>
            <a:r>
              <a:rPr lang="en-US" dirty="0"/>
              <a:t> </a:t>
            </a:r>
            <a:r>
              <a:rPr lang="en-US" dirty="0" err="1"/>
              <a:t>anterioare</a:t>
            </a:r>
            <a:r>
              <a:rPr lang="en-US" dirty="0"/>
              <a:t>. </a:t>
            </a:r>
            <a:endParaRPr lang="ro-RO" dirty="0"/>
          </a:p>
          <a:p>
            <a:pPr marL="0" indent="0">
              <a:buNone/>
            </a:pPr>
            <a:r>
              <a:rPr lang="en-US" i="1" dirty="0" err="1"/>
              <a:t>Dacă</a:t>
            </a:r>
            <a:r>
              <a:rPr lang="en-US" i="1" dirty="0"/>
              <a:t> </a:t>
            </a:r>
            <a:r>
              <a:rPr lang="en-US" b="1" i="1" dirty="0"/>
              <a:t>W</a:t>
            </a:r>
            <a:r>
              <a:rPr lang="en-US" i="1" dirty="0"/>
              <a:t> – </a:t>
            </a:r>
            <a:r>
              <a:rPr lang="en-US" i="1" dirty="0" err="1"/>
              <a:t>cantitatea</a:t>
            </a:r>
            <a:r>
              <a:rPr lang="en-US" i="1" dirty="0"/>
              <a:t> </a:t>
            </a:r>
            <a:r>
              <a:rPr lang="en-US" i="1" dirty="0" err="1"/>
              <a:t>parametrului</a:t>
            </a:r>
            <a:r>
              <a:rPr lang="en-US" i="1" dirty="0"/>
              <a:t> </a:t>
            </a:r>
            <a:r>
              <a:rPr lang="en-US" i="1" dirty="0" err="1"/>
              <a:t>transportat</a:t>
            </a:r>
            <a:r>
              <a:rPr lang="en-US" i="1" dirty="0"/>
              <a:t>, </a:t>
            </a:r>
            <a:r>
              <a:rPr lang="en-US" i="1" dirty="0" err="1"/>
              <a:t>pentru</a:t>
            </a:r>
            <a:r>
              <a:rPr lang="en-US" i="1" dirty="0"/>
              <a:t> care </a:t>
            </a:r>
            <a:r>
              <a:rPr lang="en-US" i="1" dirty="0" err="1"/>
              <a:t>este</a:t>
            </a:r>
            <a:r>
              <a:rPr lang="en-US" i="1" dirty="0"/>
              <a:t> </a:t>
            </a:r>
            <a:r>
              <a:rPr lang="en-US" i="1" dirty="0" err="1"/>
              <a:t>valabilă</a:t>
            </a:r>
            <a:r>
              <a:rPr lang="en-US" i="1" dirty="0"/>
              <a:t> </a:t>
            </a:r>
            <a:r>
              <a:rPr lang="en-US" i="1" dirty="0" err="1"/>
              <a:t>legea</a:t>
            </a:r>
            <a:r>
              <a:rPr lang="en-US" i="1" dirty="0"/>
              <a:t> </a:t>
            </a:r>
            <a:r>
              <a:rPr lang="en-US" i="1" dirty="0" err="1"/>
              <a:t>conservării</a:t>
            </a:r>
            <a:r>
              <a:rPr lang="en-US" i="1" dirty="0"/>
              <a:t>; </a:t>
            </a:r>
            <a:r>
              <a:rPr lang="en-US" b="1" i="1" dirty="0"/>
              <a:t>K </a:t>
            </a:r>
            <a:r>
              <a:rPr lang="en-US" i="1" dirty="0"/>
              <a:t>– o </a:t>
            </a:r>
            <a:r>
              <a:rPr lang="en-US" i="1" dirty="0" err="1"/>
              <a:t>constantă</a:t>
            </a:r>
            <a:r>
              <a:rPr lang="en-US" i="1" dirty="0"/>
              <a:t> </a:t>
            </a:r>
            <a:r>
              <a:rPr lang="en-US" i="1" dirty="0" err="1"/>
              <a:t>dependentă</a:t>
            </a:r>
            <a:r>
              <a:rPr lang="en-US" i="1" dirty="0"/>
              <a:t> de </a:t>
            </a:r>
            <a:r>
              <a:rPr lang="en-US" i="1" dirty="0" err="1"/>
              <a:t>tipul</a:t>
            </a:r>
            <a:r>
              <a:rPr lang="en-US" i="1" dirty="0"/>
              <a:t> de transport </a:t>
            </a:r>
            <a:r>
              <a:rPr lang="en-US" i="1" dirty="0" err="1"/>
              <a:t>și</a:t>
            </a:r>
            <a:r>
              <a:rPr lang="en-US" i="1" dirty="0"/>
              <a:t> de natura </a:t>
            </a:r>
            <a:r>
              <a:rPr lang="en-US" i="1" dirty="0" err="1"/>
              <a:t>parametrului</a:t>
            </a:r>
            <a:r>
              <a:rPr lang="en-US" i="1" dirty="0"/>
              <a:t> </a:t>
            </a:r>
            <a:r>
              <a:rPr lang="en-US" i="1" dirty="0" err="1"/>
              <a:t>transportat</a:t>
            </a:r>
            <a:r>
              <a:rPr lang="en-US" i="1" dirty="0"/>
              <a:t>; </a:t>
            </a:r>
            <a:r>
              <a:rPr lang="en-US" b="1" i="1" dirty="0"/>
              <a:t>grad a</a:t>
            </a:r>
            <a:r>
              <a:rPr lang="en-US" i="1" dirty="0"/>
              <a:t> – </a:t>
            </a:r>
            <a:r>
              <a:rPr lang="en-US" i="1" dirty="0" err="1"/>
              <a:t>forța</a:t>
            </a:r>
            <a:r>
              <a:rPr lang="en-US" i="1" dirty="0"/>
              <a:t> </a:t>
            </a:r>
            <a:r>
              <a:rPr lang="en-US" i="1" dirty="0" err="1"/>
              <a:t>generalizată</a:t>
            </a:r>
            <a:r>
              <a:rPr lang="en-US" i="1" dirty="0"/>
              <a:t>, </a:t>
            </a:r>
            <a:r>
              <a:rPr lang="en-US" i="1" dirty="0" err="1"/>
              <a:t>atunci</a:t>
            </a:r>
            <a:r>
              <a:rPr lang="en-US" i="1" dirty="0"/>
              <a:t> </a:t>
            </a:r>
            <a:r>
              <a:rPr lang="en-US" b="1" i="1" dirty="0" err="1"/>
              <a:t>cantitatea</a:t>
            </a:r>
            <a:r>
              <a:rPr lang="en-US" b="1" i="1" dirty="0"/>
              <a:t> </a:t>
            </a:r>
            <a:r>
              <a:rPr lang="en-US" b="1" i="1" dirty="0" err="1"/>
              <a:t>parametrului</a:t>
            </a:r>
            <a:r>
              <a:rPr lang="en-US" b="1" i="1" dirty="0"/>
              <a:t> (flux) </a:t>
            </a:r>
            <a:r>
              <a:rPr lang="ro-RO" b="1" i="1" dirty="0">
                <a:solidFill>
                  <a:srgbClr val="FF0000"/>
                </a:solidFill>
              </a:rPr>
              <a:t>W</a:t>
            </a:r>
            <a:r>
              <a:rPr lang="ro-RO" b="1" i="1" dirty="0"/>
              <a:t> </a:t>
            </a:r>
            <a:r>
              <a:rPr lang="en-US" b="1" i="1" dirty="0" err="1"/>
              <a:t>transportată</a:t>
            </a:r>
            <a:r>
              <a:rPr lang="en-US" i="1" dirty="0"/>
              <a:t> </a:t>
            </a:r>
            <a:r>
              <a:rPr lang="en-US" i="1" dirty="0" err="1"/>
              <a:t>prin</a:t>
            </a:r>
            <a:r>
              <a:rPr lang="en-US" i="1" dirty="0"/>
              <a:t> </a:t>
            </a:r>
            <a:r>
              <a:rPr lang="en-US" i="1" dirty="0" err="1"/>
              <a:t>suprafața</a:t>
            </a:r>
            <a:r>
              <a:rPr lang="en-US" i="1" dirty="0"/>
              <a:t> </a:t>
            </a:r>
            <a:r>
              <a:rPr lang="en-US" b="1" i="1" dirty="0" err="1"/>
              <a:t>dS</a:t>
            </a:r>
            <a:r>
              <a:rPr lang="ro-RO" i="1" dirty="0"/>
              <a:t> </a:t>
            </a:r>
            <a:r>
              <a:rPr lang="en-US" i="1" dirty="0"/>
              <a:t>in </a:t>
            </a:r>
            <a:r>
              <a:rPr lang="en-US" i="1" dirty="0" err="1"/>
              <a:t>în</a:t>
            </a:r>
            <a:r>
              <a:rPr lang="en-US" i="1" dirty="0"/>
              <a:t> </a:t>
            </a:r>
            <a:r>
              <a:rPr lang="en-US" i="1" dirty="0" err="1"/>
              <a:t>intervalul</a:t>
            </a:r>
            <a:r>
              <a:rPr lang="en-US" i="1" dirty="0"/>
              <a:t> de </a:t>
            </a:r>
            <a:r>
              <a:rPr lang="en-US" i="1" dirty="0" err="1"/>
              <a:t>timp</a:t>
            </a:r>
            <a:r>
              <a:rPr lang="en-US" i="1" dirty="0"/>
              <a:t> </a:t>
            </a:r>
            <a:r>
              <a:rPr lang="en-US" b="1" i="1" dirty="0"/>
              <a:t>dt</a:t>
            </a:r>
            <a:r>
              <a:rPr lang="en-US" i="1" dirty="0"/>
              <a:t> </a:t>
            </a:r>
            <a:r>
              <a:rPr lang="en-US" i="1" dirty="0" err="1"/>
              <a:t>va</a:t>
            </a:r>
            <a:r>
              <a:rPr lang="en-US" i="1" dirty="0"/>
              <a:t> fi</a:t>
            </a:r>
            <a:r>
              <a:rPr lang="ro-RO" i="1" dirty="0"/>
              <a:t>:</a:t>
            </a:r>
            <a:r>
              <a:rPr lang="en-US" i="1" dirty="0"/>
              <a:t> </a:t>
            </a:r>
          </a:p>
          <a:p>
            <a:endParaRPr lang="en-US" dirty="0"/>
          </a:p>
        </p:txBody>
      </p:sp>
      <p:pic>
        <p:nvPicPr>
          <p:cNvPr id="4" name="Picture 3">
            <a:extLst>
              <a:ext uri="{FF2B5EF4-FFF2-40B4-BE49-F238E27FC236}">
                <a16:creationId xmlns:a16="http://schemas.microsoft.com/office/drawing/2014/main" id="{09B35D32-2D16-FF27-03D3-896FFA5791A9}"/>
              </a:ext>
            </a:extLst>
          </p:cNvPr>
          <p:cNvPicPr>
            <a:picLocks noChangeAspect="1"/>
          </p:cNvPicPr>
          <p:nvPr/>
        </p:nvPicPr>
        <p:blipFill>
          <a:blip r:embed="rId2"/>
          <a:stretch>
            <a:fillRect/>
          </a:stretch>
        </p:blipFill>
        <p:spPr>
          <a:xfrm>
            <a:off x="3739670" y="5220433"/>
            <a:ext cx="4464705" cy="1272442"/>
          </a:xfrm>
          <a:prstGeom prst="rect">
            <a:avLst/>
          </a:prstGeom>
        </p:spPr>
      </p:pic>
    </p:spTree>
    <p:extLst>
      <p:ext uri="{BB962C8B-B14F-4D97-AF65-F5344CB8AC3E}">
        <p14:creationId xmlns:p14="http://schemas.microsoft.com/office/powerpoint/2010/main" val="2704845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790E6-FFF4-7600-E057-309943389EC6}"/>
              </a:ext>
            </a:extLst>
          </p:cNvPr>
          <p:cNvSpPr>
            <a:spLocks noGrp="1"/>
          </p:cNvSpPr>
          <p:nvPr>
            <p:ph type="title"/>
          </p:nvPr>
        </p:nvSpPr>
        <p:spPr>
          <a:xfrm>
            <a:off x="838199" y="365126"/>
            <a:ext cx="10918371" cy="1053128"/>
          </a:xfrm>
        </p:spPr>
        <p:txBody>
          <a:bodyPr>
            <a:normAutofit/>
          </a:bodyPr>
          <a:lstStyle/>
          <a:p>
            <a:r>
              <a:rPr lang="en-US" sz="2700" dirty="0">
                <a:latin typeface="+mn-lt"/>
              </a:rPr>
              <a:t> </a:t>
            </a:r>
            <a:r>
              <a:rPr lang="ro-RO" sz="2700" dirty="0">
                <a:latin typeface="+mn-lt"/>
              </a:rPr>
              <a:t>C</a:t>
            </a:r>
            <a:r>
              <a:rPr lang="en-US" sz="2700" dirty="0" err="1">
                <a:latin typeface="+mn-lt"/>
              </a:rPr>
              <a:t>orespondențe</a:t>
            </a:r>
            <a:r>
              <a:rPr lang="en-US" sz="2700" dirty="0">
                <a:latin typeface="+mn-lt"/>
              </a:rPr>
              <a:t> </a:t>
            </a:r>
            <a:r>
              <a:rPr lang="en-US" sz="2700" dirty="0" err="1">
                <a:latin typeface="+mn-lt"/>
              </a:rPr>
              <a:t>dintre</a:t>
            </a:r>
            <a:r>
              <a:rPr lang="en-US" sz="2700" dirty="0">
                <a:latin typeface="+mn-lt"/>
              </a:rPr>
              <a:t> </a:t>
            </a:r>
            <a:r>
              <a:rPr lang="en-US" sz="2700" dirty="0" err="1">
                <a:latin typeface="+mn-lt"/>
              </a:rPr>
              <a:t>mărimea</a:t>
            </a:r>
            <a:r>
              <a:rPr lang="en-US" sz="2700" dirty="0">
                <a:latin typeface="+mn-lt"/>
              </a:rPr>
              <a:t> de stare </a:t>
            </a:r>
            <a:r>
              <a:rPr lang="el-GR" sz="2700" b="1" i="1" dirty="0">
                <a:latin typeface="+mn-lt"/>
              </a:rPr>
              <a:t>ρ</a:t>
            </a:r>
            <a:r>
              <a:rPr lang="en-US" sz="2700" b="1" i="1" dirty="0">
                <a:latin typeface="+mn-lt"/>
              </a:rPr>
              <a:t>F</a:t>
            </a:r>
            <a:r>
              <a:rPr lang="en-US" sz="2700" dirty="0">
                <a:latin typeface="+mn-lt"/>
              </a:rPr>
              <a:t>, care </a:t>
            </a:r>
            <a:r>
              <a:rPr lang="en-US" sz="2700" dirty="0" err="1">
                <a:latin typeface="+mn-lt"/>
              </a:rPr>
              <a:t>exprimă</a:t>
            </a:r>
            <a:r>
              <a:rPr lang="en-US" sz="2700" dirty="0">
                <a:latin typeface="+mn-lt"/>
              </a:rPr>
              <a:t> </a:t>
            </a:r>
            <a:r>
              <a:rPr lang="en-US" sz="2700" dirty="0" err="1">
                <a:latin typeface="+mn-lt"/>
              </a:rPr>
              <a:t>neomogenitatea</a:t>
            </a:r>
            <a:r>
              <a:rPr lang="en-US" sz="2700" dirty="0">
                <a:latin typeface="+mn-lt"/>
              </a:rPr>
              <a:t>, </a:t>
            </a:r>
            <a:r>
              <a:rPr lang="en-US" sz="2700" dirty="0" err="1">
                <a:latin typeface="+mn-lt"/>
              </a:rPr>
              <a:t>și</a:t>
            </a:r>
            <a:r>
              <a:rPr lang="en-US" sz="2700" dirty="0">
                <a:latin typeface="+mn-lt"/>
              </a:rPr>
              <a:t> </a:t>
            </a:r>
            <a:r>
              <a:rPr lang="en-US" sz="2700" dirty="0" err="1">
                <a:latin typeface="+mn-lt"/>
              </a:rPr>
              <a:t>mărimea</a:t>
            </a:r>
            <a:r>
              <a:rPr lang="ro-RO" sz="2700" dirty="0">
                <a:latin typeface="+mn-lt"/>
              </a:rPr>
              <a:t> </a:t>
            </a:r>
            <a:r>
              <a:rPr lang="en-US" sz="2700" dirty="0">
                <a:latin typeface="+mn-lt"/>
              </a:rPr>
              <a:t>de </a:t>
            </a:r>
            <a:r>
              <a:rPr lang="en-US" sz="2700" dirty="0" err="1">
                <a:latin typeface="+mn-lt"/>
              </a:rPr>
              <a:t>proces</a:t>
            </a:r>
            <a:r>
              <a:rPr lang="en-US" sz="2700" dirty="0">
                <a:latin typeface="+mn-lt"/>
              </a:rPr>
              <a:t> </a:t>
            </a:r>
            <a:r>
              <a:rPr lang="ru-RU" sz="2700" b="1" dirty="0">
                <a:latin typeface="+mn-lt"/>
              </a:rPr>
              <a:t>Ф</a:t>
            </a:r>
            <a:r>
              <a:rPr lang="en-US" sz="2700" b="1" dirty="0">
                <a:latin typeface="+mn-lt"/>
              </a:rPr>
              <a:t>F,</a:t>
            </a:r>
            <a:r>
              <a:rPr lang="en-US" sz="2700" dirty="0">
                <a:latin typeface="+mn-lt"/>
              </a:rPr>
              <a:t> care </a:t>
            </a:r>
            <a:r>
              <a:rPr lang="en-US" sz="2700" dirty="0" err="1">
                <a:latin typeface="+mn-lt"/>
              </a:rPr>
              <a:t>caracterizează</a:t>
            </a:r>
            <a:r>
              <a:rPr lang="en-US" sz="2700" dirty="0">
                <a:latin typeface="+mn-lt"/>
              </a:rPr>
              <a:t> </a:t>
            </a:r>
            <a:r>
              <a:rPr lang="en-US" sz="2700" dirty="0" err="1">
                <a:latin typeface="+mn-lt"/>
              </a:rPr>
              <a:t>transportul</a:t>
            </a:r>
            <a:r>
              <a:rPr lang="en-US" sz="2700" dirty="0">
                <a:latin typeface="+mn-lt"/>
              </a:rPr>
              <a:t>:</a:t>
            </a:r>
            <a:endParaRPr lang="en-US" dirty="0"/>
          </a:p>
        </p:txBody>
      </p:sp>
      <p:pic>
        <p:nvPicPr>
          <p:cNvPr id="11" name="Picture 10">
            <a:extLst>
              <a:ext uri="{FF2B5EF4-FFF2-40B4-BE49-F238E27FC236}">
                <a16:creationId xmlns:a16="http://schemas.microsoft.com/office/drawing/2014/main" id="{14B2956F-780F-0C76-24E5-27099D2D4F02}"/>
              </a:ext>
            </a:extLst>
          </p:cNvPr>
          <p:cNvPicPr>
            <a:picLocks noChangeAspect="1"/>
          </p:cNvPicPr>
          <p:nvPr/>
        </p:nvPicPr>
        <p:blipFill>
          <a:blip r:embed="rId2"/>
          <a:stretch>
            <a:fillRect/>
          </a:stretch>
        </p:blipFill>
        <p:spPr>
          <a:xfrm>
            <a:off x="453206" y="1547627"/>
            <a:ext cx="11545961" cy="5105751"/>
          </a:xfrm>
          <a:prstGeom prst="rect">
            <a:avLst/>
          </a:prstGeom>
        </p:spPr>
      </p:pic>
    </p:spTree>
    <p:extLst>
      <p:ext uri="{BB962C8B-B14F-4D97-AF65-F5344CB8AC3E}">
        <p14:creationId xmlns:p14="http://schemas.microsoft.com/office/powerpoint/2010/main" val="877639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10E124-D2F3-8ECD-BCD5-35266105CCCD}"/>
              </a:ext>
            </a:extLst>
          </p:cNvPr>
          <p:cNvSpPr>
            <a:spLocks noGrp="1"/>
          </p:cNvSpPr>
          <p:nvPr>
            <p:ph idx="1"/>
          </p:nvPr>
        </p:nvSpPr>
        <p:spPr>
          <a:xfrm>
            <a:off x="1006151" y="914401"/>
            <a:ext cx="10515600" cy="5029200"/>
          </a:xfrm>
        </p:spPr>
        <p:txBody>
          <a:bodyPr>
            <a:normAutofit/>
          </a:bodyPr>
          <a:lstStyle/>
          <a:p>
            <a:pPr>
              <a:lnSpc>
                <a:spcPts val="2400"/>
              </a:lnSpc>
              <a:buNone/>
            </a:pPr>
            <a:r>
              <a:rPr lang="en-US" sz="2400" dirty="0" err="1">
                <a:solidFill>
                  <a:srgbClr val="3C4043"/>
                </a:solidFill>
              </a:rPr>
              <a:t>Dacă</a:t>
            </a:r>
            <a:r>
              <a:rPr lang="en-US" sz="2400" dirty="0">
                <a:solidFill>
                  <a:srgbClr val="3C4043"/>
                </a:solidFill>
              </a:rPr>
              <a:t> </a:t>
            </a:r>
            <a:r>
              <a:rPr lang="en-US" sz="2400" dirty="0" err="1">
                <a:solidFill>
                  <a:srgbClr val="3C4043"/>
                </a:solidFill>
              </a:rPr>
              <a:t>transportul</a:t>
            </a:r>
            <a:r>
              <a:rPr lang="en-US" sz="2400" dirty="0">
                <a:solidFill>
                  <a:srgbClr val="3C4043"/>
                </a:solidFill>
              </a:rPr>
              <a:t> are loc </a:t>
            </a:r>
            <a:r>
              <a:rPr lang="en-US" sz="2400" dirty="0" err="1">
                <a:solidFill>
                  <a:srgbClr val="3C4043"/>
                </a:solidFill>
              </a:rPr>
              <a:t>doar</a:t>
            </a:r>
            <a:r>
              <a:rPr lang="en-US" sz="2400" dirty="0">
                <a:solidFill>
                  <a:srgbClr val="3C4043"/>
                </a:solidFill>
              </a:rPr>
              <a:t> </a:t>
            </a:r>
            <a:r>
              <a:rPr lang="en-US" sz="2400" dirty="0" err="1">
                <a:solidFill>
                  <a:srgbClr val="3C4043"/>
                </a:solidFill>
              </a:rPr>
              <a:t>după</a:t>
            </a:r>
            <a:r>
              <a:rPr lang="en-US" sz="2400" dirty="0">
                <a:solidFill>
                  <a:srgbClr val="3C4043"/>
                </a:solidFill>
              </a:rPr>
              <a:t> o </a:t>
            </a:r>
            <a:r>
              <a:rPr lang="en-US" sz="2400" dirty="0" err="1">
                <a:solidFill>
                  <a:srgbClr val="3C4043"/>
                </a:solidFill>
              </a:rPr>
              <a:t>direcție</a:t>
            </a:r>
            <a:r>
              <a:rPr lang="en-US" sz="2400" dirty="0">
                <a:solidFill>
                  <a:srgbClr val="3C4043"/>
                </a:solidFill>
              </a:rPr>
              <a:t> x, </a:t>
            </a:r>
            <a:r>
              <a:rPr lang="en-US" sz="2400" dirty="0" err="1">
                <a:solidFill>
                  <a:srgbClr val="3C4043"/>
                </a:solidFill>
              </a:rPr>
              <a:t>atunci</a:t>
            </a:r>
            <a:r>
              <a:rPr lang="en-US" sz="2400" dirty="0">
                <a:solidFill>
                  <a:srgbClr val="3C4043"/>
                </a:solidFill>
              </a:rPr>
              <a:t> </a:t>
            </a:r>
            <a:r>
              <a:rPr lang="en-US" sz="2400" dirty="0" err="1">
                <a:solidFill>
                  <a:srgbClr val="3C4043"/>
                </a:solidFill>
              </a:rPr>
              <a:t>obținem</a:t>
            </a:r>
            <a:r>
              <a:rPr lang="en-US" sz="2400" dirty="0">
                <a:solidFill>
                  <a:srgbClr val="3C4043"/>
                </a:solidFill>
              </a:rPr>
              <a:t> formula</a:t>
            </a:r>
            <a:endParaRPr lang="ro-RO" sz="2400" dirty="0">
              <a:solidFill>
                <a:srgbClr val="3C4043"/>
              </a:solidFill>
            </a:endParaRPr>
          </a:p>
          <a:p>
            <a:pPr>
              <a:lnSpc>
                <a:spcPts val="2400"/>
              </a:lnSpc>
              <a:buNone/>
            </a:pPr>
            <a:endParaRPr lang="ro-RO" sz="2400" dirty="0">
              <a:solidFill>
                <a:srgbClr val="3C4043"/>
              </a:solidFill>
            </a:endParaRPr>
          </a:p>
          <a:p>
            <a:pPr>
              <a:lnSpc>
                <a:spcPts val="2400"/>
              </a:lnSpc>
              <a:buNone/>
            </a:pPr>
            <a:endParaRPr lang="ro-RO" sz="2400" dirty="0">
              <a:solidFill>
                <a:srgbClr val="3C4043"/>
              </a:solidFill>
            </a:endParaRPr>
          </a:p>
          <a:p>
            <a:pPr>
              <a:lnSpc>
                <a:spcPts val="2400"/>
              </a:lnSpc>
              <a:buNone/>
            </a:pPr>
            <a:r>
              <a:rPr lang="ro-RO" sz="2400" dirty="0">
                <a:solidFill>
                  <a:srgbClr val="3C4043"/>
                </a:solidFill>
              </a:rPr>
              <a:t>Forma diferențială este următoarea</a:t>
            </a:r>
          </a:p>
          <a:p>
            <a:pPr>
              <a:lnSpc>
                <a:spcPts val="2400"/>
              </a:lnSpc>
              <a:buNone/>
            </a:pPr>
            <a:endParaRPr lang="ro-RO" sz="2400" dirty="0">
              <a:solidFill>
                <a:srgbClr val="3C4043"/>
              </a:solidFill>
            </a:endParaRPr>
          </a:p>
          <a:p>
            <a:pPr>
              <a:lnSpc>
                <a:spcPts val="2400"/>
              </a:lnSpc>
              <a:buNone/>
            </a:pPr>
            <a:r>
              <a:rPr lang="ro-RO" sz="2400" dirty="0">
                <a:solidFill>
                  <a:srgbClr val="3C4043"/>
                </a:solidFill>
              </a:rPr>
              <a:t>Făcând înlocuirile corespunzătoare în relația de mai sus, obținem legile clasice care descriu fenomene de transport particulare, simple. </a:t>
            </a:r>
          </a:p>
          <a:p>
            <a:pPr>
              <a:lnSpc>
                <a:spcPts val="2400"/>
              </a:lnSpc>
              <a:buNone/>
            </a:pPr>
            <a:r>
              <a:rPr lang="ro-RO" sz="2400" dirty="0">
                <a:solidFill>
                  <a:srgbClr val="3C4043"/>
                </a:solidFill>
              </a:rPr>
              <a:t>Prin </a:t>
            </a:r>
            <a:r>
              <a:rPr lang="ro-RO" sz="2400" b="1" dirty="0">
                <a:solidFill>
                  <a:srgbClr val="FF0000"/>
                </a:solidFill>
              </a:rPr>
              <a:t>transport nestaționar </a:t>
            </a:r>
            <a:r>
              <a:rPr lang="ro-RO" sz="2400" dirty="0">
                <a:solidFill>
                  <a:srgbClr val="3C4043"/>
                </a:solidFill>
              </a:rPr>
              <a:t>înțelegem acele transporturi în care valoarea fluxului este modificată în timp de la un punct la altul. Făcând înlocuirile corespunzătoare în relația de mai sus, obținem legile clasice care descriu fenomenele simple de transport nestaționar.</a:t>
            </a:r>
            <a:endParaRPr lang="en-US" dirty="0"/>
          </a:p>
        </p:txBody>
      </p:sp>
      <p:pic>
        <p:nvPicPr>
          <p:cNvPr id="5" name="Picture 4">
            <a:extLst>
              <a:ext uri="{FF2B5EF4-FFF2-40B4-BE49-F238E27FC236}">
                <a16:creationId xmlns:a16="http://schemas.microsoft.com/office/drawing/2014/main" id="{121548EF-8734-EF49-BC00-50A6A1FF4DF5}"/>
              </a:ext>
            </a:extLst>
          </p:cNvPr>
          <p:cNvPicPr>
            <a:picLocks noChangeAspect="1"/>
          </p:cNvPicPr>
          <p:nvPr/>
        </p:nvPicPr>
        <p:blipFill>
          <a:blip r:embed="rId2"/>
          <a:stretch>
            <a:fillRect/>
          </a:stretch>
        </p:blipFill>
        <p:spPr>
          <a:xfrm>
            <a:off x="5490359" y="1250302"/>
            <a:ext cx="3005937" cy="858839"/>
          </a:xfrm>
          <a:prstGeom prst="rect">
            <a:avLst/>
          </a:prstGeom>
        </p:spPr>
      </p:pic>
      <p:pic>
        <p:nvPicPr>
          <p:cNvPr id="9" name="Picture 8">
            <a:extLst>
              <a:ext uri="{FF2B5EF4-FFF2-40B4-BE49-F238E27FC236}">
                <a16:creationId xmlns:a16="http://schemas.microsoft.com/office/drawing/2014/main" id="{60AF89DF-8116-A900-F02B-326FEB2322DC}"/>
              </a:ext>
            </a:extLst>
          </p:cNvPr>
          <p:cNvPicPr>
            <a:picLocks noChangeAspect="1"/>
          </p:cNvPicPr>
          <p:nvPr/>
        </p:nvPicPr>
        <p:blipFill>
          <a:blip r:embed="rId3"/>
          <a:stretch>
            <a:fillRect/>
          </a:stretch>
        </p:blipFill>
        <p:spPr>
          <a:xfrm>
            <a:off x="6993327" y="2109141"/>
            <a:ext cx="2752901" cy="699632"/>
          </a:xfrm>
          <a:prstGeom prst="rect">
            <a:avLst/>
          </a:prstGeom>
        </p:spPr>
      </p:pic>
    </p:spTree>
    <p:extLst>
      <p:ext uri="{BB962C8B-B14F-4D97-AF65-F5344CB8AC3E}">
        <p14:creationId xmlns:p14="http://schemas.microsoft.com/office/powerpoint/2010/main" val="680874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37730-0890-A604-0FF1-A572690A44D7}"/>
              </a:ext>
            </a:extLst>
          </p:cNvPr>
          <p:cNvSpPr>
            <a:spLocks noGrp="1"/>
          </p:cNvSpPr>
          <p:nvPr>
            <p:ph type="title"/>
          </p:nvPr>
        </p:nvSpPr>
        <p:spPr>
          <a:xfrm>
            <a:off x="3333361" y="365125"/>
            <a:ext cx="4877578" cy="735887"/>
          </a:xfrm>
        </p:spPr>
        <p:txBody>
          <a:bodyPr/>
          <a:lstStyle/>
          <a:p>
            <a:r>
              <a:rPr lang="ro-RO" b="1" dirty="0"/>
              <a:t>Transportul de masă</a:t>
            </a:r>
            <a:endParaRPr lang="en-US" b="1" dirty="0"/>
          </a:p>
        </p:txBody>
      </p:sp>
      <p:sp>
        <p:nvSpPr>
          <p:cNvPr id="3" name="Content Placeholder 2">
            <a:extLst>
              <a:ext uri="{FF2B5EF4-FFF2-40B4-BE49-F238E27FC236}">
                <a16:creationId xmlns:a16="http://schemas.microsoft.com/office/drawing/2014/main" id="{061BCDAE-58F9-9503-7BCF-E9CDC1FCAFB9}"/>
              </a:ext>
            </a:extLst>
          </p:cNvPr>
          <p:cNvSpPr>
            <a:spLocks noGrp="1"/>
          </p:cNvSpPr>
          <p:nvPr>
            <p:ph idx="1"/>
          </p:nvPr>
        </p:nvSpPr>
        <p:spPr>
          <a:xfrm>
            <a:off x="447869" y="1101012"/>
            <a:ext cx="11420670" cy="5579706"/>
          </a:xfrm>
        </p:spPr>
        <p:txBody>
          <a:bodyPr>
            <a:normAutofit fontScale="92500" lnSpcReduction="10000"/>
          </a:bodyPr>
          <a:lstStyle/>
          <a:p>
            <a:r>
              <a:rPr lang="en-US" dirty="0"/>
              <a:t>Conform </a:t>
            </a:r>
            <a:r>
              <a:rPr lang="en-US" dirty="0" err="1"/>
              <a:t>definiției</a:t>
            </a:r>
            <a:r>
              <a:rPr lang="en-US" dirty="0"/>
              <a:t> generale, </a:t>
            </a:r>
            <a:r>
              <a:rPr lang="en-US" b="1" dirty="0">
                <a:solidFill>
                  <a:srgbClr val="FF0000"/>
                </a:solidFill>
              </a:rPr>
              <a:t>DIFUZIA </a:t>
            </a:r>
            <a:r>
              <a:rPr lang="en-US" b="1" dirty="0" err="1"/>
              <a:t>este</a:t>
            </a:r>
            <a:r>
              <a:rPr lang="en-US" b="1" dirty="0"/>
              <a:t> un transport de </a:t>
            </a:r>
            <a:r>
              <a:rPr lang="en-US" b="1" dirty="0" err="1"/>
              <a:t>masă</a:t>
            </a:r>
            <a:r>
              <a:rPr lang="en-US" b="1" dirty="0"/>
              <a:t> sub </a:t>
            </a:r>
            <a:r>
              <a:rPr lang="en-US" b="1" dirty="0" err="1"/>
              <a:t>acțiunea</a:t>
            </a:r>
            <a:r>
              <a:rPr lang="en-US" b="1" dirty="0"/>
              <a:t> </a:t>
            </a:r>
            <a:r>
              <a:rPr lang="en-US" b="1" dirty="0" err="1"/>
              <a:t>unei</a:t>
            </a:r>
            <a:r>
              <a:rPr lang="en-US" b="1" dirty="0"/>
              <a:t> </a:t>
            </a:r>
            <a:r>
              <a:rPr lang="en-US" b="1" dirty="0" err="1"/>
              <a:t>forțe</a:t>
            </a:r>
            <a:r>
              <a:rPr lang="en-US" b="1" dirty="0"/>
              <a:t> </a:t>
            </a:r>
            <a:r>
              <a:rPr lang="en-US" b="1" dirty="0" err="1"/>
              <a:t>generalizatoare</a:t>
            </a:r>
            <a:r>
              <a:rPr lang="en-US" dirty="0"/>
              <a:t>, care </a:t>
            </a:r>
            <a:r>
              <a:rPr lang="en-US" dirty="0" err="1"/>
              <a:t>poate</a:t>
            </a:r>
            <a:r>
              <a:rPr lang="en-US" dirty="0"/>
              <a:t> fi </a:t>
            </a:r>
            <a:r>
              <a:rPr lang="en-US" dirty="0" err="1"/>
              <a:t>gradientul</a:t>
            </a:r>
            <a:r>
              <a:rPr lang="en-US" dirty="0"/>
              <a:t> de </a:t>
            </a:r>
            <a:r>
              <a:rPr lang="en-US" dirty="0" err="1"/>
              <a:t>concentrație</a:t>
            </a:r>
            <a:r>
              <a:rPr lang="en-US" dirty="0"/>
              <a:t>, </a:t>
            </a:r>
            <a:r>
              <a:rPr lang="en-US" dirty="0" err="1"/>
              <a:t>gradientul</a:t>
            </a:r>
            <a:r>
              <a:rPr lang="en-US" dirty="0"/>
              <a:t> de </a:t>
            </a:r>
            <a:r>
              <a:rPr lang="en-US" dirty="0" err="1"/>
              <a:t>presiune</a:t>
            </a:r>
            <a:r>
              <a:rPr lang="en-US" dirty="0"/>
              <a:t> etc. </a:t>
            </a:r>
            <a:endParaRPr lang="ro-RO" dirty="0"/>
          </a:p>
          <a:p>
            <a:r>
              <a:rPr lang="en-US" dirty="0"/>
              <a:t>Este </a:t>
            </a:r>
            <a:r>
              <a:rPr lang="en-US" dirty="0" err="1"/>
              <a:t>vorba</a:t>
            </a:r>
            <a:r>
              <a:rPr lang="en-US" dirty="0"/>
              <a:t> </a:t>
            </a:r>
            <a:r>
              <a:rPr lang="en-US" dirty="0" err="1"/>
              <a:t>despre</a:t>
            </a:r>
            <a:r>
              <a:rPr lang="en-US" dirty="0"/>
              <a:t> un flux de </a:t>
            </a:r>
            <a:r>
              <a:rPr lang="en-US" dirty="0" err="1"/>
              <a:t>masă</a:t>
            </a:r>
            <a:r>
              <a:rPr lang="en-US" dirty="0"/>
              <a:t>, </a:t>
            </a:r>
            <a:r>
              <a:rPr lang="en-US" dirty="0" err="1"/>
              <a:t>astfel</a:t>
            </a:r>
            <a:r>
              <a:rPr lang="en-US" dirty="0"/>
              <a:t> </a:t>
            </a:r>
            <a:r>
              <a:rPr lang="en-US" dirty="0" err="1"/>
              <a:t>încât</a:t>
            </a:r>
            <a:r>
              <a:rPr lang="en-US" dirty="0"/>
              <a:t> </a:t>
            </a:r>
            <a:r>
              <a:rPr lang="en-US" dirty="0" err="1"/>
              <a:t>parametrul</a:t>
            </a:r>
            <a:r>
              <a:rPr lang="en-US" dirty="0"/>
              <a:t> </a:t>
            </a:r>
            <a:r>
              <a:rPr lang="en-US" dirty="0" err="1"/>
              <a:t>transportat</a:t>
            </a:r>
            <a:r>
              <a:rPr lang="en-US" dirty="0"/>
              <a:t> </a:t>
            </a:r>
            <a:r>
              <a:rPr lang="en-US" dirty="0" err="1"/>
              <a:t>respectă</a:t>
            </a:r>
            <a:r>
              <a:rPr lang="en-US" dirty="0"/>
              <a:t> </a:t>
            </a:r>
            <a:r>
              <a:rPr lang="en-US" dirty="0" err="1"/>
              <a:t>legea</a:t>
            </a:r>
            <a:r>
              <a:rPr lang="en-US" dirty="0"/>
              <a:t> </a:t>
            </a:r>
            <a:r>
              <a:rPr lang="en-US" dirty="0" err="1"/>
              <a:t>conservării</a:t>
            </a:r>
            <a:r>
              <a:rPr lang="en-US" dirty="0"/>
              <a:t> </a:t>
            </a:r>
            <a:r>
              <a:rPr lang="en-US" dirty="0" err="1"/>
              <a:t>masei</a:t>
            </a:r>
            <a:r>
              <a:rPr lang="en-US" dirty="0"/>
              <a:t>. Prin </a:t>
            </a:r>
            <a:r>
              <a:rPr lang="en-US" dirty="0" err="1"/>
              <a:t>înlocuirea</a:t>
            </a:r>
            <a:r>
              <a:rPr lang="en-US" dirty="0"/>
              <a:t> </a:t>
            </a:r>
            <a:r>
              <a:rPr lang="en-US" dirty="0" err="1"/>
              <a:t>în</a:t>
            </a:r>
            <a:r>
              <a:rPr lang="en-US" dirty="0"/>
              <a:t> </a:t>
            </a:r>
            <a:r>
              <a:rPr lang="en-US" dirty="0" err="1"/>
              <a:t>relația</a:t>
            </a:r>
            <a:r>
              <a:rPr lang="en-US" dirty="0"/>
              <a:t> </a:t>
            </a:r>
            <a:r>
              <a:rPr lang="en-US" dirty="0" err="1"/>
              <a:t>generală</a:t>
            </a:r>
            <a:r>
              <a:rPr lang="en-US" dirty="0"/>
              <a:t> a </a:t>
            </a:r>
            <a:r>
              <a:rPr lang="en-US" dirty="0" err="1"/>
              <a:t>forței</a:t>
            </a:r>
            <a:r>
              <a:rPr lang="en-US" dirty="0"/>
              <a:t> </a:t>
            </a:r>
            <a:r>
              <a:rPr lang="en-US" dirty="0" err="1"/>
              <a:t>generalizate</a:t>
            </a:r>
            <a:r>
              <a:rPr lang="en-US" dirty="0"/>
              <a:t> cu </a:t>
            </a:r>
            <a:r>
              <a:rPr lang="en-US" dirty="0" err="1"/>
              <a:t>gradientul</a:t>
            </a:r>
            <a:r>
              <a:rPr lang="en-US" dirty="0"/>
              <a:t> de </a:t>
            </a:r>
            <a:r>
              <a:rPr lang="en-US" dirty="0" err="1"/>
              <a:t>concentrație</a:t>
            </a:r>
            <a:r>
              <a:rPr lang="en-US" dirty="0"/>
              <a:t> </a:t>
            </a:r>
            <a:r>
              <a:rPr lang="en-US" b="1" i="1" dirty="0"/>
              <a:t>dc/dx </a:t>
            </a:r>
            <a:r>
              <a:rPr lang="en-US" dirty="0"/>
              <a:t>a </a:t>
            </a:r>
            <a:r>
              <a:rPr lang="en-US" dirty="0" err="1"/>
              <a:t>constantei</a:t>
            </a:r>
            <a:r>
              <a:rPr lang="en-US" dirty="0"/>
              <a:t> </a:t>
            </a:r>
            <a:r>
              <a:rPr lang="en-US" b="1" i="1" dirty="0"/>
              <a:t>K</a:t>
            </a:r>
            <a:r>
              <a:rPr lang="en-US" dirty="0"/>
              <a:t> cu –</a:t>
            </a:r>
            <a:r>
              <a:rPr lang="en-US" b="1" i="1" dirty="0"/>
              <a:t>D</a:t>
            </a:r>
            <a:r>
              <a:rPr lang="en-US" dirty="0"/>
              <a:t>, unde D </a:t>
            </a:r>
            <a:r>
              <a:rPr lang="en-US" dirty="0" err="1"/>
              <a:t>este</a:t>
            </a:r>
            <a:r>
              <a:rPr lang="en-US" dirty="0"/>
              <a:t> </a:t>
            </a:r>
            <a:r>
              <a:rPr lang="en-US" dirty="0" err="1"/>
              <a:t>coeficientul</a:t>
            </a:r>
            <a:r>
              <a:rPr lang="en-US" dirty="0"/>
              <a:t> de </a:t>
            </a:r>
            <a:r>
              <a:rPr lang="en-US" dirty="0" err="1"/>
              <a:t>difuzie</a:t>
            </a:r>
            <a:r>
              <a:rPr lang="en-US" dirty="0"/>
              <a:t> </a:t>
            </a:r>
            <a:r>
              <a:rPr lang="en-US" dirty="0" err="1"/>
              <a:t>prin</a:t>
            </a:r>
            <a:r>
              <a:rPr lang="en-US" dirty="0"/>
              <a:t> </a:t>
            </a:r>
            <a:r>
              <a:rPr lang="en-US" dirty="0" err="1"/>
              <a:t>diferențiere</a:t>
            </a:r>
            <a:r>
              <a:rPr lang="en-US" dirty="0"/>
              <a:t>, </a:t>
            </a:r>
            <a:r>
              <a:rPr lang="en-US" dirty="0" err="1"/>
              <a:t>obținem</a:t>
            </a:r>
            <a:r>
              <a:rPr lang="en-US" dirty="0"/>
              <a:t> prima </a:t>
            </a:r>
            <a:r>
              <a:rPr lang="en-US" dirty="0" err="1"/>
              <a:t>lege</a:t>
            </a:r>
            <a:r>
              <a:rPr lang="en-US" dirty="0"/>
              <a:t> a </a:t>
            </a:r>
            <a:r>
              <a:rPr lang="en-US" dirty="0" err="1"/>
              <a:t>lui</a:t>
            </a:r>
            <a:r>
              <a:rPr lang="en-US" dirty="0"/>
              <a:t> Fick</a:t>
            </a:r>
            <a:endParaRPr lang="ro-RO" dirty="0"/>
          </a:p>
          <a:p>
            <a:endParaRPr lang="ro-RO" dirty="0"/>
          </a:p>
          <a:p>
            <a:endParaRPr lang="ro-RO" dirty="0"/>
          </a:p>
          <a:p>
            <a:r>
              <a:rPr lang="en-US" i="1" dirty="0" err="1"/>
              <a:t>Difuzia</a:t>
            </a:r>
            <a:r>
              <a:rPr lang="en-US" i="1" dirty="0"/>
              <a:t> </a:t>
            </a:r>
            <a:r>
              <a:rPr lang="en-US" i="1" dirty="0" err="1"/>
              <a:t>este</a:t>
            </a:r>
            <a:r>
              <a:rPr lang="en-US" i="1" dirty="0"/>
              <a:t> </a:t>
            </a:r>
            <a:r>
              <a:rPr lang="en-US" i="1" dirty="0" err="1"/>
              <a:t>explicată</a:t>
            </a:r>
            <a:r>
              <a:rPr lang="en-US" i="1" dirty="0"/>
              <a:t> pe </a:t>
            </a:r>
            <a:r>
              <a:rPr lang="en-US" i="1" dirty="0" err="1"/>
              <a:t>baza</a:t>
            </a:r>
            <a:r>
              <a:rPr lang="en-US" i="1" dirty="0"/>
              <a:t> </a:t>
            </a:r>
            <a:r>
              <a:rPr lang="en-US" i="1" dirty="0" err="1"/>
              <a:t>mișcării</a:t>
            </a:r>
            <a:r>
              <a:rPr lang="en-US" i="1" dirty="0"/>
              <a:t> </a:t>
            </a:r>
            <a:r>
              <a:rPr lang="en-US" i="1" dirty="0" err="1"/>
              <a:t>spontane</a:t>
            </a:r>
            <a:r>
              <a:rPr lang="en-US" i="1" dirty="0"/>
              <a:t> a </a:t>
            </a:r>
            <a:r>
              <a:rPr lang="en-US" i="1" dirty="0" err="1"/>
              <a:t>moleculelor</a:t>
            </a:r>
            <a:r>
              <a:rPr lang="en-US" i="1" dirty="0"/>
              <a:t> care au </a:t>
            </a:r>
            <a:r>
              <a:rPr lang="en-US" i="1" dirty="0" err="1"/>
              <a:t>tendința</a:t>
            </a:r>
            <a:r>
              <a:rPr lang="en-US" i="1" dirty="0"/>
              <a:t> de a se </a:t>
            </a:r>
            <a:r>
              <a:rPr lang="en-US" i="1" dirty="0" err="1"/>
              <a:t>răspândi</a:t>
            </a:r>
            <a:r>
              <a:rPr lang="en-US" i="1" dirty="0"/>
              <a:t> </a:t>
            </a:r>
            <a:r>
              <a:rPr lang="en-US" i="1" dirty="0" err="1"/>
              <a:t>în</a:t>
            </a:r>
            <a:r>
              <a:rPr lang="en-US" i="1" dirty="0"/>
              <a:t> </a:t>
            </a:r>
            <a:r>
              <a:rPr lang="en-US" i="1" dirty="0" err="1"/>
              <a:t>număr</a:t>
            </a:r>
            <a:r>
              <a:rPr lang="en-US" i="1" dirty="0"/>
              <a:t> egal </a:t>
            </a:r>
            <a:r>
              <a:rPr lang="en-US" i="1" dirty="0" err="1"/>
              <a:t>în</a:t>
            </a:r>
            <a:r>
              <a:rPr lang="en-US" i="1" dirty="0"/>
              <a:t> </a:t>
            </a:r>
            <a:r>
              <a:rPr lang="en-US" i="1" dirty="0" err="1"/>
              <a:t>fiecare</a:t>
            </a:r>
            <a:r>
              <a:rPr lang="en-US" i="1" dirty="0"/>
              <a:t> </a:t>
            </a:r>
            <a:r>
              <a:rPr lang="en-US" i="1" dirty="0" err="1"/>
              <a:t>subspațiu</a:t>
            </a:r>
            <a:r>
              <a:rPr lang="en-US" i="1" dirty="0"/>
              <a:t>, </a:t>
            </a:r>
            <a:r>
              <a:rPr lang="en-US" i="1" dirty="0" err="1"/>
              <a:t>tendința</a:t>
            </a:r>
            <a:r>
              <a:rPr lang="en-US" i="1" dirty="0"/>
              <a:t> care </a:t>
            </a:r>
            <a:r>
              <a:rPr lang="en-US" i="1" dirty="0" err="1"/>
              <a:t>rezultă</a:t>
            </a:r>
            <a:r>
              <a:rPr lang="en-US" i="1" dirty="0"/>
              <a:t> din </a:t>
            </a:r>
            <a:r>
              <a:rPr lang="en-US" i="1" dirty="0" err="1"/>
              <a:t>gradientul</a:t>
            </a:r>
            <a:r>
              <a:rPr lang="en-US" i="1" dirty="0"/>
              <a:t> de </a:t>
            </a:r>
            <a:r>
              <a:rPr lang="en-US" i="1" dirty="0" err="1"/>
              <a:t>concentrație</a:t>
            </a:r>
            <a:r>
              <a:rPr lang="en-US" i="1" dirty="0"/>
              <a:t>. </a:t>
            </a:r>
            <a:endParaRPr lang="ro-RO" i="1" dirty="0"/>
          </a:p>
          <a:p>
            <a:r>
              <a:rPr lang="en-US" dirty="0" err="1"/>
              <a:t>Semnul</a:t>
            </a:r>
            <a:r>
              <a:rPr lang="en-US" dirty="0"/>
              <a:t> minus din prima </a:t>
            </a:r>
            <a:r>
              <a:rPr lang="en-US" dirty="0" err="1"/>
              <a:t>lege</a:t>
            </a:r>
            <a:r>
              <a:rPr lang="en-US" dirty="0"/>
              <a:t> a </a:t>
            </a:r>
            <a:r>
              <a:rPr lang="en-US" dirty="0" err="1"/>
              <a:t>lui</a:t>
            </a:r>
            <a:r>
              <a:rPr lang="en-US" dirty="0"/>
              <a:t> Fick </a:t>
            </a:r>
            <a:r>
              <a:rPr lang="en-US" dirty="0" err="1"/>
              <a:t>indică</a:t>
            </a:r>
            <a:r>
              <a:rPr lang="en-US" dirty="0"/>
              <a:t> </a:t>
            </a:r>
            <a:r>
              <a:rPr lang="en-US" dirty="0" err="1"/>
              <a:t>sensul</a:t>
            </a:r>
            <a:r>
              <a:rPr lang="en-US" dirty="0"/>
              <a:t> </a:t>
            </a:r>
            <a:r>
              <a:rPr lang="en-US" dirty="0" err="1"/>
              <a:t>dezvoltării</a:t>
            </a:r>
            <a:r>
              <a:rPr lang="en-US" dirty="0"/>
              <a:t> </a:t>
            </a:r>
            <a:r>
              <a:rPr lang="en-US" dirty="0" err="1"/>
              <a:t>difuziei</a:t>
            </a:r>
            <a:r>
              <a:rPr lang="en-US" dirty="0"/>
              <a:t> de la </a:t>
            </a:r>
            <a:r>
              <a:rPr lang="en-US" dirty="0" err="1"/>
              <a:t>concentrația</a:t>
            </a:r>
            <a:r>
              <a:rPr lang="en-US" dirty="0"/>
              <a:t> </a:t>
            </a:r>
            <a:r>
              <a:rPr lang="en-US" dirty="0" err="1"/>
              <a:t>mai</a:t>
            </a:r>
            <a:r>
              <a:rPr lang="en-US" dirty="0"/>
              <a:t> mare </a:t>
            </a:r>
            <a:r>
              <a:rPr lang="en-US" dirty="0" err="1"/>
              <a:t>spre</a:t>
            </a:r>
            <a:r>
              <a:rPr lang="en-US" dirty="0"/>
              <a:t> </a:t>
            </a:r>
            <a:r>
              <a:rPr lang="en-US" dirty="0" err="1"/>
              <a:t>concentrația</a:t>
            </a:r>
            <a:r>
              <a:rPr lang="en-US" dirty="0"/>
              <a:t> </a:t>
            </a:r>
            <a:r>
              <a:rPr lang="en-US" dirty="0" err="1"/>
              <a:t>mai</a:t>
            </a:r>
            <a:r>
              <a:rPr lang="en-US" dirty="0"/>
              <a:t> </a:t>
            </a:r>
            <a:r>
              <a:rPr lang="en-US" dirty="0" err="1"/>
              <a:t>mică</a:t>
            </a:r>
            <a:r>
              <a:rPr lang="en-US" dirty="0"/>
              <a:t>.</a:t>
            </a:r>
          </a:p>
        </p:txBody>
      </p:sp>
      <p:pic>
        <p:nvPicPr>
          <p:cNvPr id="5" name="Picture 4">
            <a:extLst>
              <a:ext uri="{FF2B5EF4-FFF2-40B4-BE49-F238E27FC236}">
                <a16:creationId xmlns:a16="http://schemas.microsoft.com/office/drawing/2014/main" id="{96F40D4A-58A6-C727-1D6E-C6E3B1FD7914}"/>
              </a:ext>
            </a:extLst>
          </p:cNvPr>
          <p:cNvPicPr>
            <a:picLocks noChangeAspect="1"/>
          </p:cNvPicPr>
          <p:nvPr/>
        </p:nvPicPr>
        <p:blipFill>
          <a:blip r:embed="rId2"/>
          <a:stretch>
            <a:fillRect/>
          </a:stretch>
        </p:blipFill>
        <p:spPr>
          <a:xfrm>
            <a:off x="4963201" y="3551747"/>
            <a:ext cx="2535374" cy="758996"/>
          </a:xfrm>
          <a:prstGeom prst="rect">
            <a:avLst/>
          </a:prstGeom>
        </p:spPr>
      </p:pic>
    </p:spTree>
    <p:extLst>
      <p:ext uri="{BB962C8B-B14F-4D97-AF65-F5344CB8AC3E}">
        <p14:creationId xmlns:p14="http://schemas.microsoft.com/office/powerpoint/2010/main" val="3746770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782</TotalTime>
  <Words>4688</Words>
  <Application>Microsoft Office PowerPoint</Application>
  <PresentationFormat>Widescreen</PresentationFormat>
  <Paragraphs>243</Paragraphs>
  <Slides>42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42</vt:i4>
      </vt:variant>
    </vt:vector>
  </HeadingPairs>
  <TitlesOfParts>
    <vt:vector size="50" baseType="lpstr">
      <vt:lpstr>Arial</vt:lpstr>
      <vt:lpstr>Calibri</vt:lpstr>
      <vt:lpstr>Calibri Light</vt:lpstr>
      <vt:lpstr>Google Sans</vt:lpstr>
      <vt:lpstr>Roboto</vt:lpstr>
      <vt:lpstr>Rubik</vt:lpstr>
      <vt:lpstr>Tahoma</vt:lpstr>
      <vt:lpstr>Office Theme</vt:lpstr>
      <vt:lpstr>Fenomene moleculare:  Fizica fenomenelor de transport – mecanismelor de transport</vt:lpstr>
      <vt:lpstr>Fenomene de transport</vt:lpstr>
      <vt:lpstr>Cauzele fenomenului de transport</vt:lpstr>
      <vt:lpstr>PowerPoint Presentation</vt:lpstr>
      <vt:lpstr>Definiția fenomenelor de transport</vt:lpstr>
      <vt:lpstr>Definiția fenomenelor de transport. Cont.</vt:lpstr>
      <vt:lpstr> Corespondențe dintre mărimea de stare ρF, care exprimă neomogenitatea, și mărimea de proces ФF, care caracterizează transportul:</vt:lpstr>
      <vt:lpstr>PowerPoint Presentation</vt:lpstr>
      <vt:lpstr>Transportul de masă</vt:lpstr>
      <vt:lpstr>PowerPoint Presentation</vt:lpstr>
      <vt:lpstr>PowerPoint Presentation</vt:lpstr>
      <vt:lpstr>PowerPoint Presentation</vt:lpstr>
      <vt:lpstr>Transportul de impuls</vt:lpstr>
      <vt:lpstr>Transport de energie</vt:lpstr>
      <vt:lpstr>Transportul de sarcină electrică</vt:lpstr>
      <vt:lpstr>PowerPoint Presentation</vt:lpstr>
      <vt:lpstr>Efecte încrucișate</vt:lpstr>
      <vt:lpstr>PowerPoint Presentation</vt:lpstr>
      <vt:lpstr>REC</vt:lpstr>
      <vt:lpstr>Fenomene de transport</vt:lpstr>
      <vt:lpstr>PowerPoint Presentation</vt:lpstr>
      <vt:lpstr>PowerPoint Presentation</vt:lpstr>
      <vt:lpstr>Tipuri difuzie</vt:lpstr>
      <vt:lpstr>Tipuri difuzie. Cont.</vt:lpstr>
      <vt:lpstr>Tipuri de difuzie. Cont.</vt:lpstr>
      <vt:lpstr>Rata și direcția difuziei</vt:lpstr>
      <vt:lpstr>REC : în membrane -     Difuzia laterală și transversală</vt:lpstr>
      <vt:lpstr>Factori care afectează viteza de difuziune</vt:lpstr>
      <vt:lpstr>Legea I-ia a difuziei (a lui Fick) REC</vt:lpstr>
      <vt:lpstr>PowerPoint Presentation</vt:lpstr>
      <vt:lpstr>Legea a II-a a lui Fick REC</vt:lpstr>
      <vt:lpstr>PowerPoint Presentation</vt:lpstr>
      <vt:lpstr>PowerPoint Presentation</vt:lpstr>
      <vt:lpstr>Coeficienti de vascozitate</vt:lpstr>
      <vt:lpstr>PowerPoint Presentation</vt:lpstr>
      <vt:lpstr>PowerPoint Presentation</vt:lpstr>
      <vt:lpstr>PowerPoint Presentation</vt:lpstr>
      <vt:lpstr>PowerPoint Presentation</vt:lpstr>
      <vt:lpstr>PowerPoint Presentation</vt:lpstr>
      <vt:lpstr>Rolul difuziei în lumea vie</vt:lpstr>
      <vt:lpstr>Convecția vs Difuzia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COR-RCU</dc:creator>
  <cp:lastModifiedBy>buzdugan artur</cp:lastModifiedBy>
  <cp:revision>35</cp:revision>
  <dcterms:created xsi:type="dcterms:W3CDTF">2025-09-07T09:44:44Z</dcterms:created>
  <dcterms:modified xsi:type="dcterms:W3CDTF">2025-11-18T16:08:00Z</dcterms:modified>
</cp:coreProperties>
</file>