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5253" autoAdjust="0"/>
  </p:normalViewPr>
  <p:slideViewPr>
    <p:cSldViewPr snapToGrid="0">
      <p:cViewPr varScale="1">
        <p:scale>
          <a:sx n="94" d="100"/>
          <a:sy n="94" d="100"/>
        </p:scale>
        <p:origin x="51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27F67-3A50-4297-B8B6-693DA88AA5E4}" type="datetimeFigureOut">
              <a:rPr lang="en-US" smtClean="0"/>
              <a:t>9/16/2025</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8DB0D-707A-4B4F-9F6C-74B60B20FB92}" type="slidenum">
              <a:rPr lang="en-US" smtClean="0"/>
              <a:t>‹#›</a:t>
            </a:fld>
            <a:endParaRPr lang="en-US"/>
          </a:p>
        </p:txBody>
      </p:sp>
    </p:spTree>
    <p:extLst>
      <p:ext uri="{BB962C8B-B14F-4D97-AF65-F5344CB8AC3E}">
        <p14:creationId xmlns:p14="http://schemas.microsoft.com/office/powerpoint/2010/main" val="157065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53801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34420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18976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D7CAE28-B5DB-416C-BBE2-FF443ED9C5B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646196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D7CAE28-B5DB-416C-BBE2-FF443ED9C5B5}"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9063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D7CAE28-B5DB-416C-BBE2-FF443ED9C5B5}"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30111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D7CAE28-B5DB-416C-BBE2-FF443ED9C5B5}"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05297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D7CAE28-B5DB-416C-BBE2-FF443ED9C5B5}"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282048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CAE28-B5DB-416C-BBE2-FF443ED9C5B5}"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148447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4178827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D7CAE28-B5DB-416C-BBE2-FF443ED9C5B5}"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BC0902-DFCD-4542-83AB-0F1E2C26E220}" type="slidenum">
              <a:rPr lang="en-US" smtClean="0"/>
              <a:t>‹#›</a:t>
            </a:fld>
            <a:endParaRPr lang="en-US"/>
          </a:p>
        </p:txBody>
      </p:sp>
    </p:spTree>
    <p:extLst>
      <p:ext uri="{BB962C8B-B14F-4D97-AF65-F5344CB8AC3E}">
        <p14:creationId xmlns:p14="http://schemas.microsoft.com/office/powerpoint/2010/main" val="369606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7CAE28-B5DB-416C-BBE2-FF443ED9C5B5}" type="datetimeFigureOut">
              <a:rPr lang="en-US" smtClean="0"/>
              <a:t>9/16/2025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BC0902-DFCD-4542-83AB-0F1E2C26E220}" type="slidenum">
              <a:rPr lang="en-US" smtClean="0"/>
              <a:t>‹#›</a:t>
            </a:fld>
            <a:endParaRPr lang="en-US"/>
          </a:p>
        </p:txBody>
      </p:sp>
    </p:spTree>
    <p:extLst>
      <p:ext uri="{BB962C8B-B14F-4D97-AF65-F5344CB8AC3E}">
        <p14:creationId xmlns:p14="http://schemas.microsoft.com/office/powerpoint/2010/main" val="14515823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 y="280656"/>
            <a:ext cx="12068268" cy="3648547"/>
          </a:xfrm>
        </p:spPr>
        <p:txBody>
          <a:bodyPr anchor="t">
            <a:normAutofit/>
          </a:bodyPr>
          <a:lstStyle/>
          <a:p>
            <a:r>
              <a:rPr lang="en-US" sz="5400" b="1" dirty="0" err="1">
                <a:latin typeface="Times New Roman" panose="02020603050405020304" pitchFamily="18" charset="0"/>
                <a:cs typeface="Times New Roman" panose="02020603050405020304" pitchFamily="18" charset="0"/>
              </a:rPr>
              <a:t>Bazele</a:t>
            </a:r>
            <a:r>
              <a:rPr lang="en-US" sz="5400" b="1" dirty="0">
                <a:latin typeface="Times New Roman" panose="02020603050405020304" pitchFamily="18" charset="0"/>
                <a:cs typeface="Times New Roman" panose="02020603050405020304" pitchFamily="18" charset="0"/>
              </a:rPr>
              <a:t> </a:t>
            </a:r>
            <a:r>
              <a:rPr lang="en-US" sz="5400" b="1" dirty="0" err="1">
                <a:latin typeface="Times New Roman" panose="02020603050405020304" pitchFamily="18" charset="0"/>
                <a:cs typeface="Times New Roman" panose="02020603050405020304" pitchFamily="18" charset="0"/>
              </a:rPr>
              <a:t>Tehnologice</a:t>
            </a:r>
            <a:r>
              <a:rPr lang="en-US" sz="5400" b="1" dirty="0">
                <a:latin typeface="Times New Roman" panose="02020603050405020304" pitchFamily="18" charset="0"/>
                <a:cs typeface="Times New Roman" panose="02020603050405020304" pitchFamily="18" charset="0"/>
              </a:rPr>
              <a:t> ale </a:t>
            </a:r>
            <a:r>
              <a:rPr lang="en-US" sz="5400" b="1" dirty="0" err="1">
                <a:latin typeface="Times New Roman" panose="02020603050405020304" pitchFamily="18" charset="0"/>
                <a:cs typeface="Times New Roman" panose="02020603050405020304" pitchFamily="18" charset="0"/>
              </a:rPr>
              <a:t>microelectronicii</a:t>
            </a:r>
            <a:br>
              <a:rPr lang="x-none" sz="5400" b="1" dirty="0">
                <a:latin typeface="Times New Roman" panose="02020603050405020304" pitchFamily="18" charset="0"/>
                <a:cs typeface="Times New Roman" panose="02020603050405020304" pitchFamily="18" charset="0"/>
              </a:rPr>
            </a:br>
            <a:r>
              <a:rPr lang="en-GB" sz="3200" dirty="0">
                <a:latin typeface="Times New Roman" panose="02020603050405020304" pitchFamily="18" charset="0"/>
                <a:cs typeface="Times New Roman" panose="02020603050405020304" pitchFamily="18" charset="0"/>
              </a:rPr>
              <a:t>T</a:t>
            </a:r>
            <a:r>
              <a:rPr lang="x-none" sz="3200" dirty="0">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1</a:t>
            </a:r>
            <a:r>
              <a:rPr lang="x-none"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Tehnologia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materialelor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semiconductoare</a:t>
            </a:r>
            <a:r>
              <a:rPr lang="ro-RO"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5" name="Подзаголовок 4"/>
          <p:cNvSpPr>
            <a:spLocks noGrp="1"/>
          </p:cNvSpPr>
          <p:nvPr>
            <p:ph type="subTitle" idx="1"/>
          </p:nvPr>
        </p:nvSpPr>
        <p:spPr>
          <a:xfrm>
            <a:off x="1406305" y="6047715"/>
            <a:ext cx="9144000" cy="495678"/>
          </a:xfrm>
        </p:spPr>
        <p:txBody>
          <a:bodyPr/>
          <a:lstStyle/>
          <a:p>
            <a:r>
              <a:rPr lang="x-none" dirty="0"/>
              <a:t>Conf. Univ. Dr. Crețu Vasilii</a:t>
            </a:r>
            <a:endParaRPr lang="en-US" dirty="0"/>
          </a:p>
        </p:txBody>
      </p:sp>
      <p:sp>
        <p:nvSpPr>
          <p:cNvPr id="2" name="TextBox 1"/>
          <p:cNvSpPr txBox="1"/>
          <p:nvPr/>
        </p:nvSpPr>
        <p:spPr>
          <a:xfrm>
            <a:off x="860832" y="1643264"/>
            <a:ext cx="10429592" cy="923330"/>
          </a:xfrm>
          <a:prstGeom prst="rect">
            <a:avLst/>
          </a:prstGeom>
          <a:noFill/>
        </p:spPr>
        <p:txBody>
          <a:bodyPr wrap="square" rtlCol="0">
            <a:spAutoFit/>
          </a:bodyPr>
          <a:lstStyle/>
          <a:p>
            <a:pPr algn="just"/>
            <a:r>
              <a:rPr lang="x-none" b="1" dirty="0"/>
              <a:t>Scopul Lecției: </a:t>
            </a:r>
            <a:r>
              <a:rPr lang="ro-RO" dirty="0"/>
              <a:t>Scopul acestei lecții este să ofere studenților o înțelegere solidă a tehnologiei materialelor semiconductoare, a clasificării circuitelor integrate (CI) din punct de vedere al procesului tehnologic și a noțiunilor de bază legate de tehnologia circuitelor integrate. </a:t>
            </a:r>
          </a:p>
        </p:txBody>
      </p:sp>
      <p:sp>
        <p:nvSpPr>
          <p:cNvPr id="3" name="Прямоугольник 2"/>
          <p:cNvSpPr/>
          <p:nvPr/>
        </p:nvSpPr>
        <p:spPr>
          <a:xfrm>
            <a:off x="860832" y="2631395"/>
            <a:ext cx="10234945" cy="3416320"/>
          </a:xfrm>
          <a:prstGeom prst="rect">
            <a:avLst/>
          </a:prstGeom>
        </p:spPr>
        <p:txBody>
          <a:bodyPr wrap="square">
            <a:spAutoFit/>
          </a:bodyPr>
          <a:lstStyle/>
          <a:p>
            <a:r>
              <a:rPr lang="ro-RO" b="1" dirty="0"/>
              <a:t>Studentul trebuie </a:t>
            </a:r>
            <a:r>
              <a:rPr lang="ro-RO" b="1" i="1" dirty="0"/>
              <a:t>să cunoască:</a:t>
            </a:r>
            <a:endParaRPr lang="ro-RO" b="1" dirty="0"/>
          </a:p>
          <a:p>
            <a:r>
              <a:rPr lang="ro-RO" b="1" i="1" dirty="0"/>
              <a:t>§ </a:t>
            </a:r>
            <a:r>
              <a:rPr lang="ro-RO" dirty="0"/>
              <a:t>Să înțeleagă conceptele de bază legate de semiconductori, cum ar fi structura lor atomică, bandele de energie și conductivitatea.</a:t>
            </a:r>
          </a:p>
          <a:p>
            <a:r>
              <a:rPr lang="ro-RO" b="1" i="1" dirty="0"/>
              <a:t>§ </a:t>
            </a:r>
            <a:r>
              <a:rPr lang="ro-RO" dirty="0"/>
              <a:t>Să fie capabil să identifice și să descrie diferite tipuri de circuite integrate, cum ar fi CI analogice, CI digitale și CI analogice mixte.</a:t>
            </a:r>
          </a:p>
          <a:p>
            <a:r>
              <a:rPr lang="ro-RO" b="1" i="1" dirty="0"/>
              <a:t>§</a:t>
            </a:r>
            <a:r>
              <a:rPr lang="ro-RO" dirty="0"/>
              <a:t>Să aibă cunoștințe despre etapele principale ale procesului de fabricație a CI, cum ar fi litografia, implantarea ionilor, depunerea straturilor, gravarea și testarea.</a:t>
            </a:r>
          </a:p>
          <a:p>
            <a:r>
              <a:rPr lang="ro-RO" b="1" i="1" dirty="0"/>
              <a:t>§  </a:t>
            </a:r>
            <a:r>
              <a:rPr lang="ro-RO" dirty="0"/>
              <a:t>Să cunoască rolul fiecărei etape în producția unui CI funcțional.</a:t>
            </a:r>
            <a:r>
              <a:rPr lang="ro-RO" b="1" i="1" dirty="0"/>
              <a:t> </a:t>
            </a:r>
          </a:p>
          <a:p>
            <a:r>
              <a:rPr lang="ro-RO" b="1" i="1" dirty="0"/>
              <a:t>§ </a:t>
            </a:r>
            <a:r>
              <a:rPr lang="ro-RO" dirty="0"/>
              <a:t>Să poată face legături între materialele semiconductoare și tehnologia circuitelor integrate, înțelegând cum sunt utilizate semiconductoarele pentru a crea dispozitive electronice în cadrul procesului tehnologic.</a:t>
            </a:r>
          </a:p>
          <a:p>
            <a:r>
              <a:rPr lang="ro-RO" b="1" i="1" dirty="0"/>
              <a:t>§ </a:t>
            </a:r>
            <a:r>
              <a:rPr lang="ro-RO" dirty="0"/>
              <a:t>Să folosească terminologia corectă și să fie capabil să comunice eficient despre subiectele legate de materialele semiconductoare, clasificarea CI și tehnologia circuitelor integrate.</a:t>
            </a:r>
          </a:p>
        </p:txBody>
      </p:sp>
    </p:spTree>
    <p:extLst>
      <p:ext uri="{BB962C8B-B14F-4D97-AF65-F5344CB8AC3E}">
        <p14:creationId xmlns:p14="http://schemas.microsoft.com/office/powerpoint/2010/main" val="2699953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9525" y="0"/>
            <a:ext cx="10219426" cy="538609"/>
          </a:xfrm>
          <a:prstGeom prst="rect">
            <a:avLst/>
          </a:prstGeom>
        </p:spPr>
        <p:txBody>
          <a:bodyPr wrap="square">
            <a:spAutoFit/>
          </a:bodyPr>
          <a:lstStyle/>
          <a:p>
            <a:r>
              <a:rPr lang="it-IT" sz="2900" b="1" dirty="0">
                <a:latin typeface="Times New Roman" panose="02020603050405020304" pitchFamily="18" charset="0"/>
                <a:ea typeface="+mj-ea"/>
                <a:cs typeface="Times New Roman" panose="02020603050405020304" pitchFamily="18" charset="0"/>
              </a:rPr>
              <a:t>Clasificarea CI din punct de vedere al procesului tehnologic </a:t>
            </a:r>
            <a:endParaRPr lang="ru-RU" sz="2900" b="1" dirty="0">
              <a:latin typeface="Times New Roman" panose="02020603050405020304" pitchFamily="18" charset="0"/>
              <a:ea typeface="+mj-ea"/>
              <a:cs typeface="Times New Roman" panose="02020603050405020304" pitchFamily="18" charset="0"/>
            </a:endParaRPr>
          </a:p>
        </p:txBody>
      </p:sp>
      <p:pic>
        <p:nvPicPr>
          <p:cNvPr id="5" name="Рисунок 4"/>
          <p:cNvPicPr>
            <a:picLocks noChangeAspect="1"/>
          </p:cNvPicPr>
          <p:nvPr/>
        </p:nvPicPr>
        <p:blipFill>
          <a:blip r:embed="rId2">
            <a:duotone>
              <a:schemeClr val="accent5">
                <a:shade val="45000"/>
                <a:satMod val="135000"/>
              </a:schemeClr>
              <a:prstClr val="white"/>
            </a:duotone>
          </a:blip>
          <a:stretch>
            <a:fillRect/>
          </a:stretch>
        </p:blipFill>
        <p:spPr>
          <a:xfrm>
            <a:off x="1941955" y="538609"/>
            <a:ext cx="7702378" cy="2877451"/>
          </a:xfrm>
          <a:prstGeom prst="rect">
            <a:avLst/>
          </a:prstGeom>
        </p:spPr>
      </p:pic>
      <p:sp>
        <p:nvSpPr>
          <p:cNvPr id="6" name="Прямоугольник 5"/>
          <p:cNvSpPr/>
          <p:nvPr/>
        </p:nvSpPr>
        <p:spPr>
          <a:xfrm>
            <a:off x="149525" y="3416060"/>
            <a:ext cx="11723298" cy="3416320"/>
          </a:xfrm>
          <a:prstGeom prst="rect">
            <a:avLst/>
          </a:prstGeom>
        </p:spPr>
        <p:txBody>
          <a:bodyPr wrap="square">
            <a:spAutoFit/>
          </a:bodyPr>
          <a:lstStyle/>
          <a:p>
            <a:r>
              <a:rPr lang="ro-RO" b="1" u="sng" dirty="0">
                <a:solidFill>
                  <a:srgbClr val="000000"/>
                </a:solidFill>
                <a:latin typeface="TimesNewRomanPSMT"/>
              </a:rPr>
              <a:t>CI monolite </a:t>
            </a:r>
            <a:r>
              <a:rPr lang="ro-RO" dirty="0">
                <a:solidFill>
                  <a:srgbClr val="000000"/>
                </a:solidFill>
                <a:latin typeface="TimesNewRomanPSMT"/>
              </a:rPr>
              <a:t>( din greacă “mono”- singular, unic, “ litos”- piatră) – în aceste circuite integrate toate elementele active ( D, T) şi pasive (R,C) sunt formate în placa de Si, iar conexiunile între aceste elemente sunt pe suprafaţa plachetei. În monolite fiecare element trebuie izolat unul de altul.</a:t>
            </a:r>
            <a:br>
              <a:rPr lang="ro-RO" dirty="0">
                <a:solidFill>
                  <a:srgbClr val="000000"/>
                </a:solidFill>
                <a:latin typeface="TimesNewRomanPSMT"/>
              </a:rPr>
            </a:br>
            <a:r>
              <a:rPr lang="ro-RO" b="1" u="sng" dirty="0">
                <a:solidFill>
                  <a:srgbClr val="000000"/>
                </a:solidFill>
                <a:latin typeface="TimesNewRomanPSMT"/>
              </a:rPr>
              <a:t>CI hibride </a:t>
            </a:r>
            <a:r>
              <a:rPr lang="ro-RO" dirty="0">
                <a:solidFill>
                  <a:srgbClr val="000000"/>
                </a:solidFill>
                <a:latin typeface="TimesNewRomanPSMT"/>
              </a:rPr>
              <a:t>– pe suprafaţa unei plăci de ceramică se fac toate elementele pasive şi toate conexiunile, iar elemntele active se conectează la urmă. Hibridele pot funcţiona la frecvenţe mult mai înalte decât cele monolite.</a:t>
            </a:r>
            <a:br>
              <a:rPr lang="ro-RO" dirty="0">
                <a:solidFill>
                  <a:srgbClr val="000000"/>
                </a:solidFill>
                <a:latin typeface="TimesNewRomanPSMT"/>
              </a:rPr>
            </a:br>
            <a:r>
              <a:rPr lang="ro-RO" dirty="0">
                <a:solidFill>
                  <a:srgbClr val="000000"/>
                </a:solidFill>
                <a:latin typeface="TimesNewRomanPSMT"/>
              </a:rPr>
              <a:t>- cu pelicule subţiri – se formează prin depunerea vaporilor de Al în vid;</a:t>
            </a:r>
            <a:br>
              <a:rPr lang="ro-RO" dirty="0">
                <a:solidFill>
                  <a:srgbClr val="000000"/>
                </a:solidFill>
                <a:latin typeface="TimesNewRomanPSMT"/>
              </a:rPr>
            </a:br>
            <a:r>
              <a:rPr lang="ro-RO" dirty="0">
                <a:solidFill>
                  <a:srgbClr val="000000"/>
                </a:solidFill>
                <a:latin typeface="TimesNewRomanPSMT"/>
              </a:rPr>
              <a:t>- cu pelicule groase – la acestea se folosesc paste rezistoare, conductoare şi dielectrice.</a:t>
            </a:r>
            <a:br>
              <a:rPr lang="ro-RO" dirty="0">
                <a:solidFill>
                  <a:srgbClr val="000000"/>
                </a:solidFill>
                <a:latin typeface="TimesNewRomanPSMT"/>
              </a:rPr>
            </a:br>
            <a:r>
              <a:rPr lang="ro-RO" b="1" u="sng" dirty="0">
                <a:solidFill>
                  <a:srgbClr val="000000"/>
                </a:solidFill>
                <a:latin typeface="TimesNewRomanPSMT"/>
              </a:rPr>
              <a:t>CI optoelectronice </a:t>
            </a:r>
            <a:r>
              <a:rPr lang="ro-RO" dirty="0">
                <a:solidFill>
                  <a:srgbClr val="000000"/>
                </a:solidFill>
                <a:latin typeface="TimesNewRomanPSMT"/>
              </a:rPr>
              <a:t>– există trei elemente de bază:</a:t>
            </a:r>
            <a:br>
              <a:rPr lang="ro-RO" dirty="0">
                <a:solidFill>
                  <a:srgbClr val="000000"/>
                </a:solidFill>
                <a:latin typeface="TimesNewRomanPSMT"/>
              </a:rPr>
            </a:br>
            <a:r>
              <a:rPr lang="ro-RO" dirty="0">
                <a:solidFill>
                  <a:srgbClr val="000000"/>
                </a:solidFill>
                <a:latin typeface="TimesNewRomanPSMT"/>
              </a:rPr>
              <a:t>- sursa de lumină (laser);</a:t>
            </a:r>
            <a:br>
              <a:rPr lang="ro-RO" dirty="0">
                <a:solidFill>
                  <a:srgbClr val="000000"/>
                </a:solidFill>
                <a:latin typeface="TimesNewRomanPSMT"/>
              </a:rPr>
            </a:br>
            <a:r>
              <a:rPr lang="ro-RO" dirty="0">
                <a:solidFill>
                  <a:srgbClr val="000000"/>
                </a:solidFill>
                <a:latin typeface="TimesNewRomanPSMT"/>
              </a:rPr>
              <a:t>- fotoreceptor (detectează această sursă de lumină);</a:t>
            </a:r>
            <a:br>
              <a:rPr lang="ro-RO" dirty="0">
                <a:solidFill>
                  <a:srgbClr val="000000"/>
                </a:solidFill>
                <a:latin typeface="TimesNewRomanPSMT"/>
              </a:rPr>
            </a:br>
            <a:r>
              <a:rPr lang="ro-RO" dirty="0">
                <a:solidFill>
                  <a:srgbClr val="000000"/>
                </a:solidFill>
                <a:latin typeface="TimesNewRomanPSMT"/>
              </a:rPr>
              <a:t>- calea de transmisie pe baza joncţiunii pn.</a:t>
            </a:r>
            <a:r>
              <a:rPr lang="ro-RO" dirty="0"/>
              <a:t> </a:t>
            </a:r>
            <a:br>
              <a:rPr lang="ro-RO" dirty="0"/>
            </a:br>
            <a:endParaRPr lang="ru-RU" dirty="0"/>
          </a:p>
        </p:txBody>
      </p:sp>
    </p:spTree>
    <p:extLst>
      <p:ext uri="{BB962C8B-B14F-4D97-AF65-F5344CB8AC3E}">
        <p14:creationId xmlns:p14="http://schemas.microsoft.com/office/powerpoint/2010/main" val="4174182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0294" y="86590"/>
            <a:ext cx="4422476" cy="538609"/>
          </a:xfrm>
          <a:prstGeom prst="rect">
            <a:avLst/>
          </a:prstGeom>
        </p:spPr>
        <p:txBody>
          <a:bodyPr wrap="square">
            <a:spAutoFit/>
          </a:bodyPr>
          <a:lstStyle/>
          <a:p>
            <a:r>
              <a:rPr lang="ro-RO" sz="2900" b="1" dirty="0">
                <a:latin typeface="Times New Roman" panose="02020603050405020304" pitchFamily="18" charset="0"/>
                <a:ea typeface="+mj-ea"/>
                <a:cs typeface="Times New Roman" panose="02020603050405020304" pitchFamily="18" charset="0"/>
              </a:rPr>
              <a:t>Noţiuni de tehnologie a CI </a:t>
            </a:r>
            <a:endParaRPr lang="ru-RU" sz="2900" b="1" dirty="0">
              <a:latin typeface="Times New Roman" panose="02020603050405020304" pitchFamily="18" charset="0"/>
              <a:ea typeface="+mj-ea"/>
              <a:cs typeface="Times New Roman" panose="02020603050405020304" pitchFamily="18" charset="0"/>
            </a:endParaRPr>
          </a:p>
        </p:txBody>
      </p:sp>
      <p:sp>
        <p:nvSpPr>
          <p:cNvPr id="5" name="Прямоугольник 4"/>
          <p:cNvSpPr/>
          <p:nvPr/>
        </p:nvSpPr>
        <p:spPr>
          <a:xfrm>
            <a:off x="270294" y="690439"/>
            <a:ext cx="6096000" cy="400110"/>
          </a:xfrm>
          <a:prstGeom prst="rect">
            <a:avLst/>
          </a:prstGeom>
        </p:spPr>
        <p:txBody>
          <a:bodyPr>
            <a:spAutoFit/>
          </a:bodyPr>
          <a:lstStyle/>
          <a:p>
            <a:r>
              <a:rPr lang="it-IT" sz="2000" dirty="0">
                <a:solidFill>
                  <a:srgbClr val="000000"/>
                </a:solidFill>
                <a:latin typeface="TimesNewRomanPSMT"/>
              </a:rPr>
              <a:t>În 1957 a apărut tehnologia tranzistorilor planari.</a:t>
            </a:r>
            <a:r>
              <a:rPr lang="it-IT" sz="2000" dirty="0"/>
              <a:t> </a:t>
            </a:r>
            <a:endParaRPr lang="ru-RU" sz="2000" dirty="0"/>
          </a:p>
        </p:txBody>
      </p:sp>
      <p:pic>
        <p:nvPicPr>
          <p:cNvPr id="6" name="Рисунок 5"/>
          <p:cNvPicPr>
            <a:picLocks noChangeAspect="1"/>
          </p:cNvPicPr>
          <p:nvPr/>
        </p:nvPicPr>
        <p:blipFill>
          <a:blip r:embed="rId2"/>
          <a:stretch>
            <a:fillRect/>
          </a:stretch>
        </p:blipFill>
        <p:spPr>
          <a:xfrm>
            <a:off x="5962201" y="280637"/>
            <a:ext cx="3291030" cy="1426747"/>
          </a:xfrm>
          <a:prstGeom prst="rect">
            <a:avLst/>
          </a:prstGeom>
        </p:spPr>
      </p:pic>
      <p:sp>
        <p:nvSpPr>
          <p:cNvPr id="7" name="Прямоугольник 6"/>
          <p:cNvSpPr/>
          <p:nvPr/>
        </p:nvSpPr>
        <p:spPr>
          <a:xfrm>
            <a:off x="96392" y="1040281"/>
            <a:ext cx="5865809" cy="1200329"/>
          </a:xfrm>
          <a:prstGeom prst="rect">
            <a:avLst/>
          </a:prstGeom>
        </p:spPr>
        <p:txBody>
          <a:bodyPr wrap="square">
            <a:spAutoFit/>
          </a:bodyPr>
          <a:lstStyle/>
          <a:p>
            <a:pPr marL="285750" indent="-285750">
              <a:buFontTx/>
              <a:buChar char="-"/>
            </a:pPr>
            <a:r>
              <a:rPr lang="ro-RO" dirty="0">
                <a:solidFill>
                  <a:srgbClr val="000000"/>
                </a:solidFill>
                <a:latin typeface="TimesNewRomanPSMT"/>
              </a:rPr>
              <a:t>această plachetă introdusă într-un cuptor electric se realizează oxidarea: Si + O</a:t>
            </a:r>
            <a:r>
              <a:rPr lang="ro-RO" sz="1050" dirty="0">
                <a:solidFill>
                  <a:srgbClr val="000000"/>
                </a:solidFill>
                <a:latin typeface="TimesNewRomanPSMT"/>
              </a:rPr>
              <a:t>2 </a:t>
            </a:r>
            <a:r>
              <a:rPr lang="ro-RO" sz="1600" dirty="0">
                <a:solidFill>
                  <a:srgbClr val="000000"/>
                </a:solidFill>
                <a:latin typeface="SymbolMT"/>
              </a:rPr>
              <a:t>→ </a:t>
            </a:r>
            <a:r>
              <a:rPr lang="ro-RO" dirty="0">
                <a:solidFill>
                  <a:srgbClr val="000000"/>
                </a:solidFill>
                <a:latin typeface="TimesNewRomanPSMT"/>
              </a:rPr>
              <a:t>S</a:t>
            </a:r>
            <a:r>
              <a:rPr lang="en-US" dirty="0" err="1">
                <a:solidFill>
                  <a:srgbClr val="000000"/>
                </a:solidFill>
                <a:latin typeface="TimesNewRomanPSMT"/>
              </a:rPr>
              <a:t>i</a:t>
            </a:r>
            <a:r>
              <a:rPr lang="ro-RO" dirty="0">
                <a:solidFill>
                  <a:srgbClr val="000000"/>
                </a:solidFill>
                <a:latin typeface="TimesNewRomanPSMT"/>
              </a:rPr>
              <a:t>O</a:t>
            </a:r>
            <a:r>
              <a:rPr lang="ro-RO" sz="1050" dirty="0">
                <a:solidFill>
                  <a:srgbClr val="000000"/>
                </a:solidFill>
                <a:latin typeface="TimesNewRomanPSMT"/>
              </a:rPr>
              <a:t>2</a:t>
            </a:r>
          </a:p>
          <a:p>
            <a:pPr marL="285750" indent="-285750">
              <a:buFontTx/>
              <a:buChar char="-"/>
            </a:pPr>
            <a:r>
              <a:rPr lang="ro-RO" dirty="0">
                <a:solidFill>
                  <a:srgbClr val="000000"/>
                </a:solidFill>
                <a:latin typeface="TimesNewRomanPSMT"/>
              </a:rPr>
              <a:t>apoi se realizează un proces de fotolitografie; </a:t>
            </a:r>
            <a:r>
              <a:rPr lang="en-US" dirty="0">
                <a:solidFill>
                  <a:srgbClr val="000000"/>
                </a:solidFill>
                <a:latin typeface="TimesNewRomanPSMT"/>
              </a:rPr>
              <a:t>pe</a:t>
            </a:r>
            <a:r>
              <a:rPr lang="ro-RO" dirty="0">
                <a:solidFill>
                  <a:srgbClr val="000000"/>
                </a:solidFill>
                <a:latin typeface="TimesNewRomanPSMT"/>
              </a:rPr>
              <a:t> plachetă </a:t>
            </a:r>
            <a:r>
              <a:rPr lang="ro-MD" dirty="0">
                <a:solidFill>
                  <a:srgbClr val="000000"/>
                </a:solidFill>
                <a:latin typeface="TimesNewRomanPSMT"/>
              </a:rPr>
              <a:t>în pelicula de SiO</a:t>
            </a:r>
            <a:r>
              <a:rPr lang="ro-MD" baseline="-25000" dirty="0">
                <a:solidFill>
                  <a:srgbClr val="000000"/>
                </a:solidFill>
                <a:latin typeface="TimesNewRomanPSMT"/>
              </a:rPr>
              <a:t>2</a:t>
            </a:r>
            <a:r>
              <a:rPr lang="ro-MD" dirty="0">
                <a:solidFill>
                  <a:srgbClr val="000000"/>
                </a:solidFill>
                <a:latin typeface="TimesNewRomanPSMT"/>
              </a:rPr>
              <a:t> </a:t>
            </a:r>
            <a:r>
              <a:rPr lang="ro-RO" dirty="0">
                <a:solidFill>
                  <a:srgbClr val="000000"/>
                </a:solidFill>
                <a:latin typeface="TimesNewRomanPSMT"/>
              </a:rPr>
              <a:t>se formează nişte ferestre:</a:t>
            </a:r>
            <a:r>
              <a:rPr lang="ro-RO" dirty="0"/>
              <a:t> </a:t>
            </a:r>
            <a:endParaRPr lang="ru-RU" dirty="0"/>
          </a:p>
        </p:txBody>
      </p:sp>
      <p:pic>
        <p:nvPicPr>
          <p:cNvPr id="8" name="Рисунок 7"/>
          <p:cNvPicPr>
            <a:picLocks noChangeAspect="1"/>
          </p:cNvPicPr>
          <p:nvPr/>
        </p:nvPicPr>
        <p:blipFill>
          <a:blip r:embed="rId3"/>
          <a:stretch>
            <a:fillRect/>
          </a:stretch>
        </p:blipFill>
        <p:spPr>
          <a:xfrm>
            <a:off x="6136103" y="2132604"/>
            <a:ext cx="2943225" cy="1047750"/>
          </a:xfrm>
          <a:prstGeom prst="rect">
            <a:avLst/>
          </a:prstGeom>
        </p:spPr>
      </p:pic>
      <p:sp>
        <p:nvSpPr>
          <p:cNvPr id="9" name="Прямоугольник 8"/>
          <p:cNvSpPr/>
          <p:nvPr/>
        </p:nvSpPr>
        <p:spPr>
          <a:xfrm>
            <a:off x="29378" y="2082590"/>
            <a:ext cx="6077348" cy="646331"/>
          </a:xfrm>
          <a:prstGeom prst="rect">
            <a:avLst/>
          </a:prstGeom>
        </p:spPr>
        <p:txBody>
          <a:bodyPr wrap="square">
            <a:spAutoFit/>
          </a:bodyPr>
          <a:lstStyle/>
          <a:p>
            <a:pPr marL="285750" indent="-285750">
              <a:buFontTx/>
              <a:buChar char="-"/>
            </a:pPr>
            <a:r>
              <a:rPr lang="pt-BR" dirty="0">
                <a:solidFill>
                  <a:srgbClr val="000000"/>
                </a:solidFill>
                <a:latin typeface="TimesNewRomanPSMT"/>
              </a:rPr>
              <a:t>apoi se face difuzia </a:t>
            </a:r>
            <a:r>
              <a:rPr lang="ro-MD" dirty="0">
                <a:solidFill>
                  <a:srgbClr val="000000"/>
                </a:solidFill>
                <a:latin typeface="TimesNewRomanPSMT"/>
              </a:rPr>
              <a:t>impurităților acceptoare pentru formarea semiconductorului de </a:t>
            </a:r>
            <a:r>
              <a:rPr lang="pt-BR" dirty="0">
                <a:solidFill>
                  <a:srgbClr val="000000"/>
                </a:solidFill>
                <a:latin typeface="TimesNewRomanPSMT"/>
              </a:rPr>
              <a:t>de tip p:</a:t>
            </a:r>
            <a:r>
              <a:rPr lang="pt-BR" dirty="0"/>
              <a:t> </a:t>
            </a:r>
            <a:endParaRPr lang="ru-RU" dirty="0"/>
          </a:p>
        </p:txBody>
      </p:sp>
      <p:pic>
        <p:nvPicPr>
          <p:cNvPr id="10" name="Рисунок 9"/>
          <p:cNvPicPr>
            <a:picLocks noChangeAspect="1"/>
          </p:cNvPicPr>
          <p:nvPr/>
        </p:nvPicPr>
        <p:blipFill>
          <a:blip r:embed="rId4"/>
          <a:stretch>
            <a:fillRect/>
          </a:stretch>
        </p:blipFill>
        <p:spPr>
          <a:xfrm>
            <a:off x="6136103" y="3245401"/>
            <a:ext cx="4507422" cy="830038"/>
          </a:xfrm>
          <a:prstGeom prst="rect">
            <a:avLst/>
          </a:prstGeom>
        </p:spPr>
      </p:pic>
      <p:sp>
        <p:nvSpPr>
          <p:cNvPr id="11" name="Прямоугольник 10"/>
          <p:cNvSpPr/>
          <p:nvPr/>
        </p:nvSpPr>
        <p:spPr>
          <a:xfrm>
            <a:off x="28967" y="2636588"/>
            <a:ext cx="6599284" cy="646331"/>
          </a:xfrm>
          <a:prstGeom prst="rect">
            <a:avLst/>
          </a:prstGeom>
        </p:spPr>
        <p:txBody>
          <a:bodyPr wrap="square">
            <a:spAutoFit/>
          </a:bodyPr>
          <a:lstStyle/>
          <a:p>
            <a:pPr marL="285750" indent="-285750">
              <a:buFontTx/>
              <a:buChar char="-"/>
            </a:pPr>
            <a:r>
              <a:rPr lang="ro-RO" dirty="0">
                <a:solidFill>
                  <a:srgbClr val="000000"/>
                </a:solidFill>
                <a:latin typeface="TimesNewRomanPSMT"/>
              </a:rPr>
              <a:t>se mai face o oxidare, apoi din nou un proces de fotolitografie:</a:t>
            </a:r>
            <a:r>
              <a:rPr lang="ro-RO" dirty="0"/>
              <a:t> </a:t>
            </a:r>
          </a:p>
        </p:txBody>
      </p:sp>
      <p:pic>
        <p:nvPicPr>
          <p:cNvPr id="12" name="Рисунок 11"/>
          <p:cNvPicPr>
            <a:picLocks noChangeAspect="1"/>
          </p:cNvPicPr>
          <p:nvPr/>
        </p:nvPicPr>
        <p:blipFill>
          <a:blip r:embed="rId5"/>
          <a:stretch>
            <a:fillRect/>
          </a:stretch>
        </p:blipFill>
        <p:spPr>
          <a:xfrm>
            <a:off x="6136103" y="4041572"/>
            <a:ext cx="4663496" cy="1506837"/>
          </a:xfrm>
          <a:prstGeom prst="rect">
            <a:avLst/>
          </a:prstGeom>
        </p:spPr>
      </p:pic>
      <p:sp>
        <p:nvSpPr>
          <p:cNvPr id="13" name="Прямоугольник 12"/>
          <p:cNvSpPr/>
          <p:nvPr/>
        </p:nvSpPr>
        <p:spPr>
          <a:xfrm>
            <a:off x="0" y="2994094"/>
            <a:ext cx="6186692" cy="2308324"/>
          </a:xfrm>
          <a:prstGeom prst="rect">
            <a:avLst/>
          </a:prstGeom>
        </p:spPr>
        <p:txBody>
          <a:bodyPr wrap="square">
            <a:spAutoFit/>
          </a:bodyPr>
          <a:lstStyle/>
          <a:p>
            <a:pPr marL="285750" indent="-285750">
              <a:buFontTx/>
              <a:buChar char="-"/>
            </a:pPr>
            <a:r>
              <a:rPr lang="ro-RO" dirty="0">
                <a:solidFill>
                  <a:srgbClr val="000000"/>
                </a:solidFill>
                <a:latin typeface="TimesNewRomanPSMT"/>
              </a:rPr>
              <a:t>la npn purtătorii sunt electronii care se injectează în bază şi formează curentul prin bază, o altă parte de electroni se injectează în colector şi se formează curentul prin colector;</a:t>
            </a:r>
          </a:p>
          <a:p>
            <a:pPr marL="285750" indent="-285750">
              <a:buFontTx/>
              <a:buChar char="-"/>
            </a:pPr>
            <a:r>
              <a:rPr lang="ro-RO" dirty="0">
                <a:solidFill>
                  <a:srgbClr val="000000"/>
                </a:solidFill>
                <a:latin typeface="TimesNewRomanPSMT"/>
              </a:rPr>
              <a:t> pt. a face contactele placheta se oxidează din nou şi din nou procesul fotolitografic </a:t>
            </a:r>
            <a:r>
              <a:rPr lang="ro-RO" sz="1600" dirty="0">
                <a:solidFill>
                  <a:srgbClr val="000000"/>
                </a:solidFill>
                <a:latin typeface="SymbolMT"/>
              </a:rPr>
              <a:t>⇒</a:t>
            </a:r>
            <a:r>
              <a:rPr lang="ro-RO" dirty="0">
                <a:solidFill>
                  <a:srgbClr val="000000"/>
                </a:solidFill>
                <a:latin typeface="TimesNewRomanPSMT"/>
              </a:rPr>
              <a:t>că se deschid nişte ferestre de contact, după care se depune Al</a:t>
            </a:r>
            <a:br>
              <a:rPr lang="ro-RO" dirty="0">
                <a:solidFill>
                  <a:srgbClr val="000000"/>
                </a:solidFill>
                <a:latin typeface="TimesNewRomanPSMT"/>
              </a:rPr>
            </a:br>
            <a:r>
              <a:rPr lang="ro-RO" dirty="0">
                <a:solidFill>
                  <a:srgbClr val="000000"/>
                </a:solidFill>
                <a:latin typeface="TimesNewRomanPSMT"/>
              </a:rPr>
              <a:t>pe toată suprafaţa plachetei:</a:t>
            </a:r>
            <a:r>
              <a:rPr lang="ro-RO" dirty="0"/>
              <a:t> </a:t>
            </a:r>
            <a:endParaRPr lang="ru-RU" dirty="0"/>
          </a:p>
        </p:txBody>
      </p:sp>
      <p:pic>
        <p:nvPicPr>
          <p:cNvPr id="14" name="Рисунок 13"/>
          <p:cNvPicPr>
            <a:picLocks noChangeAspect="1"/>
          </p:cNvPicPr>
          <p:nvPr/>
        </p:nvPicPr>
        <p:blipFill>
          <a:blip r:embed="rId6"/>
          <a:stretch>
            <a:fillRect/>
          </a:stretch>
        </p:blipFill>
        <p:spPr>
          <a:xfrm>
            <a:off x="6258818" y="5548409"/>
            <a:ext cx="2473672" cy="1309591"/>
          </a:xfrm>
          <a:prstGeom prst="rect">
            <a:avLst/>
          </a:prstGeom>
        </p:spPr>
      </p:pic>
      <p:sp>
        <p:nvSpPr>
          <p:cNvPr id="15" name="Прямоугольник 14"/>
          <p:cNvSpPr/>
          <p:nvPr/>
        </p:nvSpPr>
        <p:spPr>
          <a:xfrm>
            <a:off x="270294" y="5340608"/>
            <a:ext cx="6096000" cy="923330"/>
          </a:xfrm>
          <a:prstGeom prst="rect">
            <a:avLst/>
          </a:prstGeom>
        </p:spPr>
        <p:txBody>
          <a:bodyPr>
            <a:spAutoFit/>
          </a:bodyPr>
          <a:lstStyle/>
          <a:p>
            <a:r>
              <a:rPr lang="ro-RO" dirty="0">
                <a:solidFill>
                  <a:srgbClr val="000000"/>
                </a:solidFill>
                <a:latin typeface="TimesNewRomanPSMT"/>
              </a:rPr>
              <a:t>Această tehnică planară a tranzistorului a fost în principiu trecerea rapidă la tehnologia circuitelor integrate.</a:t>
            </a:r>
            <a:r>
              <a:rPr lang="ro-RO" dirty="0"/>
              <a:t> </a:t>
            </a:r>
            <a:br>
              <a:rPr lang="ro-RO" dirty="0"/>
            </a:br>
            <a:endParaRPr lang="ru-RU" dirty="0"/>
          </a:p>
        </p:txBody>
      </p:sp>
    </p:spTree>
    <p:extLst>
      <p:ext uri="{BB962C8B-B14F-4D97-AF65-F5344CB8AC3E}">
        <p14:creationId xmlns:p14="http://schemas.microsoft.com/office/powerpoint/2010/main" val="2409021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03843"/>
            <a:ext cx="6096000" cy="400110"/>
          </a:xfrm>
          <a:prstGeom prst="rect">
            <a:avLst/>
          </a:prstGeom>
        </p:spPr>
        <p:txBody>
          <a:bodyPr>
            <a:spAutoFit/>
          </a:bodyPr>
          <a:lstStyle/>
          <a:p>
            <a:r>
              <a:rPr lang="it-IT" sz="2000" dirty="0">
                <a:solidFill>
                  <a:srgbClr val="000000"/>
                </a:solidFill>
                <a:latin typeface="TimesNewRomanPSMT"/>
              </a:rPr>
              <a:t>În 1961 se realizează primele CI.</a:t>
            </a:r>
            <a:r>
              <a:rPr lang="it-IT" sz="2000" dirty="0"/>
              <a:t> </a:t>
            </a:r>
            <a:endParaRPr lang="ru-RU" sz="2000" dirty="0"/>
          </a:p>
        </p:txBody>
      </p:sp>
      <p:pic>
        <p:nvPicPr>
          <p:cNvPr id="5" name="Рисунок 4"/>
          <p:cNvPicPr>
            <a:picLocks noChangeAspect="1"/>
          </p:cNvPicPr>
          <p:nvPr/>
        </p:nvPicPr>
        <p:blipFill>
          <a:blip r:embed="rId2"/>
          <a:stretch>
            <a:fillRect/>
          </a:stretch>
        </p:blipFill>
        <p:spPr>
          <a:xfrm>
            <a:off x="9144000" y="233990"/>
            <a:ext cx="2485666" cy="2458351"/>
          </a:xfrm>
          <a:prstGeom prst="rect">
            <a:avLst/>
          </a:prstGeom>
        </p:spPr>
      </p:pic>
      <p:pic>
        <p:nvPicPr>
          <p:cNvPr id="8194" name="Picture 2" descr="Circuitul integrat, la 53 de ani de viaţ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102" y="2943703"/>
            <a:ext cx="4116396" cy="273960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anks to Texas Instruments, the Microchip Revolution Started in Dal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34670"/>
            <a:ext cx="5761844" cy="360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934670"/>
            <a:ext cx="5969479" cy="923330"/>
          </a:xfrm>
          <a:prstGeom prst="rect">
            <a:avLst/>
          </a:prstGeom>
          <a:noFill/>
        </p:spPr>
        <p:txBody>
          <a:bodyPr wrap="square" rtlCol="0">
            <a:spAutoFit/>
          </a:bodyPr>
          <a:lstStyle/>
          <a:p>
            <a:r>
              <a:rPr lang="en-US" dirty="0"/>
              <a:t>This 1958 prototype integrated circuit mounted on glass was designed by Nobel Prize Physics winner Jack </a:t>
            </a:r>
            <a:r>
              <a:rPr lang="en-US" dirty="0" err="1"/>
              <a:t>Kilby</a:t>
            </a:r>
            <a:r>
              <a:rPr lang="en-US" dirty="0"/>
              <a:t> at Texas Instruments.</a:t>
            </a:r>
            <a:endParaRPr lang="ru-RU" dirty="0"/>
          </a:p>
        </p:txBody>
      </p:sp>
      <p:sp>
        <p:nvSpPr>
          <p:cNvPr id="7" name="Прямоугольник 6"/>
          <p:cNvSpPr/>
          <p:nvPr/>
        </p:nvSpPr>
        <p:spPr>
          <a:xfrm>
            <a:off x="6096000" y="5934670"/>
            <a:ext cx="6096000" cy="923330"/>
          </a:xfrm>
          <a:prstGeom prst="rect">
            <a:avLst/>
          </a:prstGeom>
        </p:spPr>
        <p:txBody>
          <a:bodyPr>
            <a:spAutoFit/>
          </a:bodyPr>
          <a:lstStyle/>
          <a:p>
            <a:r>
              <a:rPr lang="ro-RO" dirty="0"/>
              <a:t>Așa arăta primul circuitul integrat din lume, prezentat de Jack Kilby pe 12 septembrie 1958 colegilor săi de la Texas Instruments</a:t>
            </a:r>
            <a:endParaRPr lang="ru-RU" dirty="0"/>
          </a:p>
        </p:txBody>
      </p:sp>
      <p:sp>
        <p:nvSpPr>
          <p:cNvPr id="8" name="Прямоугольник 7"/>
          <p:cNvSpPr/>
          <p:nvPr/>
        </p:nvSpPr>
        <p:spPr>
          <a:xfrm>
            <a:off x="-1" y="542148"/>
            <a:ext cx="8384875" cy="923330"/>
          </a:xfrm>
          <a:prstGeom prst="rect">
            <a:avLst/>
          </a:prstGeom>
        </p:spPr>
        <p:txBody>
          <a:bodyPr wrap="square">
            <a:spAutoFit/>
          </a:bodyPr>
          <a:lstStyle/>
          <a:p>
            <a:r>
              <a:rPr lang="ro-RO" dirty="0">
                <a:solidFill>
                  <a:srgbClr val="000000"/>
                </a:solidFill>
                <a:latin typeface="TimesNewRomanPSMT"/>
              </a:rPr>
              <a:t>Pt. a face acest circuit în cadrul unui CI trebuie ca:</a:t>
            </a:r>
            <a:br>
              <a:rPr lang="ro-RO" dirty="0">
                <a:solidFill>
                  <a:srgbClr val="000000"/>
                </a:solidFill>
                <a:latin typeface="TimesNewRomanPSMT"/>
              </a:rPr>
            </a:br>
            <a:r>
              <a:rPr lang="ro-RO" dirty="0">
                <a:solidFill>
                  <a:srgbClr val="000000"/>
                </a:solidFill>
                <a:latin typeface="TimesNewRomanPSMT"/>
              </a:rPr>
              <a:t>- structura lui Q trebuie să fie alta decât cea de la tranzistorul fabricat anterior;</a:t>
            </a:r>
            <a:br>
              <a:rPr lang="ro-RO" dirty="0">
                <a:solidFill>
                  <a:srgbClr val="000000"/>
                </a:solidFill>
                <a:latin typeface="TimesNewRomanPSMT"/>
              </a:rPr>
            </a:br>
            <a:r>
              <a:rPr lang="ro-RO" dirty="0">
                <a:solidFill>
                  <a:srgbClr val="000000"/>
                </a:solidFill>
                <a:latin typeface="TimesNewRomanPSMT"/>
              </a:rPr>
              <a:t>- capacitatea de barieră a joncţiunii pn o folosim ca o capacitate în CI monolite.</a:t>
            </a:r>
            <a:r>
              <a:rPr lang="ro-RO" dirty="0"/>
              <a:t> </a:t>
            </a:r>
            <a:endParaRPr lang="ru-RU" dirty="0"/>
          </a:p>
        </p:txBody>
      </p:sp>
      <mc:AlternateContent xmlns:mc="http://schemas.openxmlformats.org/markup-compatibility/2006" xmlns:a14="http://schemas.microsoft.com/office/drawing/2010/main">
        <mc:Choice Requires="a14">
          <p:sp>
            <p:nvSpPr>
              <p:cNvPr id="11" name="TextBox 10"/>
              <p:cNvSpPr txBox="1"/>
              <p:nvPr/>
            </p:nvSpPr>
            <p:spPr>
              <a:xfrm>
                <a:off x="0" y="1420359"/>
                <a:ext cx="1488057" cy="52591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ro-MD" b="1" i="1" smtClean="0">
                          <a:latin typeface="Cambria Math" panose="02040503050406030204" pitchFamily="18" charset="0"/>
                        </a:rPr>
                        <m:t>𝑹</m:t>
                      </m:r>
                      <m:r>
                        <a:rPr lang="ro-MD" b="1" i="1" smtClean="0">
                          <a:latin typeface="Cambria Math" panose="02040503050406030204" pitchFamily="18" charset="0"/>
                        </a:rPr>
                        <m:t>=</m:t>
                      </m:r>
                      <m:r>
                        <a:rPr lang="ro-MD" b="1" i="1" smtClean="0">
                          <a:latin typeface="Cambria Math" panose="02040503050406030204" pitchFamily="18" charset="0"/>
                          <a:ea typeface="Cambria Math" panose="02040503050406030204" pitchFamily="18" charset="0"/>
                        </a:rPr>
                        <m:t>𝝆</m:t>
                      </m:r>
                      <m:f>
                        <m:fPr>
                          <m:ctrlPr>
                            <a:rPr lang="ro-MD" b="1" i="1" smtClean="0">
                              <a:latin typeface="Cambria Math" panose="02040503050406030204" pitchFamily="18" charset="0"/>
                              <a:ea typeface="Cambria Math" panose="02040503050406030204" pitchFamily="18" charset="0"/>
                            </a:rPr>
                          </m:ctrlPr>
                        </m:fPr>
                        <m:num>
                          <m:r>
                            <a:rPr lang="ro-MD" b="1" i="1" smtClean="0">
                              <a:latin typeface="Cambria Math" panose="02040503050406030204" pitchFamily="18" charset="0"/>
                              <a:ea typeface="Cambria Math" panose="02040503050406030204" pitchFamily="18" charset="0"/>
                            </a:rPr>
                            <m:t>𝒍</m:t>
                          </m:r>
                        </m:num>
                        <m:den>
                          <m:r>
                            <a:rPr lang="ro-MD" b="1" i="1" smtClean="0">
                              <a:latin typeface="Cambria Math" panose="02040503050406030204" pitchFamily="18" charset="0"/>
                              <a:ea typeface="Cambria Math" panose="02040503050406030204" pitchFamily="18" charset="0"/>
                            </a:rPr>
                            <m:t>𝒃</m:t>
                          </m:r>
                          <m:r>
                            <a:rPr lang="ro-MD" b="1" i="1" smtClean="0">
                              <a:latin typeface="Cambria Math" panose="02040503050406030204" pitchFamily="18" charset="0"/>
                              <a:ea typeface="Cambria Math" panose="02040503050406030204" pitchFamily="18" charset="0"/>
                            </a:rPr>
                            <m:t>∗</m:t>
                          </m:r>
                          <m:r>
                            <a:rPr lang="ro-MD" b="1" i="1" smtClean="0">
                              <a:latin typeface="Cambria Math" panose="02040503050406030204" pitchFamily="18" charset="0"/>
                              <a:ea typeface="Cambria Math" panose="02040503050406030204" pitchFamily="18" charset="0"/>
                            </a:rPr>
                            <m:t>𝒉</m:t>
                          </m:r>
                        </m:den>
                      </m:f>
                    </m:oMath>
                  </m:oMathPara>
                </a14:m>
                <a:endParaRPr lang="ru-RU"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0" y="1420359"/>
                <a:ext cx="1488057" cy="525913"/>
              </a:xfrm>
              <a:prstGeom prst="rect">
                <a:avLst/>
              </a:prstGeom>
              <a:blipFill rotWithShape="0">
                <a:blip r:embed="rId5"/>
                <a:stretch>
                  <a:fillRect/>
                </a:stretch>
              </a:blipFill>
            </p:spPr>
            <p:txBody>
              <a:bodyPr/>
              <a:lstStyle/>
              <a:p>
                <a:r>
                  <a:rPr lang="ru-RU">
                    <a:noFill/>
                  </a:rPr>
                  <a:t> </a:t>
                </a:r>
              </a:p>
            </p:txBody>
          </p:sp>
        </mc:Fallback>
      </mc:AlternateContent>
      <p:graphicFrame>
        <p:nvGraphicFramePr>
          <p:cNvPr id="9" name="Таблица 8"/>
          <p:cNvGraphicFramePr>
            <a:graphicFrameLocks noGrp="1"/>
          </p:cNvGraphicFramePr>
          <p:nvPr>
            <p:extLst>
              <p:ext uri="{D42A27DB-BD31-4B8C-83A1-F6EECF244321}">
                <p14:modId xmlns:p14="http://schemas.microsoft.com/office/powerpoint/2010/main" val="389167005"/>
              </p:ext>
            </p:extLst>
          </p:nvPr>
        </p:nvGraphicFramePr>
        <p:xfrm>
          <a:off x="1758441" y="1622343"/>
          <a:ext cx="2371725" cy="304800"/>
        </p:xfrm>
        <a:graphic>
          <a:graphicData uri="http://schemas.openxmlformats.org/drawingml/2006/table">
            <a:tbl>
              <a:tblPr/>
              <a:tblGrid>
                <a:gridCol w="2371725">
                  <a:extLst>
                    <a:ext uri="{9D8B030D-6E8A-4147-A177-3AD203B41FA5}">
                      <a16:colId xmlns:a16="http://schemas.microsoft.com/office/drawing/2014/main" val="20000"/>
                    </a:ext>
                  </a:extLst>
                </a:gridCol>
              </a:tblGrid>
              <a:tr h="0">
                <a:tc>
                  <a:txBody>
                    <a:bodyPr/>
                    <a:lstStyle/>
                    <a:p>
                      <a:r>
                        <a:rPr lang="ro-RO" sz="1400" b="0" i="0" dirty="0">
                          <a:solidFill>
                            <a:srgbClr val="000000"/>
                          </a:solidFill>
                          <a:effectLst/>
                          <a:latin typeface="TimesNewRomanPSMT"/>
                        </a:rPr>
                        <a:t>b = lăţimea; h = grosimea.</a:t>
                      </a:r>
                      <a:endParaRPr lang="ro-RO"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0" name="Rectangle 5"/>
          <p:cNvSpPr>
            <a:spLocks noChangeArrowheads="1"/>
          </p:cNvSpPr>
          <p:nvPr/>
        </p:nvSpPr>
        <p:spPr bwMode="auto">
          <a:xfrm>
            <a:off x="4910138" y="38496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800" b="0" i="0" u="none" strike="noStrike" cap="none" normalizeH="0" baseline="0">
                <a:ln>
                  <a:noFill/>
                </a:ln>
                <a:solidFill>
                  <a:schemeClr val="tx1"/>
                </a:solidFill>
                <a:effectLst/>
                <a:latin typeface="Arial" panose="020B0604020202020204" pitchFamily="34"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0041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1886" y="68860"/>
            <a:ext cx="10607615" cy="369332"/>
          </a:xfrm>
          <a:prstGeom prst="rect">
            <a:avLst/>
          </a:prstGeom>
        </p:spPr>
        <p:txBody>
          <a:bodyPr wrap="square">
            <a:spAutoFit/>
          </a:bodyPr>
          <a:lstStyle/>
          <a:p>
            <a:r>
              <a:rPr lang="ro-RO" dirty="0">
                <a:solidFill>
                  <a:srgbClr val="000000"/>
                </a:solidFill>
                <a:latin typeface="TimesNewRomanPSMT"/>
              </a:rPr>
              <a:t>Vrem să folosim cam aceeaşi metodă de realizare a tranzistorului planar şi pt. CI.</a:t>
            </a:r>
            <a:r>
              <a:rPr lang="ro-RO" dirty="0"/>
              <a:t> </a:t>
            </a:r>
            <a:endParaRPr lang="ru-RU" dirty="0"/>
          </a:p>
        </p:txBody>
      </p:sp>
      <p:pic>
        <p:nvPicPr>
          <p:cNvPr id="6" name="Рисунок 5"/>
          <p:cNvPicPr>
            <a:picLocks noChangeAspect="1"/>
          </p:cNvPicPr>
          <p:nvPr/>
        </p:nvPicPr>
        <p:blipFill>
          <a:blip r:embed="rId2"/>
          <a:stretch>
            <a:fillRect/>
          </a:stretch>
        </p:blipFill>
        <p:spPr>
          <a:xfrm>
            <a:off x="649406" y="353323"/>
            <a:ext cx="5597872" cy="949265"/>
          </a:xfrm>
          <a:prstGeom prst="rect">
            <a:avLst/>
          </a:prstGeom>
        </p:spPr>
      </p:pic>
      <p:sp>
        <p:nvSpPr>
          <p:cNvPr id="7" name="Прямоугольник 6"/>
          <p:cNvSpPr/>
          <p:nvPr/>
        </p:nvSpPr>
        <p:spPr>
          <a:xfrm>
            <a:off x="71886" y="1302588"/>
            <a:ext cx="12186250" cy="369332"/>
          </a:xfrm>
          <a:prstGeom prst="rect">
            <a:avLst/>
          </a:prstGeom>
        </p:spPr>
        <p:txBody>
          <a:bodyPr wrap="square">
            <a:spAutoFit/>
          </a:bodyPr>
          <a:lstStyle/>
          <a:p>
            <a:r>
              <a:rPr lang="ro-RO" dirty="0">
                <a:solidFill>
                  <a:srgbClr val="000000"/>
                </a:solidFill>
                <a:latin typeface="TimesNewRomanPSMT"/>
              </a:rPr>
              <a:t>Următoarea operaţie este fotolitografia plus difuzia a impurităţilor de tip n (adică difuzia fosforului).</a:t>
            </a:r>
            <a:r>
              <a:rPr lang="ro-RO" dirty="0"/>
              <a:t> </a:t>
            </a:r>
            <a:endParaRPr lang="ru-RU" dirty="0"/>
          </a:p>
        </p:txBody>
      </p:sp>
      <p:pic>
        <p:nvPicPr>
          <p:cNvPr id="8" name="Рисунок 7"/>
          <p:cNvPicPr>
            <a:picLocks noChangeAspect="1"/>
          </p:cNvPicPr>
          <p:nvPr/>
        </p:nvPicPr>
        <p:blipFill>
          <a:blip r:embed="rId3"/>
          <a:stretch>
            <a:fillRect/>
          </a:stretch>
        </p:blipFill>
        <p:spPr>
          <a:xfrm>
            <a:off x="390345" y="1671919"/>
            <a:ext cx="4299739" cy="1623371"/>
          </a:xfrm>
          <a:prstGeom prst="rect">
            <a:avLst/>
          </a:prstGeom>
        </p:spPr>
      </p:pic>
      <p:sp>
        <p:nvSpPr>
          <p:cNvPr id="9" name="Прямоугольник 8"/>
          <p:cNvSpPr/>
          <p:nvPr/>
        </p:nvSpPr>
        <p:spPr>
          <a:xfrm>
            <a:off x="151277" y="3295290"/>
            <a:ext cx="11140699" cy="369332"/>
          </a:xfrm>
          <a:prstGeom prst="rect">
            <a:avLst/>
          </a:prstGeom>
        </p:spPr>
        <p:txBody>
          <a:bodyPr wrap="square">
            <a:spAutoFit/>
          </a:bodyPr>
          <a:lstStyle/>
          <a:p>
            <a:r>
              <a:rPr lang="ro-RO" dirty="0">
                <a:solidFill>
                  <a:srgbClr val="000000"/>
                </a:solidFill>
                <a:latin typeface="TimesNewRomanPSMT"/>
              </a:rPr>
              <a:t>Următoarea operaţie este oxidarea pe toată suprafaţa plus fitolitografie plus difuzie a impurităţilor de tip p:</a:t>
            </a:r>
            <a:r>
              <a:rPr lang="ro-RO" dirty="0"/>
              <a:t> </a:t>
            </a:r>
            <a:endParaRPr lang="ru-RU" dirty="0"/>
          </a:p>
        </p:txBody>
      </p:sp>
      <p:pic>
        <p:nvPicPr>
          <p:cNvPr id="10" name="Рисунок 9"/>
          <p:cNvPicPr>
            <a:picLocks noChangeAspect="1"/>
          </p:cNvPicPr>
          <p:nvPr/>
        </p:nvPicPr>
        <p:blipFill>
          <a:blip r:embed="rId4"/>
          <a:stretch>
            <a:fillRect/>
          </a:stretch>
        </p:blipFill>
        <p:spPr>
          <a:xfrm>
            <a:off x="316660" y="3664621"/>
            <a:ext cx="6344829" cy="1054027"/>
          </a:xfrm>
          <a:prstGeom prst="rect">
            <a:avLst/>
          </a:prstGeom>
        </p:spPr>
      </p:pic>
      <p:sp>
        <p:nvSpPr>
          <p:cNvPr id="11" name="Прямоугольник 10"/>
          <p:cNvSpPr/>
          <p:nvPr/>
        </p:nvSpPr>
        <p:spPr>
          <a:xfrm>
            <a:off x="71886" y="4918660"/>
            <a:ext cx="12039601" cy="1200329"/>
          </a:xfrm>
          <a:prstGeom prst="rect">
            <a:avLst/>
          </a:prstGeom>
        </p:spPr>
        <p:txBody>
          <a:bodyPr wrap="square">
            <a:spAutoFit/>
          </a:bodyPr>
          <a:lstStyle/>
          <a:p>
            <a:r>
              <a:rPr lang="ro-RO" dirty="0">
                <a:solidFill>
                  <a:srgbClr val="000000"/>
                </a:solidFill>
                <a:latin typeface="TimesNewRomanPSMT"/>
              </a:rPr>
              <a:t>- pt. construcţia C vom folosi joncţiunea BC </a:t>
            </a:r>
            <a:r>
              <a:rPr lang="ro-RO" sz="1600" dirty="0">
                <a:solidFill>
                  <a:srgbClr val="000000"/>
                </a:solidFill>
                <a:latin typeface="SymbolMT"/>
              </a:rPr>
              <a:t>⇒</a:t>
            </a:r>
            <a:r>
              <a:rPr lang="ro-RO" dirty="0">
                <a:solidFill>
                  <a:srgbClr val="000000"/>
                </a:solidFill>
                <a:latin typeface="TimesNewRomanPSMT"/>
              </a:rPr>
              <a:t>structura C este astfel realizată.</a:t>
            </a:r>
            <a:br>
              <a:rPr lang="ro-RO" dirty="0">
                <a:solidFill>
                  <a:srgbClr val="000000"/>
                </a:solidFill>
                <a:latin typeface="TimesNewRomanPSMT"/>
              </a:rPr>
            </a:br>
            <a:r>
              <a:rPr lang="ro-RO" dirty="0">
                <a:solidFill>
                  <a:srgbClr val="000000"/>
                </a:solidFill>
                <a:latin typeface="TimesNewRomanPSMT"/>
              </a:rPr>
              <a:t>- pt. construcţia R vom folosi regiunea bazei tranzistorului </a:t>
            </a:r>
            <a:r>
              <a:rPr lang="ro-RO" sz="1600" dirty="0">
                <a:solidFill>
                  <a:srgbClr val="000000"/>
                </a:solidFill>
                <a:latin typeface="SymbolMT"/>
              </a:rPr>
              <a:t>⇒</a:t>
            </a:r>
            <a:r>
              <a:rPr lang="ro-RO" dirty="0">
                <a:solidFill>
                  <a:srgbClr val="000000"/>
                </a:solidFill>
                <a:latin typeface="TimesNewRomanPSMT"/>
              </a:rPr>
              <a:t>structura R este realizată.</a:t>
            </a:r>
            <a:br>
              <a:rPr lang="ro-RO" dirty="0">
                <a:solidFill>
                  <a:srgbClr val="000000"/>
                </a:solidFill>
                <a:latin typeface="TimesNewRomanPSMT"/>
              </a:rPr>
            </a:br>
            <a:r>
              <a:rPr lang="ro-RO" dirty="0">
                <a:solidFill>
                  <a:srgbClr val="000000"/>
                </a:solidFill>
                <a:latin typeface="TimesNewRomanPSMT"/>
              </a:rPr>
              <a:t>- pt. a realiza tranzistorul se face din nou oxidare plus fotolitografie, dar nu mai deschidem ferestre unde este C şi R, după care difuzia fosforului (n</a:t>
            </a:r>
            <a:r>
              <a:rPr lang="ro-RO" sz="1050" dirty="0">
                <a:solidFill>
                  <a:srgbClr val="000000"/>
                </a:solidFill>
                <a:latin typeface="TimesNewRomanPSMT"/>
              </a:rPr>
              <a:t>+</a:t>
            </a:r>
            <a:r>
              <a:rPr lang="ro-RO" dirty="0">
                <a:solidFill>
                  <a:srgbClr val="000000"/>
                </a:solidFill>
                <a:latin typeface="TimesNewRomanPSMT"/>
              </a:rPr>
              <a:t>) pt. E.</a:t>
            </a:r>
            <a:r>
              <a:rPr lang="ro-RO" dirty="0"/>
              <a:t> </a:t>
            </a:r>
            <a:endParaRPr lang="ru-RU" dirty="0"/>
          </a:p>
        </p:txBody>
      </p:sp>
    </p:spTree>
    <p:extLst>
      <p:ext uri="{BB962C8B-B14F-4D97-AF65-F5344CB8AC3E}">
        <p14:creationId xmlns:p14="http://schemas.microsoft.com/office/powerpoint/2010/main" val="1493769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29022" y="0"/>
            <a:ext cx="5740655" cy="1664898"/>
          </a:xfrm>
          <a:prstGeom prst="rect">
            <a:avLst/>
          </a:prstGeom>
        </p:spPr>
      </p:pic>
      <p:sp>
        <p:nvSpPr>
          <p:cNvPr id="5" name="Прямоугольник 4"/>
          <p:cNvSpPr/>
          <p:nvPr/>
        </p:nvSpPr>
        <p:spPr>
          <a:xfrm>
            <a:off x="373677" y="1811873"/>
            <a:ext cx="6096000" cy="369332"/>
          </a:xfrm>
          <a:prstGeom prst="rect">
            <a:avLst/>
          </a:prstGeom>
        </p:spPr>
        <p:txBody>
          <a:bodyPr>
            <a:spAutoFit/>
          </a:bodyPr>
          <a:lstStyle/>
          <a:p>
            <a:r>
              <a:rPr lang="ro-RO" dirty="0">
                <a:solidFill>
                  <a:srgbClr val="000000"/>
                </a:solidFill>
                <a:latin typeface="TimesNewRomanPSMT"/>
              </a:rPr>
              <a:t>- realizăm contactele </a:t>
            </a:r>
            <a:r>
              <a:rPr lang="ro-RO" sz="1600" dirty="0">
                <a:solidFill>
                  <a:srgbClr val="000000"/>
                </a:solidFill>
                <a:latin typeface="SymbolMT"/>
              </a:rPr>
              <a:t>⇒</a:t>
            </a:r>
            <a:r>
              <a:rPr lang="ro-RO" dirty="0"/>
              <a:t> </a:t>
            </a:r>
            <a:endParaRPr lang="ru-RU" dirty="0"/>
          </a:p>
        </p:txBody>
      </p:sp>
      <p:pic>
        <p:nvPicPr>
          <p:cNvPr id="6" name="Рисунок 5"/>
          <p:cNvPicPr>
            <a:picLocks noChangeAspect="1"/>
          </p:cNvPicPr>
          <p:nvPr/>
        </p:nvPicPr>
        <p:blipFill>
          <a:blip r:embed="rId3"/>
          <a:stretch>
            <a:fillRect/>
          </a:stretch>
        </p:blipFill>
        <p:spPr>
          <a:xfrm>
            <a:off x="1019534" y="2181205"/>
            <a:ext cx="4302964" cy="1691272"/>
          </a:xfrm>
          <a:prstGeom prst="rect">
            <a:avLst/>
          </a:prstGeom>
        </p:spPr>
      </p:pic>
      <p:sp>
        <p:nvSpPr>
          <p:cNvPr id="7" name="Прямоугольник 6"/>
          <p:cNvSpPr/>
          <p:nvPr/>
        </p:nvSpPr>
        <p:spPr>
          <a:xfrm>
            <a:off x="201282" y="4018803"/>
            <a:ext cx="11522015" cy="923330"/>
          </a:xfrm>
          <a:prstGeom prst="rect">
            <a:avLst/>
          </a:prstGeom>
        </p:spPr>
        <p:txBody>
          <a:bodyPr wrap="square">
            <a:spAutoFit/>
          </a:bodyPr>
          <a:lstStyle/>
          <a:p>
            <a:r>
              <a:rPr lang="ro-RO" dirty="0">
                <a:solidFill>
                  <a:srgbClr val="000000"/>
                </a:solidFill>
                <a:latin typeface="TimesNewRomanPSMT"/>
              </a:rPr>
              <a:t>- tranzistorul Q are o joncţiune în plus faţă de cel realizat anterior (are conducţie de tip n înconjurată de p).</a:t>
            </a:r>
            <a:br>
              <a:rPr lang="ro-RO" dirty="0">
                <a:solidFill>
                  <a:srgbClr val="000000"/>
                </a:solidFill>
                <a:latin typeface="TimesNewRomanPSMT"/>
              </a:rPr>
            </a:br>
            <a:r>
              <a:rPr lang="ro-RO" dirty="0">
                <a:solidFill>
                  <a:srgbClr val="000000"/>
                </a:solidFill>
                <a:latin typeface="TimesNewRomanPSMT"/>
              </a:rPr>
              <a:t>Cum arată două tranzistoare la finalul procesului:</a:t>
            </a:r>
            <a:r>
              <a:rPr lang="ro-RO" dirty="0"/>
              <a:t> </a:t>
            </a:r>
            <a:br>
              <a:rPr lang="ro-RO" dirty="0"/>
            </a:br>
            <a:endParaRPr lang="ru-RU" dirty="0"/>
          </a:p>
        </p:txBody>
      </p:sp>
      <p:pic>
        <p:nvPicPr>
          <p:cNvPr id="8" name="Рисунок 7"/>
          <p:cNvPicPr>
            <a:picLocks noChangeAspect="1"/>
          </p:cNvPicPr>
          <p:nvPr/>
        </p:nvPicPr>
        <p:blipFill>
          <a:blip r:embed="rId4"/>
          <a:stretch>
            <a:fillRect/>
          </a:stretch>
        </p:blipFill>
        <p:spPr>
          <a:xfrm>
            <a:off x="810883" y="4674706"/>
            <a:ext cx="4876800" cy="2105025"/>
          </a:xfrm>
          <a:prstGeom prst="rect">
            <a:avLst/>
          </a:prstGeom>
        </p:spPr>
      </p:pic>
    </p:spTree>
    <p:extLst>
      <p:ext uri="{BB962C8B-B14F-4D97-AF65-F5344CB8AC3E}">
        <p14:creationId xmlns:p14="http://schemas.microsoft.com/office/powerpoint/2010/main" val="1268299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11834" y="0"/>
            <a:ext cx="6096000" cy="369332"/>
          </a:xfrm>
          <a:prstGeom prst="rect">
            <a:avLst/>
          </a:prstGeom>
        </p:spPr>
        <p:txBody>
          <a:bodyPr>
            <a:spAutoFit/>
          </a:bodyPr>
          <a:lstStyle/>
          <a:p>
            <a:r>
              <a:rPr lang="ro-RO" dirty="0">
                <a:solidFill>
                  <a:srgbClr val="000000"/>
                </a:solidFill>
                <a:latin typeface="TimesNewRomanPSMT"/>
              </a:rPr>
              <a:t>Realizarea aceluiaşi circuit în tehnologia hibridă</a:t>
            </a:r>
            <a:r>
              <a:rPr lang="ro-RO" dirty="0"/>
              <a:t> </a:t>
            </a:r>
            <a:endParaRPr lang="ru-RU" dirty="0"/>
          </a:p>
        </p:txBody>
      </p:sp>
      <p:pic>
        <p:nvPicPr>
          <p:cNvPr id="5" name="Рисунок 4"/>
          <p:cNvPicPr>
            <a:picLocks noChangeAspect="1"/>
          </p:cNvPicPr>
          <p:nvPr/>
        </p:nvPicPr>
        <p:blipFill>
          <a:blip r:embed="rId2"/>
          <a:stretch>
            <a:fillRect/>
          </a:stretch>
        </p:blipFill>
        <p:spPr>
          <a:xfrm>
            <a:off x="633412" y="369332"/>
            <a:ext cx="5438775" cy="1924050"/>
          </a:xfrm>
          <a:prstGeom prst="rect">
            <a:avLst/>
          </a:prstGeom>
        </p:spPr>
      </p:pic>
      <p:pic>
        <p:nvPicPr>
          <p:cNvPr id="9218" name="Picture 2" descr="Detail Of A Finished Hybrid Electronic Circuit Photograph by Simon  Fraser/welwyn Microcircuits/science Photo Library - Fine Art Amer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089" y="100677"/>
            <a:ext cx="4561517" cy="302073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ybrid Integrated Circuit: Most Up-to-Date Encyclopedia, News &amp; Review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3144" y="3257550"/>
            <a:ext cx="4298462" cy="27940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7766" y="2662714"/>
            <a:ext cx="7019026" cy="923330"/>
          </a:xfrm>
          <a:prstGeom prst="rect">
            <a:avLst/>
          </a:prstGeom>
        </p:spPr>
        <p:txBody>
          <a:bodyPr wrap="square">
            <a:spAutoFit/>
          </a:bodyPr>
          <a:lstStyle/>
          <a:p>
            <a:r>
              <a:rPr lang="ro-RO" dirty="0">
                <a:solidFill>
                  <a:srgbClr val="000000"/>
                </a:solidFill>
                <a:latin typeface="TimesNewRomanPSMT"/>
              </a:rPr>
              <a:t>- în hibride obţinem o precizie de 1/1000 (pt. R şi C);</a:t>
            </a:r>
            <a:br>
              <a:rPr lang="ro-RO" dirty="0">
                <a:solidFill>
                  <a:srgbClr val="000000"/>
                </a:solidFill>
                <a:latin typeface="TimesNewRomanPSMT"/>
              </a:rPr>
            </a:br>
            <a:r>
              <a:rPr lang="ro-RO" dirty="0">
                <a:solidFill>
                  <a:srgbClr val="000000"/>
                </a:solidFill>
                <a:latin typeface="TimesNewRomanPSMT"/>
              </a:rPr>
              <a:t>- pt. realizarea aceluiaşi CI ne trebuie o mască pt. C, o mască pt. Pelicula rezistivă, pt. contacte </a:t>
            </a:r>
            <a:r>
              <a:rPr lang="ro-RO" sz="1600" dirty="0">
                <a:solidFill>
                  <a:srgbClr val="000000"/>
                </a:solidFill>
                <a:latin typeface="SymbolMT"/>
              </a:rPr>
              <a:t>⇒</a:t>
            </a:r>
            <a:r>
              <a:rPr lang="ro-RO" dirty="0">
                <a:solidFill>
                  <a:srgbClr val="000000"/>
                </a:solidFill>
                <a:latin typeface="TimesNewRomanPSMT"/>
              </a:rPr>
              <a:t>în total patru măşti.</a:t>
            </a:r>
            <a:r>
              <a:rPr lang="ro-RO" dirty="0"/>
              <a:t> </a:t>
            </a:r>
            <a:endParaRPr lang="ru-RU" dirty="0"/>
          </a:p>
        </p:txBody>
      </p:sp>
      <mc:AlternateContent xmlns:mc="http://schemas.openxmlformats.org/markup-compatibility/2006" xmlns:a14="http://schemas.microsoft.com/office/drawing/2010/main">
        <mc:Choice Requires="a14">
          <p:sp>
            <p:nvSpPr>
              <p:cNvPr id="7" name="Прямоугольник 6"/>
              <p:cNvSpPr/>
              <p:nvPr/>
            </p:nvSpPr>
            <p:spPr>
              <a:xfrm>
                <a:off x="97765" y="3586044"/>
                <a:ext cx="7484853" cy="1632435"/>
              </a:xfrm>
              <a:prstGeom prst="rect">
                <a:avLst/>
              </a:prstGeom>
            </p:spPr>
            <p:txBody>
              <a:bodyPr wrap="square">
                <a:spAutoFit/>
              </a:bodyPr>
              <a:lstStyle/>
              <a:p>
                <a:r>
                  <a:rPr lang="ro-RO" dirty="0">
                    <a:solidFill>
                      <a:srgbClr val="000000"/>
                    </a:solidFill>
                    <a:latin typeface="TimesNewRomanPSMT"/>
                  </a:rPr>
                  <a:t>Într-un cm</a:t>
                </a:r>
                <a:r>
                  <a:rPr lang="ro-RO" baseline="30000" dirty="0">
                    <a:solidFill>
                      <a:srgbClr val="000000"/>
                    </a:solidFill>
                    <a:latin typeface="TimesNewRomanPSMT"/>
                  </a:rPr>
                  <a:t>3</a:t>
                </a:r>
                <a:r>
                  <a:rPr lang="ro-RO" sz="1050" dirty="0">
                    <a:solidFill>
                      <a:srgbClr val="000000"/>
                    </a:solidFill>
                    <a:latin typeface="TimesNewRomanPSMT"/>
                  </a:rPr>
                  <a:t> </a:t>
                </a:r>
                <a:r>
                  <a:rPr lang="ro-RO" dirty="0">
                    <a:solidFill>
                      <a:srgbClr val="000000"/>
                    </a:solidFill>
                    <a:latin typeface="TimesNewRomanPSMT"/>
                  </a:rPr>
                  <a:t>de Si monocristalin se găsesc aproximativ 5*10</a:t>
                </a:r>
                <a:r>
                  <a:rPr lang="ro-RO" baseline="30000" dirty="0">
                    <a:solidFill>
                      <a:srgbClr val="000000"/>
                    </a:solidFill>
                    <a:latin typeface="TimesNewRomanPSMT"/>
                  </a:rPr>
                  <a:t>22</a:t>
                </a:r>
                <a:r>
                  <a:rPr lang="ro-RO" dirty="0">
                    <a:solidFill>
                      <a:srgbClr val="000000"/>
                    </a:solidFill>
                    <a:latin typeface="TimesNewRomanPSMT"/>
                  </a:rPr>
                  <a:t> atomi. Există plachete de Si-n care au n (concentraţia) = 5*10</a:t>
                </a:r>
                <a:r>
                  <a:rPr lang="ro-RO" baseline="30000" dirty="0">
                    <a:solidFill>
                      <a:srgbClr val="000000"/>
                    </a:solidFill>
                    <a:latin typeface="TimesNewRomanPSMT"/>
                  </a:rPr>
                  <a:t>16</a:t>
                </a:r>
                <a:r>
                  <a:rPr lang="ro-RO" dirty="0">
                    <a:solidFill>
                      <a:srgbClr val="000000"/>
                    </a:solidFill>
                    <a:latin typeface="TimesNewRomanPSMT"/>
                  </a:rPr>
                  <a:t> cm</a:t>
                </a:r>
                <a:r>
                  <a:rPr lang="ro-RO" baseline="30000" dirty="0">
                    <a:solidFill>
                      <a:srgbClr val="000000"/>
                    </a:solidFill>
                    <a:latin typeface="TimesNewRomanPSMT"/>
                  </a:rPr>
                  <a:t>-3</a:t>
                </a:r>
                <a:r>
                  <a:rPr lang="ro-RO" dirty="0">
                    <a:solidFill>
                      <a:srgbClr val="000000"/>
                    </a:solidFill>
                    <a:latin typeface="TimesNewRomanPSMT"/>
                  </a:rPr>
                  <a:t> atomi de impuritate </a:t>
                </a:r>
                <a:r>
                  <a:rPr lang="ro-RO" sz="1600" dirty="0">
                    <a:solidFill>
                      <a:srgbClr val="000000"/>
                    </a:solidFill>
                    <a:latin typeface="SymbolMT"/>
                  </a:rPr>
                  <a:t>⇒</a:t>
                </a:r>
                <a:r>
                  <a:rPr lang="ro-RO" dirty="0"/>
                  <a:t> </a:t>
                </a:r>
                <a:br>
                  <a:rPr lang="ro-RO" dirty="0"/>
                </a:br>
                <a14:m>
                  <m:oMath xmlns:m="http://schemas.openxmlformats.org/officeDocument/2006/math">
                    <m:sSub>
                      <m:sSubPr>
                        <m:ctrlPr>
                          <a:rPr lang="ro-RO" i="1" smtClean="0">
                            <a:latin typeface="Cambria Math" panose="02040503050406030204" pitchFamily="18" charset="0"/>
                          </a:rPr>
                        </m:ctrlPr>
                      </m:sSubPr>
                      <m:e>
                        <m:r>
                          <a:rPr lang="ro-MD" b="0" i="1" smtClean="0">
                            <a:latin typeface="Cambria Math" panose="02040503050406030204" pitchFamily="18" charset="0"/>
                          </a:rPr>
                          <m:t>𝐶</m:t>
                        </m:r>
                      </m:e>
                      <m:sub>
                        <m:r>
                          <a:rPr lang="ro-MD" b="0" i="1" smtClean="0">
                            <a:latin typeface="Cambria Math" panose="02040503050406030204" pitchFamily="18" charset="0"/>
                          </a:rPr>
                          <m:t>𝑖𝑚𝑝𝑢𝑟𝑖𝑡𝑎𝑡𝑖</m:t>
                        </m:r>
                      </m:sub>
                    </m:sSub>
                    <m:r>
                      <a:rPr lang="ro-MD" b="0" i="1" smtClean="0">
                        <a:latin typeface="Cambria Math" panose="02040503050406030204" pitchFamily="18" charset="0"/>
                      </a:rPr>
                      <m:t>=</m:t>
                    </m:r>
                    <m:f>
                      <m:fPr>
                        <m:ctrlPr>
                          <a:rPr lang="ro-MD" b="0" i="1" smtClean="0">
                            <a:latin typeface="Cambria Math" panose="02040503050406030204" pitchFamily="18" charset="0"/>
                          </a:rPr>
                        </m:ctrlPr>
                      </m:fPr>
                      <m:num>
                        <m:r>
                          <a:rPr lang="ro-MD" b="0" i="1" smtClean="0">
                            <a:latin typeface="Cambria Math" panose="02040503050406030204" pitchFamily="18" charset="0"/>
                          </a:rPr>
                          <m:t>5∗</m:t>
                        </m:r>
                        <m:sSup>
                          <m:sSupPr>
                            <m:ctrlPr>
                              <a:rPr lang="ro-MD" b="0" i="1" smtClean="0">
                                <a:latin typeface="Cambria Math" panose="02040503050406030204" pitchFamily="18" charset="0"/>
                              </a:rPr>
                            </m:ctrlPr>
                          </m:sSupPr>
                          <m:e>
                            <m:r>
                              <a:rPr lang="ro-MD" b="0" i="1" smtClean="0">
                                <a:latin typeface="Cambria Math" panose="02040503050406030204" pitchFamily="18" charset="0"/>
                              </a:rPr>
                              <m:t>10</m:t>
                            </m:r>
                          </m:e>
                          <m:sup>
                            <m:r>
                              <a:rPr lang="ro-MD" b="0" i="1" smtClean="0">
                                <a:latin typeface="Cambria Math" panose="02040503050406030204" pitchFamily="18" charset="0"/>
                              </a:rPr>
                              <m:t>16</m:t>
                            </m:r>
                          </m:sup>
                        </m:sSup>
                      </m:num>
                      <m:den>
                        <m:r>
                          <a:rPr lang="ro-MD" b="0" i="1" smtClean="0">
                            <a:latin typeface="Cambria Math" panose="02040503050406030204" pitchFamily="18" charset="0"/>
                          </a:rPr>
                          <m:t>5∗</m:t>
                        </m:r>
                        <m:sSup>
                          <m:sSupPr>
                            <m:ctrlPr>
                              <a:rPr lang="ro-MD" b="0" i="1" smtClean="0">
                                <a:latin typeface="Cambria Math" panose="02040503050406030204" pitchFamily="18" charset="0"/>
                              </a:rPr>
                            </m:ctrlPr>
                          </m:sSupPr>
                          <m:e>
                            <m:r>
                              <a:rPr lang="ro-MD" b="0" i="1" smtClean="0">
                                <a:latin typeface="Cambria Math" panose="02040503050406030204" pitchFamily="18" charset="0"/>
                              </a:rPr>
                              <m:t>10</m:t>
                            </m:r>
                          </m:e>
                          <m:sup>
                            <m:r>
                              <a:rPr lang="ro-MD" b="0" i="1" smtClean="0">
                                <a:latin typeface="Cambria Math" panose="02040503050406030204" pitchFamily="18" charset="0"/>
                              </a:rPr>
                              <m:t>22</m:t>
                            </m:r>
                          </m:sup>
                        </m:sSup>
                      </m:den>
                    </m:f>
                    <m:r>
                      <a:rPr lang="ro-MD" b="0" i="1" smtClean="0">
                        <a:latin typeface="Cambria Math" panose="02040503050406030204" pitchFamily="18" charset="0"/>
                      </a:rPr>
                      <m:t>=</m:t>
                    </m:r>
                    <m:sSup>
                      <m:sSupPr>
                        <m:ctrlPr>
                          <a:rPr lang="ro-MD" b="0" i="1" smtClean="0">
                            <a:latin typeface="Cambria Math" panose="02040503050406030204" pitchFamily="18" charset="0"/>
                          </a:rPr>
                        </m:ctrlPr>
                      </m:sSupPr>
                      <m:e>
                        <m:r>
                          <a:rPr lang="ro-MD" b="0" i="1" smtClean="0">
                            <a:latin typeface="Cambria Math" panose="02040503050406030204" pitchFamily="18" charset="0"/>
                          </a:rPr>
                          <m:t>10</m:t>
                        </m:r>
                      </m:e>
                      <m:sup>
                        <m:r>
                          <a:rPr lang="ro-MD" b="0" i="1" smtClean="0">
                            <a:latin typeface="Cambria Math" panose="02040503050406030204" pitchFamily="18" charset="0"/>
                          </a:rPr>
                          <m:t>−6</m:t>
                        </m:r>
                      </m:sup>
                    </m:sSup>
                    <m:r>
                      <a:rPr lang="ro-MD" b="0" i="1" smtClean="0">
                        <a:latin typeface="Cambria Math" panose="02040503050406030204" pitchFamily="18" charset="0"/>
                      </a:rPr>
                      <m:t>=</m:t>
                    </m:r>
                    <m:sSup>
                      <m:sSupPr>
                        <m:ctrlPr>
                          <a:rPr lang="ro-MD" b="0" i="1" smtClean="0">
                            <a:latin typeface="Cambria Math" panose="02040503050406030204" pitchFamily="18" charset="0"/>
                          </a:rPr>
                        </m:ctrlPr>
                      </m:sSupPr>
                      <m:e>
                        <m:r>
                          <a:rPr lang="ro-MD" b="0" i="1" smtClean="0">
                            <a:latin typeface="Cambria Math" panose="02040503050406030204" pitchFamily="18" charset="0"/>
                          </a:rPr>
                          <m:t>10</m:t>
                        </m:r>
                      </m:e>
                      <m:sup>
                        <m:r>
                          <a:rPr lang="ro-MD" b="0" i="1" smtClean="0">
                            <a:latin typeface="Cambria Math" panose="02040503050406030204" pitchFamily="18" charset="0"/>
                          </a:rPr>
                          <m:t>−4</m:t>
                        </m:r>
                      </m:sup>
                    </m:sSup>
                    <m:r>
                      <a:rPr lang="ro-MD" b="0" i="1" smtClean="0">
                        <a:latin typeface="Cambria Math" panose="02040503050406030204" pitchFamily="18" charset="0"/>
                        <a:ea typeface="Cambria Math" panose="02040503050406030204" pitchFamily="18" charset="0"/>
                      </a:rPr>
                      <m:t>%</m:t>
                    </m:r>
                  </m:oMath>
                </a14:m>
                <a:r>
                  <a:rPr lang="ro-MD" dirty="0"/>
                  <a:t> </a:t>
                </a:r>
                <a:r>
                  <a:rPr lang="ro-RO" dirty="0">
                    <a:solidFill>
                      <a:srgbClr val="000000"/>
                    </a:solidFill>
                    <a:latin typeface="SymbolMT"/>
                  </a:rPr>
                  <a:t>⇒ </a:t>
                </a:r>
                <a:r>
                  <a:rPr lang="ro-RO" dirty="0">
                    <a:solidFill>
                      <a:srgbClr val="000000"/>
                    </a:solidFill>
                    <a:latin typeface="TimesNewRomanPSMT"/>
                  </a:rPr>
                  <a:t>la 1 milion de atomi de bază ai Si îi corespunde 1 atom de impuritate </a:t>
                </a:r>
                <a:endParaRPr lang="ru-RU" dirty="0">
                  <a:solidFill>
                    <a:srgbClr val="000000"/>
                  </a:solidFill>
                  <a:latin typeface="TimesNewRomanPSMT"/>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97765" y="3586044"/>
                <a:ext cx="7484853" cy="1632435"/>
              </a:xfrm>
              <a:prstGeom prst="rect">
                <a:avLst/>
              </a:prstGeom>
              <a:blipFill rotWithShape="0">
                <a:blip r:embed="rId5"/>
                <a:stretch>
                  <a:fillRect l="-651" t="-1866" r="-1384" b="-5224"/>
                </a:stretch>
              </a:blipFill>
            </p:spPr>
            <p:txBody>
              <a:bodyPr/>
              <a:lstStyle/>
              <a:p>
                <a:r>
                  <a:rPr lang="ru-RU">
                    <a:noFill/>
                  </a:rPr>
                  <a:t> </a:t>
                </a:r>
              </a:p>
            </p:txBody>
          </p:sp>
        </mc:Fallback>
      </mc:AlternateContent>
    </p:spTree>
    <p:extLst>
      <p:ext uri="{BB962C8B-B14F-4D97-AF65-F5344CB8AC3E}">
        <p14:creationId xmlns:p14="http://schemas.microsoft.com/office/powerpoint/2010/main" val="237069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2251494" cy="454384"/>
          </a:xfrm>
        </p:spPr>
        <p:txBody>
          <a:bodyPr>
            <a:normAutofit fontScale="90000"/>
          </a:bodyPr>
          <a:lstStyle/>
          <a:p>
            <a:r>
              <a:rPr lang="en-US" sz="3600" b="1" dirty="0" err="1">
                <a:latin typeface="Times New Roman" panose="02020603050405020304" pitchFamily="18" charset="0"/>
                <a:cs typeface="Times New Roman" panose="02020603050405020304" pitchFamily="18" charset="0"/>
              </a:rPr>
              <a:t>Introducere</a:t>
            </a:r>
            <a:endParaRPr lang="ru-RU" sz="36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454385"/>
            <a:ext cx="12094234" cy="2090408"/>
          </a:xfrm>
        </p:spPr>
        <p:txBody>
          <a:bodyPr>
            <a:normAutofit/>
          </a:bodyPr>
          <a:lstStyle/>
          <a:p>
            <a:pPr marL="0" indent="0" algn="just">
              <a:buNone/>
            </a:pPr>
            <a:r>
              <a:rPr lang="ro-RO" sz="2400" dirty="0">
                <a:solidFill>
                  <a:srgbClr val="000000"/>
                </a:solidFill>
                <a:latin typeface="TimesNewRomanPSMT"/>
              </a:rPr>
              <a:t>Înțelegerea bazelor tehnologiei microelectronice este esențială pentru studenții care urmează să se specializeze în domenii precum electronică, inginerie electrică, inginerie electronică, inginerie informatică sau alte discipline legate de tehnologia microelectronică. Această cunoaștere este importantă, deoarece tehnologia microelectronică stă la baza dezvoltării și funcționării majorității dispozitivelor și sistemelor electronice pe care le folosim în viața de zi cu zi.</a:t>
            </a:r>
            <a:endParaRPr lang="ru-RU" sz="2400" dirty="0">
              <a:solidFill>
                <a:srgbClr val="000000"/>
              </a:solidFill>
              <a:latin typeface="TimesNewRomanPSMT"/>
            </a:endParaRPr>
          </a:p>
        </p:txBody>
      </p:sp>
      <p:sp>
        <p:nvSpPr>
          <p:cNvPr id="5" name="Прямоугольник 4"/>
          <p:cNvSpPr/>
          <p:nvPr/>
        </p:nvSpPr>
        <p:spPr>
          <a:xfrm>
            <a:off x="270294" y="2455518"/>
            <a:ext cx="11099320" cy="1200329"/>
          </a:xfrm>
          <a:prstGeom prst="rect">
            <a:avLst/>
          </a:prstGeom>
        </p:spPr>
        <p:txBody>
          <a:bodyPr wrap="square">
            <a:spAutoFit/>
          </a:bodyPr>
          <a:lstStyle/>
          <a:p>
            <a:r>
              <a:rPr lang="ro-RO" i="1" dirty="0">
                <a:solidFill>
                  <a:srgbClr val="000000"/>
                </a:solidFill>
                <a:latin typeface="TimesNewRomanPS-ItalicMT"/>
              </a:rPr>
              <a:t>Bibliografie:</a:t>
            </a:r>
            <a:br>
              <a:rPr lang="ro-RO" i="1" dirty="0">
                <a:solidFill>
                  <a:srgbClr val="000000"/>
                </a:solidFill>
                <a:latin typeface="TimesNewRomanPS-ItalicMT"/>
              </a:rPr>
            </a:br>
            <a:r>
              <a:rPr lang="ro-RO" dirty="0">
                <a:solidFill>
                  <a:srgbClr val="000000"/>
                </a:solidFill>
                <a:latin typeface="TimesNewRomanPSMT"/>
              </a:rPr>
              <a:t>Ion Pârvu – Produse anorganice semiconductoare (1997)</a:t>
            </a:r>
            <a:r>
              <a:rPr lang="en-US" dirty="0">
                <a:solidFill>
                  <a:srgbClr val="000000"/>
                </a:solidFill>
                <a:latin typeface="TimesNewRomanPSMT"/>
              </a:rPr>
              <a:t>, </a:t>
            </a:r>
            <a:r>
              <a:rPr lang="ro-RO" dirty="0">
                <a:solidFill>
                  <a:srgbClr val="000000"/>
                </a:solidFill>
                <a:latin typeface="TimesNewRomanPSMT"/>
              </a:rPr>
              <a:t>Tehnologia materialelor semiconductoare</a:t>
            </a:r>
            <a:br>
              <a:rPr lang="ro-RO" dirty="0">
                <a:solidFill>
                  <a:srgbClr val="000000"/>
                </a:solidFill>
                <a:latin typeface="TimesNewRomanPSMT"/>
              </a:rPr>
            </a:br>
            <a:r>
              <a:rPr lang="ro-RO" dirty="0">
                <a:solidFill>
                  <a:srgbClr val="000000"/>
                </a:solidFill>
                <a:latin typeface="TimesNewRomanPSMT"/>
              </a:rPr>
              <a:t>Radu M. Bârsan – Fizica şi tehnologia circuitelor MOS integrate pe scară mare</a:t>
            </a:r>
            <a:r>
              <a:rPr lang="en-US" dirty="0">
                <a:solidFill>
                  <a:srgbClr val="000000"/>
                </a:solidFill>
                <a:latin typeface="TimesNewRomanPSMT"/>
              </a:rPr>
              <a:t> </a:t>
            </a:r>
            <a:r>
              <a:rPr lang="ro-RO" dirty="0">
                <a:solidFill>
                  <a:srgbClr val="000000"/>
                </a:solidFill>
                <a:latin typeface="TimesNewRomanPSMT"/>
              </a:rPr>
              <a:t>(1989)</a:t>
            </a:r>
            <a:br>
              <a:rPr lang="ro-RO" dirty="0">
                <a:solidFill>
                  <a:srgbClr val="000000"/>
                </a:solidFill>
                <a:latin typeface="TimesNewRomanPSMT"/>
              </a:rPr>
            </a:br>
            <a:r>
              <a:rPr lang="ro-RO" dirty="0">
                <a:solidFill>
                  <a:srgbClr val="000000"/>
                </a:solidFill>
                <a:latin typeface="TimesNewRomanPSMT"/>
              </a:rPr>
              <a:t>Paul Gray, Robert Mayer – Circuite integrate analogice – Analiză şi proiectare</a:t>
            </a:r>
            <a:r>
              <a:rPr lang="ro-RO" dirty="0"/>
              <a:t> </a:t>
            </a:r>
            <a:endParaRPr lang="ru-RU" dirty="0"/>
          </a:p>
        </p:txBody>
      </p:sp>
      <p:sp>
        <p:nvSpPr>
          <p:cNvPr id="6" name="Прямоугольник 5"/>
          <p:cNvSpPr/>
          <p:nvPr/>
        </p:nvSpPr>
        <p:spPr>
          <a:xfrm>
            <a:off x="270295" y="3888760"/>
            <a:ext cx="11823939" cy="2308324"/>
          </a:xfrm>
          <a:prstGeom prst="rect">
            <a:avLst/>
          </a:prstGeom>
        </p:spPr>
        <p:txBody>
          <a:bodyPr wrap="square">
            <a:spAutoFit/>
          </a:bodyPr>
          <a:lstStyle/>
          <a:p>
            <a:r>
              <a:rPr lang="ro-RO" i="1" dirty="0">
                <a:solidFill>
                  <a:srgbClr val="000000"/>
                </a:solidFill>
                <a:latin typeface="TimesNewRomanPS-ItalicMT"/>
              </a:rPr>
              <a:t>Bibliografie</a:t>
            </a:r>
            <a:r>
              <a:rPr lang="en-US" i="1" dirty="0">
                <a:solidFill>
                  <a:srgbClr val="000000"/>
                </a:solidFill>
                <a:latin typeface="TimesNewRomanPS-ItalicMT"/>
              </a:rPr>
              <a:t> ad</a:t>
            </a:r>
            <a:r>
              <a:rPr lang="ro-MD" i="1" dirty="0">
                <a:solidFill>
                  <a:srgbClr val="000000"/>
                </a:solidFill>
                <a:latin typeface="TimesNewRomanPS-ItalicMT"/>
              </a:rPr>
              <a:t>ăugătoare</a:t>
            </a:r>
            <a:r>
              <a:rPr lang="ro-RO" i="1" dirty="0">
                <a:solidFill>
                  <a:srgbClr val="000000"/>
                </a:solidFill>
                <a:latin typeface="TimesNewRomanPS-ItalicMT"/>
              </a:rPr>
              <a:t>:</a:t>
            </a:r>
            <a:br>
              <a:rPr lang="ro-RO" i="1" dirty="0">
                <a:solidFill>
                  <a:srgbClr val="000000"/>
                </a:solidFill>
                <a:latin typeface="TimesNewRomanPS-ItalicMT"/>
              </a:rPr>
            </a:br>
            <a:r>
              <a:rPr lang="ro-RO" dirty="0"/>
              <a:t>În română:</a:t>
            </a:r>
          </a:p>
          <a:p>
            <a:r>
              <a:rPr lang="ro-RO" dirty="0"/>
              <a:t>"Tehnologie microelectronică" de Radu Munteanu </a:t>
            </a:r>
          </a:p>
          <a:p>
            <a:r>
              <a:rPr lang="ro-RO" dirty="0"/>
              <a:t>"Semiconductoare și dispozitive electronice" de Dinu Moldovan </a:t>
            </a:r>
          </a:p>
          <a:p>
            <a:endParaRPr lang="ro-RO" dirty="0"/>
          </a:p>
          <a:p>
            <a:r>
              <a:rPr lang="ro-RO" dirty="0"/>
              <a:t>În rusă:</a:t>
            </a:r>
          </a:p>
          <a:p>
            <a:r>
              <a:rPr lang="ro-RO" dirty="0"/>
              <a:t>"</a:t>
            </a:r>
            <a:r>
              <a:rPr lang="ru-RU" dirty="0"/>
              <a:t>Микроэлектроника: учебник" </a:t>
            </a:r>
            <a:r>
              <a:rPr lang="ro-RO" dirty="0"/>
              <a:t>de </a:t>
            </a:r>
            <a:r>
              <a:rPr lang="ru-RU" dirty="0"/>
              <a:t>В.А. </a:t>
            </a:r>
            <a:r>
              <a:rPr lang="ru-RU" dirty="0" err="1"/>
              <a:t>Витковский</a:t>
            </a:r>
            <a:r>
              <a:rPr lang="ru-RU" dirty="0"/>
              <a:t> </a:t>
            </a:r>
            <a:endParaRPr lang="ro-MD" dirty="0"/>
          </a:p>
          <a:p>
            <a:r>
              <a:rPr lang="ro-RO" dirty="0"/>
              <a:t>"</a:t>
            </a:r>
            <a:r>
              <a:rPr lang="ru-RU" dirty="0"/>
              <a:t>Полупроводниковые приборы" </a:t>
            </a:r>
            <a:r>
              <a:rPr lang="ro-RO" dirty="0"/>
              <a:t>de </a:t>
            </a:r>
            <a:r>
              <a:rPr lang="ru-RU" dirty="0"/>
              <a:t>И. Ф. Веселаго </a:t>
            </a:r>
            <a:r>
              <a:rPr lang="ro-RO" dirty="0"/>
              <a:t>și </a:t>
            </a:r>
            <a:r>
              <a:rPr lang="ru-RU" dirty="0"/>
              <a:t>В. П. </a:t>
            </a:r>
            <a:r>
              <a:rPr lang="ru-RU" dirty="0" err="1"/>
              <a:t>Вяльцев</a:t>
            </a:r>
            <a:endParaRPr lang="ro-RO" dirty="0"/>
          </a:p>
        </p:txBody>
      </p:sp>
    </p:spTree>
    <p:extLst>
      <p:ext uri="{BB962C8B-B14F-4D97-AF65-F5344CB8AC3E}">
        <p14:creationId xmlns:p14="http://schemas.microsoft.com/office/powerpoint/2010/main" val="386883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953" y="97706"/>
            <a:ext cx="10816087" cy="497517"/>
          </a:xfrm>
        </p:spPr>
        <p:txBody>
          <a:bodyPr>
            <a:normAutofit fontScale="90000"/>
          </a:bodyPr>
          <a:lstStyle/>
          <a:p>
            <a:r>
              <a:rPr lang="ro-RO" sz="3200" b="1" dirty="0">
                <a:latin typeface="Times New Roman" panose="02020603050405020304" pitchFamily="18" charset="0"/>
                <a:cs typeface="Times New Roman" panose="02020603050405020304" pitchFamily="18" charset="0"/>
              </a:rPr>
              <a:t>Cap.1 Tehnologia materialelor semiconductoare </a:t>
            </a:r>
            <a:endParaRPr lang="ru-RU" sz="32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04952" y="595223"/>
            <a:ext cx="11903017" cy="2862322"/>
          </a:xfrm>
          <a:prstGeom prst="rect">
            <a:avLst/>
          </a:prstGeom>
        </p:spPr>
        <p:txBody>
          <a:bodyPr wrap="square">
            <a:spAutoFit/>
          </a:bodyPr>
          <a:lstStyle/>
          <a:p>
            <a:r>
              <a:rPr lang="ro-RO" sz="2000" dirty="0">
                <a:solidFill>
                  <a:srgbClr val="000000"/>
                </a:solidFill>
                <a:latin typeface="TimesNewRomanPSMT"/>
              </a:rPr>
              <a:t>În 1806 în Îndrumătorul de cuvinte se spunea că </a:t>
            </a:r>
            <a:r>
              <a:rPr lang="ro-RO" sz="2000" b="1" dirty="0">
                <a:solidFill>
                  <a:srgbClr val="000000"/>
                </a:solidFill>
                <a:latin typeface="TimesNewRomanPSMT"/>
              </a:rPr>
              <a:t>tehnologia</a:t>
            </a:r>
            <a:r>
              <a:rPr lang="ro-RO" sz="2000" dirty="0">
                <a:solidFill>
                  <a:srgbClr val="000000"/>
                </a:solidFill>
                <a:latin typeface="TimesNewRomanPSMT"/>
              </a:rPr>
              <a:t> include în sine aproape tot ce ştiu şi ce fac oamenii. </a:t>
            </a:r>
          </a:p>
          <a:p>
            <a:r>
              <a:rPr lang="ro-RO" sz="2000" dirty="0">
                <a:solidFill>
                  <a:srgbClr val="000000"/>
                </a:solidFill>
                <a:latin typeface="TimesNewRomanPSMT"/>
              </a:rPr>
              <a:t>În Dicţionarul Enciclopedic Rus în 1877 se spunea că tehnologia este ştiinţa despre producerea uneltelor de muncă şi poate fi împărţită în două direcţii: mecanica şi chimia.</a:t>
            </a:r>
            <a:r>
              <a:rPr lang="ro-RO" sz="2000" dirty="0"/>
              <a:t> </a:t>
            </a:r>
          </a:p>
          <a:p>
            <a:pPr marL="342900" indent="-342900">
              <a:buFont typeface="Arial" panose="020B0604020202020204" pitchFamily="34" charset="0"/>
              <a:buChar char="•"/>
            </a:pPr>
            <a:r>
              <a:rPr lang="ro-RO" sz="2000" dirty="0">
                <a:solidFill>
                  <a:srgbClr val="000000"/>
                </a:solidFill>
                <a:latin typeface="TimesNewRomanPSMT"/>
              </a:rPr>
              <a:t>Mecanica se ocupă de prelucrarea materiae crude cu ajutorul meseriilor.</a:t>
            </a:r>
          </a:p>
          <a:p>
            <a:pPr marL="342900" indent="-342900">
              <a:buFont typeface="Arial" panose="020B0604020202020204" pitchFamily="34" charset="0"/>
              <a:buChar char="•"/>
            </a:pPr>
            <a:r>
              <a:rPr lang="ro-RO" sz="2000" dirty="0">
                <a:solidFill>
                  <a:srgbClr val="000000"/>
                </a:solidFill>
                <a:latin typeface="TimesNewRomanPSMT"/>
              </a:rPr>
              <a:t>Chimia transformă materia pe baza reacţiilor chimice.</a:t>
            </a:r>
          </a:p>
          <a:p>
            <a:r>
              <a:rPr lang="ro-RO" sz="2000" dirty="0">
                <a:solidFill>
                  <a:srgbClr val="000000"/>
                </a:solidFill>
                <a:latin typeface="TimesNewRomanPSMT"/>
              </a:rPr>
              <a:t>După Dicţionarul Politehnic din 1980, </a:t>
            </a:r>
            <a:r>
              <a:rPr lang="ro-RO" sz="2000" b="1" dirty="0">
                <a:solidFill>
                  <a:srgbClr val="000000"/>
                </a:solidFill>
                <a:latin typeface="TimesNewRomanPSMT"/>
              </a:rPr>
              <a:t>tehnologia</a:t>
            </a:r>
            <a:r>
              <a:rPr lang="ro-RO" sz="2000" dirty="0">
                <a:solidFill>
                  <a:srgbClr val="000000"/>
                </a:solidFill>
                <a:latin typeface="TimesNewRomanPSMT"/>
              </a:rPr>
              <a:t> provine de la două cuvinte din greacă: “tehne” – măiestrie şi “logos” – cuvânt, ştiinţă şi aceasta reprezintă metode de prelucrare, producere şi schimbarea proprietăţii formei materiei prime pt. Obţinerea producţiei finale. </a:t>
            </a:r>
            <a:endParaRPr lang="ru-RU" dirty="0">
              <a:solidFill>
                <a:srgbClr val="000000"/>
              </a:solidFill>
              <a:latin typeface="TimesNewRomanPSMT"/>
            </a:endParaRPr>
          </a:p>
        </p:txBody>
      </p:sp>
      <p:sp>
        <p:nvSpPr>
          <p:cNvPr id="5" name="Прямоугольник 4"/>
          <p:cNvSpPr/>
          <p:nvPr/>
        </p:nvSpPr>
        <p:spPr>
          <a:xfrm>
            <a:off x="104951" y="3457545"/>
            <a:ext cx="12087049" cy="2862322"/>
          </a:xfrm>
          <a:prstGeom prst="rect">
            <a:avLst/>
          </a:prstGeom>
        </p:spPr>
        <p:txBody>
          <a:bodyPr wrap="square">
            <a:spAutoFit/>
          </a:bodyPr>
          <a:lstStyle/>
          <a:p>
            <a:r>
              <a:rPr lang="ro-RO" sz="2000" dirty="0">
                <a:solidFill>
                  <a:srgbClr val="000000"/>
                </a:solidFill>
                <a:latin typeface="TimesNewRomanPSMT"/>
              </a:rPr>
              <a:t>Pentru a realiza un oarecare dispozitiv sau circuit integrat (C.I.) trebuie îndeplinită o succesiune de </a:t>
            </a:r>
            <a:r>
              <a:rPr lang="ro-RO" sz="2000" b="1" dirty="0">
                <a:solidFill>
                  <a:srgbClr val="000000"/>
                </a:solidFill>
                <a:latin typeface="TimesNewRomanPSMT"/>
              </a:rPr>
              <a:t>operaţii tehnice</a:t>
            </a:r>
            <a:r>
              <a:rPr lang="ro-RO" sz="2000" dirty="0">
                <a:solidFill>
                  <a:srgbClr val="000000"/>
                </a:solidFill>
                <a:latin typeface="TimesNewRomanPSMT"/>
              </a:rPr>
              <a:t>.</a:t>
            </a:r>
            <a:r>
              <a:rPr lang="ro-RO" sz="2000" dirty="0"/>
              <a:t> </a:t>
            </a:r>
            <a:br>
              <a:rPr lang="ro-RO" sz="2000" dirty="0"/>
            </a:br>
            <a:r>
              <a:rPr lang="ro-RO" sz="2000" dirty="0">
                <a:solidFill>
                  <a:srgbClr val="000000"/>
                </a:solidFill>
                <a:latin typeface="TimesNewRomanPSMT"/>
              </a:rPr>
              <a:t>Se numeşte operaţie tehnică un proces care este îndeplinit la un anumit loc de lucru.</a:t>
            </a:r>
            <a:br>
              <a:rPr lang="ro-RO" sz="2000" dirty="0">
                <a:solidFill>
                  <a:srgbClr val="000000"/>
                </a:solidFill>
                <a:latin typeface="TimesNewRomanPSMT"/>
              </a:rPr>
            </a:br>
            <a:endParaRPr lang="ro-RO" sz="2000" dirty="0">
              <a:solidFill>
                <a:srgbClr val="000000"/>
              </a:solidFill>
              <a:latin typeface="TimesNewRomanPSMT"/>
            </a:endParaRPr>
          </a:p>
          <a:p>
            <a:r>
              <a:rPr lang="ro-RO" sz="2000" dirty="0">
                <a:solidFill>
                  <a:srgbClr val="000000"/>
                </a:solidFill>
                <a:latin typeface="TimesNewRomanPSMT"/>
              </a:rPr>
              <a:t>Există operaţii tehnice: </a:t>
            </a:r>
          </a:p>
          <a:p>
            <a:pPr marL="285750" indent="-285750">
              <a:buFontTx/>
              <a:buChar char="-"/>
            </a:pPr>
            <a:r>
              <a:rPr lang="ro-RO" sz="2000" dirty="0">
                <a:solidFill>
                  <a:srgbClr val="000000"/>
                </a:solidFill>
                <a:latin typeface="TimesNewRomanPSMT"/>
              </a:rPr>
              <a:t>principale(sunt acele operaţii datorită cărora operaţia devine un produs final);</a:t>
            </a:r>
          </a:p>
          <a:p>
            <a:pPr marL="285750" indent="-285750">
              <a:buFontTx/>
              <a:buChar char="-"/>
            </a:pPr>
            <a:r>
              <a:rPr lang="ro-RO" sz="2000" dirty="0">
                <a:solidFill>
                  <a:srgbClr val="000000"/>
                </a:solidFill>
                <a:latin typeface="TimesNewRomanPSMT"/>
              </a:rPr>
              <a:t>secundare(creşterea epitaxială; purificarea H2). </a:t>
            </a:r>
            <a:br>
              <a:rPr lang="ro-RO" sz="2000" dirty="0">
                <a:solidFill>
                  <a:srgbClr val="000000"/>
                </a:solidFill>
                <a:latin typeface="TimesNewRomanPSMT"/>
              </a:rPr>
            </a:br>
            <a:endParaRPr lang="ro-RO" sz="2000" dirty="0">
              <a:solidFill>
                <a:srgbClr val="000000"/>
              </a:solidFill>
              <a:latin typeface="TimesNewRomanPSMT"/>
            </a:endParaRPr>
          </a:p>
          <a:p>
            <a:r>
              <a:rPr lang="ro-RO" sz="2000" dirty="0">
                <a:solidFill>
                  <a:srgbClr val="000000"/>
                </a:solidFill>
                <a:latin typeface="TimesNewRomanPSMT"/>
              </a:rPr>
              <a:t>Proces de producere – include toate lucrările care se îndeplinesc la firmă pt. A produce un produs finit. </a:t>
            </a:r>
            <a:endParaRPr lang="ru-RU" dirty="0">
              <a:solidFill>
                <a:srgbClr val="000000"/>
              </a:solidFill>
              <a:latin typeface="TimesNewRomanPSMT"/>
            </a:endParaRPr>
          </a:p>
        </p:txBody>
      </p:sp>
    </p:spTree>
    <p:extLst>
      <p:ext uri="{BB962C8B-B14F-4D97-AF65-F5344CB8AC3E}">
        <p14:creationId xmlns:p14="http://schemas.microsoft.com/office/powerpoint/2010/main" val="424146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9524" y="93308"/>
            <a:ext cx="11910204" cy="1631216"/>
          </a:xfrm>
          <a:prstGeom prst="rect">
            <a:avLst/>
          </a:prstGeom>
        </p:spPr>
        <p:txBody>
          <a:bodyPr wrap="square">
            <a:spAutoFit/>
          </a:bodyPr>
          <a:lstStyle/>
          <a:p>
            <a:r>
              <a:rPr lang="ro-RO" sz="2000" dirty="0">
                <a:solidFill>
                  <a:srgbClr val="000000"/>
                </a:solidFill>
                <a:latin typeface="Times New Roman" panose="02020603050405020304" pitchFamily="18" charset="0"/>
                <a:cs typeface="Times New Roman" panose="02020603050405020304" pitchFamily="18" charset="0"/>
              </a:rPr>
              <a:t>Primele utilizări ale materialelor semiconductoare în tehnică au fost redresoarele pe baza seleniului (1886 - Frits). În 1927 (Grondal şi Ghigher) au fost folosite redresoarele pe baza CuO (oxid de cupru).</a:t>
            </a:r>
            <a:r>
              <a:rPr lang="ro-RO" sz="2000" dirty="0">
                <a:latin typeface="Times New Roman" panose="02020603050405020304" pitchFamily="18" charset="0"/>
                <a:cs typeface="Times New Roman" panose="02020603050405020304" pitchFamily="18" charset="0"/>
              </a:rPr>
              <a:t> </a:t>
            </a:r>
            <a:br>
              <a:rPr lang="ro-RO" sz="2000" dirty="0">
                <a:latin typeface="Times New Roman" panose="02020603050405020304" pitchFamily="18" charset="0"/>
                <a:cs typeface="Times New Roman" panose="02020603050405020304" pitchFamily="18" charset="0"/>
              </a:rPr>
            </a:br>
            <a:r>
              <a:rPr lang="ro-RO" sz="2000" dirty="0">
                <a:solidFill>
                  <a:srgbClr val="000000"/>
                </a:solidFill>
                <a:latin typeface="Times New Roman" panose="02020603050405020304" pitchFamily="18" charset="0"/>
                <a:cs typeface="Times New Roman" panose="02020603050405020304" pitchFamily="18" charset="0"/>
              </a:rPr>
              <a:t>Ge şi Si au proprietăţi semiconductoare foarte bune. Proprietăţile principale ale Ge au fost descrise în 1870 de către Mendeleev.</a:t>
            </a:r>
            <a:br>
              <a:rPr lang="ro-RO" sz="2000" dirty="0">
                <a:solidFill>
                  <a:srgbClr val="000000"/>
                </a:solidFill>
                <a:latin typeface="Times New Roman" panose="02020603050405020304" pitchFamily="18" charset="0"/>
                <a:cs typeface="Times New Roman" panose="02020603050405020304" pitchFamily="18" charset="0"/>
              </a:rPr>
            </a:br>
            <a:r>
              <a:rPr lang="ro-RO" sz="2000" dirty="0">
                <a:solidFill>
                  <a:srgbClr val="000000"/>
                </a:solidFill>
                <a:latin typeface="Times New Roman" panose="02020603050405020304" pitchFamily="18" charset="0"/>
                <a:cs typeface="Times New Roman" panose="02020603050405020304" pitchFamily="18" charset="0"/>
              </a:rPr>
              <a:t>În 1886 Vinclev a sintetizar pentru prima oară Ge (în Germania, de unde vine şi numele). </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49523" y="1878976"/>
            <a:ext cx="11910205" cy="646331"/>
          </a:xfrm>
          <a:prstGeom prst="rect">
            <a:avLst/>
          </a:prstGeom>
        </p:spPr>
        <p:txBody>
          <a:bodyPr wrap="square">
            <a:spAutoFit/>
          </a:bodyPr>
          <a:lstStyle/>
          <a:p>
            <a:r>
              <a:rPr lang="ro-RO" dirty="0">
                <a:solidFill>
                  <a:srgbClr val="000000"/>
                </a:solidFill>
                <a:latin typeface="TimesNewRomanPSMT"/>
              </a:rPr>
              <a:t>În scoarţa pământului Ge există doar în valoare de 0.001% , pe când Si este foarte răspândit în sol sub formă de bioxid de siliciu (SiO</a:t>
            </a:r>
            <a:r>
              <a:rPr lang="ro-RO" sz="1050" dirty="0">
                <a:solidFill>
                  <a:srgbClr val="000000"/>
                </a:solidFill>
                <a:latin typeface="TimesNewRomanPSMT"/>
              </a:rPr>
              <a:t>2</a:t>
            </a:r>
            <a:r>
              <a:rPr lang="ro-RO" dirty="0">
                <a:solidFill>
                  <a:srgbClr val="000000"/>
                </a:solidFill>
                <a:latin typeface="TimesNewRomanPSMT"/>
              </a:rPr>
              <a:t>) şi el constituie 25% din greutatea pământului</a:t>
            </a:r>
            <a:r>
              <a:rPr lang="ro-RO" dirty="0"/>
              <a:t> </a:t>
            </a:r>
            <a:endParaRPr lang="ru-RU" dirty="0"/>
          </a:p>
        </p:txBody>
      </p:sp>
      <p:pic>
        <p:nvPicPr>
          <p:cNvPr id="1030" name="Picture 6" descr="Germanium | Properties, Uses, &amp; Facts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44" y="2679759"/>
            <a:ext cx="4264016" cy="35401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33909" y="6374336"/>
            <a:ext cx="1117614" cy="369332"/>
          </a:xfrm>
          <a:prstGeom prst="rect">
            <a:avLst/>
          </a:prstGeom>
          <a:noFill/>
        </p:spPr>
        <p:txBody>
          <a:bodyPr wrap="none" rtlCol="0">
            <a:spAutoFit/>
          </a:bodyPr>
          <a:lstStyle/>
          <a:p>
            <a:r>
              <a:rPr lang="ro-MD" dirty="0"/>
              <a:t>Germaniu</a:t>
            </a:r>
            <a:endParaRPr lang="ru-RU" dirty="0"/>
          </a:p>
        </p:txBody>
      </p:sp>
      <p:pic>
        <p:nvPicPr>
          <p:cNvPr id="1034" name="Picture 10" descr="Siliciu metalic – Uniste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918" y="2564336"/>
            <a:ext cx="2857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537275" y="6413365"/>
            <a:ext cx="721672" cy="369332"/>
          </a:xfrm>
          <a:prstGeom prst="rect">
            <a:avLst/>
          </a:prstGeom>
          <a:noFill/>
        </p:spPr>
        <p:txBody>
          <a:bodyPr wrap="none" rtlCol="0">
            <a:spAutoFit/>
          </a:bodyPr>
          <a:lstStyle/>
          <a:p>
            <a:r>
              <a:rPr lang="ro-MD" dirty="0"/>
              <a:t>Siliciu</a:t>
            </a:r>
            <a:endParaRPr lang="ru-RU" dirty="0"/>
          </a:p>
        </p:txBody>
      </p:sp>
    </p:spTree>
    <p:extLst>
      <p:ext uri="{BB962C8B-B14F-4D97-AF65-F5344CB8AC3E}">
        <p14:creationId xmlns:p14="http://schemas.microsoft.com/office/powerpoint/2010/main" val="35924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7162" y="0"/>
            <a:ext cx="10624868" cy="400110"/>
          </a:xfrm>
          <a:prstGeom prst="rect">
            <a:avLst/>
          </a:prstGeom>
        </p:spPr>
        <p:txBody>
          <a:bodyPr wrap="square">
            <a:spAutoFit/>
          </a:bodyPr>
          <a:lstStyle/>
          <a:p>
            <a:r>
              <a:rPr lang="it-IT" sz="2000" dirty="0">
                <a:solidFill>
                  <a:srgbClr val="000000"/>
                </a:solidFill>
                <a:latin typeface="TimesNewRomanPSMT"/>
              </a:rPr>
              <a:t>În 1951 </a:t>
            </a:r>
            <a:r>
              <a:rPr lang="it-IT" sz="2000" b="1" dirty="0">
                <a:solidFill>
                  <a:srgbClr val="000000"/>
                </a:solidFill>
                <a:latin typeface="TimesNewRomanPSMT"/>
              </a:rPr>
              <a:t>N. Ganiunov </a:t>
            </a:r>
            <a:r>
              <a:rPr lang="it-IT" sz="2000" dirty="0">
                <a:solidFill>
                  <a:srgbClr val="000000"/>
                </a:solidFill>
                <a:latin typeface="TimesNewRomanPSMT"/>
              </a:rPr>
              <a:t>a descoperit un şir de materiale semiconductoare:</a:t>
            </a:r>
            <a:r>
              <a:rPr lang="it-IT" sz="2000" dirty="0"/>
              <a:t> </a:t>
            </a:r>
            <a:endParaRPr lang="ru-RU" sz="2000" dirty="0"/>
          </a:p>
        </p:txBody>
      </p:sp>
      <p:pic>
        <p:nvPicPr>
          <p:cNvPr id="5" name="Рисунок 4"/>
          <p:cNvPicPr>
            <a:picLocks noChangeAspect="1"/>
          </p:cNvPicPr>
          <p:nvPr/>
        </p:nvPicPr>
        <p:blipFill>
          <a:blip r:embed="rId2"/>
          <a:stretch>
            <a:fillRect/>
          </a:stretch>
        </p:blipFill>
        <p:spPr>
          <a:xfrm>
            <a:off x="9146066" y="125712"/>
            <a:ext cx="2163164" cy="1382473"/>
          </a:xfrm>
          <a:prstGeom prst="rect">
            <a:avLst/>
          </a:prstGeom>
        </p:spPr>
      </p:pic>
      <p:pic>
        <p:nvPicPr>
          <p:cNvPr id="2050" name="Picture 2" descr="gallium-arsenide-crystal-wikimedia-commons - Biosciences 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738" y="1633897"/>
            <a:ext cx="3057525" cy="28479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932664" y="4607585"/>
            <a:ext cx="716863" cy="369332"/>
          </a:xfrm>
          <a:prstGeom prst="rect">
            <a:avLst/>
          </a:prstGeom>
          <a:noFill/>
        </p:spPr>
        <p:txBody>
          <a:bodyPr wrap="none" rtlCol="0">
            <a:spAutoFit/>
          </a:bodyPr>
          <a:lstStyle/>
          <a:p>
            <a:r>
              <a:rPr lang="ro-MD" dirty="0"/>
              <a:t>Ga As</a:t>
            </a:r>
            <a:endParaRPr lang="ru-RU" dirty="0"/>
          </a:p>
        </p:txBody>
      </p:sp>
      <p:sp>
        <p:nvSpPr>
          <p:cNvPr id="6" name="Прямоугольник 5"/>
          <p:cNvSpPr/>
          <p:nvPr/>
        </p:nvSpPr>
        <p:spPr>
          <a:xfrm>
            <a:off x="120769" y="530872"/>
            <a:ext cx="8540151" cy="2554545"/>
          </a:xfrm>
          <a:prstGeom prst="rect">
            <a:avLst/>
          </a:prstGeom>
        </p:spPr>
        <p:txBody>
          <a:bodyPr wrap="square">
            <a:spAutoFit/>
          </a:bodyPr>
          <a:lstStyle/>
          <a:p>
            <a:r>
              <a:rPr lang="ro-RO" sz="2000" dirty="0">
                <a:solidFill>
                  <a:srgbClr val="000000"/>
                </a:solidFill>
                <a:latin typeface="TimesNewRomanPSMT"/>
              </a:rPr>
              <a:t>Dacă facem un aliaj din elementele din grupa a-V-a cu elemente din grupa a-III-a obţinem un material de forma A</a:t>
            </a:r>
            <a:r>
              <a:rPr lang="ro-RO" sz="2000" baseline="30000" dirty="0">
                <a:solidFill>
                  <a:srgbClr val="000000"/>
                </a:solidFill>
                <a:latin typeface="TimesNewRomanPSMT"/>
              </a:rPr>
              <a:t>III</a:t>
            </a:r>
            <a:r>
              <a:rPr lang="ro-RO" sz="2000" dirty="0">
                <a:solidFill>
                  <a:srgbClr val="000000"/>
                </a:solidFill>
                <a:latin typeface="TimesNewRomanPSMT"/>
              </a:rPr>
              <a:t>B</a:t>
            </a:r>
            <a:r>
              <a:rPr lang="ro-RO" sz="2000" baseline="30000" dirty="0">
                <a:solidFill>
                  <a:srgbClr val="000000"/>
                </a:solidFill>
                <a:latin typeface="TimesNewRomanPSMT"/>
              </a:rPr>
              <a:t>V</a:t>
            </a:r>
            <a:r>
              <a:rPr lang="ro-RO" sz="2000" dirty="0">
                <a:solidFill>
                  <a:srgbClr val="000000"/>
                </a:solidFill>
                <a:latin typeface="TimesNewRomanPSMT"/>
              </a:rPr>
              <a:t>- care </a:t>
            </a:r>
            <a:r>
              <a:rPr lang="ro-RO" sz="2000" b="1" dirty="0">
                <a:solidFill>
                  <a:srgbClr val="000000"/>
                </a:solidFill>
                <a:latin typeface="TimesNewRomanPSMT"/>
              </a:rPr>
              <a:t>are proprietăţi semiconductoare</a:t>
            </a:r>
            <a:r>
              <a:rPr lang="ro-RO" sz="2000" dirty="0">
                <a:solidFill>
                  <a:srgbClr val="000000"/>
                </a:solidFill>
                <a:latin typeface="TimesNewRomanPSMT"/>
              </a:rPr>
              <a:t> binare.</a:t>
            </a:r>
            <a:br>
              <a:rPr lang="ro-RO" sz="2000" dirty="0">
                <a:solidFill>
                  <a:srgbClr val="000000"/>
                </a:solidFill>
                <a:latin typeface="TimesNewRomanPSMT"/>
              </a:rPr>
            </a:br>
            <a:r>
              <a:rPr lang="ro-RO" sz="2000" dirty="0">
                <a:solidFill>
                  <a:srgbClr val="000000"/>
                </a:solidFill>
                <a:latin typeface="TimesNewRomanPSMT"/>
              </a:rPr>
              <a:t>Banda interzisă (Eg) pt. aceste semiconductoare este: GaAs=1.45eV, GaP=2.2eV, InP=1.35eV, InAs=0.24eV, InSb=0.16eV, AlAs=3eV. Banda interzisă pt. Ge şi Si:</a:t>
            </a:r>
            <a:br>
              <a:rPr lang="ro-RO" sz="2000" dirty="0">
                <a:solidFill>
                  <a:srgbClr val="000000"/>
                </a:solidFill>
                <a:latin typeface="TimesNewRomanPSMT"/>
              </a:rPr>
            </a:br>
            <a:r>
              <a:rPr lang="ro-RO" sz="2000" dirty="0">
                <a:solidFill>
                  <a:srgbClr val="000000"/>
                </a:solidFill>
                <a:latin typeface="TimesNewRomanPSMT"/>
              </a:rPr>
              <a:t>Eg Ge = 0.707eV;</a:t>
            </a:r>
            <a:br>
              <a:rPr lang="ro-RO" sz="2000" dirty="0">
                <a:solidFill>
                  <a:srgbClr val="000000"/>
                </a:solidFill>
                <a:latin typeface="TimesNewRomanPSMT"/>
              </a:rPr>
            </a:br>
            <a:r>
              <a:rPr lang="ro-RO" sz="2000" dirty="0">
                <a:solidFill>
                  <a:srgbClr val="000000"/>
                </a:solidFill>
                <a:latin typeface="TimesNewRomanPSMT"/>
              </a:rPr>
              <a:t>Eg Si = 1.1eV. </a:t>
            </a:r>
            <a:endParaRPr lang="ru-RU" sz="2000" dirty="0">
              <a:solidFill>
                <a:srgbClr val="000000"/>
              </a:solidFill>
              <a:latin typeface="TimesNewRomanPSMT"/>
            </a:endParaRPr>
          </a:p>
        </p:txBody>
      </p:sp>
      <mc:AlternateContent xmlns:mc="http://schemas.openxmlformats.org/markup-compatibility/2006" xmlns:a14="http://schemas.microsoft.com/office/drawing/2010/main">
        <mc:Choice Requires="a14">
          <p:sp>
            <p:nvSpPr>
              <p:cNvPr id="8" name="Прямоугольник 7"/>
              <p:cNvSpPr/>
              <p:nvPr/>
            </p:nvSpPr>
            <p:spPr>
              <a:xfrm>
                <a:off x="227161" y="2965766"/>
                <a:ext cx="7502106" cy="564322"/>
              </a:xfrm>
              <a:prstGeom prst="rect">
                <a:avLst/>
              </a:prstGeom>
            </p:spPr>
            <p:txBody>
              <a:bodyPr wrap="square">
                <a:spAutoFit/>
              </a:bodyPr>
              <a:lstStyle/>
              <a:p>
                <a:r>
                  <a:rPr lang="ro-RO" sz="2000" dirty="0">
                    <a:solidFill>
                      <a:srgbClr val="000000"/>
                    </a:solidFill>
                    <a:latin typeface="TimesNewRomanPSMT"/>
                  </a:rPr>
                  <a:t>Lungimea de undă a ledurilor: </a:t>
                </a:r>
                <a14:m>
                  <m:oMath xmlns:m="http://schemas.openxmlformats.org/officeDocument/2006/math">
                    <m:r>
                      <m:rPr>
                        <m:sty m:val="p"/>
                      </m:rPr>
                      <a:rPr lang="el-GR" sz="2000" i="1" smtClean="0">
                        <a:solidFill>
                          <a:srgbClr val="000000"/>
                        </a:solidFill>
                        <a:latin typeface="Cambria Math" panose="02040503050406030204" pitchFamily="18" charset="0"/>
                      </a:rPr>
                      <m:t>λ</m:t>
                    </m:r>
                    <m:r>
                      <a:rPr lang="ro-MD" sz="2000" b="0" i="1" smtClean="0">
                        <a:solidFill>
                          <a:srgbClr val="000000"/>
                        </a:solidFill>
                        <a:latin typeface="Cambria Math" panose="02040503050406030204" pitchFamily="18" charset="0"/>
                      </a:rPr>
                      <m:t>=</m:t>
                    </m:r>
                    <m:f>
                      <m:fPr>
                        <m:ctrlPr>
                          <a:rPr lang="ro-MD" sz="2000" b="0" i="1" smtClean="0">
                            <a:solidFill>
                              <a:srgbClr val="000000"/>
                            </a:solidFill>
                            <a:latin typeface="Cambria Math" panose="02040503050406030204" pitchFamily="18" charset="0"/>
                          </a:rPr>
                        </m:ctrlPr>
                      </m:fPr>
                      <m:num>
                        <m:r>
                          <a:rPr lang="ro-MD" sz="2000" b="0" i="1" smtClean="0">
                            <a:solidFill>
                              <a:srgbClr val="000000"/>
                            </a:solidFill>
                            <a:latin typeface="Cambria Math" panose="02040503050406030204" pitchFamily="18" charset="0"/>
                          </a:rPr>
                          <m:t>1.24</m:t>
                        </m:r>
                      </m:num>
                      <m:den>
                        <m:r>
                          <a:rPr lang="ro-MD" sz="2000" b="0" i="1" smtClean="0">
                            <a:solidFill>
                              <a:srgbClr val="000000"/>
                            </a:solidFill>
                            <a:latin typeface="Cambria Math" panose="02040503050406030204" pitchFamily="18" charset="0"/>
                          </a:rPr>
                          <m:t>𝐸𝑔</m:t>
                        </m:r>
                      </m:den>
                    </m:f>
                  </m:oMath>
                </a14:m>
                <a:r>
                  <a:rPr lang="el-GR" sz="2000" dirty="0">
                    <a:solidFill>
                      <a:srgbClr val="000000"/>
                    </a:solidFill>
                    <a:latin typeface="TimesNewRomanPSMT"/>
                  </a:rPr>
                  <a:t>- </a:t>
                </a:r>
                <a:r>
                  <a:rPr lang="ro-RO" sz="2000" dirty="0">
                    <a:solidFill>
                      <a:srgbClr val="000000"/>
                    </a:solidFill>
                    <a:latin typeface="TimesNewRomanPSMT"/>
                  </a:rPr>
                  <a:t>lumina infraroşie.</a:t>
                </a:r>
                <a:r>
                  <a:rPr lang="ro-RO" sz="2000" dirty="0"/>
                  <a:t> </a:t>
                </a:r>
                <a:endParaRPr lang="ru-RU" sz="2000"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27161" y="2965766"/>
                <a:ext cx="7502106" cy="564322"/>
              </a:xfrm>
              <a:prstGeom prst="rect">
                <a:avLst/>
              </a:prstGeom>
              <a:blipFill rotWithShape="0">
                <a:blip r:embed="rId4"/>
                <a:stretch>
                  <a:fillRect l="-812" b="-6522"/>
                </a:stretch>
              </a:blipFill>
            </p:spPr>
            <p:txBody>
              <a:bodyPr/>
              <a:lstStyle/>
              <a:p>
                <a:r>
                  <a:rPr lang="ru-RU">
                    <a:noFill/>
                  </a:rPr>
                  <a:t> </a:t>
                </a:r>
              </a:p>
            </p:txBody>
          </p:sp>
        </mc:Fallback>
      </mc:AlternateContent>
      <p:sp>
        <p:nvSpPr>
          <p:cNvPr id="9" name="Прямоугольник 8"/>
          <p:cNvSpPr/>
          <p:nvPr/>
        </p:nvSpPr>
        <p:spPr>
          <a:xfrm>
            <a:off x="172678" y="3375177"/>
            <a:ext cx="8540151" cy="1015663"/>
          </a:xfrm>
          <a:prstGeom prst="rect">
            <a:avLst/>
          </a:prstGeom>
        </p:spPr>
        <p:txBody>
          <a:bodyPr wrap="square">
            <a:spAutoFit/>
          </a:bodyPr>
          <a:lstStyle/>
          <a:p>
            <a:r>
              <a:rPr lang="ro-RO" sz="2000" dirty="0">
                <a:solidFill>
                  <a:srgbClr val="000000"/>
                </a:solidFill>
                <a:latin typeface="TimesNewRomanPSMT"/>
              </a:rPr>
              <a:t>Led-urile roşii se fac pe bază de GaP. InSb are cea mai mare mobilitate a purtătorilor de sarcină. Al</a:t>
            </a:r>
            <a:r>
              <a:rPr lang="ro-RO" sz="1100" dirty="0">
                <a:solidFill>
                  <a:srgbClr val="000000"/>
                </a:solidFill>
                <a:latin typeface="TimesNewRomanPSMT"/>
              </a:rPr>
              <a:t>x</a:t>
            </a:r>
            <a:r>
              <a:rPr lang="ro-RO" sz="2000" dirty="0">
                <a:solidFill>
                  <a:srgbClr val="000000"/>
                </a:solidFill>
                <a:latin typeface="TimesNewRomanPSMT"/>
              </a:rPr>
              <a:t>Ga</a:t>
            </a:r>
            <a:r>
              <a:rPr lang="ro-RO" sz="1100" dirty="0">
                <a:solidFill>
                  <a:srgbClr val="000000"/>
                </a:solidFill>
                <a:latin typeface="TimesNewRomanPSMT"/>
              </a:rPr>
              <a:t>1-x</a:t>
            </a:r>
            <a:r>
              <a:rPr lang="ro-RO" sz="2000" dirty="0">
                <a:solidFill>
                  <a:srgbClr val="000000"/>
                </a:solidFill>
                <a:latin typeface="TimesNewRomanPSMT"/>
              </a:rPr>
              <a:t>As – amestec format din GaAs şi AlAs este folosit la lasere.</a:t>
            </a:r>
            <a:r>
              <a:rPr lang="ro-RO" sz="2000" dirty="0"/>
              <a:t> </a:t>
            </a:r>
            <a:endParaRPr lang="ru-RU" sz="2000" dirty="0"/>
          </a:p>
        </p:txBody>
      </p:sp>
      <p:sp>
        <p:nvSpPr>
          <p:cNvPr id="10" name="Прямоугольник 9"/>
          <p:cNvSpPr/>
          <p:nvPr/>
        </p:nvSpPr>
        <p:spPr>
          <a:xfrm>
            <a:off x="172678" y="4319204"/>
            <a:ext cx="9123873" cy="707886"/>
          </a:xfrm>
          <a:prstGeom prst="rect">
            <a:avLst/>
          </a:prstGeom>
        </p:spPr>
        <p:txBody>
          <a:bodyPr wrap="square">
            <a:spAutoFit/>
          </a:bodyPr>
          <a:lstStyle/>
          <a:p>
            <a:r>
              <a:rPr lang="ro-RO" sz="2000" dirty="0">
                <a:solidFill>
                  <a:srgbClr val="000000"/>
                </a:solidFill>
                <a:latin typeface="TimesNewRomanPSMT"/>
              </a:rPr>
              <a:t>În 1963 pt. prima dată la </a:t>
            </a:r>
            <a:r>
              <a:rPr lang="ro-RO" sz="2000" b="1" dirty="0">
                <a:solidFill>
                  <a:srgbClr val="000000"/>
                </a:solidFill>
                <a:latin typeface="TimesNewRomanPSMT"/>
              </a:rPr>
              <a:t>Chişinău</a:t>
            </a:r>
            <a:r>
              <a:rPr lang="ro-RO" sz="2000" dirty="0">
                <a:solidFill>
                  <a:srgbClr val="000000"/>
                </a:solidFill>
                <a:latin typeface="TimesNewRomanPSMT"/>
              </a:rPr>
              <a:t> a avut loc o conferinţă de fizica  semiconductoare – Laser pe baza semiconductorilor cu joncţiune pn.</a:t>
            </a:r>
            <a:r>
              <a:rPr lang="ro-RO" sz="2000" dirty="0"/>
              <a:t> </a:t>
            </a:r>
            <a:endParaRPr lang="ru-RU" sz="2000" dirty="0"/>
          </a:p>
        </p:txBody>
      </p:sp>
      <p:sp>
        <p:nvSpPr>
          <p:cNvPr id="11" name="Прямоугольник 10"/>
          <p:cNvSpPr/>
          <p:nvPr/>
        </p:nvSpPr>
        <p:spPr>
          <a:xfrm>
            <a:off x="0" y="5027090"/>
            <a:ext cx="12192000" cy="1631216"/>
          </a:xfrm>
          <a:prstGeom prst="rect">
            <a:avLst/>
          </a:prstGeom>
        </p:spPr>
        <p:txBody>
          <a:bodyPr wrap="square">
            <a:spAutoFit/>
          </a:bodyPr>
          <a:lstStyle/>
          <a:p>
            <a:r>
              <a:rPr lang="ro-RO" sz="2000" dirty="0">
                <a:solidFill>
                  <a:srgbClr val="000000"/>
                </a:solidFill>
                <a:latin typeface="TimesNewRomanPSMT"/>
              </a:rPr>
              <a:t>N Ganiunov a mai arătat că elementele din grupa a-II-a şi a-VI-a </a:t>
            </a:r>
            <a:r>
              <a:rPr lang="ro-RO" sz="2000" b="1" dirty="0">
                <a:solidFill>
                  <a:srgbClr val="000000"/>
                </a:solidFill>
                <a:latin typeface="TimesNewRomanPSMT"/>
              </a:rPr>
              <a:t>formează elemente</a:t>
            </a:r>
            <a:r>
              <a:rPr lang="ro-RO" sz="2000" dirty="0">
                <a:solidFill>
                  <a:srgbClr val="000000"/>
                </a:solidFill>
                <a:latin typeface="TimesNewRomanPSMT"/>
              </a:rPr>
              <a:t> cu proprietăţi semiconductare: A</a:t>
            </a:r>
            <a:r>
              <a:rPr lang="ro-RO" sz="1100" dirty="0">
                <a:solidFill>
                  <a:srgbClr val="000000"/>
                </a:solidFill>
                <a:latin typeface="TimesNewRomanPSMT"/>
              </a:rPr>
              <a:t>II</a:t>
            </a:r>
            <a:r>
              <a:rPr lang="ro-RO" sz="2000" dirty="0">
                <a:solidFill>
                  <a:srgbClr val="000000"/>
                </a:solidFill>
                <a:latin typeface="TimesNewRomanPSMT"/>
              </a:rPr>
              <a:t>B</a:t>
            </a:r>
            <a:r>
              <a:rPr lang="ro-RO" sz="1100" dirty="0">
                <a:solidFill>
                  <a:srgbClr val="000000"/>
                </a:solidFill>
                <a:latin typeface="TimesNewRomanPSMT"/>
              </a:rPr>
              <a:t>VI </a:t>
            </a:r>
            <a:r>
              <a:rPr lang="ro-RO" sz="2000" dirty="0">
                <a:solidFill>
                  <a:srgbClr val="000000"/>
                </a:solidFill>
                <a:latin typeface="TimesNewRomanPSMT"/>
              </a:rPr>
              <a:t>(Eg ZnTe = 2.4eV, ZnSe, Eg CdSe = 1.45eV, CdSe, Eg Hg </a:t>
            </a:r>
            <a:r>
              <a:rPr lang="ro-RO" dirty="0">
                <a:solidFill>
                  <a:srgbClr val="000000"/>
                </a:solidFill>
                <a:latin typeface="SymbolMT"/>
              </a:rPr>
              <a:t>≅ </a:t>
            </a:r>
            <a:r>
              <a:rPr lang="ro-RO" sz="2000" dirty="0">
                <a:solidFill>
                  <a:srgbClr val="000000"/>
                </a:solidFill>
                <a:latin typeface="TimesNewRomanPSMT"/>
              </a:rPr>
              <a:t>0, HgAs).</a:t>
            </a:r>
            <a:r>
              <a:rPr lang="ro-RO" sz="2000" dirty="0"/>
              <a:t> </a:t>
            </a:r>
          </a:p>
          <a:p>
            <a:r>
              <a:rPr lang="ro-RO" sz="2000" dirty="0">
                <a:solidFill>
                  <a:srgbClr val="000000"/>
                </a:solidFill>
                <a:latin typeface="TimesNewRomanPSMT"/>
              </a:rPr>
              <a:t>Cd</a:t>
            </a:r>
            <a:r>
              <a:rPr lang="ro-RO" sz="2000" baseline="-25000" dirty="0">
                <a:solidFill>
                  <a:srgbClr val="000000"/>
                </a:solidFill>
                <a:latin typeface="TimesNewRomanPSMT"/>
              </a:rPr>
              <a:t>x</a:t>
            </a:r>
            <a:r>
              <a:rPr lang="ro-RO" sz="2000" dirty="0">
                <a:solidFill>
                  <a:srgbClr val="000000"/>
                </a:solidFill>
                <a:latin typeface="TimesNewRomanPSMT"/>
              </a:rPr>
              <a:t>Hg</a:t>
            </a:r>
            <a:r>
              <a:rPr lang="ro-RO" sz="2000" baseline="-25000" dirty="0">
                <a:solidFill>
                  <a:srgbClr val="000000"/>
                </a:solidFill>
                <a:latin typeface="TimesNewRomanPSMT"/>
              </a:rPr>
              <a:t>1-x</a:t>
            </a:r>
            <a:r>
              <a:rPr lang="ro-RO" sz="2000" dirty="0">
                <a:solidFill>
                  <a:srgbClr val="000000"/>
                </a:solidFill>
                <a:latin typeface="TimesNewRomanPSMT"/>
              </a:rPr>
              <a:t>Te – pe baza acestui material se fac unele </a:t>
            </a:r>
            <a:r>
              <a:rPr lang="ro-RO" sz="2000" b="1" dirty="0">
                <a:solidFill>
                  <a:srgbClr val="000000"/>
                </a:solidFill>
                <a:latin typeface="TimesNewRomanPSMT"/>
              </a:rPr>
              <a:t>fotoreceptoare</a:t>
            </a:r>
            <a:r>
              <a:rPr lang="ro-RO" sz="2000" dirty="0">
                <a:solidFill>
                  <a:srgbClr val="000000"/>
                </a:solidFill>
                <a:latin typeface="TimesNewRomanPSMT"/>
              </a:rPr>
              <a:t> care au proprietatea de a vedea noaptea.</a:t>
            </a:r>
            <a:br>
              <a:rPr lang="ro-RO" sz="2000" dirty="0">
                <a:solidFill>
                  <a:srgbClr val="000000"/>
                </a:solidFill>
                <a:latin typeface="TimesNewRomanPSMT"/>
              </a:rPr>
            </a:br>
            <a:r>
              <a:rPr lang="ro-RO" sz="2000" dirty="0">
                <a:solidFill>
                  <a:srgbClr val="000000"/>
                </a:solidFill>
                <a:latin typeface="TimesNewRomanPSMT"/>
              </a:rPr>
              <a:t>Compuşi cuaternari – InxGa1-xAsyP1-y se folosesc pt. </a:t>
            </a:r>
            <a:r>
              <a:rPr lang="ro-RO" sz="2000" b="1" dirty="0">
                <a:solidFill>
                  <a:srgbClr val="000000"/>
                </a:solidFill>
                <a:latin typeface="TimesNewRomanPSMT"/>
              </a:rPr>
              <a:t>lasere</a:t>
            </a:r>
            <a:r>
              <a:rPr lang="ro-RO" sz="2000" dirty="0">
                <a:solidFill>
                  <a:srgbClr val="000000"/>
                </a:solidFill>
                <a:latin typeface="TimesNewRomanPSMT"/>
              </a:rPr>
              <a:t> cu lungime de undă între 1.3 şi 1.55</a:t>
            </a:r>
            <a:r>
              <a:rPr lang="el-GR" sz="2000" dirty="0">
                <a:solidFill>
                  <a:srgbClr val="000000"/>
                </a:solidFill>
                <a:latin typeface="TimesNewRomanPSMT"/>
              </a:rPr>
              <a:t>μ</a:t>
            </a:r>
            <a:r>
              <a:rPr lang="ro-RO" sz="2000" dirty="0">
                <a:solidFill>
                  <a:srgbClr val="000000"/>
                </a:solidFill>
                <a:latin typeface="TimesNewRomanPSMT"/>
              </a:rPr>
              <a:t>m. </a:t>
            </a:r>
            <a:endParaRPr lang="ru-RU" sz="2000" dirty="0"/>
          </a:p>
        </p:txBody>
      </p:sp>
    </p:spTree>
    <p:extLst>
      <p:ext uri="{BB962C8B-B14F-4D97-AF65-F5344CB8AC3E}">
        <p14:creationId xmlns:p14="http://schemas.microsoft.com/office/powerpoint/2010/main" val="222810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707886"/>
          </a:xfrm>
          <a:prstGeom prst="rect">
            <a:avLst/>
          </a:prstGeom>
        </p:spPr>
        <p:txBody>
          <a:bodyPr wrap="square">
            <a:spAutoFit/>
          </a:bodyPr>
          <a:lstStyle/>
          <a:p>
            <a:r>
              <a:rPr lang="ro-RO" sz="2000" dirty="0">
                <a:solidFill>
                  <a:srgbClr val="000000"/>
                </a:solidFill>
                <a:latin typeface="TimesNewRomanPSMT"/>
              </a:rPr>
              <a:t>În 1939 pt. prima dată a fost stabilit din punct de vedere teoretic posibilitatea de formare a tranzistorului. În 1940 pt. prima dată a fost creată </a:t>
            </a:r>
            <a:r>
              <a:rPr lang="ro-RO" sz="2000" b="1" dirty="0">
                <a:solidFill>
                  <a:srgbClr val="000000"/>
                </a:solidFill>
                <a:latin typeface="TimesNewRomanPSMT"/>
              </a:rPr>
              <a:t>dioda punctiformă</a:t>
            </a:r>
            <a:r>
              <a:rPr lang="ro-RO" sz="2000" dirty="0">
                <a:solidFill>
                  <a:srgbClr val="000000"/>
                </a:solidFill>
                <a:latin typeface="TimesNewRomanPSMT"/>
              </a:rPr>
              <a:t>.</a:t>
            </a:r>
            <a:r>
              <a:rPr lang="ro-RO" sz="2000" dirty="0"/>
              <a:t> </a:t>
            </a:r>
            <a:endParaRPr lang="ru-RU" sz="2000" dirty="0"/>
          </a:p>
        </p:txBody>
      </p:sp>
      <p:pic>
        <p:nvPicPr>
          <p:cNvPr id="6" name="Рисунок 5"/>
          <p:cNvPicPr>
            <a:picLocks noChangeAspect="1"/>
          </p:cNvPicPr>
          <p:nvPr/>
        </p:nvPicPr>
        <p:blipFill>
          <a:blip r:embed="rId2">
            <a:duotone>
              <a:schemeClr val="accent5">
                <a:shade val="45000"/>
                <a:satMod val="135000"/>
              </a:schemeClr>
              <a:prstClr val="white"/>
            </a:duotone>
          </a:blip>
          <a:stretch>
            <a:fillRect/>
          </a:stretch>
        </p:blipFill>
        <p:spPr>
          <a:xfrm>
            <a:off x="0" y="2802410"/>
            <a:ext cx="4516582" cy="2047176"/>
          </a:xfrm>
          <a:prstGeom prst="rect">
            <a:avLst/>
          </a:prstGeom>
        </p:spPr>
      </p:pic>
      <p:pic>
        <p:nvPicPr>
          <p:cNvPr id="3074" name="Picture 2" descr="EFD108 - Cea mai folosita dioda cu germaniu din Romania (IPRS Baneasa) -  ELECTROKITS.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4172" y="2921488"/>
            <a:ext cx="3287503" cy="2289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iodă cu contact punctiform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4172" y="444987"/>
            <a:ext cx="285750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ode contact punctiform - ELECTROKITS.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605" y="728647"/>
            <a:ext cx="4295655" cy="19091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FD108 - Cea mai folosita dioda cu germaniu din Romania (IPRS Baneasa) -  ELECTROKITS.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2403" y="2658589"/>
            <a:ext cx="3936948" cy="4199412"/>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52058" y="914725"/>
            <a:ext cx="4097547" cy="707886"/>
          </a:xfrm>
          <a:prstGeom prst="rect">
            <a:avLst/>
          </a:prstGeom>
        </p:spPr>
        <p:txBody>
          <a:bodyPr wrap="square">
            <a:spAutoFit/>
          </a:bodyPr>
          <a:lstStyle/>
          <a:p>
            <a:r>
              <a:rPr lang="ro-RO" sz="2000" dirty="0">
                <a:solidFill>
                  <a:srgbClr val="000000"/>
                </a:solidFill>
                <a:latin typeface="TimesNewRomanPSMT"/>
              </a:rPr>
              <a:t>- frecvenţa de funcţionare normală.</a:t>
            </a:r>
            <a:r>
              <a:rPr lang="ro-RO" sz="2000" dirty="0"/>
              <a:t> </a:t>
            </a:r>
            <a:endParaRPr lang="ru-RU" sz="2000" dirty="0"/>
          </a:p>
        </p:txBody>
      </p:sp>
    </p:spTree>
    <p:extLst>
      <p:ext uri="{BB962C8B-B14F-4D97-AF65-F5344CB8AC3E}">
        <p14:creationId xmlns:p14="http://schemas.microsoft.com/office/powerpoint/2010/main" val="330858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6392" y="0"/>
            <a:ext cx="11953336" cy="400110"/>
          </a:xfrm>
          <a:prstGeom prst="rect">
            <a:avLst/>
          </a:prstGeom>
        </p:spPr>
        <p:txBody>
          <a:bodyPr wrap="square">
            <a:spAutoFit/>
          </a:bodyPr>
          <a:lstStyle/>
          <a:p>
            <a:r>
              <a:rPr lang="ro-RO" sz="2000" dirty="0">
                <a:solidFill>
                  <a:srgbClr val="000000"/>
                </a:solidFill>
                <a:latin typeface="TimesNewRomanPSMT"/>
              </a:rPr>
              <a:t>În 1948 savanţii americani Bardin, Bratain şi Shacly au realizat tranzistorul cu contacte punctiforme.</a:t>
            </a:r>
            <a:r>
              <a:rPr lang="ro-RO" sz="2000" dirty="0"/>
              <a:t> </a:t>
            </a:r>
            <a:endParaRPr lang="ru-RU" sz="2000" dirty="0"/>
          </a:p>
        </p:txBody>
      </p:sp>
      <p:pic>
        <p:nvPicPr>
          <p:cNvPr id="5" name="Рисунок 4"/>
          <p:cNvPicPr>
            <a:picLocks noChangeAspect="1"/>
          </p:cNvPicPr>
          <p:nvPr/>
        </p:nvPicPr>
        <p:blipFill>
          <a:blip r:embed="rId2">
            <a:duotone>
              <a:schemeClr val="accent5">
                <a:shade val="45000"/>
                <a:satMod val="135000"/>
              </a:schemeClr>
              <a:prstClr val="white"/>
            </a:duotone>
          </a:blip>
          <a:stretch>
            <a:fillRect/>
          </a:stretch>
        </p:blipFill>
        <p:spPr>
          <a:xfrm>
            <a:off x="9533326" y="400110"/>
            <a:ext cx="1839524" cy="2278636"/>
          </a:xfrm>
          <a:prstGeom prst="rect">
            <a:avLst/>
          </a:prstGeom>
        </p:spPr>
      </p:pic>
      <p:pic>
        <p:nvPicPr>
          <p:cNvPr id="4098" name="Picture 2" descr="Tranzistor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326" y="2661158"/>
            <a:ext cx="2526402" cy="29179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curt istoric al tranzistorului - Bardeen, Brattain sau Shockley? -  ELECTROKITS.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998" y="492484"/>
            <a:ext cx="3552825" cy="4495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26442" y="5689830"/>
            <a:ext cx="4865298" cy="646331"/>
          </a:xfrm>
          <a:prstGeom prst="rect">
            <a:avLst/>
          </a:prstGeom>
          <a:noFill/>
        </p:spPr>
        <p:txBody>
          <a:bodyPr wrap="square" rtlCol="0">
            <a:spAutoFit/>
          </a:bodyPr>
          <a:lstStyle/>
          <a:p>
            <a:r>
              <a:rPr lang="ro-MD" dirty="0"/>
              <a:t>Realizat din germaniu cu contacte punctiforme la terminalele de Emitor și Colector</a:t>
            </a:r>
            <a:endParaRPr lang="ru-RU" dirty="0"/>
          </a:p>
        </p:txBody>
      </p:sp>
      <p:sp>
        <p:nvSpPr>
          <p:cNvPr id="7" name="Прямоугольник 6"/>
          <p:cNvSpPr/>
          <p:nvPr/>
        </p:nvSpPr>
        <p:spPr>
          <a:xfrm>
            <a:off x="106392" y="400110"/>
            <a:ext cx="5473103" cy="5909310"/>
          </a:xfrm>
          <a:prstGeom prst="rect">
            <a:avLst/>
          </a:prstGeom>
        </p:spPr>
        <p:txBody>
          <a:bodyPr wrap="square">
            <a:spAutoFit/>
          </a:bodyPr>
          <a:lstStyle/>
          <a:p>
            <a:pPr algn="just"/>
            <a:r>
              <a:rPr lang="ro-RO" dirty="0">
                <a:solidFill>
                  <a:srgbClr val="7030A0"/>
                </a:solidFill>
                <a:latin typeface="Times New Roman" panose="02020603050405020304" pitchFamily="18" charset="0"/>
                <a:cs typeface="Times New Roman" panose="02020603050405020304" pitchFamily="18" charset="0"/>
              </a:rPr>
              <a:t>Primul tranzistor a fost inventat de către John Bardeen, Walter Brattain și William Shockley la laboratoarele Bell Telephone în decembrie 1947. Acest tranzistor a fost un tranzistor cu joncțiune bipolară (BJT), care a fost baza pentru dezvoltarea ulterioară a electronicii și a tehnologiei semiconductoare.</a:t>
            </a:r>
          </a:p>
          <a:p>
            <a:pPr algn="just"/>
            <a:r>
              <a:rPr lang="ro-RO" dirty="0">
                <a:solidFill>
                  <a:srgbClr val="7030A0"/>
                </a:solidFill>
                <a:latin typeface="Times New Roman" panose="02020603050405020304" pitchFamily="18" charset="0"/>
                <a:cs typeface="Times New Roman" panose="02020603050405020304" pitchFamily="18" charset="0"/>
              </a:rPr>
              <a:t>Tranzistorul cu joncțiune bipolară este un dispozitiv semiconductor care poate fi utilizat pentru amplificarea semnalelor electronice și pentru comutarea acestora. Acest dispozitiv a avut un impact imens asupra tehnologiei electronice, înlocuind vechile tuburi electronice mari și fragile cu dispozitive mult mai mici, mai eficiente și mai fiabile.</a:t>
            </a:r>
          </a:p>
          <a:p>
            <a:pPr algn="just"/>
            <a:r>
              <a:rPr lang="ro-RO" dirty="0">
                <a:solidFill>
                  <a:srgbClr val="7030A0"/>
                </a:solidFill>
                <a:latin typeface="Times New Roman" panose="02020603050405020304" pitchFamily="18" charset="0"/>
                <a:cs typeface="Times New Roman" panose="02020603050405020304" pitchFamily="18" charset="0"/>
              </a:rPr>
              <a:t>Invenția tranzistorului a deschis calea pentru dezvoltarea calculatoarelor și a tehnologiei informației, fiind fundamentala pentru dezvoltarea industriei microelectronice. Tranzistoarele BJT au fost ulterior îmbunătățite și au dat naștere unor variații, cum ar fi tranzistoarele cu efect de câmp (FET), care au jucat, de asemenea, un rol esențial în dezvoltarea electronicelor moderne.</a:t>
            </a:r>
            <a:endParaRPr lang="ro-RO" b="0" i="0" dirty="0">
              <a:solidFill>
                <a:srgbClr val="7030A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563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897" y="0"/>
            <a:ext cx="11849819" cy="1323439"/>
          </a:xfrm>
          <a:prstGeom prst="rect">
            <a:avLst/>
          </a:prstGeom>
        </p:spPr>
        <p:txBody>
          <a:bodyPr wrap="square">
            <a:spAutoFit/>
          </a:bodyPr>
          <a:lstStyle/>
          <a:p>
            <a:r>
              <a:rPr lang="ro-RO" sz="2000" dirty="0">
                <a:solidFill>
                  <a:srgbClr val="000000"/>
                </a:solidFill>
                <a:latin typeface="TimesNewRomanPSMT"/>
              </a:rPr>
              <a:t>În 1955 a apărut tehnologia joncţiunii pn formată prin difuzia impurităţilor (primele tranzistoare formate prin difuzie).</a:t>
            </a:r>
            <a:br>
              <a:rPr lang="ro-RO" sz="2000" dirty="0">
                <a:solidFill>
                  <a:srgbClr val="000000"/>
                </a:solidFill>
                <a:latin typeface="TimesNewRomanPSMT"/>
              </a:rPr>
            </a:br>
            <a:r>
              <a:rPr lang="ro-RO" sz="2000" dirty="0">
                <a:solidFill>
                  <a:srgbClr val="000000"/>
                </a:solidFill>
                <a:latin typeface="TimesNewRomanPSMT"/>
              </a:rPr>
              <a:t>În 1957 s-a demonstrat că pelicula de SiO</a:t>
            </a:r>
            <a:r>
              <a:rPr lang="ro-RO" sz="1100" dirty="0">
                <a:solidFill>
                  <a:srgbClr val="000000"/>
                </a:solidFill>
                <a:latin typeface="TimesNewRomanPSMT"/>
              </a:rPr>
              <a:t>2 </a:t>
            </a:r>
            <a:r>
              <a:rPr lang="ro-RO" sz="2000" dirty="0">
                <a:solidFill>
                  <a:srgbClr val="000000"/>
                </a:solidFill>
                <a:latin typeface="TimesNewRomanPSMT"/>
              </a:rPr>
              <a:t>cu grosime de 1</a:t>
            </a:r>
            <a:r>
              <a:rPr lang="el-GR" sz="2000" dirty="0">
                <a:solidFill>
                  <a:srgbClr val="000000"/>
                </a:solidFill>
                <a:latin typeface="TimesNewRomanPSMT"/>
              </a:rPr>
              <a:t>μ</a:t>
            </a:r>
            <a:r>
              <a:rPr lang="ro-RO" sz="2000" dirty="0">
                <a:solidFill>
                  <a:srgbClr val="000000"/>
                </a:solidFill>
                <a:latin typeface="TimesNewRomanPSMT"/>
              </a:rPr>
              <a:t>m nu permite trecerea impurităţilor, iar în 1959 această peliculă a fost folosită în microelectronică.</a:t>
            </a:r>
            <a:r>
              <a:rPr lang="ro-RO" sz="2000" dirty="0"/>
              <a:t> </a:t>
            </a:r>
            <a:endParaRPr lang="ru-RU" sz="2000" dirty="0"/>
          </a:p>
        </p:txBody>
      </p:sp>
      <p:pic>
        <p:nvPicPr>
          <p:cNvPr id="5" name="Рисунок 4"/>
          <p:cNvPicPr>
            <a:picLocks noChangeAspect="1"/>
          </p:cNvPicPr>
          <p:nvPr/>
        </p:nvPicPr>
        <p:blipFill>
          <a:blip r:embed="rId2">
            <a:duotone>
              <a:schemeClr val="accent5">
                <a:shade val="45000"/>
                <a:satMod val="135000"/>
              </a:schemeClr>
              <a:prstClr val="white"/>
            </a:duotone>
          </a:blip>
          <a:stretch>
            <a:fillRect/>
          </a:stretch>
        </p:blipFill>
        <p:spPr>
          <a:xfrm>
            <a:off x="8653740" y="2610380"/>
            <a:ext cx="3143250" cy="1676400"/>
          </a:xfrm>
          <a:prstGeom prst="rect">
            <a:avLst/>
          </a:prstGeom>
        </p:spPr>
      </p:pic>
      <p:sp>
        <p:nvSpPr>
          <p:cNvPr id="6" name="Прямоугольник 5"/>
          <p:cNvSpPr/>
          <p:nvPr/>
        </p:nvSpPr>
        <p:spPr>
          <a:xfrm>
            <a:off x="6096000" y="4272677"/>
            <a:ext cx="6096000" cy="2585323"/>
          </a:xfrm>
          <a:prstGeom prst="rect">
            <a:avLst/>
          </a:prstGeom>
        </p:spPr>
        <p:txBody>
          <a:bodyPr>
            <a:spAutoFit/>
          </a:bodyPr>
          <a:lstStyle/>
          <a:p>
            <a:pPr algn="just"/>
            <a:r>
              <a:rPr lang="ro-RO" dirty="0">
                <a:solidFill>
                  <a:srgbClr val="7030A0"/>
                </a:solidFill>
                <a:latin typeface="Söhne"/>
              </a:rPr>
              <a:t>Difuzia impurităților, în contextul științei materialelor și al semiconductorilor, este procesul de dispersie sau migrație a atomilor sau ionilor impurităților într-un material solid. Acest proces are loc din zonele cu concentrație mai mare către cele cu concentrație mai mică a impurităților în materialul gazdă. Scopul difuziei impurităților este de a modifica proprietățile materialelor într-un mod controlat pentru a le adapta utilizării în diverse aplicații, precum dispozitive electronice sau semiconductoare.</a:t>
            </a:r>
            <a:endParaRPr lang="ru-RU" dirty="0">
              <a:solidFill>
                <a:srgbClr val="7030A0"/>
              </a:solidFill>
            </a:endParaRPr>
          </a:p>
        </p:txBody>
      </p:sp>
      <p:pic>
        <p:nvPicPr>
          <p:cNvPr id="5122" name="Picture 2" descr="40 Diffusion Solids Liquids Images, Stock Photos &amp; Vectors | Shuttersto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18" y="1383550"/>
            <a:ext cx="5654944" cy="490094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it dışarı sızıntı Mikrop diffusion in solids büyük çadır yolculuk in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6556" y="945756"/>
            <a:ext cx="3320434" cy="162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17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2271" y="0"/>
            <a:ext cx="11849819" cy="1200329"/>
          </a:xfrm>
          <a:prstGeom prst="rect">
            <a:avLst/>
          </a:prstGeom>
        </p:spPr>
        <p:txBody>
          <a:bodyPr wrap="square">
            <a:spAutoFit/>
          </a:bodyPr>
          <a:lstStyle/>
          <a:p>
            <a:r>
              <a:rPr lang="ro-RO" dirty="0">
                <a:solidFill>
                  <a:srgbClr val="000000"/>
                </a:solidFill>
                <a:latin typeface="TimesNewRomanPSMT"/>
              </a:rPr>
              <a:t>În 1959 au apărut primele circuite integrate (CI) care conţineau tranzistoare bipolare (TB).</a:t>
            </a:r>
            <a:br>
              <a:rPr lang="ro-RO" dirty="0">
                <a:solidFill>
                  <a:srgbClr val="000000"/>
                </a:solidFill>
                <a:latin typeface="TimesNewRomanPSMT"/>
              </a:rPr>
            </a:br>
            <a:r>
              <a:rPr lang="ro-RO" dirty="0">
                <a:solidFill>
                  <a:srgbClr val="000000"/>
                </a:solidFill>
                <a:latin typeface="TimesNewRomanPSMT"/>
              </a:rPr>
              <a:t>În 1964 au fost confecţionate primele CI cu tranzistoare MOS.</a:t>
            </a:r>
            <a:br>
              <a:rPr lang="ro-RO" dirty="0">
                <a:solidFill>
                  <a:srgbClr val="000000"/>
                </a:solidFill>
                <a:latin typeface="TimesNewRomanPSMT"/>
              </a:rPr>
            </a:br>
            <a:r>
              <a:rPr lang="ro-RO" dirty="0">
                <a:solidFill>
                  <a:srgbClr val="000000"/>
                </a:solidFill>
                <a:latin typeface="TimesNewRomanPSMT"/>
              </a:rPr>
              <a:t>În 1968-1969 s-au făcut primele led-uri (diode luminescente).</a:t>
            </a:r>
            <a:br>
              <a:rPr lang="ro-RO" dirty="0">
                <a:solidFill>
                  <a:srgbClr val="000000"/>
                </a:solidFill>
                <a:latin typeface="TimesNewRomanPSMT"/>
              </a:rPr>
            </a:br>
            <a:r>
              <a:rPr lang="ro-RO" dirty="0">
                <a:solidFill>
                  <a:srgbClr val="000000"/>
                </a:solidFill>
                <a:latin typeface="TimesNewRomanPSMT"/>
              </a:rPr>
              <a:t>În 1970 deja un cristal conţinea câte 1000 tranzistoare MOS.</a:t>
            </a:r>
            <a:r>
              <a:rPr lang="ro-RO" dirty="0"/>
              <a:t> </a:t>
            </a:r>
            <a:endParaRPr lang="ru-RU" dirty="0"/>
          </a:p>
        </p:txBody>
      </p:sp>
      <p:pic>
        <p:nvPicPr>
          <p:cNvPr id="6146" name="Picture 2" descr="Circuit integrat analogic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5954" y="427037"/>
            <a:ext cx="4106045" cy="27647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latzsparende Verbind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19" y="3381555"/>
            <a:ext cx="4163681" cy="312276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volution of LED package technology: Power LEDs can handle 502 power of...  | Download Scientific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86" y="1298335"/>
            <a:ext cx="41338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Dinkarville Sterblich ungebraucht led evolution wünschenswert Joint No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869" y="3381555"/>
            <a:ext cx="562927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458252"/>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9583</TotalTime>
  <Words>2076</Words>
  <Application>Microsoft Office PowerPoint</Application>
  <PresentationFormat>Широкоэкранный</PresentationFormat>
  <Paragraphs>80</Paragraphs>
  <Slides>15</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15</vt:i4>
      </vt:variant>
    </vt:vector>
  </HeadingPairs>
  <TitlesOfParts>
    <vt:vector size="25" baseType="lpstr">
      <vt:lpstr>Arial</vt:lpstr>
      <vt:lpstr>Calibri</vt:lpstr>
      <vt:lpstr>Calibri Light</vt:lpstr>
      <vt:lpstr>Cambria Math</vt:lpstr>
      <vt:lpstr>Söhne</vt:lpstr>
      <vt:lpstr>SymbolMT</vt:lpstr>
      <vt:lpstr>Times New Roman</vt:lpstr>
      <vt:lpstr>TimesNewRomanPS-ItalicMT</vt:lpstr>
      <vt:lpstr>TimesNewRomanPSMT</vt:lpstr>
      <vt:lpstr>Office Theme</vt:lpstr>
      <vt:lpstr>Bazele Tehnologice ale microelectronicii T.1 – Tehnologia materialelor semiconductoare </vt:lpstr>
      <vt:lpstr>Introducere</vt:lpstr>
      <vt:lpstr>Cap.1 Tehnologia materialelor semiconductoare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Circuite și Dispozitive Electronice  L.1 – Introducere </dc:title>
  <dc:creator>Пользователь Windows</dc:creator>
  <cp:lastModifiedBy>Пользователь Windows</cp:lastModifiedBy>
  <cp:revision>409</cp:revision>
  <dcterms:created xsi:type="dcterms:W3CDTF">2020-08-28T11:28:42Z</dcterms:created>
  <dcterms:modified xsi:type="dcterms:W3CDTF">2025-09-16T08:21:56Z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1018573</vt:lpwstr>
  </property>
  <property fmtid="{D5CDD505-2E9C-101B-9397-08002B2CF9AE}" pid="3" name="NXPowerLiteSettings">
    <vt:lpwstr>C7000400038000</vt:lpwstr>
  </property>
  <property fmtid="{D5CDD505-2E9C-101B-9397-08002B2CF9AE}" pid="4" name="NXPowerLiteVersion">
    <vt:lpwstr>S9.0.3</vt:lpwstr>
  </property>
</Properties>
</file>