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83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6" d="100"/>
          <a:sy n="76" d="100"/>
        </p:scale>
        <p:origin x="96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4B57AF3-DBA1-AB2D-8371-B8C736BE33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5302B2A-A46B-26DB-6FCC-68696A4CA4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645921D-DD11-1938-715F-EAC663D9DE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D8D340-DDE1-6D78-4C75-EA9513082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FA40DFD-4E19-586D-67F2-8CA160B13E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186DC4-EC51-47D7-AA48-468E023F00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55190FE-1AC7-D2A6-B6FC-900E1E9F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B99F46D-DFD8-965F-C953-CC9DDC550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9FEA196-313C-4968-C572-A12E6F3D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A5E71E-65CE-DC13-B80F-E1416F34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46E1742-AA9B-D334-FB20-B78AC010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0853-59F2-4FC2-AABB-8B9DB45F5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4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5BCF3BA-93AE-11A6-FF13-249DAAB8E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60FF8FE-5242-11A2-018D-A2FC42F95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44BEB23-8785-8945-4EB6-0EFFDD50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7D5C588-A704-EB9A-F38F-6D8C3DF6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45B8F56-9C2B-3E00-FCE9-889D28AC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B56A9-9C88-4D23-8D75-7B4D37450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80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81420C-402D-2395-5B11-33145C81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2863E8C-3702-4CCA-1561-955CFA98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BB1C540-4287-97A6-043D-372FE339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27B67A0-200B-BEFD-07AE-4D212FF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263C2F4-48E3-96C7-07DB-0DF95452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1E1D0-CB23-4E13-905F-BB0A79E1C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5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6F327C-0215-8860-7C38-2302A3D0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5EAE98D-E703-6B73-3BCE-E12CFD75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507CE7-0BAE-C781-E831-7A75A690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6578F16-3B18-320A-EA88-87C71DD0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9EF84DF-BC36-E641-FE78-E246BD56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AF8E-5771-4B88-B33E-16F39AD46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82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75CAFBA-1123-5AAE-6A76-6B705271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3857BF-C733-8E03-A13E-5C58D752D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B1A70DF-965C-58AA-B55F-022F9410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9E7226B-343B-F8F1-4117-E9C8E7EA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2526ACA-CA48-B406-7EEC-2BC5AD08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BE33883-D1B6-FC17-4B78-3EFC3DA4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C8FBA-12AA-49D7-A035-AC086E1DA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8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902E28-1362-B9D2-8B13-D0C43183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1B4BE84-98E1-E40F-559B-F4B19C91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911B4C9-E0B6-D57A-E380-4E0EE76EB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2C5F98E-2F7E-BCE3-708F-3AAEBBC2B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50ED3675-A6F9-CDA5-CC6E-7172DF93B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D9B1381-4E57-747C-526F-32B20947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59C1AAC-AA8A-4E8B-ED40-EA795031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ABCE5F9-B80B-309B-5F6B-2F5FA8F6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F992-BDF4-4605-A0EF-399BA44D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92ED18-E4C1-77D9-528F-8BA84A9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79ED90-9448-FD5B-C5A3-15AD4F96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315BDA8-C572-6B43-B0C6-1B7A1AE5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6C820B2-B987-8809-812C-5049C13E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F9A1-D85B-44BC-AB92-7518AA5D0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D86C449-A51F-3C1B-89F9-A5FDAD8F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07D8F1B-63F6-E609-9FF6-AA367DC4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3D5DE07-526A-FF10-7A5B-2DD19F5F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807B-1FE9-4176-A4E0-4A1052807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4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E3AB8B-136F-814B-2296-97C6A8B6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63AF37-7518-8FB2-FA74-5377F3C4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F09BAED-1FF6-E0D8-256D-1A89CE57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1333D93-FBD7-9AC1-829D-DB6F23B5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8A9FBD3-7292-2C47-E7AD-A3F0969F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8A4B73D-D320-D250-8576-8EC67BC1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86E1-4145-4C2F-AF22-25BC8790A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8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87E7B8-AF5E-7A14-2433-F7951ED8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13C2D74-43DB-FFC6-8FF0-4BB385ABF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A919E08-62C6-5E5B-A06C-4BED2634B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F9DC166-51AB-5F4A-961C-7304478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10D3FBA-7922-EC4F-31EA-11EBD6A4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B62246B-AEC9-41F9-A43A-EE522C1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6D3C6-8B3F-4E0C-AD07-86E13562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22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32BF2D-FA4D-BFCA-D911-51A5D8D1B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68624E-B765-80E7-2793-B0840500C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081DBD-0EFF-F5A5-B160-3713D8E640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E057B0-B801-A9A2-98D2-FD8ED2B715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9BAECD-7CF4-6745-6D70-4D76239A30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6D63E-29F5-4B08-9017-84EE08910A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93E1C62-E5C0-B0E3-4FAB-E31C25D1AF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892175"/>
            <a:ext cx="80772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r>
              <a:rPr lang="en-US" altLang="en-US" b="1" dirty="0"/>
              <a:t>4</a:t>
            </a:r>
            <a:r>
              <a:rPr lang="ro-RO" altLang="en-US" b="1" dirty="0"/>
              <a:t> Verificarea și calibrarea în nanometrologie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69CC0DF-714A-A3D0-5AEF-C80DDA8DAB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616575"/>
            <a:ext cx="6400800" cy="698500"/>
          </a:xfrm>
        </p:spPr>
        <p:txBody>
          <a:bodyPr/>
          <a:lstStyle/>
          <a:p>
            <a:r>
              <a:rPr lang="en-US" altLang="en-US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C07471-4E49-B276-593B-7F042DF3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/>
              <a:t>Asigurarea </a:t>
            </a:r>
            <a:r>
              <a:rPr lang="en-US" dirty="0" err="1"/>
              <a:t>uniformității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nanotehnologie</a:t>
            </a:r>
            <a:r>
              <a:rPr lang="en-US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6AA233B-ECA1-58EE-3EB3-FB01AEC2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9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200" dirty="0"/>
              <a:t>Î</a:t>
            </a:r>
            <a:r>
              <a:rPr lang="en-US" sz="2200" dirty="0"/>
              <a:t>n </a:t>
            </a:r>
            <a:r>
              <a:rPr lang="en-US" sz="2200" dirty="0" err="1"/>
              <a:t>nanotehnologie</a:t>
            </a:r>
            <a:r>
              <a:rPr lang="en-US" sz="2200" dirty="0"/>
              <a:t> </a:t>
            </a:r>
            <a:r>
              <a:rPr lang="ro-RO" sz="2200" dirty="0"/>
              <a:t>(NT)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necesar</a:t>
            </a:r>
            <a:r>
              <a:rPr lang="ro-RO" sz="2200" dirty="0"/>
              <a:t> r</a:t>
            </a:r>
            <a:r>
              <a:rPr lang="en-US" sz="2200" dirty="0" err="1"/>
              <a:t>eferire</a:t>
            </a:r>
            <a:r>
              <a:rPr lang="en-US" sz="2200" dirty="0"/>
              <a:t> </a:t>
            </a:r>
            <a:r>
              <a:rPr lang="en-US" sz="2200" dirty="0" err="1"/>
              <a:t>obligatorie</a:t>
            </a:r>
            <a:r>
              <a:rPr lang="en-US" sz="2200" dirty="0"/>
              <a:t> la </a:t>
            </a:r>
            <a:r>
              <a:rPr lang="en-US" sz="2200" dirty="0" err="1"/>
              <a:t>unitatea</a:t>
            </a:r>
            <a:r>
              <a:rPr lang="en-US" sz="2200" dirty="0"/>
              <a:t> standard de </a:t>
            </a:r>
            <a:r>
              <a:rPr lang="en-US" sz="2200" dirty="0" err="1"/>
              <a:t>lungime</a:t>
            </a:r>
            <a:r>
              <a:rPr lang="ro-RO" sz="2200" dirty="0"/>
              <a:t>.</a:t>
            </a:r>
            <a:r>
              <a:rPr lang="en-US" sz="2200" dirty="0"/>
              <a:t> Asigurarea </a:t>
            </a:r>
            <a:r>
              <a:rPr lang="en-US" sz="2200" dirty="0" err="1"/>
              <a:t>uniformității</a:t>
            </a:r>
            <a:r>
              <a:rPr lang="en-US" sz="2200" dirty="0"/>
              <a:t> </a:t>
            </a:r>
            <a:r>
              <a:rPr lang="en-US" sz="2200" dirty="0" err="1"/>
              <a:t>măsurătorilor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ro-RO" sz="2200" dirty="0"/>
              <a:t> NT</a:t>
            </a:r>
            <a:r>
              <a:rPr lang="en-US" sz="2200" dirty="0"/>
              <a:t> se </a:t>
            </a:r>
            <a:r>
              <a:rPr lang="en-US" sz="2200" dirty="0" err="1"/>
              <a:t>bazează</a:t>
            </a:r>
            <a:r>
              <a:rPr lang="en-US" sz="2200" dirty="0"/>
              <a:t> pe o </a:t>
            </a:r>
            <a:r>
              <a:rPr lang="en-US" sz="2200" dirty="0" err="1"/>
              <a:t>serie</a:t>
            </a:r>
            <a:r>
              <a:rPr lang="en-US" sz="2200" dirty="0"/>
              <a:t> de </a:t>
            </a:r>
            <a:r>
              <a:rPr lang="en-US" sz="2200" dirty="0" err="1"/>
              <a:t>factori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cerințe</a:t>
            </a:r>
            <a:r>
              <a:rPr lang="en-US" sz="2200" dirty="0"/>
              <a:t>:</a:t>
            </a:r>
          </a:p>
          <a:p>
            <a:r>
              <a:rPr lang="en-US" sz="2200" dirty="0" err="1"/>
              <a:t>standarde</a:t>
            </a:r>
            <a:r>
              <a:rPr lang="en-US" sz="2200" dirty="0"/>
              <a:t> de </a:t>
            </a:r>
            <a:r>
              <a:rPr lang="en-US" sz="2200" dirty="0" err="1"/>
              <a:t>mărimi</a:t>
            </a:r>
            <a:r>
              <a:rPr lang="en-US" sz="2200" dirty="0"/>
              <a:t> </a:t>
            </a:r>
            <a:r>
              <a:rPr lang="en-US" sz="2200" dirty="0" err="1"/>
              <a:t>fizice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instalații</a:t>
            </a:r>
            <a:r>
              <a:rPr lang="en-US" sz="2200" dirty="0"/>
              <a:t> de </a:t>
            </a:r>
            <a:r>
              <a:rPr lang="en-US" sz="2200" dirty="0" err="1"/>
              <a:t>referință</a:t>
            </a:r>
            <a:r>
              <a:rPr lang="en-US" sz="2200" dirty="0"/>
              <a:t>, precum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eșantioane</a:t>
            </a:r>
            <a:r>
              <a:rPr lang="en-US" sz="2200" dirty="0"/>
              <a:t> standard de </a:t>
            </a:r>
            <a:r>
              <a:rPr lang="en-US" sz="2200" dirty="0" err="1"/>
              <a:t>compoziție</a:t>
            </a:r>
            <a:r>
              <a:rPr lang="en-US" sz="2200" dirty="0"/>
              <a:t>, </a:t>
            </a:r>
            <a:r>
              <a:rPr lang="en-US" sz="2200" dirty="0" err="1"/>
              <a:t>structură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proprietăți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asigura</a:t>
            </a:r>
            <a:r>
              <a:rPr lang="en-US" sz="2200" dirty="0"/>
              <a:t> </a:t>
            </a:r>
            <a:r>
              <a:rPr lang="en-US" sz="2200" dirty="0" err="1"/>
              <a:t>transferul</a:t>
            </a:r>
            <a:r>
              <a:rPr lang="en-US" sz="2200" dirty="0"/>
              <a:t> </a:t>
            </a:r>
            <a:r>
              <a:rPr lang="en-US" sz="2200" dirty="0" err="1"/>
              <a:t>mărimii</a:t>
            </a:r>
            <a:r>
              <a:rPr lang="en-US" sz="2200" dirty="0"/>
              <a:t> </a:t>
            </a:r>
            <a:r>
              <a:rPr lang="en-US" sz="2200" dirty="0" err="1"/>
              <a:t>unităților</a:t>
            </a:r>
            <a:r>
              <a:rPr lang="en-US" sz="2200" dirty="0"/>
              <a:t> de </a:t>
            </a:r>
            <a:r>
              <a:rPr lang="en-US" sz="2200" dirty="0" err="1"/>
              <a:t>mărimi</a:t>
            </a:r>
            <a:r>
              <a:rPr lang="en-US" sz="2200" dirty="0"/>
              <a:t> </a:t>
            </a:r>
            <a:r>
              <a:rPr lang="en-US" sz="2200" dirty="0" err="1"/>
              <a:t>fizice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nano</a:t>
            </a:r>
            <a:r>
              <a:rPr lang="ro-RO" sz="2200" dirty="0"/>
              <a:t>diapazon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metode</a:t>
            </a:r>
            <a:r>
              <a:rPr lang="en-US" sz="2200" dirty="0"/>
              <a:t> certificate sau </a:t>
            </a:r>
            <a:r>
              <a:rPr lang="en-US" sz="2200" dirty="0" err="1"/>
              <a:t>standardizate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a </a:t>
            </a:r>
            <a:r>
              <a:rPr lang="en-US" sz="2200" dirty="0" err="1"/>
              <a:t>parametrilor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fizico-chimice</a:t>
            </a:r>
            <a:r>
              <a:rPr lang="en-US" sz="2200" dirty="0"/>
              <a:t> ale </a:t>
            </a:r>
            <a:r>
              <a:rPr lang="en-US" sz="2200" dirty="0" err="1"/>
              <a:t>obiectelor</a:t>
            </a:r>
            <a:r>
              <a:rPr lang="en-US" sz="2200" dirty="0"/>
              <a:t> </a:t>
            </a:r>
            <a:r>
              <a:rPr lang="en-US" sz="2200" dirty="0" err="1"/>
              <a:t>nanotehnologice</a:t>
            </a:r>
            <a:r>
              <a:rPr lang="en-US" sz="2200" dirty="0"/>
              <a:t>, precum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(</a:t>
            </a:r>
            <a:r>
              <a:rPr lang="en-US" sz="2200" dirty="0" err="1"/>
              <a:t>verificare</a:t>
            </a:r>
            <a:r>
              <a:rPr lang="en-US" sz="2200" dirty="0"/>
              <a:t>) a </a:t>
            </a:r>
            <a:r>
              <a:rPr lang="en-US" sz="2200" dirty="0" err="1"/>
              <a:t>instrumentelor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ro-RO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nanotehnologie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suportul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en-US" sz="2200" dirty="0"/>
              <a:t> al </a:t>
            </a:r>
            <a:r>
              <a:rPr lang="en-US" sz="2200" dirty="0" err="1"/>
              <a:t>proceselor</a:t>
            </a:r>
            <a:r>
              <a:rPr lang="en-US" sz="2200" dirty="0"/>
              <a:t> </a:t>
            </a:r>
            <a:r>
              <a:rPr lang="en-US" sz="2200" dirty="0" err="1"/>
              <a:t>tehnologice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sine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producția</a:t>
            </a:r>
            <a:r>
              <a:rPr lang="en-US" sz="2200" dirty="0"/>
              <a:t> de </a:t>
            </a:r>
            <a:r>
              <a:rPr lang="en-US" sz="2200" dirty="0" err="1"/>
              <a:t>materiale</a:t>
            </a:r>
            <a:r>
              <a:rPr lang="en-US" sz="2200" dirty="0"/>
              <a:t>, </a:t>
            </a:r>
            <a:r>
              <a:rPr lang="en-US" sz="2200" dirty="0" err="1"/>
              <a:t>structuri</a:t>
            </a:r>
            <a:r>
              <a:rPr lang="en-US" sz="2200" dirty="0"/>
              <a:t>, </a:t>
            </a:r>
            <a:r>
              <a:rPr lang="en-US" sz="2200" dirty="0" err="1"/>
              <a:t>obiecte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alte</a:t>
            </a:r>
            <a:r>
              <a:rPr lang="en-US" sz="2200" dirty="0"/>
              <a:t> </a:t>
            </a:r>
            <a:r>
              <a:rPr lang="en-US" sz="2200" dirty="0" err="1"/>
              <a:t>produse</a:t>
            </a:r>
            <a:r>
              <a:rPr lang="en-US" sz="2200" dirty="0"/>
              <a:t> </a:t>
            </a:r>
            <a:r>
              <a:rPr lang="en-US" sz="2200" dirty="0" err="1"/>
              <a:t>nanotehnologice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măsurătorile</a:t>
            </a:r>
            <a:r>
              <a:rPr lang="en-US" sz="2200" dirty="0"/>
              <a:t> precise, </a:t>
            </a:r>
            <a:r>
              <a:rPr lang="en-US" sz="2200" dirty="0" err="1"/>
              <a:t>fiabile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trasabile</a:t>
            </a:r>
            <a:r>
              <a:rPr lang="en-US" sz="2200" dirty="0"/>
              <a:t> </a:t>
            </a:r>
            <a:r>
              <a:rPr lang="en-US" sz="2200" dirty="0" err="1"/>
              <a:t>reprezintă</a:t>
            </a:r>
            <a:r>
              <a:rPr lang="en-US" sz="2200" dirty="0"/>
              <a:t> </a:t>
            </a:r>
            <a:r>
              <a:rPr lang="en-US" sz="2200" dirty="0" err="1"/>
              <a:t>baza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asigurarea</a:t>
            </a:r>
            <a:r>
              <a:rPr lang="en-US" sz="2200" dirty="0"/>
              <a:t> </a:t>
            </a:r>
            <a:r>
              <a:rPr lang="en-US" sz="2200" dirty="0" err="1"/>
              <a:t>dezvoltării</a:t>
            </a:r>
            <a:r>
              <a:rPr lang="en-US" sz="2200" dirty="0"/>
              <a:t> cu </a:t>
            </a:r>
            <a:r>
              <a:rPr lang="en-US" sz="2200" dirty="0" err="1"/>
              <a:t>succes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siguranță</a:t>
            </a:r>
            <a:r>
              <a:rPr lang="en-US" sz="2200" dirty="0"/>
              <a:t> a </a:t>
            </a:r>
            <a:r>
              <a:rPr lang="en-US" sz="2200" dirty="0" err="1"/>
              <a:t>nanotehnologiei</a:t>
            </a:r>
            <a:r>
              <a:rPr lang="en-US" sz="2200" dirty="0"/>
              <a:t>, precum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baza</a:t>
            </a:r>
            <a:r>
              <a:rPr lang="en-US" sz="2200" dirty="0"/>
              <a:t> de </a:t>
            </a:r>
            <a:r>
              <a:rPr lang="en-US" sz="2200" dirty="0" err="1"/>
              <a:t>dovezi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evaluarea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confirmarea</a:t>
            </a:r>
            <a:r>
              <a:rPr lang="en-US" sz="2200" dirty="0"/>
              <a:t> </a:t>
            </a:r>
            <a:r>
              <a:rPr lang="en-US" sz="2200" dirty="0" err="1"/>
              <a:t>conformității</a:t>
            </a:r>
            <a:r>
              <a:rPr lang="en-US" sz="2200" dirty="0"/>
              <a:t> </a:t>
            </a:r>
            <a:r>
              <a:rPr lang="en-US" sz="2200" dirty="0" err="1"/>
              <a:t>produselor</a:t>
            </a:r>
            <a:r>
              <a:rPr lang="en-US" sz="2200" dirty="0"/>
              <a:t> </a:t>
            </a:r>
            <a:r>
              <a:rPr lang="en-US" sz="2200" dirty="0" err="1"/>
              <a:t>nanoindustriei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3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C714DC-A2B4-081B-2460-22A7E999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4" y="0"/>
            <a:ext cx="2819400" cy="1828800"/>
          </a:xfrm>
        </p:spPr>
        <p:txBody>
          <a:bodyPr/>
          <a:lstStyle/>
          <a:p>
            <a:r>
              <a:rPr lang="en-US" sz="2200" b="1" dirty="0"/>
              <a:t>Schema structural</a:t>
            </a:r>
            <a:r>
              <a:rPr lang="ro-RO" sz="2200" b="1" dirty="0"/>
              <a:t>ă</a:t>
            </a:r>
            <a:r>
              <a:rPr lang="en-US" sz="2200" b="1" dirty="0"/>
              <a:t> a </a:t>
            </a:r>
            <a:r>
              <a:rPr lang="en-US" sz="2200" b="1" dirty="0" err="1"/>
              <a:t>trasabilit</a:t>
            </a:r>
            <a:r>
              <a:rPr lang="ro-RO" sz="2200" b="1" dirty="0" err="1"/>
              <a:t>ății</a:t>
            </a:r>
            <a:r>
              <a:rPr lang="ro-RO" sz="2200" b="1" dirty="0"/>
              <a:t> măsurătorilor în </a:t>
            </a:r>
            <a:r>
              <a:rPr lang="ro-RO" sz="2200" b="1" dirty="0" err="1"/>
              <a:t>nanometrologia</a:t>
            </a:r>
            <a:r>
              <a:rPr lang="ro-RO" sz="2200" b="1" dirty="0"/>
              <a:t> de unități de lungime</a:t>
            </a:r>
            <a:endParaRPr lang="en-US" dirty="0"/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9822EC98-D42F-6E5D-85A4-3EF6F4A95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200" y="25400"/>
            <a:ext cx="5702296" cy="6662812"/>
          </a:xfrm>
        </p:spPr>
      </p:pic>
    </p:spTree>
    <p:extLst>
      <p:ext uri="{BB962C8B-B14F-4D97-AF65-F5344CB8AC3E}">
        <p14:creationId xmlns:p14="http://schemas.microsoft.com/office/powerpoint/2010/main" val="294494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F426DA-905F-4F2A-2667-6CA9F826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Pentru </a:t>
            </a:r>
            <a:r>
              <a:rPr lang="en-US" dirty="0" err="1"/>
              <a:t>nanometrologia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ro-RO" dirty="0"/>
              <a:t> trebuie elaborate: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1D276F5-7E74-CA0D-300E-E3BD42F4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r>
              <a:rPr lang="en-US" sz="2200" dirty="0" err="1"/>
              <a:t>standarde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a </a:t>
            </a:r>
            <a:r>
              <a:rPr lang="en-US" sz="2200" dirty="0" err="1"/>
              <a:t>parametrilor</a:t>
            </a:r>
            <a:r>
              <a:rPr lang="en-US" sz="2200" dirty="0"/>
              <a:t> </a:t>
            </a:r>
            <a:r>
              <a:rPr lang="en-US" sz="2200" dirty="0" err="1"/>
              <a:t>nanoobiectelor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nanoproceselor</a:t>
            </a:r>
            <a:r>
              <a:rPr lang="en-US" sz="2200" dirty="0"/>
              <a:t>,</a:t>
            </a:r>
            <a:endParaRPr lang="ro-RO" sz="2200" dirty="0"/>
          </a:p>
          <a:p>
            <a:r>
              <a:rPr lang="en-US" sz="2200" dirty="0" err="1"/>
              <a:t>metode</a:t>
            </a:r>
            <a:r>
              <a:rPr lang="en-US" sz="2200" dirty="0"/>
              <a:t> de </a:t>
            </a:r>
            <a:r>
              <a:rPr lang="en-US" sz="2200" dirty="0" err="1"/>
              <a:t>verificare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elaborarea</a:t>
            </a:r>
            <a:r>
              <a:rPr lang="en-US" sz="2200" dirty="0"/>
              <a:t> de probe (</a:t>
            </a:r>
            <a:r>
              <a:rPr lang="en-US" sz="2200" dirty="0" err="1"/>
              <a:t>măsuri</a:t>
            </a:r>
            <a:r>
              <a:rPr lang="en-US" sz="2200" dirty="0"/>
              <a:t>) de control (</a:t>
            </a:r>
            <a:r>
              <a:rPr lang="en-US" sz="2200" dirty="0" err="1"/>
              <a:t>calibrare</a:t>
            </a:r>
            <a:r>
              <a:rPr lang="en-US" sz="2200" dirty="0"/>
              <a:t>)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asigura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</a:t>
            </a:r>
            <a:r>
              <a:rPr lang="en-US" sz="2200" dirty="0" err="1"/>
              <a:t>echipamentelor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nanotehnologii</a:t>
            </a:r>
            <a:r>
              <a:rPr lang="en-US" sz="2200" dirty="0"/>
              <a:t>, </a:t>
            </a:r>
            <a:endParaRPr lang="ro-RO" sz="2200" dirty="0"/>
          </a:p>
          <a:p>
            <a:r>
              <a:rPr lang="ro-RO" sz="2200" dirty="0"/>
              <a:t>și </a:t>
            </a:r>
            <a:r>
              <a:rPr lang="en-US" sz="2200" dirty="0" err="1"/>
              <a:t>dezvolta</a:t>
            </a:r>
            <a:r>
              <a:rPr lang="ro-RO" sz="2200" dirty="0"/>
              <a:t>te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testa</a:t>
            </a:r>
            <a:r>
              <a:rPr lang="ro-RO" sz="2200" dirty="0"/>
              <a:t>te</a:t>
            </a:r>
            <a:r>
              <a:rPr lang="en-US" sz="2200" dirty="0"/>
              <a:t> software la </a:t>
            </a:r>
            <a:r>
              <a:rPr lang="en-US" sz="2200" dirty="0" err="1"/>
              <a:t>calibrare</a:t>
            </a:r>
            <a:r>
              <a:rPr lang="en-US" sz="2200" dirty="0"/>
              <a:t> </a:t>
            </a:r>
            <a:r>
              <a:rPr lang="ro-RO" sz="2200" dirty="0"/>
              <a:t>î</a:t>
            </a:r>
            <a:r>
              <a:rPr lang="en-US" sz="2200" dirty="0"/>
              <a:t>n</a:t>
            </a:r>
            <a:r>
              <a:rPr lang="ro-RO" sz="2200" dirty="0"/>
              <a:t> </a:t>
            </a:r>
            <a:r>
              <a:rPr lang="en-US" sz="2200" dirty="0" err="1"/>
              <a:t>nanometrologie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Probele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(</a:t>
            </a:r>
            <a:r>
              <a:rPr lang="en-US" sz="2200" dirty="0" err="1"/>
              <a:t>măsuri</a:t>
            </a:r>
            <a:r>
              <a:rPr lang="en-US" sz="2200" dirty="0"/>
              <a:t>) sunt </a:t>
            </a:r>
            <a:r>
              <a:rPr lang="en-US" sz="2200" dirty="0" err="1"/>
              <a:t>elemente</a:t>
            </a:r>
            <a:r>
              <a:rPr lang="en-US" sz="2200" dirty="0"/>
              <a:t> </a:t>
            </a:r>
            <a:r>
              <a:rPr lang="ro-RO" sz="2200" dirty="0"/>
              <a:t>cheie</a:t>
            </a:r>
            <a:r>
              <a:rPr lang="en-US" sz="2200" dirty="0"/>
              <a:t> ale </a:t>
            </a:r>
            <a:r>
              <a:rPr lang="ro-RO" sz="2200" dirty="0"/>
              <a:t>măsurătorilor în </a:t>
            </a:r>
            <a:r>
              <a:rPr lang="en-US" sz="2200" dirty="0" err="1"/>
              <a:t>nanotehnologiilor</a:t>
            </a:r>
            <a:r>
              <a:rPr lang="en-US" sz="2200" dirty="0"/>
              <a:t>. </a:t>
            </a:r>
            <a:r>
              <a:rPr lang="en-US" sz="2200" dirty="0" err="1"/>
              <a:t>Producătorii</a:t>
            </a:r>
            <a:r>
              <a:rPr lang="en-US" sz="2200" dirty="0"/>
              <a:t> de </a:t>
            </a:r>
            <a:r>
              <a:rPr lang="en-US" sz="2200" dirty="0" err="1"/>
              <a:t>echipamente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nanoindustrie</a:t>
            </a:r>
            <a:r>
              <a:rPr lang="en-US" sz="2200" dirty="0"/>
              <a:t> </a:t>
            </a:r>
            <a:r>
              <a:rPr lang="ro-RO" sz="2200" dirty="0"/>
              <a:t>livrează </a:t>
            </a:r>
            <a:r>
              <a:rPr lang="en-US" sz="2200" dirty="0" err="1"/>
              <a:t>echipamentelor</a:t>
            </a:r>
            <a:r>
              <a:rPr lang="en-US" sz="2200" dirty="0"/>
              <a:t> </a:t>
            </a:r>
            <a:r>
              <a:rPr lang="en-US" sz="2200" dirty="0" err="1"/>
              <a:t>propriile</a:t>
            </a:r>
            <a:r>
              <a:rPr lang="en-US" sz="2200" dirty="0"/>
              <a:t> probe de </a:t>
            </a:r>
            <a:r>
              <a:rPr lang="en-US" sz="2200" dirty="0" err="1"/>
              <a:t>calibrare</a:t>
            </a:r>
            <a:r>
              <a:rPr lang="en-US" sz="2200" dirty="0"/>
              <a:t> (</a:t>
            </a:r>
            <a:r>
              <a:rPr lang="en-US" sz="2200" dirty="0" err="1"/>
              <a:t>măsuri</a:t>
            </a:r>
            <a:r>
              <a:rPr lang="en-US" sz="2200" dirty="0"/>
              <a:t>). </a:t>
            </a:r>
            <a:r>
              <a:rPr lang="ro-RO" sz="2200" dirty="0"/>
              <a:t>Astfel, </a:t>
            </a:r>
            <a:r>
              <a:rPr lang="en-US" sz="2200" dirty="0" err="1"/>
              <a:t>rezultate</a:t>
            </a:r>
            <a:r>
              <a:rPr lang="en-US" sz="2200" dirty="0"/>
              <a:t> </a:t>
            </a:r>
            <a:r>
              <a:rPr lang="en-US" sz="2200" dirty="0" err="1"/>
              <a:t>obținute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același</a:t>
            </a:r>
            <a:r>
              <a:rPr lang="en-US" sz="2200" dirty="0"/>
              <a:t> </a:t>
            </a:r>
            <a:r>
              <a:rPr lang="en-US" sz="2200" dirty="0" err="1"/>
              <a:t>mediu</a:t>
            </a:r>
            <a:r>
              <a:rPr lang="en-US" sz="2200" dirty="0"/>
              <a:t> </a:t>
            </a:r>
            <a:r>
              <a:rPr lang="ro-RO" sz="2200" dirty="0"/>
              <a:t>cu</a:t>
            </a:r>
            <a:r>
              <a:rPr lang="en-US" sz="2200" dirty="0"/>
              <a:t> </a:t>
            </a:r>
            <a:r>
              <a:rPr lang="en-US" sz="2200" dirty="0" err="1"/>
              <a:t>aceleași</a:t>
            </a:r>
            <a:r>
              <a:rPr lang="ro-RO" sz="2200" dirty="0"/>
              <a:t> tehnici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după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</a:t>
            </a:r>
            <a:r>
              <a:rPr lang="en-US" sz="2200" dirty="0" err="1"/>
              <a:t>echipamentului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ro-RO" sz="2200" dirty="0"/>
              <a:t>cu </a:t>
            </a:r>
            <a:r>
              <a:rPr lang="en-US" sz="2200" dirty="0" err="1"/>
              <a:t>diferite</a:t>
            </a:r>
            <a:r>
              <a:rPr lang="ro-RO" sz="2200" dirty="0"/>
              <a:t> </a:t>
            </a:r>
            <a:r>
              <a:rPr lang="en-US" sz="2200" dirty="0" err="1"/>
              <a:t>probele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(</a:t>
            </a:r>
            <a:r>
              <a:rPr lang="en-US" sz="2200" dirty="0" err="1"/>
              <a:t>măsuri</a:t>
            </a:r>
            <a:r>
              <a:rPr lang="en-US" sz="2200" dirty="0"/>
              <a:t>) pot varia. </a:t>
            </a:r>
            <a:endParaRPr lang="ro-RO" sz="2200" dirty="0"/>
          </a:p>
          <a:p>
            <a:pPr marL="0" indent="0">
              <a:buNone/>
            </a:pPr>
            <a:r>
              <a:rPr lang="en-US" sz="2200" dirty="0"/>
              <a:t>Din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motiv</a:t>
            </a:r>
            <a:r>
              <a:rPr lang="en-US" sz="2200" dirty="0"/>
              <a:t>, </a:t>
            </a:r>
            <a:r>
              <a:rPr lang="en-US" sz="2200" dirty="0" err="1"/>
              <a:t>experții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măsurători</a:t>
            </a:r>
            <a:r>
              <a:rPr lang="en-US" sz="2200" dirty="0"/>
              <a:t> </a:t>
            </a:r>
            <a:r>
              <a:rPr lang="en-US" sz="2200" dirty="0" err="1"/>
              <a:t>nanometrice</a:t>
            </a:r>
            <a:r>
              <a:rPr lang="en-US" sz="2200" dirty="0"/>
              <a:t> din U</a:t>
            </a:r>
            <a:r>
              <a:rPr lang="ro-RO" sz="2200" dirty="0"/>
              <a:t>E</a:t>
            </a:r>
            <a:r>
              <a:rPr lang="en-US" sz="2200" dirty="0"/>
              <a:t> au </a:t>
            </a:r>
            <a:r>
              <a:rPr lang="en-US" sz="2200" dirty="0" err="1"/>
              <a:t>inițiat</a:t>
            </a:r>
            <a:r>
              <a:rPr lang="en-US" sz="2200" dirty="0"/>
              <a:t> de a </a:t>
            </a:r>
            <a:r>
              <a:rPr lang="en-US" sz="2200" dirty="0" err="1"/>
              <a:t>grupa</a:t>
            </a:r>
            <a:r>
              <a:rPr lang="en-US" sz="2200" dirty="0"/>
              <a:t> </a:t>
            </a:r>
            <a:r>
              <a:rPr lang="en-US" sz="2200" dirty="0" err="1"/>
              <a:t>multe</a:t>
            </a:r>
            <a:r>
              <a:rPr lang="en-US" sz="2200" dirty="0"/>
              <a:t> </a:t>
            </a:r>
            <a:r>
              <a:rPr lang="en-US" sz="2200" dirty="0" err="1"/>
              <a:t>dintre</a:t>
            </a:r>
            <a:r>
              <a:rPr lang="en-US" sz="2200" dirty="0"/>
              <a:t> </a:t>
            </a:r>
            <a:r>
              <a:rPr lang="en-US" sz="2200" dirty="0" err="1"/>
              <a:t>probele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(</a:t>
            </a:r>
            <a:r>
              <a:rPr lang="en-US" sz="2200" dirty="0" err="1"/>
              <a:t>măsuri</a:t>
            </a:r>
            <a:r>
              <a:rPr lang="en-US" sz="2200" dirty="0"/>
              <a:t>) </a:t>
            </a:r>
            <a:r>
              <a:rPr lang="en-US" sz="2200" dirty="0" err="1"/>
              <a:t>disponibile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de a </a:t>
            </a:r>
            <a:r>
              <a:rPr lang="en-US" sz="2200" dirty="0" err="1"/>
              <a:t>efectua</a:t>
            </a:r>
            <a:r>
              <a:rPr lang="en-US" sz="2200" dirty="0"/>
              <a:t> </a:t>
            </a:r>
            <a:r>
              <a:rPr lang="en-US" sz="2200" dirty="0" err="1"/>
              <a:t>studii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determina</a:t>
            </a:r>
            <a:r>
              <a:rPr lang="en-US" sz="2200" dirty="0"/>
              <a:t> </a:t>
            </a:r>
            <a:r>
              <a:rPr lang="en-US" sz="2200" dirty="0" err="1"/>
              <a:t>parametrii</a:t>
            </a:r>
            <a:r>
              <a:rPr lang="en-US" sz="2200" dirty="0"/>
              <a:t> (</a:t>
            </a:r>
            <a:r>
              <a:rPr lang="en-US" sz="2200" dirty="0" err="1"/>
              <a:t>caracteristicile</a:t>
            </a:r>
            <a:r>
              <a:rPr lang="en-US" sz="2200" dirty="0"/>
              <a:t>) </a:t>
            </a:r>
            <a:r>
              <a:rPr lang="en-US" sz="2200" dirty="0" err="1"/>
              <a:t>acestora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60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A1F0809-BBA7-4BFE-4803-B9CFBCB8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Pentru </a:t>
            </a:r>
            <a:r>
              <a:rPr lang="en-US" dirty="0" err="1"/>
              <a:t>nanometrologia</a:t>
            </a:r>
            <a:r>
              <a:rPr lang="en-US" dirty="0"/>
              <a:t> </a:t>
            </a:r>
            <a:r>
              <a:rPr lang="en-US" dirty="0" err="1"/>
              <a:t>practică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0441FEA-E02F-B08B-7AED-AA96998D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/>
              <a:t>Este necesar efort </a:t>
            </a:r>
            <a:r>
              <a:rPr lang="en-US" sz="2200" dirty="0" err="1"/>
              <a:t>semnificativ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creării</a:t>
            </a:r>
            <a:r>
              <a:rPr lang="ro-RO" sz="2200" dirty="0"/>
              <a:t> de </a:t>
            </a:r>
            <a:r>
              <a:rPr lang="en-US" sz="2200" dirty="0" err="1"/>
              <a:t>măsuri</a:t>
            </a:r>
            <a:r>
              <a:rPr lang="en-US" sz="2200" dirty="0"/>
              <a:t> de </a:t>
            </a:r>
            <a:r>
              <a:rPr lang="en-US" sz="2200" dirty="0" err="1"/>
              <a:t>referință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obiecte</a:t>
            </a:r>
            <a:r>
              <a:rPr lang="en-US" sz="2200" dirty="0"/>
              <a:t> de </a:t>
            </a:r>
            <a:r>
              <a:rPr lang="en-US" sz="2200" dirty="0" err="1"/>
              <a:t>testare</a:t>
            </a:r>
            <a:r>
              <a:rPr lang="en-US" sz="2200" dirty="0"/>
              <a:t>, precum </a:t>
            </a:r>
            <a:r>
              <a:rPr lang="en-US" sz="2200" dirty="0" err="1"/>
              <a:t>și</a:t>
            </a:r>
            <a:r>
              <a:rPr lang="en-US" sz="2200" dirty="0"/>
              <a:t> un </a:t>
            </a:r>
            <a:r>
              <a:rPr lang="en-US" sz="2200" dirty="0" err="1"/>
              <a:t>sistem</a:t>
            </a:r>
            <a:r>
              <a:rPr lang="en-US" sz="2200" dirty="0"/>
              <a:t> de </a:t>
            </a:r>
            <a:r>
              <a:rPr lang="en-US" sz="2200" dirty="0" err="1"/>
              <a:t>producere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certificare</a:t>
            </a:r>
            <a:r>
              <a:rPr lang="en-US" sz="2200" dirty="0"/>
              <a:t> a </a:t>
            </a:r>
            <a:r>
              <a:rPr lang="en-US" sz="2200" dirty="0" err="1"/>
              <a:t>eșantioanelor</a:t>
            </a:r>
            <a:r>
              <a:rPr lang="en-US" sz="2200" dirty="0"/>
              <a:t> standard ale </a:t>
            </a:r>
            <a:r>
              <a:rPr lang="en-US" sz="2200" dirty="0" err="1"/>
              <a:t>compoziției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nanomaterialelor</a:t>
            </a:r>
            <a:r>
              <a:rPr lang="en-US" sz="2200" dirty="0"/>
              <a:t>, al </a:t>
            </a:r>
            <a:r>
              <a:rPr lang="en-US" sz="2200" dirty="0" err="1"/>
              <a:t>căror</a:t>
            </a:r>
            <a:r>
              <a:rPr lang="en-US" sz="2200" dirty="0"/>
              <a:t> </a:t>
            </a:r>
            <a:r>
              <a:rPr lang="en-US" sz="2200" dirty="0" err="1"/>
              <a:t>rol</a:t>
            </a:r>
            <a:r>
              <a:rPr lang="en-US" sz="2200" dirty="0"/>
              <a:t> recent a </a:t>
            </a:r>
            <a:r>
              <a:rPr lang="en-US" sz="2200" dirty="0" err="1"/>
              <a:t>crescut</a:t>
            </a:r>
            <a:r>
              <a:rPr lang="en-US" sz="2200" dirty="0"/>
              <a:t> </a:t>
            </a:r>
            <a:r>
              <a:rPr lang="ro-RO" sz="2200" dirty="0"/>
              <a:t>enorm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De </a:t>
            </a:r>
            <a:r>
              <a:rPr lang="en-US" sz="2200" dirty="0" err="1"/>
              <a:t>asemenea</a:t>
            </a:r>
            <a:r>
              <a:rPr lang="en-US" sz="2200" dirty="0"/>
              <a:t>,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extrem</a:t>
            </a:r>
            <a:r>
              <a:rPr lang="en-US" sz="2200" dirty="0"/>
              <a:t> de important </a:t>
            </a:r>
            <a:r>
              <a:rPr lang="ro-RO" sz="2200" dirty="0"/>
              <a:t>de</a:t>
            </a:r>
            <a:r>
              <a:rPr lang="en-US" sz="2200" dirty="0"/>
              <a:t> </a:t>
            </a:r>
            <a:r>
              <a:rPr lang="en-US" sz="2200" dirty="0" err="1"/>
              <a:t>dezvolt</a:t>
            </a:r>
            <a:r>
              <a:rPr lang="ro-RO" sz="2200" dirty="0"/>
              <a:t>at</a:t>
            </a:r>
            <a:r>
              <a:rPr lang="en-US" sz="2200" dirty="0"/>
              <a:t> </a:t>
            </a:r>
            <a:r>
              <a:rPr lang="ro-RO" sz="2200" dirty="0"/>
              <a:t>în timp util a </a:t>
            </a:r>
            <a:r>
              <a:rPr lang="en-US" sz="2200" dirty="0"/>
              <a:t>un</a:t>
            </a:r>
            <a:r>
              <a:rPr lang="ro-RO" sz="2200" dirty="0"/>
              <a:t>ui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dezvoltarea</a:t>
            </a:r>
            <a:r>
              <a:rPr lang="en-US" sz="2200" dirty="0"/>
              <a:t>, </a:t>
            </a:r>
            <a:r>
              <a:rPr lang="en-US" sz="2200" dirty="0" err="1"/>
              <a:t>certificarea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implementarea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util a </a:t>
            </a:r>
            <a:r>
              <a:rPr lang="en-US" sz="2200" dirty="0" err="1"/>
              <a:t>unor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armonizate</a:t>
            </a:r>
            <a:r>
              <a:rPr lang="ro-RO" sz="2200" dirty="0"/>
              <a:t> și unificate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efectuarea</a:t>
            </a:r>
            <a:r>
              <a:rPr lang="en-US" sz="2200" dirty="0"/>
              <a:t> </a:t>
            </a:r>
            <a:r>
              <a:rPr lang="en-US" sz="2200" dirty="0" err="1"/>
              <a:t>măsurătorilor</a:t>
            </a:r>
            <a:r>
              <a:rPr lang="en-US" sz="2200" dirty="0"/>
              <a:t>, </a:t>
            </a:r>
            <a:r>
              <a:rPr lang="en-US" sz="2200" dirty="0" err="1"/>
              <a:t>verificării</a:t>
            </a:r>
            <a:r>
              <a:rPr lang="en-US" sz="2200" dirty="0"/>
              <a:t>, </a:t>
            </a:r>
            <a:r>
              <a:rPr lang="en-US" sz="2200" dirty="0" err="1"/>
              <a:t>etalonării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testării</a:t>
            </a:r>
            <a:r>
              <a:rPr lang="en-US" sz="2200" dirty="0"/>
              <a:t> </a:t>
            </a:r>
            <a:r>
              <a:rPr lang="en-US" sz="2200" dirty="0" err="1"/>
              <a:t>instrumentelor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de </a:t>
            </a:r>
            <a:r>
              <a:rPr lang="en-US" sz="2200" dirty="0" err="1"/>
              <a:t>înaltă</a:t>
            </a:r>
            <a:r>
              <a:rPr lang="en-US" sz="2200" dirty="0"/>
              <a:t> </a:t>
            </a:r>
            <a:r>
              <a:rPr lang="en-US" sz="2200" dirty="0" err="1"/>
              <a:t>precizie</a:t>
            </a:r>
            <a:r>
              <a:rPr lang="en-US" sz="2200" dirty="0"/>
              <a:t>, </a:t>
            </a:r>
            <a:r>
              <a:rPr lang="en-US" sz="2200" dirty="0" err="1"/>
              <a:t>astfel</a:t>
            </a:r>
            <a:r>
              <a:rPr lang="en-US" sz="2200" dirty="0"/>
              <a:t> </a:t>
            </a:r>
            <a:r>
              <a:rPr lang="en-US" sz="2200" dirty="0" err="1"/>
              <a:t>încât</a:t>
            </a:r>
            <a:r>
              <a:rPr lang="en-US" sz="2200" dirty="0"/>
              <a:t> </a:t>
            </a:r>
            <a:r>
              <a:rPr lang="en-US" sz="2200" dirty="0" err="1"/>
              <a:t>acestea</a:t>
            </a:r>
            <a:r>
              <a:rPr lang="en-US" sz="2200" dirty="0"/>
              <a:t> să nu </a:t>
            </a:r>
            <a:r>
              <a:rPr lang="en-US" sz="2200" dirty="0" err="1"/>
              <a:t>devină</a:t>
            </a:r>
            <a:r>
              <a:rPr lang="en-US" sz="2200" dirty="0"/>
              <a:t> „</a:t>
            </a:r>
            <a:r>
              <a:rPr lang="en-US" sz="2200" dirty="0" err="1"/>
              <a:t>bariere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”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calea</a:t>
            </a:r>
            <a:r>
              <a:rPr lang="en-US" sz="2200" dirty="0"/>
              <a:t> </a:t>
            </a:r>
            <a:r>
              <a:rPr lang="en-US" sz="2200" dirty="0" err="1"/>
              <a:t>introducerii</a:t>
            </a:r>
            <a:r>
              <a:rPr lang="en-US" sz="2200" dirty="0"/>
              <a:t> </a:t>
            </a:r>
            <a:r>
              <a:rPr lang="en-US" sz="2200" dirty="0" err="1"/>
              <a:t>tehnologii</a:t>
            </a:r>
            <a:r>
              <a:rPr lang="ro-RO" sz="2200" dirty="0"/>
              <a:t>lor</a:t>
            </a:r>
            <a:r>
              <a:rPr lang="en-US" sz="2200" dirty="0"/>
              <a:t> </a:t>
            </a:r>
            <a:r>
              <a:rPr lang="en-US" sz="2200" dirty="0" err="1"/>
              <a:t>inovatoare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nanoindustrie</a:t>
            </a:r>
            <a:r>
              <a:rPr lang="en-US"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8615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500CD5-0378-C6FF-63E3-D16CC362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Exemplificare: Măsuri de relief pentru </a:t>
            </a:r>
            <a:r>
              <a:rPr lang="ro-RO" dirty="0" err="1"/>
              <a:t>nanometrie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BC0D5A2-539B-5063-736B-30C89BDD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00" y="1524000"/>
            <a:ext cx="9144000" cy="4525962"/>
          </a:xfrm>
        </p:spPr>
        <p:txBody>
          <a:bodyPr/>
          <a:lstStyle/>
          <a:p>
            <a:r>
              <a:rPr lang="en-US" sz="2200" dirty="0" err="1"/>
              <a:t>Metode</a:t>
            </a:r>
            <a:r>
              <a:rPr lang="ro-RO" sz="2200" dirty="0"/>
              <a:t>le</a:t>
            </a:r>
            <a:r>
              <a:rPr lang="en-US" sz="2200" dirty="0"/>
              <a:t> de </a:t>
            </a:r>
            <a:r>
              <a:rPr lang="en-US" sz="2200" dirty="0" err="1"/>
              <a:t>cercetare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măsurare</a:t>
            </a:r>
            <a:r>
              <a:rPr lang="en-US" sz="2200" dirty="0"/>
              <a:t> a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nanoobiectelor</a:t>
            </a:r>
            <a:r>
              <a:rPr lang="en-US" sz="2200" dirty="0"/>
              <a:t> -</a:t>
            </a:r>
            <a:r>
              <a:rPr lang="ro-RO" sz="2200" dirty="0"/>
              <a:t> ca</a:t>
            </a:r>
            <a:r>
              <a:rPr lang="en-US" sz="2200" dirty="0"/>
              <a:t> </a:t>
            </a:r>
            <a:r>
              <a:rPr lang="en-US" sz="2200" dirty="0" err="1"/>
              <a:t>microscopia</a:t>
            </a:r>
            <a:r>
              <a:rPr lang="en-US" sz="2200" dirty="0"/>
              <a:t> </a:t>
            </a:r>
            <a:r>
              <a:rPr lang="en-US" sz="2200" dirty="0" err="1"/>
              <a:t>electronică</a:t>
            </a:r>
            <a:r>
              <a:rPr lang="en-US" sz="2200" dirty="0"/>
              <a:t> cu </a:t>
            </a:r>
            <a:r>
              <a:rPr lang="en-US" sz="2200" dirty="0" err="1"/>
              <a:t>transmisie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scanare</a:t>
            </a:r>
            <a:r>
              <a:rPr lang="en-US" sz="2200" dirty="0"/>
              <a:t>, cu </a:t>
            </a:r>
            <a:r>
              <a:rPr lang="en-US" sz="2200" dirty="0" err="1"/>
              <a:t>sondă</a:t>
            </a:r>
            <a:r>
              <a:rPr lang="en-US" sz="2200" dirty="0"/>
              <a:t> de </a:t>
            </a:r>
            <a:r>
              <a:rPr lang="en-US" sz="2200" dirty="0" err="1"/>
              <a:t>scanare</a:t>
            </a:r>
            <a:r>
              <a:rPr lang="en-US" sz="2200" dirty="0"/>
              <a:t>, cu </a:t>
            </a:r>
            <a:r>
              <a:rPr lang="en-US" sz="2200" dirty="0" err="1"/>
              <a:t>câmp</a:t>
            </a:r>
            <a:r>
              <a:rPr lang="en-US" sz="2200" dirty="0"/>
              <a:t> ionic, </a:t>
            </a:r>
            <a:r>
              <a:rPr lang="en-US" sz="2200" dirty="0" err="1"/>
              <a:t>fotoemisie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microscopi</a:t>
            </a:r>
            <a:r>
              <a:rPr lang="ro-RO" sz="2200" dirty="0"/>
              <a:t>a</a:t>
            </a:r>
            <a:r>
              <a:rPr lang="en-US" sz="2200" dirty="0"/>
              <a:t> cu raze X</a:t>
            </a:r>
            <a:r>
              <a:rPr lang="ro-RO" sz="2200" dirty="0"/>
              <a:t>, s</a:t>
            </a:r>
            <a:r>
              <a:rPr lang="en-US" sz="2200" dirty="0" err="1"/>
              <a:t>pectrometria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difractometria</a:t>
            </a:r>
            <a:r>
              <a:rPr lang="en-US" sz="2200" dirty="0"/>
              <a:t> cu raze X etc. – </a:t>
            </a:r>
            <a:r>
              <a:rPr lang="ro-RO" sz="2200" b="1" dirty="0"/>
              <a:t>toate </a:t>
            </a:r>
            <a:r>
              <a:rPr lang="en-US" sz="2200" b="1" dirty="0" err="1"/>
              <a:t>necesită</a:t>
            </a:r>
            <a:r>
              <a:rPr lang="en-US" sz="2200" b="1" dirty="0"/>
              <a:t> </a:t>
            </a:r>
            <a:r>
              <a:rPr lang="en-US" sz="2200" b="1" dirty="0" err="1"/>
              <a:t>calibrarea</a:t>
            </a:r>
            <a:r>
              <a:rPr lang="ro-RO" sz="2200" b="1" dirty="0"/>
              <a:t> MM</a:t>
            </a:r>
            <a:r>
              <a:rPr lang="en-US" sz="2200" b="1" dirty="0"/>
              <a:t> </a:t>
            </a:r>
            <a:r>
              <a:rPr lang="ro-RO" sz="2200" dirty="0"/>
              <a:t>în raport cu</a:t>
            </a:r>
            <a:r>
              <a:rPr lang="en-US" sz="2200" dirty="0"/>
              <a:t> </a:t>
            </a:r>
            <a:r>
              <a:rPr lang="en-US" sz="2200" dirty="0" err="1"/>
              <a:t>mostre</a:t>
            </a:r>
            <a:r>
              <a:rPr lang="en-US" sz="2200" dirty="0"/>
              <a:t> standard </a:t>
            </a:r>
            <a:r>
              <a:rPr lang="en-US" sz="2200" i="1" dirty="0"/>
              <a:t>de </a:t>
            </a:r>
            <a:r>
              <a:rPr lang="en-US" sz="2200" i="1" dirty="0" err="1"/>
              <a:t>compoziție</a:t>
            </a:r>
            <a:r>
              <a:rPr lang="en-US" sz="2200" i="1" dirty="0"/>
              <a:t>, </a:t>
            </a:r>
            <a:r>
              <a:rPr lang="en-US" sz="2200" i="1" dirty="0" err="1"/>
              <a:t>structură</a:t>
            </a:r>
            <a:r>
              <a:rPr lang="en-US" sz="2200" i="1" dirty="0"/>
              <a:t>, </a:t>
            </a:r>
            <a:r>
              <a:rPr lang="en-US" sz="2200" i="1" dirty="0" err="1"/>
              <a:t>proprietăți</a:t>
            </a:r>
            <a:r>
              <a:rPr lang="en-US" sz="2200" i="1" dirty="0"/>
              <a:t> cu </a:t>
            </a:r>
            <a:r>
              <a:rPr lang="en-US" sz="2200" i="1" dirty="0" err="1"/>
              <a:t>caracteristici</a:t>
            </a:r>
            <a:r>
              <a:rPr lang="en-US" sz="2200" i="1" dirty="0"/>
              <a:t> </a:t>
            </a:r>
            <a:r>
              <a:rPr lang="en-US" sz="2200" i="1" dirty="0" err="1"/>
              <a:t>dimensionale</a:t>
            </a:r>
            <a:r>
              <a:rPr lang="en-US" sz="2200" i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geometrice</a:t>
            </a:r>
            <a:r>
              <a:rPr lang="en-US" sz="2200" dirty="0"/>
              <a:t>) </a:t>
            </a:r>
            <a:r>
              <a:rPr lang="en-US" sz="2200" dirty="0" err="1"/>
              <a:t>cunoscute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Măsurarea</a:t>
            </a:r>
            <a:r>
              <a:rPr lang="en-US" sz="2200" dirty="0"/>
              <a:t> </a:t>
            </a:r>
            <a:r>
              <a:rPr lang="en-US" sz="2200" dirty="0" err="1"/>
              <a:t>lungimii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intervalul</a:t>
            </a:r>
            <a:r>
              <a:rPr lang="en-US" sz="2200" dirty="0"/>
              <a:t> </a:t>
            </a:r>
            <a:r>
              <a:rPr lang="en-US" sz="2200" dirty="0" err="1"/>
              <a:t>nanometrilor</a:t>
            </a:r>
            <a:r>
              <a:rPr lang="en-US" sz="2200" dirty="0"/>
              <a:t> </a:t>
            </a:r>
            <a:r>
              <a:rPr lang="en-US" sz="2200" dirty="0" err="1"/>
              <a:t>implică</a:t>
            </a:r>
            <a:r>
              <a:rPr lang="en-US" sz="2200" dirty="0"/>
              <a:t> </a:t>
            </a:r>
            <a:r>
              <a:rPr lang="en-US" sz="2200" dirty="0" err="1"/>
              <a:t>utilizarea</a:t>
            </a:r>
            <a:r>
              <a:rPr lang="en-US" sz="2200" dirty="0"/>
              <a:t> </a:t>
            </a:r>
            <a:r>
              <a:rPr lang="en-US" sz="2200" dirty="0" err="1"/>
              <a:t>metodelor</a:t>
            </a:r>
            <a:r>
              <a:rPr lang="en-US" sz="2200" dirty="0"/>
              <a:t> de </a:t>
            </a:r>
            <a:r>
              <a:rPr lang="en-US" sz="2200" dirty="0" err="1"/>
              <a:t>înaltă</a:t>
            </a:r>
            <a:r>
              <a:rPr lang="en-US" sz="2200" dirty="0"/>
              <a:t> </a:t>
            </a:r>
            <a:r>
              <a:rPr lang="en-US" sz="2200" dirty="0" err="1"/>
              <a:t>rezoluție</a:t>
            </a:r>
            <a:r>
              <a:rPr lang="en-US" sz="2200" dirty="0"/>
              <a:t> de </a:t>
            </a:r>
            <a:r>
              <a:rPr lang="en-US" sz="2200" dirty="0" err="1"/>
              <a:t>scanare</a:t>
            </a:r>
            <a:r>
              <a:rPr lang="en-US" sz="2200" dirty="0"/>
              <a:t> a </a:t>
            </a:r>
            <a:r>
              <a:rPr lang="en-US" sz="2200" dirty="0" err="1"/>
              <a:t>electronilor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microscopiei</a:t>
            </a:r>
            <a:r>
              <a:rPr lang="en-US" sz="2200" dirty="0"/>
              <a:t> cu sonde de </a:t>
            </a:r>
            <a:r>
              <a:rPr lang="en-US" sz="2200" dirty="0" err="1"/>
              <a:t>scanare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combinație</a:t>
            </a:r>
            <a:r>
              <a:rPr lang="en-US" sz="2200" dirty="0"/>
              <a:t> cu </a:t>
            </a:r>
            <a:r>
              <a:rPr lang="en-US" sz="2200" dirty="0" err="1"/>
              <a:t>interferometria</a:t>
            </a:r>
            <a:r>
              <a:rPr lang="en-US" sz="2200" dirty="0"/>
              <a:t> laser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difractometria</a:t>
            </a:r>
            <a:r>
              <a:rPr lang="en-US" sz="2200" dirty="0"/>
              <a:t> cu raze X, </a:t>
            </a:r>
            <a:r>
              <a:rPr lang="en-US" sz="2200" dirty="0" err="1"/>
              <a:t>menținând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același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referința</a:t>
            </a:r>
            <a:r>
              <a:rPr lang="en-US" sz="2200" dirty="0"/>
              <a:t> </a:t>
            </a:r>
            <a:r>
              <a:rPr lang="en-US" sz="2200" dirty="0" err="1"/>
              <a:t>absolută</a:t>
            </a:r>
            <a:r>
              <a:rPr lang="en-US" sz="2200" dirty="0"/>
              <a:t> la </a:t>
            </a:r>
            <a:r>
              <a:rPr lang="ro-RO" sz="2200" dirty="0"/>
              <a:t>etalonul</a:t>
            </a:r>
            <a:r>
              <a:rPr lang="en-US" sz="2200" dirty="0"/>
              <a:t> </a:t>
            </a:r>
            <a:r>
              <a:rPr lang="en-US" sz="2200" dirty="0" err="1"/>
              <a:t>primar</a:t>
            </a:r>
            <a:r>
              <a:rPr lang="ro-RO" sz="2200" dirty="0"/>
              <a:t> al metrului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Cel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important pas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rezolvarea</a:t>
            </a:r>
            <a:r>
              <a:rPr lang="en-US" sz="2200" dirty="0"/>
              <a:t> </a:t>
            </a:r>
            <a:r>
              <a:rPr lang="en-US" sz="2200" dirty="0" err="1"/>
              <a:t>problemelor</a:t>
            </a:r>
            <a:r>
              <a:rPr lang="en-US" sz="2200" dirty="0"/>
              <a:t> de </a:t>
            </a:r>
            <a:r>
              <a:rPr lang="en-US" sz="2200" dirty="0" err="1"/>
              <a:t>suport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ro-RO" sz="2200" dirty="0"/>
              <a:t> a </a:t>
            </a:r>
            <a:r>
              <a:rPr lang="ro-RO" sz="2200" dirty="0" err="1"/>
              <a:t>nano</a:t>
            </a:r>
            <a:r>
              <a:rPr lang="en-US" sz="2200" dirty="0" err="1"/>
              <a:t>măsură</a:t>
            </a:r>
            <a:r>
              <a:rPr lang="ro-RO" sz="2200" dirty="0" err="1"/>
              <a:t>rilor</a:t>
            </a:r>
            <a:r>
              <a:rPr lang="en-US" sz="2200" dirty="0"/>
              <a:t> </a:t>
            </a:r>
            <a:r>
              <a:rPr lang="en-US" sz="2200" dirty="0" err="1"/>
              <a:t>liniare</a:t>
            </a:r>
            <a:r>
              <a:rPr lang="en-US" sz="2200" dirty="0"/>
              <a:t> a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crearea</a:t>
            </a:r>
            <a:r>
              <a:rPr lang="en-US" sz="2200" dirty="0"/>
              <a:t> de </a:t>
            </a:r>
            <a:r>
              <a:rPr lang="en-US" sz="2200" dirty="0" err="1"/>
              <a:t>purtători</a:t>
            </a:r>
            <a:r>
              <a:rPr lang="en-US" sz="2200" dirty="0"/>
              <a:t> </a:t>
            </a:r>
            <a:r>
              <a:rPr lang="ro-RO" sz="2200" dirty="0"/>
              <a:t>materiali </a:t>
            </a:r>
            <a:r>
              <a:rPr lang="en-US" sz="2200" dirty="0"/>
              <a:t>de </a:t>
            </a:r>
            <a:r>
              <a:rPr lang="en-US" sz="2200" dirty="0" err="1"/>
              <a:t>dimensiune</a:t>
            </a:r>
            <a:r>
              <a:rPr lang="en-US" sz="2200" dirty="0"/>
              <a:t> - </a:t>
            </a:r>
            <a:r>
              <a:rPr lang="en-US" sz="2200" dirty="0" err="1"/>
              <a:t>măsuri</a:t>
            </a:r>
            <a:r>
              <a:rPr lang="en-US" sz="2200" dirty="0"/>
              <a:t> cu </a:t>
            </a:r>
            <a:r>
              <a:rPr lang="en-US" sz="2200" dirty="0" err="1"/>
              <a:t>nanorelief</a:t>
            </a:r>
            <a:r>
              <a:rPr lang="en-US" sz="2200" dirty="0"/>
              <a:t> </a:t>
            </a:r>
            <a:r>
              <a:rPr lang="en-US" sz="2200" dirty="0" err="1"/>
              <a:t>programabil</a:t>
            </a:r>
            <a:r>
              <a:rPr lang="ro-RO" sz="2200" dirty="0"/>
              <a:t> a </a:t>
            </a:r>
            <a:r>
              <a:rPr lang="en-US" sz="2200" dirty="0" err="1"/>
              <a:t>suprafe</a:t>
            </a:r>
            <a:r>
              <a:rPr lang="ro-RO" sz="2200" dirty="0" err="1"/>
              <a:t>ței</a:t>
            </a:r>
            <a:r>
              <a:rPr lang="ro-RO" sz="2200" dirty="0"/>
              <a:t>,</a:t>
            </a:r>
            <a:r>
              <a:rPr lang="en-US" sz="2200" dirty="0"/>
              <a:t> care </a:t>
            </a:r>
            <a:r>
              <a:rPr lang="en-US" sz="2200" dirty="0" err="1"/>
              <a:t>asigur</a:t>
            </a:r>
            <a:r>
              <a:rPr lang="ro-RO" sz="2200" dirty="0"/>
              <a:t>ă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</a:t>
            </a:r>
            <a:r>
              <a:rPr lang="en-US" sz="2200" dirty="0" err="1"/>
              <a:t>instrumentelor</a:t>
            </a:r>
            <a:r>
              <a:rPr lang="en-US" sz="2200" dirty="0"/>
              <a:t> de m</a:t>
            </a:r>
            <a:r>
              <a:rPr lang="ro-RO" sz="2200" dirty="0"/>
              <a:t>ă</a:t>
            </a:r>
            <a:r>
              <a:rPr lang="en-US" sz="2200" dirty="0"/>
              <a:t>sur</a:t>
            </a:r>
            <a:r>
              <a:rPr lang="ro-RO" sz="2200" dirty="0"/>
              <a:t>ă</a:t>
            </a:r>
            <a:r>
              <a:rPr lang="en-US" sz="2200" dirty="0"/>
              <a:t> cu </a:t>
            </a:r>
            <a:r>
              <a:rPr lang="en-US" sz="2200" dirty="0" err="1"/>
              <a:t>cea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ro-RO" sz="2200" dirty="0"/>
              <a:t>î</a:t>
            </a:r>
            <a:r>
              <a:rPr lang="en-US" sz="2200" dirty="0" err="1"/>
              <a:t>nalt</a:t>
            </a:r>
            <a:r>
              <a:rPr lang="ro-RO" sz="2200" dirty="0"/>
              <a:t>ă </a:t>
            </a:r>
            <a:r>
              <a:rPr lang="en-US" sz="2200" dirty="0" err="1"/>
              <a:t>precizie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914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98C1499F-D8AD-F46B-9000-E748078F6ED2}"/>
              </a:ext>
            </a:extLst>
          </p:cNvPr>
          <p:cNvSpPr txBox="1"/>
          <p:nvPr/>
        </p:nvSpPr>
        <p:spPr>
          <a:xfrm>
            <a:off x="3879885" y="4903327"/>
            <a:ext cx="510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Imagini</a:t>
            </a:r>
            <a:r>
              <a:rPr lang="en-US" b="1" dirty="0"/>
              <a:t> d</a:t>
            </a:r>
            <a:r>
              <a:rPr lang="ro-RO" b="1" dirty="0"/>
              <a:t>e </a:t>
            </a:r>
            <a:r>
              <a:rPr lang="ro-RO" b="1" dirty="0" err="1"/>
              <a:t>e</a:t>
            </a:r>
            <a:r>
              <a:rPr lang="en-US" b="1" dirty="0" err="1"/>
              <a:t>lemente</a:t>
            </a:r>
            <a:r>
              <a:rPr lang="en-US" b="1" dirty="0"/>
              <a:t> de </a:t>
            </a:r>
            <a:r>
              <a:rPr lang="en-US" b="1" dirty="0" err="1"/>
              <a:t>testare</a:t>
            </a:r>
            <a:r>
              <a:rPr lang="en-US" b="1" dirty="0"/>
              <a:t> </a:t>
            </a:r>
            <a:r>
              <a:rPr lang="en-US" b="1" dirty="0" err="1"/>
              <a:t>eficiente</a:t>
            </a:r>
            <a:r>
              <a:rPr lang="ro-RO" b="1" dirty="0"/>
              <a:t> a test </a:t>
            </a:r>
            <a:r>
              <a:rPr lang="en-US" b="1" dirty="0" err="1"/>
              <a:t>obiecte</a:t>
            </a:r>
            <a:r>
              <a:rPr lang="en-US" b="1" dirty="0"/>
              <a:t> MShPS-2.0K cu</a:t>
            </a:r>
            <a:r>
              <a:rPr lang="ro-RO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lățimi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înălțimi</a:t>
            </a:r>
            <a:r>
              <a:rPr lang="ro-RO" b="1" dirty="0"/>
              <a:t> a </a:t>
            </a:r>
            <a:r>
              <a:rPr lang="en-US" b="1" dirty="0"/>
              <a:t> </a:t>
            </a:r>
            <a:r>
              <a:rPr lang="en-US" b="1" dirty="0" err="1"/>
              <a:t>proeminențe</a:t>
            </a:r>
            <a:r>
              <a:rPr lang="ro-RO" b="1" dirty="0"/>
              <a:t>lor</a:t>
            </a:r>
            <a:r>
              <a:rPr lang="en-US" b="1" dirty="0"/>
              <a:t> </a:t>
            </a:r>
            <a:r>
              <a:rPr lang="en-US" b="1" dirty="0" err="1"/>
              <a:t>obținute</a:t>
            </a:r>
            <a:r>
              <a:rPr lang="ro-RO" b="1" dirty="0"/>
              <a:t> </a:t>
            </a:r>
            <a:r>
              <a:rPr lang="en-US" b="1" dirty="0"/>
              <a:t>pe AFM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6BEB346-A060-895D-DCC5-41B6A8E9E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40"/>
            <a:ext cx="413526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CFDC25E-1798-1D07-48E2-2870200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20854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5D360507-1FF7-1645-55BD-E593D0E9F792}"/>
              </a:ext>
            </a:extLst>
          </p:cNvPr>
          <p:cNvSpPr txBox="1"/>
          <p:nvPr/>
        </p:nvSpPr>
        <p:spPr>
          <a:xfrm>
            <a:off x="4572000" y="2461736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AFM calibration in X or Y axis;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detection of lateral and vertical scanner nonlinearity;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detection of angular distortion;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tip characterization.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3343C7D9-4D65-2FB2-0AC0-3D232235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"/>
            <a:ext cx="1524000" cy="851140"/>
          </a:xfrm>
          <a:prstGeom prst="rect">
            <a:avLst/>
          </a:prstGeom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B8F79F82-F4EA-EBD6-214E-D7AA9DAABADC}"/>
              </a:ext>
            </a:extLst>
          </p:cNvPr>
          <p:cNvSpPr txBox="1"/>
          <p:nvPr/>
        </p:nvSpPr>
        <p:spPr>
          <a:xfrm>
            <a:off x="0" y="37290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Calibration grating TGZ3 for Z-axis calibration (step height 520 ± 3 nm) and nonlinearity measurements.</a:t>
            </a: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EBC7F6F0-3479-1213-3098-9013330E6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5" y="0"/>
            <a:ext cx="2559015" cy="966083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352521A-9657-E256-60E0-7AE24B1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4" y="4704189"/>
            <a:ext cx="2571715" cy="21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6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B18CE8-C815-A4D6-87B1-8EC25D63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obiectelor – test (măsurilor de relief)</a:t>
            </a:r>
            <a:endParaRPr lang="en-US" dirty="0"/>
          </a:p>
        </p:txBody>
      </p:sp>
      <p:pic>
        <p:nvPicPr>
          <p:cNvPr id="6146" name="Picture 2" descr="CS-20NG AFM calibration standard">
            <a:extLst>
              <a:ext uri="{FF2B5EF4-FFF2-40B4-BE49-F238E27FC236}">
                <a16:creationId xmlns:a16="http://schemas.microsoft.com/office/drawing/2014/main" id="{0C991331-1500-1C94-46B2-2E4CC3194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0"/>
            <a:ext cx="4927600" cy="53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9122B0-8BC9-5818-4BE9-F475FE07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51" y="1504421"/>
            <a:ext cx="446784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7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8D330CC-C5C0-8F69-D46F-B950377A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 / SPM calibration and test gratings</a:t>
            </a:r>
          </a:p>
        </p:txBody>
      </p:sp>
      <p:pic>
        <p:nvPicPr>
          <p:cNvPr id="7170" name="Picture 2" descr="TGX AFM / SPM calibration grating, 3um pitch, undercut edges">
            <a:extLst>
              <a:ext uri="{FF2B5EF4-FFF2-40B4-BE49-F238E27FC236}">
                <a16:creationId xmlns:a16="http://schemas.microsoft.com/office/drawing/2014/main" id="{54C491BA-FD8C-5306-2B16-14A6B98AD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114800" cy="5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5B58F9D-E114-5B3D-32F2-C87FB3CE3736}"/>
              </a:ext>
            </a:extLst>
          </p:cNvPr>
          <p:cNvSpPr txBox="1"/>
          <p:nvPr/>
        </p:nvSpPr>
        <p:spPr>
          <a:xfrm>
            <a:off x="4572000" y="199783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TGX calibration grating is intended for lateral calibration of SPM scanners, but is equally useful for detection of lateral non-linearity, hysteresis, creep, cross-coupling effects and determination of the tip aspect ratio. </a:t>
            </a:r>
            <a:endParaRPr lang="ro-R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Calibrated pitch is 3um with a non-calibrated step height of 1um. </a:t>
            </a:r>
            <a:endParaRPr lang="ro-R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Chip size is 5x5x0.3mm with an active area of 1x1mm. </a:t>
            </a:r>
            <a:endParaRPr lang="ro-R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Supplied either unmounted or mounted on a 12mm AFM disc.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1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5CAFE4-6E62-41B6-AABA-30228C0C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măsurilor de relief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75805AB-9C43-F3B1-1A32-A47F8A6D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458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Luând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considerare</a:t>
            </a:r>
            <a:r>
              <a:rPr lang="en-US" sz="2200" dirty="0"/>
              <a:t> </a:t>
            </a:r>
            <a:r>
              <a:rPr lang="en-US" sz="2200" dirty="0" err="1"/>
              <a:t>particularitățile</a:t>
            </a:r>
            <a:r>
              <a:rPr lang="en-US" sz="2200" dirty="0"/>
              <a:t> </a:t>
            </a:r>
            <a:r>
              <a:rPr lang="en-US" sz="2200" dirty="0" err="1"/>
              <a:t>interacțiunii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electronice</a:t>
            </a:r>
            <a:r>
              <a:rPr lang="en-US" sz="2200" dirty="0"/>
              <a:t> cu </a:t>
            </a:r>
            <a:r>
              <a:rPr lang="en-US" sz="2200" dirty="0" err="1"/>
              <a:t>suprafața</a:t>
            </a:r>
            <a:r>
              <a:rPr lang="en-US" sz="2200" dirty="0"/>
              <a:t> de relief, </a:t>
            </a:r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structurile</a:t>
            </a:r>
            <a:r>
              <a:rPr lang="en-US" sz="2200" dirty="0"/>
              <a:t> </a:t>
            </a:r>
            <a:r>
              <a:rPr lang="en-US" sz="2200" dirty="0" err="1"/>
              <a:t>obiectelor</a:t>
            </a:r>
            <a:r>
              <a:rPr lang="en-US" sz="2200" dirty="0"/>
              <a:t> de </a:t>
            </a:r>
            <a:r>
              <a:rPr lang="en-US" sz="2200" dirty="0" err="1"/>
              <a:t>testare</a:t>
            </a:r>
            <a:r>
              <a:rPr lang="en-US" sz="2200" dirty="0"/>
              <a:t> pot fi </a:t>
            </a:r>
            <a:r>
              <a:rPr lang="en-US" sz="2200" dirty="0" err="1"/>
              <a:t>împărțite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patru</a:t>
            </a:r>
            <a:r>
              <a:rPr lang="en-US" sz="2200" dirty="0"/>
              <a:t> </a:t>
            </a:r>
            <a:r>
              <a:rPr lang="en-US" sz="2200" dirty="0" err="1"/>
              <a:t>tipuri</a:t>
            </a:r>
            <a:r>
              <a:rPr lang="en-US" sz="2200" dirty="0"/>
              <a:t> </a:t>
            </a:r>
            <a:r>
              <a:rPr lang="en-US" sz="2200" dirty="0" err="1"/>
              <a:t>principale</a:t>
            </a:r>
            <a:r>
              <a:rPr lang="en-US" sz="2200" dirty="0"/>
              <a:t>, </a:t>
            </a:r>
            <a:r>
              <a:rPr lang="en-US" sz="2200" dirty="0" err="1"/>
              <a:t>respectiv</a:t>
            </a:r>
            <a:r>
              <a:rPr lang="en-US" sz="2200" dirty="0"/>
              <a:t>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funcție</a:t>
            </a:r>
            <a:r>
              <a:rPr lang="en-US" sz="2200" dirty="0"/>
              <a:t> de </a:t>
            </a:r>
            <a:r>
              <a:rPr lang="en-US" sz="2200" dirty="0" err="1"/>
              <a:t>relieful</a:t>
            </a:r>
            <a:r>
              <a:rPr lang="en-US" sz="2200" dirty="0"/>
              <a:t> </a:t>
            </a:r>
            <a:r>
              <a:rPr lang="en-US" sz="2200" dirty="0" err="1"/>
              <a:t>profilului</a:t>
            </a:r>
            <a:r>
              <a:rPr lang="en-US" sz="2200" dirty="0"/>
              <a:t>:</a:t>
            </a:r>
            <a:endParaRPr lang="ro-RO" sz="2200" dirty="0"/>
          </a:p>
          <a:p>
            <a:r>
              <a:rPr lang="en-US" sz="2200" i="1" dirty="0" err="1"/>
              <a:t>dreptunghiular</a:t>
            </a:r>
            <a:r>
              <a:rPr lang="en-US" sz="2200" i="1" dirty="0"/>
              <a:t>;</a:t>
            </a:r>
            <a:endParaRPr lang="ro-RO" sz="2200" i="1" dirty="0"/>
          </a:p>
          <a:p>
            <a:r>
              <a:rPr lang="en-US" sz="2200" i="1" dirty="0"/>
              <a:t>trapezoidal cu </a:t>
            </a:r>
            <a:r>
              <a:rPr lang="en-US" sz="2200" i="1" dirty="0" err="1"/>
              <a:t>unghiuri</a:t>
            </a:r>
            <a:r>
              <a:rPr lang="en-US" sz="2200" i="1" dirty="0"/>
              <a:t> </a:t>
            </a:r>
            <a:r>
              <a:rPr lang="en-US" sz="2200" i="1" dirty="0" err="1"/>
              <a:t>mici</a:t>
            </a:r>
            <a:r>
              <a:rPr lang="en-US" sz="2200" i="1" dirty="0"/>
              <a:t> de </a:t>
            </a:r>
            <a:r>
              <a:rPr lang="en-US" sz="2200" i="1" dirty="0" err="1"/>
              <a:t>înclinare</a:t>
            </a:r>
            <a:r>
              <a:rPr lang="en-US" sz="2200" i="1" dirty="0"/>
              <a:t> a </a:t>
            </a:r>
            <a:r>
              <a:rPr lang="en-US" sz="2200" i="1" dirty="0" err="1"/>
              <a:t>pereților</a:t>
            </a:r>
            <a:r>
              <a:rPr lang="en-US" sz="2200" i="1" dirty="0"/>
              <a:t> </a:t>
            </a:r>
            <a:r>
              <a:rPr lang="en-US" sz="2200" i="1" dirty="0" err="1"/>
              <a:t>laterali</a:t>
            </a:r>
            <a:r>
              <a:rPr lang="en-US" sz="2200" i="1" dirty="0"/>
              <a:t>;</a:t>
            </a:r>
            <a:endParaRPr lang="ro-RO" sz="2200" i="1" dirty="0"/>
          </a:p>
          <a:p>
            <a:r>
              <a:rPr lang="en-US" sz="2200" i="1" dirty="0"/>
              <a:t>trapezoidal cu </a:t>
            </a:r>
            <a:r>
              <a:rPr lang="en-US" sz="2200" i="1" dirty="0" err="1"/>
              <a:t>unghiuri</a:t>
            </a:r>
            <a:r>
              <a:rPr lang="en-US" sz="2200" i="1" dirty="0"/>
              <a:t> </a:t>
            </a:r>
            <a:r>
              <a:rPr lang="en-US" sz="2200" i="1" dirty="0" err="1"/>
              <a:t>mari</a:t>
            </a:r>
            <a:r>
              <a:rPr lang="en-US" sz="2200" i="1" dirty="0"/>
              <a:t> de </a:t>
            </a:r>
            <a:r>
              <a:rPr lang="en-US" sz="2200" i="1" dirty="0" err="1"/>
              <a:t>înclinare</a:t>
            </a:r>
            <a:r>
              <a:rPr lang="en-US" sz="2200" i="1" dirty="0"/>
              <a:t> a </a:t>
            </a:r>
            <a:r>
              <a:rPr lang="en-US" sz="2200" i="1" dirty="0" err="1"/>
              <a:t>pereților</a:t>
            </a:r>
            <a:r>
              <a:rPr lang="en-US" sz="2200" i="1" dirty="0"/>
              <a:t> </a:t>
            </a:r>
            <a:r>
              <a:rPr lang="en-US" sz="2200" i="1" dirty="0" err="1"/>
              <a:t>laterali</a:t>
            </a:r>
            <a:r>
              <a:rPr lang="en-US" sz="2200" i="1" dirty="0"/>
              <a:t>;</a:t>
            </a:r>
            <a:endParaRPr lang="ro-RO" sz="2200" i="1" dirty="0"/>
          </a:p>
          <a:p>
            <a:r>
              <a:rPr lang="en-US" sz="2200" i="1" dirty="0"/>
              <a:t>trapezoidal cu </a:t>
            </a:r>
            <a:r>
              <a:rPr lang="en-US" sz="2200" i="1" dirty="0" err="1"/>
              <a:t>unghiuri</a:t>
            </a:r>
            <a:r>
              <a:rPr lang="en-US" sz="2200" i="1" dirty="0"/>
              <a:t> negative de </a:t>
            </a:r>
            <a:r>
              <a:rPr lang="en-US" sz="2200" i="1" dirty="0" err="1"/>
              <a:t>înclinare</a:t>
            </a:r>
            <a:r>
              <a:rPr lang="en-US" sz="2200" i="1" dirty="0"/>
              <a:t> a </a:t>
            </a:r>
            <a:r>
              <a:rPr lang="en-US" sz="2200" i="1" dirty="0" err="1"/>
              <a:t>pereților</a:t>
            </a:r>
            <a:r>
              <a:rPr lang="en-US" sz="2200" i="1" dirty="0"/>
              <a:t> </a:t>
            </a:r>
            <a:r>
              <a:rPr lang="en-US" sz="2200" i="1" dirty="0" err="1"/>
              <a:t>laterali</a:t>
            </a:r>
            <a:r>
              <a:rPr lang="en-US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43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75E6B70-9F35-ADF0-9B9B-A0203A24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024" y="38100"/>
            <a:ext cx="7000576" cy="1409700"/>
          </a:xfrm>
        </p:spPr>
        <p:txBody>
          <a:bodyPr/>
          <a:lstStyle/>
          <a:p>
            <a:r>
              <a:rPr lang="en-US" sz="2200" dirty="0"/>
              <a:t>Structurile cu </a:t>
            </a:r>
            <a:r>
              <a:rPr lang="en-US" sz="2200" dirty="0" err="1"/>
              <a:t>unghiuri</a:t>
            </a:r>
            <a:r>
              <a:rPr lang="en-US" sz="2200" dirty="0"/>
              <a:t> negative ale </a:t>
            </a:r>
            <a:r>
              <a:rPr lang="en-US" sz="2200" dirty="0" err="1"/>
              <a:t>peretelui</a:t>
            </a:r>
            <a:r>
              <a:rPr lang="en-US" sz="2200" dirty="0"/>
              <a:t> lateral sunt </a:t>
            </a:r>
            <a:r>
              <a:rPr lang="en-US" sz="2200" dirty="0" err="1"/>
              <a:t>destul</a:t>
            </a:r>
            <a:r>
              <a:rPr lang="en-US" sz="2200" dirty="0"/>
              <a:t> de </a:t>
            </a:r>
            <a:r>
              <a:rPr lang="en-US" sz="2200" dirty="0" err="1"/>
              <a:t>comune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prezent</a:t>
            </a:r>
            <a:r>
              <a:rPr lang="en-US" sz="2200" dirty="0"/>
              <a:t> nu </a:t>
            </a:r>
            <a:r>
              <a:rPr lang="en-US" sz="2200" dirty="0" err="1"/>
              <a:t>există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astfel</a:t>
            </a:r>
            <a:r>
              <a:rPr lang="en-US" sz="2200" dirty="0"/>
              <a:t> de </a:t>
            </a:r>
            <a:r>
              <a:rPr lang="en-US" sz="2200" dirty="0" err="1"/>
              <a:t>structuri</a:t>
            </a:r>
            <a:r>
              <a:rPr lang="en-US" sz="2200" dirty="0"/>
              <a:t>, </a:t>
            </a:r>
            <a:r>
              <a:rPr lang="en-US" sz="2200" dirty="0" err="1"/>
              <a:t>deci</a:t>
            </a:r>
            <a:r>
              <a:rPr lang="en-US" sz="2200" dirty="0"/>
              <a:t> nu sunt </a:t>
            </a:r>
            <a:r>
              <a:rPr lang="en-US" sz="2200" dirty="0" err="1"/>
              <a:t>luate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considerare</a:t>
            </a:r>
            <a:r>
              <a:rPr lang="en-US" sz="2200" dirty="0"/>
              <a:t> </a:t>
            </a:r>
            <a:r>
              <a:rPr lang="en-US" sz="2200" dirty="0" err="1"/>
              <a:t>aici</a:t>
            </a:r>
            <a:r>
              <a:rPr lang="en-US" sz="2200" dirty="0"/>
              <a:t>.</a:t>
            </a:r>
            <a:endParaRPr lang="ro-RO" sz="22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100A785-0ED5-822A-3CB1-6CAA50AE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12700"/>
            <a:ext cx="2143424" cy="1876687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838C658-5B8B-9653-6441-AFBEB982CDAE}"/>
              </a:ext>
            </a:extLst>
          </p:cNvPr>
          <p:cNvSpPr txBox="1"/>
          <p:nvPr/>
        </p:nvSpPr>
        <p:spPr>
          <a:xfrm>
            <a:off x="38100" y="1914787"/>
            <a:ext cx="9080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Pentru o </a:t>
            </a:r>
            <a:r>
              <a:rPr lang="en-US" sz="2200" dirty="0" err="1"/>
              <a:t>structură</a:t>
            </a:r>
            <a:r>
              <a:rPr lang="en-US" sz="2200" dirty="0"/>
              <a:t> cu </a:t>
            </a:r>
            <a:r>
              <a:rPr lang="en-US" sz="2200" dirty="0" err="1"/>
              <a:t>profil</a:t>
            </a:r>
            <a:r>
              <a:rPr lang="en-US" sz="2200" dirty="0"/>
              <a:t> de relief de </a:t>
            </a:r>
            <a:r>
              <a:rPr lang="en-US" sz="2200" dirty="0" err="1"/>
              <a:t>suprafață</a:t>
            </a:r>
            <a:r>
              <a:rPr lang="en-US" sz="2200" dirty="0"/>
              <a:t> </a:t>
            </a:r>
            <a:r>
              <a:rPr lang="en-US" sz="2200" dirty="0" err="1"/>
              <a:t>dreptunghiular</a:t>
            </a:r>
            <a:r>
              <a:rPr lang="ro-RO" sz="2200" dirty="0"/>
              <a:t>ă</a:t>
            </a:r>
            <a:r>
              <a:rPr lang="en-US" sz="2200" dirty="0"/>
              <a:t>, </a:t>
            </a:r>
            <a:r>
              <a:rPr lang="en-US" sz="2200" dirty="0" err="1"/>
              <a:t>unghiul</a:t>
            </a:r>
            <a:r>
              <a:rPr lang="en-US" sz="2200" dirty="0"/>
              <a:t> </a:t>
            </a:r>
            <a:r>
              <a:rPr lang="el-GR" sz="2200" dirty="0"/>
              <a:t>ϕ </a:t>
            </a:r>
            <a:r>
              <a:rPr lang="en-US" sz="2200" dirty="0"/>
              <a:t>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</a:t>
            </a:r>
            <a:r>
              <a:rPr lang="en-US" sz="2200" dirty="0" err="1"/>
              <a:t>față</a:t>
            </a:r>
            <a:r>
              <a:rPr lang="en-US" sz="2200" dirty="0"/>
              <a:t> de </a:t>
            </a:r>
            <a:r>
              <a:rPr lang="en-US" sz="2200" dirty="0" err="1"/>
              <a:t>normala</a:t>
            </a:r>
            <a:r>
              <a:rPr lang="en-US" sz="2200" dirty="0"/>
              <a:t> la </a:t>
            </a:r>
            <a:r>
              <a:rPr lang="en-US" sz="2200" dirty="0" err="1"/>
              <a:t>suprafața</a:t>
            </a:r>
            <a:r>
              <a:rPr lang="en-US" sz="2200" dirty="0"/>
              <a:t> </a:t>
            </a:r>
            <a:r>
              <a:rPr lang="en-US" sz="2200" dirty="0" err="1"/>
              <a:t>probei</a:t>
            </a:r>
            <a:r>
              <a:rPr lang="en-US" sz="2200" dirty="0"/>
              <a:t> (Fig. </a:t>
            </a:r>
            <a:r>
              <a:rPr lang="en-US" sz="2200" dirty="0" err="1"/>
              <a:t>satisface</a:t>
            </a:r>
            <a:r>
              <a:rPr lang="en-US" sz="2200" dirty="0"/>
              <a:t> </a:t>
            </a:r>
            <a:r>
              <a:rPr lang="en-US" sz="2200" dirty="0" err="1"/>
              <a:t>condiția</a:t>
            </a:r>
            <a:r>
              <a:rPr lang="en-US" sz="2200" dirty="0"/>
              <a:t> </a:t>
            </a:r>
            <a:r>
              <a:rPr lang="el-GR" sz="2200" dirty="0"/>
              <a:t>φ&lt;φ</a:t>
            </a:r>
            <a:r>
              <a:rPr lang="en-US" sz="1600" dirty="0"/>
              <a:t>d</a:t>
            </a:r>
            <a:r>
              <a:rPr lang="en-US" sz="2200" dirty="0"/>
              <a:t> /2</a:t>
            </a:r>
            <a:r>
              <a:rPr lang="ro-RO" sz="2200" dirty="0"/>
              <a:t>. </a:t>
            </a:r>
            <a:r>
              <a:rPr lang="en-US" sz="2200" dirty="0"/>
              <a:t>Inegalitatea </a:t>
            </a:r>
            <a:r>
              <a:rPr lang="ro-RO" sz="2200" dirty="0"/>
              <a:t>din formulă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ilustrată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Fig, </a:t>
            </a:r>
            <a:r>
              <a:rPr lang="en-US" sz="2200" dirty="0" err="1"/>
              <a:t>în</a:t>
            </a:r>
            <a:r>
              <a:rPr lang="en-US" sz="2200" dirty="0"/>
              <a:t> care o </a:t>
            </a:r>
            <a:r>
              <a:rPr lang="en-US" sz="2200" dirty="0" err="1"/>
              <a:t>sondă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</a:t>
            </a:r>
            <a:r>
              <a:rPr lang="en-US" sz="2200" dirty="0" err="1"/>
              <a:t>convergenți</a:t>
            </a:r>
            <a:r>
              <a:rPr lang="en-US" sz="2200" dirty="0"/>
              <a:t> </a:t>
            </a:r>
            <a:r>
              <a:rPr lang="en-US" sz="2200" dirty="0" err="1"/>
              <a:t>iradiază</a:t>
            </a:r>
            <a:r>
              <a:rPr lang="en-US" sz="2200" dirty="0"/>
              <a:t> </a:t>
            </a:r>
            <a:r>
              <a:rPr lang="en-US" sz="2200" dirty="0" err="1"/>
              <a:t>suprafața</a:t>
            </a:r>
            <a:r>
              <a:rPr lang="en-US" sz="2200" dirty="0"/>
              <a:t> </a:t>
            </a:r>
            <a:r>
              <a:rPr lang="en-US" sz="2200" dirty="0" err="1"/>
              <a:t>structurii</a:t>
            </a:r>
            <a:r>
              <a:rPr lang="en-US" sz="2200" dirty="0"/>
              <a:t> (</a:t>
            </a:r>
            <a:r>
              <a:rPr lang="en-US" sz="2200" dirty="0" err="1"/>
              <a:t>canel</a:t>
            </a:r>
            <a:r>
              <a:rPr lang="ro-RO" sz="2200" dirty="0"/>
              <a:t>ele</a:t>
            </a:r>
            <a:r>
              <a:rPr lang="en-US" sz="2200" dirty="0"/>
              <a:t>).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electronii</a:t>
            </a:r>
            <a:r>
              <a:rPr lang="en-US" sz="2200" dirty="0"/>
              <a:t> pot fi </a:t>
            </a:r>
            <a:r>
              <a:rPr lang="en-US" sz="2200" dirty="0" err="1"/>
              <a:t>împărțiți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două</a:t>
            </a:r>
            <a:r>
              <a:rPr lang="en-US" sz="2200" dirty="0"/>
              <a:t> </a:t>
            </a:r>
            <a:r>
              <a:rPr lang="en-US" sz="2200" dirty="0" err="1"/>
              <a:t>componente</a:t>
            </a:r>
            <a:r>
              <a:rPr lang="en-US" sz="2200" dirty="0"/>
              <a:t> - </a:t>
            </a:r>
            <a:r>
              <a:rPr lang="en-US" sz="2200" dirty="0" err="1"/>
              <a:t>electronii</a:t>
            </a:r>
            <a:r>
              <a:rPr lang="en-US" sz="2200" dirty="0"/>
              <a:t> </a:t>
            </a:r>
            <a:r>
              <a:rPr lang="en-US" sz="2200" dirty="0" err="1"/>
              <a:t>incluși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ro-RO" sz="2200" dirty="0"/>
              <a:t>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 </a:t>
            </a:r>
            <a:r>
              <a:rPr lang="en-US" sz="2200" dirty="0" err="1"/>
              <a:t>sondei.În</a:t>
            </a:r>
            <a:r>
              <a:rPr lang="en-US" sz="2200" dirty="0"/>
              <a:t> Fig. </a:t>
            </a:r>
            <a:r>
              <a:rPr lang="ro-RO" sz="2200" dirty="0"/>
              <a:t>(</a:t>
            </a:r>
            <a:r>
              <a:rPr lang="en-US" sz="2200" dirty="0"/>
              <a:t>a</a:t>
            </a:r>
            <a:r>
              <a:rPr lang="ro-RO" sz="2200" dirty="0"/>
              <a:t>)</a:t>
            </a:r>
            <a:r>
              <a:rPr lang="en-US" sz="2200" dirty="0"/>
              <a:t>, </a:t>
            </a:r>
            <a:r>
              <a:rPr lang="en-US" sz="2200" dirty="0" err="1"/>
              <a:t>axa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trece</a:t>
            </a:r>
            <a:r>
              <a:rPr lang="en-US" sz="2200" dirty="0"/>
              <a:t> </a:t>
            </a:r>
            <a:r>
              <a:rPr lang="en-US" sz="2200" dirty="0" err="1"/>
              <a:t>aproape</a:t>
            </a:r>
            <a:r>
              <a:rPr lang="en-US" sz="2200" dirty="0"/>
              <a:t> de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canalului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afara can</a:t>
            </a:r>
            <a:r>
              <a:rPr lang="ro-RO" sz="2200" dirty="0" err="1"/>
              <a:t>alului</a:t>
            </a:r>
            <a:r>
              <a:rPr lang="en-US" sz="2200" dirty="0"/>
              <a:t>.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a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iradiază</a:t>
            </a:r>
            <a:r>
              <a:rPr lang="en-US" sz="2200" dirty="0"/>
              <a:t> </a:t>
            </a:r>
            <a:r>
              <a:rPr lang="en-US" sz="2200" dirty="0" err="1"/>
              <a:t>peretele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al can</a:t>
            </a:r>
            <a:r>
              <a:rPr lang="ro-RO" sz="2200" dirty="0"/>
              <a:t>a</a:t>
            </a:r>
            <a:r>
              <a:rPr lang="en-US" sz="2200" dirty="0" err="1"/>
              <a:t>lu</a:t>
            </a:r>
            <a:r>
              <a:rPr lang="ro-RO" sz="2200" dirty="0"/>
              <a:t>lui</a:t>
            </a:r>
            <a:r>
              <a:rPr lang="en-US" sz="2200" dirty="0"/>
              <a:t>, </a:t>
            </a:r>
            <a:r>
              <a:rPr lang="en-US" sz="2200" dirty="0" err="1"/>
              <a:t>trecând</a:t>
            </a:r>
            <a:r>
              <a:rPr lang="en-US" sz="2200" dirty="0"/>
              <a:t> din vid </a:t>
            </a:r>
            <a:r>
              <a:rPr lang="en-US" sz="2200" dirty="0" err="1"/>
              <a:t>în</a:t>
            </a:r>
            <a:r>
              <a:rPr lang="en-US" sz="2200" dirty="0"/>
              <a:t> solid,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nu </a:t>
            </a:r>
            <a:r>
              <a:rPr lang="en-US" sz="2200" dirty="0" err="1"/>
              <a:t>lovesc</a:t>
            </a:r>
            <a:r>
              <a:rPr lang="en-US" sz="2200" dirty="0"/>
              <a:t> </a:t>
            </a:r>
            <a:r>
              <a:rPr lang="en-US" sz="2200" dirty="0" err="1"/>
              <a:t>deloc</a:t>
            </a:r>
            <a:r>
              <a:rPr lang="en-US" sz="2200" dirty="0"/>
              <a:t>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perete</a:t>
            </a:r>
            <a:r>
              <a:rPr lang="en-US" sz="2200" dirty="0"/>
              <a:t>. În Fig. </a:t>
            </a:r>
            <a:r>
              <a:rPr lang="ro-RO" sz="2200" dirty="0"/>
              <a:t>(</a:t>
            </a:r>
            <a:r>
              <a:rPr lang="en-US" sz="2200" dirty="0"/>
              <a:t>b</a:t>
            </a:r>
            <a:r>
              <a:rPr lang="ro-RO" sz="2200" dirty="0"/>
              <a:t>)</a:t>
            </a:r>
            <a:r>
              <a:rPr lang="en-US" sz="2200" dirty="0"/>
              <a:t>, </a:t>
            </a:r>
            <a:r>
              <a:rPr lang="en-US" sz="2200" dirty="0" err="1"/>
              <a:t>axa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trece</a:t>
            </a:r>
            <a:r>
              <a:rPr lang="en-US" sz="2200" dirty="0"/>
              <a:t> </a:t>
            </a:r>
            <a:r>
              <a:rPr lang="en-US" sz="2200" dirty="0" err="1"/>
              <a:t>aproape</a:t>
            </a:r>
            <a:r>
              <a:rPr lang="en-US" sz="2200" dirty="0"/>
              <a:t> de </a:t>
            </a:r>
            <a:r>
              <a:rPr lang="en-US" sz="2200" dirty="0" err="1"/>
              <a:t>peretele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interiorul</a:t>
            </a:r>
            <a:r>
              <a:rPr lang="en-US" sz="2200" dirty="0"/>
              <a:t> </a:t>
            </a:r>
            <a:r>
              <a:rPr lang="ro-RO" sz="2200" dirty="0"/>
              <a:t>canalului</a:t>
            </a:r>
            <a:r>
              <a:rPr lang="en-US" sz="2200" dirty="0"/>
              <a:t>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traversează</a:t>
            </a:r>
            <a:r>
              <a:rPr lang="en-US" sz="2200" dirty="0"/>
              <a:t>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/>
              <a:t>a</a:t>
            </a:r>
            <a:r>
              <a:rPr lang="en-US" sz="2200" dirty="0" err="1"/>
              <a:t>lu</a:t>
            </a:r>
            <a:r>
              <a:rPr lang="ro-RO" sz="2200" dirty="0"/>
              <a:t>lui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se </a:t>
            </a:r>
            <a:r>
              <a:rPr lang="en-US" sz="2200" dirty="0" err="1"/>
              <a:t>deplasează</a:t>
            </a:r>
            <a:r>
              <a:rPr lang="en-US" sz="2200" dirty="0"/>
              <a:t> din solid </a:t>
            </a:r>
            <a:r>
              <a:rPr lang="en-US" sz="2200" dirty="0" err="1"/>
              <a:t>în</a:t>
            </a:r>
            <a:r>
              <a:rPr lang="en-US" sz="2200" dirty="0"/>
              <a:t> vid,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nu </a:t>
            </a:r>
            <a:r>
              <a:rPr lang="en-US" sz="2200" dirty="0" err="1"/>
              <a:t>lovesc</a:t>
            </a:r>
            <a:r>
              <a:rPr lang="en-US" sz="2200" dirty="0"/>
              <a:t> </a:t>
            </a:r>
            <a:r>
              <a:rPr lang="en-US" sz="2200" dirty="0" err="1"/>
              <a:t>deloc</a:t>
            </a:r>
            <a:r>
              <a:rPr lang="en-US" sz="2200" dirty="0"/>
              <a:t>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perete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47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7AB1538-6089-63D5-7BE3-A24A67F7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Legea Metrologiei nr. 19 /2016/ HG 1042/2016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0C4E40-336D-500F-C09D-B07EC4AC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600200"/>
            <a:ext cx="9118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/>
              <a:t>verificare</a:t>
            </a:r>
            <a:r>
              <a:rPr lang="en-US" sz="2200" b="1" dirty="0"/>
              <a:t> </a:t>
            </a:r>
            <a:r>
              <a:rPr lang="en-US" sz="2200" b="1" dirty="0" err="1"/>
              <a:t>metrologică</a:t>
            </a:r>
            <a:r>
              <a:rPr lang="en-US" sz="2200" b="1" dirty="0"/>
              <a:t> </a:t>
            </a:r>
            <a:r>
              <a:rPr lang="en-US" sz="2200" dirty="0"/>
              <a:t>– </a:t>
            </a:r>
            <a:r>
              <a:rPr lang="en-US" sz="2200" dirty="0" err="1"/>
              <a:t>modalitate</a:t>
            </a:r>
            <a:r>
              <a:rPr lang="en-US" sz="2200" dirty="0"/>
              <a:t> de control </a:t>
            </a:r>
            <a:r>
              <a:rPr lang="en-US" sz="2200" dirty="0" err="1"/>
              <a:t>metrologic</a:t>
            </a:r>
            <a:r>
              <a:rPr lang="en-US" sz="2200" dirty="0"/>
              <a:t> legal, </a:t>
            </a:r>
            <a:r>
              <a:rPr lang="en-US" sz="2200" dirty="0" err="1"/>
              <a:t>executat</a:t>
            </a:r>
            <a:r>
              <a:rPr lang="en-US" sz="2200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procedura</a:t>
            </a:r>
            <a:r>
              <a:rPr lang="en-US" sz="2200" dirty="0"/>
              <a:t> de</a:t>
            </a:r>
            <a:r>
              <a:rPr lang="ro-RO" sz="2200" dirty="0"/>
              <a:t> </a:t>
            </a:r>
            <a:r>
              <a:rPr lang="en-US" sz="2200" dirty="0" err="1"/>
              <a:t>evaluare</a:t>
            </a:r>
            <a:r>
              <a:rPr lang="en-US" sz="2200" dirty="0"/>
              <a:t> a </a:t>
            </a:r>
            <a:r>
              <a:rPr lang="en-US" sz="2200" dirty="0" err="1"/>
              <a:t>conformității</a:t>
            </a:r>
            <a:r>
              <a:rPr lang="en-US" sz="2200" dirty="0"/>
              <a:t> (</a:t>
            </a:r>
            <a:r>
              <a:rPr lang="en-US" sz="2200" dirty="0" err="1"/>
              <a:t>alta</a:t>
            </a:r>
            <a:r>
              <a:rPr lang="en-US" sz="2200" dirty="0"/>
              <a:t> </a:t>
            </a:r>
            <a:r>
              <a:rPr lang="en-US" sz="2200" dirty="0" err="1"/>
              <a:t>decît</a:t>
            </a:r>
            <a:r>
              <a:rPr lang="en-US" sz="2200" dirty="0"/>
              <a:t> </a:t>
            </a:r>
            <a:r>
              <a:rPr lang="en-US" sz="2200" dirty="0" err="1"/>
              <a:t>examinarea</a:t>
            </a:r>
            <a:r>
              <a:rPr lang="en-US" sz="2200" dirty="0"/>
              <a:t> de tip), conform </a:t>
            </a:r>
            <a:r>
              <a:rPr lang="en-US" sz="2200" dirty="0" err="1"/>
              <a:t>documentelor</a:t>
            </a:r>
            <a:r>
              <a:rPr lang="en-US" sz="2200" dirty="0"/>
              <a:t> normative</a:t>
            </a:r>
            <a:r>
              <a:rPr lang="ro-RO" sz="2200" dirty="0"/>
              <a:t> </a:t>
            </a:r>
            <a:r>
              <a:rPr lang="en-US" sz="2200" dirty="0" err="1"/>
              <a:t>aplicabile</a:t>
            </a:r>
            <a:r>
              <a:rPr lang="en-US" sz="2200" dirty="0"/>
              <a:t> din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metrologiei</a:t>
            </a:r>
            <a:r>
              <a:rPr lang="en-US" sz="2200" dirty="0"/>
              <a:t> </a:t>
            </a:r>
            <a:r>
              <a:rPr lang="en-US" sz="2200" dirty="0" err="1"/>
              <a:t>legale</a:t>
            </a:r>
            <a:r>
              <a:rPr lang="en-US" sz="2200" dirty="0"/>
              <a:t>, care are ca </a:t>
            </a:r>
            <a:r>
              <a:rPr lang="en-US" sz="2200" dirty="0" err="1"/>
              <a:t>rezultat</a:t>
            </a:r>
            <a:r>
              <a:rPr lang="en-US" sz="2200" dirty="0"/>
              <a:t> </a:t>
            </a:r>
            <a:r>
              <a:rPr lang="en-US" sz="2200" dirty="0" err="1"/>
              <a:t>emiterea</a:t>
            </a:r>
            <a:r>
              <a:rPr lang="en-US" sz="2200" dirty="0"/>
              <a:t> </a:t>
            </a:r>
            <a:r>
              <a:rPr lang="en-US" sz="2200" dirty="0" err="1"/>
              <a:t>unui</a:t>
            </a:r>
            <a:r>
              <a:rPr lang="en-US" sz="2200" dirty="0"/>
              <a:t> </a:t>
            </a:r>
            <a:r>
              <a:rPr lang="en-US" sz="2200" dirty="0" err="1"/>
              <a:t>buletin</a:t>
            </a:r>
            <a:r>
              <a:rPr lang="en-US" sz="2200" dirty="0"/>
              <a:t> de</a:t>
            </a:r>
            <a:r>
              <a:rPr lang="ro-RO" sz="2200" dirty="0"/>
              <a:t> </a:t>
            </a:r>
            <a:r>
              <a:rPr lang="en-US" sz="2200" dirty="0" err="1"/>
              <a:t>verificare</a:t>
            </a:r>
            <a:r>
              <a:rPr lang="en-US" sz="2200" dirty="0"/>
              <a:t> </a:t>
            </a:r>
            <a:r>
              <a:rPr lang="en-US" sz="2200" dirty="0" err="1"/>
              <a:t>metrologică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/sau </a:t>
            </a:r>
            <a:r>
              <a:rPr lang="en-US" sz="2200" dirty="0" err="1"/>
              <a:t>aplicarea</a:t>
            </a:r>
            <a:r>
              <a:rPr lang="en-US" sz="2200" dirty="0"/>
              <a:t> </a:t>
            </a:r>
            <a:r>
              <a:rPr lang="en-US" sz="2200" dirty="0" err="1"/>
              <a:t>marcajelor</a:t>
            </a:r>
            <a:r>
              <a:rPr lang="en-US" sz="2200" dirty="0"/>
              <a:t> de </a:t>
            </a:r>
            <a:r>
              <a:rPr lang="en-US" sz="2200" dirty="0" err="1"/>
              <a:t>verificare</a:t>
            </a:r>
            <a:r>
              <a:rPr lang="en-US" sz="2200" dirty="0"/>
              <a:t> </a:t>
            </a:r>
            <a:r>
              <a:rPr lang="en-US" sz="2200" dirty="0" err="1"/>
              <a:t>metrologică</a:t>
            </a:r>
            <a:r>
              <a:rPr lang="en-US" sz="2200" dirty="0"/>
              <a:t>;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b="1" dirty="0" err="1"/>
              <a:t>verificare</a:t>
            </a:r>
            <a:r>
              <a:rPr lang="en-US" sz="2200" b="1" dirty="0"/>
              <a:t> </a:t>
            </a:r>
            <a:r>
              <a:rPr lang="en-US" sz="2200" b="1" dirty="0" err="1"/>
              <a:t>metrologică</a:t>
            </a:r>
            <a:r>
              <a:rPr lang="en-US" sz="2200" b="1" dirty="0"/>
              <a:t> </a:t>
            </a:r>
            <a:r>
              <a:rPr lang="en-US" sz="2200" b="1" dirty="0" err="1"/>
              <a:t>iniţială</a:t>
            </a:r>
            <a:r>
              <a:rPr lang="en-US" sz="2200" b="1" dirty="0"/>
              <a:t> </a:t>
            </a:r>
            <a:r>
              <a:rPr lang="en-US" sz="2200" dirty="0"/>
              <a:t>– </a:t>
            </a:r>
            <a:r>
              <a:rPr lang="en-US" sz="2200" dirty="0" err="1"/>
              <a:t>verificare</a:t>
            </a:r>
            <a:r>
              <a:rPr lang="en-US" sz="2200" dirty="0"/>
              <a:t> </a:t>
            </a:r>
            <a:r>
              <a:rPr lang="en-US" sz="2200" dirty="0" err="1"/>
              <a:t>metrologică</a:t>
            </a:r>
            <a:r>
              <a:rPr lang="en-US" sz="2200" dirty="0"/>
              <a:t> a </a:t>
            </a:r>
            <a:r>
              <a:rPr lang="en-US" sz="2200" dirty="0" err="1"/>
              <a:t>unui</a:t>
            </a:r>
            <a:r>
              <a:rPr lang="en-US" sz="2200" dirty="0"/>
              <a:t> </a:t>
            </a:r>
            <a:r>
              <a:rPr lang="en-US" sz="2200" dirty="0" err="1"/>
              <a:t>mijloc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care nu a</a:t>
            </a:r>
            <a:r>
              <a:rPr lang="ro-RO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verificat</a:t>
            </a:r>
            <a:r>
              <a:rPr lang="en-US" sz="2200" dirty="0"/>
              <a:t> anterior;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b="1" dirty="0" err="1"/>
              <a:t>verificare</a:t>
            </a:r>
            <a:r>
              <a:rPr lang="en-US" sz="2200" b="1" dirty="0"/>
              <a:t> </a:t>
            </a:r>
            <a:r>
              <a:rPr lang="en-US" sz="2200" b="1" dirty="0" err="1"/>
              <a:t>inițială</a:t>
            </a:r>
            <a:r>
              <a:rPr lang="en-US" sz="2200" b="1" dirty="0"/>
              <a:t> CE </a:t>
            </a:r>
            <a:r>
              <a:rPr lang="en-US" sz="2200" dirty="0"/>
              <a:t>– </a:t>
            </a:r>
            <a:r>
              <a:rPr lang="en-US" sz="2200" dirty="0" err="1"/>
              <a:t>examinare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stabilire</a:t>
            </a:r>
            <a:r>
              <a:rPr lang="en-US" sz="2200" dirty="0"/>
              <a:t> a </a:t>
            </a:r>
            <a:r>
              <a:rPr lang="en-US" sz="2200" dirty="0" err="1"/>
              <a:t>conformității</a:t>
            </a:r>
            <a:r>
              <a:rPr lang="en-US" sz="2200" dirty="0"/>
              <a:t> </a:t>
            </a:r>
            <a:r>
              <a:rPr lang="en-US" sz="2200" dirty="0" err="1"/>
              <a:t>unui</a:t>
            </a:r>
            <a:r>
              <a:rPr lang="en-US" sz="2200" dirty="0"/>
              <a:t> </a:t>
            </a:r>
            <a:r>
              <a:rPr lang="en-US" sz="2200" dirty="0" err="1"/>
              <a:t>mijloc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nou</a:t>
            </a:r>
            <a:r>
              <a:rPr lang="ro-RO" sz="2200" dirty="0"/>
              <a:t> </a:t>
            </a:r>
            <a:r>
              <a:rPr lang="en-US" sz="2200" dirty="0"/>
              <a:t>sau </a:t>
            </a:r>
            <a:r>
              <a:rPr lang="en-US" sz="2200" dirty="0" err="1"/>
              <a:t>recondiționat</a:t>
            </a:r>
            <a:r>
              <a:rPr lang="en-US" sz="2200" dirty="0"/>
              <a:t> cu </a:t>
            </a:r>
            <a:r>
              <a:rPr lang="en-US" sz="2200" dirty="0" err="1"/>
              <a:t>modelul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deține</a:t>
            </a:r>
            <a:r>
              <a:rPr lang="en-US" sz="2200" dirty="0"/>
              <a:t> </a:t>
            </a:r>
            <a:r>
              <a:rPr lang="en-US" sz="2200" dirty="0" err="1"/>
              <a:t>aprobare</a:t>
            </a:r>
            <a:r>
              <a:rPr lang="en-US" sz="2200" dirty="0"/>
              <a:t> de model CE </a:t>
            </a:r>
            <a:r>
              <a:rPr lang="en-US" sz="2200" dirty="0" err="1"/>
              <a:t>și</a:t>
            </a:r>
            <a:r>
              <a:rPr lang="en-US" sz="2200" dirty="0"/>
              <a:t>/sau cu </a:t>
            </a:r>
            <a:r>
              <a:rPr lang="en-US" sz="2200" dirty="0" err="1"/>
              <a:t>dispozițiile</a:t>
            </a:r>
            <a:r>
              <a:rPr lang="ro-RO" sz="2200" dirty="0"/>
              <a:t> </a:t>
            </a:r>
            <a:r>
              <a:rPr lang="en-US" sz="2200" dirty="0" err="1"/>
              <a:t>directivelor</a:t>
            </a:r>
            <a:r>
              <a:rPr lang="en-US" sz="2200" dirty="0"/>
              <a:t> </a:t>
            </a:r>
            <a:r>
              <a:rPr lang="en-US" sz="2200" dirty="0" err="1"/>
              <a:t>europene</a:t>
            </a:r>
            <a:r>
              <a:rPr lang="en-US" sz="2200" dirty="0"/>
              <a:t> </a:t>
            </a:r>
            <a:r>
              <a:rPr lang="en-US" sz="2200" dirty="0" err="1"/>
              <a:t>referitoare</a:t>
            </a:r>
            <a:r>
              <a:rPr lang="en-US" sz="2200" dirty="0"/>
              <a:t> la </a:t>
            </a:r>
            <a:r>
              <a:rPr lang="en-US" sz="2200" dirty="0" err="1"/>
              <a:t>mijlocul</a:t>
            </a:r>
            <a:r>
              <a:rPr lang="en-US" sz="2200" dirty="0"/>
              <a:t> </a:t>
            </a:r>
            <a:r>
              <a:rPr lang="en-US" sz="2200" dirty="0" err="1"/>
              <a:t>respectiv</a:t>
            </a:r>
            <a:r>
              <a:rPr lang="en-US" sz="2200" dirty="0"/>
              <a:t>, </a:t>
            </a:r>
            <a:r>
              <a:rPr lang="en-US" sz="2200" dirty="0" err="1"/>
              <a:t>confirmate</a:t>
            </a:r>
            <a:r>
              <a:rPr lang="en-US" sz="2200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marcajul</a:t>
            </a:r>
            <a:r>
              <a:rPr lang="en-US" sz="2200" dirty="0"/>
              <a:t> de </a:t>
            </a:r>
            <a:r>
              <a:rPr lang="en-US" sz="2200" dirty="0" err="1"/>
              <a:t>verificare</a:t>
            </a:r>
            <a:r>
              <a:rPr lang="en-US" sz="2200" dirty="0"/>
              <a:t> </a:t>
            </a:r>
            <a:r>
              <a:rPr lang="ro-RO" sz="2200" dirty="0"/>
              <a:t>inițială CE</a:t>
            </a:r>
          </a:p>
          <a:p>
            <a:pPr marL="0" indent="0">
              <a:buNone/>
            </a:pPr>
            <a:r>
              <a:rPr lang="en-US" sz="2200" b="1" dirty="0" err="1"/>
              <a:t>verificare</a:t>
            </a:r>
            <a:r>
              <a:rPr lang="en-US" sz="2200" b="1" dirty="0"/>
              <a:t> </a:t>
            </a:r>
            <a:r>
              <a:rPr lang="en-US" sz="2200" b="1" dirty="0" err="1"/>
              <a:t>metrologică</a:t>
            </a:r>
            <a:r>
              <a:rPr lang="en-US" sz="2200" b="1" dirty="0"/>
              <a:t> </a:t>
            </a:r>
            <a:r>
              <a:rPr lang="en-US" sz="2200" b="1" dirty="0" err="1"/>
              <a:t>periodică</a:t>
            </a:r>
            <a:r>
              <a:rPr lang="en-US" sz="2200" b="1" dirty="0"/>
              <a:t> </a:t>
            </a:r>
            <a:r>
              <a:rPr lang="en-US" sz="2200" dirty="0"/>
              <a:t>– </a:t>
            </a:r>
            <a:r>
              <a:rPr lang="en-US" sz="2200" dirty="0" err="1"/>
              <a:t>verificare</a:t>
            </a:r>
            <a:r>
              <a:rPr lang="en-US" sz="2200" dirty="0"/>
              <a:t> </a:t>
            </a:r>
            <a:r>
              <a:rPr lang="en-US" sz="2200" dirty="0" err="1"/>
              <a:t>metrologică</a:t>
            </a:r>
            <a:r>
              <a:rPr lang="en-US" sz="2200" dirty="0"/>
              <a:t> a </a:t>
            </a:r>
            <a:r>
              <a:rPr lang="en-US" sz="2200" dirty="0" err="1"/>
              <a:t>unui</a:t>
            </a:r>
            <a:r>
              <a:rPr lang="en-US" sz="2200" dirty="0"/>
              <a:t> </a:t>
            </a:r>
            <a:r>
              <a:rPr lang="en-US" sz="2200" dirty="0" err="1"/>
              <a:t>mijloc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ro-RO" sz="2200" dirty="0"/>
              <a:t> </a:t>
            </a:r>
            <a:r>
              <a:rPr lang="en-US" sz="2200" dirty="0" err="1"/>
              <a:t>efectuată</a:t>
            </a:r>
            <a:r>
              <a:rPr lang="en-US" sz="2200" dirty="0"/>
              <a:t> periodic, la intervale de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specificate</a:t>
            </a:r>
            <a:r>
              <a:rPr lang="en-US" sz="2200" dirty="0"/>
              <a:t>, conform </a:t>
            </a:r>
            <a:r>
              <a:rPr lang="en-US" sz="2200" dirty="0" err="1"/>
              <a:t>documentelor</a:t>
            </a:r>
            <a:r>
              <a:rPr lang="en-US" sz="2200" dirty="0"/>
              <a:t> normative</a:t>
            </a:r>
            <a:r>
              <a:rPr lang="ro-RO" sz="2200" dirty="0"/>
              <a:t> </a:t>
            </a:r>
            <a:r>
              <a:rPr lang="en-US" sz="2200" dirty="0" err="1"/>
              <a:t>aplicabile</a:t>
            </a:r>
            <a:r>
              <a:rPr lang="en-US" sz="2200" dirty="0"/>
              <a:t> din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metrologiei</a:t>
            </a:r>
            <a:r>
              <a:rPr lang="en-US" sz="2200" dirty="0"/>
              <a:t> </a:t>
            </a:r>
            <a:r>
              <a:rPr lang="en-US" sz="2200" dirty="0" err="1"/>
              <a:t>legale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47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F670EC-FE3F-6787-9F18-84FEF9D5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477870E-705E-2221-B63E-18B2D6D0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600200"/>
            <a:ext cx="91313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Există </a:t>
            </a:r>
            <a:r>
              <a:rPr lang="en-US" sz="2200" dirty="0" err="1"/>
              <a:t>mecanism</a:t>
            </a:r>
            <a:r>
              <a:rPr lang="en-US" sz="2200" dirty="0"/>
              <a:t> de </a:t>
            </a:r>
            <a:r>
              <a:rPr lang="en-US" sz="2200" dirty="0" err="1"/>
              <a:t>emisie</a:t>
            </a:r>
            <a:r>
              <a:rPr lang="en-US" sz="2200" dirty="0"/>
              <a:t> </a:t>
            </a:r>
            <a:r>
              <a:rPr lang="en-US" sz="2200" dirty="0" err="1"/>
              <a:t>secundară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</a:t>
            </a:r>
            <a:r>
              <a:rPr lang="en-US" sz="2200" dirty="0" err="1"/>
              <a:t>numit</a:t>
            </a:r>
            <a:r>
              <a:rPr lang="ro-RO" sz="2200" dirty="0"/>
              <a:t> </a:t>
            </a:r>
            <a:r>
              <a:rPr lang="en-US" sz="2200" dirty="0" err="1"/>
              <a:t>efectul</a:t>
            </a:r>
            <a:r>
              <a:rPr lang="en-US" sz="2200" dirty="0"/>
              <a:t> de „</a:t>
            </a:r>
            <a:r>
              <a:rPr lang="en-US" sz="2200" dirty="0" err="1"/>
              <a:t>scuturare</a:t>
            </a:r>
            <a:r>
              <a:rPr lang="en-US" sz="2200" dirty="0"/>
              <a:t>”, care are o </a:t>
            </a:r>
            <a:r>
              <a:rPr lang="en-US" sz="2200" dirty="0" err="1"/>
              <a:t>asimetrie</a:t>
            </a:r>
            <a:r>
              <a:rPr lang="en-US" sz="2200" dirty="0"/>
              <a:t>: </a:t>
            </a:r>
            <a:r>
              <a:rPr lang="en-US" sz="2200" dirty="0" err="1"/>
              <a:t>atunci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</a:t>
            </a:r>
            <a:r>
              <a:rPr lang="en-US" sz="2200" dirty="0" err="1"/>
              <a:t>primari</a:t>
            </a:r>
            <a:r>
              <a:rPr lang="en-US" sz="2200" dirty="0"/>
              <a:t> </a:t>
            </a:r>
            <a:r>
              <a:rPr lang="ro-RO" sz="2200" dirty="0"/>
              <a:t>trec </a:t>
            </a:r>
            <a:r>
              <a:rPr lang="en-US" sz="2200" dirty="0"/>
              <a:t>din vid </a:t>
            </a:r>
            <a:r>
              <a:rPr lang="en-US" sz="2200" dirty="0" err="1"/>
              <a:t>în</a:t>
            </a:r>
            <a:r>
              <a:rPr lang="en-US" sz="2200" dirty="0"/>
              <a:t> solid, </a:t>
            </a:r>
            <a:r>
              <a:rPr lang="en-US" sz="2200" dirty="0" err="1"/>
              <a:t>electronii</a:t>
            </a:r>
            <a:r>
              <a:rPr lang="en-US" sz="2200" dirty="0"/>
              <a:t> sunt </a:t>
            </a:r>
            <a:r>
              <a:rPr lang="en-US" sz="2200" dirty="0" err="1"/>
              <a:t>emiși</a:t>
            </a:r>
            <a:r>
              <a:rPr lang="en-US" sz="2200" dirty="0"/>
              <a:t> din </a:t>
            </a:r>
            <a:r>
              <a:rPr lang="en-US" sz="2200" dirty="0" err="1"/>
              <a:t>stările</a:t>
            </a:r>
            <a:r>
              <a:rPr lang="en-US" sz="2200" dirty="0"/>
              <a:t> de </a:t>
            </a:r>
            <a:r>
              <a:rPr lang="en-US" sz="2200" dirty="0" err="1"/>
              <a:t>suprafață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</a:t>
            </a:r>
            <a:r>
              <a:rPr lang="en-US" sz="2200" dirty="0" err="1"/>
              <a:t>primari</a:t>
            </a:r>
            <a:r>
              <a:rPr lang="en-US" sz="2200" dirty="0"/>
              <a:t> </a:t>
            </a:r>
            <a:r>
              <a:rPr lang="ro-RO" sz="2200" dirty="0"/>
              <a:t>trec</a:t>
            </a:r>
            <a:r>
              <a:rPr lang="en-US" sz="2200" dirty="0"/>
              <a:t> din solid </a:t>
            </a:r>
            <a:r>
              <a:rPr lang="en-US" sz="2200" dirty="0" err="1"/>
              <a:t>în</a:t>
            </a:r>
            <a:r>
              <a:rPr lang="en-US" sz="2200" dirty="0"/>
              <a:t> vid, </a:t>
            </a:r>
            <a:r>
              <a:rPr lang="en-US" sz="2200" dirty="0" err="1"/>
              <a:t>acesta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absent. 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părțile</a:t>
            </a:r>
            <a:r>
              <a:rPr lang="en-US" sz="2200" dirty="0"/>
              <a:t> din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au </a:t>
            </a:r>
            <a:r>
              <a:rPr lang="en-US" sz="2200" dirty="0" err="1"/>
              <a:t>contribuții</a:t>
            </a:r>
            <a:r>
              <a:rPr lang="en-US" sz="2200" dirty="0"/>
              <a:t> </a:t>
            </a:r>
            <a:r>
              <a:rPr lang="en-US" sz="2200" dirty="0" err="1"/>
              <a:t>diferite</a:t>
            </a:r>
            <a:r>
              <a:rPr lang="en-US" sz="2200" dirty="0"/>
              <a:t> la </a:t>
            </a:r>
            <a:r>
              <a:rPr lang="en-US" sz="2200" dirty="0" err="1"/>
              <a:t>semnal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regiunea</a:t>
            </a:r>
            <a:r>
              <a:rPr lang="en-US" sz="2200" dirty="0"/>
              <a:t>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. O </a:t>
            </a:r>
            <a:r>
              <a:rPr lang="en-US" sz="2200" dirty="0" err="1"/>
              <a:t>situație</a:t>
            </a:r>
            <a:r>
              <a:rPr lang="en-US" sz="2200" dirty="0"/>
              <a:t> </a:t>
            </a:r>
            <a:r>
              <a:rPr lang="en-US" sz="2200" dirty="0" err="1"/>
              <a:t>similară</a:t>
            </a:r>
            <a:r>
              <a:rPr lang="en-US" sz="2200" dirty="0"/>
              <a:t> se </a:t>
            </a:r>
            <a:r>
              <a:rPr lang="en-US" sz="2200" dirty="0" err="1"/>
              <a:t>observă</a:t>
            </a:r>
            <a:r>
              <a:rPr lang="en-US" sz="2200" dirty="0"/>
              <a:t> la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drept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 (</a:t>
            </a:r>
            <a:r>
              <a:rPr lang="en-US" sz="2200" dirty="0" err="1"/>
              <a:t>ținând</a:t>
            </a:r>
            <a:r>
              <a:rPr lang="en-US" sz="2200" dirty="0"/>
              <a:t> </a:t>
            </a:r>
            <a:r>
              <a:rPr lang="en-US" sz="2200" dirty="0" err="1"/>
              <a:t>cont</a:t>
            </a:r>
            <a:r>
              <a:rPr lang="en-US" sz="2200" dirty="0"/>
              <a:t> de </a:t>
            </a:r>
            <a:r>
              <a:rPr lang="en-US" sz="2200" dirty="0" err="1"/>
              <a:t>schimbarea</a:t>
            </a:r>
            <a:r>
              <a:rPr lang="en-US" sz="2200" dirty="0"/>
              <a:t> </a:t>
            </a:r>
            <a:r>
              <a:rPr lang="en-US" sz="2200" dirty="0" err="1"/>
              <a:t>părților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de la </a:t>
            </a:r>
            <a:r>
              <a:rPr lang="en-US" sz="2200" dirty="0" err="1"/>
              <a:t>stânga</a:t>
            </a:r>
            <a:r>
              <a:rPr lang="en-US" sz="2200" dirty="0"/>
              <a:t> la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invers). Conform </a:t>
            </a:r>
            <a:r>
              <a:rPr lang="ro-RO" sz="2200" dirty="0"/>
              <a:t>unor calcule</a:t>
            </a:r>
            <a:r>
              <a:rPr lang="en-US" sz="2200" dirty="0"/>
              <a:t> </a:t>
            </a:r>
            <a:r>
              <a:rPr lang="en-US" sz="2200" dirty="0" err="1"/>
              <a:t>contribuția</a:t>
            </a:r>
            <a:r>
              <a:rPr lang="en-US" sz="2200" dirty="0"/>
              <a:t> la </a:t>
            </a:r>
            <a:r>
              <a:rPr lang="en-US" sz="2200" dirty="0" err="1"/>
              <a:t>semnal</a:t>
            </a:r>
            <a:r>
              <a:rPr lang="en-US" sz="2200" dirty="0"/>
              <a:t> </a:t>
            </a:r>
            <a:r>
              <a:rPr lang="ro-RO" sz="2200" dirty="0"/>
              <a:t>a </a:t>
            </a:r>
            <a:r>
              <a:rPr lang="en-US" sz="2200" dirty="0"/>
              <a:t>„agit</a:t>
            </a:r>
            <a:r>
              <a:rPr lang="ro-RO" sz="2200" dirty="0" err="1"/>
              <a:t>ării</a:t>
            </a:r>
            <a:r>
              <a:rPr lang="en-US" sz="2200" dirty="0"/>
              <a:t>” </a:t>
            </a:r>
            <a:r>
              <a:rPr lang="en-US" sz="2200" dirty="0" err="1"/>
              <a:t>ajunge</a:t>
            </a:r>
            <a:r>
              <a:rPr lang="en-US" sz="2200" dirty="0"/>
              <a:t> (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ro-RO" sz="2200" dirty="0"/>
              <a:t>Si</a:t>
            </a:r>
            <a:r>
              <a:rPr lang="en-US" sz="2200" dirty="0"/>
              <a:t>) </a:t>
            </a:r>
            <a:r>
              <a:rPr lang="en-US" sz="2200" dirty="0" err="1"/>
              <a:t>aprox</a:t>
            </a:r>
            <a:r>
              <a:rPr lang="ro-RO" sz="2200" dirty="0"/>
              <a:t>.</a:t>
            </a:r>
            <a:r>
              <a:rPr lang="en-US" sz="2200" dirty="0"/>
              <a:t> 50% </a:t>
            </a:r>
            <a:r>
              <a:rPr lang="en-US" sz="2200" dirty="0" err="1"/>
              <a:t>pentru</a:t>
            </a:r>
            <a:r>
              <a:rPr lang="en-US" sz="2200" dirty="0"/>
              <a:t> o </a:t>
            </a:r>
            <a:r>
              <a:rPr lang="en-US" sz="2200" dirty="0" err="1"/>
              <a:t>suprafață</a:t>
            </a:r>
            <a:r>
              <a:rPr lang="en-US" sz="2200" dirty="0"/>
              <a:t> </a:t>
            </a:r>
            <a:r>
              <a:rPr lang="en-US" sz="2200" dirty="0" err="1"/>
              <a:t>orizontală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100%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verticală</a:t>
            </a:r>
            <a:r>
              <a:rPr lang="en-US" sz="2200" dirty="0"/>
              <a:t>.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lucru</a:t>
            </a:r>
            <a:r>
              <a:rPr lang="en-US" sz="2200" dirty="0"/>
              <a:t> duce la </a:t>
            </a:r>
            <a:r>
              <a:rPr lang="en-US" sz="2200" dirty="0" err="1"/>
              <a:t>faptul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maximele</a:t>
            </a:r>
            <a:r>
              <a:rPr lang="en-US" sz="2200" dirty="0"/>
              <a:t> </a:t>
            </a:r>
            <a:r>
              <a:rPr lang="en-US" sz="2200" dirty="0" err="1"/>
              <a:t>semnalului</a:t>
            </a:r>
            <a:r>
              <a:rPr lang="en-US" sz="2200" dirty="0"/>
              <a:t>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trecerii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apropierea</a:t>
            </a:r>
            <a:r>
              <a:rPr lang="en-US" sz="2200" dirty="0"/>
              <a:t> </a:t>
            </a:r>
            <a:r>
              <a:rPr lang="en-US" sz="2200" dirty="0" err="1"/>
              <a:t>pereților</a:t>
            </a:r>
            <a:r>
              <a:rPr lang="en-US" sz="2200" dirty="0"/>
              <a:t> can</a:t>
            </a:r>
            <a:r>
              <a:rPr lang="ro-RO" sz="2200" dirty="0" err="1"/>
              <a:t>alului</a:t>
            </a:r>
            <a:r>
              <a:rPr lang="en-US" sz="2200" dirty="0"/>
              <a:t> se </a:t>
            </a:r>
            <a:r>
              <a:rPr lang="en-US" sz="2200" dirty="0" err="1"/>
              <a:t>dovedesc</a:t>
            </a:r>
            <a:r>
              <a:rPr lang="en-US" sz="2200" dirty="0"/>
              <a:t> a fi </a:t>
            </a:r>
            <a:r>
              <a:rPr lang="en-US" sz="2200" dirty="0" err="1"/>
              <a:t>foarte</a:t>
            </a:r>
            <a:r>
              <a:rPr lang="en-US" sz="2200" dirty="0"/>
              <a:t> </a:t>
            </a:r>
            <a:r>
              <a:rPr lang="en-US" sz="2200" dirty="0" err="1"/>
              <a:t>înguste</a:t>
            </a:r>
            <a:r>
              <a:rPr lang="en-US" sz="2200" dirty="0"/>
              <a:t>, </a:t>
            </a:r>
            <a:r>
              <a:rPr lang="en-US" sz="2200" dirty="0" err="1"/>
              <a:t>deoarece</a:t>
            </a:r>
            <a:r>
              <a:rPr lang="en-US" sz="2200" dirty="0"/>
              <a:t> </a:t>
            </a:r>
            <a:r>
              <a:rPr lang="en-US" sz="2200" dirty="0" err="1"/>
              <a:t>lățimea</a:t>
            </a:r>
            <a:r>
              <a:rPr lang="en-US" sz="2200" dirty="0"/>
              <a:t> lor </a:t>
            </a:r>
            <a:r>
              <a:rPr lang="en-US" sz="2200" dirty="0" err="1"/>
              <a:t>corespunde</a:t>
            </a:r>
            <a:r>
              <a:rPr lang="en-US" sz="2200" dirty="0"/>
              <a:t> </a:t>
            </a:r>
            <a:r>
              <a:rPr lang="en-US" sz="2200" dirty="0" err="1"/>
              <a:t>doar</a:t>
            </a:r>
            <a:r>
              <a:rPr lang="ro-RO" sz="2200" dirty="0"/>
              <a:t> </a:t>
            </a:r>
            <a:r>
              <a:rPr lang="en-US" sz="2200" dirty="0" err="1"/>
              <a:t>jumăt</a:t>
            </a:r>
            <a:r>
              <a:rPr lang="ro-RO" sz="2200" dirty="0" err="1"/>
              <a:t>ății</a:t>
            </a:r>
            <a:r>
              <a:rPr lang="en-US" sz="2200" dirty="0"/>
              <a:t> </a:t>
            </a:r>
            <a:r>
              <a:rPr lang="en-US" sz="2200" dirty="0" err="1"/>
              <a:t>diametrul</a:t>
            </a:r>
            <a:r>
              <a:rPr lang="ro-RO" sz="2200" dirty="0"/>
              <a:t>ui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73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D450A2F-1958-F318-1F32-F880B412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77C4B9-9E22-B5CD-7AB1-8A18A317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Structurile </a:t>
            </a:r>
            <a:r>
              <a:rPr lang="en-US" sz="2200" dirty="0" err="1"/>
              <a:t>dreptunghiulare</a:t>
            </a:r>
            <a:r>
              <a:rPr lang="en-US" sz="2200" dirty="0"/>
              <a:t> </a:t>
            </a:r>
            <a:r>
              <a:rPr lang="en-US" sz="2200" dirty="0" err="1"/>
              <a:t>satisfac</a:t>
            </a:r>
            <a:r>
              <a:rPr lang="en-US" sz="2200" dirty="0"/>
              <a:t> </a:t>
            </a:r>
            <a:r>
              <a:rPr lang="en-US" sz="2200" dirty="0" err="1"/>
              <a:t>inegalitatea</a:t>
            </a:r>
            <a:r>
              <a:rPr lang="en-US" sz="2200" dirty="0"/>
              <a:t> (</a:t>
            </a:r>
            <a:r>
              <a:rPr lang="el-GR" sz="2200" dirty="0"/>
              <a:t>φ&lt;φ</a:t>
            </a:r>
            <a:r>
              <a:rPr lang="ro-RO" sz="2200" dirty="0"/>
              <a:t>/2</a:t>
            </a:r>
            <a:r>
              <a:rPr lang="en-US" sz="2200" dirty="0"/>
              <a:t>). </a:t>
            </a:r>
            <a:r>
              <a:rPr lang="ro-RO" sz="2200" dirty="0"/>
              <a:t>Ț</a:t>
            </a:r>
            <a:r>
              <a:rPr lang="en-US" sz="2200" dirty="0" err="1"/>
              <a:t>inând</a:t>
            </a:r>
            <a:r>
              <a:rPr lang="en-US" sz="2200" dirty="0"/>
              <a:t> </a:t>
            </a:r>
            <a:r>
              <a:rPr lang="en-US" sz="2200" dirty="0" err="1"/>
              <a:t>cont</a:t>
            </a:r>
            <a:r>
              <a:rPr lang="en-US" sz="2200" dirty="0"/>
              <a:t> de </a:t>
            </a:r>
            <a:r>
              <a:rPr lang="en-US" sz="2200" dirty="0" err="1"/>
              <a:t>valoarea</a:t>
            </a:r>
            <a:r>
              <a:rPr lang="en-US" sz="2200" dirty="0"/>
              <a:t> </a:t>
            </a:r>
            <a:r>
              <a:rPr lang="en-US" sz="2200" dirty="0" err="1"/>
              <a:t>unghiului</a:t>
            </a:r>
            <a:r>
              <a:rPr lang="en-US" sz="2200" dirty="0"/>
              <a:t> de </a:t>
            </a:r>
            <a:r>
              <a:rPr lang="en-US" sz="2200" dirty="0" err="1"/>
              <a:t>convergență-divergență</a:t>
            </a:r>
            <a:r>
              <a:rPr lang="en-US" sz="2200" dirty="0"/>
              <a:t> al </a:t>
            </a:r>
            <a:r>
              <a:rPr lang="en-US" sz="2200" dirty="0" err="1"/>
              <a:t>sondelor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, </a:t>
            </a:r>
            <a:r>
              <a:rPr lang="en-US" sz="2200" dirty="0" err="1"/>
              <a:t>structurile</a:t>
            </a:r>
            <a:r>
              <a:rPr lang="en-US" sz="2200" dirty="0"/>
              <a:t> cu </a:t>
            </a:r>
            <a:r>
              <a:rPr lang="en-US" sz="2200" dirty="0" err="1"/>
              <a:t>unghiuri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</a:t>
            </a:r>
            <a:r>
              <a:rPr lang="el-GR" sz="2200" b="1" dirty="0"/>
              <a:t>φ&lt;</a:t>
            </a:r>
            <a:r>
              <a:rPr lang="ro-RO" sz="2200" b="1" dirty="0"/>
              <a:t> 0,04o </a:t>
            </a:r>
            <a:r>
              <a:rPr lang="en-US" sz="2200" dirty="0"/>
              <a:t>sunt considerate</a:t>
            </a:r>
            <a:r>
              <a:rPr lang="ro-RO" sz="2200" dirty="0"/>
              <a:t> </a:t>
            </a:r>
            <a:r>
              <a:rPr lang="en-US" sz="2200" dirty="0" err="1"/>
              <a:t>dreptunghiulare</a:t>
            </a:r>
            <a:r>
              <a:rPr lang="ro-RO" sz="2200" dirty="0"/>
              <a:t> 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trapezoidal - cu </a:t>
            </a:r>
            <a:r>
              <a:rPr lang="ro-RO" sz="2200" dirty="0"/>
              <a:t>unghiuri </a:t>
            </a:r>
            <a:r>
              <a:rPr lang="el-GR" sz="2200" b="1" dirty="0"/>
              <a:t>φ&gt;</a:t>
            </a:r>
            <a:r>
              <a:rPr lang="ro-RO" sz="2200" b="1" dirty="0"/>
              <a:t> 0,04o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 err="1"/>
              <a:t>Astfel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, </a:t>
            </a:r>
            <a:r>
              <a:rPr lang="ro-RO" sz="2200" dirty="0"/>
              <a:t>practic</a:t>
            </a:r>
            <a:r>
              <a:rPr lang="en-US" sz="2200" dirty="0"/>
              <a:t> </a:t>
            </a:r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structurile</a:t>
            </a:r>
            <a:r>
              <a:rPr lang="en-US" sz="2200" dirty="0"/>
              <a:t> </a:t>
            </a:r>
            <a:r>
              <a:rPr lang="en-US" sz="2200" dirty="0" err="1"/>
              <a:t>obținute</a:t>
            </a:r>
            <a:r>
              <a:rPr lang="en-US" sz="2200" dirty="0"/>
              <a:t> cu </a:t>
            </a:r>
            <a:r>
              <a:rPr lang="en-US" sz="2200" dirty="0" err="1"/>
              <a:t>ajutorul</a:t>
            </a:r>
            <a:r>
              <a:rPr lang="en-US" sz="2200" dirty="0"/>
              <a:t> micro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nanotehnologiilor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industrie</a:t>
            </a:r>
            <a:r>
              <a:rPr lang="en-US" sz="2200" dirty="0"/>
              <a:t> sunt </a:t>
            </a:r>
            <a:r>
              <a:rPr lang="en-US" sz="2200" dirty="0" err="1"/>
              <a:t>trapezoidale</a:t>
            </a:r>
            <a:r>
              <a:rPr lang="en-US" sz="2200" dirty="0"/>
              <a:t>. Structurile </a:t>
            </a:r>
            <a:r>
              <a:rPr lang="en-US" sz="2200" dirty="0" err="1"/>
              <a:t>dreptunghiulare</a:t>
            </a:r>
            <a:r>
              <a:rPr lang="en-US" sz="2200" dirty="0"/>
              <a:t> sunt create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tehnologii</a:t>
            </a:r>
            <a:r>
              <a:rPr lang="en-US" sz="2200" dirty="0"/>
              <a:t> </a:t>
            </a:r>
            <a:r>
              <a:rPr lang="en-US" sz="2200" dirty="0" err="1"/>
              <a:t>speciale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sunt </a:t>
            </a:r>
            <a:r>
              <a:rPr lang="en-US" sz="2200" dirty="0" err="1"/>
              <a:t>folosite</a:t>
            </a:r>
            <a:r>
              <a:rPr lang="en-US" sz="2200" dirty="0"/>
              <a:t> </a:t>
            </a:r>
            <a:r>
              <a:rPr lang="en-US" sz="2200" dirty="0" err="1"/>
              <a:t>doar</a:t>
            </a:r>
            <a:r>
              <a:rPr lang="en-US" sz="2200" dirty="0"/>
              <a:t> ca </a:t>
            </a:r>
            <a:r>
              <a:rPr lang="en-US" sz="2200" dirty="0" err="1"/>
              <a:t>obiecte</a:t>
            </a:r>
            <a:r>
              <a:rPr lang="en-US" sz="2200" dirty="0"/>
              <a:t> de </a:t>
            </a:r>
            <a:r>
              <a:rPr lang="en-US" sz="2200" dirty="0" err="1"/>
              <a:t>testare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În </a:t>
            </a:r>
            <a:r>
              <a:rPr lang="en-US" sz="2200" dirty="0" err="1"/>
              <a:t>prezent</a:t>
            </a:r>
            <a:r>
              <a:rPr lang="en-US" sz="2200" dirty="0"/>
              <a:t>, </a:t>
            </a:r>
            <a:r>
              <a:rPr lang="en-US" sz="2200" dirty="0" err="1"/>
              <a:t>există</a:t>
            </a:r>
            <a:r>
              <a:rPr lang="en-US" sz="2200" dirty="0"/>
              <a:t> </a:t>
            </a:r>
            <a:r>
              <a:rPr lang="en-US" sz="2200" dirty="0" err="1"/>
              <a:t>două</a:t>
            </a:r>
            <a:r>
              <a:rPr lang="en-US" sz="2200" dirty="0"/>
              <a:t> </a:t>
            </a:r>
            <a:r>
              <a:rPr lang="en-US" sz="2200" dirty="0" err="1"/>
              <a:t>tipuri</a:t>
            </a:r>
            <a:r>
              <a:rPr lang="en-US" sz="2200" dirty="0"/>
              <a:t> de </a:t>
            </a:r>
            <a:r>
              <a:rPr lang="en-US" sz="2200" dirty="0" err="1"/>
              <a:t>structuri</a:t>
            </a:r>
            <a:r>
              <a:rPr lang="en-US" sz="2200" dirty="0"/>
              <a:t> </a:t>
            </a:r>
            <a:r>
              <a:rPr lang="en-US" sz="2200" dirty="0" err="1"/>
              <a:t>dreptunghiulare</a:t>
            </a:r>
            <a:r>
              <a:rPr lang="en-US" sz="2200" dirty="0"/>
              <a:t>. În </a:t>
            </a:r>
            <a:r>
              <a:rPr lang="en-US" sz="2200" dirty="0" err="1"/>
              <a:t>structurile</a:t>
            </a:r>
            <a:r>
              <a:rPr lang="en-US" sz="2200" dirty="0"/>
              <a:t> de un </a:t>
            </a:r>
            <a:r>
              <a:rPr lang="en-US" sz="2200" dirty="0" err="1"/>
              <a:t>singur</a:t>
            </a:r>
            <a:r>
              <a:rPr lang="en-US" sz="2200" dirty="0"/>
              <a:t> tip (HJ-1000), se </a:t>
            </a:r>
            <a:r>
              <a:rPr lang="en-US" sz="2200" dirty="0" err="1"/>
              <a:t>obține</a:t>
            </a:r>
            <a:r>
              <a:rPr lang="en-US" sz="2200" dirty="0"/>
              <a:t> un relief </a:t>
            </a:r>
            <a:r>
              <a:rPr lang="en-US" sz="2200" dirty="0" err="1"/>
              <a:t>dreptunghiular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tehnologia</a:t>
            </a:r>
            <a:r>
              <a:rPr lang="en-US" sz="2200" dirty="0"/>
              <a:t> de </a:t>
            </a:r>
            <a:r>
              <a:rPr lang="en-US" sz="2200" dirty="0" err="1"/>
              <a:t>gravare</a:t>
            </a:r>
            <a:r>
              <a:rPr lang="en-US" sz="2200" dirty="0"/>
              <a:t> </a:t>
            </a:r>
            <a:r>
              <a:rPr lang="en-US" sz="2200" dirty="0" err="1"/>
              <a:t>anizotropă</a:t>
            </a:r>
            <a:r>
              <a:rPr lang="en-US" sz="2200" dirty="0"/>
              <a:t> a </a:t>
            </a:r>
            <a:r>
              <a:rPr lang="en-US" sz="2200" dirty="0" err="1"/>
              <a:t>monosiliciului</a:t>
            </a:r>
            <a:r>
              <a:rPr lang="en-US" sz="2200" dirty="0"/>
              <a:t> (</a:t>
            </a:r>
            <a:r>
              <a:rPr lang="en-US" sz="2200" dirty="0" err="1"/>
              <a:t>vezi</a:t>
            </a:r>
            <a:r>
              <a:rPr lang="en-US" sz="2200" dirty="0"/>
              <a:t> </a:t>
            </a:r>
            <a:r>
              <a:rPr lang="en-US" sz="2200" dirty="0" err="1"/>
              <a:t>Tabelul</a:t>
            </a:r>
            <a:r>
              <a:rPr lang="en-US" sz="2200" dirty="0"/>
              <a:t>). </a:t>
            </a:r>
            <a:r>
              <a:rPr lang="en-US" sz="2200" dirty="0" err="1"/>
              <a:t>Certificarea</a:t>
            </a:r>
            <a:r>
              <a:rPr lang="en-US" sz="2200" dirty="0"/>
              <a:t> </a:t>
            </a:r>
            <a:r>
              <a:rPr lang="en-US" sz="2200" dirty="0" err="1"/>
              <a:t>perioadei</a:t>
            </a:r>
            <a:r>
              <a:rPr lang="en-US" sz="2200" dirty="0"/>
              <a:t> se </a:t>
            </a:r>
            <a:r>
              <a:rPr lang="en-US" sz="2200" dirty="0" err="1"/>
              <a:t>realizează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difracția</a:t>
            </a:r>
            <a:r>
              <a:rPr lang="en-US" sz="2200" dirty="0"/>
              <a:t> laser.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structuri</a:t>
            </a:r>
            <a:r>
              <a:rPr lang="en-US" sz="2200" dirty="0"/>
              <a:t> sunt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calibra</a:t>
            </a:r>
            <a:r>
              <a:rPr lang="en-US" sz="2200" dirty="0"/>
              <a:t> </a:t>
            </a:r>
            <a:r>
              <a:rPr lang="en-US" sz="2200" dirty="0" err="1"/>
              <a:t>mărirea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60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A8191B-3358-5397-9A7B-4AF44018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/>
          <a:lstStyle/>
          <a:p>
            <a:r>
              <a:rPr lang="ro-RO" dirty="0"/>
              <a:t>Lățimea canalelor dreptunghiulare</a:t>
            </a:r>
            <a:r>
              <a:rPr lang="ru-RU" dirty="0"/>
              <a:t> n-РПС </a:t>
            </a:r>
            <a:r>
              <a:rPr lang="ro-RO" dirty="0"/>
              <a:t>și</a:t>
            </a:r>
            <a:r>
              <a:rPr lang="ru-RU" dirty="0"/>
              <a:t> p -РПС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C6FE8DC-FCEF-5899-473B-94160B4F0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436" y="1828800"/>
            <a:ext cx="6061127" cy="2104309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094DD79F-3B29-1517-A982-254EF8E4D635}"/>
              </a:ext>
            </a:extLst>
          </p:cNvPr>
          <p:cNvSpPr txBox="1"/>
          <p:nvPr/>
        </p:nvSpPr>
        <p:spPr>
          <a:xfrm>
            <a:off x="228600" y="4403009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Structurile </a:t>
            </a:r>
            <a:r>
              <a:rPr lang="en-US" dirty="0" err="1"/>
              <a:t>dreptunghiulare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relief, combinate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de </a:t>
            </a:r>
            <a:r>
              <a:rPr lang="en-US" dirty="0" err="1"/>
              <a:t>lățimi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obiect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,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ro-RO" dirty="0"/>
              <a:t> </a:t>
            </a:r>
            <a:r>
              <a:rPr lang="en-US" dirty="0" err="1"/>
              <a:t>calibrarea</a:t>
            </a:r>
            <a:r>
              <a:rPr lang="en-US" dirty="0"/>
              <a:t> </a:t>
            </a:r>
            <a:r>
              <a:rPr lang="en-US" dirty="0" err="1"/>
              <a:t>măririi</a:t>
            </a:r>
            <a:r>
              <a:rPr lang="en-US" dirty="0"/>
              <a:t> </a:t>
            </a:r>
            <a:r>
              <a:rPr lang="ro-RO" dirty="0"/>
              <a:t>AFM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diametrului</a:t>
            </a:r>
            <a:r>
              <a:rPr lang="en-US" dirty="0"/>
              <a:t> </a:t>
            </a:r>
            <a:r>
              <a:rPr lang="en-US" dirty="0" err="1"/>
              <a:t>sondei</a:t>
            </a:r>
            <a:r>
              <a:rPr lang="en-US" dirty="0"/>
              <a:t> sale de </a:t>
            </a:r>
            <a:r>
              <a:rPr lang="en-US" dirty="0" err="1"/>
              <a:t>electroni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595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9FFC87-BB36-5F3E-6123-B6B8F544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2200" b="1" dirty="0"/>
              <a:t>Structură cu </a:t>
            </a:r>
            <a:r>
              <a:rPr lang="en-US" sz="2200" b="1" dirty="0" err="1"/>
              <a:t>profil</a:t>
            </a:r>
            <a:r>
              <a:rPr lang="en-US" sz="2200" b="1" dirty="0"/>
              <a:t> trapezoidal </a:t>
            </a:r>
            <a:r>
              <a:rPr lang="en-US" sz="2200" b="1" dirty="0" err="1"/>
              <a:t>și</a:t>
            </a:r>
            <a:r>
              <a:rPr lang="en-US" sz="2200" b="1" dirty="0"/>
              <a:t> </a:t>
            </a:r>
            <a:r>
              <a:rPr lang="en-US" sz="2200" b="1" dirty="0" err="1"/>
              <a:t>unghiuri</a:t>
            </a:r>
            <a:r>
              <a:rPr lang="en-US" sz="2200" b="1" dirty="0"/>
              <a:t> </a:t>
            </a:r>
            <a:r>
              <a:rPr lang="en-US" sz="2200" b="1" dirty="0" err="1"/>
              <a:t>mici</a:t>
            </a:r>
            <a:r>
              <a:rPr lang="ro-RO" sz="2200" b="1" dirty="0"/>
              <a:t> de înclinare a</a:t>
            </a:r>
            <a:r>
              <a:rPr lang="en-US" sz="2200" b="1" dirty="0"/>
              <a:t> </a:t>
            </a:r>
            <a:r>
              <a:rPr lang="en-US" sz="2200" b="1" dirty="0" err="1"/>
              <a:t>pere</a:t>
            </a:r>
            <a:r>
              <a:rPr lang="ro-RO" sz="2200" b="1" dirty="0" err="1"/>
              <a:t>ților</a:t>
            </a:r>
            <a:r>
              <a:rPr lang="en-US" sz="2200" b="1" dirty="0"/>
              <a:t> lateral</a:t>
            </a:r>
            <a:r>
              <a:rPr lang="ro-RO" sz="2200" b="1" dirty="0"/>
              <a:t>i</a:t>
            </a:r>
            <a:endParaRPr lang="en-US" sz="22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A1CD3A5-3A3D-89B3-49D1-3336AD21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2076629"/>
            <a:ext cx="9118600" cy="413367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În fig.</a:t>
            </a:r>
            <a:r>
              <a:rPr lang="ro-RO" sz="2200" dirty="0"/>
              <a:t> se</a:t>
            </a:r>
            <a:r>
              <a:rPr lang="en-US" sz="2200" dirty="0"/>
              <a:t> </a:t>
            </a:r>
            <a:r>
              <a:rPr lang="en-US" sz="2200" dirty="0" err="1"/>
              <a:t>prezintă</a:t>
            </a:r>
            <a:r>
              <a:rPr lang="en-US" sz="2200" dirty="0"/>
              <a:t> o </a:t>
            </a:r>
            <a:r>
              <a:rPr lang="en-US" sz="2200" dirty="0" err="1"/>
              <a:t>situație</a:t>
            </a:r>
            <a:r>
              <a:rPr lang="en-US" sz="2200" dirty="0"/>
              <a:t> </a:t>
            </a:r>
            <a:r>
              <a:rPr lang="en-US" sz="2200" dirty="0" err="1"/>
              <a:t>similară</a:t>
            </a:r>
            <a:r>
              <a:rPr lang="en-US" sz="2200" dirty="0"/>
              <a:t> cu </a:t>
            </a:r>
            <a:r>
              <a:rPr lang="en-US" sz="2200" dirty="0" err="1"/>
              <a:t>cea</a:t>
            </a:r>
            <a:r>
              <a:rPr lang="en-US" sz="2200" dirty="0"/>
              <a:t> </a:t>
            </a:r>
            <a:r>
              <a:rPr lang="en-US" sz="2200" dirty="0" err="1"/>
              <a:t>prezentată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ro-RO" sz="2200" dirty="0"/>
              <a:t>cu </a:t>
            </a:r>
            <a:r>
              <a:rPr lang="en-US" sz="2200" dirty="0"/>
              <a:t> </a:t>
            </a:r>
            <a:r>
              <a:rPr lang="en-US" sz="2200" dirty="0" err="1"/>
              <a:t>inegalitățile</a:t>
            </a:r>
            <a:r>
              <a:rPr lang="en-US" sz="2200" dirty="0"/>
              <a:t> (4.2) </a:t>
            </a:r>
            <a:r>
              <a:rPr lang="en-US" sz="2200" dirty="0" err="1"/>
              <a:t>și</a:t>
            </a:r>
            <a:r>
              <a:rPr lang="en-US" sz="2200" dirty="0"/>
              <a:t> (4.3) </a:t>
            </a:r>
            <a:r>
              <a:rPr lang="el-GR" sz="2200" b="1" dirty="0"/>
              <a:t>φ&gt;φ</a:t>
            </a:r>
            <a:r>
              <a:rPr lang="ro-RO" sz="2200" b="1" dirty="0"/>
              <a:t>d/2</a:t>
            </a:r>
            <a:r>
              <a:rPr lang="ro-RO" sz="2200" dirty="0"/>
              <a:t> și </a:t>
            </a:r>
            <a:r>
              <a:rPr lang="el-GR" sz="2200" b="1" dirty="0"/>
              <a:t>φ</a:t>
            </a:r>
            <a:r>
              <a:rPr lang="ro-RO" sz="2200" b="1" dirty="0"/>
              <a:t>=</a:t>
            </a:r>
            <a:r>
              <a:rPr lang="ro-RO" sz="2200" b="1" dirty="0" err="1"/>
              <a:t>arctg</a:t>
            </a:r>
            <a:r>
              <a:rPr lang="ro-RO" sz="2200" b="1" dirty="0"/>
              <a:t> (s/h) &lt; </a:t>
            </a:r>
            <a:r>
              <a:rPr lang="ro-RO" sz="2200" b="1" dirty="0" err="1"/>
              <a:t>arctg</a:t>
            </a:r>
            <a:r>
              <a:rPr lang="ro-RO" sz="2200" b="1" dirty="0"/>
              <a:t> (d/h) </a:t>
            </a:r>
            <a:r>
              <a:rPr lang="ro-RO" sz="2200" dirty="0"/>
              <a:t>sau</a:t>
            </a:r>
            <a:r>
              <a:rPr lang="ro-RO" sz="2200" b="1" dirty="0"/>
              <a:t> s = h ctg </a:t>
            </a:r>
            <a:r>
              <a:rPr lang="el-GR" sz="2200" b="1" dirty="0"/>
              <a:t>φ&lt;</a:t>
            </a:r>
            <a:r>
              <a:rPr lang="ro-RO" sz="2200" b="1" dirty="0"/>
              <a:t>d</a:t>
            </a:r>
            <a:r>
              <a:rPr lang="en-US" sz="2200" dirty="0"/>
              <a:t>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ale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traversează</a:t>
            </a:r>
            <a:r>
              <a:rPr lang="en-US" sz="2200" dirty="0"/>
              <a:t> </a:t>
            </a:r>
            <a:r>
              <a:rPr lang="en-US" sz="2200" dirty="0" err="1"/>
              <a:t>suprafața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 din vid </a:t>
            </a:r>
            <a:r>
              <a:rPr lang="en-US" sz="2200" dirty="0" err="1"/>
              <a:t>în</a:t>
            </a:r>
            <a:r>
              <a:rPr lang="en-US" sz="2200" dirty="0"/>
              <a:t> solid.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contribuțiile</a:t>
            </a:r>
            <a:r>
              <a:rPr lang="en-US" sz="2200" dirty="0"/>
              <a:t> </a:t>
            </a:r>
            <a:r>
              <a:rPr lang="en-US" sz="2200" dirty="0" err="1"/>
              <a:t>efectului</a:t>
            </a:r>
            <a:r>
              <a:rPr lang="en-US" sz="2200" dirty="0"/>
              <a:t> de „</a:t>
            </a:r>
            <a:r>
              <a:rPr lang="en-US" sz="2200" dirty="0" err="1"/>
              <a:t>agitare</a:t>
            </a:r>
            <a:r>
              <a:rPr lang="en-US" sz="2200" dirty="0"/>
              <a:t>” la </a:t>
            </a:r>
            <a:r>
              <a:rPr lang="en-US" sz="2200" dirty="0" err="1"/>
              <a:t>semnalul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ro-RO" sz="2200" dirty="0"/>
              <a:t>sunt</a:t>
            </a:r>
            <a:r>
              <a:rPr lang="en-US" sz="2200" dirty="0"/>
              <a:t> </a:t>
            </a:r>
            <a:r>
              <a:rPr lang="en-US" sz="2200" dirty="0" err="1"/>
              <a:t>aceleași</a:t>
            </a:r>
            <a:r>
              <a:rPr lang="en-US" sz="2200" dirty="0"/>
              <a:t>. </a:t>
            </a:r>
            <a:r>
              <a:rPr lang="en-US" sz="2200" dirty="0" err="1"/>
              <a:t>Acest</a:t>
            </a:r>
            <a:r>
              <a:rPr lang="ro-RO" sz="2200" dirty="0"/>
              <a:t>s</a:t>
            </a:r>
            <a:r>
              <a:rPr lang="en-US" sz="2200" dirty="0"/>
              <a:t> </a:t>
            </a:r>
            <a:r>
              <a:rPr lang="ro-RO" sz="2200" dirty="0"/>
              <a:t>con</a:t>
            </a:r>
            <a:r>
              <a:rPr lang="en-US" sz="2200" dirty="0"/>
              <a:t>duce la </a:t>
            </a:r>
            <a:r>
              <a:rPr lang="en-US" sz="2200" dirty="0" err="1"/>
              <a:t>faptul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maximele</a:t>
            </a:r>
            <a:r>
              <a:rPr lang="en-US" sz="2200" dirty="0"/>
              <a:t> </a:t>
            </a:r>
            <a:r>
              <a:rPr lang="en-US" sz="2200" dirty="0" err="1"/>
              <a:t>semnalului</a:t>
            </a:r>
            <a:r>
              <a:rPr lang="en-US" sz="2200" dirty="0"/>
              <a:t>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trecerii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apropierea</a:t>
            </a:r>
            <a:r>
              <a:rPr lang="en-US" sz="2200" dirty="0"/>
              <a:t> </a:t>
            </a:r>
            <a:r>
              <a:rPr lang="en-US" sz="2200" dirty="0" err="1"/>
              <a:t>pereților</a:t>
            </a:r>
            <a:r>
              <a:rPr lang="en-US" sz="2200" dirty="0"/>
              <a:t> can</a:t>
            </a:r>
            <a:r>
              <a:rPr lang="ro-RO" sz="2200" dirty="0" err="1"/>
              <a:t>alului</a:t>
            </a:r>
            <a:r>
              <a:rPr lang="en-US" sz="2200" dirty="0"/>
              <a:t> se </a:t>
            </a:r>
            <a:r>
              <a:rPr lang="en-US" sz="2200" dirty="0" err="1"/>
              <a:t>dovedesc</a:t>
            </a:r>
            <a:r>
              <a:rPr lang="en-US" sz="2200" dirty="0"/>
              <a:t> a fi </a:t>
            </a:r>
            <a:r>
              <a:rPr lang="en-US" sz="2200" dirty="0" err="1"/>
              <a:t>largi</a:t>
            </a:r>
            <a:r>
              <a:rPr lang="en-US" sz="2200" dirty="0"/>
              <a:t>, </a:t>
            </a:r>
            <a:r>
              <a:rPr lang="en-US" sz="2200" dirty="0" err="1"/>
              <a:t>deoarece</a:t>
            </a:r>
            <a:r>
              <a:rPr lang="en-US" sz="2200" dirty="0"/>
              <a:t> </a:t>
            </a:r>
            <a:r>
              <a:rPr lang="en-US" sz="2200" dirty="0" err="1"/>
              <a:t>lățimea</a:t>
            </a:r>
            <a:r>
              <a:rPr lang="en-US" sz="2200" dirty="0"/>
              <a:t> lor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determinată</a:t>
            </a:r>
            <a:r>
              <a:rPr lang="en-US" sz="2200" dirty="0"/>
              <a:t> de </a:t>
            </a:r>
            <a:r>
              <a:rPr lang="en-US" sz="2200" dirty="0" err="1"/>
              <a:t>lățimea</a:t>
            </a:r>
            <a:r>
              <a:rPr lang="en-US" sz="2200" dirty="0"/>
              <a:t> </a:t>
            </a:r>
            <a:r>
              <a:rPr lang="en-US" sz="2200" dirty="0" err="1"/>
              <a:t>proiecției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diametrul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r>
              <a:rPr lang="ro-RO" sz="2200" dirty="0"/>
              <a:t>Relația 4.2 limitează de jos înclinațiile unghiului pereților laterali, iar 4.3 – de sus. 4.3 indică că diametrul sondei este așa de mare (sau proiecția </a:t>
            </a:r>
            <a:r>
              <a:rPr lang="ro-RO" sz="2200" dirty="0" err="1"/>
              <a:t>peretelul</a:t>
            </a:r>
            <a:r>
              <a:rPr lang="ro-RO" sz="2200" dirty="0"/>
              <a:t> lateral înclinat este așa de mic) că sonda luminează tot peretele</a:t>
            </a:r>
            <a:r>
              <a:rPr lang="ru-RU" sz="2200" dirty="0"/>
              <a:t> 4.4, а.</a:t>
            </a:r>
            <a:endParaRPr lang="en-US" sz="22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BDE1F51-EC82-9D6A-E88B-89FE3DAB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647700"/>
            <a:ext cx="2948981" cy="1425574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A443A43-A615-E257-51B1-0C7DE80C251D}"/>
              </a:ext>
            </a:extLst>
          </p:cNvPr>
          <p:cNvSpPr txBox="1"/>
          <p:nvPr/>
        </p:nvSpPr>
        <p:spPr>
          <a:xfrm>
            <a:off x="2999781" y="911044"/>
            <a:ext cx="5991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 de </a:t>
            </a:r>
            <a:r>
              <a:rPr lang="en-US" dirty="0" err="1"/>
              <a:t>iradiere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cu </a:t>
            </a:r>
            <a:r>
              <a:rPr lang="en-US" dirty="0" err="1"/>
              <a:t>fascicul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convergen</a:t>
            </a:r>
            <a:r>
              <a:rPr lang="ro-RO" dirty="0"/>
              <a:t>ți </a:t>
            </a:r>
            <a:r>
              <a:rPr lang="en-US" dirty="0"/>
              <a:t>cu </a:t>
            </a:r>
            <a:r>
              <a:rPr lang="en-US" dirty="0" err="1"/>
              <a:t>profil</a:t>
            </a:r>
            <a:r>
              <a:rPr lang="en-US" dirty="0"/>
              <a:t> trapezoidal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unghiuri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înclinare</a:t>
            </a:r>
            <a:r>
              <a:rPr lang="en-US" dirty="0"/>
              <a:t> a </a:t>
            </a:r>
            <a:r>
              <a:rPr lang="en-US" dirty="0" err="1"/>
              <a:t>pereților</a:t>
            </a:r>
            <a:r>
              <a:rPr lang="en-US" dirty="0"/>
              <a:t> </a:t>
            </a:r>
            <a:r>
              <a:rPr lang="en-US" dirty="0" err="1"/>
              <a:t>laterali</a:t>
            </a:r>
            <a:r>
              <a:rPr lang="en-US" dirty="0"/>
              <a:t>: </a:t>
            </a:r>
            <a:r>
              <a:rPr lang="en-US" dirty="0" err="1"/>
              <a:t>axa</a:t>
            </a:r>
            <a:r>
              <a:rPr lang="en-US" dirty="0"/>
              <a:t> </a:t>
            </a:r>
            <a:r>
              <a:rPr lang="en-US" dirty="0" err="1"/>
              <a:t>sondei</a:t>
            </a:r>
            <a:r>
              <a:rPr lang="en-US" dirty="0"/>
              <a:t> cu un </a:t>
            </a:r>
            <a:r>
              <a:rPr lang="en-US" dirty="0" err="1"/>
              <a:t>perete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exterior (a)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interior (b) </a:t>
            </a:r>
            <a:r>
              <a:rPr lang="ro-RO" dirty="0"/>
              <a:t>canalul.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59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4B51AC-E9A8-7B46-62DC-FFB0114E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228600"/>
            <a:ext cx="4953000" cy="1143000"/>
          </a:xfrm>
        </p:spPr>
        <p:txBody>
          <a:bodyPr/>
          <a:lstStyle/>
          <a:p>
            <a:r>
              <a:rPr lang="en-US" sz="2200" dirty="0"/>
              <a:t>Structură cu </a:t>
            </a:r>
            <a:r>
              <a:rPr lang="en-US" sz="2200" dirty="0" err="1"/>
              <a:t>profil</a:t>
            </a:r>
            <a:r>
              <a:rPr lang="en-US" sz="2200" dirty="0"/>
              <a:t> trapezoidal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unghiuri</a:t>
            </a:r>
            <a:r>
              <a:rPr lang="en-US" sz="2200" dirty="0"/>
              <a:t> m</a:t>
            </a:r>
            <a:r>
              <a:rPr lang="ro-RO" sz="2200" dirty="0"/>
              <a:t>ari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ro-RO" sz="2200" dirty="0"/>
              <a:t> și:  </a:t>
            </a:r>
            <a:r>
              <a:rPr lang="ro-RO" sz="2200" b="1" dirty="0"/>
              <a:t>s = h tg</a:t>
            </a:r>
            <a:r>
              <a:rPr lang="el-GR" sz="2200" b="1" dirty="0"/>
              <a:t>φ&gt;&gt;</a:t>
            </a:r>
            <a:r>
              <a:rPr lang="ro-RO" sz="2200" b="1" dirty="0"/>
              <a:t>d</a:t>
            </a:r>
            <a:endParaRPr lang="en-US" sz="22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695E727-A635-CF5E-320A-1858FC01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600200"/>
            <a:ext cx="8991600" cy="4525962"/>
          </a:xfrm>
        </p:spPr>
        <p:txBody>
          <a:bodyPr/>
          <a:lstStyle/>
          <a:p>
            <a:r>
              <a:rPr lang="en-US" sz="2200" dirty="0" err="1"/>
              <a:t>Ținând</a:t>
            </a:r>
            <a:r>
              <a:rPr lang="en-US" sz="2200" dirty="0"/>
              <a:t> </a:t>
            </a:r>
            <a:r>
              <a:rPr lang="en-US" sz="2200" dirty="0" err="1"/>
              <a:t>cont</a:t>
            </a:r>
            <a:r>
              <a:rPr lang="en-US" sz="2200" dirty="0"/>
              <a:t> de </a:t>
            </a:r>
            <a:r>
              <a:rPr lang="en-US" sz="2200" dirty="0" err="1"/>
              <a:t>diametrele</a:t>
            </a:r>
            <a:r>
              <a:rPr lang="en-US" sz="2200" dirty="0"/>
              <a:t> </a:t>
            </a:r>
            <a:r>
              <a:rPr lang="en-US" sz="2200" dirty="0" err="1"/>
              <a:t>sondelor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de </a:t>
            </a:r>
            <a:r>
              <a:rPr lang="en-US" sz="2200" dirty="0" err="1"/>
              <a:t>adâncimea</a:t>
            </a:r>
            <a:r>
              <a:rPr lang="en-US" sz="2200" dirty="0"/>
              <a:t> de </a:t>
            </a:r>
            <a:r>
              <a:rPr lang="en-US" sz="2200" dirty="0" err="1"/>
              <a:t>focalizare</a:t>
            </a:r>
            <a:r>
              <a:rPr lang="en-US" sz="2200" dirty="0"/>
              <a:t> a SEM-</a:t>
            </a:r>
            <a:r>
              <a:rPr lang="en-US" sz="2200" dirty="0" err="1"/>
              <a:t>urilor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înălțimea</a:t>
            </a:r>
            <a:r>
              <a:rPr lang="en-US" sz="2200" dirty="0"/>
              <a:t> (</a:t>
            </a:r>
            <a:r>
              <a:rPr lang="en-US" sz="2200" dirty="0" err="1"/>
              <a:t>adâncimea</a:t>
            </a:r>
            <a:r>
              <a:rPr lang="en-US" sz="2200" dirty="0"/>
              <a:t>) </a:t>
            </a:r>
            <a:r>
              <a:rPr lang="en-US" sz="2200" dirty="0" err="1"/>
              <a:t>reliefului</a:t>
            </a:r>
            <a:r>
              <a:rPr lang="en-US" sz="2200" dirty="0"/>
              <a:t> </a:t>
            </a:r>
            <a:r>
              <a:rPr lang="en-US" sz="2200" dirty="0" err="1"/>
              <a:t>structurii</a:t>
            </a:r>
            <a:r>
              <a:rPr lang="en-US" sz="2200" dirty="0"/>
              <a:t> de 100 nm </a:t>
            </a:r>
            <a:r>
              <a:rPr lang="en-US" sz="2200" dirty="0" err="1"/>
              <a:t>obținem</a:t>
            </a:r>
            <a:r>
              <a:rPr lang="ro-RO" sz="2200" dirty="0"/>
              <a:t> </a:t>
            </a:r>
            <a:r>
              <a:rPr lang="el-GR" sz="2200" b="1" dirty="0"/>
              <a:t>φ&gt;&gt;φ</a:t>
            </a:r>
            <a:r>
              <a:rPr lang="ro-RO" sz="1600" b="1" dirty="0"/>
              <a:t>s = </a:t>
            </a:r>
            <a:r>
              <a:rPr lang="ro-RO" sz="2000" b="1" dirty="0"/>
              <a:t>6 ...17</a:t>
            </a:r>
            <a:endParaRPr lang="en-US" sz="2800" b="1" dirty="0"/>
          </a:p>
          <a:p>
            <a:r>
              <a:rPr lang="en-US" sz="2200" dirty="0" err="1"/>
              <a:t>Astfel</a:t>
            </a:r>
            <a:r>
              <a:rPr lang="en-US" sz="2200" dirty="0"/>
              <a:t> de </a:t>
            </a:r>
            <a:r>
              <a:rPr lang="en-US" sz="2200" dirty="0" err="1"/>
              <a:t>unghiuri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sunt </a:t>
            </a:r>
            <a:r>
              <a:rPr lang="en-US" sz="2200" b="1" dirty="0"/>
              <a:t>&gt;&gt;</a:t>
            </a:r>
            <a:r>
              <a:rPr lang="ro-RO" sz="2200" dirty="0"/>
              <a:t> ca </a:t>
            </a:r>
            <a:r>
              <a:rPr lang="en-US" sz="2200" dirty="0" err="1"/>
              <a:t>unghiurile</a:t>
            </a:r>
            <a:r>
              <a:rPr lang="en-US" sz="2200" dirty="0"/>
              <a:t> de </a:t>
            </a:r>
            <a:r>
              <a:rPr lang="en-US" sz="2200" dirty="0" err="1"/>
              <a:t>divergență</a:t>
            </a:r>
            <a:r>
              <a:rPr lang="en-US" sz="2200" dirty="0"/>
              <a:t> ale </a:t>
            </a:r>
            <a:r>
              <a:rPr lang="en-US" sz="2200" dirty="0" err="1"/>
              <a:t>sondelor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.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analiza</a:t>
            </a:r>
            <a:r>
              <a:rPr lang="en-US" sz="2200" dirty="0"/>
              <a:t> </a:t>
            </a:r>
            <a:r>
              <a:rPr lang="en-US" sz="2200" dirty="0" err="1"/>
              <a:t>experimente</a:t>
            </a:r>
            <a:r>
              <a:rPr lang="en-US" sz="2200" dirty="0"/>
              <a:t> cu </a:t>
            </a:r>
            <a:r>
              <a:rPr lang="en-US" sz="2200" dirty="0" err="1"/>
              <a:t>structuri</a:t>
            </a:r>
            <a:r>
              <a:rPr lang="en-US" sz="2200" dirty="0"/>
              <a:t> </a:t>
            </a:r>
            <a:r>
              <a:rPr lang="en-US" sz="2200" dirty="0" err="1"/>
              <a:t>trapezoidale</a:t>
            </a:r>
            <a:r>
              <a:rPr lang="en-US" sz="2200" dirty="0"/>
              <a:t>, </a:t>
            </a:r>
            <a:r>
              <a:rPr lang="en-US" sz="2200" dirty="0" err="1"/>
              <a:t>formele</a:t>
            </a:r>
            <a:r>
              <a:rPr lang="en-US" sz="2200" dirty="0"/>
              <a:t> </a:t>
            </a:r>
            <a:r>
              <a:rPr lang="en-US" sz="2200" dirty="0" err="1"/>
              <a:t>sondelor</a:t>
            </a:r>
            <a:r>
              <a:rPr lang="en-US" sz="2200" dirty="0"/>
              <a:t> pot fi </a:t>
            </a:r>
            <a:r>
              <a:rPr lang="en-US" sz="2200" dirty="0" err="1"/>
              <a:t>folosite</a:t>
            </a:r>
            <a:r>
              <a:rPr lang="en-US" sz="2200" dirty="0"/>
              <a:t> </a:t>
            </a:r>
            <a:r>
              <a:rPr lang="en-US" sz="2200" dirty="0" err="1"/>
              <a:t>fără</a:t>
            </a:r>
            <a:r>
              <a:rPr lang="en-US" sz="2200" dirty="0"/>
              <a:t> a </a:t>
            </a:r>
            <a:r>
              <a:rPr lang="en-US" sz="2200" dirty="0" err="1"/>
              <a:t>lua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considerare</a:t>
            </a:r>
            <a:r>
              <a:rPr lang="en-US" sz="2200" dirty="0"/>
              <a:t> </a:t>
            </a:r>
            <a:r>
              <a:rPr lang="en-US" sz="2200" dirty="0" err="1"/>
              <a:t>convergența-divergența</a:t>
            </a:r>
            <a:r>
              <a:rPr lang="en-US" sz="2200" dirty="0"/>
              <a:t> lor.</a:t>
            </a:r>
          </a:p>
          <a:p>
            <a:r>
              <a:rPr lang="en-US" sz="2200" dirty="0"/>
              <a:t>Fig 4.4b </a:t>
            </a:r>
            <a:r>
              <a:rPr lang="en-US" sz="2200" dirty="0" err="1"/>
              <a:t>prezintă</a:t>
            </a:r>
            <a:r>
              <a:rPr lang="en-US" sz="2200" dirty="0"/>
              <a:t> o </a:t>
            </a:r>
            <a:r>
              <a:rPr lang="en-US" sz="2200" dirty="0" err="1"/>
              <a:t>diagramă</a:t>
            </a:r>
            <a:r>
              <a:rPr lang="en-US" sz="2200" dirty="0"/>
              <a:t> de </a:t>
            </a:r>
            <a:r>
              <a:rPr lang="en-US" sz="2200" dirty="0" err="1"/>
              <a:t>iradiere</a:t>
            </a:r>
            <a:r>
              <a:rPr lang="en-US" sz="2200" dirty="0"/>
              <a:t> </a:t>
            </a:r>
            <a:r>
              <a:rPr lang="ro-RO" sz="2200" dirty="0"/>
              <a:t>cu o sondă </a:t>
            </a:r>
            <a:r>
              <a:rPr lang="en-US" sz="2200" dirty="0"/>
              <a:t>a </a:t>
            </a:r>
            <a:r>
              <a:rPr lang="en-US" sz="2200" dirty="0" err="1"/>
              <a:t>peretelui</a:t>
            </a:r>
            <a:r>
              <a:rPr lang="en-US" sz="2200" dirty="0"/>
              <a:t>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ro-RO" sz="2200" dirty="0"/>
              <a:t>electronii </a:t>
            </a:r>
            <a:r>
              <a:rPr lang="en-US" sz="2200" dirty="0" err="1"/>
              <a:t>părțil</a:t>
            </a:r>
            <a:r>
              <a:rPr lang="ro-RO" sz="2200" dirty="0"/>
              <a:t>or</a:t>
            </a:r>
            <a:r>
              <a:rPr lang="en-US" sz="2200" dirty="0"/>
              <a:t> din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traversează</a:t>
            </a:r>
            <a:r>
              <a:rPr lang="en-US" sz="2200" dirty="0"/>
              <a:t>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același</a:t>
            </a:r>
            <a:r>
              <a:rPr lang="en-US" sz="2200" dirty="0"/>
              <a:t> mod (d</a:t>
            </a:r>
            <a:r>
              <a:rPr lang="ro-RO" sz="2200" dirty="0"/>
              <a:t>in</a:t>
            </a:r>
            <a:r>
              <a:rPr lang="en-US" sz="2200" dirty="0"/>
              <a:t> vid la solid).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efectul</a:t>
            </a:r>
            <a:r>
              <a:rPr lang="en-US" sz="2200" dirty="0"/>
              <a:t> de „</a:t>
            </a:r>
            <a:r>
              <a:rPr lang="en-US" sz="2200" dirty="0" err="1"/>
              <a:t>agitare</a:t>
            </a:r>
            <a:r>
              <a:rPr lang="en-US" sz="2200" dirty="0"/>
              <a:t>” </a:t>
            </a:r>
            <a:r>
              <a:rPr lang="en-US" sz="2200" dirty="0" err="1"/>
              <a:t>aduce</a:t>
            </a:r>
            <a:r>
              <a:rPr lang="en-US" sz="2200" dirty="0"/>
              <a:t> o </a:t>
            </a:r>
            <a:r>
              <a:rPr lang="en-US" sz="2200" dirty="0" err="1"/>
              <a:t>contribuție</a:t>
            </a:r>
            <a:r>
              <a:rPr lang="en-US" sz="2200" dirty="0"/>
              <a:t> </a:t>
            </a:r>
            <a:r>
              <a:rPr lang="en-US" sz="2200" dirty="0" err="1"/>
              <a:t>egală</a:t>
            </a:r>
            <a:r>
              <a:rPr lang="en-US" sz="2200" dirty="0"/>
              <a:t> la </a:t>
            </a:r>
            <a:r>
              <a:rPr lang="en-US" sz="2200" dirty="0" err="1"/>
              <a:t>semnalul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ro-RO" sz="2200" dirty="0"/>
              <a:t>ambele ale </a:t>
            </a:r>
            <a:r>
              <a:rPr lang="en-US" sz="2200" dirty="0" err="1"/>
              <a:t>sondei</a:t>
            </a:r>
            <a:r>
              <a:rPr lang="en-US" sz="2200" dirty="0"/>
              <a:t>.</a:t>
            </a:r>
          </a:p>
          <a:p>
            <a:r>
              <a:rPr lang="en-US" sz="2200" dirty="0"/>
              <a:t>Când (4.4)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îndeplinită</a:t>
            </a:r>
            <a:r>
              <a:rPr lang="en-US" sz="2200" dirty="0"/>
              <a:t>, </a:t>
            </a:r>
            <a:r>
              <a:rPr lang="en-US" sz="2200" dirty="0" err="1"/>
              <a:t>diametrul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atât</a:t>
            </a:r>
            <a:r>
              <a:rPr lang="en-US" sz="2200" dirty="0"/>
              <a:t> de mic (sau </a:t>
            </a:r>
            <a:r>
              <a:rPr lang="en-US" sz="2200" dirty="0" err="1"/>
              <a:t>proiecția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înclinat</a:t>
            </a:r>
            <a:r>
              <a:rPr lang="en-US" sz="2200" dirty="0"/>
              <a:t> al </a:t>
            </a:r>
            <a:r>
              <a:rPr lang="en-US" sz="2200" dirty="0" err="1"/>
              <a:t>structurii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atât</a:t>
            </a:r>
            <a:r>
              <a:rPr lang="en-US" sz="2200" dirty="0"/>
              <a:t> de mare) </a:t>
            </a:r>
            <a:r>
              <a:rPr lang="en-US" sz="2200" dirty="0" err="1"/>
              <a:t>încât</a:t>
            </a:r>
            <a:r>
              <a:rPr lang="en-US" sz="2200" dirty="0"/>
              <a:t> </a:t>
            </a:r>
            <a:r>
              <a:rPr lang="en-US" sz="2200" dirty="0" err="1"/>
              <a:t>sonda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nu </a:t>
            </a:r>
            <a:r>
              <a:rPr lang="en-US" sz="2200" dirty="0" err="1"/>
              <a:t>poate</a:t>
            </a:r>
            <a:r>
              <a:rPr lang="en-US" sz="2200" dirty="0"/>
              <a:t> </a:t>
            </a:r>
            <a:r>
              <a:rPr lang="en-US" sz="2200" dirty="0" err="1"/>
              <a:t>acoperi</a:t>
            </a:r>
            <a:r>
              <a:rPr lang="en-US" sz="2200" dirty="0"/>
              <a:t> </a:t>
            </a:r>
            <a:r>
              <a:rPr lang="en-US" sz="2200" dirty="0" err="1"/>
              <a:t>complet</a:t>
            </a:r>
            <a:r>
              <a:rPr lang="en-US" sz="2200" dirty="0"/>
              <a:t> </a:t>
            </a:r>
            <a:r>
              <a:rPr lang="en-US" sz="2200" dirty="0" err="1"/>
              <a:t>proiecția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înclinat</a:t>
            </a:r>
            <a:r>
              <a:rPr lang="en-US" sz="2200" dirty="0"/>
              <a:t> (</a:t>
            </a:r>
            <a:r>
              <a:rPr lang="en-US" sz="2200" dirty="0" err="1"/>
              <a:t>vezi</a:t>
            </a:r>
            <a:r>
              <a:rPr lang="en-US" sz="2200" dirty="0"/>
              <a:t> Fig. 4.4). , b).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la </a:t>
            </a:r>
            <a:r>
              <a:rPr lang="en-US" sz="2200" dirty="0" err="1"/>
              <a:t>maxime</a:t>
            </a:r>
            <a:r>
              <a:rPr lang="en-US" sz="2200" dirty="0"/>
              <a:t> de </a:t>
            </a:r>
            <a:r>
              <a:rPr lang="en-US" sz="2200" dirty="0" err="1"/>
              <a:t>semnal</a:t>
            </a:r>
            <a:r>
              <a:rPr lang="en-US" sz="2200" dirty="0"/>
              <a:t> </a:t>
            </a:r>
            <a:r>
              <a:rPr lang="en-US" sz="2200" dirty="0" err="1"/>
              <a:t>foarte</a:t>
            </a:r>
            <a:r>
              <a:rPr lang="en-US" sz="2200" dirty="0"/>
              <a:t> </a:t>
            </a:r>
            <a:r>
              <a:rPr lang="en-US" sz="2200" dirty="0" err="1"/>
              <a:t>largi</a:t>
            </a:r>
            <a:r>
              <a:rPr lang="en-US" sz="2200" dirty="0"/>
              <a:t>,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trecerii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de-a </a:t>
            </a:r>
            <a:r>
              <a:rPr lang="en-US" sz="2200" dirty="0" err="1"/>
              <a:t>lungul</a:t>
            </a:r>
            <a:r>
              <a:rPr lang="en-US" sz="2200" dirty="0"/>
              <a:t>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canelurilor</a:t>
            </a:r>
            <a:r>
              <a:rPr lang="en-US" sz="2200" dirty="0"/>
              <a:t>, </a:t>
            </a:r>
            <a:r>
              <a:rPr lang="en-US" sz="2200" dirty="0" err="1"/>
              <a:t>caracteristic</a:t>
            </a:r>
            <a:r>
              <a:rPr lang="ro-RO" sz="2200" dirty="0"/>
              <a:t> </a:t>
            </a:r>
            <a:r>
              <a:rPr lang="en-US" sz="2200" dirty="0" err="1"/>
              <a:t>puncte</a:t>
            </a:r>
            <a:r>
              <a:rPr lang="en-US" sz="2200" dirty="0"/>
              <a:t> de </a:t>
            </a:r>
            <a:r>
              <a:rPr lang="en-US" sz="2200" dirty="0" err="1"/>
              <a:t>rupere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Condiția</a:t>
            </a:r>
            <a:r>
              <a:rPr lang="en-US" sz="2200" dirty="0"/>
              <a:t> (4.4) </a:t>
            </a:r>
            <a:r>
              <a:rPr lang="en-US" sz="2200" dirty="0" err="1"/>
              <a:t>corespunde</a:t>
            </a:r>
            <a:r>
              <a:rPr lang="en-US" sz="2200" dirty="0"/>
              <a:t> </a:t>
            </a:r>
            <a:r>
              <a:rPr lang="en-US" sz="2200" dirty="0" err="1"/>
              <a:t>structurilor</a:t>
            </a:r>
            <a:r>
              <a:rPr lang="en-US" sz="2200" dirty="0"/>
              <a:t> </a:t>
            </a:r>
            <a:r>
              <a:rPr lang="en-US" sz="2200" dirty="0" err="1"/>
              <a:t>trepte</a:t>
            </a:r>
            <a:r>
              <a:rPr lang="en-US" sz="2200" dirty="0"/>
              <a:t> ale </a:t>
            </a:r>
            <a:r>
              <a:rPr lang="en-US" sz="2200" dirty="0" err="1"/>
              <a:t>obiectului</a:t>
            </a:r>
            <a:r>
              <a:rPr lang="en-US" sz="2200" dirty="0"/>
              <a:t> de </a:t>
            </a:r>
            <a:r>
              <a:rPr lang="en-US" sz="2200" dirty="0" err="1"/>
              <a:t>testare</a:t>
            </a:r>
            <a:r>
              <a:rPr lang="en-US" sz="2200" dirty="0"/>
              <a:t> MShPS-2.0K cu </a:t>
            </a:r>
            <a:r>
              <a:rPr lang="en-US" sz="2200" dirty="0" err="1"/>
              <a:t>unghiul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ai </a:t>
            </a:r>
            <a:r>
              <a:rPr lang="en-US" sz="2200" dirty="0" err="1"/>
              <a:t>proeminențelor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canelurilor</a:t>
            </a:r>
            <a:endParaRPr lang="en-US" sz="22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42DB55D-332E-866A-09E9-CB0AF5BD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12700"/>
            <a:ext cx="3898732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1023B7-C00C-040D-D6BC-D14E7CA3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6C4F0752-020D-C0F7-530F-939C59737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951038"/>
                <a:ext cx="8991600" cy="4525962"/>
              </a:xfrm>
            </p:spPr>
            <p:txBody>
              <a:bodyPr/>
              <a:lstStyle/>
              <a:p>
                <a:r>
                  <a:rPr lang="en-US" sz="2200" dirty="0"/>
                  <a:t>Când (4.4)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îndeplinită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diametrul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sondei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atât</a:t>
                </a:r>
                <a:r>
                  <a:rPr lang="en-US" sz="2200" dirty="0"/>
                  <a:t> de mic (sau </a:t>
                </a:r>
                <a:r>
                  <a:rPr lang="en-US" sz="2200" dirty="0" err="1"/>
                  <a:t>proiecția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peretelui</a:t>
                </a:r>
                <a:r>
                  <a:rPr lang="en-US" sz="2200" dirty="0"/>
                  <a:t> lateral </a:t>
                </a:r>
                <a:r>
                  <a:rPr lang="en-US" sz="2200" dirty="0" err="1"/>
                  <a:t>înclinat</a:t>
                </a:r>
                <a:r>
                  <a:rPr lang="en-US" sz="2200" dirty="0"/>
                  <a:t> al </a:t>
                </a:r>
                <a:r>
                  <a:rPr lang="en-US" sz="2200" dirty="0" err="1"/>
                  <a:t>structurii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atât</a:t>
                </a:r>
                <a:r>
                  <a:rPr lang="en-US" sz="2200" dirty="0"/>
                  <a:t> de mare) </a:t>
                </a:r>
                <a:r>
                  <a:rPr lang="en-US" sz="2200" dirty="0" err="1"/>
                  <a:t>încât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sonda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electroni</a:t>
                </a:r>
                <a:r>
                  <a:rPr lang="en-US" sz="2200" dirty="0"/>
                  <a:t> nu </a:t>
                </a:r>
                <a:r>
                  <a:rPr lang="en-US" sz="2200" dirty="0" err="1"/>
                  <a:t>poate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acoperi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complet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proiecția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peretelui</a:t>
                </a:r>
                <a:r>
                  <a:rPr lang="en-US" sz="2200" dirty="0"/>
                  <a:t> lateral </a:t>
                </a:r>
                <a:r>
                  <a:rPr lang="en-US" sz="2200" dirty="0" err="1"/>
                  <a:t>înclinat</a:t>
                </a:r>
                <a:r>
                  <a:rPr lang="en-US" sz="2200" dirty="0"/>
                  <a:t> (</a:t>
                </a:r>
                <a:r>
                  <a:rPr lang="en-US" sz="2200" dirty="0" err="1"/>
                  <a:t>vezi</a:t>
                </a:r>
                <a:r>
                  <a:rPr lang="en-US" sz="2200" dirty="0"/>
                  <a:t> Fig. 4.4)</a:t>
                </a:r>
                <a:r>
                  <a:rPr lang="ro-RO" sz="2200" dirty="0"/>
                  <a:t>, vezi</a:t>
                </a:r>
                <a:r>
                  <a:rPr lang="en-US" sz="2200" dirty="0"/>
                  <a:t> </a:t>
                </a:r>
                <a:r>
                  <a:rPr lang="ro-RO" sz="2200" dirty="0"/>
                  <a:t>(</a:t>
                </a:r>
                <a:r>
                  <a:rPr lang="en-US" sz="2200" dirty="0"/>
                  <a:t>b). În </a:t>
                </a:r>
                <a:r>
                  <a:rPr lang="en-US" sz="2200" dirty="0" err="1"/>
                  <a:t>acest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caz</a:t>
                </a:r>
                <a:r>
                  <a:rPr lang="en-US" sz="2200" dirty="0"/>
                  <a:t>, la </a:t>
                </a:r>
                <a:r>
                  <a:rPr lang="en-US" sz="2200" dirty="0" err="1"/>
                  <a:t>maxime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semnal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foarte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largi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corespunzătoare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trecerii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sondei</a:t>
                </a:r>
                <a:r>
                  <a:rPr lang="en-US" sz="2200" dirty="0"/>
                  <a:t> de-a </a:t>
                </a:r>
                <a:r>
                  <a:rPr lang="en-US" sz="2200" dirty="0" err="1"/>
                  <a:t>lungul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pereților</a:t>
                </a:r>
                <a:r>
                  <a:rPr lang="en-US" sz="2200" dirty="0"/>
                  <a:t> can</a:t>
                </a:r>
                <a:r>
                  <a:rPr lang="ro-RO" sz="2200" dirty="0"/>
                  <a:t>alelor</a:t>
                </a:r>
                <a:r>
                  <a:rPr lang="en-US" sz="2200" dirty="0"/>
                  <a:t>, </a:t>
                </a:r>
                <a:r>
                  <a:rPr lang="ro-RO" sz="2200" dirty="0"/>
                  <a:t>apar puncte </a:t>
                </a:r>
                <a:r>
                  <a:rPr lang="en-US" sz="2200" dirty="0" err="1"/>
                  <a:t>caracteristic</a:t>
                </a:r>
                <a:r>
                  <a:rPr lang="ro-RO" sz="2200" dirty="0"/>
                  <a:t>e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rupere</a:t>
                </a:r>
                <a:r>
                  <a:rPr lang="en-US" sz="2200" dirty="0"/>
                  <a:t>.</a:t>
                </a:r>
              </a:p>
              <a:p>
                <a:r>
                  <a:rPr lang="en-US" sz="2200" dirty="0" err="1"/>
                  <a:t>Condiția</a:t>
                </a:r>
                <a:r>
                  <a:rPr lang="en-US" sz="2200" dirty="0"/>
                  <a:t> (4.4) </a:t>
                </a:r>
                <a:r>
                  <a:rPr lang="en-US" sz="2200" dirty="0" err="1"/>
                  <a:t>corespunde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structurilor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trepte</a:t>
                </a:r>
                <a:r>
                  <a:rPr lang="en-US" sz="2200" dirty="0"/>
                  <a:t> ale </a:t>
                </a:r>
                <a:r>
                  <a:rPr lang="en-US" sz="2200" dirty="0" err="1"/>
                  <a:t>obiectului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testare</a:t>
                </a:r>
                <a:r>
                  <a:rPr lang="en-US" sz="2200" dirty="0"/>
                  <a:t> MShPS-2.0K cu </a:t>
                </a:r>
                <a:r>
                  <a:rPr lang="en-US" sz="2200" dirty="0" err="1"/>
                  <a:t>unghiul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înclinare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pereților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laterali</a:t>
                </a:r>
                <a:r>
                  <a:rPr lang="en-US" sz="2200" dirty="0"/>
                  <a:t> ai </a:t>
                </a:r>
                <a:r>
                  <a:rPr lang="en-US" sz="2200" dirty="0" err="1"/>
                  <a:t>proeminențelor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și</a:t>
                </a:r>
                <a:r>
                  <a:rPr lang="en-US" sz="2200" dirty="0"/>
                  <a:t> can</a:t>
                </a:r>
                <a:r>
                  <a:rPr lang="ro-RO" sz="2200" dirty="0"/>
                  <a:t>a</a:t>
                </a:r>
                <a:r>
                  <a:rPr lang="en-US" sz="2200" dirty="0"/>
                  <a:t>l</a:t>
                </a:r>
                <a:r>
                  <a:rPr lang="ro-RO" sz="2200" dirty="0" err="1"/>
                  <a:t>lelor</a:t>
                </a:r>
                <a:r>
                  <a:rPr lang="ro-RO" sz="2200" dirty="0"/>
                  <a:t> </a:t>
                </a:r>
                <a:r>
                  <a:rPr lang="el-GR" sz="2200" dirty="0"/>
                  <a:t>φ</a:t>
                </a:r>
                <a:r>
                  <a:rPr lang="ro-RO" sz="2200" dirty="0"/>
                  <a:t> = </a:t>
                </a:r>
                <a:r>
                  <a:rPr lang="ro-RO" sz="2200" dirty="0" err="1"/>
                  <a:t>arcctg</a:t>
                </a:r>
                <a:r>
                  <a:rPr lang="ro-RO" sz="2200" dirty="0"/>
                  <a:t> </a:t>
                </a:r>
                <a14:m>
                  <m:oMath xmlns:m="http://schemas.openxmlformats.org/officeDocument/2006/math">
                    <m:r>
                      <a:rPr lang="ro-RO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ro-R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o-RO" sz="2200" dirty="0"/>
                  <a:t> = 5.36 grade</a:t>
                </a:r>
              </a:p>
              <a:p>
                <a:r>
                  <a:rPr lang="en-US" sz="2200" dirty="0" err="1"/>
                  <a:t>Aceasta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semnificativ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mai</a:t>
                </a:r>
                <a:r>
                  <a:rPr lang="en-US" sz="2200" dirty="0"/>
                  <a:t> mare </a:t>
                </a:r>
                <a:r>
                  <a:rPr lang="en-US" sz="2200" dirty="0" err="1"/>
                  <a:t>decât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limita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inferioară</a:t>
                </a:r>
                <a:r>
                  <a:rPr lang="en-US" sz="2200" dirty="0"/>
                  <a:t> (4,5) a </a:t>
                </a:r>
                <a:r>
                  <a:rPr lang="en-US" sz="2200" dirty="0" err="1"/>
                  <a:t>unghiurilor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necesare</a:t>
                </a:r>
                <a:r>
                  <a:rPr lang="ro-RO" sz="2200" dirty="0"/>
                  <a:t> de înclinare, </a:t>
                </a:r>
                <a:r>
                  <a:rPr lang="en-US" sz="2200" dirty="0" err="1"/>
                  <a:t>astfel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încât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structura</a:t>
                </a:r>
                <a:r>
                  <a:rPr lang="en-US" sz="2200" dirty="0"/>
                  <a:t> să fie </a:t>
                </a:r>
                <a:r>
                  <a:rPr lang="en-US" sz="2200" dirty="0" err="1"/>
                  <a:t>considerată</a:t>
                </a:r>
                <a:r>
                  <a:rPr lang="en-US" sz="2200" dirty="0"/>
                  <a:t> o </a:t>
                </a:r>
                <a:r>
                  <a:rPr lang="en-US" sz="2200" dirty="0" err="1"/>
                  <a:t>structură</a:t>
                </a:r>
                <a:r>
                  <a:rPr lang="en-US" sz="2200" dirty="0"/>
                  <a:t> cu </a:t>
                </a:r>
                <a:r>
                  <a:rPr lang="ro-RO" sz="2200" dirty="0"/>
                  <a:t>panta mare a </a:t>
                </a:r>
                <a:r>
                  <a:rPr lang="en-US" sz="2200" dirty="0" err="1"/>
                  <a:t>unghiuri</a:t>
                </a:r>
                <a:r>
                  <a:rPr lang="ro-RO" sz="2200" dirty="0"/>
                  <a:t>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peretilor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laterali</a:t>
                </a:r>
                <a:r>
                  <a:rPr lang="en-US" sz="22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6C4F0752-020D-C0F7-530F-939C59737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51038"/>
                <a:ext cx="8991600" cy="4525962"/>
              </a:xfrm>
              <a:blipFill>
                <a:blip r:embed="rId2"/>
                <a:stretch>
                  <a:fillRect l="-746" t="-808" r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45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8A9F31-FDBE-09F4-A437-B6FB2674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6624E6-4198-7698-06F9-3843BAE0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clasificarea</a:t>
            </a:r>
            <a:r>
              <a:rPr lang="en-US" dirty="0"/>
              <a:t> </a:t>
            </a:r>
            <a:r>
              <a:rPr lang="en-US" dirty="0" err="1"/>
              <a:t>obiectelor</a:t>
            </a:r>
            <a:r>
              <a:rPr lang="ro-RO" dirty="0"/>
              <a:t>- </a:t>
            </a:r>
            <a:r>
              <a:rPr lang="en-US" dirty="0"/>
              <a:t>test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elementelor</a:t>
            </a:r>
            <a:r>
              <a:rPr lang="en-US" dirty="0"/>
              <a:t> lor,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mecanismele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de </a:t>
            </a:r>
            <a:r>
              <a:rPr lang="en-US" dirty="0" err="1"/>
              <a:t>formare</a:t>
            </a:r>
            <a:r>
              <a:rPr lang="en-US" dirty="0"/>
              <a:t> a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microscop</a:t>
            </a:r>
            <a:r>
              <a:rPr lang="en-US" dirty="0"/>
              <a:t> electronic cu </a:t>
            </a:r>
            <a:r>
              <a:rPr lang="en-US" dirty="0" err="1"/>
              <a:t>scanare</a:t>
            </a:r>
            <a:r>
              <a:rPr lang="en-US" dirty="0"/>
              <a:t> care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înregistrare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lenți</a:t>
            </a:r>
            <a:r>
              <a:rPr lang="en-US" dirty="0"/>
              <a:t> </a:t>
            </a:r>
            <a:r>
              <a:rPr lang="en-US" dirty="0" err="1"/>
              <a:t>secundari</a:t>
            </a:r>
            <a:r>
              <a:rPr lang="en-US" dirty="0"/>
              <a:t>, face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selectarea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SEM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diapazonul </a:t>
            </a:r>
            <a:r>
              <a:rPr lang="en-US" dirty="0" err="1"/>
              <a:t>nanometr</a:t>
            </a:r>
            <a:r>
              <a:rPr lang="ro-RO" dirty="0"/>
              <a:t>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EEC3E63-3444-22EC-82B5-F08679CF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Verificarea măsurii de relief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2EB9568-FBE1-CFAA-58BE-1EC86C3E8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525962"/>
          </a:xfrm>
        </p:spPr>
        <p:txBody>
          <a:bodyPr/>
          <a:lstStyle/>
          <a:p>
            <a:r>
              <a:rPr lang="en-US" sz="2200" dirty="0"/>
              <a:t>Pentru </a:t>
            </a:r>
            <a:r>
              <a:rPr lang="en-US" sz="2200" dirty="0" err="1"/>
              <a:t>măsurători</a:t>
            </a:r>
            <a:r>
              <a:rPr lang="en-US" sz="2200" dirty="0"/>
              <a:t> </a:t>
            </a:r>
            <a:r>
              <a:rPr lang="en-US" sz="2200" dirty="0" err="1"/>
              <a:t>liniare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intervalul</a:t>
            </a:r>
            <a:r>
              <a:rPr lang="en-US" sz="2200" dirty="0"/>
              <a:t> de la 10-9 la 10-6 m</a:t>
            </a:r>
            <a:r>
              <a:rPr lang="ru-RU" sz="2200" dirty="0"/>
              <a:t> </a:t>
            </a:r>
            <a:r>
              <a:rPr lang="en-US" sz="2200" dirty="0" err="1"/>
              <a:t>utilizați</a:t>
            </a:r>
            <a:r>
              <a:rPr lang="en-US" sz="2200" dirty="0"/>
              <a:t> </a:t>
            </a:r>
            <a:r>
              <a:rPr lang="en-US" sz="2200" dirty="0" err="1"/>
              <a:t>microscoape</a:t>
            </a:r>
            <a:r>
              <a:rPr lang="en-US" sz="2200" dirty="0"/>
              <a:t> electronic</a:t>
            </a:r>
            <a:r>
              <a:rPr lang="ru-RU" sz="2200" dirty="0"/>
              <a:t>у </a:t>
            </a:r>
            <a:r>
              <a:rPr lang="ro-RO" sz="2200" dirty="0"/>
              <a:t>cu rastru </a:t>
            </a:r>
            <a:r>
              <a:rPr lang="en-US" sz="2200" dirty="0"/>
              <a:t>sau </a:t>
            </a:r>
            <a:r>
              <a:rPr lang="en-US" sz="2200" dirty="0" err="1"/>
              <a:t>sond</a:t>
            </a:r>
            <a:r>
              <a:rPr lang="ro-RO" sz="2200" dirty="0"/>
              <a:t>[</a:t>
            </a:r>
            <a:r>
              <a:rPr lang="en-US" sz="2200" dirty="0"/>
              <a:t> </a:t>
            </a:r>
            <a:r>
              <a:rPr lang="en-US" sz="2200" dirty="0" err="1"/>
              <a:t>atomică</a:t>
            </a:r>
            <a:r>
              <a:rPr lang="en-US" sz="2200" dirty="0"/>
              <a:t> de </a:t>
            </a:r>
            <a:r>
              <a:rPr lang="en-US" sz="2200" dirty="0" err="1"/>
              <a:t>scanare</a:t>
            </a:r>
            <a:r>
              <a:rPr lang="ru-RU" sz="2200" dirty="0"/>
              <a:t> </a:t>
            </a:r>
            <a:r>
              <a:rPr lang="en-US" sz="2200" dirty="0"/>
              <a:t>de </a:t>
            </a:r>
            <a:r>
              <a:rPr lang="en-US" sz="2200" dirty="0" err="1"/>
              <a:t>măsurare</a:t>
            </a:r>
            <a:r>
              <a:rPr lang="en-US" sz="2200" dirty="0"/>
              <a:t> a </a:t>
            </a:r>
            <a:r>
              <a:rPr lang="en-US" sz="2200" dirty="0" err="1"/>
              <a:t>puterii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Pentru </a:t>
            </a:r>
            <a:r>
              <a:rPr lang="en-US" sz="2200" dirty="0" err="1"/>
              <a:t>verificarea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lor, se </a:t>
            </a:r>
            <a:r>
              <a:rPr lang="en-US" sz="2200" dirty="0" err="1"/>
              <a:t>folosesc</a:t>
            </a:r>
            <a:r>
              <a:rPr lang="en-US" sz="2200" dirty="0"/>
              <a:t> </a:t>
            </a:r>
            <a:r>
              <a:rPr lang="en-US" sz="2200" dirty="0" err="1"/>
              <a:t>suporturi</a:t>
            </a:r>
            <a:r>
              <a:rPr lang="en-US" sz="2200" dirty="0"/>
              <a:t> de </a:t>
            </a:r>
            <a:r>
              <a:rPr lang="en-US" sz="2200" dirty="0" err="1"/>
              <a:t>materiale</a:t>
            </a:r>
            <a:r>
              <a:rPr lang="en-US" sz="2200" dirty="0"/>
              <a:t> ai </a:t>
            </a:r>
            <a:r>
              <a:rPr lang="en-US" sz="2200" dirty="0" err="1"/>
              <a:t>unei</a:t>
            </a:r>
            <a:r>
              <a:rPr lang="en-US" sz="2200" dirty="0"/>
              <a:t> </a:t>
            </a:r>
            <a:r>
              <a:rPr lang="en-US" sz="2200" dirty="0" err="1"/>
              <a:t>unități</a:t>
            </a:r>
            <a:r>
              <a:rPr lang="en-US" sz="2200" dirty="0"/>
              <a:t> de </a:t>
            </a:r>
            <a:r>
              <a:rPr lang="en-US" sz="2200" dirty="0" err="1"/>
              <a:t>lungime</a:t>
            </a:r>
            <a:r>
              <a:rPr lang="en-US" sz="2200" dirty="0"/>
              <a:t> - </a:t>
            </a:r>
            <a:r>
              <a:rPr lang="en-US" sz="2200" dirty="0" err="1"/>
              <a:t>măsuri</a:t>
            </a:r>
            <a:r>
              <a:rPr lang="en-US" sz="2200" dirty="0"/>
              <a:t>, ale </a:t>
            </a:r>
            <a:r>
              <a:rPr lang="en-US" sz="2200" dirty="0" err="1"/>
              <a:t>căror</a:t>
            </a:r>
            <a:r>
              <a:rPr lang="en-US" sz="2200" dirty="0"/>
              <a:t> </a:t>
            </a:r>
            <a:r>
              <a:rPr lang="en-US" sz="2200" dirty="0" err="1"/>
              <a:t>dimensiuni</a:t>
            </a:r>
            <a:r>
              <a:rPr lang="en-US" sz="2200" dirty="0"/>
              <a:t> ale </a:t>
            </a:r>
            <a:r>
              <a:rPr lang="en-US" sz="2200" dirty="0" err="1"/>
              <a:t>elementelor</a:t>
            </a:r>
            <a:r>
              <a:rPr lang="en-US" sz="2200" dirty="0"/>
              <a:t> sunt determinate cu </a:t>
            </a:r>
            <a:r>
              <a:rPr lang="en-US" sz="2200" dirty="0" err="1"/>
              <a:t>ajutorul</a:t>
            </a:r>
            <a:r>
              <a:rPr lang="en-US" sz="2200" dirty="0"/>
              <a:t> </a:t>
            </a:r>
            <a:r>
              <a:rPr lang="en-US" sz="2200" dirty="0" err="1"/>
              <a:t>radiației</a:t>
            </a:r>
            <a:r>
              <a:rPr lang="en-US" sz="2200" dirty="0"/>
              <a:t> laser </a:t>
            </a:r>
            <a:r>
              <a:rPr lang="en-US" sz="2200" dirty="0" err="1"/>
              <a:t>stabilizate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frecvență</a:t>
            </a:r>
            <a:r>
              <a:rPr lang="en-US" sz="2200" dirty="0"/>
              <a:t>. 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2959817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Lungimea de </a:t>
            </a:r>
            <a:r>
              <a:rPr lang="en-US" sz="2000" dirty="0" err="1"/>
              <a:t>undă</a:t>
            </a:r>
            <a:r>
              <a:rPr lang="en-US" sz="2000" dirty="0"/>
              <a:t> a </a:t>
            </a:r>
            <a:r>
              <a:rPr lang="en-US" sz="2000" dirty="0" err="1"/>
              <a:t>radiației</a:t>
            </a:r>
            <a:r>
              <a:rPr lang="en-US" sz="2000" dirty="0"/>
              <a:t> laser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verificată</a:t>
            </a:r>
            <a:r>
              <a:rPr lang="en-US" sz="2000" dirty="0"/>
              <a:t> </a:t>
            </a:r>
            <a:r>
              <a:rPr lang="en-US" sz="2000" dirty="0" err="1"/>
              <a:t>folosind</a:t>
            </a:r>
            <a:r>
              <a:rPr lang="en-US" sz="2000" dirty="0"/>
              <a:t> un standard de </a:t>
            </a:r>
            <a:r>
              <a:rPr lang="en-US" sz="2000" dirty="0" err="1"/>
              <a:t>lungime.În</a:t>
            </a:r>
            <a:r>
              <a:rPr lang="en-US" sz="2000" dirty="0"/>
              <a:t> </a:t>
            </a:r>
            <a:r>
              <a:rPr lang="en-US" sz="2000" dirty="0" err="1"/>
              <a:t>nanometri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folosite</a:t>
            </a:r>
            <a:r>
              <a:rPr lang="en-US" sz="2000" dirty="0"/>
              <a:t> ca </a:t>
            </a:r>
            <a:r>
              <a:rPr lang="en-US" sz="2000" dirty="0" err="1"/>
              <a:t>măsuri</a:t>
            </a:r>
            <a:r>
              <a:rPr lang="en-US" sz="2000" dirty="0"/>
              <a:t> </a:t>
            </a:r>
            <a:r>
              <a:rPr lang="en-US" sz="2000" dirty="0" err="1"/>
              <a:t>măsurile</a:t>
            </a:r>
            <a:r>
              <a:rPr lang="en-US" sz="2000" dirty="0"/>
              <a:t> de relief, care </a:t>
            </a:r>
            <a:r>
              <a:rPr lang="en-US" sz="2000" dirty="0" err="1"/>
              <a:t>sunt</a:t>
            </a:r>
            <a:r>
              <a:rPr lang="en-US" sz="2000" dirty="0"/>
              <a:t> o </a:t>
            </a:r>
            <a:r>
              <a:rPr lang="en-US" sz="2000" dirty="0" err="1"/>
              <a:t>placă</a:t>
            </a:r>
            <a:r>
              <a:rPr lang="en-US" sz="2000" dirty="0"/>
              <a:t> de </a:t>
            </a:r>
            <a:r>
              <a:rPr lang="ro-RO" sz="2000" dirty="0"/>
              <a:t>Si</a:t>
            </a:r>
            <a:r>
              <a:rPr lang="en-US" sz="2000" dirty="0"/>
              <a:t> </a:t>
            </a:r>
            <a:r>
              <a:rPr lang="en-US" sz="2000" dirty="0" err="1"/>
              <a:t>monocristalin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căreia</a:t>
            </a:r>
            <a:r>
              <a:rPr lang="en-US" sz="2000" dirty="0"/>
              <a:t> se </a:t>
            </a:r>
            <a:r>
              <a:rPr lang="en-US" sz="2000" dirty="0" err="1"/>
              <a:t>formează</a:t>
            </a:r>
            <a:r>
              <a:rPr lang="en-US" sz="2000" dirty="0"/>
              <a:t> </a:t>
            </a:r>
            <a:r>
              <a:rPr lang="en-US" sz="2000" dirty="0" err="1"/>
              <a:t>elemente</a:t>
            </a:r>
            <a:r>
              <a:rPr lang="en-US" sz="2000" dirty="0"/>
              <a:t> de relief de un </a:t>
            </a:r>
            <a:r>
              <a:rPr lang="en-US" sz="2000" dirty="0" err="1"/>
              <a:t>anumit</a:t>
            </a:r>
            <a:r>
              <a:rPr lang="en-US" sz="2000" dirty="0"/>
              <a:t> tip</a:t>
            </a:r>
            <a:r>
              <a:rPr lang="ro-RO" sz="2000" dirty="0"/>
              <a:t> a </a:t>
            </a:r>
            <a:r>
              <a:rPr lang="en-US" sz="2000" dirty="0"/>
              <a:t>form</a:t>
            </a:r>
            <a:r>
              <a:rPr lang="ro-RO" sz="2000" dirty="0"/>
              <a:t>ei</a:t>
            </a:r>
            <a:r>
              <a:rPr lang="en-US" sz="2000" dirty="0"/>
              <a:t> geometric</a:t>
            </a:r>
            <a:r>
              <a:rPr lang="ro-RO" sz="2000" dirty="0"/>
              <a:t>e</a:t>
            </a:r>
            <a:r>
              <a:rPr lang="en-US" sz="2000" dirty="0"/>
              <a:t> cu </a:t>
            </a:r>
            <a:r>
              <a:rPr lang="en-US" sz="2000" dirty="0" err="1"/>
              <a:t>dimensiunile</a:t>
            </a:r>
            <a:r>
              <a:rPr lang="en-US" sz="2000" dirty="0"/>
              <a:t> </a:t>
            </a:r>
            <a:r>
              <a:rPr lang="en-US" sz="2000" dirty="0" err="1"/>
              <a:t>elementelor</a:t>
            </a:r>
            <a:r>
              <a:rPr lang="en-US" sz="2000" dirty="0"/>
              <a:t> </a:t>
            </a:r>
            <a:r>
              <a:rPr lang="en-US" sz="2000" dirty="0" err="1"/>
              <a:t>principale</a:t>
            </a:r>
            <a:r>
              <a:rPr lang="en-US" sz="2000" dirty="0"/>
              <a:t> nu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de 10-6 m</a:t>
            </a:r>
            <a:r>
              <a:rPr lang="ro-RO" sz="2000" dirty="0"/>
              <a:t> </a:t>
            </a:r>
            <a:r>
              <a:rPr lang="en-US" sz="2000" dirty="0"/>
              <a:t>(GOST R 8.628-2007).</a:t>
            </a:r>
            <a:r>
              <a:rPr lang="en-US" sz="2000" dirty="0" err="1"/>
              <a:t>Acest</a:t>
            </a:r>
            <a:r>
              <a:rPr lang="en-US" sz="2000" dirty="0"/>
              <a:t> standard </a:t>
            </a:r>
            <a:r>
              <a:rPr lang="en-US" sz="2000" dirty="0" err="1"/>
              <a:t>stabilește</a:t>
            </a:r>
            <a:r>
              <a:rPr lang="en-US" sz="2000" dirty="0"/>
              <a:t> </a:t>
            </a:r>
            <a:r>
              <a:rPr lang="en-US" sz="2000" dirty="0" err="1"/>
              <a:t>cerințe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formele</a:t>
            </a:r>
            <a:r>
              <a:rPr lang="en-US" sz="2000" dirty="0"/>
              <a:t> </a:t>
            </a:r>
            <a:r>
              <a:rPr lang="en-US" sz="2000" dirty="0" err="1"/>
              <a:t>geometrice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dimensiunile</a:t>
            </a:r>
            <a:r>
              <a:rPr lang="en-US" sz="2000" dirty="0"/>
              <a:t> </a:t>
            </a:r>
            <a:r>
              <a:rPr lang="en-US" sz="2000" dirty="0" err="1"/>
              <a:t>liniare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alegerea</a:t>
            </a:r>
            <a:r>
              <a:rPr lang="en-US" sz="2000" dirty="0"/>
              <a:t> </a:t>
            </a:r>
            <a:r>
              <a:rPr lang="en-US" sz="2000" dirty="0" err="1"/>
              <a:t>materialului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fabricarea</a:t>
            </a:r>
            <a:r>
              <a:rPr lang="en-US" sz="2000" dirty="0"/>
              <a:t> </a:t>
            </a:r>
            <a:r>
              <a:rPr lang="en-US" sz="2000" dirty="0" err="1"/>
              <a:t>măsurilor</a:t>
            </a:r>
            <a:r>
              <a:rPr lang="en-US" sz="2000" dirty="0"/>
              <a:t> de relief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din </a:t>
            </a:r>
            <a:r>
              <a:rPr lang="en-US" sz="2000" dirty="0" err="1"/>
              <a:t>siliciu</a:t>
            </a:r>
            <a:r>
              <a:rPr lang="en-US" sz="2000" dirty="0"/>
              <a:t> </a:t>
            </a:r>
            <a:r>
              <a:rPr lang="en-US" sz="2000" dirty="0" err="1"/>
              <a:t>monocristalin.Măsurile</a:t>
            </a:r>
            <a:r>
              <a:rPr lang="en-US" sz="2000" dirty="0"/>
              <a:t> de relief pot fi </a:t>
            </a:r>
            <a:r>
              <a:rPr lang="en-US" sz="2000" dirty="0" err="1"/>
              <a:t>produse</a:t>
            </a:r>
            <a:r>
              <a:rPr lang="en-US" sz="2000" dirty="0"/>
              <a:t> cu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trapezoidalelemente</a:t>
            </a:r>
            <a:r>
              <a:rPr lang="en-US" sz="2000" dirty="0"/>
              <a:t> de relief. </a:t>
            </a:r>
            <a:endParaRPr lang="ro-RO" sz="2000" dirty="0"/>
          </a:p>
          <a:p>
            <a:r>
              <a:rPr lang="en-US" sz="2000" dirty="0" err="1"/>
              <a:t>Metodologia</a:t>
            </a:r>
            <a:r>
              <a:rPr lang="en-US" sz="2000" dirty="0"/>
              <a:t> de </a:t>
            </a:r>
            <a:r>
              <a:rPr lang="en-US" sz="2000" dirty="0" err="1"/>
              <a:t>verificare</a:t>
            </a:r>
            <a:r>
              <a:rPr lang="en-US" sz="2000" dirty="0"/>
              <a:t> a </a:t>
            </a:r>
            <a:r>
              <a:rPr lang="en-US" sz="2000" dirty="0" err="1"/>
              <a:t>acestora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stabilită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standardele respective,</a:t>
            </a:r>
            <a:r>
              <a:rPr lang="en-US" sz="2000" dirty="0"/>
              <a:t>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verificării</a:t>
            </a:r>
            <a:r>
              <a:rPr lang="en-US" sz="2000" dirty="0"/>
              <a:t> </a:t>
            </a:r>
            <a:r>
              <a:rPr lang="en-US" sz="2000" dirty="0" err="1"/>
              <a:t>microscoapelor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stabilită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47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Particulele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au </a:t>
            </a:r>
            <a:r>
              <a:rPr lang="en-US" sz="2000" dirty="0" err="1"/>
              <a:t>utilizări</a:t>
            </a:r>
            <a:r>
              <a:rPr lang="en-US" sz="2000" dirty="0"/>
              <a:t> multiple ca </a:t>
            </a:r>
            <a:r>
              <a:rPr lang="en-US" sz="2000" dirty="0" err="1"/>
              <a:t>standarde</a:t>
            </a:r>
            <a:r>
              <a:rPr lang="en-US" sz="2000" dirty="0"/>
              <a:t> de </a:t>
            </a:r>
            <a:r>
              <a:rPr lang="en-US" sz="2000" dirty="0" err="1"/>
              <a:t>microscopie</a:t>
            </a:r>
            <a:r>
              <a:rPr lang="en-US" sz="2000" dirty="0"/>
              <a:t> </a:t>
            </a:r>
            <a:r>
              <a:rPr lang="en-US" sz="2000" dirty="0" err="1"/>
              <a:t>tridimensională</a:t>
            </a:r>
            <a:r>
              <a:rPr lang="en-US" sz="2000" dirty="0"/>
              <a:t> a </a:t>
            </a:r>
            <a:r>
              <a:rPr lang="en-US" sz="2000" dirty="0" err="1"/>
              <a:t>forței</a:t>
            </a:r>
            <a:r>
              <a:rPr lang="en-US" sz="2000" dirty="0"/>
              <a:t> </a:t>
            </a:r>
            <a:r>
              <a:rPr lang="en-US" sz="2000" dirty="0" err="1"/>
              <a:t>atomice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incompresibile</a:t>
            </a:r>
            <a:r>
              <a:rPr lang="en-US" sz="2000" dirty="0"/>
              <a:t>, monodisperse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sferice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Natura </a:t>
            </a:r>
            <a:r>
              <a:rPr lang="en-US" sz="2000" dirty="0" err="1"/>
              <a:t>sferică</a:t>
            </a:r>
            <a:r>
              <a:rPr lang="en-US" sz="2000" dirty="0"/>
              <a:t> a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exploatată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caracteriza</a:t>
            </a:r>
            <a:r>
              <a:rPr lang="en-US" sz="2000" dirty="0"/>
              <a:t> </a:t>
            </a:r>
            <a:r>
              <a:rPr lang="en-US" sz="2000" dirty="0" err="1"/>
              <a:t>geometria</a:t>
            </a:r>
            <a:r>
              <a:rPr lang="en-US" sz="2000" dirty="0"/>
              <a:t> </a:t>
            </a:r>
            <a:r>
              <a:rPr lang="en-US" sz="2000" dirty="0" err="1"/>
              <a:t>vârfului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Ca </a:t>
            </a:r>
            <a:r>
              <a:rPr lang="en-US" sz="2000" dirty="0" err="1"/>
              <a:t>sfere</a:t>
            </a:r>
            <a:r>
              <a:rPr lang="en-US" sz="2000" dirty="0"/>
              <a:t> </a:t>
            </a:r>
            <a:r>
              <a:rPr lang="en-US" sz="2000" dirty="0" err="1"/>
              <a:t>uniforme</a:t>
            </a:r>
            <a:r>
              <a:rPr lang="en-US" sz="2000" dirty="0"/>
              <a:t>, </a:t>
            </a:r>
            <a:r>
              <a:rPr lang="en-US" sz="2000" dirty="0" err="1"/>
              <a:t>particulele</a:t>
            </a:r>
            <a:r>
              <a:rPr lang="en-US" sz="2000" dirty="0"/>
              <a:t>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pot fi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calibra</a:t>
            </a:r>
            <a:r>
              <a:rPr lang="en-US" sz="2000" dirty="0"/>
              <a:t> </a:t>
            </a:r>
            <a:r>
              <a:rPr lang="en-US" sz="2000" dirty="0" err="1"/>
              <a:t>dimensiunile</a:t>
            </a:r>
            <a:r>
              <a:rPr lang="en-US" sz="2000" dirty="0"/>
              <a:t> </a:t>
            </a:r>
            <a:r>
              <a:rPr lang="en-US" sz="2000" dirty="0" err="1"/>
              <a:t>verticale</a:t>
            </a:r>
            <a:r>
              <a:rPr lang="en-US" sz="2000" dirty="0"/>
              <a:t> ale </a:t>
            </a:r>
            <a:r>
              <a:rPr lang="en-US" sz="2000" dirty="0" err="1"/>
              <a:t>microscopiei</a:t>
            </a:r>
            <a:r>
              <a:rPr lang="en-US" sz="2000" dirty="0"/>
              <a:t> cu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atomică</a:t>
            </a:r>
            <a:r>
              <a:rPr lang="en-US" sz="2000" dirty="0"/>
              <a:t> la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nanometri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Natura </a:t>
            </a:r>
            <a:r>
              <a:rPr lang="en-US" sz="2000" dirty="0" err="1"/>
              <a:t>monodispersă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incompresibilă</a:t>
            </a:r>
            <a:r>
              <a:rPr lang="en-US" sz="2000" dirty="0"/>
              <a:t> a </a:t>
            </a:r>
            <a:r>
              <a:rPr lang="en-US" sz="2000" dirty="0" err="1"/>
              <a:t>aurului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utilizată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caracteriza</a:t>
            </a:r>
            <a:r>
              <a:rPr lang="en-US" sz="2000" dirty="0"/>
              <a:t> </a:t>
            </a:r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verticală</a:t>
            </a:r>
            <a:r>
              <a:rPr lang="en-US" sz="2000" dirty="0"/>
              <a:t> a </a:t>
            </a:r>
            <a:r>
              <a:rPr lang="en-US" sz="2000" dirty="0" err="1"/>
              <a:t>biomoleculelor</a:t>
            </a:r>
            <a:r>
              <a:rPr lang="en-US" sz="2000" dirty="0"/>
              <a:t> co</a:t>
            </a:r>
            <a:r>
              <a:rPr lang="ro-RO" sz="2000" dirty="0"/>
              <a:t>-</a:t>
            </a:r>
            <a:r>
              <a:rPr lang="en-US" sz="2000" dirty="0" err="1"/>
              <a:t>adsorbite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1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CDB933E-D56C-9E30-C215-BC87039E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5EB5CA-4FE6-B2B7-4BC3-FDB71052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1038"/>
            <a:ext cx="8915400" cy="4525962"/>
          </a:xfrm>
        </p:spPr>
        <p:txBody>
          <a:bodyPr/>
          <a:lstStyle/>
          <a:p>
            <a:r>
              <a:rPr lang="en-US" sz="2200" dirty="0"/>
              <a:t>Se </a:t>
            </a:r>
            <a:r>
              <a:rPr lang="en-US" sz="2200" dirty="0" err="1"/>
              <a:t>supun</a:t>
            </a:r>
            <a:r>
              <a:rPr lang="en-US" sz="2200" dirty="0"/>
              <a:t> </a:t>
            </a:r>
            <a:r>
              <a:rPr lang="en-US" sz="2200" dirty="0" err="1"/>
              <a:t>controlului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en-US" sz="2200" dirty="0"/>
              <a:t> legal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verificare</a:t>
            </a:r>
            <a:r>
              <a:rPr lang="en-US" sz="2200" dirty="0"/>
              <a:t> </a:t>
            </a:r>
            <a:r>
              <a:rPr lang="en-US" sz="2200" dirty="0" err="1"/>
              <a:t>metrologică</a:t>
            </a:r>
            <a:r>
              <a:rPr lang="en-US" sz="2200" dirty="0"/>
              <a:t> </a:t>
            </a:r>
            <a:r>
              <a:rPr lang="en-US" sz="2200" dirty="0" err="1"/>
              <a:t>mijloacele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de </a:t>
            </a:r>
            <a:r>
              <a:rPr lang="en-US" sz="2200" dirty="0" err="1"/>
              <a:t>lucru</a:t>
            </a:r>
            <a:r>
              <a:rPr lang="en-US" sz="2200" dirty="0"/>
              <a:t> care sunt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măsurările</a:t>
            </a:r>
            <a:r>
              <a:rPr lang="en-US" sz="2200" dirty="0"/>
              <a:t> din </a:t>
            </a:r>
            <a:r>
              <a:rPr lang="en-US" sz="2200" dirty="0" err="1"/>
              <a:t>domeniile</a:t>
            </a:r>
            <a:r>
              <a:rPr lang="en-US" sz="2200" dirty="0"/>
              <a:t> de </a:t>
            </a:r>
            <a:r>
              <a:rPr lang="en-US" sz="2200" dirty="0" err="1"/>
              <a:t>interes</a:t>
            </a:r>
            <a:r>
              <a:rPr lang="en-US" sz="2200" dirty="0"/>
              <a:t> public </a:t>
            </a:r>
            <a:r>
              <a:rPr lang="en-US" sz="2200" dirty="0" err="1"/>
              <a:t>prevăzute</a:t>
            </a:r>
            <a:r>
              <a:rPr lang="en-US" sz="2200" dirty="0"/>
              <a:t> </a:t>
            </a:r>
            <a:r>
              <a:rPr lang="ro-RO" sz="2200" dirty="0"/>
              <a:t>HG și Legea Metrologiei</a:t>
            </a:r>
            <a:r>
              <a:rPr lang="en-US" sz="2200" dirty="0"/>
              <a:t> </a:t>
            </a:r>
            <a:r>
              <a:rPr lang="ro-RO" sz="2200" dirty="0"/>
              <a:t>c</a:t>
            </a:r>
            <a:r>
              <a:rPr lang="en-US" sz="2200" dirty="0"/>
              <a:t>u </a:t>
            </a:r>
            <a:r>
              <a:rPr lang="en-US" sz="2200" dirty="0" err="1"/>
              <a:t>modificările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completările</a:t>
            </a:r>
            <a:r>
              <a:rPr lang="en-US" sz="2200" dirty="0"/>
              <a:t> </a:t>
            </a:r>
            <a:r>
              <a:rPr lang="en-US" sz="2200" dirty="0" err="1"/>
              <a:t>ulterioare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sunt </a:t>
            </a:r>
            <a:r>
              <a:rPr lang="en-US" sz="2200" dirty="0" err="1"/>
              <a:t>cuprinse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Lista </a:t>
            </a:r>
            <a:r>
              <a:rPr lang="en-US" sz="2200" dirty="0" err="1"/>
              <a:t>oficială</a:t>
            </a:r>
            <a:r>
              <a:rPr lang="en-US" sz="2200" dirty="0"/>
              <a:t> a </a:t>
            </a:r>
            <a:r>
              <a:rPr lang="en-US" sz="2200" dirty="0" err="1"/>
              <a:t>mijloacelor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supuse</a:t>
            </a:r>
            <a:r>
              <a:rPr lang="en-US" sz="2200" dirty="0"/>
              <a:t> </a:t>
            </a:r>
            <a:r>
              <a:rPr lang="en-US" sz="2200" dirty="0" err="1"/>
              <a:t>controlului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en-US" sz="2200" dirty="0"/>
              <a:t> legal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vigoare</a:t>
            </a:r>
            <a:r>
              <a:rPr lang="en-US" sz="2200" dirty="0"/>
              <a:t>, </a:t>
            </a:r>
            <a:r>
              <a:rPr lang="en-US" sz="2200" dirty="0" err="1"/>
              <a:t>numită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continuare</a:t>
            </a:r>
            <a:r>
              <a:rPr lang="en-US" sz="2200" dirty="0"/>
              <a:t> Lista </a:t>
            </a:r>
            <a:r>
              <a:rPr lang="en-US" sz="2200" dirty="0" err="1"/>
              <a:t>oficială</a:t>
            </a:r>
            <a:r>
              <a:rPr lang="en-US" sz="2200" dirty="0"/>
              <a:t>.</a:t>
            </a:r>
            <a:endParaRPr lang="ro-RO" sz="2200" dirty="0"/>
          </a:p>
          <a:p>
            <a:r>
              <a:rPr lang="en-US" sz="2200" dirty="0"/>
              <a:t>În </a:t>
            </a:r>
            <a:r>
              <a:rPr lang="en-US" sz="2200" dirty="0" err="1"/>
              <a:t>funcţie</a:t>
            </a:r>
            <a:r>
              <a:rPr lang="en-US" sz="2200" dirty="0"/>
              <a:t> de </a:t>
            </a:r>
            <a:r>
              <a:rPr lang="en-US" sz="2200" dirty="0" err="1"/>
              <a:t>cerinţele</a:t>
            </a:r>
            <a:r>
              <a:rPr lang="en-US" sz="2200" dirty="0"/>
              <a:t> de </a:t>
            </a:r>
            <a:r>
              <a:rPr lang="en-US" sz="2200" dirty="0" err="1"/>
              <a:t>exactitate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stabilitate</a:t>
            </a:r>
            <a:r>
              <a:rPr lang="en-US" sz="2200" dirty="0"/>
              <a:t> </a:t>
            </a:r>
            <a:r>
              <a:rPr lang="en-US" sz="2200" dirty="0" err="1"/>
              <a:t>impuse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utilizare</a:t>
            </a:r>
            <a:r>
              <a:rPr lang="en-US" sz="2200" dirty="0"/>
              <a:t>, un </a:t>
            </a:r>
            <a:r>
              <a:rPr lang="en-US" sz="2200" dirty="0" err="1"/>
              <a:t>mijloc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supus</a:t>
            </a:r>
            <a:r>
              <a:rPr lang="en-US" sz="2200" dirty="0"/>
              <a:t> </a:t>
            </a:r>
            <a:r>
              <a:rPr lang="en-US" sz="2200" dirty="0" err="1"/>
              <a:t>controlului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en-US" sz="2200" dirty="0"/>
              <a:t> legal </a:t>
            </a:r>
            <a:r>
              <a:rPr lang="en-US" sz="2200" dirty="0" err="1"/>
              <a:t>poate</a:t>
            </a:r>
            <a:r>
              <a:rPr lang="en-US" sz="2200" dirty="0"/>
              <a:t> fi </a:t>
            </a:r>
            <a:r>
              <a:rPr lang="en-US" sz="2200" dirty="0" err="1"/>
              <a:t>prezentat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la </a:t>
            </a:r>
            <a:r>
              <a:rPr lang="en-US" sz="2200" dirty="0" err="1"/>
              <a:t>etalonare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Cu </a:t>
            </a:r>
            <a:r>
              <a:rPr lang="en-US" sz="2200" dirty="0" err="1"/>
              <a:t>excepţia</a:t>
            </a:r>
            <a:r>
              <a:rPr lang="en-US" sz="2200" dirty="0"/>
              <a:t> </a:t>
            </a:r>
            <a:r>
              <a:rPr lang="en-US" sz="2200" dirty="0" err="1"/>
              <a:t>cazurilor</a:t>
            </a:r>
            <a:r>
              <a:rPr lang="en-US" sz="2200" dirty="0"/>
              <a:t> </a:t>
            </a:r>
            <a:r>
              <a:rPr lang="en-US" sz="2200" dirty="0" err="1"/>
              <a:t>speciale</a:t>
            </a:r>
            <a:r>
              <a:rPr lang="en-US" sz="2200" dirty="0"/>
              <a:t> </a:t>
            </a:r>
            <a:r>
              <a:rPr lang="en-US" sz="2200" dirty="0" err="1"/>
              <a:t>prevăzute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reglementările</a:t>
            </a:r>
            <a:r>
              <a:rPr lang="en-US" sz="2200" dirty="0"/>
              <a:t> de </a:t>
            </a:r>
            <a:r>
              <a:rPr lang="en-US" sz="2200" dirty="0" err="1"/>
              <a:t>metrologie</a:t>
            </a:r>
            <a:r>
              <a:rPr lang="en-US" sz="2200" dirty="0"/>
              <a:t> </a:t>
            </a:r>
            <a:r>
              <a:rPr lang="en-US" sz="2200" dirty="0" err="1"/>
              <a:t>legală</a:t>
            </a:r>
            <a:r>
              <a:rPr lang="en-US" sz="2200" dirty="0"/>
              <a:t> </a:t>
            </a:r>
            <a:r>
              <a:rPr lang="en-US" sz="2200" dirty="0" err="1"/>
              <a:t>aplicabile</a:t>
            </a:r>
            <a:r>
              <a:rPr lang="en-US" sz="2200" dirty="0"/>
              <a:t>, </a:t>
            </a:r>
            <a:r>
              <a:rPr lang="en-US" sz="2200" b="1" dirty="0" err="1"/>
              <a:t>prezentarea</a:t>
            </a:r>
            <a:r>
              <a:rPr lang="en-US" sz="2200" b="1" dirty="0"/>
              <a:t> la </a:t>
            </a:r>
            <a:r>
              <a:rPr lang="en-US" sz="2200" b="1" dirty="0" err="1"/>
              <a:t>etalonare</a:t>
            </a:r>
            <a:r>
              <a:rPr lang="en-US" sz="2200" b="1" dirty="0"/>
              <a:t> </a:t>
            </a:r>
            <a:r>
              <a:rPr lang="en-US" sz="2200" b="1" dirty="0" err="1"/>
              <a:t>este</a:t>
            </a:r>
            <a:r>
              <a:rPr lang="en-US" sz="2200" b="1" dirty="0"/>
              <a:t> o </a:t>
            </a:r>
            <a:r>
              <a:rPr lang="en-US" sz="2200" b="1" dirty="0" err="1"/>
              <a:t>decizie</a:t>
            </a:r>
            <a:r>
              <a:rPr lang="en-US" sz="2200" b="1" dirty="0"/>
              <a:t> </a:t>
            </a:r>
            <a:r>
              <a:rPr lang="ro-RO" sz="2200" b="1" dirty="0"/>
              <a:t>voluntară</a:t>
            </a:r>
            <a:r>
              <a:rPr lang="ro-RO" sz="2200" dirty="0"/>
              <a:t> - </a:t>
            </a:r>
            <a:r>
              <a:rPr lang="en-US" sz="2200" dirty="0"/>
              <a:t>care </a:t>
            </a:r>
            <a:r>
              <a:rPr lang="en-US" sz="2200" dirty="0" err="1"/>
              <a:t>aparţine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exclusivitate</a:t>
            </a:r>
            <a:r>
              <a:rPr lang="en-US" sz="2200" dirty="0"/>
              <a:t> </a:t>
            </a:r>
            <a:r>
              <a:rPr lang="en-US" sz="2200" dirty="0" err="1"/>
              <a:t>deţinătorului</a:t>
            </a:r>
            <a:r>
              <a:rPr lang="en-US" sz="2200" dirty="0"/>
              <a:t> </a:t>
            </a:r>
            <a:r>
              <a:rPr lang="en-US" sz="2200" dirty="0" err="1"/>
              <a:t>mijlocului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42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1" y="457200"/>
            <a:ext cx="6934200" cy="1143000"/>
          </a:xfrm>
        </p:spPr>
        <p:txBody>
          <a:bodyPr/>
          <a:lstStyle/>
          <a:p>
            <a:r>
              <a:rPr lang="en-US" b="1" dirty="0"/>
              <a:t>AFM Gold Calibration</a:t>
            </a:r>
            <a:br>
              <a:rPr lang="ro-RO" b="1" dirty="0"/>
            </a:br>
            <a:r>
              <a:rPr lang="en-US" b="1" dirty="0"/>
              <a:t> Kit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0"/>
            <a:ext cx="87630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Particule</a:t>
            </a:r>
            <a:r>
              <a:rPr lang="en-US" sz="2000" dirty="0"/>
              <a:t>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</a:t>
            </a:r>
            <a:r>
              <a:rPr lang="en-US" sz="2000" dirty="0" err="1"/>
              <a:t>caracterizate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: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geometriei</a:t>
            </a:r>
            <a:r>
              <a:rPr lang="en-US" sz="2000" dirty="0"/>
              <a:t> </a:t>
            </a:r>
            <a:r>
              <a:rPr lang="en-US" sz="2000" dirty="0" err="1"/>
              <a:t>vârfului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fiabilă</a:t>
            </a:r>
            <a:r>
              <a:rPr lang="en-US" sz="2000" dirty="0"/>
              <a:t> a </a:t>
            </a:r>
            <a:r>
              <a:rPr lang="en-US" sz="2000" dirty="0" err="1"/>
              <a:t>scalei</a:t>
            </a:r>
            <a:r>
              <a:rPr lang="en-US" sz="2000" dirty="0"/>
              <a:t> </a:t>
            </a:r>
            <a:r>
              <a:rPr lang="en-US" sz="2000" dirty="0" err="1"/>
              <a:t>verticale</a:t>
            </a:r>
            <a:r>
              <a:rPr lang="en-US" sz="2000" dirty="0"/>
              <a:t> a </a:t>
            </a:r>
            <a:r>
              <a:rPr lang="en-US" sz="2000" dirty="0" err="1"/>
              <a:t>răspunsului</a:t>
            </a:r>
            <a:r>
              <a:rPr lang="en-US" sz="2000" dirty="0"/>
              <a:t> piezoelectric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dimensiunilor</a:t>
            </a:r>
            <a:r>
              <a:rPr lang="en-US" sz="2000" dirty="0"/>
              <a:t> </a:t>
            </a:r>
            <a:r>
              <a:rPr lang="en-US" sz="2000" dirty="0" err="1"/>
              <a:t>verticale</a:t>
            </a:r>
            <a:r>
              <a:rPr lang="en-US" sz="2000" dirty="0"/>
              <a:t> ale </a:t>
            </a:r>
            <a:r>
              <a:rPr lang="en-US" sz="2000" dirty="0" err="1"/>
              <a:t>biomoleculelor</a:t>
            </a:r>
            <a:r>
              <a:rPr lang="en-US" sz="2000" dirty="0"/>
              <a:t> co-adsorbate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Trei</a:t>
            </a:r>
            <a:r>
              <a:rPr lang="en-US" sz="2000" dirty="0"/>
              <a:t> </a:t>
            </a:r>
            <a:r>
              <a:rPr lang="en-US" sz="2000" dirty="0" err="1"/>
              <a:t>dimensiuni</a:t>
            </a:r>
            <a:r>
              <a:rPr lang="en-US" sz="2000" dirty="0"/>
              <a:t> de </a:t>
            </a:r>
            <a:r>
              <a:rPr lang="en-US" sz="2000" dirty="0" err="1"/>
              <a:t>particule</a:t>
            </a:r>
            <a:r>
              <a:rPr lang="en-US" sz="2000" dirty="0"/>
              <a:t>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disponibile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formă</a:t>
            </a:r>
            <a:r>
              <a:rPr lang="en-US" sz="2000" dirty="0"/>
              <a:t> </a:t>
            </a:r>
            <a:r>
              <a:rPr lang="en-US" sz="2000" dirty="0" err="1"/>
              <a:t>convenabilă</a:t>
            </a:r>
            <a:r>
              <a:rPr lang="en-US" sz="2000" dirty="0"/>
              <a:t> de kit. </a:t>
            </a:r>
            <a:r>
              <a:rPr lang="en-US" sz="2000" dirty="0" err="1"/>
              <a:t>Setul</a:t>
            </a:r>
            <a:r>
              <a:rPr lang="en-US" sz="2000" dirty="0"/>
              <a:t> </a:t>
            </a:r>
            <a:r>
              <a:rPr lang="en-US" sz="2000" dirty="0" err="1"/>
              <a:t>conține</a:t>
            </a:r>
            <a:r>
              <a:rPr lang="en-US" sz="2000" dirty="0"/>
              <a:t> 8 </a:t>
            </a:r>
            <a:r>
              <a:rPr lang="en-US" sz="2000" dirty="0" err="1"/>
              <a:t>discuri</a:t>
            </a:r>
            <a:r>
              <a:rPr lang="en-US" sz="2000" dirty="0"/>
              <a:t> AFM </a:t>
            </a:r>
            <a:r>
              <a:rPr lang="en-US" sz="2000" dirty="0" err="1"/>
              <a:t>numerotate</a:t>
            </a:r>
            <a:r>
              <a:rPr lang="en-US" sz="2000" dirty="0"/>
              <a:t> de 15 mm cu mica </a:t>
            </a:r>
            <a:r>
              <a:rPr lang="en-US" sz="2000" dirty="0" err="1"/>
              <a:t>atașată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</a:t>
            </a:r>
            <a:r>
              <a:rPr lang="en-US" sz="2000" dirty="0"/>
              <a:t> a </a:t>
            </a:r>
            <a:r>
              <a:rPr lang="en-US" sz="2000" dirty="0" err="1"/>
              <a:t>vârfului</a:t>
            </a:r>
            <a:r>
              <a:rPr lang="en-US" sz="2000" dirty="0"/>
              <a:t>. </a:t>
            </a:r>
            <a:r>
              <a:rPr lang="en-US" sz="2000" dirty="0" err="1"/>
              <a:t>Aurul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</a:t>
            </a:r>
            <a:r>
              <a:rPr lang="en-US" sz="2000" dirty="0" err="1"/>
              <a:t>rămas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utilizat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co-</a:t>
            </a:r>
            <a:r>
              <a:rPr lang="en-US" sz="2000" dirty="0" err="1"/>
              <a:t>adsorbție</a:t>
            </a:r>
            <a:r>
              <a:rPr lang="en-US" sz="2000" dirty="0"/>
              <a:t> cu biomolecule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probe.</a:t>
            </a:r>
            <a:endParaRPr lang="ro-RO" sz="2000" dirty="0"/>
          </a:p>
        </p:txBody>
      </p:sp>
      <p:pic>
        <p:nvPicPr>
          <p:cNvPr id="1026" name="Picture 2" descr="atomic force calib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16" y="100012"/>
            <a:ext cx="3148084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2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TipChecker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sondele</a:t>
            </a:r>
            <a:r>
              <a:rPr lang="en-US" dirty="0"/>
              <a:t> AFM</a:t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9154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ro-RO" sz="2000" dirty="0"/>
              <a:t>obținem imaginea unei p</a:t>
            </a:r>
            <a:r>
              <a:rPr lang="en-US" sz="2000" dirty="0"/>
              <a:t>rob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AFM,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imperativ</a:t>
            </a:r>
            <a:r>
              <a:rPr lang="en-US" sz="2000" dirty="0"/>
              <a:t> să </a:t>
            </a:r>
            <a:r>
              <a:rPr lang="en-US" sz="2000" dirty="0" err="1"/>
              <a:t>cunoașteți</a:t>
            </a:r>
            <a:r>
              <a:rPr lang="en-US" sz="2000" dirty="0"/>
              <a:t> </a:t>
            </a:r>
            <a:r>
              <a:rPr lang="en-US" sz="2000" dirty="0" err="1"/>
              <a:t>starea</a:t>
            </a:r>
            <a:r>
              <a:rPr lang="en-US" sz="2000" dirty="0"/>
              <a:t> </a:t>
            </a:r>
            <a:r>
              <a:rPr lang="en-US" sz="2000" dirty="0" err="1"/>
              <a:t>sondei</a:t>
            </a:r>
            <a:r>
              <a:rPr lang="en-US" sz="2000" dirty="0"/>
              <a:t> AFM,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determină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corectitudinea</a:t>
            </a:r>
            <a:r>
              <a:rPr lang="en-US" sz="2000" dirty="0"/>
              <a:t> </a:t>
            </a:r>
            <a:r>
              <a:rPr lang="en-US" sz="2000" dirty="0" err="1"/>
              <a:t>imaginii</a:t>
            </a:r>
            <a:r>
              <a:rPr lang="en-US" sz="2000" dirty="0"/>
              <a:t>. </a:t>
            </a:r>
            <a:r>
              <a:rPr lang="en-US" sz="2000" dirty="0" err="1"/>
              <a:t>TipChecker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mostră</a:t>
            </a:r>
            <a:r>
              <a:rPr lang="en-US" sz="2000" dirty="0"/>
              <a:t> SPM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determinarea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, </a:t>
            </a:r>
            <a:r>
              <a:rPr lang="en-US" sz="2000" dirty="0" err="1"/>
              <a:t>convenabilă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eficientă</a:t>
            </a:r>
            <a:r>
              <a:rPr lang="en-US" sz="2000" dirty="0"/>
              <a:t> a </a:t>
            </a:r>
            <a:r>
              <a:rPr lang="en-US" sz="2000" dirty="0" err="1"/>
              <a:t>stării</a:t>
            </a:r>
            <a:r>
              <a:rPr lang="en-US" sz="2000" dirty="0"/>
              <a:t> </a:t>
            </a:r>
            <a:r>
              <a:rPr lang="en-US" sz="2000" dirty="0" err="1"/>
              <a:t>vârfului</a:t>
            </a:r>
            <a:r>
              <a:rPr lang="ro-RO" sz="2000" dirty="0"/>
              <a:t> sondei </a:t>
            </a:r>
            <a:r>
              <a:rPr lang="en-US" sz="2000" dirty="0"/>
              <a:t>AFM. </a:t>
            </a:r>
            <a:r>
              <a:rPr lang="en-US" sz="2000" dirty="0" err="1"/>
              <a:t>Diferențele</a:t>
            </a:r>
            <a:r>
              <a:rPr lang="en-US" sz="2000" dirty="0"/>
              <a:t> </a:t>
            </a:r>
            <a:r>
              <a:rPr lang="en-US" sz="2000" dirty="0" err="1"/>
              <a:t>clare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vârfuri</a:t>
            </a:r>
            <a:r>
              <a:rPr lang="en-US" sz="2000" dirty="0"/>
              <a:t> </a:t>
            </a:r>
            <a:r>
              <a:rPr lang="en-US" sz="2000" dirty="0" err="1"/>
              <a:t>devin</a:t>
            </a:r>
            <a:r>
              <a:rPr lang="en-US" sz="2000" dirty="0"/>
              <a:t> </a:t>
            </a:r>
            <a:r>
              <a:rPr lang="en-US" sz="2000" dirty="0" err="1"/>
              <a:t>evidente</a:t>
            </a:r>
            <a:r>
              <a:rPr lang="en-US" sz="2000" dirty="0"/>
              <a:t> </a:t>
            </a:r>
            <a:r>
              <a:rPr lang="en-US" sz="2000" dirty="0" err="1"/>
              <a:t>chiar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cu o </a:t>
            </a:r>
            <a:r>
              <a:rPr lang="en-US" sz="2000" dirty="0" err="1"/>
              <a:t>singură</a:t>
            </a:r>
            <a:r>
              <a:rPr lang="en-US" sz="2000" dirty="0"/>
              <a:t> </a:t>
            </a:r>
            <a:r>
              <a:rPr lang="en-US" sz="2000" dirty="0" err="1"/>
              <a:t>linie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. </a:t>
            </a:r>
            <a:r>
              <a:rPr lang="en-US" sz="2000" dirty="0" err="1"/>
              <a:t>TipChecker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o </a:t>
            </a:r>
            <a:r>
              <a:rPr lang="en-US" sz="2000" dirty="0" err="1"/>
              <a:t>modalitate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ușoară</a:t>
            </a:r>
            <a:r>
              <a:rPr lang="en-US" sz="2000" dirty="0"/>
              <a:t> de a </a:t>
            </a:r>
            <a:r>
              <a:rPr lang="en-US" sz="2000" dirty="0" err="1"/>
              <a:t>compara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clasifica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vârfuri</a:t>
            </a:r>
            <a:r>
              <a:rPr lang="en-US" sz="2000" dirty="0"/>
              <a:t> AFM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privește</a:t>
            </a:r>
            <a:r>
              <a:rPr lang="en-US" sz="2000" dirty="0"/>
              <a:t> </a:t>
            </a:r>
            <a:r>
              <a:rPr lang="en-US" sz="2000" dirty="0" err="1"/>
              <a:t>vârful</a:t>
            </a:r>
            <a:r>
              <a:rPr lang="en-US" sz="2000" dirty="0"/>
              <a:t> </a:t>
            </a:r>
            <a:r>
              <a:rPr lang="ro-RO" sz="2000" dirty="0"/>
              <a:t>sondei</a:t>
            </a:r>
            <a:r>
              <a:rPr lang="en-US" sz="2000" dirty="0"/>
              <a:t>, </a:t>
            </a:r>
            <a:r>
              <a:rPr lang="en-US" sz="2000" dirty="0" err="1"/>
              <a:t>formă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claritate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TipChecker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verificarea</a:t>
            </a:r>
            <a:r>
              <a:rPr lang="en-US" sz="2000" dirty="0"/>
              <a:t>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/>
              <a:t>vârful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încă</a:t>
            </a:r>
            <a:r>
              <a:rPr lang="en-US" sz="2000" dirty="0"/>
              <a:t> bun, </a:t>
            </a:r>
            <a:r>
              <a:rPr lang="ro-RO" sz="2000" dirty="0"/>
              <a:t>uzat,</a:t>
            </a:r>
            <a:r>
              <a:rPr lang="en-US" sz="2000" dirty="0"/>
              <a:t> </a:t>
            </a:r>
            <a:r>
              <a:rPr lang="en-US" sz="2000" dirty="0" err="1"/>
              <a:t>tocit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rupt</a:t>
            </a:r>
            <a:r>
              <a:rPr lang="en-US" sz="2000" dirty="0"/>
              <a:t>, </a:t>
            </a:r>
            <a:r>
              <a:rPr lang="en-US" sz="2000" dirty="0" err="1"/>
              <a:t>fără</a:t>
            </a:r>
            <a:r>
              <a:rPr lang="en-US" sz="2000" dirty="0"/>
              <a:t> a fi </a:t>
            </a:r>
            <a:r>
              <a:rPr lang="en-US" sz="2000" dirty="0" err="1"/>
              <a:t>necesară</a:t>
            </a:r>
            <a:r>
              <a:rPr lang="en-US" sz="2000" dirty="0"/>
              <a:t> </a:t>
            </a:r>
            <a:r>
              <a:rPr lang="en-US" sz="2000" dirty="0" err="1"/>
              <a:t>scanarea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întregi</a:t>
            </a:r>
            <a:r>
              <a:rPr lang="en-US" sz="2000" dirty="0"/>
              <a:t> </a:t>
            </a:r>
            <a:r>
              <a:rPr lang="en-US" sz="2000" dirty="0" err="1"/>
              <a:t>imagini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inspecției</a:t>
            </a:r>
            <a:r>
              <a:rPr lang="en-US" sz="2000" dirty="0"/>
              <a:t> SEM.</a:t>
            </a:r>
            <a:endParaRPr lang="ro-RO" sz="2000" dirty="0"/>
          </a:p>
        </p:txBody>
      </p:sp>
      <p:pic>
        <p:nvPicPr>
          <p:cNvPr id="2052" name="Picture 4" descr="tipchecker w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914400"/>
            <a:ext cx="1714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pchecker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2616"/>
            <a:ext cx="16954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pchecker blu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889686"/>
            <a:ext cx="1714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508" y="3492886"/>
            <a:ext cx="684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Bun                           uzat                 tocit sau rupt  </a:t>
            </a:r>
            <a:r>
              <a:rPr lang="ro-RO" dirty="0"/>
              <a:t>         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20066" y="1676567"/>
            <a:ext cx="3093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/>
              <a:t>Eșantionul</a:t>
            </a:r>
            <a:r>
              <a:rPr lang="en-US" dirty="0"/>
              <a:t> </a:t>
            </a:r>
            <a:r>
              <a:rPr lang="en-US" dirty="0" err="1"/>
              <a:t>Tipchecker</a:t>
            </a:r>
            <a:r>
              <a:rPr lang="en-US" dirty="0"/>
              <a:t> </a:t>
            </a:r>
            <a:r>
              <a:rPr lang="en-US" dirty="0" err="1"/>
              <a:t>funcționează</a:t>
            </a:r>
            <a:r>
              <a:rPr lang="en-US" dirty="0"/>
              <a:t> perfect cu software-</a:t>
            </a:r>
            <a:r>
              <a:rPr lang="en-US" dirty="0" err="1"/>
              <a:t>ul</a:t>
            </a:r>
            <a:r>
              <a:rPr lang="en-US" dirty="0"/>
              <a:t> Auto Tip </a:t>
            </a:r>
            <a:r>
              <a:rPr lang="en-US" dirty="0" err="1"/>
              <a:t>Calification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Tip Characterization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piață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813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99909"/>
            <a:ext cx="6019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HS-Series AFM Calibration Standards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769"/>
            <a:ext cx="3886200" cy="5451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2209800"/>
            <a:ext cx="464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Standardele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calibrare</a:t>
            </a:r>
            <a:r>
              <a:rPr lang="en-US" dirty="0">
                <a:solidFill>
                  <a:srgbClr val="000000"/>
                </a:solidFill>
              </a:rPr>
              <a:t> din </a:t>
            </a:r>
            <a:r>
              <a:rPr lang="en-US" dirty="0" err="1">
                <a:solidFill>
                  <a:srgbClr val="000000"/>
                </a:solidFill>
              </a:rPr>
              <a:t>seria</a:t>
            </a:r>
            <a:r>
              <a:rPr lang="en-US" dirty="0">
                <a:solidFill>
                  <a:srgbClr val="000000"/>
                </a:solidFill>
              </a:rPr>
              <a:t> HS </a:t>
            </a:r>
            <a:r>
              <a:rPr lang="en-US" dirty="0" err="1">
                <a:solidFill>
                  <a:srgbClr val="000000"/>
                </a:solidFill>
              </a:rPr>
              <a:t>oferă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modalitate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ușoară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fiabilă</a:t>
            </a:r>
            <a:r>
              <a:rPr lang="en-US" dirty="0">
                <a:solidFill>
                  <a:srgbClr val="000000"/>
                </a:solidFill>
              </a:rPr>
              <a:t> de a </a:t>
            </a:r>
            <a:r>
              <a:rPr lang="en-US" dirty="0" err="1">
                <a:solidFill>
                  <a:srgbClr val="000000"/>
                </a:solidFill>
              </a:rPr>
              <a:t>calibra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sistemele</a:t>
            </a:r>
            <a:r>
              <a:rPr lang="en-US" dirty="0">
                <a:solidFill>
                  <a:srgbClr val="000000"/>
                </a:solidFill>
              </a:rPr>
              <a:t> AFM. </a:t>
            </a:r>
            <a:r>
              <a:rPr lang="en-US" dirty="0" err="1">
                <a:solidFill>
                  <a:srgbClr val="000000"/>
                </a:solidFill>
              </a:rPr>
              <a:t>Proiectate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în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primul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rând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pentru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calibrarea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precisă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axei</a:t>
            </a:r>
            <a:r>
              <a:rPr lang="en-US" dirty="0">
                <a:solidFill>
                  <a:srgbClr val="000000"/>
                </a:solidFill>
              </a:rPr>
              <a:t> Z, </a:t>
            </a:r>
            <a:r>
              <a:rPr lang="en-US" dirty="0" err="1">
                <a:solidFill>
                  <a:srgbClr val="000000"/>
                </a:solidFill>
              </a:rPr>
              <a:t>standardele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oferă</a:t>
            </a:r>
            <a:r>
              <a:rPr lang="en-US" dirty="0">
                <a:solidFill>
                  <a:srgbClr val="000000"/>
                </a:solidFill>
              </a:rPr>
              <a:t>, de </a:t>
            </a:r>
            <a:r>
              <a:rPr lang="en-US" dirty="0" err="1">
                <a:solidFill>
                  <a:srgbClr val="000000"/>
                </a:solidFill>
              </a:rPr>
              <a:t>asemenea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calibrare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axa</a:t>
            </a:r>
            <a:r>
              <a:rPr lang="en-US" dirty="0">
                <a:solidFill>
                  <a:srgbClr val="000000"/>
                </a:solidFill>
              </a:rPr>
              <a:t> X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pentru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scanere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în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intervalul</a:t>
            </a:r>
            <a:r>
              <a:rPr lang="en-US" dirty="0">
                <a:solidFill>
                  <a:srgbClr val="000000"/>
                </a:solidFill>
              </a:rPr>
              <a:t> 40-100um. </a:t>
            </a:r>
            <a:endParaRPr lang="ro-RO" dirty="0">
              <a:solidFill>
                <a:srgbClr val="000000"/>
              </a:solidFill>
            </a:endParaRPr>
          </a:p>
          <a:p>
            <a:endParaRPr lang="ro-RO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Simetria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structurii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permite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calibrarea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fără</a:t>
            </a:r>
            <a:r>
              <a:rPr lang="en-US" dirty="0">
                <a:solidFill>
                  <a:srgbClr val="000000"/>
                </a:solidFill>
              </a:rPr>
              <a:t> a fi </a:t>
            </a:r>
            <a:r>
              <a:rPr lang="en-US" dirty="0" err="1">
                <a:solidFill>
                  <a:srgbClr val="000000"/>
                </a:solidFill>
              </a:rPr>
              <a:t>nevoie</a:t>
            </a:r>
            <a:r>
              <a:rPr lang="en-US" dirty="0">
                <a:solidFill>
                  <a:srgbClr val="000000"/>
                </a:solidFill>
              </a:rPr>
              <a:t> să </a:t>
            </a:r>
            <a:r>
              <a:rPr lang="en-US" dirty="0" err="1">
                <a:solidFill>
                  <a:srgbClr val="000000"/>
                </a:solidFill>
              </a:rPr>
              <a:t>rotiți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să </a:t>
            </a:r>
            <a:r>
              <a:rPr lang="en-US" dirty="0" err="1">
                <a:solidFill>
                  <a:srgbClr val="000000"/>
                </a:solidFill>
              </a:rPr>
              <a:t>realiniați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între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calibrarea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axelor</a:t>
            </a:r>
            <a:r>
              <a:rPr lang="en-US" dirty="0">
                <a:solidFill>
                  <a:srgbClr val="000000"/>
                </a:solidFill>
              </a:rPr>
              <a:t> x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Y.</a:t>
            </a:r>
            <a:endParaRPr lang="ro-R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34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ro-RO" dirty="0"/>
              <a:t>Precizia seriei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357" y="9144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Seria HS </a:t>
            </a:r>
            <a:r>
              <a:rPr lang="en-US" sz="2000" dirty="0" err="1">
                <a:solidFill>
                  <a:srgbClr val="000000"/>
                </a:solidFill>
              </a:rPr>
              <a:t>prezintă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structuri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ro-RO" sz="2000" dirty="0">
                <a:solidFill>
                  <a:srgbClr val="000000"/>
                </a:solidFill>
              </a:rPr>
              <a:t>SiO2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</a:t>
            </a:r>
            <a:r>
              <a:rPr lang="en-US" sz="2000" dirty="0">
                <a:solidFill>
                  <a:srgbClr val="000000"/>
                </a:solidFill>
              </a:rPr>
              <a:t> un </a:t>
            </a:r>
            <a:r>
              <a:rPr lang="en-US" sz="2000" dirty="0" err="1">
                <a:solidFill>
                  <a:srgbClr val="000000"/>
                </a:solidFill>
              </a:rPr>
              <a:t>cip</a:t>
            </a:r>
            <a:r>
              <a:rPr lang="en-US" sz="2000" dirty="0">
                <a:solidFill>
                  <a:srgbClr val="000000"/>
                </a:solidFill>
              </a:rPr>
              <a:t> de</a:t>
            </a:r>
            <a:r>
              <a:rPr lang="ro-RO" sz="2000" dirty="0">
                <a:solidFill>
                  <a:srgbClr val="000000"/>
                </a:solidFill>
              </a:rPr>
              <a:t> Si</a:t>
            </a:r>
            <a:r>
              <a:rPr lang="en-US" sz="2000" dirty="0">
                <a:solidFill>
                  <a:srgbClr val="000000"/>
                </a:solidFill>
              </a:rPr>
              <a:t> de 5x5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mm. Există </a:t>
            </a:r>
            <a:r>
              <a:rPr lang="en-US" sz="2000" dirty="0" err="1">
                <a:solidFill>
                  <a:srgbClr val="000000"/>
                </a:solidFill>
              </a:rPr>
              <a:t>trei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înălțimi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trepte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disponibile</a:t>
            </a:r>
            <a:r>
              <a:rPr lang="en-US" sz="2000" dirty="0">
                <a:solidFill>
                  <a:srgbClr val="000000"/>
                </a:solidFill>
              </a:rPr>
              <a:t> cu </a:t>
            </a:r>
            <a:r>
              <a:rPr lang="en-US" sz="2000" dirty="0" err="1">
                <a:solidFill>
                  <a:srgbClr val="000000"/>
                </a:solidFill>
              </a:rPr>
              <a:t>valori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nominale</a:t>
            </a:r>
            <a:r>
              <a:rPr lang="en-US" sz="2000" dirty="0">
                <a:solidFill>
                  <a:srgbClr val="000000"/>
                </a:solidFill>
              </a:rPr>
              <a:t> de: 20 nm, 100 nm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500 nm. </a:t>
            </a:r>
            <a:r>
              <a:rPr lang="en-US" sz="2000" dirty="0" err="1">
                <a:solidFill>
                  <a:srgbClr val="000000"/>
                </a:solidFill>
              </a:rPr>
              <a:t>Valoarea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reală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fi </a:t>
            </a:r>
            <a:r>
              <a:rPr lang="en-US" sz="2000" dirty="0" err="1">
                <a:solidFill>
                  <a:srgbClr val="000000"/>
                </a:solidFill>
              </a:rPr>
              <a:t>furnizată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împreună</a:t>
            </a:r>
            <a:r>
              <a:rPr lang="en-US" sz="2000" dirty="0">
                <a:solidFill>
                  <a:srgbClr val="000000"/>
                </a:solidFill>
              </a:rPr>
              <a:t> cu </a:t>
            </a:r>
            <a:r>
              <a:rPr lang="en-US" sz="2000" dirty="0" err="1">
                <a:solidFill>
                  <a:srgbClr val="000000"/>
                </a:solidFill>
              </a:rPr>
              <a:t>standardul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calibrare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livrat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Pe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cip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sunt</a:t>
            </a:r>
            <a:r>
              <a:rPr lang="en-US" sz="2000" dirty="0">
                <a:solidFill>
                  <a:srgbClr val="000000"/>
                </a:solidFill>
              </a:rPr>
              <a:t> integrate </a:t>
            </a:r>
            <a:r>
              <a:rPr lang="en-US" sz="2000" dirty="0" err="1">
                <a:solidFill>
                  <a:srgbClr val="000000"/>
                </a:solidFill>
              </a:rPr>
              <a:t>matrice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structuri</a:t>
            </a:r>
            <a:r>
              <a:rPr lang="en-US" sz="2000" dirty="0">
                <a:solidFill>
                  <a:srgbClr val="000000"/>
                </a:solidFill>
              </a:rPr>
              <a:t> cu </a:t>
            </a:r>
            <a:r>
              <a:rPr lang="en-US" sz="2000" dirty="0" err="1">
                <a:solidFill>
                  <a:srgbClr val="000000"/>
                </a:solidFill>
              </a:rPr>
              <a:t>forme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pasuri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diferite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o-RO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Pătratul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mai</a:t>
            </a:r>
            <a:r>
              <a:rPr lang="en-US" sz="2000" dirty="0">
                <a:solidFill>
                  <a:srgbClr val="000000"/>
                </a:solidFill>
              </a:rPr>
              <a:t> mare de 1 x 1 mm </a:t>
            </a:r>
            <a:r>
              <a:rPr lang="en-US" sz="2000" dirty="0" err="1">
                <a:solidFill>
                  <a:srgbClr val="000000"/>
                </a:solidFill>
              </a:rPr>
              <a:t>conține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stâlpi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pătrați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găuri</a:t>
            </a:r>
            <a:r>
              <a:rPr lang="en-US" sz="2000" dirty="0">
                <a:solidFill>
                  <a:srgbClr val="000000"/>
                </a:solidFill>
              </a:rPr>
              <a:t> cu pas de 10um. </a:t>
            </a:r>
            <a:endParaRPr lang="ro-RO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Pătratul</a:t>
            </a:r>
            <a:r>
              <a:rPr lang="en-US" sz="2000" dirty="0">
                <a:solidFill>
                  <a:srgbClr val="000000"/>
                </a:solidFill>
              </a:rPr>
              <a:t> central </a:t>
            </a:r>
            <a:r>
              <a:rPr lang="en-US" sz="2000" dirty="0" err="1">
                <a:solidFill>
                  <a:srgbClr val="000000"/>
                </a:solidFill>
              </a:rPr>
              <a:t>mai</a:t>
            </a:r>
            <a:r>
              <a:rPr lang="en-US" sz="2000" dirty="0">
                <a:solidFill>
                  <a:srgbClr val="000000"/>
                </a:solidFill>
              </a:rPr>
              <a:t> mic, de 500 x 500µm, </a:t>
            </a:r>
            <a:r>
              <a:rPr lang="en-US" sz="2000" dirty="0" err="1">
                <a:solidFill>
                  <a:srgbClr val="000000"/>
                </a:solidFill>
              </a:rPr>
              <a:t>conține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stâlpi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găuri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circulari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precum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linii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atât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</a:t>
            </a:r>
            <a:r>
              <a:rPr lang="en-US" sz="2000" dirty="0">
                <a:solidFill>
                  <a:srgbClr val="000000"/>
                </a:solidFill>
              </a:rPr>
              <a:t> ​​</a:t>
            </a:r>
            <a:r>
              <a:rPr lang="en-US" sz="2000" dirty="0" err="1">
                <a:solidFill>
                  <a:srgbClr val="000000"/>
                </a:solidFill>
              </a:rPr>
              <a:t>direcția</a:t>
            </a:r>
            <a:r>
              <a:rPr lang="en-US" sz="2000" dirty="0">
                <a:solidFill>
                  <a:srgbClr val="000000"/>
                </a:solidFill>
              </a:rPr>
              <a:t> X </a:t>
            </a:r>
            <a:r>
              <a:rPr lang="en-US" sz="2000" dirty="0" err="1">
                <a:solidFill>
                  <a:srgbClr val="000000"/>
                </a:solidFill>
              </a:rPr>
              <a:t>cât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direcția</a:t>
            </a:r>
            <a:r>
              <a:rPr lang="en-US" sz="2000" dirty="0">
                <a:solidFill>
                  <a:srgbClr val="000000"/>
                </a:solidFill>
              </a:rPr>
              <a:t> Y, cu un pas de 5um.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HS-500MG - 3%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 din </a:t>
            </a:r>
            <a:r>
              <a:rPr lang="en-US" sz="2000" dirty="0" err="1">
                <a:solidFill>
                  <a:srgbClr val="000000"/>
                </a:solidFill>
              </a:rPr>
              <a:t>valoarea</a:t>
            </a:r>
            <a:r>
              <a:rPr lang="en-US" sz="2000" dirty="0">
                <a:solidFill>
                  <a:srgbClr val="000000"/>
                </a:solidFill>
              </a:rPr>
              <a:t> care </a:t>
            </a:r>
            <a:r>
              <a:rPr lang="en-US" sz="2000" dirty="0" err="1">
                <a:solidFill>
                  <a:srgbClr val="000000"/>
                </a:solidFill>
              </a:rPr>
              <a:t>este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scrisă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mână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eticheta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cutiei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individuale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HS-20MG - 2%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(lateral)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HS-100MG - 3%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HS-500MG - 3%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CS-20NG - 2%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en-US" sz="2000" dirty="0">
                <a:solidFill>
                  <a:srgbClr val="000000"/>
                </a:solidFill>
              </a:rPr>
              <a:t> de pas de 5 </a:t>
            </a:r>
            <a:r>
              <a:rPr lang="en-US" sz="2000" dirty="0" err="1">
                <a:solidFill>
                  <a:srgbClr val="000000"/>
                </a:solidFill>
              </a:rPr>
              <a:t>micrometri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10 </a:t>
            </a:r>
            <a:r>
              <a:rPr lang="en-US" sz="2000" dirty="0" err="1">
                <a:solidFill>
                  <a:srgbClr val="000000"/>
                </a:solidFill>
              </a:rPr>
              <a:t>micrometri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en-US" sz="2000" dirty="0">
                <a:solidFill>
                  <a:srgbClr val="000000"/>
                </a:solidFill>
              </a:rPr>
              <a:t> de pas de 500 de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03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909"/>
            <a:ext cx="82296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CS AFM XYZ Calibration Standard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6" y="1371600"/>
            <a:ext cx="4743561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7977" y="18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CS-20NG </a:t>
            </a:r>
            <a:r>
              <a:rPr lang="en-US" sz="2000" dirty="0" err="1"/>
              <a:t>reprezintă</a:t>
            </a:r>
            <a:r>
              <a:rPr lang="en-US" sz="2000" dirty="0"/>
              <a:t> o </a:t>
            </a:r>
            <a:r>
              <a:rPr lang="en-US" sz="2000" dirty="0" err="1"/>
              <a:t>grilă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XYZ </a:t>
            </a:r>
            <a:r>
              <a:rPr lang="en-US" sz="2000" dirty="0" err="1"/>
              <a:t>avansată</a:t>
            </a:r>
            <a:r>
              <a:rPr lang="en-US" sz="2000" dirty="0"/>
              <a:t>, care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</a:t>
            </a:r>
            <a:r>
              <a:rPr lang="en-US" sz="2000" dirty="0" err="1"/>
              <a:t>fiabilă</a:t>
            </a:r>
            <a:r>
              <a:rPr lang="en-US" sz="2000" dirty="0"/>
              <a:t> a </a:t>
            </a:r>
            <a:r>
              <a:rPr lang="en-US" sz="2000" dirty="0" err="1"/>
              <a:t>sistemelor</a:t>
            </a:r>
            <a:r>
              <a:rPr lang="en-US" sz="2000" dirty="0"/>
              <a:t> AFM </a:t>
            </a:r>
            <a:r>
              <a:rPr lang="en-US" sz="2000" dirty="0" err="1"/>
              <a:t>până</a:t>
            </a:r>
            <a:r>
              <a:rPr lang="en-US" sz="2000" dirty="0"/>
              <a:t> la </a:t>
            </a:r>
            <a:r>
              <a:rPr lang="en-US" sz="2000" dirty="0" err="1"/>
              <a:t>nivelul</a:t>
            </a:r>
            <a:r>
              <a:rPr lang="en-US" sz="2000" dirty="0"/>
              <a:t> </a:t>
            </a:r>
            <a:r>
              <a:rPr lang="en-US" sz="2000" dirty="0" err="1"/>
              <a:t>nanometrului</a:t>
            </a:r>
            <a:r>
              <a:rPr lang="en-US" sz="2000" dirty="0"/>
              <a:t>. </a:t>
            </a:r>
            <a:r>
              <a:rPr lang="en-US" sz="2000" dirty="0" err="1"/>
              <a:t>Standardul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XYZ </a:t>
            </a:r>
            <a:r>
              <a:rPr lang="en-US" sz="2000" dirty="0" err="1"/>
              <a:t>prezintă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de </a:t>
            </a:r>
            <a:r>
              <a:rPr lang="ro-RO" sz="2000" dirty="0"/>
              <a:t>SiO2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un </a:t>
            </a:r>
            <a:r>
              <a:rPr lang="en-US" sz="2000" dirty="0" err="1"/>
              <a:t>cip</a:t>
            </a:r>
            <a:r>
              <a:rPr lang="en-US" sz="2000" dirty="0"/>
              <a:t> de </a:t>
            </a:r>
            <a:r>
              <a:rPr lang="ro-RO" sz="2000" dirty="0"/>
              <a:t>Si</a:t>
            </a:r>
            <a:r>
              <a:rPr lang="en-US" sz="2000" dirty="0"/>
              <a:t> de 5 x 5 mm.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/>
              <a:t>Zona de </a:t>
            </a:r>
            <a:r>
              <a:rPr lang="en-US" sz="2000" dirty="0" err="1"/>
              <a:t>calibrare</a:t>
            </a:r>
            <a:r>
              <a:rPr lang="en-US" sz="2000" dirty="0"/>
              <a:t> se </a:t>
            </a:r>
            <a:r>
              <a:rPr lang="en-US" sz="2000" dirty="0" err="1"/>
              <a:t>află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mijlocul</a:t>
            </a:r>
            <a:r>
              <a:rPr lang="en-US" sz="2000" dirty="0"/>
              <a:t> </a:t>
            </a:r>
            <a:r>
              <a:rPr lang="en-US" sz="2000" dirty="0" err="1"/>
              <a:t>cipului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localizată</a:t>
            </a:r>
            <a:r>
              <a:rPr lang="en-US" sz="2000" dirty="0"/>
              <a:t> cu </a:t>
            </a:r>
            <a:r>
              <a:rPr lang="en-US" sz="2000" dirty="0" err="1"/>
              <a:t>ușurință</a:t>
            </a:r>
            <a:r>
              <a:rPr lang="en-US" sz="2000" dirty="0"/>
              <a:t> de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sistemul</a:t>
            </a:r>
            <a:r>
              <a:rPr lang="en-US" sz="2000" dirty="0"/>
              <a:t> optic al AFM.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Înălțimea</a:t>
            </a:r>
            <a:r>
              <a:rPr lang="en-US" sz="2000" dirty="0"/>
              <a:t> </a:t>
            </a:r>
            <a:r>
              <a:rPr lang="en-US" sz="2000" dirty="0" err="1"/>
              <a:t>treptei</a:t>
            </a:r>
            <a:r>
              <a:rPr lang="en-US" sz="2000" dirty="0"/>
              <a:t> </a:t>
            </a:r>
            <a:r>
              <a:rPr lang="en-US" sz="2000" dirty="0" err="1"/>
              <a:t>structurii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intervalul</a:t>
            </a:r>
            <a:r>
              <a:rPr lang="en-US" sz="2000" dirty="0"/>
              <a:t> de 20 nm.</a:t>
            </a:r>
          </a:p>
        </p:txBody>
      </p:sp>
    </p:spTree>
    <p:extLst>
      <p:ext uri="{BB962C8B-B14F-4D97-AF65-F5344CB8AC3E}">
        <p14:creationId xmlns:p14="http://schemas.microsoft.com/office/powerpoint/2010/main" val="2394657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r>
              <a:rPr lang="en-US" sz="2000" dirty="0" err="1"/>
              <a:t>Valoarea</a:t>
            </a:r>
            <a:r>
              <a:rPr lang="en-US" sz="2000" dirty="0"/>
              <a:t> </a:t>
            </a:r>
            <a:r>
              <a:rPr lang="en-US" sz="2000" dirty="0" err="1"/>
              <a:t>reală</a:t>
            </a:r>
            <a:r>
              <a:rPr lang="en-US" sz="2000" dirty="0"/>
              <a:t> a </a:t>
            </a:r>
            <a:r>
              <a:rPr lang="en-US" sz="2000" dirty="0" err="1"/>
              <a:t>înălțimii</a:t>
            </a:r>
            <a:r>
              <a:rPr lang="en-US" sz="2000" dirty="0"/>
              <a:t> </a:t>
            </a:r>
            <a:r>
              <a:rPr lang="ro-RO" sz="2000" dirty="0"/>
              <a:t>este </a:t>
            </a:r>
            <a:r>
              <a:rPr lang="en-US" sz="2000" dirty="0" err="1"/>
              <a:t>furnizată</a:t>
            </a:r>
            <a:r>
              <a:rPr lang="en-US" sz="2000" dirty="0"/>
              <a:t> </a:t>
            </a:r>
            <a:r>
              <a:rPr lang="en-US" sz="2000" dirty="0" err="1"/>
              <a:t>împreună</a:t>
            </a:r>
            <a:r>
              <a:rPr lang="en-US" sz="2000" dirty="0"/>
              <a:t> cu </a:t>
            </a:r>
            <a:r>
              <a:rPr lang="en-US" sz="2000" dirty="0" err="1"/>
              <a:t>standardul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livrat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CS-20NG are </a:t>
            </a:r>
            <a:r>
              <a:rPr lang="en-US" sz="2000" dirty="0" err="1"/>
              <a:t>trei</a:t>
            </a:r>
            <a:r>
              <a:rPr lang="en-US" sz="2000" dirty="0"/>
              <a:t> </a:t>
            </a:r>
            <a:r>
              <a:rPr lang="en-US" sz="2000" dirty="0" err="1"/>
              <a:t>dimensiuni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de </a:t>
            </a:r>
            <a:r>
              <a:rPr lang="en-US" sz="2000" dirty="0" err="1"/>
              <a:t>matrice</a:t>
            </a:r>
            <a:r>
              <a:rPr lang="en-US" sz="2000" dirty="0"/>
              <a:t> x-y, </a:t>
            </a:r>
            <a:r>
              <a:rPr lang="en-US" sz="2000" dirty="0" err="1"/>
              <a:t>toate</a:t>
            </a:r>
            <a:r>
              <a:rPr lang="en-US" sz="2000" dirty="0"/>
              <a:t> cu </a:t>
            </a:r>
            <a:r>
              <a:rPr lang="en-US" sz="2000" dirty="0" err="1"/>
              <a:t>aceeași</a:t>
            </a:r>
            <a:r>
              <a:rPr lang="en-US" sz="2000" dirty="0"/>
              <a:t> </a:t>
            </a:r>
            <a:r>
              <a:rPr lang="en-US" sz="2000" dirty="0" err="1"/>
              <a:t>înălțime</a:t>
            </a:r>
            <a:r>
              <a:rPr lang="en-US" sz="2000" dirty="0"/>
              <a:t> de 20 nm. </a:t>
            </a:r>
            <a:endParaRPr lang="ro-RO" sz="2000" dirty="0"/>
          </a:p>
          <a:p>
            <a:r>
              <a:rPr lang="en-US" sz="2000" dirty="0" err="1"/>
              <a:t>Pătratul</a:t>
            </a:r>
            <a:r>
              <a:rPr lang="en-US" sz="2000" dirty="0"/>
              <a:t> mare de 1 x 1 mm </a:t>
            </a:r>
            <a:r>
              <a:rPr lang="en-US" sz="2000" dirty="0" err="1"/>
              <a:t>conține</a:t>
            </a:r>
            <a:r>
              <a:rPr lang="en-US" sz="2000" dirty="0"/>
              <a:t> </a:t>
            </a:r>
            <a:r>
              <a:rPr lang="en-US" sz="2000" dirty="0" err="1"/>
              <a:t>stâlpi</a:t>
            </a:r>
            <a:r>
              <a:rPr lang="en-US" sz="2000" dirty="0"/>
              <a:t> </a:t>
            </a:r>
            <a:r>
              <a:rPr lang="en-US" sz="2000" dirty="0" err="1"/>
              <a:t>pătrați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găuri</a:t>
            </a:r>
            <a:r>
              <a:rPr lang="en-US" sz="2000" dirty="0"/>
              <a:t> cu un pas de 10 µm. </a:t>
            </a:r>
            <a:endParaRPr lang="ro-RO" sz="2000" dirty="0"/>
          </a:p>
          <a:p>
            <a:r>
              <a:rPr lang="en-US" sz="2000" dirty="0" err="1"/>
              <a:t>Pătratul</a:t>
            </a:r>
            <a:r>
              <a:rPr lang="en-US" sz="2000" dirty="0"/>
              <a:t> din </a:t>
            </a:r>
            <a:r>
              <a:rPr lang="en-US" sz="2000" dirty="0" err="1"/>
              <a:t>mijloc</a:t>
            </a:r>
            <a:r>
              <a:rPr lang="en-US" sz="2000" dirty="0"/>
              <a:t> </a:t>
            </a:r>
            <a:r>
              <a:rPr lang="en-US" sz="2000" dirty="0" err="1"/>
              <a:t>conține</a:t>
            </a:r>
            <a:r>
              <a:rPr lang="en-US" sz="2000" dirty="0"/>
              <a:t> </a:t>
            </a:r>
            <a:r>
              <a:rPr lang="en-US" sz="2000" dirty="0" err="1"/>
              <a:t>stâlpi</a:t>
            </a:r>
            <a:r>
              <a:rPr lang="en-US" sz="2000" dirty="0"/>
              <a:t> </a:t>
            </a:r>
            <a:r>
              <a:rPr lang="en-US" sz="2000" dirty="0" err="1"/>
              <a:t>circulari</a:t>
            </a:r>
            <a:r>
              <a:rPr lang="en-US" sz="2000" dirty="0"/>
              <a:t>, </a:t>
            </a:r>
            <a:r>
              <a:rPr lang="en-US" sz="2000" dirty="0" err="1"/>
              <a:t>găuri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linii</a:t>
            </a:r>
            <a:r>
              <a:rPr lang="en-US" sz="2000" dirty="0"/>
              <a:t> cu un pas de 5 µm. </a:t>
            </a:r>
            <a:endParaRPr lang="ro-RO" sz="2000" dirty="0"/>
          </a:p>
          <a:p>
            <a:r>
              <a:rPr lang="en-US" sz="2000" dirty="0"/>
              <a:t>Zona </a:t>
            </a:r>
            <a:r>
              <a:rPr lang="en-US" sz="2000" dirty="0" err="1"/>
              <a:t>centrală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conține</a:t>
            </a:r>
            <a:r>
              <a:rPr lang="en-US" sz="2000" dirty="0"/>
              <a:t> </a:t>
            </a:r>
            <a:r>
              <a:rPr lang="en-US" sz="2000" dirty="0" err="1"/>
              <a:t>găuri</a:t>
            </a:r>
            <a:r>
              <a:rPr lang="en-US" sz="2000" dirty="0"/>
              <a:t> </a:t>
            </a:r>
            <a:r>
              <a:rPr lang="en-US" sz="2000" dirty="0" err="1"/>
              <a:t>circulare</a:t>
            </a:r>
            <a:r>
              <a:rPr lang="en-US" sz="2000" dirty="0"/>
              <a:t> cu un pas de 500 nm. CS-20NG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potrivit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</a:t>
            </a:r>
            <a:r>
              <a:rPr lang="en-US" sz="2000" dirty="0" err="1"/>
              <a:t>scanerului</a:t>
            </a:r>
            <a:r>
              <a:rPr lang="en-US" sz="2000" dirty="0"/>
              <a:t> AFM </a:t>
            </a:r>
            <a:r>
              <a:rPr lang="en-US" sz="2000" dirty="0" err="1"/>
              <a:t>atât</a:t>
            </a:r>
            <a:r>
              <a:rPr lang="en-US" sz="2000" dirty="0"/>
              <a:t> lateral,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vertical. </a:t>
            </a:r>
            <a:endParaRPr lang="ro-RO" sz="2000" dirty="0"/>
          </a:p>
          <a:p>
            <a:r>
              <a:rPr lang="en-US" sz="2000" dirty="0" err="1"/>
              <a:t>Simetria</a:t>
            </a:r>
            <a:r>
              <a:rPr lang="en-US" sz="2000" dirty="0"/>
              <a:t> </a:t>
            </a:r>
            <a:r>
              <a:rPr lang="en-US" sz="2000" dirty="0" err="1"/>
              <a:t>structurii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singur</a:t>
            </a:r>
            <a:r>
              <a:rPr lang="en-US" sz="2000" dirty="0"/>
              <a:t> pas, </a:t>
            </a:r>
            <a:r>
              <a:rPr lang="en-US" sz="2000" dirty="0" err="1"/>
              <a:t>fără</a:t>
            </a:r>
            <a:r>
              <a:rPr lang="en-US" sz="2000" dirty="0"/>
              <a:t> a fi </a:t>
            </a:r>
            <a:r>
              <a:rPr lang="en-US" sz="2000" dirty="0" err="1"/>
              <a:t>nevoie</a:t>
            </a:r>
            <a:r>
              <a:rPr lang="en-US" sz="2000" dirty="0"/>
              <a:t> să </a:t>
            </a:r>
            <a:r>
              <a:rPr lang="en-US" sz="2000" dirty="0" err="1"/>
              <a:t>rotiți</a:t>
            </a:r>
            <a:r>
              <a:rPr lang="en-US" sz="2000" dirty="0"/>
              <a:t> </a:t>
            </a:r>
            <a:r>
              <a:rPr lang="en-US" sz="2000" dirty="0" err="1"/>
              <a:t>proba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X </a:t>
            </a:r>
            <a:r>
              <a:rPr lang="en-US" sz="2000" dirty="0" err="1"/>
              <a:t>și</a:t>
            </a:r>
            <a:r>
              <a:rPr lang="en-US" sz="2000" dirty="0"/>
              <a:t> Y.</a:t>
            </a:r>
            <a:endParaRPr lang="ro-RO" sz="2000" dirty="0"/>
          </a:p>
          <a:p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en-US" sz="2000" dirty="0" err="1"/>
              <a:t>verticală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2% din </a:t>
            </a:r>
            <a:r>
              <a:rPr lang="en-US" sz="2000" dirty="0" err="1"/>
              <a:t>valoarea</a:t>
            </a:r>
            <a:r>
              <a:rPr lang="en-US" sz="2000" dirty="0"/>
              <a:t> </a:t>
            </a:r>
            <a:r>
              <a:rPr lang="en-US" sz="2000" dirty="0" err="1"/>
              <a:t>reală</a:t>
            </a:r>
            <a:r>
              <a:rPr lang="en-US" sz="2000" dirty="0"/>
              <a:t>, care </a:t>
            </a:r>
            <a:r>
              <a:rPr lang="en-US" sz="2000" dirty="0" err="1"/>
              <a:t>corespunde</a:t>
            </a:r>
            <a:r>
              <a:rPr lang="en-US" sz="2000" dirty="0"/>
              <a:t> la ±0,4 nm. </a:t>
            </a:r>
            <a:endParaRPr lang="ro-RO" sz="2000" dirty="0"/>
          </a:p>
          <a:p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en-US" sz="2000" dirty="0" err="1"/>
              <a:t>pasului</a:t>
            </a:r>
            <a:r>
              <a:rPr lang="en-US" sz="2000" dirty="0"/>
              <a:t> lateral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modelele</a:t>
            </a:r>
            <a:r>
              <a:rPr lang="en-US" sz="2000" dirty="0"/>
              <a:t> de 5 µm </a:t>
            </a:r>
            <a:r>
              <a:rPr lang="en-US" sz="2000" dirty="0" err="1"/>
              <a:t>și</a:t>
            </a:r>
            <a:r>
              <a:rPr lang="en-US" sz="2000" dirty="0"/>
              <a:t> 10 µm </a:t>
            </a:r>
            <a:r>
              <a:rPr lang="en-US" sz="2000" dirty="0" err="1"/>
              <a:t>este</a:t>
            </a:r>
            <a:r>
              <a:rPr lang="en-US" sz="2000" dirty="0"/>
              <a:t> de 0,1 µm.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regiunea</a:t>
            </a:r>
            <a:r>
              <a:rPr lang="en-US" sz="2000" dirty="0"/>
              <a:t> de pas de 500 nm, </a:t>
            </a:r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en-US" sz="2000" dirty="0" err="1"/>
              <a:t>laterală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10 </a:t>
            </a:r>
            <a:r>
              <a:rPr lang="en-US" sz="2000" dirty="0" err="1"/>
              <a:t>nm.Standardul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XYZ vine </a:t>
            </a:r>
            <a:r>
              <a:rPr lang="en-US" sz="2000" dirty="0" err="1"/>
              <a:t>nemontat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, </a:t>
            </a:r>
            <a:r>
              <a:rPr lang="en-US" sz="2000" dirty="0" err="1"/>
              <a:t>opțional</a:t>
            </a:r>
            <a:r>
              <a:rPr lang="en-US" sz="2000" dirty="0"/>
              <a:t>, </a:t>
            </a:r>
            <a:r>
              <a:rPr lang="en-US" sz="2000" dirty="0" err="1"/>
              <a:t>montat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oricare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monturile</a:t>
            </a:r>
            <a:r>
              <a:rPr lang="en-US" sz="2000" dirty="0"/>
              <a:t> </a:t>
            </a:r>
            <a:r>
              <a:rPr lang="en-US" sz="2000" dirty="0" err="1"/>
              <a:t>noastre</a:t>
            </a:r>
            <a:r>
              <a:rPr lang="en-US" sz="2000" dirty="0"/>
              <a:t> </a:t>
            </a:r>
            <a:r>
              <a:rPr lang="en-US" sz="2000" dirty="0" err="1"/>
              <a:t>comune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specimene</a:t>
            </a:r>
            <a:r>
              <a:rPr lang="en-US" sz="2000" dirty="0"/>
              <a:t> AFM </a:t>
            </a:r>
            <a:r>
              <a:rPr lang="en-US" sz="2000" dirty="0" err="1"/>
              <a:t>sau</a:t>
            </a:r>
            <a:r>
              <a:rPr lang="en-US" sz="2000" dirty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854821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r>
              <a:rPr lang="en-US" dirty="0"/>
              <a:t>KPFM-EFM Calibration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51038"/>
            <a:ext cx="5181600" cy="4525962"/>
          </a:xfrm>
        </p:spPr>
        <p:txBody>
          <a:bodyPr/>
          <a:lstStyle/>
          <a:p>
            <a:r>
              <a:rPr lang="en-US" sz="2000" dirty="0"/>
              <a:t>Un standard de </a:t>
            </a:r>
            <a:r>
              <a:rPr lang="en-US" sz="2000" dirty="0" err="1"/>
              <a:t>testare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modurile</a:t>
            </a:r>
            <a:r>
              <a:rPr lang="en-US" sz="2000" dirty="0"/>
              <a:t> de </a:t>
            </a:r>
            <a:r>
              <a:rPr lang="en-US" sz="2000" dirty="0" err="1"/>
              <a:t>microscopie</a:t>
            </a:r>
            <a:r>
              <a:rPr lang="en-US" sz="2000" dirty="0"/>
              <a:t> a </a:t>
            </a:r>
            <a:r>
              <a:rPr lang="en-US" sz="2000" dirty="0" err="1"/>
              <a:t>forței</a:t>
            </a:r>
            <a:r>
              <a:rPr lang="en-US" sz="2000" dirty="0"/>
              <a:t> </a:t>
            </a:r>
            <a:r>
              <a:rPr lang="en-US" sz="2000" dirty="0" err="1"/>
              <a:t>atomice</a:t>
            </a:r>
            <a:r>
              <a:rPr lang="en-US" sz="2000" dirty="0"/>
              <a:t> cu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electrostatică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sonda</a:t>
            </a:r>
            <a:r>
              <a:rPr lang="en-US" sz="2000" dirty="0"/>
              <a:t> Kelvin. </a:t>
            </a:r>
            <a:r>
              <a:rPr lang="en-US" sz="2000" dirty="0" err="1"/>
              <a:t>Proba</a:t>
            </a:r>
            <a:r>
              <a:rPr lang="en-US" sz="2000" dirty="0"/>
              <a:t> </a:t>
            </a:r>
            <a:r>
              <a:rPr lang="en-US" sz="2000" dirty="0" err="1"/>
              <a:t>constă</a:t>
            </a:r>
            <a:r>
              <a:rPr lang="en-US" sz="2000" dirty="0"/>
              <a:t> din </a:t>
            </a:r>
            <a:r>
              <a:rPr lang="en-US" sz="2000" dirty="0" err="1"/>
              <a:t>rețele</a:t>
            </a:r>
            <a:r>
              <a:rPr lang="en-US" sz="2000" dirty="0"/>
              <a:t> de </a:t>
            </a:r>
            <a:r>
              <a:rPr lang="en-US" sz="2000" dirty="0" err="1"/>
              <a:t>linii</a:t>
            </a:r>
            <a:r>
              <a:rPr lang="en-US" sz="2000" dirty="0"/>
              <a:t> de </a:t>
            </a:r>
            <a:r>
              <a:rPr lang="en-US" sz="2000" dirty="0" err="1"/>
              <a:t>aluminiu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depuse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siliciu</a:t>
            </a:r>
            <a:r>
              <a:rPr lang="en-US" sz="2000" dirty="0"/>
              <a:t> </a:t>
            </a:r>
            <a:r>
              <a:rPr lang="en-US" sz="2000" dirty="0" err="1"/>
              <a:t>acoperit</a:t>
            </a:r>
            <a:r>
              <a:rPr lang="en-US" sz="2000" dirty="0"/>
              <a:t> cu </a:t>
            </a:r>
            <a:r>
              <a:rPr lang="en-US" sz="2000" dirty="0" err="1"/>
              <a:t>oxid</a:t>
            </a:r>
            <a:r>
              <a:rPr lang="en-US" sz="2000" dirty="0"/>
              <a:t>. </a:t>
            </a:r>
            <a:r>
              <a:rPr lang="en-US" sz="2000" dirty="0" err="1"/>
              <a:t>Firele</a:t>
            </a:r>
            <a:r>
              <a:rPr lang="en-US" sz="2000" dirty="0"/>
              <a:t> </a:t>
            </a:r>
            <a:r>
              <a:rPr lang="en-US" sz="2000" dirty="0" err="1"/>
              <a:t>subțiri</a:t>
            </a:r>
            <a:r>
              <a:rPr lang="en-US" sz="2000" dirty="0"/>
              <a:t> de </a:t>
            </a:r>
            <a:r>
              <a:rPr lang="en-US" sz="2000" dirty="0" err="1"/>
              <a:t>cupru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conectate</a:t>
            </a:r>
            <a:r>
              <a:rPr lang="en-US" sz="2000" dirty="0"/>
              <a:t> la </a:t>
            </a:r>
            <a:r>
              <a:rPr lang="en-US" sz="2000" dirty="0" err="1"/>
              <a:t>plăcuțele</a:t>
            </a:r>
            <a:r>
              <a:rPr lang="en-US" sz="2000" dirty="0"/>
              <a:t> de contact Al </a:t>
            </a:r>
            <a:r>
              <a:rPr lang="en-US" sz="2000" dirty="0" err="1"/>
              <a:t>și</a:t>
            </a:r>
            <a:r>
              <a:rPr lang="en-US" sz="2000" dirty="0"/>
              <a:t> Au,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aplicarea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electric </a:t>
            </a:r>
            <a:r>
              <a:rPr lang="en-US" sz="2000" dirty="0" err="1"/>
              <a:t>specificat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linii.Matrice</a:t>
            </a:r>
            <a:r>
              <a:rPr lang="en-US" sz="2000" dirty="0"/>
              <a:t> de </a:t>
            </a:r>
            <a:r>
              <a:rPr lang="en-US" sz="2000" dirty="0" err="1"/>
              <a:t>linii</a:t>
            </a:r>
            <a:r>
              <a:rPr lang="en-US" sz="2000" dirty="0"/>
              <a:t> cu pas de 8, 20 </a:t>
            </a:r>
            <a:r>
              <a:rPr lang="en-US" sz="2000" dirty="0" err="1"/>
              <a:t>și</a:t>
            </a:r>
            <a:r>
              <a:rPr lang="en-US" sz="2000" dirty="0"/>
              <a:t> 40umÎnălțimea </a:t>
            </a:r>
            <a:r>
              <a:rPr lang="en-US" sz="2000" dirty="0" err="1"/>
              <a:t>liniei</a:t>
            </a:r>
            <a:r>
              <a:rPr lang="en-US" sz="2000" dirty="0"/>
              <a:t> de ~35nmVersiunea </a:t>
            </a:r>
            <a:r>
              <a:rPr lang="en-US" sz="2000" dirty="0" err="1"/>
              <a:t>montată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sticlă</a:t>
            </a:r>
            <a:r>
              <a:rPr lang="en-US" sz="2000" dirty="0"/>
              <a:t> de 15 mm </a:t>
            </a:r>
            <a:r>
              <a:rPr lang="en-US" sz="2000" dirty="0" err="1"/>
              <a:t>pe</a:t>
            </a:r>
            <a:r>
              <a:rPr lang="en-US" sz="2000" dirty="0"/>
              <a:t> un disc AFM standard de 15 mm cu fire </a:t>
            </a:r>
            <a:r>
              <a:rPr lang="en-US" sz="2000" dirty="0" err="1"/>
              <a:t>subțiri</a:t>
            </a:r>
            <a:r>
              <a:rPr lang="en-US" sz="2000" dirty="0"/>
              <a:t> de </a:t>
            </a:r>
            <a:r>
              <a:rPr lang="en-US" sz="2000" dirty="0" err="1"/>
              <a:t>cupru</a:t>
            </a:r>
            <a:r>
              <a:rPr lang="en-US" sz="2000" dirty="0"/>
              <a:t> </a:t>
            </a:r>
            <a:r>
              <a:rPr lang="en-US" sz="2000" dirty="0" err="1"/>
              <a:t>conectate</a:t>
            </a:r>
            <a:r>
              <a:rPr lang="en-US" sz="2000" dirty="0"/>
              <a:t> la </a:t>
            </a:r>
            <a:r>
              <a:rPr lang="en-US" sz="2000" dirty="0" err="1"/>
              <a:t>plăcuțele</a:t>
            </a:r>
            <a:r>
              <a:rPr lang="en-US" sz="2000" dirty="0"/>
              <a:t> de </a:t>
            </a:r>
            <a:r>
              <a:rPr lang="en-US" sz="2000" dirty="0" err="1"/>
              <a:t>legătură</a:t>
            </a:r>
            <a:r>
              <a:rPr lang="en-US" sz="2000" dirty="0"/>
              <a:t> Al </a:t>
            </a:r>
            <a:r>
              <a:rPr lang="en-US" sz="2000" dirty="0" err="1"/>
              <a:t>și</a:t>
            </a:r>
            <a:r>
              <a:rPr lang="en-US" sz="2000" dirty="0"/>
              <a:t> Au de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fiecare</a:t>
            </a:r>
            <a:r>
              <a:rPr lang="en-US" sz="2000" dirty="0"/>
              <a:t> parte a </a:t>
            </a:r>
            <a:r>
              <a:rPr lang="en-US" sz="2000" dirty="0" err="1"/>
              <a:t>matrițeiVersiunea</a:t>
            </a:r>
            <a:r>
              <a:rPr lang="en-US" sz="2000" dirty="0"/>
              <a:t> </a:t>
            </a:r>
            <a:r>
              <a:rPr lang="en-US" sz="2000" dirty="0" err="1"/>
              <a:t>nemontată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numai</a:t>
            </a:r>
            <a:r>
              <a:rPr lang="en-US" sz="2000" dirty="0"/>
              <a:t> </a:t>
            </a:r>
            <a:r>
              <a:rPr lang="en-US" sz="2000" dirty="0" err="1"/>
              <a:t>matriță</a:t>
            </a:r>
            <a:r>
              <a:rPr lang="en-US" sz="2000" dirty="0"/>
              <a:t>,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substrat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2019475" cy="2187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5" y="4214019"/>
            <a:ext cx="2069010" cy="14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4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144nm Very High Resolution 2D Calibration Standard</a:t>
            </a:r>
            <a:br>
              <a:rPr lang="en-US" sz="2400" b="1" dirty="0"/>
            </a:br>
            <a:r>
              <a:rPr lang="en-US" sz="2400" b="1" dirty="0"/>
              <a:t>for AFM, STM, Auger, FIB, and 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76399"/>
            <a:ext cx="4191001" cy="47498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1709351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Precision, holographic pattern providing accurate calibration in the horizontal plane for very high resolution, nanometer-scale measurements with 144nm and 300nm pitch.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1" y="3854607"/>
            <a:ext cx="4648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Perioada: pas de 144 nm,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bidimensională</a:t>
            </a:r>
            <a:r>
              <a:rPr lang="en-US" dirty="0"/>
              <a:t>. </a:t>
            </a:r>
            <a:r>
              <a:rPr lang="en-US" dirty="0" err="1"/>
              <a:t>Precizie</a:t>
            </a:r>
            <a:r>
              <a:rPr lang="en-US" dirty="0"/>
              <a:t> la ± 1 nm. </a:t>
            </a:r>
            <a:r>
              <a:rPr lang="en-US" dirty="0" err="1"/>
              <a:t>Consultați</a:t>
            </a:r>
            <a:r>
              <a:rPr lang="en-US" dirty="0"/>
              <a:t> </a:t>
            </a:r>
            <a:r>
              <a:rPr lang="en-US" dirty="0" err="1"/>
              <a:t>certificatul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pasul</a:t>
            </a:r>
            <a:r>
              <a:rPr lang="en-US" dirty="0"/>
              <a:t> </a:t>
            </a:r>
            <a:r>
              <a:rPr lang="en-US" dirty="0" err="1"/>
              <a:t>real.Suprafață</a:t>
            </a:r>
            <a:r>
              <a:rPr lang="en-US" dirty="0"/>
              <a:t>: </a:t>
            </a:r>
            <a:r>
              <a:rPr lang="en-US" dirty="0" err="1"/>
              <a:t>umflături</a:t>
            </a:r>
            <a:r>
              <a:rPr lang="en-US" dirty="0"/>
              <a:t> din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silicon, </a:t>
            </a:r>
            <a:r>
              <a:rPr lang="en-US" dirty="0" err="1"/>
              <a:t>matriță</a:t>
            </a:r>
            <a:r>
              <a:rPr lang="en-US" dirty="0"/>
              <a:t> de 4x3 mm.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denivelării</a:t>
            </a:r>
            <a:r>
              <a:rPr lang="en-US" dirty="0"/>
              <a:t> (</a:t>
            </a:r>
            <a:r>
              <a:rPr lang="en-US" dirty="0" err="1"/>
              <a:t>aproximativ</a:t>
            </a:r>
            <a:r>
              <a:rPr lang="en-US" dirty="0"/>
              <a:t> 90 nm)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lățimea</a:t>
            </a:r>
            <a:r>
              <a:rPr lang="en-US" dirty="0"/>
              <a:t> (</a:t>
            </a:r>
            <a:r>
              <a:rPr lang="en-US" dirty="0" err="1"/>
              <a:t>aproximativ</a:t>
            </a:r>
            <a:r>
              <a:rPr lang="en-US" dirty="0"/>
              <a:t> 75 nm) 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calibrate.Utilizabilitate</a:t>
            </a:r>
            <a:r>
              <a:rPr lang="en-US" dirty="0"/>
              <a:t>: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calibrat</a:t>
            </a:r>
            <a:r>
              <a:rPr lang="en-US" dirty="0"/>
              <a:t> </a:t>
            </a:r>
            <a:r>
              <a:rPr lang="en-US" dirty="0" err="1"/>
              <a:t>acoperă</a:t>
            </a:r>
            <a:r>
              <a:rPr lang="en-US" dirty="0"/>
              <a:t> </a:t>
            </a:r>
            <a:r>
              <a:rPr lang="en-US" dirty="0" err="1"/>
              <a:t>întregul</a:t>
            </a:r>
            <a:r>
              <a:rPr lang="en-US" dirty="0"/>
              <a:t> </a:t>
            </a:r>
            <a:r>
              <a:rPr lang="en-US" dirty="0" err="1"/>
              <a:t>cip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7237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Există </a:t>
            </a:r>
            <a:r>
              <a:rPr lang="en-US" sz="2000" dirty="0" err="1"/>
              <a:t>suficientă</a:t>
            </a:r>
            <a:r>
              <a:rPr lang="en-US" sz="2000" dirty="0"/>
              <a:t> </a:t>
            </a:r>
            <a:r>
              <a:rPr lang="en-US" sz="2000" dirty="0" err="1"/>
              <a:t>zonă</a:t>
            </a:r>
            <a:r>
              <a:rPr lang="en-US" sz="2000" dirty="0"/>
              <a:t> </a:t>
            </a:r>
            <a:r>
              <a:rPr lang="en-US" sz="2000" dirty="0" err="1"/>
              <a:t>utilizabilă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face </a:t>
            </a:r>
            <a:r>
              <a:rPr lang="en-US" sz="2000" dirty="0" err="1"/>
              <a:t>zeci</a:t>
            </a:r>
            <a:r>
              <a:rPr lang="en-US" sz="2000" dirty="0"/>
              <a:t> de mii de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a </a:t>
            </a:r>
            <a:r>
              <a:rPr lang="en-US" sz="2000" dirty="0" err="1"/>
              <a:t>reutiliza</a:t>
            </a:r>
            <a:r>
              <a:rPr lang="en-US" sz="2000" dirty="0"/>
              <a:t> </a:t>
            </a:r>
            <a:r>
              <a:rPr lang="en-US" sz="2000" dirty="0" err="1"/>
              <a:t>zonele</a:t>
            </a:r>
            <a:r>
              <a:rPr lang="en-US" sz="2000" dirty="0"/>
              <a:t> </a:t>
            </a:r>
            <a:r>
              <a:rPr lang="en-US" sz="2000" dirty="0" err="1"/>
              <a:t>modificate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contaminate de </a:t>
            </a:r>
            <a:r>
              <a:rPr lang="en-US" sz="2000" dirty="0" err="1"/>
              <a:t>scanările</a:t>
            </a:r>
            <a:r>
              <a:rPr lang="en-US" sz="2000" dirty="0"/>
              <a:t> </a:t>
            </a:r>
            <a:r>
              <a:rPr lang="en-US" sz="2000" dirty="0" err="1"/>
              <a:t>anterioare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AFM: </a:t>
            </a:r>
            <a:r>
              <a:rPr lang="en-US" sz="2000" dirty="0" err="1"/>
              <a:t>utilizare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contact, contact </a:t>
            </a:r>
            <a:r>
              <a:rPr lang="en-US" sz="2000" dirty="0" err="1"/>
              <a:t>intermitent</a:t>
            </a:r>
            <a:r>
              <a:rPr lang="en-US" sz="2000" dirty="0"/>
              <a:t> </a:t>
            </a:r>
            <a:r>
              <a:rPr lang="ro-RO" sz="2000" dirty="0"/>
              <a:t>și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 cu </a:t>
            </a:r>
            <a:r>
              <a:rPr lang="en-US" sz="2000" dirty="0" err="1"/>
              <a:t>dimensiuni</a:t>
            </a:r>
            <a:r>
              <a:rPr lang="en-US" sz="2000" dirty="0"/>
              <a:t> ale </a:t>
            </a:r>
            <a:r>
              <a:rPr lang="en-US" sz="2000" dirty="0" err="1"/>
              <a:t>imaginii</a:t>
            </a:r>
            <a:r>
              <a:rPr lang="en-US" sz="2000" dirty="0"/>
              <a:t> de la 250nm la 10µm.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Disponibil</a:t>
            </a:r>
            <a:r>
              <a:rPr lang="en-US" sz="2000" dirty="0"/>
              <a:t> </a:t>
            </a:r>
            <a:r>
              <a:rPr lang="en-US" sz="2000" dirty="0" err="1"/>
              <a:t>nemontat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montat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discuri</a:t>
            </a:r>
            <a:r>
              <a:rPr lang="en-US" sz="2000" dirty="0"/>
              <a:t> de </a:t>
            </a:r>
            <a:r>
              <a:rPr lang="en-US" sz="2000" dirty="0" err="1"/>
              <a:t>oțel</a:t>
            </a:r>
            <a:r>
              <a:rPr lang="en-US" sz="2000" dirty="0"/>
              <a:t> de 12 </a:t>
            </a:r>
            <a:r>
              <a:rPr lang="en-US" sz="2000" dirty="0" err="1"/>
              <a:t>mm.SEM</a:t>
            </a:r>
            <a:r>
              <a:rPr lang="en-US" sz="2000" dirty="0"/>
              <a:t>: </a:t>
            </a:r>
            <a:r>
              <a:rPr lang="en-US" sz="2000" dirty="0" err="1"/>
              <a:t>acest</a:t>
            </a:r>
            <a:r>
              <a:rPr lang="en-US" sz="2000" dirty="0"/>
              <a:t> specimen </a:t>
            </a:r>
            <a:r>
              <a:rPr lang="en-US" sz="2000" dirty="0" err="1"/>
              <a:t>funcționează</a:t>
            </a:r>
            <a:r>
              <a:rPr lang="en-US" sz="2000" dirty="0"/>
              <a:t> bine la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tensiunile</a:t>
            </a:r>
            <a:r>
              <a:rPr lang="en-US" sz="2000" dirty="0"/>
              <a:t> de </a:t>
            </a:r>
            <a:r>
              <a:rPr lang="en-US" sz="2000" dirty="0" err="1"/>
              <a:t>accelerare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Model 2D: </a:t>
            </a:r>
            <a:r>
              <a:rPr lang="en-US" sz="2000" dirty="0" err="1"/>
              <a:t>Acest</a:t>
            </a:r>
            <a:r>
              <a:rPr lang="en-US" sz="2000" dirty="0"/>
              <a:t> specimen de </a:t>
            </a:r>
            <a:r>
              <a:rPr lang="en-US" sz="2000" dirty="0" err="1"/>
              <a:t>referință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vine cu un </a:t>
            </a:r>
            <a:r>
              <a:rPr lang="en-US" sz="2000" dirty="0" err="1"/>
              <a:t>certificat</a:t>
            </a:r>
            <a:r>
              <a:rPr lang="en-US" sz="2000" dirty="0"/>
              <a:t> de </a:t>
            </a:r>
            <a:r>
              <a:rPr lang="en-US" sz="2000" dirty="0" err="1"/>
              <a:t>producător</a:t>
            </a:r>
            <a:r>
              <a:rPr lang="en-US" sz="2000" dirty="0"/>
              <a:t> care nu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urmărit</a:t>
            </a:r>
            <a:r>
              <a:rPr lang="en-US" sz="2000" dirty="0"/>
              <a:t>.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indică</a:t>
            </a:r>
            <a:r>
              <a:rPr lang="en-US" sz="2000" dirty="0"/>
              <a:t> </a:t>
            </a:r>
            <a:r>
              <a:rPr lang="en-US" sz="2000" dirty="0" err="1"/>
              <a:t>perioada</a:t>
            </a:r>
            <a:r>
              <a:rPr lang="en-US" sz="2000" dirty="0"/>
              <a:t> </a:t>
            </a:r>
            <a:r>
              <a:rPr lang="en-US" sz="2000" dirty="0" err="1"/>
              <a:t>medie</a:t>
            </a:r>
            <a:r>
              <a:rPr lang="en-US" sz="2000" dirty="0"/>
              <a:t>,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lotului</a:t>
            </a:r>
            <a:r>
              <a:rPr lang="en-US" sz="2000" dirty="0"/>
              <a:t>. </a:t>
            </a:r>
            <a:r>
              <a:rPr lang="en-US" sz="2000" dirty="0" err="1"/>
              <a:t>Acest</a:t>
            </a:r>
            <a:r>
              <a:rPr lang="en-US" sz="2000" dirty="0"/>
              <a:t> standard </a:t>
            </a:r>
            <a:r>
              <a:rPr lang="en-US" sz="2000" dirty="0" err="1"/>
              <a:t>trasabil</a:t>
            </a:r>
            <a:r>
              <a:rPr lang="en-US" sz="2000" dirty="0"/>
              <a:t>, </a:t>
            </a:r>
            <a:r>
              <a:rPr lang="en-US" sz="2000" dirty="0" err="1"/>
              <a:t>certificat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grad select. </a:t>
            </a:r>
            <a:r>
              <a:rPr lang="en-US" sz="2000" dirty="0" err="1"/>
              <a:t>Fiecare</a:t>
            </a:r>
            <a:r>
              <a:rPr lang="en-US" sz="2000" dirty="0"/>
              <a:t> standard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măsurat</a:t>
            </a:r>
            <a:r>
              <a:rPr lang="en-US" sz="2000" dirty="0"/>
              <a:t> individual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comparație</a:t>
            </a:r>
            <a:r>
              <a:rPr lang="en-US" sz="2000" dirty="0"/>
              <a:t> cu un </a:t>
            </a:r>
            <a:r>
              <a:rPr lang="en-US" sz="2000" dirty="0" err="1"/>
              <a:t>eșantion</a:t>
            </a:r>
            <a:r>
              <a:rPr lang="en-US" sz="2000" dirty="0"/>
              <a:t> similar </a:t>
            </a:r>
            <a:r>
              <a:rPr lang="en-US" sz="2000" dirty="0" err="1"/>
              <a:t>calibrat</a:t>
            </a:r>
            <a:r>
              <a:rPr lang="en-US" sz="2000" dirty="0"/>
              <a:t> la PTB. (PTB, </a:t>
            </a:r>
            <a:r>
              <a:rPr lang="en-US" sz="2000" dirty="0" err="1"/>
              <a:t>Physikalisch-Technischen</a:t>
            </a:r>
            <a:r>
              <a:rPr lang="en-US" sz="2000" dirty="0"/>
              <a:t> </a:t>
            </a:r>
            <a:r>
              <a:rPr lang="en-US" sz="2000" dirty="0" err="1"/>
              <a:t>Bundesanstalt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omologul</a:t>
            </a:r>
            <a:r>
              <a:rPr lang="en-US" sz="2000" dirty="0"/>
              <a:t> </a:t>
            </a:r>
            <a:r>
              <a:rPr lang="en-US" sz="2000" dirty="0" err="1"/>
              <a:t>german</a:t>
            </a:r>
            <a:r>
              <a:rPr lang="en-US" sz="2000" dirty="0"/>
              <a:t> al NIST.)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Incertitudinea</a:t>
            </a:r>
            <a:r>
              <a:rPr lang="en-US" sz="2000" dirty="0"/>
              <a:t> </a:t>
            </a:r>
            <a:r>
              <a:rPr lang="en-US" sz="2000" dirty="0" err="1"/>
              <a:t>valorilor</a:t>
            </a:r>
            <a:r>
              <a:rPr lang="en-US" sz="2000" dirty="0"/>
              <a:t> cu un </a:t>
            </a:r>
            <a:r>
              <a:rPr lang="en-US" sz="2000" dirty="0" err="1"/>
              <a:t>singur</a:t>
            </a:r>
            <a:r>
              <a:rPr lang="en-US" sz="2000" dirty="0"/>
              <a:t> pas </a:t>
            </a:r>
            <a:r>
              <a:rPr lang="en-US" sz="2000" dirty="0" err="1"/>
              <a:t>este</a:t>
            </a:r>
            <a:r>
              <a:rPr lang="en-US" sz="2000" dirty="0"/>
              <a:t> de </a:t>
            </a:r>
            <a:r>
              <a:rPr lang="en-US" sz="2000" dirty="0" err="1"/>
              <a:t>obicei</a:t>
            </a:r>
            <a:r>
              <a:rPr lang="en-US" sz="2000" dirty="0"/>
              <a:t> ±1,4 nm (interval de </a:t>
            </a:r>
            <a:r>
              <a:rPr lang="en-US" sz="2000" dirty="0" err="1"/>
              <a:t>încredere</a:t>
            </a:r>
            <a:r>
              <a:rPr lang="en-US" sz="2000" dirty="0"/>
              <a:t> 95%). </a:t>
            </a:r>
            <a:r>
              <a:rPr lang="en-US" sz="2000" dirty="0" err="1"/>
              <a:t>Măsurătorile</a:t>
            </a:r>
            <a:r>
              <a:rPr lang="en-US" sz="2000" dirty="0"/>
              <a:t> cu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pasuri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o </a:t>
            </a:r>
            <a:r>
              <a:rPr lang="en-US" sz="2000" dirty="0" err="1"/>
              <a:t>îmbunătățire</a:t>
            </a:r>
            <a:r>
              <a:rPr lang="en-US" sz="2000" dirty="0"/>
              <a:t> </a:t>
            </a:r>
            <a:r>
              <a:rPr lang="en-US" sz="2000" dirty="0" err="1"/>
              <a:t>obișnuită</a:t>
            </a:r>
            <a:r>
              <a:rPr lang="en-US" sz="2000" dirty="0"/>
              <a:t> a </a:t>
            </a:r>
            <a:r>
              <a:rPr lang="en-US" sz="2000" dirty="0" err="1"/>
              <a:t>rădăcinii</a:t>
            </a:r>
            <a:r>
              <a:rPr lang="en-US" sz="2000" dirty="0"/>
              <a:t> </a:t>
            </a:r>
            <a:r>
              <a:rPr lang="en-US" sz="2000" dirty="0" err="1"/>
              <a:t>pătrate</a:t>
            </a:r>
            <a:r>
              <a:rPr lang="en-US" sz="2000" dirty="0"/>
              <a:t> a N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precizie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8321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MRS-6 Magnification Reference Standard</a:t>
            </a:r>
            <a:br>
              <a:rPr lang="en-US" sz="3200" b="1" dirty="0"/>
            </a:br>
            <a:r>
              <a:rPr lang="en-US" sz="3200" b="1" dirty="0"/>
              <a:t>1,500x - 1,000,000x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5" y="1676400"/>
            <a:ext cx="51816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1283354"/>
            <a:ext cx="388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MRS-6</a:t>
            </a:r>
            <a:r>
              <a:rPr lang="ro-RO" dirty="0"/>
              <a:t> – nou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standarde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a </a:t>
            </a:r>
            <a:r>
              <a:rPr lang="en-US" dirty="0" err="1"/>
              <a:t>măririi</a:t>
            </a:r>
            <a:r>
              <a:rPr lang="en-US" dirty="0"/>
              <a:t> (MRS-1, MRS-3 </a:t>
            </a:r>
            <a:r>
              <a:rPr lang="en-US" dirty="0" err="1"/>
              <a:t>și</a:t>
            </a:r>
            <a:r>
              <a:rPr lang="en-US" dirty="0"/>
              <a:t> MRS-4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încă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). Seria de </a:t>
            </a:r>
            <a:r>
              <a:rPr lang="en-US" dirty="0" err="1"/>
              <a:t>standarde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MRS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 de pitch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acceptate</a:t>
            </a:r>
            <a:r>
              <a:rPr lang="en-US" dirty="0"/>
              <a:t>, </a:t>
            </a:r>
            <a:r>
              <a:rPr lang="en-US" dirty="0" err="1"/>
              <a:t>peste</a:t>
            </a:r>
            <a:r>
              <a:rPr lang="en-US" dirty="0"/>
              <a:t> 1.000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laboratoare</a:t>
            </a:r>
            <a:r>
              <a:rPr lang="en-US" dirty="0"/>
              <a:t> din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lume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laboratoare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din SUA, </a:t>
            </a:r>
            <a:r>
              <a:rPr lang="en-US" dirty="0" err="1"/>
              <a:t>Marea</a:t>
            </a:r>
            <a:r>
              <a:rPr lang="en-US" dirty="0"/>
              <a:t> Britanie </a:t>
            </a:r>
            <a:r>
              <a:rPr lang="en-US" dirty="0" err="1"/>
              <a:t>și</a:t>
            </a:r>
            <a:r>
              <a:rPr lang="en-US" dirty="0"/>
              <a:t> Germania. </a:t>
            </a:r>
            <a:r>
              <a:rPr lang="en-US" dirty="0" err="1"/>
              <a:t>Clienții</a:t>
            </a:r>
            <a:r>
              <a:rPr lang="en-US" dirty="0"/>
              <a:t> </a:t>
            </a:r>
            <a:r>
              <a:rPr lang="en-US" dirty="0" err="1"/>
              <a:t>industriali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 Intel, AMD </a:t>
            </a:r>
            <a:r>
              <a:rPr lang="en-US" dirty="0" err="1"/>
              <a:t>și</a:t>
            </a:r>
            <a:r>
              <a:rPr lang="en-US" dirty="0"/>
              <a:t> IBM. MRS-6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oferit</a:t>
            </a:r>
            <a:r>
              <a:rPr lang="en-US" dirty="0"/>
              <a:t> ca material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certificat</a:t>
            </a:r>
            <a:r>
              <a:rPr lang="en-US" dirty="0"/>
              <a:t> (un standard </a:t>
            </a:r>
            <a:r>
              <a:rPr lang="en-US" dirty="0" err="1"/>
              <a:t>trasabil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opțional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trasabilitate</a:t>
            </a:r>
            <a:r>
              <a:rPr lang="en-US" dirty="0"/>
              <a:t>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oferit</a:t>
            </a:r>
            <a:r>
              <a:rPr lang="en-US" dirty="0"/>
              <a:t> un </a:t>
            </a:r>
            <a:r>
              <a:rPr lang="en-US" dirty="0" err="1"/>
              <a:t>serviciu</a:t>
            </a:r>
            <a:r>
              <a:rPr lang="en-US" dirty="0"/>
              <a:t> de </a:t>
            </a:r>
            <a:r>
              <a:rPr lang="en-US" dirty="0" err="1"/>
              <a:t>curățenie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program de </a:t>
            </a:r>
            <a:r>
              <a:rPr lang="en-US" dirty="0" err="1"/>
              <a:t>recertificare</a:t>
            </a:r>
            <a:r>
              <a:rPr lang="en-US" dirty="0"/>
              <a:t>, conform </a:t>
            </a:r>
            <a:r>
              <a:rPr lang="en-US" dirty="0" err="1"/>
              <a:t>cerințelor</a:t>
            </a:r>
            <a:r>
              <a:rPr lang="en-US" dirty="0"/>
              <a:t> </a:t>
            </a:r>
            <a:r>
              <a:rPr lang="en-US" dirty="0" err="1"/>
              <a:t>standardelor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ISO, QS-9000 </a:t>
            </a:r>
            <a:r>
              <a:rPr lang="en-US" dirty="0" err="1"/>
              <a:t>și</a:t>
            </a:r>
            <a:r>
              <a:rPr lang="en-US" dirty="0"/>
              <a:t> ISO-17025.</a:t>
            </a:r>
          </a:p>
        </p:txBody>
      </p:sp>
    </p:spTree>
    <p:extLst>
      <p:ext uri="{BB962C8B-B14F-4D97-AF65-F5344CB8AC3E}">
        <p14:creationId xmlns:p14="http://schemas.microsoft.com/office/powerpoint/2010/main" val="357029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Verificarea</a:t>
            </a:r>
            <a:r>
              <a:rPr lang="en-US" sz="2000" dirty="0"/>
              <a:t> –</a:t>
            </a:r>
            <a:r>
              <a:rPr lang="ro-RO" sz="2000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dirty="0" err="1"/>
              <a:t>evaluarea</a:t>
            </a:r>
            <a:r>
              <a:rPr lang="en-US" sz="2000" b="1" dirty="0"/>
              <a:t> </a:t>
            </a:r>
            <a:r>
              <a:rPr lang="en-US" sz="2000" b="1" dirty="0" err="1"/>
              <a:t>conformit</a:t>
            </a:r>
            <a:r>
              <a:rPr lang="ro-RO" sz="2000" b="1" dirty="0"/>
              <a:t>ății</a:t>
            </a:r>
          </a:p>
          <a:p>
            <a:pPr marL="0" indent="0">
              <a:buNone/>
            </a:pPr>
            <a:r>
              <a:rPr lang="en-US" sz="2000" b="1" dirty="0" err="1"/>
              <a:t>Evaluarea</a:t>
            </a:r>
            <a:r>
              <a:rPr lang="en-US" sz="2000" b="1" dirty="0"/>
              <a:t> </a:t>
            </a:r>
            <a:r>
              <a:rPr lang="en-US" sz="2000" b="1" dirty="0" err="1"/>
              <a:t>conformitatii</a:t>
            </a:r>
            <a:r>
              <a:rPr lang="en-US" sz="2000" b="1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procesul</a:t>
            </a:r>
            <a:r>
              <a:rPr lang="en-US" sz="2000" dirty="0"/>
              <a:t> </a:t>
            </a:r>
            <a:r>
              <a:rPr lang="en-US" sz="2000" dirty="0" err="1"/>
              <a:t>folosit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arata</a:t>
            </a:r>
            <a:r>
              <a:rPr lang="en-US" sz="2000" dirty="0"/>
              <a:t> ca un </a:t>
            </a:r>
            <a:r>
              <a:rPr lang="en-US" sz="2000" dirty="0" err="1"/>
              <a:t>produs</a:t>
            </a:r>
            <a:r>
              <a:rPr lang="en-US" sz="2000" dirty="0"/>
              <a:t>, </a:t>
            </a:r>
            <a:r>
              <a:rPr lang="en-US" sz="2000" dirty="0" err="1"/>
              <a:t>serviciu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indeplineste</a:t>
            </a:r>
            <a:r>
              <a:rPr lang="en-US" sz="2000" dirty="0"/>
              <a:t> </a:t>
            </a:r>
            <a:r>
              <a:rPr lang="en-US" sz="2000" dirty="0" err="1"/>
              <a:t>cerintele</a:t>
            </a:r>
            <a:r>
              <a:rPr lang="en-US" sz="2000" dirty="0"/>
              <a:t> </a:t>
            </a:r>
            <a:r>
              <a:rPr lang="en-US" sz="2000" dirty="0" err="1"/>
              <a:t>specificate</a:t>
            </a:r>
            <a:r>
              <a:rPr lang="en-US" sz="2000" dirty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cerinte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adesea</a:t>
            </a:r>
            <a:r>
              <a:rPr lang="en-US" sz="2000" dirty="0"/>
              <a:t> </a:t>
            </a:r>
            <a:r>
              <a:rPr lang="en-US" sz="2000" dirty="0" err="1"/>
              <a:t>specificatii</a:t>
            </a:r>
            <a:r>
              <a:rPr lang="en-US" sz="2000" dirty="0"/>
              <a:t> definite in </a:t>
            </a:r>
            <a:r>
              <a:rPr lang="en-US" sz="2000" dirty="0" err="1"/>
              <a:t>standardele</a:t>
            </a:r>
            <a:r>
              <a:rPr lang="en-US" sz="2000" dirty="0"/>
              <a:t> ISO. </a:t>
            </a:r>
            <a:r>
              <a:rPr lang="en-US" sz="2000" dirty="0" err="1"/>
              <a:t>Insa</a:t>
            </a:r>
            <a:r>
              <a:rPr lang="en-US" sz="2000" dirty="0"/>
              <a:t> O</a:t>
            </a:r>
            <a:r>
              <a:rPr lang="ro-RO" sz="2000" dirty="0"/>
              <a:t>IS</a:t>
            </a:r>
            <a:r>
              <a:rPr lang="en-US" sz="2000" dirty="0"/>
              <a:t> nu </a:t>
            </a:r>
            <a:r>
              <a:rPr lang="en-US" sz="2000" dirty="0" err="1"/>
              <a:t>realizeaza</a:t>
            </a:r>
            <a:r>
              <a:rPr lang="en-US" sz="2000" dirty="0"/>
              <a:t>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insasi</a:t>
            </a:r>
            <a:r>
              <a:rPr lang="en-US" sz="2000" dirty="0"/>
              <a:t> </a:t>
            </a:r>
            <a:r>
              <a:rPr lang="en-US" sz="2000" dirty="0" err="1"/>
              <a:t>evaluari</a:t>
            </a:r>
            <a:r>
              <a:rPr lang="en-US" sz="2000" dirty="0"/>
              <a:t> ale </a:t>
            </a:r>
            <a:r>
              <a:rPr lang="en-US" sz="2000" dirty="0" err="1"/>
              <a:t>conformitatii</a:t>
            </a:r>
            <a:r>
              <a:rPr lang="en-US" sz="2000" dirty="0"/>
              <a:t>.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ro-RO" sz="2000" dirty="0"/>
              <a:t>se adresează </a:t>
            </a:r>
            <a:r>
              <a:rPr lang="en-US" sz="2000" dirty="0" err="1"/>
              <a:t>unui</a:t>
            </a:r>
            <a:r>
              <a:rPr lang="en-US" sz="2000" dirty="0"/>
              <a:t> organism de </a:t>
            </a:r>
            <a:r>
              <a:rPr lang="en-US" sz="2000" dirty="0" err="1"/>
              <a:t>certificare</a:t>
            </a:r>
            <a:r>
              <a:rPr lang="en-US" sz="2000" dirty="0"/>
              <a:t> national.</a:t>
            </a:r>
          </a:p>
          <a:p>
            <a:pPr marL="0" indent="0">
              <a:buNone/>
            </a:pPr>
            <a:r>
              <a:rPr lang="ro-RO" sz="2000" dirty="0"/>
              <a:t>A</a:t>
            </a:r>
            <a:r>
              <a:rPr lang="en-US" sz="2000" dirty="0" err="1"/>
              <a:t>vantaje</a:t>
            </a:r>
            <a:r>
              <a:rPr lang="en-US" sz="2000" dirty="0"/>
              <a:t> </a:t>
            </a:r>
            <a:r>
              <a:rPr lang="ro-RO" sz="2000" dirty="0"/>
              <a:t>de a dovedi </a:t>
            </a:r>
            <a:r>
              <a:rPr lang="en-US" sz="2000" dirty="0"/>
              <a:t>ca un </a:t>
            </a:r>
            <a:r>
              <a:rPr lang="en-US" sz="2000" dirty="0" err="1"/>
              <a:t>produs</a:t>
            </a:r>
            <a:r>
              <a:rPr lang="en-US" sz="2000" dirty="0"/>
              <a:t>, </a:t>
            </a:r>
            <a:r>
              <a:rPr lang="en-US" sz="2000" dirty="0" err="1"/>
              <a:t>serviciu</a:t>
            </a:r>
            <a:r>
              <a:rPr lang="ro-RO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ro-RO" sz="2000" dirty="0"/>
              <a:t>realizează</a:t>
            </a:r>
            <a:r>
              <a:rPr lang="en-US" sz="2000" dirty="0"/>
              <a:t> </a:t>
            </a:r>
            <a:r>
              <a:rPr lang="en-US" sz="2000" dirty="0" err="1"/>
              <a:t>anumite</a:t>
            </a:r>
            <a:r>
              <a:rPr lang="en-US" sz="2000" dirty="0"/>
              <a:t> </a:t>
            </a:r>
            <a:r>
              <a:rPr lang="en-US" sz="2000" dirty="0" err="1"/>
              <a:t>cerinte</a:t>
            </a:r>
            <a:r>
              <a:rPr lang="en-US" sz="2000" dirty="0"/>
              <a:t>:</a:t>
            </a:r>
          </a:p>
          <a:p>
            <a:r>
              <a:rPr lang="ro-RO" sz="2000" dirty="0"/>
              <a:t>O</a:t>
            </a:r>
            <a:r>
              <a:rPr lang="en-US" sz="2000" dirty="0" err="1"/>
              <a:t>fera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multa</a:t>
            </a:r>
            <a:r>
              <a:rPr lang="en-US" sz="2000" dirty="0"/>
              <a:t> </a:t>
            </a:r>
            <a:r>
              <a:rPr lang="en-US" sz="2000" dirty="0" err="1"/>
              <a:t>incredere</a:t>
            </a:r>
            <a:r>
              <a:rPr lang="en-US" sz="2000" dirty="0"/>
              <a:t> </a:t>
            </a:r>
            <a:r>
              <a:rPr lang="en-US" sz="2000" dirty="0" err="1"/>
              <a:t>consumatorilor</a:t>
            </a:r>
            <a:r>
              <a:rPr lang="en-US" sz="2000" dirty="0"/>
              <a:t>.</a:t>
            </a:r>
          </a:p>
          <a:p>
            <a:r>
              <a:rPr lang="ro-RO" sz="2000" dirty="0"/>
              <a:t>O</a:t>
            </a:r>
            <a:r>
              <a:rPr lang="en-US" sz="2000" dirty="0" err="1"/>
              <a:t>fera</a:t>
            </a:r>
            <a:r>
              <a:rPr lang="en-US" sz="2000" dirty="0"/>
              <a:t> </a:t>
            </a:r>
            <a:r>
              <a:rPr lang="en-US" sz="2000" dirty="0" err="1"/>
              <a:t>companiei</a:t>
            </a:r>
            <a:r>
              <a:rPr lang="en-US" sz="2000" dirty="0"/>
              <a:t> un </a:t>
            </a:r>
            <a:r>
              <a:rPr lang="ro-RO" sz="2000" dirty="0"/>
              <a:t>plus</a:t>
            </a:r>
            <a:r>
              <a:rPr lang="en-US" sz="2000" dirty="0"/>
              <a:t> fata de </a:t>
            </a:r>
            <a:r>
              <a:rPr lang="en-US" sz="2000" dirty="0" err="1"/>
              <a:t>concurenta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Ajuta</a:t>
            </a:r>
            <a:r>
              <a:rPr lang="en-US" sz="2000" dirty="0"/>
              <a:t> </a:t>
            </a:r>
            <a:r>
              <a:rPr lang="en-US" sz="2000" dirty="0" err="1"/>
              <a:t>organismele</a:t>
            </a:r>
            <a:r>
              <a:rPr lang="en-US" sz="2000" dirty="0"/>
              <a:t> de </a:t>
            </a:r>
            <a:r>
              <a:rPr lang="en-US" sz="2000" dirty="0" err="1"/>
              <a:t>reglementare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se </a:t>
            </a:r>
            <a:r>
              <a:rPr lang="en-US" sz="2000" dirty="0" err="1"/>
              <a:t>asigure</a:t>
            </a:r>
            <a:r>
              <a:rPr lang="en-US" sz="2000" dirty="0"/>
              <a:t> ca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indeplinite</a:t>
            </a:r>
            <a:r>
              <a:rPr lang="en-US" sz="2000" dirty="0"/>
              <a:t> </a:t>
            </a:r>
            <a:r>
              <a:rPr lang="en-US" sz="2000" dirty="0" err="1"/>
              <a:t>conditiile</a:t>
            </a:r>
            <a:r>
              <a:rPr lang="en-US" sz="2000" dirty="0"/>
              <a:t> de </a:t>
            </a:r>
            <a:r>
              <a:rPr lang="en-US" sz="2000" dirty="0" err="1"/>
              <a:t>sanatate</a:t>
            </a:r>
            <a:r>
              <a:rPr lang="en-US" sz="2000" dirty="0"/>
              <a:t>, </a:t>
            </a:r>
            <a:r>
              <a:rPr lang="en-US" sz="2000" dirty="0" err="1"/>
              <a:t>siguranta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mediu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Principalele</a:t>
            </a:r>
            <a:r>
              <a:rPr lang="en-US" sz="2000" dirty="0"/>
              <a:t> </a:t>
            </a:r>
            <a:r>
              <a:rPr lang="en-US" sz="2000" dirty="0" err="1"/>
              <a:t>forme</a:t>
            </a:r>
            <a:r>
              <a:rPr lang="en-US" sz="2000" dirty="0"/>
              <a:t> ale </a:t>
            </a:r>
            <a:r>
              <a:rPr lang="en-US" sz="2000" dirty="0" err="1"/>
              <a:t>evaluarii</a:t>
            </a:r>
            <a:r>
              <a:rPr lang="en-US" sz="2000" dirty="0"/>
              <a:t> </a:t>
            </a:r>
            <a:r>
              <a:rPr lang="en-US" sz="2000" dirty="0" err="1"/>
              <a:t>conformitatii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b="1" dirty="0" err="1"/>
              <a:t>certificarea</a:t>
            </a:r>
            <a:r>
              <a:rPr lang="en-US" sz="2000" b="1" dirty="0"/>
              <a:t>, </a:t>
            </a:r>
            <a:r>
              <a:rPr lang="en-US" sz="2000" b="1" dirty="0" err="1"/>
              <a:t>inspectia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incercarile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Formula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utilizata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cea</a:t>
            </a:r>
            <a:r>
              <a:rPr lang="en-US" sz="2000" dirty="0"/>
              <a:t> a </a:t>
            </a:r>
            <a:r>
              <a:rPr lang="en-US" sz="2000" dirty="0" err="1"/>
              <a:t>incercarilor</a:t>
            </a:r>
            <a:r>
              <a:rPr lang="en-US" sz="2000" dirty="0"/>
              <a:t>, </a:t>
            </a:r>
            <a:r>
              <a:rPr lang="en-US" sz="2000" dirty="0" err="1"/>
              <a:t>insa</a:t>
            </a:r>
            <a:r>
              <a:rPr lang="en-US" sz="2000" dirty="0"/>
              <a:t> </a:t>
            </a:r>
            <a:r>
              <a:rPr lang="en-US" sz="2000" dirty="0" err="1"/>
              <a:t>certificarea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cunoscut</a:t>
            </a:r>
            <a:r>
              <a:rPr lang="ro-RO" sz="2000" dirty="0"/>
              <a:t>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562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Critical Dimension (CD</a:t>
            </a:r>
            <a:r>
              <a:rPr lang="ro-RO" sz="3200" dirty="0"/>
              <a:t>. </a:t>
            </a:r>
            <a:r>
              <a:rPr lang="en-US" sz="3200" dirty="0"/>
              <a:t>Calibration Test Specimens</a:t>
            </a:r>
            <a:r>
              <a:rPr lang="ro-RO" sz="3200" dirty="0"/>
              <a:t> </a:t>
            </a:r>
            <a:r>
              <a:rPr lang="en-US" sz="3200" dirty="0"/>
              <a:t>for SEM, FIB, and AFM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2133600"/>
            <a:ext cx="3377307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06" y="2133600"/>
            <a:ext cx="2573186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90303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eșantion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CD </a:t>
            </a:r>
            <a:r>
              <a:rPr lang="en-US" dirty="0" err="1"/>
              <a:t>cuprinde</a:t>
            </a:r>
            <a:r>
              <a:rPr lang="en-US" dirty="0"/>
              <a:t> 5 </a:t>
            </a:r>
            <a:r>
              <a:rPr lang="en-US" dirty="0" err="1"/>
              <a:t>modele</a:t>
            </a:r>
            <a:r>
              <a:rPr lang="en-US" dirty="0"/>
              <a:t> de </a:t>
            </a:r>
            <a:r>
              <a:rPr lang="en-US" dirty="0" err="1"/>
              <a:t>linii</a:t>
            </a:r>
            <a:r>
              <a:rPr lang="en-US" dirty="0"/>
              <a:t>,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identificat</a:t>
            </a:r>
            <a:r>
              <a:rPr lang="en-US" dirty="0"/>
              <a:t>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pasul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. </a:t>
            </a:r>
            <a:r>
              <a:rPr lang="en-US" dirty="0" err="1"/>
              <a:t>Fiecare</a:t>
            </a:r>
            <a:r>
              <a:rPr lang="en-US" dirty="0"/>
              <a:t> model are </a:t>
            </a:r>
            <a:r>
              <a:rPr lang="en-US" dirty="0" err="1"/>
              <a:t>cinci</a:t>
            </a:r>
            <a:r>
              <a:rPr lang="en-US" dirty="0"/>
              <a:t> bare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spații</a:t>
            </a:r>
            <a:r>
              <a:rPr lang="en-US" dirty="0"/>
              <a:t> cu pas </a:t>
            </a:r>
            <a:r>
              <a:rPr lang="en-US" dirty="0" err="1"/>
              <a:t>egal</a:t>
            </a:r>
            <a:r>
              <a:rPr lang="en-US" dirty="0"/>
              <a:t>: 10,0 um, 5,0 µm, 2,0 µm, 1,0 µm </a:t>
            </a:r>
            <a:r>
              <a:rPr lang="en-US" dirty="0" err="1"/>
              <a:t>și</a:t>
            </a:r>
            <a:r>
              <a:rPr lang="en-US" dirty="0"/>
              <a:t> 0,5 µm. </a:t>
            </a:r>
            <a:endParaRPr lang="ro-RO" dirty="0"/>
          </a:p>
          <a:p>
            <a:r>
              <a:rPr lang="en-US" dirty="0"/>
              <a:t>Zona </a:t>
            </a:r>
            <a:r>
              <a:rPr lang="en-US" dirty="0" err="1"/>
              <a:t>centrală</a:t>
            </a:r>
            <a:r>
              <a:rPr lang="en-US" dirty="0"/>
              <a:t> a </a:t>
            </a:r>
            <a:r>
              <a:rPr lang="en-US" dirty="0" err="1"/>
              <a:t>liniei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AFM. </a:t>
            </a:r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gravate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 cu o </a:t>
            </a:r>
            <a:r>
              <a:rPr lang="en-US" dirty="0" err="1"/>
              <a:t>adâncime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200 nm.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acoperire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Si.Sunt</a:t>
            </a:r>
            <a:r>
              <a:rPr lang="en-US" dirty="0"/>
              <a:t> </a:t>
            </a:r>
            <a:r>
              <a:rPr lang="en-US" dirty="0" err="1"/>
              <a:t>oferite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:- </a:t>
            </a:r>
            <a:r>
              <a:rPr lang="en-US" dirty="0" err="1"/>
              <a:t>necertificat</a:t>
            </a:r>
            <a:r>
              <a:rPr lang="en-US" dirty="0"/>
              <a:t>- </a:t>
            </a:r>
            <a:r>
              <a:rPr lang="en-US" dirty="0" err="1"/>
              <a:t>certificat</a:t>
            </a:r>
            <a:r>
              <a:rPr lang="en-US" dirty="0"/>
              <a:t> de PTB (</a:t>
            </a:r>
            <a:r>
              <a:rPr lang="en-US" dirty="0" err="1"/>
              <a:t>Physikalische</a:t>
            </a:r>
            <a:r>
              <a:rPr lang="en-US" dirty="0"/>
              <a:t>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Bundesanstalt</a:t>
            </a:r>
            <a:r>
              <a:rPr lang="en-US" dirty="0"/>
              <a:t> - o parte </a:t>
            </a:r>
            <a:r>
              <a:rPr lang="en-US" dirty="0" err="1"/>
              <a:t>germană</a:t>
            </a:r>
            <a:r>
              <a:rPr lang="en-US" dirty="0"/>
              <a:t> a NIST)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numerotate</a:t>
            </a:r>
            <a:r>
              <a:rPr lang="en-US" dirty="0"/>
              <a:t> individual.</a:t>
            </a:r>
          </a:p>
        </p:txBody>
      </p:sp>
    </p:spTree>
    <p:extLst>
      <p:ext uri="{BB962C8B-B14F-4D97-AF65-F5344CB8AC3E}">
        <p14:creationId xmlns:p14="http://schemas.microsoft.com/office/powerpoint/2010/main" val="4213060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8"/>
            <a:ext cx="8229600" cy="114300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Highly Oriented Pyrolytic Graphite – HOPG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4740075" cy="3523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828800"/>
            <a:ext cx="403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HOPG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ca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specimenele</a:t>
            </a:r>
            <a:r>
              <a:rPr lang="en-US" dirty="0"/>
              <a:t> care </a:t>
            </a:r>
            <a:r>
              <a:rPr lang="en-US" dirty="0" err="1"/>
              <a:t>urmează</a:t>
            </a:r>
            <a:r>
              <a:rPr lang="en-US" dirty="0"/>
              <a:t> să fie </a:t>
            </a:r>
            <a:r>
              <a:rPr lang="en-US" dirty="0" err="1"/>
              <a:t>examinate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microscoapele</a:t>
            </a:r>
            <a:r>
              <a:rPr lang="en-US" dirty="0"/>
              <a:t> cu </a:t>
            </a:r>
            <a:r>
              <a:rPr lang="en-US" dirty="0" err="1"/>
              <a:t>sondă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 (SPM, STM </a:t>
            </a:r>
            <a:r>
              <a:rPr lang="en-US" dirty="0" err="1"/>
              <a:t>și</a:t>
            </a:r>
            <a:r>
              <a:rPr lang="en-US" dirty="0"/>
              <a:t> AFM). 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specimen de </a:t>
            </a:r>
            <a:r>
              <a:rPr lang="en-US" dirty="0" err="1"/>
              <a:t>calibrare</a:t>
            </a:r>
            <a:r>
              <a:rPr lang="en-US" dirty="0"/>
              <a:t>. HOPG </a:t>
            </a:r>
            <a:r>
              <a:rPr lang="en-US" dirty="0" err="1"/>
              <a:t>constă</a:t>
            </a:r>
            <a:r>
              <a:rPr lang="en-US" dirty="0"/>
              <a:t> din </a:t>
            </a:r>
            <a:r>
              <a:rPr lang="en-US" dirty="0" err="1"/>
              <a:t>planuri</a:t>
            </a:r>
            <a:r>
              <a:rPr lang="en-US" dirty="0"/>
              <a:t> </a:t>
            </a:r>
            <a:r>
              <a:rPr lang="en-US" dirty="0" err="1"/>
              <a:t>stratificate</a:t>
            </a:r>
            <a:r>
              <a:rPr lang="en-US" dirty="0"/>
              <a:t> de </a:t>
            </a:r>
            <a:r>
              <a:rPr lang="en-US" dirty="0" err="1"/>
              <a:t>atomi</a:t>
            </a:r>
            <a:r>
              <a:rPr lang="en-US" dirty="0"/>
              <a:t> de carbon (002)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orientate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celălalt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ZYB de </a:t>
            </a:r>
            <a:r>
              <a:rPr lang="en-US" dirty="0" err="1"/>
              <a:t>calitate</a:t>
            </a:r>
            <a:r>
              <a:rPr lang="en-US" dirty="0"/>
              <a:t> HOPG cu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cu o </a:t>
            </a:r>
            <a:r>
              <a:rPr lang="en-US" dirty="0" err="1"/>
              <a:t>întindere</a:t>
            </a:r>
            <a:r>
              <a:rPr lang="en-US" dirty="0"/>
              <a:t> de </a:t>
            </a:r>
            <a:r>
              <a:rPr lang="en-US" dirty="0" err="1"/>
              <a:t>mozaic</a:t>
            </a:r>
            <a:r>
              <a:rPr lang="en-US" dirty="0"/>
              <a:t> de 0,8° ± 0,2° cu o </a:t>
            </a:r>
            <a:r>
              <a:rPr lang="en-US" dirty="0" err="1"/>
              <a:t>dimensiune</a:t>
            </a:r>
            <a:r>
              <a:rPr lang="en-US" dirty="0"/>
              <a:t> a </a:t>
            </a:r>
            <a:r>
              <a:rPr lang="en-US" dirty="0" err="1"/>
              <a:t>granulelor</a:t>
            </a:r>
            <a:r>
              <a:rPr lang="en-US" dirty="0"/>
              <a:t> de </a:t>
            </a:r>
            <a:r>
              <a:rPr lang="en-US" dirty="0" err="1"/>
              <a:t>până</a:t>
            </a:r>
            <a:r>
              <a:rPr lang="en-US" dirty="0"/>
              <a:t> la 1 µm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22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AFM, STM, SPM Calibration Specimens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929" y="1828800"/>
            <a:ext cx="8936142" cy="38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66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83" y="2133600"/>
            <a:ext cx="897903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9" y="2209800"/>
            <a:ext cx="895756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4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1" y="2057400"/>
            <a:ext cx="89934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2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" y="1905000"/>
            <a:ext cx="89254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9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057400"/>
            <a:ext cx="894363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3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" y="1905000"/>
            <a:ext cx="90497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20" y="1905000"/>
            <a:ext cx="88465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5B090E-98B0-AC56-6A93-FACD8BA3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FB411CF-49FF-56B9-AA16-E8FA6749C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Verificarea</a:t>
            </a:r>
            <a:r>
              <a:rPr lang="en-US" dirty="0"/>
              <a:t> </a:t>
            </a:r>
            <a:r>
              <a:rPr lang="en-US" dirty="0" err="1"/>
              <a:t>metrologică</a:t>
            </a:r>
            <a:r>
              <a:rPr lang="en-US" dirty="0"/>
              <a:t> a </a:t>
            </a:r>
            <a:r>
              <a:rPr lang="en-US" dirty="0" err="1"/>
              <a:t>mijloacelor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supuse</a:t>
            </a:r>
            <a:r>
              <a:rPr lang="en-US" dirty="0"/>
              <a:t> </a:t>
            </a:r>
            <a:r>
              <a:rPr lang="en-US" dirty="0" err="1"/>
              <a:t>controlului</a:t>
            </a:r>
            <a:r>
              <a:rPr lang="en-US" dirty="0"/>
              <a:t> </a:t>
            </a:r>
            <a:r>
              <a:rPr lang="en-US" dirty="0" err="1"/>
              <a:t>metrologic</a:t>
            </a:r>
            <a:r>
              <a:rPr lang="en-US" dirty="0"/>
              <a:t> legal se </a:t>
            </a:r>
            <a:r>
              <a:rPr lang="en-US" dirty="0" err="1"/>
              <a:t>execută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prevederile</a:t>
            </a:r>
            <a:r>
              <a:rPr lang="en-US" dirty="0"/>
              <a:t> </a:t>
            </a:r>
            <a:r>
              <a:rPr lang="en-US" dirty="0" err="1"/>
              <a:t>normelor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 </a:t>
            </a:r>
            <a:r>
              <a:rPr lang="en-US" dirty="0" err="1"/>
              <a:t>legală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/sau ale </a:t>
            </a:r>
            <a:r>
              <a:rPr lang="en-US" dirty="0" err="1"/>
              <a:t>normelor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 </a:t>
            </a:r>
            <a:r>
              <a:rPr lang="en-US" dirty="0" err="1"/>
              <a:t>legală</a:t>
            </a:r>
            <a:r>
              <a:rPr lang="en-US" dirty="0"/>
              <a:t> CEE,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laboratoarele</a:t>
            </a:r>
            <a:r>
              <a:rPr lang="en-US" dirty="0"/>
              <a:t> din </a:t>
            </a:r>
            <a:r>
              <a:rPr lang="en-US" dirty="0" err="1"/>
              <a:t>structura</a:t>
            </a:r>
            <a:r>
              <a:rPr lang="en-US" dirty="0"/>
              <a:t> sau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subordinea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laboratoarele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 </a:t>
            </a:r>
            <a:r>
              <a:rPr lang="en-US" dirty="0" err="1"/>
              <a:t>autorizate</a:t>
            </a:r>
            <a:r>
              <a:rPr lang="en-US" dirty="0"/>
              <a:t> de </a:t>
            </a:r>
            <a:r>
              <a:rPr lang="ro-RO" dirty="0"/>
              <a:t>INM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7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91412E-0BC9-A59B-6D92-68B9312F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84138"/>
            <a:ext cx="9105900" cy="1143000"/>
          </a:xfrm>
        </p:spPr>
        <p:txBody>
          <a:bodyPr/>
          <a:lstStyle/>
          <a:p>
            <a:r>
              <a:rPr lang="ro-RO" dirty="0"/>
              <a:t>Calibrarea instrumentelor de măsură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8074A50-1103-EA16-D899-884C5CB1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059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/>
              <a:t>Calibrarea</a:t>
            </a:r>
            <a:r>
              <a:rPr lang="en-US" sz="2200" b="1" dirty="0"/>
              <a:t> </a:t>
            </a:r>
            <a:r>
              <a:rPr lang="en-US" sz="2200" b="1" dirty="0" err="1"/>
              <a:t>instrumentelor</a:t>
            </a:r>
            <a:r>
              <a:rPr lang="en-US" sz="2200" b="1" dirty="0"/>
              <a:t> de </a:t>
            </a:r>
            <a:r>
              <a:rPr lang="en-US" sz="2200" b="1" dirty="0" err="1"/>
              <a:t>măsură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lucrări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)- un set de </a:t>
            </a:r>
            <a:r>
              <a:rPr lang="en-US" sz="2200" dirty="0" err="1"/>
              <a:t>operațiuni</a:t>
            </a:r>
            <a:r>
              <a:rPr lang="en-US" sz="2200" dirty="0"/>
              <a:t> </a:t>
            </a:r>
            <a:r>
              <a:rPr lang="en-US" sz="2200" dirty="0" err="1"/>
              <a:t>efectuate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determina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confirma</a:t>
            </a:r>
            <a:r>
              <a:rPr lang="en-US" sz="2200" dirty="0"/>
              <a:t> </a:t>
            </a:r>
            <a:r>
              <a:rPr lang="en-US" sz="2200" dirty="0" err="1"/>
              <a:t>valorile</a:t>
            </a:r>
            <a:r>
              <a:rPr lang="en-US" sz="2200" dirty="0"/>
              <a:t> </a:t>
            </a:r>
            <a:r>
              <a:rPr lang="en-US" sz="2200" dirty="0" err="1"/>
              <a:t>reale</a:t>
            </a:r>
            <a:r>
              <a:rPr lang="en-US" sz="2200" dirty="0"/>
              <a:t> ale </a:t>
            </a:r>
            <a:r>
              <a:rPr lang="en-US" sz="2200" dirty="0" err="1"/>
              <a:t>caracteristicilor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(sau) </a:t>
            </a:r>
            <a:r>
              <a:rPr lang="en-US" sz="2200" dirty="0" err="1"/>
              <a:t>adecvarea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utilizarea</a:t>
            </a:r>
            <a:r>
              <a:rPr lang="en-US" sz="2200" dirty="0"/>
              <a:t> </a:t>
            </a:r>
            <a:r>
              <a:rPr lang="en-US" sz="2200" dirty="0" err="1"/>
              <a:t>unui</a:t>
            </a:r>
            <a:r>
              <a:rPr lang="en-US" sz="2200" dirty="0"/>
              <a:t> instrument de </a:t>
            </a:r>
            <a:r>
              <a:rPr lang="en-US" sz="2200" dirty="0" err="1"/>
              <a:t>măsurare</a:t>
            </a:r>
            <a:r>
              <a:rPr lang="en-US" sz="2200" dirty="0"/>
              <a:t> care nu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supus</a:t>
            </a:r>
            <a:r>
              <a:rPr lang="en-US" sz="2200" dirty="0"/>
              <a:t> </a:t>
            </a:r>
            <a:r>
              <a:rPr lang="en-US" sz="2200" dirty="0" err="1"/>
              <a:t>controlului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supravegherii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 de stat. </a:t>
            </a:r>
            <a:endParaRPr lang="ro-RO" sz="2200" dirty="0"/>
          </a:p>
          <a:p>
            <a:pPr marL="0" indent="0">
              <a:buNone/>
            </a:pPr>
            <a:r>
              <a:rPr lang="en-US" sz="2200" b="1" dirty="0" err="1"/>
              <a:t>Instrumente</a:t>
            </a:r>
            <a:r>
              <a:rPr lang="en-US" sz="2200" b="1" dirty="0"/>
              <a:t> de </a:t>
            </a:r>
            <a:r>
              <a:rPr lang="en-US" sz="2200" b="1" dirty="0" err="1"/>
              <a:t>calibrare</a:t>
            </a:r>
            <a:r>
              <a:rPr lang="en-US" sz="2200" dirty="0"/>
              <a:t>- </a:t>
            </a:r>
            <a:r>
              <a:rPr lang="en-US" sz="2200" dirty="0" err="1"/>
              <a:t>standarde</a:t>
            </a:r>
            <a:r>
              <a:rPr lang="en-US" sz="2200" dirty="0"/>
              <a:t>, </a:t>
            </a:r>
            <a:r>
              <a:rPr lang="en-US" sz="2200" dirty="0" err="1"/>
              <a:t>setări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alte</a:t>
            </a:r>
            <a:r>
              <a:rPr lang="en-US" sz="2200" dirty="0"/>
              <a:t> </a:t>
            </a:r>
            <a:r>
              <a:rPr lang="en-US" sz="2200" dirty="0" err="1"/>
              <a:t>instrumente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la </a:t>
            </a:r>
            <a:r>
              <a:rPr lang="en-US" sz="2200" dirty="0" err="1"/>
              <a:t>etalonare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conformitate</a:t>
            </a:r>
            <a:r>
              <a:rPr lang="en-US" sz="2200" dirty="0"/>
              <a:t> cu </a:t>
            </a:r>
            <a:r>
              <a:rPr lang="en-US" sz="2200" dirty="0" err="1"/>
              <a:t>regulile</a:t>
            </a:r>
            <a:r>
              <a:rPr lang="en-US" sz="2200" dirty="0"/>
              <a:t> </a:t>
            </a:r>
            <a:r>
              <a:rPr lang="en-US" sz="2200" dirty="0" err="1"/>
              <a:t>stabilite</a:t>
            </a:r>
            <a:r>
              <a:rPr lang="en-US" sz="2200" dirty="0"/>
              <a:t>. </a:t>
            </a:r>
            <a:endParaRPr lang="ro-RO" sz="2200" dirty="0"/>
          </a:p>
          <a:p>
            <a:pPr marL="0" indent="0">
              <a:buNone/>
            </a:pPr>
            <a:r>
              <a:rPr lang="en-US" sz="2200" b="1" dirty="0" err="1"/>
              <a:t>Certificat</a:t>
            </a:r>
            <a:r>
              <a:rPr lang="en-US" sz="2200" b="1" dirty="0"/>
              <a:t> de </a:t>
            </a:r>
            <a:r>
              <a:rPr lang="en-US" sz="2200" b="1" dirty="0" err="1"/>
              <a:t>calibrare</a:t>
            </a:r>
            <a:r>
              <a:rPr lang="en-US" sz="2200" dirty="0"/>
              <a:t>- un document care </a:t>
            </a:r>
            <a:r>
              <a:rPr lang="en-US" sz="2200" dirty="0" err="1"/>
              <a:t>atestă</a:t>
            </a:r>
            <a:r>
              <a:rPr lang="en-US" sz="2200" dirty="0"/>
              <a:t> </a:t>
            </a:r>
            <a:r>
              <a:rPr lang="en-US" sz="2200" dirty="0" err="1"/>
              <a:t>faptul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rezultatele</a:t>
            </a:r>
            <a:r>
              <a:rPr lang="en-US" sz="2200" dirty="0"/>
              <a:t> </a:t>
            </a:r>
            <a:r>
              <a:rPr lang="en-US" sz="2200" dirty="0" err="1"/>
              <a:t>etalonării</a:t>
            </a:r>
            <a:r>
              <a:rPr lang="en-US" sz="2200" dirty="0"/>
              <a:t> </a:t>
            </a:r>
            <a:r>
              <a:rPr lang="en-US" sz="2200" dirty="0" err="1"/>
              <a:t>instrumentului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, care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eliberat</a:t>
            </a:r>
            <a:r>
              <a:rPr lang="en-US" sz="2200" dirty="0"/>
              <a:t> de </a:t>
            </a:r>
            <a:r>
              <a:rPr lang="en-US" sz="2200" dirty="0" err="1"/>
              <a:t>organizația</a:t>
            </a:r>
            <a:r>
              <a:rPr lang="en-US" sz="2200" dirty="0"/>
              <a:t> care </a:t>
            </a:r>
            <a:r>
              <a:rPr lang="en-US" sz="2200" dirty="0" err="1"/>
              <a:t>efectuează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. </a:t>
            </a:r>
            <a:endParaRPr lang="ro-RO" sz="2200" dirty="0"/>
          </a:p>
          <a:p>
            <a:pPr marL="0" indent="0">
              <a:buNone/>
            </a:pPr>
            <a:r>
              <a:rPr lang="en-US" sz="2200" b="1" dirty="0" err="1"/>
              <a:t>Ștampile</a:t>
            </a:r>
            <a:r>
              <a:rPr lang="en-US" sz="2200" b="1" dirty="0"/>
              <a:t> de </a:t>
            </a:r>
            <a:r>
              <a:rPr lang="en-US" sz="2200" b="1" dirty="0" err="1"/>
              <a:t>calibrare</a:t>
            </a:r>
            <a:r>
              <a:rPr lang="ro-RO" sz="2200" b="1" dirty="0"/>
              <a:t> </a:t>
            </a:r>
            <a:r>
              <a:rPr lang="en-US" sz="2200" b="1" dirty="0"/>
              <a:t>- </a:t>
            </a:r>
            <a:r>
              <a:rPr lang="en-US" sz="2200" dirty="0" err="1"/>
              <a:t>dispozitive</a:t>
            </a:r>
            <a:r>
              <a:rPr lang="en-US" sz="2200" dirty="0"/>
              <a:t> </a:t>
            </a:r>
            <a:r>
              <a:rPr lang="en-US" sz="2200" dirty="0" err="1"/>
              <a:t>tehnice</a:t>
            </a:r>
            <a:r>
              <a:rPr lang="en-US" sz="2200" dirty="0"/>
              <a:t> destinate </a:t>
            </a:r>
            <a:r>
              <a:rPr lang="en-US" sz="2200" dirty="0" err="1"/>
              <a:t>imprimării</a:t>
            </a:r>
            <a:r>
              <a:rPr lang="en-US" sz="2200" dirty="0"/>
              <a:t> </a:t>
            </a:r>
            <a:r>
              <a:rPr lang="en-US" sz="2200" dirty="0" err="1"/>
              <a:t>unei</a:t>
            </a:r>
            <a:r>
              <a:rPr lang="en-US" sz="2200" dirty="0"/>
              <a:t> </a:t>
            </a:r>
            <a:r>
              <a:rPr lang="en-US" sz="2200" dirty="0" err="1"/>
              <a:t>ștampile</a:t>
            </a:r>
            <a:r>
              <a:rPr lang="en-US" sz="2200" dirty="0"/>
              <a:t> pe </a:t>
            </a:r>
            <a:r>
              <a:rPr lang="en-US" sz="2200" dirty="0" err="1"/>
              <a:t>instrumentele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, </a:t>
            </a:r>
            <a:r>
              <a:rPr lang="en-US" sz="2200" dirty="0" err="1"/>
              <a:t>dispozitivele</a:t>
            </a:r>
            <a:r>
              <a:rPr lang="en-US" sz="2200" dirty="0"/>
              <a:t> </a:t>
            </a:r>
            <a:r>
              <a:rPr lang="en-US" sz="2200" dirty="0" err="1"/>
              <a:t>suplimentare</a:t>
            </a:r>
            <a:r>
              <a:rPr lang="en-US" sz="2200" dirty="0"/>
              <a:t> sau </a:t>
            </a:r>
            <a:r>
              <a:rPr lang="en-US" sz="2200" dirty="0" err="1"/>
              <a:t>documentația</a:t>
            </a:r>
            <a:r>
              <a:rPr lang="en-US" sz="2200" dirty="0"/>
              <a:t> </a:t>
            </a:r>
            <a:r>
              <a:rPr lang="en-US" sz="2200" dirty="0" err="1"/>
              <a:t>tehnică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a: </a:t>
            </a:r>
            <a:r>
              <a:rPr lang="en-US" sz="2200" dirty="0" err="1"/>
              <a:t>certifica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instrumentele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au </a:t>
            </a:r>
            <a:r>
              <a:rPr lang="en-US" sz="2200" dirty="0" err="1"/>
              <a:t>caracteristici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 care </a:t>
            </a:r>
            <a:r>
              <a:rPr lang="en-US" sz="2200" dirty="0" err="1"/>
              <a:t>îndeplinesc</a:t>
            </a:r>
            <a:r>
              <a:rPr lang="en-US" sz="2200" dirty="0"/>
              <a:t> </a:t>
            </a:r>
            <a:r>
              <a:rPr lang="en-US" sz="2200" dirty="0" err="1"/>
              <a:t>cerințele</a:t>
            </a:r>
            <a:r>
              <a:rPr lang="en-US" sz="2200" dirty="0"/>
              <a:t> </a:t>
            </a:r>
            <a:r>
              <a:rPr lang="en-US" sz="2200" dirty="0" err="1"/>
              <a:t>tehnice</a:t>
            </a:r>
            <a:r>
              <a:rPr lang="en-US" sz="2200" dirty="0"/>
              <a:t> </a:t>
            </a:r>
            <a:r>
              <a:rPr lang="en-US" sz="2200" dirty="0" err="1"/>
              <a:t>stabilite</a:t>
            </a:r>
            <a:r>
              <a:rPr lang="en-US" sz="22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85754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4F2665-3FE5-7861-71F5-FDFA4A51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1AC2DF0-824C-B5B6-9909-6F224483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/>
              <a:t>Rezultatele</a:t>
            </a:r>
            <a:r>
              <a:rPr lang="en-US" sz="2200" dirty="0"/>
              <a:t> </a:t>
            </a:r>
            <a:r>
              <a:rPr lang="en-US" sz="2200" dirty="0" err="1"/>
              <a:t>calibr</a:t>
            </a:r>
            <a:r>
              <a:rPr lang="ro-RO" sz="2200" dirty="0" err="1"/>
              <a:t>ăr</a:t>
            </a:r>
            <a:r>
              <a:rPr lang="en-US" sz="2200" dirty="0"/>
              <a:t>ii permit </a:t>
            </a:r>
            <a:r>
              <a:rPr lang="ro-RO" sz="2200" dirty="0"/>
              <a:t>f</a:t>
            </a:r>
            <a:r>
              <a:rPr lang="en-US" sz="2200" dirty="0" err="1"/>
              <a:t>ie</a:t>
            </a:r>
            <a:r>
              <a:rPr lang="en-US" sz="2200" dirty="0"/>
              <a:t> să </a:t>
            </a:r>
            <a:r>
              <a:rPr lang="en-US" sz="2200" dirty="0" err="1"/>
              <a:t>atribuiți</a:t>
            </a:r>
            <a:r>
              <a:rPr lang="en-US" sz="2200" dirty="0"/>
              <a:t> </a:t>
            </a:r>
            <a:r>
              <a:rPr lang="en-US" sz="2200" dirty="0" err="1"/>
              <a:t>valorile</a:t>
            </a:r>
            <a:r>
              <a:rPr lang="en-US" sz="2200" dirty="0"/>
              <a:t> </a:t>
            </a:r>
            <a:r>
              <a:rPr lang="en-US" sz="2200" dirty="0" err="1"/>
              <a:t>cantităților</a:t>
            </a:r>
            <a:r>
              <a:rPr lang="en-US" sz="2200" dirty="0"/>
              <a:t> </a:t>
            </a:r>
            <a:r>
              <a:rPr lang="en-US" sz="2200" dirty="0" err="1"/>
              <a:t>măsurate</a:t>
            </a:r>
            <a:r>
              <a:rPr lang="en-US" sz="2200" dirty="0"/>
              <a:t> </a:t>
            </a:r>
            <a:r>
              <a:rPr lang="en-US" sz="2200" dirty="0" err="1"/>
              <a:t>citirilor</a:t>
            </a:r>
            <a:r>
              <a:rPr lang="en-US" sz="2200" dirty="0"/>
              <a:t>, fie să </a:t>
            </a:r>
            <a:r>
              <a:rPr lang="en-US" sz="2200" dirty="0" err="1"/>
              <a:t>determinați</a:t>
            </a:r>
            <a:r>
              <a:rPr lang="en-US" sz="2200" dirty="0"/>
              <a:t> </a:t>
            </a:r>
            <a:r>
              <a:rPr lang="en-US" sz="2200" dirty="0" err="1"/>
              <a:t>corecții</a:t>
            </a:r>
            <a:r>
              <a:rPr lang="en-US" sz="2200" dirty="0"/>
              <a:t> ale </a:t>
            </a:r>
            <a:r>
              <a:rPr lang="en-US" sz="2200" dirty="0" err="1"/>
              <a:t>citirilor</a:t>
            </a:r>
            <a:r>
              <a:rPr lang="en-US" sz="2200" dirty="0"/>
              <a:t>;</a:t>
            </a:r>
            <a:endParaRPr lang="ro-RO" sz="2200" dirty="0"/>
          </a:p>
          <a:p>
            <a:r>
              <a:rPr lang="ro-RO" sz="2200" dirty="0"/>
              <a:t>C</a:t>
            </a:r>
            <a:r>
              <a:rPr lang="en-US" sz="2200" dirty="0" err="1"/>
              <a:t>alibrarea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</a:t>
            </a:r>
            <a:r>
              <a:rPr lang="en-US" sz="2200" dirty="0" err="1"/>
              <a:t>determina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alte</a:t>
            </a:r>
            <a:r>
              <a:rPr lang="en-US" sz="2200" dirty="0"/>
              <a:t> </a:t>
            </a:r>
            <a:r>
              <a:rPr lang="en-US" sz="2200" dirty="0" err="1"/>
              <a:t>proprietăți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, de </a:t>
            </a:r>
            <a:r>
              <a:rPr lang="en-US" sz="2200" dirty="0" err="1"/>
              <a:t>exemplu</a:t>
            </a:r>
            <a:r>
              <a:rPr lang="en-US" sz="2200" dirty="0"/>
              <a:t> </a:t>
            </a:r>
            <a:r>
              <a:rPr lang="en-US" sz="2200" dirty="0" err="1"/>
              <a:t>efectul</a:t>
            </a:r>
            <a:r>
              <a:rPr lang="en-US" sz="2200" dirty="0"/>
              <a:t> de </a:t>
            </a:r>
            <a:r>
              <a:rPr lang="en-US" sz="2200" dirty="0" err="1"/>
              <a:t>influență</a:t>
            </a:r>
            <a:r>
              <a:rPr lang="en-US" sz="2200" dirty="0"/>
              <a:t> a </a:t>
            </a:r>
            <a:r>
              <a:rPr lang="ro-RO" sz="2200" dirty="0"/>
              <a:t>altor valori</a:t>
            </a:r>
            <a:r>
              <a:rPr lang="en-US" sz="2200" dirty="0"/>
              <a:t>;</a:t>
            </a:r>
            <a:endParaRPr lang="ro-RO" sz="2200" dirty="0"/>
          </a:p>
          <a:p>
            <a:r>
              <a:rPr lang="en-US" sz="2200" dirty="0" err="1"/>
              <a:t>Rezultatul</a:t>
            </a:r>
            <a:r>
              <a:rPr lang="en-US" sz="2200" dirty="0"/>
              <a:t> </a:t>
            </a:r>
            <a:r>
              <a:rPr lang="en-US" sz="2200" dirty="0" err="1"/>
              <a:t>calibrării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fi </a:t>
            </a:r>
            <a:r>
              <a:rPr lang="en-US" sz="2200" dirty="0" err="1"/>
              <a:t>înregistrat</a:t>
            </a:r>
            <a:r>
              <a:rPr lang="en-US" sz="2200" dirty="0"/>
              <a:t> </a:t>
            </a:r>
            <a:r>
              <a:rPr lang="en-US" sz="2200" dirty="0" err="1"/>
              <a:t>într</a:t>
            </a:r>
            <a:r>
              <a:rPr lang="en-US" sz="2200" dirty="0"/>
              <a:t>-un document </a:t>
            </a:r>
            <a:r>
              <a:rPr lang="en-US" sz="2200" dirty="0" err="1"/>
              <a:t>numit</a:t>
            </a:r>
            <a:r>
              <a:rPr lang="en-US" sz="2200" dirty="0"/>
              <a:t> </a:t>
            </a:r>
            <a:r>
              <a:rPr lang="en-US" sz="2200" dirty="0" err="1"/>
              <a:t>uneori</a:t>
            </a:r>
            <a:r>
              <a:rPr lang="en-US" sz="2200" dirty="0"/>
              <a:t> </a:t>
            </a:r>
            <a:r>
              <a:rPr lang="en-US" sz="2200" dirty="0" err="1"/>
              <a:t>certificat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sau </a:t>
            </a:r>
            <a:r>
              <a:rPr lang="en-US" sz="2200" dirty="0" err="1"/>
              <a:t>raport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endParaRPr lang="ro-RO" sz="2200" dirty="0"/>
          </a:p>
          <a:p>
            <a:pPr marL="0" indent="0">
              <a:buNone/>
            </a:pPr>
            <a:r>
              <a:rPr lang="en-US" sz="2200" dirty="0"/>
              <a:t>În </a:t>
            </a:r>
            <a:r>
              <a:rPr lang="en-US" sz="2200" dirty="0" err="1"/>
              <a:t>consecință</a:t>
            </a:r>
            <a:r>
              <a:rPr lang="en-US" sz="2200" dirty="0"/>
              <a:t>, </a:t>
            </a:r>
            <a:r>
              <a:rPr lang="en-US" sz="2200" dirty="0" err="1"/>
              <a:t>esența</a:t>
            </a:r>
            <a:r>
              <a:rPr lang="en-US" sz="2200" dirty="0"/>
              <a:t> </a:t>
            </a:r>
            <a:r>
              <a:rPr lang="en-US" sz="2200" dirty="0" err="1"/>
              <a:t>operației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stabilirea</a:t>
            </a:r>
            <a:r>
              <a:rPr lang="en-US" sz="2200" dirty="0"/>
              <a:t> </a:t>
            </a:r>
            <a:r>
              <a:rPr lang="en-US" sz="2200" dirty="0" err="1"/>
              <a:t>caracteristicilor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 </a:t>
            </a:r>
            <a:r>
              <a:rPr lang="en-US" sz="2200" dirty="0" err="1"/>
              <a:t>reale</a:t>
            </a:r>
            <a:r>
              <a:rPr lang="en-US" sz="2200" dirty="0"/>
              <a:t> ale </a:t>
            </a:r>
            <a:r>
              <a:rPr lang="ro-RO" sz="2200" dirty="0"/>
              <a:t>MM</a:t>
            </a:r>
            <a:r>
              <a:rPr lang="en-US" sz="2200" dirty="0"/>
              <a:t>. </a:t>
            </a:r>
            <a:r>
              <a:rPr lang="en-US" sz="2200" dirty="0" err="1"/>
              <a:t>Adică</a:t>
            </a:r>
            <a:r>
              <a:rPr lang="en-US" sz="2200" dirty="0"/>
              <a:t>, </a:t>
            </a:r>
            <a:r>
              <a:rPr lang="en-US" sz="2200" dirty="0" err="1"/>
              <a:t>calibrarea</a:t>
            </a:r>
            <a:r>
              <a:rPr lang="en-US" sz="2200" dirty="0"/>
              <a:t>, ca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verificarea</a:t>
            </a:r>
            <a:r>
              <a:rPr lang="en-US" sz="2200" dirty="0"/>
              <a:t>, face </a:t>
            </a:r>
            <a:r>
              <a:rPr lang="en-US" sz="2200" dirty="0" err="1"/>
              <a:t>parte</a:t>
            </a:r>
            <a:r>
              <a:rPr lang="en-US" sz="2200" dirty="0"/>
              <a:t> din </a:t>
            </a:r>
            <a:r>
              <a:rPr lang="en-US" sz="2200" dirty="0" err="1"/>
              <a:t>sistemul</a:t>
            </a:r>
            <a:r>
              <a:rPr lang="en-US" sz="2200" dirty="0"/>
              <a:t> de </a:t>
            </a:r>
            <a:r>
              <a:rPr lang="en-US" sz="2200" dirty="0" err="1"/>
              <a:t>suport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marL="0" indent="0">
              <a:buNone/>
            </a:pP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Verificarea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sunt </a:t>
            </a:r>
            <a:r>
              <a:rPr lang="ro-RO" sz="2200" dirty="0"/>
              <a:t>simultan </a:t>
            </a:r>
            <a:r>
              <a:rPr lang="en-US" sz="2200" dirty="0" err="1"/>
              <a:t>componente</a:t>
            </a:r>
            <a:r>
              <a:rPr lang="en-US" sz="2200" dirty="0"/>
              <a:t> ale </a:t>
            </a:r>
            <a:r>
              <a:rPr lang="en-US" sz="2200" dirty="0" err="1"/>
              <a:t>sistemului</a:t>
            </a:r>
            <a:r>
              <a:rPr lang="en-US" sz="2200" dirty="0"/>
              <a:t> de </a:t>
            </a:r>
            <a:r>
              <a:rPr lang="en-US" sz="2200" dirty="0" err="1"/>
              <a:t>transmitere</a:t>
            </a:r>
            <a:r>
              <a:rPr lang="en-US" sz="2200" dirty="0"/>
              <a:t> a </a:t>
            </a:r>
            <a:r>
              <a:rPr lang="en-US" sz="2200" dirty="0" err="1"/>
              <a:t>mărimii</a:t>
            </a:r>
            <a:r>
              <a:rPr lang="en-US" sz="2200" dirty="0"/>
              <a:t> </a:t>
            </a:r>
            <a:r>
              <a:rPr lang="en-US" sz="2200" dirty="0" err="1"/>
              <a:t>unei</a:t>
            </a:r>
            <a:r>
              <a:rPr lang="en-US" sz="2200" dirty="0"/>
              <a:t> </a:t>
            </a:r>
            <a:r>
              <a:rPr lang="en-US" sz="2200" dirty="0" err="1"/>
              <a:t>cantități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36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3FB8BA-1C92-11B7-FE8F-C72BC7A4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9614C9F-2966-CD26-5FF7-D6CF0E95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b="1" dirty="0" err="1"/>
              <a:t>Calibrarea</a:t>
            </a:r>
            <a:r>
              <a:rPr lang="en-US" sz="2200" b="1" dirty="0"/>
              <a:t> </a:t>
            </a:r>
            <a:r>
              <a:rPr lang="ro-RO" sz="2200" b="1" dirty="0"/>
              <a:t>MM</a:t>
            </a:r>
            <a:r>
              <a:rPr lang="en-US" sz="2200" b="1" dirty="0"/>
              <a:t> </a:t>
            </a:r>
            <a:r>
              <a:rPr lang="en-US" sz="2200" b="1" dirty="0" err="1"/>
              <a:t>este</a:t>
            </a:r>
            <a:r>
              <a:rPr lang="en-US" sz="2200" b="1" dirty="0"/>
              <a:t> o </a:t>
            </a:r>
            <a:r>
              <a:rPr lang="en-US" sz="2200" b="1" dirty="0" err="1"/>
              <a:t>procedură</a:t>
            </a:r>
            <a:r>
              <a:rPr lang="en-US" sz="2200" b="1" dirty="0"/>
              <a:t> </a:t>
            </a:r>
            <a:r>
              <a:rPr lang="en-US" sz="2200" b="1" dirty="0" err="1"/>
              <a:t>voluntară</a:t>
            </a:r>
            <a:r>
              <a:rPr lang="en-US" sz="2200" dirty="0"/>
              <a:t>. Dar </a:t>
            </a:r>
            <a:r>
              <a:rPr lang="en-US" sz="2200" dirty="0" err="1"/>
              <a:t>persoanele</a:t>
            </a:r>
            <a:r>
              <a:rPr lang="en-US" sz="2200" dirty="0"/>
              <a:t> </a:t>
            </a:r>
            <a:r>
              <a:rPr lang="en-US" sz="2200" dirty="0" err="1"/>
              <a:t>juridice</a:t>
            </a:r>
            <a:r>
              <a:rPr lang="en-US" sz="2200" dirty="0"/>
              <a:t> care </a:t>
            </a:r>
            <a:r>
              <a:rPr lang="en-US" sz="2200" dirty="0" err="1"/>
              <a:t>efectuează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</a:t>
            </a:r>
            <a:r>
              <a:rPr lang="ro-RO" sz="2200" dirty="0"/>
              <a:t>MM sunt</a:t>
            </a:r>
            <a:r>
              <a:rPr lang="en-US" sz="2200" dirty="0"/>
              <a:t> </a:t>
            </a:r>
            <a:r>
              <a:rPr lang="en-US" sz="2200" dirty="0" err="1"/>
              <a:t>supuse</a:t>
            </a:r>
            <a:r>
              <a:rPr lang="en-US" sz="2200" dirty="0"/>
              <a:t> </a:t>
            </a:r>
            <a:r>
              <a:rPr lang="en-US" sz="2200" dirty="0" err="1"/>
              <a:t>aproape</a:t>
            </a:r>
            <a:r>
              <a:rPr lang="en-US" sz="2200" dirty="0"/>
              <a:t> </a:t>
            </a:r>
            <a:r>
              <a:rPr lang="en-US" sz="2200" dirty="0" err="1"/>
              <a:t>acelorași</a:t>
            </a:r>
            <a:r>
              <a:rPr lang="en-US" sz="2200" dirty="0"/>
              <a:t> </a:t>
            </a:r>
            <a:r>
              <a:rPr lang="en-US" sz="2200" dirty="0" err="1"/>
              <a:t>cerințe</a:t>
            </a:r>
            <a:r>
              <a:rPr lang="en-US" sz="2200" dirty="0"/>
              <a:t> pe care </a:t>
            </a:r>
            <a:r>
              <a:rPr lang="en-US" sz="2200" dirty="0" err="1"/>
              <a:t>trebuie</a:t>
            </a:r>
            <a:r>
              <a:rPr lang="en-US" sz="2200" dirty="0"/>
              <a:t> să le </a:t>
            </a:r>
            <a:r>
              <a:rPr lang="en-US" sz="2200" dirty="0" err="1"/>
              <a:t>îndeplinească</a:t>
            </a:r>
            <a:r>
              <a:rPr lang="en-US" sz="2200" dirty="0"/>
              <a:t> </a:t>
            </a:r>
            <a:r>
              <a:rPr lang="en-US" sz="2200" dirty="0" err="1"/>
              <a:t>organismele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 de stat care </a:t>
            </a:r>
            <a:r>
              <a:rPr lang="en-US" sz="2200" dirty="0" err="1"/>
              <a:t>efectuează</a:t>
            </a:r>
            <a:r>
              <a:rPr lang="en-US" sz="2200" dirty="0"/>
              <a:t> </a:t>
            </a:r>
            <a:r>
              <a:rPr lang="en-US" sz="2200" dirty="0" err="1"/>
              <a:t>verificarea</a:t>
            </a:r>
            <a:r>
              <a:rPr lang="en-US" sz="2200" dirty="0"/>
              <a:t> </a:t>
            </a:r>
            <a:r>
              <a:rPr lang="en-US" sz="2200" dirty="0" err="1"/>
              <a:t>instrumentelor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, </a:t>
            </a:r>
            <a:r>
              <a:rPr lang="en-US" sz="2200" dirty="0" err="1"/>
              <a:t>în</a:t>
            </a:r>
            <a:r>
              <a:rPr lang="en-US" sz="2200" dirty="0"/>
              <a:t> special </a:t>
            </a:r>
            <a:r>
              <a:rPr lang="en-US" sz="2200" dirty="0" err="1"/>
              <a:t>cerințele</a:t>
            </a:r>
            <a:r>
              <a:rPr lang="en-US" sz="2200" dirty="0"/>
              <a:t> </a:t>
            </a:r>
            <a:r>
              <a:rPr lang="en-US" sz="2200" dirty="0" err="1"/>
              <a:t>privind</a:t>
            </a:r>
            <a:r>
              <a:rPr lang="en-US" sz="2200" dirty="0"/>
              <a:t> </a:t>
            </a:r>
            <a:r>
              <a:rPr lang="en-US" sz="2200" dirty="0" err="1"/>
              <a:t>dimensiunea</a:t>
            </a:r>
            <a:r>
              <a:rPr lang="ro-RO" sz="2200" dirty="0"/>
              <a:t> </a:t>
            </a:r>
            <a:r>
              <a:rPr lang="en-US" sz="2200" dirty="0" err="1"/>
              <a:t>spatiilor</a:t>
            </a:r>
            <a:r>
              <a:rPr lang="en-US" sz="2200" dirty="0"/>
              <a:t> de </a:t>
            </a:r>
            <a:r>
              <a:rPr lang="en-US" sz="2200" dirty="0" err="1"/>
              <a:t>productie</a:t>
            </a:r>
            <a:r>
              <a:rPr lang="ro-RO" sz="2200" dirty="0"/>
              <a:t> pentru măsurări</a:t>
            </a:r>
            <a:r>
              <a:rPr lang="en-US" sz="2200" dirty="0"/>
              <a:t>, </a:t>
            </a:r>
            <a:r>
              <a:rPr lang="en-US" sz="2200" dirty="0" err="1"/>
              <a:t>calificarea</a:t>
            </a:r>
            <a:r>
              <a:rPr lang="en-US" sz="2200" dirty="0"/>
              <a:t> </a:t>
            </a:r>
            <a:r>
              <a:rPr lang="en-US" sz="2200" dirty="0" err="1"/>
              <a:t>personalului</a:t>
            </a:r>
            <a:r>
              <a:rPr lang="en-US" sz="2200" dirty="0"/>
              <a:t>, </a:t>
            </a:r>
            <a:r>
              <a:rPr lang="en-US" sz="2200" dirty="0" err="1"/>
              <a:t>disponibilitateși</a:t>
            </a:r>
            <a:r>
              <a:rPr lang="en-US" sz="2200" dirty="0"/>
              <a:t> </a:t>
            </a:r>
            <a:r>
              <a:rPr lang="en-US" sz="2200" dirty="0" err="1"/>
              <a:t>funcționalitatea</a:t>
            </a:r>
            <a:r>
              <a:rPr lang="en-US" sz="2200" dirty="0"/>
              <a:t> </a:t>
            </a:r>
            <a:r>
              <a:rPr lang="en-US" sz="2200" dirty="0" err="1"/>
              <a:t>metrologică</a:t>
            </a:r>
            <a:r>
              <a:rPr lang="en-US" sz="2200" dirty="0"/>
              <a:t> a </a:t>
            </a:r>
            <a:r>
              <a:rPr lang="en-US" sz="2200" dirty="0" err="1"/>
              <a:t>standardelor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algn="just"/>
            <a:r>
              <a:rPr lang="en-US" sz="2200" dirty="0" err="1"/>
              <a:t>Cel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important element de </a:t>
            </a:r>
            <a:r>
              <a:rPr lang="en-US" sz="2200" dirty="0" err="1"/>
              <a:t>suport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instrumentele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nanoindustrie</a:t>
            </a:r>
            <a:r>
              <a:rPr lang="en-US" sz="2200" dirty="0"/>
              <a:t> sunt </a:t>
            </a:r>
            <a:r>
              <a:rPr lang="en-US" sz="2200" dirty="0" err="1"/>
              <a:t>măsurile</a:t>
            </a:r>
            <a:r>
              <a:rPr lang="en-US" sz="2200" dirty="0"/>
              <a:t> de </a:t>
            </a:r>
            <a:r>
              <a:rPr lang="en-US" sz="2200" dirty="0" err="1"/>
              <a:t>referință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mostrele</a:t>
            </a:r>
            <a:r>
              <a:rPr lang="en-US" sz="2200" dirty="0"/>
              <a:t> standard ale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compoziției</a:t>
            </a:r>
            <a:r>
              <a:rPr lang="en-US" sz="2200" dirty="0"/>
              <a:t> </a:t>
            </a:r>
            <a:r>
              <a:rPr lang="en-US" sz="2200" dirty="0" err="1"/>
              <a:t>materialelor</a:t>
            </a:r>
            <a:r>
              <a:rPr lang="en-US" sz="2200" dirty="0"/>
              <a:t> </a:t>
            </a:r>
            <a:r>
              <a:rPr lang="en-US" sz="2200" dirty="0" err="1"/>
              <a:t>nanostructurate</a:t>
            </a:r>
            <a:r>
              <a:rPr lang="en-US" sz="2200" dirty="0"/>
              <a:t>. </a:t>
            </a:r>
            <a:endParaRPr lang="ro-RO" sz="2200" dirty="0"/>
          </a:p>
          <a:p>
            <a:pPr algn="just"/>
            <a:r>
              <a:rPr lang="en-US" sz="2200" dirty="0"/>
              <a:t>Pentru </a:t>
            </a:r>
            <a:r>
              <a:rPr lang="en-US" sz="2200" dirty="0" err="1"/>
              <a:t>fiecare</a:t>
            </a:r>
            <a:r>
              <a:rPr lang="en-US" sz="2200" dirty="0"/>
              <a:t> tip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dezvoltat</a:t>
            </a:r>
            <a:r>
              <a:rPr lang="en-US" sz="2200" dirty="0"/>
              <a:t> un design</a:t>
            </a:r>
            <a:r>
              <a:rPr lang="ro-RO" sz="2200" dirty="0"/>
              <a:t> pentru </a:t>
            </a:r>
            <a:r>
              <a:rPr lang="en-US" sz="2200" dirty="0" err="1"/>
              <a:t>măsuri</a:t>
            </a:r>
            <a:r>
              <a:rPr lang="en-US" sz="2200" dirty="0"/>
              <a:t> de </a:t>
            </a:r>
            <a:r>
              <a:rPr lang="en-US" sz="2200" dirty="0" err="1"/>
              <a:t>referință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mostre</a:t>
            </a:r>
            <a:r>
              <a:rPr lang="en-US" sz="2200" dirty="0"/>
              <a:t> standard din </a:t>
            </a:r>
            <a:r>
              <a:rPr lang="en-US" sz="2200" dirty="0" err="1"/>
              <a:t>diferite</a:t>
            </a:r>
            <a:r>
              <a:rPr lang="en-US" sz="2200" dirty="0"/>
              <a:t> </a:t>
            </a:r>
            <a:r>
              <a:rPr lang="en-US" sz="2200" dirty="0" err="1"/>
              <a:t>materiale</a:t>
            </a:r>
            <a:r>
              <a:rPr lang="en-US" sz="2200" dirty="0"/>
              <a:t> </a:t>
            </a:r>
            <a:r>
              <a:rPr lang="en-US" sz="2200" dirty="0" err="1"/>
              <a:t>nanostructurate</a:t>
            </a:r>
            <a:r>
              <a:rPr lang="en-US" sz="2200" dirty="0"/>
              <a:t>, care </a:t>
            </a:r>
            <a:r>
              <a:rPr lang="en-US" sz="2200" dirty="0" err="1"/>
              <a:t>trebuie</a:t>
            </a:r>
            <a:r>
              <a:rPr lang="en-US" sz="2200" dirty="0"/>
              <a:t> să </a:t>
            </a:r>
            <a:r>
              <a:rPr lang="en-US" sz="2200" dirty="0" err="1"/>
              <a:t>reproducă</a:t>
            </a:r>
            <a:r>
              <a:rPr lang="en-US" sz="2200" dirty="0"/>
              <a:t> </a:t>
            </a:r>
            <a:r>
              <a:rPr lang="en-US" sz="2200" dirty="0" err="1"/>
              <a:t>parametrul</a:t>
            </a:r>
            <a:r>
              <a:rPr lang="en-US" sz="2200" dirty="0"/>
              <a:t> </a:t>
            </a:r>
            <a:r>
              <a:rPr lang="en-US" sz="2200" dirty="0" err="1"/>
              <a:t>fizic</a:t>
            </a:r>
            <a:r>
              <a:rPr lang="en-US" sz="2200" dirty="0"/>
              <a:t> </a:t>
            </a:r>
            <a:r>
              <a:rPr lang="en-US" sz="2200" dirty="0" err="1"/>
              <a:t>necesar</a:t>
            </a:r>
            <a:r>
              <a:rPr lang="en-US" sz="2200" dirty="0"/>
              <a:t> cu o </a:t>
            </a:r>
            <a:r>
              <a:rPr lang="en-US" sz="2200" dirty="0" err="1"/>
              <a:t>precizie</a:t>
            </a:r>
            <a:r>
              <a:rPr lang="en-US" sz="2200" dirty="0"/>
              <a:t> </a:t>
            </a:r>
            <a:r>
              <a:rPr lang="en-US" sz="2200" dirty="0" err="1"/>
              <a:t>dată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o </a:t>
            </a:r>
            <a:r>
              <a:rPr lang="en-US" sz="2200" dirty="0" err="1"/>
              <a:t>stabilitate</a:t>
            </a:r>
            <a:r>
              <a:rPr lang="en-US" sz="2200" dirty="0"/>
              <a:t> </a:t>
            </a:r>
            <a:r>
              <a:rPr lang="en-US" sz="2200" dirty="0" err="1"/>
              <a:t>ridicată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86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6539B8-8994-DBB1-A79D-95178B3A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53223B5-DA98-658A-93DD-B091EAC7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Asigurarea </a:t>
            </a:r>
            <a:r>
              <a:rPr lang="en-US" sz="2200" dirty="0" err="1"/>
              <a:t>uniformității</a:t>
            </a:r>
            <a:r>
              <a:rPr lang="en-US" sz="2200" dirty="0"/>
              <a:t> </a:t>
            </a:r>
            <a:r>
              <a:rPr lang="en-US" sz="2200" dirty="0" err="1"/>
              <a:t>măsurătorilor</a:t>
            </a:r>
            <a:r>
              <a:rPr lang="en-US" sz="2200" dirty="0"/>
              <a:t> </a:t>
            </a:r>
            <a:r>
              <a:rPr lang="en-US" sz="2200" dirty="0" err="1"/>
              <a:t>parametrilor</a:t>
            </a:r>
            <a:r>
              <a:rPr lang="en-US" sz="2200" dirty="0"/>
              <a:t> </a:t>
            </a:r>
            <a:r>
              <a:rPr lang="en-US" sz="2200" dirty="0" err="1"/>
              <a:t>geometrici</a:t>
            </a:r>
            <a:r>
              <a:rPr lang="en-US" sz="2200" dirty="0"/>
              <a:t> ai </a:t>
            </a:r>
            <a:r>
              <a:rPr lang="en-US" sz="2200" dirty="0" err="1"/>
              <a:t>nanoobiectelor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o </a:t>
            </a:r>
            <a:r>
              <a:rPr lang="en-US" sz="2200" dirty="0" err="1"/>
              <a:t>sarcină</a:t>
            </a:r>
            <a:r>
              <a:rPr lang="en-US" sz="2200" dirty="0"/>
              <a:t> </a:t>
            </a:r>
            <a:r>
              <a:rPr lang="en-US" sz="2200" dirty="0" err="1"/>
              <a:t>prioritară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nanoindustrie</a:t>
            </a:r>
            <a:r>
              <a:rPr lang="en-US" sz="2200" dirty="0"/>
              <a:t>. </a:t>
            </a:r>
            <a:r>
              <a:rPr lang="en-US" sz="2200" dirty="0" err="1"/>
              <a:t>Problemele</a:t>
            </a:r>
            <a:r>
              <a:rPr lang="en-US" sz="2200" dirty="0"/>
              <a:t> de </a:t>
            </a:r>
            <a:r>
              <a:rPr lang="en-US" sz="2200" dirty="0" err="1"/>
              <a:t>asigurare</a:t>
            </a:r>
            <a:r>
              <a:rPr lang="en-US" sz="2200" dirty="0"/>
              <a:t> a </a:t>
            </a:r>
            <a:r>
              <a:rPr lang="en-US" sz="2200" dirty="0" err="1"/>
              <a:t>uniformității</a:t>
            </a:r>
            <a:r>
              <a:rPr lang="en-US" sz="2200" dirty="0"/>
              <a:t> </a:t>
            </a:r>
            <a:r>
              <a:rPr lang="en-US" sz="2200" dirty="0" err="1"/>
              <a:t>măsurătorilor</a:t>
            </a:r>
            <a:r>
              <a:rPr lang="en-US" sz="2200" dirty="0"/>
              <a:t> nu sunt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puțin</a:t>
            </a:r>
            <a:r>
              <a:rPr lang="en-US" sz="2200" dirty="0"/>
              <a:t> </a:t>
            </a:r>
            <a:r>
              <a:rPr lang="en-US" sz="2200" dirty="0" err="1"/>
              <a:t>importante</a:t>
            </a:r>
            <a:r>
              <a:rPr lang="en-US" sz="2200" dirty="0"/>
              <a:t> </a:t>
            </a:r>
            <a:r>
              <a:rPr lang="en-US" sz="2200" dirty="0" err="1"/>
              <a:t>atunci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se </a:t>
            </a:r>
            <a:r>
              <a:rPr lang="en-US" sz="2200" dirty="0" err="1"/>
              <a:t>măsoară</a:t>
            </a:r>
            <a:r>
              <a:rPr lang="en-US" sz="2200" dirty="0"/>
              <a:t> </a:t>
            </a:r>
            <a:r>
              <a:rPr lang="en-US" sz="2200" dirty="0" err="1"/>
              <a:t>parametrii</a:t>
            </a:r>
            <a:r>
              <a:rPr lang="en-US" sz="2200" dirty="0"/>
              <a:t> </a:t>
            </a:r>
            <a:r>
              <a:rPr lang="en-US" sz="2200" dirty="0" err="1"/>
              <a:t>fizico-chimici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proprietățile</a:t>
            </a:r>
            <a:r>
              <a:rPr lang="en-US" sz="2200" dirty="0"/>
              <a:t> </a:t>
            </a:r>
            <a:r>
              <a:rPr lang="en-US" sz="2200" dirty="0" err="1"/>
              <a:t>nanoobiectelor</a:t>
            </a:r>
            <a:r>
              <a:rPr lang="en-US" sz="2200" dirty="0"/>
              <a:t>, cum </a:t>
            </a:r>
            <a:r>
              <a:rPr lang="en-US" sz="2200" dirty="0" err="1"/>
              <a:t>ar</a:t>
            </a:r>
            <a:r>
              <a:rPr lang="en-US" sz="2200" dirty="0"/>
              <a:t> fi </a:t>
            </a:r>
            <a:r>
              <a:rPr lang="en-US" sz="2200" dirty="0" err="1"/>
              <a:t>cele</a:t>
            </a:r>
            <a:r>
              <a:rPr lang="en-US" sz="2200" dirty="0"/>
              <a:t> </a:t>
            </a:r>
            <a:r>
              <a:rPr lang="en-US" sz="2200" dirty="0" err="1"/>
              <a:t>mecanice</a:t>
            </a:r>
            <a:r>
              <a:rPr lang="en-US" sz="2200" dirty="0"/>
              <a:t>,</a:t>
            </a:r>
            <a:r>
              <a:rPr lang="ro-RO" sz="2200" dirty="0"/>
              <a:t> </a:t>
            </a:r>
            <a:r>
              <a:rPr lang="en-US" sz="2200" dirty="0" err="1"/>
              <a:t>optice</a:t>
            </a:r>
            <a:r>
              <a:rPr lang="en-US" sz="2200" dirty="0"/>
              <a:t>, </a:t>
            </a:r>
            <a:r>
              <a:rPr lang="en-US" sz="2200" dirty="0" err="1"/>
              <a:t>electrice</a:t>
            </a:r>
            <a:r>
              <a:rPr lang="en-US" sz="2200" dirty="0"/>
              <a:t>, </a:t>
            </a:r>
            <a:r>
              <a:rPr lang="en-US" sz="2200" dirty="0" err="1"/>
              <a:t>magnetice</a:t>
            </a:r>
            <a:r>
              <a:rPr lang="en-US" sz="2200" dirty="0"/>
              <a:t>, </a:t>
            </a:r>
            <a:r>
              <a:rPr lang="en-US" sz="2200" dirty="0" err="1"/>
              <a:t>acustice</a:t>
            </a:r>
            <a:r>
              <a:rPr lang="en-US" sz="2200" dirty="0"/>
              <a:t> etc. 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 </a:t>
            </a:r>
            <a:r>
              <a:rPr lang="en-US" sz="2200" dirty="0" err="1"/>
              <a:t>necesită</a:t>
            </a:r>
            <a:r>
              <a:rPr lang="en-US" sz="2200" dirty="0"/>
              <a:t> </a:t>
            </a:r>
            <a:r>
              <a:rPr lang="en-US" sz="2200" dirty="0" err="1"/>
              <a:t>referire</a:t>
            </a:r>
            <a:r>
              <a:rPr lang="en-US" sz="2200" dirty="0"/>
              <a:t> la un standard care reproduce o </a:t>
            </a:r>
            <a:r>
              <a:rPr lang="en-US" sz="2200" dirty="0" err="1"/>
              <a:t>unitate</a:t>
            </a:r>
            <a:r>
              <a:rPr lang="en-US" sz="2200" dirty="0"/>
              <a:t> a un</a:t>
            </a:r>
            <a:r>
              <a:rPr lang="ro-RO" sz="2200" dirty="0"/>
              <a:t>ei</a:t>
            </a:r>
            <a:r>
              <a:rPr lang="en-US" sz="2200" dirty="0"/>
              <a:t> </a:t>
            </a:r>
            <a:r>
              <a:rPr lang="en-US" sz="2200" dirty="0" err="1"/>
              <a:t>anumit</a:t>
            </a:r>
            <a:r>
              <a:rPr lang="ro-RO" sz="2200" dirty="0"/>
              <a:t>e </a:t>
            </a:r>
            <a:r>
              <a:rPr lang="en-US" sz="2200" dirty="0" err="1"/>
              <a:t>cantit</a:t>
            </a:r>
            <a:r>
              <a:rPr lang="ro-RO" sz="2200" dirty="0" err="1"/>
              <a:t>ăți</a:t>
            </a:r>
            <a:r>
              <a:rPr lang="en-US" sz="2200" dirty="0"/>
              <a:t> </a:t>
            </a:r>
            <a:r>
              <a:rPr lang="en-US" sz="2200" dirty="0" err="1"/>
              <a:t>fizic</a:t>
            </a:r>
            <a:r>
              <a:rPr lang="ro-RO" sz="2200" dirty="0"/>
              <a:t>e</a:t>
            </a:r>
            <a:r>
              <a:rPr lang="en-US" sz="2200" dirty="0"/>
              <a:t>. 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36402592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431</TotalTime>
  <Words>4755</Words>
  <Application>Microsoft Office PowerPoint</Application>
  <PresentationFormat>Expunere pe ecran (4:3)</PresentationFormat>
  <Paragraphs>166</Paragraphs>
  <Slides>49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49</vt:i4>
      </vt:variant>
    </vt:vector>
  </HeadingPairs>
  <TitlesOfParts>
    <vt:vector size="54" baseType="lpstr">
      <vt:lpstr>Arial</vt:lpstr>
      <vt:lpstr>Cambria Math</vt:lpstr>
      <vt:lpstr>Open Sans</vt:lpstr>
      <vt:lpstr>Verdana</vt:lpstr>
      <vt:lpstr>Default Design</vt:lpstr>
      <vt:lpstr>Tema 4 Verificarea și calibrarea în nanometrologie</vt:lpstr>
      <vt:lpstr>Legea Metrologiei nr. 19 /2016/ HG 1042/2016</vt:lpstr>
      <vt:lpstr>Prezentare PowerPoint</vt:lpstr>
      <vt:lpstr>Prezentare PowerPoint</vt:lpstr>
      <vt:lpstr>Prezentare PowerPoint</vt:lpstr>
      <vt:lpstr>Calibrarea instrumentelor de măsură</vt:lpstr>
      <vt:lpstr>Prezentare PowerPoint</vt:lpstr>
      <vt:lpstr>Prezentare PowerPoint</vt:lpstr>
      <vt:lpstr>Prezentare PowerPoint</vt:lpstr>
      <vt:lpstr>Asigurarea uniformității măsurătorilor în nanotehnologie </vt:lpstr>
      <vt:lpstr>Schema structurală a trasabilității măsurătorilor în nanometrologia de unități de lungime</vt:lpstr>
      <vt:lpstr>Pentru nanometrologia practică trebuie elaborate:</vt:lpstr>
      <vt:lpstr>Pentru nanometrologia practică</vt:lpstr>
      <vt:lpstr>Exemplificare: Măsuri de relief pentru nanometrie</vt:lpstr>
      <vt:lpstr>Prezentare PowerPoint</vt:lpstr>
      <vt:lpstr>Clasificarea obiectelor – test (măsurilor de relief)</vt:lpstr>
      <vt:lpstr>AFM / SPM calibration and test gratings</vt:lpstr>
      <vt:lpstr>Clasificarea măsurilor de relief</vt:lpstr>
      <vt:lpstr>Prezentare PowerPoint</vt:lpstr>
      <vt:lpstr>Prezentare PowerPoint</vt:lpstr>
      <vt:lpstr>Prezentare PowerPoint</vt:lpstr>
      <vt:lpstr>Lățimea canalelor dreptunghiulare n-РПС și p -РПС</vt:lpstr>
      <vt:lpstr>Structură cu profil trapezoidal și unghiuri mici de înclinare a pereților laterali</vt:lpstr>
      <vt:lpstr>Structură cu profil trapezoidal și unghiuri mari de înclinare a pereților laterali și:  s = h tgφ&gt;&gt;d</vt:lpstr>
      <vt:lpstr>Prezentare PowerPoint</vt:lpstr>
      <vt:lpstr>Prezentare PowerPoint</vt:lpstr>
      <vt:lpstr>Verificarea măsurii de relief</vt:lpstr>
      <vt:lpstr>Prezentare PowerPoint</vt:lpstr>
      <vt:lpstr>Prezentare PowerPoint</vt:lpstr>
      <vt:lpstr>AFM Gold Calibration  Kit </vt:lpstr>
      <vt:lpstr>TipChecker pentru sondele AFM </vt:lpstr>
      <vt:lpstr>HS-Series AFM Calibration Standards</vt:lpstr>
      <vt:lpstr>Precizia seriei HS</vt:lpstr>
      <vt:lpstr>CS AFM XYZ Calibration Standard</vt:lpstr>
      <vt:lpstr>Prezentare PowerPoint</vt:lpstr>
      <vt:lpstr>KPFM-EFM Calibration Standard</vt:lpstr>
      <vt:lpstr>144nm Very High Resolution 2D Calibration Standard for AFM, STM, Auger, FIB, and SEM</vt:lpstr>
      <vt:lpstr>Prezentare PowerPoint</vt:lpstr>
      <vt:lpstr>MRS-6 Magnification Reference Standard 1,500x - 1,000,000x</vt:lpstr>
      <vt:lpstr>Critical Dimension (CD. Calibration Test Specimens for SEM, FIB, and AFM</vt:lpstr>
      <vt:lpstr>  Highly Oriented Pyrolytic Graphite – HOPG</vt:lpstr>
      <vt:lpstr>AFM, STM, SPM Calibration Specimens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 Verificarea și calibrarea în nanometrologie</dc:title>
  <dc:subject>DigitalOfficePro Free Templates</dc:subject>
  <dc:creator>buzdugan artur</dc:creator>
  <cp:keywords>Templates; PowerPoint; DigitalOfficePro; Free</cp:keywords>
  <cp:lastModifiedBy>buzdugan artur</cp:lastModifiedBy>
  <cp:revision>13</cp:revision>
  <dcterms:created xsi:type="dcterms:W3CDTF">2024-06-18T10:02:07Z</dcterms:created>
  <dcterms:modified xsi:type="dcterms:W3CDTF">2024-10-10T10:39:43Z</dcterms:modified>
  <cp:category>Templates;PowerPoint</cp:category>
</cp:coreProperties>
</file>