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4" r:id="rId3"/>
    <p:sldId id="405" r:id="rId4"/>
    <p:sldId id="406" r:id="rId5"/>
    <p:sldId id="407" r:id="rId6"/>
    <p:sldId id="408" r:id="rId7"/>
    <p:sldId id="409" r:id="rId8"/>
    <p:sldId id="257" r:id="rId9"/>
    <p:sldId id="258" r:id="rId10"/>
    <p:sldId id="259" r:id="rId11"/>
    <p:sldId id="260" r:id="rId12"/>
    <p:sldId id="272" r:id="rId13"/>
    <p:sldId id="262" r:id="rId14"/>
    <p:sldId id="263" r:id="rId15"/>
    <p:sldId id="264" r:id="rId16"/>
    <p:sldId id="277" r:id="rId17"/>
    <p:sldId id="276" r:id="rId18"/>
    <p:sldId id="267" r:id="rId19"/>
    <p:sldId id="268" r:id="rId20"/>
    <p:sldId id="269" r:id="rId21"/>
    <p:sldId id="274" r:id="rId22"/>
    <p:sldId id="265" r:id="rId23"/>
    <p:sldId id="266" r:id="rId24"/>
    <p:sldId id="271" r:id="rId25"/>
    <p:sldId id="275" r:id="rId26"/>
    <p:sldId id="273" r:id="rId27"/>
    <p:sldId id="403" r:id="rId28"/>
    <p:sldId id="398" r:id="rId29"/>
    <p:sldId id="323" r:id="rId30"/>
    <p:sldId id="399" r:id="rId31"/>
    <p:sldId id="338" r:id="rId32"/>
    <p:sldId id="400" r:id="rId33"/>
    <p:sldId id="401" r:id="rId34"/>
    <p:sldId id="325" r:id="rId35"/>
    <p:sldId id="4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8" d="100"/>
          <a:sy n="88" d="100"/>
        </p:scale>
        <p:origin x="26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2E82E7C0-5395-4EEC-B1C7-470056AD2618}"/>
    <pc:docChg chg="undo custSel addSld delSld modSld">
      <pc:chgData name="buzdugan artur" userId="1770a38c255ab84c" providerId="LiveId" clId="{2E82E7C0-5395-4EEC-B1C7-470056AD2618}" dt="2023-11-13T14:20:41.748" v="2342" actId="6549"/>
      <pc:docMkLst>
        <pc:docMk/>
      </pc:docMkLst>
      <pc:sldChg chg="modSp mod">
        <pc:chgData name="buzdugan artur" userId="1770a38c255ab84c" providerId="LiveId" clId="{2E82E7C0-5395-4EEC-B1C7-470056AD2618}" dt="2023-11-13T14:20:41.748" v="2342" actId="6549"/>
        <pc:sldMkLst>
          <pc:docMk/>
          <pc:sldMk cId="2150911064" sldId="256"/>
        </pc:sldMkLst>
        <pc:spChg chg="mod">
          <ac:chgData name="buzdugan artur" userId="1770a38c255ab84c" providerId="LiveId" clId="{2E82E7C0-5395-4EEC-B1C7-470056AD2618}" dt="2023-11-13T14:20:41.748" v="2342" actId="6549"/>
          <ac:spMkLst>
            <pc:docMk/>
            <pc:sldMk cId="2150911064" sldId="256"/>
            <ac:spMk id="2" creationId="{B4B0C800-9EE1-F5C4-B365-BBE19D837B2B}"/>
          </ac:spMkLst>
        </pc:spChg>
        <pc:spChg chg="mod">
          <ac:chgData name="buzdugan artur" userId="1770a38c255ab84c" providerId="LiveId" clId="{2E82E7C0-5395-4EEC-B1C7-470056AD2618}" dt="2023-10-29T08:20:07.569" v="1006" actId="1076"/>
          <ac:spMkLst>
            <pc:docMk/>
            <pc:sldMk cId="2150911064" sldId="256"/>
            <ac:spMk id="3" creationId="{A5EAC364-57A2-93D7-A819-ED659104D98C}"/>
          </ac:spMkLst>
        </pc:spChg>
      </pc:sldChg>
      <pc:sldChg chg="addSp delSp modSp mod">
        <pc:chgData name="buzdugan artur" userId="1770a38c255ab84c" providerId="LiveId" clId="{2E82E7C0-5395-4EEC-B1C7-470056AD2618}" dt="2023-10-28T10:40:17.315" v="106" actId="1076"/>
        <pc:sldMkLst>
          <pc:docMk/>
          <pc:sldMk cId="1954469952" sldId="260"/>
        </pc:sldMkLst>
        <pc:spChg chg="mod">
          <ac:chgData name="buzdugan artur" userId="1770a38c255ab84c" providerId="LiveId" clId="{2E82E7C0-5395-4EEC-B1C7-470056AD2618}" dt="2023-10-28T10:40:17.315" v="106" actId="1076"/>
          <ac:spMkLst>
            <pc:docMk/>
            <pc:sldMk cId="1954469952" sldId="260"/>
            <ac:spMk id="5" creationId="{7BBC8717-3F31-EDB6-37D1-03BC06A1E2C8}"/>
          </ac:spMkLst>
        </pc:spChg>
        <pc:picChg chg="del mod">
          <ac:chgData name="buzdugan artur" userId="1770a38c255ab84c" providerId="LiveId" clId="{2E82E7C0-5395-4EEC-B1C7-470056AD2618}" dt="2023-10-28T10:37:51.364" v="1" actId="478"/>
          <ac:picMkLst>
            <pc:docMk/>
            <pc:sldMk cId="1954469952" sldId="260"/>
            <ac:picMk id="7" creationId="{480F0D81-22C9-7A92-A91D-1476C7655569}"/>
          </ac:picMkLst>
        </pc:picChg>
        <pc:picChg chg="add mod">
          <ac:chgData name="buzdugan artur" userId="1770a38c255ab84c" providerId="LiveId" clId="{2E82E7C0-5395-4EEC-B1C7-470056AD2618}" dt="2023-10-28T10:37:56.892" v="4" actId="14100"/>
          <ac:picMkLst>
            <pc:docMk/>
            <pc:sldMk cId="1954469952" sldId="260"/>
            <ac:picMk id="8" creationId="{BBB3EB28-A81F-35B1-1248-F3C8E7F01D91}"/>
          </ac:picMkLst>
        </pc:picChg>
      </pc:sldChg>
      <pc:sldChg chg="del">
        <pc:chgData name="buzdugan artur" userId="1770a38c255ab84c" providerId="LiveId" clId="{2E82E7C0-5395-4EEC-B1C7-470056AD2618}" dt="2023-10-29T07:31:03.866" v="226" actId="47"/>
        <pc:sldMkLst>
          <pc:docMk/>
          <pc:sldMk cId="2009155665" sldId="261"/>
        </pc:sldMkLst>
      </pc:sldChg>
      <pc:sldChg chg="modSp mod">
        <pc:chgData name="buzdugan artur" userId="1770a38c255ab84c" providerId="LiveId" clId="{2E82E7C0-5395-4EEC-B1C7-470056AD2618}" dt="2023-10-29T08:03:14.811" v="670" actId="1076"/>
        <pc:sldMkLst>
          <pc:docMk/>
          <pc:sldMk cId="2819525552" sldId="262"/>
        </pc:sldMkLst>
        <pc:spChg chg="mod">
          <ac:chgData name="buzdugan artur" userId="1770a38c255ab84c" providerId="LiveId" clId="{2E82E7C0-5395-4EEC-B1C7-470056AD2618}" dt="2023-10-29T08:03:10.479" v="668" actId="27636"/>
          <ac:spMkLst>
            <pc:docMk/>
            <pc:sldMk cId="2819525552" sldId="262"/>
            <ac:spMk id="3" creationId="{45B8B939-AC19-77C9-5A0E-515575E5DC63}"/>
          </ac:spMkLst>
        </pc:spChg>
        <pc:picChg chg="mod">
          <ac:chgData name="buzdugan artur" userId="1770a38c255ab84c" providerId="LiveId" clId="{2E82E7C0-5395-4EEC-B1C7-470056AD2618}" dt="2023-10-29T08:03:14.811" v="670" actId="1076"/>
          <ac:picMkLst>
            <pc:docMk/>
            <pc:sldMk cId="2819525552" sldId="262"/>
            <ac:picMk id="5" creationId="{F3B3F702-C63E-EBCA-3E0C-D0BBD1B9EC51}"/>
          </ac:picMkLst>
        </pc:picChg>
      </pc:sldChg>
      <pc:sldChg chg="modSp mod">
        <pc:chgData name="buzdugan artur" userId="1770a38c255ab84c" providerId="LiveId" clId="{2E82E7C0-5395-4EEC-B1C7-470056AD2618}" dt="2023-10-29T08:14:06.558" v="887" actId="14100"/>
        <pc:sldMkLst>
          <pc:docMk/>
          <pc:sldMk cId="3795824943" sldId="267"/>
        </pc:sldMkLst>
        <pc:spChg chg="mod">
          <ac:chgData name="buzdugan artur" userId="1770a38c255ab84c" providerId="LiveId" clId="{2E82E7C0-5395-4EEC-B1C7-470056AD2618}" dt="2023-10-29T08:14:06.558" v="887" actId="14100"/>
          <ac:spMkLst>
            <pc:docMk/>
            <pc:sldMk cId="3795824943" sldId="267"/>
            <ac:spMk id="2" creationId="{AC0DC46C-FC31-65C2-32E5-A39C5D1E47FE}"/>
          </ac:spMkLst>
        </pc:spChg>
      </pc:sldChg>
      <pc:sldChg chg="addSp modSp new mod">
        <pc:chgData name="buzdugan artur" userId="1770a38c255ab84c" providerId="LiveId" clId="{2E82E7C0-5395-4EEC-B1C7-470056AD2618}" dt="2023-10-28T10:45:06.712" v="225" actId="6549"/>
        <pc:sldMkLst>
          <pc:docMk/>
          <pc:sldMk cId="1072642721" sldId="272"/>
        </pc:sldMkLst>
        <pc:spChg chg="mod">
          <ac:chgData name="buzdugan artur" userId="1770a38c255ab84c" providerId="LiveId" clId="{2E82E7C0-5395-4EEC-B1C7-470056AD2618}" dt="2023-10-28T10:43:19.980" v="158" actId="14100"/>
          <ac:spMkLst>
            <pc:docMk/>
            <pc:sldMk cId="1072642721" sldId="272"/>
            <ac:spMk id="2" creationId="{D978F3F9-F267-11C4-79B8-D18B6E17B1B0}"/>
          </ac:spMkLst>
        </pc:spChg>
        <pc:spChg chg="mod">
          <ac:chgData name="buzdugan artur" userId="1770a38c255ab84c" providerId="LiveId" clId="{2E82E7C0-5395-4EEC-B1C7-470056AD2618}" dt="2023-10-28T10:45:06.712" v="225" actId="6549"/>
          <ac:spMkLst>
            <pc:docMk/>
            <pc:sldMk cId="1072642721" sldId="272"/>
            <ac:spMk id="3" creationId="{E5D81559-8E6F-5CF4-D084-142937BDAE8C}"/>
          </ac:spMkLst>
        </pc:spChg>
        <pc:picChg chg="add mod">
          <ac:chgData name="buzdugan artur" userId="1770a38c255ab84c" providerId="LiveId" clId="{2E82E7C0-5395-4EEC-B1C7-470056AD2618}" dt="2023-10-28T10:44:08.807" v="183" actId="14100"/>
          <ac:picMkLst>
            <pc:docMk/>
            <pc:sldMk cId="1072642721" sldId="272"/>
            <ac:picMk id="4" creationId="{01F6758B-7800-F1CA-1B7C-2C12C33DC666}"/>
          </ac:picMkLst>
        </pc:picChg>
        <pc:picChg chg="add mod">
          <ac:chgData name="buzdugan artur" userId="1770a38c255ab84c" providerId="LiveId" clId="{2E82E7C0-5395-4EEC-B1C7-470056AD2618}" dt="2023-10-28T10:42:30.771" v="137" actId="1076"/>
          <ac:picMkLst>
            <pc:docMk/>
            <pc:sldMk cId="1072642721" sldId="272"/>
            <ac:picMk id="5" creationId="{076F3D9D-2E6B-E1E2-A766-415FED3B79FD}"/>
          </ac:picMkLst>
        </pc:picChg>
      </pc:sldChg>
      <pc:sldChg chg="addSp modSp new mod">
        <pc:chgData name="buzdugan artur" userId="1770a38c255ab84c" providerId="LiveId" clId="{2E82E7C0-5395-4EEC-B1C7-470056AD2618}" dt="2023-10-29T07:48:32.879" v="450" actId="20577"/>
        <pc:sldMkLst>
          <pc:docMk/>
          <pc:sldMk cId="1756479440" sldId="273"/>
        </pc:sldMkLst>
        <pc:spChg chg="mod">
          <ac:chgData name="buzdugan artur" userId="1770a38c255ab84c" providerId="LiveId" clId="{2E82E7C0-5395-4EEC-B1C7-470056AD2618}" dt="2023-10-29T07:33:32.487" v="232" actId="14100"/>
          <ac:spMkLst>
            <pc:docMk/>
            <pc:sldMk cId="1756479440" sldId="273"/>
            <ac:spMk id="2" creationId="{7469BC58-C183-39BF-9B66-37C89C65C94F}"/>
          </ac:spMkLst>
        </pc:spChg>
        <pc:spChg chg="mod">
          <ac:chgData name="buzdugan artur" userId="1770a38c255ab84c" providerId="LiveId" clId="{2E82E7C0-5395-4EEC-B1C7-470056AD2618}" dt="2023-10-29T07:48:32.879" v="450" actId="20577"/>
          <ac:spMkLst>
            <pc:docMk/>
            <pc:sldMk cId="1756479440" sldId="273"/>
            <ac:spMk id="3" creationId="{E93C95BC-6806-D051-5730-52F15DA202F1}"/>
          </ac:spMkLst>
        </pc:spChg>
        <pc:spChg chg="add mod">
          <ac:chgData name="buzdugan artur" userId="1770a38c255ab84c" providerId="LiveId" clId="{2E82E7C0-5395-4EEC-B1C7-470056AD2618}" dt="2023-10-29T07:38:40.340" v="314" actId="14100"/>
          <ac:spMkLst>
            <pc:docMk/>
            <pc:sldMk cId="1756479440" sldId="273"/>
            <ac:spMk id="6" creationId="{570CFEE4-B7E8-E16D-2E31-8D7590D03C2F}"/>
          </ac:spMkLst>
        </pc:spChg>
        <pc:picChg chg="add mod">
          <ac:chgData name="buzdugan artur" userId="1770a38c255ab84c" providerId="LiveId" clId="{2E82E7C0-5395-4EEC-B1C7-470056AD2618}" dt="2023-10-29T07:47:46.657" v="445" actId="14100"/>
          <ac:picMkLst>
            <pc:docMk/>
            <pc:sldMk cId="1756479440" sldId="273"/>
            <ac:picMk id="4" creationId="{DEDFBF9B-C67D-9E87-F004-5E98981A248E}"/>
          </ac:picMkLst>
        </pc:picChg>
      </pc:sldChg>
      <pc:sldChg chg="addSp delSp modSp new mod">
        <pc:chgData name="buzdugan artur" userId="1770a38c255ab84c" providerId="LiveId" clId="{2E82E7C0-5395-4EEC-B1C7-470056AD2618}" dt="2023-10-29T08:00:26.693" v="664" actId="1076"/>
        <pc:sldMkLst>
          <pc:docMk/>
          <pc:sldMk cId="2440200303" sldId="274"/>
        </pc:sldMkLst>
        <pc:spChg chg="del">
          <ac:chgData name="buzdugan artur" userId="1770a38c255ab84c" providerId="LiveId" clId="{2E82E7C0-5395-4EEC-B1C7-470056AD2618}" dt="2023-10-29T07:50:45.741" v="453" actId="478"/>
          <ac:spMkLst>
            <pc:docMk/>
            <pc:sldMk cId="2440200303" sldId="274"/>
            <ac:spMk id="2" creationId="{2CBA4923-960E-6BC1-03C8-4DAD7A8839DF}"/>
          </ac:spMkLst>
        </pc:spChg>
        <pc:spChg chg="del">
          <ac:chgData name="buzdugan artur" userId="1770a38c255ab84c" providerId="LiveId" clId="{2E82E7C0-5395-4EEC-B1C7-470056AD2618}" dt="2023-10-29T07:50:39.904" v="452"/>
          <ac:spMkLst>
            <pc:docMk/>
            <pc:sldMk cId="2440200303" sldId="274"/>
            <ac:spMk id="3" creationId="{498F2B36-DE83-76A6-B517-73598196081A}"/>
          </ac:spMkLst>
        </pc:spChg>
        <pc:spChg chg="add mod">
          <ac:chgData name="buzdugan artur" userId="1770a38c255ab84c" providerId="LiveId" clId="{2E82E7C0-5395-4EEC-B1C7-470056AD2618}" dt="2023-10-29T08:00:26.693" v="664" actId="1076"/>
          <ac:spMkLst>
            <pc:docMk/>
            <pc:sldMk cId="2440200303" sldId="274"/>
            <ac:spMk id="5" creationId="{6A65CE78-7A58-9421-F048-87F87FAB8212}"/>
          </ac:spMkLst>
        </pc:spChg>
        <pc:picChg chg="add mod">
          <ac:chgData name="buzdugan artur" userId="1770a38c255ab84c" providerId="LiveId" clId="{2E82E7C0-5395-4EEC-B1C7-470056AD2618}" dt="2023-10-29T08:00:22.794" v="663" actId="14100"/>
          <ac:picMkLst>
            <pc:docMk/>
            <pc:sldMk cId="2440200303" sldId="274"/>
            <ac:picMk id="1026" creationId="{3B46AE8D-6503-3E18-F1C7-953523397504}"/>
          </ac:picMkLst>
        </pc:picChg>
      </pc:sldChg>
      <pc:sldChg chg="modSp new mod">
        <pc:chgData name="buzdugan artur" userId="1770a38c255ab84c" providerId="LiveId" clId="{2E82E7C0-5395-4EEC-B1C7-470056AD2618}" dt="2023-10-29T07:54:59.527" v="560" actId="20577"/>
        <pc:sldMkLst>
          <pc:docMk/>
          <pc:sldMk cId="623892935" sldId="275"/>
        </pc:sldMkLst>
        <pc:spChg chg="mod">
          <ac:chgData name="buzdugan artur" userId="1770a38c255ab84c" providerId="LiveId" clId="{2E82E7C0-5395-4EEC-B1C7-470056AD2618}" dt="2023-10-29T07:54:59.527" v="560" actId="20577"/>
          <ac:spMkLst>
            <pc:docMk/>
            <pc:sldMk cId="623892935" sldId="275"/>
            <ac:spMk id="2" creationId="{142D86C2-9AF4-8311-6E4C-93EA9B7E7016}"/>
          </ac:spMkLst>
        </pc:spChg>
        <pc:spChg chg="mod">
          <ac:chgData name="buzdugan artur" userId="1770a38c255ab84c" providerId="LiveId" clId="{2E82E7C0-5395-4EEC-B1C7-470056AD2618}" dt="2023-10-29T07:54:44.094" v="542" actId="6549"/>
          <ac:spMkLst>
            <pc:docMk/>
            <pc:sldMk cId="623892935" sldId="275"/>
            <ac:spMk id="3" creationId="{828DF107-EC46-9490-3735-F59482985953}"/>
          </ac:spMkLst>
        </pc:spChg>
      </pc:sldChg>
      <pc:sldChg chg="modSp new del mod">
        <pc:chgData name="buzdugan artur" userId="1770a38c255ab84c" providerId="LiveId" clId="{2E82E7C0-5395-4EEC-B1C7-470056AD2618}" dt="2023-10-29T08:00:32.715" v="665" actId="47"/>
        <pc:sldMkLst>
          <pc:docMk/>
          <pc:sldMk cId="1725820744" sldId="276"/>
        </pc:sldMkLst>
        <pc:spChg chg="mod">
          <ac:chgData name="buzdugan artur" userId="1770a38c255ab84c" providerId="LiveId" clId="{2E82E7C0-5395-4EEC-B1C7-470056AD2618}" dt="2023-10-29T07:59:04.076" v="655" actId="6549"/>
          <ac:spMkLst>
            <pc:docMk/>
            <pc:sldMk cId="1725820744" sldId="276"/>
            <ac:spMk id="3" creationId="{F8670879-4D67-5A1B-3F69-726A48B4F0BC}"/>
          </ac:spMkLst>
        </pc:spChg>
      </pc:sldChg>
      <pc:sldChg chg="addSp delSp modSp new mod">
        <pc:chgData name="buzdugan artur" userId="1770a38c255ab84c" providerId="LiveId" clId="{2E82E7C0-5395-4EEC-B1C7-470056AD2618}" dt="2023-10-29T08:15:58.566" v="995" actId="14100"/>
        <pc:sldMkLst>
          <pc:docMk/>
          <pc:sldMk cId="2505623273" sldId="276"/>
        </pc:sldMkLst>
        <pc:spChg chg="del mod">
          <ac:chgData name="buzdugan artur" userId="1770a38c255ab84c" providerId="LiveId" clId="{2E82E7C0-5395-4EEC-B1C7-470056AD2618}" dt="2023-10-29T08:07:27.877" v="681" actId="478"/>
          <ac:spMkLst>
            <pc:docMk/>
            <pc:sldMk cId="2505623273" sldId="276"/>
            <ac:spMk id="2" creationId="{87C0EAB5-BD96-80CC-2E5D-445C7059E374}"/>
          </ac:spMkLst>
        </pc:spChg>
        <pc:spChg chg="mod">
          <ac:chgData name="buzdugan artur" userId="1770a38c255ab84c" providerId="LiveId" clId="{2E82E7C0-5395-4EEC-B1C7-470056AD2618}" dt="2023-10-29T08:15:58.566" v="995" actId="14100"/>
          <ac:spMkLst>
            <pc:docMk/>
            <pc:sldMk cId="2505623273" sldId="276"/>
            <ac:spMk id="3" creationId="{B17669DD-E2C9-7DF3-8E7C-A045AFB24CEB}"/>
          </ac:spMkLst>
        </pc:spChg>
        <pc:spChg chg="add mod">
          <ac:chgData name="buzdugan artur" userId="1770a38c255ab84c" providerId="LiveId" clId="{2E82E7C0-5395-4EEC-B1C7-470056AD2618}" dt="2023-10-29T08:14:46.057" v="932" actId="20577"/>
          <ac:spMkLst>
            <pc:docMk/>
            <pc:sldMk cId="2505623273" sldId="276"/>
            <ac:spMk id="5" creationId="{FBA203E7-7FF3-DA21-FFF5-CB6AC44AE88A}"/>
          </ac:spMkLst>
        </pc:spChg>
        <pc:picChg chg="add mod">
          <ac:chgData name="buzdugan artur" userId="1770a38c255ab84c" providerId="LiveId" clId="{2E82E7C0-5395-4EEC-B1C7-470056AD2618}" dt="2023-10-29T08:15:55.583" v="994" actId="1076"/>
          <ac:picMkLst>
            <pc:docMk/>
            <pc:sldMk cId="2505623273" sldId="276"/>
            <ac:picMk id="4" creationId="{5341064E-AC5E-D73D-46B2-F131B27CF733}"/>
          </ac:picMkLst>
        </pc:picChg>
      </pc:sldChg>
      <pc:sldChg chg="addSp modSp new mod">
        <pc:chgData name="buzdugan artur" userId="1770a38c255ab84c" providerId="LiveId" clId="{2E82E7C0-5395-4EEC-B1C7-470056AD2618}" dt="2023-10-29T08:13:44.298" v="886" actId="20577"/>
        <pc:sldMkLst>
          <pc:docMk/>
          <pc:sldMk cId="3542793937" sldId="277"/>
        </pc:sldMkLst>
        <pc:spChg chg="mod">
          <ac:chgData name="buzdugan artur" userId="1770a38c255ab84c" providerId="LiveId" clId="{2E82E7C0-5395-4EEC-B1C7-470056AD2618}" dt="2023-10-29T08:11:22.693" v="758" actId="20577"/>
          <ac:spMkLst>
            <pc:docMk/>
            <pc:sldMk cId="3542793937" sldId="277"/>
            <ac:spMk id="2" creationId="{72726DCA-B381-DE15-E621-47F1905C37F4}"/>
          </ac:spMkLst>
        </pc:spChg>
        <pc:spChg chg="mod">
          <ac:chgData name="buzdugan artur" userId="1770a38c255ab84c" providerId="LiveId" clId="{2E82E7C0-5395-4EEC-B1C7-470056AD2618}" dt="2023-10-29T08:13:44.298" v="886" actId="20577"/>
          <ac:spMkLst>
            <pc:docMk/>
            <pc:sldMk cId="3542793937" sldId="277"/>
            <ac:spMk id="3" creationId="{3D4A00BB-82DD-1E71-F5FC-3C41F38C1ABE}"/>
          </ac:spMkLst>
        </pc:spChg>
        <pc:picChg chg="add mod">
          <ac:chgData name="buzdugan artur" userId="1770a38c255ab84c" providerId="LiveId" clId="{2E82E7C0-5395-4EEC-B1C7-470056AD2618}" dt="2023-10-29T08:12:34.734" v="787" actId="1076"/>
          <ac:picMkLst>
            <pc:docMk/>
            <pc:sldMk cId="3542793937" sldId="277"/>
            <ac:picMk id="4" creationId="{5F9F30A9-4F6D-9229-A540-A87DE8052AC5}"/>
          </ac:picMkLst>
        </pc:picChg>
      </pc:sldChg>
      <pc:sldChg chg="new del">
        <pc:chgData name="buzdugan artur" userId="1770a38c255ab84c" providerId="LiveId" clId="{2E82E7C0-5395-4EEC-B1C7-470056AD2618}" dt="2023-10-29T08:20:46.013" v="1009" actId="47"/>
        <pc:sldMkLst>
          <pc:docMk/>
          <pc:sldMk cId="1596942489" sldId="278"/>
        </pc:sldMkLst>
      </pc:sldChg>
      <pc:sldChg chg="add">
        <pc:chgData name="buzdugan artur" userId="1770a38c255ab84c" providerId="LiveId" clId="{2E82E7C0-5395-4EEC-B1C7-470056AD2618}" dt="2023-10-29T08:20:40.157" v="1008"/>
        <pc:sldMkLst>
          <pc:docMk/>
          <pc:sldMk cId="4005837635" sldId="323"/>
        </pc:sldMkLst>
      </pc:sldChg>
      <pc:sldChg chg="add">
        <pc:chgData name="buzdugan artur" userId="1770a38c255ab84c" providerId="LiveId" clId="{2E82E7C0-5395-4EEC-B1C7-470056AD2618}" dt="2023-10-29T08:20:40.157" v="1008"/>
        <pc:sldMkLst>
          <pc:docMk/>
          <pc:sldMk cId="1750257327" sldId="325"/>
        </pc:sldMkLst>
      </pc:sldChg>
      <pc:sldChg chg="addSp delSp modSp add mod">
        <pc:chgData name="buzdugan artur" userId="1770a38c255ab84c" providerId="LiveId" clId="{2E82E7C0-5395-4EEC-B1C7-470056AD2618}" dt="2023-10-29T08:29:28.863" v="1035" actId="1035"/>
        <pc:sldMkLst>
          <pc:docMk/>
          <pc:sldMk cId="2836172944" sldId="338"/>
        </pc:sldMkLst>
        <pc:picChg chg="add mod">
          <ac:chgData name="buzdugan artur" userId="1770a38c255ab84c" providerId="LiveId" clId="{2E82E7C0-5395-4EEC-B1C7-470056AD2618}" dt="2023-10-29T08:29:28.863" v="1035" actId="1035"/>
          <ac:picMkLst>
            <pc:docMk/>
            <pc:sldMk cId="2836172944" sldId="338"/>
            <ac:picMk id="2" creationId="{FEB149E6-BA9F-5034-38EE-A36BA672B7FB}"/>
          </ac:picMkLst>
        </pc:picChg>
        <pc:picChg chg="del">
          <ac:chgData name="buzdugan artur" userId="1770a38c255ab84c" providerId="LiveId" clId="{2E82E7C0-5395-4EEC-B1C7-470056AD2618}" dt="2023-10-29T08:28:26.372" v="1028" actId="478"/>
          <ac:picMkLst>
            <pc:docMk/>
            <pc:sldMk cId="2836172944" sldId="338"/>
            <ac:picMk id="7" creationId="{C39EDC9E-68C6-3B63-9D6F-2BE2BCDBAEC9}"/>
          </ac:picMkLst>
        </pc:picChg>
        <pc:picChg chg="del">
          <ac:chgData name="buzdugan artur" userId="1770a38c255ab84c" providerId="LiveId" clId="{2E82E7C0-5395-4EEC-B1C7-470056AD2618}" dt="2023-10-29T08:28:27.941" v="1029" actId="478"/>
          <ac:picMkLst>
            <pc:docMk/>
            <pc:sldMk cId="2836172944" sldId="338"/>
            <ac:picMk id="8" creationId="{4B754E8E-7495-FBE6-72D6-F31EEE804BD4}"/>
          </ac:picMkLst>
        </pc:picChg>
      </pc:sldChg>
      <pc:sldChg chg="add">
        <pc:chgData name="buzdugan artur" userId="1770a38c255ab84c" providerId="LiveId" clId="{2E82E7C0-5395-4EEC-B1C7-470056AD2618}" dt="2023-10-29T08:20:40.157" v="1008"/>
        <pc:sldMkLst>
          <pc:docMk/>
          <pc:sldMk cId="1234281740" sldId="398"/>
        </pc:sldMkLst>
      </pc:sldChg>
      <pc:sldChg chg="add">
        <pc:chgData name="buzdugan artur" userId="1770a38c255ab84c" providerId="LiveId" clId="{2E82E7C0-5395-4EEC-B1C7-470056AD2618}" dt="2023-10-29T08:20:40.157" v="1008"/>
        <pc:sldMkLst>
          <pc:docMk/>
          <pc:sldMk cId="2916624897" sldId="399"/>
        </pc:sldMkLst>
      </pc:sldChg>
      <pc:sldChg chg="add">
        <pc:chgData name="buzdugan artur" userId="1770a38c255ab84c" providerId="LiveId" clId="{2E82E7C0-5395-4EEC-B1C7-470056AD2618}" dt="2023-10-29T08:20:40.157" v="1008"/>
        <pc:sldMkLst>
          <pc:docMk/>
          <pc:sldMk cId="1228203103" sldId="400"/>
        </pc:sldMkLst>
      </pc:sldChg>
      <pc:sldChg chg="add">
        <pc:chgData name="buzdugan artur" userId="1770a38c255ab84c" providerId="LiveId" clId="{2E82E7C0-5395-4EEC-B1C7-470056AD2618}" dt="2023-10-29T08:20:40.157" v="1008"/>
        <pc:sldMkLst>
          <pc:docMk/>
          <pc:sldMk cId="1035205212" sldId="401"/>
        </pc:sldMkLst>
      </pc:sldChg>
      <pc:sldChg chg="add">
        <pc:chgData name="buzdugan artur" userId="1770a38c255ab84c" providerId="LiveId" clId="{2E82E7C0-5395-4EEC-B1C7-470056AD2618}" dt="2023-10-29T08:20:40.157" v="1008"/>
        <pc:sldMkLst>
          <pc:docMk/>
          <pc:sldMk cId="3015203992" sldId="402"/>
        </pc:sldMkLst>
      </pc:sldChg>
      <pc:sldChg chg="addSp delSp modSp new mod">
        <pc:chgData name="buzdugan artur" userId="1770a38c255ab84c" providerId="LiveId" clId="{2E82E7C0-5395-4EEC-B1C7-470056AD2618}" dt="2023-10-29T08:28:14.822" v="1027" actId="14100"/>
        <pc:sldMkLst>
          <pc:docMk/>
          <pc:sldMk cId="630152220" sldId="403"/>
        </pc:sldMkLst>
        <pc:spChg chg="del">
          <ac:chgData name="buzdugan artur" userId="1770a38c255ab84c" providerId="LiveId" clId="{2E82E7C0-5395-4EEC-B1C7-470056AD2618}" dt="2023-10-29T08:26:48.380" v="1016" actId="478"/>
          <ac:spMkLst>
            <pc:docMk/>
            <pc:sldMk cId="630152220" sldId="403"/>
            <ac:spMk id="2" creationId="{BC8E2AB9-BFA7-45C2-6C49-D61F11EB737F}"/>
          </ac:spMkLst>
        </pc:spChg>
        <pc:spChg chg="del">
          <ac:chgData name="buzdugan artur" userId="1770a38c255ab84c" providerId="LiveId" clId="{2E82E7C0-5395-4EEC-B1C7-470056AD2618}" dt="2023-10-29T08:26:07.081" v="1011"/>
          <ac:spMkLst>
            <pc:docMk/>
            <pc:sldMk cId="630152220" sldId="403"/>
            <ac:spMk id="3" creationId="{0140A8EE-1237-CEFB-43DE-35D8B43F6AFB}"/>
          </ac:spMkLst>
        </pc:spChg>
        <pc:spChg chg="add del mod">
          <ac:chgData name="buzdugan artur" userId="1770a38c255ab84c" providerId="LiveId" clId="{2E82E7C0-5395-4EEC-B1C7-470056AD2618}" dt="2023-10-29T08:26:45.353" v="1015"/>
          <ac:spMkLst>
            <pc:docMk/>
            <pc:sldMk cId="630152220" sldId="403"/>
            <ac:spMk id="4" creationId="{8529B804-177C-A08C-217C-66F597BB7E4B}"/>
          </ac:spMkLst>
        </pc:spChg>
        <pc:picChg chg="add mod">
          <ac:chgData name="buzdugan artur" userId="1770a38c255ab84c" providerId="LiveId" clId="{2E82E7C0-5395-4EEC-B1C7-470056AD2618}" dt="2023-10-29T08:26:57.281" v="1020" actId="1076"/>
          <ac:picMkLst>
            <pc:docMk/>
            <pc:sldMk cId="630152220" sldId="403"/>
            <ac:picMk id="5" creationId="{1D833AAC-6AB4-BEA1-1AA3-CA0FCE8C92CA}"/>
          </ac:picMkLst>
        </pc:picChg>
        <pc:picChg chg="add mod">
          <ac:chgData name="buzdugan artur" userId="1770a38c255ab84c" providerId="LiveId" clId="{2E82E7C0-5395-4EEC-B1C7-470056AD2618}" dt="2023-10-29T08:28:14.822" v="1027" actId="14100"/>
          <ac:picMkLst>
            <pc:docMk/>
            <pc:sldMk cId="630152220" sldId="403"/>
            <ac:picMk id="6" creationId="{4C13E5F3-4B9B-395E-A4A3-EC269BA62BB4}"/>
          </ac:picMkLst>
        </pc:picChg>
        <pc:picChg chg="add del mod">
          <ac:chgData name="buzdugan artur" userId="1770a38c255ab84c" providerId="LiveId" clId="{2E82E7C0-5395-4EEC-B1C7-470056AD2618}" dt="2023-10-29T08:26:15.176" v="1014" actId="478"/>
          <ac:picMkLst>
            <pc:docMk/>
            <pc:sldMk cId="630152220" sldId="403"/>
            <ac:picMk id="1026" creationId="{13005982-B268-D0A9-8BC4-76549F52F7F6}"/>
          </ac:picMkLst>
        </pc:picChg>
      </pc:sldChg>
      <pc:sldChg chg="modSp new mod">
        <pc:chgData name="buzdugan artur" userId="1770a38c255ab84c" providerId="LiveId" clId="{2E82E7C0-5395-4EEC-B1C7-470056AD2618}" dt="2023-10-31T15:23:37.659" v="1439" actId="20577"/>
        <pc:sldMkLst>
          <pc:docMk/>
          <pc:sldMk cId="1529432020" sldId="404"/>
        </pc:sldMkLst>
        <pc:spChg chg="mod">
          <ac:chgData name="buzdugan artur" userId="1770a38c255ab84c" providerId="LiveId" clId="{2E82E7C0-5395-4EEC-B1C7-470056AD2618}" dt="2023-10-31T15:15:09.384" v="1064" actId="20577"/>
          <ac:spMkLst>
            <pc:docMk/>
            <pc:sldMk cId="1529432020" sldId="404"/>
            <ac:spMk id="2" creationId="{04BB0C49-F2B6-1C21-8554-FF7DC8668C06}"/>
          </ac:spMkLst>
        </pc:spChg>
        <pc:spChg chg="mod">
          <ac:chgData name="buzdugan artur" userId="1770a38c255ab84c" providerId="LiveId" clId="{2E82E7C0-5395-4EEC-B1C7-470056AD2618}" dt="2023-10-31T15:23:37.659" v="1439" actId="20577"/>
          <ac:spMkLst>
            <pc:docMk/>
            <pc:sldMk cId="1529432020" sldId="404"/>
            <ac:spMk id="3" creationId="{42CA87F4-425A-97E2-1554-DE2A2089EB9E}"/>
          </ac:spMkLst>
        </pc:spChg>
      </pc:sldChg>
      <pc:sldChg chg="delSp modSp new mod">
        <pc:chgData name="buzdugan artur" userId="1770a38c255ab84c" providerId="LiveId" clId="{2E82E7C0-5395-4EEC-B1C7-470056AD2618}" dt="2023-10-31T15:53:50.291" v="2093" actId="113"/>
        <pc:sldMkLst>
          <pc:docMk/>
          <pc:sldMk cId="3562508099" sldId="405"/>
        </pc:sldMkLst>
        <pc:spChg chg="del">
          <ac:chgData name="buzdugan artur" userId="1770a38c255ab84c" providerId="LiveId" clId="{2E82E7C0-5395-4EEC-B1C7-470056AD2618}" dt="2023-10-31T15:26:22.035" v="1444" actId="478"/>
          <ac:spMkLst>
            <pc:docMk/>
            <pc:sldMk cId="3562508099" sldId="405"/>
            <ac:spMk id="2" creationId="{6A60EEEE-C8CF-DF0F-6A8E-7DC861EB96F6}"/>
          </ac:spMkLst>
        </pc:spChg>
        <pc:spChg chg="mod">
          <ac:chgData name="buzdugan artur" userId="1770a38c255ab84c" providerId="LiveId" clId="{2E82E7C0-5395-4EEC-B1C7-470056AD2618}" dt="2023-10-31T15:53:50.291" v="2093" actId="113"/>
          <ac:spMkLst>
            <pc:docMk/>
            <pc:sldMk cId="3562508099" sldId="405"/>
            <ac:spMk id="3" creationId="{E72F57A5-C3DB-15CC-1EFE-26412851D17F}"/>
          </ac:spMkLst>
        </pc:spChg>
      </pc:sldChg>
      <pc:sldChg chg="addSp delSp modSp new mod">
        <pc:chgData name="buzdugan artur" userId="1770a38c255ab84c" providerId="LiveId" clId="{2E82E7C0-5395-4EEC-B1C7-470056AD2618}" dt="2023-10-31T15:37:16.170" v="1698" actId="1076"/>
        <pc:sldMkLst>
          <pc:docMk/>
          <pc:sldMk cId="1297269357" sldId="406"/>
        </pc:sldMkLst>
        <pc:spChg chg="del">
          <ac:chgData name="buzdugan artur" userId="1770a38c255ab84c" providerId="LiveId" clId="{2E82E7C0-5395-4EEC-B1C7-470056AD2618}" dt="2023-10-31T15:34:28.392" v="1674" actId="478"/>
          <ac:spMkLst>
            <pc:docMk/>
            <pc:sldMk cId="1297269357" sldId="406"/>
            <ac:spMk id="2" creationId="{EDFD1990-7CA2-8FBC-D576-8097B0FB7AC1}"/>
          </ac:spMkLst>
        </pc:spChg>
        <pc:spChg chg="del">
          <ac:chgData name="buzdugan artur" userId="1770a38c255ab84c" providerId="LiveId" clId="{2E82E7C0-5395-4EEC-B1C7-470056AD2618}" dt="2023-10-31T15:34:22.804" v="1673" actId="22"/>
          <ac:spMkLst>
            <pc:docMk/>
            <pc:sldMk cId="1297269357" sldId="406"/>
            <ac:spMk id="3" creationId="{6FD53712-F286-ED6B-256A-8EDDF55FF211}"/>
          </ac:spMkLst>
        </pc:spChg>
        <pc:spChg chg="add mod">
          <ac:chgData name="buzdugan artur" userId="1770a38c255ab84c" providerId="LiveId" clId="{2E82E7C0-5395-4EEC-B1C7-470056AD2618}" dt="2023-10-31T15:36:06.054" v="1686" actId="20577"/>
          <ac:spMkLst>
            <pc:docMk/>
            <pc:sldMk cId="1297269357" sldId="406"/>
            <ac:spMk id="7" creationId="{23104BBE-ED8F-655E-3262-502084C6288A}"/>
          </ac:spMkLst>
        </pc:spChg>
        <pc:spChg chg="add mod">
          <ac:chgData name="buzdugan artur" userId="1770a38c255ab84c" providerId="LiveId" clId="{2E82E7C0-5395-4EEC-B1C7-470056AD2618}" dt="2023-10-31T15:37:16.170" v="1698" actId="1076"/>
          <ac:spMkLst>
            <pc:docMk/>
            <pc:sldMk cId="1297269357" sldId="406"/>
            <ac:spMk id="9" creationId="{996FC55B-A111-8289-8EC8-FEDA851FAC46}"/>
          </ac:spMkLst>
        </pc:spChg>
        <pc:picChg chg="add mod ord">
          <ac:chgData name="buzdugan artur" userId="1770a38c255ab84c" providerId="LiveId" clId="{2E82E7C0-5395-4EEC-B1C7-470056AD2618}" dt="2023-10-31T15:36:28.901" v="1688" actId="1076"/>
          <ac:picMkLst>
            <pc:docMk/>
            <pc:sldMk cId="1297269357" sldId="406"/>
            <ac:picMk id="5" creationId="{715D583B-D4CC-782D-CA52-043B7C6D954C}"/>
          </ac:picMkLst>
        </pc:picChg>
      </pc:sldChg>
      <pc:sldChg chg="modSp new mod">
        <pc:chgData name="buzdugan artur" userId="1770a38c255ab84c" providerId="LiveId" clId="{2E82E7C0-5395-4EEC-B1C7-470056AD2618}" dt="2023-10-31T16:02:50.608" v="2291" actId="20577"/>
        <pc:sldMkLst>
          <pc:docMk/>
          <pc:sldMk cId="1297492837" sldId="407"/>
        </pc:sldMkLst>
        <pc:spChg chg="mod">
          <ac:chgData name="buzdugan artur" userId="1770a38c255ab84c" providerId="LiveId" clId="{2E82E7C0-5395-4EEC-B1C7-470056AD2618}" dt="2023-10-31T16:02:50.608" v="2291" actId="20577"/>
          <ac:spMkLst>
            <pc:docMk/>
            <pc:sldMk cId="1297492837" sldId="407"/>
            <ac:spMk id="2" creationId="{8602D97E-87D0-45F7-0361-6D623FA21156}"/>
          </ac:spMkLst>
        </pc:spChg>
        <pc:spChg chg="mod">
          <ac:chgData name="buzdugan artur" userId="1770a38c255ab84c" providerId="LiveId" clId="{2E82E7C0-5395-4EEC-B1C7-470056AD2618}" dt="2023-10-31T15:54:24.651" v="2113" actId="6549"/>
          <ac:spMkLst>
            <pc:docMk/>
            <pc:sldMk cId="1297492837" sldId="407"/>
            <ac:spMk id="3" creationId="{628831DD-2213-890D-4395-02FA353796A1}"/>
          </ac:spMkLst>
        </pc:spChg>
      </pc:sldChg>
      <pc:sldChg chg="addSp delSp modSp new mod">
        <pc:chgData name="buzdugan artur" userId="1770a38c255ab84c" providerId="LiveId" clId="{2E82E7C0-5395-4EEC-B1C7-470056AD2618}" dt="2023-10-31T16:02:39.050" v="2281" actId="6549"/>
        <pc:sldMkLst>
          <pc:docMk/>
          <pc:sldMk cId="2886939227" sldId="408"/>
        </pc:sldMkLst>
        <pc:spChg chg="del">
          <ac:chgData name="buzdugan artur" userId="1770a38c255ab84c" providerId="LiveId" clId="{2E82E7C0-5395-4EEC-B1C7-470056AD2618}" dt="2023-10-31T15:46:37.648" v="2038" actId="478"/>
          <ac:spMkLst>
            <pc:docMk/>
            <pc:sldMk cId="2886939227" sldId="408"/>
            <ac:spMk id="2" creationId="{F34E007B-816D-B552-A083-9B2064757679}"/>
          </ac:spMkLst>
        </pc:spChg>
        <pc:spChg chg="mod">
          <ac:chgData name="buzdugan artur" userId="1770a38c255ab84c" providerId="LiveId" clId="{2E82E7C0-5395-4EEC-B1C7-470056AD2618}" dt="2023-10-31T16:00:31.384" v="2272" actId="27636"/>
          <ac:spMkLst>
            <pc:docMk/>
            <pc:sldMk cId="2886939227" sldId="408"/>
            <ac:spMk id="3" creationId="{3FF81802-8B4E-2EF5-B8BD-9E2118E757B4}"/>
          </ac:spMkLst>
        </pc:spChg>
        <pc:spChg chg="add mod">
          <ac:chgData name="buzdugan artur" userId="1770a38c255ab84c" providerId="LiveId" clId="{2E82E7C0-5395-4EEC-B1C7-470056AD2618}" dt="2023-10-31T16:02:39.050" v="2281" actId="6549"/>
          <ac:spMkLst>
            <pc:docMk/>
            <pc:sldMk cId="2886939227" sldId="408"/>
            <ac:spMk id="6" creationId="{9744EC90-72F6-A7AA-440E-73F39C0F00C5}"/>
          </ac:spMkLst>
        </pc:spChg>
        <pc:picChg chg="add del mod">
          <ac:chgData name="buzdugan artur" userId="1770a38c255ab84c" providerId="LiveId" clId="{2E82E7C0-5395-4EEC-B1C7-470056AD2618}" dt="2023-10-31T15:55:02.162" v="2125" actId="478"/>
          <ac:picMkLst>
            <pc:docMk/>
            <pc:sldMk cId="2886939227" sldId="408"/>
            <ac:picMk id="4" creationId="{B06C9078-D7CC-F52A-D1A6-0FF87A1F35FC}"/>
          </ac:picMkLst>
        </pc:picChg>
      </pc:sldChg>
      <pc:sldChg chg="addSp delSp modSp new mod">
        <pc:chgData name="buzdugan artur" userId="1770a38c255ab84c" providerId="LiveId" clId="{2E82E7C0-5395-4EEC-B1C7-470056AD2618}" dt="2023-10-31T16:07:11.910" v="2309" actId="1076"/>
        <pc:sldMkLst>
          <pc:docMk/>
          <pc:sldMk cId="398499179" sldId="409"/>
        </pc:sldMkLst>
        <pc:spChg chg="del">
          <ac:chgData name="buzdugan artur" userId="1770a38c255ab84c" providerId="LiveId" clId="{2E82E7C0-5395-4EEC-B1C7-470056AD2618}" dt="2023-10-31T16:06:54.887" v="2303" actId="478"/>
          <ac:spMkLst>
            <pc:docMk/>
            <pc:sldMk cId="398499179" sldId="409"/>
            <ac:spMk id="2" creationId="{6BA7FD27-ECA4-ADC2-7F5C-C0C655D68CDD}"/>
          </ac:spMkLst>
        </pc:spChg>
        <pc:spChg chg="del">
          <ac:chgData name="buzdugan artur" userId="1770a38c255ab84c" providerId="LiveId" clId="{2E82E7C0-5395-4EEC-B1C7-470056AD2618}" dt="2023-10-31T16:05:36.615" v="2293" actId="22"/>
          <ac:spMkLst>
            <pc:docMk/>
            <pc:sldMk cId="398499179" sldId="409"/>
            <ac:spMk id="3" creationId="{0A7B29BD-8D14-4039-704B-B2E8F68EA4FB}"/>
          </ac:spMkLst>
        </pc:spChg>
        <pc:spChg chg="add mod">
          <ac:chgData name="buzdugan artur" userId="1770a38c255ab84c" providerId="LiveId" clId="{2E82E7C0-5395-4EEC-B1C7-470056AD2618}" dt="2023-10-31T16:06:48.247" v="2302" actId="113"/>
          <ac:spMkLst>
            <pc:docMk/>
            <pc:sldMk cId="398499179" sldId="409"/>
            <ac:spMk id="9" creationId="{474DB0BB-ED58-F872-FD3C-A20D2CC34E2C}"/>
          </ac:spMkLst>
        </pc:spChg>
        <pc:picChg chg="add mod ord">
          <ac:chgData name="buzdugan artur" userId="1770a38c255ab84c" providerId="LiveId" clId="{2E82E7C0-5395-4EEC-B1C7-470056AD2618}" dt="2023-10-31T16:07:11.910" v="2309" actId="1076"/>
          <ac:picMkLst>
            <pc:docMk/>
            <pc:sldMk cId="398499179" sldId="409"/>
            <ac:picMk id="5" creationId="{B11C4BBC-26FD-3EA7-E154-C73FFE4CA2D8}"/>
          </ac:picMkLst>
        </pc:picChg>
        <pc:picChg chg="add mod">
          <ac:chgData name="buzdugan artur" userId="1770a38c255ab84c" providerId="LiveId" clId="{2E82E7C0-5395-4EEC-B1C7-470056AD2618}" dt="2023-10-31T16:07:09.194" v="2308" actId="1076"/>
          <ac:picMkLst>
            <pc:docMk/>
            <pc:sldMk cId="398499179" sldId="409"/>
            <ac:picMk id="7" creationId="{21F7679E-7DBA-F376-3FAF-1583C6518FC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C14BF28-59FB-402B-2593-195E8A6A72D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xmlns="" id="{708D86F1-7412-A111-7423-866F9F942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xmlns="" id="{D6386308-FF32-C694-580A-7EB353D4208C}"/>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5" name="Substituent subsol 4">
            <a:extLst>
              <a:ext uri="{FF2B5EF4-FFF2-40B4-BE49-F238E27FC236}">
                <a16:creationId xmlns:a16="http://schemas.microsoft.com/office/drawing/2014/main" xmlns="" id="{514D4DC9-16CF-11B2-D8F4-43B9C4C058F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488F7DE3-7EBE-C7DD-4A83-63E0AADBDF5E}"/>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249327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7E039DD-A22F-91B3-45B2-CADFE0B8B53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xmlns="" id="{252C1431-5BB8-36D1-90D0-4831740D0E62}"/>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6D41A741-2E98-6ECA-BAFF-9081F515DDAD}"/>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5" name="Substituent subsol 4">
            <a:extLst>
              <a:ext uri="{FF2B5EF4-FFF2-40B4-BE49-F238E27FC236}">
                <a16:creationId xmlns:a16="http://schemas.microsoft.com/office/drawing/2014/main" xmlns="" id="{88E864E3-5020-24CF-6F02-4632E7927C3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F6B82F46-1E16-28AF-D7CF-4DD9E9015E0A}"/>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42295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5A6300BE-9DD6-1EEB-5F38-5E0B6F903B0A}"/>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xmlns="" id="{35348987-512C-5F02-16E0-996D1B2EDCC1}"/>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E5CA80FC-35B8-7906-C2F6-A7F433481E35}"/>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5" name="Substituent subsol 4">
            <a:extLst>
              <a:ext uri="{FF2B5EF4-FFF2-40B4-BE49-F238E27FC236}">
                <a16:creationId xmlns:a16="http://schemas.microsoft.com/office/drawing/2014/main" xmlns="" id="{F0A424B1-BE8D-5F85-9454-C04250FBAC1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EE06AB07-5E35-551D-6066-07B9F67DA3E2}"/>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129612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ED2B243-0C20-3F78-F7EE-E9511E987AB9}"/>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xmlns="" id="{8852FD5E-2284-27C2-9E5C-64709B5C572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246F30FB-43CA-684B-7894-A9F4B1334349}"/>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5" name="Substituent subsol 4">
            <a:extLst>
              <a:ext uri="{FF2B5EF4-FFF2-40B4-BE49-F238E27FC236}">
                <a16:creationId xmlns:a16="http://schemas.microsoft.com/office/drawing/2014/main" xmlns="" id="{0D280CC5-D00F-40F5-CE23-44DF0AD7DE5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43136901-E19F-BBDE-DF2F-46745C560C43}"/>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240765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3F1E027-D227-5C96-9EA3-941CA5F70F08}"/>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xmlns="" id="{CB1B5079-4DC9-C7A3-553B-908AEF0E0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xmlns="" id="{966FCE93-FED8-F811-243B-0CCE8D8E1F85}"/>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5" name="Substituent subsol 4">
            <a:extLst>
              <a:ext uri="{FF2B5EF4-FFF2-40B4-BE49-F238E27FC236}">
                <a16:creationId xmlns:a16="http://schemas.microsoft.com/office/drawing/2014/main" xmlns="" id="{7AD4B820-1448-F3E3-D269-EC7181CDFBB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55ED3658-0322-BEC2-7B63-4237BCCAD797}"/>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286623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A65A70A-6510-135C-1515-422FC2D916F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xmlns="" id="{50BFA4CA-1891-0F2A-D670-ABD66833B358}"/>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xmlns="" id="{8633B1B0-BE30-0ACE-EDA4-6CE90AFE032E}"/>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xmlns="" id="{2F2F5F1F-BB50-ED24-FBF8-9D303FC11EE8}"/>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6" name="Substituent subsol 5">
            <a:extLst>
              <a:ext uri="{FF2B5EF4-FFF2-40B4-BE49-F238E27FC236}">
                <a16:creationId xmlns:a16="http://schemas.microsoft.com/office/drawing/2014/main" xmlns="" id="{CC30B2E3-885B-4F96-563A-2BF080705E88}"/>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xmlns="" id="{EF07EB1C-DDD3-D326-7BDB-F15570200B4C}"/>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367989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220FE01-6DDF-D5CC-F9A8-3555538556E0}"/>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xmlns="" id="{85EF95BB-9CD8-BE3B-AA5B-9A0E105A3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xmlns="" id="{6E05BE97-DC9E-9352-B9AA-CCBE0DF9E7A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xmlns="" id="{37F7934C-BEC5-A521-18AE-46F0BF07A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xmlns="" id="{09C111C3-F21F-338C-114F-9512531A54C2}"/>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xmlns="" id="{3529E68A-9176-75AA-D64F-2337F31BDB53}"/>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8" name="Substituent subsol 7">
            <a:extLst>
              <a:ext uri="{FF2B5EF4-FFF2-40B4-BE49-F238E27FC236}">
                <a16:creationId xmlns:a16="http://schemas.microsoft.com/office/drawing/2014/main" xmlns="" id="{55CD7C10-5064-CEE3-376C-DB4DC02ACE3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xmlns="" id="{B6DF2C33-29D2-FDA1-2653-36CF2B1BB75A}"/>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31329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DCE727C-219F-4D36-7427-D789D7538750}"/>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xmlns="" id="{684870E2-3D8D-9862-72D2-A1D6DFEBC952}"/>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4" name="Substituent subsol 3">
            <a:extLst>
              <a:ext uri="{FF2B5EF4-FFF2-40B4-BE49-F238E27FC236}">
                <a16:creationId xmlns:a16="http://schemas.microsoft.com/office/drawing/2014/main" xmlns="" id="{A5C94E1D-F8EF-B2FE-F054-3A5A646439FB}"/>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xmlns="" id="{C3E7B18F-91A0-E9CC-88A2-990744CB65B6}"/>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269224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9C3E7C7C-8050-2608-CDC1-E7631ABBC7A2}"/>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3" name="Substituent subsol 2">
            <a:extLst>
              <a:ext uri="{FF2B5EF4-FFF2-40B4-BE49-F238E27FC236}">
                <a16:creationId xmlns:a16="http://schemas.microsoft.com/office/drawing/2014/main" xmlns="" id="{4CF27377-C781-9A34-7287-CD7FAAF941C1}"/>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xmlns="" id="{ABC05C14-4FBC-A186-EBCB-11FDDC26A4C4}"/>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12667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69DC8D6-9E86-AAD1-7EA1-6A8985D47362}"/>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xmlns="" id="{242F42DA-1A66-062A-4D41-E8237E2B2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xmlns="" id="{73F6F77B-BCE7-605F-5A76-A487C9989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DAD0EA76-5E0A-0701-A881-7AF3777C52DE}"/>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6" name="Substituent subsol 5">
            <a:extLst>
              <a:ext uri="{FF2B5EF4-FFF2-40B4-BE49-F238E27FC236}">
                <a16:creationId xmlns:a16="http://schemas.microsoft.com/office/drawing/2014/main" xmlns="" id="{F727932D-1B84-9F3C-66AA-D9BC725BBD80}"/>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xmlns="" id="{D455FBDD-EE84-6ECA-6A1F-E371035EB21C}"/>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385810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CDB07F7-6975-CB4B-FED9-3FDA1B33EAE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xmlns="" id="{F3BAEFB6-D416-A4F6-F07E-646F13F4C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xmlns="" id="{AB6A0DEF-28FE-A159-4EAE-9917D2845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398BFEC3-5586-B214-4CCA-14402D5A6BE7}"/>
              </a:ext>
            </a:extLst>
          </p:cNvPr>
          <p:cNvSpPr>
            <a:spLocks noGrp="1"/>
          </p:cNvSpPr>
          <p:nvPr>
            <p:ph type="dt" sz="half" idx="10"/>
          </p:nvPr>
        </p:nvSpPr>
        <p:spPr/>
        <p:txBody>
          <a:bodyPr/>
          <a:lstStyle/>
          <a:p>
            <a:fld id="{868AA594-66DE-4395-BCEE-E0053E3056A3}" type="datetimeFigureOut">
              <a:rPr lang="en-US" smtClean="0"/>
              <a:t>9/22/2024</a:t>
            </a:fld>
            <a:endParaRPr lang="en-US"/>
          </a:p>
        </p:txBody>
      </p:sp>
      <p:sp>
        <p:nvSpPr>
          <p:cNvPr id="6" name="Substituent subsol 5">
            <a:extLst>
              <a:ext uri="{FF2B5EF4-FFF2-40B4-BE49-F238E27FC236}">
                <a16:creationId xmlns:a16="http://schemas.microsoft.com/office/drawing/2014/main" xmlns="" id="{54C94D8A-CC41-BACC-D8FA-661B07B0E7D5}"/>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xmlns="" id="{D8501B07-06AB-FB40-67E9-C273AD0140A1}"/>
              </a:ext>
            </a:extLst>
          </p:cNvPr>
          <p:cNvSpPr>
            <a:spLocks noGrp="1"/>
          </p:cNvSpPr>
          <p:nvPr>
            <p:ph type="sldNum" sz="quarter" idx="12"/>
          </p:nvPr>
        </p:nvSpPr>
        <p:spPr/>
        <p:txBody>
          <a:bodyPr/>
          <a:lstStyle/>
          <a:p>
            <a:fld id="{FC4086A1-2277-4790-A83F-5F1DAFDFA6C4}" type="slidenum">
              <a:rPr lang="en-US" smtClean="0"/>
              <a:t>‹#›</a:t>
            </a:fld>
            <a:endParaRPr lang="en-US"/>
          </a:p>
        </p:txBody>
      </p:sp>
    </p:spTree>
    <p:extLst>
      <p:ext uri="{BB962C8B-B14F-4D97-AF65-F5344CB8AC3E}">
        <p14:creationId xmlns:p14="http://schemas.microsoft.com/office/powerpoint/2010/main" val="328760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767E182A-FC2C-B1EE-DBF2-E71AD683D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xmlns="" id="{09AC8755-FA35-6CEF-8C31-6457800EF7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08280A55-7740-3572-E3EA-B62D16686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AA594-66DE-4395-BCEE-E0053E3056A3}" type="datetimeFigureOut">
              <a:rPr lang="en-US" smtClean="0"/>
              <a:t>9/22/2024</a:t>
            </a:fld>
            <a:endParaRPr lang="en-US"/>
          </a:p>
        </p:txBody>
      </p:sp>
      <p:sp>
        <p:nvSpPr>
          <p:cNvPr id="5" name="Substituent subsol 4">
            <a:extLst>
              <a:ext uri="{FF2B5EF4-FFF2-40B4-BE49-F238E27FC236}">
                <a16:creationId xmlns:a16="http://schemas.microsoft.com/office/drawing/2014/main" xmlns="" id="{CCD8BFC5-3A40-3D3E-5471-4AE5B2B87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xmlns="" id="{0918DBD8-B32A-3A87-BA2F-DC1A533E4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086A1-2277-4790-A83F-5F1DAFDFA6C4}" type="slidenum">
              <a:rPr lang="en-US" smtClean="0"/>
              <a:t>‹#›</a:t>
            </a:fld>
            <a:endParaRPr lang="en-US"/>
          </a:p>
        </p:txBody>
      </p:sp>
    </p:spTree>
    <p:extLst>
      <p:ext uri="{BB962C8B-B14F-4D97-AF65-F5344CB8AC3E}">
        <p14:creationId xmlns:p14="http://schemas.microsoft.com/office/powerpoint/2010/main" val="324652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4B0C800-9EE1-F5C4-B365-BBE19D837B2B}"/>
              </a:ext>
            </a:extLst>
          </p:cNvPr>
          <p:cNvSpPr>
            <a:spLocks noGrp="1"/>
          </p:cNvSpPr>
          <p:nvPr>
            <p:ph type="ctrTitle"/>
          </p:nvPr>
        </p:nvSpPr>
        <p:spPr>
          <a:xfrm>
            <a:off x="1524000" y="1122363"/>
            <a:ext cx="9144000" cy="3710894"/>
          </a:xfrm>
        </p:spPr>
        <p:txBody>
          <a:bodyPr>
            <a:normAutofit/>
          </a:bodyPr>
          <a:lstStyle/>
          <a:p>
            <a:r>
              <a:rPr lang="ro-RO" b="1"/>
              <a:t>Tema 11. </a:t>
            </a:r>
            <a:r>
              <a:rPr lang="ro-RO" b="1" dirty="0"/>
              <a:t/>
            </a:r>
            <a:br>
              <a:rPr lang="ro-RO" b="1" dirty="0"/>
            </a:br>
            <a:r>
              <a:rPr lang="ro-RO" b="1" dirty="0"/>
              <a:t>Tranzistoare </a:t>
            </a:r>
            <a:br>
              <a:rPr lang="ro-RO" b="1" dirty="0"/>
            </a:br>
            <a:r>
              <a:rPr lang="ro-RO" b="1" dirty="0"/>
              <a:t>MODFET (HFET), IGBT &amp; UJT</a:t>
            </a:r>
            <a:r>
              <a:rPr lang="ro-RO" dirty="0"/>
              <a:t/>
            </a:r>
            <a:br>
              <a:rPr lang="ro-RO" dirty="0"/>
            </a:br>
            <a:endParaRPr lang="en-US" dirty="0"/>
          </a:p>
        </p:txBody>
      </p:sp>
      <p:sp>
        <p:nvSpPr>
          <p:cNvPr id="3" name="Subtitlu 2">
            <a:extLst>
              <a:ext uri="{FF2B5EF4-FFF2-40B4-BE49-F238E27FC236}">
                <a16:creationId xmlns:a16="http://schemas.microsoft.com/office/drawing/2014/main" xmlns="" id="{A5EAC364-57A2-93D7-A819-ED659104D98C}"/>
              </a:ext>
            </a:extLst>
          </p:cNvPr>
          <p:cNvSpPr>
            <a:spLocks noGrp="1"/>
          </p:cNvSpPr>
          <p:nvPr>
            <p:ph type="subTitle" idx="1"/>
          </p:nvPr>
        </p:nvSpPr>
        <p:spPr>
          <a:xfrm>
            <a:off x="1524000" y="4516438"/>
            <a:ext cx="9144000" cy="1655762"/>
          </a:xfrm>
        </p:spPr>
        <p:txBody>
          <a:bodyPr/>
          <a:lstStyle/>
          <a:p>
            <a:endParaRPr lang="en-US"/>
          </a:p>
        </p:txBody>
      </p:sp>
    </p:spTree>
    <p:extLst>
      <p:ext uri="{BB962C8B-B14F-4D97-AF65-F5344CB8AC3E}">
        <p14:creationId xmlns:p14="http://schemas.microsoft.com/office/powerpoint/2010/main" val="215091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979351C-A1C5-7B38-80FF-94DB5BFD141D}"/>
              </a:ext>
            </a:extLst>
          </p:cNvPr>
          <p:cNvSpPr>
            <a:spLocks noGrp="1"/>
          </p:cNvSpPr>
          <p:nvPr>
            <p:ph type="title"/>
          </p:nvPr>
        </p:nvSpPr>
        <p:spPr>
          <a:xfrm>
            <a:off x="838200" y="365126"/>
            <a:ext cx="10515600" cy="997144"/>
          </a:xfrm>
        </p:spPr>
        <p:txBody>
          <a:bodyPr/>
          <a:lstStyle/>
          <a:p>
            <a:r>
              <a:rPr lang="ro-RO" dirty="0"/>
              <a:t>Structura echivalentă IGBT</a:t>
            </a:r>
            <a:endParaRPr lang="en-US" dirty="0"/>
          </a:p>
        </p:txBody>
      </p:sp>
      <p:sp>
        <p:nvSpPr>
          <p:cNvPr id="3" name="Substituent conținut 2">
            <a:extLst>
              <a:ext uri="{FF2B5EF4-FFF2-40B4-BE49-F238E27FC236}">
                <a16:creationId xmlns:a16="http://schemas.microsoft.com/office/drawing/2014/main" xmlns="" id="{21D15FE7-8E0B-15EA-9CF4-8A7B8144D9FE}"/>
              </a:ext>
            </a:extLst>
          </p:cNvPr>
          <p:cNvSpPr>
            <a:spLocks noGrp="1"/>
          </p:cNvSpPr>
          <p:nvPr>
            <p:ph idx="1"/>
          </p:nvPr>
        </p:nvSpPr>
        <p:spPr>
          <a:xfrm>
            <a:off x="496854" y="1253330"/>
            <a:ext cx="5966700" cy="5446049"/>
          </a:xfrm>
        </p:spPr>
        <p:txBody>
          <a:bodyPr>
            <a:normAutofit fontScale="85000" lnSpcReduction="20000"/>
          </a:bodyPr>
          <a:lstStyle/>
          <a:p>
            <a:pPr marL="0" indent="0">
              <a:buNone/>
            </a:pPr>
            <a:r>
              <a:rPr lang="en-US" dirty="0"/>
              <a:t>IGBT </a:t>
            </a:r>
            <a:r>
              <a:rPr lang="en-US" dirty="0" err="1"/>
              <a:t>este</a:t>
            </a:r>
            <a:r>
              <a:rPr lang="en-US" dirty="0"/>
              <a:t> </a:t>
            </a:r>
            <a:r>
              <a:rPr lang="en-US" dirty="0" err="1"/>
              <a:t>combinația</a:t>
            </a:r>
            <a:r>
              <a:rPr lang="en-US" dirty="0"/>
              <a:t> </a:t>
            </a:r>
            <a:r>
              <a:rPr lang="en-US" dirty="0" err="1"/>
              <a:t>dintre</a:t>
            </a:r>
            <a:r>
              <a:rPr lang="en-US" dirty="0"/>
              <a:t> </a:t>
            </a:r>
            <a:r>
              <a:rPr lang="en-US" dirty="0" err="1"/>
              <a:t>intrarea</a:t>
            </a:r>
            <a:r>
              <a:rPr lang="en-US" dirty="0"/>
              <a:t> MOSFET </a:t>
            </a:r>
            <a:r>
              <a:rPr lang="en-US" dirty="0" err="1"/>
              <a:t>și</a:t>
            </a:r>
            <a:r>
              <a:rPr lang="en-US" dirty="0"/>
              <a:t> </a:t>
            </a:r>
            <a:r>
              <a:rPr lang="en-US" dirty="0" err="1"/>
              <a:t>ieșirea</a:t>
            </a:r>
            <a:r>
              <a:rPr lang="en-US" dirty="0"/>
              <a:t> BJT, </a:t>
            </a:r>
            <a:r>
              <a:rPr lang="ro-RO" dirty="0"/>
              <a:t>deci, </a:t>
            </a:r>
            <a:r>
              <a:rPr lang="en-US" dirty="0"/>
              <a:t>are o </a:t>
            </a:r>
            <a:r>
              <a:rPr lang="en-US" dirty="0" err="1"/>
              <a:t>structură</a:t>
            </a:r>
            <a:r>
              <a:rPr lang="en-US" dirty="0"/>
              <a:t> </a:t>
            </a:r>
            <a:r>
              <a:rPr lang="en-US" dirty="0" err="1"/>
              <a:t>echivalentă</a:t>
            </a:r>
            <a:r>
              <a:rPr lang="en-US" dirty="0"/>
              <a:t> cu MOSFET cu </a:t>
            </a:r>
            <a:r>
              <a:rPr lang="en-US" dirty="0" err="1"/>
              <a:t>canale</a:t>
            </a:r>
            <a:r>
              <a:rPr lang="en-US" dirty="0"/>
              <a:t> N </a:t>
            </a:r>
            <a:r>
              <a:rPr lang="en-US" dirty="0" err="1"/>
              <a:t>și</a:t>
            </a:r>
            <a:r>
              <a:rPr lang="en-US" dirty="0"/>
              <a:t> un BJT PNP </a:t>
            </a:r>
            <a:r>
              <a:rPr lang="en-US" dirty="0" err="1"/>
              <a:t>în</a:t>
            </a:r>
            <a:r>
              <a:rPr lang="en-US" dirty="0"/>
              <a:t> </a:t>
            </a:r>
            <a:r>
              <a:rPr lang="en-US" dirty="0" err="1"/>
              <a:t>configurația</a:t>
            </a:r>
            <a:r>
              <a:rPr lang="en-US" dirty="0"/>
              <a:t> Darlington. </a:t>
            </a:r>
            <a:endParaRPr lang="ro-RO" dirty="0"/>
          </a:p>
          <a:p>
            <a:pPr marL="0" indent="0">
              <a:buNone/>
            </a:pPr>
            <a:r>
              <a:rPr lang="en-US" dirty="0" err="1"/>
              <a:t>Rezistența</a:t>
            </a:r>
            <a:r>
              <a:rPr lang="en-US" dirty="0"/>
              <a:t> </a:t>
            </a:r>
            <a:r>
              <a:rPr lang="en-US" dirty="0" err="1"/>
              <a:t>regiunii</a:t>
            </a:r>
            <a:r>
              <a:rPr lang="en-US" dirty="0"/>
              <a:t> de d</a:t>
            </a:r>
            <a:r>
              <a:rPr lang="ro-RO" dirty="0"/>
              <a:t>rift</a:t>
            </a:r>
            <a:r>
              <a:rPr lang="en-US" dirty="0"/>
              <a:t> </a:t>
            </a:r>
            <a:r>
              <a:rPr lang="en-US" dirty="0" err="1"/>
              <a:t>poate</a:t>
            </a:r>
            <a:r>
              <a:rPr lang="en-US" dirty="0"/>
              <a:t> fi, de </a:t>
            </a:r>
            <a:r>
              <a:rPr lang="en-US" dirty="0" err="1"/>
              <a:t>asemenea</a:t>
            </a:r>
            <a:r>
              <a:rPr lang="en-US" dirty="0"/>
              <a:t>, </a:t>
            </a:r>
            <a:r>
              <a:rPr lang="en-US" dirty="0" err="1"/>
              <a:t>încorporată</a:t>
            </a:r>
            <a:r>
              <a:rPr lang="en-US" dirty="0"/>
              <a:t>. </a:t>
            </a:r>
            <a:r>
              <a:rPr lang="en-US" dirty="0" err="1"/>
              <a:t>Dacă</a:t>
            </a:r>
            <a:r>
              <a:rPr lang="en-US" dirty="0"/>
              <a:t> ne </a:t>
            </a:r>
            <a:r>
              <a:rPr lang="en-US" dirty="0" err="1"/>
              <a:t>uităm</a:t>
            </a:r>
            <a:r>
              <a:rPr lang="en-US" dirty="0"/>
              <a:t> la </a:t>
            </a:r>
            <a:r>
              <a:rPr lang="en-US" dirty="0" err="1"/>
              <a:t>structura</a:t>
            </a:r>
            <a:r>
              <a:rPr lang="en-US" dirty="0"/>
              <a:t> IGBT de </a:t>
            </a:r>
            <a:r>
              <a:rPr lang="en-US" dirty="0" err="1"/>
              <a:t>mai</a:t>
            </a:r>
            <a:r>
              <a:rPr lang="en-US" dirty="0"/>
              <a:t> sus, </a:t>
            </a:r>
            <a:r>
              <a:rPr lang="en-US" dirty="0" err="1"/>
              <a:t>există</a:t>
            </a:r>
            <a:r>
              <a:rPr lang="en-US" dirty="0"/>
              <a:t> </a:t>
            </a:r>
            <a:r>
              <a:rPr lang="en-US" dirty="0" err="1"/>
              <a:t>mai</a:t>
            </a:r>
            <a:r>
              <a:rPr lang="en-US" dirty="0"/>
              <a:t> </a:t>
            </a:r>
            <a:r>
              <a:rPr lang="en-US" dirty="0" err="1"/>
              <a:t>mult</a:t>
            </a:r>
            <a:r>
              <a:rPr lang="en-US" dirty="0"/>
              <a:t> de o </a:t>
            </a:r>
            <a:r>
              <a:rPr lang="en-US" dirty="0" err="1"/>
              <a:t>cale</a:t>
            </a:r>
            <a:r>
              <a:rPr lang="en-US" dirty="0"/>
              <a:t> de </a:t>
            </a:r>
            <a:r>
              <a:rPr lang="en-US" dirty="0" err="1"/>
              <a:t>curgere</a:t>
            </a:r>
            <a:r>
              <a:rPr lang="en-US" dirty="0"/>
              <a:t> a </a:t>
            </a:r>
            <a:r>
              <a:rPr lang="en-US" dirty="0" err="1"/>
              <a:t>curentului</a:t>
            </a:r>
            <a:r>
              <a:rPr lang="en-US" dirty="0"/>
              <a:t>. </a:t>
            </a:r>
            <a:r>
              <a:rPr lang="en-US" dirty="0" err="1"/>
              <a:t>Calea</a:t>
            </a:r>
            <a:r>
              <a:rPr lang="en-US" dirty="0"/>
              <a:t> </a:t>
            </a:r>
            <a:r>
              <a:rPr lang="en-US" dirty="0" err="1"/>
              <a:t>curentului</a:t>
            </a:r>
            <a:r>
              <a:rPr lang="en-US" dirty="0"/>
              <a:t> </a:t>
            </a:r>
            <a:r>
              <a:rPr lang="en-US" dirty="0" err="1"/>
              <a:t>este</a:t>
            </a:r>
            <a:r>
              <a:rPr lang="en-US" dirty="0"/>
              <a:t> </a:t>
            </a:r>
            <a:r>
              <a:rPr lang="en-US" dirty="0" err="1"/>
              <a:t>direcționată</a:t>
            </a:r>
            <a:r>
              <a:rPr lang="en-US" dirty="0"/>
              <a:t> de la </a:t>
            </a:r>
            <a:r>
              <a:rPr lang="en-US" dirty="0" err="1"/>
              <a:t>colector</a:t>
            </a:r>
            <a:r>
              <a:rPr lang="en-US" dirty="0"/>
              <a:t> la </a:t>
            </a:r>
            <a:r>
              <a:rPr lang="en-US" dirty="0" err="1"/>
              <a:t>emitor</a:t>
            </a:r>
            <a:r>
              <a:rPr lang="en-US" dirty="0"/>
              <a:t>. </a:t>
            </a:r>
            <a:endParaRPr lang="ro-RO" dirty="0"/>
          </a:p>
          <a:p>
            <a:pPr marL="0" indent="0">
              <a:buNone/>
            </a:pPr>
            <a:r>
              <a:rPr lang="en-US" dirty="0"/>
              <a:t>Prima </a:t>
            </a:r>
            <a:r>
              <a:rPr lang="en-US" dirty="0" err="1"/>
              <a:t>cale</a:t>
            </a:r>
            <a:r>
              <a:rPr lang="en-US" dirty="0"/>
              <a:t> </a:t>
            </a:r>
            <a:r>
              <a:rPr lang="en-US" dirty="0" err="1"/>
              <a:t>este</a:t>
            </a:r>
            <a:r>
              <a:rPr lang="en-US" dirty="0"/>
              <a:t> „</a:t>
            </a:r>
            <a:r>
              <a:rPr lang="en-US" dirty="0" err="1">
                <a:solidFill>
                  <a:srgbClr val="FF0000"/>
                </a:solidFill>
              </a:rPr>
              <a:t>colector</a:t>
            </a:r>
            <a:r>
              <a:rPr lang="en-US" dirty="0">
                <a:solidFill>
                  <a:srgbClr val="FF0000"/>
                </a:solidFill>
              </a:rPr>
              <a:t>, </a:t>
            </a:r>
            <a:r>
              <a:rPr lang="en-US" dirty="0" err="1">
                <a:solidFill>
                  <a:srgbClr val="FF0000"/>
                </a:solidFill>
              </a:rPr>
              <a:t>substrat</a:t>
            </a:r>
            <a:r>
              <a:rPr lang="en-US" dirty="0"/>
              <a:t> </a:t>
            </a:r>
            <a:r>
              <a:rPr lang="en-US" dirty="0">
                <a:solidFill>
                  <a:srgbClr val="FF0000"/>
                </a:solidFill>
              </a:rPr>
              <a:t>P+, N-, P, </a:t>
            </a:r>
            <a:r>
              <a:rPr lang="en-US" dirty="0" err="1">
                <a:solidFill>
                  <a:srgbClr val="FF0000"/>
                </a:solidFill>
              </a:rPr>
              <a:t>emitor</a:t>
            </a:r>
            <a:r>
              <a:rPr lang="en-US" dirty="0"/>
              <a:t>”. </a:t>
            </a:r>
            <a:r>
              <a:rPr lang="en-US" dirty="0" err="1"/>
              <a:t>Această</a:t>
            </a:r>
            <a:r>
              <a:rPr lang="en-US" dirty="0"/>
              <a:t> </a:t>
            </a:r>
            <a:r>
              <a:rPr lang="en-US" dirty="0" err="1"/>
              <a:t>cale</a:t>
            </a:r>
            <a:r>
              <a:rPr lang="en-US" dirty="0"/>
              <a:t> </a:t>
            </a:r>
            <a:r>
              <a:rPr lang="en-US" dirty="0" err="1"/>
              <a:t>este</a:t>
            </a:r>
            <a:r>
              <a:rPr lang="en-US" dirty="0"/>
              <a:t> </a:t>
            </a:r>
            <a:r>
              <a:rPr lang="en-US" dirty="0" err="1"/>
              <a:t>deja</a:t>
            </a:r>
            <a:r>
              <a:rPr lang="en-US" dirty="0"/>
              <a:t> </a:t>
            </a:r>
            <a:r>
              <a:rPr lang="en-US" dirty="0" err="1"/>
              <a:t>menționată</a:t>
            </a:r>
            <a:r>
              <a:rPr lang="en-US" dirty="0"/>
              <a:t> </a:t>
            </a:r>
            <a:r>
              <a:rPr lang="en-US" dirty="0" err="1"/>
              <a:t>folosind</a:t>
            </a:r>
            <a:r>
              <a:rPr lang="en-US" dirty="0"/>
              <a:t> </a:t>
            </a:r>
            <a:r>
              <a:rPr lang="ro-RO" dirty="0"/>
              <a:t>BJT</a:t>
            </a:r>
            <a:r>
              <a:rPr lang="en-US" dirty="0"/>
              <a:t> PNP </a:t>
            </a:r>
            <a:r>
              <a:rPr lang="en-US" dirty="0" err="1"/>
              <a:t>într</a:t>
            </a:r>
            <a:r>
              <a:rPr lang="en-US" dirty="0"/>
              <a:t>-o </a:t>
            </a:r>
            <a:r>
              <a:rPr lang="en-US" dirty="0" err="1"/>
              <a:t>structură</a:t>
            </a:r>
            <a:r>
              <a:rPr lang="en-US" dirty="0"/>
              <a:t> </a:t>
            </a:r>
            <a:r>
              <a:rPr lang="en-US" dirty="0" err="1"/>
              <a:t>echivalentă</a:t>
            </a:r>
            <a:r>
              <a:rPr lang="en-US" dirty="0"/>
              <a:t>. </a:t>
            </a:r>
            <a:endParaRPr lang="ro-RO" dirty="0"/>
          </a:p>
          <a:p>
            <a:pPr marL="0" indent="0">
              <a:buNone/>
            </a:pPr>
            <a:r>
              <a:rPr lang="en-US" dirty="0"/>
              <a:t>A </a:t>
            </a:r>
            <a:r>
              <a:rPr lang="en-US" dirty="0" err="1"/>
              <a:t>doua</a:t>
            </a:r>
            <a:r>
              <a:rPr lang="en-US" dirty="0"/>
              <a:t> </a:t>
            </a:r>
            <a:r>
              <a:rPr lang="en-US" dirty="0" err="1"/>
              <a:t>cale</a:t>
            </a:r>
            <a:r>
              <a:rPr lang="en-US" dirty="0"/>
              <a:t> </a:t>
            </a:r>
            <a:r>
              <a:rPr lang="en-US" dirty="0" err="1"/>
              <a:t>este</a:t>
            </a:r>
            <a:r>
              <a:rPr lang="en-US" dirty="0"/>
              <a:t> „</a:t>
            </a:r>
            <a:r>
              <a:rPr lang="en-US" dirty="0" err="1">
                <a:solidFill>
                  <a:srgbClr val="FF0000"/>
                </a:solidFill>
              </a:rPr>
              <a:t>colector</a:t>
            </a:r>
            <a:r>
              <a:rPr lang="en-US" dirty="0">
                <a:solidFill>
                  <a:srgbClr val="FF0000"/>
                </a:solidFill>
              </a:rPr>
              <a:t>, </a:t>
            </a:r>
            <a:r>
              <a:rPr lang="en-US" dirty="0" err="1">
                <a:solidFill>
                  <a:srgbClr val="FF0000"/>
                </a:solidFill>
              </a:rPr>
              <a:t>substrat</a:t>
            </a:r>
            <a:r>
              <a:rPr lang="en-US" dirty="0">
                <a:solidFill>
                  <a:srgbClr val="FF0000"/>
                </a:solidFill>
              </a:rPr>
              <a:t> P+, N-, P, N+, </a:t>
            </a:r>
            <a:r>
              <a:rPr lang="en-US" dirty="0" err="1">
                <a:solidFill>
                  <a:srgbClr val="FF0000"/>
                </a:solidFill>
              </a:rPr>
              <a:t>emitor</a:t>
            </a:r>
            <a:r>
              <a:rPr lang="en-US" dirty="0"/>
              <a:t>”. </a:t>
            </a:r>
            <a:r>
              <a:rPr lang="en-US" dirty="0" err="1"/>
              <a:t>Pentru</a:t>
            </a:r>
            <a:r>
              <a:rPr lang="en-US" dirty="0"/>
              <a:t> a include </a:t>
            </a:r>
            <a:r>
              <a:rPr lang="en-US" dirty="0" err="1"/>
              <a:t>această</a:t>
            </a:r>
            <a:r>
              <a:rPr lang="en-US" dirty="0"/>
              <a:t> </a:t>
            </a:r>
            <a:r>
              <a:rPr lang="en-US" dirty="0" err="1"/>
              <a:t>cale</a:t>
            </a:r>
            <a:r>
              <a:rPr lang="en-US" dirty="0"/>
              <a:t>, un alt </a:t>
            </a:r>
            <a:r>
              <a:rPr lang="en-US" dirty="0" err="1"/>
              <a:t>tranzistor</a:t>
            </a:r>
            <a:r>
              <a:rPr lang="en-US" dirty="0"/>
              <a:t> </a:t>
            </a:r>
            <a:r>
              <a:rPr lang="ro-RO" dirty="0"/>
              <a:t>BJT </a:t>
            </a:r>
            <a:r>
              <a:rPr lang="en-US" dirty="0"/>
              <a:t>NPN </a:t>
            </a:r>
            <a:r>
              <a:rPr lang="en-US" dirty="0" err="1"/>
              <a:t>trebuie</a:t>
            </a:r>
            <a:r>
              <a:rPr lang="en-US" dirty="0"/>
              <a:t> </a:t>
            </a:r>
            <a:r>
              <a:rPr lang="en-US" dirty="0" err="1"/>
              <a:t>inclus</a:t>
            </a:r>
            <a:r>
              <a:rPr lang="en-US" dirty="0"/>
              <a:t> </a:t>
            </a:r>
            <a:r>
              <a:rPr lang="en-US" dirty="0" err="1"/>
              <a:t>în</a:t>
            </a:r>
            <a:r>
              <a:rPr lang="en-US" dirty="0"/>
              <a:t> </a:t>
            </a:r>
            <a:r>
              <a:rPr lang="en-US" dirty="0" err="1"/>
              <a:t>structură</a:t>
            </a:r>
            <a:r>
              <a:rPr lang="en-US" dirty="0"/>
              <a:t>, </a:t>
            </a:r>
            <a:r>
              <a:rPr lang="en-US" dirty="0" err="1"/>
              <a:t>așa</a:t>
            </a:r>
            <a:r>
              <a:rPr lang="en-US" dirty="0"/>
              <a:t> cum se </a:t>
            </a:r>
            <a:r>
              <a:rPr lang="en-US" dirty="0" err="1"/>
              <a:t>arată</a:t>
            </a:r>
            <a:r>
              <a:rPr lang="en-US" dirty="0"/>
              <a:t> </a:t>
            </a:r>
            <a:r>
              <a:rPr lang="en-US" dirty="0" err="1"/>
              <a:t>în</a:t>
            </a:r>
            <a:r>
              <a:rPr lang="en-US" dirty="0"/>
              <a:t> </a:t>
            </a:r>
            <a:r>
              <a:rPr lang="en-US" dirty="0" err="1"/>
              <a:t>figura</a:t>
            </a:r>
            <a:r>
              <a:rPr lang="en-US" dirty="0"/>
              <a:t> de </a:t>
            </a:r>
            <a:r>
              <a:rPr lang="en-US" dirty="0" err="1"/>
              <a:t>mai</a:t>
            </a:r>
            <a:r>
              <a:rPr lang="en-US" dirty="0"/>
              <a:t> </a:t>
            </a:r>
            <a:r>
              <a:rPr lang="en-US" dirty="0" err="1"/>
              <a:t>jos.</a:t>
            </a:r>
            <a:endParaRPr lang="en-US" dirty="0"/>
          </a:p>
        </p:txBody>
      </p:sp>
      <p:pic>
        <p:nvPicPr>
          <p:cNvPr id="3074" name="Picture 2">
            <a:extLst>
              <a:ext uri="{FF2B5EF4-FFF2-40B4-BE49-F238E27FC236}">
                <a16:creationId xmlns:a16="http://schemas.microsoft.com/office/drawing/2014/main" xmlns="" id="{9279A464-A60F-7541-2DF7-B14892F5F9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2162" y="72519"/>
            <a:ext cx="1451304" cy="14963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3630ABA6-9F2B-9856-3AE1-1DE2F1731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630" y="2844239"/>
            <a:ext cx="4536516" cy="36486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GBT Working Principle – All You Need to Know">
            <a:extLst>
              <a:ext uri="{FF2B5EF4-FFF2-40B4-BE49-F238E27FC236}">
                <a16:creationId xmlns:a16="http://schemas.microsoft.com/office/drawing/2014/main" xmlns="" id="{799A723B-8C0F-0ED0-2BA7-5A8A5AECD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706" y="621366"/>
            <a:ext cx="3105544" cy="2399739"/>
          </a:xfrm>
          <a:prstGeom prst="rect">
            <a:avLst/>
          </a:prstGeom>
          <a:noFill/>
          <a:extLst>
            <a:ext uri="{909E8E84-426E-40DD-AFC4-6F175D3DCCD1}">
              <a14:hiddenFill xmlns:a14="http://schemas.microsoft.com/office/drawing/2010/main">
                <a:solidFill>
                  <a:srgbClr val="FFFFFF"/>
                </a:solidFill>
              </a14:hiddenFill>
            </a:ext>
          </a:extLst>
        </p:spPr>
      </p:pic>
      <p:sp>
        <p:nvSpPr>
          <p:cNvPr id="5" name="Săgeată: dreapta 4">
            <a:extLst>
              <a:ext uri="{FF2B5EF4-FFF2-40B4-BE49-F238E27FC236}">
                <a16:creationId xmlns:a16="http://schemas.microsoft.com/office/drawing/2014/main" xmlns="" id="{365535A8-4D19-B65A-849C-2831A39AA39F}"/>
              </a:ext>
            </a:extLst>
          </p:cNvPr>
          <p:cNvSpPr/>
          <p:nvPr/>
        </p:nvSpPr>
        <p:spPr>
          <a:xfrm>
            <a:off x="6288833" y="3836896"/>
            <a:ext cx="1212979" cy="604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16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0AA3CD4-3835-873B-C775-34008F362CF9}"/>
              </a:ext>
            </a:extLst>
          </p:cNvPr>
          <p:cNvSpPr>
            <a:spLocks noGrp="1"/>
          </p:cNvSpPr>
          <p:nvPr>
            <p:ph type="title"/>
          </p:nvPr>
        </p:nvSpPr>
        <p:spPr>
          <a:xfrm>
            <a:off x="7490012" y="284444"/>
            <a:ext cx="3886200" cy="773210"/>
          </a:xfrm>
        </p:spPr>
        <p:txBody>
          <a:bodyPr/>
          <a:lstStyle/>
          <a:p>
            <a:r>
              <a:rPr lang="ro-RO" dirty="0"/>
              <a:t>Lucrul IGBT</a:t>
            </a:r>
            <a:endParaRPr lang="en-US" dirty="0"/>
          </a:p>
        </p:txBody>
      </p:sp>
      <p:sp>
        <p:nvSpPr>
          <p:cNvPr id="5" name="Substituent conținut 4">
            <a:extLst>
              <a:ext uri="{FF2B5EF4-FFF2-40B4-BE49-F238E27FC236}">
                <a16:creationId xmlns:a16="http://schemas.microsoft.com/office/drawing/2014/main" xmlns="" id="{7BBC8717-3F31-EDB6-37D1-03BC06A1E2C8}"/>
              </a:ext>
            </a:extLst>
          </p:cNvPr>
          <p:cNvSpPr>
            <a:spLocks noGrp="1"/>
          </p:cNvSpPr>
          <p:nvPr>
            <p:ph idx="1"/>
          </p:nvPr>
        </p:nvSpPr>
        <p:spPr>
          <a:xfrm>
            <a:off x="493608" y="403856"/>
            <a:ext cx="5602392" cy="6329264"/>
          </a:xfrm>
        </p:spPr>
        <p:txBody>
          <a:bodyPr>
            <a:normAutofit/>
          </a:bodyPr>
          <a:lstStyle/>
          <a:p>
            <a:r>
              <a:rPr lang="en-US" dirty="0" err="1"/>
              <a:t>Atunci</a:t>
            </a:r>
            <a:r>
              <a:rPr lang="en-US" dirty="0"/>
              <a:t> </a:t>
            </a:r>
            <a:r>
              <a:rPr lang="en-US" dirty="0" err="1"/>
              <a:t>când</a:t>
            </a:r>
            <a:r>
              <a:rPr lang="en-US" dirty="0"/>
              <a:t> </a:t>
            </a:r>
            <a:r>
              <a:rPr lang="ro-RO" dirty="0"/>
              <a:t>la IGBT </a:t>
            </a:r>
            <a:r>
              <a:rPr lang="en-US" dirty="0" err="1"/>
              <a:t>este</a:t>
            </a:r>
            <a:r>
              <a:rPr lang="en-US" dirty="0"/>
              <a:t> </a:t>
            </a:r>
            <a:r>
              <a:rPr lang="en-US" dirty="0" err="1"/>
              <a:t>aplicată</a:t>
            </a:r>
            <a:r>
              <a:rPr lang="en-US" dirty="0"/>
              <a:t> o </a:t>
            </a:r>
            <a:r>
              <a:rPr lang="en-US" dirty="0" err="1"/>
              <a:t>tensiune</a:t>
            </a:r>
            <a:r>
              <a:rPr lang="en-US" dirty="0"/>
              <a:t> de </a:t>
            </a:r>
            <a:r>
              <a:rPr lang="en-US" dirty="0" err="1"/>
              <a:t>poartă</a:t>
            </a:r>
            <a:r>
              <a:rPr lang="en-US" dirty="0"/>
              <a:t> </a:t>
            </a:r>
            <a:r>
              <a:rPr lang="en-US" dirty="0" err="1"/>
              <a:t>pozitivă</a:t>
            </a:r>
            <a:r>
              <a:rPr lang="en-US" dirty="0"/>
              <a:t>, se </a:t>
            </a:r>
            <a:r>
              <a:rPr lang="en-US" dirty="0" err="1"/>
              <a:t>formează</a:t>
            </a:r>
            <a:r>
              <a:rPr lang="en-US" dirty="0"/>
              <a:t> un canal n </a:t>
            </a:r>
            <a:r>
              <a:rPr lang="en-US" dirty="0" err="1"/>
              <a:t>în</a:t>
            </a:r>
            <a:r>
              <a:rPr lang="en-US" dirty="0"/>
              <a:t> </a:t>
            </a:r>
            <a:r>
              <a:rPr lang="en-US" dirty="0" err="1"/>
              <a:t>regiunea</a:t>
            </a:r>
            <a:r>
              <a:rPr lang="en-US" dirty="0"/>
              <a:t> de </a:t>
            </a:r>
            <a:r>
              <a:rPr lang="en-US" dirty="0" err="1"/>
              <a:t>bază</a:t>
            </a:r>
            <a:r>
              <a:rPr lang="en-US" dirty="0"/>
              <a:t> care </a:t>
            </a:r>
            <a:r>
              <a:rPr lang="en-US" dirty="0" err="1"/>
              <a:t>oferă</a:t>
            </a:r>
            <a:r>
              <a:rPr lang="en-US" dirty="0"/>
              <a:t> o </a:t>
            </a:r>
            <a:r>
              <a:rPr lang="en-US" dirty="0" err="1"/>
              <a:t>cale</a:t>
            </a:r>
            <a:r>
              <a:rPr lang="en-US" dirty="0"/>
              <a:t> </a:t>
            </a:r>
            <a:r>
              <a:rPr lang="en-US" dirty="0" err="1"/>
              <a:t>pentru</a:t>
            </a:r>
            <a:r>
              <a:rPr lang="en-US" dirty="0"/>
              <a:t> ca </a:t>
            </a:r>
            <a:r>
              <a:rPr lang="en-US" dirty="0" err="1"/>
              <a:t>electronii</a:t>
            </a:r>
            <a:r>
              <a:rPr lang="en-US" dirty="0"/>
              <a:t> </a:t>
            </a:r>
            <a:r>
              <a:rPr lang="en-US" dirty="0" err="1"/>
              <a:t>să</a:t>
            </a:r>
            <a:r>
              <a:rPr lang="en-US" dirty="0"/>
              <a:t> </a:t>
            </a:r>
            <a:r>
              <a:rPr lang="en-US" dirty="0" err="1"/>
              <a:t>curgă</a:t>
            </a:r>
            <a:r>
              <a:rPr lang="en-US" dirty="0"/>
              <a:t> de la </a:t>
            </a:r>
            <a:r>
              <a:rPr lang="en-US" dirty="0" err="1"/>
              <a:t>baza</a:t>
            </a:r>
            <a:r>
              <a:rPr lang="en-US" dirty="0"/>
              <a:t> n+ la </a:t>
            </a:r>
            <a:r>
              <a:rPr lang="en-US" dirty="0" err="1"/>
              <a:t>regiunea</a:t>
            </a:r>
            <a:r>
              <a:rPr lang="en-US" dirty="0"/>
              <a:t> de d</a:t>
            </a:r>
            <a:r>
              <a:rPr lang="ro-RO" dirty="0"/>
              <a:t>rift</a:t>
            </a:r>
            <a:r>
              <a:rPr lang="en-US" dirty="0"/>
              <a:t> n-. </a:t>
            </a:r>
            <a:endParaRPr lang="ro-RO" dirty="0"/>
          </a:p>
          <a:p>
            <a:r>
              <a:rPr lang="en-US" dirty="0" err="1"/>
              <a:t>Deoarece</a:t>
            </a:r>
            <a:r>
              <a:rPr lang="en-US" dirty="0"/>
              <a:t> </a:t>
            </a:r>
            <a:r>
              <a:rPr lang="en-US" dirty="0" err="1"/>
              <a:t>joncțiunea</a:t>
            </a:r>
            <a:r>
              <a:rPr lang="en-US" dirty="0"/>
              <a:t> </a:t>
            </a:r>
            <a:r>
              <a:rPr lang="en-US" dirty="0" err="1"/>
              <a:t>dintre</a:t>
            </a:r>
            <a:r>
              <a:rPr lang="en-US" dirty="0"/>
              <a:t> </a:t>
            </a:r>
            <a:r>
              <a:rPr lang="en-US" dirty="0" err="1"/>
              <a:t>substrat</a:t>
            </a:r>
            <a:r>
              <a:rPr lang="en-US" dirty="0"/>
              <a:t> </a:t>
            </a:r>
            <a:r>
              <a:rPr lang="en-US" dirty="0" err="1"/>
              <a:t>și</a:t>
            </a:r>
            <a:r>
              <a:rPr lang="en-US" dirty="0"/>
              <a:t> </a:t>
            </a:r>
            <a:r>
              <a:rPr lang="en-US" dirty="0" err="1"/>
              <a:t>bază</a:t>
            </a:r>
            <a:r>
              <a:rPr lang="en-US" dirty="0"/>
              <a:t> </a:t>
            </a:r>
            <a:r>
              <a:rPr lang="en-US" dirty="0" err="1"/>
              <a:t>este</a:t>
            </a:r>
            <a:r>
              <a:rPr lang="en-US" dirty="0"/>
              <a:t> </a:t>
            </a:r>
            <a:r>
              <a:rPr lang="en-US" dirty="0" err="1"/>
              <a:t>deja</a:t>
            </a:r>
            <a:r>
              <a:rPr lang="en-US" dirty="0"/>
              <a:t> </a:t>
            </a:r>
            <a:r>
              <a:rPr lang="en-US" dirty="0" err="1"/>
              <a:t>în</a:t>
            </a:r>
            <a:r>
              <a:rPr lang="en-US" dirty="0"/>
              <a:t> </a:t>
            </a:r>
            <a:r>
              <a:rPr lang="en-US" dirty="0" err="1"/>
              <a:t>polarizare</a:t>
            </a:r>
            <a:r>
              <a:rPr lang="en-US" dirty="0"/>
              <a:t> </a:t>
            </a:r>
            <a:r>
              <a:rPr lang="ro-RO" dirty="0"/>
              <a:t>directă</a:t>
            </a:r>
            <a:r>
              <a:rPr lang="en-US" dirty="0"/>
              <a:t>, g</a:t>
            </a:r>
            <a:r>
              <a:rPr lang="ro-RO" dirty="0"/>
              <a:t>olurile</a:t>
            </a:r>
            <a:r>
              <a:rPr lang="en-US" dirty="0"/>
              <a:t> din </a:t>
            </a:r>
            <a:r>
              <a:rPr lang="en-US" dirty="0" err="1"/>
              <a:t>colector</a:t>
            </a:r>
            <a:r>
              <a:rPr lang="en-US" dirty="0"/>
              <a:t> se </a:t>
            </a:r>
            <a:r>
              <a:rPr lang="en-US" dirty="0" err="1"/>
              <a:t>deplasează</a:t>
            </a:r>
            <a:r>
              <a:rPr lang="en-US" dirty="0"/>
              <a:t> </a:t>
            </a:r>
            <a:r>
              <a:rPr lang="en-US" dirty="0" err="1"/>
              <a:t>către</a:t>
            </a:r>
            <a:r>
              <a:rPr lang="en-US" dirty="0"/>
              <a:t> </a:t>
            </a:r>
            <a:r>
              <a:rPr lang="en-US" dirty="0" err="1"/>
              <a:t>regiunea</a:t>
            </a:r>
            <a:r>
              <a:rPr lang="en-US" dirty="0"/>
              <a:t> de d</a:t>
            </a:r>
            <a:r>
              <a:rPr lang="ro-RO" dirty="0"/>
              <a:t>rift</a:t>
            </a:r>
            <a:r>
              <a:rPr lang="en-US" dirty="0"/>
              <a:t> </a:t>
            </a:r>
            <a:r>
              <a:rPr lang="en-US" dirty="0" err="1"/>
              <a:t>și</a:t>
            </a:r>
            <a:r>
              <a:rPr lang="en-US" dirty="0"/>
              <a:t> </a:t>
            </a:r>
            <a:r>
              <a:rPr lang="en-US" dirty="0" err="1"/>
              <a:t>neutralizează</a:t>
            </a:r>
            <a:r>
              <a:rPr lang="en-US" dirty="0"/>
              <a:t> </a:t>
            </a:r>
            <a:r>
              <a:rPr lang="en-US" dirty="0" err="1"/>
              <a:t>electronii</a:t>
            </a:r>
            <a:r>
              <a:rPr lang="en-US" dirty="0"/>
              <a:t> </a:t>
            </a:r>
            <a:r>
              <a:rPr lang="en-US" dirty="0" err="1"/>
              <a:t>formând</a:t>
            </a:r>
            <a:r>
              <a:rPr lang="en-US" dirty="0"/>
              <a:t> o </a:t>
            </a:r>
            <a:r>
              <a:rPr lang="en-US" dirty="0" err="1"/>
              <a:t>regiune</a:t>
            </a:r>
            <a:r>
              <a:rPr lang="en-US" dirty="0"/>
              <a:t> </a:t>
            </a:r>
            <a:r>
              <a:rPr lang="en-US" dirty="0" err="1"/>
              <a:t>neutră</a:t>
            </a:r>
            <a:r>
              <a:rPr lang="en-US" dirty="0"/>
              <a:t> de d</a:t>
            </a:r>
            <a:r>
              <a:rPr lang="ro-RO" dirty="0"/>
              <a:t>rift</a:t>
            </a:r>
            <a:r>
              <a:rPr lang="en-US" dirty="0"/>
              <a:t>. G</a:t>
            </a:r>
            <a:r>
              <a:rPr lang="ro-RO" dirty="0"/>
              <a:t>olurile</a:t>
            </a:r>
            <a:r>
              <a:rPr lang="en-US" dirty="0"/>
              <a:t> </a:t>
            </a:r>
            <a:r>
              <a:rPr lang="en-US" dirty="0" err="1"/>
              <a:t>rămase</a:t>
            </a:r>
            <a:r>
              <a:rPr lang="en-US" dirty="0"/>
              <a:t> se </a:t>
            </a:r>
            <a:r>
              <a:rPr lang="en-US" dirty="0" err="1"/>
              <a:t>deplasează</a:t>
            </a:r>
            <a:r>
              <a:rPr lang="en-US" dirty="0"/>
              <a:t> </a:t>
            </a:r>
            <a:r>
              <a:rPr lang="en-US" dirty="0" err="1"/>
              <a:t>spre</a:t>
            </a:r>
            <a:r>
              <a:rPr lang="en-US" dirty="0"/>
              <a:t> </a:t>
            </a:r>
            <a:r>
              <a:rPr lang="en-US" dirty="0" err="1"/>
              <a:t>emitor</a:t>
            </a:r>
            <a:r>
              <a:rPr lang="en-US" dirty="0"/>
              <a:t> </a:t>
            </a:r>
            <a:r>
              <a:rPr lang="en-US" dirty="0" err="1"/>
              <a:t>provocând</a:t>
            </a:r>
            <a:r>
              <a:rPr lang="en-US" dirty="0"/>
              <a:t> un flux de </a:t>
            </a:r>
            <a:r>
              <a:rPr lang="en-US" dirty="0" err="1"/>
              <a:t>curent</a:t>
            </a:r>
            <a:r>
              <a:rPr lang="en-US" dirty="0"/>
              <a:t> vertical.</a:t>
            </a:r>
          </a:p>
        </p:txBody>
      </p:sp>
      <p:pic>
        <p:nvPicPr>
          <p:cNvPr id="8" name="Imagine 7">
            <a:extLst>
              <a:ext uri="{FF2B5EF4-FFF2-40B4-BE49-F238E27FC236}">
                <a16:creationId xmlns:a16="http://schemas.microsoft.com/office/drawing/2014/main" xmlns="" id="{BBB3EB28-A81F-35B1-1248-F3C8E7F01D91}"/>
              </a:ext>
            </a:extLst>
          </p:cNvPr>
          <p:cNvPicPr>
            <a:picLocks noChangeAspect="1"/>
          </p:cNvPicPr>
          <p:nvPr/>
        </p:nvPicPr>
        <p:blipFill>
          <a:blip r:embed="rId2"/>
          <a:stretch>
            <a:fillRect/>
          </a:stretch>
        </p:blipFill>
        <p:spPr>
          <a:xfrm>
            <a:off x="7490012" y="1057654"/>
            <a:ext cx="3786673" cy="5233135"/>
          </a:xfrm>
          <a:prstGeom prst="rect">
            <a:avLst/>
          </a:prstGeom>
        </p:spPr>
      </p:pic>
    </p:spTree>
    <p:extLst>
      <p:ext uri="{BB962C8B-B14F-4D97-AF65-F5344CB8AC3E}">
        <p14:creationId xmlns:p14="http://schemas.microsoft.com/office/powerpoint/2010/main" val="19544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978F3F9-F267-11C4-79B8-D18B6E17B1B0}"/>
              </a:ext>
            </a:extLst>
          </p:cNvPr>
          <p:cNvSpPr>
            <a:spLocks noGrp="1"/>
          </p:cNvSpPr>
          <p:nvPr>
            <p:ph type="title"/>
          </p:nvPr>
        </p:nvSpPr>
        <p:spPr>
          <a:xfrm>
            <a:off x="838200" y="365125"/>
            <a:ext cx="5257800" cy="791871"/>
          </a:xfrm>
        </p:spPr>
        <p:txBody>
          <a:bodyPr/>
          <a:lstStyle/>
          <a:p>
            <a:r>
              <a:rPr lang="ro-RO" dirty="0"/>
              <a:t>Mod blocare inversă</a:t>
            </a:r>
            <a:endParaRPr lang="en-US" dirty="0"/>
          </a:p>
        </p:txBody>
      </p:sp>
      <p:sp>
        <p:nvSpPr>
          <p:cNvPr id="3" name="Substituent conținut 2">
            <a:extLst>
              <a:ext uri="{FF2B5EF4-FFF2-40B4-BE49-F238E27FC236}">
                <a16:creationId xmlns:a16="http://schemas.microsoft.com/office/drawing/2014/main" xmlns="" id="{E5D81559-8E6F-5CF4-D084-142937BDAE8C}"/>
              </a:ext>
            </a:extLst>
          </p:cNvPr>
          <p:cNvSpPr>
            <a:spLocks noGrp="1"/>
          </p:cNvSpPr>
          <p:nvPr>
            <p:ph idx="1"/>
          </p:nvPr>
        </p:nvSpPr>
        <p:spPr>
          <a:xfrm>
            <a:off x="404612" y="1156995"/>
            <a:ext cx="7446513" cy="5467739"/>
          </a:xfrm>
        </p:spPr>
        <p:txBody>
          <a:bodyPr>
            <a:normAutofit fontScale="92500" lnSpcReduction="20000"/>
          </a:bodyPr>
          <a:lstStyle/>
          <a:p>
            <a:r>
              <a:rPr lang="en-US" dirty="0" err="1"/>
              <a:t>Să</a:t>
            </a:r>
            <a:r>
              <a:rPr lang="en-US" dirty="0"/>
              <a:t> </a:t>
            </a:r>
            <a:r>
              <a:rPr lang="en-US" dirty="0" err="1"/>
              <a:t>considerăm</a:t>
            </a:r>
            <a:r>
              <a:rPr lang="en-US" dirty="0"/>
              <a:t> </a:t>
            </a:r>
            <a:r>
              <a:rPr lang="en-US" dirty="0" err="1"/>
              <a:t>că</a:t>
            </a:r>
            <a:r>
              <a:rPr lang="en-US" dirty="0"/>
              <a:t> </a:t>
            </a:r>
            <a:r>
              <a:rPr lang="en-US" dirty="0" err="1"/>
              <a:t>emitorul</a:t>
            </a:r>
            <a:r>
              <a:rPr lang="en-US" dirty="0"/>
              <a:t> </a:t>
            </a:r>
            <a:r>
              <a:rPr lang="en-US" dirty="0" err="1"/>
              <a:t>este</a:t>
            </a:r>
            <a:r>
              <a:rPr lang="en-US" dirty="0"/>
              <a:t> </a:t>
            </a:r>
            <a:r>
              <a:rPr lang="en-US" dirty="0" err="1"/>
              <a:t>menținut</a:t>
            </a:r>
            <a:r>
              <a:rPr lang="en-US" dirty="0"/>
              <a:t> la </a:t>
            </a:r>
            <a:r>
              <a:rPr lang="en-US" dirty="0" err="1"/>
              <a:t>potențialul</a:t>
            </a:r>
            <a:r>
              <a:rPr lang="en-US" dirty="0"/>
              <a:t> de </a:t>
            </a:r>
            <a:r>
              <a:rPr lang="en-US" dirty="0" err="1"/>
              <a:t>masă</a:t>
            </a:r>
            <a:r>
              <a:rPr lang="en-US" dirty="0"/>
              <a:t>. </a:t>
            </a:r>
            <a:r>
              <a:rPr lang="en-US" dirty="0" err="1"/>
              <a:t>Când</a:t>
            </a:r>
            <a:r>
              <a:rPr lang="en-US" dirty="0"/>
              <a:t> o </a:t>
            </a:r>
            <a:r>
              <a:rPr lang="en-US" dirty="0" err="1"/>
              <a:t>tensiune</a:t>
            </a:r>
            <a:r>
              <a:rPr lang="en-US" dirty="0"/>
              <a:t> </a:t>
            </a:r>
            <a:r>
              <a:rPr lang="en-US" dirty="0" err="1"/>
              <a:t>negativă</a:t>
            </a:r>
            <a:r>
              <a:rPr lang="en-US" dirty="0"/>
              <a:t> </a:t>
            </a:r>
            <a:r>
              <a:rPr lang="en-US" dirty="0" err="1"/>
              <a:t>aplicată</a:t>
            </a:r>
            <a:r>
              <a:rPr lang="en-US" dirty="0"/>
              <a:t> </a:t>
            </a:r>
            <a:r>
              <a:rPr lang="en-US" dirty="0" err="1"/>
              <a:t>colectorului</a:t>
            </a:r>
            <a:r>
              <a:rPr lang="en-US" dirty="0"/>
              <a:t>, </a:t>
            </a:r>
            <a:r>
              <a:rPr lang="en-US" dirty="0" err="1"/>
              <a:t>joncțiunea</a:t>
            </a:r>
            <a:r>
              <a:rPr lang="en-US" dirty="0"/>
              <a:t> </a:t>
            </a:r>
            <a:r>
              <a:rPr lang="en-US" dirty="0" err="1"/>
              <a:t>dintre</a:t>
            </a:r>
            <a:r>
              <a:rPr lang="en-US" dirty="0"/>
              <a:t> </a:t>
            </a:r>
            <a:r>
              <a:rPr lang="en-US" dirty="0" err="1"/>
              <a:t>substrat</a:t>
            </a:r>
            <a:r>
              <a:rPr lang="en-US" dirty="0"/>
              <a:t> </a:t>
            </a:r>
            <a:r>
              <a:rPr lang="en-US" dirty="0" err="1"/>
              <a:t>și</a:t>
            </a:r>
            <a:r>
              <a:rPr lang="en-US" dirty="0"/>
              <a:t> </a:t>
            </a:r>
            <a:r>
              <a:rPr lang="en-US" dirty="0" err="1"/>
              <a:t>regiunea</a:t>
            </a:r>
            <a:r>
              <a:rPr lang="en-US" dirty="0"/>
              <a:t> de d</a:t>
            </a:r>
            <a:r>
              <a:rPr lang="ro-RO" dirty="0"/>
              <a:t>rift</a:t>
            </a:r>
            <a:r>
              <a:rPr lang="en-US" dirty="0"/>
              <a:t> </a:t>
            </a:r>
            <a:r>
              <a:rPr lang="en-US" dirty="0" err="1"/>
              <a:t>este</a:t>
            </a:r>
            <a:r>
              <a:rPr lang="en-US" dirty="0"/>
              <a:t> </a:t>
            </a:r>
            <a:r>
              <a:rPr lang="en-US" dirty="0" err="1"/>
              <a:t>polarizată</a:t>
            </a:r>
            <a:r>
              <a:rPr lang="en-US" dirty="0"/>
              <a:t> invers. </a:t>
            </a:r>
            <a:r>
              <a:rPr lang="en-US" dirty="0" err="1"/>
              <a:t>Acest</a:t>
            </a:r>
            <a:r>
              <a:rPr lang="en-US" dirty="0"/>
              <a:t> </a:t>
            </a:r>
            <a:r>
              <a:rPr lang="en-US" dirty="0" err="1"/>
              <a:t>lucru</a:t>
            </a:r>
            <a:r>
              <a:rPr lang="en-US" dirty="0"/>
              <a:t> </a:t>
            </a:r>
            <a:r>
              <a:rPr lang="en-US" dirty="0" err="1"/>
              <a:t>previne</a:t>
            </a:r>
            <a:r>
              <a:rPr lang="en-US" dirty="0"/>
              <a:t> </a:t>
            </a:r>
            <a:r>
              <a:rPr lang="en-US" dirty="0" err="1"/>
              <a:t>orice</a:t>
            </a:r>
            <a:r>
              <a:rPr lang="en-US" dirty="0"/>
              <a:t> flux de </a:t>
            </a:r>
            <a:r>
              <a:rPr lang="en-US" dirty="0" err="1"/>
              <a:t>curent</a:t>
            </a:r>
            <a:r>
              <a:rPr lang="en-US" dirty="0"/>
              <a:t> </a:t>
            </a:r>
            <a:r>
              <a:rPr lang="en-US" dirty="0" err="1"/>
              <a:t>în</a:t>
            </a:r>
            <a:r>
              <a:rPr lang="en-US" dirty="0"/>
              <a:t> </a:t>
            </a:r>
            <a:r>
              <a:rPr lang="en-US" dirty="0" err="1"/>
              <a:t>dispozitiv</a:t>
            </a:r>
            <a:r>
              <a:rPr lang="en-US" dirty="0"/>
              <a:t> </a:t>
            </a:r>
            <a:r>
              <a:rPr lang="en-US" dirty="0" err="1"/>
              <a:t>și</a:t>
            </a:r>
            <a:r>
              <a:rPr lang="en-US" dirty="0"/>
              <a:t> </a:t>
            </a:r>
            <a:r>
              <a:rPr lang="en-US" dirty="0" err="1"/>
              <a:t>dispozitivul</a:t>
            </a:r>
            <a:r>
              <a:rPr lang="en-US" dirty="0"/>
              <a:t> </a:t>
            </a:r>
            <a:r>
              <a:rPr lang="en-US" dirty="0" err="1"/>
              <a:t>intră</a:t>
            </a:r>
            <a:r>
              <a:rPr lang="en-US" dirty="0"/>
              <a:t> </a:t>
            </a:r>
            <a:r>
              <a:rPr lang="en-US" dirty="0" err="1"/>
              <a:t>în</a:t>
            </a:r>
            <a:r>
              <a:rPr lang="en-US" dirty="0"/>
              <a:t> </a:t>
            </a:r>
            <a:r>
              <a:rPr lang="en-US" dirty="0" err="1"/>
              <a:t>modul</a:t>
            </a:r>
            <a:r>
              <a:rPr lang="en-US" dirty="0"/>
              <a:t> de </a:t>
            </a:r>
            <a:r>
              <a:rPr lang="en-US" dirty="0" err="1"/>
              <a:t>blocare</a:t>
            </a:r>
            <a:r>
              <a:rPr lang="en-US" dirty="0"/>
              <a:t> </a:t>
            </a:r>
            <a:r>
              <a:rPr lang="en-US" dirty="0" err="1"/>
              <a:t>inversă</a:t>
            </a:r>
            <a:r>
              <a:rPr lang="en-US" dirty="0"/>
              <a:t>.</a:t>
            </a:r>
            <a:endParaRPr lang="ro-RO" dirty="0"/>
          </a:p>
          <a:p>
            <a:r>
              <a:rPr lang="en-US" dirty="0" err="1"/>
              <a:t>Căderea</a:t>
            </a:r>
            <a:r>
              <a:rPr lang="en-US" dirty="0"/>
              <a:t> de </a:t>
            </a:r>
            <a:r>
              <a:rPr lang="en-US" dirty="0" err="1"/>
              <a:t>tensiune</a:t>
            </a:r>
            <a:r>
              <a:rPr lang="en-US" dirty="0"/>
              <a:t> </a:t>
            </a:r>
            <a:r>
              <a:rPr lang="en-US" dirty="0" err="1"/>
              <a:t>directă</a:t>
            </a:r>
            <a:r>
              <a:rPr lang="en-US" dirty="0"/>
              <a:t> </a:t>
            </a:r>
            <a:r>
              <a:rPr lang="en-US" dirty="0" err="1"/>
              <a:t>crește</a:t>
            </a:r>
            <a:r>
              <a:rPr lang="en-US" dirty="0"/>
              <a:t> </a:t>
            </a:r>
            <a:r>
              <a:rPr lang="en-US" dirty="0" err="1"/>
              <a:t>odată</a:t>
            </a:r>
            <a:r>
              <a:rPr lang="en-US" dirty="0"/>
              <a:t> cu </a:t>
            </a:r>
            <a:r>
              <a:rPr lang="en-US" dirty="0" err="1"/>
              <a:t>creșterea</a:t>
            </a:r>
            <a:r>
              <a:rPr lang="en-US" dirty="0"/>
              <a:t> </a:t>
            </a:r>
            <a:r>
              <a:rPr lang="en-US" dirty="0" err="1"/>
              <a:t>lățimii</a:t>
            </a:r>
            <a:r>
              <a:rPr lang="en-US" dirty="0"/>
              <a:t> </a:t>
            </a:r>
            <a:r>
              <a:rPr lang="en-US" dirty="0" err="1"/>
              <a:t>regiunii</a:t>
            </a:r>
            <a:r>
              <a:rPr lang="en-US" dirty="0"/>
              <a:t> de d</a:t>
            </a:r>
            <a:r>
              <a:rPr lang="ro-RO" dirty="0"/>
              <a:t>rift </a:t>
            </a:r>
            <a:r>
              <a:rPr lang="en-US" dirty="0"/>
              <a:t>N-. </a:t>
            </a:r>
            <a:r>
              <a:rPr lang="en-US" dirty="0" err="1"/>
              <a:t>Lățimea</a:t>
            </a:r>
            <a:r>
              <a:rPr lang="en-US" dirty="0"/>
              <a:t> </a:t>
            </a:r>
            <a:r>
              <a:rPr lang="en-US" dirty="0" err="1"/>
              <a:t>regiunii</a:t>
            </a:r>
            <a:r>
              <a:rPr lang="en-US" dirty="0"/>
              <a:t> de </a:t>
            </a:r>
            <a:r>
              <a:rPr lang="en-US" dirty="0" err="1"/>
              <a:t>deriva</a:t>
            </a:r>
            <a:r>
              <a:rPr lang="en-US" dirty="0"/>
              <a:t> N- – </a:t>
            </a:r>
            <a:r>
              <a:rPr lang="en-US" dirty="0" err="1"/>
              <a:t>determină</a:t>
            </a:r>
            <a:r>
              <a:rPr lang="en-US" dirty="0"/>
              <a:t>, de </a:t>
            </a:r>
            <a:r>
              <a:rPr lang="en-US" dirty="0" err="1"/>
              <a:t>asemenea</a:t>
            </a:r>
            <a:r>
              <a:rPr lang="en-US" dirty="0"/>
              <a:t>, </a:t>
            </a:r>
            <a:r>
              <a:rPr lang="en-US" dirty="0" err="1"/>
              <a:t>capacitatea</a:t>
            </a:r>
            <a:r>
              <a:rPr lang="en-US" dirty="0"/>
              <a:t> de </a:t>
            </a:r>
            <a:r>
              <a:rPr lang="en-US" dirty="0" err="1"/>
              <a:t>tensiune</a:t>
            </a:r>
            <a:r>
              <a:rPr lang="en-US" dirty="0"/>
              <a:t> </a:t>
            </a:r>
            <a:r>
              <a:rPr lang="en-US" dirty="0" err="1"/>
              <a:t>inversă</a:t>
            </a:r>
            <a:r>
              <a:rPr lang="en-US" dirty="0"/>
              <a:t>. </a:t>
            </a:r>
            <a:r>
              <a:rPr lang="en-US" dirty="0" err="1"/>
              <a:t>Căderea</a:t>
            </a:r>
            <a:r>
              <a:rPr lang="en-US" dirty="0"/>
              <a:t> de </a:t>
            </a:r>
            <a:r>
              <a:rPr lang="en-US" dirty="0" err="1"/>
              <a:t>tensiune</a:t>
            </a:r>
            <a:r>
              <a:rPr lang="en-US" dirty="0"/>
              <a:t> </a:t>
            </a:r>
            <a:r>
              <a:rPr lang="en-US" dirty="0" err="1"/>
              <a:t>directă</a:t>
            </a:r>
            <a:r>
              <a:rPr lang="en-US" dirty="0"/>
              <a:t> </a:t>
            </a:r>
            <a:r>
              <a:rPr lang="en-US" dirty="0" err="1"/>
              <a:t>poate</a:t>
            </a:r>
            <a:r>
              <a:rPr lang="en-US" dirty="0"/>
              <a:t> fi </a:t>
            </a:r>
            <a:r>
              <a:rPr lang="en-US" dirty="0" err="1"/>
              <a:t>calculată</a:t>
            </a:r>
            <a:r>
              <a:rPr lang="en-US" dirty="0"/>
              <a:t> </a:t>
            </a:r>
            <a:r>
              <a:rPr lang="en-US" dirty="0" err="1"/>
              <a:t>după</a:t>
            </a:r>
            <a:r>
              <a:rPr lang="en-US" dirty="0"/>
              <a:t> cum </a:t>
            </a:r>
            <a:r>
              <a:rPr lang="en-US" dirty="0" err="1"/>
              <a:t>urmează</a:t>
            </a:r>
            <a:r>
              <a:rPr lang="en-US" dirty="0"/>
              <a:t>:</a:t>
            </a:r>
            <a:endParaRPr lang="ro-RO" dirty="0"/>
          </a:p>
          <a:p>
            <a:endParaRPr lang="ro-RO" dirty="0"/>
          </a:p>
          <a:p>
            <a:endParaRPr lang="ro-RO" dirty="0"/>
          </a:p>
          <a:p>
            <a:r>
              <a:rPr lang="en-US" dirty="0" err="1"/>
              <a:t>unde</a:t>
            </a:r>
            <a:r>
              <a:rPr lang="en-US" dirty="0"/>
              <a:t> </a:t>
            </a:r>
            <a:r>
              <a:rPr lang="en-US" dirty="0" err="1"/>
              <a:t>L</a:t>
            </a:r>
            <a:r>
              <a:rPr lang="en-US" sz="2200" dirty="0" err="1"/>
              <a:t>p</a:t>
            </a:r>
            <a:r>
              <a:rPr lang="en-US" dirty="0"/>
              <a:t> </a:t>
            </a:r>
            <a:r>
              <a:rPr lang="en-US" dirty="0" err="1"/>
              <a:t>este</a:t>
            </a:r>
            <a:r>
              <a:rPr lang="en-US" dirty="0"/>
              <a:t> </a:t>
            </a:r>
            <a:r>
              <a:rPr lang="en-US" dirty="0" err="1"/>
              <a:t>lungimea</a:t>
            </a:r>
            <a:r>
              <a:rPr lang="en-US" dirty="0"/>
              <a:t> </a:t>
            </a:r>
            <a:r>
              <a:rPr lang="en-US" dirty="0" err="1"/>
              <a:t>difuziei</a:t>
            </a:r>
            <a:r>
              <a:rPr lang="en-US" dirty="0"/>
              <a:t> </a:t>
            </a:r>
            <a:r>
              <a:rPr lang="en-US" dirty="0" err="1"/>
              <a:t>purtătorului</a:t>
            </a:r>
            <a:r>
              <a:rPr lang="en-US" dirty="0"/>
              <a:t> </a:t>
            </a:r>
            <a:r>
              <a:rPr lang="en-US" dirty="0" err="1"/>
              <a:t>minoritar</a:t>
            </a:r>
            <a:r>
              <a:rPr lang="en-US" dirty="0"/>
              <a:t>, </a:t>
            </a:r>
            <a:r>
              <a:rPr lang="en-US" dirty="0" err="1"/>
              <a:t>V</a:t>
            </a:r>
            <a:r>
              <a:rPr lang="en-US" sz="2200" dirty="0" err="1"/>
              <a:t>m</a:t>
            </a:r>
            <a:r>
              <a:rPr lang="en-US" dirty="0"/>
              <a:t> </a:t>
            </a:r>
            <a:r>
              <a:rPr lang="en-US" dirty="0" err="1"/>
              <a:t>este</a:t>
            </a:r>
            <a:r>
              <a:rPr lang="en-US" dirty="0"/>
              <a:t> </a:t>
            </a:r>
            <a:r>
              <a:rPr lang="en-US" dirty="0" err="1"/>
              <a:t>tensiunea</a:t>
            </a:r>
            <a:r>
              <a:rPr lang="en-US" dirty="0"/>
              <a:t> </a:t>
            </a:r>
            <a:r>
              <a:rPr lang="en-US" dirty="0" err="1"/>
              <a:t>maximă</a:t>
            </a:r>
            <a:r>
              <a:rPr lang="en-US" dirty="0"/>
              <a:t> de </a:t>
            </a:r>
            <a:r>
              <a:rPr lang="en-US" dirty="0" err="1"/>
              <a:t>blocare</a:t>
            </a:r>
            <a:r>
              <a:rPr lang="en-US" dirty="0"/>
              <a:t> </a:t>
            </a:r>
            <a:r>
              <a:rPr lang="en-US" dirty="0" err="1"/>
              <a:t>și</a:t>
            </a:r>
            <a:r>
              <a:rPr lang="en-US" dirty="0"/>
              <a:t> epsilon</a:t>
            </a:r>
            <a:r>
              <a:rPr lang="en-US" sz="1700" dirty="0"/>
              <a:t>0</a:t>
            </a:r>
            <a:r>
              <a:rPr lang="en-US" dirty="0"/>
              <a:t> </a:t>
            </a:r>
            <a:r>
              <a:rPr lang="en-US" dirty="0" err="1"/>
              <a:t>este</a:t>
            </a:r>
            <a:r>
              <a:rPr lang="en-US" dirty="0"/>
              <a:t> </a:t>
            </a:r>
            <a:r>
              <a:rPr lang="en-US" dirty="0" err="1"/>
              <a:t>permisivitatea</a:t>
            </a:r>
            <a:r>
              <a:rPr lang="en-US" dirty="0"/>
              <a:t> </a:t>
            </a:r>
            <a:r>
              <a:rPr lang="ro-RO"/>
              <a:t>vaccumului</a:t>
            </a:r>
            <a:r>
              <a:rPr lang="en-US"/>
              <a:t>.</a:t>
            </a:r>
            <a:endParaRPr lang="en-US" dirty="0"/>
          </a:p>
        </p:txBody>
      </p:sp>
      <p:pic>
        <p:nvPicPr>
          <p:cNvPr id="4" name="Imagine 3">
            <a:extLst>
              <a:ext uri="{FF2B5EF4-FFF2-40B4-BE49-F238E27FC236}">
                <a16:creationId xmlns:a16="http://schemas.microsoft.com/office/drawing/2014/main" xmlns="" id="{01F6758B-7800-F1CA-1B7C-2C12C33DC666}"/>
              </a:ext>
            </a:extLst>
          </p:cNvPr>
          <p:cNvPicPr>
            <a:picLocks noChangeAspect="1"/>
          </p:cNvPicPr>
          <p:nvPr/>
        </p:nvPicPr>
        <p:blipFill>
          <a:blip r:embed="rId2"/>
          <a:stretch>
            <a:fillRect/>
          </a:stretch>
        </p:blipFill>
        <p:spPr>
          <a:xfrm>
            <a:off x="3303037" y="4503529"/>
            <a:ext cx="2286286" cy="734282"/>
          </a:xfrm>
          <a:prstGeom prst="rect">
            <a:avLst/>
          </a:prstGeom>
        </p:spPr>
      </p:pic>
      <p:pic>
        <p:nvPicPr>
          <p:cNvPr id="5" name="Imagine 4">
            <a:extLst>
              <a:ext uri="{FF2B5EF4-FFF2-40B4-BE49-F238E27FC236}">
                <a16:creationId xmlns:a16="http://schemas.microsoft.com/office/drawing/2014/main" xmlns="" id="{076F3D9D-2E6B-E1E2-A766-415FED3B79FD}"/>
              </a:ext>
            </a:extLst>
          </p:cNvPr>
          <p:cNvPicPr>
            <a:picLocks noChangeAspect="1"/>
          </p:cNvPicPr>
          <p:nvPr/>
        </p:nvPicPr>
        <p:blipFill>
          <a:blip r:embed="rId3"/>
          <a:stretch>
            <a:fillRect/>
          </a:stretch>
        </p:blipFill>
        <p:spPr>
          <a:xfrm>
            <a:off x="8667944" y="1309687"/>
            <a:ext cx="3067050" cy="4238625"/>
          </a:xfrm>
          <a:prstGeom prst="rect">
            <a:avLst/>
          </a:prstGeom>
        </p:spPr>
      </p:pic>
    </p:spTree>
    <p:extLst>
      <p:ext uri="{BB962C8B-B14F-4D97-AF65-F5344CB8AC3E}">
        <p14:creationId xmlns:p14="http://schemas.microsoft.com/office/powerpoint/2010/main" val="107264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49CFA4B-F4E0-513D-2142-2E6C60692734}"/>
              </a:ext>
            </a:extLst>
          </p:cNvPr>
          <p:cNvSpPr>
            <a:spLocks noGrp="1"/>
          </p:cNvSpPr>
          <p:nvPr>
            <p:ph type="title"/>
          </p:nvPr>
        </p:nvSpPr>
        <p:spPr>
          <a:xfrm>
            <a:off x="838200" y="365125"/>
            <a:ext cx="10515600" cy="1071789"/>
          </a:xfrm>
        </p:spPr>
        <p:txBody>
          <a:bodyPr/>
          <a:lstStyle/>
          <a:p>
            <a:r>
              <a:rPr lang="ro-RO" dirty="0"/>
              <a:t>Static I-V </a:t>
            </a:r>
            <a:r>
              <a:rPr lang="ro-RO" dirty="0" err="1"/>
              <a:t>characteristics</a:t>
            </a:r>
            <a:r>
              <a:rPr lang="ro-RO" dirty="0"/>
              <a:t> of IGBT</a:t>
            </a:r>
            <a:endParaRPr lang="en-US" dirty="0"/>
          </a:p>
        </p:txBody>
      </p:sp>
      <p:sp>
        <p:nvSpPr>
          <p:cNvPr id="3" name="Substituent conținut 2">
            <a:extLst>
              <a:ext uri="{FF2B5EF4-FFF2-40B4-BE49-F238E27FC236}">
                <a16:creationId xmlns:a16="http://schemas.microsoft.com/office/drawing/2014/main" xmlns="" id="{45B8B939-AC19-77C9-5A0E-515575E5DC63}"/>
              </a:ext>
            </a:extLst>
          </p:cNvPr>
          <p:cNvSpPr>
            <a:spLocks noGrp="1"/>
          </p:cNvSpPr>
          <p:nvPr>
            <p:ph idx="1"/>
          </p:nvPr>
        </p:nvSpPr>
        <p:spPr>
          <a:xfrm>
            <a:off x="241040" y="1436913"/>
            <a:ext cx="6082125" cy="4609323"/>
          </a:xfrm>
        </p:spPr>
        <p:txBody>
          <a:bodyPr>
            <a:normAutofit lnSpcReduction="10000"/>
          </a:bodyPr>
          <a:lstStyle/>
          <a:p>
            <a:r>
              <a:rPr lang="en-US" dirty="0" err="1"/>
              <a:t>Graficul</a:t>
            </a:r>
            <a:r>
              <a:rPr lang="en-US" dirty="0"/>
              <a:t> </a:t>
            </a:r>
            <a:r>
              <a:rPr lang="en-US" dirty="0" err="1"/>
              <a:t>este</a:t>
            </a:r>
            <a:r>
              <a:rPr lang="en-US" dirty="0"/>
              <a:t> similar cu </a:t>
            </a:r>
            <a:r>
              <a:rPr lang="en-US" dirty="0" err="1"/>
              <a:t>cel</a:t>
            </a:r>
            <a:r>
              <a:rPr lang="en-US" dirty="0"/>
              <a:t> al </a:t>
            </a:r>
            <a:r>
              <a:rPr lang="en-US" dirty="0" err="1"/>
              <a:t>unui</a:t>
            </a:r>
            <a:r>
              <a:rPr lang="en-US" dirty="0"/>
              <a:t> BJT, cu </a:t>
            </a:r>
            <a:r>
              <a:rPr lang="en-US" dirty="0" err="1"/>
              <a:t>excepția</a:t>
            </a:r>
            <a:r>
              <a:rPr lang="en-US" dirty="0"/>
              <a:t> </a:t>
            </a:r>
            <a:r>
              <a:rPr lang="en-US" dirty="0" err="1"/>
              <a:t>faptului</a:t>
            </a:r>
            <a:r>
              <a:rPr lang="en-US" dirty="0"/>
              <a:t> </a:t>
            </a:r>
            <a:r>
              <a:rPr lang="en-US" dirty="0" err="1"/>
              <a:t>că</a:t>
            </a:r>
            <a:r>
              <a:rPr lang="en-US" dirty="0"/>
              <a:t> </a:t>
            </a:r>
            <a:r>
              <a:rPr lang="en-US" dirty="0" err="1"/>
              <a:t>parametrul</a:t>
            </a:r>
            <a:r>
              <a:rPr lang="en-US" dirty="0"/>
              <a:t> care </a:t>
            </a:r>
            <a:r>
              <a:rPr lang="en-US" dirty="0" err="1"/>
              <a:t>este</a:t>
            </a:r>
            <a:r>
              <a:rPr lang="en-US" dirty="0"/>
              <a:t> </a:t>
            </a:r>
            <a:r>
              <a:rPr lang="en-US" dirty="0" err="1"/>
              <a:t>menținut</a:t>
            </a:r>
            <a:r>
              <a:rPr lang="en-US" dirty="0"/>
              <a:t> constant </a:t>
            </a:r>
            <a:r>
              <a:rPr lang="en-US" dirty="0" err="1"/>
              <a:t>pentru</a:t>
            </a:r>
            <a:r>
              <a:rPr lang="en-US" dirty="0"/>
              <a:t> o </a:t>
            </a:r>
            <a:r>
              <a:rPr lang="en-US" dirty="0" err="1"/>
              <a:t>diagramă</a:t>
            </a:r>
            <a:r>
              <a:rPr lang="en-US" dirty="0"/>
              <a:t> </a:t>
            </a:r>
            <a:r>
              <a:rPr lang="en-US" dirty="0" err="1"/>
              <a:t>este</a:t>
            </a:r>
            <a:r>
              <a:rPr lang="en-US" dirty="0"/>
              <a:t> V</a:t>
            </a:r>
            <a:r>
              <a:rPr lang="en-US" sz="1900" dirty="0"/>
              <a:t>GE</a:t>
            </a:r>
            <a:r>
              <a:rPr lang="en-US" dirty="0"/>
              <a:t>, </a:t>
            </a:r>
            <a:r>
              <a:rPr lang="en-US" dirty="0" err="1"/>
              <a:t>deoarece</a:t>
            </a:r>
            <a:r>
              <a:rPr lang="en-US" dirty="0"/>
              <a:t> IGBT </a:t>
            </a:r>
            <a:r>
              <a:rPr lang="en-US" dirty="0" err="1"/>
              <a:t>este</a:t>
            </a:r>
            <a:r>
              <a:rPr lang="en-US" dirty="0"/>
              <a:t> un </a:t>
            </a:r>
            <a:r>
              <a:rPr lang="en-US" dirty="0" err="1"/>
              <a:t>dispozitiv</a:t>
            </a:r>
            <a:r>
              <a:rPr lang="en-US" dirty="0"/>
              <a:t> </a:t>
            </a:r>
            <a:r>
              <a:rPr lang="en-US" dirty="0" err="1"/>
              <a:t>controlat</a:t>
            </a:r>
            <a:r>
              <a:rPr lang="en-US" dirty="0"/>
              <a:t> de </a:t>
            </a:r>
            <a:r>
              <a:rPr lang="en-US" dirty="0" err="1"/>
              <a:t>tensiune</a:t>
            </a:r>
            <a:r>
              <a:rPr lang="en-US" dirty="0"/>
              <a:t>, </a:t>
            </a:r>
            <a:r>
              <a:rPr lang="en-US" dirty="0" err="1"/>
              <a:t>spre</a:t>
            </a:r>
            <a:r>
              <a:rPr lang="en-US" dirty="0"/>
              <a:t> </a:t>
            </a:r>
            <a:r>
              <a:rPr lang="en-US" dirty="0" err="1"/>
              <a:t>deosebire</a:t>
            </a:r>
            <a:r>
              <a:rPr lang="en-US" dirty="0"/>
              <a:t> de BJT, care </a:t>
            </a:r>
            <a:r>
              <a:rPr lang="en-US" dirty="0" err="1"/>
              <a:t>este</a:t>
            </a:r>
            <a:r>
              <a:rPr lang="en-US" dirty="0"/>
              <a:t> un </a:t>
            </a:r>
            <a:r>
              <a:rPr lang="en-US" dirty="0" err="1"/>
              <a:t>dispozitiv</a:t>
            </a:r>
            <a:r>
              <a:rPr lang="en-US" dirty="0"/>
              <a:t> </a:t>
            </a:r>
            <a:r>
              <a:rPr lang="en-US" dirty="0" err="1"/>
              <a:t>controlat</a:t>
            </a:r>
            <a:r>
              <a:rPr lang="en-US" dirty="0"/>
              <a:t> de </a:t>
            </a:r>
            <a:r>
              <a:rPr lang="en-US" dirty="0" err="1"/>
              <a:t>curent</a:t>
            </a:r>
            <a:r>
              <a:rPr lang="en-US" dirty="0"/>
              <a:t>.</a:t>
            </a:r>
            <a:endParaRPr lang="ro-RO" dirty="0"/>
          </a:p>
          <a:p>
            <a:r>
              <a:rPr lang="en-US" dirty="0" err="1"/>
              <a:t>Când</a:t>
            </a:r>
            <a:r>
              <a:rPr lang="en-US" dirty="0"/>
              <a:t> </a:t>
            </a:r>
            <a:r>
              <a:rPr lang="en-US" dirty="0" err="1"/>
              <a:t>dispozitivul</a:t>
            </a:r>
            <a:r>
              <a:rPr lang="en-US" dirty="0"/>
              <a:t> </a:t>
            </a:r>
            <a:r>
              <a:rPr lang="en-US" dirty="0" err="1"/>
              <a:t>este</a:t>
            </a:r>
            <a:r>
              <a:rPr lang="en-US" dirty="0"/>
              <a:t> </a:t>
            </a:r>
            <a:r>
              <a:rPr lang="en-US" dirty="0" err="1"/>
              <a:t>în</a:t>
            </a:r>
            <a:r>
              <a:rPr lang="en-US" dirty="0"/>
              <a:t> </a:t>
            </a:r>
            <a:r>
              <a:rPr lang="en-US" dirty="0" err="1"/>
              <a:t>modul</a:t>
            </a:r>
            <a:r>
              <a:rPr lang="en-US" dirty="0"/>
              <a:t> OFF (V</a:t>
            </a:r>
            <a:r>
              <a:rPr lang="en-US" sz="1900" dirty="0"/>
              <a:t>CE</a:t>
            </a:r>
            <a:r>
              <a:rPr lang="en-US" dirty="0"/>
              <a:t> </a:t>
            </a:r>
            <a:r>
              <a:rPr lang="en-US" dirty="0" err="1"/>
              <a:t>este</a:t>
            </a:r>
            <a:r>
              <a:rPr lang="en-US" dirty="0"/>
              <a:t> </a:t>
            </a:r>
            <a:r>
              <a:rPr lang="en-US" dirty="0" err="1"/>
              <a:t>pozitiv</a:t>
            </a:r>
            <a:r>
              <a:rPr lang="en-US" dirty="0"/>
              <a:t> </a:t>
            </a:r>
            <a:r>
              <a:rPr lang="en-US" dirty="0" err="1"/>
              <a:t>și</a:t>
            </a:r>
            <a:r>
              <a:rPr lang="en-US" dirty="0"/>
              <a:t> V</a:t>
            </a:r>
            <a:r>
              <a:rPr lang="en-US" sz="1900" dirty="0"/>
              <a:t>GE</a:t>
            </a:r>
            <a:r>
              <a:rPr lang="en-US" dirty="0"/>
              <a:t> &lt; V</a:t>
            </a:r>
            <a:r>
              <a:rPr lang="en-US" sz="1900" dirty="0"/>
              <a:t>GET</a:t>
            </a:r>
            <a:r>
              <a:rPr lang="en-US" dirty="0"/>
              <a:t>) </a:t>
            </a:r>
            <a:r>
              <a:rPr lang="en-US" dirty="0" err="1"/>
              <a:t>tensiunea</a:t>
            </a:r>
            <a:r>
              <a:rPr lang="en-US" dirty="0"/>
              <a:t> </a:t>
            </a:r>
            <a:r>
              <a:rPr lang="en-US" dirty="0" err="1"/>
              <a:t>inversă</a:t>
            </a:r>
            <a:r>
              <a:rPr lang="en-US" dirty="0"/>
              <a:t> </a:t>
            </a:r>
            <a:r>
              <a:rPr lang="en-US" dirty="0" err="1"/>
              <a:t>este</a:t>
            </a:r>
            <a:r>
              <a:rPr lang="en-US" dirty="0"/>
              <a:t> </a:t>
            </a:r>
            <a:r>
              <a:rPr lang="en-US" dirty="0" err="1"/>
              <a:t>blocată</a:t>
            </a:r>
            <a:r>
              <a:rPr lang="en-US" dirty="0"/>
              <a:t> de J2 </a:t>
            </a:r>
            <a:r>
              <a:rPr lang="en-US" dirty="0" err="1"/>
              <a:t>și</a:t>
            </a:r>
            <a:r>
              <a:rPr lang="en-US" dirty="0"/>
              <a:t> </a:t>
            </a:r>
            <a:r>
              <a:rPr lang="en-US" dirty="0" err="1"/>
              <a:t>când</a:t>
            </a:r>
            <a:r>
              <a:rPr lang="en-US" dirty="0"/>
              <a:t> </a:t>
            </a:r>
            <a:r>
              <a:rPr lang="en-US" dirty="0" err="1"/>
              <a:t>este</a:t>
            </a:r>
            <a:r>
              <a:rPr lang="en-US" dirty="0"/>
              <a:t> </a:t>
            </a:r>
            <a:r>
              <a:rPr lang="en-US" dirty="0" err="1"/>
              <a:t>polarizat</a:t>
            </a:r>
            <a:r>
              <a:rPr lang="en-US" dirty="0"/>
              <a:t> invers, </a:t>
            </a:r>
            <a:r>
              <a:rPr lang="en-US" dirty="0" err="1"/>
              <a:t>adică</a:t>
            </a:r>
            <a:r>
              <a:rPr lang="en-US" dirty="0"/>
              <a:t> V</a:t>
            </a:r>
            <a:r>
              <a:rPr lang="en-US" sz="1900" dirty="0"/>
              <a:t>CE</a:t>
            </a:r>
            <a:r>
              <a:rPr lang="en-US" dirty="0"/>
              <a:t> </a:t>
            </a:r>
            <a:r>
              <a:rPr lang="en-US" dirty="0" err="1"/>
              <a:t>este</a:t>
            </a:r>
            <a:r>
              <a:rPr lang="en-US" dirty="0"/>
              <a:t> </a:t>
            </a:r>
            <a:r>
              <a:rPr lang="en-US" dirty="0" err="1"/>
              <a:t>negativ</a:t>
            </a:r>
            <a:r>
              <a:rPr lang="en-US" dirty="0"/>
              <a:t>, J1 </a:t>
            </a:r>
            <a:r>
              <a:rPr lang="en-US" dirty="0" err="1"/>
              <a:t>blochează</a:t>
            </a:r>
            <a:r>
              <a:rPr lang="en-US" dirty="0"/>
              <a:t> </a:t>
            </a:r>
            <a:r>
              <a:rPr lang="en-US" dirty="0" err="1"/>
              <a:t>tensiunea</a:t>
            </a:r>
            <a:r>
              <a:rPr lang="en-US" dirty="0"/>
              <a:t>.</a:t>
            </a:r>
          </a:p>
        </p:txBody>
      </p:sp>
      <p:pic>
        <p:nvPicPr>
          <p:cNvPr id="5" name="Imagine 4">
            <a:extLst>
              <a:ext uri="{FF2B5EF4-FFF2-40B4-BE49-F238E27FC236}">
                <a16:creationId xmlns:a16="http://schemas.microsoft.com/office/drawing/2014/main" xmlns="" id="{F3B3F702-C63E-EBCA-3E0C-D0BBD1B9EC51}"/>
              </a:ext>
            </a:extLst>
          </p:cNvPr>
          <p:cNvPicPr>
            <a:picLocks noChangeAspect="1"/>
          </p:cNvPicPr>
          <p:nvPr/>
        </p:nvPicPr>
        <p:blipFill>
          <a:blip r:embed="rId2"/>
          <a:stretch>
            <a:fillRect/>
          </a:stretch>
        </p:blipFill>
        <p:spPr>
          <a:xfrm>
            <a:off x="6536969" y="2593910"/>
            <a:ext cx="5282005" cy="2743200"/>
          </a:xfrm>
          <a:prstGeom prst="rect">
            <a:avLst/>
          </a:prstGeom>
        </p:spPr>
      </p:pic>
    </p:spTree>
    <p:extLst>
      <p:ext uri="{BB962C8B-B14F-4D97-AF65-F5344CB8AC3E}">
        <p14:creationId xmlns:p14="http://schemas.microsoft.com/office/powerpoint/2010/main" val="281952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EBAB328-2639-2CC6-DC67-4448BA60E6D5}"/>
              </a:ext>
            </a:extLst>
          </p:cNvPr>
          <p:cNvSpPr>
            <a:spLocks noGrp="1"/>
          </p:cNvSpPr>
          <p:nvPr>
            <p:ph type="title"/>
          </p:nvPr>
        </p:nvSpPr>
        <p:spPr/>
        <p:txBody>
          <a:bodyPr/>
          <a:lstStyle/>
          <a:p>
            <a:r>
              <a:rPr lang="ro-RO" dirty="0"/>
              <a:t>Caracteristica de transfer a IGBT</a:t>
            </a:r>
            <a:endParaRPr lang="en-US" dirty="0"/>
          </a:p>
        </p:txBody>
      </p:sp>
      <p:sp>
        <p:nvSpPr>
          <p:cNvPr id="3" name="Substituent conținut 2">
            <a:extLst>
              <a:ext uri="{FF2B5EF4-FFF2-40B4-BE49-F238E27FC236}">
                <a16:creationId xmlns:a16="http://schemas.microsoft.com/office/drawing/2014/main" xmlns="" id="{3EE01B48-F7BC-2BC8-8750-EDDF973A6D17}"/>
              </a:ext>
            </a:extLst>
          </p:cNvPr>
          <p:cNvSpPr>
            <a:spLocks noGrp="1"/>
          </p:cNvSpPr>
          <p:nvPr>
            <p:ph idx="1"/>
          </p:nvPr>
        </p:nvSpPr>
        <p:spPr>
          <a:xfrm>
            <a:off x="838200" y="1825625"/>
            <a:ext cx="7559351" cy="4351338"/>
          </a:xfrm>
        </p:spPr>
        <p:txBody>
          <a:bodyPr/>
          <a:lstStyle/>
          <a:p>
            <a:r>
              <a:rPr lang="en-US" dirty="0" err="1"/>
              <a:t>Figura</a:t>
            </a:r>
            <a:r>
              <a:rPr lang="en-US" dirty="0"/>
              <a:t> de </a:t>
            </a:r>
            <a:r>
              <a:rPr lang="en-US" dirty="0" err="1"/>
              <a:t>mai</a:t>
            </a:r>
            <a:r>
              <a:rPr lang="en-US" dirty="0"/>
              <a:t> </a:t>
            </a:r>
            <a:r>
              <a:rPr lang="en-US" dirty="0" err="1"/>
              <a:t>jos</a:t>
            </a:r>
            <a:r>
              <a:rPr lang="en-US" dirty="0"/>
              <a:t> </a:t>
            </a:r>
            <a:r>
              <a:rPr lang="en-US" dirty="0" err="1"/>
              <a:t>arată</a:t>
            </a:r>
            <a:r>
              <a:rPr lang="en-US" dirty="0"/>
              <a:t> </a:t>
            </a:r>
            <a:r>
              <a:rPr lang="en-US" dirty="0" err="1"/>
              <a:t>caracteristica</a:t>
            </a:r>
            <a:r>
              <a:rPr lang="en-US" dirty="0"/>
              <a:t> de transfer a IGBT, care </a:t>
            </a:r>
            <a:r>
              <a:rPr lang="en-US" dirty="0" err="1"/>
              <a:t>este</a:t>
            </a:r>
            <a:r>
              <a:rPr lang="en-US" dirty="0"/>
              <a:t> exact </a:t>
            </a:r>
            <a:r>
              <a:rPr lang="en-US" dirty="0" err="1"/>
              <a:t>aceeași</a:t>
            </a:r>
            <a:r>
              <a:rPr lang="en-US" dirty="0"/>
              <a:t> cu PMOSFET. IGBT </a:t>
            </a:r>
            <a:r>
              <a:rPr lang="en-US" dirty="0" err="1"/>
              <a:t>este</a:t>
            </a:r>
            <a:r>
              <a:rPr lang="en-US" dirty="0"/>
              <a:t> </a:t>
            </a:r>
            <a:r>
              <a:rPr lang="en-US" dirty="0" err="1"/>
              <a:t>în</a:t>
            </a:r>
            <a:r>
              <a:rPr lang="en-US" dirty="0"/>
              <a:t> </a:t>
            </a:r>
            <a:r>
              <a:rPr lang="en-US" dirty="0" err="1"/>
              <a:t>starea</a:t>
            </a:r>
            <a:r>
              <a:rPr lang="en-US" dirty="0"/>
              <a:t> ON </a:t>
            </a:r>
            <a:r>
              <a:rPr lang="en-US" dirty="0" err="1"/>
              <a:t>numai</a:t>
            </a:r>
            <a:r>
              <a:rPr lang="en-US" dirty="0"/>
              <a:t> </a:t>
            </a:r>
            <a:r>
              <a:rPr lang="en-US" dirty="0" err="1"/>
              <a:t>după</a:t>
            </a:r>
            <a:r>
              <a:rPr lang="en-US" dirty="0"/>
              <a:t> </a:t>
            </a:r>
            <a:r>
              <a:rPr lang="en-US" dirty="0" err="1"/>
              <a:t>ce</a:t>
            </a:r>
            <a:r>
              <a:rPr lang="en-US" dirty="0"/>
              <a:t> VGE </a:t>
            </a:r>
            <a:r>
              <a:rPr lang="en-US" dirty="0" err="1"/>
              <a:t>este</a:t>
            </a:r>
            <a:r>
              <a:rPr lang="en-US" dirty="0"/>
              <a:t> </a:t>
            </a:r>
            <a:r>
              <a:rPr lang="en-US" dirty="0" err="1"/>
              <a:t>mai</a:t>
            </a:r>
            <a:r>
              <a:rPr lang="en-US" dirty="0"/>
              <a:t> mare </a:t>
            </a:r>
            <a:r>
              <a:rPr lang="en-US" dirty="0" err="1"/>
              <a:t>decât</a:t>
            </a:r>
            <a:r>
              <a:rPr lang="en-US" dirty="0"/>
              <a:t> o </a:t>
            </a:r>
            <a:r>
              <a:rPr lang="en-US" dirty="0" err="1"/>
              <a:t>valoare</a:t>
            </a:r>
            <a:r>
              <a:rPr lang="en-US" dirty="0"/>
              <a:t> de </a:t>
            </a:r>
            <a:r>
              <a:rPr lang="en-US" dirty="0" err="1"/>
              <a:t>prag</a:t>
            </a:r>
            <a:r>
              <a:rPr lang="en-US" dirty="0"/>
              <a:t> VGET.</a:t>
            </a:r>
          </a:p>
        </p:txBody>
      </p:sp>
      <p:pic>
        <p:nvPicPr>
          <p:cNvPr id="5" name="Imagine 4">
            <a:extLst>
              <a:ext uri="{FF2B5EF4-FFF2-40B4-BE49-F238E27FC236}">
                <a16:creationId xmlns:a16="http://schemas.microsoft.com/office/drawing/2014/main" xmlns="" id="{18C92895-2903-8D69-30E1-28F73CBCD172}"/>
              </a:ext>
            </a:extLst>
          </p:cNvPr>
          <p:cNvPicPr>
            <a:picLocks noChangeAspect="1"/>
          </p:cNvPicPr>
          <p:nvPr/>
        </p:nvPicPr>
        <p:blipFill>
          <a:blip r:embed="rId2"/>
          <a:stretch>
            <a:fillRect/>
          </a:stretch>
        </p:blipFill>
        <p:spPr>
          <a:xfrm>
            <a:off x="8912675" y="1023241"/>
            <a:ext cx="2838846" cy="3048425"/>
          </a:xfrm>
          <a:prstGeom prst="rect">
            <a:avLst/>
          </a:prstGeom>
        </p:spPr>
      </p:pic>
    </p:spTree>
    <p:extLst>
      <p:ext uri="{BB962C8B-B14F-4D97-AF65-F5344CB8AC3E}">
        <p14:creationId xmlns:p14="http://schemas.microsoft.com/office/powerpoint/2010/main" val="402324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0038F29-57D2-7C97-A652-9E053020B0C9}"/>
              </a:ext>
            </a:extLst>
          </p:cNvPr>
          <p:cNvSpPr>
            <a:spLocks noGrp="1"/>
          </p:cNvSpPr>
          <p:nvPr>
            <p:ph type="title"/>
          </p:nvPr>
        </p:nvSpPr>
        <p:spPr>
          <a:xfrm>
            <a:off x="838200" y="365125"/>
            <a:ext cx="6508761" cy="847855"/>
          </a:xfrm>
        </p:spPr>
        <p:txBody>
          <a:bodyPr>
            <a:normAutofit fontScale="90000"/>
          </a:bodyPr>
          <a:lstStyle/>
          <a:p>
            <a:r>
              <a:rPr lang="ro-RO" dirty="0"/>
              <a:t>Caracteristicile de comutare ale IGBT</a:t>
            </a:r>
            <a:endParaRPr lang="en-US" dirty="0"/>
          </a:p>
        </p:txBody>
      </p:sp>
      <p:sp>
        <p:nvSpPr>
          <p:cNvPr id="3" name="Substituent conținut 2">
            <a:extLst>
              <a:ext uri="{FF2B5EF4-FFF2-40B4-BE49-F238E27FC236}">
                <a16:creationId xmlns:a16="http://schemas.microsoft.com/office/drawing/2014/main" xmlns="" id="{303C039A-6673-E725-A08A-719A48C2A242}"/>
              </a:ext>
            </a:extLst>
          </p:cNvPr>
          <p:cNvSpPr>
            <a:spLocks noGrp="1"/>
          </p:cNvSpPr>
          <p:nvPr>
            <p:ph idx="1"/>
          </p:nvPr>
        </p:nvSpPr>
        <p:spPr>
          <a:xfrm>
            <a:off x="308917" y="1825623"/>
            <a:ext cx="6508761" cy="4871011"/>
          </a:xfrm>
        </p:spPr>
        <p:txBody>
          <a:bodyPr>
            <a:normAutofit fontScale="62500" lnSpcReduction="20000"/>
          </a:bodyPr>
          <a:lstStyle/>
          <a:p>
            <a:r>
              <a:rPr lang="en-US" b="1" dirty="0" err="1"/>
              <a:t>Timpul</a:t>
            </a:r>
            <a:r>
              <a:rPr lang="en-US" b="1" dirty="0"/>
              <a:t> de </a:t>
            </a:r>
            <a:r>
              <a:rPr lang="en-US" b="1" dirty="0" err="1"/>
              <a:t>pornire</a:t>
            </a:r>
            <a:r>
              <a:rPr lang="en-US" b="1" dirty="0"/>
              <a:t> </a:t>
            </a:r>
            <a:r>
              <a:rPr lang="en-US" dirty="0"/>
              <a:t>t</a:t>
            </a:r>
            <a:r>
              <a:rPr lang="en-US" sz="2000" dirty="0"/>
              <a:t>on</a:t>
            </a:r>
            <a:r>
              <a:rPr lang="en-US" dirty="0"/>
              <a:t> </a:t>
            </a:r>
            <a:r>
              <a:rPr lang="en-US" dirty="0" err="1"/>
              <a:t>este</a:t>
            </a:r>
            <a:r>
              <a:rPr lang="en-US" dirty="0"/>
              <a:t> </a:t>
            </a:r>
            <a:r>
              <a:rPr lang="en-US" dirty="0" err="1"/>
              <a:t>compus</a:t>
            </a:r>
            <a:r>
              <a:rPr lang="en-US" dirty="0"/>
              <a:t> din </a:t>
            </a:r>
            <a:r>
              <a:rPr lang="en-US" dirty="0" err="1"/>
              <a:t>două</a:t>
            </a:r>
            <a:r>
              <a:rPr lang="en-US" dirty="0"/>
              <a:t> </a:t>
            </a:r>
            <a:r>
              <a:rPr lang="en-US" dirty="0" err="1"/>
              <a:t>componente</a:t>
            </a:r>
            <a:r>
              <a:rPr lang="en-US" dirty="0"/>
              <a:t>, ca de </a:t>
            </a:r>
            <a:r>
              <a:rPr lang="en-US" dirty="0" err="1"/>
              <a:t>obicei</a:t>
            </a:r>
            <a:r>
              <a:rPr lang="en-US" dirty="0"/>
              <a:t>, </a:t>
            </a:r>
            <a:r>
              <a:rPr lang="en-US" i="1" dirty="0" err="1"/>
              <a:t>timpul</a:t>
            </a:r>
            <a:r>
              <a:rPr lang="en-US" i="1" dirty="0"/>
              <a:t> de </a:t>
            </a:r>
            <a:r>
              <a:rPr lang="en-US" i="1" dirty="0" err="1"/>
              <a:t>întârziere</a:t>
            </a:r>
            <a:r>
              <a:rPr lang="en-US" i="1" dirty="0"/>
              <a:t> </a:t>
            </a:r>
            <a:r>
              <a:rPr lang="en-US" dirty="0"/>
              <a:t>(</a:t>
            </a:r>
            <a:r>
              <a:rPr lang="en-US" dirty="0" err="1"/>
              <a:t>t</a:t>
            </a:r>
            <a:r>
              <a:rPr lang="en-US" sz="2000" dirty="0" err="1"/>
              <a:t>dn</a:t>
            </a:r>
            <a:r>
              <a:rPr lang="en-US" dirty="0"/>
              <a:t>) </a:t>
            </a:r>
            <a:r>
              <a:rPr lang="en-US" dirty="0" err="1"/>
              <a:t>și</a:t>
            </a:r>
            <a:r>
              <a:rPr lang="en-US" dirty="0"/>
              <a:t> </a:t>
            </a:r>
            <a:r>
              <a:rPr lang="en-US" i="1" dirty="0" err="1"/>
              <a:t>timpul</a:t>
            </a:r>
            <a:r>
              <a:rPr lang="en-US" i="1" dirty="0"/>
              <a:t> de </a:t>
            </a:r>
            <a:r>
              <a:rPr lang="en-US" i="1" dirty="0" err="1"/>
              <a:t>creștere</a:t>
            </a:r>
            <a:r>
              <a:rPr lang="en-US" i="1" dirty="0"/>
              <a:t> </a:t>
            </a:r>
            <a:r>
              <a:rPr lang="en-US" dirty="0"/>
              <a:t>(t</a:t>
            </a:r>
            <a:r>
              <a:rPr lang="en-US" sz="2000" dirty="0"/>
              <a:t>r</a:t>
            </a:r>
            <a:r>
              <a:rPr lang="en-US" dirty="0"/>
              <a:t>). </a:t>
            </a:r>
            <a:endParaRPr lang="ro-RO" dirty="0"/>
          </a:p>
          <a:p>
            <a:r>
              <a:rPr lang="en-US" dirty="0" err="1"/>
              <a:t>Timpul</a:t>
            </a:r>
            <a:r>
              <a:rPr lang="en-US" dirty="0"/>
              <a:t> de </a:t>
            </a:r>
            <a:r>
              <a:rPr lang="en-US" dirty="0" err="1"/>
              <a:t>întârziere</a:t>
            </a:r>
            <a:r>
              <a:rPr lang="en-US" dirty="0"/>
              <a:t> </a:t>
            </a:r>
            <a:r>
              <a:rPr lang="en-US" dirty="0" err="1"/>
              <a:t>este</a:t>
            </a:r>
            <a:r>
              <a:rPr lang="en-US" dirty="0"/>
              <a:t> </a:t>
            </a:r>
            <a:r>
              <a:rPr lang="en-US" dirty="0" err="1"/>
              <a:t>definit</a:t>
            </a:r>
            <a:r>
              <a:rPr lang="en-US" dirty="0"/>
              <a:t> ca </a:t>
            </a:r>
            <a:r>
              <a:rPr lang="en-US" dirty="0" err="1"/>
              <a:t>timpul</a:t>
            </a:r>
            <a:r>
              <a:rPr lang="en-US" dirty="0"/>
              <a:t> </a:t>
            </a:r>
            <a:r>
              <a:rPr lang="en-US" dirty="0" err="1"/>
              <a:t>în</a:t>
            </a:r>
            <a:r>
              <a:rPr lang="en-US" dirty="0"/>
              <a:t> care </a:t>
            </a:r>
            <a:r>
              <a:rPr lang="en-US" dirty="0" err="1"/>
              <a:t>curentul</a:t>
            </a:r>
            <a:r>
              <a:rPr lang="en-US" dirty="0"/>
              <a:t> </a:t>
            </a:r>
            <a:r>
              <a:rPr lang="en-US" dirty="0" err="1"/>
              <a:t>colectorului</a:t>
            </a:r>
            <a:r>
              <a:rPr lang="en-US" dirty="0"/>
              <a:t> </a:t>
            </a:r>
            <a:r>
              <a:rPr lang="en-US" dirty="0" err="1"/>
              <a:t>crește</a:t>
            </a:r>
            <a:r>
              <a:rPr lang="en-US" dirty="0"/>
              <a:t> de la </a:t>
            </a:r>
            <a:r>
              <a:rPr lang="en-US" dirty="0" err="1"/>
              <a:t>curentul</a:t>
            </a:r>
            <a:r>
              <a:rPr lang="en-US" dirty="0"/>
              <a:t> de </a:t>
            </a:r>
            <a:r>
              <a:rPr lang="en-US" dirty="0" err="1"/>
              <a:t>scurgere</a:t>
            </a:r>
            <a:r>
              <a:rPr lang="en-US" dirty="0"/>
              <a:t> I</a:t>
            </a:r>
            <a:r>
              <a:rPr lang="en-US" sz="1700" dirty="0"/>
              <a:t>CE </a:t>
            </a:r>
            <a:r>
              <a:rPr lang="en-US" dirty="0"/>
              <a:t>la 0,1 I</a:t>
            </a:r>
            <a:r>
              <a:rPr lang="en-US" sz="1700" dirty="0"/>
              <a:t>C </a:t>
            </a:r>
            <a:r>
              <a:rPr lang="en-US" dirty="0"/>
              <a:t>(</a:t>
            </a:r>
            <a:r>
              <a:rPr lang="en-US" dirty="0" err="1"/>
              <a:t>curent</a:t>
            </a:r>
            <a:r>
              <a:rPr lang="en-US" dirty="0"/>
              <a:t> final al </a:t>
            </a:r>
            <a:r>
              <a:rPr lang="en-US" dirty="0" err="1"/>
              <a:t>colectorului</a:t>
            </a:r>
            <a:r>
              <a:rPr lang="en-US" dirty="0"/>
              <a:t>) </a:t>
            </a:r>
            <a:r>
              <a:rPr lang="en-US" dirty="0" err="1"/>
              <a:t>și</a:t>
            </a:r>
            <a:r>
              <a:rPr lang="en-US" dirty="0"/>
              <a:t> </a:t>
            </a:r>
            <a:r>
              <a:rPr lang="en-US" dirty="0" err="1"/>
              <a:t>tensiunea</a:t>
            </a:r>
            <a:r>
              <a:rPr lang="en-US" dirty="0"/>
              <a:t> </a:t>
            </a:r>
            <a:r>
              <a:rPr lang="en-US" dirty="0" err="1"/>
              <a:t>emitorului</a:t>
            </a:r>
            <a:r>
              <a:rPr lang="en-US" dirty="0"/>
              <a:t> </a:t>
            </a:r>
            <a:r>
              <a:rPr lang="en-US" dirty="0" err="1"/>
              <a:t>colectorului</a:t>
            </a:r>
            <a:r>
              <a:rPr lang="en-US" dirty="0"/>
              <a:t> </a:t>
            </a:r>
            <a:r>
              <a:rPr lang="en-US" dirty="0" err="1"/>
              <a:t>scade</a:t>
            </a:r>
            <a:r>
              <a:rPr lang="en-US" dirty="0"/>
              <a:t> de la V</a:t>
            </a:r>
            <a:r>
              <a:rPr lang="en-US" sz="1700" dirty="0"/>
              <a:t>CE </a:t>
            </a:r>
            <a:r>
              <a:rPr lang="en-US" dirty="0"/>
              <a:t>la 0,9V</a:t>
            </a:r>
            <a:r>
              <a:rPr lang="en-US" sz="1700" dirty="0"/>
              <a:t>CE</a:t>
            </a:r>
            <a:r>
              <a:rPr lang="en-US" dirty="0"/>
              <a:t>. </a:t>
            </a:r>
            <a:endParaRPr lang="ro-RO" dirty="0"/>
          </a:p>
          <a:p>
            <a:r>
              <a:rPr lang="en-US" dirty="0" err="1"/>
              <a:t>Timpul</a:t>
            </a:r>
            <a:r>
              <a:rPr lang="en-US" dirty="0"/>
              <a:t> de </a:t>
            </a:r>
            <a:r>
              <a:rPr lang="en-US" dirty="0" err="1"/>
              <a:t>creștere</a:t>
            </a:r>
            <a:r>
              <a:rPr lang="en-US" dirty="0"/>
              <a:t> </a:t>
            </a:r>
            <a:r>
              <a:rPr lang="en-US" dirty="0" err="1"/>
              <a:t>este</a:t>
            </a:r>
            <a:r>
              <a:rPr lang="en-US" dirty="0"/>
              <a:t> </a:t>
            </a:r>
            <a:r>
              <a:rPr lang="en-US" dirty="0" err="1"/>
              <a:t>definit</a:t>
            </a:r>
            <a:r>
              <a:rPr lang="en-US" dirty="0"/>
              <a:t> ca </a:t>
            </a:r>
            <a:r>
              <a:rPr lang="en-US" dirty="0" err="1"/>
              <a:t>timpul</a:t>
            </a:r>
            <a:r>
              <a:rPr lang="en-US" dirty="0"/>
              <a:t> </a:t>
            </a:r>
            <a:r>
              <a:rPr lang="en-US" dirty="0" err="1"/>
              <a:t>în</a:t>
            </a:r>
            <a:r>
              <a:rPr lang="en-US" dirty="0"/>
              <a:t> care </a:t>
            </a:r>
            <a:r>
              <a:rPr lang="en-US" dirty="0" err="1"/>
              <a:t>curentul</a:t>
            </a:r>
            <a:r>
              <a:rPr lang="en-US" dirty="0"/>
              <a:t> </a:t>
            </a:r>
            <a:r>
              <a:rPr lang="en-US" dirty="0" err="1"/>
              <a:t>colectorului</a:t>
            </a:r>
            <a:r>
              <a:rPr lang="en-US" dirty="0"/>
              <a:t> </a:t>
            </a:r>
            <a:r>
              <a:rPr lang="en-US" dirty="0" err="1"/>
              <a:t>crește</a:t>
            </a:r>
            <a:r>
              <a:rPr lang="en-US" dirty="0"/>
              <a:t> de la 0,1 I</a:t>
            </a:r>
            <a:r>
              <a:rPr lang="en-US" sz="1700" dirty="0"/>
              <a:t>C</a:t>
            </a:r>
            <a:r>
              <a:rPr lang="en-US" dirty="0"/>
              <a:t> la I</a:t>
            </a:r>
            <a:r>
              <a:rPr lang="en-US" sz="1700" dirty="0"/>
              <a:t>C</a:t>
            </a:r>
            <a:r>
              <a:rPr lang="en-US" dirty="0"/>
              <a:t> </a:t>
            </a:r>
            <a:r>
              <a:rPr lang="en-US" dirty="0" err="1"/>
              <a:t>și</a:t>
            </a:r>
            <a:r>
              <a:rPr lang="en-US" dirty="0"/>
              <a:t> </a:t>
            </a:r>
            <a:r>
              <a:rPr lang="en-US" dirty="0" err="1"/>
              <a:t>tensiunea</a:t>
            </a:r>
            <a:r>
              <a:rPr lang="en-US" dirty="0"/>
              <a:t> </a:t>
            </a:r>
            <a:r>
              <a:rPr lang="en-US" dirty="0" err="1"/>
              <a:t>emitorului</a:t>
            </a:r>
            <a:r>
              <a:rPr lang="en-US" dirty="0"/>
              <a:t> </a:t>
            </a:r>
            <a:r>
              <a:rPr lang="en-US" dirty="0" err="1"/>
              <a:t>colectorului</a:t>
            </a:r>
            <a:r>
              <a:rPr lang="en-US" dirty="0"/>
              <a:t> </a:t>
            </a:r>
            <a:r>
              <a:rPr lang="en-US" dirty="0" err="1"/>
              <a:t>scade</a:t>
            </a:r>
            <a:r>
              <a:rPr lang="en-US" dirty="0"/>
              <a:t> de la 0,9 V</a:t>
            </a:r>
            <a:r>
              <a:rPr lang="en-US" sz="1700" dirty="0"/>
              <a:t>CE</a:t>
            </a:r>
            <a:r>
              <a:rPr lang="en-US" dirty="0"/>
              <a:t> la 0,1 V</a:t>
            </a:r>
            <a:r>
              <a:rPr lang="en-US" sz="1700" dirty="0"/>
              <a:t>CE</a:t>
            </a:r>
            <a:r>
              <a:rPr lang="en-US" dirty="0"/>
              <a:t>.</a:t>
            </a:r>
            <a:r>
              <a:rPr lang="ro-RO" dirty="0"/>
              <a:t> </a:t>
            </a:r>
          </a:p>
          <a:p>
            <a:r>
              <a:rPr lang="en-US" b="1" dirty="0" err="1"/>
              <a:t>Timpul</a:t>
            </a:r>
            <a:r>
              <a:rPr lang="en-US" b="1" dirty="0"/>
              <a:t> de </a:t>
            </a:r>
            <a:r>
              <a:rPr lang="en-US" b="1" dirty="0" err="1"/>
              <a:t>oprire</a:t>
            </a:r>
            <a:r>
              <a:rPr lang="en-US" b="1" dirty="0"/>
              <a:t> </a:t>
            </a:r>
            <a:r>
              <a:rPr lang="en-US" dirty="0"/>
              <a:t>t</a:t>
            </a:r>
            <a:r>
              <a:rPr lang="en-US" sz="1700" dirty="0"/>
              <a:t>off </a:t>
            </a:r>
            <a:r>
              <a:rPr lang="en-US" dirty="0" err="1"/>
              <a:t>constă</a:t>
            </a:r>
            <a:r>
              <a:rPr lang="en-US" dirty="0"/>
              <a:t> din </a:t>
            </a:r>
            <a:r>
              <a:rPr lang="en-US" dirty="0" err="1"/>
              <a:t>trei</a:t>
            </a:r>
            <a:r>
              <a:rPr lang="en-US" dirty="0"/>
              <a:t> </a:t>
            </a:r>
            <a:r>
              <a:rPr lang="en-US" dirty="0" err="1"/>
              <a:t>componente</a:t>
            </a:r>
            <a:r>
              <a:rPr lang="en-US" dirty="0"/>
              <a:t>, </a:t>
            </a:r>
            <a:r>
              <a:rPr lang="en-US" i="1" dirty="0" err="1"/>
              <a:t>timpul</a:t>
            </a:r>
            <a:r>
              <a:rPr lang="en-US" i="1" dirty="0"/>
              <a:t> de </a:t>
            </a:r>
            <a:r>
              <a:rPr lang="en-US" i="1" dirty="0" err="1"/>
              <a:t>întârziere</a:t>
            </a:r>
            <a:r>
              <a:rPr lang="en-US" i="1" dirty="0"/>
              <a:t> </a:t>
            </a:r>
            <a:r>
              <a:rPr lang="en-US" dirty="0"/>
              <a:t>(</a:t>
            </a:r>
            <a:r>
              <a:rPr lang="en-US" dirty="0" err="1"/>
              <a:t>t</a:t>
            </a:r>
            <a:r>
              <a:rPr lang="en-US" sz="1700" dirty="0" err="1"/>
              <a:t>df</a:t>
            </a:r>
            <a:r>
              <a:rPr lang="en-US" dirty="0"/>
              <a:t>), </a:t>
            </a:r>
            <a:r>
              <a:rPr lang="en-US" i="1" dirty="0" err="1"/>
              <a:t>timpul</a:t>
            </a:r>
            <a:r>
              <a:rPr lang="en-US" i="1" dirty="0"/>
              <a:t> </a:t>
            </a:r>
            <a:r>
              <a:rPr lang="en-US" i="1" dirty="0" err="1"/>
              <a:t>inițial</a:t>
            </a:r>
            <a:r>
              <a:rPr lang="en-US" i="1" dirty="0"/>
              <a:t> de </a:t>
            </a:r>
            <a:r>
              <a:rPr lang="ro-RO" i="1" dirty="0"/>
              <a:t>micșorare</a:t>
            </a:r>
            <a:r>
              <a:rPr lang="en-US" i="1" dirty="0"/>
              <a:t> </a:t>
            </a:r>
            <a:r>
              <a:rPr lang="en-US" dirty="0"/>
              <a:t>(t</a:t>
            </a:r>
            <a:r>
              <a:rPr lang="en-US" sz="1700" dirty="0"/>
              <a:t>f1</a:t>
            </a:r>
            <a:r>
              <a:rPr lang="en-US" dirty="0"/>
              <a:t>) </a:t>
            </a:r>
            <a:r>
              <a:rPr lang="en-US" dirty="0" err="1"/>
              <a:t>și</a:t>
            </a:r>
            <a:r>
              <a:rPr lang="en-US" dirty="0"/>
              <a:t> </a:t>
            </a:r>
            <a:r>
              <a:rPr lang="en-US" dirty="0" err="1"/>
              <a:t>timpul</a:t>
            </a:r>
            <a:r>
              <a:rPr lang="en-US" dirty="0"/>
              <a:t> final de </a:t>
            </a:r>
            <a:r>
              <a:rPr lang="ro-RO" i="1" dirty="0"/>
              <a:t>micșorare</a:t>
            </a:r>
            <a:r>
              <a:rPr lang="en-US" dirty="0"/>
              <a:t> (t</a:t>
            </a:r>
            <a:r>
              <a:rPr lang="en-US" sz="1700" dirty="0"/>
              <a:t>f2</a:t>
            </a:r>
            <a:r>
              <a:rPr lang="en-US" dirty="0"/>
              <a:t>). </a:t>
            </a:r>
            <a:endParaRPr lang="ro-RO" dirty="0"/>
          </a:p>
          <a:p>
            <a:r>
              <a:rPr lang="en-US" dirty="0" err="1"/>
              <a:t>Timpul</a:t>
            </a:r>
            <a:r>
              <a:rPr lang="en-US" dirty="0"/>
              <a:t> de </a:t>
            </a:r>
            <a:r>
              <a:rPr lang="en-US" dirty="0" err="1"/>
              <a:t>întârziere</a:t>
            </a:r>
            <a:r>
              <a:rPr lang="en-US" dirty="0"/>
              <a:t> </a:t>
            </a:r>
            <a:r>
              <a:rPr lang="en-US" dirty="0" err="1"/>
              <a:t>este</a:t>
            </a:r>
            <a:r>
              <a:rPr lang="en-US" dirty="0"/>
              <a:t> </a:t>
            </a:r>
            <a:r>
              <a:rPr lang="en-US" dirty="0" err="1"/>
              <a:t>definit</a:t>
            </a:r>
            <a:r>
              <a:rPr lang="en-US" dirty="0"/>
              <a:t> ca </a:t>
            </a:r>
            <a:r>
              <a:rPr lang="en-US" dirty="0" err="1"/>
              <a:t>timpul</a:t>
            </a:r>
            <a:r>
              <a:rPr lang="en-US" dirty="0"/>
              <a:t> </a:t>
            </a:r>
            <a:r>
              <a:rPr lang="en-US" dirty="0" err="1"/>
              <a:t>în</a:t>
            </a:r>
            <a:r>
              <a:rPr lang="en-US" dirty="0"/>
              <a:t> care </a:t>
            </a:r>
            <a:r>
              <a:rPr lang="en-US" dirty="0" err="1"/>
              <a:t>curentul</a:t>
            </a:r>
            <a:r>
              <a:rPr lang="en-US" dirty="0"/>
              <a:t> </a:t>
            </a:r>
            <a:r>
              <a:rPr lang="en-US" dirty="0" err="1"/>
              <a:t>colectorului</a:t>
            </a:r>
            <a:r>
              <a:rPr lang="en-US" dirty="0"/>
              <a:t> </a:t>
            </a:r>
            <a:r>
              <a:rPr lang="en-US" dirty="0" err="1"/>
              <a:t>scade</a:t>
            </a:r>
            <a:r>
              <a:rPr lang="en-US" dirty="0"/>
              <a:t> de la I</a:t>
            </a:r>
            <a:r>
              <a:rPr lang="en-US" sz="1700" dirty="0"/>
              <a:t>C</a:t>
            </a:r>
            <a:r>
              <a:rPr lang="en-US" dirty="0"/>
              <a:t> la 0,9 I</a:t>
            </a:r>
            <a:r>
              <a:rPr lang="en-US" sz="1700" dirty="0"/>
              <a:t>C</a:t>
            </a:r>
            <a:r>
              <a:rPr lang="en-US" dirty="0"/>
              <a:t> </a:t>
            </a:r>
            <a:r>
              <a:rPr lang="en-US" dirty="0" err="1"/>
              <a:t>și</a:t>
            </a:r>
            <a:r>
              <a:rPr lang="en-US" dirty="0"/>
              <a:t> V</a:t>
            </a:r>
            <a:r>
              <a:rPr lang="en-US" sz="1700" dirty="0"/>
              <a:t>CE</a:t>
            </a:r>
            <a:r>
              <a:rPr lang="en-US" dirty="0"/>
              <a:t> </a:t>
            </a:r>
            <a:r>
              <a:rPr lang="en-US" dirty="0" err="1"/>
              <a:t>începe</a:t>
            </a:r>
            <a:r>
              <a:rPr lang="en-US" dirty="0"/>
              <a:t> </a:t>
            </a:r>
            <a:r>
              <a:rPr lang="en-US" dirty="0" err="1"/>
              <a:t>să</a:t>
            </a:r>
            <a:r>
              <a:rPr lang="en-US" dirty="0"/>
              <a:t> </a:t>
            </a:r>
            <a:r>
              <a:rPr lang="en-US" dirty="0" err="1"/>
              <a:t>crească</a:t>
            </a:r>
            <a:r>
              <a:rPr lang="en-US" dirty="0"/>
              <a:t>. </a:t>
            </a:r>
            <a:endParaRPr lang="ro-RO" dirty="0"/>
          </a:p>
          <a:p>
            <a:r>
              <a:rPr lang="en-US" dirty="0" err="1"/>
              <a:t>Timpul</a:t>
            </a:r>
            <a:r>
              <a:rPr lang="en-US" dirty="0"/>
              <a:t> </a:t>
            </a:r>
            <a:r>
              <a:rPr lang="en-US" dirty="0" err="1"/>
              <a:t>inițial</a:t>
            </a:r>
            <a:r>
              <a:rPr lang="en-US" dirty="0"/>
              <a:t> de </a:t>
            </a:r>
            <a:r>
              <a:rPr lang="en-US" dirty="0" err="1"/>
              <a:t>cădere</a:t>
            </a:r>
            <a:r>
              <a:rPr lang="en-US" dirty="0"/>
              <a:t> </a:t>
            </a:r>
            <a:r>
              <a:rPr lang="ro-RO" dirty="0"/>
              <a:t>(micșorare) </a:t>
            </a:r>
            <a:r>
              <a:rPr lang="en-US" dirty="0" err="1"/>
              <a:t>este</a:t>
            </a:r>
            <a:r>
              <a:rPr lang="en-US" dirty="0"/>
              <a:t> </a:t>
            </a:r>
            <a:r>
              <a:rPr lang="en-US" dirty="0" err="1"/>
              <a:t>timpul</a:t>
            </a:r>
            <a:r>
              <a:rPr lang="en-US" dirty="0"/>
              <a:t> </a:t>
            </a:r>
            <a:r>
              <a:rPr lang="en-US" dirty="0" err="1"/>
              <a:t>în</a:t>
            </a:r>
            <a:r>
              <a:rPr lang="en-US" dirty="0"/>
              <a:t> care </a:t>
            </a:r>
            <a:r>
              <a:rPr lang="en-US" dirty="0" err="1"/>
              <a:t>curentul</a:t>
            </a:r>
            <a:r>
              <a:rPr lang="en-US" dirty="0"/>
              <a:t> </a:t>
            </a:r>
            <a:r>
              <a:rPr lang="en-US" dirty="0" err="1"/>
              <a:t>colectorului</a:t>
            </a:r>
            <a:r>
              <a:rPr lang="en-US" dirty="0"/>
              <a:t> </a:t>
            </a:r>
            <a:r>
              <a:rPr lang="en-US" dirty="0" err="1"/>
              <a:t>scade</a:t>
            </a:r>
            <a:r>
              <a:rPr lang="en-US" dirty="0"/>
              <a:t> de la 0,9 I</a:t>
            </a:r>
            <a:r>
              <a:rPr lang="en-US" sz="1800" dirty="0"/>
              <a:t>C </a:t>
            </a:r>
            <a:r>
              <a:rPr lang="en-US" dirty="0"/>
              <a:t>la 0,2 I</a:t>
            </a:r>
            <a:r>
              <a:rPr lang="en-US" sz="1800" dirty="0"/>
              <a:t>C</a:t>
            </a:r>
            <a:r>
              <a:rPr lang="en-US" dirty="0"/>
              <a:t> </a:t>
            </a:r>
            <a:r>
              <a:rPr lang="en-US" dirty="0" err="1"/>
              <a:t>și</a:t>
            </a:r>
            <a:r>
              <a:rPr lang="en-US" dirty="0"/>
              <a:t> </a:t>
            </a:r>
            <a:r>
              <a:rPr lang="en-US" dirty="0" err="1"/>
              <a:t>tensiunea</a:t>
            </a:r>
            <a:r>
              <a:rPr lang="en-US" dirty="0"/>
              <a:t> </a:t>
            </a:r>
            <a:r>
              <a:rPr lang="en-US" dirty="0" err="1"/>
              <a:t>emitorului</a:t>
            </a:r>
            <a:r>
              <a:rPr lang="en-US" dirty="0"/>
              <a:t> </a:t>
            </a:r>
            <a:r>
              <a:rPr lang="en-US" dirty="0" err="1"/>
              <a:t>colectorului</a:t>
            </a:r>
            <a:r>
              <a:rPr lang="en-US" dirty="0"/>
              <a:t> </a:t>
            </a:r>
            <a:r>
              <a:rPr lang="en-US" dirty="0" err="1"/>
              <a:t>crește</a:t>
            </a:r>
            <a:r>
              <a:rPr lang="en-US" dirty="0"/>
              <a:t> la 0,1 V</a:t>
            </a:r>
            <a:r>
              <a:rPr lang="en-US" sz="1800" dirty="0"/>
              <a:t>CE</a:t>
            </a:r>
            <a:r>
              <a:rPr lang="en-US" dirty="0"/>
              <a:t>. </a:t>
            </a:r>
            <a:endParaRPr lang="ro-RO" dirty="0"/>
          </a:p>
          <a:p>
            <a:r>
              <a:rPr lang="en-US" dirty="0" err="1"/>
              <a:t>Timpul</a:t>
            </a:r>
            <a:r>
              <a:rPr lang="en-US" dirty="0"/>
              <a:t> final de </a:t>
            </a:r>
            <a:r>
              <a:rPr lang="en-US" dirty="0" err="1"/>
              <a:t>cădere</a:t>
            </a:r>
            <a:r>
              <a:rPr lang="en-US" dirty="0"/>
              <a:t> </a:t>
            </a:r>
            <a:r>
              <a:rPr lang="ro-RO" dirty="0"/>
              <a:t>(micșorare) </a:t>
            </a:r>
            <a:r>
              <a:rPr lang="en-US" dirty="0" err="1"/>
              <a:t>este</a:t>
            </a:r>
            <a:r>
              <a:rPr lang="en-US" dirty="0"/>
              <a:t> </a:t>
            </a:r>
            <a:r>
              <a:rPr lang="en-US" dirty="0" err="1"/>
              <a:t>definit</a:t>
            </a:r>
            <a:r>
              <a:rPr lang="en-US" dirty="0"/>
              <a:t> ca </a:t>
            </a:r>
            <a:r>
              <a:rPr lang="en-US" dirty="0" err="1"/>
              <a:t>timpul</a:t>
            </a:r>
            <a:r>
              <a:rPr lang="en-US" dirty="0"/>
              <a:t> </a:t>
            </a:r>
            <a:r>
              <a:rPr lang="en-US" dirty="0" err="1"/>
              <a:t>în</a:t>
            </a:r>
            <a:r>
              <a:rPr lang="en-US" dirty="0"/>
              <a:t> care </a:t>
            </a:r>
            <a:r>
              <a:rPr lang="en-US" dirty="0" err="1"/>
              <a:t>curentul</a:t>
            </a:r>
            <a:r>
              <a:rPr lang="en-US" dirty="0"/>
              <a:t> </a:t>
            </a:r>
            <a:r>
              <a:rPr lang="en-US" dirty="0" err="1"/>
              <a:t>colectorului</a:t>
            </a:r>
            <a:r>
              <a:rPr lang="en-US" dirty="0"/>
              <a:t> </a:t>
            </a:r>
            <a:r>
              <a:rPr lang="en-US" dirty="0" err="1"/>
              <a:t>scade</a:t>
            </a:r>
            <a:r>
              <a:rPr lang="en-US" dirty="0"/>
              <a:t> de la 0,2 I</a:t>
            </a:r>
            <a:r>
              <a:rPr lang="en-US" sz="1800" dirty="0"/>
              <a:t>C</a:t>
            </a:r>
            <a:r>
              <a:rPr lang="en-US" dirty="0"/>
              <a:t> la 0,1 I</a:t>
            </a:r>
            <a:r>
              <a:rPr lang="en-US" sz="1800" dirty="0"/>
              <a:t>C</a:t>
            </a:r>
            <a:r>
              <a:rPr lang="en-US" dirty="0"/>
              <a:t> </a:t>
            </a:r>
            <a:r>
              <a:rPr lang="en-US" dirty="0" err="1"/>
              <a:t>și</a:t>
            </a:r>
            <a:r>
              <a:rPr lang="en-US" dirty="0"/>
              <a:t> 0,1 V</a:t>
            </a:r>
            <a:r>
              <a:rPr lang="en-US" sz="1800" dirty="0"/>
              <a:t>CE</a:t>
            </a:r>
            <a:r>
              <a:rPr lang="en-US" dirty="0"/>
              <a:t> </a:t>
            </a:r>
            <a:r>
              <a:rPr lang="en-US" dirty="0" err="1"/>
              <a:t>crește</a:t>
            </a:r>
            <a:r>
              <a:rPr lang="en-US" dirty="0"/>
              <a:t> la </a:t>
            </a:r>
            <a:r>
              <a:rPr lang="en-US" dirty="0" err="1"/>
              <a:t>valoarea</a:t>
            </a:r>
            <a:r>
              <a:rPr lang="en-US" dirty="0"/>
              <a:t> </a:t>
            </a:r>
            <a:r>
              <a:rPr lang="en-US" dirty="0" err="1"/>
              <a:t>finală</a:t>
            </a:r>
            <a:r>
              <a:rPr lang="en-US" dirty="0"/>
              <a:t> V</a:t>
            </a:r>
            <a:r>
              <a:rPr lang="en-US" sz="1800" dirty="0"/>
              <a:t>CE</a:t>
            </a:r>
            <a:r>
              <a:rPr lang="en-US" dirty="0"/>
              <a:t>.</a:t>
            </a:r>
          </a:p>
        </p:txBody>
      </p:sp>
      <p:pic>
        <p:nvPicPr>
          <p:cNvPr id="5" name="Imagine 4">
            <a:extLst>
              <a:ext uri="{FF2B5EF4-FFF2-40B4-BE49-F238E27FC236}">
                <a16:creationId xmlns:a16="http://schemas.microsoft.com/office/drawing/2014/main" xmlns="" id="{1CC99E14-251E-B99E-112A-97169AA299F3}"/>
              </a:ext>
            </a:extLst>
          </p:cNvPr>
          <p:cNvPicPr>
            <a:picLocks noChangeAspect="1"/>
          </p:cNvPicPr>
          <p:nvPr/>
        </p:nvPicPr>
        <p:blipFill>
          <a:blip r:embed="rId2"/>
          <a:stretch>
            <a:fillRect/>
          </a:stretch>
        </p:blipFill>
        <p:spPr>
          <a:xfrm>
            <a:off x="6789133" y="2126842"/>
            <a:ext cx="5035204" cy="3556782"/>
          </a:xfrm>
          <a:prstGeom prst="rect">
            <a:avLst/>
          </a:prstGeom>
        </p:spPr>
      </p:pic>
    </p:spTree>
    <p:extLst>
      <p:ext uri="{BB962C8B-B14F-4D97-AF65-F5344CB8AC3E}">
        <p14:creationId xmlns:p14="http://schemas.microsoft.com/office/powerpoint/2010/main" val="407241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2726DCA-B381-DE15-E621-47F1905C37F4}"/>
              </a:ext>
            </a:extLst>
          </p:cNvPr>
          <p:cNvSpPr>
            <a:spLocks noGrp="1"/>
          </p:cNvSpPr>
          <p:nvPr>
            <p:ph type="title"/>
          </p:nvPr>
        </p:nvSpPr>
        <p:spPr/>
        <p:txBody>
          <a:bodyPr/>
          <a:lstStyle/>
          <a:p>
            <a:r>
              <a:rPr lang="ro-RO" dirty="0"/>
              <a:t>Gate </a:t>
            </a:r>
            <a:r>
              <a:rPr lang="ro-RO" dirty="0" err="1"/>
              <a:t>capacitance</a:t>
            </a:r>
            <a:r>
              <a:rPr lang="ro-RO" dirty="0"/>
              <a:t> </a:t>
            </a:r>
            <a:r>
              <a:rPr lang="ro-RO" dirty="0" err="1"/>
              <a:t>characteristics</a:t>
            </a:r>
            <a:endParaRPr lang="en-US" dirty="0"/>
          </a:p>
        </p:txBody>
      </p:sp>
      <p:sp>
        <p:nvSpPr>
          <p:cNvPr id="3" name="Substituent conținut 2">
            <a:extLst>
              <a:ext uri="{FF2B5EF4-FFF2-40B4-BE49-F238E27FC236}">
                <a16:creationId xmlns:a16="http://schemas.microsoft.com/office/drawing/2014/main" xmlns="" id="{3D4A00BB-82DD-1E71-F5FC-3C41F38C1ABE}"/>
              </a:ext>
            </a:extLst>
          </p:cNvPr>
          <p:cNvSpPr>
            <a:spLocks noGrp="1"/>
          </p:cNvSpPr>
          <p:nvPr>
            <p:ph idx="1"/>
          </p:nvPr>
        </p:nvSpPr>
        <p:spPr>
          <a:xfrm>
            <a:off x="838199" y="1825625"/>
            <a:ext cx="6159759" cy="4351338"/>
          </a:xfrm>
        </p:spPr>
        <p:txBody>
          <a:bodyPr>
            <a:normAutofit/>
          </a:bodyPr>
          <a:lstStyle/>
          <a:p>
            <a:pPr marL="0" indent="0">
              <a:buNone/>
            </a:pPr>
            <a:r>
              <a:rPr lang="ro-RO" dirty="0"/>
              <a:t>              </a:t>
            </a:r>
            <a:r>
              <a:rPr lang="ro-RO" dirty="0" err="1"/>
              <a:t>Charge</a:t>
            </a:r>
            <a:r>
              <a:rPr lang="ro-RO" dirty="0"/>
              <a:t> </a:t>
            </a:r>
            <a:r>
              <a:rPr lang="ro-RO" dirty="0" err="1"/>
              <a:t>characteristics</a:t>
            </a:r>
            <a:endParaRPr lang="ro-RO" dirty="0"/>
          </a:p>
          <a:p>
            <a:r>
              <a:rPr lang="en-US" dirty="0" err="1"/>
              <a:t>Caracteristicile</a:t>
            </a:r>
            <a:r>
              <a:rPr lang="en-US" dirty="0"/>
              <a:t> </a:t>
            </a:r>
            <a:r>
              <a:rPr lang="en-US" dirty="0" err="1"/>
              <a:t>porții</a:t>
            </a:r>
            <a:r>
              <a:rPr lang="en-US" dirty="0"/>
              <a:t> IGBT sunt </a:t>
            </a:r>
            <a:r>
              <a:rPr lang="en-US" dirty="0" err="1"/>
              <a:t>în</a:t>
            </a:r>
            <a:r>
              <a:rPr lang="en-US" dirty="0"/>
              <a:t> </a:t>
            </a:r>
            <a:r>
              <a:rPr lang="en-US" dirty="0" err="1"/>
              <a:t>esență</a:t>
            </a:r>
            <a:r>
              <a:rPr lang="en-US" dirty="0"/>
              <a:t> </a:t>
            </a:r>
            <a:r>
              <a:rPr lang="en-US" dirty="0" err="1"/>
              <a:t>în</a:t>
            </a:r>
            <a:r>
              <a:rPr lang="en-US" dirty="0"/>
              <a:t> </a:t>
            </a:r>
            <a:r>
              <a:rPr lang="en-US" dirty="0" err="1"/>
              <a:t>conformitate</a:t>
            </a:r>
            <a:r>
              <a:rPr lang="en-US" dirty="0"/>
              <a:t> cu </a:t>
            </a:r>
            <a:r>
              <a:rPr lang="en-US" dirty="0" err="1"/>
              <a:t>aceleași</a:t>
            </a:r>
            <a:r>
              <a:rPr lang="en-US" dirty="0"/>
              <a:t> principii </a:t>
            </a:r>
            <a:r>
              <a:rPr lang="en-US" dirty="0" err="1"/>
              <a:t>aplicate</a:t>
            </a:r>
            <a:r>
              <a:rPr lang="en-US" dirty="0"/>
              <a:t> </a:t>
            </a:r>
            <a:r>
              <a:rPr lang="en-US" dirty="0" err="1"/>
              <a:t>pentru</a:t>
            </a:r>
            <a:r>
              <a:rPr lang="en-US" dirty="0"/>
              <a:t> MOSFET-urile de </a:t>
            </a:r>
            <a:r>
              <a:rPr lang="en-US" dirty="0" err="1"/>
              <a:t>putere</a:t>
            </a:r>
            <a:r>
              <a:rPr lang="en-US" dirty="0"/>
              <a:t> </a:t>
            </a:r>
            <a:r>
              <a:rPr lang="en-US" dirty="0" err="1"/>
              <a:t>și</a:t>
            </a:r>
            <a:r>
              <a:rPr lang="en-US" dirty="0"/>
              <a:t> </a:t>
            </a:r>
            <a:r>
              <a:rPr lang="en-US" dirty="0" err="1"/>
              <a:t>furnizează</a:t>
            </a:r>
            <a:r>
              <a:rPr lang="en-US" dirty="0"/>
              <a:t> ca </a:t>
            </a:r>
            <a:r>
              <a:rPr lang="en-US" dirty="0" err="1"/>
              <a:t>variabile</a:t>
            </a:r>
            <a:r>
              <a:rPr lang="en-US" dirty="0"/>
              <a:t> care </a:t>
            </a:r>
            <a:r>
              <a:rPr lang="en-US" dirty="0" err="1"/>
              <a:t>decid</a:t>
            </a:r>
            <a:r>
              <a:rPr lang="en-US" dirty="0"/>
              <a:t> </a:t>
            </a:r>
            <a:r>
              <a:rPr lang="en-US" dirty="0" err="1"/>
              <a:t>curentul</a:t>
            </a:r>
            <a:r>
              <a:rPr lang="en-US" dirty="0"/>
              <a:t> de </a:t>
            </a:r>
            <a:r>
              <a:rPr lang="en-US" dirty="0" err="1"/>
              <a:t>acționare</a:t>
            </a:r>
            <a:r>
              <a:rPr lang="en-US" dirty="0"/>
              <a:t> a </a:t>
            </a:r>
            <a:r>
              <a:rPr lang="en-US" dirty="0" err="1"/>
              <a:t>dispozitivului</a:t>
            </a:r>
            <a:r>
              <a:rPr lang="en-US" dirty="0"/>
              <a:t> </a:t>
            </a:r>
            <a:r>
              <a:rPr lang="en-US" dirty="0" err="1"/>
              <a:t>și</a:t>
            </a:r>
            <a:r>
              <a:rPr lang="en-US" dirty="0"/>
              <a:t> </a:t>
            </a:r>
            <a:r>
              <a:rPr lang="en-US" dirty="0" err="1"/>
              <a:t>disiparea</a:t>
            </a:r>
            <a:r>
              <a:rPr lang="en-US" dirty="0"/>
              <a:t> </a:t>
            </a:r>
            <a:r>
              <a:rPr lang="ro-RO" dirty="0"/>
              <a:t>IGBT</a:t>
            </a:r>
            <a:r>
              <a:rPr lang="en-US" dirty="0"/>
              <a:t>.</a:t>
            </a:r>
            <a:endParaRPr lang="ro-RO" dirty="0"/>
          </a:p>
          <a:p>
            <a:r>
              <a:rPr lang="en-US" dirty="0" err="1"/>
              <a:t>Figura</a:t>
            </a:r>
            <a:r>
              <a:rPr lang="en-US" dirty="0"/>
              <a:t> </a:t>
            </a:r>
            <a:r>
              <a:rPr lang="ro-RO" dirty="0" err="1"/>
              <a:t>pr</a:t>
            </a:r>
            <a:r>
              <a:rPr lang="ro-RO" dirty="0"/>
              <a:t> următorul </a:t>
            </a:r>
            <a:r>
              <a:rPr lang="ro-RO" dirty="0" err="1"/>
              <a:t>slide</a:t>
            </a:r>
            <a:r>
              <a:rPr lang="ro-RO" dirty="0"/>
              <a:t>  </a:t>
            </a:r>
            <a:r>
              <a:rPr lang="en-US" dirty="0" err="1"/>
              <a:t>dezvăluie</a:t>
            </a:r>
            <a:r>
              <a:rPr lang="en-US" dirty="0"/>
              <a:t> </a:t>
            </a:r>
            <a:r>
              <a:rPr lang="en-US" dirty="0" err="1"/>
              <a:t>curba</a:t>
            </a:r>
            <a:r>
              <a:rPr lang="en-US" dirty="0"/>
              <a:t> </a:t>
            </a:r>
            <a:r>
              <a:rPr lang="en-US" dirty="0" err="1"/>
              <a:t>caracteristică</a:t>
            </a:r>
            <a:r>
              <a:rPr lang="en-US" dirty="0"/>
              <a:t>, </a:t>
            </a:r>
            <a:r>
              <a:rPr lang="en-US" dirty="0" err="1"/>
              <a:t>împărțită</a:t>
            </a:r>
            <a:r>
              <a:rPr lang="en-US" dirty="0"/>
              <a:t> </a:t>
            </a:r>
            <a:r>
              <a:rPr lang="en-US" dirty="0" err="1"/>
              <a:t>în</a:t>
            </a:r>
            <a:r>
              <a:rPr lang="en-US" dirty="0"/>
              <a:t> </a:t>
            </a:r>
            <a:r>
              <a:rPr lang="ro-RO" dirty="0"/>
              <a:t>3 segmente (perioade)</a:t>
            </a:r>
            <a:r>
              <a:rPr lang="en-US" dirty="0"/>
              <a:t>.</a:t>
            </a:r>
          </a:p>
        </p:txBody>
      </p:sp>
      <p:pic>
        <p:nvPicPr>
          <p:cNvPr id="4" name="Imagine 3">
            <a:extLst>
              <a:ext uri="{FF2B5EF4-FFF2-40B4-BE49-F238E27FC236}">
                <a16:creationId xmlns:a16="http://schemas.microsoft.com/office/drawing/2014/main" xmlns="" id="{5F9F30A9-4F6D-9229-A540-A87DE8052AC5}"/>
              </a:ext>
            </a:extLst>
          </p:cNvPr>
          <p:cNvPicPr>
            <a:picLocks noChangeAspect="1"/>
          </p:cNvPicPr>
          <p:nvPr/>
        </p:nvPicPr>
        <p:blipFill>
          <a:blip r:embed="rId2"/>
          <a:stretch>
            <a:fillRect/>
          </a:stretch>
        </p:blipFill>
        <p:spPr>
          <a:xfrm>
            <a:off x="7915275" y="1481138"/>
            <a:ext cx="3438525" cy="4695825"/>
          </a:xfrm>
          <a:prstGeom prst="rect">
            <a:avLst/>
          </a:prstGeom>
        </p:spPr>
      </p:pic>
    </p:spTree>
    <p:extLst>
      <p:ext uri="{BB962C8B-B14F-4D97-AF65-F5344CB8AC3E}">
        <p14:creationId xmlns:p14="http://schemas.microsoft.com/office/powerpoint/2010/main" val="354279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B17669DD-E2C9-7DF3-8E7C-A045AFB24CEB}"/>
              </a:ext>
            </a:extLst>
          </p:cNvPr>
          <p:cNvSpPr>
            <a:spLocks noGrp="1"/>
          </p:cNvSpPr>
          <p:nvPr>
            <p:ph idx="1"/>
          </p:nvPr>
        </p:nvSpPr>
        <p:spPr>
          <a:xfrm>
            <a:off x="416859" y="820909"/>
            <a:ext cx="5909296" cy="6037091"/>
          </a:xfrm>
        </p:spPr>
        <p:txBody>
          <a:bodyPr>
            <a:normAutofit fontScale="85000" lnSpcReduction="20000"/>
          </a:bodyPr>
          <a:lstStyle/>
          <a:p>
            <a:r>
              <a:rPr lang="ro-RO" dirty="0">
                <a:solidFill>
                  <a:srgbClr val="FF0000"/>
                </a:solidFill>
              </a:rPr>
              <a:t>segmentul</a:t>
            </a:r>
            <a:r>
              <a:rPr lang="en-US" dirty="0">
                <a:solidFill>
                  <a:srgbClr val="FF0000"/>
                </a:solidFill>
              </a:rPr>
              <a:t> 1</a:t>
            </a:r>
            <a:r>
              <a:rPr lang="en-US" dirty="0"/>
              <a:t>: </a:t>
            </a:r>
            <a:r>
              <a:rPr lang="en-US" dirty="0" err="1"/>
              <a:t>Tensiunea</a:t>
            </a:r>
            <a:r>
              <a:rPr lang="en-US" dirty="0"/>
              <a:t> la </a:t>
            </a:r>
            <a:r>
              <a:rPr lang="en-US" dirty="0" err="1"/>
              <a:t>poartă</a:t>
            </a:r>
            <a:r>
              <a:rPr lang="en-US" dirty="0"/>
              <a:t> </a:t>
            </a:r>
            <a:r>
              <a:rPr lang="en-US" dirty="0" err="1"/>
              <a:t>este</a:t>
            </a:r>
            <a:r>
              <a:rPr lang="en-US" dirty="0"/>
              <a:t> </a:t>
            </a:r>
            <a:r>
              <a:rPr lang="en-US" dirty="0" err="1"/>
              <a:t>crescută</a:t>
            </a:r>
            <a:r>
              <a:rPr lang="en-US" dirty="0"/>
              <a:t> </a:t>
            </a:r>
            <a:r>
              <a:rPr lang="en-US" dirty="0" err="1"/>
              <a:t>până</a:t>
            </a:r>
            <a:r>
              <a:rPr lang="en-US" dirty="0"/>
              <a:t> la </a:t>
            </a:r>
            <a:r>
              <a:rPr lang="en-US" dirty="0" err="1"/>
              <a:t>tensiunea</a:t>
            </a:r>
            <a:r>
              <a:rPr lang="en-US" dirty="0"/>
              <a:t> de </a:t>
            </a:r>
            <a:r>
              <a:rPr lang="en-US" dirty="0" err="1"/>
              <a:t>prag</a:t>
            </a:r>
            <a:r>
              <a:rPr lang="en-US" dirty="0"/>
              <a:t>, </a:t>
            </a:r>
            <a:r>
              <a:rPr lang="en-US" dirty="0" err="1"/>
              <a:t>unde</a:t>
            </a:r>
            <a:r>
              <a:rPr lang="en-US" dirty="0"/>
              <a:t> </a:t>
            </a:r>
            <a:r>
              <a:rPr lang="en-US" dirty="0" err="1"/>
              <a:t>curentul</a:t>
            </a:r>
            <a:r>
              <a:rPr lang="en-US" dirty="0"/>
              <a:t> </a:t>
            </a:r>
            <a:r>
              <a:rPr lang="en-US" dirty="0" err="1"/>
              <a:t>tocmai</a:t>
            </a:r>
            <a:r>
              <a:rPr lang="en-US" dirty="0"/>
              <a:t> </a:t>
            </a:r>
            <a:r>
              <a:rPr lang="en-US" dirty="0" err="1"/>
              <a:t>începe</a:t>
            </a:r>
            <a:r>
              <a:rPr lang="en-US" dirty="0"/>
              <a:t> </a:t>
            </a:r>
            <a:r>
              <a:rPr lang="en-US" dirty="0" err="1"/>
              <a:t>să</a:t>
            </a:r>
            <a:r>
              <a:rPr lang="en-US" dirty="0"/>
              <a:t> </a:t>
            </a:r>
            <a:r>
              <a:rPr lang="en-US" dirty="0" err="1"/>
              <a:t>circule</a:t>
            </a:r>
            <a:r>
              <a:rPr lang="en-US" dirty="0"/>
              <a:t>.</a:t>
            </a:r>
            <a:r>
              <a:rPr lang="ro-RO" dirty="0"/>
              <a:t> </a:t>
            </a:r>
            <a:r>
              <a:rPr lang="en-US" dirty="0" err="1"/>
              <a:t>Secțiunea</a:t>
            </a:r>
            <a:r>
              <a:rPr lang="en-US" dirty="0"/>
              <a:t> </a:t>
            </a:r>
            <a:r>
              <a:rPr lang="en-US" dirty="0" err="1"/>
              <a:t>ascendentă</a:t>
            </a:r>
            <a:r>
              <a:rPr lang="en-US" dirty="0"/>
              <a:t> de la V</a:t>
            </a:r>
            <a:r>
              <a:rPr lang="en-US" sz="1800" dirty="0"/>
              <a:t>GE</a:t>
            </a:r>
            <a:r>
              <a:rPr lang="en-US" dirty="0"/>
              <a:t> = 0V </a:t>
            </a:r>
            <a:r>
              <a:rPr lang="en-US" dirty="0" err="1"/>
              <a:t>este</a:t>
            </a:r>
            <a:r>
              <a:rPr lang="en-US" dirty="0"/>
              <a:t> </a:t>
            </a:r>
            <a:r>
              <a:rPr lang="en-US" dirty="0" err="1"/>
              <a:t>porțiunea</a:t>
            </a:r>
            <a:r>
              <a:rPr lang="en-US" dirty="0"/>
              <a:t> </a:t>
            </a:r>
            <a:r>
              <a:rPr lang="en-US" dirty="0" err="1"/>
              <a:t>responsabilă</a:t>
            </a:r>
            <a:r>
              <a:rPr lang="en-US" dirty="0"/>
              <a:t> </a:t>
            </a:r>
            <a:r>
              <a:rPr lang="en-US" dirty="0" err="1"/>
              <a:t>pentru</a:t>
            </a:r>
            <a:r>
              <a:rPr lang="en-US" dirty="0"/>
              <a:t> </a:t>
            </a:r>
            <a:r>
              <a:rPr lang="en-US" dirty="0" err="1"/>
              <a:t>încărcarea</a:t>
            </a:r>
            <a:r>
              <a:rPr lang="en-US" dirty="0"/>
              <a:t> </a:t>
            </a:r>
            <a:r>
              <a:rPr lang="en-US" dirty="0" err="1"/>
              <a:t>capacității</a:t>
            </a:r>
            <a:r>
              <a:rPr lang="en-US" dirty="0"/>
              <a:t> </a:t>
            </a:r>
            <a:r>
              <a:rPr lang="en-US" b="1" dirty="0" err="1"/>
              <a:t>Cge</a:t>
            </a:r>
            <a:r>
              <a:rPr lang="en-US" dirty="0"/>
              <a:t>.</a:t>
            </a:r>
            <a:endParaRPr lang="ro-RO" dirty="0"/>
          </a:p>
          <a:p>
            <a:r>
              <a:rPr lang="ro-RO" dirty="0">
                <a:solidFill>
                  <a:srgbClr val="FF0000"/>
                </a:solidFill>
              </a:rPr>
              <a:t>segmentul</a:t>
            </a:r>
            <a:r>
              <a:rPr lang="en-US" dirty="0">
                <a:solidFill>
                  <a:srgbClr val="FF0000"/>
                </a:solidFill>
              </a:rPr>
              <a:t> 2</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trecerea</a:t>
            </a:r>
            <a:r>
              <a:rPr lang="en-US" dirty="0"/>
              <a:t> de la </a:t>
            </a:r>
            <a:r>
              <a:rPr lang="en-US" dirty="0" err="1"/>
              <a:t>regiunea</a:t>
            </a:r>
            <a:r>
              <a:rPr lang="en-US" dirty="0"/>
              <a:t> </a:t>
            </a:r>
            <a:r>
              <a:rPr lang="en-US" dirty="0" err="1"/>
              <a:t>activă</a:t>
            </a:r>
            <a:r>
              <a:rPr lang="en-US" dirty="0"/>
              <a:t> la </a:t>
            </a:r>
            <a:r>
              <a:rPr lang="en-US" dirty="0" err="1"/>
              <a:t>regiunea</a:t>
            </a:r>
            <a:r>
              <a:rPr lang="en-US" dirty="0"/>
              <a:t> de </a:t>
            </a:r>
            <a:r>
              <a:rPr lang="en-US" dirty="0" err="1"/>
              <a:t>saturație</a:t>
            </a:r>
            <a:r>
              <a:rPr lang="en-US" dirty="0"/>
              <a:t> se </a:t>
            </a:r>
            <a:r>
              <a:rPr lang="en-US" dirty="0" err="1"/>
              <a:t>întâmplă</a:t>
            </a:r>
            <a:r>
              <a:rPr lang="en-US" dirty="0"/>
              <a:t>, </a:t>
            </a:r>
            <a:r>
              <a:rPr lang="en-US" dirty="0" err="1"/>
              <a:t>tensiunea</a:t>
            </a:r>
            <a:r>
              <a:rPr lang="en-US" dirty="0"/>
              <a:t> </a:t>
            </a:r>
            <a:r>
              <a:rPr lang="en-US" dirty="0" err="1"/>
              <a:t>colector-emitor</a:t>
            </a:r>
            <a:r>
              <a:rPr lang="en-US" dirty="0"/>
              <a:t> </a:t>
            </a:r>
            <a:r>
              <a:rPr lang="en-US" dirty="0" err="1"/>
              <a:t>începe</a:t>
            </a:r>
            <a:r>
              <a:rPr lang="en-US" dirty="0"/>
              <a:t> </a:t>
            </a:r>
            <a:r>
              <a:rPr lang="en-US" dirty="0" err="1"/>
              <a:t>să</a:t>
            </a:r>
            <a:r>
              <a:rPr lang="en-US" dirty="0"/>
              <a:t> se </a:t>
            </a:r>
            <a:r>
              <a:rPr lang="en-US" dirty="0" err="1"/>
              <a:t>modifice</a:t>
            </a:r>
            <a:r>
              <a:rPr lang="en-US" dirty="0"/>
              <a:t> </a:t>
            </a:r>
            <a:r>
              <a:rPr lang="en-US" dirty="0" err="1"/>
              <a:t>și</a:t>
            </a:r>
            <a:r>
              <a:rPr lang="en-US" dirty="0"/>
              <a:t> </a:t>
            </a:r>
            <a:r>
              <a:rPr lang="en-US" dirty="0" err="1"/>
              <a:t>capacitatea</a:t>
            </a:r>
            <a:r>
              <a:rPr lang="en-US" dirty="0"/>
              <a:t> </a:t>
            </a:r>
            <a:r>
              <a:rPr lang="en-US" b="1" dirty="0" err="1"/>
              <a:t>Cgc</a:t>
            </a:r>
            <a:r>
              <a:rPr lang="en-US" b="1" dirty="0"/>
              <a:t> </a:t>
            </a:r>
            <a:r>
              <a:rPr lang="en-US" dirty="0"/>
              <a:t>se </a:t>
            </a:r>
            <a:r>
              <a:rPr lang="en-US" dirty="0" err="1"/>
              <a:t>încarcă</a:t>
            </a:r>
            <a:r>
              <a:rPr lang="en-US" dirty="0"/>
              <a:t>.</a:t>
            </a:r>
            <a:r>
              <a:rPr lang="ro-RO" dirty="0"/>
              <a:t> </a:t>
            </a:r>
            <a:r>
              <a:rPr lang="en-US" dirty="0" err="1"/>
              <a:t>Această</a:t>
            </a:r>
            <a:r>
              <a:rPr lang="en-US" dirty="0"/>
              <a:t> </a:t>
            </a:r>
            <a:r>
              <a:rPr lang="en-US" dirty="0" err="1"/>
              <a:t>perioadă</a:t>
            </a:r>
            <a:r>
              <a:rPr lang="en-US" dirty="0"/>
              <a:t> </a:t>
            </a:r>
            <a:r>
              <a:rPr lang="en-US" dirty="0" err="1"/>
              <a:t>particulară</a:t>
            </a:r>
            <a:r>
              <a:rPr lang="en-US" dirty="0"/>
              <a:t> vine cu o </a:t>
            </a:r>
            <a:r>
              <a:rPr lang="en-US" dirty="0" err="1"/>
              <a:t>creștere</a:t>
            </a:r>
            <a:r>
              <a:rPr lang="en-US" dirty="0"/>
              <a:t> </a:t>
            </a:r>
            <a:r>
              <a:rPr lang="en-US" dirty="0" err="1"/>
              <a:t>vizibilă</a:t>
            </a:r>
            <a:r>
              <a:rPr lang="en-US" dirty="0"/>
              <a:t> a </a:t>
            </a:r>
            <a:r>
              <a:rPr lang="en-US" dirty="0" err="1"/>
              <a:t>capacității</a:t>
            </a:r>
            <a:r>
              <a:rPr lang="en-US" dirty="0"/>
              <a:t> din </a:t>
            </a:r>
            <a:r>
              <a:rPr lang="en-US" dirty="0" err="1"/>
              <a:t>cauza</a:t>
            </a:r>
            <a:r>
              <a:rPr lang="en-US" dirty="0"/>
              <a:t> </a:t>
            </a:r>
            <a:r>
              <a:rPr lang="en-US" dirty="0" err="1"/>
              <a:t>efectului</a:t>
            </a:r>
            <a:r>
              <a:rPr lang="en-US" dirty="0"/>
              <a:t> de </a:t>
            </a:r>
            <a:r>
              <a:rPr lang="en-US" dirty="0" err="1"/>
              <a:t>oglindă</a:t>
            </a:r>
            <a:r>
              <a:rPr lang="en-US" dirty="0"/>
              <a:t>, care face ca V</a:t>
            </a:r>
            <a:r>
              <a:rPr lang="en-US" sz="1800" dirty="0"/>
              <a:t>GE</a:t>
            </a:r>
            <a:r>
              <a:rPr lang="en-US" dirty="0"/>
              <a:t> </a:t>
            </a:r>
            <a:r>
              <a:rPr lang="en-US" dirty="0" err="1"/>
              <a:t>să</a:t>
            </a:r>
            <a:r>
              <a:rPr lang="en-US" dirty="0"/>
              <a:t> </a:t>
            </a:r>
            <a:r>
              <a:rPr lang="en-US" dirty="0" err="1"/>
              <a:t>devină</a:t>
            </a:r>
            <a:r>
              <a:rPr lang="en-US" dirty="0"/>
              <a:t> </a:t>
            </a:r>
            <a:r>
              <a:rPr lang="en-US" dirty="0" err="1"/>
              <a:t>constantă</a:t>
            </a:r>
            <a:r>
              <a:rPr lang="en-US" dirty="0"/>
              <a:t>.</a:t>
            </a:r>
            <a:r>
              <a:rPr lang="ro-RO" dirty="0"/>
              <a:t> </a:t>
            </a:r>
            <a:r>
              <a:rPr lang="en-US" dirty="0"/>
              <a:t>Pe de </a:t>
            </a:r>
            <a:r>
              <a:rPr lang="en-US" dirty="0" err="1"/>
              <a:t>altă</a:t>
            </a:r>
            <a:r>
              <a:rPr lang="en-US" dirty="0"/>
              <a:t> </a:t>
            </a:r>
            <a:r>
              <a:rPr lang="en-US" dirty="0" err="1"/>
              <a:t>parte</a:t>
            </a:r>
            <a:r>
              <a:rPr lang="en-US" dirty="0"/>
              <a:t>, </a:t>
            </a:r>
            <a:r>
              <a:rPr lang="en-US" dirty="0" err="1"/>
              <a:t>în</a:t>
            </a:r>
            <a:r>
              <a:rPr lang="en-US" dirty="0"/>
              <a:t> </a:t>
            </a:r>
            <a:r>
              <a:rPr lang="en-US" dirty="0" err="1"/>
              <a:t>timp</a:t>
            </a:r>
            <a:r>
              <a:rPr lang="en-US" dirty="0"/>
              <a:t> </a:t>
            </a:r>
            <a:r>
              <a:rPr lang="en-US" dirty="0" err="1"/>
              <a:t>ce</a:t>
            </a:r>
            <a:r>
              <a:rPr lang="en-US" dirty="0"/>
              <a:t> un IGBT </a:t>
            </a:r>
            <a:r>
              <a:rPr lang="en-US" dirty="0" err="1"/>
              <a:t>este</a:t>
            </a:r>
            <a:r>
              <a:rPr lang="en-US" dirty="0"/>
              <a:t> </a:t>
            </a:r>
            <a:r>
              <a:rPr lang="en-US" dirty="0" err="1"/>
              <a:t>în</a:t>
            </a:r>
            <a:r>
              <a:rPr lang="en-US" dirty="0"/>
              <a:t> </a:t>
            </a:r>
            <a:r>
              <a:rPr lang="en-US" dirty="0" err="1"/>
              <a:t>întregime</a:t>
            </a:r>
            <a:r>
              <a:rPr lang="en-US" dirty="0"/>
              <a:t> </a:t>
            </a:r>
            <a:r>
              <a:rPr lang="en-US" dirty="0" err="1"/>
              <a:t>în</a:t>
            </a:r>
            <a:r>
              <a:rPr lang="en-US" dirty="0"/>
              <a:t> </a:t>
            </a:r>
            <a:r>
              <a:rPr lang="en-US" dirty="0" err="1"/>
              <a:t>starea</a:t>
            </a:r>
            <a:r>
              <a:rPr lang="en-US" dirty="0"/>
              <a:t> ON, </a:t>
            </a:r>
            <a:r>
              <a:rPr lang="en-US" dirty="0" err="1"/>
              <a:t>modificarea</a:t>
            </a:r>
            <a:r>
              <a:rPr lang="en-US" dirty="0"/>
              <a:t> </a:t>
            </a:r>
            <a:r>
              <a:rPr lang="en-US" dirty="0" err="1"/>
              <a:t>tensiunii</a:t>
            </a:r>
            <a:r>
              <a:rPr lang="en-US" dirty="0"/>
              <a:t> la </a:t>
            </a:r>
            <a:r>
              <a:rPr lang="en-US" dirty="0" err="1"/>
              <a:t>colector-emitor</a:t>
            </a:r>
            <a:r>
              <a:rPr lang="en-US" dirty="0"/>
              <a:t> (V</a:t>
            </a:r>
            <a:r>
              <a:rPr lang="en-US" sz="1800" dirty="0"/>
              <a:t>CE</a:t>
            </a:r>
            <a:r>
              <a:rPr lang="en-US" dirty="0"/>
              <a:t>) </a:t>
            </a:r>
            <a:r>
              <a:rPr lang="en-US" dirty="0" err="1"/>
              <a:t>și</a:t>
            </a:r>
            <a:r>
              <a:rPr lang="en-US" dirty="0"/>
              <a:t> </a:t>
            </a:r>
            <a:r>
              <a:rPr lang="en-US" dirty="0" err="1"/>
              <a:t>efectul</a:t>
            </a:r>
            <a:r>
              <a:rPr lang="en-US" dirty="0"/>
              <a:t> de </a:t>
            </a:r>
            <a:r>
              <a:rPr lang="en-US" dirty="0" err="1"/>
              <a:t>oglindă</a:t>
            </a:r>
            <a:r>
              <a:rPr lang="en-US" dirty="0"/>
              <a:t> </a:t>
            </a:r>
            <a:r>
              <a:rPr lang="en-US" dirty="0" err="1"/>
              <a:t>dispar</a:t>
            </a:r>
            <a:r>
              <a:rPr lang="en-US" dirty="0"/>
              <a:t>.</a:t>
            </a:r>
            <a:endParaRPr lang="ro-RO" dirty="0"/>
          </a:p>
          <a:p>
            <a:r>
              <a:rPr lang="ro-RO" dirty="0">
                <a:solidFill>
                  <a:srgbClr val="FF0000"/>
                </a:solidFill>
              </a:rPr>
              <a:t>Segmentul </a:t>
            </a:r>
            <a:r>
              <a:rPr lang="en-US" dirty="0">
                <a:solidFill>
                  <a:srgbClr val="FF0000"/>
                </a:solidFill>
              </a:rPr>
              <a:t>3</a:t>
            </a:r>
            <a:r>
              <a:rPr lang="en-US" dirty="0"/>
              <a:t>: </a:t>
            </a:r>
            <a:r>
              <a:rPr lang="en-US" dirty="0" err="1"/>
              <a:t>În</a:t>
            </a:r>
            <a:r>
              <a:rPr lang="en-US" dirty="0"/>
              <a:t> </a:t>
            </a:r>
            <a:r>
              <a:rPr lang="en-US" dirty="0" err="1"/>
              <a:t>această</a:t>
            </a:r>
            <a:r>
              <a:rPr lang="en-US" dirty="0"/>
              <a:t> </a:t>
            </a:r>
            <a:r>
              <a:rPr lang="en-US" dirty="0" err="1"/>
              <a:t>perioadă</a:t>
            </a:r>
            <a:r>
              <a:rPr lang="en-US" dirty="0"/>
              <a:t> </a:t>
            </a:r>
            <a:r>
              <a:rPr lang="en-US" dirty="0" err="1"/>
              <a:t>particulară</a:t>
            </a:r>
            <a:r>
              <a:rPr lang="en-US" dirty="0"/>
              <a:t>, IGBT </a:t>
            </a:r>
            <a:r>
              <a:rPr lang="en-US" dirty="0" err="1"/>
              <a:t>intră</a:t>
            </a:r>
            <a:r>
              <a:rPr lang="en-US" dirty="0"/>
              <a:t> </a:t>
            </a:r>
            <a:r>
              <a:rPr lang="en-US" dirty="0" err="1"/>
              <a:t>într</a:t>
            </a:r>
            <a:r>
              <a:rPr lang="en-US" dirty="0"/>
              <a:t>-o stare </a:t>
            </a:r>
            <a:r>
              <a:rPr lang="en-US" dirty="0" err="1"/>
              <a:t>complet</a:t>
            </a:r>
            <a:r>
              <a:rPr lang="en-US" dirty="0"/>
              <a:t> </a:t>
            </a:r>
            <a:r>
              <a:rPr lang="en-US" dirty="0" err="1"/>
              <a:t>saturată</a:t>
            </a:r>
            <a:r>
              <a:rPr lang="en-US" dirty="0"/>
              <a:t> </a:t>
            </a:r>
            <a:r>
              <a:rPr lang="en-US" dirty="0" err="1"/>
              <a:t>și</a:t>
            </a:r>
            <a:r>
              <a:rPr lang="en-US" dirty="0"/>
              <a:t> V</a:t>
            </a:r>
            <a:r>
              <a:rPr lang="en-US" sz="1800" dirty="0"/>
              <a:t>CE</a:t>
            </a:r>
            <a:r>
              <a:rPr lang="en-US" dirty="0"/>
              <a:t> nu </a:t>
            </a:r>
            <a:r>
              <a:rPr lang="en-US" dirty="0" err="1"/>
              <a:t>prezintă</a:t>
            </a:r>
            <a:r>
              <a:rPr lang="en-US" dirty="0"/>
              <a:t> </a:t>
            </a:r>
            <a:r>
              <a:rPr lang="en-US" dirty="0" err="1"/>
              <a:t>modificări</a:t>
            </a:r>
            <a:r>
              <a:rPr lang="en-US" dirty="0"/>
              <a:t>. </a:t>
            </a:r>
            <a:r>
              <a:rPr lang="en-US" dirty="0" err="1"/>
              <a:t>Acum</a:t>
            </a:r>
            <a:r>
              <a:rPr lang="en-US" dirty="0"/>
              <a:t>, </a:t>
            </a:r>
            <a:r>
              <a:rPr lang="en-US" dirty="0" err="1"/>
              <a:t>tensiunea</a:t>
            </a:r>
            <a:r>
              <a:rPr lang="en-US" dirty="0"/>
              <a:t> </a:t>
            </a:r>
            <a:r>
              <a:rPr lang="en-US" dirty="0" err="1"/>
              <a:t>poarta-emitor</a:t>
            </a:r>
            <a:r>
              <a:rPr lang="en-US" dirty="0"/>
              <a:t> V</a:t>
            </a:r>
            <a:r>
              <a:rPr lang="en-US" sz="1600" dirty="0"/>
              <a:t>GE</a:t>
            </a:r>
            <a:r>
              <a:rPr lang="en-US" dirty="0"/>
              <a:t> </a:t>
            </a:r>
            <a:r>
              <a:rPr lang="en-US" dirty="0" err="1"/>
              <a:t>începe</a:t>
            </a:r>
            <a:r>
              <a:rPr lang="en-US" dirty="0"/>
              <a:t> </a:t>
            </a:r>
            <a:r>
              <a:rPr lang="en-US" dirty="0" err="1"/>
              <a:t>să</a:t>
            </a:r>
            <a:r>
              <a:rPr lang="en-US" dirty="0"/>
              <a:t> </a:t>
            </a:r>
            <a:r>
              <a:rPr lang="en-US" dirty="0" err="1"/>
              <a:t>crească</a:t>
            </a:r>
            <a:r>
              <a:rPr lang="en-US" dirty="0"/>
              <a:t> cu </a:t>
            </a:r>
            <a:r>
              <a:rPr lang="en-US" dirty="0" err="1"/>
              <a:t>timpul</a:t>
            </a:r>
            <a:r>
              <a:rPr lang="en-US" dirty="0"/>
              <a:t>.</a:t>
            </a:r>
          </a:p>
        </p:txBody>
      </p:sp>
      <p:pic>
        <p:nvPicPr>
          <p:cNvPr id="4" name="Imagine 3">
            <a:extLst>
              <a:ext uri="{FF2B5EF4-FFF2-40B4-BE49-F238E27FC236}">
                <a16:creationId xmlns:a16="http://schemas.microsoft.com/office/drawing/2014/main" xmlns="" id="{5341064E-AC5E-D73D-46B2-F131B27CF733}"/>
              </a:ext>
            </a:extLst>
          </p:cNvPr>
          <p:cNvPicPr>
            <a:picLocks noChangeAspect="1"/>
          </p:cNvPicPr>
          <p:nvPr/>
        </p:nvPicPr>
        <p:blipFill>
          <a:blip r:embed="rId2"/>
          <a:stretch>
            <a:fillRect/>
          </a:stretch>
        </p:blipFill>
        <p:spPr>
          <a:xfrm>
            <a:off x="6472134" y="934753"/>
            <a:ext cx="5377251" cy="5487151"/>
          </a:xfrm>
          <a:prstGeom prst="rect">
            <a:avLst/>
          </a:prstGeom>
        </p:spPr>
      </p:pic>
      <p:sp>
        <p:nvSpPr>
          <p:cNvPr id="5" name="Titlu 1">
            <a:extLst>
              <a:ext uri="{FF2B5EF4-FFF2-40B4-BE49-F238E27FC236}">
                <a16:creationId xmlns:a16="http://schemas.microsoft.com/office/drawing/2014/main" xmlns="" id="{FBA203E7-7FF3-DA21-FFF5-CB6AC44AE88A}"/>
              </a:ext>
            </a:extLst>
          </p:cNvPr>
          <p:cNvSpPr>
            <a:spLocks noGrp="1"/>
          </p:cNvSpPr>
          <p:nvPr>
            <p:ph type="title"/>
          </p:nvPr>
        </p:nvSpPr>
        <p:spPr>
          <a:xfrm>
            <a:off x="838200" y="365126"/>
            <a:ext cx="10339873" cy="70970"/>
          </a:xfrm>
        </p:spPr>
        <p:txBody>
          <a:bodyPr>
            <a:normAutofit fontScale="90000"/>
          </a:bodyPr>
          <a:lstStyle/>
          <a:p>
            <a:r>
              <a:rPr lang="ro-RO" dirty="0"/>
              <a:t>DINAMIC INPUT CHRACTERISTICS</a:t>
            </a:r>
            <a:endParaRPr lang="en-US" dirty="0"/>
          </a:p>
        </p:txBody>
      </p:sp>
    </p:spTree>
    <p:extLst>
      <p:ext uri="{BB962C8B-B14F-4D97-AF65-F5344CB8AC3E}">
        <p14:creationId xmlns:p14="http://schemas.microsoft.com/office/powerpoint/2010/main" val="250562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C0DC46C-FC31-65C2-32E5-A39C5D1E47FE}"/>
              </a:ext>
            </a:extLst>
          </p:cNvPr>
          <p:cNvSpPr>
            <a:spLocks noGrp="1"/>
          </p:cNvSpPr>
          <p:nvPr>
            <p:ph type="title"/>
          </p:nvPr>
        </p:nvSpPr>
        <p:spPr>
          <a:xfrm>
            <a:off x="838200" y="365125"/>
            <a:ext cx="3379237" cy="1325563"/>
          </a:xfrm>
        </p:spPr>
        <p:txBody>
          <a:bodyPr/>
          <a:lstStyle/>
          <a:p>
            <a:r>
              <a:rPr lang="ro-RO" dirty="0"/>
              <a:t>Tipuri IGBT</a:t>
            </a:r>
            <a:endParaRPr lang="en-US" dirty="0"/>
          </a:p>
        </p:txBody>
      </p:sp>
      <p:sp>
        <p:nvSpPr>
          <p:cNvPr id="3" name="Substituent conținut 2">
            <a:extLst>
              <a:ext uri="{FF2B5EF4-FFF2-40B4-BE49-F238E27FC236}">
                <a16:creationId xmlns:a16="http://schemas.microsoft.com/office/drawing/2014/main" xmlns="" id="{F0EF5483-69CA-5CB2-0BBC-048231012F8D}"/>
              </a:ext>
            </a:extLst>
          </p:cNvPr>
          <p:cNvSpPr>
            <a:spLocks noGrp="1"/>
          </p:cNvSpPr>
          <p:nvPr>
            <p:ph idx="1"/>
          </p:nvPr>
        </p:nvSpPr>
        <p:spPr/>
        <p:txBody>
          <a:bodyPr/>
          <a:lstStyle/>
          <a:p>
            <a:r>
              <a:rPr lang="en-US" dirty="0" err="1"/>
              <a:t>Există</a:t>
            </a:r>
            <a:r>
              <a:rPr lang="en-US" dirty="0"/>
              <a:t> </a:t>
            </a:r>
            <a:r>
              <a:rPr lang="en-US" dirty="0" err="1"/>
              <a:t>două</a:t>
            </a:r>
            <a:r>
              <a:rPr lang="en-US" dirty="0"/>
              <a:t> </a:t>
            </a:r>
            <a:r>
              <a:rPr lang="en-US" dirty="0" err="1"/>
              <a:t>tipuri</a:t>
            </a:r>
            <a:r>
              <a:rPr lang="en-US" dirty="0"/>
              <a:t> de IGBT </a:t>
            </a:r>
            <a:r>
              <a:rPr lang="en-US" dirty="0" err="1"/>
              <a:t>bazate</a:t>
            </a:r>
            <a:r>
              <a:rPr lang="en-US" dirty="0"/>
              <a:t> pe </a:t>
            </a:r>
            <a:r>
              <a:rPr lang="en-US" dirty="0" err="1"/>
              <a:t>includerea</a:t>
            </a:r>
            <a:r>
              <a:rPr lang="en-US" dirty="0"/>
              <a:t> </a:t>
            </a:r>
            <a:r>
              <a:rPr lang="en-US" dirty="0" err="1"/>
              <a:t>stratului</a:t>
            </a:r>
            <a:r>
              <a:rPr lang="en-US" dirty="0"/>
              <a:t> tampon N+. </a:t>
            </a:r>
            <a:r>
              <a:rPr lang="en-US" dirty="0" err="1"/>
              <a:t>Includerea</a:t>
            </a:r>
            <a:r>
              <a:rPr lang="en-US" dirty="0"/>
              <a:t> </a:t>
            </a:r>
            <a:r>
              <a:rPr lang="en-US" dirty="0" err="1"/>
              <a:t>acestui</a:t>
            </a:r>
            <a:r>
              <a:rPr lang="en-US" dirty="0"/>
              <a:t> </a:t>
            </a:r>
            <a:r>
              <a:rPr lang="en-US" dirty="0" err="1"/>
              <a:t>strat</a:t>
            </a:r>
            <a:r>
              <a:rPr lang="en-US" dirty="0"/>
              <a:t> </a:t>
            </a:r>
            <a:r>
              <a:rPr lang="en-US" dirty="0" err="1"/>
              <a:t>suplimentar</a:t>
            </a:r>
            <a:r>
              <a:rPr lang="en-US" dirty="0"/>
              <a:t> le </a:t>
            </a:r>
            <a:r>
              <a:rPr lang="en-US" dirty="0" err="1"/>
              <a:t>împarte</a:t>
            </a:r>
            <a:r>
              <a:rPr lang="en-US" dirty="0"/>
              <a:t> </a:t>
            </a:r>
            <a:r>
              <a:rPr lang="en-US" dirty="0" err="1"/>
              <a:t>în</a:t>
            </a:r>
            <a:r>
              <a:rPr lang="en-US" dirty="0"/>
              <a:t> IGBT </a:t>
            </a:r>
            <a:endParaRPr lang="ro-RO" dirty="0"/>
          </a:p>
          <a:p>
            <a:r>
              <a:rPr lang="en-US" b="1" dirty="0" err="1"/>
              <a:t>simetrice</a:t>
            </a:r>
            <a:r>
              <a:rPr lang="en-US" dirty="0"/>
              <a:t> </a:t>
            </a:r>
            <a:r>
              <a:rPr lang="en-US" dirty="0" err="1"/>
              <a:t>și</a:t>
            </a:r>
            <a:r>
              <a:rPr lang="en-US" dirty="0"/>
              <a:t> </a:t>
            </a:r>
            <a:endParaRPr lang="ro-RO" dirty="0"/>
          </a:p>
          <a:p>
            <a:r>
              <a:rPr lang="en-US" b="1" dirty="0" err="1"/>
              <a:t>asimetrice</a:t>
            </a:r>
            <a:r>
              <a:rPr lang="en-US" b="1" dirty="0"/>
              <a:t>.</a:t>
            </a:r>
          </a:p>
        </p:txBody>
      </p:sp>
    </p:spTree>
    <p:extLst>
      <p:ext uri="{BB962C8B-B14F-4D97-AF65-F5344CB8AC3E}">
        <p14:creationId xmlns:p14="http://schemas.microsoft.com/office/powerpoint/2010/main" val="379582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EFB7A28-4BFA-14E4-18CD-31486E00C7D4}"/>
              </a:ext>
            </a:extLst>
          </p:cNvPr>
          <p:cNvSpPr>
            <a:spLocks noGrp="1"/>
          </p:cNvSpPr>
          <p:nvPr>
            <p:ph type="title"/>
          </p:nvPr>
        </p:nvSpPr>
        <p:spPr/>
        <p:txBody>
          <a:bodyPr/>
          <a:lstStyle/>
          <a:p>
            <a:r>
              <a:rPr lang="en-US" dirty="0"/>
              <a:t>Punch through IGBT </a:t>
            </a:r>
          </a:p>
        </p:txBody>
      </p:sp>
      <p:sp>
        <p:nvSpPr>
          <p:cNvPr id="3" name="Substituent conținut 2">
            <a:extLst>
              <a:ext uri="{FF2B5EF4-FFF2-40B4-BE49-F238E27FC236}">
                <a16:creationId xmlns:a16="http://schemas.microsoft.com/office/drawing/2014/main" xmlns="" id="{06277745-7708-786F-3E7A-DCB5CDCBCFC2}"/>
              </a:ext>
            </a:extLst>
          </p:cNvPr>
          <p:cNvSpPr>
            <a:spLocks noGrp="1"/>
          </p:cNvSpPr>
          <p:nvPr>
            <p:ph idx="1"/>
          </p:nvPr>
        </p:nvSpPr>
        <p:spPr>
          <a:xfrm>
            <a:off x="427653" y="1589898"/>
            <a:ext cx="5823857" cy="4721255"/>
          </a:xfrm>
        </p:spPr>
        <p:txBody>
          <a:bodyPr>
            <a:normAutofit fontScale="55000" lnSpcReduction="20000"/>
          </a:bodyPr>
          <a:lstStyle/>
          <a:p>
            <a:r>
              <a:rPr lang="en-US" dirty="0"/>
              <a:t>Au </a:t>
            </a:r>
            <a:r>
              <a:rPr lang="en-US" dirty="0" err="1"/>
              <a:t>capacități</a:t>
            </a:r>
            <a:r>
              <a:rPr lang="en-US" dirty="0"/>
              <a:t> de </a:t>
            </a:r>
            <a:r>
              <a:rPr lang="en-US" dirty="0" err="1"/>
              <a:t>blocare</a:t>
            </a:r>
            <a:r>
              <a:rPr lang="en-US" dirty="0"/>
              <a:t> a </a:t>
            </a:r>
            <a:r>
              <a:rPr lang="en-US" dirty="0" err="1"/>
              <a:t>tensiunii</a:t>
            </a:r>
            <a:r>
              <a:rPr lang="en-US" dirty="0"/>
              <a:t> </a:t>
            </a:r>
            <a:r>
              <a:rPr lang="en-US" dirty="0" err="1"/>
              <a:t>asimetrice</a:t>
            </a:r>
            <a:r>
              <a:rPr lang="en-US" dirty="0"/>
              <a:t>, </a:t>
            </a:r>
            <a:r>
              <a:rPr lang="en-US" dirty="0" err="1"/>
              <a:t>adică</a:t>
            </a:r>
            <a:r>
              <a:rPr lang="en-US" dirty="0"/>
              <a:t> </a:t>
            </a:r>
            <a:r>
              <a:rPr lang="en-US" dirty="0" err="1"/>
              <a:t>tensiunile</a:t>
            </a:r>
            <a:r>
              <a:rPr lang="en-US" dirty="0"/>
              <a:t> lor de </a:t>
            </a:r>
            <a:r>
              <a:rPr lang="ro-RO" dirty="0"/>
              <a:t>blocare</a:t>
            </a:r>
            <a:r>
              <a:rPr lang="en-US" dirty="0"/>
              <a:t> </a:t>
            </a:r>
            <a:r>
              <a:rPr lang="ro-RO" dirty="0"/>
              <a:t>directă </a:t>
            </a:r>
            <a:r>
              <a:rPr lang="en-US" dirty="0" err="1"/>
              <a:t>și</a:t>
            </a:r>
            <a:r>
              <a:rPr lang="en-US" dirty="0"/>
              <a:t> </a:t>
            </a:r>
            <a:r>
              <a:rPr lang="en-US" dirty="0" err="1"/>
              <a:t>inversă</a:t>
            </a:r>
            <a:r>
              <a:rPr lang="en-US" dirty="0"/>
              <a:t> sunt </a:t>
            </a:r>
            <a:r>
              <a:rPr lang="en-US" dirty="0" err="1"/>
              <a:t>diferite</a:t>
            </a:r>
            <a:r>
              <a:rPr lang="en-US" dirty="0"/>
              <a:t>. </a:t>
            </a:r>
            <a:r>
              <a:rPr lang="en-US" dirty="0" err="1"/>
              <a:t>Tensiunea</a:t>
            </a:r>
            <a:r>
              <a:rPr lang="en-US" dirty="0"/>
              <a:t> lor de </a:t>
            </a:r>
            <a:r>
              <a:rPr lang="ro-RO" dirty="0"/>
              <a:t>blocare </a:t>
            </a:r>
            <a:r>
              <a:rPr lang="en-US" dirty="0" err="1"/>
              <a:t>inversă</a:t>
            </a:r>
            <a:r>
              <a:rPr lang="en-US" dirty="0"/>
              <a:t> </a:t>
            </a:r>
            <a:r>
              <a:rPr lang="en-US" dirty="0" err="1"/>
              <a:t>este</a:t>
            </a:r>
            <a:r>
              <a:rPr lang="en-US" dirty="0"/>
              <a:t> </a:t>
            </a:r>
            <a:r>
              <a:rPr lang="en-US" dirty="0" err="1"/>
              <a:t>mai</a:t>
            </a:r>
            <a:r>
              <a:rPr lang="en-US" dirty="0"/>
              <a:t> </a:t>
            </a:r>
            <a:r>
              <a:rPr lang="en-US" dirty="0" err="1"/>
              <a:t>mică</a:t>
            </a:r>
            <a:r>
              <a:rPr lang="en-US" dirty="0"/>
              <a:t> </a:t>
            </a:r>
            <a:r>
              <a:rPr lang="en-US" dirty="0" err="1"/>
              <a:t>decât</a:t>
            </a:r>
            <a:r>
              <a:rPr lang="en-US" dirty="0"/>
              <a:t> </a:t>
            </a:r>
            <a:r>
              <a:rPr lang="en-US" dirty="0" err="1"/>
              <a:t>tensiunea</a:t>
            </a:r>
            <a:r>
              <a:rPr lang="en-US" dirty="0"/>
              <a:t> de </a:t>
            </a:r>
            <a:r>
              <a:rPr lang="ro-RO" dirty="0"/>
              <a:t>blocare</a:t>
            </a:r>
            <a:r>
              <a:rPr lang="en-US" dirty="0"/>
              <a:t> </a:t>
            </a:r>
            <a:r>
              <a:rPr lang="en-US" dirty="0" err="1"/>
              <a:t>directă</a:t>
            </a:r>
            <a:r>
              <a:rPr lang="en-US" dirty="0"/>
              <a:t>. </a:t>
            </a:r>
            <a:endParaRPr lang="ro-RO" dirty="0"/>
          </a:p>
          <a:p>
            <a:r>
              <a:rPr lang="en-US" dirty="0"/>
              <a:t>Are o </a:t>
            </a:r>
            <a:r>
              <a:rPr lang="en-US" dirty="0" err="1"/>
              <a:t>viteză</a:t>
            </a:r>
            <a:r>
              <a:rPr lang="en-US" dirty="0"/>
              <a:t> de </a:t>
            </a:r>
            <a:r>
              <a:rPr lang="en-US" dirty="0" err="1"/>
              <a:t>comutare</a:t>
            </a:r>
            <a:r>
              <a:rPr lang="en-US" dirty="0"/>
              <a:t> </a:t>
            </a:r>
            <a:r>
              <a:rPr lang="en-US" dirty="0" err="1"/>
              <a:t>mai</a:t>
            </a:r>
            <a:r>
              <a:rPr lang="en-US" dirty="0"/>
              <a:t> mare.</a:t>
            </a:r>
            <a:endParaRPr lang="ro-RO" dirty="0"/>
          </a:p>
          <a:p>
            <a:r>
              <a:rPr lang="en-US" dirty="0" err="1"/>
              <a:t>Pentru</a:t>
            </a:r>
            <a:r>
              <a:rPr lang="en-US" dirty="0"/>
              <a:t> a </a:t>
            </a:r>
            <a:r>
              <a:rPr lang="en-US" dirty="0" err="1"/>
              <a:t>minimiza</a:t>
            </a:r>
            <a:r>
              <a:rPr lang="en-US" dirty="0"/>
              <a:t> </a:t>
            </a:r>
            <a:r>
              <a:rPr lang="en-US" dirty="0" err="1"/>
              <a:t>timpul</a:t>
            </a:r>
            <a:r>
              <a:rPr lang="en-US" dirty="0"/>
              <a:t> de </a:t>
            </a:r>
            <a:r>
              <a:rPr lang="en-US" dirty="0" err="1"/>
              <a:t>comutare</a:t>
            </a:r>
            <a:r>
              <a:rPr lang="en-US" dirty="0"/>
              <a:t>, se </a:t>
            </a:r>
            <a:r>
              <a:rPr lang="en-US" dirty="0" err="1"/>
              <a:t>adaugă</a:t>
            </a:r>
            <a:r>
              <a:rPr lang="en-US" dirty="0"/>
              <a:t> un </a:t>
            </a:r>
            <a:r>
              <a:rPr lang="en-US" dirty="0" err="1"/>
              <a:t>strat</a:t>
            </a:r>
            <a:r>
              <a:rPr lang="ro-RO" dirty="0"/>
              <a:t> N+ de</a:t>
            </a:r>
            <a:r>
              <a:rPr lang="en-US" dirty="0"/>
              <a:t> tampon </a:t>
            </a:r>
            <a:r>
              <a:rPr lang="en-US" dirty="0" err="1"/>
              <a:t>în</a:t>
            </a:r>
            <a:r>
              <a:rPr lang="en-US" dirty="0"/>
              <a:t> </a:t>
            </a:r>
            <a:r>
              <a:rPr lang="en-US" dirty="0" err="1"/>
              <a:t>regiunea</a:t>
            </a:r>
            <a:r>
              <a:rPr lang="en-US" dirty="0"/>
              <a:t> de d</a:t>
            </a:r>
            <a:r>
              <a:rPr lang="ro-RO" dirty="0"/>
              <a:t>rift</a:t>
            </a:r>
            <a:r>
              <a:rPr lang="en-US" dirty="0"/>
              <a:t>. </a:t>
            </a:r>
            <a:r>
              <a:rPr lang="en-US" dirty="0" err="1"/>
              <a:t>Stratul</a:t>
            </a:r>
            <a:r>
              <a:rPr lang="en-US" dirty="0"/>
              <a:t> tampon </a:t>
            </a:r>
            <a:r>
              <a:rPr lang="en-US" dirty="0" err="1"/>
              <a:t>este</a:t>
            </a:r>
            <a:r>
              <a:rPr lang="en-US" dirty="0"/>
              <a:t> </a:t>
            </a:r>
            <a:r>
              <a:rPr lang="en-US" dirty="0" err="1"/>
              <a:t>puternic</a:t>
            </a:r>
            <a:r>
              <a:rPr lang="en-US" dirty="0"/>
              <a:t> </a:t>
            </a:r>
            <a:r>
              <a:rPr lang="en-US" dirty="0" err="1"/>
              <a:t>dopat</a:t>
            </a:r>
            <a:r>
              <a:rPr lang="en-US" dirty="0"/>
              <a:t> cu material de tip n, </a:t>
            </a:r>
            <a:r>
              <a:rPr lang="en-US" dirty="0" err="1"/>
              <a:t>plasat</a:t>
            </a:r>
            <a:r>
              <a:rPr lang="en-US" dirty="0"/>
              <a:t> </a:t>
            </a:r>
            <a:r>
              <a:rPr lang="en-US" dirty="0" err="1"/>
              <a:t>deasupra</a:t>
            </a:r>
            <a:r>
              <a:rPr lang="en-US" dirty="0"/>
              <a:t> </a:t>
            </a:r>
            <a:r>
              <a:rPr lang="en-US" dirty="0" err="1"/>
              <a:t>substratului</a:t>
            </a:r>
            <a:r>
              <a:rPr lang="en-US" dirty="0"/>
              <a:t> p+. </a:t>
            </a:r>
            <a:r>
              <a:rPr lang="en-US" dirty="0" err="1"/>
              <a:t>Datorită</a:t>
            </a:r>
            <a:r>
              <a:rPr lang="en-US" dirty="0"/>
              <a:t> </a:t>
            </a:r>
            <a:r>
              <a:rPr lang="en-US" dirty="0" err="1"/>
              <a:t>densității</a:t>
            </a:r>
            <a:r>
              <a:rPr lang="en-US" dirty="0"/>
              <a:t> </a:t>
            </a:r>
            <a:r>
              <a:rPr lang="en-US" dirty="0" err="1"/>
              <a:t>mult</a:t>
            </a:r>
            <a:r>
              <a:rPr lang="en-US" dirty="0"/>
              <a:t> </a:t>
            </a:r>
            <a:r>
              <a:rPr lang="en-US" dirty="0" err="1"/>
              <a:t>mai</a:t>
            </a:r>
            <a:r>
              <a:rPr lang="en-US" dirty="0"/>
              <a:t> </a:t>
            </a:r>
            <a:r>
              <a:rPr lang="en-US" dirty="0" err="1"/>
              <a:t>mari</a:t>
            </a:r>
            <a:r>
              <a:rPr lang="en-US" dirty="0"/>
              <a:t> de </a:t>
            </a:r>
            <a:r>
              <a:rPr lang="en-US" dirty="0" err="1"/>
              <a:t>dopaj</a:t>
            </a:r>
            <a:r>
              <a:rPr lang="en-US" dirty="0"/>
              <a:t>, </a:t>
            </a:r>
            <a:r>
              <a:rPr lang="en-US" dirty="0" err="1"/>
              <a:t>eficiența</a:t>
            </a:r>
            <a:r>
              <a:rPr lang="en-US" dirty="0"/>
              <a:t> de </a:t>
            </a:r>
            <a:r>
              <a:rPr lang="en-US" dirty="0" err="1"/>
              <a:t>injecție</a:t>
            </a:r>
            <a:r>
              <a:rPr lang="en-US" dirty="0"/>
              <a:t> a </a:t>
            </a:r>
            <a:r>
              <a:rPr lang="en-US" dirty="0" err="1"/>
              <a:t>joncțiunii</a:t>
            </a:r>
            <a:r>
              <a:rPr lang="en-US" dirty="0"/>
              <a:t> </a:t>
            </a:r>
            <a:r>
              <a:rPr lang="en-US" dirty="0" err="1"/>
              <a:t>colectorului</a:t>
            </a:r>
            <a:r>
              <a:rPr lang="en-US" dirty="0"/>
              <a:t> </a:t>
            </a:r>
            <a:r>
              <a:rPr lang="en-US" dirty="0" err="1"/>
              <a:t>și</a:t>
            </a:r>
            <a:r>
              <a:rPr lang="en-US" dirty="0"/>
              <a:t> </a:t>
            </a:r>
            <a:r>
              <a:rPr lang="en-US" dirty="0" err="1"/>
              <a:t>durata</a:t>
            </a:r>
            <a:r>
              <a:rPr lang="en-US" dirty="0"/>
              <a:t> de </a:t>
            </a:r>
            <a:r>
              <a:rPr lang="en-US" dirty="0" err="1"/>
              <a:t>viață</a:t>
            </a:r>
            <a:r>
              <a:rPr lang="en-US" dirty="0"/>
              <a:t> a </a:t>
            </a:r>
            <a:r>
              <a:rPr lang="en-US" dirty="0" err="1"/>
              <a:t>purtătorului</a:t>
            </a:r>
            <a:r>
              <a:rPr lang="en-US" dirty="0"/>
              <a:t> </a:t>
            </a:r>
            <a:r>
              <a:rPr lang="en-US" dirty="0" err="1"/>
              <a:t>minoritar</a:t>
            </a:r>
            <a:r>
              <a:rPr lang="en-US" dirty="0"/>
              <a:t> </a:t>
            </a:r>
            <a:r>
              <a:rPr lang="en-US" dirty="0" err="1"/>
              <a:t>în</a:t>
            </a:r>
            <a:r>
              <a:rPr lang="en-US" dirty="0"/>
              <a:t> </a:t>
            </a:r>
            <a:r>
              <a:rPr lang="en-US" dirty="0" err="1"/>
              <a:t>regiunea</a:t>
            </a:r>
            <a:r>
              <a:rPr lang="en-US" dirty="0"/>
              <a:t> de </a:t>
            </a:r>
            <a:r>
              <a:rPr lang="en-US" dirty="0" err="1"/>
              <a:t>bază</a:t>
            </a:r>
            <a:r>
              <a:rPr lang="en-US" dirty="0"/>
              <a:t> </a:t>
            </a:r>
            <a:r>
              <a:rPr lang="en-US" dirty="0" err="1"/>
              <a:t>este</a:t>
            </a:r>
            <a:r>
              <a:rPr lang="en-US" dirty="0"/>
              <a:t> </a:t>
            </a:r>
            <a:r>
              <a:rPr lang="en-US" dirty="0" err="1"/>
              <a:t>redusă</a:t>
            </a:r>
            <a:r>
              <a:rPr lang="en-US" dirty="0"/>
              <a:t>. </a:t>
            </a:r>
            <a:endParaRPr lang="ro-RO" dirty="0"/>
          </a:p>
          <a:p>
            <a:r>
              <a:rPr lang="ro-RO" dirty="0"/>
              <a:t>PT </a:t>
            </a:r>
            <a:r>
              <a:rPr lang="en-US" dirty="0"/>
              <a:t>IGBT-urile sunt </a:t>
            </a:r>
            <a:r>
              <a:rPr lang="en-US" dirty="0" err="1"/>
              <a:t>cunoscute</a:t>
            </a:r>
            <a:r>
              <a:rPr lang="en-US" dirty="0"/>
              <a:t> ca IGBT-</a:t>
            </a:r>
            <a:r>
              <a:rPr lang="en-US" dirty="0" err="1"/>
              <a:t>uri</a:t>
            </a:r>
            <a:r>
              <a:rPr lang="en-US" dirty="0"/>
              <a:t> </a:t>
            </a:r>
            <a:r>
              <a:rPr lang="en-US" dirty="0" err="1"/>
              <a:t>asimetrice</a:t>
            </a:r>
            <a:r>
              <a:rPr lang="en-US" dirty="0"/>
              <a:t>.</a:t>
            </a:r>
            <a:r>
              <a:rPr lang="ro-RO" dirty="0"/>
              <a:t> </a:t>
            </a:r>
            <a:r>
              <a:rPr lang="en-US" dirty="0"/>
              <a:t>IGBT-urile </a:t>
            </a:r>
            <a:r>
              <a:rPr lang="en-US" dirty="0" err="1"/>
              <a:t>asimetrice</a:t>
            </a:r>
            <a:r>
              <a:rPr lang="en-US" dirty="0"/>
              <a:t> au o </a:t>
            </a:r>
            <a:r>
              <a:rPr lang="en-US" dirty="0" err="1"/>
              <a:t>tensiune</a:t>
            </a:r>
            <a:r>
              <a:rPr lang="en-US" dirty="0"/>
              <a:t> de </a:t>
            </a:r>
            <a:r>
              <a:rPr lang="ro-RO" dirty="0"/>
              <a:t>străpungere </a:t>
            </a:r>
            <a:r>
              <a:rPr lang="en-US" dirty="0" err="1"/>
              <a:t>inversă</a:t>
            </a:r>
            <a:r>
              <a:rPr lang="en-US" dirty="0"/>
              <a:t> care </a:t>
            </a:r>
            <a:r>
              <a:rPr lang="en-US" dirty="0" err="1"/>
              <a:t>este</a:t>
            </a:r>
            <a:r>
              <a:rPr lang="en-US" dirty="0"/>
              <a:t> </a:t>
            </a:r>
            <a:r>
              <a:rPr lang="en-US" dirty="0" err="1"/>
              <a:t>mai</a:t>
            </a:r>
            <a:r>
              <a:rPr lang="en-US" dirty="0"/>
              <a:t> </a:t>
            </a:r>
            <a:r>
              <a:rPr lang="en-US" dirty="0" err="1"/>
              <a:t>mică</a:t>
            </a:r>
            <a:r>
              <a:rPr lang="en-US" dirty="0"/>
              <a:t> </a:t>
            </a:r>
            <a:r>
              <a:rPr lang="en-US" dirty="0" err="1"/>
              <a:t>decât</a:t>
            </a:r>
            <a:r>
              <a:rPr lang="en-US" dirty="0"/>
              <a:t> </a:t>
            </a:r>
            <a:r>
              <a:rPr lang="en-US" dirty="0" err="1"/>
              <a:t>tensiunea</a:t>
            </a:r>
            <a:r>
              <a:rPr lang="en-US" dirty="0"/>
              <a:t> de </a:t>
            </a:r>
            <a:r>
              <a:rPr lang="ro-RO" dirty="0"/>
              <a:t>străpungere </a:t>
            </a:r>
            <a:r>
              <a:rPr lang="en-US" dirty="0" err="1"/>
              <a:t>directă</a:t>
            </a:r>
            <a:r>
              <a:rPr lang="en-US" dirty="0"/>
              <a:t>. </a:t>
            </a:r>
            <a:endParaRPr lang="ro-RO" dirty="0"/>
          </a:p>
          <a:p>
            <a:r>
              <a:rPr lang="en-US" dirty="0"/>
              <a:t>Punch </a:t>
            </a:r>
            <a:r>
              <a:rPr lang="en-US" dirty="0" err="1"/>
              <a:t>prin</a:t>
            </a:r>
            <a:r>
              <a:rPr lang="en-US" dirty="0"/>
              <a:t> IGBT-</a:t>
            </a:r>
            <a:r>
              <a:rPr lang="en-US" dirty="0" err="1"/>
              <a:t>uri</a:t>
            </a:r>
            <a:r>
              <a:rPr lang="en-US" dirty="0"/>
              <a:t> </a:t>
            </a:r>
            <a:r>
              <a:rPr lang="en-US" dirty="0" err="1"/>
              <a:t>este</a:t>
            </a:r>
            <a:r>
              <a:rPr lang="en-US" dirty="0"/>
              <a:t> </a:t>
            </a:r>
            <a:r>
              <a:rPr lang="en-US" dirty="0" err="1"/>
              <a:t>unidirecțională</a:t>
            </a:r>
            <a:r>
              <a:rPr lang="en-US" dirty="0"/>
              <a:t> </a:t>
            </a:r>
            <a:r>
              <a:rPr lang="en-US" dirty="0" err="1"/>
              <a:t>și</a:t>
            </a:r>
            <a:r>
              <a:rPr lang="en-US" dirty="0"/>
              <a:t> nu </a:t>
            </a:r>
            <a:r>
              <a:rPr lang="en-US" dirty="0" err="1"/>
              <a:t>poate</a:t>
            </a:r>
            <a:r>
              <a:rPr lang="en-US" dirty="0"/>
              <a:t> face </a:t>
            </a:r>
            <a:r>
              <a:rPr lang="en-US" dirty="0" err="1"/>
              <a:t>față</a:t>
            </a:r>
            <a:r>
              <a:rPr lang="en-US" dirty="0"/>
              <a:t> </a:t>
            </a:r>
            <a:r>
              <a:rPr lang="en-US" dirty="0" err="1"/>
              <a:t>tensiunilor</a:t>
            </a:r>
            <a:r>
              <a:rPr lang="en-US" dirty="0"/>
              <a:t> inverse.</a:t>
            </a:r>
            <a:r>
              <a:rPr lang="ro-RO" dirty="0"/>
              <a:t> S</a:t>
            </a:r>
            <a:r>
              <a:rPr lang="en-US" dirty="0" err="1"/>
              <a:t>unt</a:t>
            </a:r>
            <a:r>
              <a:rPr lang="en-US" dirty="0"/>
              <a:t> </a:t>
            </a:r>
            <a:r>
              <a:rPr lang="en-US" dirty="0" err="1"/>
              <a:t>utilizate</a:t>
            </a:r>
            <a:r>
              <a:rPr lang="en-US" dirty="0"/>
              <a:t> </a:t>
            </a:r>
            <a:r>
              <a:rPr lang="en-US" dirty="0" err="1"/>
              <a:t>mai</a:t>
            </a:r>
            <a:r>
              <a:rPr lang="en-US" dirty="0"/>
              <a:t> pe </a:t>
            </a:r>
            <a:r>
              <a:rPr lang="en-US" dirty="0" err="1"/>
              <a:t>scară</a:t>
            </a:r>
            <a:r>
              <a:rPr lang="en-US" dirty="0"/>
              <a:t> </a:t>
            </a:r>
            <a:r>
              <a:rPr lang="en-US" dirty="0" err="1"/>
              <a:t>largă</a:t>
            </a:r>
            <a:r>
              <a:rPr lang="en-US" dirty="0"/>
              <a:t> </a:t>
            </a:r>
            <a:r>
              <a:rPr lang="en-US" dirty="0" err="1"/>
              <a:t>în</a:t>
            </a:r>
            <a:r>
              <a:rPr lang="en-US" dirty="0"/>
              <a:t> </a:t>
            </a:r>
            <a:r>
              <a:rPr lang="en-US" dirty="0" err="1"/>
              <a:t>circuitele</a:t>
            </a:r>
            <a:r>
              <a:rPr lang="en-US" dirty="0"/>
              <a:t> de c</a:t>
            </a:r>
            <a:r>
              <a:rPr lang="ro-RO" dirty="0"/>
              <a:t>.c.</a:t>
            </a:r>
            <a:r>
              <a:rPr lang="en-US" dirty="0"/>
              <a:t> </a:t>
            </a:r>
            <a:r>
              <a:rPr lang="en-US" dirty="0" err="1"/>
              <a:t>și</a:t>
            </a:r>
            <a:r>
              <a:rPr lang="en-US" dirty="0"/>
              <a:t> nu </a:t>
            </a:r>
            <a:r>
              <a:rPr lang="en-US" dirty="0" err="1"/>
              <a:t>necesită</a:t>
            </a:r>
            <a:r>
              <a:rPr lang="en-US" dirty="0"/>
              <a:t> </a:t>
            </a:r>
            <a:r>
              <a:rPr lang="en-US" dirty="0" err="1"/>
              <a:t>nicio</a:t>
            </a:r>
            <a:r>
              <a:rPr lang="en-US" dirty="0"/>
              <a:t> </a:t>
            </a:r>
            <a:r>
              <a:rPr lang="en-US" dirty="0" err="1"/>
              <a:t>tensiune</a:t>
            </a:r>
            <a:r>
              <a:rPr lang="en-US" dirty="0"/>
              <a:t> de </a:t>
            </a:r>
            <a:r>
              <a:rPr lang="en-US" dirty="0" err="1"/>
              <a:t>sprijin</a:t>
            </a:r>
            <a:r>
              <a:rPr lang="en-US" dirty="0"/>
              <a:t> </a:t>
            </a:r>
            <a:r>
              <a:rPr lang="en-US" dirty="0" err="1"/>
              <a:t>în</a:t>
            </a:r>
            <a:r>
              <a:rPr lang="en-US" dirty="0"/>
              <a:t> </a:t>
            </a:r>
            <a:r>
              <a:rPr lang="en-US" dirty="0" err="1"/>
              <a:t>direcția</a:t>
            </a:r>
            <a:r>
              <a:rPr lang="en-US" dirty="0"/>
              <a:t> </a:t>
            </a:r>
            <a:r>
              <a:rPr lang="en-US" dirty="0" err="1"/>
              <a:t>opusă</a:t>
            </a:r>
            <a:r>
              <a:rPr lang="en-US" dirty="0"/>
              <a:t>. </a:t>
            </a:r>
            <a:endParaRPr lang="ro-RO" dirty="0"/>
          </a:p>
          <a:p>
            <a:r>
              <a:rPr lang="en-US" dirty="0" err="1"/>
              <a:t>Pierderea</a:t>
            </a:r>
            <a:r>
              <a:rPr lang="en-US" dirty="0"/>
              <a:t> de </a:t>
            </a:r>
            <a:r>
              <a:rPr lang="en-US" dirty="0" err="1"/>
              <a:t>comutare</a:t>
            </a:r>
            <a:r>
              <a:rPr lang="en-US" dirty="0"/>
              <a:t> a PT</a:t>
            </a:r>
            <a:r>
              <a:rPr lang="ro-RO" dirty="0"/>
              <a:t> IGBT </a:t>
            </a:r>
            <a:r>
              <a:rPr lang="en-US" dirty="0"/>
              <a:t> </a:t>
            </a:r>
            <a:r>
              <a:rPr lang="en-US" dirty="0" err="1"/>
              <a:t>este</a:t>
            </a:r>
            <a:r>
              <a:rPr lang="en-US" dirty="0"/>
              <a:t> </a:t>
            </a:r>
            <a:r>
              <a:rPr lang="en-US" dirty="0" err="1"/>
              <a:t>scăzută</a:t>
            </a:r>
            <a:r>
              <a:rPr lang="en-US" dirty="0"/>
              <a:t> </a:t>
            </a:r>
            <a:r>
              <a:rPr lang="en-US" dirty="0" err="1"/>
              <a:t>și</a:t>
            </a:r>
            <a:r>
              <a:rPr lang="en-US" dirty="0"/>
              <a:t> are un </a:t>
            </a:r>
            <a:r>
              <a:rPr lang="en-US" dirty="0" err="1"/>
              <a:t>curent</a:t>
            </a:r>
            <a:r>
              <a:rPr lang="en-US" dirty="0"/>
              <a:t> </a:t>
            </a:r>
            <a:r>
              <a:rPr lang="en-US" dirty="0" err="1"/>
              <a:t>scurt</a:t>
            </a:r>
            <a:r>
              <a:rPr lang="en-US" dirty="0"/>
              <a:t> </a:t>
            </a:r>
            <a:r>
              <a:rPr lang="ro-RO" dirty="0"/>
              <a:t>rezidual</a:t>
            </a:r>
            <a:r>
              <a:rPr lang="en-US" dirty="0"/>
              <a:t>. </a:t>
            </a:r>
            <a:endParaRPr lang="ro-RO" dirty="0"/>
          </a:p>
          <a:p>
            <a:r>
              <a:rPr lang="en-US" dirty="0" err="1"/>
              <a:t>Pierderea</a:t>
            </a:r>
            <a:r>
              <a:rPr lang="en-US" dirty="0"/>
              <a:t> de </a:t>
            </a:r>
            <a:r>
              <a:rPr lang="en-US" dirty="0" err="1"/>
              <a:t>conducție</a:t>
            </a:r>
            <a:r>
              <a:rPr lang="en-US" dirty="0"/>
              <a:t> </a:t>
            </a:r>
            <a:r>
              <a:rPr lang="en-US" dirty="0" err="1"/>
              <a:t>este</a:t>
            </a:r>
            <a:r>
              <a:rPr lang="en-US" dirty="0"/>
              <a:t> </a:t>
            </a:r>
            <a:r>
              <a:rPr lang="en-US" dirty="0" err="1"/>
              <a:t>scăzută</a:t>
            </a:r>
            <a:r>
              <a:rPr lang="en-US" dirty="0"/>
              <a:t> </a:t>
            </a:r>
            <a:r>
              <a:rPr lang="en-US" dirty="0" err="1"/>
              <a:t>și</a:t>
            </a:r>
            <a:r>
              <a:rPr lang="en-US" dirty="0"/>
              <a:t> </a:t>
            </a:r>
            <a:r>
              <a:rPr lang="en-US" dirty="0" err="1"/>
              <a:t>scade</a:t>
            </a:r>
            <a:r>
              <a:rPr lang="en-US" dirty="0"/>
              <a:t> cu </a:t>
            </a:r>
            <a:r>
              <a:rPr lang="en-US" dirty="0" err="1"/>
              <a:t>temperatura</a:t>
            </a:r>
            <a:r>
              <a:rPr lang="en-US" dirty="0"/>
              <a:t>. </a:t>
            </a:r>
            <a:r>
              <a:rPr lang="en-US" dirty="0" err="1"/>
              <a:t>Paralel</a:t>
            </a:r>
            <a:r>
              <a:rPr lang="ro-RO" dirty="0" err="1"/>
              <a:t>izarea</a:t>
            </a:r>
            <a:r>
              <a:rPr lang="en-US" dirty="0"/>
              <a:t> </a:t>
            </a:r>
            <a:r>
              <a:rPr lang="en-US" dirty="0" err="1"/>
              <a:t>este</a:t>
            </a:r>
            <a:r>
              <a:rPr lang="en-US" dirty="0"/>
              <a:t> </a:t>
            </a:r>
            <a:r>
              <a:rPr lang="en-US" dirty="0" err="1"/>
              <a:t>foarte</a:t>
            </a:r>
            <a:r>
              <a:rPr lang="en-US" dirty="0"/>
              <a:t> </a:t>
            </a:r>
            <a:r>
              <a:rPr lang="en-US" dirty="0" err="1"/>
              <a:t>dificilă</a:t>
            </a:r>
            <a:r>
              <a:rPr lang="en-US" dirty="0"/>
              <a:t> </a:t>
            </a:r>
            <a:r>
              <a:rPr lang="en-US" dirty="0" err="1"/>
              <a:t>și</a:t>
            </a:r>
            <a:r>
              <a:rPr lang="en-US" dirty="0"/>
              <a:t> </a:t>
            </a:r>
            <a:r>
              <a:rPr lang="en-US" dirty="0" err="1"/>
              <a:t>scurtcircuitul</a:t>
            </a:r>
            <a:r>
              <a:rPr lang="en-US" dirty="0"/>
              <a:t> nominal </a:t>
            </a:r>
            <a:r>
              <a:rPr lang="en-US" dirty="0" err="1"/>
              <a:t>este</a:t>
            </a:r>
            <a:r>
              <a:rPr lang="en-US" dirty="0"/>
              <a:t> </a:t>
            </a:r>
            <a:r>
              <a:rPr lang="en-US" dirty="0" err="1"/>
              <a:t>limitat</a:t>
            </a:r>
            <a:r>
              <a:rPr lang="en-US" dirty="0"/>
              <a:t>, </a:t>
            </a:r>
            <a:r>
              <a:rPr lang="en-US" dirty="0" err="1"/>
              <a:t>prin</a:t>
            </a:r>
            <a:r>
              <a:rPr lang="en-US" dirty="0"/>
              <a:t> </a:t>
            </a:r>
            <a:r>
              <a:rPr lang="en-US" dirty="0" err="1"/>
              <a:t>urmare</a:t>
            </a:r>
            <a:r>
              <a:rPr lang="en-US" dirty="0"/>
              <a:t>, </a:t>
            </a:r>
            <a:r>
              <a:rPr lang="en-US" dirty="0" err="1"/>
              <a:t>provocând</a:t>
            </a:r>
            <a:r>
              <a:rPr lang="en-US" dirty="0"/>
              <a:t> un </a:t>
            </a:r>
            <a:r>
              <a:rPr lang="en-US" dirty="0" err="1"/>
              <a:t>câștig</a:t>
            </a:r>
            <a:r>
              <a:rPr lang="en-US" dirty="0"/>
              <a:t> mare.</a:t>
            </a:r>
          </a:p>
        </p:txBody>
      </p:sp>
      <p:pic>
        <p:nvPicPr>
          <p:cNvPr id="5122" name="Picture 2">
            <a:extLst>
              <a:ext uri="{FF2B5EF4-FFF2-40B4-BE49-F238E27FC236}">
                <a16:creationId xmlns:a16="http://schemas.microsoft.com/office/drawing/2014/main" xmlns="" id="{6D7C1796-B3D2-1FCC-1287-52BC9233B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185" y="0"/>
            <a:ext cx="60769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ine 3">
            <a:extLst>
              <a:ext uri="{FF2B5EF4-FFF2-40B4-BE49-F238E27FC236}">
                <a16:creationId xmlns:a16="http://schemas.microsoft.com/office/drawing/2014/main" xmlns="" id="{F4189EB9-FB24-712C-3960-6A19FAA952DE}"/>
              </a:ext>
            </a:extLst>
          </p:cNvPr>
          <p:cNvPicPr>
            <a:picLocks noChangeAspect="1"/>
          </p:cNvPicPr>
          <p:nvPr/>
        </p:nvPicPr>
        <p:blipFill>
          <a:blip r:embed="rId3"/>
          <a:stretch>
            <a:fillRect/>
          </a:stretch>
        </p:blipFill>
        <p:spPr>
          <a:xfrm>
            <a:off x="8720623" y="4067401"/>
            <a:ext cx="2023784" cy="2417795"/>
          </a:xfrm>
          <a:prstGeom prst="rect">
            <a:avLst/>
          </a:prstGeom>
        </p:spPr>
      </p:pic>
    </p:spTree>
    <p:extLst>
      <p:ext uri="{BB962C8B-B14F-4D97-AF65-F5344CB8AC3E}">
        <p14:creationId xmlns:p14="http://schemas.microsoft.com/office/powerpoint/2010/main" val="246785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4BB0C49-F2B6-1C21-8554-FF7DC8668C06}"/>
              </a:ext>
            </a:extLst>
          </p:cNvPr>
          <p:cNvSpPr>
            <a:spLocks noGrp="1"/>
          </p:cNvSpPr>
          <p:nvPr>
            <p:ph type="title"/>
          </p:nvPr>
        </p:nvSpPr>
        <p:spPr/>
        <p:txBody>
          <a:bodyPr/>
          <a:lstStyle/>
          <a:p>
            <a:r>
              <a:rPr lang="ro-RO" dirty="0"/>
              <a:t>Introducere la HFET</a:t>
            </a:r>
            <a:endParaRPr lang="en-US" dirty="0"/>
          </a:p>
        </p:txBody>
      </p:sp>
      <p:sp>
        <p:nvSpPr>
          <p:cNvPr id="3" name="Substituent conținut 2">
            <a:extLst>
              <a:ext uri="{FF2B5EF4-FFF2-40B4-BE49-F238E27FC236}">
                <a16:creationId xmlns:a16="http://schemas.microsoft.com/office/drawing/2014/main" xmlns="" id="{42CA87F4-425A-97E2-1554-DE2A2089EB9E}"/>
              </a:ext>
            </a:extLst>
          </p:cNvPr>
          <p:cNvSpPr>
            <a:spLocks noGrp="1"/>
          </p:cNvSpPr>
          <p:nvPr>
            <p:ph idx="1"/>
          </p:nvPr>
        </p:nvSpPr>
        <p:spPr>
          <a:xfrm>
            <a:off x="838200" y="1306286"/>
            <a:ext cx="10515600" cy="5374431"/>
          </a:xfrm>
        </p:spPr>
        <p:txBody>
          <a:bodyPr>
            <a:normAutofit fontScale="92500" lnSpcReduction="20000"/>
          </a:bodyPr>
          <a:lstStyle/>
          <a:p>
            <a:r>
              <a:rPr lang="ro-RO" dirty="0"/>
              <a:t>Anterior</a:t>
            </a:r>
            <a:r>
              <a:rPr lang="en-US" dirty="0"/>
              <a:t> am </a:t>
            </a:r>
            <a:r>
              <a:rPr lang="en-US" dirty="0" err="1"/>
              <a:t>discutat</a:t>
            </a:r>
            <a:r>
              <a:rPr lang="en-US" dirty="0"/>
              <a:t> </a:t>
            </a:r>
            <a:r>
              <a:rPr lang="en-US" dirty="0" err="1"/>
              <a:t>despre</a:t>
            </a:r>
            <a:r>
              <a:rPr lang="en-US" dirty="0"/>
              <a:t> </a:t>
            </a:r>
            <a:r>
              <a:rPr lang="en-US" dirty="0" err="1"/>
              <a:t>dispozitivele</a:t>
            </a:r>
            <a:r>
              <a:rPr lang="en-US" dirty="0"/>
              <a:t> MESFET (</a:t>
            </a:r>
            <a:r>
              <a:rPr lang="en-US" dirty="0" err="1"/>
              <a:t>sau</a:t>
            </a:r>
            <a:r>
              <a:rPr lang="en-US" dirty="0"/>
              <a:t> JFET</a:t>
            </a:r>
            <a:r>
              <a:rPr lang="ro-RO" dirty="0"/>
              <a:t> sau TECJ</a:t>
            </a:r>
            <a:r>
              <a:rPr lang="en-US" dirty="0"/>
              <a:t>). </a:t>
            </a:r>
            <a:r>
              <a:rPr lang="en-US" dirty="0" err="1"/>
              <a:t>În</a:t>
            </a:r>
            <a:r>
              <a:rPr lang="en-US" dirty="0"/>
              <a:t> </a:t>
            </a:r>
            <a:r>
              <a:rPr lang="ro-RO" dirty="0"/>
              <a:t>aceste tranzistoare </a:t>
            </a:r>
            <a:r>
              <a:rPr lang="en-US" dirty="0" err="1"/>
              <a:t>poarta</a:t>
            </a:r>
            <a:r>
              <a:rPr lang="en-US" dirty="0"/>
              <a:t> </a:t>
            </a:r>
            <a:r>
              <a:rPr lang="en-US" dirty="0" err="1"/>
              <a:t>este</a:t>
            </a:r>
            <a:r>
              <a:rPr lang="en-US" dirty="0"/>
              <a:t> </a:t>
            </a:r>
            <a:r>
              <a:rPr lang="en-US" dirty="0" err="1"/>
              <a:t>izolată</a:t>
            </a:r>
            <a:r>
              <a:rPr lang="en-US" dirty="0"/>
              <a:t> de canal </a:t>
            </a:r>
            <a:r>
              <a:rPr lang="en-US" dirty="0" err="1"/>
              <a:t>printr</a:t>
            </a:r>
            <a:r>
              <a:rPr lang="en-US" dirty="0"/>
              <a:t>-o </a:t>
            </a:r>
            <a:r>
              <a:rPr lang="en-US" dirty="0" err="1"/>
              <a:t>barieră</a:t>
            </a:r>
            <a:r>
              <a:rPr lang="en-US" dirty="0"/>
              <a:t> </a:t>
            </a:r>
            <a:r>
              <a:rPr lang="en-US" dirty="0" err="1"/>
              <a:t>creată</a:t>
            </a:r>
            <a:r>
              <a:rPr lang="en-US" dirty="0"/>
              <a:t> fie de o </a:t>
            </a:r>
            <a:r>
              <a:rPr lang="en-US" dirty="0" err="1"/>
              <a:t>barieră</a:t>
            </a:r>
            <a:r>
              <a:rPr lang="en-US" dirty="0"/>
              <a:t> Schottky (</a:t>
            </a:r>
            <a:r>
              <a:rPr lang="en-US" dirty="0" err="1"/>
              <a:t>sau</a:t>
            </a:r>
            <a:r>
              <a:rPr lang="en-US" dirty="0"/>
              <a:t> </a:t>
            </a:r>
            <a:r>
              <a:rPr lang="ro-RO" dirty="0"/>
              <a:t>o </a:t>
            </a:r>
            <a:r>
              <a:rPr lang="en-US" dirty="0" err="1"/>
              <a:t>joncțiunea</a:t>
            </a:r>
            <a:r>
              <a:rPr lang="en-US" dirty="0"/>
              <a:t> p</a:t>
            </a:r>
            <a:r>
              <a:rPr lang="ro-RO" dirty="0"/>
              <a:t>-</a:t>
            </a:r>
            <a:r>
              <a:rPr lang="en-US" dirty="0"/>
              <a:t>n). </a:t>
            </a:r>
            <a:r>
              <a:rPr lang="ro-RO" dirty="0"/>
              <a:t>Sarcina electrică </a:t>
            </a:r>
            <a:r>
              <a:rPr lang="en-US" dirty="0" err="1"/>
              <a:t>în</a:t>
            </a:r>
            <a:r>
              <a:rPr lang="en-US" dirty="0"/>
              <a:t> canal </a:t>
            </a:r>
            <a:r>
              <a:rPr lang="en-US" dirty="0" err="1"/>
              <a:t>este</a:t>
            </a:r>
            <a:r>
              <a:rPr lang="en-US" dirty="0"/>
              <a:t> </a:t>
            </a:r>
            <a:r>
              <a:rPr lang="en-US" dirty="0" err="1"/>
              <a:t>asigurată</a:t>
            </a:r>
            <a:r>
              <a:rPr lang="en-US" dirty="0"/>
              <a:t> de </a:t>
            </a:r>
            <a:r>
              <a:rPr lang="en-US" dirty="0" err="1"/>
              <a:t>dopanții</a:t>
            </a:r>
            <a:r>
              <a:rPr lang="en-US" dirty="0"/>
              <a:t> din canal. </a:t>
            </a:r>
            <a:r>
              <a:rPr lang="en-US" dirty="0" err="1"/>
              <a:t>Dopanții</a:t>
            </a:r>
            <a:r>
              <a:rPr lang="en-US" dirty="0" smtClean="0"/>
              <a:t>, </a:t>
            </a:r>
            <a:r>
              <a:rPr lang="en-US" dirty="0" err="1" smtClean="0"/>
              <a:t>în</a:t>
            </a:r>
            <a:r>
              <a:rPr lang="en-US" dirty="0" smtClean="0"/>
              <a:t> </a:t>
            </a:r>
            <a:r>
              <a:rPr lang="en-US" dirty="0" err="1"/>
              <a:t>timp</a:t>
            </a:r>
            <a:r>
              <a:rPr lang="en-US" dirty="0"/>
              <a:t> </a:t>
            </a:r>
            <a:r>
              <a:rPr lang="en-US" dirty="0" err="1"/>
              <a:t>ce</a:t>
            </a:r>
            <a:r>
              <a:rPr lang="en-US" dirty="0"/>
              <a:t> </a:t>
            </a:r>
            <a:r>
              <a:rPr lang="ro-RO" dirty="0"/>
              <a:t>livrează sarcină electrică</a:t>
            </a:r>
            <a:r>
              <a:rPr lang="en-US" dirty="0"/>
              <a:t>, </a:t>
            </a:r>
            <a:r>
              <a:rPr lang="en-US" dirty="0" err="1"/>
              <a:t>provoacă</a:t>
            </a:r>
            <a:r>
              <a:rPr lang="en-US" dirty="0"/>
              <a:t> </a:t>
            </a:r>
            <a:r>
              <a:rPr lang="en-US" dirty="0" err="1"/>
              <a:t>și</a:t>
            </a:r>
            <a:r>
              <a:rPr lang="en-US" dirty="0"/>
              <a:t> </a:t>
            </a:r>
            <a:r>
              <a:rPr lang="en-US" dirty="0" err="1"/>
              <a:t>împrăștiere</a:t>
            </a:r>
            <a:r>
              <a:rPr lang="ro-RO" dirty="0"/>
              <a:t>a lor</a:t>
            </a:r>
            <a:r>
              <a:rPr lang="en-US" dirty="0"/>
              <a:t> </a:t>
            </a:r>
            <a:r>
              <a:rPr lang="en-US" dirty="0" err="1"/>
              <a:t>reduc</a:t>
            </a:r>
            <a:r>
              <a:rPr lang="ro-RO" dirty="0" err="1"/>
              <a:t>ând</a:t>
            </a:r>
            <a:r>
              <a:rPr lang="en-US" dirty="0"/>
              <a:t> </a:t>
            </a:r>
            <a:r>
              <a:rPr lang="en-US" dirty="0" err="1"/>
              <a:t>mobilitatea</a:t>
            </a:r>
            <a:r>
              <a:rPr lang="en-US" dirty="0"/>
              <a:t>. </a:t>
            </a:r>
            <a:endParaRPr lang="ro-RO" dirty="0"/>
          </a:p>
          <a:p>
            <a:r>
              <a:rPr lang="ro-RO" dirty="0"/>
              <a:t>Apare </a:t>
            </a:r>
            <a:r>
              <a:rPr lang="en-US" dirty="0" err="1"/>
              <a:t>întrebarea</a:t>
            </a:r>
            <a:r>
              <a:rPr lang="en-US" dirty="0"/>
              <a:t>: </a:t>
            </a:r>
            <a:r>
              <a:rPr lang="ro-RO" dirty="0"/>
              <a:t>Putem să avem sarcini în</a:t>
            </a:r>
            <a:r>
              <a:rPr lang="en-US" dirty="0"/>
              <a:t> canal, </a:t>
            </a:r>
            <a:r>
              <a:rPr lang="en-US" dirty="0" err="1"/>
              <a:t>dar</a:t>
            </a:r>
            <a:r>
              <a:rPr lang="en-US" dirty="0"/>
              <a:t> </a:t>
            </a:r>
            <a:r>
              <a:rPr lang="ro-RO" dirty="0"/>
              <a:t>să </a:t>
            </a:r>
            <a:r>
              <a:rPr lang="en-US" dirty="0" err="1"/>
              <a:t>evităm</a:t>
            </a:r>
            <a:r>
              <a:rPr lang="en-US" dirty="0"/>
              <a:t> </a:t>
            </a:r>
            <a:r>
              <a:rPr lang="en-US" dirty="0" err="1"/>
              <a:t>împrăștierea</a:t>
            </a:r>
            <a:r>
              <a:rPr lang="en-US" dirty="0"/>
              <a:t> </a:t>
            </a:r>
            <a:r>
              <a:rPr lang="en-US" dirty="0" err="1"/>
              <a:t>dopanților</a:t>
            </a:r>
            <a:r>
              <a:rPr lang="en-US" dirty="0"/>
              <a:t>? </a:t>
            </a:r>
            <a:r>
              <a:rPr lang="en-US" dirty="0" err="1"/>
              <a:t>Acest</a:t>
            </a:r>
            <a:r>
              <a:rPr lang="en-US" dirty="0"/>
              <a:t> </a:t>
            </a:r>
            <a:r>
              <a:rPr lang="en-US" dirty="0" err="1"/>
              <a:t>lucru</a:t>
            </a:r>
            <a:r>
              <a:rPr lang="en-US" dirty="0"/>
              <a:t> </a:t>
            </a:r>
            <a:r>
              <a:rPr lang="en-US" dirty="0" err="1"/>
              <a:t>este</a:t>
            </a:r>
            <a:r>
              <a:rPr lang="en-US" dirty="0"/>
              <a:t> </a:t>
            </a:r>
            <a:r>
              <a:rPr lang="en-US" dirty="0" err="1"/>
              <a:t>posibil</a:t>
            </a:r>
            <a:r>
              <a:rPr lang="en-US" dirty="0"/>
              <a:t> </a:t>
            </a:r>
            <a:r>
              <a:rPr lang="en-US" dirty="0" err="1"/>
              <a:t>în</a:t>
            </a:r>
            <a:r>
              <a:rPr lang="en-US" dirty="0"/>
              <a:t> MOSFET</a:t>
            </a:r>
            <a:r>
              <a:rPr lang="ro-RO" dirty="0"/>
              <a:t> cu</a:t>
            </a:r>
            <a:r>
              <a:rPr lang="en-US" dirty="0"/>
              <a:t> Si </a:t>
            </a:r>
            <a:r>
              <a:rPr lang="en-US" dirty="0" err="1"/>
              <a:t>unde</a:t>
            </a:r>
            <a:r>
              <a:rPr lang="ro-RO" dirty="0"/>
              <a:t> </a:t>
            </a:r>
            <a:r>
              <a:rPr lang="en-US" dirty="0" err="1"/>
              <a:t>sarcina</a:t>
            </a:r>
            <a:r>
              <a:rPr lang="en-US" dirty="0"/>
              <a:t> </a:t>
            </a:r>
            <a:r>
              <a:rPr lang="en-US" dirty="0" err="1"/>
              <a:t>poate</a:t>
            </a:r>
            <a:r>
              <a:rPr lang="en-US" dirty="0"/>
              <a:t> fi </a:t>
            </a:r>
            <a:r>
              <a:rPr lang="en-US" dirty="0" err="1"/>
              <a:t>indusă</a:t>
            </a:r>
            <a:r>
              <a:rPr lang="en-US" dirty="0"/>
              <a:t> </a:t>
            </a:r>
            <a:r>
              <a:rPr lang="en-US" dirty="0" err="1"/>
              <a:t>prin</a:t>
            </a:r>
            <a:r>
              <a:rPr lang="en-US" dirty="0"/>
              <a:t> </a:t>
            </a:r>
            <a:r>
              <a:rPr lang="en-US" dirty="0" err="1"/>
              <a:t>inversare</a:t>
            </a:r>
            <a:r>
              <a:rPr lang="en-US" dirty="0"/>
              <a:t>. Cu </a:t>
            </a:r>
            <a:r>
              <a:rPr lang="en-US" dirty="0" err="1"/>
              <a:t>toate</a:t>
            </a:r>
            <a:r>
              <a:rPr lang="en-US" dirty="0"/>
              <a:t> </a:t>
            </a:r>
            <a:r>
              <a:rPr lang="en-US" dirty="0" err="1"/>
              <a:t>acestea</a:t>
            </a:r>
            <a:r>
              <a:rPr lang="en-US" dirty="0"/>
              <a:t>, </a:t>
            </a:r>
            <a:r>
              <a:rPr lang="ro-RO" dirty="0"/>
              <a:t>sarcinile în</a:t>
            </a:r>
            <a:r>
              <a:rPr lang="en-US" dirty="0"/>
              <a:t> MOSFET </a:t>
            </a:r>
            <a:r>
              <a:rPr lang="en-US" dirty="0" err="1"/>
              <a:t>trebuie</a:t>
            </a:r>
            <a:r>
              <a:rPr lang="en-US" dirty="0"/>
              <a:t> </a:t>
            </a:r>
            <a:r>
              <a:rPr lang="en-US" dirty="0" err="1"/>
              <a:t>să</a:t>
            </a:r>
            <a:r>
              <a:rPr lang="en-US" dirty="0"/>
              <a:t> se </a:t>
            </a:r>
            <a:r>
              <a:rPr lang="en-US" dirty="0" err="1"/>
              <a:t>confrunte</a:t>
            </a:r>
            <a:r>
              <a:rPr lang="en-US" dirty="0"/>
              <a:t> cu </a:t>
            </a:r>
            <a:r>
              <a:rPr lang="en-US" dirty="0" err="1"/>
              <a:t>împrăștierea</a:t>
            </a:r>
            <a:r>
              <a:rPr lang="en-US" dirty="0"/>
              <a:t> </a:t>
            </a:r>
            <a:r>
              <a:rPr lang="ro-RO" dirty="0"/>
              <a:t>la suprafață</a:t>
            </a:r>
            <a:r>
              <a:rPr lang="en-US" dirty="0"/>
              <a:t>. </a:t>
            </a:r>
            <a:r>
              <a:rPr lang="en-US" dirty="0" err="1"/>
              <a:t>În</a:t>
            </a:r>
            <a:r>
              <a:rPr lang="en-US" dirty="0"/>
              <a:t> </a:t>
            </a:r>
            <a:r>
              <a:rPr lang="en-US" dirty="0" err="1"/>
              <a:t>cazul</a:t>
            </a:r>
            <a:r>
              <a:rPr lang="en-US" dirty="0"/>
              <a:t> Si/SiO2, </a:t>
            </a:r>
            <a:r>
              <a:rPr lang="en-US" dirty="0" err="1"/>
              <a:t>interfața</a:t>
            </a:r>
            <a:r>
              <a:rPr lang="en-US" dirty="0"/>
              <a:t> </a:t>
            </a:r>
            <a:r>
              <a:rPr lang="en-US" dirty="0" err="1"/>
              <a:t>este</a:t>
            </a:r>
            <a:r>
              <a:rPr lang="en-US" dirty="0"/>
              <a:t> </a:t>
            </a:r>
            <a:r>
              <a:rPr lang="en-US" dirty="0" err="1"/>
              <a:t>între</a:t>
            </a:r>
            <a:r>
              <a:rPr lang="en-US" dirty="0"/>
              <a:t> un semiconductor de </a:t>
            </a:r>
            <a:r>
              <a:rPr lang="en-US" dirty="0" err="1"/>
              <a:t>înaltă</a:t>
            </a:r>
            <a:r>
              <a:rPr lang="en-US" dirty="0"/>
              <a:t> </a:t>
            </a:r>
            <a:r>
              <a:rPr lang="en-US" dirty="0" err="1"/>
              <a:t>calitate</a:t>
            </a:r>
            <a:r>
              <a:rPr lang="ro-RO" dirty="0"/>
              <a:t> </a:t>
            </a:r>
            <a:r>
              <a:rPr lang="en-US" dirty="0" err="1"/>
              <a:t>iar</a:t>
            </a:r>
            <a:r>
              <a:rPr lang="en-US" dirty="0"/>
              <a:t> un </a:t>
            </a:r>
            <a:r>
              <a:rPr lang="en-US" dirty="0" err="1"/>
              <a:t>strat</a:t>
            </a:r>
            <a:r>
              <a:rPr lang="en-US" dirty="0"/>
              <a:t> non-epitaxial </a:t>
            </a:r>
            <a:r>
              <a:rPr lang="en-US" dirty="0" err="1"/>
              <a:t>și</a:t>
            </a:r>
            <a:r>
              <a:rPr lang="en-US" dirty="0"/>
              <a:t> </a:t>
            </a:r>
            <a:r>
              <a:rPr lang="en-US" dirty="0" err="1"/>
              <a:t>împrăștierea</a:t>
            </a:r>
            <a:r>
              <a:rPr lang="en-US" dirty="0"/>
              <a:t> </a:t>
            </a:r>
            <a:r>
              <a:rPr lang="en-US" dirty="0" err="1"/>
              <a:t>interfeței</a:t>
            </a:r>
            <a:r>
              <a:rPr lang="en-US" dirty="0"/>
              <a:t> pot reduce </a:t>
            </a:r>
            <a:r>
              <a:rPr lang="en-US" dirty="0" err="1"/>
              <a:t>foarte</a:t>
            </a:r>
            <a:r>
              <a:rPr lang="en-US" dirty="0"/>
              <a:t> </a:t>
            </a:r>
            <a:r>
              <a:rPr lang="en-US" dirty="0" err="1"/>
              <a:t>mult</a:t>
            </a:r>
            <a:r>
              <a:rPr lang="en-US" dirty="0"/>
              <a:t> </a:t>
            </a:r>
            <a:r>
              <a:rPr lang="en-US" dirty="0" err="1"/>
              <a:t>mobilitatea</a:t>
            </a:r>
            <a:r>
              <a:rPr lang="en-US" dirty="0"/>
              <a:t>. </a:t>
            </a:r>
            <a:r>
              <a:rPr lang="en-US" dirty="0" err="1"/>
              <a:t>Astfel</a:t>
            </a:r>
            <a:r>
              <a:rPr lang="en-US" dirty="0"/>
              <a:t> </a:t>
            </a:r>
            <a:r>
              <a:rPr lang="en-US" dirty="0" err="1"/>
              <a:t>în</a:t>
            </a:r>
            <a:r>
              <a:rPr lang="en-US" dirty="0"/>
              <a:t> </a:t>
            </a:r>
            <a:r>
              <a:rPr lang="en-US" dirty="0" err="1"/>
              <a:t>timp</a:t>
            </a:r>
            <a:r>
              <a:rPr lang="en-US" dirty="0"/>
              <a:t> </a:t>
            </a:r>
            <a:r>
              <a:rPr lang="en-US" dirty="0" err="1"/>
              <a:t>ce</a:t>
            </a:r>
            <a:r>
              <a:rPr lang="ro-RO" dirty="0"/>
              <a:t> </a:t>
            </a:r>
            <a:r>
              <a:rPr lang="en-US" dirty="0" err="1"/>
              <a:t>mobilitatea</a:t>
            </a:r>
            <a:r>
              <a:rPr lang="en-US" dirty="0"/>
              <a:t> </a:t>
            </a:r>
            <a:r>
              <a:rPr lang="en-US" dirty="0" err="1"/>
              <a:t>electronilor</a:t>
            </a:r>
            <a:r>
              <a:rPr lang="en-US" dirty="0"/>
              <a:t> la </a:t>
            </a:r>
            <a:r>
              <a:rPr lang="en-US" dirty="0" err="1"/>
              <a:t>temperatura</a:t>
            </a:r>
            <a:r>
              <a:rPr lang="en-US" dirty="0"/>
              <a:t> </a:t>
            </a:r>
            <a:r>
              <a:rPr lang="en-US" dirty="0" err="1"/>
              <a:t>camerei</a:t>
            </a:r>
            <a:r>
              <a:rPr lang="en-US" dirty="0"/>
              <a:t> </a:t>
            </a:r>
            <a:r>
              <a:rPr lang="en-US" dirty="0" err="1"/>
              <a:t>în</a:t>
            </a:r>
            <a:r>
              <a:rPr lang="en-US" dirty="0"/>
              <a:t> Si </a:t>
            </a:r>
            <a:r>
              <a:rPr lang="en-US" dirty="0" err="1"/>
              <a:t>pur</a:t>
            </a:r>
            <a:r>
              <a:rPr lang="en-US" dirty="0"/>
              <a:t> </a:t>
            </a:r>
            <a:r>
              <a:rPr lang="en-US" dirty="0" err="1"/>
              <a:t>este</a:t>
            </a:r>
            <a:r>
              <a:rPr lang="en-US" dirty="0"/>
              <a:t> ∼ 1300 cm2/V.s, </a:t>
            </a:r>
            <a:r>
              <a:rPr lang="en-US" dirty="0" err="1"/>
              <a:t>este</a:t>
            </a:r>
            <a:r>
              <a:rPr lang="en-US" dirty="0"/>
              <a:t> </a:t>
            </a:r>
            <a:r>
              <a:rPr lang="en-US" dirty="0" err="1"/>
              <a:t>doar</a:t>
            </a:r>
            <a:r>
              <a:rPr lang="en-US" dirty="0"/>
              <a:t> </a:t>
            </a:r>
            <a:r>
              <a:rPr lang="en-US" dirty="0" err="1"/>
              <a:t>jumătate</a:t>
            </a:r>
            <a:r>
              <a:rPr lang="en-US" dirty="0"/>
              <a:t> din </a:t>
            </a:r>
            <a:r>
              <a:rPr lang="en-US" dirty="0" err="1"/>
              <a:t>această</a:t>
            </a:r>
            <a:r>
              <a:rPr lang="en-US" dirty="0"/>
              <a:t> </a:t>
            </a:r>
            <a:r>
              <a:rPr lang="en-US" dirty="0" err="1"/>
              <a:t>valoare</a:t>
            </a:r>
            <a:r>
              <a:rPr lang="en-US" dirty="0"/>
              <a:t> </a:t>
            </a:r>
            <a:r>
              <a:rPr lang="en-US" dirty="0" err="1"/>
              <a:t>în</a:t>
            </a:r>
            <a:r>
              <a:rPr lang="ro-RO" dirty="0"/>
              <a:t> </a:t>
            </a:r>
            <a:r>
              <a:rPr lang="en-US" dirty="0" err="1"/>
              <a:t>canalul</a:t>
            </a:r>
            <a:r>
              <a:rPr lang="en-US" dirty="0"/>
              <a:t> NMOS. Ideal </a:t>
            </a:r>
            <a:r>
              <a:rPr lang="en-US" dirty="0" err="1"/>
              <a:t>ar</a:t>
            </a:r>
            <a:r>
              <a:rPr lang="en-US" dirty="0"/>
              <a:t> fi </a:t>
            </a:r>
            <a:r>
              <a:rPr lang="en-US" dirty="0" err="1"/>
              <a:t>să</a:t>
            </a:r>
            <a:r>
              <a:rPr lang="en-US" dirty="0"/>
              <a:t> </a:t>
            </a:r>
            <a:r>
              <a:rPr lang="en-US" dirty="0" err="1"/>
              <a:t>existe</a:t>
            </a:r>
            <a:r>
              <a:rPr lang="en-US" dirty="0"/>
              <a:t> o </a:t>
            </a:r>
            <a:r>
              <a:rPr lang="en-US" dirty="0" err="1"/>
              <a:t>heterostructură</a:t>
            </a:r>
            <a:r>
              <a:rPr lang="en-US" dirty="0"/>
              <a:t> </a:t>
            </a:r>
            <a:r>
              <a:rPr lang="en-US" dirty="0" err="1"/>
              <a:t>crescută</a:t>
            </a:r>
            <a:r>
              <a:rPr lang="en-US" dirty="0"/>
              <a:t> epitaxial </a:t>
            </a:r>
            <a:r>
              <a:rPr lang="en-US" dirty="0" err="1"/>
              <a:t>unde</a:t>
            </a:r>
            <a:r>
              <a:rPr lang="en-US" dirty="0"/>
              <a:t> </a:t>
            </a:r>
            <a:r>
              <a:rPr lang="ro-RO" dirty="0"/>
              <a:t>inversiunea benzii ar avea loc</a:t>
            </a:r>
            <a:r>
              <a:rPr lang="en-US" dirty="0"/>
              <a:t>. </a:t>
            </a:r>
            <a:endParaRPr lang="ro-RO" dirty="0"/>
          </a:p>
          <a:p>
            <a:r>
              <a:rPr lang="en-US" dirty="0"/>
              <a:t>Cu </a:t>
            </a:r>
            <a:r>
              <a:rPr lang="en-US" dirty="0" err="1"/>
              <a:t>toate</a:t>
            </a:r>
            <a:r>
              <a:rPr lang="en-US" dirty="0"/>
              <a:t> </a:t>
            </a:r>
            <a:r>
              <a:rPr lang="en-US" dirty="0" err="1"/>
              <a:t>acestea</a:t>
            </a:r>
            <a:r>
              <a:rPr lang="en-US" dirty="0"/>
              <a:t>, </a:t>
            </a:r>
            <a:r>
              <a:rPr lang="en-US" dirty="0" err="1"/>
              <a:t>până</a:t>
            </a:r>
            <a:r>
              <a:rPr lang="en-US" dirty="0"/>
              <a:t> </a:t>
            </a:r>
            <a:r>
              <a:rPr lang="en-US" dirty="0" err="1"/>
              <a:t>acum</a:t>
            </a:r>
            <a:r>
              <a:rPr lang="en-US" dirty="0"/>
              <a:t> </a:t>
            </a:r>
            <a:r>
              <a:rPr lang="en-US" dirty="0" err="1"/>
              <a:t>acest</a:t>
            </a:r>
            <a:r>
              <a:rPr lang="en-US" dirty="0"/>
              <a:t> </a:t>
            </a:r>
            <a:r>
              <a:rPr lang="en-US" dirty="0" err="1"/>
              <a:t>lucru</a:t>
            </a:r>
            <a:r>
              <a:rPr lang="en-US" dirty="0"/>
              <a:t> a </a:t>
            </a:r>
            <a:r>
              <a:rPr lang="en-US" dirty="0" err="1"/>
              <a:t>fost</a:t>
            </a:r>
            <a:r>
              <a:rPr lang="en-US" dirty="0"/>
              <a:t> </a:t>
            </a:r>
            <a:r>
              <a:rPr lang="en-US" dirty="0" err="1"/>
              <a:t>dificil</a:t>
            </a:r>
            <a:r>
              <a:rPr lang="en-US" dirty="0"/>
              <a:t>, </a:t>
            </a:r>
            <a:r>
              <a:rPr lang="en-US" dirty="0" err="1"/>
              <a:t>deși</a:t>
            </a:r>
            <a:r>
              <a:rPr lang="en-US" dirty="0"/>
              <a:t> </a:t>
            </a:r>
            <a:r>
              <a:rPr lang="en-US" dirty="0" err="1"/>
              <a:t>progresele</a:t>
            </a:r>
            <a:r>
              <a:rPr lang="en-US" dirty="0"/>
              <a:t> </a:t>
            </a:r>
            <a:r>
              <a:rPr lang="en-US" dirty="0" err="1"/>
              <a:t>continuă</a:t>
            </a:r>
            <a:r>
              <a:rPr lang="en-US" dirty="0"/>
              <a:t> </a:t>
            </a:r>
            <a:r>
              <a:rPr lang="en-US" dirty="0" err="1"/>
              <a:t>să</a:t>
            </a:r>
            <a:r>
              <a:rPr lang="en-US" dirty="0"/>
              <a:t> </a:t>
            </a:r>
            <a:r>
              <a:rPr lang="en-US" dirty="0" err="1"/>
              <a:t>fiefăcut</a:t>
            </a:r>
            <a:r>
              <a:rPr lang="en-US" dirty="0"/>
              <a:t>. </a:t>
            </a:r>
          </a:p>
        </p:txBody>
      </p:sp>
    </p:spTree>
    <p:extLst>
      <p:ext uri="{BB962C8B-B14F-4D97-AF65-F5344CB8AC3E}">
        <p14:creationId xmlns:p14="http://schemas.microsoft.com/office/powerpoint/2010/main" val="152943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6AA41E6-FFD6-247E-11EC-10CC6605AE6A}"/>
              </a:ext>
            </a:extLst>
          </p:cNvPr>
          <p:cNvSpPr>
            <a:spLocks noGrp="1"/>
          </p:cNvSpPr>
          <p:nvPr>
            <p:ph type="title"/>
          </p:nvPr>
        </p:nvSpPr>
        <p:spPr/>
        <p:txBody>
          <a:bodyPr/>
          <a:lstStyle/>
          <a:p>
            <a:r>
              <a:rPr lang="ro-RO" dirty="0"/>
              <a:t>Non-</a:t>
            </a:r>
            <a:r>
              <a:rPr lang="ro-RO" dirty="0" err="1"/>
              <a:t>Punch</a:t>
            </a:r>
            <a:r>
              <a:rPr lang="ro-RO" dirty="0"/>
              <a:t> </a:t>
            </a:r>
            <a:r>
              <a:rPr lang="ro-RO" dirty="0" err="1"/>
              <a:t>through</a:t>
            </a:r>
            <a:r>
              <a:rPr lang="ro-RO" dirty="0"/>
              <a:t> IGBT</a:t>
            </a:r>
            <a:endParaRPr lang="en-US" dirty="0"/>
          </a:p>
        </p:txBody>
      </p:sp>
      <p:sp>
        <p:nvSpPr>
          <p:cNvPr id="3" name="Substituent conținut 2">
            <a:extLst>
              <a:ext uri="{FF2B5EF4-FFF2-40B4-BE49-F238E27FC236}">
                <a16:creationId xmlns:a16="http://schemas.microsoft.com/office/drawing/2014/main" xmlns="" id="{C18316B5-C6B0-740A-B429-677C0EC434DF}"/>
              </a:ext>
            </a:extLst>
          </p:cNvPr>
          <p:cNvSpPr>
            <a:spLocks noGrp="1"/>
          </p:cNvSpPr>
          <p:nvPr>
            <p:ph idx="1"/>
          </p:nvPr>
        </p:nvSpPr>
        <p:spPr>
          <a:xfrm>
            <a:off x="838200" y="1646497"/>
            <a:ext cx="5749212" cy="5032375"/>
          </a:xfrm>
        </p:spPr>
        <p:txBody>
          <a:bodyPr>
            <a:normAutofit fontScale="62500" lnSpcReduction="20000"/>
          </a:bodyPr>
          <a:lstStyle/>
          <a:p>
            <a:r>
              <a:rPr lang="ro-RO" dirty="0"/>
              <a:t>Secțiunea transversală verticală a unui NPT IGBT este prezentată în figură. Are un substrat p+ în partea de jos. Aceasta formează o joncțiune </a:t>
            </a:r>
            <a:r>
              <a:rPr lang="ro-RO" dirty="0" err="1"/>
              <a:t>pn</a:t>
            </a:r>
            <a:r>
              <a:rPr lang="ro-RO" dirty="0"/>
              <a:t> cu n– regiune de </a:t>
            </a:r>
            <a:r>
              <a:rPr lang="ro-RO" dirty="0" err="1"/>
              <a:t>drift</a:t>
            </a:r>
            <a:r>
              <a:rPr lang="ro-RO" dirty="0"/>
              <a:t>. Modulația de conducție în această joncțiune are loc prin injectarea purtătorilor minoritari în regiunea de </a:t>
            </a:r>
            <a:r>
              <a:rPr lang="ro-RO" dirty="0" err="1"/>
              <a:t>drift</a:t>
            </a:r>
            <a:r>
              <a:rPr lang="ro-RO" dirty="0"/>
              <a:t> n-. Substratul p+, </a:t>
            </a:r>
            <a:r>
              <a:rPr lang="ro-RO" dirty="0" err="1"/>
              <a:t>dde</a:t>
            </a:r>
            <a:r>
              <a:rPr lang="ro-RO" dirty="0"/>
              <a:t> </a:t>
            </a:r>
            <a:r>
              <a:rPr lang="ro-RO" dirty="0" err="1"/>
              <a:t>drift</a:t>
            </a:r>
            <a:r>
              <a:rPr lang="ro-RO" dirty="0"/>
              <a:t> n– și emitorul p+ constituie împreună un BJT. </a:t>
            </a:r>
          </a:p>
          <a:p>
            <a:r>
              <a:rPr lang="ro-RO" dirty="0"/>
              <a:t>NPT IGBT-urile sunt cunoscute ca IGBT simetrice. </a:t>
            </a:r>
          </a:p>
          <a:p>
            <a:r>
              <a:rPr lang="ro-RO" dirty="0"/>
              <a:t>Cunoscute ca IGBT simetrice din cauza absenței stratului tampon N+ suplimentar. Simetria în structură oferă caracteristici simetrice ale tensiunii de străpungere, adică tensiunile de străpungere directă și inversă sunt egale</a:t>
            </a:r>
          </a:p>
          <a:p>
            <a:r>
              <a:rPr lang="ro-RO" dirty="0"/>
              <a:t>Sunt utilizate mai pe scară largă în circuitele de curent alternativ. </a:t>
            </a:r>
          </a:p>
          <a:p>
            <a:r>
              <a:rPr lang="ro-RO" dirty="0"/>
              <a:t>Pierderea de comutare este medie. Are un curent rezidual lung în timp, de amplitudine mică. </a:t>
            </a:r>
          </a:p>
          <a:p>
            <a:r>
              <a:rPr lang="ro-RO" dirty="0"/>
              <a:t>Pierderea prin conducție este de asemenea medie și crește pe măsură ce temperatura crește. </a:t>
            </a:r>
          </a:p>
          <a:p>
            <a:r>
              <a:rPr lang="ro-RO" dirty="0"/>
              <a:t>Are un scurtcircuit nominal și punerea în paralel este, de asemenea, ușoară.</a:t>
            </a:r>
            <a:endParaRPr lang="en-US" dirty="0"/>
          </a:p>
        </p:txBody>
      </p:sp>
      <p:pic>
        <p:nvPicPr>
          <p:cNvPr id="5" name="Imagine 4">
            <a:extLst>
              <a:ext uri="{FF2B5EF4-FFF2-40B4-BE49-F238E27FC236}">
                <a16:creationId xmlns:a16="http://schemas.microsoft.com/office/drawing/2014/main" xmlns="" id="{7AD02467-41DC-65ED-31E5-243A190C516F}"/>
              </a:ext>
            </a:extLst>
          </p:cNvPr>
          <p:cNvPicPr>
            <a:picLocks noChangeAspect="1"/>
          </p:cNvPicPr>
          <p:nvPr/>
        </p:nvPicPr>
        <p:blipFill>
          <a:blip r:embed="rId2"/>
          <a:stretch>
            <a:fillRect/>
          </a:stretch>
        </p:blipFill>
        <p:spPr>
          <a:xfrm>
            <a:off x="6248400" y="179128"/>
            <a:ext cx="6077339" cy="4057650"/>
          </a:xfrm>
          <a:prstGeom prst="rect">
            <a:avLst/>
          </a:prstGeom>
        </p:spPr>
      </p:pic>
      <p:sp>
        <p:nvSpPr>
          <p:cNvPr id="6" name="AutoShape 4">
            <a:extLst>
              <a:ext uri="{FF2B5EF4-FFF2-40B4-BE49-F238E27FC236}">
                <a16:creationId xmlns:a16="http://schemas.microsoft.com/office/drawing/2014/main" xmlns="" id="{DDE6ACF3-D0A3-1661-4986-4B0F0F8308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ine 6">
            <a:extLst>
              <a:ext uri="{FF2B5EF4-FFF2-40B4-BE49-F238E27FC236}">
                <a16:creationId xmlns:a16="http://schemas.microsoft.com/office/drawing/2014/main" xmlns="" id="{003CEC89-D8F4-6FB5-17F6-1344AD95924A}"/>
              </a:ext>
            </a:extLst>
          </p:cNvPr>
          <p:cNvPicPr>
            <a:picLocks noChangeAspect="1"/>
          </p:cNvPicPr>
          <p:nvPr/>
        </p:nvPicPr>
        <p:blipFill>
          <a:blip r:embed="rId3"/>
          <a:stretch>
            <a:fillRect/>
          </a:stretch>
        </p:blipFill>
        <p:spPr>
          <a:xfrm>
            <a:off x="8086919" y="4136246"/>
            <a:ext cx="1896836" cy="2664603"/>
          </a:xfrm>
          <a:prstGeom prst="rect">
            <a:avLst/>
          </a:prstGeom>
        </p:spPr>
      </p:pic>
    </p:spTree>
    <p:extLst>
      <p:ext uri="{BB962C8B-B14F-4D97-AF65-F5344CB8AC3E}">
        <p14:creationId xmlns:p14="http://schemas.microsoft.com/office/powerpoint/2010/main" val="42957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3B46AE8D-6503-3E18-F1C7-9535233975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1906" y="1"/>
            <a:ext cx="9133354" cy="4840678"/>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xmlns="" id="{6A65CE78-7A58-9421-F048-87F87FAB8212}"/>
              </a:ext>
            </a:extLst>
          </p:cNvPr>
          <p:cNvSpPr txBox="1"/>
          <p:nvPr/>
        </p:nvSpPr>
        <p:spPr>
          <a:xfrm>
            <a:off x="112059" y="4706470"/>
            <a:ext cx="11967882" cy="2062103"/>
          </a:xfrm>
          <a:prstGeom prst="rect">
            <a:avLst/>
          </a:prstGeom>
          <a:noFill/>
        </p:spPr>
        <p:txBody>
          <a:bodyPr wrap="square">
            <a:spAutoFit/>
          </a:bodyPr>
          <a:lstStyle/>
          <a:p>
            <a:r>
              <a:rPr lang="en-US" sz="1600" dirty="0"/>
              <a:t>Cadrul fundamental al IGBT </a:t>
            </a:r>
            <a:r>
              <a:rPr lang="en-US" sz="1600" dirty="0" err="1"/>
              <a:t>este</a:t>
            </a:r>
            <a:r>
              <a:rPr lang="en-US" sz="1600" dirty="0"/>
              <a:t> </a:t>
            </a:r>
            <a:r>
              <a:rPr lang="en-US" sz="1600" dirty="0" err="1"/>
              <a:t>același</a:t>
            </a:r>
            <a:r>
              <a:rPr lang="en-US" sz="1600" dirty="0"/>
              <a:t> cu </a:t>
            </a:r>
            <a:r>
              <a:rPr lang="en-US" sz="1600" dirty="0" err="1"/>
              <a:t>cel</a:t>
            </a:r>
            <a:r>
              <a:rPr lang="en-US" sz="1600" dirty="0"/>
              <a:t> al </a:t>
            </a:r>
            <a:r>
              <a:rPr lang="en-US" sz="1600" dirty="0" err="1"/>
              <a:t>unui</a:t>
            </a:r>
            <a:r>
              <a:rPr lang="en-US" sz="1600" dirty="0"/>
              <a:t> MOSFET </a:t>
            </a:r>
            <a:r>
              <a:rPr lang="en-US" sz="1600" dirty="0" err="1"/>
              <a:t>având</a:t>
            </a:r>
            <a:r>
              <a:rPr lang="en-US" sz="1600" dirty="0"/>
              <a:t> un </a:t>
            </a:r>
            <a:r>
              <a:rPr lang="en-US" sz="1600" dirty="0" err="1"/>
              <a:t>strat</a:t>
            </a:r>
            <a:r>
              <a:rPr lang="en-US" sz="1600" dirty="0"/>
              <a:t> p+ pus </a:t>
            </a:r>
            <a:r>
              <a:rPr lang="en-US" sz="1600" dirty="0" err="1"/>
              <a:t>în</a:t>
            </a:r>
            <a:r>
              <a:rPr lang="en-US" sz="1600" dirty="0"/>
              <a:t> </a:t>
            </a:r>
            <a:r>
              <a:rPr lang="en-US" sz="1600" dirty="0" err="1"/>
              <a:t>secțiunea</a:t>
            </a:r>
            <a:r>
              <a:rPr lang="en-US" sz="1600" dirty="0"/>
              <a:t> de </a:t>
            </a:r>
            <a:r>
              <a:rPr lang="en-US" sz="1600" dirty="0" err="1"/>
              <a:t>scurgere</a:t>
            </a:r>
            <a:r>
              <a:rPr lang="en-US" sz="1600" dirty="0"/>
              <a:t> (</a:t>
            </a:r>
            <a:r>
              <a:rPr lang="en-US" sz="1600" dirty="0" err="1"/>
              <a:t>colector</a:t>
            </a:r>
            <a:r>
              <a:rPr lang="en-US" sz="1600" dirty="0"/>
              <a:t>) </a:t>
            </a:r>
            <a:r>
              <a:rPr lang="en-US" sz="1600" dirty="0" err="1"/>
              <a:t>și</a:t>
            </a:r>
            <a:r>
              <a:rPr lang="en-US" sz="1600" dirty="0"/>
              <a:t>, de </a:t>
            </a:r>
            <a:r>
              <a:rPr lang="en-US" sz="1600" dirty="0" err="1"/>
              <a:t>asemenea</a:t>
            </a:r>
            <a:r>
              <a:rPr lang="en-US" sz="1600" dirty="0"/>
              <a:t>, o </a:t>
            </a:r>
            <a:r>
              <a:rPr lang="en-US" sz="1600" dirty="0" err="1"/>
              <a:t>joncțiune</a:t>
            </a:r>
            <a:r>
              <a:rPr lang="en-US" sz="1600" dirty="0"/>
              <a:t> </a:t>
            </a:r>
            <a:r>
              <a:rPr lang="en-US" sz="1600" dirty="0" err="1"/>
              <a:t>pn</a:t>
            </a:r>
            <a:r>
              <a:rPr lang="en-US" sz="1600" dirty="0"/>
              <a:t> </a:t>
            </a:r>
            <a:r>
              <a:rPr lang="en-US" sz="1600" dirty="0" err="1"/>
              <a:t>suplimentară</a:t>
            </a:r>
            <a:r>
              <a:rPr lang="en-US" sz="1600" dirty="0"/>
              <a:t>. </a:t>
            </a:r>
            <a:r>
              <a:rPr lang="en-US" sz="1600" dirty="0" err="1"/>
              <a:t>Datorită</a:t>
            </a:r>
            <a:r>
              <a:rPr lang="en-US" sz="1600" dirty="0"/>
              <a:t> </a:t>
            </a:r>
            <a:r>
              <a:rPr lang="en-US" sz="1600" dirty="0" err="1"/>
              <a:t>acestui</a:t>
            </a:r>
            <a:r>
              <a:rPr lang="en-US" sz="1600" dirty="0"/>
              <a:t> </a:t>
            </a:r>
            <a:r>
              <a:rPr lang="en-US" sz="1600" dirty="0" err="1"/>
              <a:t>fapt</a:t>
            </a:r>
            <a:r>
              <a:rPr lang="en-US" sz="1600" dirty="0"/>
              <a:t>, </a:t>
            </a:r>
            <a:r>
              <a:rPr lang="en-US" sz="1600" dirty="0" err="1"/>
              <a:t>ori</a:t>
            </a:r>
            <a:r>
              <a:rPr lang="en-US" sz="1600" dirty="0"/>
              <a:t> de </a:t>
            </a:r>
            <a:r>
              <a:rPr lang="en-US" sz="1600" dirty="0" err="1"/>
              <a:t>câte</a:t>
            </a:r>
            <a:r>
              <a:rPr lang="en-US" sz="1600" dirty="0"/>
              <a:t> </a:t>
            </a:r>
            <a:r>
              <a:rPr lang="en-US" sz="1600" dirty="0" err="1"/>
              <a:t>ori</a:t>
            </a:r>
            <a:r>
              <a:rPr lang="en-US" sz="1600" dirty="0"/>
              <a:t> </a:t>
            </a:r>
            <a:r>
              <a:rPr lang="en-US" sz="1600" dirty="0" err="1"/>
              <a:t>purtătorii</a:t>
            </a:r>
            <a:r>
              <a:rPr lang="en-US" sz="1600" dirty="0"/>
              <a:t> </a:t>
            </a:r>
            <a:r>
              <a:rPr lang="en-US" sz="1600" dirty="0" err="1"/>
              <a:t>minoritari</a:t>
            </a:r>
            <a:r>
              <a:rPr lang="en-US" sz="1600" dirty="0"/>
              <a:t> (</a:t>
            </a:r>
            <a:r>
              <a:rPr lang="en-US" sz="1600" dirty="0" err="1"/>
              <a:t>goluri</a:t>
            </a:r>
            <a:r>
              <a:rPr lang="en-US" sz="1600" dirty="0"/>
              <a:t>) </a:t>
            </a:r>
            <a:r>
              <a:rPr lang="en-US" sz="1600" dirty="0" err="1"/>
              <a:t>tind</a:t>
            </a:r>
            <a:r>
              <a:rPr lang="en-US" sz="1600" dirty="0"/>
              <a:t> </a:t>
            </a:r>
            <a:r>
              <a:rPr lang="en-US" sz="1600" dirty="0" err="1"/>
              <a:t>să</a:t>
            </a:r>
            <a:r>
              <a:rPr lang="en-US" sz="1600" dirty="0"/>
              <a:t> fie </a:t>
            </a:r>
            <a:r>
              <a:rPr lang="en-US" sz="1600" dirty="0" err="1"/>
              <a:t>introduși</a:t>
            </a:r>
            <a:r>
              <a:rPr lang="en-US" sz="1600" dirty="0"/>
              <a:t> </a:t>
            </a:r>
            <a:r>
              <a:rPr lang="en-US" sz="1600" dirty="0" err="1"/>
              <a:t>prin</a:t>
            </a:r>
            <a:r>
              <a:rPr lang="en-US" sz="1600" dirty="0"/>
              <a:t> </a:t>
            </a:r>
            <a:r>
              <a:rPr lang="en-US" sz="1600" dirty="0" err="1"/>
              <a:t>stratul</a:t>
            </a:r>
            <a:r>
              <a:rPr lang="en-US" sz="1600" dirty="0"/>
              <a:t> p+ pe </a:t>
            </a:r>
            <a:r>
              <a:rPr lang="en-US" sz="1600" dirty="0" err="1"/>
              <a:t>stratul</a:t>
            </a:r>
            <a:r>
              <a:rPr lang="en-US" sz="1600" dirty="0"/>
              <a:t> n cu </a:t>
            </a:r>
            <a:r>
              <a:rPr lang="en-US" sz="1600" dirty="0" err="1"/>
              <a:t>modulație</a:t>
            </a:r>
            <a:r>
              <a:rPr lang="en-US" sz="1600" dirty="0"/>
              <a:t> de </a:t>
            </a:r>
            <a:r>
              <a:rPr lang="en-US" sz="1600" dirty="0" err="1"/>
              <a:t>conductivitate</a:t>
            </a:r>
            <a:r>
              <a:rPr lang="en-US" sz="1600" dirty="0"/>
              <a:t>, </a:t>
            </a:r>
            <a:r>
              <a:rPr lang="en-US" sz="1600" dirty="0" err="1"/>
              <a:t>rezistența</a:t>
            </a:r>
            <a:r>
              <a:rPr lang="en-US" sz="1600" dirty="0"/>
              <a:t> </a:t>
            </a:r>
            <a:r>
              <a:rPr lang="en-US" sz="1600" dirty="0" err="1"/>
              <a:t>stratului</a:t>
            </a:r>
            <a:r>
              <a:rPr lang="en-US" sz="1600" dirty="0"/>
              <a:t> n </a:t>
            </a:r>
            <a:r>
              <a:rPr lang="en-US" sz="1600" dirty="0" err="1"/>
              <a:t>este</a:t>
            </a:r>
            <a:r>
              <a:rPr lang="en-US" sz="1600" dirty="0"/>
              <a:t> </a:t>
            </a:r>
            <a:r>
              <a:rPr lang="en-US" sz="1600" dirty="0" err="1"/>
              <a:t>redusă</a:t>
            </a:r>
            <a:r>
              <a:rPr lang="en-US" sz="1600" dirty="0"/>
              <a:t> dramatic.      </a:t>
            </a:r>
            <a:r>
              <a:rPr lang="en-US" sz="1600" dirty="0" err="1"/>
              <a:t>În</a:t>
            </a:r>
            <a:r>
              <a:rPr lang="en-US" sz="1600" dirty="0"/>
              <a:t> </a:t>
            </a:r>
            <a:r>
              <a:rPr lang="en-US" sz="1600" dirty="0" err="1"/>
              <a:t>consecință</a:t>
            </a:r>
            <a:r>
              <a:rPr lang="en-US" sz="1600" dirty="0"/>
              <a:t>, IGBT </a:t>
            </a:r>
            <a:r>
              <a:rPr lang="en-US" sz="1600" dirty="0" err="1"/>
              <a:t>oferă</a:t>
            </a:r>
            <a:r>
              <a:rPr lang="en-US" sz="1600" dirty="0"/>
              <a:t> o </a:t>
            </a:r>
            <a:r>
              <a:rPr lang="en-US" sz="1600" dirty="0" err="1"/>
              <a:t>tensiune</a:t>
            </a:r>
            <a:r>
              <a:rPr lang="en-US" sz="1600" dirty="0"/>
              <a:t> de </a:t>
            </a:r>
            <a:r>
              <a:rPr lang="en-US" sz="1600" dirty="0" err="1"/>
              <a:t>saturație</a:t>
            </a:r>
            <a:r>
              <a:rPr lang="en-US" sz="1600" dirty="0"/>
              <a:t> </a:t>
            </a:r>
            <a:r>
              <a:rPr lang="en-US" sz="1600" dirty="0" err="1"/>
              <a:t>redusă</a:t>
            </a:r>
            <a:r>
              <a:rPr lang="en-US" sz="1600" dirty="0"/>
              <a:t> (</a:t>
            </a:r>
            <a:r>
              <a:rPr lang="en-US" sz="1600" dirty="0" err="1"/>
              <a:t>rezistență</a:t>
            </a:r>
            <a:r>
              <a:rPr lang="en-US" sz="1600" dirty="0"/>
              <a:t> la ON </a:t>
            </a:r>
            <a:r>
              <a:rPr lang="en-US" sz="1600" dirty="0" err="1"/>
              <a:t>mai</a:t>
            </a:r>
            <a:r>
              <a:rPr lang="en-US" sz="1600" dirty="0"/>
              <a:t> </a:t>
            </a:r>
            <a:r>
              <a:rPr lang="en-US" sz="1600" dirty="0" err="1"/>
              <a:t>mică</a:t>
            </a:r>
            <a:r>
              <a:rPr lang="en-US" sz="1600" dirty="0"/>
              <a:t>) </a:t>
            </a:r>
            <a:r>
              <a:rPr lang="en-US" sz="1600" dirty="0" err="1"/>
              <a:t>în</a:t>
            </a:r>
            <a:r>
              <a:rPr lang="en-US" sz="1600" dirty="0"/>
              <a:t> </a:t>
            </a:r>
            <a:r>
              <a:rPr lang="en-US" sz="1600" dirty="0" err="1"/>
              <a:t>comparație</a:t>
            </a:r>
            <a:r>
              <a:rPr lang="en-US" sz="1600" dirty="0"/>
              <a:t> cu un MOSFET </a:t>
            </a:r>
            <a:r>
              <a:rPr lang="en-US" sz="1600" dirty="0" err="1"/>
              <a:t>atunci</a:t>
            </a:r>
            <a:r>
              <a:rPr lang="en-US" sz="1600" dirty="0"/>
              <a:t> </a:t>
            </a:r>
            <a:r>
              <a:rPr lang="en-US" sz="1600" dirty="0" err="1"/>
              <a:t>când</a:t>
            </a:r>
            <a:r>
              <a:rPr lang="en-US" sz="1600" dirty="0"/>
              <a:t> face </a:t>
            </a:r>
            <a:r>
              <a:rPr lang="en-US" sz="1600" dirty="0" err="1"/>
              <a:t>față</a:t>
            </a:r>
            <a:r>
              <a:rPr lang="en-US" sz="1600" dirty="0"/>
              <a:t> </a:t>
            </a:r>
            <a:r>
              <a:rPr lang="en-US" sz="1600" dirty="0" err="1"/>
              <a:t>unui</a:t>
            </a:r>
            <a:r>
              <a:rPr lang="en-US" sz="1600" dirty="0"/>
              <a:t> </a:t>
            </a:r>
            <a:r>
              <a:rPr lang="en-US" sz="1600" dirty="0" err="1"/>
              <a:t>curent</a:t>
            </a:r>
            <a:r>
              <a:rPr lang="en-US" sz="1600" dirty="0"/>
              <a:t> </a:t>
            </a:r>
            <a:r>
              <a:rPr lang="en-US" sz="1600" dirty="0" err="1"/>
              <a:t>uriaș</a:t>
            </a:r>
            <a:r>
              <a:rPr lang="en-US" sz="1600" dirty="0"/>
              <a:t>, </a:t>
            </a:r>
            <a:r>
              <a:rPr lang="en-US" sz="1600" dirty="0" err="1"/>
              <a:t>permițând</a:t>
            </a:r>
            <a:r>
              <a:rPr lang="en-US" sz="1600" dirty="0"/>
              <a:t> </a:t>
            </a:r>
            <a:r>
              <a:rPr lang="en-US" sz="1600" dirty="0" err="1"/>
              <a:t>astfel</a:t>
            </a:r>
            <a:r>
              <a:rPr lang="en-US" sz="1600" dirty="0"/>
              <a:t> </a:t>
            </a:r>
            <a:r>
              <a:rPr lang="en-US" sz="1600" dirty="0" err="1"/>
              <a:t>pierderi</a:t>
            </a:r>
            <a:r>
              <a:rPr lang="en-US" sz="1600" dirty="0"/>
              <a:t> de </a:t>
            </a:r>
            <a:r>
              <a:rPr lang="en-US" sz="1600" dirty="0" err="1"/>
              <a:t>conducție</a:t>
            </a:r>
            <a:r>
              <a:rPr lang="en-US" sz="1600" dirty="0"/>
              <a:t> </a:t>
            </a:r>
            <a:r>
              <a:rPr lang="en-US" sz="1600" dirty="0" err="1"/>
              <a:t>minime</a:t>
            </a:r>
            <a:r>
              <a:rPr lang="en-US" sz="1600" dirty="0"/>
              <a:t>. </a:t>
            </a:r>
            <a:r>
              <a:rPr lang="en-US" sz="1600" dirty="0" err="1"/>
              <a:t>Acestea</a:t>
            </a:r>
            <a:r>
              <a:rPr lang="en-US" sz="1600" dirty="0"/>
              <a:t> </a:t>
            </a:r>
            <a:r>
              <a:rPr lang="en-US" sz="1600" dirty="0" err="1"/>
              <a:t>fiind</a:t>
            </a:r>
            <a:r>
              <a:rPr lang="en-US" sz="1600" dirty="0"/>
              <a:t> </a:t>
            </a:r>
            <a:r>
              <a:rPr lang="en-US" sz="1600" dirty="0" err="1"/>
              <a:t>spuse</a:t>
            </a:r>
            <a:r>
              <a:rPr lang="en-US" sz="1600" dirty="0"/>
              <a:t>, </a:t>
            </a:r>
            <a:r>
              <a:rPr lang="en-US" sz="1600" dirty="0" err="1"/>
              <a:t>având</a:t>
            </a:r>
            <a:r>
              <a:rPr lang="en-US" sz="1600" dirty="0"/>
              <a:t> </a:t>
            </a:r>
            <a:r>
              <a:rPr lang="en-US" sz="1600" dirty="0" err="1"/>
              <a:t>în</a:t>
            </a:r>
            <a:r>
              <a:rPr lang="en-US" sz="1600" dirty="0"/>
              <a:t> </a:t>
            </a:r>
            <a:r>
              <a:rPr lang="en-US" sz="1600" dirty="0" err="1"/>
              <a:t>vedere</a:t>
            </a:r>
            <a:r>
              <a:rPr lang="en-US" sz="1600" dirty="0"/>
              <a:t> </a:t>
            </a:r>
            <a:r>
              <a:rPr lang="en-US" sz="1600" dirty="0" err="1"/>
              <a:t>că</a:t>
            </a:r>
            <a:r>
              <a:rPr lang="en-US" sz="1600" dirty="0"/>
              <a:t> </a:t>
            </a:r>
            <a:r>
              <a:rPr lang="en-US" sz="1600" dirty="0" err="1"/>
              <a:t>pentru</a:t>
            </a:r>
            <a:r>
              <a:rPr lang="en-US" sz="1600" dirty="0"/>
              <a:t> </a:t>
            </a:r>
            <a:r>
              <a:rPr lang="en-US" sz="1600" dirty="0" err="1"/>
              <a:t>traseul</a:t>
            </a:r>
            <a:r>
              <a:rPr lang="en-US" sz="1600" dirty="0"/>
              <a:t> </a:t>
            </a:r>
            <a:r>
              <a:rPr lang="en-US" sz="1600" dirty="0" err="1"/>
              <a:t>fluxului</a:t>
            </a:r>
            <a:r>
              <a:rPr lang="en-US" sz="1600" dirty="0"/>
              <a:t> de </a:t>
            </a:r>
            <a:r>
              <a:rPr lang="en-US" sz="1600" dirty="0" err="1"/>
              <a:t>ieșire</a:t>
            </a:r>
            <a:r>
              <a:rPr lang="en-US" sz="1600" dirty="0"/>
              <a:t> a </a:t>
            </a:r>
            <a:r>
              <a:rPr lang="en-US" sz="1600" dirty="0" err="1"/>
              <a:t>golurilor</a:t>
            </a:r>
            <a:r>
              <a:rPr lang="en-US" sz="1600" dirty="0"/>
              <a:t>, </a:t>
            </a:r>
            <a:r>
              <a:rPr lang="en-US" sz="1600" dirty="0" err="1"/>
              <a:t>acumularea</a:t>
            </a:r>
            <a:r>
              <a:rPr lang="en-US" sz="1600" dirty="0"/>
              <a:t> de </a:t>
            </a:r>
            <a:r>
              <a:rPr lang="en-US" sz="1600" dirty="0" err="1"/>
              <a:t>purtători</a:t>
            </a:r>
            <a:r>
              <a:rPr lang="en-US" sz="1600" dirty="0"/>
              <a:t> </a:t>
            </a:r>
            <a:r>
              <a:rPr lang="en-US" sz="1600" dirty="0" err="1"/>
              <a:t>minoritari</a:t>
            </a:r>
            <a:r>
              <a:rPr lang="en-US" sz="1600" dirty="0"/>
              <a:t> la </a:t>
            </a:r>
            <a:r>
              <a:rPr lang="en-US" sz="1600" dirty="0" err="1"/>
              <a:t>perioadele</a:t>
            </a:r>
            <a:r>
              <a:rPr lang="en-US" sz="1600" dirty="0"/>
              <a:t> de </a:t>
            </a:r>
            <a:r>
              <a:rPr lang="en-US" sz="1600" dirty="0" err="1"/>
              <a:t>oprire</a:t>
            </a:r>
            <a:r>
              <a:rPr lang="en-US" sz="1600" dirty="0"/>
              <a:t> </a:t>
            </a:r>
            <a:r>
              <a:rPr lang="en-US" sz="1600" dirty="0" err="1"/>
              <a:t>este</a:t>
            </a:r>
            <a:r>
              <a:rPr lang="en-US" sz="1600" dirty="0"/>
              <a:t> </a:t>
            </a:r>
            <a:r>
              <a:rPr lang="en-US" sz="1600" dirty="0" err="1"/>
              <a:t>interzisă</a:t>
            </a:r>
            <a:r>
              <a:rPr lang="en-US" sz="1600" dirty="0"/>
              <a:t> din </a:t>
            </a:r>
            <a:r>
              <a:rPr lang="en-US" sz="1600" dirty="0" err="1"/>
              <a:t>cauza</a:t>
            </a:r>
            <a:r>
              <a:rPr lang="en-US" sz="1600" dirty="0"/>
              <a:t> </a:t>
            </a:r>
            <a:r>
              <a:rPr lang="en-US" sz="1600" dirty="0" err="1"/>
              <a:t>designului</a:t>
            </a:r>
            <a:r>
              <a:rPr lang="en-US" sz="1600" dirty="0"/>
              <a:t> particular al IGBT. </a:t>
            </a:r>
            <a:r>
              <a:rPr lang="en-US" sz="1600" dirty="0" err="1"/>
              <a:t>Această</a:t>
            </a:r>
            <a:r>
              <a:rPr lang="en-US" sz="1600" dirty="0"/>
              <a:t> </a:t>
            </a:r>
            <a:r>
              <a:rPr lang="en-US" sz="1600" dirty="0" err="1"/>
              <a:t>situație</a:t>
            </a:r>
            <a:r>
              <a:rPr lang="en-US" sz="1600" dirty="0"/>
              <a:t> </a:t>
            </a:r>
            <a:r>
              <a:rPr lang="en-US" sz="1600" dirty="0" err="1"/>
              <a:t>dă</a:t>
            </a:r>
            <a:r>
              <a:rPr lang="en-US" sz="1600" dirty="0"/>
              <a:t> </a:t>
            </a:r>
            <a:r>
              <a:rPr lang="en-US" sz="1600" dirty="0" err="1"/>
              <a:t>naștere</a:t>
            </a:r>
            <a:r>
              <a:rPr lang="en-US" sz="1600" dirty="0"/>
              <a:t> </a:t>
            </a:r>
            <a:r>
              <a:rPr lang="en-US" sz="1600" dirty="0" err="1"/>
              <a:t>unui</a:t>
            </a:r>
            <a:r>
              <a:rPr lang="en-US" sz="1600" dirty="0"/>
              <a:t> </a:t>
            </a:r>
            <a:r>
              <a:rPr lang="en-US" sz="1600" dirty="0" err="1"/>
              <a:t>fenomen</a:t>
            </a:r>
            <a:r>
              <a:rPr lang="en-US" sz="1600" dirty="0"/>
              <a:t> </a:t>
            </a:r>
            <a:r>
              <a:rPr lang="en-US" sz="1600" dirty="0" err="1"/>
              <a:t>cunoscut</a:t>
            </a:r>
            <a:r>
              <a:rPr lang="en-US" sz="1600" dirty="0"/>
              <a:t> sub </a:t>
            </a:r>
            <a:r>
              <a:rPr lang="en-US" sz="1600" dirty="0" err="1"/>
              <a:t>numele</a:t>
            </a:r>
            <a:r>
              <a:rPr lang="en-US" sz="1600" dirty="0"/>
              <a:t> de </a:t>
            </a:r>
            <a:r>
              <a:rPr lang="en-US" sz="1600" dirty="0" err="1"/>
              <a:t>curent</a:t>
            </a:r>
            <a:r>
              <a:rPr lang="en-US" sz="1600" dirty="0"/>
              <a:t> </a:t>
            </a:r>
            <a:r>
              <a:rPr lang="en-US" sz="1600" dirty="0" err="1"/>
              <a:t>rezidual</a:t>
            </a:r>
            <a:r>
              <a:rPr lang="en-US" sz="1600" dirty="0"/>
              <a:t>, </a:t>
            </a:r>
            <a:r>
              <a:rPr lang="en-US" sz="1600" dirty="0" err="1"/>
              <a:t>în</a:t>
            </a:r>
            <a:r>
              <a:rPr lang="en-US" sz="1600" dirty="0"/>
              <a:t> care </a:t>
            </a:r>
            <a:r>
              <a:rPr lang="en-US" sz="1600" dirty="0" err="1"/>
              <a:t>oprirea</a:t>
            </a:r>
            <a:r>
              <a:rPr lang="en-US" sz="1600" dirty="0"/>
              <a:t> </a:t>
            </a:r>
            <a:r>
              <a:rPr lang="en-US" sz="1600" dirty="0" err="1"/>
              <a:t>este</a:t>
            </a:r>
            <a:r>
              <a:rPr lang="en-US" sz="1600" dirty="0"/>
              <a:t> </a:t>
            </a:r>
            <a:r>
              <a:rPr lang="en-US" sz="1600" dirty="0" err="1"/>
              <a:t>încetinită</a:t>
            </a:r>
            <a:r>
              <a:rPr lang="en-US" sz="1600" dirty="0"/>
              <a:t>. </a:t>
            </a:r>
            <a:r>
              <a:rPr lang="en-US" sz="1600" dirty="0" err="1"/>
              <a:t>Când</a:t>
            </a:r>
            <a:r>
              <a:rPr lang="en-US" sz="1600" dirty="0"/>
              <a:t> se </a:t>
            </a:r>
            <a:r>
              <a:rPr lang="en-US" sz="1600" dirty="0" err="1"/>
              <a:t>dezvoltă</a:t>
            </a:r>
            <a:r>
              <a:rPr lang="en-US" sz="1600" dirty="0"/>
              <a:t> </a:t>
            </a:r>
            <a:r>
              <a:rPr lang="en-US" sz="1600" dirty="0" err="1"/>
              <a:t>curentul</a:t>
            </a:r>
            <a:r>
              <a:rPr lang="en-US" sz="1600" dirty="0"/>
              <a:t> </a:t>
            </a:r>
            <a:r>
              <a:rPr lang="en-US" sz="1600" dirty="0" err="1"/>
              <a:t>rezidual</a:t>
            </a:r>
            <a:r>
              <a:rPr lang="en-US" sz="1600" dirty="0"/>
              <a:t>, </a:t>
            </a:r>
            <a:r>
              <a:rPr lang="en-US" sz="1600" dirty="0" err="1"/>
              <a:t>perioada</a:t>
            </a:r>
            <a:r>
              <a:rPr lang="en-US" sz="1600" dirty="0"/>
              <a:t> de </a:t>
            </a:r>
            <a:r>
              <a:rPr lang="en-US" sz="1600" dirty="0" err="1"/>
              <a:t>comutare</a:t>
            </a:r>
            <a:r>
              <a:rPr lang="en-US" sz="1600" dirty="0"/>
              <a:t> </a:t>
            </a:r>
            <a:r>
              <a:rPr lang="en-US" sz="1600" dirty="0" err="1"/>
              <a:t>devine</a:t>
            </a:r>
            <a:r>
              <a:rPr lang="en-US" sz="1600" dirty="0"/>
              <a:t> </a:t>
            </a:r>
            <a:r>
              <a:rPr lang="en-US" sz="1600" dirty="0" err="1"/>
              <a:t>întârziată</a:t>
            </a:r>
            <a:r>
              <a:rPr lang="en-US" sz="1600" dirty="0"/>
              <a:t> </a:t>
            </a:r>
            <a:r>
              <a:rPr lang="en-US" sz="1600" dirty="0" err="1"/>
              <a:t>mai</a:t>
            </a:r>
            <a:r>
              <a:rPr lang="en-US" sz="1600" dirty="0"/>
              <a:t> </a:t>
            </a:r>
            <a:r>
              <a:rPr lang="en-US" sz="1600" dirty="0" err="1"/>
              <a:t>mult</a:t>
            </a:r>
            <a:r>
              <a:rPr lang="en-US" sz="1600" dirty="0"/>
              <a:t> </a:t>
            </a:r>
            <a:r>
              <a:rPr lang="en-US" sz="1600" dirty="0" err="1"/>
              <a:t>decât</a:t>
            </a:r>
            <a:r>
              <a:rPr lang="en-US" sz="1600" dirty="0"/>
              <a:t> </a:t>
            </a:r>
            <a:r>
              <a:rPr lang="en-US" sz="1600" dirty="0" err="1"/>
              <a:t>cea</a:t>
            </a:r>
            <a:r>
              <a:rPr lang="en-US" sz="1600" dirty="0"/>
              <a:t> a </a:t>
            </a:r>
            <a:r>
              <a:rPr lang="en-US" sz="1600" dirty="0" err="1"/>
              <a:t>unui</a:t>
            </a:r>
            <a:r>
              <a:rPr lang="en-US" sz="1600" dirty="0"/>
              <a:t> MOSFET, </a:t>
            </a:r>
            <a:r>
              <a:rPr lang="en-US" sz="1600" dirty="0" err="1"/>
              <a:t>rezultând</a:t>
            </a:r>
            <a:r>
              <a:rPr lang="en-US" sz="1600" dirty="0"/>
              <a:t> o </a:t>
            </a:r>
            <a:r>
              <a:rPr lang="en-US" sz="1600" dirty="0" err="1"/>
              <a:t>creștere</a:t>
            </a:r>
            <a:r>
              <a:rPr lang="en-US" sz="1600" dirty="0"/>
              <a:t> a </a:t>
            </a:r>
            <a:r>
              <a:rPr lang="en-US" sz="1600" dirty="0" err="1"/>
              <a:t>pierderilor</a:t>
            </a:r>
            <a:r>
              <a:rPr lang="en-US" sz="1600" dirty="0"/>
              <a:t> de </a:t>
            </a:r>
            <a:r>
              <a:rPr lang="en-US" sz="1600" dirty="0" err="1"/>
              <a:t>timp</a:t>
            </a:r>
            <a:r>
              <a:rPr lang="en-US" sz="1600" dirty="0"/>
              <a:t> de </a:t>
            </a:r>
            <a:r>
              <a:rPr lang="en-US" sz="1600" dirty="0" err="1"/>
              <a:t>comutare</a:t>
            </a:r>
            <a:r>
              <a:rPr lang="en-US" sz="1600" dirty="0"/>
              <a:t>, </a:t>
            </a:r>
            <a:r>
              <a:rPr lang="en-US" sz="1600" dirty="0" err="1"/>
              <a:t>în</a:t>
            </a:r>
            <a:r>
              <a:rPr lang="en-US" sz="1600" dirty="0"/>
              <a:t> </a:t>
            </a:r>
            <a:r>
              <a:rPr lang="en-US" sz="1600" dirty="0" err="1"/>
              <a:t>perioadele</a:t>
            </a:r>
            <a:r>
              <a:rPr lang="en-US" sz="1600" dirty="0"/>
              <a:t> de </a:t>
            </a:r>
            <a:r>
              <a:rPr lang="en-US" sz="1600" dirty="0" err="1"/>
              <a:t>oprire</a:t>
            </a:r>
            <a:r>
              <a:rPr lang="en-US" sz="1600" dirty="0"/>
              <a:t> a IGBT.</a:t>
            </a:r>
          </a:p>
        </p:txBody>
      </p:sp>
    </p:spTree>
    <p:extLst>
      <p:ext uri="{BB962C8B-B14F-4D97-AF65-F5344CB8AC3E}">
        <p14:creationId xmlns:p14="http://schemas.microsoft.com/office/powerpoint/2010/main" val="244020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383844F-FE30-2EDE-486D-9607AE55B992}"/>
              </a:ext>
            </a:extLst>
          </p:cNvPr>
          <p:cNvSpPr>
            <a:spLocks noGrp="1"/>
          </p:cNvSpPr>
          <p:nvPr>
            <p:ph type="title"/>
          </p:nvPr>
        </p:nvSpPr>
        <p:spPr/>
        <p:txBody>
          <a:bodyPr/>
          <a:lstStyle/>
          <a:p>
            <a:r>
              <a:rPr lang="ro-RO" dirty="0"/>
              <a:t>Avantajele IGBT</a:t>
            </a:r>
            <a:endParaRPr lang="en-US" dirty="0"/>
          </a:p>
        </p:txBody>
      </p:sp>
      <p:sp>
        <p:nvSpPr>
          <p:cNvPr id="3" name="Substituent conținut 2">
            <a:extLst>
              <a:ext uri="{FF2B5EF4-FFF2-40B4-BE49-F238E27FC236}">
                <a16:creationId xmlns:a16="http://schemas.microsoft.com/office/drawing/2014/main" xmlns="" id="{49DFCAB5-94FF-40F5-A47B-9CB2D1ABEFBF}"/>
              </a:ext>
            </a:extLst>
          </p:cNvPr>
          <p:cNvSpPr>
            <a:spLocks noGrp="1"/>
          </p:cNvSpPr>
          <p:nvPr>
            <p:ph idx="1"/>
          </p:nvPr>
        </p:nvSpPr>
        <p:spPr>
          <a:xfrm>
            <a:off x="838200" y="1825625"/>
            <a:ext cx="10515600" cy="4667250"/>
          </a:xfrm>
        </p:spPr>
        <p:txBody>
          <a:bodyPr>
            <a:normAutofit fontScale="70000" lnSpcReduction="20000"/>
          </a:bodyPr>
          <a:lstStyle/>
          <a:p>
            <a:r>
              <a:rPr lang="en-US" dirty="0" err="1"/>
              <a:t>Cerințe</a:t>
            </a:r>
            <a:r>
              <a:rPr lang="en-US" dirty="0"/>
              <a:t> </a:t>
            </a:r>
            <a:r>
              <a:rPr lang="en-US" dirty="0" err="1"/>
              <a:t>inferioare</a:t>
            </a:r>
            <a:r>
              <a:rPr lang="en-US" dirty="0"/>
              <a:t> </a:t>
            </a:r>
            <a:r>
              <a:rPr lang="en-US" dirty="0" err="1"/>
              <a:t>pentru</a:t>
            </a:r>
            <a:r>
              <a:rPr lang="en-US" dirty="0"/>
              <a:t> </a:t>
            </a:r>
            <a:r>
              <a:rPr lang="en-US" dirty="0" err="1"/>
              <a:t>acționarea</a:t>
            </a:r>
            <a:r>
              <a:rPr lang="en-US" dirty="0"/>
              <a:t> </a:t>
            </a:r>
            <a:r>
              <a:rPr lang="en-US" dirty="0" err="1"/>
              <a:t>porții</a:t>
            </a:r>
            <a:endParaRPr lang="ro-RO" dirty="0"/>
          </a:p>
          <a:p>
            <a:r>
              <a:rPr lang="en-US" dirty="0" err="1"/>
              <a:t>Pierderi</a:t>
            </a:r>
            <a:r>
              <a:rPr lang="en-US" dirty="0"/>
              <a:t> </a:t>
            </a:r>
            <a:r>
              <a:rPr lang="en-US" dirty="0" err="1"/>
              <a:t>reduse</a:t>
            </a:r>
            <a:r>
              <a:rPr lang="en-US" dirty="0"/>
              <a:t> la </a:t>
            </a:r>
            <a:r>
              <a:rPr lang="en-US" dirty="0" err="1"/>
              <a:t>comutare</a:t>
            </a:r>
            <a:endParaRPr lang="ro-RO" dirty="0"/>
          </a:p>
          <a:p>
            <a:r>
              <a:rPr lang="en-US" dirty="0" err="1"/>
              <a:t>Cerințe</a:t>
            </a:r>
            <a:r>
              <a:rPr lang="en-US" dirty="0"/>
              <a:t> </a:t>
            </a:r>
            <a:r>
              <a:rPr lang="en-US" dirty="0" err="1"/>
              <a:t>mici</a:t>
            </a:r>
            <a:r>
              <a:rPr lang="en-US" dirty="0"/>
              <a:t> ale </a:t>
            </a:r>
            <a:r>
              <a:rPr lang="en-US" dirty="0" err="1"/>
              <a:t>circuitelor</a:t>
            </a:r>
            <a:r>
              <a:rPr lang="en-US" dirty="0"/>
              <a:t> de </a:t>
            </a:r>
            <a:r>
              <a:rPr lang="en-US" dirty="0" err="1"/>
              <a:t>amortizare</a:t>
            </a:r>
            <a:endParaRPr lang="ro-RO" dirty="0"/>
          </a:p>
          <a:p>
            <a:r>
              <a:rPr lang="en-US" dirty="0" err="1"/>
              <a:t>Impedanță</a:t>
            </a:r>
            <a:r>
              <a:rPr lang="en-US" dirty="0"/>
              <a:t> mare de </a:t>
            </a:r>
            <a:r>
              <a:rPr lang="en-US" dirty="0" err="1"/>
              <a:t>intrare</a:t>
            </a:r>
            <a:endParaRPr lang="ro-RO" dirty="0"/>
          </a:p>
          <a:p>
            <a:r>
              <a:rPr lang="en-US" dirty="0" err="1"/>
              <a:t>Dispozitiv</a:t>
            </a:r>
            <a:r>
              <a:rPr lang="en-US" dirty="0"/>
              <a:t> </a:t>
            </a:r>
            <a:r>
              <a:rPr lang="en-US" dirty="0" err="1"/>
              <a:t>controlat</a:t>
            </a:r>
            <a:r>
              <a:rPr lang="en-US" dirty="0"/>
              <a:t> de </a:t>
            </a:r>
            <a:r>
              <a:rPr lang="en-US" dirty="0" err="1"/>
              <a:t>tensiune</a:t>
            </a:r>
            <a:r>
              <a:rPr lang="ro-RO" dirty="0"/>
              <a:t> (curent input zero, pierderi input zero)</a:t>
            </a:r>
          </a:p>
          <a:p>
            <a:r>
              <a:rPr lang="en-US" dirty="0" err="1"/>
              <a:t>Coeficientul</a:t>
            </a:r>
            <a:r>
              <a:rPr lang="en-US" dirty="0"/>
              <a:t> de </a:t>
            </a:r>
            <a:r>
              <a:rPr lang="en-US" dirty="0" err="1"/>
              <a:t>temperatură</a:t>
            </a:r>
            <a:r>
              <a:rPr lang="en-US" dirty="0"/>
              <a:t> al </a:t>
            </a:r>
            <a:r>
              <a:rPr lang="en-US" dirty="0" err="1"/>
              <a:t>rezistenței</a:t>
            </a:r>
            <a:r>
              <a:rPr lang="en-US" dirty="0"/>
              <a:t> la </a:t>
            </a:r>
            <a:r>
              <a:rPr lang="en-US" dirty="0" err="1"/>
              <a:t>starea</a:t>
            </a:r>
            <a:r>
              <a:rPr lang="en-US" dirty="0"/>
              <a:t> ON </a:t>
            </a:r>
            <a:r>
              <a:rPr lang="en-US" dirty="0" err="1"/>
              <a:t>este</a:t>
            </a:r>
            <a:r>
              <a:rPr lang="en-US" dirty="0"/>
              <a:t> </a:t>
            </a:r>
            <a:r>
              <a:rPr lang="en-US" dirty="0" err="1"/>
              <a:t>pozitiv</a:t>
            </a:r>
            <a:r>
              <a:rPr lang="en-US" dirty="0"/>
              <a:t> </a:t>
            </a:r>
            <a:r>
              <a:rPr lang="en-US" dirty="0" err="1"/>
              <a:t>și</a:t>
            </a:r>
            <a:r>
              <a:rPr lang="en-US" dirty="0"/>
              <a:t> </a:t>
            </a:r>
            <a:r>
              <a:rPr lang="en-US" dirty="0" err="1"/>
              <a:t>mai</a:t>
            </a:r>
            <a:r>
              <a:rPr lang="en-US" dirty="0"/>
              <a:t> mic </a:t>
            </a:r>
            <a:r>
              <a:rPr lang="en-US" dirty="0" err="1"/>
              <a:t>decât</a:t>
            </a:r>
            <a:r>
              <a:rPr lang="en-US" dirty="0"/>
              <a:t> PMOSFET, </a:t>
            </a:r>
            <a:r>
              <a:rPr lang="en-US" dirty="0" err="1"/>
              <a:t>deci</a:t>
            </a:r>
            <a:r>
              <a:rPr lang="en-US" dirty="0"/>
              <a:t> </a:t>
            </a:r>
            <a:r>
              <a:rPr lang="en-US" dirty="0" err="1"/>
              <a:t>mai</a:t>
            </a:r>
            <a:r>
              <a:rPr lang="en-US" dirty="0"/>
              <a:t> </a:t>
            </a:r>
            <a:r>
              <a:rPr lang="en-US" dirty="0" err="1"/>
              <a:t>puțină</a:t>
            </a:r>
            <a:r>
              <a:rPr lang="en-US" dirty="0"/>
              <a:t> </a:t>
            </a:r>
            <a:r>
              <a:rPr lang="en-US" dirty="0" err="1"/>
              <a:t>cădere</a:t>
            </a:r>
            <a:r>
              <a:rPr lang="en-US" dirty="0"/>
              <a:t> de </a:t>
            </a:r>
            <a:r>
              <a:rPr lang="en-US" dirty="0" err="1"/>
              <a:t>tensiune</a:t>
            </a:r>
            <a:r>
              <a:rPr lang="en-US" dirty="0"/>
              <a:t> </a:t>
            </a:r>
            <a:r>
              <a:rPr lang="en-US" dirty="0" err="1"/>
              <a:t>în</a:t>
            </a:r>
            <a:r>
              <a:rPr lang="en-US" dirty="0"/>
              <a:t> </a:t>
            </a:r>
            <a:r>
              <a:rPr lang="en-US" dirty="0" err="1"/>
              <a:t>starea</a:t>
            </a:r>
            <a:r>
              <a:rPr lang="en-US" dirty="0"/>
              <a:t> ON </a:t>
            </a:r>
            <a:r>
              <a:rPr lang="en-US" dirty="0" err="1"/>
              <a:t>și</a:t>
            </a:r>
            <a:r>
              <a:rPr lang="en-US" dirty="0"/>
              <a:t> </a:t>
            </a:r>
            <a:r>
              <a:rPr lang="en-US" dirty="0" err="1"/>
              <a:t>pierderea</a:t>
            </a:r>
            <a:r>
              <a:rPr lang="en-US" dirty="0"/>
              <a:t> de </a:t>
            </a:r>
            <a:r>
              <a:rPr lang="en-US" dirty="0" err="1"/>
              <a:t>putere</a:t>
            </a:r>
            <a:r>
              <a:rPr lang="en-US" dirty="0"/>
              <a:t>.</a:t>
            </a:r>
            <a:endParaRPr lang="ro-RO" dirty="0"/>
          </a:p>
          <a:p>
            <a:r>
              <a:rPr lang="en-US" dirty="0" err="1"/>
              <a:t>Conducție</a:t>
            </a:r>
            <a:r>
              <a:rPr lang="en-US" dirty="0"/>
              <a:t> </a:t>
            </a:r>
            <a:r>
              <a:rPr lang="en-US" dirty="0" err="1"/>
              <a:t>îmbunătățită</a:t>
            </a:r>
            <a:r>
              <a:rPr lang="en-US" dirty="0"/>
              <a:t> </a:t>
            </a:r>
            <a:r>
              <a:rPr lang="en-US" dirty="0" err="1"/>
              <a:t>datorită</a:t>
            </a:r>
            <a:r>
              <a:rPr lang="en-US" dirty="0"/>
              <a:t> </a:t>
            </a:r>
            <a:r>
              <a:rPr lang="en-US" dirty="0" err="1"/>
              <a:t>naturii</a:t>
            </a:r>
            <a:r>
              <a:rPr lang="en-US" dirty="0"/>
              <a:t> </a:t>
            </a:r>
            <a:r>
              <a:rPr lang="en-US" dirty="0" err="1"/>
              <a:t>bipolare</a:t>
            </a:r>
            <a:endParaRPr lang="ro-RO" dirty="0"/>
          </a:p>
          <a:p>
            <a:r>
              <a:rPr lang="en-US" dirty="0"/>
              <a:t>Zona de </a:t>
            </a:r>
            <a:r>
              <a:rPr lang="en-US" dirty="0" err="1"/>
              <a:t>operare</a:t>
            </a:r>
            <a:r>
              <a:rPr lang="en-US" dirty="0"/>
              <a:t> </a:t>
            </a:r>
            <a:r>
              <a:rPr lang="en-US" dirty="0" err="1"/>
              <a:t>mai</a:t>
            </a:r>
            <a:r>
              <a:rPr lang="en-US" dirty="0"/>
              <a:t> </a:t>
            </a:r>
            <a:r>
              <a:rPr lang="en-US" dirty="0" err="1"/>
              <a:t>sigură</a:t>
            </a:r>
            <a:r>
              <a:rPr lang="ro-RO" dirty="0"/>
              <a:t>: tensiuni și curenți mai mari</a:t>
            </a:r>
          </a:p>
          <a:p>
            <a:r>
              <a:rPr lang="ro-RO" dirty="0"/>
              <a:t>Comutare de tensiuni înalte cu voltaj aplicat mic</a:t>
            </a:r>
          </a:p>
          <a:p>
            <a:r>
              <a:rPr lang="ro-RO" dirty="0"/>
              <a:t>Ușor de comutat ON prin aplicare potențial pozitiv și OFF prin aplicare zero sau puțin negativ potențial</a:t>
            </a:r>
          </a:p>
          <a:p>
            <a:r>
              <a:rPr lang="ro-RO" dirty="0"/>
              <a:t>In starea ON rezistența mică</a:t>
            </a:r>
          </a:p>
          <a:p>
            <a:r>
              <a:rPr lang="ro-RO" dirty="0"/>
              <a:t>Amplificare mare în putere comparativ cu BJT și MOSFET</a:t>
            </a:r>
            <a:endParaRPr lang="en-US" dirty="0"/>
          </a:p>
        </p:txBody>
      </p:sp>
    </p:spTree>
    <p:extLst>
      <p:ext uri="{BB962C8B-B14F-4D97-AF65-F5344CB8AC3E}">
        <p14:creationId xmlns:p14="http://schemas.microsoft.com/office/powerpoint/2010/main" val="276998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3BC096A-1A30-0729-6DBE-E0C382CC7391}"/>
              </a:ext>
            </a:extLst>
          </p:cNvPr>
          <p:cNvSpPr>
            <a:spLocks noGrp="1"/>
          </p:cNvSpPr>
          <p:nvPr>
            <p:ph type="title"/>
          </p:nvPr>
        </p:nvSpPr>
        <p:spPr/>
        <p:txBody>
          <a:bodyPr/>
          <a:lstStyle/>
          <a:p>
            <a:r>
              <a:rPr lang="ro-RO" dirty="0"/>
              <a:t>Dezavantaje ale IGBT</a:t>
            </a:r>
            <a:endParaRPr lang="en-US" dirty="0"/>
          </a:p>
        </p:txBody>
      </p:sp>
      <p:sp>
        <p:nvSpPr>
          <p:cNvPr id="3" name="Substituent conținut 2">
            <a:extLst>
              <a:ext uri="{FF2B5EF4-FFF2-40B4-BE49-F238E27FC236}">
                <a16:creationId xmlns:a16="http://schemas.microsoft.com/office/drawing/2014/main" xmlns="" id="{CEC797BE-8050-AFA1-2E57-63B98D586078}"/>
              </a:ext>
            </a:extLst>
          </p:cNvPr>
          <p:cNvSpPr>
            <a:spLocks noGrp="1"/>
          </p:cNvSpPr>
          <p:nvPr>
            <p:ph idx="1"/>
          </p:nvPr>
        </p:nvSpPr>
        <p:spPr/>
        <p:txBody>
          <a:bodyPr>
            <a:normAutofit/>
          </a:bodyPr>
          <a:lstStyle/>
          <a:p>
            <a:r>
              <a:rPr lang="en-US" dirty="0"/>
              <a:t>Are o </a:t>
            </a:r>
            <a:r>
              <a:rPr lang="en-US" dirty="0" err="1"/>
              <a:t>viteză</a:t>
            </a:r>
            <a:r>
              <a:rPr lang="en-US" dirty="0"/>
              <a:t> de </a:t>
            </a:r>
            <a:r>
              <a:rPr lang="en-US" dirty="0" err="1"/>
              <a:t>comutare</a:t>
            </a:r>
            <a:r>
              <a:rPr lang="en-US" dirty="0"/>
              <a:t> </a:t>
            </a:r>
            <a:r>
              <a:rPr lang="en-US" dirty="0" err="1"/>
              <a:t>mai</a:t>
            </a:r>
            <a:r>
              <a:rPr lang="en-US" dirty="0"/>
              <a:t> </a:t>
            </a:r>
            <a:r>
              <a:rPr lang="en-US" dirty="0" err="1"/>
              <a:t>mică</a:t>
            </a:r>
            <a:r>
              <a:rPr lang="en-US" dirty="0"/>
              <a:t> </a:t>
            </a:r>
            <a:r>
              <a:rPr lang="en-US" dirty="0" err="1"/>
              <a:t>decât</a:t>
            </a:r>
            <a:r>
              <a:rPr lang="en-US" dirty="0"/>
              <a:t> MOSFET</a:t>
            </a:r>
            <a:r>
              <a:rPr lang="ro-RO" dirty="0"/>
              <a:t> /PMOSFET</a:t>
            </a:r>
            <a:r>
              <a:rPr lang="en-US" dirty="0"/>
              <a:t>.</a:t>
            </a:r>
            <a:endParaRPr lang="ro-RO" dirty="0"/>
          </a:p>
          <a:p>
            <a:r>
              <a:rPr lang="en-US" dirty="0"/>
              <a:t>Este </a:t>
            </a:r>
            <a:r>
              <a:rPr lang="en-US" dirty="0" err="1"/>
              <a:t>unidirecțional</a:t>
            </a:r>
            <a:r>
              <a:rPr lang="en-US" dirty="0"/>
              <a:t> </a:t>
            </a:r>
            <a:r>
              <a:rPr lang="en-US" dirty="0" err="1"/>
              <a:t>și</a:t>
            </a:r>
            <a:r>
              <a:rPr lang="en-US" dirty="0"/>
              <a:t> nu </a:t>
            </a:r>
            <a:r>
              <a:rPr lang="en-US" dirty="0" err="1"/>
              <a:t>poate</a:t>
            </a:r>
            <a:r>
              <a:rPr lang="en-US" dirty="0"/>
              <a:t> conduce invers.</a:t>
            </a:r>
            <a:endParaRPr lang="ro-RO" dirty="0"/>
          </a:p>
          <a:p>
            <a:r>
              <a:rPr lang="en-US" dirty="0"/>
              <a:t>Nu </a:t>
            </a:r>
            <a:r>
              <a:rPr lang="en-US" dirty="0" err="1"/>
              <a:t>poate</a:t>
            </a:r>
            <a:r>
              <a:rPr lang="en-US" dirty="0"/>
              <a:t> </a:t>
            </a:r>
            <a:r>
              <a:rPr lang="en-US" dirty="0" err="1"/>
              <a:t>bloca</a:t>
            </a:r>
            <a:r>
              <a:rPr lang="en-US" dirty="0"/>
              <a:t> </a:t>
            </a:r>
            <a:r>
              <a:rPr lang="en-US" dirty="0" err="1"/>
              <a:t>tensiunea</a:t>
            </a:r>
            <a:r>
              <a:rPr lang="en-US" dirty="0"/>
              <a:t> </a:t>
            </a:r>
            <a:r>
              <a:rPr lang="en-US" dirty="0" err="1"/>
              <a:t>inversă</a:t>
            </a:r>
            <a:r>
              <a:rPr lang="en-US" dirty="0"/>
              <a:t> </a:t>
            </a:r>
            <a:r>
              <a:rPr lang="en-US" dirty="0" err="1"/>
              <a:t>mai</a:t>
            </a:r>
            <a:r>
              <a:rPr lang="en-US" dirty="0"/>
              <a:t> mare.</a:t>
            </a:r>
            <a:endParaRPr lang="ro-RO" dirty="0"/>
          </a:p>
          <a:p>
            <a:r>
              <a:rPr lang="en-US" dirty="0"/>
              <a:t>Este </a:t>
            </a:r>
            <a:r>
              <a:rPr lang="en-US" dirty="0" err="1"/>
              <a:t>mai</a:t>
            </a:r>
            <a:r>
              <a:rPr lang="en-US" dirty="0"/>
              <a:t> </a:t>
            </a:r>
            <a:r>
              <a:rPr lang="en-US" dirty="0" err="1"/>
              <a:t>costisitor</a:t>
            </a:r>
            <a:r>
              <a:rPr lang="en-US" dirty="0"/>
              <a:t> </a:t>
            </a:r>
            <a:r>
              <a:rPr lang="en-US" dirty="0" err="1"/>
              <a:t>decât</a:t>
            </a:r>
            <a:r>
              <a:rPr lang="en-US" dirty="0"/>
              <a:t> BJT </a:t>
            </a:r>
            <a:r>
              <a:rPr lang="en-US" dirty="0" err="1"/>
              <a:t>și</a:t>
            </a:r>
            <a:r>
              <a:rPr lang="en-US" dirty="0"/>
              <a:t> MOSFET.</a:t>
            </a:r>
            <a:endParaRPr lang="ro-RO" dirty="0"/>
          </a:p>
          <a:p>
            <a:r>
              <a:rPr lang="en-US" dirty="0"/>
              <a:t>Are </a:t>
            </a:r>
            <a:r>
              <a:rPr lang="en-US" dirty="0" err="1"/>
              <a:t>probleme</a:t>
            </a:r>
            <a:r>
              <a:rPr lang="en-US" dirty="0"/>
              <a:t> de </a:t>
            </a:r>
            <a:r>
              <a:rPr lang="en-US" dirty="0" err="1"/>
              <a:t>blocare</a:t>
            </a:r>
            <a:r>
              <a:rPr lang="en-US" dirty="0"/>
              <a:t> din </a:t>
            </a:r>
            <a:r>
              <a:rPr lang="en-US" dirty="0" err="1"/>
              <a:t>cauza</a:t>
            </a:r>
            <a:r>
              <a:rPr lang="en-US" dirty="0"/>
              <a:t> </a:t>
            </a:r>
            <a:r>
              <a:rPr lang="en-US" dirty="0" err="1"/>
              <a:t>structurii</a:t>
            </a:r>
            <a:r>
              <a:rPr lang="en-US" dirty="0"/>
              <a:t> PNPN care </a:t>
            </a:r>
            <a:r>
              <a:rPr lang="en-US" dirty="0" err="1"/>
              <a:t>seamănă</a:t>
            </a:r>
            <a:r>
              <a:rPr lang="en-US" dirty="0"/>
              <a:t> cu </a:t>
            </a:r>
            <a:r>
              <a:rPr lang="en-US" dirty="0" err="1"/>
              <a:t>tiristorul</a:t>
            </a:r>
            <a:r>
              <a:rPr lang="en-US" dirty="0"/>
              <a:t>.</a:t>
            </a:r>
          </a:p>
        </p:txBody>
      </p:sp>
    </p:spTree>
    <p:extLst>
      <p:ext uri="{BB962C8B-B14F-4D97-AF65-F5344CB8AC3E}">
        <p14:creationId xmlns:p14="http://schemas.microsoft.com/office/powerpoint/2010/main" val="3428095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a:extLst>
              <a:ext uri="{FF2B5EF4-FFF2-40B4-BE49-F238E27FC236}">
                <a16:creationId xmlns:a16="http://schemas.microsoft.com/office/drawing/2014/main" xmlns="" id="{AF66D38C-E4B2-6CA6-25E4-A6D305083BEC}"/>
              </a:ext>
            </a:extLst>
          </p:cNvPr>
          <p:cNvGraphicFramePr>
            <a:graphicFrameLocks noGrp="1"/>
          </p:cNvGraphicFramePr>
          <p:nvPr>
            <p:ph idx="1"/>
            <p:extLst>
              <p:ext uri="{D42A27DB-BD31-4B8C-83A1-F6EECF244321}">
                <p14:modId xmlns:p14="http://schemas.microsoft.com/office/powerpoint/2010/main" val="2382979609"/>
              </p:ext>
            </p:extLst>
          </p:nvPr>
        </p:nvGraphicFramePr>
        <p:xfrm>
          <a:off x="1567542" y="354563"/>
          <a:ext cx="8434872" cy="6326158"/>
        </p:xfrm>
        <a:graphic>
          <a:graphicData uri="http://schemas.openxmlformats.org/drawingml/2006/table">
            <a:tbl>
              <a:tblPr/>
              <a:tblGrid>
                <a:gridCol w="2108718">
                  <a:extLst>
                    <a:ext uri="{9D8B030D-6E8A-4147-A177-3AD203B41FA5}">
                      <a16:colId xmlns:a16="http://schemas.microsoft.com/office/drawing/2014/main" xmlns="" val="1755520977"/>
                    </a:ext>
                  </a:extLst>
                </a:gridCol>
                <a:gridCol w="2108718">
                  <a:extLst>
                    <a:ext uri="{9D8B030D-6E8A-4147-A177-3AD203B41FA5}">
                      <a16:colId xmlns:a16="http://schemas.microsoft.com/office/drawing/2014/main" xmlns="" val="3942258028"/>
                    </a:ext>
                  </a:extLst>
                </a:gridCol>
                <a:gridCol w="2108718">
                  <a:extLst>
                    <a:ext uri="{9D8B030D-6E8A-4147-A177-3AD203B41FA5}">
                      <a16:colId xmlns:a16="http://schemas.microsoft.com/office/drawing/2014/main" xmlns="" val="1224433859"/>
                    </a:ext>
                  </a:extLst>
                </a:gridCol>
                <a:gridCol w="2108718">
                  <a:extLst>
                    <a:ext uri="{9D8B030D-6E8A-4147-A177-3AD203B41FA5}">
                      <a16:colId xmlns:a16="http://schemas.microsoft.com/office/drawing/2014/main" xmlns="" val="1308977453"/>
                    </a:ext>
                  </a:extLst>
                </a:gridCol>
              </a:tblGrid>
              <a:tr h="383360">
                <a:tc>
                  <a:txBody>
                    <a:bodyPr/>
                    <a:lstStyle/>
                    <a:p>
                      <a:pPr algn="ctr"/>
                      <a:r>
                        <a:rPr lang="en-US" sz="1600" b="1" dirty="0">
                          <a:solidFill>
                            <a:srgbClr val="FFFFFF"/>
                          </a:solidFill>
                          <a:effectLst/>
                          <a:latin typeface="arial" panose="020B0604020202020204" pitchFamily="34" charset="0"/>
                        </a:rPr>
                        <a:t>Characteristic</a:t>
                      </a:r>
                      <a:endParaRPr lang="en-US" sz="1600" dirty="0">
                        <a:effectLst/>
                      </a:endParaRPr>
                    </a:p>
                  </a:txBody>
                  <a:tcPr marL="65929" marR="65929" marT="32965" marB="32965" anchor="ctr">
                    <a:lnL>
                      <a:noFill/>
                    </a:lnL>
                    <a:lnR>
                      <a:noFill/>
                    </a:lnR>
                    <a:lnT>
                      <a:noFill/>
                    </a:lnT>
                    <a:lnB>
                      <a:noFill/>
                    </a:lnB>
                    <a:solidFill>
                      <a:srgbClr val="000000"/>
                    </a:solidFill>
                  </a:tcPr>
                </a:tc>
                <a:tc>
                  <a:txBody>
                    <a:bodyPr/>
                    <a:lstStyle/>
                    <a:p>
                      <a:pPr algn="ctr"/>
                      <a:r>
                        <a:rPr lang="en-US" sz="1600" b="1">
                          <a:solidFill>
                            <a:srgbClr val="FFFFFF"/>
                          </a:solidFill>
                          <a:effectLst/>
                          <a:latin typeface="arial" panose="020B0604020202020204" pitchFamily="34" charset="0"/>
                        </a:rPr>
                        <a:t>Power BJT</a:t>
                      </a:r>
                      <a:endParaRPr lang="en-US" sz="1600">
                        <a:effectLst/>
                      </a:endParaRPr>
                    </a:p>
                  </a:txBody>
                  <a:tcPr marL="65929" marR="65929" marT="32965" marB="32965" anchor="ctr">
                    <a:lnL>
                      <a:noFill/>
                    </a:lnL>
                    <a:lnR>
                      <a:noFill/>
                    </a:lnR>
                    <a:lnT>
                      <a:noFill/>
                    </a:lnT>
                    <a:lnB>
                      <a:noFill/>
                    </a:lnB>
                    <a:solidFill>
                      <a:srgbClr val="000000"/>
                    </a:solidFill>
                  </a:tcPr>
                </a:tc>
                <a:tc>
                  <a:txBody>
                    <a:bodyPr/>
                    <a:lstStyle/>
                    <a:p>
                      <a:pPr algn="ctr"/>
                      <a:r>
                        <a:rPr lang="en-US" sz="1600" b="1">
                          <a:solidFill>
                            <a:srgbClr val="FFFFFF"/>
                          </a:solidFill>
                          <a:effectLst/>
                          <a:latin typeface="arial" panose="020B0604020202020204" pitchFamily="34" charset="0"/>
                        </a:rPr>
                        <a:t>Power MOSFET</a:t>
                      </a:r>
                      <a:endParaRPr lang="en-US" sz="1600">
                        <a:effectLst/>
                      </a:endParaRPr>
                    </a:p>
                  </a:txBody>
                  <a:tcPr marL="65929" marR="65929" marT="32965" marB="32965" anchor="ctr">
                    <a:lnL>
                      <a:noFill/>
                    </a:lnL>
                    <a:lnR>
                      <a:noFill/>
                    </a:lnR>
                    <a:lnT>
                      <a:noFill/>
                    </a:lnT>
                    <a:lnB>
                      <a:noFill/>
                    </a:lnB>
                    <a:solidFill>
                      <a:srgbClr val="000000"/>
                    </a:solidFill>
                  </a:tcPr>
                </a:tc>
                <a:tc>
                  <a:txBody>
                    <a:bodyPr/>
                    <a:lstStyle/>
                    <a:p>
                      <a:pPr algn="ctr"/>
                      <a:r>
                        <a:rPr lang="en-US" sz="1600" b="1">
                          <a:solidFill>
                            <a:srgbClr val="FFFFFF"/>
                          </a:solidFill>
                          <a:effectLst/>
                          <a:latin typeface="arial" panose="020B0604020202020204" pitchFamily="34" charset="0"/>
                        </a:rPr>
                        <a:t>IGBT</a:t>
                      </a:r>
                      <a:endParaRPr lang="en-US" sz="1600">
                        <a:effectLst/>
                      </a:endParaRPr>
                    </a:p>
                  </a:txBody>
                  <a:tcPr marL="65929" marR="65929" marT="32965" marB="32965" anchor="ctr">
                    <a:lnL>
                      <a:noFill/>
                    </a:lnL>
                    <a:lnR>
                      <a:noFill/>
                    </a:lnR>
                    <a:lnT>
                      <a:noFill/>
                    </a:lnT>
                    <a:lnB>
                      <a:noFill/>
                    </a:lnB>
                    <a:solidFill>
                      <a:srgbClr val="000000"/>
                    </a:solidFill>
                  </a:tcPr>
                </a:tc>
                <a:extLst>
                  <a:ext uri="{0D108BD9-81ED-4DB2-BD59-A6C34878D82A}">
                    <a16:rowId xmlns:a16="http://schemas.microsoft.com/office/drawing/2014/main" xmlns="" val="1582174119"/>
                  </a:ext>
                </a:extLst>
              </a:tr>
              <a:tr h="383360">
                <a:tc>
                  <a:txBody>
                    <a:bodyPr/>
                    <a:lstStyle/>
                    <a:p>
                      <a:pPr algn="ctr"/>
                      <a:r>
                        <a:rPr lang="en-US" sz="1600" dirty="0">
                          <a:effectLst/>
                          <a:latin typeface="arial" panose="020B0604020202020204" pitchFamily="34" charset="0"/>
                        </a:rPr>
                        <a:t>Voltage Rating</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High &lt; 1kV</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High &lt; 1kV</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Very High &gt; 1kV</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1994730826"/>
                  </a:ext>
                </a:extLst>
              </a:tr>
              <a:tr h="671000">
                <a:tc>
                  <a:txBody>
                    <a:bodyPr/>
                    <a:lstStyle/>
                    <a:p>
                      <a:pPr algn="ctr"/>
                      <a:r>
                        <a:rPr lang="en-US" sz="1600">
                          <a:effectLst/>
                          <a:latin typeface="arial" panose="020B0604020202020204" pitchFamily="34" charset="0"/>
                        </a:rPr>
                        <a:t>Current Rating</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High &lt; 500 A</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 &lt; 200 A</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Very High &gt; 500 A</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3535443875"/>
                  </a:ext>
                </a:extLst>
              </a:tr>
              <a:tr h="383360">
                <a:tc>
                  <a:txBody>
                    <a:bodyPr/>
                    <a:lstStyle/>
                    <a:p>
                      <a:pPr algn="ctr"/>
                      <a:r>
                        <a:rPr lang="en-US" sz="1600">
                          <a:effectLst/>
                          <a:latin typeface="arial" panose="020B0604020202020204" pitchFamily="34" charset="0"/>
                        </a:rPr>
                        <a:t>Input Parameter</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Base Current, I</a:t>
                      </a:r>
                      <a:r>
                        <a:rPr lang="en-US" sz="1600" baseline="-25000">
                          <a:effectLst/>
                          <a:latin typeface="arial" panose="020B0604020202020204" pitchFamily="34" charset="0"/>
                        </a:rPr>
                        <a:t>b</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Voltage, V</a:t>
                      </a:r>
                      <a:r>
                        <a:rPr lang="en-US" sz="1600" baseline="-25000">
                          <a:effectLst/>
                          <a:latin typeface="arial" panose="020B0604020202020204" pitchFamily="34" charset="0"/>
                        </a:rPr>
                        <a:t>GS</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Voltage, V</a:t>
                      </a:r>
                      <a:r>
                        <a:rPr lang="en-US" sz="1600" baseline="-25000">
                          <a:effectLst/>
                          <a:latin typeface="arial" panose="020B0604020202020204" pitchFamily="34" charset="0"/>
                        </a:rPr>
                        <a:t>GE</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1979923333"/>
                  </a:ext>
                </a:extLst>
              </a:tr>
              <a:tr h="958638">
                <a:tc>
                  <a:txBody>
                    <a:bodyPr/>
                    <a:lstStyle/>
                    <a:p>
                      <a:pPr algn="ctr"/>
                      <a:r>
                        <a:rPr lang="en-US" sz="1600" dirty="0">
                          <a:effectLst/>
                          <a:latin typeface="arial" panose="020B0604020202020204" pitchFamily="34" charset="0"/>
                        </a:rPr>
                        <a:t>Input Drive</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Current gain (</a:t>
                      </a:r>
                      <a:r>
                        <a:rPr lang="en-US" sz="1600" dirty="0" err="1">
                          <a:effectLst/>
                          <a:latin typeface="arial" panose="020B0604020202020204" pitchFamily="34" charset="0"/>
                        </a:rPr>
                        <a:t>hfe</a:t>
                      </a:r>
                      <a:r>
                        <a:rPr lang="en-US" sz="1600" dirty="0">
                          <a:effectLst/>
                          <a:latin typeface="arial" panose="020B0604020202020204" pitchFamily="34" charset="0"/>
                        </a:rPr>
                        <a:t>)</a:t>
                      </a:r>
                      <a:endParaRPr lang="en-US" sz="1600" dirty="0">
                        <a:effectLst/>
                      </a:endParaRPr>
                    </a:p>
                    <a:p>
                      <a:pPr algn="ctr"/>
                      <a:r>
                        <a:rPr lang="en-US" sz="1600" dirty="0">
                          <a:effectLst/>
                          <a:latin typeface="arial" panose="020B0604020202020204" pitchFamily="34" charset="0"/>
                        </a:rPr>
                        <a:t>20-200</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Voltage, V</a:t>
                      </a:r>
                      <a:r>
                        <a:rPr lang="en-US" sz="1600" baseline="-25000">
                          <a:effectLst/>
                          <a:latin typeface="arial" panose="020B0604020202020204" pitchFamily="34" charset="0"/>
                        </a:rPr>
                        <a:t>GS</a:t>
                      </a:r>
                      <a:endParaRPr lang="en-US" sz="1600">
                        <a:effectLst/>
                      </a:endParaRPr>
                    </a:p>
                    <a:p>
                      <a:pPr algn="ctr"/>
                      <a:r>
                        <a:rPr lang="en-US" sz="1600">
                          <a:effectLst/>
                          <a:latin typeface="arial" panose="020B0604020202020204" pitchFamily="34" charset="0"/>
                        </a:rPr>
                        <a:t>3-10V</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Voltage, V</a:t>
                      </a:r>
                      <a:r>
                        <a:rPr lang="en-US" sz="1600" baseline="-25000">
                          <a:effectLst/>
                          <a:latin typeface="arial" panose="020B0604020202020204" pitchFamily="34" charset="0"/>
                        </a:rPr>
                        <a:t>GE</a:t>
                      </a:r>
                      <a:endParaRPr lang="en-US" sz="1600">
                        <a:effectLst/>
                      </a:endParaRPr>
                    </a:p>
                    <a:p>
                      <a:pPr algn="ctr"/>
                      <a:r>
                        <a:rPr lang="en-US" sz="1600">
                          <a:effectLst/>
                          <a:latin typeface="arial" panose="020B0604020202020204" pitchFamily="34" charset="0"/>
                        </a:rPr>
                        <a:t>4-8V</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1535407848"/>
                  </a:ext>
                </a:extLst>
              </a:tr>
              <a:tr h="671000">
                <a:tc>
                  <a:txBody>
                    <a:bodyPr/>
                    <a:lstStyle/>
                    <a:p>
                      <a:pPr algn="ctr"/>
                      <a:r>
                        <a:rPr lang="en-US" sz="1600">
                          <a:effectLst/>
                          <a:latin typeface="arial" panose="020B0604020202020204" pitchFamily="34" charset="0"/>
                        </a:rPr>
                        <a:t>Input Drive Power</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High</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Low</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3241589443"/>
                  </a:ext>
                </a:extLst>
              </a:tr>
              <a:tr h="671000">
                <a:tc>
                  <a:txBody>
                    <a:bodyPr/>
                    <a:lstStyle/>
                    <a:p>
                      <a:pPr algn="ctr"/>
                      <a:r>
                        <a:rPr lang="en-US" sz="1600">
                          <a:effectLst/>
                          <a:latin typeface="arial" panose="020B0604020202020204" pitchFamily="34" charset="0"/>
                        </a:rPr>
                        <a:t>Input Drive Circuitry</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Complex</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Simple</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Simples</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2217066561"/>
                  </a:ext>
                </a:extLst>
              </a:tr>
              <a:tr h="383360">
                <a:tc>
                  <a:txBody>
                    <a:bodyPr/>
                    <a:lstStyle/>
                    <a:p>
                      <a:pPr algn="ctr"/>
                      <a:r>
                        <a:rPr lang="en-US" sz="1600">
                          <a:effectLst/>
                          <a:latin typeface="arial" panose="020B0604020202020204" pitchFamily="34" charset="0"/>
                        </a:rPr>
                        <a:t>Input Impedance</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High</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High</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2357156471"/>
                  </a:ext>
                </a:extLst>
              </a:tr>
              <a:tr h="671000">
                <a:tc>
                  <a:txBody>
                    <a:bodyPr/>
                    <a:lstStyle/>
                    <a:p>
                      <a:pPr algn="ctr"/>
                      <a:r>
                        <a:rPr lang="en-US" sz="1600">
                          <a:effectLst/>
                          <a:latin typeface="arial" panose="020B0604020202020204" pitchFamily="34" charset="0"/>
                        </a:rPr>
                        <a:t>Output Impedance</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Medium</a:t>
                      </a:r>
                      <a:endParaRPr lang="en-US" sz="1600" dirty="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a:t>
                      </a:r>
                      <a:endParaRPr lang="en-US" sz="160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1132986611"/>
                  </a:ext>
                </a:extLst>
              </a:tr>
              <a:tr h="383360">
                <a:tc>
                  <a:txBody>
                    <a:bodyPr/>
                    <a:lstStyle/>
                    <a:p>
                      <a:pPr algn="ctr"/>
                      <a:r>
                        <a:rPr lang="en-US" sz="1600">
                          <a:effectLst/>
                          <a:latin typeface="arial" panose="020B0604020202020204" pitchFamily="34" charset="0"/>
                        </a:rPr>
                        <a:t>Switching Loss</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High</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Medium</a:t>
                      </a:r>
                      <a:endParaRPr lang="en-US" sz="1600" dirty="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2334507284"/>
                  </a:ext>
                </a:extLst>
              </a:tr>
              <a:tr h="383360">
                <a:tc>
                  <a:txBody>
                    <a:bodyPr/>
                    <a:lstStyle/>
                    <a:p>
                      <a:pPr algn="ctr"/>
                      <a:r>
                        <a:rPr lang="en-US" sz="1600">
                          <a:effectLst/>
                          <a:latin typeface="arial" panose="020B0604020202020204" pitchFamily="34" charset="0"/>
                        </a:rPr>
                        <a:t>Switching Speed</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Fast</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Medium</a:t>
                      </a:r>
                      <a:endParaRPr lang="en-US" sz="1600" dirty="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713085804"/>
                  </a:ext>
                </a:extLst>
              </a:tr>
              <a:tr h="383360">
                <a:tc>
                  <a:txBody>
                    <a:bodyPr/>
                    <a:lstStyle/>
                    <a:p>
                      <a:pPr algn="ctr"/>
                      <a:r>
                        <a:rPr lang="en-US" sz="1600">
                          <a:effectLst/>
                          <a:latin typeface="arial" panose="020B0604020202020204" pitchFamily="34" charset="0"/>
                        </a:rPr>
                        <a:t>Cost</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Low</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a:effectLst/>
                          <a:latin typeface="arial" panose="020B0604020202020204" pitchFamily="34" charset="0"/>
                        </a:rPr>
                        <a:t>Medium</a:t>
                      </a:r>
                      <a:endParaRPr lang="en-US" sz="1600">
                        <a:effectLst/>
                      </a:endParaRPr>
                    </a:p>
                  </a:txBody>
                  <a:tcPr marL="65929" marR="65929" marT="32965" marB="32965" anchor="ctr">
                    <a:lnL>
                      <a:noFill/>
                    </a:lnL>
                    <a:lnR>
                      <a:noFill/>
                    </a:lnR>
                    <a:lnT>
                      <a:noFill/>
                    </a:lnT>
                    <a:lnB>
                      <a:noFill/>
                    </a:lnB>
                    <a:solidFill>
                      <a:srgbClr val="FFFFFF"/>
                    </a:solidFill>
                  </a:tcPr>
                </a:tc>
                <a:tc>
                  <a:txBody>
                    <a:bodyPr/>
                    <a:lstStyle/>
                    <a:p>
                      <a:pPr algn="ctr"/>
                      <a:r>
                        <a:rPr lang="en-US" sz="1600" dirty="0">
                          <a:effectLst/>
                          <a:latin typeface="arial" panose="020B0604020202020204" pitchFamily="34" charset="0"/>
                        </a:rPr>
                        <a:t>High</a:t>
                      </a:r>
                      <a:endParaRPr lang="en-US" sz="1600" dirty="0">
                        <a:effectLst/>
                      </a:endParaRPr>
                    </a:p>
                  </a:txBody>
                  <a:tcPr marL="65929" marR="65929" marT="32965" marB="32965" anchor="ctr">
                    <a:lnL>
                      <a:noFill/>
                    </a:lnL>
                    <a:lnR>
                      <a:noFill/>
                    </a:lnR>
                    <a:lnT>
                      <a:noFill/>
                    </a:lnT>
                    <a:lnB>
                      <a:noFill/>
                    </a:lnB>
                    <a:solidFill>
                      <a:srgbClr val="FFFFFF"/>
                    </a:solidFill>
                  </a:tcPr>
                </a:tc>
                <a:extLst>
                  <a:ext uri="{0D108BD9-81ED-4DB2-BD59-A6C34878D82A}">
                    <a16:rowId xmlns:a16="http://schemas.microsoft.com/office/drawing/2014/main" xmlns="" val="1880536752"/>
                  </a:ext>
                </a:extLst>
              </a:tr>
            </a:tbl>
          </a:graphicData>
        </a:graphic>
      </p:graphicFrame>
    </p:spTree>
    <p:extLst>
      <p:ext uri="{BB962C8B-B14F-4D97-AF65-F5344CB8AC3E}">
        <p14:creationId xmlns:p14="http://schemas.microsoft.com/office/powerpoint/2010/main" val="402798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42D86C2-9AF4-8311-6E4C-93EA9B7E7016}"/>
              </a:ext>
            </a:extLst>
          </p:cNvPr>
          <p:cNvSpPr>
            <a:spLocks noGrp="1"/>
          </p:cNvSpPr>
          <p:nvPr>
            <p:ph type="title"/>
          </p:nvPr>
        </p:nvSpPr>
        <p:spPr/>
        <p:txBody>
          <a:bodyPr/>
          <a:lstStyle/>
          <a:p>
            <a:r>
              <a:rPr lang="ro-RO" dirty="0"/>
              <a:t>Arii întrebuințare</a:t>
            </a:r>
            <a:endParaRPr lang="en-US" dirty="0"/>
          </a:p>
        </p:txBody>
      </p:sp>
      <p:sp>
        <p:nvSpPr>
          <p:cNvPr id="3" name="Substituent conținut 2">
            <a:extLst>
              <a:ext uri="{FF2B5EF4-FFF2-40B4-BE49-F238E27FC236}">
                <a16:creationId xmlns:a16="http://schemas.microsoft.com/office/drawing/2014/main" xmlns="" id="{828DF107-EC46-9490-3735-F59482985953}"/>
              </a:ext>
            </a:extLst>
          </p:cNvPr>
          <p:cNvSpPr>
            <a:spLocks noGrp="1"/>
          </p:cNvSpPr>
          <p:nvPr>
            <p:ph idx="1"/>
          </p:nvPr>
        </p:nvSpPr>
        <p:spPr/>
        <p:txBody>
          <a:bodyPr/>
          <a:lstStyle/>
          <a:p>
            <a:pPr marL="0" indent="0">
              <a:buNone/>
            </a:pPr>
            <a:r>
              <a:rPr lang="en-US" dirty="0"/>
              <a:t>IGBT-urile, care </a:t>
            </a:r>
            <a:r>
              <a:rPr lang="en-US" dirty="0" err="1"/>
              <a:t>promit</a:t>
            </a:r>
            <a:r>
              <a:rPr lang="en-US" dirty="0"/>
              <a:t> </a:t>
            </a:r>
            <a:r>
              <a:rPr lang="en-US" dirty="0" err="1"/>
              <a:t>viteză</a:t>
            </a:r>
            <a:r>
              <a:rPr lang="en-US" dirty="0"/>
              <a:t> de </a:t>
            </a:r>
            <a:r>
              <a:rPr lang="en-US" dirty="0" err="1"/>
              <a:t>comutare</a:t>
            </a:r>
            <a:r>
              <a:rPr lang="en-US" dirty="0"/>
              <a:t> </a:t>
            </a:r>
            <a:r>
              <a:rPr lang="en-US" dirty="0" err="1"/>
              <a:t>rapidă</a:t>
            </a:r>
            <a:r>
              <a:rPr lang="en-US" dirty="0"/>
              <a:t>, </a:t>
            </a:r>
            <a:r>
              <a:rPr lang="en-US" dirty="0" err="1"/>
              <a:t>împreună</a:t>
            </a:r>
            <a:r>
              <a:rPr lang="en-US" dirty="0"/>
              <a:t> cu </a:t>
            </a:r>
            <a:r>
              <a:rPr lang="en-US" dirty="0" err="1"/>
              <a:t>caracteristicile</a:t>
            </a:r>
            <a:r>
              <a:rPr lang="en-US" dirty="0"/>
              <a:t> de </a:t>
            </a:r>
            <a:r>
              <a:rPr lang="en-US" dirty="0" err="1"/>
              <a:t>tensiune</a:t>
            </a:r>
            <a:r>
              <a:rPr lang="en-US" dirty="0"/>
              <a:t> de </a:t>
            </a:r>
            <a:r>
              <a:rPr lang="en-US" dirty="0" err="1"/>
              <a:t>saturație</a:t>
            </a:r>
            <a:r>
              <a:rPr lang="en-US" dirty="0"/>
              <a:t> </a:t>
            </a:r>
            <a:r>
              <a:rPr lang="en-US" dirty="0" err="1"/>
              <a:t>minime</a:t>
            </a:r>
            <a:r>
              <a:rPr lang="en-US" dirty="0"/>
              <a:t>, sunt </a:t>
            </a:r>
            <a:r>
              <a:rPr lang="en-US" dirty="0" err="1"/>
              <a:t>utilizate</a:t>
            </a:r>
            <a:r>
              <a:rPr lang="en-US" dirty="0"/>
              <a:t> </a:t>
            </a:r>
            <a:r>
              <a:rPr lang="en-US" dirty="0" err="1"/>
              <a:t>într</a:t>
            </a:r>
            <a:r>
              <a:rPr lang="en-US" dirty="0"/>
              <a:t>-o </a:t>
            </a:r>
            <a:r>
              <a:rPr lang="en-US" dirty="0" err="1"/>
              <a:t>gamă</a:t>
            </a:r>
            <a:r>
              <a:rPr lang="en-US" dirty="0"/>
              <a:t> </a:t>
            </a:r>
            <a:r>
              <a:rPr lang="en-US" dirty="0" err="1"/>
              <a:t>largă</a:t>
            </a:r>
            <a:r>
              <a:rPr lang="en-US" dirty="0"/>
              <a:t>, de la </a:t>
            </a:r>
            <a:r>
              <a:rPr lang="en-US" dirty="0" err="1"/>
              <a:t>aplicații</a:t>
            </a:r>
            <a:r>
              <a:rPr lang="en-US" dirty="0"/>
              <a:t> </a:t>
            </a:r>
            <a:r>
              <a:rPr lang="en-US" dirty="0" err="1"/>
              <a:t>comerciale</a:t>
            </a:r>
            <a:r>
              <a:rPr lang="en-US" dirty="0"/>
              <a:t>, cum </a:t>
            </a:r>
            <a:r>
              <a:rPr lang="en-US" dirty="0" err="1"/>
              <a:t>ar</a:t>
            </a:r>
            <a:r>
              <a:rPr lang="en-US" dirty="0"/>
              <a:t> fi</a:t>
            </a:r>
            <a:r>
              <a:rPr lang="ro-RO" dirty="0"/>
              <a:t>:</a:t>
            </a:r>
          </a:p>
          <a:p>
            <a:r>
              <a:rPr lang="en-US" dirty="0" err="1"/>
              <a:t>unitățile</a:t>
            </a:r>
            <a:r>
              <a:rPr lang="en-US" dirty="0"/>
              <a:t> de </a:t>
            </a:r>
            <a:r>
              <a:rPr lang="en-US" dirty="0" err="1"/>
              <a:t>captare</a:t>
            </a:r>
            <a:r>
              <a:rPr lang="en-US" dirty="0"/>
              <a:t> a </a:t>
            </a:r>
            <a:r>
              <a:rPr lang="en-US" dirty="0" err="1"/>
              <a:t>energiei</a:t>
            </a:r>
            <a:r>
              <a:rPr lang="en-US" dirty="0"/>
              <a:t> </a:t>
            </a:r>
            <a:r>
              <a:rPr lang="en-US" dirty="0" err="1"/>
              <a:t>solare</a:t>
            </a:r>
            <a:r>
              <a:rPr lang="ro-RO" dirty="0"/>
              <a:t>;</a:t>
            </a:r>
          </a:p>
          <a:p>
            <a:r>
              <a:rPr lang="en-US" dirty="0" err="1"/>
              <a:t>surs</a:t>
            </a:r>
            <a:r>
              <a:rPr lang="ro-RO" dirty="0"/>
              <a:t>e</a:t>
            </a:r>
            <a:r>
              <a:rPr lang="en-US" dirty="0"/>
              <a:t> de </a:t>
            </a:r>
            <a:r>
              <a:rPr lang="en-US" dirty="0" err="1"/>
              <a:t>alimentare</a:t>
            </a:r>
            <a:r>
              <a:rPr lang="en-US" dirty="0"/>
              <a:t> </a:t>
            </a:r>
            <a:r>
              <a:rPr lang="en-US" dirty="0" err="1"/>
              <a:t>neîntreruptibilă</a:t>
            </a:r>
            <a:r>
              <a:rPr lang="en-US" dirty="0"/>
              <a:t> (UPS)</a:t>
            </a:r>
            <a:r>
              <a:rPr lang="ro-RO" dirty="0"/>
              <a:t>;</a:t>
            </a:r>
          </a:p>
          <a:p>
            <a:r>
              <a:rPr lang="ro-RO" dirty="0"/>
              <a:t>consumatori</a:t>
            </a:r>
            <a:r>
              <a:rPr lang="en-US" dirty="0"/>
              <a:t> </a:t>
            </a:r>
            <a:r>
              <a:rPr lang="en-US" dirty="0" err="1"/>
              <a:t>electronice</a:t>
            </a:r>
            <a:r>
              <a:rPr lang="en-US" dirty="0"/>
              <a:t> </a:t>
            </a:r>
            <a:r>
              <a:rPr lang="ro-RO" dirty="0"/>
              <a:t>de putere</a:t>
            </a:r>
            <a:r>
              <a:rPr lang="en-US" dirty="0"/>
              <a:t> cum </a:t>
            </a:r>
            <a:r>
              <a:rPr lang="en-US" dirty="0" err="1"/>
              <a:t>ar</a:t>
            </a:r>
            <a:r>
              <a:rPr lang="en-US" dirty="0"/>
              <a:t> fi </a:t>
            </a:r>
            <a:r>
              <a:rPr lang="en-US" dirty="0" err="1"/>
              <a:t>controlul</a:t>
            </a:r>
            <a:r>
              <a:rPr lang="en-US" dirty="0"/>
              <a:t> </a:t>
            </a:r>
            <a:r>
              <a:rPr lang="en-US" dirty="0" err="1"/>
              <a:t>temperaturii</a:t>
            </a:r>
            <a:r>
              <a:rPr lang="en-US" dirty="0"/>
              <a:t> </a:t>
            </a:r>
            <a:r>
              <a:rPr lang="en-US" dirty="0" err="1"/>
              <a:t>pentru</a:t>
            </a:r>
            <a:r>
              <a:rPr lang="en-US" dirty="0"/>
              <a:t> </a:t>
            </a:r>
            <a:r>
              <a:rPr lang="en-US" dirty="0" err="1"/>
              <a:t>plitele</a:t>
            </a:r>
            <a:r>
              <a:rPr lang="en-US" dirty="0"/>
              <a:t> de </a:t>
            </a:r>
            <a:r>
              <a:rPr lang="en-US" dirty="0" err="1"/>
              <a:t>încălzire</a:t>
            </a:r>
            <a:r>
              <a:rPr lang="en-US" dirty="0"/>
              <a:t> cu </a:t>
            </a:r>
            <a:r>
              <a:rPr lang="en-US" dirty="0" err="1"/>
              <a:t>inducție</a:t>
            </a:r>
            <a:r>
              <a:rPr lang="en-US" dirty="0"/>
              <a:t>, </a:t>
            </a:r>
            <a:r>
              <a:rPr lang="ro-RO" dirty="0"/>
              <a:t>aparate</a:t>
            </a:r>
            <a:r>
              <a:rPr lang="en-US" dirty="0"/>
              <a:t> de </a:t>
            </a:r>
            <a:r>
              <a:rPr lang="en-US" dirty="0" err="1"/>
              <a:t>aer</a:t>
            </a:r>
            <a:r>
              <a:rPr lang="en-US" dirty="0"/>
              <a:t> </a:t>
            </a:r>
            <a:r>
              <a:rPr lang="en-US" dirty="0" err="1"/>
              <a:t>condiționat</a:t>
            </a:r>
            <a:r>
              <a:rPr lang="en-US" dirty="0"/>
              <a:t>, </a:t>
            </a:r>
            <a:r>
              <a:rPr lang="en-US" dirty="0" err="1"/>
              <a:t>invertoare</a:t>
            </a:r>
            <a:r>
              <a:rPr lang="en-US" dirty="0"/>
              <a:t> </a:t>
            </a:r>
            <a:r>
              <a:rPr lang="en-US" dirty="0" err="1"/>
              <a:t>și</a:t>
            </a:r>
            <a:r>
              <a:rPr lang="en-US" dirty="0"/>
              <a:t> </a:t>
            </a:r>
            <a:r>
              <a:rPr lang="en-US" dirty="0" err="1"/>
              <a:t>stroboscoape</a:t>
            </a:r>
            <a:r>
              <a:rPr lang="en-US" dirty="0"/>
              <a:t> </a:t>
            </a:r>
            <a:r>
              <a:rPr lang="en-US" dirty="0" err="1"/>
              <a:t>pentru</a:t>
            </a:r>
            <a:r>
              <a:rPr lang="en-US" dirty="0"/>
              <a:t> </a:t>
            </a:r>
            <a:r>
              <a:rPr lang="en-US" dirty="0" err="1"/>
              <a:t>camere</a:t>
            </a:r>
            <a:r>
              <a:rPr lang="en-US" dirty="0"/>
              <a:t> </a:t>
            </a:r>
            <a:r>
              <a:rPr lang="en-US" dirty="0" err="1"/>
              <a:t>digitale</a:t>
            </a:r>
            <a:r>
              <a:rPr lang="en-US" dirty="0"/>
              <a:t>.</a:t>
            </a:r>
          </a:p>
        </p:txBody>
      </p:sp>
    </p:spTree>
    <p:extLst>
      <p:ext uri="{BB962C8B-B14F-4D97-AF65-F5344CB8AC3E}">
        <p14:creationId xmlns:p14="http://schemas.microsoft.com/office/powerpoint/2010/main" val="62389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469BC58-C183-39BF-9B66-37C89C65C94F}"/>
              </a:ext>
            </a:extLst>
          </p:cNvPr>
          <p:cNvSpPr>
            <a:spLocks noGrp="1"/>
          </p:cNvSpPr>
          <p:nvPr>
            <p:ph type="title"/>
          </p:nvPr>
        </p:nvSpPr>
        <p:spPr>
          <a:xfrm>
            <a:off x="838200" y="365126"/>
            <a:ext cx="4293637" cy="810532"/>
          </a:xfrm>
        </p:spPr>
        <p:txBody>
          <a:bodyPr/>
          <a:lstStyle/>
          <a:p>
            <a:r>
              <a:rPr lang="en-US" dirty="0"/>
              <a:t>Dual Switch IGBT?</a:t>
            </a:r>
          </a:p>
        </p:txBody>
      </p:sp>
      <p:sp>
        <p:nvSpPr>
          <p:cNvPr id="3" name="Substituent conținut 2">
            <a:extLst>
              <a:ext uri="{FF2B5EF4-FFF2-40B4-BE49-F238E27FC236}">
                <a16:creationId xmlns:a16="http://schemas.microsoft.com/office/drawing/2014/main" xmlns="" id="{E93C95BC-6806-D051-5730-52F15DA202F1}"/>
              </a:ext>
            </a:extLst>
          </p:cNvPr>
          <p:cNvSpPr>
            <a:spLocks noGrp="1"/>
          </p:cNvSpPr>
          <p:nvPr>
            <p:ph idx="1"/>
          </p:nvPr>
        </p:nvSpPr>
        <p:spPr>
          <a:xfrm>
            <a:off x="480071" y="3638922"/>
            <a:ext cx="11191976" cy="3120854"/>
          </a:xfrm>
        </p:spPr>
        <p:txBody>
          <a:bodyPr>
            <a:noAutofit/>
          </a:bodyPr>
          <a:lstStyle/>
          <a:p>
            <a:r>
              <a:rPr lang="en-US" sz="2000" dirty="0" err="1"/>
              <a:t>În</a:t>
            </a:r>
            <a:r>
              <a:rPr lang="en-US" sz="2000" dirty="0"/>
              <a:t> </a:t>
            </a:r>
            <a:r>
              <a:rPr lang="en-US" sz="2000" dirty="0" err="1"/>
              <a:t>configurația</a:t>
            </a:r>
            <a:r>
              <a:rPr lang="en-US" sz="2000" dirty="0"/>
              <a:t> </a:t>
            </a:r>
            <a:r>
              <a:rPr lang="ro-RO" sz="2000" dirty="0"/>
              <a:t>semi-punte</a:t>
            </a:r>
            <a:r>
              <a:rPr lang="en-US" sz="2000" dirty="0"/>
              <a:t> </a:t>
            </a:r>
            <a:r>
              <a:rPr lang="en-US" sz="2000" dirty="0" err="1"/>
              <a:t>cele</a:t>
            </a:r>
            <a:r>
              <a:rPr lang="en-US" sz="2000" dirty="0"/>
              <a:t> </a:t>
            </a:r>
            <a:r>
              <a:rPr lang="en-US" sz="2000" dirty="0" err="1"/>
              <a:t>două</a:t>
            </a:r>
            <a:r>
              <a:rPr lang="en-US" sz="2000" dirty="0"/>
              <a:t> IGBT-</a:t>
            </a:r>
            <a:r>
              <a:rPr lang="en-US" sz="2000" dirty="0" err="1"/>
              <a:t>uri</a:t>
            </a:r>
            <a:r>
              <a:rPr lang="en-US" sz="2000" dirty="0"/>
              <a:t> sunt </a:t>
            </a:r>
            <a:r>
              <a:rPr lang="en-US" sz="2000" dirty="0" err="1"/>
              <a:t>conectate</a:t>
            </a:r>
            <a:r>
              <a:rPr lang="en-US" sz="2000" dirty="0"/>
              <a:t> </a:t>
            </a:r>
            <a:r>
              <a:rPr lang="en-US" sz="2000" dirty="0" err="1"/>
              <a:t>într</a:t>
            </a:r>
            <a:r>
              <a:rPr lang="en-US" sz="2000" dirty="0"/>
              <a:t>-o </a:t>
            </a:r>
            <a:r>
              <a:rPr lang="en-US" sz="2000" dirty="0" err="1"/>
              <a:t>configurație</a:t>
            </a:r>
            <a:r>
              <a:rPr lang="en-US" sz="2000" dirty="0"/>
              <a:t> cu </a:t>
            </a:r>
            <a:r>
              <a:rPr lang="en-US" sz="2000" dirty="0" err="1"/>
              <a:t>jumăt</a:t>
            </a:r>
            <a:r>
              <a:rPr lang="ro-RO" sz="2000" dirty="0" err="1"/>
              <a:t>ăți</a:t>
            </a:r>
            <a:r>
              <a:rPr lang="ro-RO" sz="2000" dirty="0"/>
              <a:t> </a:t>
            </a:r>
            <a:r>
              <a:rPr lang="en-US" sz="2000" dirty="0"/>
              <a:t>de </a:t>
            </a:r>
            <a:r>
              <a:rPr lang="en-US" sz="2000" dirty="0" err="1"/>
              <a:t>punte</a:t>
            </a:r>
            <a:r>
              <a:rPr lang="en-US" sz="2000" dirty="0"/>
              <a:t>, </a:t>
            </a:r>
            <a:r>
              <a:rPr lang="en-US" sz="2000" dirty="0" err="1"/>
              <a:t>iar</a:t>
            </a:r>
            <a:r>
              <a:rPr lang="en-US" sz="2000" dirty="0"/>
              <a:t> o </a:t>
            </a:r>
            <a:r>
              <a:rPr lang="en-US" sz="2000" dirty="0" err="1"/>
              <a:t>diodă</a:t>
            </a:r>
            <a:r>
              <a:rPr lang="en-US" sz="2000" dirty="0"/>
              <a:t> </a:t>
            </a:r>
            <a:r>
              <a:rPr lang="ro-RO" sz="2000" dirty="0" err="1"/>
              <a:t>Flyback</a:t>
            </a:r>
            <a:r>
              <a:rPr lang="ro-RO" sz="2000" dirty="0"/>
              <a:t> </a:t>
            </a:r>
            <a:r>
              <a:rPr lang="en-US" sz="2000" dirty="0" err="1"/>
              <a:t>este</a:t>
            </a:r>
            <a:r>
              <a:rPr lang="en-US" sz="2000" dirty="0"/>
              <a:t> </a:t>
            </a:r>
            <a:r>
              <a:rPr lang="en-US" sz="2000" dirty="0" err="1"/>
              <a:t>conectată</a:t>
            </a:r>
            <a:r>
              <a:rPr lang="en-US" sz="2000" dirty="0"/>
              <a:t> anti-</a:t>
            </a:r>
            <a:r>
              <a:rPr lang="en-US" sz="2000" dirty="0" err="1"/>
              <a:t>paralel</a:t>
            </a:r>
            <a:r>
              <a:rPr lang="en-US" sz="2000" dirty="0"/>
              <a:t> </a:t>
            </a:r>
            <a:r>
              <a:rPr lang="en-US" sz="2000" dirty="0" err="1"/>
              <a:t>peste</a:t>
            </a:r>
            <a:r>
              <a:rPr lang="en-US" sz="2000" dirty="0"/>
              <a:t> </a:t>
            </a:r>
            <a:r>
              <a:rPr lang="en-US" sz="2000" dirty="0" err="1"/>
              <a:t>fiecare</a:t>
            </a:r>
            <a:r>
              <a:rPr lang="en-US" sz="2000" dirty="0"/>
              <a:t> IGBT</a:t>
            </a:r>
            <a:r>
              <a:rPr lang="ro-RO" sz="2000" dirty="0"/>
              <a:t>(</a:t>
            </a:r>
            <a:r>
              <a:rPr lang="en-US" sz="2000" dirty="0" err="1"/>
              <a:t>pentru</a:t>
            </a:r>
            <a:r>
              <a:rPr lang="en-US" sz="2000" dirty="0"/>
              <a:t> a </a:t>
            </a:r>
            <a:r>
              <a:rPr lang="en-US" sz="2000" dirty="0" err="1"/>
              <a:t>proteja</a:t>
            </a:r>
            <a:r>
              <a:rPr lang="en-US" sz="2000" dirty="0"/>
              <a:t> </a:t>
            </a:r>
            <a:r>
              <a:rPr lang="en-US" sz="2000" dirty="0" err="1"/>
              <a:t>circuitul</a:t>
            </a:r>
            <a:r>
              <a:rPr lang="en-US" sz="2000" dirty="0"/>
              <a:t> de </a:t>
            </a:r>
            <a:r>
              <a:rPr lang="en-US" sz="2000" dirty="0" err="1"/>
              <a:t>daune</a:t>
            </a:r>
            <a:r>
              <a:rPr lang="en-US" sz="2000" dirty="0"/>
              <a:t> </a:t>
            </a:r>
            <a:r>
              <a:rPr lang="en-US" sz="2000" dirty="0" err="1"/>
              <a:t>neobișnuite</a:t>
            </a:r>
            <a:r>
              <a:rPr lang="en-US" sz="2000" dirty="0"/>
              <a:t> </a:t>
            </a:r>
            <a:r>
              <a:rPr lang="en-US" sz="2000" dirty="0" err="1"/>
              <a:t>cauzate</a:t>
            </a:r>
            <a:r>
              <a:rPr lang="en-US" sz="2000" dirty="0"/>
              <a:t> de </a:t>
            </a:r>
            <a:r>
              <a:rPr lang="en-US" sz="2000" dirty="0" err="1"/>
              <a:t>reducerea</a:t>
            </a:r>
            <a:r>
              <a:rPr lang="en-US" sz="2000" dirty="0"/>
              <a:t> </a:t>
            </a:r>
            <a:r>
              <a:rPr lang="en-US" sz="2000" dirty="0" err="1"/>
              <a:t>bruscă</a:t>
            </a:r>
            <a:r>
              <a:rPr lang="en-US" sz="2000" dirty="0"/>
              <a:t> a </a:t>
            </a:r>
            <a:r>
              <a:rPr lang="en-US" sz="2000" dirty="0" err="1"/>
              <a:t>curentului</a:t>
            </a:r>
            <a:r>
              <a:rPr lang="en-US" sz="2000" dirty="0"/>
              <a:t> care </a:t>
            </a:r>
            <a:r>
              <a:rPr lang="en-US" sz="2000" dirty="0" err="1"/>
              <a:t>curge</a:t>
            </a:r>
            <a:r>
              <a:rPr lang="en-US" sz="2000" dirty="0"/>
              <a:t> </a:t>
            </a:r>
            <a:r>
              <a:rPr lang="en-US" sz="2000" dirty="0" err="1"/>
              <a:t>prin</a:t>
            </a:r>
            <a:r>
              <a:rPr lang="en-US" sz="2000" dirty="0"/>
              <a:t> circuit</a:t>
            </a:r>
            <a:r>
              <a:rPr lang="ro-RO" sz="2000" dirty="0"/>
              <a:t>)</a:t>
            </a:r>
            <a:r>
              <a:rPr lang="en-US" sz="2000" dirty="0"/>
              <a:t>.</a:t>
            </a:r>
            <a:r>
              <a:rPr lang="ro-RO" sz="2000" dirty="0"/>
              <a:t> </a:t>
            </a:r>
            <a:r>
              <a:rPr lang="en-US" sz="2000" dirty="0" err="1"/>
              <a:t>Aceste</a:t>
            </a:r>
            <a:r>
              <a:rPr lang="en-US" sz="2000" dirty="0"/>
              <a:t> </a:t>
            </a:r>
            <a:r>
              <a:rPr lang="en-US" sz="2000" dirty="0" err="1"/>
              <a:t>două</a:t>
            </a:r>
            <a:r>
              <a:rPr lang="en-US" sz="2000" dirty="0"/>
              <a:t> </a:t>
            </a:r>
            <a:r>
              <a:rPr lang="en-US" sz="2000" dirty="0" err="1"/>
              <a:t>comutatoare</a:t>
            </a:r>
            <a:r>
              <a:rPr lang="en-US" sz="2000" dirty="0"/>
              <a:t> sunt </a:t>
            </a:r>
            <a:r>
              <a:rPr lang="en-US" sz="2000" dirty="0" err="1"/>
              <a:t>comutatoare</a:t>
            </a:r>
            <a:r>
              <a:rPr lang="en-US" sz="2000" dirty="0"/>
              <a:t> </a:t>
            </a:r>
            <a:r>
              <a:rPr lang="en-US" sz="2000" dirty="0" err="1"/>
              <a:t>complementare</a:t>
            </a:r>
            <a:r>
              <a:rPr lang="en-US" sz="2000" dirty="0"/>
              <a:t>, </a:t>
            </a:r>
            <a:r>
              <a:rPr lang="en-US" sz="2000" dirty="0" err="1"/>
              <a:t>adică</a:t>
            </a:r>
            <a:r>
              <a:rPr lang="en-US" sz="2000" dirty="0"/>
              <a:t> </a:t>
            </a:r>
            <a:r>
              <a:rPr lang="en-US" sz="2000" dirty="0" err="1"/>
              <a:t>atunci</a:t>
            </a:r>
            <a:r>
              <a:rPr lang="en-US" sz="2000" dirty="0"/>
              <a:t> </a:t>
            </a:r>
            <a:r>
              <a:rPr lang="en-US" sz="2000" dirty="0" err="1"/>
              <a:t>când</a:t>
            </a:r>
            <a:r>
              <a:rPr lang="en-US" sz="2000" dirty="0"/>
              <a:t> </a:t>
            </a:r>
            <a:r>
              <a:rPr lang="ro-RO" sz="2000" dirty="0"/>
              <a:t>un</a:t>
            </a:r>
            <a:r>
              <a:rPr lang="en-US" sz="2000" dirty="0"/>
              <a:t> </a:t>
            </a:r>
            <a:r>
              <a:rPr lang="en-US" sz="2000" dirty="0" err="1"/>
              <a:t>comutator</a:t>
            </a:r>
            <a:r>
              <a:rPr lang="en-US" sz="2000" dirty="0"/>
              <a:t> IGBT </a:t>
            </a:r>
            <a:r>
              <a:rPr lang="en-US" sz="2000" dirty="0" err="1"/>
              <a:t>este</a:t>
            </a:r>
            <a:r>
              <a:rPr lang="en-US" sz="2000" dirty="0"/>
              <a:t> ON, al </a:t>
            </a:r>
            <a:r>
              <a:rPr lang="en-US" sz="2000" dirty="0" err="1"/>
              <a:t>doilea</a:t>
            </a:r>
            <a:r>
              <a:rPr lang="en-US" sz="2000" dirty="0"/>
              <a:t> </a:t>
            </a:r>
            <a:r>
              <a:rPr lang="en-US" sz="2000" dirty="0" err="1"/>
              <a:t>comutator</a:t>
            </a:r>
            <a:r>
              <a:rPr lang="en-US" sz="2000" dirty="0"/>
              <a:t> IGBT </a:t>
            </a:r>
            <a:r>
              <a:rPr lang="en-US" sz="2000" dirty="0" err="1"/>
              <a:t>va</a:t>
            </a:r>
            <a:r>
              <a:rPr lang="en-US" sz="2000" dirty="0"/>
              <a:t> fi O</a:t>
            </a:r>
            <a:r>
              <a:rPr lang="ro-RO" sz="2000" dirty="0"/>
              <a:t>FF</a:t>
            </a:r>
            <a:r>
              <a:rPr lang="en-US" sz="2000" dirty="0"/>
              <a:t>.</a:t>
            </a:r>
            <a:endParaRPr lang="ro-RO" sz="2000" dirty="0"/>
          </a:p>
          <a:p>
            <a:r>
              <a:rPr lang="en-US" sz="2000" dirty="0" err="1"/>
              <a:t>Într</a:t>
            </a:r>
            <a:r>
              <a:rPr lang="en-US" sz="2000" dirty="0"/>
              <a:t>-o </a:t>
            </a:r>
            <a:r>
              <a:rPr lang="en-US" sz="2000" dirty="0" err="1"/>
              <a:t>configurație</a:t>
            </a:r>
            <a:r>
              <a:rPr lang="en-US" sz="2000" dirty="0"/>
              <a:t> de </a:t>
            </a:r>
            <a:r>
              <a:rPr lang="en-US" sz="2000" dirty="0" err="1"/>
              <a:t>comutare</a:t>
            </a:r>
            <a:r>
              <a:rPr lang="en-US" sz="2000" dirty="0"/>
              <a:t> </a:t>
            </a:r>
            <a:r>
              <a:rPr lang="en-US" sz="2000" dirty="0" err="1"/>
              <a:t>bidirecțională</a:t>
            </a:r>
            <a:r>
              <a:rPr lang="en-US" sz="2000" dirty="0"/>
              <a:t>, </a:t>
            </a:r>
            <a:r>
              <a:rPr lang="en-US" sz="2000" dirty="0" err="1"/>
              <a:t>două</a:t>
            </a:r>
            <a:r>
              <a:rPr lang="en-US" sz="2000" dirty="0"/>
              <a:t> IGBT-</a:t>
            </a:r>
            <a:r>
              <a:rPr lang="en-US" sz="2000" dirty="0" err="1"/>
              <a:t>uri</a:t>
            </a:r>
            <a:r>
              <a:rPr lang="en-US" sz="2000" dirty="0"/>
              <a:t> sunt </a:t>
            </a:r>
            <a:r>
              <a:rPr lang="en-US" sz="2000" dirty="0" err="1"/>
              <a:t>conectate</a:t>
            </a:r>
            <a:r>
              <a:rPr lang="en-US" sz="2000" dirty="0"/>
              <a:t> spate </a:t>
            </a:r>
            <a:r>
              <a:rPr lang="en-US" sz="2000" dirty="0" err="1"/>
              <a:t>în</a:t>
            </a:r>
            <a:r>
              <a:rPr lang="en-US" sz="2000" dirty="0"/>
              <a:t> spate </a:t>
            </a:r>
            <a:r>
              <a:rPr lang="en-US" sz="2000" dirty="0" err="1"/>
              <a:t>în</a:t>
            </a:r>
            <a:r>
              <a:rPr lang="en-US" sz="2000" dirty="0"/>
              <a:t> </a:t>
            </a:r>
            <a:r>
              <a:rPr lang="en-US" sz="2000" dirty="0" err="1"/>
              <a:t>serie</a:t>
            </a:r>
            <a:r>
              <a:rPr lang="en-US" sz="2000" dirty="0"/>
              <a:t>. </a:t>
            </a:r>
            <a:r>
              <a:rPr lang="en-US" sz="2000" dirty="0" err="1"/>
              <a:t>Această</a:t>
            </a:r>
            <a:r>
              <a:rPr lang="en-US" sz="2000" dirty="0"/>
              <a:t> </a:t>
            </a:r>
            <a:r>
              <a:rPr lang="en-US" sz="2000" dirty="0" err="1"/>
              <a:t>configurație</a:t>
            </a:r>
            <a:r>
              <a:rPr lang="en-US" sz="2000" dirty="0"/>
              <a:t> </a:t>
            </a:r>
            <a:r>
              <a:rPr lang="en-US" sz="2000" dirty="0" err="1"/>
              <a:t>permite</a:t>
            </a:r>
            <a:r>
              <a:rPr lang="en-US" sz="2000" dirty="0"/>
              <a:t> </a:t>
            </a:r>
            <a:r>
              <a:rPr lang="en-US" sz="2000" dirty="0" err="1"/>
              <a:t>fluxul</a:t>
            </a:r>
            <a:r>
              <a:rPr lang="en-US" sz="2000" dirty="0"/>
              <a:t> de </a:t>
            </a:r>
            <a:r>
              <a:rPr lang="en-US" sz="2000" dirty="0" err="1"/>
              <a:t>curent</a:t>
            </a:r>
            <a:r>
              <a:rPr lang="en-US" sz="2000" dirty="0"/>
              <a:t> </a:t>
            </a:r>
            <a:r>
              <a:rPr lang="en-US" sz="2000" dirty="0" err="1"/>
              <a:t>bidirecțional</a:t>
            </a:r>
            <a:r>
              <a:rPr lang="en-US" sz="2000" dirty="0"/>
              <a:t>.</a:t>
            </a:r>
            <a:r>
              <a:rPr lang="ro-RO" sz="2000" dirty="0"/>
              <a:t> </a:t>
            </a:r>
            <a:r>
              <a:rPr lang="en-US" sz="2000" dirty="0"/>
              <a:t>IGBT-urile cu </a:t>
            </a:r>
            <a:r>
              <a:rPr lang="en-US" sz="2000" dirty="0" err="1"/>
              <a:t>comutator</a:t>
            </a:r>
            <a:r>
              <a:rPr lang="en-US" sz="2000" dirty="0"/>
              <a:t> </a:t>
            </a:r>
            <a:r>
              <a:rPr lang="en-US" sz="2000" dirty="0" err="1"/>
              <a:t>dublu</a:t>
            </a:r>
            <a:r>
              <a:rPr lang="en-US" sz="2000" dirty="0"/>
              <a:t> sunt </a:t>
            </a:r>
            <a:r>
              <a:rPr lang="en-US" sz="2000" dirty="0" err="1"/>
              <a:t>ideale</a:t>
            </a:r>
            <a:r>
              <a:rPr lang="en-US" sz="2000" dirty="0"/>
              <a:t> </a:t>
            </a:r>
            <a:r>
              <a:rPr lang="en-US" sz="2000" dirty="0" err="1"/>
              <a:t>pentru</a:t>
            </a:r>
            <a:r>
              <a:rPr lang="en-US" sz="2000" dirty="0"/>
              <a:t> </a:t>
            </a:r>
            <a:r>
              <a:rPr lang="en-US" sz="2000" dirty="0" err="1"/>
              <a:t>utilizarea</a:t>
            </a:r>
            <a:r>
              <a:rPr lang="en-US" sz="2000" dirty="0"/>
              <a:t> </a:t>
            </a:r>
            <a:r>
              <a:rPr lang="en-US" sz="2000" dirty="0" err="1"/>
              <a:t>în</a:t>
            </a:r>
            <a:r>
              <a:rPr lang="en-US" sz="2000" dirty="0"/>
              <a:t> </a:t>
            </a:r>
            <a:r>
              <a:rPr lang="en-US" sz="2000" dirty="0" err="1"/>
              <a:t>acţionare</a:t>
            </a:r>
            <a:r>
              <a:rPr lang="en-US" sz="2000" dirty="0"/>
              <a:t> cu </a:t>
            </a:r>
            <a:r>
              <a:rPr lang="en-US" sz="2000" dirty="0" err="1"/>
              <a:t>motoare</a:t>
            </a:r>
            <a:r>
              <a:rPr lang="en-US" sz="2000" dirty="0"/>
              <a:t>, </a:t>
            </a:r>
            <a:r>
              <a:rPr lang="en-US" sz="2000" dirty="0" err="1"/>
              <a:t>invertoare</a:t>
            </a:r>
            <a:r>
              <a:rPr lang="en-US" sz="2000" dirty="0"/>
              <a:t> de </a:t>
            </a:r>
            <a:r>
              <a:rPr lang="en-US" sz="2000" dirty="0" err="1"/>
              <a:t>înaltă</a:t>
            </a:r>
            <a:r>
              <a:rPr lang="en-US" sz="2000" dirty="0"/>
              <a:t> </a:t>
            </a:r>
            <a:r>
              <a:rPr lang="en-US" sz="2000" dirty="0" err="1"/>
              <a:t>fiabilitate</a:t>
            </a:r>
            <a:r>
              <a:rPr lang="en-US" sz="2000" dirty="0"/>
              <a:t>, UPS, </a:t>
            </a:r>
            <a:r>
              <a:rPr lang="en-US" sz="2000" dirty="0" err="1"/>
              <a:t>maşini</a:t>
            </a:r>
            <a:r>
              <a:rPr lang="en-US" sz="2000" dirty="0"/>
              <a:t> </a:t>
            </a:r>
            <a:r>
              <a:rPr lang="en-US" sz="2000" dirty="0" err="1"/>
              <a:t>industriale</a:t>
            </a:r>
            <a:r>
              <a:rPr lang="en-US" sz="2000" dirty="0"/>
              <a:t> (</a:t>
            </a:r>
            <a:r>
              <a:rPr lang="ro-RO" sz="2000" dirty="0"/>
              <a:t>e.g.</a:t>
            </a:r>
            <a:r>
              <a:rPr lang="en-US" sz="2000" dirty="0"/>
              <a:t> de </a:t>
            </a:r>
            <a:r>
              <a:rPr lang="en-US" sz="2000" dirty="0" err="1"/>
              <a:t>sudură</a:t>
            </a:r>
            <a:r>
              <a:rPr lang="en-US" sz="2000" dirty="0"/>
              <a:t>), </a:t>
            </a:r>
            <a:r>
              <a:rPr lang="en-US" sz="2000" dirty="0" err="1"/>
              <a:t>surse</a:t>
            </a:r>
            <a:r>
              <a:rPr lang="en-US" sz="2000" dirty="0"/>
              <a:t> de </a:t>
            </a:r>
            <a:r>
              <a:rPr lang="en-US" sz="2000" dirty="0" err="1"/>
              <a:t>înaltă</a:t>
            </a:r>
            <a:r>
              <a:rPr lang="en-US" sz="2000" dirty="0"/>
              <a:t> </a:t>
            </a:r>
            <a:r>
              <a:rPr lang="en-US" sz="2000" dirty="0" err="1"/>
              <a:t>tensiune</a:t>
            </a:r>
            <a:r>
              <a:rPr lang="en-US" sz="2000" dirty="0"/>
              <a:t>, </a:t>
            </a:r>
            <a:r>
              <a:rPr lang="en-US" sz="2000" dirty="0" err="1"/>
              <a:t>pompe</a:t>
            </a:r>
            <a:r>
              <a:rPr lang="en-US" sz="2000" dirty="0"/>
              <a:t>, </a:t>
            </a:r>
            <a:r>
              <a:rPr lang="en-US" sz="2000" dirty="0" err="1"/>
              <a:t>ventilatoare</a:t>
            </a:r>
            <a:r>
              <a:rPr lang="en-US" sz="2000" dirty="0"/>
              <a:t>, </a:t>
            </a:r>
            <a:r>
              <a:rPr lang="en-US" sz="2000" dirty="0" err="1"/>
              <a:t>sisteme</a:t>
            </a:r>
            <a:r>
              <a:rPr lang="en-US" sz="2000" dirty="0"/>
              <a:t> de </a:t>
            </a:r>
            <a:r>
              <a:rPr lang="en-US" sz="2000" dirty="0" err="1"/>
              <a:t>aer</a:t>
            </a:r>
            <a:r>
              <a:rPr lang="en-US" sz="2000" dirty="0"/>
              <a:t> </a:t>
            </a:r>
            <a:r>
              <a:rPr lang="en-US" sz="2000" dirty="0" err="1"/>
              <a:t>condiţionat</a:t>
            </a:r>
            <a:r>
              <a:rPr lang="en-US" sz="2000" dirty="0"/>
              <a:t>, turbine </a:t>
            </a:r>
            <a:r>
              <a:rPr lang="en-US" sz="2000" dirty="0" err="1"/>
              <a:t>eoliene</a:t>
            </a:r>
            <a:r>
              <a:rPr lang="en-US" sz="2000" dirty="0"/>
              <a:t>, </a:t>
            </a:r>
            <a:r>
              <a:rPr lang="en-US" sz="2000" dirty="0" err="1"/>
              <a:t>sisteme</a:t>
            </a:r>
            <a:r>
              <a:rPr lang="en-US" sz="2000" dirty="0"/>
              <a:t> de </a:t>
            </a:r>
            <a:r>
              <a:rPr lang="en-US" sz="2000" dirty="0" err="1"/>
              <a:t>condiţionare</a:t>
            </a:r>
            <a:r>
              <a:rPr lang="en-US" sz="2000" dirty="0"/>
              <a:t> a </a:t>
            </a:r>
            <a:r>
              <a:rPr lang="en-US" sz="2000" dirty="0" err="1"/>
              <a:t>energiei</a:t>
            </a:r>
            <a:r>
              <a:rPr lang="en-US" sz="2000" dirty="0"/>
              <a:t> </a:t>
            </a:r>
            <a:r>
              <a:rPr lang="en-US" sz="2000" dirty="0" err="1"/>
              <a:t>fotovoltaice</a:t>
            </a:r>
            <a:r>
              <a:rPr lang="en-US" sz="2000" dirty="0"/>
              <a:t>, </a:t>
            </a:r>
            <a:r>
              <a:rPr lang="en-US" sz="2000" dirty="0" err="1"/>
              <a:t>tracţiune</a:t>
            </a:r>
            <a:r>
              <a:rPr lang="en-US" sz="2000" dirty="0"/>
              <a:t>. </a:t>
            </a:r>
            <a:r>
              <a:rPr lang="en-US" sz="2000" dirty="0" err="1"/>
              <a:t>unități</a:t>
            </a:r>
            <a:r>
              <a:rPr lang="en-US" sz="2000" dirty="0"/>
              <a:t> </a:t>
            </a:r>
            <a:r>
              <a:rPr lang="en-US" sz="2000" dirty="0" err="1"/>
              <a:t>și</a:t>
            </a:r>
            <a:r>
              <a:rPr lang="en-US" sz="2000" dirty="0"/>
              <a:t> </a:t>
            </a:r>
            <a:r>
              <a:rPr lang="en-US" sz="2000" dirty="0" err="1"/>
              <a:t>corectoare</a:t>
            </a:r>
            <a:r>
              <a:rPr lang="en-US" sz="2000" dirty="0"/>
              <a:t> ale </a:t>
            </a:r>
            <a:r>
              <a:rPr lang="en-US" sz="2000" dirty="0" err="1"/>
              <a:t>factorului</a:t>
            </a:r>
            <a:r>
              <a:rPr lang="en-US" sz="2000" dirty="0"/>
              <a:t> de </a:t>
            </a:r>
            <a:r>
              <a:rPr lang="en-US" sz="2000" dirty="0" err="1"/>
              <a:t>putere</a:t>
            </a:r>
            <a:r>
              <a:rPr lang="en-US" sz="2000" dirty="0"/>
              <a:t>.</a:t>
            </a:r>
          </a:p>
        </p:txBody>
      </p:sp>
      <p:pic>
        <p:nvPicPr>
          <p:cNvPr id="4" name="Imagine 3">
            <a:extLst>
              <a:ext uri="{FF2B5EF4-FFF2-40B4-BE49-F238E27FC236}">
                <a16:creationId xmlns:a16="http://schemas.microsoft.com/office/drawing/2014/main" xmlns="" id="{DEDFBF9B-C67D-9E87-F004-5E98981A248E}"/>
              </a:ext>
            </a:extLst>
          </p:cNvPr>
          <p:cNvPicPr>
            <a:picLocks noChangeAspect="1"/>
          </p:cNvPicPr>
          <p:nvPr/>
        </p:nvPicPr>
        <p:blipFill>
          <a:blip r:embed="rId2"/>
          <a:stretch>
            <a:fillRect/>
          </a:stretch>
        </p:blipFill>
        <p:spPr>
          <a:xfrm>
            <a:off x="5324475" y="475114"/>
            <a:ext cx="6347572" cy="2764408"/>
          </a:xfrm>
          <a:prstGeom prst="rect">
            <a:avLst/>
          </a:prstGeom>
        </p:spPr>
      </p:pic>
      <p:sp>
        <p:nvSpPr>
          <p:cNvPr id="6" name="CasetăText 5">
            <a:extLst>
              <a:ext uri="{FF2B5EF4-FFF2-40B4-BE49-F238E27FC236}">
                <a16:creationId xmlns:a16="http://schemas.microsoft.com/office/drawing/2014/main" xmlns="" id="{570CFEE4-B7E8-E16D-2E31-8D7590D03C2F}"/>
              </a:ext>
            </a:extLst>
          </p:cNvPr>
          <p:cNvSpPr txBox="1"/>
          <p:nvPr/>
        </p:nvSpPr>
        <p:spPr>
          <a:xfrm>
            <a:off x="282846" y="1051876"/>
            <a:ext cx="4665671" cy="2308324"/>
          </a:xfrm>
          <a:prstGeom prst="rect">
            <a:avLst/>
          </a:prstGeom>
          <a:noFill/>
        </p:spPr>
        <p:txBody>
          <a:bodyPr wrap="square">
            <a:spAutoFit/>
          </a:bodyPr>
          <a:lstStyle/>
          <a:p>
            <a:pPr marL="0" indent="0">
              <a:buNone/>
            </a:pPr>
            <a:r>
              <a:rPr lang="en-US" dirty="0"/>
              <a:t>Dual Switch IGBT </a:t>
            </a:r>
            <a:r>
              <a:rPr lang="en-US" dirty="0" err="1"/>
              <a:t>constă</a:t>
            </a:r>
            <a:r>
              <a:rPr lang="en-US" dirty="0"/>
              <a:t> din </a:t>
            </a:r>
            <a:r>
              <a:rPr lang="en-US" dirty="0" err="1"/>
              <a:t>două</a:t>
            </a:r>
            <a:r>
              <a:rPr lang="en-US" dirty="0"/>
              <a:t> </a:t>
            </a:r>
            <a:r>
              <a:rPr lang="en-US" dirty="0" err="1"/>
              <a:t>comutatoare</a:t>
            </a:r>
            <a:r>
              <a:rPr lang="en-US" dirty="0"/>
              <a:t> IGBT </a:t>
            </a:r>
            <a:r>
              <a:rPr lang="en-US" dirty="0" err="1"/>
              <a:t>pentru</a:t>
            </a:r>
            <a:r>
              <a:rPr lang="en-US" dirty="0"/>
              <a:t> </a:t>
            </a:r>
            <a:r>
              <a:rPr lang="en-US" dirty="0" err="1"/>
              <a:t>funcționare</a:t>
            </a:r>
            <a:r>
              <a:rPr lang="en-US" dirty="0"/>
              <a:t>. </a:t>
            </a:r>
          </a:p>
          <a:p>
            <a:pPr marL="0" indent="0">
              <a:buNone/>
            </a:pPr>
            <a:r>
              <a:rPr lang="en-US" dirty="0" err="1"/>
              <a:t>Acestea</a:t>
            </a:r>
            <a:r>
              <a:rPr lang="en-US" dirty="0"/>
              <a:t> pot fi </a:t>
            </a:r>
            <a:r>
              <a:rPr lang="en-US" dirty="0" err="1"/>
              <a:t>conectate</a:t>
            </a:r>
            <a:r>
              <a:rPr lang="en-US" dirty="0"/>
              <a:t> </a:t>
            </a:r>
            <a:r>
              <a:rPr lang="en-US" dirty="0" err="1"/>
              <a:t>în</a:t>
            </a:r>
            <a:r>
              <a:rPr lang="en-US" dirty="0"/>
              <a:t> </a:t>
            </a:r>
            <a:r>
              <a:rPr lang="en-US" dirty="0" err="1"/>
              <a:t>trei</a:t>
            </a:r>
            <a:r>
              <a:rPr lang="en-US" dirty="0"/>
              <a:t> </a:t>
            </a:r>
            <a:r>
              <a:rPr lang="en-US" dirty="0" err="1"/>
              <a:t>configurații</a:t>
            </a:r>
            <a:r>
              <a:rPr lang="en-US" dirty="0"/>
              <a:t> </a:t>
            </a:r>
            <a:r>
              <a:rPr lang="en-US" dirty="0" err="1"/>
              <a:t>diferite</a:t>
            </a:r>
            <a:r>
              <a:rPr lang="en-US" dirty="0"/>
              <a:t>:</a:t>
            </a:r>
          </a:p>
          <a:p>
            <a:pPr marL="285750" indent="-285750">
              <a:buFont typeface="Wingdings" panose="05000000000000000000" pitchFamily="2" charset="2"/>
              <a:buChar char="q"/>
            </a:pPr>
            <a:r>
              <a:rPr lang="en-US" dirty="0" err="1"/>
              <a:t>Configurație</a:t>
            </a:r>
            <a:r>
              <a:rPr lang="en-US" dirty="0"/>
              <a:t> semi-</a:t>
            </a:r>
            <a:r>
              <a:rPr lang="en-US" dirty="0" err="1"/>
              <a:t>punte</a:t>
            </a:r>
            <a:r>
              <a:rPr lang="en-US" dirty="0"/>
              <a:t>.</a:t>
            </a:r>
          </a:p>
          <a:p>
            <a:pPr marL="285750" indent="-285750">
              <a:buFont typeface="Wingdings" panose="05000000000000000000" pitchFamily="2" charset="2"/>
              <a:buChar char="q"/>
            </a:pPr>
            <a:r>
              <a:rPr lang="en-US" dirty="0" err="1"/>
              <a:t>Configurație</a:t>
            </a:r>
            <a:r>
              <a:rPr lang="en-US" dirty="0"/>
              <a:t> de </a:t>
            </a:r>
            <a:r>
              <a:rPr lang="en-US" dirty="0" err="1"/>
              <a:t>comutator</a:t>
            </a:r>
            <a:r>
              <a:rPr lang="en-US" dirty="0"/>
              <a:t> </a:t>
            </a:r>
            <a:r>
              <a:rPr lang="en-US" dirty="0" err="1"/>
              <a:t>bidirecțional</a:t>
            </a:r>
            <a:r>
              <a:rPr lang="en-US" dirty="0"/>
              <a:t> cu </a:t>
            </a:r>
            <a:r>
              <a:rPr lang="en-US" dirty="0" err="1"/>
              <a:t>emitor</a:t>
            </a:r>
            <a:r>
              <a:rPr lang="en-US" dirty="0"/>
              <a:t> (collector) </a:t>
            </a:r>
            <a:r>
              <a:rPr lang="en-US" dirty="0" err="1"/>
              <a:t>comun</a:t>
            </a:r>
            <a:r>
              <a:rPr lang="en-US" dirty="0"/>
              <a:t>.</a:t>
            </a:r>
          </a:p>
          <a:p>
            <a:pPr marL="285750" indent="-285750">
              <a:buFont typeface="Wingdings" panose="05000000000000000000" pitchFamily="2" charset="2"/>
              <a:buChar char="q"/>
            </a:pPr>
            <a:r>
              <a:rPr lang="en-US" dirty="0" err="1"/>
              <a:t>Configurație</a:t>
            </a:r>
            <a:r>
              <a:rPr lang="en-US" dirty="0"/>
              <a:t> d</a:t>
            </a:r>
            <a:r>
              <a:rPr lang="ro-RO" dirty="0"/>
              <a:t>in</a:t>
            </a:r>
            <a:r>
              <a:rPr lang="en-US" dirty="0"/>
              <a:t> </a:t>
            </a:r>
            <a:r>
              <a:rPr lang="en-US" dirty="0" err="1"/>
              <a:t>dou</a:t>
            </a:r>
            <a:r>
              <a:rPr lang="ro-RO" dirty="0"/>
              <a:t>ă </a:t>
            </a:r>
            <a:r>
              <a:rPr lang="en-US" dirty="0" err="1"/>
              <a:t>comutatoare</a:t>
            </a:r>
            <a:r>
              <a:rPr lang="en-US" dirty="0"/>
              <a:t> separate.</a:t>
            </a:r>
          </a:p>
        </p:txBody>
      </p:sp>
    </p:spTree>
    <p:extLst>
      <p:ext uri="{BB962C8B-B14F-4D97-AF65-F5344CB8AC3E}">
        <p14:creationId xmlns:p14="http://schemas.microsoft.com/office/powerpoint/2010/main" val="175647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xmlns="" id="{1D833AAC-6AB4-BEA1-1AA3-CA0FCE8C92CA}"/>
              </a:ext>
            </a:extLst>
          </p:cNvPr>
          <p:cNvPicPr>
            <a:picLocks noGrp="1" noChangeAspect="1"/>
          </p:cNvPicPr>
          <p:nvPr>
            <p:ph idx="1"/>
          </p:nvPr>
        </p:nvPicPr>
        <p:blipFill>
          <a:blip r:embed="rId2"/>
          <a:stretch>
            <a:fillRect/>
          </a:stretch>
        </p:blipFill>
        <p:spPr>
          <a:xfrm>
            <a:off x="1080885" y="720126"/>
            <a:ext cx="9641133" cy="5008870"/>
          </a:xfrm>
          <a:prstGeom prst="rect">
            <a:avLst/>
          </a:prstGeom>
        </p:spPr>
      </p:pic>
      <p:pic>
        <p:nvPicPr>
          <p:cNvPr id="6" name="Imagine 5">
            <a:extLst>
              <a:ext uri="{FF2B5EF4-FFF2-40B4-BE49-F238E27FC236}">
                <a16:creationId xmlns:a16="http://schemas.microsoft.com/office/drawing/2014/main" xmlns="" id="{4C13E5F3-4B9B-395E-A4A3-EC269BA62BB4}"/>
              </a:ext>
            </a:extLst>
          </p:cNvPr>
          <p:cNvPicPr>
            <a:picLocks noChangeAspect="1"/>
          </p:cNvPicPr>
          <p:nvPr/>
        </p:nvPicPr>
        <p:blipFill>
          <a:blip r:embed="rId3"/>
          <a:stretch>
            <a:fillRect/>
          </a:stretch>
        </p:blipFill>
        <p:spPr>
          <a:xfrm>
            <a:off x="227352" y="2034073"/>
            <a:ext cx="4553049" cy="2668556"/>
          </a:xfrm>
          <a:prstGeom prst="rect">
            <a:avLst/>
          </a:prstGeom>
        </p:spPr>
      </p:pic>
    </p:spTree>
    <p:extLst>
      <p:ext uri="{BB962C8B-B14F-4D97-AF65-F5344CB8AC3E}">
        <p14:creationId xmlns:p14="http://schemas.microsoft.com/office/powerpoint/2010/main" val="630152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86D9598-C911-E14A-0EB4-1048AC30135C}"/>
              </a:ext>
            </a:extLst>
          </p:cNvPr>
          <p:cNvSpPr>
            <a:spLocks noGrp="1"/>
          </p:cNvSpPr>
          <p:nvPr>
            <p:ph type="title"/>
          </p:nvPr>
        </p:nvSpPr>
        <p:spPr>
          <a:xfrm>
            <a:off x="838200" y="365125"/>
            <a:ext cx="7194176" cy="898899"/>
          </a:xfrm>
        </p:spPr>
        <p:txBody>
          <a:bodyPr>
            <a:normAutofit/>
          </a:bodyPr>
          <a:lstStyle/>
          <a:p>
            <a:r>
              <a:rPr lang="ro-RO" b="1" dirty="0"/>
              <a:t>UJT – tranzistor </a:t>
            </a:r>
            <a:r>
              <a:rPr lang="ro-RO" b="1" dirty="0" err="1"/>
              <a:t>unijoncțiune</a:t>
            </a:r>
            <a:endParaRPr lang="en-US" b="1" dirty="0"/>
          </a:p>
        </p:txBody>
      </p:sp>
      <p:sp>
        <p:nvSpPr>
          <p:cNvPr id="3" name="Substituent conținut 2">
            <a:extLst>
              <a:ext uri="{FF2B5EF4-FFF2-40B4-BE49-F238E27FC236}">
                <a16:creationId xmlns:a16="http://schemas.microsoft.com/office/drawing/2014/main" xmlns="" id="{287C7518-2E85-2151-B61C-454CC859F5E5}"/>
              </a:ext>
            </a:extLst>
          </p:cNvPr>
          <p:cNvSpPr>
            <a:spLocks noGrp="1"/>
          </p:cNvSpPr>
          <p:nvPr>
            <p:ph idx="1"/>
          </p:nvPr>
        </p:nvSpPr>
        <p:spPr>
          <a:xfrm>
            <a:off x="838200" y="1825625"/>
            <a:ext cx="10515600" cy="4790328"/>
          </a:xfrm>
        </p:spPr>
        <p:txBody>
          <a:bodyPr>
            <a:normAutofit fontScale="70000" lnSpcReduction="20000"/>
          </a:bodyPr>
          <a:lstStyle/>
          <a:p>
            <a:r>
              <a:rPr lang="en-US" dirty="0"/>
              <a:t>Un </a:t>
            </a:r>
            <a:r>
              <a:rPr lang="en-US" dirty="0" err="1"/>
              <a:t>tranzistor</a:t>
            </a:r>
            <a:r>
              <a:rPr lang="en-US" dirty="0"/>
              <a:t> </a:t>
            </a:r>
            <a:r>
              <a:rPr lang="en-US" dirty="0" err="1"/>
              <a:t>Unijunc</a:t>
            </a:r>
            <a:r>
              <a:rPr lang="ro-RO" dirty="0" err="1"/>
              <a:t>țiune</a:t>
            </a:r>
            <a:r>
              <a:rPr lang="en-US" dirty="0"/>
              <a:t> (UJT) </a:t>
            </a:r>
            <a:r>
              <a:rPr lang="en-US" dirty="0" err="1"/>
              <a:t>este</a:t>
            </a:r>
            <a:r>
              <a:rPr lang="en-US" dirty="0"/>
              <a:t> un </a:t>
            </a:r>
            <a:r>
              <a:rPr lang="en-US" dirty="0" err="1"/>
              <a:t>dispozitiv</a:t>
            </a:r>
            <a:r>
              <a:rPr lang="en-US" dirty="0"/>
              <a:t> semiconductor cu </a:t>
            </a:r>
            <a:r>
              <a:rPr lang="en-US" dirty="0" err="1"/>
              <a:t>trei</a:t>
            </a:r>
            <a:r>
              <a:rPr lang="en-US" dirty="0"/>
              <a:t> </a:t>
            </a:r>
            <a:r>
              <a:rPr lang="en-US" dirty="0" err="1"/>
              <a:t>terminale</a:t>
            </a:r>
            <a:r>
              <a:rPr lang="en-US" dirty="0"/>
              <a:t> care are un </a:t>
            </a:r>
            <a:r>
              <a:rPr lang="en-US" dirty="0" err="1"/>
              <a:t>comportament</a:t>
            </a:r>
            <a:r>
              <a:rPr lang="en-US" dirty="0"/>
              <a:t> de </a:t>
            </a:r>
            <a:r>
              <a:rPr lang="en-US" dirty="0" err="1"/>
              <a:t>comutare</a:t>
            </a:r>
            <a:r>
              <a:rPr lang="en-US" dirty="0"/>
              <a:t> </a:t>
            </a:r>
            <a:r>
              <a:rPr lang="en-US" dirty="0" err="1"/>
              <a:t>unic</a:t>
            </a:r>
            <a:r>
              <a:rPr lang="en-US" dirty="0"/>
              <a:t>. </a:t>
            </a:r>
            <a:endParaRPr lang="ro-RO" dirty="0"/>
          </a:p>
          <a:p>
            <a:r>
              <a:rPr lang="en-US" dirty="0" err="1"/>
              <a:t>Constă</a:t>
            </a:r>
            <a:r>
              <a:rPr lang="en-US" dirty="0"/>
              <a:t> </a:t>
            </a:r>
            <a:r>
              <a:rPr lang="en-US" dirty="0" err="1"/>
              <a:t>dintr</a:t>
            </a:r>
            <a:r>
              <a:rPr lang="en-US" dirty="0"/>
              <a:t>-o </a:t>
            </a:r>
            <a:r>
              <a:rPr lang="en-US" dirty="0" err="1"/>
              <a:t>bară</a:t>
            </a:r>
            <a:r>
              <a:rPr lang="en-US" dirty="0"/>
              <a:t> de material semiconductor de tip N </a:t>
            </a:r>
            <a:r>
              <a:rPr lang="en-US" dirty="0" err="1"/>
              <a:t>ușor</a:t>
            </a:r>
            <a:r>
              <a:rPr lang="en-US" dirty="0"/>
              <a:t> </a:t>
            </a:r>
            <a:r>
              <a:rPr lang="en-US" dirty="0" err="1"/>
              <a:t>dopat</a:t>
            </a:r>
            <a:r>
              <a:rPr lang="en-US" dirty="0"/>
              <a:t> cu o </a:t>
            </a:r>
            <a:r>
              <a:rPr lang="en-US" dirty="0" err="1"/>
              <a:t>regiune</a:t>
            </a:r>
            <a:r>
              <a:rPr lang="en-US" dirty="0"/>
              <a:t> </a:t>
            </a:r>
            <a:r>
              <a:rPr lang="en-US" dirty="0" err="1"/>
              <a:t>semiconductoare</a:t>
            </a:r>
            <a:r>
              <a:rPr lang="en-US" dirty="0"/>
              <a:t> de tip P </a:t>
            </a:r>
            <a:r>
              <a:rPr lang="en-US" dirty="0" err="1"/>
              <a:t>în</a:t>
            </a:r>
            <a:r>
              <a:rPr lang="en-US" dirty="0"/>
              <a:t> </a:t>
            </a:r>
            <a:r>
              <a:rPr lang="en-US" dirty="0" err="1"/>
              <a:t>centru</a:t>
            </a:r>
            <a:r>
              <a:rPr lang="en-US" dirty="0"/>
              <a:t>, </a:t>
            </a:r>
            <a:r>
              <a:rPr lang="en-US" dirty="0" err="1"/>
              <a:t>acționând</a:t>
            </a:r>
            <a:r>
              <a:rPr lang="en-US" dirty="0"/>
              <a:t> ca o </a:t>
            </a:r>
            <a:r>
              <a:rPr lang="en-US" dirty="0" err="1"/>
              <a:t>poartă</a:t>
            </a:r>
            <a:r>
              <a:rPr lang="en-US" dirty="0"/>
              <a:t> </a:t>
            </a:r>
            <a:r>
              <a:rPr lang="en-US" dirty="0" err="1"/>
              <a:t>sensibilă</a:t>
            </a:r>
            <a:r>
              <a:rPr lang="en-US" dirty="0"/>
              <a:t> la </a:t>
            </a:r>
            <a:r>
              <a:rPr lang="en-US" dirty="0" err="1"/>
              <a:t>tensiune</a:t>
            </a:r>
            <a:r>
              <a:rPr lang="en-US" dirty="0"/>
              <a:t>. </a:t>
            </a:r>
            <a:endParaRPr lang="ro-RO" dirty="0"/>
          </a:p>
          <a:p>
            <a:r>
              <a:rPr lang="en-US" dirty="0"/>
              <a:t>Este </a:t>
            </a:r>
            <a:r>
              <a:rPr lang="en-US" dirty="0" err="1"/>
              <a:t>folosit</a:t>
            </a:r>
            <a:r>
              <a:rPr lang="en-US" dirty="0"/>
              <a:t> </a:t>
            </a:r>
            <a:r>
              <a:rPr lang="en-US" dirty="0" err="1"/>
              <a:t>în</a:t>
            </a:r>
            <a:r>
              <a:rPr lang="en-US" dirty="0"/>
              <a:t> mod </a:t>
            </a:r>
            <a:r>
              <a:rPr lang="en-US" dirty="0" err="1"/>
              <a:t>obișnuit</a:t>
            </a:r>
            <a:r>
              <a:rPr lang="en-US" dirty="0"/>
              <a:t> </a:t>
            </a:r>
            <a:r>
              <a:rPr lang="en-US" dirty="0" err="1"/>
              <a:t>în</a:t>
            </a:r>
            <a:r>
              <a:rPr lang="en-US" dirty="0"/>
              <a:t> </a:t>
            </a:r>
            <a:r>
              <a:rPr lang="en-US" dirty="0" err="1"/>
              <a:t>oscilatoare</a:t>
            </a:r>
            <a:r>
              <a:rPr lang="en-US" dirty="0"/>
              <a:t>, </a:t>
            </a:r>
            <a:r>
              <a:rPr lang="en-US" dirty="0" err="1"/>
              <a:t>temporizatoare</a:t>
            </a:r>
            <a:r>
              <a:rPr lang="en-US" dirty="0"/>
              <a:t> </a:t>
            </a:r>
            <a:r>
              <a:rPr lang="en-US" dirty="0" err="1"/>
              <a:t>și</a:t>
            </a:r>
            <a:r>
              <a:rPr lang="en-US" dirty="0"/>
              <a:t> </a:t>
            </a:r>
            <a:r>
              <a:rPr lang="en-US" dirty="0" err="1"/>
              <a:t>oscilatoare</a:t>
            </a:r>
            <a:r>
              <a:rPr lang="en-US" dirty="0"/>
              <a:t> </a:t>
            </a:r>
            <a:r>
              <a:rPr lang="en-US" dirty="0" err="1"/>
              <a:t>controlate</a:t>
            </a:r>
            <a:r>
              <a:rPr lang="en-US" dirty="0"/>
              <a:t> de </a:t>
            </a:r>
            <a:r>
              <a:rPr lang="en-US" dirty="0" err="1"/>
              <a:t>tensiune</a:t>
            </a:r>
            <a:r>
              <a:rPr lang="en-US" dirty="0"/>
              <a:t> </a:t>
            </a:r>
            <a:r>
              <a:rPr lang="en-US" dirty="0" err="1"/>
              <a:t>datorită</a:t>
            </a:r>
            <a:r>
              <a:rPr lang="en-US" dirty="0"/>
              <a:t> </a:t>
            </a:r>
            <a:r>
              <a:rPr lang="en-US" dirty="0" err="1"/>
              <a:t>structurii</a:t>
            </a:r>
            <a:r>
              <a:rPr lang="en-US" dirty="0"/>
              <a:t> sale simple </a:t>
            </a:r>
            <a:r>
              <a:rPr lang="en-US" dirty="0" err="1"/>
              <a:t>și</a:t>
            </a:r>
            <a:r>
              <a:rPr lang="en-US" dirty="0"/>
              <a:t> </a:t>
            </a:r>
            <a:r>
              <a:rPr lang="en-US" dirty="0" err="1"/>
              <a:t>caracteristicilor</a:t>
            </a:r>
            <a:r>
              <a:rPr lang="en-US" dirty="0"/>
              <a:t> </a:t>
            </a:r>
            <a:r>
              <a:rPr lang="en-US" dirty="0" err="1"/>
              <a:t>unice</a:t>
            </a:r>
            <a:r>
              <a:rPr lang="en-US" dirty="0"/>
              <a:t> de </a:t>
            </a:r>
            <a:r>
              <a:rPr lang="en-US" dirty="0" err="1"/>
              <a:t>comutare</a:t>
            </a:r>
            <a:r>
              <a:rPr lang="en-US" dirty="0"/>
              <a:t>.</a:t>
            </a:r>
            <a:endParaRPr lang="ro-RO" dirty="0"/>
          </a:p>
          <a:p>
            <a:r>
              <a:rPr lang="en-US" dirty="0"/>
              <a:t>UJT </a:t>
            </a:r>
            <a:r>
              <a:rPr lang="en-US" dirty="0" err="1"/>
              <a:t>este</a:t>
            </a:r>
            <a:r>
              <a:rPr lang="en-US" dirty="0"/>
              <a:t> o </a:t>
            </a:r>
            <a:r>
              <a:rPr lang="en-US" dirty="0" err="1"/>
              <a:t>diodă</a:t>
            </a:r>
            <a:r>
              <a:rPr lang="en-US" dirty="0"/>
              <a:t> de </a:t>
            </a:r>
            <a:r>
              <a:rPr lang="en-US" dirty="0" err="1"/>
              <a:t>siliciu</a:t>
            </a:r>
            <a:r>
              <a:rPr lang="en-US" dirty="0"/>
              <a:t> cu </a:t>
            </a:r>
            <a:r>
              <a:rPr lang="en-US" dirty="0" err="1"/>
              <a:t>trei</a:t>
            </a:r>
            <a:r>
              <a:rPr lang="en-US" dirty="0"/>
              <a:t> </a:t>
            </a:r>
            <a:r>
              <a:rPr lang="en-US" dirty="0" err="1"/>
              <a:t>terminale</a:t>
            </a:r>
            <a:r>
              <a:rPr lang="en-US" dirty="0"/>
              <a:t>, </a:t>
            </a:r>
            <a:r>
              <a:rPr lang="en-US" dirty="0" err="1"/>
              <a:t>constând</a:t>
            </a:r>
            <a:r>
              <a:rPr lang="en-US" dirty="0"/>
              <a:t> din </a:t>
            </a:r>
            <a:r>
              <a:rPr lang="en-US" dirty="0" err="1"/>
              <a:t>terminale</a:t>
            </a:r>
            <a:r>
              <a:rPr lang="en-US" dirty="0"/>
              <a:t> de </a:t>
            </a:r>
            <a:r>
              <a:rPr lang="en-US" dirty="0" err="1"/>
              <a:t>bază</a:t>
            </a:r>
            <a:r>
              <a:rPr lang="en-US" dirty="0"/>
              <a:t> 1, </a:t>
            </a:r>
            <a:r>
              <a:rPr lang="en-US" dirty="0" err="1"/>
              <a:t>bază</a:t>
            </a:r>
            <a:r>
              <a:rPr lang="en-US" dirty="0"/>
              <a:t> 2 </a:t>
            </a:r>
            <a:r>
              <a:rPr lang="en-US" dirty="0" err="1"/>
              <a:t>și</a:t>
            </a:r>
            <a:r>
              <a:rPr lang="en-US" dirty="0"/>
              <a:t> </a:t>
            </a:r>
            <a:r>
              <a:rPr lang="en-US" dirty="0" err="1"/>
              <a:t>emi</a:t>
            </a:r>
            <a:r>
              <a:rPr lang="ro-RO" dirty="0"/>
              <a:t>t</a:t>
            </a:r>
            <a:r>
              <a:rPr lang="en-US" dirty="0" err="1"/>
              <a:t>ător</a:t>
            </a:r>
            <a:r>
              <a:rPr lang="en-US" dirty="0"/>
              <a:t>. Are </a:t>
            </a:r>
            <a:r>
              <a:rPr lang="en-US" b="1" dirty="0"/>
              <a:t>o </a:t>
            </a:r>
            <a:r>
              <a:rPr lang="en-US" b="1" dirty="0" err="1"/>
              <a:t>singură</a:t>
            </a:r>
            <a:r>
              <a:rPr lang="en-US" b="1" dirty="0"/>
              <a:t> </a:t>
            </a:r>
            <a:r>
              <a:rPr lang="en-US" b="1" dirty="0" err="1"/>
              <a:t>joncțiune</a:t>
            </a:r>
            <a:r>
              <a:rPr lang="en-US" b="1" dirty="0"/>
              <a:t> PN</a:t>
            </a:r>
            <a:r>
              <a:rPr lang="en-US" dirty="0"/>
              <a:t>. </a:t>
            </a:r>
            <a:r>
              <a:rPr lang="en-US" dirty="0" err="1"/>
              <a:t>Prin</a:t>
            </a:r>
            <a:r>
              <a:rPr lang="en-US" dirty="0"/>
              <a:t> </a:t>
            </a:r>
            <a:r>
              <a:rPr lang="en-US" dirty="0" err="1"/>
              <a:t>urmare</a:t>
            </a:r>
            <a:r>
              <a:rPr lang="en-US" dirty="0"/>
              <a:t>, se </a:t>
            </a:r>
            <a:r>
              <a:rPr lang="en-US" dirty="0" err="1"/>
              <a:t>numește</a:t>
            </a:r>
            <a:r>
              <a:rPr lang="en-US" dirty="0"/>
              <a:t> un </a:t>
            </a:r>
            <a:r>
              <a:rPr lang="en-US" dirty="0" err="1"/>
              <a:t>tranzistor</a:t>
            </a:r>
            <a:r>
              <a:rPr lang="en-US" dirty="0"/>
              <a:t> Uni Junction (UJT). </a:t>
            </a:r>
            <a:endParaRPr lang="ro-RO" dirty="0"/>
          </a:p>
          <a:p>
            <a:r>
              <a:rPr lang="en-US" dirty="0" err="1"/>
              <a:t>Diferă</a:t>
            </a:r>
            <a:r>
              <a:rPr lang="en-US" dirty="0"/>
              <a:t> de o </a:t>
            </a:r>
            <a:r>
              <a:rPr lang="en-US" dirty="0" err="1"/>
              <a:t>diodă</a:t>
            </a:r>
            <a:r>
              <a:rPr lang="en-US" dirty="0"/>
              <a:t> </a:t>
            </a:r>
            <a:r>
              <a:rPr lang="en-US" dirty="0" err="1"/>
              <a:t>obișnuită</a:t>
            </a:r>
            <a:r>
              <a:rPr lang="en-US" dirty="0"/>
              <a:t> </a:t>
            </a:r>
            <a:r>
              <a:rPr lang="ro-RO" dirty="0"/>
              <a:t>deoarece are </a:t>
            </a:r>
            <a:r>
              <a:rPr lang="en-US" dirty="0" err="1"/>
              <a:t>trei</a:t>
            </a:r>
            <a:r>
              <a:rPr lang="en-US" dirty="0"/>
              <a:t> </a:t>
            </a:r>
            <a:r>
              <a:rPr lang="en-US" dirty="0" err="1"/>
              <a:t>terminale</a:t>
            </a:r>
            <a:r>
              <a:rPr lang="en-US" dirty="0"/>
              <a:t>. </a:t>
            </a:r>
            <a:endParaRPr lang="ro-RO" dirty="0"/>
          </a:p>
          <a:p>
            <a:r>
              <a:rPr lang="en-US" dirty="0" err="1"/>
              <a:t>Diferă</a:t>
            </a:r>
            <a:r>
              <a:rPr lang="en-US" dirty="0"/>
              <a:t> de un FET </a:t>
            </a:r>
            <a:r>
              <a:rPr lang="en-US" dirty="0" err="1"/>
              <a:t>deoarece</a:t>
            </a:r>
            <a:r>
              <a:rPr lang="en-US" dirty="0"/>
              <a:t> nu are </a:t>
            </a:r>
            <a:r>
              <a:rPr lang="en-US" dirty="0" err="1"/>
              <a:t>capacitatea</a:t>
            </a:r>
            <a:r>
              <a:rPr lang="en-US" dirty="0"/>
              <a:t> de a </a:t>
            </a:r>
            <a:r>
              <a:rPr lang="en-US" dirty="0" err="1"/>
              <a:t>amplifica</a:t>
            </a:r>
            <a:r>
              <a:rPr lang="en-US" dirty="0"/>
              <a:t>, </a:t>
            </a:r>
            <a:r>
              <a:rPr lang="en-US" dirty="0" err="1"/>
              <a:t>dar</a:t>
            </a:r>
            <a:r>
              <a:rPr lang="en-US" dirty="0"/>
              <a:t> FET are </a:t>
            </a:r>
            <a:r>
              <a:rPr lang="en-US" dirty="0" err="1"/>
              <a:t>capacitatea</a:t>
            </a:r>
            <a:r>
              <a:rPr lang="en-US" dirty="0"/>
              <a:t> de a </a:t>
            </a:r>
            <a:r>
              <a:rPr lang="en-US" dirty="0" err="1"/>
              <a:t>amplifica</a:t>
            </a:r>
            <a:r>
              <a:rPr lang="en-US" dirty="0"/>
              <a:t>. </a:t>
            </a:r>
            <a:endParaRPr lang="ro-RO" dirty="0"/>
          </a:p>
          <a:p>
            <a:r>
              <a:rPr lang="en-US" dirty="0"/>
              <a:t>Cu </a:t>
            </a:r>
            <a:r>
              <a:rPr lang="en-US" dirty="0" err="1"/>
              <a:t>toate</a:t>
            </a:r>
            <a:r>
              <a:rPr lang="en-US" dirty="0"/>
              <a:t> </a:t>
            </a:r>
            <a:r>
              <a:rPr lang="en-US" dirty="0" err="1"/>
              <a:t>acestea</a:t>
            </a:r>
            <a:r>
              <a:rPr lang="en-US" dirty="0"/>
              <a:t>, UJT are </a:t>
            </a:r>
            <a:r>
              <a:rPr lang="en-US" dirty="0" err="1"/>
              <a:t>capacitatea</a:t>
            </a:r>
            <a:r>
              <a:rPr lang="en-US" dirty="0"/>
              <a:t> de a </a:t>
            </a:r>
            <a:r>
              <a:rPr lang="en-US" dirty="0" err="1"/>
              <a:t>controla</a:t>
            </a:r>
            <a:r>
              <a:rPr lang="en-US" dirty="0"/>
              <a:t> o </a:t>
            </a:r>
            <a:r>
              <a:rPr lang="en-US" dirty="0" err="1"/>
              <a:t>putere</a:t>
            </a:r>
            <a:r>
              <a:rPr lang="en-US" dirty="0"/>
              <a:t> mare de c</a:t>
            </a:r>
            <a:r>
              <a:rPr lang="ro-RO" dirty="0"/>
              <a:t>.a.</a:t>
            </a:r>
            <a:r>
              <a:rPr lang="en-US" dirty="0"/>
              <a:t> cu un </a:t>
            </a:r>
            <a:r>
              <a:rPr lang="en-US" dirty="0" err="1"/>
              <a:t>semnal</a:t>
            </a:r>
            <a:r>
              <a:rPr lang="en-US" dirty="0"/>
              <a:t> mic. </a:t>
            </a:r>
            <a:endParaRPr lang="ro-RO" dirty="0"/>
          </a:p>
          <a:p>
            <a:r>
              <a:rPr lang="en-US" dirty="0"/>
              <a:t>UJT </a:t>
            </a:r>
            <a:r>
              <a:rPr lang="en-US" dirty="0" err="1"/>
              <a:t>este</a:t>
            </a:r>
            <a:r>
              <a:rPr lang="en-US" dirty="0"/>
              <a:t> </a:t>
            </a:r>
            <a:r>
              <a:rPr lang="en-US" dirty="0" err="1"/>
              <a:t>operat</a:t>
            </a:r>
            <a:r>
              <a:rPr lang="en-US" dirty="0"/>
              <a:t> cu o </a:t>
            </a:r>
            <a:r>
              <a:rPr lang="en-US" dirty="0" err="1"/>
              <a:t>joncțiune</a:t>
            </a:r>
            <a:r>
              <a:rPr lang="en-US" dirty="0"/>
              <a:t> de </a:t>
            </a:r>
            <a:r>
              <a:rPr lang="en-US" dirty="0" err="1"/>
              <a:t>emi</a:t>
            </a:r>
            <a:r>
              <a:rPr lang="ro-RO" dirty="0"/>
              <a:t>t</a:t>
            </a:r>
            <a:r>
              <a:rPr lang="en-US" dirty="0"/>
              <a:t>or </a:t>
            </a:r>
            <a:r>
              <a:rPr lang="ro-RO" dirty="0"/>
              <a:t>direct </a:t>
            </a:r>
            <a:r>
              <a:rPr lang="en-US" dirty="0" err="1"/>
              <a:t>polarizată</a:t>
            </a:r>
            <a:r>
              <a:rPr lang="en-US" dirty="0"/>
              <a:t>, </a:t>
            </a:r>
            <a:r>
              <a:rPr lang="en-US" dirty="0" err="1"/>
              <a:t>în</a:t>
            </a:r>
            <a:r>
              <a:rPr lang="en-US" dirty="0"/>
              <a:t> </a:t>
            </a:r>
            <a:r>
              <a:rPr lang="en-US" dirty="0" err="1"/>
              <a:t>timp</a:t>
            </a:r>
            <a:r>
              <a:rPr lang="en-US" dirty="0"/>
              <a:t> </a:t>
            </a:r>
            <a:r>
              <a:rPr lang="en-US" dirty="0" err="1"/>
              <a:t>ce</a:t>
            </a:r>
            <a:r>
              <a:rPr lang="en-US" dirty="0"/>
              <a:t> JFET </a:t>
            </a:r>
            <a:r>
              <a:rPr lang="en-US" dirty="0" err="1"/>
              <a:t>este</a:t>
            </a:r>
            <a:r>
              <a:rPr lang="en-US" dirty="0"/>
              <a:t> </a:t>
            </a:r>
            <a:r>
              <a:rPr lang="en-US" dirty="0" err="1"/>
              <a:t>operată</a:t>
            </a:r>
            <a:r>
              <a:rPr lang="en-US" dirty="0"/>
              <a:t> </a:t>
            </a:r>
            <a:r>
              <a:rPr lang="en-US" dirty="0" err="1"/>
              <a:t>în</a:t>
            </a:r>
            <a:r>
              <a:rPr lang="en-US" dirty="0"/>
              <a:t> mod normal cu </a:t>
            </a:r>
            <a:r>
              <a:rPr lang="en-US" dirty="0" err="1"/>
              <a:t>joncțiunea</a:t>
            </a:r>
            <a:r>
              <a:rPr lang="en-US" dirty="0"/>
              <a:t> de </a:t>
            </a:r>
            <a:r>
              <a:rPr lang="en-US" dirty="0" err="1"/>
              <a:t>poartă</a:t>
            </a:r>
            <a:r>
              <a:rPr lang="en-US" dirty="0"/>
              <a:t> </a:t>
            </a:r>
            <a:r>
              <a:rPr lang="ro-RO" dirty="0"/>
              <a:t>invers </a:t>
            </a:r>
            <a:r>
              <a:rPr lang="en-US" dirty="0" err="1"/>
              <a:t>polarizată</a:t>
            </a:r>
            <a:r>
              <a:rPr lang="en-US" dirty="0"/>
              <a:t>.</a:t>
            </a:r>
            <a:endParaRPr lang="ro-RO" dirty="0"/>
          </a:p>
          <a:p>
            <a:r>
              <a:rPr lang="en-US" dirty="0"/>
              <a:t>UJT are </a:t>
            </a:r>
            <a:r>
              <a:rPr lang="en-US" dirty="0" err="1"/>
              <a:t>caracteristici</a:t>
            </a:r>
            <a:r>
              <a:rPr lang="en-US" dirty="0"/>
              <a:t> de </a:t>
            </a:r>
            <a:r>
              <a:rPr lang="en-US" dirty="0" err="1"/>
              <a:t>rezistență</a:t>
            </a:r>
            <a:r>
              <a:rPr lang="en-US" dirty="0"/>
              <a:t> </a:t>
            </a:r>
            <a:r>
              <a:rPr lang="en-US" dirty="0" err="1"/>
              <a:t>negativă</a:t>
            </a:r>
            <a:r>
              <a:rPr lang="en-US" dirty="0"/>
              <a:t> (</a:t>
            </a:r>
            <a:r>
              <a:rPr lang="en-US" dirty="0" err="1"/>
              <a:t>regiunea</a:t>
            </a:r>
            <a:r>
              <a:rPr lang="en-US" dirty="0"/>
              <a:t> de </a:t>
            </a:r>
            <a:r>
              <a:rPr lang="en-US" dirty="0" err="1"/>
              <a:t>rezistență</a:t>
            </a:r>
            <a:r>
              <a:rPr lang="en-US" dirty="0"/>
              <a:t> </a:t>
            </a:r>
            <a:r>
              <a:rPr lang="en-US" dirty="0" err="1"/>
              <a:t>negativă</a:t>
            </a:r>
            <a:r>
              <a:rPr lang="en-US" dirty="0"/>
              <a:t> </a:t>
            </a:r>
            <a:r>
              <a:rPr lang="en-US" dirty="0" err="1"/>
              <a:t>în</a:t>
            </a:r>
            <a:r>
              <a:rPr lang="en-US" dirty="0"/>
              <a:t> UJT </a:t>
            </a:r>
            <a:r>
              <a:rPr lang="en-US" dirty="0" err="1"/>
              <a:t>indică</a:t>
            </a:r>
            <a:r>
              <a:rPr lang="en-US" dirty="0"/>
              <a:t> </a:t>
            </a:r>
            <a:r>
              <a:rPr lang="en-US" dirty="0" err="1"/>
              <a:t>faptul</a:t>
            </a:r>
            <a:r>
              <a:rPr lang="en-US" dirty="0"/>
              <a:t> </a:t>
            </a:r>
            <a:r>
              <a:rPr lang="en-US" dirty="0" err="1"/>
              <a:t>că</a:t>
            </a:r>
            <a:r>
              <a:rPr lang="en-US" dirty="0"/>
              <a:t> </a:t>
            </a:r>
            <a:r>
              <a:rPr lang="en-US" dirty="0" err="1"/>
              <a:t>dacă</a:t>
            </a:r>
            <a:r>
              <a:rPr lang="en-US" dirty="0"/>
              <a:t> </a:t>
            </a:r>
            <a:r>
              <a:rPr lang="en-US" dirty="0" err="1"/>
              <a:t>tensiunea</a:t>
            </a:r>
            <a:r>
              <a:rPr lang="en-US" dirty="0"/>
              <a:t> </a:t>
            </a:r>
            <a:r>
              <a:rPr lang="en-US" dirty="0" err="1"/>
              <a:t>emițătorului</a:t>
            </a:r>
            <a:r>
              <a:rPr lang="en-US" dirty="0"/>
              <a:t> (Vg) </a:t>
            </a:r>
            <a:r>
              <a:rPr lang="en-US" dirty="0" err="1"/>
              <a:t>scade</a:t>
            </a:r>
            <a:r>
              <a:rPr lang="en-US" dirty="0"/>
              <a:t> </a:t>
            </a:r>
            <a:r>
              <a:rPr lang="en-US" dirty="0" err="1"/>
              <a:t>odată</a:t>
            </a:r>
            <a:r>
              <a:rPr lang="en-US" dirty="0"/>
              <a:t> cu </a:t>
            </a:r>
            <a:r>
              <a:rPr lang="en-US" dirty="0" err="1"/>
              <a:t>creșterea</a:t>
            </a:r>
            <a:r>
              <a:rPr lang="en-US" dirty="0"/>
              <a:t> </a:t>
            </a:r>
            <a:r>
              <a:rPr lang="en-US" dirty="0" err="1"/>
              <a:t>curentului</a:t>
            </a:r>
            <a:r>
              <a:rPr lang="en-US" dirty="0"/>
              <a:t> </a:t>
            </a:r>
            <a:r>
              <a:rPr lang="en-US" dirty="0" err="1"/>
              <a:t>emițătorului</a:t>
            </a:r>
            <a:r>
              <a:rPr lang="en-US" dirty="0"/>
              <a:t> (IE) </a:t>
            </a:r>
            <a:r>
              <a:rPr lang="en-US" dirty="0" err="1"/>
              <a:t>ceea</a:t>
            </a:r>
            <a:r>
              <a:rPr lang="en-US" dirty="0"/>
              <a:t> </a:t>
            </a:r>
            <a:r>
              <a:rPr lang="en-US" dirty="0" err="1"/>
              <a:t>ce</a:t>
            </a:r>
            <a:r>
              <a:rPr lang="en-US" dirty="0"/>
              <a:t> </a:t>
            </a:r>
            <a:r>
              <a:rPr lang="en-US" dirty="0" err="1"/>
              <a:t>îl</a:t>
            </a:r>
            <a:r>
              <a:rPr lang="en-US" dirty="0"/>
              <a:t> face util ca </a:t>
            </a:r>
            <a:r>
              <a:rPr lang="en-US" dirty="0" err="1"/>
              <a:t>oscilator</a:t>
            </a:r>
            <a:r>
              <a:rPr lang="en-US" dirty="0"/>
              <a:t>.</a:t>
            </a:r>
          </a:p>
        </p:txBody>
      </p:sp>
    </p:spTree>
    <p:extLst>
      <p:ext uri="{BB962C8B-B14F-4D97-AF65-F5344CB8AC3E}">
        <p14:creationId xmlns:p14="http://schemas.microsoft.com/office/powerpoint/2010/main" val="1234281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8" y="13970"/>
            <a:ext cx="7091363" cy="719138"/>
          </a:xfrm>
        </p:spPr>
        <p:txBody>
          <a:bodyPr>
            <a:normAutofit/>
          </a:bodyPr>
          <a:lstStyle/>
          <a:p>
            <a:pPr>
              <a:defRPr/>
            </a:pPr>
            <a:r>
              <a:rPr lang="ro-RO" b="1" dirty="0"/>
              <a:t>UJT - tranzistor </a:t>
            </a:r>
            <a:r>
              <a:rPr lang="ro-RO" b="1" dirty="0" err="1"/>
              <a:t>unijoncțiune</a:t>
            </a:r>
            <a:endParaRPr lang="en-GB" b="1" dirty="0"/>
          </a:p>
        </p:txBody>
      </p:sp>
      <p:sp>
        <p:nvSpPr>
          <p:cNvPr id="63491" name="Content Placeholder 2"/>
          <p:cNvSpPr>
            <a:spLocks noGrp="1"/>
          </p:cNvSpPr>
          <p:nvPr>
            <p:ph idx="1"/>
          </p:nvPr>
        </p:nvSpPr>
        <p:spPr>
          <a:xfrm>
            <a:off x="283604" y="640323"/>
            <a:ext cx="7091364" cy="5875157"/>
          </a:xfrm>
        </p:spPr>
        <p:txBody>
          <a:bodyPr>
            <a:noAutofit/>
          </a:bodyPr>
          <a:lstStyle/>
          <a:p>
            <a:pPr marL="0" indent="0">
              <a:buNone/>
            </a:pPr>
            <a:r>
              <a:rPr lang="en-GB" altLang="en-US" sz="2200" dirty="0" err="1"/>
              <a:t>Deși</a:t>
            </a:r>
            <a:r>
              <a:rPr lang="en-GB" altLang="en-US" sz="2200" dirty="0"/>
              <a:t> un </a:t>
            </a:r>
            <a:r>
              <a:rPr lang="en-GB" altLang="en-US" sz="2200" dirty="0" err="1"/>
              <a:t>tranzistor</a:t>
            </a:r>
            <a:r>
              <a:rPr lang="en-GB" altLang="en-US" sz="2200" dirty="0"/>
              <a:t> </a:t>
            </a:r>
            <a:r>
              <a:rPr lang="en-GB" altLang="en-US" sz="2200" dirty="0" err="1"/>
              <a:t>unijuncțional</a:t>
            </a:r>
            <a:r>
              <a:rPr lang="en-GB" altLang="en-US" sz="2200" dirty="0"/>
              <a:t> nu </a:t>
            </a:r>
            <a:r>
              <a:rPr lang="en-GB" altLang="en-US" sz="2200" dirty="0" err="1"/>
              <a:t>este</a:t>
            </a:r>
            <a:r>
              <a:rPr lang="en-GB" altLang="en-US" sz="2200" dirty="0"/>
              <a:t> un </a:t>
            </a:r>
            <a:r>
              <a:rPr lang="en-GB" altLang="en-US" sz="2200" dirty="0" err="1"/>
              <a:t>tiristor</a:t>
            </a:r>
            <a:r>
              <a:rPr lang="en-GB" altLang="en-US" sz="2200" dirty="0"/>
              <a:t>, </a:t>
            </a:r>
            <a:r>
              <a:rPr lang="en-GB" altLang="en-US" sz="2200" dirty="0" err="1"/>
              <a:t>acest</a:t>
            </a:r>
            <a:r>
              <a:rPr lang="en-GB" altLang="en-US" sz="2200" dirty="0"/>
              <a:t> </a:t>
            </a:r>
            <a:r>
              <a:rPr lang="en-GB" altLang="en-US" sz="2200" dirty="0" err="1"/>
              <a:t>dispozitiv</a:t>
            </a:r>
            <a:r>
              <a:rPr lang="en-GB" altLang="en-US" sz="2200" dirty="0"/>
              <a:t> </a:t>
            </a:r>
            <a:r>
              <a:rPr lang="en-GB" altLang="en-US" sz="2200" dirty="0" err="1"/>
              <a:t>poate</a:t>
            </a:r>
            <a:r>
              <a:rPr lang="en-GB" altLang="en-US" sz="2200" dirty="0"/>
              <a:t> </a:t>
            </a:r>
            <a:r>
              <a:rPr lang="en-GB" altLang="en-US" sz="2200" dirty="0" err="1"/>
              <a:t>declanșa</a:t>
            </a:r>
            <a:r>
              <a:rPr lang="en-GB" altLang="en-US" sz="2200" dirty="0"/>
              <a:t> </a:t>
            </a:r>
            <a:r>
              <a:rPr lang="en-GB" altLang="en-US" sz="2200" dirty="0" err="1"/>
              <a:t>tiristori</a:t>
            </a:r>
            <a:r>
              <a:rPr lang="en-GB" altLang="en-US" sz="2200" dirty="0"/>
              <a:t> cu un </a:t>
            </a:r>
            <a:r>
              <a:rPr lang="en-GB" altLang="en-US" sz="2200" dirty="0" err="1"/>
              <a:t>puls</a:t>
            </a:r>
            <a:r>
              <a:rPr lang="en-GB" altLang="en-US" sz="2200" dirty="0"/>
              <a:t> la </a:t>
            </a:r>
            <a:r>
              <a:rPr lang="en-GB" altLang="en-US" sz="2200" dirty="0" err="1"/>
              <a:t>baza</a:t>
            </a:r>
            <a:r>
              <a:rPr lang="en-GB" altLang="en-US" sz="2200" dirty="0"/>
              <a:t> B</a:t>
            </a:r>
            <a:r>
              <a:rPr lang="en-GB" altLang="en-US" sz="2200" baseline="-25000" dirty="0"/>
              <a:t>1</a:t>
            </a:r>
            <a:r>
              <a:rPr lang="en-GB" altLang="en-US" sz="2200" dirty="0"/>
              <a:t>. </a:t>
            </a:r>
            <a:endParaRPr lang="ro-RO" altLang="en-US" sz="2200" dirty="0"/>
          </a:p>
          <a:p>
            <a:pPr marL="0" indent="0">
              <a:buNone/>
            </a:pPr>
            <a:r>
              <a:rPr lang="en-GB" altLang="en-US" sz="2200" dirty="0"/>
              <a:t>Un </a:t>
            </a:r>
            <a:r>
              <a:rPr lang="ro-RO" altLang="en-US" sz="2200" dirty="0"/>
              <a:t>UJT </a:t>
            </a:r>
            <a:r>
              <a:rPr lang="en-GB" altLang="en-US" sz="2200" dirty="0" err="1"/>
              <a:t>este</a:t>
            </a:r>
            <a:r>
              <a:rPr lang="en-GB" altLang="en-US" sz="2200" dirty="0"/>
              <a:t> </a:t>
            </a:r>
            <a:r>
              <a:rPr lang="en-GB" altLang="en-US" sz="2200" dirty="0" err="1"/>
              <a:t>compus</a:t>
            </a:r>
            <a:r>
              <a:rPr lang="en-GB" altLang="en-US" sz="2200" dirty="0"/>
              <a:t> </a:t>
            </a:r>
            <a:r>
              <a:rPr lang="en-GB" altLang="en-US" sz="2200" dirty="0" err="1"/>
              <a:t>dintr</a:t>
            </a:r>
            <a:r>
              <a:rPr lang="en-GB" altLang="en-US" sz="2200" dirty="0"/>
              <a:t>-o </a:t>
            </a:r>
            <a:r>
              <a:rPr lang="en-GB" altLang="en-US" sz="2200" dirty="0" err="1"/>
              <a:t>bară</a:t>
            </a:r>
            <a:r>
              <a:rPr lang="en-GB" altLang="en-US" sz="2200" dirty="0"/>
              <a:t> de </a:t>
            </a:r>
            <a:r>
              <a:rPr lang="ro-RO" altLang="en-US" sz="2200" dirty="0"/>
              <a:t>Si</a:t>
            </a:r>
            <a:r>
              <a:rPr lang="en-GB" altLang="en-US" sz="2200" dirty="0"/>
              <a:t> de tip </a:t>
            </a:r>
            <a:r>
              <a:rPr lang="en-GB" altLang="en-US" sz="2200" i="1" dirty="0"/>
              <a:t>N</a:t>
            </a:r>
            <a:r>
              <a:rPr lang="en-GB" altLang="en-US" sz="2200" dirty="0"/>
              <a:t> </a:t>
            </a:r>
            <a:r>
              <a:rPr lang="en-GB" altLang="en-US" sz="2200" dirty="0" err="1"/>
              <a:t>având</a:t>
            </a:r>
            <a:r>
              <a:rPr lang="en-GB" altLang="en-US" sz="2200" dirty="0"/>
              <a:t> o </a:t>
            </a:r>
            <a:r>
              <a:rPr lang="en-GB" altLang="en-US" sz="2200" dirty="0" err="1"/>
              <a:t>conexiune</a:t>
            </a:r>
            <a:r>
              <a:rPr lang="en-GB" altLang="en-US" sz="2200" dirty="0"/>
              <a:t> de tip </a:t>
            </a:r>
            <a:r>
              <a:rPr lang="en-GB" altLang="en-US" sz="2200" i="1" dirty="0"/>
              <a:t>P</a:t>
            </a:r>
            <a:r>
              <a:rPr lang="en-GB" altLang="en-US" sz="2200" dirty="0"/>
              <a:t> la </a:t>
            </a:r>
            <a:r>
              <a:rPr lang="en-GB" altLang="en-US" sz="2200" dirty="0" err="1"/>
              <a:t>mijloc</a:t>
            </a:r>
            <a:r>
              <a:rPr lang="en-GB" altLang="en-US" sz="2200" dirty="0"/>
              <a:t>.  </a:t>
            </a:r>
            <a:r>
              <a:rPr lang="en-GB" altLang="en-US" sz="2200" dirty="0" err="1"/>
              <a:t>Conexiunile</a:t>
            </a:r>
            <a:r>
              <a:rPr lang="en-GB" altLang="en-US" sz="2200" dirty="0"/>
              <a:t> de la </a:t>
            </a:r>
            <a:r>
              <a:rPr lang="en-GB" altLang="en-US" sz="2200" dirty="0" err="1"/>
              <a:t>capetele</a:t>
            </a:r>
            <a:r>
              <a:rPr lang="en-GB" altLang="en-US" sz="2200" dirty="0"/>
              <a:t> </a:t>
            </a:r>
            <a:r>
              <a:rPr lang="en-GB" altLang="en-US" sz="2200" dirty="0" err="1"/>
              <a:t>barei</a:t>
            </a:r>
            <a:r>
              <a:rPr lang="en-GB" altLang="en-US" sz="2200" dirty="0"/>
              <a:t> </a:t>
            </a:r>
            <a:r>
              <a:rPr lang="en-GB" altLang="en-US" sz="2200" dirty="0" err="1"/>
              <a:t>sunt</a:t>
            </a:r>
            <a:r>
              <a:rPr lang="en-GB" altLang="en-US" sz="2200" dirty="0"/>
              <a:t> </a:t>
            </a:r>
            <a:r>
              <a:rPr lang="en-GB" altLang="en-US" sz="2200" dirty="0" err="1"/>
              <a:t>cunoscute</a:t>
            </a:r>
            <a:r>
              <a:rPr lang="en-GB" altLang="en-US" sz="2200" dirty="0"/>
              <a:t> sub </a:t>
            </a:r>
            <a:r>
              <a:rPr lang="en-GB" altLang="en-US" sz="2200" dirty="0" err="1"/>
              <a:t>numele</a:t>
            </a:r>
            <a:r>
              <a:rPr lang="en-GB" altLang="en-US" sz="2200" dirty="0"/>
              <a:t> de </a:t>
            </a:r>
            <a:r>
              <a:rPr lang="en-GB" altLang="en-US" sz="2200" dirty="0" err="1"/>
              <a:t>baze</a:t>
            </a:r>
            <a:r>
              <a:rPr lang="en-GB" altLang="en-US" sz="2200" dirty="0"/>
              <a:t> B</a:t>
            </a:r>
            <a:r>
              <a:rPr lang="en-GB" altLang="en-US" sz="2200" baseline="-25000" dirty="0"/>
              <a:t>1</a:t>
            </a:r>
            <a:r>
              <a:rPr lang="en-GB" altLang="en-US" sz="2200" dirty="0"/>
              <a:t> </a:t>
            </a:r>
            <a:r>
              <a:rPr lang="en-GB" altLang="en-US" sz="2200" dirty="0" err="1"/>
              <a:t>și</a:t>
            </a:r>
            <a:r>
              <a:rPr lang="en-GB" altLang="en-US" sz="2200" dirty="0"/>
              <a:t> B</a:t>
            </a:r>
            <a:r>
              <a:rPr lang="en-GB" altLang="en-US" sz="2200" baseline="-25000" dirty="0"/>
              <a:t>2</a:t>
            </a:r>
            <a:r>
              <a:rPr lang="en-GB" altLang="en-US" sz="2200" dirty="0"/>
              <a:t>; </a:t>
            </a:r>
            <a:r>
              <a:rPr lang="en-GB" altLang="en-US" sz="2200" dirty="0" err="1"/>
              <a:t>punctul</a:t>
            </a:r>
            <a:r>
              <a:rPr lang="en-GB" altLang="en-US" sz="2200" dirty="0"/>
              <a:t> </a:t>
            </a:r>
            <a:r>
              <a:rPr lang="en-GB" altLang="en-US" sz="2200" dirty="0" err="1"/>
              <a:t>mijlociu</a:t>
            </a:r>
            <a:r>
              <a:rPr lang="en-GB" altLang="en-US" sz="2200" dirty="0"/>
              <a:t> de tip </a:t>
            </a:r>
            <a:r>
              <a:rPr lang="en-GB" altLang="en-US" sz="2200" i="1" dirty="0"/>
              <a:t>P</a:t>
            </a:r>
            <a:r>
              <a:rPr lang="en-GB" altLang="en-US" sz="2200" dirty="0"/>
              <a:t> </a:t>
            </a:r>
            <a:r>
              <a:rPr lang="en-GB" altLang="en-US" sz="2200" dirty="0" err="1"/>
              <a:t>este</a:t>
            </a:r>
            <a:r>
              <a:rPr lang="en-GB" altLang="en-US" sz="2200" dirty="0"/>
              <a:t> </a:t>
            </a:r>
            <a:r>
              <a:rPr lang="en-GB" altLang="en-US" sz="2200" dirty="0" err="1"/>
              <a:t>emitorul</a:t>
            </a:r>
            <a:r>
              <a:rPr lang="ro-RO" altLang="en-US" sz="2200" dirty="0"/>
              <a:t> </a:t>
            </a:r>
            <a:r>
              <a:rPr lang="ro-RO" altLang="en-US" sz="2200" i="1" dirty="0"/>
              <a:t>dopat puternic</a:t>
            </a:r>
            <a:r>
              <a:rPr lang="en-GB" altLang="en-US" sz="2200" dirty="0"/>
              <a:t>. </a:t>
            </a:r>
            <a:endParaRPr lang="ro-RO" altLang="en-US" sz="2200" dirty="0"/>
          </a:p>
          <a:p>
            <a:pPr marL="0" indent="0">
              <a:buNone/>
            </a:pPr>
            <a:r>
              <a:rPr lang="en-GB" altLang="en-US" sz="2200" dirty="0" err="1"/>
              <a:t>Rezistența</a:t>
            </a:r>
            <a:r>
              <a:rPr lang="en-GB" altLang="en-US" sz="2200" dirty="0"/>
              <a:t> </a:t>
            </a:r>
            <a:r>
              <a:rPr lang="en-GB" altLang="en-US" sz="2200" dirty="0" err="1"/>
              <a:t>dintre</a:t>
            </a:r>
            <a:r>
              <a:rPr lang="en-GB" altLang="en-US" sz="2200" dirty="0"/>
              <a:t> B1 </a:t>
            </a:r>
            <a:r>
              <a:rPr lang="en-GB" altLang="en-US" sz="2200" dirty="0" err="1"/>
              <a:t>și</a:t>
            </a:r>
            <a:r>
              <a:rPr lang="en-GB" altLang="en-US" sz="2200" dirty="0"/>
              <a:t> B2 </a:t>
            </a:r>
            <a:r>
              <a:rPr lang="en-GB" altLang="en-US" sz="2200" dirty="0" err="1"/>
              <a:t>atunci</a:t>
            </a:r>
            <a:r>
              <a:rPr lang="en-GB" altLang="en-US" sz="2200" dirty="0"/>
              <a:t> </a:t>
            </a:r>
            <a:r>
              <a:rPr lang="en-GB" altLang="en-US" sz="2200" dirty="0" err="1"/>
              <a:t>când</a:t>
            </a:r>
            <a:r>
              <a:rPr lang="en-GB" altLang="en-US" sz="2200" dirty="0"/>
              <a:t> </a:t>
            </a:r>
            <a:r>
              <a:rPr lang="en-GB" altLang="en-US" sz="2200" dirty="0" err="1"/>
              <a:t>emi</a:t>
            </a:r>
            <a:r>
              <a:rPr lang="ro-RO" altLang="en-US" sz="2200" dirty="0"/>
              <a:t>torul</a:t>
            </a:r>
            <a:r>
              <a:rPr lang="en-GB" altLang="en-US" sz="2200" dirty="0"/>
              <a:t> </a:t>
            </a:r>
            <a:r>
              <a:rPr lang="en-GB" altLang="en-US" sz="2200" dirty="0" err="1"/>
              <a:t>este</a:t>
            </a:r>
            <a:r>
              <a:rPr lang="en-GB" altLang="en-US" sz="2200" dirty="0"/>
              <a:t> </a:t>
            </a:r>
            <a:r>
              <a:rPr lang="en-GB" altLang="en-US" sz="2200" dirty="0" err="1"/>
              <a:t>în</a:t>
            </a:r>
            <a:r>
              <a:rPr lang="en-GB" altLang="en-US" sz="2200" dirty="0"/>
              <a:t> circuit </a:t>
            </a:r>
            <a:r>
              <a:rPr lang="en-GB" altLang="en-US" sz="2200" dirty="0" err="1"/>
              <a:t>deschis</a:t>
            </a:r>
            <a:r>
              <a:rPr lang="en-GB" altLang="en-US" sz="2200" dirty="0"/>
              <a:t> se </a:t>
            </a:r>
            <a:r>
              <a:rPr lang="en-GB" altLang="en-US" sz="2200" dirty="0" err="1"/>
              <a:t>numește</a:t>
            </a:r>
            <a:r>
              <a:rPr lang="en-GB" altLang="en-US" sz="2200" dirty="0"/>
              <a:t> </a:t>
            </a:r>
            <a:r>
              <a:rPr lang="en-GB" altLang="en-US" sz="2200" i="1" dirty="0" err="1"/>
              <a:t>rezistență</a:t>
            </a:r>
            <a:r>
              <a:rPr lang="en-GB" altLang="en-US" sz="2200" i="1" dirty="0"/>
              <a:t> </a:t>
            </a:r>
            <a:r>
              <a:rPr lang="en-GB" altLang="en-US" sz="2200" i="1" dirty="0" err="1"/>
              <a:t>interbază</a:t>
            </a:r>
            <a:r>
              <a:rPr lang="en-GB" altLang="en-US" sz="2200" dirty="0"/>
              <a:t>. </a:t>
            </a:r>
            <a:r>
              <a:rPr lang="en-GB" altLang="en-US" sz="2200" dirty="0" err="1"/>
              <a:t>Joncțiunea</a:t>
            </a:r>
            <a:r>
              <a:rPr lang="en-GB" altLang="en-US" sz="2200" dirty="0"/>
              <a:t> </a:t>
            </a:r>
            <a:r>
              <a:rPr lang="en-GB" altLang="en-US" sz="2200" dirty="0" err="1"/>
              <a:t>emi</a:t>
            </a:r>
            <a:r>
              <a:rPr lang="ro-RO" altLang="en-US" sz="2200" dirty="0" err="1"/>
              <a:t>to</a:t>
            </a:r>
            <a:r>
              <a:rPr lang="en-GB" altLang="en-US" sz="2200" dirty="0" err="1"/>
              <a:t>rului</a:t>
            </a:r>
            <a:r>
              <a:rPr lang="en-GB" altLang="en-US" sz="2200" dirty="0"/>
              <a:t> </a:t>
            </a:r>
            <a:r>
              <a:rPr lang="en-GB" altLang="en-US" sz="2200" dirty="0" err="1"/>
              <a:t>este</a:t>
            </a:r>
            <a:r>
              <a:rPr lang="en-GB" altLang="en-US" sz="2200" dirty="0"/>
              <a:t> de </a:t>
            </a:r>
            <a:r>
              <a:rPr lang="en-GB" altLang="en-US" sz="2200" dirty="0" err="1"/>
              <a:t>obicei</a:t>
            </a:r>
            <a:r>
              <a:rPr lang="en-GB" altLang="en-US" sz="2200" dirty="0"/>
              <a:t> </a:t>
            </a:r>
            <a:r>
              <a:rPr lang="en-GB" altLang="en-US" sz="2200" dirty="0" err="1"/>
              <a:t>situată</a:t>
            </a:r>
            <a:r>
              <a:rPr lang="en-GB" altLang="en-US" sz="2200" dirty="0"/>
              <a:t> </a:t>
            </a:r>
            <a:r>
              <a:rPr lang="en-GB" altLang="en-US" sz="2200" dirty="0" err="1"/>
              <a:t>mai</a:t>
            </a:r>
            <a:r>
              <a:rPr lang="en-GB" altLang="en-US" sz="2200" dirty="0"/>
              <a:t> </a:t>
            </a:r>
            <a:r>
              <a:rPr lang="en-GB" altLang="en-US" sz="2200" dirty="0" err="1"/>
              <a:t>aproape</a:t>
            </a:r>
            <a:r>
              <a:rPr lang="en-GB" altLang="en-US" sz="2200" dirty="0"/>
              <a:t> de B2 </a:t>
            </a:r>
            <a:r>
              <a:rPr lang="en-GB" altLang="en-US" sz="2200" dirty="0" err="1"/>
              <a:t>decât</a:t>
            </a:r>
            <a:r>
              <a:rPr lang="en-GB" altLang="en-US" sz="2200" dirty="0"/>
              <a:t> de B</a:t>
            </a:r>
            <a:r>
              <a:rPr lang="ro-RO" altLang="en-US" sz="2200" dirty="0"/>
              <a:t>1</a:t>
            </a:r>
            <a:r>
              <a:rPr lang="en-GB" altLang="en-US" sz="2200" dirty="0"/>
              <a:t>, </a:t>
            </a:r>
            <a:r>
              <a:rPr lang="en-GB" altLang="en-US" sz="2200" dirty="0" err="1"/>
              <a:t>astfel</a:t>
            </a:r>
            <a:r>
              <a:rPr lang="en-GB" altLang="en-US" sz="2200" dirty="0"/>
              <a:t> </a:t>
            </a:r>
            <a:r>
              <a:rPr lang="en-GB" altLang="en-US" sz="2200" dirty="0" err="1"/>
              <a:t>încât</a:t>
            </a:r>
            <a:r>
              <a:rPr lang="en-GB" altLang="en-US" sz="2200" dirty="0"/>
              <a:t> </a:t>
            </a:r>
            <a:r>
              <a:rPr lang="en-GB" altLang="en-US" sz="2200" dirty="0" err="1"/>
              <a:t>dispozitivul</a:t>
            </a:r>
            <a:r>
              <a:rPr lang="en-GB" altLang="en-US" sz="2200" dirty="0"/>
              <a:t> </a:t>
            </a:r>
            <a:r>
              <a:rPr lang="en-GB" altLang="en-US" sz="2200" dirty="0" err="1"/>
              <a:t>să</a:t>
            </a:r>
            <a:r>
              <a:rPr lang="en-GB" altLang="en-US" sz="2200" dirty="0"/>
              <a:t> nu fie </a:t>
            </a:r>
            <a:r>
              <a:rPr lang="en-GB" altLang="en-US" sz="2200" dirty="0" err="1"/>
              <a:t>simetric</a:t>
            </a:r>
            <a:r>
              <a:rPr lang="en-GB" altLang="en-US" sz="2200" dirty="0"/>
              <a:t>, </a:t>
            </a:r>
            <a:r>
              <a:rPr lang="en-GB" altLang="en-US" sz="2200" dirty="0" err="1"/>
              <a:t>deoarece</a:t>
            </a:r>
            <a:r>
              <a:rPr lang="en-GB" altLang="en-US" sz="2200" dirty="0"/>
              <a:t> o </a:t>
            </a:r>
            <a:r>
              <a:rPr lang="en-GB" altLang="en-US" sz="2200" dirty="0" err="1"/>
              <a:t>unitate</a:t>
            </a:r>
            <a:r>
              <a:rPr lang="en-GB" altLang="en-US" sz="2200" dirty="0"/>
              <a:t> </a:t>
            </a:r>
            <a:r>
              <a:rPr lang="en-GB" altLang="en-US" sz="2200" dirty="0" err="1"/>
              <a:t>simetrică</a:t>
            </a:r>
            <a:r>
              <a:rPr lang="en-GB" altLang="en-US" sz="2200" dirty="0"/>
              <a:t> nu </a:t>
            </a:r>
            <a:r>
              <a:rPr lang="en-GB" altLang="en-US" sz="2200" dirty="0" err="1"/>
              <a:t>oferă</a:t>
            </a:r>
            <a:r>
              <a:rPr lang="en-GB" altLang="en-US" sz="2200" dirty="0"/>
              <a:t> </a:t>
            </a:r>
            <a:r>
              <a:rPr lang="en-GB" altLang="en-US" sz="2200" dirty="0" err="1"/>
              <a:t>caracteristici</a:t>
            </a:r>
            <a:r>
              <a:rPr lang="en-GB" altLang="en-US" sz="2200" dirty="0"/>
              <a:t> </a:t>
            </a:r>
            <a:r>
              <a:rPr lang="en-GB" altLang="en-US" sz="2200" dirty="0" err="1"/>
              <a:t>electrice</a:t>
            </a:r>
            <a:r>
              <a:rPr lang="en-GB" altLang="en-US" sz="2200" dirty="0"/>
              <a:t> optime </a:t>
            </a:r>
            <a:r>
              <a:rPr lang="en-GB" altLang="en-US" sz="2200" dirty="0" err="1"/>
              <a:t>pentru</a:t>
            </a:r>
            <a:r>
              <a:rPr lang="en-GB" altLang="en-US" sz="2200" dirty="0"/>
              <a:t> </a:t>
            </a:r>
            <a:r>
              <a:rPr lang="en-GB" altLang="en-US" sz="2200" dirty="0" err="1"/>
              <a:t>majoritatea</a:t>
            </a:r>
            <a:r>
              <a:rPr lang="en-GB" altLang="en-US" sz="2200" dirty="0"/>
              <a:t> </a:t>
            </a:r>
            <a:r>
              <a:rPr lang="en-GB" altLang="en-US" sz="2200" dirty="0" err="1"/>
              <a:t>aplicațiilor</a:t>
            </a:r>
            <a:r>
              <a:rPr lang="en-GB" altLang="en-US" sz="2200" dirty="0"/>
              <a:t>. </a:t>
            </a:r>
            <a:endParaRPr lang="ro-RO" altLang="en-US" sz="2200" dirty="0"/>
          </a:p>
          <a:p>
            <a:pPr marL="0" indent="0">
              <a:buNone/>
            </a:pPr>
            <a:r>
              <a:rPr lang="en-GB" altLang="en-US" sz="2200" dirty="0"/>
              <a:t>Cu </a:t>
            </a:r>
            <a:r>
              <a:rPr lang="en-GB" altLang="en-US" sz="2200" dirty="0" err="1"/>
              <a:t>emitorul</a:t>
            </a:r>
            <a:r>
              <a:rPr lang="en-GB" altLang="en-US" sz="2200" dirty="0"/>
              <a:t> </a:t>
            </a:r>
            <a:r>
              <a:rPr lang="en-GB" altLang="en-US" sz="2200" dirty="0" err="1"/>
              <a:t>deconectat</a:t>
            </a:r>
            <a:r>
              <a:rPr lang="en-GB" altLang="en-US" sz="2200" dirty="0"/>
              <a:t>, </a:t>
            </a:r>
            <a:r>
              <a:rPr lang="en-GB" altLang="en-US" sz="2200" dirty="0" err="1"/>
              <a:t>rezistența</a:t>
            </a:r>
            <a:r>
              <a:rPr lang="en-GB" altLang="en-US" sz="2200" dirty="0"/>
              <a:t> </a:t>
            </a:r>
            <a:r>
              <a:rPr lang="en-GB" altLang="en-US" sz="2200" dirty="0" err="1"/>
              <a:t>totală</a:t>
            </a:r>
            <a:r>
              <a:rPr lang="en-GB" altLang="en-US" sz="2200" dirty="0"/>
              <a:t> R</a:t>
            </a:r>
            <a:r>
              <a:rPr lang="en-GB" altLang="en-US" sz="2200" baseline="-25000" dirty="0"/>
              <a:t>BBO</a:t>
            </a:r>
            <a:r>
              <a:rPr lang="en-GB" altLang="en-US" sz="2200" dirty="0"/>
              <a:t>, </a:t>
            </a:r>
            <a:r>
              <a:rPr lang="en-GB" altLang="en-US" sz="2200" dirty="0" err="1"/>
              <a:t>este</a:t>
            </a:r>
            <a:r>
              <a:rPr lang="en-GB" altLang="en-US" sz="2200" dirty="0"/>
              <a:t> </a:t>
            </a:r>
            <a:r>
              <a:rPr lang="en-GB" altLang="en-US" sz="2200" dirty="0" err="1"/>
              <a:t>suma</a:t>
            </a:r>
            <a:r>
              <a:rPr lang="en-GB" altLang="en-US" sz="2200" dirty="0"/>
              <a:t> R</a:t>
            </a:r>
            <a:r>
              <a:rPr lang="en-GB" altLang="en-US" sz="2200" baseline="-25000" dirty="0"/>
              <a:t>B1</a:t>
            </a:r>
            <a:r>
              <a:rPr lang="en-GB" altLang="en-US" sz="2200" dirty="0"/>
              <a:t> </a:t>
            </a:r>
            <a:r>
              <a:rPr lang="en-GB" altLang="en-US" sz="2200" dirty="0" err="1"/>
              <a:t>și</a:t>
            </a:r>
            <a:r>
              <a:rPr lang="en-GB" altLang="en-US" sz="2200" dirty="0"/>
              <a:t> R</a:t>
            </a:r>
            <a:r>
              <a:rPr lang="en-GB" altLang="en-US" sz="2200" baseline="-25000" dirty="0"/>
              <a:t>B2</a:t>
            </a:r>
            <a:r>
              <a:rPr lang="en-GB" altLang="en-US" sz="2200" dirty="0"/>
              <a:t>, </a:t>
            </a:r>
            <a:r>
              <a:rPr lang="en-GB" altLang="en-US" sz="2200" dirty="0" err="1"/>
              <a:t>așa</a:t>
            </a:r>
            <a:r>
              <a:rPr lang="en-GB" altLang="en-US" sz="2200" dirty="0"/>
              <a:t> cum se </a:t>
            </a:r>
            <a:r>
              <a:rPr lang="en-GB" altLang="en-US" sz="2200" dirty="0" err="1"/>
              <a:t>arată</a:t>
            </a:r>
            <a:r>
              <a:rPr lang="en-GB" altLang="en-US" sz="2200" dirty="0"/>
              <a:t> </a:t>
            </a:r>
            <a:r>
              <a:rPr lang="en-GB" altLang="en-US" sz="2200" dirty="0" err="1"/>
              <a:t>în</a:t>
            </a:r>
            <a:r>
              <a:rPr lang="en-GB" altLang="en-US" sz="2200" dirty="0"/>
              <a:t> </a:t>
            </a:r>
            <a:r>
              <a:rPr lang="en-GB" altLang="en-US" sz="2200" dirty="0" err="1"/>
              <a:t>figura</a:t>
            </a:r>
            <a:r>
              <a:rPr lang="en-GB" altLang="en-US" sz="2200" dirty="0"/>
              <a:t> (b). R</a:t>
            </a:r>
            <a:r>
              <a:rPr lang="en-GB" altLang="en-US" sz="2200" baseline="-25000" dirty="0"/>
              <a:t>BBO</a:t>
            </a:r>
            <a:r>
              <a:rPr lang="en-GB" altLang="en-US" sz="2200" dirty="0"/>
              <a:t> </a:t>
            </a:r>
            <a:r>
              <a:rPr lang="en-GB" altLang="en-US" sz="2200" dirty="0" err="1"/>
              <a:t>variază</a:t>
            </a:r>
            <a:r>
              <a:rPr lang="en-GB" altLang="en-US" sz="2200" dirty="0"/>
              <a:t> </a:t>
            </a:r>
            <a:r>
              <a:rPr lang="en-GB" altLang="en-US" sz="2200" dirty="0" err="1"/>
              <a:t>între</a:t>
            </a:r>
            <a:r>
              <a:rPr lang="en-GB" altLang="en-US" sz="2200" dirty="0"/>
              <a:t> 4-12</a:t>
            </a:r>
            <a:r>
              <a:rPr lang="ro-RO" altLang="en-US" sz="2200" dirty="0"/>
              <a:t> </a:t>
            </a:r>
            <a:r>
              <a:rPr lang="en-GB" altLang="en-US" sz="2200" dirty="0"/>
              <a:t>k</a:t>
            </a:r>
            <a:r>
              <a:rPr lang="el-GR" altLang="en-US" sz="2200" dirty="0"/>
              <a:t>Ω </a:t>
            </a:r>
            <a:r>
              <a:rPr lang="en-GB" altLang="en-US" sz="2200" dirty="0" err="1"/>
              <a:t>pentru</a:t>
            </a:r>
            <a:r>
              <a:rPr lang="en-GB" altLang="en-US" sz="2200" dirty="0"/>
              <a:t> </a:t>
            </a:r>
            <a:r>
              <a:rPr lang="en-GB" altLang="en-US" sz="2200" dirty="0" err="1"/>
              <a:t>diferite</a:t>
            </a:r>
            <a:r>
              <a:rPr lang="en-GB" altLang="en-US" sz="2200" dirty="0"/>
              <a:t> </a:t>
            </a:r>
            <a:r>
              <a:rPr lang="en-GB" altLang="en-US" sz="2200" dirty="0" err="1"/>
              <a:t>tipuri</a:t>
            </a:r>
            <a:r>
              <a:rPr lang="en-GB" altLang="en-US" sz="2200" dirty="0"/>
              <a:t> de </a:t>
            </a:r>
            <a:r>
              <a:rPr lang="en-GB" altLang="en-US" sz="2200" dirty="0" err="1"/>
              <a:t>dispozitive</a:t>
            </a:r>
            <a:r>
              <a:rPr lang="en-GB" altLang="en-US" sz="2200" dirty="0"/>
              <a:t>. </a:t>
            </a:r>
            <a:endParaRPr lang="ro-RO" altLang="en-US" sz="2200" dirty="0"/>
          </a:p>
          <a:p>
            <a:pPr marL="0" indent="0">
              <a:buNone/>
            </a:pPr>
            <a:r>
              <a:rPr lang="en-GB" altLang="en-US" sz="2200" dirty="0" err="1"/>
              <a:t>Raportul</a:t>
            </a:r>
            <a:r>
              <a:rPr lang="en-GB" altLang="en-US" sz="2200" dirty="0"/>
              <a:t> </a:t>
            </a:r>
            <a:r>
              <a:rPr lang="en-GB" altLang="en-US" sz="2200" dirty="0" err="1"/>
              <a:t>intrinsec</a:t>
            </a:r>
            <a:r>
              <a:rPr lang="en-GB" altLang="en-US" sz="2200" dirty="0"/>
              <a:t> de </a:t>
            </a:r>
            <a:r>
              <a:rPr lang="en-GB" altLang="en-US" sz="2200" dirty="0" err="1"/>
              <a:t>pauză</a:t>
            </a:r>
            <a:r>
              <a:rPr lang="en-GB" altLang="en-US" sz="2200" dirty="0"/>
              <a:t> </a:t>
            </a:r>
            <a:r>
              <a:rPr lang="el-GR" altLang="en-US" sz="2200" i="1" dirty="0">
                <a:solidFill>
                  <a:srgbClr val="FF0000"/>
                </a:solidFill>
              </a:rPr>
              <a:t>η</a:t>
            </a:r>
            <a:r>
              <a:rPr lang="el-GR" altLang="en-US" sz="2200" dirty="0"/>
              <a:t> </a:t>
            </a:r>
            <a:r>
              <a:rPr lang="en-GB" altLang="en-US" sz="2200" dirty="0" err="1"/>
              <a:t>este</a:t>
            </a:r>
            <a:r>
              <a:rPr lang="en-GB" altLang="en-US" sz="2200" dirty="0"/>
              <a:t> </a:t>
            </a:r>
            <a:r>
              <a:rPr lang="en-GB" altLang="en-US" sz="2200" dirty="0" err="1"/>
              <a:t>raportul</a:t>
            </a:r>
            <a:r>
              <a:rPr lang="en-GB" altLang="en-US" sz="2200" dirty="0"/>
              <a:t> </a:t>
            </a:r>
            <a:r>
              <a:rPr lang="en-GB" altLang="en-US" sz="2200" dirty="0" err="1"/>
              <a:t>dintre</a:t>
            </a:r>
            <a:r>
              <a:rPr lang="en-GB" altLang="en-US" sz="2200" dirty="0"/>
              <a:t> R</a:t>
            </a:r>
            <a:r>
              <a:rPr lang="en-GB" altLang="en-US" sz="2200" baseline="-25000" dirty="0"/>
              <a:t>B1</a:t>
            </a:r>
            <a:r>
              <a:rPr lang="en-GB" altLang="en-US" sz="2200" dirty="0"/>
              <a:t> </a:t>
            </a:r>
            <a:r>
              <a:rPr lang="en-GB" altLang="en-US" sz="2200" dirty="0" err="1"/>
              <a:t>și</a:t>
            </a:r>
            <a:r>
              <a:rPr lang="en-GB" altLang="en-US" sz="2200" dirty="0"/>
              <a:t> R</a:t>
            </a:r>
            <a:r>
              <a:rPr lang="en-GB" altLang="en-US" sz="2200" baseline="-25000" dirty="0"/>
              <a:t>BBO</a:t>
            </a:r>
            <a:r>
              <a:rPr lang="en-GB" altLang="en-US" sz="2200" dirty="0"/>
              <a:t>. </a:t>
            </a:r>
            <a:r>
              <a:rPr lang="en-GB" altLang="en-US" sz="2200" dirty="0" err="1"/>
              <a:t>Acesta</a:t>
            </a:r>
            <a:r>
              <a:rPr lang="en-GB" altLang="en-US" sz="2200" dirty="0"/>
              <a:t> </a:t>
            </a:r>
            <a:r>
              <a:rPr lang="en-GB" altLang="en-US" sz="2200" dirty="0" err="1"/>
              <a:t>variază</a:t>
            </a:r>
            <a:r>
              <a:rPr lang="en-GB" altLang="en-US" sz="2200" dirty="0"/>
              <a:t> de la 0,4 la 0,8 </a:t>
            </a:r>
            <a:r>
              <a:rPr lang="en-GB" altLang="en-US" sz="2200" dirty="0" err="1"/>
              <a:t>pentru</a:t>
            </a:r>
            <a:r>
              <a:rPr lang="en-GB" altLang="en-US" sz="2200" dirty="0"/>
              <a:t> </a:t>
            </a:r>
            <a:r>
              <a:rPr lang="en-GB" altLang="en-US" sz="2200" dirty="0" err="1"/>
              <a:t>diferite</a:t>
            </a:r>
            <a:r>
              <a:rPr lang="en-GB" altLang="en-US" sz="2200" dirty="0"/>
              <a:t> </a:t>
            </a:r>
            <a:r>
              <a:rPr lang="en-GB" altLang="en-US" sz="2200" dirty="0" err="1"/>
              <a:t>dispozitive</a:t>
            </a:r>
            <a:r>
              <a:rPr lang="en-GB" altLang="en-US" sz="2200" dirty="0"/>
              <a:t>. </a:t>
            </a:r>
            <a:endParaRPr lang="ro-RO" altLang="en-US" sz="2200" dirty="0"/>
          </a:p>
        </p:txBody>
      </p:sp>
      <p:pic>
        <p:nvPicPr>
          <p:cNvPr id="634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2046" y="394126"/>
            <a:ext cx="3828226"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ine 3">
            <a:extLst>
              <a:ext uri="{FF2B5EF4-FFF2-40B4-BE49-F238E27FC236}">
                <a16:creationId xmlns:a16="http://schemas.microsoft.com/office/drawing/2014/main" xmlns="" id="{011F0FDC-D94F-9891-5F87-6303F910F30F}"/>
              </a:ext>
            </a:extLst>
          </p:cNvPr>
          <p:cNvPicPr>
            <a:picLocks noChangeAspect="1"/>
          </p:cNvPicPr>
          <p:nvPr/>
        </p:nvPicPr>
        <p:blipFill>
          <a:blip r:embed="rId3"/>
          <a:stretch>
            <a:fillRect/>
          </a:stretch>
        </p:blipFill>
        <p:spPr>
          <a:xfrm>
            <a:off x="7862046" y="3336785"/>
            <a:ext cx="3858877" cy="2737110"/>
          </a:xfrm>
          <a:prstGeom prst="rect">
            <a:avLst/>
          </a:prstGeom>
        </p:spPr>
      </p:pic>
    </p:spTree>
    <p:extLst>
      <p:ext uri="{BB962C8B-B14F-4D97-AF65-F5344CB8AC3E}">
        <p14:creationId xmlns:p14="http://schemas.microsoft.com/office/powerpoint/2010/main" val="400583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E72F57A5-C3DB-15CC-1EFE-26412851D17F}"/>
              </a:ext>
            </a:extLst>
          </p:cNvPr>
          <p:cNvSpPr>
            <a:spLocks noGrp="1"/>
          </p:cNvSpPr>
          <p:nvPr>
            <p:ph idx="1"/>
          </p:nvPr>
        </p:nvSpPr>
        <p:spPr>
          <a:xfrm>
            <a:off x="838200" y="317241"/>
            <a:ext cx="10515600" cy="6175634"/>
          </a:xfrm>
        </p:spPr>
        <p:txBody>
          <a:bodyPr>
            <a:normAutofit fontScale="92500" lnSpcReduction="20000"/>
          </a:bodyPr>
          <a:lstStyle/>
          <a:p>
            <a:r>
              <a:rPr lang="en-US" dirty="0" err="1"/>
              <a:t>Cel</a:t>
            </a:r>
            <a:r>
              <a:rPr lang="en-US" dirty="0"/>
              <a:t> </a:t>
            </a:r>
            <a:r>
              <a:rPr lang="en-US" dirty="0" err="1"/>
              <a:t>mai</a:t>
            </a:r>
            <a:r>
              <a:rPr lang="en-US" dirty="0"/>
              <a:t> </a:t>
            </a:r>
            <a:r>
              <a:rPr lang="en-US" dirty="0" err="1"/>
              <a:t>utilizat</a:t>
            </a:r>
            <a:r>
              <a:rPr lang="en-US" dirty="0"/>
              <a:t> FET cu </a:t>
            </a:r>
            <a:r>
              <a:rPr lang="en-US" dirty="0" err="1"/>
              <a:t>heterostructură</a:t>
            </a:r>
            <a:r>
              <a:rPr lang="en-US" dirty="0"/>
              <a:t> </a:t>
            </a:r>
            <a:r>
              <a:rPr lang="en-US" dirty="0" err="1"/>
              <a:t>utilizează</a:t>
            </a:r>
            <a:r>
              <a:rPr lang="en-US" dirty="0"/>
              <a:t> </a:t>
            </a:r>
            <a:r>
              <a:rPr lang="en-US" dirty="0" err="1"/>
              <a:t>conceptul</a:t>
            </a:r>
            <a:r>
              <a:rPr lang="en-US" dirty="0"/>
              <a:t> de </a:t>
            </a:r>
            <a:r>
              <a:rPr lang="en-US" dirty="0" err="1"/>
              <a:t>dopaj</a:t>
            </a:r>
            <a:r>
              <a:rPr lang="en-US" dirty="0"/>
              <a:t> de </a:t>
            </a:r>
            <a:r>
              <a:rPr lang="en-US" dirty="0" err="1"/>
              <a:t>modulație</a:t>
            </a:r>
            <a:r>
              <a:rPr lang="en-US" dirty="0"/>
              <a:t>. </a:t>
            </a:r>
            <a:r>
              <a:rPr lang="en-US" dirty="0" err="1"/>
              <a:t>Dispozitivul</a:t>
            </a:r>
            <a:r>
              <a:rPr lang="en-US" dirty="0"/>
              <a:t> se </a:t>
            </a:r>
            <a:r>
              <a:rPr lang="en-US" dirty="0" err="1"/>
              <a:t>numește</a:t>
            </a:r>
            <a:r>
              <a:rPr lang="en-US" dirty="0"/>
              <a:t> </a:t>
            </a:r>
            <a:r>
              <a:rPr lang="en-US" dirty="0" err="1"/>
              <a:t>tranzistor</a:t>
            </a:r>
            <a:r>
              <a:rPr lang="en-US" dirty="0"/>
              <a:t> cu </a:t>
            </a:r>
            <a:r>
              <a:rPr lang="en-US" dirty="0" err="1"/>
              <a:t>efect</a:t>
            </a:r>
            <a:r>
              <a:rPr lang="en-US" dirty="0"/>
              <a:t> de </a:t>
            </a:r>
            <a:r>
              <a:rPr lang="en-US" dirty="0" err="1"/>
              <a:t>câmp</a:t>
            </a:r>
            <a:r>
              <a:rPr lang="en-US" dirty="0"/>
              <a:t> cu </a:t>
            </a:r>
            <a:r>
              <a:rPr lang="en-US" dirty="0" err="1"/>
              <a:t>modulație</a:t>
            </a:r>
            <a:r>
              <a:rPr lang="ro-RO" dirty="0"/>
              <a:t> de dopaj </a:t>
            </a:r>
            <a:r>
              <a:rPr lang="en-US" dirty="0"/>
              <a:t> (</a:t>
            </a:r>
            <a:r>
              <a:rPr lang="en-US" b="1" dirty="0"/>
              <a:t>MODFET</a:t>
            </a:r>
            <a:r>
              <a:rPr lang="en-US" dirty="0"/>
              <a:t>) </a:t>
            </a:r>
            <a:r>
              <a:rPr lang="en-US" dirty="0" err="1"/>
              <a:t>sau</a:t>
            </a:r>
            <a:r>
              <a:rPr lang="en-US" dirty="0"/>
              <a:t> </a:t>
            </a:r>
            <a:r>
              <a:rPr lang="en-US" dirty="0" err="1"/>
              <a:t>tranzistor</a:t>
            </a:r>
            <a:r>
              <a:rPr lang="en-US" dirty="0"/>
              <a:t> cu </a:t>
            </a:r>
            <a:r>
              <a:rPr lang="en-US" dirty="0" err="1"/>
              <a:t>mobilitate</a:t>
            </a:r>
            <a:r>
              <a:rPr lang="en-US" dirty="0"/>
              <a:t> </a:t>
            </a:r>
            <a:r>
              <a:rPr lang="en-US" dirty="0" err="1"/>
              <a:t>ridicată</a:t>
            </a:r>
            <a:r>
              <a:rPr lang="en-US" dirty="0"/>
              <a:t> a </a:t>
            </a:r>
            <a:r>
              <a:rPr lang="en-US" dirty="0" err="1"/>
              <a:t>electronilor</a:t>
            </a:r>
            <a:r>
              <a:rPr lang="en-US" dirty="0"/>
              <a:t> (</a:t>
            </a:r>
            <a:r>
              <a:rPr lang="en-US" b="1" dirty="0"/>
              <a:t>HEMT)</a:t>
            </a:r>
            <a:r>
              <a:rPr lang="en-US" dirty="0"/>
              <a:t> </a:t>
            </a:r>
            <a:r>
              <a:rPr lang="en-US" dirty="0" err="1"/>
              <a:t>sau</a:t>
            </a:r>
            <a:r>
              <a:rPr lang="en-US" dirty="0"/>
              <a:t> </a:t>
            </a:r>
            <a:r>
              <a:rPr lang="en-US" dirty="0" err="1"/>
              <a:t>tranzistor</a:t>
            </a:r>
            <a:r>
              <a:rPr lang="en-US" dirty="0"/>
              <a:t> cu </a:t>
            </a:r>
            <a:r>
              <a:rPr lang="en-US" dirty="0" err="1"/>
              <a:t>efect</a:t>
            </a:r>
            <a:r>
              <a:rPr lang="en-US" dirty="0"/>
              <a:t> de </a:t>
            </a:r>
            <a:r>
              <a:rPr lang="en-US" dirty="0" err="1"/>
              <a:t>câmp</a:t>
            </a:r>
            <a:r>
              <a:rPr lang="en-US" dirty="0"/>
              <a:t> cu </a:t>
            </a:r>
            <a:r>
              <a:rPr lang="en-US" dirty="0" err="1"/>
              <a:t>poartă</a:t>
            </a:r>
            <a:r>
              <a:rPr lang="en-US" dirty="0"/>
              <a:t> </a:t>
            </a:r>
            <a:r>
              <a:rPr lang="en-US" dirty="0" err="1"/>
              <a:t>bidimensională</a:t>
            </a:r>
            <a:r>
              <a:rPr lang="en-US" dirty="0"/>
              <a:t> (</a:t>
            </a:r>
            <a:r>
              <a:rPr lang="en-US" b="1" dirty="0"/>
              <a:t>TEGFET</a:t>
            </a:r>
            <a:r>
              <a:rPr lang="en-US" dirty="0"/>
              <a:t>) etc.</a:t>
            </a:r>
            <a:endParaRPr lang="ro-RO" dirty="0"/>
          </a:p>
          <a:p>
            <a:r>
              <a:rPr lang="en-US" dirty="0"/>
              <a:t>S-a </a:t>
            </a:r>
            <a:r>
              <a:rPr lang="en-US" dirty="0" err="1"/>
              <a:t>demonstrat</a:t>
            </a:r>
            <a:r>
              <a:rPr lang="en-US" dirty="0"/>
              <a:t>, de </a:t>
            </a:r>
            <a:r>
              <a:rPr lang="en-US" dirty="0" err="1"/>
              <a:t>asemenea</a:t>
            </a:r>
            <a:r>
              <a:rPr lang="en-US" dirty="0"/>
              <a:t>, </a:t>
            </a:r>
            <a:r>
              <a:rPr lang="en-US" dirty="0" err="1"/>
              <a:t>că</a:t>
            </a:r>
            <a:r>
              <a:rPr lang="en-US" dirty="0"/>
              <a:t> </a:t>
            </a:r>
            <a:r>
              <a:rPr lang="en-US" dirty="0" err="1"/>
              <a:t>sarcinile</a:t>
            </a:r>
            <a:r>
              <a:rPr lang="en-US" dirty="0"/>
              <a:t> </a:t>
            </a:r>
            <a:r>
              <a:rPr lang="en-US" dirty="0" err="1"/>
              <a:t>polare</a:t>
            </a:r>
            <a:r>
              <a:rPr lang="en-US" dirty="0"/>
              <a:t> create la </a:t>
            </a:r>
            <a:r>
              <a:rPr lang="en-US" dirty="0" err="1"/>
              <a:t>interfețe</a:t>
            </a:r>
            <a:r>
              <a:rPr lang="en-US" dirty="0"/>
              <a:t> de piezoelectric </a:t>
            </a:r>
            <a:r>
              <a:rPr lang="en-US" dirty="0" err="1"/>
              <a:t>și</a:t>
            </a:r>
            <a:r>
              <a:rPr lang="en-US" dirty="0"/>
              <a:t>/</a:t>
            </a:r>
            <a:r>
              <a:rPr lang="en-US" dirty="0" err="1"/>
              <a:t>sau</a:t>
            </a:r>
            <a:r>
              <a:rPr lang="en-US" dirty="0"/>
              <a:t> </a:t>
            </a:r>
            <a:r>
              <a:rPr lang="en-US" dirty="0" err="1"/>
              <a:t>Polarizarea</a:t>
            </a:r>
            <a:r>
              <a:rPr lang="en-US" dirty="0"/>
              <a:t> </a:t>
            </a:r>
            <a:r>
              <a:rPr lang="en-US" dirty="0" err="1"/>
              <a:t>spontană</a:t>
            </a:r>
            <a:r>
              <a:rPr lang="en-US" dirty="0"/>
              <a:t> </a:t>
            </a:r>
            <a:r>
              <a:rPr lang="en-US" dirty="0" err="1"/>
              <a:t>poate</a:t>
            </a:r>
            <a:r>
              <a:rPr lang="ro-RO" dirty="0"/>
              <a:t> </a:t>
            </a:r>
            <a:r>
              <a:rPr lang="en-US" dirty="0"/>
              <a:t>fi </a:t>
            </a:r>
            <a:r>
              <a:rPr lang="en-US" dirty="0" err="1"/>
              <a:t>exploatat</a:t>
            </a:r>
            <a:r>
              <a:rPr lang="en-US" dirty="0"/>
              <a:t> </a:t>
            </a:r>
            <a:r>
              <a:rPr lang="en-US" dirty="0" err="1"/>
              <a:t>pentru</a:t>
            </a:r>
            <a:r>
              <a:rPr lang="en-US" dirty="0"/>
              <a:t> a </a:t>
            </a:r>
            <a:r>
              <a:rPr lang="en-US" dirty="0" err="1"/>
              <a:t>crea</a:t>
            </a:r>
            <a:r>
              <a:rPr lang="ro-RO" dirty="0"/>
              <a:t> sarcini</a:t>
            </a:r>
            <a:r>
              <a:rPr lang="en-US" dirty="0"/>
              <a:t> </a:t>
            </a:r>
            <a:r>
              <a:rPr lang="ro-RO" dirty="0"/>
              <a:t>libere</a:t>
            </a:r>
            <a:r>
              <a:rPr lang="en-US" dirty="0"/>
              <a:t>. </a:t>
            </a:r>
            <a:r>
              <a:rPr lang="en-US" dirty="0" err="1"/>
              <a:t>Această</a:t>
            </a:r>
            <a:r>
              <a:rPr lang="en-US" dirty="0"/>
              <a:t> </a:t>
            </a:r>
            <a:r>
              <a:rPr lang="en-US" dirty="0" err="1"/>
              <a:t>abordare</a:t>
            </a:r>
            <a:r>
              <a:rPr lang="en-US" dirty="0"/>
              <a:t> a </a:t>
            </a:r>
            <a:r>
              <a:rPr lang="en-US" dirty="0" err="1"/>
              <a:t>devenit</a:t>
            </a:r>
            <a:r>
              <a:rPr lang="en-US" dirty="0"/>
              <a:t> </a:t>
            </a:r>
            <a:r>
              <a:rPr lang="en-US" dirty="0" err="1"/>
              <a:t>destul</a:t>
            </a:r>
            <a:r>
              <a:rPr lang="en-US" dirty="0"/>
              <a:t> de </a:t>
            </a:r>
            <a:r>
              <a:rPr lang="en-US" dirty="0" err="1"/>
              <a:t>dominantă</a:t>
            </a:r>
            <a:r>
              <a:rPr lang="en-US" dirty="0"/>
              <a:t> </a:t>
            </a:r>
            <a:r>
              <a:rPr lang="en-US" dirty="0" err="1"/>
              <a:t>în</a:t>
            </a:r>
            <a:r>
              <a:rPr lang="en-US" dirty="0"/>
              <a:t> </a:t>
            </a:r>
            <a:r>
              <a:rPr lang="en-US" dirty="0" err="1"/>
              <a:t>dispozitivele</a:t>
            </a:r>
            <a:r>
              <a:rPr lang="en-US" dirty="0"/>
              <a:t> pe </a:t>
            </a:r>
            <a:r>
              <a:rPr lang="en-US" dirty="0" err="1"/>
              <a:t>bază</a:t>
            </a:r>
            <a:r>
              <a:rPr lang="en-US" dirty="0"/>
              <a:t> de </a:t>
            </a:r>
            <a:r>
              <a:rPr lang="en-US" dirty="0" err="1"/>
              <a:t>nitrură</a:t>
            </a:r>
            <a:r>
              <a:rPr lang="en-US" dirty="0"/>
              <a:t>. </a:t>
            </a:r>
            <a:r>
              <a:rPr lang="en-US" dirty="0" err="1"/>
              <a:t>Tranzistoarele</a:t>
            </a:r>
            <a:r>
              <a:rPr lang="en-US" dirty="0"/>
              <a:t> cu </a:t>
            </a:r>
            <a:r>
              <a:rPr lang="en-US" dirty="0" err="1"/>
              <a:t>efect</a:t>
            </a:r>
            <a:r>
              <a:rPr lang="en-US" dirty="0"/>
              <a:t> de </a:t>
            </a:r>
            <a:r>
              <a:rPr lang="en-US" dirty="0" err="1"/>
              <a:t>câmp</a:t>
            </a:r>
            <a:r>
              <a:rPr lang="en-US" dirty="0"/>
              <a:t> cu </a:t>
            </a:r>
            <a:r>
              <a:rPr lang="en-US" dirty="0" err="1"/>
              <a:t>heterostructură</a:t>
            </a:r>
            <a:r>
              <a:rPr lang="en-US" dirty="0"/>
              <a:t> (HFET) </a:t>
            </a:r>
            <a:r>
              <a:rPr lang="en-US" dirty="0" err="1"/>
              <a:t>oferă</a:t>
            </a:r>
            <a:r>
              <a:rPr lang="en-US" dirty="0"/>
              <a:t> </a:t>
            </a:r>
            <a:r>
              <a:rPr lang="en-US" dirty="0" err="1"/>
              <a:t>multe</a:t>
            </a:r>
            <a:r>
              <a:rPr lang="en-US" dirty="0"/>
              <a:t> </a:t>
            </a:r>
            <a:r>
              <a:rPr lang="en-US" dirty="0" err="1"/>
              <a:t>avantaje</a:t>
            </a:r>
            <a:r>
              <a:rPr lang="en-US" dirty="0"/>
              <a:t> </a:t>
            </a:r>
            <a:r>
              <a:rPr lang="en-US" dirty="0" err="1"/>
              <a:t>față</a:t>
            </a:r>
            <a:r>
              <a:rPr lang="en-US" dirty="0"/>
              <a:t> de MESFET-</a:t>
            </a:r>
            <a:r>
              <a:rPr lang="en-US" dirty="0" err="1"/>
              <a:t>uri</a:t>
            </a:r>
            <a:r>
              <a:rPr lang="en-US" dirty="0"/>
              <a:t> </a:t>
            </a:r>
            <a:r>
              <a:rPr lang="en-US" dirty="0" err="1"/>
              <a:t>sau</a:t>
            </a:r>
            <a:r>
              <a:rPr lang="en-US" dirty="0"/>
              <a:t> MOSFET-</a:t>
            </a:r>
            <a:r>
              <a:rPr lang="en-US" dirty="0" err="1"/>
              <a:t>uri</a:t>
            </a:r>
            <a:r>
              <a:rPr lang="en-US" dirty="0"/>
              <a:t>. O </a:t>
            </a:r>
            <a:r>
              <a:rPr lang="en-US" dirty="0" err="1"/>
              <a:t>structură</a:t>
            </a:r>
            <a:r>
              <a:rPr lang="en-US" dirty="0"/>
              <a:t> </a:t>
            </a:r>
            <a:r>
              <a:rPr lang="en-US" dirty="0" err="1"/>
              <a:t>tipică</a:t>
            </a:r>
            <a:r>
              <a:rPr lang="en-US" dirty="0"/>
              <a:t> a </a:t>
            </a:r>
            <a:r>
              <a:rPr lang="en-US" dirty="0" err="1"/>
              <a:t>dispozitivului</a:t>
            </a:r>
            <a:r>
              <a:rPr lang="en-US" dirty="0"/>
              <a:t> </a:t>
            </a:r>
            <a:r>
              <a:rPr lang="en-US" dirty="0" err="1"/>
              <a:t>dopat</a:t>
            </a:r>
            <a:r>
              <a:rPr lang="en-US" dirty="0"/>
              <a:t> cu </a:t>
            </a:r>
            <a:r>
              <a:rPr lang="en-US" dirty="0" err="1"/>
              <a:t>modulație</a:t>
            </a:r>
            <a:r>
              <a:rPr lang="en-US" dirty="0"/>
              <a:t> </a:t>
            </a:r>
            <a:r>
              <a:rPr lang="en-US" dirty="0" err="1"/>
              <a:t>este</a:t>
            </a:r>
            <a:r>
              <a:rPr lang="en-US" dirty="0"/>
              <a:t> </a:t>
            </a:r>
            <a:r>
              <a:rPr lang="en-US" dirty="0" err="1"/>
              <a:t>prezentată</a:t>
            </a:r>
            <a:r>
              <a:rPr lang="en-US" dirty="0"/>
              <a:t> </a:t>
            </a:r>
            <a:r>
              <a:rPr lang="en-US" dirty="0" err="1"/>
              <a:t>în</a:t>
            </a:r>
            <a:r>
              <a:rPr lang="en-US" dirty="0"/>
              <a:t> </a:t>
            </a:r>
            <a:r>
              <a:rPr lang="en-US" dirty="0" err="1"/>
              <a:t>figura</a:t>
            </a:r>
            <a:r>
              <a:rPr lang="en-US" dirty="0"/>
              <a:t>. </a:t>
            </a:r>
            <a:endParaRPr lang="ro-RO" dirty="0"/>
          </a:p>
          <a:p>
            <a:r>
              <a:rPr lang="en-US" dirty="0" err="1"/>
              <a:t>Pentru</a:t>
            </a:r>
            <a:r>
              <a:rPr lang="en-US" dirty="0"/>
              <a:t> </a:t>
            </a:r>
            <a:r>
              <a:rPr lang="en-US" dirty="0" err="1"/>
              <a:t>structura</a:t>
            </a:r>
            <a:r>
              <a:rPr lang="en-US" dirty="0"/>
              <a:t> </a:t>
            </a:r>
            <a:r>
              <a:rPr lang="en-US" dirty="0" err="1"/>
              <a:t>AlGaAs</a:t>
            </a:r>
            <a:r>
              <a:rPr lang="en-US" dirty="0"/>
              <a:t>/GaAs, </a:t>
            </a:r>
            <a:r>
              <a:rPr lang="en-US" dirty="0" err="1"/>
              <a:t>substratul</a:t>
            </a:r>
            <a:r>
              <a:rPr lang="en-US" dirty="0"/>
              <a:t> </a:t>
            </a:r>
            <a:r>
              <a:rPr lang="en-US" dirty="0" err="1"/>
              <a:t>este</a:t>
            </a:r>
            <a:r>
              <a:rPr lang="en-US" dirty="0"/>
              <a:t> GaAs </a:t>
            </a:r>
            <a:r>
              <a:rPr lang="en-US" dirty="0" err="1"/>
              <a:t>semiizolator</a:t>
            </a:r>
            <a:r>
              <a:rPr lang="en-US" dirty="0"/>
              <a:t> pe care </a:t>
            </a:r>
            <a:r>
              <a:rPr lang="en-US" dirty="0" err="1"/>
              <a:t>este</a:t>
            </a:r>
            <a:r>
              <a:rPr lang="en-US" dirty="0"/>
              <a:t> </a:t>
            </a:r>
            <a:r>
              <a:rPr lang="en-US" dirty="0" err="1"/>
              <a:t>crescut</a:t>
            </a:r>
            <a:r>
              <a:rPr lang="en-US" dirty="0"/>
              <a:t> un </a:t>
            </a:r>
            <a:r>
              <a:rPr lang="en-US" dirty="0" err="1"/>
              <a:t>strat</a:t>
            </a:r>
            <a:r>
              <a:rPr lang="en-US" dirty="0"/>
              <a:t> de GaAs </a:t>
            </a:r>
            <a:r>
              <a:rPr lang="en-US" dirty="0" err="1"/>
              <a:t>nedopat</a:t>
            </a:r>
            <a:r>
              <a:rPr lang="en-US" dirty="0"/>
              <a:t>. O </a:t>
            </a:r>
            <a:r>
              <a:rPr lang="en-US" dirty="0" err="1"/>
              <a:t>heterostructură</a:t>
            </a:r>
            <a:r>
              <a:rPr lang="en-US" dirty="0"/>
              <a:t> </a:t>
            </a:r>
            <a:r>
              <a:rPr lang="en-US" dirty="0" err="1"/>
              <a:t>este</a:t>
            </a:r>
            <a:r>
              <a:rPr lang="en-US" dirty="0"/>
              <a:t> </a:t>
            </a:r>
            <a:r>
              <a:rPr lang="en-US" dirty="0" err="1"/>
              <a:t>formată</a:t>
            </a:r>
            <a:r>
              <a:rPr lang="en-US" dirty="0"/>
              <a:t> </a:t>
            </a:r>
            <a:r>
              <a:rPr lang="en-US" dirty="0" err="1"/>
              <a:t>prin</a:t>
            </a:r>
            <a:r>
              <a:rPr lang="en-US" dirty="0"/>
              <a:t> </a:t>
            </a:r>
            <a:r>
              <a:rPr lang="en-US" dirty="0" err="1"/>
              <a:t>depunerea</a:t>
            </a:r>
            <a:r>
              <a:rPr lang="en-US" dirty="0"/>
              <a:t> de </a:t>
            </a:r>
            <a:r>
              <a:rPr lang="en-US" dirty="0" err="1"/>
              <a:t>AlGaAs</a:t>
            </a:r>
            <a:r>
              <a:rPr lang="en-US" dirty="0"/>
              <a:t> care sunt </a:t>
            </a:r>
            <a:r>
              <a:rPr lang="en-US" dirty="0" err="1"/>
              <a:t>lăsate</a:t>
            </a:r>
            <a:r>
              <a:rPr lang="en-US" dirty="0"/>
              <a:t> </a:t>
            </a:r>
            <a:r>
              <a:rPr lang="en-US" dirty="0" err="1"/>
              <a:t>nedopate</a:t>
            </a:r>
            <a:r>
              <a:rPr lang="en-US" dirty="0"/>
              <a:t> </a:t>
            </a:r>
            <a:r>
              <a:rPr lang="en-US" dirty="0" err="1"/>
              <a:t>pentru</a:t>
            </a:r>
            <a:r>
              <a:rPr lang="en-US" dirty="0"/>
              <a:t> a </a:t>
            </a:r>
            <a:r>
              <a:rPr lang="en-US" dirty="0" err="1"/>
              <a:t>oferi</a:t>
            </a:r>
            <a:r>
              <a:rPr lang="en-US" dirty="0"/>
              <a:t> o </a:t>
            </a:r>
            <a:r>
              <a:rPr lang="en-US" dirty="0" err="1"/>
              <a:t>regiune</a:t>
            </a:r>
            <a:r>
              <a:rPr lang="en-US" dirty="0"/>
              <a:t> „</a:t>
            </a:r>
            <a:r>
              <a:rPr lang="ro-RO" dirty="0"/>
              <a:t>spațială</a:t>
            </a:r>
            <a:r>
              <a:rPr lang="en-US" dirty="0"/>
              <a:t>”. </a:t>
            </a:r>
            <a:r>
              <a:rPr lang="en-US" dirty="0" err="1"/>
              <a:t>Materialul</a:t>
            </a:r>
            <a:r>
              <a:rPr lang="en-US" dirty="0"/>
              <a:t> de </a:t>
            </a:r>
            <a:r>
              <a:rPr lang="en-US" dirty="0" err="1"/>
              <a:t>barieră</a:t>
            </a:r>
            <a:r>
              <a:rPr lang="en-US" dirty="0"/>
              <a:t> </a:t>
            </a:r>
            <a:r>
              <a:rPr lang="en-US" dirty="0" err="1"/>
              <a:t>rămas</a:t>
            </a:r>
            <a:r>
              <a:rPr lang="en-US" dirty="0"/>
              <a:t> </a:t>
            </a:r>
            <a:r>
              <a:rPr lang="en-US" dirty="0" err="1"/>
              <a:t>este</a:t>
            </a:r>
            <a:r>
              <a:rPr lang="en-US" dirty="0"/>
              <a:t> </a:t>
            </a:r>
            <a:r>
              <a:rPr lang="en-US" dirty="0" err="1"/>
              <a:t>puternic</a:t>
            </a:r>
            <a:r>
              <a:rPr lang="en-US" dirty="0"/>
              <a:t> </a:t>
            </a:r>
            <a:r>
              <a:rPr lang="en-US" dirty="0" err="1"/>
              <a:t>dopat</a:t>
            </a:r>
            <a:r>
              <a:rPr lang="en-US" dirty="0"/>
              <a:t>. </a:t>
            </a:r>
            <a:r>
              <a:rPr lang="en-US" dirty="0" err="1"/>
              <a:t>În</a:t>
            </a:r>
            <a:r>
              <a:rPr lang="en-US" dirty="0"/>
              <a:t> </a:t>
            </a:r>
            <a:r>
              <a:rPr lang="en-US" dirty="0" err="1"/>
              <a:t>cele</a:t>
            </a:r>
            <a:r>
              <a:rPr lang="en-US" dirty="0"/>
              <a:t> din </a:t>
            </a:r>
            <a:r>
              <a:rPr lang="en-US" dirty="0" err="1"/>
              <a:t>urmă</a:t>
            </a:r>
            <a:r>
              <a:rPr lang="en-US" dirty="0"/>
              <a:t>, </a:t>
            </a:r>
            <a:r>
              <a:rPr lang="en-US" dirty="0" err="1"/>
              <a:t>este</a:t>
            </a:r>
            <a:r>
              <a:rPr lang="en-US" dirty="0"/>
              <a:t> </a:t>
            </a:r>
            <a:r>
              <a:rPr lang="en-US" dirty="0" err="1"/>
              <a:t>depus</a:t>
            </a:r>
            <a:r>
              <a:rPr lang="en-US" dirty="0"/>
              <a:t> un </a:t>
            </a:r>
            <a:r>
              <a:rPr lang="ro-RO" dirty="0"/>
              <a:t>ultim </a:t>
            </a:r>
            <a:r>
              <a:rPr lang="en-US" dirty="0" err="1"/>
              <a:t>strat</a:t>
            </a:r>
            <a:r>
              <a:rPr lang="en-US" dirty="0"/>
              <a:t> de GaAs </a:t>
            </a:r>
            <a:r>
              <a:rPr lang="en-US" dirty="0" err="1"/>
              <a:t>puternic</a:t>
            </a:r>
            <a:r>
              <a:rPr lang="en-US" dirty="0"/>
              <a:t> </a:t>
            </a:r>
            <a:r>
              <a:rPr lang="en-US" dirty="0" err="1"/>
              <a:t>dopat</a:t>
            </a:r>
            <a:r>
              <a:rPr lang="en-US" dirty="0"/>
              <a:t> pe care sunt </a:t>
            </a:r>
            <a:r>
              <a:rPr lang="en-US" dirty="0" err="1"/>
              <a:t>depuse</a:t>
            </a:r>
            <a:r>
              <a:rPr lang="en-US" dirty="0"/>
              <a:t> </a:t>
            </a:r>
            <a:r>
              <a:rPr lang="en-US" dirty="0" err="1"/>
              <a:t>contactele</a:t>
            </a:r>
            <a:r>
              <a:rPr lang="en-US" dirty="0"/>
              <a:t> </a:t>
            </a:r>
            <a:r>
              <a:rPr lang="en-US" dirty="0" err="1"/>
              <a:t>ohmice</a:t>
            </a:r>
            <a:r>
              <a:rPr lang="en-US" dirty="0"/>
              <a:t>.</a:t>
            </a:r>
            <a:r>
              <a:rPr lang="ro-RO" dirty="0"/>
              <a:t> </a:t>
            </a:r>
            <a:r>
              <a:rPr lang="en-US" dirty="0" err="1"/>
              <a:t>Stratul</a:t>
            </a:r>
            <a:r>
              <a:rPr lang="en-US" dirty="0"/>
              <a:t> de </a:t>
            </a:r>
            <a:r>
              <a:rPr lang="ro-RO" dirty="0"/>
              <a:t>sus</a:t>
            </a:r>
            <a:r>
              <a:rPr lang="en-US" dirty="0"/>
              <a:t> </a:t>
            </a:r>
            <a:r>
              <a:rPr lang="en-US" dirty="0" err="1"/>
              <a:t>este</a:t>
            </a:r>
            <a:r>
              <a:rPr lang="en-US" dirty="0"/>
              <a:t> </a:t>
            </a:r>
            <a:r>
              <a:rPr lang="ro-RO" dirty="0"/>
              <a:t>decapat</a:t>
            </a:r>
            <a:r>
              <a:rPr lang="en-US" dirty="0"/>
              <a:t> </a:t>
            </a:r>
            <a:r>
              <a:rPr lang="en-US" dirty="0" err="1"/>
              <a:t>și</a:t>
            </a:r>
            <a:r>
              <a:rPr lang="en-US" dirty="0"/>
              <a:t> </a:t>
            </a:r>
            <a:r>
              <a:rPr lang="en-US" dirty="0" err="1"/>
              <a:t>poarta</a:t>
            </a:r>
            <a:r>
              <a:rPr lang="en-US" dirty="0"/>
              <a:t> Schottky </a:t>
            </a:r>
            <a:r>
              <a:rPr lang="en-US" dirty="0" err="1"/>
              <a:t>este</a:t>
            </a:r>
            <a:r>
              <a:rPr lang="en-US" dirty="0"/>
              <a:t> </a:t>
            </a:r>
            <a:r>
              <a:rPr lang="en-US" dirty="0" err="1"/>
              <a:t>depusă</a:t>
            </a:r>
            <a:r>
              <a:rPr lang="en-US" dirty="0"/>
              <a:t> pe </a:t>
            </a:r>
            <a:r>
              <a:rPr lang="en-US" dirty="0" err="1"/>
              <a:t>materialul</a:t>
            </a:r>
            <a:r>
              <a:rPr lang="en-US" dirty="0"/>
              <a:t> cu </a:t>
            </a:r>
            <a:r>
              <a:rPr lang="en-US" dirty="0" err="1"/>
              <a:t>barieră</a:t>
            </a:r>
            <a:r>
              <a:rPr lang="en-US" dirty="0"/>
              <a:t> </a:t>
            </a:r>
            <a:r>
              <a:rPr lang="en-US" dirty="0" err="1"/>
              <a:t>înaltă</a:t>
            </a:r>
            <a:r>
              <a:rPr lang="ro-RO" dirty="0"/>
              <a:t>.</a:t>
            </a:r>
            <a:endParaRPr lang="en-US" dirty="0"/>
          </a:p>
        </p:txBody>
      </p:sp>
    </p:spTree>
    <p:extLst>
      <p:ext uri="{BB962C8B-B14F-4D97-AF65-F5344CB8AC3E}">
        <p14:creationId xmlns:p14="http://schemas.microsoft.com/office/powerpoint/2010/main" val="3562508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061BE6A-002F-25D5-1771-F9C7824B078E}"/>
              </a:ext>
            </a:extLst>
          </p:cNvPr>
          <p:cNvSpPr>
            <a:spLocks noGrp="1"/>
          </p:cNvSpPr>
          <p:nvPr>
            <p:ph type="title"/>
          </p:nvPr>
        </p:nvSpPr>
        <p:spPr>
          <a:xfrm>
            <a:off x="838200" y="365126"/>
            <a:ext cx="6441141" cy="603062"/>
          </a:xfrm>
        </p:spPr>
        <p:txBody>
          <a:bodyPr>
            <a:normAutofit/>
          </a:bodyPr>
          <a:lstStyle/>
          <a:p>
            <a:r>
              <a:rPr lang="en-US" sz="3200" b="1" dirty="0" err="1"/>
              <a:t>Funcționarea</a:t>
            </a:r>
            <a:r>
              <a:rPr lang="en-US" sz="3200" b="1" dirty="0"/>
              <a:t> </a:t>
            </a:r>
            <a:r>
              <a:rPr lang="en-US" sz="3200" b="1" dirty="0" err="1"/>
              <a:t>tranzistorului</a:t>
            </a:r>
            <a:r>
              <a:rPr lang="en-US" sz="3200" b="1" dirty="0"/>
              <a:t> </a:t>
            </a:r>
          </a:p>
        </p:txBody>
      </p:sp>
      <p:sp>
        <p:nvSpPr>
          <p:cNvPr id="3" name="Substituent conținut 2">
            <a:extLst>
              <a:ext uri="{FF2B5EF4-FFF2-40B4-BE49-F238E27FC236}">
                <a16:creationId xmlns:a16="http://schemas.microsoft.com/office/drawing/2014/main" xmlns="" id="{1ED21A17-7965-C263-FF6E-B86307446FBE}"/>
              </a:ext>
            </a:extLst>
          </p:cNvPr>
          <p:cNvSpPr>
            <a:spLocks noGrp="1"/>
          </p:cNvSpPr>
          <p:nvPr>
            <p:ph idx="1"/>
          </p:nvPr>
        </p:nvSpPr>
        <p:spPr>
          <a:xfrm>
            <a:off x="497541" y="1027905"/>
            <a:ext cx="8718176" cy="5497093"/>
          </a:xfrm>
        </p:spPr>
        <p:txBody>
          <a:bodyPr>
            <a:normAutofit fontScale="70000" lnSpcReduction="20000"/>
          </a:bodyPr>
          <a:lstStyle/>
          <a:p>
            <a:pPr algn="just"/>
            <a:r>
              <a:rPr lang="en-US" dirty="0" err="1"/>
              <a:t>Funcționarea</a:t>
            </a:r>
            <a:r>
              <a:rPr lang="en-US" dirty="0"/>
              <a:t> UJT </a:t>
            </a:r>
            <a:r>
              <a:rPr lang="en-US" dirty="0" err="1"/>
              <a:t>poate</a:t>
            </a:r>
            <a:r>
              <a:rPr lang="en-US" dirty="0"/>
              <a:t> fi </a:t>
            </a:r>
            <a:r>
              <a:rPr lang="en-US" dirty="0" err="1"/>
              <a:t>înțeleasă</a:t>
            </a:r>
            <a:r>
              <a:rPr lang="en-US" dirty="0"/>
              <a:t> </a:t>
            </a:r>
            <a:r>
              <a:rPr lang="en-US" dirty="0" err="1"/>
              <a:t>prin</a:t>
            </a:r>
            <a:r>
              <a:rPr lang="en-US" dirty="0"/>
              <a:t> </a:t>
            </a:r>
            <a:r>
              <a:rPr lang="en-US" dirty="0" err="1"/>
              <a:t>moduri</a:t>
            </a:r>
            <a:r>
              <a:rPr lang="en-US" dirty="0"/>
              <a:t> </a:t>
            </a:r>
            <a:r>
              <a:rPr lang="ro-RO" dirty="0"/>
              <a:t>de lucru </a:t>
            </a:r>
            <a:r>
              <a:rPr lang="en-US" dirty="0"/>
              <a:t>ca </a:t>
            </a:r>
            <a:r>
              <a:rPr lang="en-US" i="1" dirty="0"/>
              <a:t>Emi</a:t>
            </a:r>
            <a:r>
              <a:rPr lang="ro-RO" i="1" dirty="0"/>
              <a:t>t</a:t>
            </a:r>
            <a:r>
              <a:rPr lang="en-US" i="1" dirty="0"/>
              <a:t>or </a:t>
            </a:r>
            <a:r>
              <a:rPr lang="en-US" i="1" dirty="0" err="1"/>
              <a:t>deschis</a:t>
            </a:r>
            <a:r>
              <a:rPr lang="en-US" dirty="0"/>
              <a:t> </a:t>
            </a:r>
            <a:r>
              <a:rPr lang="en-US" dirty="0" err="1"/>
              <a:t>și</a:t>
            </a:r>
            <a:r>
              <a:rPr lang="en-US" dirty="0"/>
              <a:t> </a:t>
            </a:r>
            <a:r>
              <a:rPr lang="en-US" i="1" dirty="0"/>
              <a:t>Emi</a:t>
            </a:r>
            <a:r>
              <a:rPr lang="ro-RO" i="1" dirty="0"/>
              <a:t>t</a:t>
            </a:r>
            <a:r>
              <a:rPr lang="en-US" i="1" dirty="0"/>
              <a:t>or la </a:t>
            </a:r>
            <a:r>
              <a:rPr lang="en-US" i="1" dirty="0" err="1"/>
              <a:t>potențial</a:t>
            </a:r>
            <a:r>
              <a:rPr lang="en-US" i="1" dirty="0"/>
              <a:t> </a:t>
            </a:r>
            <a:r>
              <a:rPr lang="en-US" i="1" dirty="0" err="1"/>
              <a:t>pozitiv</a:t>
            </a:r>
            <a:r>
              <a:rPr lang="en-US" dirty="0"/>
              <a:t>.</a:t>
            </a:r>
            <a:endParaRPr lang="ro-RO" dirty="0"/>
          </a:p>
          <a:p>
            <a:pPr algn="just"/>
            <a:r>
              <a:rPr lang="ro-RO" dirty="0"/>
              <a:t>În absența diferenței de potențial între emitor și oricare bază, există un curent extrem de mic de la B1 la B2. </a:t>
            </a:r>
          </a:p>
          <a:p>
            <a:pPr algn="just"/>
            <a:r>
              <a:rPr lang="en-US" b="1" dirty="0" err="1"/>
              <a:t>Emitor</a:t>
            </a:r>
            <a:r>
              <a:rPr lang="en-US" b="1" dirty="0"/>
              <a:t> </a:t>
            </a:r>
            <a:r>
              <a:rPr lang="en-US" b="1" dirty="0" err="1"/>
              <a:t>deschis</a:t>
            </a:r>
            <a:r>
              <a:rPr lang="ro-RO" dirty="0"/>
              <a:t>. </a:t>
            </a:r>
            <a:r>
              <a:rPr lang="en-US" dirty="0" err="1"/>
              <a:t>Dacă</a:t>
            </a:r>
            <a:r>
              <a:rPr lang="en-US" dirty="0"/>
              <a:t> se </a:t>
            </a:r>
            <a:r>
              <a:rPr lang="en-US" dirty="0" err="1"/>
              <a:t>aplică</a:t>
            </a:r>
            <a:r>
              <a:rPr lang="en-US" dirty="0"/>
              <a:t> </a:t>
            </a:r>
            <a:r>
              <a:rPr lang="en-US" dirty="0" err="1"/>
              <a:t>tensiune</a:t>
            </a:r>
            <a:r>
              <a:rPr lang="en-US" dirty="0"/>
              <a:t> la V</a:t>
            </a:r>
            <a:r>
              <a:rPr lang="en-US" sz="1800" dirty="0"/>
              <a:t>BB</a:t>
            </a:r>
            <a:r>
              <a:rPr lang="en-US" dirty="0"/>
              <a:t> cu </a:t>
            </a:r>
            <a:r>
              <a:rPr lang="en-US" dirty="0" err="1"/>
              <a:t>emi</a:t>
            </a:r>
            <a:r>
              <a:rPr lang="ro-RO" dirty="0"/>
              <a:t>t</a:t>
            </a:r>
            <a:r>
              <a:rPr lang="en-US" dirty="0" err="1"/>
              <a:t>orul</a:t>
            </a:r>
            <a:r>
              <a:rPr lang="en-US" dirty="0"/>
              <a:t> </a:t>
            </a:r>
            <a:r>
              <a:rPr lang="en-US" dirty="0" err="1"/>
              <a:t>deschis</a:t>
            </a:r>
            <a:r>
              <a:rPr lang="en-US" dirty="0"/>
              <a:t>, se </a:t>
            </a:r>
            <a:r>
              <a:rPr lang="en-US" dirty="0" err="1"/>
              <a:t>stabilește</a:t>
            </a:r>
            <a:r>
              <a:rPr lang="en-US" dirty="0"/>
              <a:t> un gradient de </a:t>
            </a:r>
            <a:r>
              <a:rPr lang="en-US" dirty="0" err="1"/>
              <a:t>tensiune</a:t>
            </a:r>
            <a:r>
              <a:rPr lang="en-US" dirty="0"/>
              <a:t> de-a </a:t>
            </a:r>
            <a:r>
              <a:rPr lang="en-US" dirty="0" err="1"/>
              <a:t>lungul</a:t>
            </a:r>
            <a:r>
              <a:rPr lang="en-US" dirty="0"/>
              <a:t> </a:t>
            </a:r>
            <a:r>
              <a:rPr lang="en-US" dirty="0" err="1"/>
              <a:t>barei</a:t>
            </a:r>
            <a:r>
              <a:rPr lang="en-US" dirty="0"/>
              <a:t> de tip </a:t>
            </a:r>
            <a:r>
              <a:rPr lang="en-US" b="1" i="1" dirty="0"/>
              <a:t>n</a:t>
            </a:r>
            <a:r>
              <a:rPr lang="en-US" dirty="0"/>
              <a:t>. </a:t>
            </a:r>
            <a:r>
              <a:rPr lang="en-US" dirty="0" err="1"/>
              <a:t>Deoarece</a:t>
            </a:r>
            <a:r>
              <a:rPr lang="en-US" dirty="0"/>
              <a:t> </a:t>
            </a:r>
            <a:r>
              <a:rPr lang="en-US" dirty="0" err="1"/>
              <a:t>emitorul</a:t>
            </a:r>
            <a:r>
              <a:rPr lang="en-US" dirty="0"/>
              <a:t> </a:t>
            </a:r>
            <a:r>
              <a:rPr lang="en-US" dirty="0" err="1"/>
              <a:t>este</a:t>
            </a:r>
            <a:r>
              <a:rPr lang="en-US" dirty="0"/>
              <a:t> </a:t>
            </a:r>
            <a:r>
              <a:rPr lang="en-US" dirty="0" err="1"/>
              <a:t>situat</a:t>
            </a:r>
            <a:r>
              <a:rPr lang="en-US" dirty="0"/>
              <a:t> </a:t>
            </a:r>
            <a:r>
              <a:rPr lang="en-US" dirty="0" err="1"/>
              <a:t>mai</a:t>
            </a:r>
            <a:r>
              <a:rPr lang="en-US" dirty="0"/>
              <a:t> </a:t>
            </a:r>
            <a:r>
              <a:rPr lang="en-US" dirty="0" err="1"/>
              <a:t>aproape</a:t>
            </a:r>
            <a:r>
              <a:rPr lang="en-US" dirty="0"/>
              <a:t> de B2, </a:t>
            </a:r>
            <a:r>
              <a:rPr lang="en-US" dirty="0" err="1"/>
              <a:t>mai</a:t>
            </a:r>
            <a:r>
              <a:rPr lang="en-US" dirty="0"/>
              <a:t> </a:t>
            </a:r>
            <a:r>
              <a:rPr lang="en-US" dirty="0" err="1"/>
              <a:t>mult</a:t>
            </a:r>
            <a:r>
              <a:rPr lang="en-US" dirty="0"/>
              <a:t> de </a:t>
            </a:r>
            <a:r>
              <a:rPr lang="en-US" dirty="0" err="1"/>
              <a:t>jumătate</a:t>
            </a:r>
            <a:r>
              <a:rPr lang="en-US" dirty="0"/>
              <a:t> din V</a:t>
            </a:r>
            <a:r>
              <a:rPr lang="en-US" sz="1800" dirty="0"/>
              <a:t>BB</a:t>
            </a:r>
            <a:r>
              <a:rPr lang="en-US" dirty="0"/>
              <a:t>  </a:t>
            </a:r>
            <a:r>
              <a:rPr lang="ro-RO" dirty="0"/>
              <a:t>este</a:t>
            </a:r>
            <a:r>
              <a:rPr lang="en-US" dirty="0"/>
              <a:t> </a:t>
            </a:r>
            <a:r>
              <a:rPr lang="en-US" dirty="0" err="1"/>
              <a:t>între</a:t>
            </a:r>
            <a:r>
              <a:rPr lang="en-US" dirty="0"/>
              <a:t> </a:t>
            </a:r>
            <a:r>
              <a:rPr lang="en-US" dirty="0" err="1"/>
              <a:t>emitor</a:t>
            </a:r>
            <a:r>
              <a:rPr lang="en-US" dirty="0"/>
              <a:t> </a:t>
            </a:r>
            <a:r>
              <a:rPr lang="en-US" dirty="0" err="1"/>
              <a:t>și</a:t>
            </a:r>
            <a:r>
              <a:rPr lang="en-US" dirty="0"/>
              <a:t> B1. </a:t>
            </a:r>
            <a:r>
              <a:rPr lang="en-US" dirty="0" err="1"/>
              <a:t>Tensiunea</a:t>
            </a:r>
            <a:r>
              <a:rPr lang="en-US" dirty="0"/>
              <a:t> V1  </a:t>
            </a:r>
            <a:r>
              <a:rPr lang="en-US" dirty="0" err="1"/>
              <a:t>între</a:t>
            </a:r>
            <a:r>
              <a:rPr lang="en-US" dirty="0"/>
              <a:t> </a:t>
            </a:r>
            <a:r>
              <a:rPr lang="en-US" dirty="0" err="1"/>
              <a:t>emitor</a:t>
            </a:r>
            <a:r>
              <a:rPr lang="en-US" dirty="0"/>
              <a:t> </a:t>
            </a:r>
            <a:r>
              <a:rPr lang="en-US" dirty="0" err="1"/>
              <a:t>și</a:t>
            </a:r>
            <a:r>
              <a:rPr lang="en-US" dirty="0"/>
              <a:t> B1, </a:t>
            </a:r>
            <a:r>
              <a:rPr lang="en-US" dirty="0" err="1"/>
              <a:t>așa</a:t>
            </a:r>
            <a:r>
              <a:rPr lang="en-US" dirty="0"/>
              <a:t> cum se </a:t>
            </a:r>
            <a:r>
              <a:rPr lang="en-US" dirty="0" err="1"/>
              <a:t>arată</a:t>
            </a:r>
            <a:r>
              <a:rPr lang="en-US" dirty="0"/>
              <a:t> </a:t>
            </a:r>
            <a:r>
              <a:rPr lang="en-US" dirty="0" err="1"/>
              <a:t>în</a:t>
            </a:r>
            <a:r>
              <a:rPr lang="en-US" dirty="0"/>
              <a:t> </a:t>
            </a:r>
            <a:r>
              <a:rPr lang="en-US" dirty="0" err="1"/>
              <a:t>figură</a:t>
            </a:r>
            <a:r>
              <a:rPr lang="en-US" dirty="0"/>
              <a:t>, </a:t>
            </a:r>
            <a:r>
              <a:rPr lang="en-US" dirty="0" err="1"/>
              <a:t>stabilește</a:t>
            </a:r>
            <a:r>
              <a:rPr lang="en-US" dirty="0"/>
              <a:t> o </a:t>
            </a:r>
            <a:r>
              <a:rPr lang="en-US" dirty="0" err="1"/>
              <a:t>polarizare</a:t>
            </a:r>
            <a:r>
              <a:rPr lang="en-US" dirty="0"/>
              <a:t> </a:t>
            </a:r>
            <a:r>
              <a:rPr lang="en-US" dirty="0" err="1"/>
              <a:t>inversă</a:t>
            </a:r>
            <a:r>
              <a:rPr lang="en-US" dirty="0"/>
              <a:t> pe </a:t>
            </a:r>
            <a:r>
              <a:rPr lang="en-US" dirty="0" err="1"/>
              <a:t>joncțiunea</a:t>
            </a:r>
            <a:r>
              <a:rPr lang="en-US" dirty="0"/>
              <a:t> </a:t>
            </a:r>
            <a:r>
              <a:rPr lang="en-US" b="1" i="1" dirty="0" err="1"/>
              <a:t>pn</a:t>
            </a:r>
            <a:r>
              <a:rPr lang="en-US" dirty="0"/>
              <a:t> </a:t>
            </a:r>
            <a:r>
              <a:rPr lang="en-US" dirty="0" err="1"/>
              <a:t>și</a:t>
            </a:r>
            <a:r>
              <a:rPr lang="en-US" dirty="0"/>
              <a:t> </a:t>
            </a:r>
            <a:r>
              <a:rPr lang="en-US" dirty="0" err="1"/>
              <a:t>curentul</a:t>
            </a:r>
            <a:r>
              <a:rPr lang="en-US" dirty="0"/>
              <a:t> </a:t>
            </a:r>
            <a:r>
              <a:rPr lang="en-US" dirty="0" err="1"/>
              <a:t>emitorului</a:t>
            </a:r>
            <a:r>
              <a:rPr lang="en-US" dirty="0"/>
              <a:t> </a:t>
            </a:r>
            <a:r>
              <a:rPr lang="en-US" dirty="0" err="1"/>
              <a:t>este</a:t>
            </a:r>
            <a:r>
              <a:rPr lang="en-US" dirty="0"/>
              <a:t> </a:t>
            </a:r>
            <a:r>
              <a:rPr lang="en-US" dirty="0" err="1"/>
              <a:t>întrerupt</a:t>
            </a:r>
            <a:r>
              <a:rPr lang="en-US" dirty="0"/>
              <a:t>.</a:t>
            </a:r>
            <a:r>
              <a:rPr lang="ro-RO" dirty="0"/>
              <a:t> Dispozitivul este în stare </a:t>
            </a:r>
            <a:r>
              <a:rPr lang="ro-RO" b="1" dirty="0"/>
              <a:t>OFF</a:t>
            </a:r>
            <a:r>
              <a:rPr lang="ro-RO" dirty="0"/>
              <a:t>.</a:t>
            </a:r>
          </a:p>
          <a:p>
            <a:pPr algn="just"/>
            <a:r>
              <a:rPr lang="en-US" b="1" dirty="0" err="1"/>
              <a:t>Emitor</a:t>
            </a:r>
            <a:r>
              <a:rPr lang="en-US" b="1" dirty="0"/>
              <a:t> la </a:t>
            </a:r>
            <a:r>
              <a:rPr lang="en-US" b="1" dirty="0" err="1"/>
              <a:t>potențial</a:t>
            </a:r>
            <a:r>
              <a:rPr lang="en-US" b="1" dirty="0"/>
              <a:t> </a:t>
            </a:r>
            <a:r>
              <a:rPr lang="en-US" b="1" dirty="0" err="1"/>
              <a:t>pozitiv</a:t>
            </a:r>
            <a:r>
              <a:rPr lang="ro-RO" b="1" dirty="0"/>
              <a:t>. </a:t>
            </a:r>
            <a:r>
              <a:rPr lang="en-US" dirty="0" err="1"/>
              <a:t>Dacă</a:t>
            </a:r>
            <a:r>
              <a:rPr lang="en-US" dirty="0"/>
              <a:t> se </a:t>
            </a:r>
            <a:r>
              <a:rPr lang="en-US" dirty="0" err="1"/>
              <a:t>aplică</a:t>
            </a:r>
            <a:r>
              <a:rPr lang="en-US" dirty="0"/>
              <a:t> o </a:t>
            </a:r>
            <a:r>
              <a:rPr lang="en-US" dirty="0" err="1"/>
              <a:t>tensiune</a:t>
            </a:r>
            <a:r>
              <a:rPr lang="en-US" dirty="0"/>
              <a:t> </a:t>
            </a:r>
            <a:r>
              <a:rPr lang="en-US" dirty="0" err="1"/>
              <a:t>pozitivă</a:t>
            </a:r>
            <a:r>
              <a:rPr lang="en-US" dirty="0"/>
              <a:t> la </a:t>
            </a:r>
            <a:r>
              <a:rPr lang="en-US" dirty="0" err="1"/>
              <a:t>emitor</a:t>
            </a:r>
            <a:r>
              <a:rPr lang="en-US" dirty="0"/>
              <a:t>, </a:t>
            </a:r>
            <a:r>
              <a:rPr lang="en-US" dirty="0" err="1"/>
              <a:t>joncțiunea</a:t>
            </a:r>
            <a:r>
              <a:rPr lang="en-US" dirty="0"/>
              <a:t> </a:t>
            </a:r>
            <a:r>
              <a:rPr lang="en-US" b="1" i="1" dirty="0" err="1"/>
              <a:t>pn</a:t>
            </a:r>
            <a:r>
              <a:rPr lang="en-US" dirty="0"/>
              <a:t> </a:t>
            </a:r>
            <a:r>
              <a:rPr lang="en-US" dirty="0" err="1"/>
              <a:t>va</a:t>
            </a:r>
            <a:r>
              <a:rPr lang="en-US" dirty="0"/>
              <a:t> </a:t>
            </a:r>
            <a:r>
              <a:rPr lang="en-US" dirty="0" err="1"/>
              <a:t>rămâne</a:t>
            </a:r>
            <a:r>
              <a:rPr lang="en-US" dirty="0"/>
              <a:t> </a:t>
            </a:r>
            <a:r>
              <a:rPr lang="en-US" dirty="0" err="1"/>
              <a:t>polarizată</a:t>
            </a:r>
            <a:r>
              <a:rPr lang="en-US" dirty="0"/>
              <a:t> invers </a:t>
            </a:r>
            <a:r>
              <a:rPr lang="en-US" dirty="0" err="1"/>
              <a:t>atâta</a:t>
            </a:r>
            <a:r>
              <a:rPr lang="en-US" dirty="0"/>
              <a:t> </a:t>
            </a:r>
            <a:r>
              <a:rPr lang="en-US" dirty="0" err="1"/>
              <a:t>timp</a:t>
            </a:r>
            <a:r>
              <a:rPr lang="en-US" dirty="0"/>
              <a:t> </a:t>
            </a:r>
            <a:r>
              <a:rPr lang="en-US" dirty="0" err="1"/>
              <a:t>cât</a:t>
            </a:r>
            <a:r>
              <a:rPr lang="en-US" dirty="0"/>
              <a:t> </a:t>
            </a:r>
            <a:r>
              <a:rPr lang="en-US" dirty="0" err="1"/>
              <a:t>tensiunea</a:t>
            </a:r>
            <a:r>
              <a:rPr lang="en-US" dirty="0"/>
              <a:t> de </a:t>
            </a:r>
            <a:r>
              <a:rPr lang="en-US" dirty="0" err="1"/>
              <a:t>intrare</a:t>
            </a:r>
            <a:r>
              <a:rPr lang="en-US" dirty="0"/>
              <a:t> </a:t>
            </a:r>
            <a:r>
              <a:rPr lang="en-US" dirty="0" err="1"/>
              <a:t>este</a:t>
            </a:r>
            <a:r>
              <a:rPr lang="en-US" dirty="0"/>
              <a:t> </a:t>
            </a:r>
            <a:r>
              <a:rPr lang="en-US" dirty="0" err="1"/>
              <a:t>mai</a:t>
            </a:r>
            <a:r>
              <a:rPr lang="en-US" dirty="0"/>
              <a:t> </a:t>
            </a:r>
            <a:r>
              <a:rPr lang="en-US" dirty="0" err="1"/>
              <a:t>mică</a:t>
            </a:r>
            <a:r>
              <a:rPr lang="en-US" dirty="0"/>
              <a:t> </a:t>
            </a:r>
            <a:r>
              <a:rPr lang="en-US" dirty="0" err="1"/>
              <a:t>decât</a:t>
            </a:r>
            <a:r>
              <a:rPr lang="en-US" dirty="0"/>
              <a:t> V1. </a:t>
            </a:r>
            <a:r>
              <a:rPr lang="en-US" dirty="0" err="1"/>
              <a:t>Dacă</a:t>
            </a:r>
            <a:r>
              <a:rPr lang="en-US" dirty="0"/>
              <a:t> </a:t>
            </a:r>
            <a:r>
              <a:rPr lang="en-US" dirty="0" err="1"/>
              <a:t>tensiunea</a:t>
            </a:r>
            <a:r>
              <a:rPr lang="en-US" dirty="0"/>
              <a:t> de </a:t>
            </a:r>
            <a:r>
              <a:rPr lang="en-US" dirty="0" err="1"/>
              <a:t>intrare</a:t>
            </a:r>
            <a:r>
              <a:rPr lang="en-US" dirty="0"/>
              <a:t> la </a:t>
            </a:r>
            <a:r>
              <a:rPr lang="en-US" dirty="0" err="1"/>
              <a:t>emitor</a:t>
            </a:r>
            <a:r>
              <a:rPr lang="en-US" dirty="0"/>
              <a:t> </a:t>
            </a:r>
            <a:r>
              <a:rPr lang="en-US" dirty="0" err="1"/>
              <a:t>depășește</a:t>
            </a:r>
            <a:r>
              <a:rPr lang="en-US" dirty="0"/>
              <a:t> V1. </a:t>
            </a:r>
            <a:r>
              <a:rPr lang="en-US" dirty="0" err="1"/>
              <a:t>Joncțiunea</a:t>
            </a:r>
            <a:r>
              <a:rPr lang="en-US" dirty="0"/>
              <a:t> PN V</a:t>
            </a:r>
            <a:r>
              <a:rPr lang="en-US" sz="1800" dirty="0"/>
              <a:t>BB</a:t>
            </a:r>
            <a:r>
              <a:rPr lang="en-US" dirty="0"/>
              <a:t>  </a:t>
            </a:r>
            <a:r>
              <a:rPr lang="en-US" dirty="0" err="1"/>
              <a:t>devine</a:t>
            </a:r>
            <a:r>
              <a:rPr lang="en-US" dirty="0"/>
              <a:t> </a:t>
            </a:r>
            <a:r>
              <a:rPr lang="ro-RO" dirty="0"/>
              <a:t>direct polarizată</a:t>
            </a:r>
            <a:r>
              <a:rPr lang="en-US" dirty="0"/>
              <a:t>. </a:t>
            </a:r>
            <a:r>
              <a:rPr lang="en-US" dirty="0" err="1"/>
              <a:t>În</a:t>
            </a:r>
            <a:r>
              <a:rPr lang="en-US" dirty="0"/>
              <a:t> </a:t>
            </a:r>
            <a:r>
              <a:rPr lang="en-US" dirty="0" err="1"/>
              <a:t>aceste</a:t>
            </a:r>
            <a:r>
              <a:rPr lang="en-US" dirty="0"/>
              <a:t> </a:t>
            </a:r>
            <a:r>
              <a:rPr lang="en-US" dirty="0" err="1"/>
              <a:t>condiții</a:t>
            </a:r>
            <a:r>
              <a:rPr lang="en-US" dirty="0"/>
              <a:t>, g</a:t>
            </a:r>
            <a:r>
              <a:rPr lang="ro-RO" dirty="0"/>
              <a:t>olurile</a:t>
            </a:r>
            <a:r>
              <a:rPr lang="en-US" dirty="0"/>
              <a:t> sunt injectate din material de tip </a:t>
            </a:r>
            <a:r>
              <a:rPr lang="en-US" b="1" i="1" dirty="0"/>
              <a:t>p</a:t>
            </a:r>
            <a:r>
              <a:rPr lang="en-US" dirty="0"/>
              <a:t> </a:t>
            </a:r>
            <a:r>
              <a:rPr lang="en-US" dirty="0" err="1"/>
              <a:t>în</a:t>
            </a:r>
            <a:r>
              <a:rPr lang="en-US" dirty="0"/>
              <a:t> bara de tip </a:t>
            </a:r>
            <a:r>
              <a:rPr lang="en-US" b="1" i="1" dirty="0"/>
              <a:t>n</a:t>
            </a:r>
            <a:r>
              <a:rPr lang="en-US" dirty="0"/>
              <a:t>. </a:t>
            </a:r>
            <a:r>
              <a:rPr lang="en-US" dirty="0" err="1"/>
              <a:t>Aceste</a:t>
            </a:r>
            <a:r>
              <a:rPr lang="en-US" dirty="0"/>
              <a:t> g</a:t>
            </a:r>
            <a:r>
              <a:rPr lang="ro-RO" dirty="0"/>
              <a:t>oluri</a:t>
            </a:r>
            <a:r>
              <a:rPr lang="en-US" dirty="0"/>
              <a:t> sunt </a:t>
            </a:r>
            <a:r>
              <a:rPr lang="en-US" dirty="0" err="1"/>
              <a:t>respinse</a:t>
            </a:r>
            <a:r>
              <a:rPr lang="en-US" dirty="0"/>
              <a:t> de </a:t>
            </a:r>
            <a:r>
              <a:rPr lang="ro-RO" dirty="0"/>
              <a:t>potențialul </a:t>
            </a:r>
            <a:r>
              <a:rPr lang="en-US" dirty="0" err="1"/>
              <a:t>pozitiv</a:t>
            </a:r>
            <a:r>
              <a:rPr lang="ro-RO" dirty="0"/>
              <a:t> al</a:t>
            </a:r>
            <a:r>
              <a:rPr lang="en-US" dirty="0"/>
              <a:t> terminal</a:t>
            </a:r>
            <a:r>
              <a:rPr lang="ro-RO" dirty="0"/>
              <a:t>ului</a:t>
            </a:r>
            <a:r>
              <a:rPr lang="en-US" dirty="0"/>
              <a:t> </a:t>
            </a:r>
            <a:r>
              <a:rPr lang="ro-RO" dirty="0"/>
              <a:t>B2 </a:t>
            </a:r>
            <a:r>
              <a:rPr lang="en-US" dirty="0" err="1"/>
              <a:t>și</a:t>
            </a:r>
            <a:r>
              <a:rPr lang="en-US" dirty="0"/>
              <a:t> sunt </a:t>
            </a:r>
            <a:r>
              <a:rPr lang="en-US" dirty="0" err="1"/>
              <a:t>atrași</a:t>
            </a:r>
            <a:r>
              <a:rPr lang="en-US" dirty="0"/>
              <a:t> </a:t>
            </a:r>
            <a:r>
              <a:rPr lang="en-US" dirty="0" err="1"/>
              <a:t>către</a:t>
            </a:r>
            <a:r>
              <a:rPr lang="en-US" dirty="0"/>
              <a:t> </a:t>
            </a:r>
            <a:r>
              <a:rPr lang="en-US" dirty="0" err="1"/>
              <a:t>terminalul</a:t>
            </a:r>
            <a:r>
              <a:rPr lang="en-US" dirty="0"/>
              <a:t> </a:t>
            </a:r>
            <a:r>
              <a:rPr lang="ro-RO" dirty="0"/>
              <a:t>B1</a:t>
            </a:r>
            <a:r>
              <a:rPr lang="en-US" dirty="0"/>
              <a:t>. </a:t>
            </a:r>
            <a:r>
              <a:rPr lang="en-US" dirty="0" err="1"/>
              <a:t>Această</a:t>
            </a:r>
            <a:r>
              <a:rPr lang="en-US" dirty="0"/>
              <a:t> </a:t>
            </a:r>
            <a:r>
              <a:rPr lang="en-US" dirty="0" err="1"/>
              <a:t>acumulare</a:t>
            </a:r>
            <a:r>
              <a:rPr lang="en-US" dirty="0"/>
              <a:t> de g</a:t>
            </a:r>
            <a:r>
              <a:rPr lang="ro-RO" dirty="0"/>
              <a:t>oluri</a:t>
            </a:r>
            <a:r>
              <a:rPr lang="en-US" dirty="0"/>
              <a:t> </a:t>
            </a:r>
            <a:r>
              <a:rPr lang="en-US" dirty="0" err="1"/>
              <a:t>în</a:t>
            </a:r>
            <a:r>
              <a:rPr lang="en-US" dirty="0"/>
              <a:t> </a:t>
            </a:r>
            <a:r>
              <a:rPr lang="en-US" dirty="0" err="1"/>
              <a:t>emitor</a:t>
            </a:r>
            <a:r>
              <a:rPr lang="en-US" dirty="0"/>
              <a:t> la</a:t>
            </a:r>
            <a:r>
              <a:rPr lang="ro-RO" dirty="0"/>
              <a:t>interfața cu</a:t>
            </a:r>
            <a:r>
              <a:rPr lang="en-US" dirty="0"/>
              <a:t> </a:t>
            </a:r>
            <a:r>
              <a:rPr lang="ro-RO" dirty="0"/>
              <a:t>B1 </a:t>
            </a:r>
            <a:r>
              <a:rPr lang="en-US" dirty="0" err="1"/>
              <a:t>sc</a:t>
            </a:r>
            <a:r>
              <a:rPr lang="ro-RO" dirty="0" err="1"/>
              <a:t>ade</a:t>
            </a:r>
            <a:r>
              <a:rPr lang="en-US" dirty="0"/>
              <a:t> </a:t>
            </a:r>
            <a:r>
              <a:rPr lang="en-US" dirty="0" err="1"/>
              <a:t>rezistenț</a:t>
            </a:r>
            <a:r>
              <a:rPr lang="ro-RO" dirty="0"/>
              <a:t>a</a:t>
            </a:r>
            <a:r>
              <a:rPr lang="en-US" dirty="0"/>
              <a:t> </a:t>
            </a:r>
            <a:r>
              <a:rPr lang="en-US" dirty="0" err="1"/>
              <a:t>în</a:t>
            </a:r>
            <a:r>
              <a:rPr lang="en-US" dirty="0"/>
              <a:t> </a:t>
            </a:r>
            <a:r>
              <a:rPr lang="en-US" dirty="0" err="1"/>
              <a:t>această</a:t>
            </a:r>
            <a:r>
              <a:rPr lang="en-US" dirty="0"/>
              <a:t> </a:t>
            </a:r>
            <a:r>
              <a:rPr lang="en-US" dirty="0" err="1"/>
              <a:t>secțiune</a:t>
            </a:r>
            <a:r>
              <a:rPr lang="en-US" dirty="0"/>
              <a:t> a </a:t>
            </a:r>
            <a:r>
              <a:rPr lang="en-US" dirty="0" err="1"/>
              <a:t>barei</a:t>
            </a:r>
            <a:r>
              <a:rPr lang="en-US" dirty="0"/>
              <a:t>. </a:t>
            </a:r>
            <a:r>
              <a:rPr lang="en-US" dirty="0" err="1"/>
              <a:t>Rezultatul</a:t>
            </a:r>
            <a:r>
              <a:rPr lang="en-US" dirty="0"/>
              <a:t> </a:t>
            </a:r>
            <a:r>
              <a:rPr lang="en-US" dirty="0" err="1"/>
              <a:t>este</a:t>
            </a:r>
            <a:r>
              <a:rPr lang="en-US" dirty="0"/>
              <a:t> </a:t>
            </a:r>
            <a:r>
              <a:rPr lang="en-US" dirty="0" err="1"/>
              <a:t>că</a:t>
            </a:r>
            <a:r>
              <a:rPr lang="en-US" dirty="0"/>
              <a:t> </a:t>
            </a:r>
            <a:r>
              <a:rPr lang="en-US" dirty="0" err="1"/>
              <a:t>tensiunea</a:t>
            </a:r>
            <a:r>
              <a:rPr lang="en-US" dirty="0"/>
              <a:t> </a:t>
            </a:r>
            <a:r>
              <a:rPr lang="en-US" dirty="0" err="1"/>
              <a:t>internă</a:t>
            </a:r>
            <a:r>
              <a:rPr lang="en-US" dirty="0"/>
              <a:t> </a:t>
            </a:r>
            <a:r>
              <a:rPr lang="en-US" dirty="0" err="1"/>
              <a:t>scade</a:t>
            </a:r>
            <a:r>
              <a:rPr lang="en-US" dirty="0"/>
              <a:t> de la </a:t>
            </a:r>
            <a:r>
              <a:rPr lang="en-US" dirty="0" err="1"/>
              <a:t>emitor</a:t>
            </a:r>
            <a:r>
              <a:rPr lang="en-US" dirty="0"/>
              <a:t> la B1  </a:t>
            </a:r>
            <a:r>
              <a:rPr lang="en-US" dirty="0" err="1"/>
              <a:t>și</a:t>
            </a:r>
            <a:r>
              <a:rPr lang="en-US" dirty="0"/>
              <a:t> </a:t>
            </a:r>
            <a:r>
              <a:rPr lang="en-US" dirty="0" err="1"/>
              <a:t>deci</a:t>
            </a:r>
            <a:r>
              <a:rPr lang="en-US" dirty="0"/>
              <a:t> </a:t>
            </a:r>
            <a:r>
              <a:rPr lang="en-US" dirty="0" err="1"/>
              <a:t>curentul</a:t>
            </a:r>
            <a:r>
              <a:rPr lang="en-US" dirty="0"/>
              <a:t> </a:t>
            </a:r>
            <a:r>
              <a:rPr lang="en-US" dirty="0" err="1"/>
              <a:t>emițătorului</a:t>
            </a:r>
            <a:r>
              <a:rPr lang="en-US" dirty="0"/>
              <a:t> </a:t>
            </a:r>
            <a:r>
              <a:rPr lang="en-US" b="1" dirty="0"/>
              <a:t>Ig</a:t>
            </a:r>
            <a:r>
              <a:rPr lang="en-US" dirty="0"/>
              <a:t>  </a:t>
            </a:r>
            <a:r>
              <a:rPr lang="en-US" dirty="0" err="1"/>
              <a:t>crește</a:t>
            </a:r>
            <a:r>
              <a:rPr lang="en-US" dirty="0"/>
              <a:t>. Pe </a:t>
            </a:r>
            <a:r>
              <a:rPr lang="en-US" dirty="0" err="1"/>
              <a:t>măsură</a:t>
            </a:r>
            <a:r>
              <a:rPr lang="en-US" dirty="0"/>
              <a:t> </a:t>
            </a:r>
            <a:r>
              <a:rPr lang="en-US" dirty="0" err="1"/>
              <a:t>ce</a:t>
            </a:r>
            <a:r>
              <a:rPr lang="en-US" dirty="0"/>
              <a:t> se </a:t>
            </a:r>
            <a:r>
              <a:rPr lang="en-US" dirty="0" err="1"/>
              <a:t>injectează</a:t>
            </a:r>
            <a:r>
              <a:rPr lang="en-US" dirty="0"/>
              <a:t> </a:t>
            </a:r>
            <a:r>
              <a:rPr lang="en-US" dirty="0" err="1"/>
              <a:t>mai</a:t>
            </a:r>
            <a:r>
              <a:rPr lang="en-US" dirty="0"/>
              <a:t> </a:t>
            </a:r>
            <a:r>
              <a:rPr lang="en-US" dirty="0" err="1"/>
              <a:t>multe</a:t>
            </a:r>
            <a:r>
              <a:rPr lang="en-US" dirty="0"/>
              <a:t> g</a:t>
            </a:r>
            <a:r>
              <a:rPr lang="ro-RO" dirty="0"/>
              <a:t>oluri</a:t>
            </a:r>
            <a:r>
              <a:rPr lang="en-US" dirty="0"/>
              <a:t>, se </a:t>
            </a:r>
            <a:r>
              <a:rPr lang="en-US" dirty="0" err="1"/>
              <a:t>va</a:t>
            </a:r>
            <a:r>
              <a:rPr lang="en-US" dirty="0"/>
              <a:t> </a:t>
            </a:r>
            <a:r>
              <a:rPr lang="en-US" dirty="0" err="1"/>
              <a:t>ajunge</a:t>
            </a:r>
            <a:r>
              <a:rPr lang="en-US" dirty="0"/>
              <a:t> </a:t>
            </a:r>
            <a:r>
              <a:rPr lang="en-US" dirty="0" err="1"/>
              <a:t>în</a:t>
            </a:r>
            <a:r>
              <a:rPr lang="en-US" dirty="0"/>
              <a:t> </a:t>
            </a:r>
            <a:r>
              <a:rPr lang="en-US" dirty="0" err="1"/>
              <a:t>cele</a:t>
            </a:r>
            <a:r>
              <a:rPr lang="en-US" dirty="0"/>
              <a:t> din </a:t>
            </a:r>
            <a:r>
              <a:rPr lang="en-US" dirty="0" err="1"/>
              <a:t>urmă</a:t>
            </a:r>
            <a:r>
              <a:rPr lang="en-US" dirty="0"/>
              <a:t> la o </a:t>
            </a:r>
            <a:r>
              <a:rPr lang="en-US" dirty="0" err="1"/>
              <a:t>condiție</a:t>
            </a:r>
            <a:r>
              <a:rPr lang="en-US" dirty="0"/>
              <a:t> de </a:t>
            </a:r>
            <a:r>
              <a:rPr lang="en-US" dirty="0" err="1"/>
              <a:t>saturație</a:t>
            </a:r>
            <a:r>
              <a:rPr lang="en-US" dirty="0"/>
              <a:t>. </a:t>
            </a:r>
            <a:r>
              <a:rPr lang="en-US" dirty="0" err="1"/>
              <a:t>În</a:t>
            </a:r>
            <a:r>
              <a:rPr lang="en-US" dirty="0"/>
              <a:t> </a:t>
            </a:r>
            <a:r>
              <a:rPr lang="en-US" dirty="0" err="1"/>
              <a:t>acest</a:t>
            </a:r>
            <a:r>
              <a:rPr lang="en-US" dirty="0"/>
              <a:t> moment, </a:t>
            </a:r>
            <a:r>
              <a:rPr lang="en-US" dirty="0" err="1"/>
              <a:t>curentul</a:t>
            </a:r>
            <a:r>
              <a:rPr lang="en-US" dirty="0"/>
              <a:t> </a:t>
            </a:r>
            <a:r>
              <a:rPr lang="en-US" dirty="0" err="1"/>
              <a:t>emitorului</a:t>
            </a:r>
            <a:r>
              <a:rPr lang="en-US" dirty="0"/>
              <a:t> </a:t>
            </a:r>
            <a:r>
              <a:rPr lang="en-US" dirty="0" err="1"/>
              <a:t>este</a:t>
            </a:r>
            <a:r>
              <a:rPr lang="en-US" dirty="0"/>
              <a:t> </a:t>
            </a:r>
            <a:r>
              <a:rPr lang="en-US" dirty="0" err="1"/>
              <a:t>limitat</a:t>
            </a:r>
            <a:r>
              <a:rPr lang="en-US" dirty="0"/>
              <a:t> </a:t>
            </a:r>
            <a:r>
              <a:rPr lang="en-US" dirty="0" err="1"/>
              <a:t>doar</a:t>
            </a:r>
            <a:r>
              <a:rPr lang="en-US" dirty="0"/>
              <a:t> de </a:t>
            </a:r>
            <a:r>
              <a:rPr lang="en-US" dirty="0" err="1"/>
              <a:t>sursa</a:t>
            </a:r>
            <a:r>
              <a:rPr lang="en-US" dirty="0"/>
              <a:t> de </a:t>
            </a:r>
            <a:r>
              <a:rPr lang="en-US" dirty="0" err="1"/>
              <a:t>alimentare</a:t>
            </a:r>
            <a:r>
              <a:rPr lang="en-US" dirty="0"/>
              <a:t> a </a:t>
            </a:r>
            <a:r>
              <a:rPr lang="en-US" dirty="0" err="1"/>
              <a:t>emitorului</a:t>
            </a:r>
            <a:r>
              <a:rPr lang="en-US" dirty="0"/>
              <a:t>. </a:t>
            </a:r>
            <a:r>
              <a:rPr lang="en-US" dirty="0" err="1"/>
              <a:t>Dispozitivul</a:t>
            </a:r>
            <a:r>
              <a:rPr lang="en-US" dirty="0"/>
              <a:t> </a:t>
            </a:r>
            <a:r>
              <a:rPr lang="en-US" dirty="0" err="1"/>
              <a:t>este</a:t>
            </a:r>
            <a:r>
              <a:rPr lang="en-US" dirty="0"/>
              <a:t> </a:t>
            </a:r>
            <a:r>
              <a:rPr lang="en-US" dirty="0" err="1"/>
              <a:t>acum</a:t>
            </a:r>
            <a:r>
              <a:rPr lang="en-US" dirty="0"/>
              <a:t> </a:t>
            </a:r>
            <a:r>
              <a:rPr lang="en-US" dirty="0" err="1"/>
              <a:t>în</a:t>
            </a:r>
            <a:r>
              <a:rPr lang="en-US" dirty="0"/>
              <a:t> </a:t>
            </a:r>
            <a:r>
              <a:rPr lang="en-US" dirty="0" err="1"/>
              <a:t>starea</a:t>
            </a:r>
            <a:r>
              <a:rPr lang="en-US" dirty="0"/>
              <a:t> </a:t>
            </a:r>
            <a:r>
              <a:rPr lang="en-US" b="1" dirty="0"/>
              <a:t>ON</a:t>
            </a:r>
            <a:r>
              <a:rPr lang="en-US" dirty="0"/>
              <a:t>.</a:t>
            </a:r>
            <a:endParaRPr lang="ro-RO" dirty="0"/>
          </a:p>
        </p:txBody>
      </p:sp>
      <p:pic>
        <p:nvPicPr>
          <p:cNvPr id="5" name="Imagine 4">
            <a:extLst>
              <a:ext uri="{FF2B5EF4-FFF2-40B4-BE49-F238E27FC236}">
                <a16:creationId xmlns:a16="http://schemas.microsoft.com/office/drawing/2014/main" xmlns="" id="{A4ECAC21-C2DB-C8C3-AAE4-24BD471FC862}"/>
              </a:ext>
            </a:extLst>
          </p:cNvPr>
          <p:cNvPicPr>
            <a:picLocks noChangeAspect="1"/>
          </p:cNvPicPr>
          <p:nvPr/>
        </p:nvPicPr>
        <p:blipFill>
          <a:blip r:embed="rId2"/>
          <a:stretch>
            <a:fillRect/>
          </a:stretch>
        </p:blipFill>
        <p:spPr>
          <a:xfrm>
            <a:off x="9540253" y="4197792"/>
            <a:ext cx="2219635" cy="1943371"/>
          </a:xfrm>
          <a:prstGeom prst="rect">
            <a:avLst/>
          </a:prstGeom>
        </p:spPr>
      </p:pic>
      <p:pic>
        <p:nvPicPr>
          <p:cNvPr id="13" name="Imagine 12">
            <a:extLst>
              <a:ext uri="{FF2B5EF4-FFF2-40B4-BE49-F238E27FC236}">
                <a16:creationId xmlns:a16="http://schemas.microsoft.com/office/drawing/2014/main" xmlns="" id="{DB74821B-3E12-2095-4F87-D8262D9F6E13}"/>
              </a:ext>
            </a:extLst>
          </p:cNvPr>
          <p:cNvPicPr>
            <a:picLocks noChangeAspect="1"/>
          </p:cNvPicPr>
          <p:nvPr/>
        </p:nvPicPr>
        <p:blipFill>
          <a:blip r:embed="rId3"/>
          <a:stretch>
            <a:fillRect/>
          </a:stretch>
        </p:blipFill>
        <p:spPr>
          <a:xfrm>
            <a:off x="9959788" y="256459"/>
            <a:ext cx="1942433" cy="1761559"/>
          </a:xfrm>
          <a:prstGeom prst="rect">
            <a:avLst/>
          </a:prstGeom>
        </p:spPr>
      </p:pic>
      <p:pic>
        <p:nvPicPr>
          <p:cNvPr id="14" name="Picture 2" descr="https://upload.wikimedia.org/wikipedia/commons/3/3f/UJT_struttura.png">
            <a:extLst>
              <a:ext uri="{FF2B5EF4-FFF2-40B4-BE49-F238E27FC236}">
                <a16:creationId xmlns:a16="http://schemas.microsoft.com/office/drawing/2014/main" xmlns="" id="{72F90862-4A3A-7277-4965-803865CE65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2584" y="2302041"/>
            <a:ext cx="858420" cy="156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2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82" y="326510"/>
            <a:ext cx="6180683" cy="6280030"/>
          </a:xfrm>
        </p:spPr>
        <p:txBody>
          <a:bodyPr>
            <a:normAutofit/>
          </a:bodyPr>
          <a:lstStyle/>
          <a:p>
            <a:pPr marL="0" indent="0" algn="just">
              <a:buNone/>
            </a:pPr>
            <a:r>
              <a:rPr lang="ro-RO" sz="2200" dirty="0"/>
              <a:t>Simbolul diagramei schematice UJT reprezintă emitorul cu o săgeată, care arată direcția curentului convențional când joncțiunea emitor-bază conduce un curent. </a:t>
            </a:r>
          </a:p>
          <a:p>
            <a:pPr marL="0" indent="0" algn="just">
              <a:buNone/>
            </a:pPr>
            <a:r>
              <a:rPr lang="ro-RO" sz="2200" dirty="0"/>
              <a:t>Un UJT complementar folosește o bază de tip </a:t>
            </a:r>
            <a:r>
              <a:rPr lang="ro-RO" sz="2200" i="1" dirty="0">
                <a:solidFill>
                  <a:srgbClr val="FF0000"/>
                </a:solidFill>
              </a:rPr>
              <a:t>p</a:t>
            </a:r>
            <a:r>
              <a:rPr lang="ro-RO" sz="2200" dirty="0"/>
              <a:t> și un emitor de tip </a:t>
            </a:r>
            <a:r>
              <a:rPr lang="ro-RO" sz="2200" i="1" dirty="0">
                <a:solidFill>
                  <a:srgbClr val="FF0000"/>
                </a:solidFill>
              </a:rPr>
              <a:t>n</a:t>
            </a:r>
            <a:r>
              <a:rPr lang="ro-RO" sz="2200" dirty="0">
                <a:solidFill>
                  <a:srgbClr val="FF0000"/>
                </a:solidFill>
              </a:rPr>
              <a:t> </a:t>
            </a:r>
            <a:r>
              <a:rPr lang="ro-RO" sz="2200" dirty="0"/>
              <a:t>și funcționează la fel ca dispozitivul de bază de tip </a:t>
            </a:r>
            <a:r>
              <a:rPr lang="ro-RO" sz="2200" i="1" dirty="0">
                <a:solidFill>
                  <a:srgbClr val="FF0000"/>
                </a:solidFill>
              </a:rPr>
              <a:t>n</a:t>
            </a:r>
            <a:r>
              <a:rPr lang="ro-RO" sz="2200" dirty="0"/>
              <a:t>, dar cu toate polaritățile U inversate. </a:t>
            </a:r>
          </a:p>
          <a:p>
            <a:pPr marL="0" indent="0" algn="just">
              <a:buNone/>
            </a:pPr>
            <a:r>
              <a:rPr lang="ro-RO" sz="2200" dirty="0"/>
              <a:t>Structura unui UJT este similară cu cea a unui JFET cu canal N, dar UJT este operat cu joncțiunea emitorului polarizat direct în timp ce JFET este în mod normal operat cu joncțiunea poartă polarizată invers. </a:t>
            </a:r>
          </a:p>
          <a:p>
            <a:pPr marL="0" indent="0" algn="just">
              <a:buNone/>
            </a:pPr>
            <a:r>
              <a:rPr lang="ro-RO" sz="2200" i="1" dirty="0">
                <a:solidFill>
                  <a:srgbClr val="FF0000"/>
                </a:solidFill>
              </a:rPr>
              <a:t>UJT este un dispozitiv cu rezistență negativă controlat de curent</a:t>
            </a:r>
          </a:p>
          <a:p>
            <a:pPr marL="0" indent="0" algn="just">
              <a:buNone/>
            </a:pPr>
            <a:endParaRPr lang="ro-RO" sz="2200" i="1" dirty="0">
              <a:solidFill>
                <a:srgbClr val="FF0000"/>
              </a:solidFill>
            </a:endParaRPr>
          </a:p>
        </p:txBody>
      </p:sp>
      <p:sp>
        <p:nvSpPr>
          <p:cNvPr id="6" name="CasetăText 5">
            <a:extLst>
              <a:ext uri="{FF2B5EF4-FFF2-40B4-BE49-F238E27FC236}">
                <a16:creationId xmlns:a16="http://schemas.microsoft.com/office/drawing/2014/main" xmlns="" id="{797F3A64-D5B7-CA60-D283-42DB76649689}"/>
              </a:ext>
            </a:extLst>
          </p:cNvPr>
          <p:cNvSpPr txBox="1"/>
          <p:nvPr/>
        </p:nvSpPr>
        <p:spPr>
          <a:xfrm>
            <a:off x="386542" y="4852214"/>
            <a:ext cx="5214817" cy="1754326"/>
          </a:xfrm>
          <a:prstGeom prst="rect">
            <a:avLst/>
          </a:prstGeom>
          <a:noFill/>
        </p:spPr>
        <p:txBody>
          <a:bodyPr wrap="square">
            <a:spAutoFit/>
          </a:bodyPr>
          <a:lstStyle/>
          <a:p>
            <a:r>
              <a:rPr lang="en-US" dirty="0" err="1"/>
              <a:t>Curba</a:t>
            </a:r>
            <a:r>
              <a:rPr lang="en-US" dirty="0"/>
              <a:t> </a:t>
            </a:r>
            <a:r>
              <a:rPr lang="en-US" dirty="0" err="1"/>
              <a:t>caracteristică</a:t>
            </a:r>
            <a:r>
              <a:rPr lang="en-US" dirty="0"/>
              <a:t> a </a:t>
            </a:r>
            <a:r>
              <a:rPr lang="en-US" dirty="0" err="1"/>
              <a:t>curentului</a:t>
            </a:r>
            <a:r>
              <a:rPr lang="en-US" dirty="0"/>
              <a:t> </a:t>
            </a:r>
            <a:r>
              <a:rPr lang="en-US" dirty="0" err="1"/>
              <a:t>emitor</a:t>
            </a:r>
            <a:r>
              <a:rPr lang="ro-RO" dirty="0"/>
              <a:t>:</a:t>
            </a:r>
            <a:endParaRPr lang="en-US" dirty="0"/>
          </a:p>
          <a:p>
            <a:r>
              <a:rPr lang="en-US" dirty="0" err="1"/>
              <a:t>Dincolo</a:t>
            </a:r>
            <a:r>
              <a:rPr lang="en-US" dirty="0"/>
              <a:t> de </a:t>
            </a:r>
            <a:r>
              <a:rPr lang="en-US" dirty="0" err="1"/>
              <a:t>punctul</a:t>
            </a:r>
            <a:r>
              <a:rPr lang="en-US" dirty="0"/>
              <a:t> de </a:t>
            </a:r>
            <a:r>
              <a:rPr lang="en-US" dirty="0" err="1"/>
              <a:t>vârf</a:t>
            </a:r>
            <a:r>
              <a:rPr lang="en-US" dirty="0"/>
              <a:t>, </a:t>
            </a:r>
            <a:r>
              <a:rPr lang="en-US" dirty="0" err="1"/>
              <a:t>curentul</a:t>
            </a:r>
            <a:r>
              <a:rPr lang="en-US" dirty="0"/>
              <a:t> </a:t>
            </a:r>
            <a:r>
              <a:rPr lang="en-US" dirty="0" err="1"/>
              <a:t>crește</a:t>
            </a:r>
            <a:r>
              <a:rPr lang="en-US" dirty="0"/>
              <a:t> pe </a:t>
            </a:r>
            <a:r>
              <a:rPr lang="en-US" dirty="0" err="1"/>
              <a:t>măsură</a:t>
            </a:r>
            <a:r>
              <a:rPr lang="en-US" dirty="0"/>
              <a:t> </a:t>
            </a:r>
            <a:r>
              <a:rPr lang="en-US" dirty="0" err="1"/>
              <a:t>ce</a:t>
            </a:r>
            <a:r>
              <a:rPr lang="en-US" dirty="0"/>
              <a:t> </a:t>
            </a:r>
            <a:r>
              <a:rPr lang="en-US" dirty="0" err="1"/>
              <a:t>tensiunea</a:t>
            </a:r>
            <a:r>
              <a:rPr lang="en-US" dirty="0"/>
              <a:t> </a:t>
            </a:r>
            <a:r>
              <a:rPr lang="en-US" dirty="0" err="1"/>
              <a:t>scade</a:t>
            </a:r>
            <a:r>
              <a:rPr lang="en-US" dirty="0"/>
              <a:t> </a:t>
            </a:r>
            <a:r>
              <a:rPr lang="en-US" dirty="0" err="1"/>
              <a:t>în</a:t>
            </a:r>
            <a:r>
              <a:rPr lang="en-US" dirty="0"/>
              <a:t> </a:t>
            </a:r>
            <a:r>
              <a:rPr lang="en-US" dirty="0" err="1"/>
              <a:t>regiunea</a:t>
            </a:r>
            <a:r>
              <a:rPr lang="en-US" dirty="0"/>
              <a:t> de </a:t>
            </a:r>
            <a:r>
              <a:rPr lang="en-US" dirty="0" err="1"/>
              <a:t>rezistență</a:t>
            </a:r>
            <a:r>
              <a:rPr lang="en-US" dirty="0"/>
              <a:t> </a:t>
            </a:r>
            <a:r>
              <a:rPr lang="en-US" dirty="0" err="1"/>
              <a:t>negativă</a:t>
            </a:r>
            <a:r>
              <a:rPr lang="en-US" dirty="0"/>
              <a:t>. </a:t>
            </a:r>
            <a:r>
              <a:rPr lang="en-US" dirty="0" err="1"/>
              <a:t>Tensiunea</a:t>
            </a:r>
            <a:r>
              <a:rPr lang="en-US" dirty="0"/>
              <a:t> </a:t>
            </a:r>
            <a:r>
              <a:rPr lang="en-US" dirty="0" err="1"/>
              <a:t>atinge</a:t>
            </a:r>
            <a:r>
              <a:rPr lang="en-US" dirty="0"/>
              <a:t> un minim </a:t>
            </a:r>
            <a:r>
              <a:rPr lang="en-US" dirty="0" err="1"/>
              <a:t>în</a:t>
            </a:r>
            <a:r>
              <a:rPr lang="en-US" dirty="0"/>
              <a:t> </a:t>
            </a:r>
            <a:r>
              <a:rPr lang="en-US" dirty="0" err="1"/>
              <a:t>punctul</a:t>
            </a:r>
            <a:r>
              <a:rPr lang="en-US" dirty="0"/>
              <a:t> de vale. </a:t>
            </a:r>
            <a:r>
              <a:rPr lang="en-US" dirty="0" err="1"/>
              <a:t>Rezistența</a:t>
            </a:r>
            <a:r>
              <a:rPr lang="en-US" dirty="0"/>
              <a:t> RB1, </a:t>
            </a:r>
            <a:r>
              <a:rPr lang="en-US" dirty="0" err="1"/>
              <a:t>rezistența</a:t>
            </a:r>
            <a:r>
              <a:rPr lang="en-US" dirty="0"/>
              <a:t> de </a:t>
            </a:r>
            <a:r>
              <a:rPr lang="en-US" dirty="0" err="1"/>
              <a:t>saturație</a:t>
            </a:r>
            <a:r>
              <a:rPr lang="en-US" dirty="0"/>
              <a:t> </a:t>
            </a:r>
            <a:r>
              <a:rPr lang="en-US" dirty="0" err="1"/>
              <a:t>este</a:t>
            </a:r>
            <a:r>
              <a:rPr lang="en-US" dirty="0"/>
              <a:t> </a:t>
            </a:r>
            <a:r>
              <a:rPr lang="en-US" dirty="0" err="1"/>
              <a:t>cea</a:t>
            </a:r>
            <a:r>
              <a:rPr lang="en-US" dirty="0"/>
              <a:t> </a:t>
            </a:r>
            <a:r>
              <a:rPr lang="en-US" dirty="0" err="1"/>
              <a:t>mai</a:t>
            </a:r>
            <a:r>
              <a:rPr lang="en-US" dirty="0"/>
              <a:t> </a:t>
            </a:r>
            <a:r>
              <a:rPr lang="en-US" dirty="0" err="1"/>
              <a:t>mică</a:t>
            </a:r>
            <a:r>
              <a:rPr lang="en-US" dirty="0"/>
              <a:t> </a:t>
            </a:r>
            <a:r>
              <a:rPr lang="en-US" dirty="0" err="1"/>
              <a:t>în</a:t>
            </a:r>
            <a:r>
              <a:rPr lang="en-US" dirty="0"/>
              <a:t> </a:t>
            </a:r>
            <a:r>
              <a:rPr lang="en-US" dirty="0" err="1"/>
              <a:t>punctul</a:t>
            </a:r>
            <a:r>
              <a:rPr lang="en-US" dirty="0"/>
              <a:t> de vale.</a:t>
            </a:r>
          </a:p>
        </p:txBody>
      </p:sp>
      <p:pic>
        <p:nvPicPr>
          <p:cNvPr id="2" name="Imagine 1">
            <a:extLst>
              <a:ext uri="{FF2B5EF4-FFF2-40B4-BE49-F238E27FC236}">
                <a16:creationId xmlns:a16="http://schemas.microsoft.com/office/drawing/2014/main" xmlns="" id="{FEB149E6-BA9F-5034-38EE-A36BA672B7FB}"/>
              </a:ext>
            </a:extLst>
          </p:cNvPr>
          <p:cNvPicPr>
            <a:picLocks noChangeAspect="1"/>
          </p:cNvPicPr>
          <p:nvPr/>
        </p:nvPicPr>
        <p:blipFill>
          <a:blip r:embed="rId2"/>
          <a:stretch>
            <a:fillRect/>
          </a:stretch>
        </p:blipFill>
        <p:spPr>
          <a:xfrm>
            <a:off x="6487065" y="984435"/>
            <a:ext cx="5636343" cy="4852214"/>
          </a:xfrm>
          <a:prstGeom prst="rect">
            <a:avLst/>
          </a:prstGeom>
        </p:spPr>
      </p:pic>
    </p:spTree>
    <p:extLst>
      <p:ext uri="{BB962C8B-B14F-4D97-AF65-F5344CB8AC3E}">
        <p14:creationId xmlns:p14="http://schemas.microsoft.com/office/powerpoint/2010/main" val="2836172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5937013-8364-6247-7C20-95EB641A4080}"/>
              </a:ext>
            </a:extLst>
          </p:cNvPr>
          <p:cNvSpPr>
            <a:spLocks noGrp="1"/>
          </p:cNvSpPr>
          <p:nvPr>
            <p:ph type="title"/>
          </p:nvPr>
        </p:nvSpPr>
        <p:spPr>
          <a:xfrm>
            <a:off x="838200" y="365126"/>
            <a:ext cx="6131943" cy="894332"/>
          </a:xfrm>
        </p:spPr>
        <p:txBody>
          <a:bodyPr/>
          <a:lstStyle/>
          <a:p>
            <a:r>
              <a:rPr lang="ro-RO" dirty="0"/>
              <a:t>Circuitul echivalent al UJT</a:t>
            </a:r>
            <a:endParaRPr lang="en-US" dirty="0"/>
          </a:p>
        </p:txBody>
      </p:sp>
      <p:sp>
        <p:nvSpPr>
          <p:cNvPr id="3" name="Substituent conținut 2">
            <a:extLst>
              <a:ext uri="{FF2B5EF4-FFF2-40B4-BE49-F238E27FC236}">
                <a16:creationId xmlns:a16="http://schemas.microsoft.com/office/drawing/2014/main" xmlns="" id="{60D468E1-A270-0A66-2042-EAE3ADCD572C}"/>
              </a:ext>
            </a:extLst>
          </p:cNvPr>
          <p:cNvSpPr>
            <a:spLocks noGrp="1"/>
          </p:cNvSpPr>
          <p:nvPr>
            <p:ph idx="1"/>
          </p:nvPr>
        </p:nvSpPr>
        <p:spPr>
          <a:xfrm>
            <a:off x="419317" y="1259458"/>
            <a:ext cx="7494489" cy="5233416"/>
          </a:xfrm>
        </p:spPr>
        <p:txBody>
          <a:bodyPr>
            <a:normAutofit/>
          </a:bodyPr>
          <a:lstStyle/>
          <a:p>
            <a:r>
              <a:rPr lang="ro-RO" sz="2200" dirty="0"/>
              <a:t>Circuitul echivalent al UJT constă din o </a:t>
            </a:r>
            <a:r>
              <a:rPr lang="ro-RO" sz="2200" b="1" i="1" dirty="0" err="1"/>
              <a:t>pn</a:t>
            </a:r>
            <a:r>
              <a:rPr lang="ro-RO" sz="2200" b="1" i="1" dirty="0"/>
              <a:t> </a:t>
            </a:r>
            <a:r>
              <a:rPr lang="ro-RO" sz="2200" dirty="0"/>
              <a:t>joncțiune (diodă) și 2 rezistențe RB1 (emitor-baza 1) și RB2 (emitor-baza 2).  Rezistența dintre baza 1 și baza 2 este rezistența </a:t>
            </a:r>
            <a:r>
              <a:rPr lang="ro-RO" sz="2200" dirty="0" err="1"/>
              <a:t>interbază</a:t>
            </a:r>
            <a:r>
              <a:rPr lang="ro-RO" sz="2200" dirty="0"/>
              <a:t> </a:t>
            </a:r>
            <a:r>
              <a:rPr lang="ro-RO" sz="2200" b="1" dirty="0"/>
              <a:t>RBB = RB1+RB2</a:t>
            </a:r>
            <a:r>
              <a:rPr lang="ro-RO" sz="2200" dirty="0"/>
              <a:t>. Când terminalul emitorului este deschis și potențialul este aplicat între cele 2 baze, un gradient de potențial V1 este stabilit de-a lungul barei de </a:t>
            </a:r>
            <a:r>
              <a:rPr lang="ro-RO" sz="2200" b="1" i="1" dirty="0"/>
              <a:t>n-</a:t>
            </a:r>
            <a:r>
              <a:rPr lang="ro-RO" sz="2200" dirty="0"/>
              <a:t>Si. Căderea de potențial pe RB1 va fi: </a:t>
            </a:r>
          </a:p>
          <a:p>
            <a:endParaRPr lang="ro-RO" sz="2200" dirty="0"/>
          </a:p>
          <a:p>
            <a:endParaRPr lang="ro-RO" sz="2200" dirty="0"/>
          </a:p>
          <a:p>
            <a:r>
              <a:rPr lang="ro-RO" sz="2200" dirty="0"/>
              <a:t>Raportul </a:t>
            </a:r>
            <a:r>
              <a:rPr lang="ro-RO" sz="2200" b="1" dirty="0"/>
              <a:t>ɳ = V1/VBB raportul de pauză intrinsec /</a:t>
            </a:r>
            <a:r>
              <a:rPr lang="ro-RO" sz="2200" b="1" dirty="0" err="1"/>
              <a:t>Intrinsic</a:t>
            </a:r>
            <a:r>
              <a:rPr lang="ro-RO" sz="2200" b="1" dirty="0"/>
              <a:t> </a:t>
            </a:r>
            <a:r>
              <a:rPr lang="ro-RO" sz="2200" b="1" dirty="0" err="1"/>
              <a:t>standoff</a:t>
            </a:r>
            <a:r>
              <a:rPr lang="ro-RO" sz="2200" b="1" dirty="0"/>
              <a:t> </a:t>
            </a:r>
            <a:r>
              <a:rPr lang="ro-RO" sz="2200" b="1" dirty="0" err="1"/>
              <a:t>ratio</a:t>
            </a:r>
            <a:endParaRPr lang="ro-RO" sz="2200" b="1" dirty="0"/>
          </a:p>
          <a:p>
            <a:endParaRPr lang="ro-RO" sz="2200" b="1" dirty="0"/>
          </a:p>
          <a:p>
            <a:r>
              <a:rPr lang="ro-RO" sz="2200" b="1" dirty="0"/>
              <a:t>Și are valori tipice între 4 </a:t>
            </a:r>
            <a:r>
              <a:rPr lang="ro-RO" sz="2200" b="1" dirty="0" err="1"/>
              <a:t>kOhmi</a:t>
            </a:r>
            <a:r>
              <a:rPr lang="ro-RO" sz="2200" b="1" dirty="0"/>
              <a:t> și 10 </a:t>
            </a:r>
            <a:r>
              <a:rPr lang="ro-RO" sz="2200" b="1" dirty="0" err="1"/>
              <a:t>kOhmi</a:t>
            </a:r>
            <a:r>
              <a:rPr lang="ro-RO" sz="2200" b="1" dirty="0"/>
              <a:t>.</a:t>
            </a:r>
            <a:endParaRPr lang="en-US" sz="2200" b="1" dirty="0"/>
          </a:p>
        </p:txBody>
      </p:sp>
      <p:pic>
        <p:nvPicPr>
          <p:cNvPr id="4" name="Imagine 3">
            <a:extLst>
              <a:ext uri="{FF2B5EF4-FFF2-40B4-BE49-F238E27FC236}">
                <a16:creationId xmlns:a16="http://schemas.microsoft.com/office/drawing/2014/main" xmlns="" id="{6FF7CFCC-60A2-49AE-7FF4-AA1132AAB9EB}"/>
              </a:ext>
            </a:extLst>
          </p:cNvPr>
          <p:cNvPicPr>
            <a:picLocks noChangeAspect="1"/>
          </p:cNvPicPr>
          <p:nvPr/>
        </p:nvPicPr>
        <p:blipFill>
          <a:blip r:embed="rId2"/>
          <a:stretch>
            <a:fillRect/>
          </a:stretch>
        </p:blipFill>
        <p:spPr>
          <a:xfrm>
            <a:off x="7913806" y="2322513"/>
            <a:ext cx="3858877" cy="2737110"/>
          </a:xfrm>
          <a:prstGeom prst="rect">
            <a:avLst/>
          </a:prstGeom>
        </p:spPr>
      </p:pic>
      <p:pic>
        <p:nvPicPr>
          <p:cNvPr id="6" name="Imagine 5">
            <a:extLst>
              <a:ext uri="{FF2B5EF4-FFF2-40B4-BE49-F238E27FC236}">
                <a16:creationId xmlns:a16="http://schemas.microsoft.com/office/drawing/2014/main" xmlns="" id="{3077479D-A769-26BE-4204-0A2A4A2DD906}"/>
              </a:ext>
            </a:extLst>
          </p:cNvPr>
          <p:cNvPicPr>
            <a:picLocks noChangeAspect="1"/>
          </p:cNvPicPr>
          <p:nvPr/>
        </p:nvPicPr>
        <p:blipFill>
          <a:blip r:embed="rId3"/>
          <a:stretch>
            <a:fillRect/>
          </a:stretch>
        </p:blipFill>
        <p:spPr>
          <a:xfrm>
            <a:off x="3355678" y="3429000"/>
            <a:ext cx="1735574" cy="922023"/>
          </a:xfrm>
          <a:prstGeom prst="rect">
            <a:avLst/>
          </a:prstGeom>
        </p:spPr>
      </p:pic>
      <p:pic>
        <p:nvPicPr>
          <p:cNvPr id="8" name="Imagine 7">
            <a:extLst>
              <a:ext uri="{FF2B5EF4-FFF2-40B4-BE49-F238E27FC236}">
                <a16:creationId xmlns:a16="http://schemas.microsoft.com/office/drawing/2014/main" xmlns="" id="{5D7E3720-23F8-7DFB-AAEB-A31CF1A2BF35}"/>
              </a:ext>
            </a:extLst>
          </p:cNvPr>
          <p:cNvPicPr>
            <a:picLocks noChangeAspect="1"/>
          </p:cNvPicPr>
          <p:nvPr/>
        </p:nvPicPr>
        <p:blipFill>
          <a:blip r:embed="rId4"/>
          <a:stretch>
            <a:fillRect/>
          </a:stretch>
        </p:blipFill>
        <p:spPr>
          <a:xfrm>
            <a:off x="3490410" y="4871809"/>
            <a:ext cx="1600842" cy="669741"/>
          </a:xfrm>
          <a:prstGeom prst="rect">
            <a:avLst/>
          </a:prstGeom>
        </p:spPr>
      </p:pic>
    </p:spTree>
    <p:extLst>
      <p:ext uri="{BB962C8B-B14F-4D97-AF65-F5344CB8AC3E}">
        <p14:creationId xmlns:p14="http://schemas.microsoft.com/office/powerpoint/2010/main" val="122820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735C186-7D17-F00F-DAF0-64D4F3BF8B81}"/>
              </a:ext>
            </a:extLst>
          </p:cNvPr>
          <p:cNvSpPr>
            <a:spLocks noGrp="1"/>
          </p:cNvSpPr>
          <p:nvPr>
            <p:ph type="title"/>
          </p:nvPr>
        </p:nvSpPr>
        <p:spPr>
          <a:xfrm>
            <a:off x="838200" y="365125"/>
            <a:ext cx="3319732" cy="652792"/>
          </a:xfrm>
        </p:spPr>
        <p:txBody>
          <a:bodyPr>
            <a:normAutofit fontScale="90000"/>
          </a:bodyPr>
          <a:lstStyle/>
          <a:p>
            <a:r>
              <a:rPr lang="en-US" b="1" dirty="0" err="1"/>
              <a:t>Tipuri</a:t>
            </a:r>
            <a:r>
              <a:rPr lang="en-US" b="1" dirty="0"/>
              <a:t> de </a:t>
            </a:r>
            <a:r>
              <a:rPr lang="ro-RO" b="1" dirty="0"/>
              <a:t>UJT</a:t>
            </a:r>
            <a:endParaRPr lang="en-US" b="1" dirty="0"/>
          </a:p>
        </p:txBody>
      </p:sp>
      <p:sp>
        <p:nvSpPr>
          <p:cNvPr id="3" name="Substituent conținut 2">
            <a:extLst>
              <a:ext uri="{FF2B5EF4-FFF2-40B4-BE49-F238E27FC236}">
                <a16:creationId xmlns:a16="http://schemas.microsoft.com/office/drawing/2014/main" xmlns="" id="{9412C274-5938-1A02-E94D-5D02A67A2EDD}"/>
              </a:ext>
            </a:extLst>
          </p:cNvPr>
          <p:cNvSpPr>
            <a:spLocks noGrp="1"/>
          </p:cNvSpPr>
          <p:nvPr>
            <p:ph idx="1"/>
          </p:nvPr>
        </p:nvSpPr>
        <p:spPr>
          <a:xfrm>
            <a:off x="838200" y="1253331"/>
            <a:ext cx="10515600" cy="5239544"/>
          </a:xfrm>
        </p:spPr>
        <p:txBody>
          <a:bodyPr>
            <a:normAutofit fontScale="92500"/>
          </a:bodyPr>
          <a:lstStyle/>
          <a:p>
            <a:r>
              <a:rPr lang="en-US" dirty="0" err="1"/>
              <a:t>Există</a:t>
            </a:r>
            <a:r>
              <a:rPr lang="en-US" dirty="0"/>
              <a:t> </a:t>
            </a:r>
            <a:r>
              <a:rPr lang="en-US" dirty="0" err="1"/>
              <a:t>două</a:t>
            </a:r>
            <a:r>
              <a:rPr lang="en-US" dirty="0"/>
              <a:t> </a:t>
            </a:r>
            <a:r>
              <a:rPr lang="en-US" dirty="0" err="1"/>
              <a:t>tipuri</a:t>
            </a:r>
            <a:r>
              <a:rPr lang="en-US" dirty="0"/>
              <a:t> de UJT </a:t>
            </a:r>
            <a:r>
              <a:rPr lang="en-US" dirty="0" err="1"/>
              <a:t>în</a:t>
            </a:r>
            <a:r>
              <a:rPr lang="en-US" dirty="0"/>
              <a:t> </a:t>
            </a:r>
            <a:r>
              <a:rPr lang="en-US" dirty="0" err="1"/>
              <a:t>funcție</a:t>
            </a:r>
            <a:r>
              <a:rPr lang="en-US" dirty="0"/>
              <a:t> de </a:t>
            </a:r>
            <a:r>
              <a:rPr lang="en-US" dirty="0" err="1"/>
              <a:t>construcția</a:t>
            </a:r>
            <a:r>
              <a:rPr lang="en-US" dirty="0"/>
              <a:t> </a:t>
            </a:r>
            <a:r>
              <a:rPr lang="en-US" dirty="0" err="1"/>
              <a:t>și</a:t>
            </a:r>
            <a:r>
              <a:rPr lang="en-US" dirty="0"/>
              <a:t> </a:t>
            </a:r>
            <a:r>
              <a:rPr lang="en-US" dirty="0" err="1"/>
              <a:t>caracteristicile</a:t>
            </a:r>
            <a:r>
              <a:rPr lang="en-US" dirty="0"/>
              <a:t> lor:</a:t>
            </a:r>
            <a:endParaRPr lang="ro-RO" dirty="0"/>
          </a:p>
          <a:p>
            <a:r>
              <a:rPr lang="en-US" b="1" dirty="0" err="1"/>
              <a:t>Tranzistor</a:t>
            </a:r>
            <a:r>
              <a:rPr lang="en-US" b="1" dirty="0"/>
              <a:t> </a:t>
            </a:r>
            <a:r>
              <a:rPr lang="en-US" b="1" dirty="0" err="1"/>
              <a:t>Unijonc</a:t>
            </a:r>
            <a:r>
              <a:rPr lang="ro-RO" b="1" dirty="0"/>
              <a:t>ține convențional </a:t>
            </a:r>
            <a:r>
              <a:rPr lang="ro-RO" dirty="0"/>
              <a:t>- e</a:t>
            </a:r>
            <a:r>
              <a:rPr lang="en-US" dirty="0" err="1"/>
              <a:t>ste</a:t>
            </a:r>
            <a:r>
              <a:rPr lang="en-US" dirty="0"/>
              <a:t> un </a:t>
            </a:r>
            <a:r>
              <a:rPr lang="en-US" dirty="0" err="1"/>
              <a:t>tranzistor</a:t>
            </a:r>
            <a:r>
              <a:rPr lang="en-US" dirty="0"/>
              <a:t> UJT normal, care </a:t>
            </a:r>
            <a:r>
              <a:rPr lang="en-US" dirty="0" err="1"/>
              <a:t>este</a:t>
            </a:r>
            <a:r>
              <a:rPr lang="en-US" dirty="0"/>
              <a:t> un </a:t>
            </a:r>
            <a:r>
              <a:rPr lang="en-US" dirty="0" err="1"/>
              <a:t>dispozitiv</a:t>
            </a:r>
            <a:r>
              <a:rPr lang="en-US" dirty="0"/>
              <a:t> cu </a:t>
            </a:r>
            <a:r>
              <a:rPr lang="en-US" dirty="0" err="1"/>
              <a:t>trei</a:t>
            </a:r>
            <a:r>
              <a:rPr lang="en-US" dirty="0"/>
              <a:t> </a:t>
            </a:r>
            <a:r>
              <a:rPr lang="en-US" dirty="0" err="1"/>
              <a:t>terminale</a:t>
            </a:r>
            <a:r>
              <a:rPr lang="en-US" dirty="0"/>
              <a:t> </a:t>
            </a:r>
            <a:r>
              <a:rPr lang="en-US" dirty="0" err="1"/>
              <a:t>utilizat</a:t>
            </a:r>
            <a:r>
              <a:rPr lang="en-US" dirty="0"/>
              <a:t> </a:t>
            </a:r>
            <a:r>
              <a:rPr lang="en-US" dirty="0" err="1"/>
              <a:t>pentru</a:t>
            </a:r>
            <a:r>
              <a:rPr lang="en-US" dirty="0"/>
              <a:t> </a:t>
            </a:r>
            <a:r>
              <a:rPr lang="en-US" dirty="0" err="1"/>
              <a:t>declanșarea</a:t>
            </a:r>
            <a:r>
              <a:rPr lang="en-US" dirty="0"/>
              <a:t> </a:t>
            </a:r>
            <a:r>
              <a:rPr lang="en-US" dirty="0" err="1"/>
              <a:t>aplicațiilor</a:t>
            </a:r>
            <a:r>
              <a:rPr lang="en-US" dirty="0"/>
              <a:t>. </a:t>
            </a:r>
            <a:r>
              <a:rPr lang="en-US" dirty="0" err="1"/>
              <a:t>Aceasta</a:t>
            </a:r>
            <a:r>
              <a:rPr lang="en-US" dirty="0"/>
              <a:t> </a:t>
            </a:r>
            <a:r>
              <a:rPr lang="en-US" dirty="0" err="1"/>
              <a:t>este</a:t>
            </a:r>
            <a:r>
              <a:rPr lang="en-US" dirty="0"/>
              <a:t> o </a:t>
            </a:r>
            <a:r>
              <a:rPr lang="en-US" dirty="0" err="1"/>
              <a:t>diodă</a:t>
            </a:r>
            <a:r>
              <a:rPr lang="en-US" dirty="0"/>
              <a:t> </a:t>
            </a:r>
            <a:r>
              <a:rPr lang="en-US" dirty="0" err="1"/>
              <a:t>conectată</a:t>
            </a:r>
            <a:r>
              <a:rPr lang="en-US" dirty="0"/>
              <a:t> la </a:t>
            </a:r>
            <a:r>
              <a:rPr lang="ro-RO" dirty="0"/>
              <a:t>un </a:t>
            </a:r>
            <a:r>
              <a:rPr lang="en-US" dirty="0" err="1"/>
              <a:t>divizor</a:t>
            </a:r>
            <a:r>
              <a:rPr lang="en-US" dirty="0"/>
              <a:t> </a:t>
            </a:r>
            <a:r>
              <a:rPr lang="en-US" dirty="0" err="1"/>
              <a:t>rezistiv</a:t>
            </a:r>
            <a:r>
              <a:rPr lang="en-US" dirty="0"/>
              <a:t>. </a:t>
            </a:r>
            <a:r>
              <a:rPr lang="en-US" dirty="0" err="1"/>
              <a:t>Rămâne</a:t>
            </a:r>
            <a:r>
              <a:rPr lang="en-US" dirty="0"/>
              <a:t> o </a:t>
            </a:r>
            <a:r>
              <a:rPr lang="en-US" dirty="0" err="1"/>
              <a:t>componentă</a:t>
            </a:r>
            <a:r>
              <a:rPr lang="en-US" dirty="0"/>
              <a:t> </a:t>
            </a:r>
            <a:r>
              <a:rPr lang="en-US" dirty="0" err="1"/>
              <a:t>simplă</a:t>
            </a:r>
            <a:r>
              <a:rPr lang="en-US" dirty="0"/>
              <a:t> </a:t>
            </a:r>
            <a:r>
              <a:rPr lang="en-US" dirty="0" err="1"/>
              <a:t>și</a:t>
            </a:r>
            <a:r>
              <a:rPr lang="en-US" dirty="0"/>
              <a:t> </a:t>
            </a:r>
            <a:r>
              <a:rPr lang="en-US" dirty="0" err="1"/>
              <a:t>fiabilă</a:t>
            </a:r>
            <a:r>
              <a:rPr lang="en-US" dirty="0"/>
              <a:t> </a:t>
            </a:r>
            <a:r>
              <a:rPr lang="en-US" dirty="0" err="1"/>
              <a:t>pentru</a:t>
            </a:r>
            <a:r>
              <a:rPr lang="en-US" dirty="0"/>
              <a:t> </a:t>
            </a:r>
            <a:r>
              <a:rPr lang="en-US" dirty="0" err="1"/>
              <a:t>multe</a:t>
            </a:r>
            <a:r>
              <a:rPr lang="en-US" dirty="0"/>
              <a:t> </a:t>
            </a:r>
            <a:r>
              <a:rPr lang="en-US" dirty="0" err="1"/>
              <a:t>aplicații</a:t>
            </a:r>
            <a:r>
              <a:rPr lang="en-US" dirty="0"/>
              <a:t>.</a:t>
            </a:r>
            <a:endParaRPr lang="ro-RO" dirty="0"/>
          </a:p>
          <a:p>
            <a:r>
              <a:rPr lang="en-US" b="1" dirty="0" err="1"/>
              <a:t>Tranzistor</a:t>
            </a:r>
            <a:r>
              <a:rPr lang="en-US" b="1" dirty="0"/>
              <a:t> </a:t>
            </a:r>
            <a:r>
              <a:rPr lang="en-US" b="1" dirty="0" err="1"/>
              <a:t>Unijunc</a:t>
            </a:r>
            <a:r>
              <a:rPr lang="ro-RO" b="1" dirty="0" err="1"/>
              <a:t>țiune</a:t>
            </a:r>
            <a:r>
              <a:rPr lang="en-US" b="1" dirty="0"/>
              <a:t> </a:t>
            </a:r>
            <a:r>
              <a:rPr lang="en-US" b="1" dirty="0" err="1"/>
              <a:t>Complementar</a:t>
            </a:r>
            <a:r>
              <a:rPr lang="ro-RO" b="1" dirty="0"/>
              <a:t> </a:t>
            </a:r>
            <a:r>
              <a:rPr lang="ro-RO" dirty="0"/>
              <a:t>- e</a:t>
            </a:r>
            <a:r>
              <a:rPr lang="en-US" dirty="0" err="1"/>
              <a:t>ste</a:t>
            </a:r>
            <a:r>
              <a:rPr lang="en-US" dirty="0"/>
              <a:t>, de </a:t>
            </a:r>
            <a:r>
              <a:rPr lang="en-US" dirty="0" err="1"/>
              <a:t>asemenea</a:t>
            </a:r>
            <a:r>
              <a:rPr lang="en-US" dirty="0"/>
              <a:t>, similar cu UJT </a:t>
            </a:r>
            <a:r>
              <a:rPr lang="ro-RO" dirty="0"/>
              <a:t>normal</a:t>
            </a:r>
            <a:r>
              <a:rPr lang="en-US" dirty="0"/>
              <a:t>, </a:t>
            </a:r>
            <a:r>
              <a:rPr lang="en-US" dirty="0" err="1"/>
              <a:t>dar</a:t>
            </a:r>
            <a:r>
              <a:rPr lang="en-US" dirty="0"/>
              <a:t> cu </a:t>
            </a:r>
            <a:r>
              <a:rPr lang="en-US" dirty="0" err="1"/>
              <a:t>materiale</a:t>
            </a:r>
            <a:r>
              <a:rPr lang="en-US" dirty="0"/>
              <a:t> de </a:t>
            </a:r>
            <a:r>
              <a:rPr lang="en-US" dirty="0" err="1"/>
              <a:t>conductivitate</a:t>
            </a:r>
            <a:r>
              <a:rPr lang="en-US" dirty="0"/>
              <a:t> </a:t>
            </a:r>
            <a:r>
              <a:rPr lang="en-US" dirty="0" err="1"/>
              <a:t>complementare</a:t>
            </a:r>
            <a:r>
              <a:rPr lang="en-US" dirty="0"/>
              <a:t> </a:t>
            </a:r>
            <a:r>
              <a:rPr lang="en-US" dirty="0" err="1"/>
              <a:t>în</a:t>
            </a:r>
            <a:r>
              <a:rPr lang="en-US" dirty="0"/>
              <a:t> </a:t>
            </a:r>
            <a:r>
              <a:rPr lang="en-US" dirty="0" err="1"/>
              <a:t>regiunile</a:t>
            </a:r>
            <a:r>
              <a:rPr lang="en-US" dirty="0"/>
              <a:t> </a:t>
            </a:r>
            <a:r>
              <a:rPr lang="en-US" dirty="0" err="1"/>
              <a:t>emi</a:t>
            </a:r>
            <a:r>
              <a:rPr lang="ro-RO" dirty="0"/>
              <a:t>torului</a:t>
            </a:r>
            <a:r>
              <a:rPr lang="en-US" dirty="0"/>
              <a:t> </a:t>
            </a:r>
            <a:r>
              <a:rPr lang="en-US" dirty="0" err="1"/>
              <a:t>și</a:t>
            </a:r>
            <a:r>
              <a:rPr lang="en-US" dirty="0"/>
              <a:t> </a:t>
            </a:r>
            <a:r>
              <a:rPr lang="en-US" dirty="0" err="1"/>
              <a:t>baz</a:t>
            </a:r>
            <a:r>
              <a:rPr lang="ro-RO" dirty="0"/>
              <a:t>ei</a:t>
            </a:r>
            <a:r>
              <a:rPr lang="en-US" dirty="0"/>
              <a:t>. De </a:t>
            </a:r>
            <a:r>
              <a:rPr lang="en-US" dirty="0" err="1"/>
              <a:t>aici</a:t>
            </a:r>
            <a:r>
              <a:rPr lang="en-US" dirty="0"/>
              <a:t> </a:t>
            </a:r>
            <a:r>
              <a:rPr lang="en-US" dirty="0" err="1"/>
              <a:t>și</a:t>
            </a:r>
            <a:r>
              <a:rPr lang="en-US" dirty="0"/>
              <a:t> </a:t>
            </a:r>
            <a:r>
              <a:rPr lang="en-US" dirty="0" err="1"/>
              <a:t>numele</a:t>
            </a:r>
            <a:r>
              <a:rPr lang="en-US" dirty="0"/>
              <a:t> </a:t>
            </a:r>
            <a:r>
              <a:rPr lang="en-US" dirty="0" err="1"/>
              <a:t>complementar</a:t>
            </a:r>
            <a:r>
              <a:rPr lang="en-US" dirty="0"/>
              <a:t> UJT.</a:t>
            </a:r>
            <a:r>
              <a:rPr lang="ro-RO" dirty="0"/>
              <a:t> </a:t>
            </a:r>
          </a:p>
          <a:p>
            <a:r>
              <a:rPr lang="en-US" b="1" dirty="0" err="1"/>
              <a:t>Tranzistor</a:t>
            </a:r>
            <a:r>
              <a:rPr lang="en-US" b="1" dirty="0"/>
              <a:t> </a:t>
            </a:r>
            <a:r>
              <a:rPr lang="en-US" b="1" dirty="0" err="1"/>
              <a:t>unijunc</a:t>
            </a:r>
            <a:r>
              <a:rPr lang="ro-RO" b="1" dirty="0" err="1"/>
              <a:t>țiune</a:t>
            </a:r>
            <a:r>
              <a:rPr lang="en-US" b="1" dirty="0"/>
              <a:t> </a:t>
            </a:r>
            <a:r>
              <a:rPr lang="en-US" b="1" dirty="0" err="1"/>
              <a:t>programabil</a:t>
            </a:r>
            <a:r>
              <a:rPr lang="ro-RO" b="1" dirty="0"/>
              <a:t> (PUT) </a:t>
            </a:r>
            <a:r>
              <a:rPr lang="ro-RO" dirty="0"/>
              <a:t>– </a:t>
            </a:r>
            <a:r>
              <a:rPr lang="en-US" dirty="0" err="1"/>
              <a:t>este</a:t>
            </a:r>
            <a:r>
              <a:rPr lang="ro-RO" dirty="0"/>
              <a:t> </a:t>
            </a:r>
            <a:r>
              <a:rPr lang="en-US" dirty="0"/>
              <a:t>un UJT cu </a:t>
            </a:r>
            <a:r>
              <a:rPr lang="en-US" dirty="0" err="1"/>
              <a:t>adăugarea</a:t>
            </a:r>
            <a:r>
              <a:rPr lang="en-US" dirty="0"/>
              <a:t> </a:t>
            </a:r>
            <a:r>
              <a:rPr lang="en-US" dirty="0" err="1"/>
              <a:t>unui</a:t>
            </a:r>
            <a:r>
              <a:rPr lang="en-US" dirty="0"/>
              <a:t> terminal de </a:t>
            </a:r>
            <a:r>
              <a:rPr lang="en-US" dirty="0" err="1"/>
              <a:t>poartă</a:t>
            </a:r>
            <a:r>
              <a:rPr lang="en-US" dirty="0"/>
              <a:t> care </a:t>
            </a:r>
            <a:r>
              <a:rPr lang="en-US" dirty="0" err="1"/>
              <a:t>permite</a:t>
            </a:r>
            <a:r>
              <a:rPr lang="en-US" dirty="0"/>
              <a:t> </a:t>
            </a:r>
            <a:r>
              <a:rPr lang="en-US" dirty="0" err="1"/>
              <a:t>controlul</a:t>
            </a:r>
            <a:r>
              <a:rPr lang="en-US" dirty="0"/>
              <a:t> extern al </a:t>
            </a:r>
            <a:r>
              <a:rPr lang="en-US" dirty="0" err="1"/>
              <a:t>caracteristicilor</a:t>
            </a:r>
            <a:r>
              <a:rPr lang="en-US" dirty="0"/>
              <a:t> sale de </a:t>
            </a:r>
            <a:r>
              <a:rPr lang="en-US" dirty="0" err="1"/>
              <a:t>comutare</a:t>
            </a:r>
            <a:r>
              <a:rPr lang="en-US" dirty="0"/>
              <a:t>. PUT-</a:t>
            </a:r>
            <a:r>
              <a:rPr lang="en-US" dirty="0" err="1"/>
              <a:t>ul</a:t>
            </a:r>
            <a:r>
              <a:rPr lang="en-US" dirty="0"/>
              <a:t> a </a:t>
            </a:r>
            <a:r>
              <a:rPr lang="en-US" dirty="0" err="1"/>
              <a:t>fost</a:t>
            </a:r>
            <a:r>
              <a:rPr lang="en-US" dirty="0"/>
              <a:t> </a:t>
            </a:r>
            <a:r>
              <a:rPr lang="en-US" dirty="0" err="1"/>
              <a:t>dezvoltat</a:t>
            </a:r>
            <a:r>
              <a:rPr lang="en-US" dirty="0"/>
              <a:t> </a:t>
            </a:r>
            <a:r>
              <a:rPr lang="en-US" dirty="0" err="1"/>
              <a:t>în</a:t>
            </a:r>
            <a:r>
              <a:rPr lang="en-US" dirty="0"/>
              <a:t> </a:t>
            </a:r>
            <a:r>
              <a:rPr lang="en-US" dirty="0" err="1"/>
              <a:t>continuare</a:t>
            </a:r>
            <a:r>
              <a:rPr lang="en-US" dirty="0"/>
              <a:t> de la UJT normal. </a:t>
            </a:r>
            <a:r>
              <a:rPr lang="en-US" dirty="0" err="1"/>
              <a:t>Acesta</a:t>
            </a:r>
            <a:r>
              <a:rPr lang="en-US" dirty="0"/>
              <a:t> are </a:t>
            </a:r>
            <a:r>
              <a:rPr lang="en-US" dirty="0" err="1"/>
              <a:t>două</a:t>
            </a:r>
            <a:r>
              <a:rPr lang="en-US" dirty="0"/>
              <a:t> </a:t>
            </a:r>
            <a:r>
              <a:rPr lang="en-US" dirty="0" err="1"/>
              <a:t>terminale</a:t>
            </a:r>
            <a:r>
              <a:rPr lang="en-US" dirty="0"/>
              <a:t> </a:t>
            </a:r>
            <a:r>
              <a:rPr lang="en-US" dirty="0" err="1"/>
              <a:t>emițătoare</a:t>
            </a:r>
            <a:r>
              <a:rPr lang="en-US" dirty="0"/>
              <a:t> (E1 </a:t>
            </a:r>
            <a:r>
              <a:rPr lang="en-US" dirty="0" err="1"/>
              <a:t>și</a:t>
            </a:r>
            <a:r>
              <a:rPr lang="en-US" dirty="0"/>
              <a:t> E2), o </a:t>
            </a:r>
            <a:r>
              <a:rPr lang="en-US" dirty="0" err="1"/>
              <a:t>bază</a:t>
            </a:r>
            <a:r>
              <a:rPr lang="en-US" dirty="0"/>
              <a:t> </a:t>
            </a:r>
            <a:r>
              <a:rPr lang="en-US" dirty="0" err="1"/>
              <a:t>terminală</a:t>
            </a:r>
            <a:r>
              <a:rPr lang="en-US" dirty="0"/>
              <a:t> de </a:t>
            </a:r>
            <a:r>
              <a:rPr lang="en-US" dirty="0" err="1"/>
              <a:t>bază</a:t>
            </a:r>
            <a:r>
              <a:rPr lang="en-US" dirty="0"/>
              <a:t> (B) </a:t>
            </a:r>
            <a:r>
              <a:rPr lang="en-US" dirty="0" err="1"/>
              <a:t>și</a:t>
            </a:r>
            <a:r>
              <a:rPr lang="en-US" dirty="0"/>
              <a:t> un terminal de </a:t>
            </a:r>
            <a:r>
              <a:rPr lang="en-US" dirty="0" err="1"/>
              <a:t>poartă</a:t>
            </a:r>
            <a:r>
              <a:rPr lang="en-US" dirty="0"/>
              <a:t> (G). </a:t>
            </a:r>
          </a:p>
        </p:txBody>
      </p:sp>
    </p:spTree>
    <p:extLst>
      <p:ext uri="{BB962C8B-B14F-4D97-AF65-F5344CB8AC3E}">
        <p14:creationId xmlns:p14="http://schemas.microsoft.com/office/powerpoint/2010/main" val="1035205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ini pentru PUT Thyris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837" y="3429000"/>
            <a:ext cx="5737163" cy="2977160"/>
          </a:xfrm>
          <a:noFill/>
        </p:spPr>
      </p:pic>
      <p:sp>
        <p:nvSpPr>
          <p:cNvPr id="65539" name="Rectangle 3"/>
          <p:cNvSpPr>
            <a:spLocks noChangeArrowheads="1"/>
          </p:cNvSpPr>
          <p:nvPr/>
        </p:nvSpPr>
        <p:spPr bwMode="auto">
          <a:xfrm>
            <a:off x="215153" y="0"/>
            <a:ext cx="1177962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fontAlgn="t">
              <a:lnSpc>
                <a:spcPct val="100000"/>
              </a:lnSpc>
              <a:spcBef>
                <a:spcPct val="0"/>
              </a:spcBef>
              <a:buClrTx/>
              <a:buSzTx/>
              <a:buFontTx/>
              <a:buNone/>
            </a:pPr>
            <a:r>
              <a:rPr lang="en-GB" altLang="en-US" sz="2200" b="1" dirty="0" err="1">
                <a:solidFill>
                  <a:srgbClr val="777777"/>
                </a:solidFill>
                <a:latin typeface="+mn-lt"/>
                <a:cs typeface="Times New Roman" panose="02020603050405020304" pitchFamily="18" charset="0"/>
              </a:rPr>
              <a:t>Tranzistorul</a:t>
            </a:r>
            <a:r>
              <a:rPr lang="en-GB" altLang="en-US" sz="2200" b="1" dirty="0">
                <a:solidFill>
                  <a:srgbClr val="777777"/>
                </a:solidFill>
                <a:latin typeface="+mn-lt"/>
                <a:cs typeface="Times New Roman" panose="02020603050405020304" pitchFamily="18" charset="0"/>
              </a:rPr>
              <a:t> </a:t>
            </a:r>
            <a:r>
              <a:rPr lang="en-GB" altLang="en-US" sz="2200" b="1" dirty="0" err="1">
                <a:solidFill>
                  <a:srgbClr val="777777"/>
                </a:solidFill>
                <a:latin typeface="+mn-lt"/>
                <a:cs typeface="Times New Roman" panose="02020603050405020304" pitchFamily="18" charset="0"/>
              </a:rPr>
              <a:t>unijunc</a:t>
            </a:r>
            <a:r>
              <a:rPr lang="ro-RO" altLang="en-US" sz="2200" b="1" dirty="0" err="1">
                <a:solidFill>
                  <a:srgbClr val="777777"/>
                </a:solidFill>
                <a:latin typeface="+mn-lt"/>
                <a:cs typeface="Times New Roman" panose="02020603050405020304" pitchFamily="18" charset="0"/>
              </a:rPr>
              <a:t>țiune</a:t>
            </a:r>
            <a:r>
              <a:rPr lang="en-GB" altLang="en-US" sz="2200" b="1" dirty="0">
                <a:solidFill>
                  <a:srgbClr val="777777"/>
                </a:solidFill>
                <a:latin typeface="+mn-lt"/>
                <a:cs typeface="Times New Roman" panose="02020603050405020304" pitchFamily="18" charset="0"/>
              </a:rPr>
              <a:t> </a:t>
            </a:r>
            <a:r>
              <a:rPr lang="en-GB" altLang="en-US" sz="2200" b="1" dirty="0" err="1">
                <a:solidFill>
                  <a:srgbClr val="777777"/>
                </a:solidFill>
                <a:latin typeface="+mn-lt"/>
                <a:cs typeface="Times New Roman" panose="02020603050405020304" pitchFamily="18" charset="0"/>
              </a:rPr>
              <a:t>programabil</a:t>
            </a:r>
            <a:r>
              <a:rPr lang="en-GB" altLang="en-US" sz="2200" b="1" dirty="0">
                <a:solidFill>
                  <a:srgbClr val="777777"/>
                </a:solidFill>
                <a:latin typeface="+mn-lt"/>
                <a:cs typeface="Times New Roman" panose="02020603050405020304" pitchFamily="18" charset="0"/>
              </a:rPr>
              <a:t> </a:t>
            </a:r>
            <a:r>
              <a:rPr lang="en-GB" altLang="en-US" sz="2200" i="1" dirty="0" err="1">
                <a:solidFill>
                  <a:srgbClr val="777777"/>
                </a:solidFill>
                <a:latin typeface="+mn-lt"/>
                <a:cs typeface="Times New Roman" panose="02020603050405020304" pitchFamily="18" charset="0"/>
              </a:rPr>
              <a:t>sau</a:t>
            </a:r>
            <a:r>
              <a:rPr lang="en-GB" altLang="en-US" sz="2200" i="1" dirty="0">
                <a:solidFill>
                  <a:srgbClr val="777777"/>
                </a:solidFill>
                <a:latin typeface="+mn-lt"/>
                <a:cs typeface="Times New Roman" panose="02020603050405020304" pitchFamily="18" charset="0"/>
              </a:rPr>
              <a:t> PUT</a:t>
            </a:r>
            <a:r>
              <a:rPr lang="en-GB" altLang="en-US" sz="2200" dirty="0">
                <a:solidFill>
                  <a:srgbClr val="777777"/>
                </a:solidFill>
                <a:latin typeface="+mn-lt"/>
                <a:cs typeface="Times New Roman" panose="02020603050405020304" pitchFamily="18" charset="0"/>
              </a:rPr>
              <a:t>. </a:t>
            </a:r>
            <a:endParaRPr lang="ro-RO" altLang="en-US" sz="2200" dirty="0">
              <a:solidFill>
                <a:srgbClr val="777777"/>
              </a:solidFill>
              <a:latin typeface="+mn-lt"/>
              <a:cs typeface="Times New Roman" panose="02020603050405020304" pitchFamily="18" charset="0"/>
            </a:endParaRPr>
          </a:p>
          <a:p>
            <a:pPr fontAlgn="t">
              <a:lnSpc>
                <a:spcPct val="100000"/>
              </a:lnSpc>
              <a:spcBef>
                <a:spcPct val="0"/>
              </a:spcBef>
              <a:buClrTx/>
              <a:buSzTx/>
              <a:buFontTx/>
              <a:buNone/>
            </a:pPr>
            <a:r>
              <a:rPr lang="en-GB" altLang="en-US" sz="2200" dirty="0">
                <a:solidFill>
                  <a:srgbClr val="777777"/>
                </a:solidFill>
                <a:latin typeface="+mn-lt"/>
                <a:cs typeface="Times New Roman" panose="02020603050405020304" pitchFamily="18" charset="0"/>
              </a:rPr>
              <a:t>Are o </a:t>
            </a:r>
            <a:r>
              <a:rPr lang="en-GB" altLang="en-US" sz="2200" dirty="0" err="1">
                <a:solidFill>
                  <a:srgbClr val="777777"/>
                </a:solidFill>
                <a:latin typeface="+mn-lt"/>
                <a:cs typeface="Times New Roman" panose="02020603050405020304" pitchFamily="18" charset="0"/>
              </a:rPr>
              <a:t>construcție</a:t>
            </a:r>
            <a:r>
              <a:rPr lang="en-GB" altLang="en-US" sz="2200" dirty="0">
                <a:solidFill>
                  <a:srgbClr val="777777"/>
                </a:solidFill>
                <a:latin typeface="+mn-lt"/>
                <a:cs typeface="Times New Roman" panose="02020603050405020304" pitchFamily="18" charset="0"/>
              </a:rPr>
              <a:t> cu </a:t>
            </a:r>
            <a:r>
              <a:rPr lang="en-GB" altLang="en-US" sz="2200" dirty="0" err="1">
                <a:solidFill>
                  <a:srgbClr val="777777"/>
                </a:solidFill>
                <a:latin typeface="+mn-lt"/>
                <a:cs typeface="Times New Roman" panose="02020603050405020304" pitchFamily="18" charset="0"/>
              </a:rPr>
              <a:t>patru</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straturi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și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trei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terminale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numite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anod</a:t>
            </a:r>
            <a:r>
              <a:rPr lang="en-GB" altLang="en-US" sz="2200" dirty="0">
                <a:solidFill>
                  <a:srgbClr val="777777"/>
                </a:solidFill>
                <a:latin typeface="+mn-lt"/>
                <a:cs typeface="Times New Roman" panose="02020603050405020304" pitchFamily="18" charset="0"/>
              </a:rPr>
              <a:t> (A), </a:t>
            </a:r>
            <a:r>
              <a:rPr lang="en-GB" altLang="en-US" sz="2200" dirty="0" err="1">
                <a:solidFill>
                  <a:srgbClr val="777777"/>
                </a:solidFill>
                <a:latin typeface="+mn-lt"/>
                <a:cs typeface="Times New Roman" panose="02020603050405020304" pitchFamily="18" charset="0"/>
              </a:rPr>
              <a:t>catod</a:t>
            </a:r>
            <a:r>
              <a:rPr lang="en-GB" altLang="en-US" sz="2200" dirty="0">
                <a:solidFill>
                  <a:srgbClr val="777777"/>
                </a:solidFill>
                <a:latin typeface="+mn-lt"/>
                <a:cs typeface="Times New Roman" panose="02020603050405020304" pitchFamily="18" charset="0"/>
              </a:rPr>
              <a:t> (K) </a:t>
            </a:r>
            <a:r>
              <a:rPr lang="en-GB" altLang="en-US" sz="2200" dirty="0" err="1">
                <a:solidFill>
                  <a:srgbClr val="777777"/>
                </a:solidFill>
                <a:latin typeface="+mn-lt"/>
                <a:cs typeface="Times New Roman" panose="02020603050405020304" pitchFamily="18" charset="0"/>
              </a:rPr>
              <a:t>și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poartă</a:t>
            </a:r>
            <a:r>
              <a:rPr lang="en-GB" altLang="en-US" sz="2200" dirty="0">
                <a:solidFill>
                  <a:srgbClr val="777777"/>
                </a:solidFill>
                <a:latin typeface="+mn-lt"/>
                <a:cs typeface="Times New Roman" panose="02020603050405020304" pitchFamily="18" charset="0"/>
              </a:rPr>
              <a:t> (G) ca </a:t>
            </a:r>
            <a:r>
              <a:rPr lang="en-GB" altLang="en-US" sz="2200" dirty="0" err="1">
                <a:solidFill>
                  <a:srgbClr val="777777"/>
                </a:solidFill>
                <a:latin typeface="+mn-lt"/>
                <a:cs typeface="Times New Roman" panose="02020603050405020304" pitchFamily="18" charset="0"/>
              </a:rPr>
              <a:t>tiristorii</a:t>
            </a:r>
            <a:r>
              <a:rPr lang="en-GB" altLang="en-US" sz="2200" dirty="0">
                <a:solidFill>
                  <a:srgbClr val="777777"/>
                </a:solidFill>
                <a:latin typeface="+mn-lt"/>
                <a:cs typeface="Times New Roman" panose="02020603050405020304" pitchFamily="18" charset="0"/>
              </a:rPr>
              <a:t>. Cu </a:t>
            </a:r>
            <a:r>
              <a:rPr lang="en-GB" altLang="en-US" sz="2200" dirty="0" err="1">
                <a:solidFill>
                  <a:srgbClr val="777777"/>
                </a:solidFill>
                <a:latin typeface="+mn-lt"/>
                <a:cs typeface="Times New Roman" panose="02020603050405020304" pitchFamily="18" charset="0"/>
              </a:rPr>
              <a:t>toate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acestea</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unii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autori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îl</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numesc</a:t>
            </a:r>
            <a:r>
              <a:rPr lang="en-GB" altLang="en-US" sz="2200" dirty="0">
                <a:solidFill>
                  <a:srgbClr val="777777"/>
                </a:solidFill>
                <a:latin typeface="+mn-lt"/>
                <a:cs typeface="Times New Roman" panose="02020603050405020304" pitchFamily="18" charset="0"/>
              </a:rPr>
              <a:t> un UJT </a:t>
            </a:r>
            <a:r>
              <a:rPr lang="en-GB" altLang="en-US" sz="2200" dirty="0" err="1">
                <a:solidFill>
                  <a:srgbClr val="777777"/>
                </a:solidFill>
                <a:latin typeface="+mn-lt"/>
                <a:cs typeface="Times New Roman" panose="02020603050405020304" pitchFamily="18" charset="0"/>
              </a:rPr>
              <a:t>programabil</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doar</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pentru</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că</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caracteristicile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și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parametrii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săi</a:t>
            </a:r>
            <a:r>
              <a:rPr lang="en-GB" altLang="en-US" sz="2200" dirty="0">
                <a:solidFill>
                  <a:srgbClr val="777777"/>
                </a:solidFill>
                <a:latin typeface="+mn-lt"/>
                <a:cs typeface="Times New Roman" panose="02020603050405020304" pitchFamily="18" charset="0"/>
              </a:rPr>
              <a:t> au </a:t>
            </a:r>
            <a:r>
              <a:rPr lang="en-GB" altLang="en-US" sz="2200" dirty="0" err="1">
                <a:solidFill>
                  <a:srgbClr val="777777"/>
                </a:solidFill>
                <a:latin typeface="+mn-lt"/>
                <a:cs typeface="Times New Roman" panose="02020603050405020304" pitchFamily="18" charset="0"/>
              </a:rPr>
              <a:t>multă</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asemănare</a:t>
            </a:r>
            <a:r>
              <a:rPr lang="en-GB" altLang="en-US" sz="2200" dirty="0">
                <a:solidFill>
                  <a:srgbClr val="777777"/>
                </a:solidFill>
                <a:latin typeface="+mn-lt"/>
                <a:cs typeface="Times New Roman" panose="02020603050405020304" pitchFamily="18" charset="0"/>
              </a:rPr>
              <a:t> cu </a:t>
            </a:r>
            <a:r>
              <a:rPr lang="en-GB" altLang="en-US" sz="2200" dirty="0" err="1">
                <a:solidFill>
                  <a:srgbClr val="777777"/>
                </a:solidFill>
                <a:latin typeface="+mn-lt"/>
                <a:cs typeface="Times New Roman" panose="02020603050405020304" pitchFamily="18" charset="0"/>
              </a:rPr>
              <a:t>cea</a:t>
            </a:r>
            <a:r>
              <a:rPr lang="en-GB" altLang="en-US" sz="2200" dirty="0">
                <a:solidFill>
                  <a:srgbClr val="777777"/>
                </a:solidFill>
                <a:latin typeface="+mn-lt"/>
                <a:cs typeface="Times New Roman" panose="02020603050405020304" pitchFamily="18" charset="0"/>
              </a:rPr>
              <a:t> a</a:t>
            </a:r>
            <a:r>
              <a:rPr lang="ro-RO" altLang="en-US" sz="2200" dirty="0">
                <a:solidFill>
                  <a:srgbClr val="777777"/>
                </a:solidFill>
                <a:latin typeface="+mn-lt"/>
                <a:cs typeface="Times New Roman" panose="02020603050405020304" pitchFamily="18" charset="0"/>
              </a:rPr>
              <a:t> UJT</a:t>
            </a:r>
            <a:r>
              <a:rPr lang="en-GB" altLang="en-US" sz="2200" dirty="0">
                <a:solidFill>
                  <a:srgbClr val="777777"/>
                </a:solidFill>
                <a:latin typeface="+mn-lt"/>
                <a:cs typeface="Times New Roman" panose="02020603050405020304" pitchFamily="18" charset="0"/>
              </a:rPr>
              <a:t>. </a:t>
            </a:r>
            <a:endParaRPr lang="ro-RO" altLang="en-US" sz="2200" dirty="0">
              <a:solidFill>
                <a:srgbClr val="777777"/>
              </a:solidFill>
              <a:latin typeface="+mn-lt"/>
              <a:cs typeface="Times New Roman" panose="02020603050405020304" pitchFamily="18" charset="0"/>
            </a:endParaRPr>
          </a:p>
          <a:p>
            <a:pPr fontAlgn="t">
              <a:lnSpc>
                <a:spcPct val="100000"/>
              </a:lnSpc>
              <a:spcBef>
                <a:spcPct val="0"/>
              </a:spcBef>
              <a:buClrTx/>
              <a:buSzTx/>
              <a:buFontTx/>
              <a:buNone/>
            </a:pPr>
            <a:r>
              <a:rPr lang="en-GB" altLang="en-US" sz="2200" dirty="0">
                <a:solidFill>
                  <a:srgbClr val="777777"/>
                </a:solidFill>
                <a:latin typeface="+mn-lt"/>
                <a:cs typeface="Times New Roman" panose="02020603050405020304" pitchFamily="18" charset="0"/>
              </a:rPr>
              <a:t>Se </a:t>
            </a:r>
            <a:r>
              <a:rPr lang="en-GB" altLang="en-US" sz="2200" dirty="0" err="1">
                <a:solidFill>
                  <a:srgbClr val="777777"/>
                </a:solidFill>
                <a:latin typeface="+mn-lt"/>
                <a:cs typeface="Times New Roman" panose="02020603050405020304" pitchFamily="18" charset="0"/>
              </a:rPr>
              <a:t>numește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programabil</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deoarece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parametrii</a:t>
            </a:r>
            <a:r>
              <a:rPr lang="en-GB" altLang="en-US" sz="2200" dirty="0">
                <a:solidFill>
                  <a:srgbClr val="777777"/>
                </a:solidFill>
                <a:latin typeface="+mn-lt"/>
                <a:cs typeface="Times New Roman" panose="02020603050405020304" pitchFamily="18" charset="0"/>
              </a:rPr>
              <a:t> precum </a:t>
            </a:r>
            <a:r>
              <a:rPr lang="en-GB" altLang="en-US" sz="2200" dirty="0" err="1">
                <a:solidFill>
                  <a:srgbClr val="777777"/>
                </a:solidFill>
                <a:latin typeface="+mn-lt"/>
                <a:cs typeface="Times New Roman" panose="02020603050405020304" pitchFamily="18" charset="0"/>
              </a:rPr>
              <a:t>raportul</a:t>
            </a:r>
            <a:r>
              <a:rPr lang="en-GB" altLang="en-US" sz="2200" dirty="0">
                <a:solidFill>
                  <a:srgbClr val="777777"/>
                </a:solidFill>
                <a:latin typeface="+mn-lt"/>
                <a:cs typeface="Times New Roman" panose="02020603050405020304" pitchFamily="18" charset="0"/>
              </a:rPr>
              <a:t> de </a:t>
            </a:r>
            <a:r>
              <a:rPr lang="en-GB" altLang="en-US" sz="2200" dirty="0" err="1">
                <a:solidFill>
                  <a:srgbClr val="777777"/>
                </a:solidFill>
                <a:latin typeface="+mn-lt"/>
                <a:cs typeface="Times New Roman" panose="02020603050405020304" pitchFamily="18" charset="0"/>
              </a:rPr>
              <a:t>pauză</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intrinsecă</a:t>
            </a:r>
            <a:r>
              <a:rPr lang="en-GB" altLang="en-US" sz="2200" dirty="0">
                <a:solidFill>
                  <a:srgbClr val="777777"/>
                </a:solidFill>
                <a:latin typeface="+mn-lt"/>
                <a:cs typeface="Times New Roman" panose="02020603050405020304" pitchFamily="18" charset="0"/>
              </a:rPr>
              <a:t> (</a:t>
            </a:r>
            <a:r>
              <a:rPr lang="el-GR" altLang="en-US" sz="2200" dirty="0">
                <a:solidFill>
                  <a:srgbClr val="777777"/>
                </a:solidFill>
                <a:latin typeface="+mn-lt"/>
                <a:cs typeface="Times New Roman" panose="02020603050405020304" pitchFamily="18" charset="0"/>
              </a:rPr>
              <a:t>η), </a:t>
            </a:r>
            <a:r>
              <a:rPr lang="en-GB" altLang="en-US" sz="2200" dirty="0" err="1">
                <a:solidFill>
                  <a:srgbClr val="777777"/>
                </a:solidFill>
                <a:latin typeface="+mn-lt"/>
                <a:cs typeface="Times New Roman" panose="02020603050405020304" pitchFamily="18" charset="0"/>
              </a:rPr>
              <a:t>tensiunea</a:t>
            </a:r>
            <a:r>
              <a:rPr lang="en-GB" altLang="en-US" sz="2200" dirty="0">
                <a:solidFill>
                  <a:srgbClr val="777777"/>
                </a:solidFill>
                <a:latin typeface="+mn-lt"/>
                <a:cs typeface="Times New Roman" panose="02020603050405020304" pitchFamily="18" charset="0"/>
              </a:rPr>
              <a:t> de </a:t>
            </a:r>
            <a:r>
              <a:rPr lang="en-GB" altLang="en-US" sz="2200" dirty="0" err="1">
                <a:solidFill>
                  <a:srgbClr val="777777"/>
                </a:solidFill>
                <a:latin typeface="+mn-lt"/>
                <a:cs typeface="Times New Roman" panose="02020603050405020304" pitchFamily="18" charset="0"/>
              </a:rPr>
              <a:t>vârf</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V</a:t>
            </a:r>
            <a:r>
              <a:rPr lang="en-GB" altLang="en-US" sz="2200" baseline="-25000" dirty="0" err="1">
                <a:solidFill>
                  <a:srgbClr val="777777"/>
                </a:solidFill>
                <a:latin typeface="+mn-lt"/>
                <a:cs typeface="Times New Roman" panose="02020603050405020304" pitchFamily="18" charset="0"/>
              </a:rPr>
              <a:t>p</a:t>
            </a:r>
            <a:r>
              <a:rPr lang="en-GB" altLang="en-US" sz="2200" dirty="0">
                <a:solidFill>
                  <a:srgbClr val="777777"/>
                </a:solidFill>
                <a:latin typeface="+mn-lt"/>
                <a:cs typeface="Times New Roman" panose="02020603050405020304" pitchFamily="18" charset="0"/>
              </a:rPr>
              <a:t>) etc. pot fi </a:t>
            </a:r>
            <a:r>
              <a:rPr lang="en-GB" altLang="en-US" sz="2200" dirty="0" err="1">
                <a:solidFill>
                  <a:srgbClr val="777777"/>
                </a:solidFill>
                <a:latin typeface="+mn-lt"/>
                <a:cs typeface="Times New Roman" panose="02020603050405020304" pitchFamily="18" charset="0"/>
              </a:rPr>
              <a:t>programate</a:t>
            </a:r>
            <a:r>
              <a:rPr lang="en-GB" altLang="en-US" sz="2200" dirty="0">
                <a:solidFill>
                  <a:srgbClr val="777777"/>
                </a:solidFill>
                <a:latin typeface="+mn-lt"/>
                <a:cs typeface="Times New Roman" panose="02020603050405020304" pitchFamily="18" charset="0"/>
              </a:rPr>
              <a:t> cu </a:t>
            </a:r>
            <a:r>
              <a:rPr lang="en-GB" altLang="en-US" sz="2200" dirty="0" err="1">
                <a:solidFill>
                  <a:srgbClr val="777777"/>
                </a:solidFill>
                <a:latin typeface="+mn-lt"/>
                <a:cs typeface="Times New Roman" panose="02020603050405020304" pitchFamily="18" charset="0"/>
              </a:rPr>
              <a:t>ajutorul</a:t>
            </a:r>
            <a:r>
              <a:rPr lang="en-GB" altLang="en-US" sz="2200" dirty="0">
                <a:solidFill>
                  <a:srgbClr val="777777"/>
                </a:solidFill>
                <a:latin typeface="+mn-lt"/>
                <a:cs typeface="Times New Roman" panose="02020603050405020304" pitchFamily="18" charset="0"/>
              </a:rPr>
              <a:t> a </a:t>
            </a:r>
            <a:r>
              <a:rPr lang="en-GB" altLang="en-US" sz="2200" dirty="0" err="1">
                <a:solidFill>
                  <a:srgbClr val="777777"/>
                </a:solidFill>
                <a:latin typeface="+mn-lt"/>
                <a:cs typeface="Times New Roman" panose="02020603050405020304" pitchFamily="18" charset="0"/>
              </a:rPr>
              <a:t>două</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rezistențe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externe</a:t>
            </a:r>
            <a:r>
              <a:rPr lang="en-GB" altLang="en-US" sz="2200" dirty="0">
                <a:solidFill>
                  <a:srgbClr val="777777"/>
                </a:solidFill>
                <a:latin typeface="+mn-lt"/>
                <a:cs typeface="Times New Roman" panose="02020603050405020304" pitchFamily="18" charset="0"/>
              </a:rPr>
              <a:t>. </a:t>
            </a:r>
            <a:endParaRPr lang="ro-RO" altLang="en-US" sz="2200" dirty="0">
              <a:solidFill>
                <a:srgbClr val="777777"/>
              </a:solidFill>
              <a:latin typeface="+mn-lt"/>
              <a:cs typeface="Times New Roman" panose="02020603050405020304" pitchFamily="18" charset="0"/>
            </a:endParaRPr>
          </a:p>
          <a:p>
            <a:pPr fontAlgn="t">
              <a:lnSpc>
                <a:spcPct val="100000"/>
              </a:lnSpc>
              <a:spcBef>
                <a:spcPct val="0"/>
              </a:spcBef>
              <a:buClrTx/>
              <a:buSzTx/>
              <a:buFontTx/>
              <a:buNone/>
            </a:pPr>
            <a:r>
              <a:rPr lang="en-GB" altLang="en-US" sz="2200" dirty="0" err="1">
                <a:solidFill>
                  <a:srgbClr val="777777"/>
                </a:solidFill>
                <a:latin typeface="+mn-lt"/>
                <a:cs typeface="Times New Roman" panose="02020603050405020304" pitchFamily="18" charset="0"/>
              </a:rPr>
              <a:t>Într</a:t>
            </a:r>
            <a:r>
              <a:rPr lang="en-GB" altLang="en-US" sz="2200" dirty="0">
                <a:solidFill>
                  <a:srgbClr val="777777"/>
                </a:solidFill>
                <a:latin typeface="+mn-lt"/>
                <a:cs typeface="Times New Roman" panose="02020603050405020304" pitchFamily="18" charset="0"/>
              </a:rPr>
              <a:t>-un UJT, </a:t>
            </a:r>
            <a:r>
              <a:rPr lang="en-GB" altLang="en-US" sz="2200" dirty="0" err="1">
                <a:solidFill>
                  <a:srgbClr val="777777"/>
                </a:solidFill>
                <a:latin typeface="+mn-lt"/>
                <a:cs typeface="Times New Roman" panose="02020603050405020304" pitchFamily="18" charset="0"/>
              </a:rPr>
              <a:t>parametrii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precum</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V</a:t>
            </a:r>
            <a:r>
              <a:rPr lang="en-GB" altLang="en-US" sz="2200" baseline="-25000" dirty="0" err="1">
                <a:solidFill>
                  <a:srgbClr val="777777"/>
                </a:solidFill>
                <a:latin typeface="+mn-lt"/>
                <a:cs typeface="Times New Roman" panose="02020603050405020304" pitchFamily="18" charset="0"/>
              </a:rPr>
              <a:t>p</a:t>
            </a:r>
            <a:r>
              <a:rPr lang="en-GB" altLang="en-US" sz="2200" dirty="0">
                <a:solidFill>
                  <a:srgbClr val="777777"/>
                </a:solidFill>
                <a:latin typeface="+mn-lt"/>
                <a:cs typeface="Times New Roman" panose="02020603050405020304" pitchFamily="18" charset="0"/>
              </a:rPr>
              <a:t>, </a:t>
            </a:r>
            <a:r>
              <a:rPr lang="el-GR" altLang="en-US" sz="2200" dirty="0">
                <a:solidFill>
                  <a:srgbClr val="777777"/>
                </a:solidFill>
                <a:latin typeface="+mn-lt"/>
                <a:cs typeface="Times New Roman" panose="02020603050405020304" pitchFamily="18" charset="0"/>
              </a:rPr>
              <a:t>η </a:t>
            </a:r>
            <a:r>
              <a:rPr lang="en-GB" altLang="en-US" sz="2200" dirty="0" err="1">
                <a:solidFill>
                  <a:srgbClr val="777777"/>
                </a:solidFill>
                <a:latin typeface="+mn-lt"/>
                <a:cs typeface="Times New Roman" panose="02020603050405020304" pitchFamily="18" charset="0"/>
              </a:rPr>
              <a:t>etc</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sunt</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fixați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și</a:t>
            </a:r>
            <a:r>
              <a:rPr lang="en-GB" altLang="en-US" sz="2200" dirty="0">
                <a:solidFill>
                  <a:srgbClr val="777777"/>
                </a:solidFill>
                <a:latin typeface="+mn-lt"/>
                <a:cs typeface="Times New Roman" panose="02020603050405020304" pitchFamily="18" charset="0"/>
              </a:rPr>
              <a:t> nu</a:t>
            </a:r>
            <a:r>
              <a:rPr lang="ro-RO" altLang="en-US" sz="2200" dirty="0">
                <a:solidFill>
                  <a:srgbClr val="777777"/>
                </a:solidFill>
                <a:latin typeface="+mn-lt"/>
                <a:cs typeface="Times New Roman" panose="02020603050405020304" pitchFamily="18" charset="0"/>
              </a:rPr>
              <a:t>-</a:t>
            </a:r>
            <a:r>
              <a:rPr lang="en-GB" altLang="en-US" sz="2200" dirty="0">
                <a:solidFill>
                  <a:srgbClr val="777777"/>
                </a:solidFill>
                <a:latin typeface="+mn-lt"/>
                <a:cs typeface="Times New Roman" panose="02020603050405020304" pitchFamily="18" charset="0"/>
              </a:rPr>
              <a:t>l </a:t>
            </a:r>
            <a:r>
              <a:rPr lang="en-GB" altLang="en-US" sz="2200" dirty="0" err="1">
                <a:solidFill>
                  <a:srgbClr val="777777"/>
                </a:solidFill>
                <a:latin typeface="+mn-lt"/>
                <a:cs typeface="Times New Roman" panose="02020603050405020304" pitchFamily="18" charset="0"/>
              </a:rPr>
              <a:t>putem</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schimba</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Principala</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aplicație</a:t>
            </a:r>
            <a:r>
              <a:rPr lang="en-GB" altLang="en-US" sz="2200" dirty="0">
                <a:solidFill>
                  <a:srgbClr val="777777"/>
                </a:solidFill>
                <a:latin typeface="+mn-lt"/>
                <a:cs typeface="Times New Roman" panose="02020603050405020304" pitchFamily="18" charset="0"/>
              </a:rPr>
              <a:t> a UJT </a:t>
            </a:r>
            <a:r>
              <a:rPr lang="en-GB" altLang="en-US" sz="2200" dirty="0" err="1">
                <a:solidFill>
                  <a:srgbClr val="777777"/>
                </a:solidFill>
                <a:latin typeface="+mn-lt"/>
                <a:cs typeface="Times New Roman" panose="02020603050405020304" pitchFamily="18" charset="0"/>
              </a:rPr>
              <a:t>programabile</a:t>
            </a:r>
            <a:r>
              <a:rPr lang="en-GB" altLang="en-US" sz="2200" dirty="0">
                <a:solidFill>
                  <a:srgbClr val="777777"/>
                </a:solidFill>
                <a:latin typeface="+mn-lt"/>
                <a:cs typeface="Times New Roman" panose="02020603050405020304" pitchFamily="18" charset="0"/>
              </a:rPr>
              <a:t> sunt </a:t>
            </a:r>
            <a:r>
              <a:rPr lang="en-GB" altLang="en-US" sz="2200" dirty="0" err="1">
                <a:solidFill>
                  <a:srgbClr val="777777"/>
                </a:solidFill>
                <a:latin typeface="+mn-lt"/>
                <a:cs typeface="Times New Roman" panose="02020603050405020304" pitchFamily="18" charset="0"/>
              </a:rPr>
              <a:t>oscilatoarele</a:t>
            </a:r>
            <a:r>
              <a:rPr lang="en-GB" altLang="en-US" sz="2200" dirty="0">
                <a:solidFill>
                  <a:srgbClr val="777777"/>
                </a:solidFill>
                <a:latin typeface="+mn-lt"/>
                <a:cs typeface="Times New Roman" panose="02020603050405020304" pitchFamily="18" charset="0"/>
              </a:rPr>
              <a:t> de </a:t>
            </a:r>
            <a:r>
              <a:rPr lang="en-GB" altLang="en-US" sz="2200" dirty="0" err="1">
                <a:solidFill>
                  <a:srgbClr val="777777"/>
                </a:solidFill>
                <a:latin typeface="+mn-lt"/>
                <a:cs typeface="Times New Roman" panose="02020603050405020304" pitchFamily="18" charset="0"/>
              </a:rPr>
              <a:t>relaxare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circuitele</a:t>
            </a:r>
            <a:r>
              <a:rPr lang="en-GB" altLang="en-US" sz="2200" dirty="0">
                <a:solidFill>
                  <a:srgbClr val="777777"/>
                </a:solidFill>
                <a:latin typeface="+mn-lt"/>
                <a:cs typeface="Times New Roman" panose="02020603050405020304" pitchFamily="18" charset="0"/>
              </a:rPr>
              <a:t> de </a:t>
            </a:r>
            <a:r>
              <a:rPr lang="en-GB" altLang="en-US" sz="2200" dirty="0" err="1">
                <a:solidFill>
                  <a:srgbClr val="777777"/>
                </a:solidFill>
                <a:latin typeface="+mn-lt"/>
                <a:cs typeface="Times New Roman" panose="02020603050405020304" pitchFamily="18" charset="0"/>
              </a:rPr>
              <a:t>impulsuri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și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circuitele</a:t>
            </a:r>
            <a:r>
              <a:rPr lang="en-GB" altLang="en-US" sz="2200" dirty="0">
                <a:solidFill>
                  <a:srgbClr val="777777"/>
                </a:solidFill>
                <a:latin typeface="+mn-lt"/>
                <a:cs typeface="Times New Roman" panose="02020603050405020304" pitchFamily="18" charset="0"/>
              </a:rPr>
              <a:t> de </a:t>
            </a:r>
            <a:r>
              <a:rPr lang="en-GB" altLang="en-US" sz="2200" dirty="0" err="1">
                <a:solidFill>
                  <a:srgbClr val="777777"/>
                </a:solidFill>
                <a:latin typeface="+mn-lt"/>
                <a:cs typeface="Times New Roman" panose="02020603050405020304" pitchFamily="18" charset="0"/>
              </a:rPr>
              <a:t>sincronizare</a:t>
            </a:r>
            <a:r>
              <a:rPr lang="en-GB" altLang="en-US" sz="2200" dirty="0">
                <a:solidFill>
                  <a:srgbClr val="777777"/>
                </a:solidFill>
                <a:latin typeface="+mn-lt"/>
                <a:cs typeface="Times New Roman" panose="02020603050405020304" pitchFamily="18" charset="0"/>
              </a:rPr>
              <a:t>. </a:t>
            </a:r>
            <a:endParaRPr lang="ro-RO" altLang="en-US" sz="2200" dirty="0">
              <a:solidFill>
                <a:srgbClr val="777777"/>
              </a:solidFill>
              <a:latin typeface="+mn-lt"/>
              <a:cs typeface="Times New Roman" panose="02020603050405020304" pitchFamily="18" charset="0"/>
            </a:endParaRPr>
          </a:p>
          <a:p>
            <a:pPr fontAlgn="t">
              <a:lnSpc>
                <a:spcPct val="100000"/>
              </a:lnSpc>
              <a:spcBef>
                <a:spcPct val="0"/>
              </a:spcBef>
              <a:buClrTx/>
              <a:buSzTx/>
              <a:buFontTx/>
              <a:buNone/>
            </a:pPr>
            <a:r>
              <a:rPr lang="en-GB" altLang="en-US" sz="2200" dirty="0">
                <a:solidFill>
                  <a:srgbClr val="777777"/>
                </a:solidFill>
                <a:latin typeface="+mn-lt"/>
                <a:cs typeface="Times New Roman" panose="02020603050405020304" pitchFamily="18" charset="0"/>
              </a:rPr>
              <a:t>PUT-</a:t>
            </a:r>
            <a:r>
              <a:rPr lang="en-GB" altLang="en-US" sz="2200" dirty="0" err="1">
                <a:solidFill>
                  <a:srgbClr val="777777"/>
                </a:solidFill>
                <a:latin typeface="+mn-lt"/>
                <a:cs typeface="Times New Roman" panose="02020603050405020304" pitchFamily="18" charset="0"/>
              </a:rPr>
              <a:t>ul</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oferă</a:t>
            </a:r>
            <a:r>
              <a:rPr lang="en-GB" altLang="en-US" sz="2200" dirty="0">
                <a:solidFill>
                  <a:srgbClr val="777777"/>
                </a:solidFill>
                <a:latin typeface="+mn-lt"/>
                <a:cs typeface="Times New Roman" panose="02020603050405020304" pitchFamily="18" charset="0"/>
              </a:rPr>
              <a:t> o </a:t>
            </a:r>
            <a:r>
              <a:rPr lang="en-GB" altLang="en-US" sz="2200" dirty="0" err="1">
                <a:solidFill>
                  <a:srgbClr val="777777"/>
                </a:solidFill>
                <a:latin typeface="+mn-lt"/>
                <a:cs typeface="Times New Roman" panose="02020603050405020304" pitchFamily="18" charset="0"/>
              </a:rPr>
              <a:t>modalitate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simplă</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și</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fiabilă</a:t>
            </a:r>
            <a:r>
              <a:rPr lang="en-GB" altLang="en-US" sz="2200" dirty="0">
                <a:solidFill>
                  <a:srgbClr val="777777"/>
                </a:solidFill>
                <a:latin typeface="+mn-lt"/>
                <a:cs typeface="Times New Roman" panose="02020603050405020304" pitchFamily="18" charset="0"/>
              </a:rPr>
              <a:t> de a </a:t>
            </a:r>
            <a:r>
              <a:rPr lang="en-GB" altLang="en-US" sz="2200" dirty="0" err="1">
                <a:solidFill>
                  <a:srgbClr val="777777"/>
                </a:solidFill>
                <a:latin typeface="+mn-lt"/>
                <a:cs typeface="Times New Roman" panose="02020603050405020304" pitchFamily="18" charset="0"/>
              </a:rPr>
              <a:t>controla</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caracteristicile</a:t>
            </a:r>
            <a:r>
              <a:rPr lang="en-GB" altLang="en-US" sz="2200" dirty="0">
                <a:solidFill>
                  <a:srgbClr val="777777"/>
                </a:solidFill>
                <a:latin typeface="+mn-lt"/>
                <a:cs typeface="Times New Roman" panose="02020603050405020304" pitchFamily="18" charset="0"/>
              </a:rPr>
              <a:t> de </a:t>
            </a:r>
            <a:r>
              <a:rPr lang="en-GB" altLang="en-US" sz="2200" dirty="0" err="1">
                <a:solidFill>
                  <a:srgbClr val="777777"/>
                </a:solidFill>
                <a:latin typeface="+mn-lt"/>
                <a:cs typeface="Times New Roman" panose="02020603050405020304" pitchFamily="18" charset="0"/>
              </a:rPr>
              <a:t>comutare</a:t>
            </a:r>
            <a:r>
              <a:rPr lang="en-GB" altLang="en-US" sz="2200" dirty="0">
                <a:solidFill>
                  <a:srgbClr val="777777"/>
                </a:solidFill>
                <a:latin typeface="+mn-lt"/>
                <a:cs typeface="Times New Roman" panose="02020603050405020304" pitchFamily="18" charset="0"/>
              </a:rPr>
              <a:t> ale </a:t>
            </a:r>
            <a:r>
              <a:rPr lang="en-GB" altLang="en-US" sz="2200" dirty="0" err="1">
                <a:solidFill>
                  <a:srgbClr val="777777"/>
                </a:solidFill>
                <a:latin typeface="+mn-lt"/>
                <a:cs typeface="Times New Roman" panose="02020603050405020304" pitchFamily="18" charset="0"/>
              </a:rPr>
              <a:t>unui</a:t>
            </a:r>
            <a:r>
              <a:rPr lang="en-GB" altLang="en-US" sz="2200" dirty="0">
                <a:solidFill>
                  <a:srgbClr val="777777"/>
                </a:solidFill>
                <a:latin typeface="+mn-lt"/>
                <a:cs typeface="Times New Roman" panose="02020603050405020304" pitchFamily="18" charset="0"/>
              </a:rPr>
              <a:t> circuit </a:t>
            </a:r>
            <a:r>
              <a:rPr lang="en-GB" altLang="en-US" sz="2200" dirty="0" err="1">
                <a:solidFill>
                  <a:srgbClr val="777777"/>
                </a:solidFill>
                <a:latin typeface="+mn-lt"/>
                <a:cs typeface="Times New Roman" panose="02020603050405020304" pitchFamily="18" charset="0"/>
              </a:rPr>
              <a:t>bazat</a:t>
            </a:r>
            <a:r>
              <a:rPr lang="en-GB" altLang="en-US" sz="2200" dirty="0">
                <a:solidFill>
                  <a:srgbClr val="777777"/>
                </a:solidFill>
                <a:latin typeface="+mn-lt"/>
                <a:cs typeface="Times New Roman" panose="02020603050405020304" pitchFamily="18" charset="0"/>
              </a:rPr>
              <a:t> pe UJT, </a:t>
            </a:r>
            <a:r>
              <a:rPr lang="en-GB" altLang="en-US" sz="2200" dirty="0" err="1">
                <a:solidFill>
                  <a:srgbClr val="777777"/>
                </a:solidFill>
                <a:latin typeface="+mn-lt"/>
                <a:cs typeface="Times New Roman" panose="02020603050405020304" pitchFamily="18" charset="0"/>
              </a:rPr>
              <a:t>fără</a:t>
            </a:r>
            <a:r>
              <a:rPr lang="en-GB" altLang="en-US" sz="2200" dirty="0">
                <a:solidFill>
                  <a:srgbClr val="777777"/>
                </a:solidFill>
                <a:latin typeface="+mn-lt"/>
                <a:cs typeface="Times New Roman" panose="02020603050405020304" pitchFamily="18" charset="0"/>
              </a:rPr>
              <a:t> a fi </a:t>
            </a:r>
            <a:r>
              <a:rPr lang="en-GB" altLang="en-US" sz="2200" dirty="0" err="1">
                <a:solidFill>
                  <a:srgbClr val="777777"/>
                </a:solidFill>
                <a:latin typeface="+mn-lt"/>
                <a:cs typeface="Times New Roman" panose="02020603050405020304" pitchFamily="18" charset="0"/>
              </a:rPr>
              <a:t>nevoie</a:t>
            </a:r>
            <a:r>
              <a:rPr lang="en-GB" altLang="en-US" sz="2200" dirty="0">
                <a:solidFill>
                  <a:srgbClr val="777777"/>
                </a:solidFill>
                <a:latin typeface="+mn-lt"/>
                <a:cs typeface="Times New Roman" panose="02020603050405020304" pitchFamily="18" charset="0"/>
              </a:rPr>
              <a:t> de </a:t>
            </a:r>
            <a:r>
              <a:rPr lang="en-GB" altLang="en-US" sz="2200" dirty="0" err="1">
                <a:solidFill>
                  <a:srgbClr val="777777"/>
                </a:solidFill>
                <a:latin typeface="+mn-lt"/>
                <a:cs typeface="Times New Roman" panose="02020603050405020304" pitchFamily="18" charset="0"/>
              </a:rPr>
              <a:t>circuite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externe</a:t>
            </a:r>
            <a:r>
              <a:rPr lang="en-GB" altLang="en-US" sz="2200" dirty="0">
                <a:solidFill>
                  <a:srgbClr val="777777"/>
                </a:solidFill>
                <a:latin typeface="+mn-lt"/>
                <a:cs typeface="Times New Roman" panose="02020603050405020304" pitchFamily="18" charset="0"/>
              </a:rPr>
              <a:t> </a:t>
            </a:r>
            <a:r>
              <a:rPr lang="en-GB" altLang="en-US" sz="2200" dirty="0" err="1">
                <a:solidFill>
                  <a:srgbClr val="777777"/>
                </a:solidFill>
                <a:latin typeface="+mn-lt"/>
                <a:cs typeface="Times New Roman" panose="02020603050405020304" pitchFamily="18" charset="0"/>
              </a:rPr>
              <a:t>complexe</a:t>
            </a:r>
            <a:r>
              <a:rPr lang="en-GB" altLang="en-US" sz="2200" dirty="0">
                <a:solidFill>
                  <a:srgbClr val="777777"/>
                </a:solidFill>
                <a:latin typeface="+mn-lt"/>
                <a:cs typeface="Times New Roman" panose="02020603050405020304" pitchFamily="18" charset="0"/>
              </a:rPr>
              <a:t>.</a:t>
            </a:r>
          </a:p>
        </p:txBody>
      </p:sp>
      <p:sp>
        <p:nvSpPr>
          <p:cNvPr id="65541" name="Rectangle 5"/>
          <p:cNvSpPr>
            <a:spLocks noChangeArrowheads="1"/>
          </p:cNvSpPr>
          <p:nvPr/>
        </p:nvSpPr>
        <p:spPr bwMode="auto">
          <a:xfrm>
            <a:off x="6782487" y="4387185"/>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en-GB" altLang="en-US" sz="1800" b="1" dirty="0" err="1">
                <a:solidFill>
                  <a:srgbClr val="333333"/>
                </a:solidFill>
                <a:latin typeface="Lato"/>
              </a:rPr>
              <a:t>Vp</a:t>
            </a:r>
            <a:r>
              <a:rPr lang="en-GB" altLang="en-US" sz="1800" b="1" dirty="0">
                <a:solidFill>
                  <a:srgbClr val="333333"/>
                </a:solidFill>
                <a:latin typeface="Lato"/>
              </a:rPr>
              <a:t> = 0.7V + Vg = 0.7V + VR1 = 0.7V + </a:t>
            </a:r>
            <a:r>
              <a:rPr lang="el-GR" altLang="en-US" sz="1800" b="1" dirty="0">
                <a:solidFill>
                  <a:srgbClr val="333333"/>
                </a:solidFill>
                <a:latin typeface="Lato"/>
              </a:rPr>
              <a:t>η</a:t>
            </a:r>
            <a:r>
              <a:rPr lang="en-GB" altLang="en-US" sz="1800" b="1" dirty="0" err="1">
                <a:solidFill>
                  <a:srgbClr val="333333"/>
                </a:solidFill>
                <a:latin typeface="Lato"/>
              </a:rPr>
              <a:t>Vbb</a:t>
            </a:r>
            <a:r>
              <a:rPr lang="en-GB" altLang="en-US" sz="1800" dirty="0">
                <a:solidFill>
                  <a:srgbClr val="333333"/>
                </a:solidFill>
                <a:latin typeface="Lato"/>
              </a:rPr>
              <a:t> .</a:t>
            </a:r>
            <a:endParaRPr lang="en-GB" altLang="en-US" sz="1800" dirty="0"/>
          </a:p>
        </p:txBody>
      </p:sp>
      <p:sp>
        <p:nvSpPr>
          <p:cNvPr id="65542" name="Rectangle 6"/>
          <p:cNvSpPr>
            <a:spLocks noChangeArrowheads="1"/>
          </p:cNvSpPr>
          <p:nvPr/>
        </p:nvSpPr>
        <p:spPr bwMode="auto">
          <a:xfrm>
            <a:off x="8466916" y="5080934"/>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el-GR" altLang="en-US" sz="1800" b="1" dirty="0">
                <a:solidFill>
                  <a:srgbClr val="333333"/>
                </a:solidFill>
                <a:latin typeface="Lato"/>
              </a:rPr>
              <a:t>η = </a:t>
            </a:r>
            <a:r>
              <a:rPr lang="en-GB" altLang="en-US" sz="1800" b="1" dirty="0">
                <a:solidFill>
                  <a:srgbClr val="333333"/>
                </a:solidFill>
                <a:latin typeface="Lato"/>
              </a:rPr>
              <a:t>R1/(R1+R2)</a:t>
            </a:r>
            <a:r>
              <a:rPr lang="en-GB" altLang="en-US" sz="1800" dirty="0">
                <a:solidFill>
                  <a:srgbClr val="333333"/>
                </a:solidFill>
                <a:latin typeface="Lato"/>
              </a:rPr>
              <a:t>.</a:t>
            </a:r>
            <a:endParaRPr lang="en-GB" altLang="en-US" sz="1800" dirty="0"/>
          </a:p>
        </p:txBody>
      </p:sp>
    </p:spTree>
    <p:extLst>
      <p:ext uri="{BB962C8B-B14F-4D97-AF65-F5344CB8AC3E}">
        <p14:creationId xmlns:p14="http://schemas.microsoft.com/office/powerpoint/2010/main" val="1750257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9C1A6AA-7C4F-6E91-B534-439CE316D824}"/>
              </a:ext>
            </a:extLst>
          </p:cNvPr>
          <p:cNvSpPr>
            <a:spLocks noGrp="1"/>
          </p:cNvSpPr>
          <p:nvPr>
            <p:ph type="title"/>
          </p:nvPr>
        </p:nvSpPr>
        <p:spPr>
          <a:xfrm>
            <a:off x="838200" y="365126"/>
            <a:ext cx="10515600" cy="773562"/>
          </a:xfrm>
        </p:spPr>
        <p:txBody>
          <a:bodyPr/>
          <a:lstStyle/>
          <a:p>
            <a:r>
              <a:rPr lang="ro-RO" b="1" dirty="0"/>
              <a:t>UJT: Avantaje. Dezavantaje. Utilizări. </a:t>
            </a:r>
            <a:endParaRPr lang="en-US" b="1" dirty="0"/>
          </a:p>
        </p:txBody>
      </p:sp>
      <p:sp>
        <p:nvSpPr>
          <p:cNvPr id="3" name="Substituent conținut 2">
            <a:extLst>
              <a:ext uri="{FF2B5EF4-FFF2-40B4-BE49-F238E27FC236}">
                <a16:creationId xmlns:a16="http://schemas.microsoft.com/office/drawing/2014/main" xmlns="" id="{BC46ED6D-151D-A91B-76B3-054497C36349}"/>
              </a:ext>
            </a:extLst>
          </p:cNvPr>
          <p:cNvSpPr>
            <a:spLocks noGrp="1"/>
          </p:cNvSpPr>
          <p:nvPr>
            <p:ph idx="1"/>
          </p:nvPr>
        </p:nvSpPr>
        <p:spPr>
          <a:xfrm>
            <a:off x="389626" y="1253330"/>
            <a:ext cx="11118012" cy="5475273"/>
          </a:xfrm>
        </p:spPr>
        <p:txBody>
          <a:bodyPr>
            <a:normAutofit/>
          </a:bodyPr>
          <a:lstStyle/>
          <a:p>
            <a:r>
              <a:rPr lang="en-US" b="1" dirty="0" err="1"/>
              <a:t>Avantaje</a:t>
            </a:r>
            <a:r>
              <a:rPr lang="ro-RO" b="1" dirty="0"/>
              <a:t>. </a:t>
            </a:r>
            <a:r>
              <a:rPr lang="ro-RO" dirty="0"/>
              <a:t>S</a:t>
            </a:r>
            <a:r>
              <a:rPr lang="en-US" dirty="0" err="1"/>
              <a:t>unt</a:t>
            </a:r>
            <a:r>
              <a:rPr lang="en-US" dirty="0"/>
              <a:t> simple </a:t>
            </a:r>
            <a:r>
              <a:rPr lang="en-US" dirty="0" err="1"/>
              <a:t>în</a:t>
            </a:r>
            <a:r>
              <a:rPr lang="en-US" dirty="0"/>
              <a:t> </a:t>
            </a:r>
            <a:r>
              <a:rPr lang="en-US" dirty="0" err="1"/>
              <a:t>construcție</a:t>
            </a:r>
            <a:r>
              <a:rPr lang="ro-RO" dirty="0"/>
              <a:t>. </a:t>
            </a:r>
            <a:r>
              <a:rPr lang="en-US" dirty="0" err="1"/>
              <a:t>Costul</a:t>
            </a:r>
            <a:r>
              <a:rPr lang="en-US" dirty="0"/>
              <a:t> </a:t>
            </a:r>
            <a:r>
              <a:rPr lang="en-US" dirty="0" err="1"/>
              <a:t>este</a:t>
            </a:r>
            <a:r>
              <a:rPr lang="ro-RO" dirty="0"/>
              <a:t> </a:t>
            </a:r>
            <a:r>
              <a:rPr lang="en-US" dirty="0" err="1"/>
              <a:t>mai</a:t>
            </a:r>
            <a:r>
              <a:rPr lang="en-US" dirty="0"/>
              <a:t> mic</a:t>
            </a:r>
            <a:r>
              <a:rPr lang="ro-RO" dirty="0"/>
              <a:t>. C</a:t>
            </a:r>
            <a:r>
              <a:rPr lang="en-US" dirty="0" err="1"/>
              <a:t>onsumă</a:t>
            </a:r>
            <a:r>
              <a:rPr lang="en-US" dirty="0"/>
              <a:t> </a:t>
            </a:r>
            <a:r>
              <a:rPr lang="en-US" dirty="0" err="1"/>
              <a:t>mai</a:t>
            </a:r>
            <a:r>
              <a:rPr lang="en-US" dirty="0"/>
              <a:t> </a:t>
            </a:r>
            <a:r>
              <a:rPr lang="en-US" dirty="0" err="1"/>
              <a:t>puțină</a:t>
            </a:r>
            <a:r>
              <a:rPr lang="en-US" dirty="0"/>
              <a:t> </a:t>
            </a:r>
            <a:r>
              <a:rPr lang="en-US" dirty="0" err="1"/>
              <a:t>energie</a:t>
            </a:r>
            <a:r>
              <a:rPr lang="en-US" dirty="0"/>
              <a:t> </a:t>
            </a:r>
            <a:r>
              <a:rPr lang="en-US" dirty="0" err="1"/>
              <a:t>și</a:t>
            </a:r>
            <a:r>
              <a:rPr lang="en-US" dirty="0"/>
              <a:t> sunt </a:t>
            </a:r>
            <a:r>
              <a:rPr lang="en-US" dirty="0" err="1"/>
              <a:t>ideale</a:t>
            </a:r>
            <a:r>
              <a:rPr lang="en-US" dirty="0"/>
              <a:t> </a:t>
            </a:r>
            <a:r>
              <a:rPr lang="en-US" dirty="0" err="1"/>
              <a:t>pentru</a:t>
            </a:r>
            <a:r>
              <a:rPr lang="en-US" dirty="0"/>
              <a:t> </a:t>
            </a:r>
            <a:r>
              <a:rPr lang="en-US" dirty="0" err="1"/>
              <a:t>utilizare</a:t>
            </a:r>
            <a:r>
              <a:rPr lang="en-US" dirty="0"/>
              <a:t> </a:t>
            </a:r>
            <a:r>
              <a:rPr lang="en-US" dirty="0" err="1"/>
              <a:t>pentru</a:t>
            </a:r>
            <a:r>
              <a:rPr lang="en-US" dirty="0"/>
              <a:t> </a:t>
            </a:r>
            <a:r>
              <a:rPr lang="en-US" dirty="0" err="1"/>
              <a:t>aplicații</a:t>
            </a:r>
            <a:r>
              <a:rPr lang="en-US" dirty="0"/>
              <a:t> cu </a:t>
            </a:r>
            <a:r>
              <a:rPr lang="en-US" dirty="0" err="1"/>
              <a:t>consum</a:t>
            </a:r>
            <a:r>
              <a:rPr lang="en-US" dirty="0"/>
              <a:t> </a:t>
            </a:r>
            <a:r>
              <a:rPr lang="en-US" dirty="0" err="1"/>
              <a:t>redus</a:t>
            </a:r>
            <a:r>
              <a:rPr lang="ro-RO" dirty="0"/>
              <a:t>. C</a:t>
            </a:r>
            <a:r>
              <a:rPr lang="en-US" dirty="0" err="1"/>
              <a:t>aracteristici</a:t>
            </a:r>
            <a:r>
              <a:rPr lang="en-US" dirty="0"/>
              <a:t> </a:t>
            </a:r>
            <a:r>
              <a:rPr lang="en-US" dirty="0" err="1"/>
              <a:t>bune</a:t>
            </a:r>
            <a:r>
              <a:rPr lang="en-US" dirty="0"/>
              <a:t> de </a:t>
            </a:r>
            <a:r>
              <a:rPr lang="en-US" dirty="0" err="1"/>
              <a:t>comutare</a:t>
            </a:r>
            <a:r>
              <a:rPr lang="ro-RO" dirty="0"/>
              <a:t>. P</a:t>
            </a:r>
            <a:r>
              <a:rPr lang="en-US" dirty="0" err="1"/>
              <a:t>ot</a:t>
            </a:r>
            <a:r>
              <a:rPr lang="en-US" dirty="0"/>
              <a:t> </a:t>
            </a:r>
            <a:r>
              <a:rPr lang="en-US" dirty="0" err="1"/>
              <a:t>menține</a:t>
            </a:r>
            <a:r>
              <a:rPr lang="en-US" dirty="0"/>
              <a:t> o </a:t>
            </a:r>
            <a:r>
              <a:rPr lang="en-US" dirty="0" err="1"/>
              <a:t>stabilitate</a:t>
            </a:r>
            <a:r>
              <a:rPr lang="en-US" dirty="0"/>
              <a:t> </a:t>
            </a:r>
            <a:r>
              <a:rPr lang="en-US" dirty="0" err="1"/>
              <a:t>bună</a:t>
            </a:r>
            <a:r>
              <a:rPr lang="en-US" dirty="0"/>
              <a:t> </a:t>
            </a:r>
            <a:r>
              <a:rPr lang="en-US" dirty="0" err="1"/>
              <a:t>și</a:t>
            </a:r>
            <a:r>
              <a:rPr lang="en-US" dirty="0"/>
              <a:t> la </a:t>
            </a:r>
            <a:r>
              <a:rPr lang="en-US" dirty="0" err="1"/>
              <a:t>temperaturi</a:t>
            </a:r>
            <a:r>
              <a:rPr lang="en-US" dirty="0"/>
              <a:t>.</a:t>
            </a:r>
            <a:endParaRPr lang="ro-RO" dirty="0"/>
          </a:p>
          <a:p>
            <a:r>
              <a:rPr lang="en-US" b="1" dirty="0" err="1"/>
              <a:t>Dezavantaje</a:t>
            </a:r>
            <a:r>
              <a:rPr lang="ro-RO" b="1" dirty="0"/>
              <a:t>. </a:t>
            </a:r>
            <a:r>
              <a:rPr lang="ro-RO" dirty="0"/>
              <a:t>P</a:t>
            </a:r>
            <a:r>
              <a:rPr lang="en-US" dirty="0" err="1"/>
              <a:t>ot</a:t>
            </a:r>
            <a:r>
              <a:rPr lang="en-US" dirty="0"/>
              <a:t> face </a:t>
            </a:r>
            <a:r>
              <a:rPr lang="en-US" dirty="0" err="1"/>
              <a:t>față</a:t>
            </a:r>
            <a:r>
              <a:rPr lang="en-US" dirty="0"/>
              <a:t> </a:t>
            </a:r>
            <a:r>
              <a:rPr lang="en-US" dirty="0" err="1"/>
              <a:t>curenților</a:t>
            </a:r>
            <a:r>
              <a:rPr lang="en-US" dirty="0"/>
              <a:t> </a:t>
            </a:r>
            <a:r>
              <a:rPr lang="en-US" dirty="0" err="1"/>
              <a:t>și</a:t>
            </a:r>
            <a:r>
              <a:rPr lang="en-US" dirty="0"/>
              <a:t> </a:t>
            </a:r>
            <a:r>
              <a:rPr lang="en-US" dirty="0" err="1"/>
              <a:t>nivelurilor</a:t>
            </a:r>
            <a:r>
              <a:rPr lang="en-US" dirty="0"/>
              <a:t> de </a:t>
            </a:r>
            <a:r>
              <a:rPr lang="en-US" dirty="0" err="1"/>
              <a:t>putere</a:t>
            </a:r>
            <a:r>
              <a:rPr lang="en-US" dirty="0"/>
              <a:t> </a:t>
            </a:r>
            <a:r>
              <a:rPr lang="en-US" dirty="0" err="1"/>
              <a:t>limitate</a:t>
            </a:r>
            <a:r>
              <a:rPr lang="ro-RO" dirty="0"/>
              <a:t>. </a:t>
            </a:r>
            <a:r>
              <a:rPr lang="en-US" dirty="0"/>
              <a:t>Au </a:t>
            </a:r>
            <a:r>
              <a:rPr lang="en-US" dirty="0" err="1"/>
              <a:t>răspuns</a:t>
            </a:r>
            <a:r>
              <a:rPr lang="en-US" dirty="0"/>
              <a:t> </a:t>
            </a:r>
            <a:r>
              <a:rPr lang="en-US" dirty="0" err="1"/>
              <a:t>în</a:t>
            </a:r>
            <a:r>
              <a:rPr lang="en-US" dirty="0"/>
              <a:t> </a:t>
            </a:r>
            <a:r>
              <a:rPr lang="en-US" dirty="0" err="1"/>
              <a:t>frecvență</a:t>
            </a:r>
            <a:r>
              <a:rPr lang="en-US" dirty="0"/>
              <a:t> </a:t>
            </a:r>
            <a:r>
              <a:rPr lang="en-US" dirty="0" err="1"/>
              <a:t>limitat</a:t>
            </a:r>
            <a:r>
              <a:rPr lang="ro-RO" dirty="0"/>
              <a:t>. </a:t>
            </a:r>
            <a:r>
              <a:rPr lang="en-US" dirty="0" err="1"/>
              <a:t>Polarizarea</a:t>
            </a:r>
            <a:r>
              <a:rPr lang="en-US" dirty="0"/>
              <a:t> UJT-</a:t>
            </a:r>
            <a:r>
              <a:rPr lang="en-US" dirty="0" err="1"/>
              <a:t>urilor</a:t>
            </a:r>
            <a:r>
              <a:rPr lang="en-US" dirty="0"/>
              <a:t> </a:t>
            </a:r>
            <a:r>
              <a:rPr lang="en-US" dirty="0" err="1"/>
              <a:t>este</a:t>
            </a:r>
            <a:r>
              <a:rPr lang="en-US" dirty="0"/>
              <a:t> </a:t>
            </a:r>
            <a:r>
              <a:rPr lang="en-US" dirty="0" err="1"/>
              <a:t>dificilă</a:t>
            </a:r>
            <a:r>
              <a:rPr lang="en-US" dirty="0"/>
              <a:t> </a:t>
            </a:r>
            <a:r>
              <a:rPr lang="en-US" dirty="0" err="1"/>
              <a:t>și</a:t>
            </a:r>
            <a:r>
              <a:rPr lang="en-US" dirty="0"/>
              <a:t> </a:t>
            </a:r>
            <a:r>
              <a:rPr lang="en-US" dirty="0" err="1"/>
              <a:t>poate</a:t>
            </a:r>
            <a:r>
              <a:rPr lang="en-US" dirty="0"/>
              <a:t> </a:t>
            </a:r>
            <a:r>
              <a:rPr lang="en-US" dirty="0" err="1"/>
              <a:t>provoca</a:t>
            </a:r>
            <a:r>
              <a:rPr lang="en-US" dirty="0"/>
              <a:t> </a:t>
            </a:r>
            <a:r>
              <a:rPr lang="en-US" dirty="0" err="1"/>
              <a:t>variații</a:t>
            </a:r>
            <a:r>
              <a:rPr lang="en-US" dirty="0"/>
              <a:t> </a:t>
            </a:r>
            <a:r>
              <a:rPr lang="en-US" dirty="0" err="1"/>
              <a:t>semnificative</a:t>
            </a:r>
            <a:r>
              <a:rPr lang="en-US" dirty="0"/>
              <a:t> ale </a:t>
            </a:r>
            <a:r>
              <a:rPr lang="en-US" dirty="0" err="1"/>
              <a:t>tensiunii</a:t>
            </a:r>
            <a:r>
              <a:rPr lang="en-US" dirty="0"/>
              <a:t> de </a:t>
            </a:r>
            <a:r>
              <a:rPr lang="en-US" dirty="0" err="1"/>
              <a:t>polarizare</a:t>
            </a:r>
            <a:r>
              <a:rPr lang="ro-RO" dirty="0"/>
              <a:t>. </a:t>
            </a:r>
          </a:p>
          <a:p>
            <a:r>
              <a:rPr lang="en-US" b="1" dirty="0" err="1"/>
              <a:t>Aplicații</a:t>
            </a:r>
            <a:r>
              <a:rPr lang="ro-RO" b="1" dirty="0"/>
              <a:t>.</a:t>
            </a:r>
            <a:r>
              <a:rPr lang="en-US" b="1" dirty="0"/>
              <a:t> </a:t>
            </a:r>
            <a:r>
              <a:rPr lang="ro-RO" dirty="0"/>
              <a:t>E</a:t>
            </a:r>
            <a:r>
              <a:rPr lang="en-US" dirty="0" err="1"/>
              <a:t>ste</a:t>
            </a:r>
            <a:r>
              <a:rPr lang="en-US" dirty="0"/>
              <a:t> </a:t>
            </a:r>
            <a:r>
              <a:rPr lang="en-US" dirty="0" err="1"/>
              <a:t>foarte</a:t>
            </a:r>
            <a:r>
              <a:rPr lang="en-US" dirty="0"/>
              <a:t> </a:t>
            </a:r>
            <a:r>
              <a:rPr lang="en-US" dirty="0" err="1"/>
              <a:t>popula</a:t>
            </a:r>
            <a:r>
              <a:rPr lang="ro-RO" dirty="0"/>
              <a:t>r </a:t>
            </a:r>
            <a:r>
              <a:rPr lang="en-US" dirty="0" err="1"/>
              <a:t>datorită</a:t>
            </a:r>
            <a:r>
              <a:rPr lang="en-US" dirty="0"/>
              <a:t> </a:t>
            </a:r>
            <a:r>
              <a:rPr lang="en-US" dirty="0" err="1"/>
              <a:t>vitezei</a:t>
            </a:r>
            <a:r>
              <a:rPr lang="en-US" dirty="0"/>
              <a:t> sale </a:t>
            </a:r>
            <a:r>
              <a:rPr lang="en-US" dirty="0" err="1"/>
              <a:t>mari</a:t>
            </a:r>
            <a:r>
              <a:rPr lang="en-US" dirty="0"/>
              <a:t> de </a:t>
            </a:r>
            <a:r>
              <a:rPr lang="en-US" dirty="0" err="1"/>
              <a:t>comutare</a:t>
            </a:r>
            <a:r>
              <a:rPr lang="en-US" dirty="0"/>
              <a:t>.</a:t>
            </a:r>
            <a:r>
              <a:rPr lang="ro-RO" dirty="0"/>
              <a:t> </a:t>
            </a:r>
            <a:r>
              <a:rPr lang="en-US" dirty="0" err="1"/>
              <a:t>Câteva</a:t>
            </a:r>
            <a:r>
              <a:rPr lang="en-US" dirty="0"/>
              <a:t> </a:t>
            </a:r>
            <a:r>
              <a:rPr lang="en-US" dirty="0" err="1"/>
              <a:t>aplicații</a:t>
            </a:r>
            <a:r>
              <a:rPr lang="en-US" dirty="0"/>
              <a:t> </a:t>
            </a:r>
            <a:r>
              <a:rPr lang="en-US" dirty="0" err="1"/>
              <a:t>selectate</a:t>
            </a:r>
            <a:r>
              <a:rPr lang="en-US" dirty="0"/>
              <a:t>:</a:t>
            </a:r>
            <a:r>
              <a:rPr lang="ro-RO" dirty="0"/>
              <a:t> </a:t>
            </a:r>
            <a:r>
              <a:rPr lang="en-US" dirty="0" err="1"/>
              <a:t>pentru</a:t>
            </a:r>
            <a:r>
              <a:rPr lang="en-US" dirty="0"/>
              <a:t> a </a:t>
            </a:r>
            <a:r>
              <a:rPr lang="en-US" dirty="0" err="1"/>
              <a:t>declanșa</a:t>
            </a:r>
            <a:r>
              <a:rPr lang="en-US" dirty="0"/>
              <a:t> SCR </a:t>
            </a:r>
            <a:r>
              <a:rPr lang="en-US" dirty="0" err="1"/>
              <a:t>și</a:t>
            </a:r>
            <a:r>
              <a:rPr lang="en-US" dirty="0"/>
              <a:t> TRIACE</a:t>
            </a:r>
            <a:r>
              <a:rPr lang="ro-RO" dirty="0"/>
              <a:t>; </a:t>
            </a:r>
            <a:r>
              <a:rPr lang="en-US" dirty="0"/>
              <a:t>la </a:t>
            </a:r>
            <a:r>
              <a:rPr lang="en-US" dirty="0" err="1"/>
              <a:t>oscilatoarele</a:t>
            </a:r>
            <a:r>
              <a:rPr lang="en-US" dirty="0"/>
              <a:t> </a:t>
            </a:r>
            <a:r>
              <a:rPr lang="en-US" dirty="0" err="1"/>
              <a:t>nesinusoidale</a:t>
            </a:r>
            <a:r>
              <a:rPr lang="ro-RO" dirty="0"/>
              <a:t>; </a:t>
            </a:r>
            <a:r>
              <a:rPr lang="en-US" dirty="0" err="1"/>
              <a:t>în</a:t>
            </a:r>
            <a:r>
              <a:rPr lang="en-US" dirty="0"/>
              <a:t> </a:t>
            </a:r>
            <a:r>
              <a:rPr lang="en-US" dirty="0" err="1"/>
              <a:t>circuitele</a:t>
            </a:r>
            <a:r>
              <a:rPr lang="en-US" dirty="0"/>
              <a:t> de control de </a:t>
            </a:r>
            <a:r>
              <a:rPr lang="en-US" dirty="0" err="1"/>
              <a:t>fază</a:t>
            </a:r>
            <a:r>
              <a:rPr lang="en-US" dirty="0"/>
              <a:t> </a:t>
            </a:r>
            <a:r>
              <a:rPr lang="en-US" dirty="0" err="1"/>
              <a:t>și</a:t>
            </a:r>
            <a:r>
              <a:rPr lang="en-US" dirty="0"/>
              <a:t> de </a:t>
            </a:r>
            <a:r>
              <a:rPr lang="en-US" dirty="0" err="1"/>
              <a:t>sincronizare</a:t>
            </a:r>
            <a:r>
              <a:rPr lang="ro-RO" dirty="0"/>
              <a:t>; </a:t>
            </a:r>
            <a:r>
              <a:rPr lang="en-US" dirty="0"/>
              <a:t>la </a:t>
            </a:r>
            <a:r>
              <a:rPr lang="en-US" dirty="0" err="1"/>
              <a:t>generatoarele</a:t>
            </a:r>
            <a:r>
              <a:rPr lang="en-US" dirty="0"/>
              <a:t> d</a:t>
            </a:r>
            <a:r>
              <a:rPr lang="ro-RO" dirty="0"/>
              <a:t>e semnale </a:t>
            </a:r>
            <a:r>
              <a:rPr lang="en-US" dirty="0" err="1"/>
              <a:t>dinți</a:t>
            </a:r>
            <a:r>
              <a:rPr lang="en-US" dirty="0"/>
              <a:t> de </a:t>
            </a:r>
            <a:r>
              <a:rPr lang="en-US" dirty="0" err="1"/>
              <a:t>ferăstrău</a:t>
            </a:r>
            <a:r>
              <a:rPr lang="ro-RO" dirty="0"/>
              <a:t>; </a:t>
            </a:r>
            <a:r>
              <a:rPr lang="en-US" dirty="0" err="1"/>
              <a:t>în</a:t>
            </a:r>
            <a:r>
              <a:rPr lang="en-US" dirty="0"/>
              <a:t> </a:t>
            </a:r>
            <a:r>
              <a:rPr lang="en-US" dirty="0" err="1"/>
              <a:t>proiectarea</a:t>
            </a:r>
            <a:r>
              <a:rPr lang="en-US" dirty="0"/>
              <a:t> </a:t>
            </a:r>
            <a:r>
              <a:rPr lang="en-US" dirty="0" err="1"/>
              <a:t>circuitelor</a:t>
            </a:r>
            <a:r>
              <a:rPr lang="en-US" dirty="0"/>
              <a:t> </a:t>
            </a:r>
            <a:r>
              <a:rPr lang="en-US" dirty="0" err="1"/>
              <a:t>oscilatoare</a:t>
            </a:r>
            <a:r>
              <a:rPr lang="en-US" dirty="0"/>
              <a:t>.</a:t>
            </a:r>
            <a:r>
              <a:rPr lang="ro-RO" dirty="0"/>
              <a:t> </a:t>
            </a:r>
            <a:r>
              <a:rPr lang="en-US" dirty="0"/>
              <a:t>Este </a:t>
            </a:r>
            <a:r>
              <a:rPr lang="en-US" dirty="0" err="1"/>
              <a:t>folosit</a:t>
            </a:r>
            <a:r>
              <a:rPr lang="en-US" dirty="0"/>
              <a:t> </a:t>
            </a:r>
            <a:r>
              <a:rPr lang="en-US" dirty="0" err="1"/>
              <a:t>în</a:t>
            </a:r>
            <a:r>
              <a:rPr lang="en-US" dirty="0"/>
              <a:t> </a:t>
            </a:r>
            <a:r>
              <a:rPr lang="en-US" dirty="0" err="1"/>
              <a:t>generatoarele</a:t>
            </a:r>
            <a:r>
              <a:rPr lang="en-US" dirty="0"/>
              <a:t> de </a:t>
            </a:r>
            <a:r>
              <a:rPr lang="ro-RO" dirty="0"/>
              <a:t>semnale </a:t>
            </a:r>
            <a:r>
              <a:rPr lang="ro-RO" dirty="0" err="1"/>
              <a:t>nesinusoidale</a:t>
            </a:r>
            <a:r>
              <a:rPr lang="ro-RO"/>
              <a:t>, multivibratoare</a:t>
            </a:r>
            <a:r>
              <a:rPr lang="en-US"/>
              <a:t>.</a:t>
            </a:r>
            <a:endParaRPr lang="en-US" dirty="0"/>
          </a:p>
        </p:txBody>
      </p:sp>
    </p:spTree>
    <p:extLst>
      <p:ext uri="{BB962C8B-B14F-4D97-AF65-F5344CB8AC3E}">
        <p14:creationId xmlns:p14="http://schemas.microsoft.com/office/powerpoint/2010/main" val="301520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xmlns="" id="{715D583B-D4CC-782D-CA52-043B7C6D954C}"/>
              </a:ext>
            </a:extLst>
          </p:cNvPr>
          <p:cNvPicPr>
            <a:picLocks noGrp="1" noChangeAspect="1"/>
          </p:cNvPicPr>
          <p:nvPr>
            <p:ph idx="1"/>
          </p:nvPr>
        </p:nvPicPr>
        <p:blipFill>
          <a:blip r:embed="rId2"/>
          <a:stretch>
            <a:fillRect/>
          </a:stretch>
        </p:blipFill>
        <p:spPr>
          <a:xfrm>
            <a:off x="172617" y="0"/>
            <a:ext cx="4323829" cy="6515688"/>
          </a:xfrm>
        </p:spPr>
      </p:pic>
      <p:sp>
        <p:nvSpPr>
          <p:cNvPr id="7" name="CasetăText 6">
            <a:extLst>
              <a:ext uri="{FF2B5EF4-FFF2-40B4-BE49-F238E27FC236}">
                <a16:creationId xmlns:a16="http://schemas.microsoft.com/office/drawing/2014/main" xmlns="" id="{23104BBE-ED8F-655E-3262-502084C6288A}"/>
              </a:ext>
            </a:extLst>
          </p:cNvPr>
          <p:cNvSpPr txBox="1"/>
          <p:nvPr/>
        </p:nvSpPr>
        <p:spPr>
          <a:xfrm>
            <a:off x="5001208" y="344575"/>
            <a:ext cx="7011955" cy="5262979"/>
          </a:xfrm>
          <a:prstGeom prst="rect">
            <a:avLst/>
          </a:prstGeom>
          <a:noFill/>
        </p:spPr>
        <p:txBody>
          <a:bodyPr wrap="square">
            <a:spAutoFit/>
          </a:bodyPr>
          <a:lstStyle/>
          <a:p>
            <a:r>
              <a:rPr lang="en-US" sz="2400" dirty="0"/>
              <a:t>Electronii de la </a:t>
            </a:r>
            <a:r>
              <a:rPr lang="en-US" sz="2400" dirty="0" err="1"/>
              <a:t>atomii</a:t>
            </a:r>
            <a:r>
              <a:rPr lang="en-US" sz="2400" dirty="0"/>
              <a:t> donor din </a:t>
            </a:r>
            <a:r>
              <a:rPr lang="en-US" sz="2400" dirty="0" err="1"/>
              <a:t>materialul</a:t>
            </a:r>
            <a:r>
              <a:rPr lang="en-US" sz="2400" dirty="0"/>
              <a:t> cu </a:t>
            </a:r>
            <a:r>
              <a:rPr lang="en-US" sz="2400" dirty="0" err="1"/>
              <a:t>barieră</a:t>
            </a:r>
            <a:r>
              <a:rPr lang="en-US" sz="2400" dirty="0"/>
              <a:t> </a:t>
            </a:r>
            <a:r>
              <a:rPr lang="en-US" sz="2400" dirty="0" err="1"/>
              <a:t>înaltă</a:t>
            </a:r>
            <a:r>
              <a:rPr lang="en-US" sz="2400" dirty="0"/>
              <a:t> se </a:t>
            </a:r>
            <a:r>
              <a:rPr lang="en-US" sz="2400" dirty="0" err="1"/>
              <a:t>revarsă</a:t>
            </a:r>
            <a:r>
              <a:rPr lang="en-US" sz="2400" dirty="0"/>
              <a:t> </a:t>
            </a:r>
            <a:r>
              <a:rPr lang="en-US" sz="2400" dirty="0" err="1"/>
              <a:t>în</a:t>
            </a:r>
            <a:r>
              <a:rPr lang="en-US" sz="2400" dirty="0"/>
              <a:t> </a:t>
            </a:r>
            <a:r>
              <a:rPr lang="en-US" sz="2400" dirty="0" err="1"/>
              <a:t>banda</a:t>
            </a:r>
            <a:r>
              <a:rPr lang="en-US" sz="2400" dirty="0"/>
              <a:t> de </a:t>
            </a:r>
            <a:r>
              <a:rPr lang="en-US" sz="2400" dirty="0" err="1"/>
              <a:t>conducție</a:t>
            </a:r>
            <a:r>
              <a:rPr lang="en-US" sz="2400" dirty="0"/>
              <a:t> a </a:t>
            </a:r>
            <a:r>
              <a:rPr lang="en-US" sz="2400" dirty="0" err="1"/>
              <a:t>materialului</a:t>
            </a:r>
            <a:r>
              <a:rPr lang="en-US" sz="2400" dirty="0"/>
              <a:t> cu bandgap </a:t>
            </a:r>
            <a:r>
              <a:rPr lang="en-US" sz="2400" dirty="0" err="1"/>
              <a:t>scăzută</a:t>
            </a:r>
            <a:r>
              <a:rPr lang="en-US" sz="2400" dirty="0"/>
              <a:t>, </a:t>
            </a:r>
            <a:r>
              <a:rPr lang="en-US" sz="2400" dirty="0" err="1"/>
              <a:t>creând</a:t>
            </a:r>
            <a:r>
              <a:rPr lang="en-US" sz="2400" dirty="0"/>
              <a:t> un </a:t>
            </a:r>
            <a:r>
              <a:rPr lang="en-US" sz="2400" dirty="0" err="1"/>
              <a:t>strat</a:t>
            </a:r>
            <a:r>
              <a:rPr lang="en-US" sz="2400" dirty="0"/>
              <a:t> de </a:t>
            </a:r>
            <a:r>
              <a:rPr lang="en-US" sz="2400" dirty="0" err="1"/>
              <a:t>dipol</a:t>
            </a:r>
            <a:r>
              <a:rPr lang="en-US" sz="2400" dirty="0"/>
              <a:t>. Ca </a:t>
            </a:r>
            <a:r>
              <a:rPr lang="en-US" sz="2400" dirty="0" err="1"/>
              <a:t>rezultat</a:t>
            </a:r>
            <a:r>
              <a:rPr lang="en-US" sz="2400" dirty="0"/>
              <a:t>, </a:t>
            </a:r>
            <a:r>
              <a:rPr lang="en-US" sz="2400" dirty="0" err="1"/>
              <a:t>banda</a:t>
            </a:r>
            <a:r>
              <a:rPr lang="en-US" sz="2400" dirty="0"/>
              <a:t> se </a:t>
            </a:r>
            <a:r>
              <a:rPr lang="en-US" sz="2400" dirty="0" err="1"/>
              <a:t>modifică</a:t>
            </a:r>
            <a:r>
              <a:rPr lang="en-US" sz="2400" dirty="0"/>
              <a:t> </a:t>
            </a:r>
            <a:r>
              <a:rPr lang="en-US" sz="2400" dirty="0" err="1"/>
              <a:t>așa</a:t>
            </a:r>
            <a:r>
              <a:rPr lang="en-US" sz="2400" dirty="0"/>
              <a:t> cum se </a:t>
            </a:r>
            <a:r>
              <a:rPr lang="en-US" sz="2400" dirty="0" err="1"/>
              <a:t>arată</a:t>
            </a:r>
            <a:r>
              <a:rPr lang="en-US" sz="2400" dirty="0"/>
              <a:t> </a:t>
            </a:r>
            <a:r>
              <a:rPr lang="en-US" sz="2400" dirty="0" err="1"/>
              <a:t>în</a:t>
            </a:r>
            <a:r>
              <a:rPr lang="en-US" sz="2400" dirty="0"/>
              <a:t> </a:t>
            </a:r>
            <a:r>
              <a:rPr lang="en-US" sz="2400" dirty="0" err="1"/>
              <a:t>figura</a:t>
            </a:r>
            <a:r>
              <a:rPr lang="en-US" sz="2400" dirty="0"/>
              <a:t> b </a:t>
            </a:r>
            <a:r>
              <a:rPr lang="en-US" sz="2400" dirty="0" err="1"/>
              <a:t>pentru</a:t>
            </a:r>
            <a:r>
              <a:rPr lang="en-US" sz="2400" dirty="0"/>
              <a:t> a produce o </a:t>
            </a:r>
            <a:r>
              <a:rPr lang="en-US" sz="2400" dirty="0" err="1"/>
              <a:t>groapă</a:t>
            </a:r>
            <a:r>
              <a:rPr lang="en-US" sz="2400" dirty="0"/>
              <a:t> </a:t>
            </a:r>
            <a:r>
              <a:rPr lang="en-US" sz="2400" dirty="0" err="1"/>
              <a:t>cuantică</a:t>
            </a:r>
            <a:r>
              <a:rPr lang="en-US" sz="2400" dirty="0"/>
              <a:t> </a:t>
            </a:r>
            <a:r>
              <a:rPr lang="en-US" sz="2400" dirty="0" err="1"/>
              <a:t>în</a:t>
            </a:r>
            <a:r>
              <a:rPr lang="en-US" sz="2400" dirty="0"/>
              <a:t> care </a:t>
            </a:r>
            <a:r>
              <a:rPr lang="en-US" sz="2400" dirty="0" err="1"/>
              <a:t>electronii</a:t>
            </a:r>
            <a:r>
              <a:rPr lang="en-US" sz="2400" dirty="0"/>
              <a:t> sunt </a:t>
            </a:r>
            <a:r>
              <a:rPr lang="en-US" sz="2400" dirty="0" err="1"/>
              <a:t>prinși</a:t>
            </a:r>
            <a:r>
              <a:rPr lang="en-US" sz="2400" dirty="0"/>
              <a:t>. </a:t>
            </a:r>
            <a:endParaRPr lang="ro-RO" sz="2400" dirty="0"/>
          </a:p>
          <a:p>
            <a:r>
              <a:rPr lang="en-US" sz="2400" dirty="0" err="1"/>
              <a:t>Groapa</a:t>
            </a:r>
            <a:r>
              <a:rPr lang="en-US" sz="2400" dirty="0"/>
              <a:t> </a:t>
            </a:r>
            <a:r>
              <a:rPr lang="en-US" sz="2400" dirty="0" err="1"/>
              <a:t>cuantică</a:t>
            </a:r>
            <a:r>
              <a:rPr lang="en-US" sz="2400" dirty="0"/>
              <a:t> are o </a:t>
            </a:r>
            <a:r>
              <a:rPr lang="en-US" sz="2400" dirty="0" err="1"/>
              <a:t>formă</a:t>
            </a:r>
            <a:r>
              <a:rPr lang="en-US" sz="2400" dirty="0"/>
              <a:t> </a:t>
            </a:r>
            <a:r>
              <a:rPr lang="en-US" sz="2400" dirty="0" err="1"/>
              <a:t>triunghiulară</a:t>
            </a:r>
            <a:r>
              <a:rPr lang="en-US" sz="2400" dirty="0"/>
              <a:t>, </a:t>
            </a:r>
            <a:r>
              <a:rPr lang="en-US" sz="2400" dirty="0" err="1"/>
              <a:t>iar</a:t>
            </a:r>
            <a:r>
              <a:rPr lang="en-US" sz="2400" dirty="0"/>
              <a:t> </a:t>
            </a:r>
            <a:r>
              <a:rPr lang="en-US" sz="2400" dirty="0" err="1"/>
              <a:t>electronii</a:t>
            </a:r>
            <a:r>
              <a:rPr lang="en-US" sz="2400" dirty="0"/>
              <a:t> au </a:t>
            </a:r>
            <a:r>
              <a:rPr lang="en-US" sz="2400" dirty="0" err="1"/>
              <a:t>proprietăți</a:t>
            </a:r>
            <a:r>
              <a:rPr lang="en-US" sz="2400" dirty="0"/>
              <a:t> </a:t>
            </a:r>
            <a:r>
              <a:rPr lang="en-US" sz="2400" dirty="0" err="1"/>
              <a:t>bidimensionale</a:t>
            </a:r>
            <a:r>
              <a:rPr lang="en-US" sz="2400" dirty="0"/>
              <a:t>; </a:t>
            </a:r>
            <a:r>
              <a:rPr lang="en-US" sz="2400" dirty="0" err="1"/>
              <a:t>adică</a:t>
            </a:r>
            <a:r>
              <a:rPr lang="en-US" sz="2400" dirty="0"/>
              <a:t>, sunt </a:t>
            </a:r>
            <a:r>
              <a:rPr lang="en-US" sz="2400" dirty="0" err="1"/>
              <a:t>liberi</a:t>
            </a:r>
            <a:r>
              <a:rPr lang="en-US" sz="2400" dirty="0"/>
              <a:t> </a:t>
            </a:r>
            <a:r>
              <a:rPr lang="en-US" sz="2400" dirty="0" err="1"/>
              <a:t>să</a:t>
            </a:r>
            <a:r>
              <a:rPr lang="en-US" sz="2400" dirty="0"/>
              <a:t> se </a:t>
            </a:r>
            <a:r>
              <a:rPr lang="en-US" sz="2400" dirty="0" err="1"/>
              <a:t>miște</a:t>
            </a:r>
            <a:r>
              <a:rPr lang="en-US" sz="2400" dirty="0"/>
              <a:t> </a:t>
            </a:r>
            <a:r>
              <a:rPr lang="en-US" sz="2400" dirty="0" err="1"/>
              <a:t>în</a:t>
            </a:r>
            <a:r>
              <a:rPr lang="en-US" sz="2400" dirty="0"/>
              <a:t> </a:t>
            </a:r>
            <a:r>
              <a:rPr lang="en-US" sz="2400" dirty="0" err="1"/>
              <a:t>planul</a:t>
            </a:r>
            <a:r>
              <a:rPr lang="en-US" sz="2400" dirty="0"/>
              <a:t> </a:t>
            </a:r>
            <a:r>
              <a:rPr lang="en-US" sz="2400" dirty="0" err="1"/>
              <a:t>dispozitivului</a:t>
            </a:r>
            <a:r>
              <a:rPr lang="en-US" sz="2400" dirty="0"/>
              <a:t>, </a:t>
            </a:r>
            <a:r>
              <a:rPr lang="en-US" sz="2400" dirty="0" err="1"/>
              <a:t>dar</a:t>
            </a:r>
            <a:r>
              <a:rPr lang="en-US" sz="2400" dirty="0"/>
              <a:t> sunt </a:t>
            </a:r>
            <a:r>
              <a:rPr lang="en-US" sz="2400" dirty="0" err="1"/>
              <a:t>limitați</a:t>
            </a:r>
            <a:r>
              <a:rPr lang="en-US" sz="2400" dirty="0"/>
              <a:t> </a:t>
            </a:r>
            <a:r>
              <a:rPr lang="en-US" sz="2400" dirty="0" err="1"/>
              <a:t>în</a:t>
            </a:r>
            <a:r>
              <a:rPr lang="en-US" sz="2400" dirty="0"/>
              <a:t> </a:t>
            </a:r>
            <a:r>
              <a:rPr lang="en-US" sz="2400" dirty="0" err="1"/>
              <a:t>direcția</a:t>
            </a:r>
            <a:r>
              <a:rPr lang="en-US" sz="2400" dirty="0"/>
              <a:t> </a:t>
            </a:r>
            <a:r>
              <a:rPr lang="en-US" sz="2400" dirty="0" err="1"/>
              <a:t>grosimii</a:t>
            </a:r>
            <a:r>
              <a:rPr lang="en-US" sz="2400" dirty="0"/>
              <a:t> </a:t>
            </a:r>
            <a:r>
              <a:rPr lang="en-US" sz="2400" dirty="0" err="1"/>
              <a:t>dispozitivului</a:t>
            </a:r>
            <a:r>
              <a:rPr lang="en-US" sz="2400" dirty="0"/>
              <a:t>. Ca </a:t>
            </a:r>
            <a:r>
              <a:rPr lang="en-US" sz="2400" dirty="0" err="1"/>
              <a:t>rezultat</a:t>
            </a:r>
            <a:r>
              <a:rPr lang="en-US" sz="2400" dirty="0"/>
              <a:t>, </a:t>
            </a:r>
            <a:r>
              <a:rPr lang="en-US" sz="2400" dirty="0" err="1"/>
              <a:t>densitatea</a:t>
            </a:r>
            <a:r>
              <a:rPr lang="en-US" sz="2400" dirty="0"/>
              <a:t> </a:t>
            </a:r>
            <a:r>
              <a:rPr lang="en-US" sz="2400" dirty="0" err="1"/>
              <a:t>stărilor</a:t>
            </a:r>
            <a:r>
              <a:rPr lang="en-US" sz="2400" dirty="0"/>
              <a:t> </a:t>
            </a:r>
            <a:r>
              <a:rPr lang="en-US" sz="2400" dirty="0" err="1"/>
              <a:t>electronilor</a:t>
            </a:r>
            <a:r>
              <a:rPr lang="en-US" sz="2400" dirty="0"/>
              <a:t> are </a:t>
            </a:r>
            <a:r>
              <a:rPr lang="en-US" sz="2400" dirty="0" err="1"/>
              <a:t>caracteristicile</a:t>
            </a:r>
            <a:r>
              <a:rPr lang="en-US" sz="2400" dirty="0"/>
              <a:t> </a:t>
            </a:r>
            <a:r>
              <a:rPr lang="en-US" sz="2400" dirty="0" err="1"/>
              <a:t>obișnuite</a:t>
            </a:r>
            <a:r>
              <a:rPr lang="en-US" sz="2400" dirty="0"/>
              <a:t> </a:t>
            </a:r>
            <a:r>
              <a:rPr lang="en-US" sz="2400" dirty="0" err="1"/>
              <a:t>bidimensionale</a:t>
            </a:r>
            <a:r>
              <a:rPr lang="en-US" sz="2400" dirty="0"/>
              <a:t>. </a:t>
            </a:r>
            <a:endParaRPr lang="ro-RO" sz="2400" dirty="0"/>
          </a:p>
          <a:p>
            <a:r>
              <a:rPr lang="en-US" sz="2400" dirty="0" err="1"/>
              <a:t>Termenul</a:t>
            </a:r>
            <a:r>
              <a:rPr lang="en-US" sz="2400" dirty="0"/>
              <a:t> de gas electronic bidimensional (2DEG) </a:t>
            </a:r>
            <a:r>
              <a:rPr lang="en-US" sz="2400" dirty="0" err="1"/>
              <a:t>este</a:t>
            </a:r>
            <a:r>
              <a:rPr lang="en-US" sz="2400" dirty="0"/>
              <a:t> </a:t>
            </a:r>
            <a:r>
              <a:rPr lang="en-US" sz="2400" dirty="0" err="1"/>
              <a:t>folosit</a:t>
            </a:r>
            <a:r>
              <a:rPr lang="en-US" sz="2400" dirty="0"/>
              <a:t> </a:t>
            </a:r>
            <a:r>
              <a:rPr lang="en-US" sz="2400" dirty="0" err="1"/>
              <a:t>pentru</a:t>
            </a:r>
            <a:r>
              <a:rPr lang="en-US" sz="2400" dirty="0"/>
              <a:t> a </a:t>
            </a:r>
            <a:r>
              <a:rPr lang="en-US" sz="2400" dirty="0" err="1"/>
              <a:t>descrie</a:t>
            </a:r>
            <a:r>
              <a:rPr lang="en-US" sz="2400" dirty="0"/>
              <a:t> </a:t>
            </a:r>
            <a:r>
              <a:rPr lang="en-US" sz="2400" dirty="0" err="1"/>
              <a:t>sistemul</a:t>
            </a:r>
            <a:r>
              <a:rPr lang="en-US" sz="2400" dirty="0"/>
              <a:t> electronic.</a:t>
            </a:r>
          </a:p>
        </p:txBody>
      </p:sp>
      <p:sp>
        <p:nvSpPr>
          <p:cNvPr id="9" name="CasetăText 8">
            <a:extLst>
              <a:ext uri="{FF2B5EF4-FFF2-40B4-BE49-F238E27FC236}">
                <a16:creationId xmlns:a16="http://schemas.microsoft.com/office/drawing/2014/main" xmlns="" id="{996FC55B-A111-8289-8EC8-FEDA851FAC46}"/>
              </a:ext>
            </a:extLst>
          </p:cNvPr>
          <p:cNvSpPr txBox="1"/>
          <p:nvPr/>
        </p:nvSpPr>
        <p:spPr>
          <a:xfrm>
            <a:off x="3830216" y="5657671"/>
            <a:ext cx="8182947" cy="1200329"/>
          </a:xfrm>
          <a:prstGeom prst="rect">
            <a:avLst/>
          </a:prstGeom>
          <a:noFill/>
        </p:spPr>
        <p:txBody>
          <a:bodyPr wrap="square">
            <a:spAutoFit/>
          </a:bodyPr>
          <a:lstStyle/>
          <a:p>
            <a:r>
              <a:rPr lang="en-US" b="1" dirty="0"/>
              <a:t>(a) A schematic of a GaAs/</a:t>
            </a:r>
            <a:r>
              <a:rPr lang="en-US" b="1" dirty="0" err="1"/>
              <a:t>AlGaAs</a:t>
            </a:r>
            <a:r>
              <a:rPr lang="en-US" b="1" dirty="0"/>
              <a:t> MODFET. In the figure shown, the gate is</a:t>
            </a:r>
          </a:p>
          <a:p>
            <a:r>
              <a:rPr lang="en-US" b="1" dirty="0"/>
              <a:t>“recessed” to have a better control over the 2-dimensional electron gas (2DEG). </a:t>
            </a:r>
            <a:endParaRPr lang="ro-RO" b="1" dirty="0"/>
          </a:p>
          <a:p>
            <a:r>
              <a:rPr lang="en-US" b="1" dirty="0"/>
              <a:t>(b) The band</a:t>
            </a:r>
            <a:r>
              <a:rPr lang="ro-RO" b="1" dirty="0"/>
              <a:t> </a:t>
            </a:r>
            <a:r>
              <a:rPr lang="en-US" b="1" dirty="0"/>
              <a:t>profile of an n-MODFET showing band bending leading to a triangular quantum well at the</a:t>
            </a:r>
            <a:r>
              <a:rPr lang="ro-RO" b="1" dirty="0"/>
              <a:t> </a:t>
            </a:r>
            <a:r>
              <a:rPr lang="en-US" b="1" dirty="0"/>
              <a:t>GaAs/</a:t>
            </a:r>
            <a:r>
              <a:rPr lang="en-US" b="1" dirty="0" err="1"/>
              <a:t>AlGaAs</a:t>
            </a:r>
            <a:r>
              <a:rPr lang="en-US" b="1" dirty="0"/>
              <a:t> interface.</a:t>
            </a:r>
          </a:p>
        </p:txBody>
      </p:sp>
    </p:spTree>
    <p:extLst>
      <p:ext uri="{BB962C8B-B14F-4D97-AF65-F5344CB8AC3E}">
        <p14:creationId xmlns:p14="http://schemas.microsoft.com/office/powerpoint/2010/main" val="129726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602D97E-87D0-45F7-0361-6D623FA21156}"/>
              </a:ext>
            </a:extLst>
          </p:cNvPr>
          <p:cNvSpPr>
            <a:spLocks noGrp="1"/>
          </p:cNvSpPr>
          <p:nvPr>
            <p:ph type="title"/>
          </p:nvPr>
        </p:nvSpPr>
        <p:spPr>
          <a:xfrm>
            <a:off x="838200" y="365125"/>
            <a:ext cx="10515600" cy="735887"/>
          </a:xfrm>
        </p:spPr>
        <p:txBody>
          <a:bodyPr>
            <a:normAutofit/>
          </a:bodyPr>
          <a:lstStyle/>
          <a:p>
            <a:r>
              <a:rPr lang="ro-RO" dirty="0"/>
              <a:t> Motivați</a:t>
            </a:r>
            <a:r>
              <a:rPr lang="en-US" dirty="0" err="1"/>
              <a:t>i</a:t>
            </a:r>
            <a:r>
              <a:rPr lang="ro-RO" dirty="0"/>
              <a:t> principal</a:t>
            </a:r>
            <a:r>
              <a:rPr lang="en-US" dirty="0"/>
              <a:t>e</a:t>
            </a:r>
            <a:r>
              <a:rPr lang="ro-RO" dirty="0"/>
              <a:t> pentru MODFET (HFETS)</a:t>
            </a:r>
            <a:endParaRPr lang="en-US" dirty="0"/>
          </a:p>
        </p:txBody>
      </p:sp>
      <p:sp>
        <p:nvSpPr>
          <p:cNvPr id="3" name="Substituent conținut 2">
            <a:extLst>
              <a:ext uri="{FF2B5EF4-FFF2-40B4-BE49-F238E27FC236}">
                <a16:creationId xmlns:a16="http://schemas.microsoft.com/office/drawing/2014/main" xmlns="" id="{628831DD-2213-890D-4395-02FA353796A1}"/>
              </a:ext>
            </a:extLst>
          </p:cNvPr>
          <p:cNvSpPr>
            <a:spLocks noGrp="1"/>
          </p:cNvSpPr>
          <p:nvPr>
            <p:ph idx="1"/>
          </p:nvPr>
        </p:nvSpPr>
        <p:spPr>
          <a:xfrm>
            <a:off x="838200" y="1101012"/>
            <a:ext cx="10515600" cy="5391863"/>
          </a:xfrm>
        </p:spPr>
        <p:txBody>
          <a:bodyPr>
            <a:normAutofit fontScale="92500" lnSpcReduction="10000"/>
          </a:bodyPr>
          <a:lstStyle/>
          <a:p>
            <a:pPr marL="0" indent="0" algn="just">
              <a:buNone/>
            </a:pPr>
            <a:r>
              <a:rPr lang="ro-RO" b="1" dirty="0"/>
              <a:t>Mobilitatea înaltă</a:t>
            </a:r>
            <a:r>
              <a:rPr lang="ro-RO" dirty="0"/>
              <a:t> </a:t>
            </a:r>
            <a:r>
              <a:rPr lang="ro-RO" b="1" dirty="0"/>
              <a:t>datorită înăbușirii împrăștierii pe impurități ionizate</a:t>
            </a:r>
            <a:r>
              <a:rPr lang="ro-RO" dirty="0"/>
              <a:t>. Mobilitatea îmbunătățită permite dispozitivului să aibă o rezistență foarte scăzută între sursă și regiunea porții (rezistență scăzută la acces sau rezistență la sursă). Transportul de câmp înalt în canalul MODFET nu este, totuși, cu mult mai bun decât canalul MESFET din cauza câmpurilor înalte, transportul este guvernat în primul rând de împrăștierea fononilor (vibrația rețelei).</a:t>
            </a:r>
          </a:p>
          <a:p>
            <a:pPr marL="0" indent="0" algn="just">
              <a:buNone/>
            </a:pPr>
            <a:r>
              <a:rPr lang="en-US" b="1" dirty="0" err="1"/>
              <a:t>Performanță</a:t>
            </a:r>
            <a:r>
              <a:rPr lang="en-US" b="1" dirty="0"/>
              <a:t> </a:t>
            </a:r>
            <a:r>
              <a:rPr lang="en-US" b="1" dirty="0" err="1"/>
              <a:t>superioară</a:t>
            </a:r>
            <a:r>
              <a:rPr lang="en-US" b="1" dirty="0"/>
              <a:t> la </a:t>
            </a:r>
            <a:r>
              <a:rPr lang="en-US" b="1" dirty="0" err="1"/>
              <a:t>temperatură</a:t>
            </a:r>
            <a:r>
              <a:rPr lang="en-US" b="1" dirty="0"/>
              <a:t> </a:t>
            </a:r>
            <a:r>
              <a:rPr lang="en-US" b="1" dirty="0" err="1"/>
              <a:t>scăzută</a:t>
            </a:r>
            <a:r>
              <a:rPr lang="en-US" dirty="0"/>
              <a:t>: a</a:t>
            </a:r>
            <a:r>
              <a:rPr lang="ro-RO" dirty="0"/>
              <a:t> fost o</a:t>
            </a:r>
            <a:r>
              <a:rPr lang="en-US" dirty="0" err="1"/>
              <a:t>bservat</a:t>
            </a:r>
            <a:r>
              <a:rPr lang="ro-RO" dirty="0"/>
              <a:t> efectul de</a:t>
            </a:r>
            <a:r>
              <a:rPr lang="en-US" dirty="0"/>
              <a:t> </a:t>
            </a:r>
            <a:r>
              <a:rPr lang="en-US" dirty="0" err="1"/>
              <a:t>înghețare</a:t>
            </a:r>
            <a:r>
              <a:rPr lang="ro-RO" dirty="0"/>
              <a:t> </a:t>
            </a:r>
            <a:r>
              <a:rPr lang="en-US" dirty="0"/>
              <a:t>a </a:t>
            </a:r>
            <a:r>
              <a:rPr lang="en-US" dirty="0" err="1"/>
              <a:t>purtător</a:t>
            </a:r>
            <a:r>
              <a:rPr lang="ro-RO" dirty="0" err="1"/>
              <a:t>ilor</a:t>
            </a:r>
            <a:r>
              <a:rPr lang="ro-RO" dirty="0"/>
              <a:t> din</a:t>
            </a:r>
            <a:r>
              <a:rPr lang="en-US" dirty="0"/>
              <a:t> </a:t>
            </a:r>
            <a:r>
              <a:rPr lang="en-US" dirty="0" err="1"/>
              <a:t>semiconductori</a:t>
            </a:r>
            <a:r>
              <a:rPr lang="en-US" dirty="0"/>
              <a:t> </a:t>
            </a:r>
            <a:r>
              <a:rPr lang="en-US" dirty="0" err="1"/>
              <a:t>dopați</a:t>
            </a:r>
            <a:r>
              <a:rPr lang="en-US" dirty="0"/>
              <a:t> la </a:t>
            </a:r>
            <a:r>
              <a:rPr lang="en-US" dirty="0" err="1"/>
              <a:t>temperaturi</a:t>
            </a:r>
            <a:r>
              <a:rPr lang="en-US" dirty="0"/>
              <a:t> </a:t>
            </a:r>
            <a:r>
              <a:rPr lang="en-US" dirty="0" err="1"/>
              <a:t>scăzute</a:t>
            </a:r>
            <a:r>
              <a:rPr lang="en-US" dirty="0"/>
              <a:t>. </a:t>
            </a:r>
            <a:r>
              <a:rPr lang="en-US" dirty="0" err="1"/>
              <a:t>Într</a:t>
            </a:r>
            <a:r>
              <a:rPr lang="en-US" dirty="0"/>
              <a:t>-un canal </a:t>
            </a:r>
            <a:r>
              <a:rPr lang="ro-RO" dirty="0"/>
              <a:t>MODFET </a:t>
            </a:r>
            <a:r>
              <a:rPr lang="en-US" dirty="0" err="1"/>
              <a:t>acest</a:t>
            </a:r>
            <a:r>
              <a:rPr lang="en-US" dirty="0"/>
              <a:t> </a:t>
            </a:r>
            <a:r>
              <a:rPr lang="en-US" dirty="0" err="1"/>
              <a:t>efect</a:t>
            </a:r>
            <a:r>
              <a:rPr lang="en-US" dirty="0"/>
              <a:t> </a:t>
            </a:r>
            <a:r>
              <a:rPr lang="en-US" dirty="0" err="1"/>
              <a:t>este</a:t>
            </a:r>
            <a:r>
              <a:rPr lang="en-US" dirty="0"/>
              <a:t> </a:t>
            </a:r>
            <a:r>
              <a:rPr lang="en-US" dirty="0" err="1"/>
              <a:t>evitat</a:t>
            </a:r>
            <a:r>
              <a:rPr lang="en-US" dirty="0"/>
              <a:t> </a:t>
            </a:r>
            <a:r>
              <a:rPr lang="en-US" dirty="0" err="1"/>
              <a:t>deoarece</a:t>
            </a:r>
            <a:r>
              <a:rPr lang="en-US" dirty="0"/>
              <a:t> </a:t>
            </a:r>
            <a:r>
              <a:rPr lang="en-US" dirty="0" err="1"/>
              <a:t>electronii</a:t>
            </a:r>
            <a:r>
              <a:rPr lang="en-US" dirty="0"/>
              <a:t> se </a:t>
            </a:r>
            <a:r>
              <a:rPr lang="en-US" dirty="0" err="1"/>
              <a:t>află</a:t>
            </a:r>
            <a:r>
              <a:rPr lang="en-US" dirty="0"/>
              <a:t> </a:t>
            </a:r>
            <a:r>
              <a:rPr lang="en-US" dirty="0" err="1"/>
              <a:t>într</a:t>
            </a:r>
            <a:r>
              <a:rPr lang="en-US" dirty="0"/>
              <a:t>-o </a:t>
            </a:r>
            <a:r>
              <a:rPr lang="en-US" dirty="0" err="1"/>
              <a:t>regiune</a:t>
            </a:r>
            <a:r>
              <a:rPr lang="en-US" dirty="0"/>
              <a:t> de </a:t>
            </a:r>
            <a:r>
              <a:rPr lang="en-US" dirty="0" err="1"/>
              <a:t>energie</a:t>
            </a:r>
            <a:r>
              <a:rPr lang="en-US" dirty="0"/>
              <a:t> sub </a:t>
            </a:r>
            <a:r>
              <a:rPr lang="en-US" dirty="0" err="1"/>
              <a:t>nivelul</a:t>
            </a:r>
            <a:r>
              <a:rPr lang="en-US" dirty="0"/>
              <a:t> </a:t>
            </a:r>
            <a:r>
              <a:rPr lang="en-US" dirty="0" err="1"/>
              <a:t>donatorului</a:t>
            </a:r>
            <a:r>
              <a:rPr lang="en-US" dirty="0"/>
              <a:t> </a:t>
            </a:r>
            <a:r>
              <a:rPr lang="en-US" dirty="0" err="1"/>
              <a:t>în</a:t>
            </a:r>
            <a:r>
              <a:rPr lang="en-US" dirty="0"/>
              <a:t> </a:t>
            </a:r>
            <a:r>
              <a:rPr lang="en-US" dirty="0" err="1"/>
              <a:t>materialul</a:t>
            </a:r>
            <a:r>
              <a:rPr lang="en-US" dirty="0"/>
              <a:t> cu bandgap mare. </a:t>
            </a:r>
            <a:r>
              <a:rPr lang="en-US" dirty="0" err="1"/>
              <a:t>Astfel</a:t>
            </a:r>
            <a:r>
              <a:rPr lang="en-US" dirty="0"/>
              <a:t>, o </a:t>
            </a:r>
            <a:r>
              <a:rPr lang="en-US" dirty="0" err="1"/>
              <a:t>densitate</a:t>
            </a:r>
            <a:r>
              <a:rPr lang="en-US" dirty="0"/>
              <a:t> mare de </a:t>
            </a:r>
            <a:r>
              <a:rPr lang="en-US" dirty="0" err="1"/>
              <a:t>purtători</a:t>
            </a:r>
            <a:r>
              <a:rPr lang="en-US" dirty="0"/>
              <a:t> </a:t>
            </a:r>
            <a:r>
              <a:rPr lang="en-US" dirty="0" err="1"/>
              <a:t>poate</a:t>
            </a:r>
            <a:r>
              <a:rPr lang="en-US" dirty="0"/>
              <a:t> fi </a:t>
            </a:r>
            <a:r>
              <a:rPr lang="en-US" dirty="0" err="1"/>
              <a:t>menținută</a:t>
            </a:r>
            <a:r>
              <a:rPr lang="en-US" dirty="0"/>
              <a:t> la</a:t>
            </a:r>
            <a:r>
              <a:rPr lang="ro-RO" dirty="0"/>
              <a:t> </a:t>
            </a:r>
            <a:r>
              <a:rPr lang="en-US" dirty="0" err="1"/>
              <a:t>temperatură</a:t>
            </a:r>
            <a:r>
              <a:rPr lang="en-US" dirty="0"/>
              <a:t> </a:t>
            </a:r>
            <a:r>
              <a:rPr lang="en-US" dirty="0" err="1"/>
              <a:t>scăzută</a:t>
            </a:r>
            <a:r>
              <a:rPr lang="en-US" dirty="0"/>
              <a:t> </a:t>
            </a:r>
            <a:r>
              <a:rPr lang="en-US" dirty="0" err="1"/>
              <a:t>exploatând</a:t>
            </a:r>
            <a:r>
              <a:rPr lang="en-US" dirty="0"/>
              <a:t> </a:t>
            </a:r>
            <a:r>
              <a:rPr lang="en-US" dirty="0" err="1"/>
              <a:t>îmbunătățirea</a:t>
            </a:r>
            <a:r>
              <a:rPr lang="en-US" dirty="0"/>
              <a:t> </a:t>
            </a:r>
            <a:r>
              <a:rPr lang="ro-RO" dirty="0"/>
              <a:t>transportului la </a:t>
            </a:r>
            <a:r>
              <a:rPr lang="en-US" dirty="0" err="1"/>
              <a:t>temperaturi</a:t>
            </a:r>
            <a:r>
              <a:rPr lang="en-US" dirty="0"/>
              <a:t> </a:t>
            </a:r>
            <a:r>
              <a:rPr lang="en-US" dirty="0" err="1"/>
              <a:t>scăzute</a:t>
            </a:r>
            <a:r>
              <a:rPr lang="en-US" dirty="0"/>
              <a:t>. </a:t>
            </a:r>
            <a:r>
              <a:rPr lang="ro-RO" dirty="0"/>
              <a:t>Obținem și e</a:t>
            </a:r>
            <a:r>
              <a:rPr lang="en-US" dirty="0" err="1"/>
              <a:t>xtrem</a:t>
            </a:r>
            <a:r>
              <a:rPr lang="en-US" dirty="0"/>
              <a:t> de </a:t>
            </a:r>
            <a:r>
              <a:rPr lang="en-US" dirty="0" err="1"/>
              <a:t>scăzut</a:t>
            </a:r>
            <a:r>
              <a:rPr lang="ro-RO" dirty="0"/>
              <a:t> </a:t>
            </a:r>
            <a:r>
              <a:rPr lang="en-US" dirty="0" err="1"/>
              <a:t>zgomot</a:t>
            </a:r>
            <a:r>
              <a:rPr lang="en-US" dirty="0"/>
              <a:t>, </a:t>
            </a:r>
            <a:r>
              <a:rPr lang="en-US" dirty="0" err="1"/>
              <a:t>dispozitive</a:t>
            </a:r>
            <a:r>
              <a:rPr lang="en-US" dirty="0"/>
              <a:t> cu </a:t>
            </a:r>
            <a:r>
              <a:rPr lang="en-US" dirty="0" err="1"/>
              <a:t>microunde</a:t>
            </a:r>
            <a:r>
              <a:rPr lang="en-US" dirty="0"/>
              <a:t> cu </a:t>
            </a:r>
            <a:r>
              <a:rPr lang="en-US" dirty="0" err="1"/>
              <a:t>câștig</a:t>
            </a:r>
            <a:r>
              <a:rPr lang="en-US" dirty="0"/>
              <a:t> mare </a:t>
            </a:r>
            <a:r>
              <a:rPr lang="en-US" dirty="0" err="1"/>
              <a:t>exploatează</a:t>
            </a:r>
            <a:r>
              <a:rPr lang="en-US" dirty="0"/>
              <a:t> </a:t>
            </a:r>
            <a:r>
              <a:rPr lang="en-US" dirty="0" err="1"/>
              <a:t>această</a:t>
            </a:r>
            <a:r>
              <a:rPr lang="en-US" dirty="0"/>
              <a:t> </a:t>
            </a:r>
            <a:r>
              <a:rPr lang="en-US" dirty="0" err="1"/>
              <a:t>caracteristică</a:t>
            </a:r>
            <a:r>
              <a:rPr lang="en-US" dirty="0"/>
              <a:t> </a:t>
            </a:r>
            <a:r>
              <a:rPr lang="ro-RO" dirty="0"/>
              <a:t>la </a:t>
            </a:r>
            <a:r>
              <a:rPr lang="en-US" dirty="0" err="1"/>
              <a:t>temperatură</a:t>
            </a:r>
            <a:r>
              <a:rPr lang="en-US" dirty="0"/>
              <a:t> </a:t>
            </a:r>
            <a:r>
              <a:rPr lang="en-US" dirty="0" err="1"/>
              <a:t>scăzută</a:t>
            </a:r>
            <a:r>
              <a:rPr lang="en-US" dirty="0"/>
              <a:t>.</a:t>
            </a:r>
          </a:p>
        </p:txBody>
      </p:sp>
    </p:spTree>
    <p:extLst>
      <p:ext uri="{BB962C8B-B14F-4D97-AF65-F5344CB8AC3E}">
        <p14:creationId xmlns:p14="http://schemas.microsoft.com/office/powerpoint/2010/main" val="129749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3FF81802-8B4E-2EF5-B8BD-9E2118E757B4}"/>
              </a:ext>
            </a:extLst>
          </p:cNvPr>
          <p:cNvSpPr>
            <a:spLocks noGrp="1"/>
          </p:cNvSpPr>
          <p:nvPr>
            <p:ph idx="1"/>
          </p:nvPr>
        </p:nvSpPr>
        <p:spPr>
          <a:xfrm>
            <a:off x="694347" y="1082350"/>
            <a:ext cx="10875612" cy="5579707"/>
          </a:xfrm>
        </p:spPr>
        <p:txBody>
          <a:bodyPr>
            <a:normAutofit fontScale="92500" lnSpcReduction="20000"/>
          </a:bodyPr>
          <a:lstStyle/>
          <a:p>
            <a:r>
              <a:rPr lang="en-US" b="1" dirty="0"/>
              <a:t>​</a:t>
            </a:r>
            <a:r>
              <a:rPr lang="en-US" b="1" dirty="0" err="1"/>
              <a:t>Utilizarea</a:t>
            </a:r>
            <a:r>
              <a:rPr lang="en-US" b="1" dirty="0"/>
              <a:t> </a:t>
            </a:r>
            <a:r>
              <a:rPr lang="en-US" b="1" dirty="0" err="1"/>
              <a:t>materialelor</a:t>
            </a:r>
            <a:r>
              <a:rPr lang="en-US" b="1" dirty="0"/>
              <a:t> </a:t>
            </a:r>
            <a:r>
              <a:rPr lang="en-US" b="1" dirty="0" err="1"/>
              <a:t>superioare</a:t>
            </a:r>
            <a:r>
              <a:rPr lang="en-US" b="1" dirty="0"/>
              <a:t> </a:t>
            </a:r>
            <a:r>
              <a:rPr lang="en-US" b="1" dirty="0" err="1"/>
              <a:t>în</a:t>
            </a:r>
            <a:r>
              <a:rPr lang="en-US" b="1" dirty="0"/>
              <a:t> canal</a:t>
            </a:r>
            <a:r>
              <a:rPr lang="en-US" dirty="0"/>
              <a:t>: </a:t>
            </a:r>
            <a:r>
              <a:rPr lang="en-US" dirty="0" err="1"/>
              <a:t>În</a:t>
            </a:r>
            <a:r>
              <a:rPr lang="en-US" dirty="0"/>
              <a:t> </a:t>
            </a:r>
            <a:r>
              <a:rPr lang="ro-RO" dirty="0"/>
              <a:t>MODFET</a:t>
            </a:r>
            <a:r>
              <a:rPr lang="en-US" dirty="0"/>
              <a:t> </a:t>
            </a:r>
            <a:r>
              <a:rPr lang="en-US" dirty="0" err="1"/>
              <a:t>canalul</a:t>
            </a:r>
            <a:r>
              <a:rPr lang="en-US" dirty="0"/>
              <a:t> </a:t>
            </a:r>
            <a:r>
              <a:rPr lang="en-US" dirty="0" err="1"/>
              <a:t>activ</a:t>
            </a:r>
            <a:r>
              <a:rPr lang="en-US" dirty="0"/>
              <a:t> </a:t>
            </a:r>
            <a:r>
              <a:rPr lang="en-US" dirty="0" err="1"/>
              <a:t>în</a:t>
            </a:r>
            <a:r>
              <a:rPr lang="en-US" dirty="0"/>
              <a:t> care</a:t>
            </a:r>
            <a:r>
              <a:rPr lang="ro-RO" dirty="0"/>
              <a:t> </a:t>
            </a:r>
            <a:r>
              <a:rPr lang="en-US" dirty="0" err="1"/>
              <a:t>transportul</a:t>
            </a:r>
            <a:r>
              <a:rPr lang="en-US" dirty="0"/>
              <a:t> are loc </a:t>
            </a:r>
            <a:r>
              <a:rPr lang="en-US" dirty="0" err="1"/>
              <a:t>trebuie</a:t>
            </a:r>
            <a:r>
              <a:rPr lang="en-US" dirty="0"/>
              <a:t> </a:t>
            </a:r>
            <a:r>
              <a:rPr lang="en-US" dirty="0" err="1"/>
              <a:t>să</a:t>
            </a:r>
            <a:r>
              <a:rPr lang="en-US" dirty="0"/>
              <a:t> fie </a:t>
            </a:r>
            <a:r>
              <a:rPr lang="en-US" dirty="0" err="1"/>
              <a:t>doar</a:t>
            </a:r>
            <a:r>
              <a:rPr lang="en-US" dirty="0"/>
              <a:t> ∼ 200 ˚A. </a:t>
            </a:r>
            <a:r>
              <a:rPr lang="en-US" dirty="0" err="1"/>
              <a:t>Astfel</a:t>
            </a:r>
            <a:r>
              <a:rPr lang="en-US" dirty="0"/>
              <a:t> se </a:t>
            </a:r>
            <a:r>
              <a:rPr lang="en-US" dirty="0" err="1"/>
              <a:t>poate</a:t>
            </a:r>
            <a:r>
              <a:rPr lang="en-US" dirty="0"/>
              <a:t> </a:t>
            </a:r>
            <a:r>
              <a:rPr lang="en-US" dirty="0" err="1"/>
              <a:t>folosi</a:t>
            </a:r>
            <a:r>
              <a:rPr lang="en-US" dirty="0"/>
              <a:t> </a:t>
            </a:r>
            <a:r>
              <a:rPr lang="ro-RO" dirty="0"/>
              <a:t>un material cu </a:t>
            </a:r>
            <a:r>
              <a:rPr lang="en-US" dirty="0"/>
              <a:t>o </a:t>
            </a:r>
            <a:r>
              <a:rPr lang="en-US" dirty="0" err="1"/>
              <a:t>mobilitate</a:t>
            </a:r>
            <a:r>
              <a:rPr lang="en-US" dirty="0"/>
              <a:t> </a:t>
            </a:r>
            <a:r>
              <a:rPr lang="en-US" dirty="0" err="1"/>
              <a:t>foarte</a:t>
            </a:r>
            <a:r>
              <a:rPr lang="en-US" dirty="0"/>
              <a:t> mare</a:t>
            </a:r>
            <a:r>
              <a:rPr lang="ro-RO" dirty="0"/>
              <a:t> </a:t>
            </a:r>
            <a:r>
              <a:rPr lang="en-US" dirty="0"/>
              <a:t>din canal. </a:t>
            </a:r>
            <a:r>
              <a:rPr lang="en-US" dirty="0" err="1"/>
              <a:t>În</a:t>
            </a:r>
            <a:r>
              <a:rPr lang="en-US" dirty="0"/>
              <a:t> mod normal, </a:t>
            </a:r>
            <a:r>
              <a:rPr lang="en-US" dirty="0" err="1"/>
              <a:t>materiale</a:t>
            </a:r>
            <a:r>
              <a:rPr lang="en-US" dirty="0"/>
              <a:t> precum </a:t>
            </a:r>
            <a:r>
              <a:rPr lang="en-US" dirty="0" err="1"/>
              <a:t>InAs</a:t>
            </a:r>
            <a:r>
              <a:rPr lang="en-US" dirty="0"/>
              <a:t> </a:t>
            </a:r>
            <a:r>
              <a:rPr lang="en-US" dirty="0" err="1"/>
              <a:t>sau</a:t>
            </a:r>
            <a:r>
              <a:rPr lang="en-US" dirty="0"/>
              <a:t> </a:t>
            </a:r>
            <a:r>
              <a:rPr lang="en-US" dirty="0" err="1"/>
              <a:t>InSb</a:t>
            </a:r>
            <a:r>
              <a:rPr lang="en-US" dirty="0"/>
              <a:t> care au </a:t>
            </a:r>
            <a:r>
              <a:rPr lang="en-US" dirty="0" err="1"/>
              <a:t>mobilități</a:t>
            </a:r>
            <a:r>
              <a:rPr lang="en-US" dirty="0"/>
              <a:t> </a:t>
            </a:r>
            <a:r>
              <a:rPr lang="en-US" dirty="0" err="1"/>
              <a:t>foarte</a:t>
            </a:r>
            <a:r>
              <a:rPr lang="en-US" dirty="0"/>
              <a:t> </a:t>
            </a:r>
            <a:r>
              <a:rPr lang="en-US" dirty="0" err="1"/>
              <a:t>mari</a:t>
            </a:r>
            <a:r>
              <a:rPr lang="en-US" dirty="0"/>
              <a:t> nu pot fi </a:t>
            </a:r>
            <a:r>
              <a:rPr lang="en-US" dirty="0" err="1"/>
              <a:t>utilizate</a:t>
            </a:r>
            <a:r>
              <a:rPr lang="en-US" dirty="0"/>
              <a:t> ca MESFET, </a:t>
            </a:r>
            <a:r>
              <a:rPr lang="en-US" dirty="0" err="1"/>
              <a:t>deoarece</a:t>
            </a:r>
            <a:r>
              <a:rPr lang="en-US" dirty="0"/>
              <a:t> </a:t>
            </a:r>
            <a:r>
              <a:rPr lang="en-US" dirty="0" err="1"/>
              <a:t>este</a:t>
            </a:r>
            <a:r>
              <a:rPr lang="en-US" dirty="0"/>
              <a:t> </a:t>
            </a:r>
            <a:r>
              <a:rPr lang="en-US" dirty="0" err="1"/>
              <a:t>dificil</a:t>
            </a:r>
            <a:r>
              <a:rPr lang="en-US" dirty="0"/>
              <a:t> </a:t>
            </a:r>
            <a:r>
              <a:rPr lang="en-US" dirty="0" err="1"/>
              <a:t>să</a:t>
            </a:r>
            <a:r>
              <a:rPr lang="en-US" dirty="0"/>
              <a:t> se </a:t>
            </a:r>
            <a:r>
              <a:rPr lang="en-US" dirty="0" err="1"/>
              <a:t>proceseze</a:t>
            </a:r>
            <a:r>
              <a:rPr lang="en-US" dirty="0"/>
              <a:t> </a:t>
            </a:r>
            <a:r>
              <a:rPr lang="en-US" dirty="0" err="1"/>
              <a:t>aceste</a:t>
            </a:r>
            <a:r>
              <a:rPr lang="en-US" dirty="0"/>
              <a:t> </a:t>
            </a:r>
            <a:r>
              <a:rPr lang="en-US" dirty="0" err="1"/>
              <a:t>materiale</a:t>
            </a:r>
            <a:r>
              <a:rPr lang="en-US" dirty="0"/>
              <a:t> cu bandgap </a:t>
            </a:r>
            <a:r>
              <a:rPr lang="en-US" dirty="0" err="1"/>
              <a:t>îngustă</a:t>
            </a:r>
            <a:r>
              <a:rPr lang="en-US" dirty="0"/>
              <a:t>, care sunt </a:t>
            </a:r>
            <a:r>
              <a:rPr lang="en-US" dirty="0" err="1"/>
              <a:t>foarte</a:t>
            </a:r>
            <a:r>
              <a:rPr lang="en-US" dirty="0"/>
              <a:t> „</a:t>
            </a:r>
            <a:r>
              <a:rPr lang="en-US" dirty="0" err="1"/>
              <a:t>mo</a:t>
            </a:r>
            <a:r>
              <a:rPr lang="ro-RO" dirty="0"/>
              <a:t>i</a:t>
            </a:r>
            <a:r>
              <a:rPr lang="en-US" dirty="0"/>
              <a:t>” </a:t>
            </a:r>
            <a:r>
              <a:rPr lang="en-US" dirty="0" err="1"/>
              <a:t>și</a:t>
            </a:r>
            <a:r>
              <a:rPr lang="en-US" dirty="0"/>
              <a:t> </a:t>
            </a:r>
            <a:r>
              <a:rPr lang="en-US" dirty="0" err="1"/>
              <a:t>predispuse</a:t>
            </a:r>
            <a:r>
              <a:rPr lang="en-US" dirty="0"/>
              <a:t> la </a:t>
            </a:r>
            <a:r>
              <a:rPr lang="en-US" dirty="0" err="1"/>
              <a:t>defecte</a:t>
            </a:r>
            <a:r>
              <a:rPr lang="en-US" dirty="0"/>
              <a:t>. Cu </a:t>
            </a:r>
            <a:r>
              <a:rPr lang="en-US" dirty="0" err="1"/>
              <a:t>toate</a:t>
            </a:r>
            <a:r>
              <a:rPr lang="en-US" dirty="0"/>
              <a:t> </a:t>
            </a:r>
            <a:r>
              <a:rPr lang="en-US" dirty="0" err="1"/>
              <a:t>acestea</a:t>
            </a:r>
            <a:r>
              <a:rPr lang="en-US" dirty="0"/>
              <a:t>, </a:t>
            </a:r>
            <a:r>
              <a:rPr lang="en-US" dirty="0" err="1"/>
              <a:t>atunci</a:t>
            </a:r>
            <a:r>
              <a:rPr lang="en-US" dirty="0"/>
              <a:t> </a:t>
            </a:r>
            <a:r>
              <a:rPr lang="en-US" dirty="0" err="1"/>
              <a:t>când</a:t>
            </a:r>
            <a:r>
              <a:rPr lang="en-US" dirty="0"/>
              <a:t> </a:t>
            </a:r>
            <a:r>
              <a:rPr lang="en-US" dirty="0" err="1"/>
              <a:t>este</a:t>
            </a:r>
            <a:r>
              <a:rPr lang="en-US" dirty="0"/>
              <a:t> </a:t>
            </a:r>
            <a:r>
              <a:rPr lang="en-US" dirty="0" err="1"/>
              <a:t>utilizată</a:t>
            </a:r>
            <a:r>
              <a:rPr lang="en-US" dirty="0"/>
              <a:t> </a:t>
            </a:r>
            <a:r>
              <a:rPr lang="en-US" dirty="0" err="1"/>
              <a:t>doar</a:t>
            </a:r>
            <a:r>
              <a:rPr lang="en-US" dirty="0"/>
              <a:t> o </a:t>
            </a:r>
            <a:r>
              <a:rPr lang="en-US" dirty="0" err="1"/>
              <a:t>regiune</a:t>
            </a:r>
            <a:r>
              <a:rPr lang="en-US" dirty="0"/>
              <a:t> </a:t>
            </a:r>
            <a:r>
              <a:rPr lang="en-US" dirty="0" err="1"/>
              <a:t>îngustă</a:t>
            </a:r>
            <a:r>
              <a:rPr lang="en-US" dirty="0"/>
              <a:t>, </a:t>
            </a:r>
            <a:r>
              <a:rPr lang="en-US" dirty="0" err="1"/>
              <a:t>dispozitivul</a:t>
            </a:r>
            <a:r>
              <a:rPr lang="en-US" dirty="0"/>
              <a:t> </a:t>
            </a:r>
            <a:r>
              <a:rPr lang="en-US" dirty="0" err="1"/>
              <a:t>poate</a:t>
            </a:r>
            <a:r>
              <a:rPr lang="en-US" dirty="0"/>
              <a:t> fi </a:t>
            </a:r>
            <a:r>
              <a:rPr lang="en-US" dirty="0" err="1"/>
              <a:t>destul</a:t>
            </a:r>
            <a:r>
              <a:rPr lang="en-US" dirty="0"/>
              <a:t> de robust. Pe </a:t>
            </a:r>
            <a:r>
              <a:rPr lang="en-US" dirty="0" err="1"/>
              <a:t>substraturi</a:t>
            </a:r>
            <a:r>
              <a:rPr lang="en-US" dirty="0"/>
              <a:t> GaAs se pot </a:t>
            </a:r>
            <a:r>
              <a:rPr lang="en-US" dirty="0" err="1"/>
              <a:t>folosi</a:t>
            </a:r>
            <a:r>
              <a:rPr lang="en-US" dirty="0"/>
              <a:t> </a:t>
            </a:r>
            <a:r>
              <a:rPr lang="en-US" dirty="0" err="1"/>
              <a:t>canale</a:t>
            </a:r>
            <a:r>
              <a:rPr lang="en-US" dirty="0"/>
              <a:t> InxGa1−xAs </a:t>
            </a:r>
            <a:r>
              <a:rPr lang="en-US" dirty="0" err="1"/>
              <a:t>pentru</a:t>
            </a:r>
            <a:r>
              <a:rPr lang="en-US" dirty="0"/>
              <a:t> </a:t>
            </a:r>
            <a:r>
              <a:rPr lang="en-US" dirty="0" err="1"/>
              <a:t>regiunile</a:t>
            </a:r>
            <a:r>
              <a:rPr lang="en-US" dirty="0"/>
              <a:t> active, </a:t>
            </a:r>
            <a:r>
              <a:rPr lang="en-US" dirty="0" err="1"/>
              <a:t>în</a:t>
            </a:r>
            <a:r>
              <a:rPr lang="en-US" dirty="0"/>
              <a:t> </a:t>
            </a:r>
            <a:r>
              <a:rPr lang="en-US" dirty="0" err="1"/>
              <a:t>timp</a:t>
            </a:r>
            <a:r>
              <a:rPr lang="en-US" dirty="0"/>
              <a:t> </a:t>
            </a:r>
            <a:r>
              <a:rPr lang="en-US" dirty="0" err="1"/>
              <a:t>ce</a:t>
            </a:r>
            <a:r>
              <a:rPr lang="en-US" dirty="0"/>
              <a:t> pe </a:t>
            </a:r>
            <a:r>
              <a:rPr lang="en-US" dirty="0" err="1"/>
              <a:t>InP</a:t>
            </a:r>
            <a:r>
              <a:rPr lang="en-US" dirty="0"/>
              <a:t> se pot </a:t>
            </a:r>
            <a:r>
              <a:rPr lang="en-US" dirty="0" err="1"/>
              <a:t>folosi</a:t>
            </a:r>
            <a:r>
              <a:rPr lang="en-US" dirty="0"/>
              <a:t> In0.53+xGa0.47−xAs ca </a:t>
            </a:r>
            <a:r>
              <a:rPr lang="en-US" dirty="0" err="1"/>
              <a:t>materiale</a:t>
            </a:r>
            <a:r>
              <a:rPr lang="ro-RO" dirty="0"/>
              <a:t> pentru </a:t>
            </a:r>
            <a:r>
              <a:rPr lang="en-US" dirty="0"/>
              <a:t>canal </a:t>
            </a:r>
            <a:r>
              <a:rPr lang="en-US" dirty="0" err="1"/>
              <a:t>activ</a:t>
            </a:r>
            <a:r>
              <a:rPr lang="ro-RO" dirty="0"/>
              <a:t> </a:t>
            </a:r>
            <a:r>
              <a:rPr lang="en-US" dirty="0" err="1"/>
              <a:t>În</a:t>
            </a:r>
            <a:r>
              <a:rPr lang="en-US" dirty="0"/>
              <a:t> </a:t>
            </a:r>
            <a:r>
              <a:rPr lang="en-US" dirty="0" err="1"/>
              <a:t>cele</a:t>
            </a:r>
            <a:r>
              <a:rPr lang="en-US" dirty="0"/>
              <a:t> </a:t>
            </a:r>
            <a:r>
              <a:rPr lang="en-US" dirty="0" err="1"/>
              <a:t>două</a:t>
            </a:r>
            <a:r>
              <a:rPr lang="en-US" dirty="0"/>
              <a:t> </a:t>
            </a:r>
            <a:r>
              <a:rPr lang="en-US" dirty="0" err="1"/>
              <a:t>cazuri</a:t>
            </a:r>
            <a:r>
              <a:rPr lang="en-US" dirty="0"/>
              <a:t> de </a:t>
            </a:r>
            <a:r>
              <a:rPr lang="en-US" dirty="0" err="1"/>
              <a:t>mai</a:t>
            </a:r>
            <a:r>
              <a:rPr lang="en-US" dirty="0"/>
              <a:t> sus, </a:t>
            </a:r>
            <a:r>
              <a:rPr lang="en-US" dirty="0" err="1"/>
              <a:t>dacă</a:t>
            </a:r>
            <a:r>
              <a:rPr lang="en-US" dirty="0"/>
              <a:t> x ̸= 0, </a:t>
            </a:r>
            <a:r>
              <a:rPr lang="en-US" dirty="0" err="1"/>
              <a:t>canalul</a:t>
            </a:r>
            <a:r>
              <a:rPr lang="en-US" dirty="0"/>
              <a:t> </a:t>
            </a:r>
            <a:r>
              <a:rPr lang="en-US" dirty="0" err="1"/>
              <a:t>este</a:t>
            </a:r>
            <a:r>
              <a:rPr lang="en-US" dirty="0"/>
              <a:t> “</a:t>
            </a:r>
            <a:r>
              <a:rPr lang="ro-RO" dirty="0"/>
              <a:t>încordat</a:t>
            </a:r>
            <a:r>
              <a:rPr lang="en-US" dirty="0"/>
              <a:t>”</a:t>
            </a:r>
            <a:r>
              <a:rPr lang="ro-RO" dirty="0"/>
              <a:t>,</a:t>
            </a:r>
            <a:r>
              <a:rPr lang="en-US" dirty="0"/>
              <a:t> </a:t>
            </a:r>
            <a:r>
              <a:rPr lang="en-US" dirty="0" err="1"/>
              <a:t>rezultând</a:t>
            </a:r>
            <a:r>
              <a:rPr lang="ro-RO" dirty="0"/>
              <a:t> </a:t>
            </a:r>
            <a:r>
              <a:rPr lang="en-US" dirty="0"/>
              <a:t>MODFET-</a:t>
            </a:r>
            <a:r>
              <a:rPr lang="en-US" dirty="0" err="1"/>
              <a:t>uri</a:t>
            </a:r>
            <a:r>
              <a:rPr lang="en-US" dirty="0"/>
              <a:t> </a:t>
            </a:r>
            <a:r>
              <a:rPr lang="en-US" dirty="0" err="1"/>
              <a:t>pseudomorfe</a:t>
            </a:r>
            <a:r>
              <a:rPr lang="en-US" dirty="0"/>
              <a:t>.</a:t>
            </a:r>
          </a:p>
          <a:p>
            <a:r>
              <a:rPr lang="en-US" b="1" dirty="0" err="1"/>
              <a:t>Densitate</a:t>
            </a:r>
            <a:r>
              <a:rPr lang="en-US" b="1" dirty="0"/>
              <a:t> mare de </a:t>
            </a:r>
            <a:r>
              <a:rPr lang="en-US" b="1" dirty="0" err="1"/>
              <a:t>încărcare</a:t>
            </a:r>
            <a:r>
              <a:rPr lang="en-US" b="1" dirty="0"/>
              <a:t> cu </a:t>
            </a:r>
            <a:r>
              <a:rPr lang="en-US" b="1" dirty="0" err="1"/>
              <a:t>sarcini</a:t>
            </a:r>
            <a:r>
              <a:rPr lang="en-US" b="1" dirty="0"/>
              <a:t> a </a:t>
            </a:r>
            <a:r>
              <a:rPr lang="en-US" b="1" dirty="0" err="1"/>
              <a:t>stratului</a:t>
            </a:r>
            <a:r>
              <a:rPr lang="en-US" b="1" dirty="0"/>
              <a:t>: </a:t>
            </a:r>
            <a:r>
              <a:rPr lang="en-US" dirty="0" err="1"/>
              <a:t>densitatea</a:t>
            </a:r>
            <a:r>
              <a:rPr lang="en-US" dirty="0"/>
              <a:t> de </a:t>
            </a:r>
            <a:r>
              <a:rPr lang="en-US" dirty="0" err="1"/>
              <a:t>încărcare</a:t>
            </a:r>
            <a:r>
              <a:rPr lang="en-US" dirty="0"/>
              <a:t> </a:t>
            </a:r>
            <a:r>
              <a:rPr lang="en-US" dirty="0" err="1"/>
              <a:t>în</a:t>
            </a:r>
            <a:r>
              <a:rPr lang="en-US" dirty="0"/>
              <a:t> </a:t>
            </a:r>
            <a:r>
              <a:rPr lang="en-US" dirty="0" err="1"/>
              <a:t>canalul</a:t>
            </a:r>
            <a:r>
              <a:rPr lang="en-US" dirty="0"/>
              <a:t> HFET bidimensional </a:t>
            </a:r>
            <a:r>
              <a:rPr lang="en-US" dirty="0" err="1"/>
              <a:t>depinde</a:t>
            </a:r>
            <a:r>
              <a:rPr lang="en-US" dirty="0"/>
              <a:t> de </a:t>
            </a:r>
            <a:r>
              <a:rPr lang="en-US" dirty="0" err="1"/>
              <a:t>densitatea</a:t>
            </a:r>
            <a:r>
              <a:rPr lang="en-US" dirty="0"/>
              <a:t> de </a:t>
            </a:r>
            <a:r>
              <a:rPr lang="en-US" dirty="0" err="1"/>
              <a:t>dopaj</a:t>
            </a:r>
            <a:r>
              <a:rPr lang="en-US" dirty="0"/>
              <a:t> </a:t>
            </a:r>
            <a:r>
              <a:rPr lang="en-US" dirty="0" err="1"/>
              <a:t>în</a:t>
            </a:r>
            <a:r>
              <a:rPr lang="en-US" dirty="0"/>
              <a:t> </a:t>
            </a:r>
            <a:r>
              <a:rPr lang="en-US" dirty="0" err="1"/>
              <a:t>materialul</a:t>
            </a:r>
            <a:r>
              <a:rPr lang="en-US" dirty="0"/>
              <a:t> cu bandgap mare </a:t>
            </a:r>
            <a:r>
              <a:rPr lang="en-US" dirty="0" err="1"/>
              <a:t>sau</a:t>
            </a:r>
            <a:r>
              <a:rPr lang="en-US" dirty="0"/>
              <a:t> de </a:t>
            </a:r>
            <a:r>
              <a:rPr lang="en-US" dirty="0" err="1"/>
              <a:t>sarcina</a:t>
            </a:r>
            <a:r>
              <a:rPr lang="en-US" dirty="0"/>
              <a:t> </a:t>
            </a:r>
            <a:r>
              <a:rPr lang="en-US" dirty="0" err="1"/>
              <a:t>polară</a:t>
            </a:r>
            <a:r>
              <a:rPr lang="en-US" dirty="0"/>
              <a:t> la </a:t>
            </a:r>
            <a:r>
              <a:rPr lang="en-US" dirty="0" err="1"/>
              <a:t>nivelul</a:t>
            </a:r>
            <a:r>
              <a:rPr lang="ro-RO" dirty="0"/>
              <a:t> </a:t>
            </a:r>
            <a:r>
              <a:rPr lang="en-US" dirty="0" err="1"/>
              <a:t>interfață</a:t>
            </a:r>
            <a:r>
              <a:rPr lang="en-US" dirty="0"/>
              <a:t> </a:t>
            </a:r>
            <a:r>
              <a:rPr lang="en-US" dirty="0" err="1"/>
              <a:t>și</a:t>
            </a:r>
            <a:r>
              <a:rPr lang="en-US" dirty="0"/>
              <a:t> </a:t>
            </a:r>
            <a:r>
              <a:rPr lang="en-US" dirty="0" err="1"/>
              <a:t>discontinuitatea</a:t>
            </a:r>
            <a:r>
              <a:rPr lang="en-US" dirty="0"/>
              <a:t> </a:t>
            </a:r>
            <a:r>
              <a:rPr lang="en-US" dirty="0" err="1"/>
              <a:t>benzii</a:t>
            </a:r>
            <a:r>
              <a:rPr lang="en-US" dirty="0"/>
              <a:t> de </a:t>
            </a:r>
            <a:r>
              <a:rPr lang="en-US" dirty="0" err="1"/>
              <a:t>conducție</a:t>
            </a:r>
            <a:r>
              <a:rPr lang="en-US" dirty="0"/>
              <a:t> la </a:t>
            </a:r>
            <a:r>
              <a:rPr lang="en-US" dirty="0" err="1"/>
              <a:t>interfața</a:t>
            </a:r>
            <a:r>
              <a:rPr lang="en-US" dirty="0"/>
              <a:t> canal-</a:t>
            </a:r>
            <a:r>
              <a:rPr lang="en-US" dirty="0" err="1"/>
              <a:t>barieră</a:t>
            </a:r>
            <a:r>
              <a:rPr lang="en-US" dirty="0"/>
              <a:t>. </a:t>
            </a:r>
            <a:r>
              <a:rPr lang="en-US" dirty="0" err="1"/>
              <a:t>Prin</a:t>
            </a:r>
            <a:r>
              <a:rPr lang="en-US" dirty="0"/>
              <a:t> </a:t>
            </a:r>
            <a:r>
              <a:rPr lang="en-US" dirty="0" err="1"/>
              <a:t>utilizarea</a:t>
            </a:r>
            <a:r>
              <a:rPr lang="en-US" dirty="0"/>
              <a:t> </a:t>
            </a:r>
            <a:r>
              <a:rPr lang="en-US" dirty="0" err="1"/>
              <a:t>materialelor</a:t>
            </a:r>
            <a:r>
              <a:rPr lang="en-US" dirty="0"/>
              <a:t> cu </a:t>
            </a:r>
            <a:r>
              <a:rPr lang="en-US" dirty="0" err="1"/>
              <a:t>discontinuități</a:t>
            </a:r>
            <a:r>
              <a:rPr lang="en-US" dirty="0"/>
              <a:t> </a:t>
            </a:r>
            <a:r>
              <a:rPr lang="en-US" dirty="0" err="1"/>
              <a:t>mari</a:t>
            </a:r>
            <a:r>
              <a:rPr lang="en-US" dirty="0"/>
              <a:t> ale </a:t>
            </a:r>
            <a:r>
              <a:rPr lang="en-US" dirty="0" err="1"/>
              <a:t>benzilor</a:t>
            </a:r>
            <a:r>
              <a:rPr lang="en-US" dirty="0"/>
              <a:t> de </a:t>
            </a:r>
            <a:r>
              <a:rPr lang="en-US" dirty="0" err="1"/>
              <a:t>conducție</a:t>
            </a:r>
            <a:r>
              <a:rPr lang="en-US" dirty="0"/>
              <a:t>, se </a:t>
            </a:r>
            <a:r>
              <a:rPr lang="en-US" dirty="0" err="1"/>
              <a:t>poate</a:t>
            </a:r>
            <a:r>
              <a:rPr lang="en-US" dirty="0"/>
              <a:t> introduce o </a:t>
            </a:r>
            <a:r>
              <a:rPr lang="en-US" dirty="0" err="1"/>
              <a:t>densitate</a:t>
            </a:r>
            <a:r>
              <a:rPr lang="en-US" dirty="0"/>
              <a:t> de </a:t>
            </a:r>
            <a:r>
              <a:rPr lang="en-US" dirty="0" err="1"/>
              <a:t>încărcare</a:t>
            </a:r>
            <a:r>
              <a:rPr lang="en-US" dirty="0"/>
              <a:t> cu </a:t>
            </a:r>
            <a:r>
              <a:rPr lang="en-US" dirty="0" err="1"/>
              <a:t>sarcini</a:t>
            </a:r>
            <a:r>
              <a:rPr lang="en-US" dirty="0"/>
              <a:t> a </a:t>
            </a:r>
            <a:r>
              <a:rPr lang="en-US" dirty="0" err="1"/>
              <a:t>filmului</a:t>
            </a:r>
            <a:r>
              <a:rPr lang="en-US" dirty="0"/>
              <a:t> </a:t>
            </a:r>
            <a:r>
              <a:rPr lang="en-US" dirty="0" err="1"/>
              <a:t>foarte</a:t>
            </a:r>
            <a:r>
              <a:rPr lang="en-US" dirty="0"/>
              <a:t> mare (&gt;∼ 10^13 cm−2). </a:t>
            </a:r>
            <a:r>
              <a:rPr lang="en-US" dirty="0" err="1"/>
              <a:t>Acest</a:t>
            </a:r>
            <a:r>
              <a:rPr lang="en-US" dirty="0"/>
              <a:t> </a:t>
            </a:r>
            <a:r>
              <a:rPr lang="en-US" dirty="0" err="1"/>
              <a:t>lucru</a:t>
            </a:r>
            <a:r>
              <a:rPr lang="en-US" dirty="0"/>
              <a:t> are ca </a:t>
            </a:r>
            <a:r>
              <a:rPr lang="en-US" dirty="0" err="1"/>
              <a:t>rezultat</a:t>
            </a:r>
            <a:r>
              <a:rPr lang="en-US" dirty="0"/>
              <a:t> o </a:t>
            </a:r>
            <a:r>
              <a:rPr lang="en-US" dirty="0" err="1"/>
              <a:t>transconductanță</a:t>
            </a:r>
            <a:r>
              <a:rPr lang="en-US" dirty="0"/>
              <a:t> </a:t>
            </a:r>
            <a:r>
              <a:rPr lang="en-US" dirty="0" err="1"/>
              <a:t>și</a:t>
            </a:r>
            <a:r>
              <a:rPr lang="en-US" dirty="0"/>
              <a:t> o </a:t>
            </a:r>
            <a:r>
              <a:rPr lang="en-US" dirty="0" err="1"/>
              <a:t>performanță</a:t>
            </a:r>
            <a:r>
              <a:rPr lang="en-US" dirty="0"/>
              <a:t> a </a:t>
            </a:r>
            <a:r>
              <a:rPr lang="en-US" dirty="0" err="1"/>
              <a:t>dispozitivului</a:t>
            </a:r>
            <a:r>
              <a:rPr lang="en-US" dirty="0"/>
              <a:t> </a:t>
            </a:r>
            <a:r>
              <a:rPr lang="en-US" dirty="0" err="1"/>
              <a:t>foarte</a:t>
            </a:r>
            <a:r>
              <a:rPr lang="en-US" dirty="0"/>
              <a:t> </a:t>
            </a:r>
            <a:r>
              <a:rPr lang="en-US" dirty="0" err="1"/>
              <a:t>mari</a:t>
            </a:r>
            <a:r>
              <a:rPr lang="en-US" dirty="0"/>
              <a:t>.</a:t>
            </a:r>
          </a:p>
        </p:txBody>
      </p:sp>
      <p:sp>
        <p:nvSpPr>
          <p:cNvPr id="6" name="CasetăText 5">
            <a:extLst>
              <a:ext uri="{FF2B5EF4-FFF2-40B4-BE49-F238E27FC236}">
                <a16:creationId xmlns:a16="http://schemas.microsoft.com/office/drawing/2014/main" xmlns="" id="{9744EC90-72F6-A7AA-440E-73F39C0F00C5}"/>
              </a:ext>
            </a:extLst>
          </p:cNvPr>
          <p:cNvSpPr txBox="1"/>
          <p:nvPr/>
        </p:nvSpPr>
        <p:spPr>
          <a:xfrm>
            <a:off x="982053" y="375170"/>
            <a:ext cx="9860117" cy="646331"/>
          </a:xfrm>
          <a:prstGeom prst="rect">
            <a:avLst/>
          </a:prstGeom>
          <a:noFill/>
        </p:spPr>
        <p:txBody>
          <a:bodyPr wrap="square">
            <a:spAutoFit/>
          </a:bodyPr>
          <a:lstStyle/>
          <a:p>
            <a:r>
              <a:rPr lang="ro-RO" sz="3600" dirty="0"/>
              <a:t>Motivați</a:t>
            </a:r>
            <a:r>
              <a:rPr lang="en-US" sz="3600" dirty="0" err="1"/>
              <a:t>i</a:t>
            </a:r>
            <a:r>
              <a:rPr lang="ro-RO" sz="3600" dirty="0"/>
              <a:t> principal</a:t>
            </a:r>
            <a:r>
              <a:rPr lang="en-US" sz="3600" dirty="0"/>
              <a:t>e</a:t>
            </a:r>
            <a:r>
              <a:rPr lang="ro-RO" sz="3600" dirty="0"/>
              <a:t> pentru MODFET (HFETS)</a:t>
            </a:r>
            <a:endParaRPr lang="en-US" sz="3600" dirty="0"/>
          </a:p>
        </p:txBody>
      </p:sp>
    </p:spTree>
    <p:extLst>
      <p:ext uri="{BB962C8B-B14F-4D97-AF65-F5344CB8AC3E}">
        <p14:creationId xmlns:p14="http://schemas.microsoft.com/office/powerpoint/2010/main" val="288693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xmlns="" id="{B11C4BBC-26FD-3EA7-E154-C73FFE4CA2D8}"/>
              </a:ext>
            </a:extLst>
          </p:cNvPr>
          <p:cNvPicPr>
            <a:picLocks noGrp="1" noChangeAspect="1"/>
          </p:cNvPicPr>
          <p:nvPr>
            <p:ph idx="1"/>
          </p:nvPr>
        </p:nvPicPr>
        <p:blipFill>
          <a:blip r:embed="rId2"/>
          <a:stretch>
            <a:fillRect/>
          </a:stretch>
        </p:blipFill>
        <p:spPr>
          <a:xfrm>
            <a:off x="838200" y="573222"/>
            <a:ext cx="5257800" cy="3930911"/>
          </a:xfrm>
        </p:spPr>
      </p:pic>
      <p:pic>
        <p:nvPicPr>
          <p:cNvPr id="7" name="Imagine 6">
            <a:extLst>
              <a:ext uri="{FF2B5EF4-FFF2-40B4-BE49-F238E27FC236}">
                <a16:creationId xmlns:a16="http://schemas.microsoft.com/office/drawing/2014/main" xmlns="" id="{21F7679E-7DBA-F376-3FAF-1583C6518FC1}"/>
              </a:ext>
            </a:extLst>
          </p:cNvPr>
          <p:cNvPicPr>
            <a:picLocks noChangeAspect="1"/>
          </p:cNvPicPr>
          <p:nvPr/>
        </p:nvPicPr>
        <p:blipFill>
          <a:blip r:embed="rId3"/>
          <a:stretch>
            <a:fillRect/>
          </a:stretch>
        </p:blipFill>
        <p:spPr>
          <a:xfrm>
            <a:off x="6348257" y="675065"/>
            <a:ext cx="5712379" cy="3596682"/>
          </a:xfrm>
          <a:prstGeom prst="rect">
            <a:avLst/>
          </a:prstGeom>
        </p:spPr>
      </p:pic>
      <p:sp>
        <p:nvSpPr>
          <p:cNvPr id="9" name="CasetăText 8">
            <a:extLst>
              <a:ext uri="{FF2B5EF4-FFF2-40B4-BE49-F238E27FC236}">
                <a16:creationId xmlns:a16="http://schemas.microsoft.com/office/drawing/2014/main" xmlns="" id="{474DB0BB-ED58-F872-FD3C-A20D2CC34E2C}"/>
              </a:ext>
            </a:extLst>
          </p:cNvPr>
          <p:cNvSpPr txBox="1"/>
          <p:nvPr/>
        </p:nvSpPr>
        <p:spPr>
          <a:xfrm>
            <a:off x="1385596" y="5397959"/>
            <a:ext cx="10109718" cy="369332"/>
          </a:xfrm>
          <a:prstGeom prst="rect">
            <a:avLst/>
          </a:prstGeom>
          <a:noFill/>
        </p:spPr>
        <p:txBody>
          <a:bodyPr wrap="square">
            <a:spAutoFit/>
          </a:bodyPr>
          <a:lstStyle/>
          <a:p>
            <a:r>
              <a:rPr lang="en-US" b="1" dirty="0"/>
              <a:t> (a) Equivalent circuit of a MESFET. (b) Cross-section of a MESFET indicating the origins of the elements</a:t>
            </a:r>
            <a:r>
              <a:rPr lang="en-US" dirty="0"/>
              <a:t>.</a:t>
            </a:r>
          </a:p>
        </p:txBody>
      </p:sp>
    </p:spTree>
    <p:extLst>
      <p:ext uri="{BB962C8B-B14F-4D97-AF65-F5344CB8AC3E}">
        <p14:creationId xmlns:p14="http://schemas.microsoft.com/office/powerpoint/2010/main" val="39849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A682AF2-CBAA-2F9F-24F6-A4CFAAA45FFD}"/>
              </a:ext>
            </a:extLst>
          </p:cNvPr>
          <p:cNvSpPr>
            <a:spLocks noGrp="1"/>
          </p:cNvSpPr>
          <p:nvPr>
            <p:ph type="title"/>
          </p:nvPr>
        </p:nvSpPr>
        <p:spPr/>
        <p:txBody>
          <a:bodyPr/>
          <a:lstStyle/>
          <a:p>
            <a:r>
              <a:rPr lang="ro-RO" dirty="0"/>
              <a:t>Ce este un IGBT?</a:t>
            </a:r>
            <a:endParaRPr lang="en-US" dirty="0"/>
          </a:p>
        </p:txBody>
      </p:sp>
      <p:sp>
        <p:nvSpPr>
          <p:cNvPr id="3" name="Substituent conținut 2">
            <a:extLst>
              <a:ext uri="{FF2B5EF4-FFF2-40B4-BE49-F238E27FC236}">
                <a16:creationId xmlns:a16="http://schemas.microsoft.com/office/drawing/2014/main" xmlns="" id="{A436A875-0BD2-7715-A2A9-CFCDF3F37B94}"/>
              </a:ext>
            </a:extLst>
          </p:cNvPr>
          <p:cNvSpPr>
            <a:spLocks noGrp="1"/>
          </p:cNvSpPr>
          <p:nvPr>
            <p:ph idx="1"/>
          </p:nvPr>
        </p:nvSpPr>
        <p:spPr>
          <a:xfrm>
            <a:off x="838200" y="1690688"/>
            <a:ext cx="10515600" cy="5014912"/>
          </a:xfrm>
        </p:spPr>
        <p:txBody>
          <a:bodyPr>
            <a:normAutofit fontScale="85000" lnSpcReduction="20000"/>
          </a:bodyPr>
          <a:lstStyle/>
          <a:p>
            <a:r>
              <a:rPr lang="en-US" dirty="0"/>
              <a:t>IGBT </a:t>
            </a:r>
            <a:r>
              <a:rPr lang="en-US" dirty="0" err="1"/>
              <a:t>sau</a:t>
            </a:r>
            <a:r>
              <a:rPr lang="en-US" dirty="0"/>
              <a:t> </a:t>
            </a:r>
            <a:r>
              <a:rPr lang="en-US" dirty="0" err="1"/>
              <a:t>tranzistorul</a:t>
            </a:r>
            <a:r>
              <a:rPr lang="en-US" dirty="0"/>
              <a:t> bipolar cu </a:t>
            </a:r>
            <a:r>
              <a:rPr lang="en-US" dirty="0" err="1"/>
              <a:t>poartă</a:t>
            </a:r>
            <a:r>
              <a:rPr lang="en-US" dirty="0"/>
              <a:t> </a:t>
            </a:r>
            <a:r>
              <a:rPr lang="en-US" dirty="0" err="1"/>
              <a:t>izolată</a:t>
            </a:r>
            <a:r>
              <a:rPr lang="en-US" dirty="0"/>
              <a:t> </a:t>
            </a:r>
            <a:r>
              <a:rPr lang="en-US" dirty="0" err="1"/>
              <a:t>este</a:t>
            </a:r>
            <a:r>
              <a:rPr lang="en-US" dirty="0"/>
              <a:t> o </a:t>
            </a:r>
            <a:r>
              <a:rPr lang="en-US" dirty="0" err="1"/>
              <a:t>combinație</a:t>
            </a:r>
            <a:r>
              <a:rPr lang="en-US" dirty="0"/>
              <a:t> de BJT </a:t>
            </a:r>
            <a:r>
              <a:rPr lang="en-US" dirty="0" err="1"/>
              <a:t>și</a:t>
            </a:r>
            <a:r>
              <a:rPr lang="en-US" dirty="0"/>
              <a:t> MOSFET. </a:t>
            </a:r>
            <a:endParaRPr lang="ro-RO" dirty="0"/>
          </a:p>
          <a:p>
            <a:r>
              <a:rPr lang="en-US" dirty="0" err="1"/>
              <a:t>Numele</a:t>
            </a:r>
            <a:r>
              <a:rPr lang="en-US" dirty="0"/>
              <a:t> </a:t>
            </a:r>
            <a:r>
              <a:rPr lang="en-US" dirty="0" err="1"/>
              <a:t>său</a:t>
            </a:r>
            <a:r>
              <a:rPr lang="en-US" dirty="0"/>
              <a:t> </a:t>
            </a:r>
            <a:r>
              <a:rPr lang="en-US" dirty="0" err="1"/>
              <a:t>implică</a:t>
            </a:r>
            <a:r>
              <a:rPr lang="en-US" dirty="0"/>
              <a:t> </a:t>
            </a:r>
            <a:r>
              <a:rPr lang="en-US" dirty="0" err="1"/>
              <a:t>și</a:t>
            </a:r>
            <a:r>
              <a:rPr lang="en-US" dirty="0"/>
              <a:t> </a:t>
            </a:r>
            <a:r>
              <a:rPr lang="en-US" dirty="0" err="1"/>
              <a:t>fuziunea</a:t>
            </a:r>
            <a:r>
              <a:rPr lang="en-US" dirty="0"/>
              <a:t> </a:t>
            </a:r>
            <a:r>
              <a:rPr lang="en-US" dirty="0" err="1"/>
              <a:t>dintre</a:t>
            </a:r>
            <a:r>
              <a:rPr lang="en-US" dirty="0"/>
              <a:t> </a:t>
            </a:r>
            <a:r>
              <a:rPr lang="en-US" dirty="0" err="1"/>
              <a:t>ele</a:t>
            </a:r>
            <a:r>
              <a:rPr lang="en-US" dirty="0"/>
              <a:t>. „</a:t>
            </a:r>
            <a:r>
              <a:rPr lang="en-US" dirty="0" err="1"/>
              <a:t>Poarta</a:t>
            </a:r>
            <a:r>
              <a:rPr lang="en-US" dirty="0"/>
              <a:t> </a:t>
            </a:r>
            <a:r>
              <a:rPr lang="en-US" dirty="0" err="1"/>
              <a:t>izolată</a:t>
            </a:r>
            <a:r>
              <a:rPr lang="en-US" dirty="0"/>
              <a:t>” se </a:t>
            </a:r>
            <a:r>
              <a:rPr lang="en-US" dirty="0" err="1"/>
              <a:t>referă</a:t>
            </a:r>
            <a:r>
              <a:rPr lang="en-US" dirty="0"/>
              <a:t> la </a:t>
            </a:r>
            <a:r>
              <a:rPr lang="en-US" dirty="0" err="1"/>
              <a:t>partea</a:t>
            </a:r>
            <a:r>
              <a:rPr lang="en-US" dirty="0"/>
              <a:t> de </a:t>
            </a:r>
            <a:r>
              <a:rPr lang="en-US" dirty="0" err="1"/>
              <a:t>intrare</a:t>
            </a:r>
            <a:r>
              <a:rPr lang="en-US" dirty="0"/>
              <a:t> a MOSFET care are </a:t>
            </a:r>
            <a:r>
              <a:rPr lang="en-US" dirty="0" err="1"/>
              <a:t>impedanță</a:t>
            </a:r>
            <a:r>
              <a:rPr lang="en-US" dirty="0"/>
              <a:t> de </a:t>
            </a:r>
            <a:r>
              <a:rPr lang="en-US" dirty="0" err="1"/>
              <a:t>intrare</a:t>
            </a:r>
            <a:r>
              <a:rPr lang="en-US" dirty="0"/>
              <a:t> </a:t>
            </a:r>
            <a:r>
              <a:rPr lang="en-US" dirty="0" err="1"/>
              <a:t>foarte</a:t>
            </a:r>
            <a:r>
              <a:rPr lang="en-US" dirty="0"/>
              <a:t> mare. Nu </a:t>
            </a:r>
            <a:r>
              <a:rPr lang="en-US" dirty="0" err="1"/>
              <a:t>consumă</a:t>
            </a:r>
            <a:r>
              <a:rPr lang="en-US" dirty="0"/>
              <a:t> </a:t>
            </a:r>
            <a:r>
              <a:rPr lang="en-US" dirty="0" err="1"/>
              <a:t>nici</a:t>
            </a:r>
            <a:r>
              <a:rPr lang="en-US" dirty="0"/>
              <a:t> un </a:t>
            </a:r>
            <a:r>
              <a:rPr lang="en-US" dirty="0" err="1"/>
              <a:t>curent</a:t>
            </a:r>
            <a:r>
              <a:rPr lang="en-US" dirty="0"/>
              <a:t> de </a:t>
            </a:r>
            <a:r>
              <a:rPr lang="en-US" dirty="0" err="1"/>
              <a:t>intrare</a:t>
            </a:r>
            <a:r>
              <a:rPr lang="en-US" dirty="0"/>
              <a:t>, </a:t>
            </a:r>
            <a:r>
              <a:rPr lang="en-US" dirty="0" err="1"/>
              <a:t>mai</a:t>
            </a:r>
            <a:r>
              <a:rPr lang="en-US" dirty="0"/>
              <a:t> </a:t>
            </a:r>
            <a:r>
              <a:rPr lang="en-US" dirty="0" err="1"/>
              <a:t>degrabă</a:t>
            </a:r>
            <a:r>
              <a:rPr lang="en-US" dirty="0"/>
              <a:t> </a:t>
            </a:r>
            <a:r>
              <a:rPr lang="en-US" dirty="0" err="1"/>
              <a:t>funcționează</a:t>
            </a:r>
            <a:r>
              <a:rPr lang="en-US" dirty="0"/>
              <a:t> la </a:t>
            </a:r>
            <a:r>
              <a:rPr lang="en-US" dirty="0" err="1"/>
              <a:t>tensiunea</a:t>
            </a:r>
            <a:r>
              <a:rPr lang="en-US" dirty="0"/>
              <a:t> de la borna de </a:t>
            </a:r>
            <a:r>
              <a:rPr lang="en-US" dirty="0" err="1"/>
              <a:t>poartă</a:t>
            </a:r>
            <a:r>
              <a:rPr lang="en-US" dirty="0"/>
              <a:t>. </a:t>
            </a:r>
            <a:endParaRPr lang="ro-RO" dirty="0"/>
          </a:p>
          <a:p>
            <a:r>
              <a:rPr lang="en-US" dirty="0"/>
              <a:t>„Bipolar” se </a:t>
            </a:r>
            <a:r>
              <a:rPr lang="en-US" dirty="0" err="1"/>
              <a:t>referă</a:t>
            </a:r>
            <a:r>
              <a:rPr lang="en-US" dirty="0"/>
              <a:t> la </a:t>
            </a:r>
            <a:r>
              <a:rPr lang="en-US" dirty="0" err="1"/>
              <a:t>partea</a:t>
            </a:r>
            <a:r>
              <a:rPr lang="en-US" dirty="0"/>
              <a:t> de </a:t>
            </a:r>
            <a:r>
              <a:rPr lang="en-US" dirty="0" err="1"/>
              <a:t>ieșire</a:t>
            </a:r>
            <a:r>
              <a:rPr lang="en-US" dirty="0"/>
              <a:t> a BJT cu </a:t>
            </a:r>
            <a:r>
              <a:rPr lang="en-US" dirty="0" err="1"/>
              <a:t>natură</a:t>
            </a:r>
            <a:r>
              <a:rPr lang="en-US" dirty="0"/>
              <a:t> </a:t>
            </a:r>
            <a:r>
              <a:rPr lang="en-US" dirty="0" err="1"/>
              <a:t>bipolară</a:t>
            </a:r>
            <a:r>
              <a:rPr lang="en-US" dirty="0"/>
              <a:t>, </a:t>
            </a:r>
            <a:r>
              <a:rPr lang="en-US" dirty="0" err="1"/>
              <a:t>în</a:t>
            </a:r>
            <a:r>
              <a:rPr lang="en-US" dirty="0"/>
              <a:t> care </a:t>
            </a:r>
            <a:r>
              <a:rPr lang="en-US" dirty="0" err="1"/>
              <a:t>fluxul</a:t>
            </a:r>
            <a:r>
              <a:rPr lang="en-US" dirty="0"/>
              <a:t> de </a:t>
            </a:r>
            <a:r>
              <a:rPr lang="en-US" dirty="0" err="1"/>
              <a:t>curent</a:t>
            </a:r>
            <a:r>
              <a:rPr lang="en-US" dirty="0"/>
              <a:t> se </a:t>
            </a:r>
            <a:r>
              <a:rPr lang="en-US" dirty="0" err="1"/>
              <a:t>datorează</a:t>
            </a:r>
            <a:r>
              <a:rPr lang="en-US" dirty="0"/>
              <a:t> </a:t>
            </a:r>
            <a:r>
              <a:rPr lang="en-US" dirty="0" err="1"/>
              <a:t>ambelor</a:t>
            </a:r>
            <a:r>
              <a:rPr lang="en-US" dirty="0"/>
              <a:t> </a:t>
            </a:r>
            <a:r>
              <a:rPr lang="en-US" dirty="0" err="1"/>
              <a:t>tipuri</a:t>
            </a:r>
            <a:r>
              <a:rPr lang="en-US" dirty="0"/>
              <a:t> de </a:t>
            </a:r>
            <a:r>
              <a:rPr lang="en-US" dirty="0" err="1"/>
              <a:t>purtători</a:t>
            </a:r>
            <a:r>
              <a:rPr lang="en-US" dirty="0"/>
              <a:t> de </a:t>
            </a:r>
            <a:r>
              <a:rPr lang="en-US" dirty="0" err="1"/>
              <a:t>sarcină</a:t>
            </a:r>
            <a:r>
              <a:rPr lang="en-US" dirty="0"/>
              <a:t>. </a:t>
            </a:r>
            <a:r>
              <a:rPr lang="en-US" dirty="0" err="1"/>
              <a:t>Îi</a:t>
            </a:r>
            <a:r>
              <a:rPr lang="en-US" dirty="0"/>
              <a:t> </a:t>
            </a:r>
            <a:r>
              <a:rPr lang="en-US" dirty="0" err="1"/>
              <a:t>permite</a:t>
            </a:r>
            <a:r>
              <a:rPr lang="en-US" dirty="0"/>
              <a:t> </a:t>
            </a:r>
            <a:r>
              <a:rPr lang="en-US" dirty="0" err="1"/>
              <a:t>să</a:t>
            </a:r>
            <a:r>
              <a:rPr lang="en-US" dirty="0"/>
              <a:t> </a:t>
            </a:r>
            <a:r>
              <a:rPr lang="en-US" dirty="0" err="1"/>
              <a:t>gestioneze</a:t>
            </a:r>
            <a:r>
              <a:rPr lang="en-US" dirty="0"/>
              <a:t> </a:t>
            </a:r>
            <a:r>
              <a:rPr lang="en-US" dirty="0" err="1"/>
              <a:t>curenți</a:t>
            </a:r>
            <a:r>
              <a:rPr lang="en-US" dirty="0"/>
              <a:t> </a:t>
            </a:r>
            <a:r>
              <a:rPr lang="en-US" dirty="0" err="1"/>
              <a:t>și</a:t>
            </a:r>
            <a:r>
              <a:rPr lang="en-US" dirty="0"/>
              <a:t> </a:t>
            </a:r>
            <a:r>
              <a:rPr lang="en-US" dirty="0" err="1"/>
              <a:t>tensiuni</a:t>
            </a:r>
            <a:r>
              <a:rPr lang="en-US" dirty="0"/>
              <a:t> </a:t>
            </a:r>
            <a:r>
              <a:rPr lang="en-US" dirty="0" err="1"/>
              <a:t>foarte</a:t>
            </a:r>
            <a:r>
              <a:rPr lang="en-US" dirty="0"/>
              <a:t> </a:t>
            </a:r>
            <a:r>
              <a:rPr lang="en-US" dirty="0" err="1"/>
              <a:t>mari</a:t>
            </a:r>
            <a:r>
              <a:rPr lang="en-US" dirty="0"/>
              <a:t> </a:t>
            </a:r>
            <a:r>
              <a:rPr lang="en-US" dirty="0" err="1"/>
              <a:t>folosind</a:t>
            </a:r>
            <a:r>
              <a:rPr lang="en-US" dirty="0"/>
              <a:t> </a:t>
            </a:r>
            <a:r>
              <a:rPr lang="en-US" dirty="0" err="1"/>
              <a:t>semnale</a:t>
            </a:r>
            <a:r>
              <a:rPr lang="en-US" dirty="0"/>
              <a:t> de </a:t>
            </a:r>
            <a:r>
              <a:rPr lang="en-US" dirty="0" err="1"/>
              <a:t>tensiune</a:t>
            </a:r>
            <a:r>
              <a:rPr lang="en-US" dirty="0"/>
              <a:t> </a:t>
            </a:r>
            <a:r>
              <a:rPr lang="en-US" dirty="0" err="1"/>
              <a:t>mici</a:t>
            </a:r>
            <a:r>
              <a:rPr lang="en-US" dirty="0"/>
              <a:t>. </a:t>
            </a:r>
            <a:endParaRPr lang="ro-RO" dirty="0"/>
          </a:p>
          <a:p>
            <a:r>
              <a:rPr lang="en-US" dirty="0" err="1"/>
              <a:t>Această</a:t>
            </a:r>
            <a:r>
              <a:rPr lang="en-US" dirty="0"/>
              <a:t> </a:t>
            </a:r>
            <a:r>
              <a:rPr lang="en-US" dirty="0" err="1"/>
              <a:t>combinație</a:t>
            </a:r>
            <a:r>
              <a:rPr lang="en-US" dirty="0"/>
              <a:t> </a:t>
            </a:r>
            <a:r>
              <a:rPr lang="en-US" dirty="0" err="1"/>
              <a:t>hibridă</a:t>
            </a:r>
            <a:r>
              <a:rPr lang="en-US" dirty="0"/>
              <a:t> face din IGBT un </a:t>
            </a:r>
            <a:r>
              <a:rPr lang="en-US" dirty="0" err="1"/>
              <a:t>dispozitiv</a:t>
            </a:r>
            <a:r>
              <a:rPr lang="en-US" dirty="0"/>
              <a:t> </a:t>
            </a:r>
            <a:r>
              <a:rPr lang="en-US" dirty="0" err="1"/>
              <a:t>controlat</a:t>
            </a:r>
            <a:r>
              <a:rPr lang="en-US" dirty="0"/>
              <a:t> de </a:t>
            </a:r>
            <a:r>
              <a:rPr lang="en-US" dirty="0" err="1"/>
              <a:t>tensiune</a:t>
            </a:r>
            <a:r>
              <a:rPr lang="en-US" dirty="0"/>
              <a:t>. </a:t>
            </a:r>
            <a:endParaRPr lang="ro-RO" dirty="0"/>
          </a:p>
          <a:p>
            <a:pPr marL="0" indent="0">
              <a:buNone/>
            </a:pPr>
            <a:r>
              <a:rPr lang="ro-RO" dirty="0"/>
              <a:t>                      </a:t>
            </a:r>
            <a:r>
              <a:rPr lang="en-US" dirty="0"/>
              <a:t>IGBT </a:t>
            </a:r>
            <a:r>
              <a:rPr lang="en-US" dirty="0" err="1"/>
              <a:t>este</a:t>
            </a:r>
            <a:r>
              <a:rPr lang="en-US" dirty="0"/>
              <a:t> </a:t>
            </a:r>
            <a:r>
              <a:rPr lang="en-US" dirty="0" err="1"/>
              <a:t>cunoscut</a:t>
            </a:r>
            <a:r>
              <a:rPr lang="en-US" dirty="0"/>
              <a:t> </a:t>
            </a:r>
            <a:r>
              <a:rPr lang="en-US" dirty="0" err="1"/>
              <a:t>și</a:t>
            </a:r>
            <a:r>
              <a:rPr lang="en-US" dirty="0"/>
              <a:t> sub </a:t>
            </a:r>
            <a:r>
              <a:rPr lang="en-US" dirty="0" err="1"/>
              <a:t>diferite</a:t>
            </a:r>
            <a:r>
              <a:rPr lang="en-US" dirty="0"/>
              <a:t> </a:t>
            </a:r>
            <a:r>
              <a:rPr lang="en-US" dirty="0" err="1"/>
              <a:t>alte</a:t>
            </a:r>
            <a:r>
              <a:rPr lang="en-US" dirty="0"/>
              <a:t> </a:t>
            </a:r>
            <a:r>
              <a:rPr lang="en-US" dirty="0" err="1"/>
              <a:t>denumiri</a:t>
            </a:r>
            <a:r>
              <a:rPr lang="en-US" dirty="0"/>
              <a:t>, cum </a:t>
            </a:r>
            <a:r>
              <a:rPr lang="en-US" dirty="0" err="1"/>
              <a:t>ar</a:t>
            </a:r>
            <a:r>
              <a:rPr lang="en-US" dirty="0"/>
              <a:t> fi: </a:t>
            </a:r>
            <a:endParaRPr lang="ro-RO" dirty="0"/>
          </a:p>
          <a:p>
            <a:r>
              <a:rPr lang="en-US" b="1" i="1" dirty="0" err="1"/>
              <a:t>tranzistor</a:t>
            </a:r>
            <a:r>
              <a:rPr lang="en-US" b="1" i="1" dirty="0"/>
              <a:t> cu </a:t>
            </a:r>
            <a:r>
              <a:rPr lang="en-US" b="1" i="1" dirty="0" err="1"/>
              <a:t>poartă</a:t>
            </a:r>
            <a:r>
              <a:rPr lang="en-US" b="1" i="1" dirty="0"/>
              <a:t> </a:t>
            </a:r>
            <a:r>
              <a:rPr lang="en-US" b="1" i="1" dirty="0" err="1"/>
              <a:t>izolată</a:t>
            </a:r>
            <a:r>
              <a:rPr lang="en-US" b="1" i="1" dirty="0"/>
              <a:t> cu </a:t>
            </a:r>
            <a:r>
              <a:rPr lang="en-US" b="1" i="1" dirty="0" err="1"/>
              <a:t>oxid</a:t>
            </a:r>
            <a:r>
              <a:rPr lang="en-US" b="1" i="1" dirty="0"/>
              <a:t> de metal (MOSIGT), </a:t>
            </a:r>
            <a:endParaRPr lang="ro-RO" b="1" i="1" dirty="0"/>
          </a:p>
          <a:p>
            <a:r>
              <a:rPr lang="en-US" b="1" i="1" dirty="0" err="1"/>
              <a:t>tranzistor</a:t>
            </a:r>
            <a:r>
              <a:rPr lang="en-US" b="1" i="1" dirty="0"/>
              <a:t> cu </a:t>
            </a:r>
            <a:r>
              <a:rPr lang="en-US" b="1" i="1" dirty="0" err="1"/>
              <a:t>efect</a:t>
            </a:r>
            <a:r>
              <a:rPr lang="en-US" b="1" i="1" dirty="0"/>
              <a:t> de </a:t>
            </a:r>
            <a:r>
              <a:rPr lang="en-US" b="1" i="1" dirty="0" err="1"/>
              <a:t>câmp</a:t>
            </a:r>
            <a:r>
              <a:rPr lang="en-US" b="1" i="1" dirty="0"/>
              <a:t> </a:t>
            </a:r>
            <a:r>
              <a:rPr lang="en-US" b="1" i="1" dirty="0" err="1"/>
              <a:t>modulat</a:t>
            </a:r>
            <a:r>
              <a:rPr lang="en-US" b="1" i="1" dirty="0"/>
              <a:t> cu </a:t>
            </a:r>
            <a:r>
              <a:rPr lang="en-US" b="1" i="1" dirty="0" err="1"/>
              <a:t>câștig</a:t>
            </a:r>
            <a:r>
              <a:rPr lang="en-US" b="1" i="1" dirty="0"/>
              <a:t> (GEMFET), </a:t>
            </a:r>
            <a:endParaRPr lang="ro-RO" b="1" i="1" dirty="0"/>
          </a:p>
          <a:p>
            <a:r>
              <a:rPr lang="en-US" b="1" i="1" dirty="0" err="1"/>
              <a:t>tranzistor</a:t>
            </a:r>
            <a:r>
              <a:rPr lang="en-US" b="1" i="1" dirty="0"/>
              <a:t> cu </a:t>
            </a:r>
            <a:r>
              <a:rPr lang="en-US" b="1" i="1" dirty="0" err="1"/>
              <a:t>efect</a:t>
            </a:r>
            <a:r>
              <a:rPr lang="en-US" b="1" i="1" dirty="0"/>
              <a:t> de </a:t>
            </a:r>
            <a:r>
              <a:rPr lang="en-US" b="1" i="1" dirty="0" err="1"/>
              <a:t>câmp</a:t>
            </a:r>
            <a:r>
              <a:rPr lang="en-US" b="1" i="1" dirty="0"/>
              <a:t> </a:t>
            </a:r>
            <a:r>
              <a:rPr lang="en-US" b="1" i="1" dirty="0" err="1"/>
              <a:t>modulat</a:t>
            </a:r>
            <a:r>
              <a:rPr lang="en-US" b="1" i="1" dirty="0"/>
              <a:t> </a:t>
            </a:r>
            <a:r>
              <a:rPr lang="en-US" b="1" i="1" dirty="0" err="1"/>
              <a:t>conductiv</a:t>
            </a:r>
            <a:r>
              <a:rPr lang="en-US" b="1" i="1" dirty="0"/>
              <a:t> (COMFET), </a:t>
            </a:r>
            <a:endParaRPr lang="ro-RO" b="1" i="1" dirty="0"/>
          </a:p>
          <a:p>
            <a:r>
              <a:rPr lang="en-US" b="1" i="1" dirty="0" err="1"/>
              <a:t>tranzistor</a:t>
            </a:r>
            <a:r>
              <a:rPr lang="en-US" b="1" i="1" dirty="0"/>
              <a:t> cu </a:t>
            </a:r>
            <a:r>
              <a:rPr lang="en-US" b="1" i="1" dirty="0" err="1"/>
              <a:t>poartă</a:t>
            </a:r>
            <a:r>
              <a:rPr lang="en-US" b="1" i="1" dirty="0"/>
              <a:t> </a:t>
            </a:r>
            <a:r>
              <a:rPr lang="en-US" b="1" i="1" dirty="0" err="1"/>
              <a:t>izolată</a:t>
            </a:r>
            <a:r>
              <a:rPr lang="en-US" b="1" i="1" dirty="0"/>
              <a:t> (IGT).</a:t>
            </a:r>
            <a:endParaRPr lang="ro-RO" b="1" i="1" dirty="0"/>
          </a:p>
          <a:p>
            <a:endParaRPr lang="en-US" dirty="0"/>
          </a:p>
        </p:txBody>
      </p:sp>
      <p:pic>
        <p:nvPicPr>
          <p:cNvPr id="4" name="Imagine 3">
            <a:extLst>
              <a:ext uri="{FF2B5EF4-FFF2-40B4-BE49-F238E27FC236}">
                <a16:creationId xmlns:a16="http://schemas.microsoft.com/office/drawing/2014/main" xmlns="" id="{6FCAD45B-8661-0C7F-2F0A-9B75C0655D39}"/>
              </a:ext>
            </a:extLst>
          </p:cNvPr>
          <p:cNvPicPr>
            <a:picLocks noChangeAspect="1"/>
          </p:cNvPicPr>
          <p:nvPr/>
        </p:nvPicPr>
        <p:blipFill>
          <a:blip r:embed="rId2"/>
          <a:stretch>
            <a:fillRect/>
          </a:stretch>
        </p:blipFill>
        <p:spPr>
          <a:xfrm>
            <a:off x="9069354" y="305286"/>
            <a:ext cx="2770803" cy="1385402"/>
          </a:xfrm>
          <a:prstGeom prst="rect">
            <a:avLst/>
          </a:prstGeom>
        </p:spPr>
      </p:pic>
    </p:spTree>
    <p:extLst>
      <p:ext uri="{BB962C8B-B14F-4D97-AF65-F5344CB8AC3E}">
        <p14:creationId xmlns:p14="http://schemas.microsoft.com/office/powerpoint/2010/main" val="181530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DC44B0F-37DB-6E1E-7C0E-57D2A206411E}"/>
              </a:ext>
            </a:extLst>
          </p:cNvPr>
          <p:cNvSpPr>
            <a:spLocks noGrp="1"/>
          </p:cNvSpPr>
          <p:nvPr>
            <p:ph type="title"/>
          </p:nvPr>
        </p:nvSpPr>
        <p:spPr>
          <a:xfrm>
            <a:off x="838200" y="365125"/>
            <a:ext cx="4522694" cy="674781"/>
          </a:xfrm>
        </p:spPr>
        <p:txBody>
          <a:bodyPr>
            <a:normAutofit fontScale="90000"/>
          </a:bodyPr>
          <a:lstStyle/>
          <a:p>
            <a:r>
              <a:rPr lang="ro-RO" dirty="0"/>
              <a:t>Construcția IGBT</a:t>
            </a:r>
            <a:endParaRPr lang="en-US" dirty="0"/>
          </a:p>
        </p:txBody>
      </p:sp>
      <p:sp>
        <p:nvSpPr>
          <p:cNvPr id="3" name="Substituent conținut 2">
            <a:extLst>
              <a:ext uri="{FF2B5EF4-FFF2-40B4-BE49-F238E27FC236}">
                <a16:creationId xmlns:a16="http://schemas.microsoft.com/office/drawing/2014/main" xmlns="" id="{829A41A7-2EFF-7324-D3EA-462028D87D79}"/>
              </a:ext>
            </a:extLst>
          </p:cNvPr>
          <p:cNvSpPr>
            <a:spLocks noGrp="1"/>
          </p:cNvSpPr>
          <p:nvPr>
            <p:ph idx="1"/>
          </p:nvPr>
        </p:nvSpPr>
        <p:spPr>
          <a:xfrm>
            <a:off x="224118" y="1039906"/>
            <a:ext cx="6963818" cy="5316070"/>
          </a:xfrm>
        </p:spPr>
        <p:txBody>
          <a:bodyPr>
            <a:normAutofit/>
          </a:bodyPr>
          <a:lstStyle/>
          <a:p>
            <a:r>
              <a:rPr lang="en-US" sz="1800" dirty="0"/>
              <a:t>Este un </a:t>
            </a:r>
            <a:r>
              <a:rPr lang="en-US" sz="1800" dirty="0" err="1"/>
              <a:t>dispozitiv</a:t>
            </a:r>
            <a:r>
              <a:rPr lang="en-US" sz="1800" dirty="0"/>
              <a:t> PNPN cu </a:t>
            </a:r>
            <a:r>
              <a:rPr lang="en-US" sz="1800" dirty="0" err="1"/>
              <a:t>patru</a:t>
            </a:r>
            <a:r>
              <a:rPr lang="en-US" sz="1800" dirty="0"/>
              <a:t> </a:t>
            </a:r>
            <a:r>
              <a:rPr lang="en-US" sz="1800" dirty="0" err="1"/>
              <a:t>straturi</a:t>
            </a:r>
            <a:r>
              <a:rPr lang="en-US" sz="1800" dirty="0"/>
              <a:t>, </a:t>
            </a:r>
            <a:r>
              <a:rPr lang="en-US" sz="1800" dirty="0" err="1"/>
              <a:t>având</a:t>
            </a:r>
            <a:r>
              <a:rPr lang="en-US" sz="1800" dirty="0"/>
              <a:t> </a:t>
            </a:r>
            <a:r>
              <a:rPr lang="en-US" sz="1800" dirty="0" err="1"/>
              <a:t>trei</a:t>
            </a:r>
            <a:r>
              <a:rPr lang="en-US" sz="1800" dirty="0"/>
              <a:t> </a:t>
            </a:r>
            <a:r>
              <a:rPr lang="en-US" sz="1800" dirty="0" err="1"/>
              <a:t>joncțiuni</a:t>
            </a:r>
            <a:r>
              <a:rPr lang="en-US" sz="1800" dirty="0"/>
              <a:t> PN. </a:t>
            </a:r>
            <a:endParaRPr lang="ro-RO" sz="1800" dirty="0"/>
          </a:p>
          <a:p>
            <a:r>
              <a:rPr lang="en-US" sz="1800" dirty="0"/>
              <a:t>Are </a:t>
            </a:r>
            <a:r>
              <a:rPr lang="en-US" sz="1800" dirty="0" err="1"/>
              <a:t>trei</a:t>
            </a:r>
            <a:r>
              <a:rPr lang="en-US" sz="1800" dirty="0"/>
              <a:t> </a:t>
            </a:r>
            <a:r>
              <a:rPr lang="en-US" sz="1800" dirty="0" err="1"/>
              <a:t>terminale</a:t>
            </a:r>
            <a:r>
              <a:rPr lang="en-US" sz="1800" dirty="0"/>
              <a:t> </a:t>
            </a:r>
            <a:r>
              <a:rPr lang="en-US" sz="1800" dirty="0" err="1"/>
              <a:t>Poartă</a:t>
            </a:r>
            <a:r>
              <a:rPr lang="en-US" sz="1800" dirty="0"/>
              <a:t> (G), </a:t>
            </a:r>
            <a:r>
              <a:rPr lang="en-US" sz="1800" dirty="0" err="1"/>
              <a:t>Colector</a:t>
            </a:r>
            <a:r>
              <a:rPr lang="en-US" sz="1800" dirty="0"/>
              <a:t> (C) </a:t>
            </a:r>
            <a:r>
              <a:rPr lang="en-US" sz="1800" dirty="0" err="1"/>
              <a:t>și</a:t>
            </a:r>
            <a:r>
              <a:rPr lang="en-US" sz="1800" dirty="0"/>
              <a:t> </a:t>
            </a:r>
            <a:r>
              <a:rPr lang="en-US" sz="1800" dirty="0" err="1"/>
              <a:t>Emitor</a:t>
            </a:r>
            <a:r>
              <a:rPr lang="en-US" sz="1800" dirty="0"/>
              <a:t> (E). </a:t>
            </a:r>
            <a:r>
              <a:rPr lang="en-US" sz="1800" dirty="0" err="1"/>
              <a:t>Numele</a:t>
            </a:r>
            <a:r>
              <a:rPr lang="en-US" sz="1800" dirty="0"/>
              <a:t> </a:t>
            </a:r>
            <a:r>
              <a:rPr lang="en-US" sz="1800" dirty="0" err="1"/>
              <a:t>terminalului</a:t>
            </a:r>
            <a:r>
              <a:rPr lang="en-US" sz="1800" dirty="0"/>
              <a:t> </a:t>
            </a:r>
            <a:r>
              <a:rPr lang="en-US" sz="1800" dirty="0" err="1"/>
              <a:t>implică</a:t>
            </a:r>
            <a:r>
              <a:rPr lang="en-US" sz="1800" dirty="0"/>
              <a:t>, de </a:t>
            </a:r>
            <a:r>
              <a:rPr lang="en-US" sz="1800" dirty="0" err="1"/>
              <a:t>asemenea</a:t>
            </a:r>
            <a:r>
              <a:rPr lang="en-US" sz="1800" dirty="0"/>
              <a:t>, </a:t>
            </a:r>
            <a:r>
              <a:rPr lang="en-US" sz="1800" dirty="0" err="1"/>
              <a:t>să</a:t>
            </a:r>
            <a:r>
              <a:rPr lang="en-US" sz="1800" dirty="0"/>
              <a:t> fie </a:t>
            </a:r>
            <a:r>
              <a:rPr lang="en-US" sz="1800" dirty="0" err="1"/>
              <a:t>luat</a:t>
            </a:r>
            <a:r>
              <a:rPr lang="en-US" sz="1800" dirty="0"/>
              <a:t> de la </a:t>
            </a:r>
            <a:r>
              <a:rPr lang="en-US" sz="1800" dirty="0" err="1"/>
              <a:t>ambii</a:t>
            </a:r>
            <a:r>
              <a:rPr lang="en-US" sz="1800" dirty="0"/>
              <a:t> </a:t>
            </a:r>
            <a:r>
              <a:rPr lang="en-US" sz="1800" dirty="0" err="1"/>
              <a:t>tranzistori</a:t>
            </a:r>
            <a:r>
              <a:rPr lang="en-US" sz="1800" dirty="0"/>
              <a:t>. </a:t>
            </a:r>
            <a:endParaRPr lang="ro-RO" sz="1800" dirty="0"/>
          </a:p>
          <a:p>
            <a:r>
              <a:rPr lang="en-US" sz="1800" dirty="0" err="1"/>
              <a:t>Terminalul</a:t>
            </a:r>
            <a:r>
              <a:rPr lang="en-US" sz="1800" dirty="0"/>
              <a:t> de </a:t>
            </a:r>
            <a:r>
              <a:rPr lang="en-US" sz="1800" dirty="0" err="1"/>
              <a:t>poartă</a:t>
            </a:r>
            <a:r>
              <a:rPr lang="en-US" sz="1800" dirty="0"/>
              <a:t>, </a:t>
            </a:r>
            <a:r>
              <a:rPr lang="en-US" sz="1800" dirty="0" err="1"/>
              <a:t>deoarece</a:t>
            </a:r>
            <a:r>
              <a:rPr lang="en-US" sz="1800" dirty="0"/>
              <a:t> </a:t>
            </a:r>
            <a:r>
              <a:rPr lang="en-US" sz="1800" dirty="0" err="1"/>
              <a:t>este</a:t>
            </a:r>
            <a:r>
              <a:rPr lang="en-US" sz="1800" dirty="0"/>
              <a:t> </a:t>
            </a:r>
            <a:r>
              <a:rPr lang="en-US" sz="1800" dirty="0" err="1"/>
              <a:t>partea</a:t>
            </a:r>
            <a:r>
              <a:rPr lang="en-US" sz="1800" dirty="0"/>
              <a:t> de </a:t>
            </a:r>
            <a:r>
              <a:rPr lang="en-US" sz="1800" dirty="0" err="1"/>
              <a:t>intrare</a:t>
            </a:r>
            <a:r>
              <a:rPr lang="en-US" sz="1800" dirty="0"/>
              <a:t>, </a:t>
            </a:r>
            <a:r>
              <a:rPr lang="en-US" sz="1800" dirty="0" err="1"/>
              <a:t>luată</a:t>
            </a:r>
            <a:r>
              <a:rPr lang="en-US" sz="1800" dirty="0"/>
              <a:t> de la MOSFET, </a:t>
            </a:r>
            <a:r>
              <a:rPr lang="en-US" sz="1800" dirty="0" err="1"/>
              <a:t>în</a:t>
            </a:r>
            <a:r>
              <a:rPr lang="en-US" sz="1800" dirty="0"/>
              <a:t> </a:t>
            </a:r>
            <a:r>
              <a:rPr lang="en-US" sz="1800" dirty="0" err="1"/>
              <a:t>timp</a:t>
            </a:r>
            <a:r>
              <a:rPr lang="en-US" sz="1800" dirty="0"/>
              <a:t> </a:t>
            </a:r>
            <a:r>
              <a:rPr lang="en-US" sz="1800" dirty="0" err="1"/>
              <a:t>ce</a:t>
            </a:r>
            <a:r>
              <a:rPr lang="en-US" sz="1800" dirty="0"/>
              <a:t> </a:t>
            </a:r>
            <a:r>
              <a:rPr lang="en-US" sz="1800" dirty="0" err="1"/>
              <a:t>colectorul</a:t>
            </a:r>
            <a:r>
              <a:rPr lang="en-US" sz="1800" dirty="0"/>
              <a:t> </a:t>
            </a:r>
            <a:r>
              <a:rPr lang="en-US" sz="1800" dirty="0" err="1"/>
              <a:t>și</a:t>
            </a:r>
            <a:r>
              <a:rPr lang="en-US" sz="1800" dirty="0"/>
              <a:t> </a:t>
            </a:r>
            <a:r>
              <a:rPr lang="en-US" sz="1800" dirty="0" err="1"/>
              <a:t>emitorul</a:t>
            </a:r>
            <a:r>
              <a:rPr lang="en-US" sz="1800" dirty="0"/>
              <a:t>, </a:t>
            </a:r>
            <a:r>
              <a:rPr lang="en-US" sz="1800" dirty="0" err="1"/>
              <a:t>așa</a:t>
            </a:r>
            <a:r>
              <a:rPr lang="en-US" sz="1800" dirty="0"/>
              <a:t> cum sunt </a:t>
            </a:r>
            <a:r>
              <a:rPr lang="en-US" sz="1800" dirty="0" err="1"/>
              <a:t>ieșirea</a:t>
            </a:r>
            <a:r>
              <a:rPr lang="en-US" sz="1800" dirty="0"/>
              <a:t>, sunt </a:t>
            </a:r>
            <a:r>
              <a:rPr lang="en-US" sz="1800" dirty="0" err="1"/>
              <a:t>preluate</a:t>
            </a:r>
            <a:r>
              <a:rPr lang="en-US" sz="1800" dirty="0"/>
              <a:t> de la BJT.</a:t>
            </a:r>
            <a:endParaRPr lang="ro-RO" sz="1800" dirty="0"/>
          </a:p>
          <a:p>
            <a:r>
              <a:rPr lang="en-US" sz="1800" dirty="0"/>
              <a:t>IGBT </a:t>
            </a:r>
            <a:r>
              <a:rPr lang="en-US" sz="1800" dirty="0" err="1"/>
              <a:t>este</a:t>
            </a:r>
            <a:r>
              <a:rPr lang="en-US" sz="1800" dirty="0"/>
              <a:t> format din </a:t>
            </a:r>
            <a:r>
              <a:rPr lang="en-US" sz="1800" dirty="0" err="1"/>
              <a:t>patru</a:t>
            </a:r>
            <a:r>
              <a:rPr lang="en-US" sz="1800" dirty="0"/>
              <a:t> </a:t>
            </a:r>
            <a:r>
              <a:rPr lang="en-US" sz="1800" dirty="0" err="1"/>
              <a:t>straturi</a:t>
            </a:r>
            <a:r>
              <a:rPr lang="en-US" sz="1800" dirty="0"/>
              <a:t> de semiconductor </a:t>
            </a:r>
            <a:r>
              <a:rPr lang="en-US" sz="1800" dirty="0" err="1"/>
              <a:t>pentru</a:t>
            </a:r>
            <a:r>
              <a:rPr lang="en-US" sz="1800" dirty="0"/>
              <a:t> a forma o </a:t>
            </a:r>
            <a:r>
              <a:rPr lang="en-US" sz="1800" dirty="0" err="1"/>
              <a:t>structură</a:t>
            </a:r>
            <a:r>
              <a:rPr lang="en-US" sz="1800" dirty="0"/>
              <a:t> PNPN. </a:t>
            </a:r>
            <a:r>
              <a:rPr lang="en-US" sz="1800" dirty="0" err="1"/>
              <a:t>Electrodul</a:t>
            </a:r>
            <a:r>
              <a:rPr lang="en-US" sz="1800" dirty="0"/>
              <a:t> </a:t>
            </a:r>
            <a:r>
              <a:rPr lang="en-US" sz="1800" dirty="0" err="1"/>
              <a:t>colector</a:t>
            </a:r>
            <a:r>
              <a:rPr lang="en-US" sz="1800" dirty="0"/>
              <a:t> (C) </a:t>
            </a:r>
            <a:r>
              <a:rPr lang="en-US" sz="1800" dirty="0" err="1"/>
              <a:t>este</a:t>
            </a:r>
            <a:r>
              <a:rPr lang="en-US" sz="1800" dirty="0"/>
              <a:t> </a:t>
            </a:r>
            <a:r>
              <a:rPr lang="en-US" sz="1800" dirty="0" err="1"/>
              <a:t>atașat</a:t>
            </a:r>
            <a:r>
              <a:rPr lang="en-US" sz="1800" dirty="0"/>
              <a:t> la </a:t>
            </a:r>
            <a:r>
              <a:rPr lang="en-US" sz="1800" dirty="0" err="1"/>
              <a:t>stratul</a:t>
            </a:r>
            <a:r>
              <a:rPr lang="en-US" sz="1800" dirty="0"/>
              <a:t> P </a:t>
            </a:r>
            <a:r>
              <a:rPr lang="en-US" sz="1800" dirty="0" err="1"/>
              <a:t>în</a:t>
            </a:r>
            <a:r>
              <a:rPr lang="en-US" sz="1800" dirty="0"/>
              <a:t> </a:t>
            </a:r>
            <a:r>
              <a:rPr lang="en-US" sz="1800" dirty="0" err="1"/>
              <a:t>timp</a:t>
            </a:r>
            <a:r>
              <a:rPr lang="en-US" sz="1800" dirty="0"/>
              <a:t> </a:t>
            </a:r>
            <a:r>
              <a:rPr lang="en-US" sz="1800" dirty="0" err="1"/>
              <a:t>ce</a:t>
            </a:r>
            <a:r>
              <a:rPr lang="en-US" sz="1800" dirty="0"/>
              <a:t> </a:t>
            </a:r>
            <a:r>
              <a:rPr lang="en-US" sz="1800" dirty="0" err="1"/>
              <a:t>emitorul</a:t>
            </a:r>
            <a:r>
              <a:rPr lang="en-US" sz="1800" dirty="0"/>
              <a:t> (E) </a:t>
            </a:r>
            <a:r>
              <a:rPr lang="en-US" sz="1800" dirty="0" err="1"/>
              <a:t>este</a:t>
            </a:r>
            <a:r>
              <a:rPr lang="en-US" sz="1800" dirty="0"/>
              <a:t> </a:t>
            </a:r>
            <a:r>
              <a:rPr lang="en-US" sz="1800" dirty="0" err="1"/>
              <a:t>atașat</a:t>
            </a:r>
            <a:r>
              <a:rPr lang="en-US" sz="1800" dirty="0"/>
              <a:t> </a:t>
            </a:r>
            <a:r>
              <a:rPr lang="en-US" sz="1800" dirty="0" err="1"/>
              <a:t>între</a:t>
            </a:r>
            <a:r>
              <a:rPr lang="en-US" sz="1800" dirty="0"/>
              <a:t> </a:t>
            </a:r>
            <a:r>
              <a:rPr lang="en-US" sz="1800" dirty="0" err="1"/>
              <a:t>straturile</a:t>
            </a:r>
            <a:r>
              <a:rPr lang="en-US" sz="1800" dirty="0"/>
              <a:t> P </a:t>
            </a:r>
            <a:r>
              <a:rPr lang="en-US" sz="1800" dirty="0" err="1"/>
              <a:t>și</a:t>
            </a:r>
            <a:r>
              <a:rPr lang="en-US" sz="1800" dirty="0"/>
              <a:t> N. </a:t>
            </a:r>
            <a:endParaRPr lang="ro-RO" sz="1800" dirty="0"/>
          </a:p>
          <a:p>
            <a:r>
              <a:rPr lang="en-US" sz="1800" dirty="0" err="1"/>
              <a:t>Pentru</a:t>
            </a:r>
            <a:r>
              <a:rPr lang="en-US" sz="1800" dirty="0"/>
              <a:t> </a:t>
            </a:r>
            <a:r>
              <a:rPr lang="en-US" sz="1800" dirty="0" err="1"/>
              <a:t>construcția</a:t>
            </a:r>
            <a:r>
              <a:rPr lang="en-US" sz="1800" dirty="0"/>
              <a:t> IGBT </a:t>
            </a:r>
            <a:r>
              <a:rPr lang="en-US" sz="1800" dirty="0" err="1"/>
              <a:t>este</a:t>
            </a:r>
            <a:r>
              <a:rPr lang="en-US" sz="1800" dirty="0"/>
              <a:t> </a:t>
            </a:r>
            <a:r>
              <a:rPr lang="en-US" sz="1800" dirty="0" err="1"/>
              <a:t>utilizat</a:t>
            </a:r>
            <a:r>
              <a:rPr lang="en-US" sz="1800" dirty="0"/>
              <a:t> un </a:t>
            </a:r>
            <a:r>
              <a:rPr lang="en-US" sz="1800" dirty="0" err="1"/>
              <a:t>substrat</a:t>
            </a:r>
            <a:r>
              <a:rPr lang="en-US" sz="1800" dirty="0"/>
              <a:t> P+. </a:t>
            </a:r>
            <a:endParaRPr lang="ro-RO" sz="1800" dirty="0"/>
          </a:p>
          <a:p>
            <a:r>
              <a:rPr lang="en-US" sz="1800" dirty="0"/>
              <a:t>Un </a:t>
            </a:r>
            <a:r>
              <a:rPr lang="en-US" sz="1800" dirty="0" err="1"/>
              <a:t>strat</a:t>
            </a:r>
            <a:r>
              <a:rPr lang="en-US" sz="1800" dirty="0"/>
              <a:t> N </a:t>
            </a:r>
            <a:r>
              <a:rPr lang="en-US" sz="1800" dirty="0" err="1"/>
              <a:t>este</a:t>
            </a:r>
            <a:r>
              <a:rPr lang="en-US" sz="1800" dirty="0"/>
              <a:t> </a:t>
            </a:r>
            <a:r>
              <a:rPr lang="en-US" sz="1800" dirty="0" err="1"/>
              <a:t>plasat</a:t>
            </a:r>
            <a:r>
              <a:rPr lang="en-US" sz="1800" dirty="0"/>
              <a:t> </a:t>
            </a:r>
            <a:r>
              <a:rPr lang="en-US" sz="1800" dirty="0" err="1"/>
              <a:t>deasupra</a:t>
            </a:r>
            <a:r>
              <a:rPr lang="en-US" sz="1800" dirty="0"/>
              <a:t> </a:t>
            </a:r>
            <a:r>
              <a:rPr lang="ro-RO" sz="1800" dirty="0"/>
              <a:t>la P+ </a:t>
            </a:r>
            <a:r>
              <a:rPr lang="en-US" sz="1800" dirty="0" err="1"/>
              <a:t>pentru</a:t>
            </a:r>
            <a:r>
              <a:rPr lang="en-US" sz="1800" dirty="0"/>
              <a:t> a forma </a:t>
            </a:r>
            <a:r>
              <a:rPr lang="en-US" sz="1800" dirty="0" err="1"/>
              <a:t>joncțiunea</a:t>
            </a:r>
            <a:r>
              <a:rPr lang="en-US" sz="1800" dirty="0"/>
              <a:t> PN J1. </a:t>
            </a:r>
            <a:endParaRPr lang="ro-RO" sz="1800" dirty="0"/>
          </a:p>
          <a:p>
            <a:r>
              <a:rPr lang="en-US" sz="1800" dirty="0" err="1"/>
              <a:t>Două</a:t>
            </a:r>
            <a:r>
              <a:rPr lang="en-US" sz="1800" dirty="0"/>
              <a:t> </a:t>
            </a:r>
            <a:r>
              <a:rPr lang="en-US" sz="1800" dirty="0" err="1"/>
              <a:t>regiuni</a:t>
            </a:r>
            <a:r>
              <a:rPr lang="en-US" sz="1800" dirty="0"/>
              <a:t> P sunt fabricate </a:t>
            </a:r>
            <a:r>
              <a:rPr lang="en-US" sz="1800" dirty="0" err="1"/>
              <a:t>deasupra</a:t>
            </a:r>
            <a:r>
              <a:rPr lang="en-US" sz="1800" dirty="0"/>
              <a:t> </a:t>
            </a:r>
            <a:r>
              <a:rPr lang="en-US" sz="1800" dirty="0" err="1"/>
              <a:t>stratului</a:t>
            </a:r>
            <a:r>
              <a:rPr lang="en-US" sz="1800" dirty="0"/>
              <a:t> N </a:t>
            </a:r>
            <a:r>
              <a:rPr lang="en-US" sz="1800" dirty="0" err="1"/>
              <a:t>pentru</a:t>
            </a:r>
            <a:r>
              <a:rPr lang="en-US" sz="1800" dirty="0"/>
              <a:t> a forma </a:t>
            </a:r>
            <a:r>
              <a:rPr lang="en-US" sz="1800" dirty="0" err="1"/>
              <a:t>joncțiunea</a:t>
            </a:r>
            <a:r>
              <a:rPr lang="en-US" sz="1800" dirty="0"/>
              <a:t> PN J2. </a:t>
            </a:r>
            <a:endParaRPr lang="ro-RO" sz="1800" dirty="0"/>
          </a:p>
          <a:p>
            <a:r>
              <a:rPr lang="en-US" sz="1800" dirty="0" err="1"/>
              <a:t>Regiunea</a:t>
            </a:r>
            <a:r>
              <a:rPr lang="en-US" sz="1800" dirty="0"/>
              <a:t> P </a:t>
            </a:r>
            <a:r>
              <a:rPr lang="en-US" sz="1800" dirty="0" err="1"/>
              <a:t>este</a:t>
            </a:r>
            <a:r>
              <a:rPr lang="en-US" sz="1800" dirty="0"/>
              <a:t> </a:t>
            </a:r>
            <a:r>
              <a:rPr lang="en-US" sz="1800" dirty="0" err="1"/>
              <a:t>proiectată</a:t>
            </a:r>
            <a:r>
              <a:rPr lang="en-US" sz="1800" dirty="0"/>
              <a:t> </a:t>
            </a:r>
            <a:r>
              <a:rPr lang="en-US" sz="1800" dirty="0" err="1"/>
              <a:t>astfel</a:t>
            </a:r>
            <a:r>
              <a:rPr lang="en-US" sz="1800" dirty="0"/>
              <a:t> </a:t>
            </a:r>
            <a:r>
              <a:rPr lang="en-US" sz="1800" dirty="0" err="1"/>
              <a:t>încât</a:t>
            </a:r>
            <a:r>
              <a:rPr lang="en-US" sz="1800" dirty="0"/>
              <a:t> </a:t>
            </a:r>
            <a:r>
              <a:rPr lang="en-US" sz="1800" dirty="0" err="1"/>
              <a:t>să</a:t>
            </a:r>
            <a:r>
              <a:rPr lang="en-US" sz="1800" dirty="0"/>
              <a:t> lase o </a:t>
            </a:r>
            <a:r>
              <a:rPr lang="en-US" sz="1800" dirty="0" err="1"/>
              <a:t>cale</a:t>
            </a:r>
            <a:r>
              <a:rPr lang="en-US" sz="1800" dirty="0"/>
              <a:t> </a:t>
            </a:r>
            <a:r>
              <a:rPr lang="en-US" sz="1800" dirty="0" err="1"/>
              <a:t>în</a:t>
            </a:r>
            <a:r>
              <a:rPr lang="en-US" sz="1800" dirty="0"/>
              <a:t> </a:t>
            </a:r>
            <a:r>
              <a:rPr lang="en-US" sz="1800" dirty="0" err="1"/>
              <a:t>mijloc</a:t>
            </a:r>
            <a:r>
              <a:rPr lang="en-US" sz="1800" dirty="0"/>
              <a:t> </a:t>
            </a:r>
            <a:r>
              <a:rPr lang="en-US" sz="1800" dirty="0" err="1"/>
              <a:t>pentru</a:t>
            </a:r>
            <a:r>
              <a:rPr lang="en-US" sz="1800" dirty="0"/>
              <a:t> </a:t>
            </a:r>
            <a:r>
              <a:rPr lang="en-US" sz="1800" dirty="0" err="1"/>
              <a:t>electrodul</a:t>
            </a:r>
            <a:r>
              <a:rPr lang="en-US" sz="1800" dirty="0"/>
              <a:t> de </a:t>
            </a:r>
            <a:r>
              <a:rPr lang="en-US" sz="1800" dirty="0" err="1"/>
              <a:t>poartă</a:t>
            </a:r>
            <a:r>
              <a:rPr lang="en-US" sz="1800" dirty="0"/>
              <a:t> (G). </a:t>
            </a:r>
            <a:endParaRPr lang="ro-RO" sz="1800" dirty="0"/>
          </a:p>
          <a:p>
            <a:r>
              <a:rPr lang="en-US" sz="1800" dirty="0" err="1"/>
              <a:t>Regiunile</a:t>
            </a:r>
            <a:r>
              <a:rPr lang="en-US" sz="1800" dirty="0"/>
              <a:t> N+ sunt </a:t>
            </a:r>
            <a:r>
              <a:rPr lang="en-US" sz="1800" dirty="0" err="1"/>
              <a:t>difuz</a:t>
            </a:r>
            <a:r>
              <a:rPr lang="ro-RO" sz="1800" dirty="0" err="1"/>
              <a:t>ate</a:t>
            </a:r>
            <a:r>
              <a:rPr lang="ro-RO" sz="1800" dirty="0"/>
              <a:t> tehnologic</a:t>
            </a:r>
            <a:r>
              <a:rPr lang="en-US" sz="1800" dirty="0"/>
              <a:t> </a:t>
            </a:r>
            <a:r>
              <a:rPr lang="en-US" sz="1800" dirty="0" err="1"/>
              <a:t>peste</a:t>
            </a:r>
            <a:r>
              <a:rPr lang="en-US" sz="1800" dirty="0"/>
              <a:t> </a:t>
            </a:r>
            <a:r>
              <a:rPr lang="en-US" sz="1800" dirty="0" err="1"/>
              <a:t>regiunea</a:t>
            </a:r>
            <a:r>
              <a:rPr lang="en-US" sz="1800" dirty="0"/>
              <a:t> P </a:t>
            </a:r>
            <a:r>
              <a:rPr lang="en-US" sz="1800" dirty="0" err="1"/>
              <a:t>așa</a:t>
            </a:r>
            <a:r>
              <a:rPr lang="en-US" sz="1800" dirty="0"/>
              <a:t> cum se </a:t>
            </a:r>
            <a:r>
              <a:rPr lang="en-US" sz="1800" dirty="0" err="1"/>
              <a:t>arată</a:t>
            </a:r>
            <a:r>
              <a:rPr lang="en-US" sz="1800" dirty="0"/>
              <a:t> </a:t>
            </a:r>
            <a:r>
              <a:rPr lang="en-US" sz="1800" dirty="0" err="1"/>
              <a:t>în</a:t>
            </a:r>
            <a:r>
              <a:rPr lang="en-US" sz="1800" dirty="0"/>
              <a:t> </a:t>
            </a:r>
            <a:r>
              <a:rPr lang="en-US" sz="1800" dirty="0" err="1"/>
              <a:t>figură</a:t>
            </a:r>
            <a:r>
              <a:rPr lang="en-US" sz="1800" dirty="0"/>
              <a:t>.</a:t>
            </a:r>
          </a:p>
        </p:txBody>
      </p:sp>
      <p:pic>
        <p:nvPicPr>
          <p:cNvPr id="2050" name="Picture 2" descr="IGBT Working Principle – All You Need to Know">
            <a:extLst>
              <a:ext uri="{FF2B5EF4-FFF2-40B4-BE49-F238E27FC236}">
                <a16:creationId xmlns:a16="http://schemas.microsoft.com/office/drawing/2014/main" xmlns="" id="{45422377-1753-4531-32C1-ABB1602D0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129" y="616680"/>
            <a:ext cx="4335555" cy="3350202"/>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xmlns="" id="{AD447D20-3944-3FB6-BB9A-040E44C9F88A}"/>
              </a:ext>
            </a:extLst>
          </p:cNvPr>
          <p:cNvSpPr txBox="1"/>
          <p:nvPr/>
        </p:nvSpPr>
        <p:spPr>
          <a:xfrm>
            <a:off x="7187936" y="3966882"/>
            <a:ext cx="4887523" cy="2800767"/>
          </a:xfrm>
          <a:prstGeom prst="rect">
            <a:avLst/>
          </a:prstGeom>
          <a:noFill/>
        </p:spPr>
        <p:txBody>
          <a:bodyPr wrap="square">
            <a:spAutoFit/>
          </a:bodyPr>
          <a:lstStyle/>
          <a:p>
            <a:pPr algn="just"/>
            <a:r>
              <a:rPr lang="en-US" sz="1600" dirty="0" err="1"/>
              <a:t>Emitorul</a:t>
            </a:r>
            <a:r>
              <a:rPr lang="en-US" sz="1600" dirty="0"/>
              <a:t> </a:t>
            </a:r>
            <a:r>
              <a:rPr lang="en-US" sz="1600" dirty="0" err="1"/>
              <a:t>și</a:t>
            </a:r>
            <a:r>
              <a:rPr lang="en-US" sz="1600" dirty="0"/>
              <a:t> </a:t>
            </a:r>
            <a:r>
              <a:rPr lang="en-US" sz="1600" dirty="0" err="1"/>
              <a:t>poarta</a:t>
            </a:r>
            <a:r>
              <a:rPr lang="en-US" sz="1600" dirty="0"/>
              <a:t> sunt </a:t>
            </a:r>
            <a:r>
              <a:rPr lang="en-US" sz="1600" dirty="0" err="1"/>
              <a:t>electrozi</a:t>
            </a:r>
            <a:r>
              <a:rPr lang="en-US" sz="1600" dirty="0"/>
              <a:t> </a:t>
            </a:r>
            <a:r>
              <a:rPr lang="en-US" sz="1600" dirty="0" err="1"/>
              <a:t>metalici</a:t>
            </a:r>
            <a:r>
              <a:rPr lang="en-US" sz="1600" dirty="0"/>
              <a:t>. </a:t>
            </a:r>
            <a:r>
              <a:rPr lang="en-US" sz="1600" dirty="0" err="1"/>
              <a:t>Emitorul</a:t>
            </a:r>
            <a:r>
              <a:rPr lang="en-US" sz="1600" dirty="0"/>
              <a:t> </a:t>
            </a:r>
            <a:r>
              <a:rPr lang="en-US" sz="1600" dirty="0" err="1"/>
              <a:t>este</a:t>
            </a:r>
            <a:r>
              <a:rPr lang="en-US" sz="1600" dirty="0"/>
              <a:t> </a:t>
            </a:r>
            <a:r>
              <a:rPr lang="en-US" sz="1600" dirty="0" err="1"/>
              <a:t>atașat</a:t>
            </a:r>
            <a:r>
              <a:rPr lang="en-US" sz="1600" dirty="0"/>
              <a:t> direct de </a:t>
            </a:r>
            <a:r>
              <a:rPr lang="en-US" sz="1600" dirty="0" err="1"/>
              <a:t>regiunea</a:t>
            </a:r>
            <a:r>
              <a:rPr lang="en-US" sz="1600" dirty="0"/>
              <a:t> N+, </a:t>
            </a:r>
            <a:r>
              <a:rPr lang="en-US" sz="1600" dirty="0" err="1"/>
              <a:t>în</a:t>
            </a:r>
            <a:r>
              <a:rPr lang="en-US" sz="1600" dirty="0"/>
              <a:t> </a:t>
            </a:r>
            <a:r>
              <a:rPr lang="en-US" sz="1600" dirty="0" err="1"/>
              <a:t>timp</a:t>
            </a:r>
            <a:r>
              <a:rPr lang="en-US" sz="1600" dirty="0"/>
              <a:t> </a:t>
            </a:r>
            <a:r>
              <a:rPr lang="en-US" sz="1600" dirty="0" err="1"/>
              <a:t>ce</a:t>
            </a:r>
            <a:r>
              <a:rPr lang="en-US" sz="1600" dirty="0"/>
              <a:t> </a:t>
            </a:r>
            <a:r>
              <a:rPr lang="en-US" sz="1600" dirty="0" err="1"/>
              <a:t>poarta</a:t>
            </a:r>
            <a:r>
              <a:rPr lang="en-US" sz="1600" dirty="0"/>
              <a:t> </a:t>
            </a:r>
            <a:r>
              <a:rPr lang="en-US" sz="1600" dirty="0" err="1"/>
              <a:t>este</a:t>
            </a:r>
            <a:r>
              <a:rPr lang="en-US" sz="1600" dirty="0"/>
              <a:t> </a:t>
            </a:r>
            <a:r>
              <a:rPr lang="en-US" sz="1600" dirty="0" err="1"/>
              <a:t>izolată</a:t>
            </a:r>
            <a:r>
              <a:rPr lang="en-US" sz="1600" dirty="0"/>
              <a:t> </a:t>
            </a:r>
            <a:r>
              <a:rPr lang="en-US" sz="1600" dirty="0" err="1"/>
              <a:t>folosind</a:t>
            </a:r>
            <a:r>
              <a:rPr lang="en-US" sz="1600" dirty="0"/>
              <a:t> un </a:t>
            </a:r>
            <a:r>
              <a:rPr lang="en-US" sz="1600" dirty="0" err="1"/>
              <a:t>strat</a:t>
            </a:r>
            <a:r>
              <a:rPr lang="en-US" sz="1600" dirty="0"/>
              <a:t> de </a:t>
            </a:r>
            <a:r>
              <a:rPr lang="ro-RO" sz="1600" dirty="0"/>
              <a:t>SiO2</a:t>
            </a:r>
            <a:r>
              <a:rPr lang="en-US" sz="1600" dirty="0"/>
              <a:t>. </a:t>
            </a:r>
            <a:r>
              <a:rPr lang="en-US" sz="1600" dirty="0" err="1"/>
              <a:t>Stratul</a:t>
            </a:r>
            <a:r>
              <a:rPr lang="en-US" sz="1600" dirty="0"/>
              <a:t> de </a:t>
            </a:r>
            <a:r>
              <a:rPr lang="en-US" sz="1600" dirty="0" err="1"/>
              <a:t>bază</a:t>
            </a:r>
            <a:r>
              <a:rPr lang="en-US" sz="1600" dirty="0"/>
              <a:t> P+ </a:t>
            </a:r>
            <a:r>
              <a:rPr lang="en-US" sz="1600" dirty="0" err="1"/>
              <a:t>injectează</a:t>
            </a:r>
            <a:r>
              <a:rPr lang="en-US" sz="1600" dirty="0"/>
              <a:t> g</a:t>
            </a:r>
            <a:r>
              <a:rPr lang="ro-RO" sz="1600" dirty="0"/>
              <a:t>oluri</a:t>
            </a:r>
            <a:r>
              <a:rPr lang="en-US" sz="1600" dirty="0"/>
              <a:t> </a:t>
            </a:r>
            <a:r>
              <a:rPr lang="en-US" sz="1600" dirty="0" err="1"/>
              <a:t>în</a:t>
            </a:r>
            <a:r>
              <a:rPr lang="en-US" sz="1600" dirty="0"/>
              <a:t> </a:t>
            </a:r>
            <a:r>
              <a:rPr lang="en-US" sz="1600" dirty="0" err="1"/>
              <a:t>stratul</a:t>
            </a:r>
            <a:r>
              <a:rPr lang="en-US" sz="1600" dirty="0"/>
              <a:t> N, de </a:t>
            </a:r>
            <a:r>
              <a:rPr lang="en-US" sz="1600" dirty="0" err="1"/>
              <a:t>aceea</a:t>
            </a:r>
            <a:r>
              <a:rPr lang="en-US" sz="1600" dirty="0"/>
              <a:t> se </a:t>
            </a:r>
            <a:r>
              <a:rPr lang="en-US" sz="1600" dirty="0" err="1"/>
              <a:t>numește</a:t>
            </a:r>
            <a:r>
              <a:rPr lang="en-US" sz="1600" dirty="0"/>
              <a:t> </a:t>
            </a:r>
            <a:r>
              <a:rPr lang="en-US" sz="1600" i="1" dirty="0" err="1"/>
              <a:t>strat</a:t>
            </a:r>
            <a:r>
              <a:rPr lang="en-US" sz="1600" i="1" dirty="0"/>
              <a:t> injector</a:t>
            </a:r>
            <a:r>
              <a:rPr lang="en-US" sz="1600" dirty="0"/>
              <a:t>. </a:t>
            </a:r>
            <a:r>
              <a:rPr lang="ro-RO" sz="1600" dirty="0"/>
              <a:t>S</a:t>
            </a:r>
            <a:r>
              <a:rPr lang="en-US" sz="1600" dirty="0" err="1"/>
              <a:t>tratul</a:t>
            </a:r>
            <a:r>
              <a:rPr lang="en-US" sz="1600" dirty="0"/>
              <a:t> N- se </a:t>
            </a:r>
            <a:r>
              <a:rPr lang="en-US" sz="1600" dirty="0" err="1"/>
              <a:t>numește</a:t>
            </a:r>
            <a:r>
              <a:rPr lang="en-US" sz="1600" dirty="0"/>
              <a:t> </a:t>
            </a:r>
            <a:r>
              <a:rPr lang="en-US" sz="1600" i="1" dirty="0" err="1"/>
              <a:t>regiune</a:t>
            </a:r>
            <a:r>
              <a:rPr lang="en-US" sz="1600" i="1" dirty="0"/>
              <a:t> de d</a:t>
            </a:r>
            <a:r>
              <a:rPr lang="ro-RO" sz="1600" i="1" dirty="0"/>
              <a:t>rift cu o g</a:t>
            </a:r>
            <a:r>
              <a:rPr lang="en-US" sz="1600" dirty="0" err="1"/>
              <a:t>rosime</a:t>
            </a:r>
            <a:r>
              <a:rPr lang="ro-RO" sz="1600" dirty="0"/>
              <a:t> </a:t>
            </a:r>
            <a:r>
              <a:rPr lang="en-US" sz="1600" dirty="0" err="1"/>
              <a:t>proporțională</a:t>
            </a:r>
            <a:r>
              <a:rPr lang="en-US" sz="1600" dirty="0"/>
              <a:t> cu </a:t>
            </a:r>
            <a:r>
              <a:rPr lang="en-US" sz="1600" dirty="0" err="1"/>
              <a:t>capacitatea</a:t>
            </a:r>
            <a:r>
              <a:rPr lang="en-US" sz="1600" dirty="0"/>
              <a:t> de </a:t>
            </a:r>
            <a:r>
              <a:rPr lang="en-US" sz="1600" dirty="0" err="1"/>
              <a:t>blocare</a:t>
            </a:r>
            <a:r>
              <a:rPr lang="en-US" sz="1600" dirty="0"/>
              <a:t> a </a:t>
            </a:r>
            <a:r>
              <a:rPr lang="en-US" sz="1600" dirty="0" err="1"/>
              <a:t>tensiunii</a:t>
            </a:r>
            <a:r>
              <a:rPr lang="en-US" sz="1600" dirty="0"/>
              <a:t>. </a:t>
            </a:r>
            <a:r>
              <a:rPr lang="en-US" sz="1600" dirty="0" err="1"/>
              <a:t>Stratul</a:t>
            </a:r>
            <a:r>
              <a:rPr lang="en-US" sz="1600" dirty="0"/>
              <a:t> P de </a:t>
            </a:r>
            <a:r>
              <a:rPr lang="en-US" sz="1600" dirty="0" err="1"/>
              <a:t>mai</a:t>
            </a:r>
            <a:r>
              <a:rPr lang="en-US" sz="1600" dirty="0"/>
              <a:t> sus </a:t>
            </a:r>
            <a:r>
              <a:rPr lang="en-US" sz="1600" dirty="0" err="1"/>
              <a:t>este</a:t>
            </a:r>
            <a:r>
              <a:rPr lang="en-US" sz="1600" dirty="0"/>
              <a:t> </a:t>
            </a:r>
            <a:r>
              <a:rPr lang="en-US" sz="1600" dirty="0" err="1"/>
              <a:t>cunoscut</a:t>
            </a:r>
            <a:r>
              <a:rPr lang="en-US" sz="1600" dirty="0"/>
              <a:t> sub </a:t>
            </a:r>
            <a:r>
              <a:rPr lang="en-US" sz="1600" dirty="0" err="1"/>
              <a:t>numele</a:t>
            </a:r>
            <a:r>
              <a:rPr lang="en-US" sz="1600" dirty="0"/>
              <a:t> de </a:t>
            </a:r>
            <a:r>
              <a:rPr lang="en-US" sz="1600" i="1" dirty="0" err="1"/>
              <a:t>corp</a:t>
            </a:r>
            <a:r>
              <a:rPr lang="en-US" sz="1600" dirty="0" err="1"/>
              <a:t>ul</a:t>
            </a:r>
            <a:r>
              <a:rPr lang="en-US" sz="1600" dirty="0"/>
              <a:t> IGBT.</a:t>
            </a:r>
            <a:r>
              <a:rPr lang="ro-RO" sz="1600" dirty="0"/>
              <a:t> Stratul N este proiectat să aibă o cale pentru fluxul de curent între emitor și colector prin joncțiune folosind canalul care este creat sub influența tensiunii aplicată electrodului de poartă.</a:t>
            </a:r>
            <a:endParaRPr lang="en-US" sz="1600" dirty="0"/>
          </a:p>
        </p:txBody>
      </p:sp>
    </p:spTree>
    <p:extLst>
      <p:ext uri="{BB962C8B-B14F-4D97-AF65-F5344CB8AC3E}">
        <p14:creationId xmlns:p14="http://schemas.microsoft.com/office/powerpoint/2010/main" val="498830945"/>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5041</Words>
  <Application>Microsoft Office PowerPoint</Application>
  <PresentationFormat>Widescreen</PresentationFormat>
  <Paragraphs>231</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vt:lpstr>
      <vt:lpstr>Calibri</vt:lpstr>
      <vt:lpstr>Calibri Light</vt:lpstr>
      <vt:lpstr>Gill Sans MT</vt:lpstr>
      <vt:lpstr>Lato</vt:lpstr>
      <vt:lpstr>Times New Roman</vt:lpstr>
      <vt:lpstr>Wingdings</vt:lpstr>
      <vt:lpstr>Temă Office</vt:lpstr>
      <vt:lpstr>Tema 11.  Tranzistoare  MODFET (HFET), IGBT &amp; UJT </vt:lpstr>
      <vt:lpstr>Introducere la HFET</vt:lpstr>
      <vt:lpstr>PowerPoint Presentation</vt:lpstr>
      <vt:lpstr>PowerPoint Presentation</vt:lpstr>
      <vt:lpstr> Motivații principale pentru MODFET (HFETS)</vt:lpstr>
      <vt:lpstr>PowerPoint Presentation</vt:lpstr>
      <vt:lpstr>PowerPoint Presentation</vt:lpstr>
      <vt:lpstr>Ce este un IGBT?</vt:lpstr>
      <vt:lpstr>Construcția IGBT</vt:lpstr>
      <vt:lpstr>Structura echivalentă IGBT</vt:lpstr>
      <vt:lpstr>Lucrul IGBT</vt:lpstr>
      <vt:lpstr>Mod blocare inversă</vt:lpstr>
      <vt:lpstr>Static I-V characteristics of IGBT</vt:lpstr>
      <vt:lpstr>Caracteristica de transfer a IGBT</vt:lpstr>
      <vt:lpstr>Caracteristicile de comutare ale IGBT</vt:lpstr>
      <vt:lpstr>Gate capacitance characteristics</vt:lpstr>
      <vt:lpstr>DINAMIC INPUT CHRACTERISTICS</vt:lpstr>
      <vt:lpstr>Tipuri IGBT</vt:lpstr>
      <vt:lpstr>Punch through IGBT </vt:lpstr>
      <vt:lpstr>Non-Punch through IGBT</vt:lpstr>
      <vt:lpstr>PowerPoint Presentation</vt:lpstr>
      <vt:lpstr>Avantajele IGBT</vt:lpstr>
      <vt:lpstr>Dezavantaje ale IGBT</vt:lpstr>
      <vt:lpstr>PowerPoint Presentation</vt:lpstr>
      <vt:lpstr>Arii întrebuințare</vt:lpstr>
      <vt:lpstr>Dual Switch IGBT?</vt:lpstr>
      <vt:lpstr>PowerPoint Presentation</vt:lpstr>
      <vt:lpstr>UJT – tranzistor unijoncțiune</vt:lpstr>
      <vt:lpstr>UJT - tranzistor unijoncțiune</vt:lpstr>
      <vt:lpstr>Funcționarea tranzistorului </vt:lpstr>
      <vt:lpstr>PowerPoint Presentation</vt:lpstr>
      <vt:lpstr>Circuitul echivalent al UJT</vt:lpstr>
      <vt:lpstr>Tipuri de UJT</vt:lpstr>
      <vt:lpstr>PowerPoint Presentation</vt:lpstr>
      <vt:lpstr>UJT: Avantaje. Dezavantaje. Utilizări.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IGBT </dc:title>
  <dc:creator>buzdugan artur</dc:creator>
  <cp:lastModifiedBy>User</cp:lastModifiedBy>
  <cp:revision>2</cp:revision>
  <dcterms:created xsi:type="dcterms:W3CDTF">2023-10-28T10:16:21Z</dcterms:created>
  <dcterms:modified xsi:type="dcterms:W3CDTF">2024-09-22T07:26:58Z</dcterms:modified>
</cp:coreProperties>
</file>