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0"/>
  </p:notesMasterIdLst>
  <p:sldIdLst>
    <p:sldId id="266" r:id="rId2"/>
    <p:sldId id="389" r:id="rId3"/>
    <p:sldId id="491" r:id="rId4"/>
    <p:sldId id="492" r:id="rId5"/>
    <p:sldId id="493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4" r:id="rId15"/>
    <p:sldId id="503" r:id="rId16"/>
    <p:sldId id="505" r:id="rId17"/>
    <p:sldId id="506" r:id="rId18"/>
    <p:sldId id="507" r:id="rId19"/>
    <p:sldId id="508" r:id="rId20"/>
    <p:sldId id="510" r:id="rId21"/>
    <p:sldId id="509" r:id="rId22"/>
    <p:sldId id="512" r:id="rId23"/>
    <p:sldId id="513" r:id="rId24"/>
    <p:sldId id="514" r:id="rId25"/>
    <p:sldId id="515" r:id="rId26"/>
    <p:sldId id="516" r:id="rId27"/>
    <p:sldId id="517" r:id="rId28"/>
    <p:sldId id="518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 Borozan" initials="DB" lastIdx="1" clrIdx="0">
    <p:extLst>
      <p:ext uri="{19B8F6BF-5375-455C-9EA6-DF929625EA0E}">
        <p15:presenceInfo xmlns:p15="http://schemas.microsoft.com/office/powerpoint/2012/main" userId="S::denis.x.borozan@gsk.com::0a58b5a7-5edf-428c-af27-010982ae89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0D2"/>
    <a:srgbClr val="F5F5F5"/>
    <a:srgbClr val="F4C101"/>
    <a:srgbClr val="FEFEFC"/>
    <a:srgbClr val="F5C000"/>
    <a:srgbClr val="77BC31"/>
    <a:srgbClr val="F46507"/>
    <a:srgbClr val="F4918B"/>
    <a:srgbClr val="0159A2"/>
    <a:srgbClr val="EC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69501" autoAdjust="0"/>
  </p:normalViewPr>
  <p:slideViewPr>
    <p:cSldViewPr snapToGrid="0" snapToObjects="1">
      <p:cViewPr varScale="1">
        <p:scale>
          <a:sx n="61" d="100"/>
          <a:sy n="61" d="100"/>
        </p:scale>
        <p:origin x="1032" y="72"/>
      </p:cViewPr>
      <p:guideLst>
        <p:guide orient="horz" pos="1049"/>
        <p:guide pos="384"/>
      </p:guideLst>
    </p:cSldViewPr>
  </p:slideViewPr>
  <p:outlineViewPr>
    <p:cViewPr>
      <p:scale>
        <a:sx n="25" d="100"/>
        <a:sy n="25" d="100"/>
      </p:scale>
      <p:origin x="0" y="-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158D8AE-B9F7-4FDC-BB66-8FDC71B5A26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8B2C5A1-4CAC-4390-B466-17996CAB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06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38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>
              <a:latin typeface="PT Sans"/>
            </a:endParaRPr>
          </a:p>
          <a:p>
            <a:pPr defTabSz="881390">
              <a:defRPr/>
            </a:pPr>
            <a:endParaRPr lang="en-US" dirty="0">
              <a:latin typeface="PT Sans"/>
            </a:endParaRPr>
          </a:p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21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4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r>
              <a:rPr lang="en-US" dirty="0" err="1" smtClean="0">
                <a:latin typeface="PT Sans"/>
              </a:rPr>
              <a:t>Rezultatul</a:t>
            </a:r>
            <a:r>
              <a:rPr lang="en-US" dirty="0" smtClean="0">
                <a:latin typeface="PT Sans"/>
              </a:rPr>
              <a:t> </a:t>
            </a:r>
            <a:r>
              <a:rPr lang="en-US" dirty="0">
                <a:latin typeface="PT Sans"/>
              </a:rPr>
              <a:t>il </a:t>
            </a:r>
            <a:r>
              <a:rPr lang="en-US" dirty="0" err="1">
                <a:latin typeface="PT Sans"/>
              </a:rPr>
              <a:t>vedeti</a:t>
            </a:r>
            <a:r>
              <a:rPr lang="en-US" dirty="0">
                <a:latin typeface="PT Sans"/>
              </a:rPr>
              <a:t> la </a:t>
            </a:r>
            <a:r>
              <a:rPr lang="en-US" dirty="0" err="1">
                <a:latin typeface="PT Sans"/>
              </a:rPr>
              <a:t>ecran</a:t>
            </a:r>
            <a:r>
              <a:rPr lang="en-US" dirty="0">
                <a:latin typeface="PT Sans"/>
              </a:rPr>
              <a:t>.</a:t>
            </a:r>
          </a:p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23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26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3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8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>
              <a:latin typeface="PT Sans"/>
            </a:endParaRPr>
          </a:p>
          <a:p>
            <a:pPr defTabSz="881390">
              <a:defRPr/>
            </a:pPr>
            <a:endParaRPr lang="en-US" dirty="0">
              <a:latin typeface="PT Sans"/>
            </a:endParaRPr>
          </a:p>
          <a:p>
            <a:pPr defTabSz="881390">
              <a:defRPr/>
            </a:pPr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3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63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5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5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18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50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28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6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95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7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7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4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6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0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7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7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8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1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3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4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9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0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1.pn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32.pn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3.pn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36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8491" y="1771048"/>
            <a:ext cx="8868877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4000" dirty="0" err="1">
                <a:solidFill>
                  <a:srgbClr val="006B9B"/>
                </a:solidFill>
              </a:rPr>
              <a:t>Programarea</a:t>
            </a:r>
            <a:r>
              <a:rPr lang="en-GB" sz="4000" dirty="0">
                <a:solidFill>
                  <a:srgbClr val="006B9B"/>
                </a:solidFill>
              </a:rPr>
              <a:t> </a:t>
            </a:r>
            <a:r>
              <a:rPr lang="en-GB" sz="4000" dirty="0" err="1">
                <a:solidFill>
                  <a:srgbClr val="006B9B"/>
                </a:solidFill>
              </a:rPr>
              <a:t>avansată</a:t>
            </a:r>
            <a:endParaRPr lang="en-GB" sz="4000" dirty="0">
              <a:solidFill>
                <a:srgbClr val="006B9B"/>
              </a:solidFill>
            </a:endParaRPr>
          </a:p>
        </p:txBody>
      </p:sp>
      <p:pic>
        <p:nvPicPr>
          <p:cNvPr id="1026" name="Picture 2" descr="python™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8"/>
          <a:stretch/>
        </p:blipFill>
        <p:spPr bwMode="auto">
          <a:xfrm>
            <a:off x="9647822" y="568325"/>
            <a:ext cx="2254618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618491" y="6111047"/>
            <a:ext cx="4814900" cy="325153"/>
          </a:xfrm>
        </p:spPr>
        <p:txBody>
          <a:bodyPr>
            <a:noAutofit/>
          </a:bodyPr>
          <a:lstStyle/>
          <a:p>
            <a:r>
              <a:rPr lang="en-US" dirty="0"/>
              <a:t>Borozan Olesea, </a:t>
            </a:r>
            <a:r>
              <a:rPr lang="en-US" i="1" dirty="0"/>
              <a:t>lector </a:t>
            </a:r>
            <a:r>
              <a:rPr lang="en-US" i="1" dirty="0" err="1"/>
              <a:t>universitar</a:t>
            </a:r>
            <a:r>
              <a:rPr lang="en-US" i="1" dirty="0"/>
              <a:t>, DIIS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8945" y="2380932"/>
            <a:ext cx="3259655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o-MD" sz="2800" dirty="0"/>
              <a:t>(Limbajul Python)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8945" y="3705490"/>
            <a:ext cx="10182686" cy="1192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3200" dirty="0" err="1"/>
              <a:t>Tema</a:t>
            </a:r>
            <a:r>
              <a:rPr lang="en-GB" sz="3200" dirty="0"/>
              <a:t>: </a:t>
            </a:r>
            <a:r>
              <a:rPr lang="fr-BE" sz="2800" dirty="0" err="1">
                <a:latin typeface="PT Sans"/>
              </a:rPr>
              <a:t>Colecții</a:t>
            </a:r>
            <a:r>
              <a:rPr lang="fr-BE" sz="2800" dirty="0">
                <a:latin typeface="PT Sans"/>
              </a:rPr>
              <a:t> de date </a:t>
            </a:r>
            <a:r>
              <a:rPr lang="fr-BE" sz="2800" dirty="0" err="1">
                <a:latin typeface="PT Sans"/>
              </a:rPr>
              <a:t>în</a:t>
            </a:r>
            <a:r>
              <a:rPr lang="fr-BE" sz="2800" dirty="0">
                <a:latin typeface="PT Sans"/>
              </a:rPr>
              <a:t> </a:t>
            </a:r>
            <a:r>
              <a:rPr lang="fr-BE" sz="2800" dirty="0" smtClean="0">
                <a:latin typeface="PT Sans"/>
              </a:rPr>
              <a:t>Python</a:t>
            </a:r>
          </a:p>
          <a:p>
            <a:r>
              <a:rPr lang="fr-BE" sz="2800" dirty="0">
                <a:latin typeface="PT Sans"/>
              </a:rPr>
              <a:t> </a:t>
            </a:r>
            <a:r>
              <a:rPr lang="fr-BE" sz="2800" dirty="0" smtClean="0">
                <a:latin typeface="PT Sans"/>
              </a:rPr>
              <a:t>            </a:t>
            </a:r>
            <a:r>
              <a:rPr lang="fr-BE" sz="2800" i="1" dirty="0" smtClean="0">
                <a:latin typeface="PT Sans"/>
              </a:rPr>
              <a:t>(</a:t>
            </a:r>
            <a:r>
              <a:rPr lang="en-US" sz="2800" i="1" dirty="0" err="1" smtClean="0">
                <a:latin typeface="PT Sans"/>
              </a:rPr>
              <a:t>Seturi</a:t>
            </a:r>
            <a:r>
              <a:rPr lang="en-US" sz="2800" i="1" dirty="0" smtClean="0">
                <a:latin typeface="PT Sans"/>
              </a:rPr>
              <a:t>, </a:t>
            </a:r>
            <a:r>
              <a:rPr lang="en-US" sz="2800" i="1" dirty="0" err="1" smtClean="0">
                <a:latin typeface="PT Sans"/>
              </a:rPr>
              <a:t>Dictionare</a:t>
            </a:r>
            <a:r>
              <a:rPr lang="fr-BE" sz="2800" i="1" dirty="0" smtClean="0">
                <a:latin typeface="PT Sans"/>
              </a:rPr>
              <a:t>) </a:t>
            </a:r>
            <a:endParaRPr lang="fr-BE" sz="2800" i="1" dirty="0">
              <a:latin typeface="PT Sans"/>
            </a:endParaRPr>
          </a:p>
          <a:p>
            <a:endParaRPr lang="fr-BE" sz="2800" i="1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0271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543" y="576874"/>
            <a:ext cx="1846943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</a:t>
            </a:r>
            <a:endParaRPr lang="fr-B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8451" cy="398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PT Sans"/>
              </a:rPr>
              <a:t>Stergera</a:t>
            </a:r>
            <a:r>
              <a:rPr lang="en-US" sz="2400" b="1" dirty="0">
                <a:latin typeface="PT Sans"/>
              </a:rPr>
              <a:t> </a:t>
            </a:r>
            <a:r>
              <a:rPr lang="en-US" sz="2400" b="1" dirty="0" err="1">
                <a:latin typeface="PT Sans"/>
              </a:rPr>
              <a:t>elementelor</a:t>
            </a:r>
            <a:endParaRPr lang="en-US" sz="2400" b="1" dirty="0">
              <a:latin typeface="PT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A74868-3D21-492E-B14A-0BF810EE8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14" y="2109190"/>
            <a:ext cx="6574291" cy="2646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058A5D-7497-43C0-BA0D-215E5A0ED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630" y="4000560"/>
            <a:ext cx="6697626" cy="27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543" y="576874"/>
            <a:ext cx="1846943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</a:t>
            </a:r>
            <a:endParaRPr lang="fr-B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8451" cy="398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PT Sans"/>
              </a:rPr>
              <a:t>Stergera</a:t>
            </a:r>
            <a:r>
              <a:rPr lang="en-US" sz="2400" b="1" dirty="0">
                <a:latin typeface="PT Sans"/>
              </a:rPr>
              <a:t> </a:t>
            </a:r>
            <a:r>
              <a:rPr lang="en-US" sz="2400" b="1" dirty="0" err="1">
                <a:latin typeface="PT Sans"/>
              </a:rPr>
              <a:t>elementelor</a:t>
            </a:r>
            <a:r>
              <a:rPr lang="en-US" sz="2400" b="1" dirty="0">
                <a:latin typeface="PT Sans"/>
              </a:rPr>
              <a:t> cu </a:t>
            </a:r>
          </a:p>
          <a:p>
            <a:r>
              <a:rPr lang="en-US" sz="2400" b="1" dirty="0" err="1">
                <a:latin typeface="PT Sans"/>
              </a:rPr>
              <a:t>functia</a:t>
            </a:r>
            <a:r>
              <a:rPr lang="en-US" sz="2400" b="1" dirty="0">
                <a:latin typeface="PT Sans"/>
              </a:rPr>
              <a:t> </a:t>
            </a:r>
            <a:r>
              <a:rPr lang="en-US" sz="2400" dirty="0">
                <a:latin typeface="PT Sans"/>
              </a:rPr>
              <a:t>remove()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308446-7939-409B-BD61-4317C23D9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0" y="1480525"/>
            <a:ext cx="6298449" cy="53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69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543" y="576874"/>
            <a:ext cx="1846943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</a:t>
            </a:r>
            <a:endParaRPr lang="fr-B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799035" y="1897117"/>
            <a:ext cx="11378451" cy="4325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PT Sans"/>
              </a:rPr>
              <a:t>Operatii</a:t>
            </a:r>
            <a:r>
              <a:rPr lang="en-US" sz="3200" b="1" dirty="0">
                <a:latin typeface="PT Sans"/>
              </a:rPr>
              <a:t> cu </a:t>
            </a:r>
            <a:r>
              <a:rPr lang="en-US" sz="3200" b="1" dirty="0" err="1">
                <a:latin typeface="PT Sans"/>
              </a:rPr>
              <a:t>multimi</a:t>
            </a:r>
            <a:endParaRPr lang="en-US" sz="3200" b="1" dirty="0">
              <a:latin typeface="PT Sans"/>
            </a:endParaRPr>
          </a:p>
          <a:p>
            <a:r>
              <a:rPr lang="en-US" sz="3200" dirty="0" err="1">
                <a:latin typeface="PT Sans"/>
              </a:rPr>
              <a:t>Operatiile</a:t>
            </a:r>
            <a:r>
              <a:rPr lang="en-US" sz="3200" dirty="0">
                <a:latin typeface="PT Sans"/>
              </a:rPr>
              <a:t> cu </a:t>
            </a:r>
            <a:r>
              <a:rPr lang="en-US" sz="3200" dirty="0" err="1">
                <a:latin typeface="PT Sans"/>
              </a:rPr>
              <a:t>multimi</a:t>
            </a:r>
            <a:r>
              <a:rPr lang="en-US" sz="3200" dirty="0">
                <a:latin typeface="PT Sans"/>
              </a:rPr>
              <a:t> sunt: </a:t>
            </a:r>
            <a:r>
              <a:rPr lang="en-US" sz="3200" b="1" dirty="0" err="1">
                <a:latin typeface="PT Sans"/>
              </a:rPr>
              <a:t>reuniune</a:t>
            </a:r>
            <a:r>
              <a:rPr lang="en-US" sz="3200" b="1" dirty="0">
                <a:latin typeface="PT Sans"/>
              </a:rPr>
              <a:t>, </a:t>
            </a:r>
            <a:r>
              <a:rPr lang="en-US" sz="3200" b="1" dirty="0" err="1">
                <a:latin typeface="PT Sans"/>
              </a:rPr>
              <a:t>intersectie</a:t>
            </a:r>
            <a:r>
              <a:rPr lang="en-US" sz="3200" b="1" dirty="0">
                <a:latin typeface="PT Sans"/>
              </a:rPr>
              <a:t>, </a:t>
            </a:r>
            <a:r>
              <a:rPr lang="en-US" sz="3200" b="1" dirty="0" err="1">
                <a:latin typeface="PT Sans"/>
              </a:rPr>
              <a:t>diferenta</a:t>
            </a:r>
            <a:endParaRPr lang="en-US" sz="3200" b="1" dirty="0">
              <a:latin typeface="PT Sans"/>
            </a:endParaRPr>
          </a:p>
          <a:p>
            <a:endParaRPr lang="en-US" sz="3200" dirty="0">
              <a:latin typeface="PT Sans"/>
            </a:endParaRPr>
          </a:p>
          <a:p>
            <a:r>
              <a:rPr lang="en-US" sz="3200" dirty="0" err="1">
                <a:latin typeface="PT Sans"/>
              </a:rPr>
              <a:t>Metodele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clasei</a:t>
            </a:r>
            <a:r>
              <a:rPr lang="en-US" sz="3200" dirty="0">
                <a:latin typeface="PT Sans"/>
              </a:rPr>
              <a:t> </a:t>
            </a:r>
            <a:r>
              <a:rPr lang="en-US" sz="3200" b="1" dirty="0">
                <a:latin typeface="PT Sans"/>
              </a:rPr>
              <a:t>set</a:t>
            </a:r>
            <a:r>
              <a:rPr lang="en-US" sz="3200" dirty="0">
                <a:latin typeface="PT Sans"/>
              </a:rPr>
              <a:t>: </a:t>
            </a:r>
          </a:p>
          <a:p>
            <a:r>
              <a:rPr lang="en-US" sz="3200" b="1" dirty="0">
                <a:latin typeface="PT Sans"/>
              </a:rPr>
              <a:t>union(), intersection() </a:t>
            </a:r>
            <a:r>
              <a:rPr lang="en-US" sz="3200" b="1" dirty="0" err="1">
                <a:latin typeface="PT Sans"/>
              </a:rPr>
              <a:t>si</a:t>
            </a:r>
            <a:r>
              <a:rPr lang="en-US" sz="3200" b="1" dirty="0">
                <a:latin typeface="PT Sans"/>
              </a:rPr>
              <a:t> difference()</a:t>
            </a:r>
          </a:p>
          <a:p>
            <a:endParaRPr lang="en-US" sz="3200" b="1" dirty="0">
              <a:latin typeface="PT Sans"/>
            </a:endParaRPr>
          </a:p>
          <a:p>
            <a:r>
              <a:rPr lang="en-US" sz="3200" dirty="0" err="1">
                <a:latin typeface="PT Sans"/>
              </a:rPr>
              <a:t>Toate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cele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trei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metode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intorc</a:t>
            </a:r>
            <a:r>
              <a:rPr lang="en-US" sz="3200" dirty="0">
                <a:latin typeface="PT Sans"/>
              </a:rPr>
              <a:t> un set care </a:t>
            </a:r>
            <a:r>
              <a:rPr lang="en-US" sz="3200" dirty="0" err="1">
                <a:latin typeface="PT Sans"/>
              </a:rPr>
              <a:t>contine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rezultatul</a:t>
            </a:r>
            <a:r>
              <a:rPr lang="en-US" sz="3200" dirty="0"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29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543" y="576874"/>
            <a:ext cx="1846943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</a:t>
            </a:r>
            <a:endParaRPr lang="fr-B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845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PT Sans"/>
              </a:rPr>
              <a:t>Operatii</a:t>
            </a:r>
            <a:r>
              <a:rPr lang="en-US" sz="3200" b="1" dirty="0">
                <a:latin typeface="PT Sans"/>
              </a:rPr>
              <a:t> cu </a:t>
            </a:r>
            <a:r>
              <a:rPr lang="en-US" sz="3200" b="1" dirty="0" err="1">
                <a:latin typeface="PT Sans"/>
              </a:rPr>
              <a:t>multimi</a:t>
            </a:r>
            <a:endParaRPr lang="en-US" sz="32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0402C3-CC47-4FBF-8DDB-625FF613C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7" y="2176915"/>
            <a:ext cx="5021945" cy="2113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B8B15F-80AF-45AD-A754-0DB45907D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136" y="2152649"/>
            <a:ext cx="6229913" cy="206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6E437E-807C-4F46-8853-529988C08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" y="4238170"/>
            <a:ext cx="5322389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600" y="1520086"/>
            <a:ext cx="11378451" cy="5180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Dictionar</a:t>
            </a:r>
            <a:r>
              <a:rPr lang="en-US" sz="2800" b="1" dirty="0">
                <a:latin typeface="PT Sans"/>
              </a:rPr>
              <a:t> </a:t>
            </a:r>
          </a:p>
          <a:p>
            <a:r>
              <a:rPr lang="en-US" sz="2800" dirty="0">
                <a:latin typeface="PT Sans"/>
              </a:rPr>
              <a:t>Un </a:t>
            </a:r>
            <a:r>
              <a:rPr lang="en-US" sz="2800" dirty="0" err="1">
                <a:latin typeface="PT Sans"/>
              </a:rPr>
              <a:t>dictionar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este</a:t>
            </a:r>
            <a:r>
              <a:rPr lang="en-US" sz="2800" dirty="0">
                <a:latin typeface="PT Sans"/>
              </a:rPr>
              <a:t> un tip de date </a:t>
            </a:r>
            <a:r>
              <a:rPr lang="en-US" sz="2800" b="1" dirty="0" err="1">
                <a:latin typeface="PT Sans"/>
              </a:rPr>
              <a:t>mutabil</a:t>
            </a:r>
            <a:r>
              <a:rPr lang="en-US" sz="2800" b="1" dirty="0">
                <a:latin typeface="PT Sans"/>
              </a:rPr>
              <a:t>, </a:t>
            </a:r>
            <a:r>
              <a:rPr lang="en-US" sz="2800" dirty="0">
                <a:latin typeface="PT Sans"/>
              </a:rPr>
              <a:t>care </a:t>
            </a:r>
            <a:r>
              <a:rPr lang="en-US" sz="2800" dirty="0" err="1">
                <a:latin typeface="PT Sans"/>
              </a:rPr>
              <a:t>poate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pastra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informatii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intr</a:t>
            </a:r>
            <a:r>
              <a:rPr lang="en-US" sz="2800" dirty="0">
                <a:latin typeface="PT Sans"/>
              </a:rPr>
              <a:t>-o </a:t>
            </a:r>
            <a:r>
              <a:rPr lang="en-US" sz="2800" dirty="0" err="1">
                <a:latin typeface="PT Sans"/>
              </a:rPr>
              <a:t>structura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cheie:valoare</a:t>
            </a:r>
            <a:r>
              <a:rPr lang="en-US" sz="2800" b="1" dirty="0">
                <a:latin typeface="PT Sans"/>
              </a:rPr>
              <a:t>,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unde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cheia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trebuie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sa</a:t>
            </a:r>
            <a:r>
              <a:rPr lang="en-US" sz="2800" b="1" dirty="0">
                <a:latin typeface="PT Sans"/>
              </a:rPr>
              <a:t> fie unica.</a:t>
            </a:r>
            <a:endParaRPr lang="en-US" sz="2800" dirty="0">
              <a:latin typeface="PT Sans"/>
            </a:endParaRPr>
          </a:p>
          <a:p>
            <a:r>
              <a:rPr lang="en-US" sz="2800" b="1" dirty="0" err="1">
                <a:latin typeface="PT Sans"/>
              </a:rPr>
              <a:t>Proprietati</a:t>
            </a:r>
            <a:r>
              <a:rPr lang="en-US" sz="2800" b="1" dirty="0">
                <a:latin typeface="PT Sans"/>
              </a:rPr>
              <a:t>:</a:t>
            </a:r>
            <a:endParaRPr lang="en-US" sz="2800" dirty="0">
              <a:latin typeface="PT Sans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PT Sans"/>
              </a:rPr>
              <a:t>Nu pot </a:t>
            </a:r>
            <a:r>
              <a:rPr lang="en-US" sz="2800" dirty="0" err="1">
                <a:latin typeface="PT Sans"/>
              </a:rPr>
              <a:t>exista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chei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duplicat</a:t>
            </a:r>
            <a:r>
              <a:rPr lang="en-US" sz="2800" dirty="0">
                <a:latin typeface="PT Sans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PT Sans"/>
              </a:rPr>
              <a:t>Dictionarul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este</a:t>
            </a:r>
            <a:r>
              <a:rPr lang="en-US" sz="2800" dirty="0">
                <a:latin typeface="PT Sans"/>
              </a:rPr>
              <a:t> un tip de date </a:t>
            </a:r>
            <a:r>
              <a:rPr lang="en-US" sz="2800" dirty="0" err="1">
                <a:latin typeface="PT Sans"/>
              </a:rPr>
              <a:t>mutabil</a:t>
            </a:r>
            <a:r>
              <a:rPr lang="en-US" sz="2800" dirty="0">
                <a:latin typeface="PT Sans"/>
              </a:rPr>
              <a:t>, </a:t>
            </a:r>
            <a:r>
              <a:rPr lang="en-US" sz="2800" dirty="0" err="1">
                <a:latin typeface="PT Sans"/>
              </a:rPr>
              <a:t>insa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cheile</a:t>
            </a:r>
            <a:r>
              <a:rPr lang="en-US" sz="2800" dirty="0">
                <a:latin typeface="PT Sans"/>
              </a:rPr>
              <a:t> sale </a:t>
            </a:r>
            <a:r>
              <a:rPr lang="en-US" sz="2800" dirty="0" err="1">
                <a:latin typeface="PT Sans"/>
              </a:rPr>
              <a:t>trebuie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sa</a:t>
            </a:r>
            <a:r>
              <a:rPr lang="en-US" sz="2800" dirty="0">
                <a:latin typeface="PT Sans"/>
              </a:rPr>
              <a:t> fie de tip </a:t>
            </a:r>
            <a:r>
              <a:rPr lang="en-US" sz="2800" dirty="0" err="1">
                <a:latin typeface="PT Sans"/>
              </a:rPr>
              <a:t>imutabil</a:t>
            </a:r>
            <a:r>
              <a:rPr lang="en-US" sz="2800" dirty="0">
                <a:latin typeface="PT Sans"/>
              </a:rPr>
              <a:t> (numeric, string </a:t>
            </a:r>
            <a:r>
              <a:rPr lang="en-US" sz="2800" dirty="0" err="1">
                <a:latin typeface="PT Sans"/>
              </a:rPr>
              <a:t>sau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tuplu</a:t>
            </a:r>
            <a:r>
              <a:rPr lang="en-US" sz="2800" dirty="0" smtClean="0">
                <a:latin typeface="PT Sans"/>
              </a:rPr>
              <a:t>);</a:t>
            </a:r>
            <a:endParaRPr lang="en-US" sz="2800" dirty="0">
              <a:latin typeface="PT Sans"/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latin typeface="PT Sans"/>
              </a:rPr>
              <a:t>Valorile</a:t>
            </a:r>
            <a:r>
              <a:rPr lang="en-US" sz="2800" dirty="0">
                <a:latin typeface="PT Sans"/>
              </a:rPr>
              <a:t> pot fi </a:t>
            </a:r>
            <a:r>
              <a:rPr lang="en-US" sz="2800" dirty="0" err="1">
                <a:latin typeface="PT Sans"/>
              </a:rPr>
              <a:t>orice</a:t>
            </a:r>
            <a:r>
              <a:rPr lang="en-US" sz="2800" dirty="0">
                <a:latin typeface="PT Sans"/>
              </a:rPr>
              <a:t> tip de date;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PT Sans"/>
              </a:rPr>
              <a:t>Putem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avea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chei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valori</a:t>
            </a:r>
            <a:r>
              <a:rPr lang="en-US" sz="2800" dirty="0">
                <a:latin typeface="PT Sans"/>
              </a:rPr>
              <a:t> de </a:t>
            </a:r>
            <a:r>
              <a:rPr lang="en-US" sz="2800" dirty="0" err="1">
                <a:latin typeface="PT Sans"/>
              </a:rPr>
              <a:t>diferite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tipuri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intr</a:t>
            </a:r>
            <a:r>
              <a:rPr lang="en-US" sz="2800" dirty="0">
                <a:latin typeface="PT Sans"/>
              </a:rPr>
              <a:t>-un </a:t>
            </a:r>
            <a:r>
              <a:rPr lang="en-US" sz="2800" dirty="0" err="1">
                <a:latin typeface="PT Sans"/>
              </a:rPr>
              <a:t>dictionar</a:t>
            </a:r>
            <a:r>
              <a:rPr lang="en-US" sz="2800" dirty="0">
                <a:latin typeface="PT Sans"/>
              </a:rPr>
              <a:t>; </a:t>
            </a:r>
          </a:p>
          <a:p>
            <a:r>
              <a:rPr lang="en-US" sz="2800" dirty="0" err="1">
                <a:latin typeface="PT Sans"/>
              </a:rPr>
              <a:t>Elementele</a:t>
            </a:r>
            <a:r>
              <a:rPr lang="en-US" sz="2800" dirty="0">
                <a:latin typeface="PT Sans"/>
              </a:rPr>
              <a:t> din </a:t>
            </a:r>
            <a:r>
              <a:rPr lang="en-US" sz="2800" dirty="0" err="1">
                <a:latin typeface="PT Sans"/>
              </a:rPr>
              <a:t>dictionar</a:t>
            </a:r>
            <a:r>
              <a:rPr lang="en-US" sz="2800" dirty="0">
                <a:latin typeface="PT Sans"/>
              </a:rPr>
              <a:t>: {</a:t>
            </a:r>
            <a:r>
              <a:rPr lang="en-US" sz="2800" b="1" dirty="0" err="1">
                <a:latin typeface="PT Sans"/>
              </a:rPr>
              <a:t>cheie:valoare</a:t>
            </a:r>
            <a:r>
              <a:rPr lang="en-US" sz="2800" dirty="0">
                <a:latin typeface="PT Sans"/>
              </a:rPr>
              <a:t>}, pot fi </a:t>
            </a:r>
            <a:r>
              <a:rPr lang="en-US" sz="2800" dirty="0" err="1">
                <a:latin typeface="PT Sans"/>
              </a:rPr>
              <a:t>accesate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utilizind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cheia</a:t>
            </a:r>
            <a:r>
              <a:rPr lang="en-US" sz="2800" dirty="0"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12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845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Crearea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unui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dictionar</a:t>
            </a:r>
            <a:endParaRPr lang="en-US" sz="2800" b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Initializarea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unui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dictionar</a:t>
            </a:r>
            <a:r>
              <a:rPr lang="en-US" sz="2800" dirty="0">
                <a:latin typeface="PT Sans"/>
              </a:rPr>
              <a:t> se face cu </a:t>
            </a:r>
            <a:r>
              <a:rPr lang="en-US" sz="2800" b="1" dirty="0">
                <a:latin typeface="PT Sans"/>
              </a:rPr>
              <a:t>{}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sau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functia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dict</a:t>
            </a:r>
            <a:r>
              <a:rPr lang="en-US" sz="2800" b="1" dirty="0">
                <a:latin typeface="PT Sans"/>
              </a:rPr>
              <a:t>() </a:t>
            </a: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A12FC5-F0CE-41DA-9BD2-AC0BF486B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51" y="2876550"/>
            <a:ext cx="3848100" cy="1750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34B782-2D93-46BF-9D51-84360722B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049" y="2838450"/>
            <a:ext cx="7758949" cy="1618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E21B3E-6D58-49CF-8BBD-238711ECC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648" y="4711442"/>
            <a:ext cx="9407902" cy="17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8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845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Crearea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unui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dictionar</a:t>
            </a:r>
            <a:endParaRPr lang="en-US" sz="2800" b="1" dirty="0">
              <a:latin typeface="PT Sans"/>
            </a:endParaRPr>
          </a:p>
          <a:p>
            <a:r>
              <a:rPr lang="en-US" sz="2800" dirty="0">
                <a:latin typeface="PT Sans"/>
              </a:rPr>
              <a:t>Cu </a:t>
            </a:r>
            <a:r>
              <a:rPr lang="en-US" sz="2800" dirty="0" err="1">
                <a:latin typeface="PT Sans"/>
              </a:rPr>
              <a:t>functia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dict.formkeys</a:t>
            </a:r>
            <a:r>
              <a:rPr lang="en-US" sz="2800" b="1" dirty="0">
                <a:latin typeface="PT Sans"/>
              </a:rPr>
              <a:t>(</a:t>
            </a:r>
            <a:r>
              <a:rPr lang="en-US" sz="2800" b="1" dirty="0" err="1">
                <a:latin typeface="PT Sans"/>
              </a:rPr>
              <a:t>seq,value</a:t>
            </a:r>
            <a:r>
              <a:rPr lang="en-US" sz="2800" b="1" dirty="0">
                <a:latin typeface="PT Sans"/>
              </a:rPr>
              <a:t>) </a:t>
            </a:r>
            <a:r>
              <a:rPr lang="en-US" sz="2800" dirty="0">
                <a:latin typeface="PT Sans"/>
              </a:rPr>
              <a:t>– se </a:t>
            </a:r>
            <a:r>
              <a:rPr lang="en-US" sz="2800" dirty="0" err="1">
                <a:latin typeface="PT Sans"/>
              </a:rPr>
              <a:t>va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crea</a:t>
            </a:r>
            <a:r>
              <a:rPr lang="en-US" sz="2800" dirty="0">
                <a:latin typeface="PT Sans"/>
              </a:rPr>
              <a:t> un </a:t>
            </a:r>
            <a:r>
              <a:rPr lang="en-US" sz="2800" dirty="0" err="1">
                <a:latin typeface="PT Sans"/>
              </a:rPr>
              <a:t>dictionar</a:t>
            </a:r>
            <a:r>
              <a:rPr lang="en-US" sz="2800" dirty="0">
                <a:latin typeface="PT Sans"/>
              </a:rPr>
              <a:t> cu </a:t>
            </a:r>
            <a:r>
              <a:rPr lang="en-US" sz="2800" dirty="0" err="1">
                <a:latin typeface="PT Sans"/>
              </a:rPr>
              <a:t>cheile</a:t>
            </a:r>
            <a:r>
              <a:rPr lang="en-US" sz="2800" dirty="0">
                <a:latin typeface="PT Sans"/>
              </a:rPr>
              <a:t> din </a:t>
            </a:r>
            <a:r>
              <a:rPr lang="en-US" sz="2800" b="1" dirty="0">
                <a:latin typeface="PT Sans"/>
              </a:rPr>
              <a:t>seq 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valorile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value</a:t>
            </a:r>
            <a:r>
              <a:rPr lang="en-US" sz="2800" dirty="0">
                <a:latin typeface="PT Sans"/>
              </a:rPr>
              <a:t> , </a:t>
            </a:r>
            <a:r>
              <a:rPr lang="en-US" sz="2800" dirty="0" err="1">
                <a:latin typeface="PT Sans"/>
              </a:rPr>
              <a:t>daca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value </a:t>
            </a:r>
            <a:r>
              <a:rPr lang="en-US" sz="2800" dirty="0">
                <a:latin typeface="PT Sans"/>
              </a:rPr>
              <a:t>nu sunt </a:t>
            </a:r>
            <a:r>
              <a:rPr lang="en-US" sz="2800" dirty="0" err="1">
                <a:latin typeface="PT Sans"/>
              </a:rPr>
              <a:t>atunci</a:t>
            </a:r>
            <a:r>
              <a:rPr lang="en-US" sz="2800" dirty="0">
                <a:latin typeface="PT Sans"/>
              </a:rPr>
              <a:t> se </a:t>
            </a:r>
            <a:r>
              <a:rPr lang="en-US" sz="2800" dirty="0" err="1">
                <a:latin typeface="PT Sans"/>
              </a:rPr>
              <a:t>atribue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valoare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None.</a:t>
            </a:r>
            <a:endParaRPr lang="en-US" sz="2800" dirty="0">
              <a:latin typeface="PT Sans"/>
            </a:endParaRP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51C4C9-1C34-46BB-858F-18AF5FFB2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236" y="4950653"/>
            <a:ext cx="7602813" cy="1785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CBC6A5-F798-4904-AC33-667744498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8" y="3345277"/>
            <a:ext cx="7015822" cy="17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9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845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Crearea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unui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dictionar</a:t>
            </a:r>
            <a:endParaRPr lang="en-US" sz="2800" b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Valorile</a:t>
            </a:r>
            <a:r>
              <a:rPr lang="en-US" sz="2800" dirty="0">
                <a:latin typeface="PT Sans"/>
              </a:rPr>
              <a:t> din </a:t>
            </a:r>
            <a:r>
              <a:rPr lang="en-US" sz="2800" dirty="0" err="1">
                <a:latin typeface="PT Sans"/>
              </a:rPr>
              <a:t>elementele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dictionarului</a:t>
            </a:r>
            <a:r>
              <a:rPr lang="en-US" sz="2800" dirty="0">
                <a:latin typeface="PT Sans"/>
              </a:rPr>
              <a:t> pot fi de </a:t>
            </a:r>
            <a:r>
              <a:rPr lang="en-US" sz="2800" dirty="0" err="1">
                <a:latin typeface="PT Sans"/>
              </a:rPr>
              <a:t>orice</a:t>
            </a:r>
            <a:r>
              <a:rPr lang="en-US" sz="2800" dirty="0">
                <a:latin typeface="PT Sans"/>
              </a:rPr>
              <a:t> tip de date.</a:t>
            </a:r>
          </a:p>
          <a:p>
            <a:r>
              <a:rPr lang="en-US" sz="2800" dirty="0">
                <a:latin typeface="PT Sans"/>
              </a:rPr>
              <a:t>Este </a:t>
            </a:r>
            <a:r>
              <a:rPr lang="en-US" sz="2800" dirty="0" err="1">
                <a:latin typeface="PT Sans"/>
              </a:rPr>
              <a:t>posibila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asocierea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mai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multor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valori</a:t>
            </a:r>
            <a:r>
              <a:rPr lang="en-US" sz="2800" dirty="0">
                <a:latin typeface="PT Sans"/>
              </a:rPr>
              <a:t> cu o </a:t>
            </a:r>
            <a:r>
              <a:rPr lang="en-US" sz="2800" dirty="0" err="1">
                <a:latin typeface="PT Sans"/>
              </a:rPr>
              <a:t>singura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cheie</a:t>
            </a:r>
            <a:r>
              <a:rPr lang="en-US" sz="2800" dirty="0">
                <a:latin typeface="PT Sans"/>
              </a:rPr>
              <a:t>. </a:t>
            </a: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BD5B52-09E0-4CBB-8DC8-01ECB70D6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51" y="3485716"/>
            <a:ext cx="11947357" cy="30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29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9" y="1677741"/>
            <a:ext cx="6183088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Functii</a:t>
            </a:r>
            <a:r>
              <a:rPr lang="en-US" sz="2800" b="1" dirty="0">
                <a:latin typeface="PT Sans"/>
              </a:rPr>
              <a:t> utile </a:t>
            </a:r>
            <a:r>
              <a:rPr lang="en-US" sz="2800" b="1" i="1" dirty="0" err="1">
                <a:latin typeface="PT Sans"/>
              </a:rPr>
              <a:t>len</a:t>
            </a:r>
            <a:r>
              <a:rPr lang="en-US" sz="2800" b="1" i="1" dirty="0">
                <a:latin typeface="PT Sans"/>
              </a:rPr>
              <a:t>(), min(), max()</a:t>
            </a:r>
          </a:p>
          <a:p>
            <a:r>
              <a:rPr lang="en-US" sz="2800" dirty="0" err="1">
                <a:latin typeface="PT Sans"/>
              </a:rPr>
              <a:t>Functia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len</a:t>
            </a:r>
            <a:r>
              <a:rPr lang="en-US" sz="2800" b="1" dirty="0">
                <a:latin typeface="PT Sans"/>
              </a:rPr>
              <a:t>()</a:t>
            </a:r>
            <a:r>
              <a:rPr lang="en-US" sz="2800" dirty="0">
                <a:latin typeface="PT Sans"/>
              </a:rPr>
              <a:t> - </a:t>
            </a:r>
            <a:r>
              <a:rPr lang="en-US" sz="2800" dirty="0" err="1">
                <a:latin typeface="PT Sans"/>
              </a:rPr>
              <a:t>numarul</a:t>
            </a:r>
            <a:r>
              <a:rPr lang="en-US" sz="2800" dirty="0">
                <a:latin typeface="PT Sans"/>
              </a:rPr>
              <a:t> de </a:t>
            </a:r>
            <a:r>
              <a:rPr lang="en-US" sz="2800" dirty="0" err="1">
                <a:latin typeface="PT Sans"/>
              </a:rPr>
              <a:t>elemente</a:t>
            </a:r>
            <a:r>
              <a:rPr lang="en-US" sz="2800" dirty="0">
                <a:latin typeface="PT Sans"/>
              </a:rPr>
              <a:t> continue </a:t>
            </a:r>
            <a:r>
              <a:rPr lang="en-US" sz="2800" dirty="0" err="1">
                <a:latin typeface="PT Sans"/>
              </a:rPr>
              <a:t>intr</a:t>
            </a:r>
            <a:r>
              <a:rPr lang="en-US" sz="2800" dirty="0">
                <a:latin typeface="PT Sans"/>
              </a:rPr>
              <a:t>-un </a:t>
            </a:r>
            <a:r>
              <a:rPr lang="en-US" sz="2800" dirty="0" err="1">
                <a:latin typeface="PT Sans"/>
              </a:rPr>
              <a:t>dictionar</a:t>
            </a:r>
            <a:endParaRPr lang="en-US" sz="2800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Functiile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min(),max() - 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afla</a:t>
            </a:r>
            <a:r>
              <a:rPr lang="en-US" sz="2800" dirty="0">
                <a:latin typeface="PT Sans"/>
              </a:rPr>
              <a:t> elemental minim/maxim din </a:t>
            </a:r>
            <a:r>
              <a:rPr lang="en-US" sz="2800" dirty="0" err="1">
                <a:latin typeface="PT Sans"/>
              </a:rPr>
              <a:t>dictionar</a:t>
            </a:r>
            <a:endParaRPr lang="en-US" sz="2800" dirty="0">
              <a:latin typeface="PT Sans"/>
            </a:endParaRP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C831B5-8F9D-4A41-BE7F-74A60E91E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638" y="1677741"/>
            <a:ext cx="5492011" cy="47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6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751487" y="2076884"/>
            <a:ext cx="10145487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Accesarea</a:t>
            </a:r>
            <a:r>
              <a:rPr lang="en-US" sz="2800" b="1" dirty="0">
                <a:latin typeface="PT Sans"/>
              </a:rPr>
              <a:t>/</a:t>
            </a:r>
            <a:r>
              <a:rPr lang="en-US" sz="2800" b="1" dirty="0" err="1">
                <a:latin typeface="PT Sans"/>
              </a:rPr>
              <a:t>extragerea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elementelor</a:t>
            </a:r>
            <a:r>
              <a:rPr lang="en-US" sz="2800" b="1" dirty="0">
                <a:latin typeface="PT Sans"/>
              </a:rPr>
              <a:t> in </a:t>
            </a:r>
            <a:r>
              <a:rPr lang="en-US" sz="2800" b="1" dirty="0" err="1">
                <a:latin typeface="PT Sans"/>
              </a:rPr>
              <a:t>dictionar</a:t>
            </a:r>
            <a:r>
              <a:rPr lang="en-US" sz="2800" b="1" dirty="0">
                <a:latin typeface="PT Sans"/>
              </a:rPr>
              <a:t> </a:t>
            </a:r>
            <a:endParaRPr lang="en-US" sz="2800" b="1" i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Accesul</a:t>
            </a:r>
            <a:r>
              <a:rPr lang="en-US" sz="2800" dirty="0">
                <a:latin typeface="PT Sans"/>
              </a:rPr>
              <a:t> la </a:t>
            </a:r>
            <a:r>
              <a:rPr lang="en-US" sz="2800" dirty="0" err="1" smtClean="0">
                <a:latin typeface="PT Sans"/>
              </a:rPr>
              <a:t>elemente</a:t>
            </a:r>
            <a:r>
              <a:rPr lang="en-US" sz="2800" dirty="0" smtClean="0">
                <a:latin typeface="PT Sans"/>
              </a:rPr>
              <a:t> se </a:t>
            </a:r>
            <a:r>
              <a:rPr lang="en-US" sz="2800" dirty="0">
                <a:latin typeface="PT Sans"/>
              </a:rPr>
              <a:t>face </a:t>
            </a:r>
            <a:r>
              <a:rPr lang="en-US" sz="2800" dirty="0" err="1">
                <a:latin typeface="PT Sans"/>
              </a:rPr>
              <a:t>prin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cheile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dictionarului</a:t>
            </a:r>
            <a:endParaRPr lang="en-US" sz="2800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Ordinea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elementelor</a:t>
            </a:r>
            <a:r>
              <a:rPr lang="en-US" sz="2800" dirty="0">
                <a:latin typeface="PT Sans"/>
              </a:rPr>
              <a:t> in </a:t>
            </a:r>
            <a:r>
              <a:rPr lang="en-US" sz="2800" dirty="0" err="1">
                <a:latin typeface="PT Sans"/>
              </a:rPr>
              <a:t>dictionar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difera</a:t>
            </a:r>
            <a:r>
              <a:rPr lang="en-US" sz="2800" dirty="0">
                <a:latin typeface="PT Sans"/>
              </a:rPr>
              <a:t> de </a:t>
            </a:r>
            <a:r>
              <a:rPr lang="en-US" sz="2800" dirty="0" err="1">
                <a:latin typeface="PT Sans"/>
              </a:rPr>
              <a:t>cea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introdusa</a:t>
            </a:r>
            <a:r>
              <a:rPr lang="en-US" sz="2800" dirty="0">
                <a:latin typeface="PT Sans"/>
              </a:rPr>
              <a:t>.</a:t>
            </a:r>
          </a:p>
          <a:p>
            <a:r>
              <a:rPr lang="en-US" sz="2800" dirty="0" err="1">
                <a:latin typeface="PT Sans"/>
              </a:rPr>
              <a:t>Adaugarea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unui</a:t>
            </a:r>
            <a:r>
              <a:rPr lang="en-US" sz="2800" dirty="0">
                <a:latin typeface="PT Sans"/>
              </a:rPr>
              <a:t> element se face </a:t>
            </a:r>
            <a:r>
              <a:rPr lang="en-US" sz="2800" dirty="0" err="1">
                <a:latin typeface="PT Sans"/>
              </a:rPr>
              <a:t>prin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crearea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unei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noi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perchi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cheie:valoare</a:t>
            </a:r>
            <a:endParaRPr lang="en-US" sz="2800" b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Extragerea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valorii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unei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chei</a:t>
            </a:r>
            <a:r>
              <a:rPr lang="en-US" sz="2800" dirty="0">
                <a:latin typeface="PT Sans"/>
              </a:rPr>
              <a:t> – </a:t>
            </a:r>
            <a:r>
              <a:rPr lang="en-US" sz="2800" dirty="0" err="1">
                <a:latin typeface="PT Sans"/>
              </a:rPr>
              <a:t>prin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sintaxa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dictionar</a:t>
            </a:r>
            <a:r>
              <a:rPr lang="en-US" sz="2800" b="1" dirty="0">
                <a:latin typeface="PT Sans"/>
              </a:rPr>
              <a:t>[</a:t>
            </a:r>
            <a:r>
              <a:rPr lang="en-US" sz="2800" b="1" dirty="0" err="1">
                <a:latin typeface="PT Sans"/>
              </a:rPr>
              <a:t>cheie</a:t>
            </a:r>
            <a:r>
              <a:rPr lang="en-US" sz="2800" b="1" dirty="0">
                <a:latin typeface="PT Sans"/>
              </a:rPr>
              <a:t>]</a:t>
            </a:r>
            <a:endParaRPr lang="en-US" sz="2800" dirty="0">
              <a:latin typeface="PT Sans"/>
            </a:endParaRPr>
          </a:p>
          <a:p>
            <a:endParaRPr lang="en-US" sz="2800" dirty="0">
              <a:latin typeface="PT Sans"/>
            </a:endParaRP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769331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6806" y="2219304"/>
            <a:ext cx="9359071" cy="4178386"/>
          </a:xfrm>
        </p:spPr>
        <p:txBody>
          <a:bodyPr>
            <a:noAutofit/>
          </a:bodyPr>
          <a:lstStyle/>
          <a:p>
            <a:pPr lvl="0"/>
            <a:endParaRPr lang="en-US" b="1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Seturi</a:t>
            </a:r>
            <a:endParaRPr lang="en-US" b="1" dirty="0">
              <a:latin typeface="PT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Crearea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seturilor</a:t>
            </a:r>
            <a:endParaRPr lang="en-US" b="1" dirty="0">
              <a:latin typeface="PT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Operatori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si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functii</a:t>
            </a:r>
            <a:endParaRPr lang="en-US" b="1" dirty="0">
              <a:latin typeface="PT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Metode</a:t>
            </a:r>
            <a:r>
              <a:rPr lang="en-US" b="1" dirty="0">
                <a:latin typeface="PT Sans"/>
              </a:rPr>
              <a:t> de </a:t>
            </a:r>
            <a:r>
              <a:rPr lang="en-US" b="1" dirty="0" err="1">
                <a:latin typeface="PT Sans"/>
              </a:rPr>
              <a:t>baza</a:t>
            </a:r>
            <a:endParaRPr lang="en-US" b="1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Dictionare</a:t>
            </a:r>
            <a:endParaRPr lang="en-US" b="1" dirty="0">
              <a:latin typeface="PT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Crearea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unui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dictionar</a:t>
            </a:r>
            <a:endParaRPr lang="en-US" b="1" dirty="0">
              <a:latin typeface="PT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Adaugarea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elementelor</a:t>
            </a:r>
            <a:endParaRPr lang="en-US" b="1" dirty="0">
              <a:latin typeface="PT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Modificarea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datelor</a:t>
            </a:r>
            <a:r>
              <a:rPr lang="en-US" b="1" dirty="0">
                <a:latin typeface="PT Sans"/>
              </a:rPr>
              <a:t> in </a:t>
            </a:r>
            <a:r>
              <a:rPr lang="en-US" b="1" dirty="0" err="1">
                <a:latin typeface="PT Sans"/>
              </a:rPr>
              <a:t>dictionar</a:t>
            </a:r>
            <a:endParaRPr lang="en-US" b="1" dirty="0">
              <a:latin typeface="PT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Modalitati</a:t>
            </a:r>
            <a:r>
              <a:rPr lang="en-US" b="1" dirty="0">
                <a:latin typeface="PT Sans"/>
              </a:rPr>
              <a:t> de </a:t>
            </a:r>
            <a:r>
              <a:rPr lang="en-US" b="1" dirty="0" err="1">
                <a:latin typeface="PT Sans"/>
              </a:rPr>
              <a:t>accesare</a:t>
            </a:r>
            <a:r>
              <a:rPr lang="en-US" b="1" dirty="0">
                <a:latin typeface="PT Sans"/>
              </a:rPr>
              <a:t> a </a:t>
            </a:r>
            <a:r>
              <a:rPr lang="en-US" b="1" dirty="0" err="1">
                <a:latin typeface="PT Sans"/>
              </a:rPr>
              <a:t>elementelor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dictionarului</a:t>
            </a:r>
            <a:endParaRPr lang="en-US" b="1" dirty="0">
              <a:latin typeface="PT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Parcurgerea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elementelor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dictionarului</a:t>
            </a:r>
            <a:endParaRPr lang="en-US" b="1" dirty="0">
              <a:latin typeface="PT Sans"/>
            </a:endParaRPr>
          </a:p>
          <a:p>
            <a:pPr lvl="1"/>
            <a:endParaRPr lang="en-US" b="1" dirty="0">
              <a:latin typeface="PT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latin typeface="PT San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Conținutul</a:t>
            </a:r>
            <a:r>
              <a:rPr lang="en-US" dirty="0"/>
              <a:t> </a:t>
            </a:r>
            <a:r>
              <a:rPr lang="en-US" dirty="0" err="1"/>
              <a:t>prelegerii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1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920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Extragerea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elementelor</a:t>
            </a:r>
            <a:r>
              <a:rPr lang="en-US" sz="2800" b="1" dirty="0">
                <a:latin typeface="PT Sans"/>
              </a:rPr>
              <a:t> din </a:t>
            </a:r>
            <a:r>
              <a:rPr lang="en-US" sz="2800" b="1" dirty="0" err="1">
                <a:latin typeface="PT Sans"/>
              </a:rPr>
              <a:t>dictionar</a:t>
            </a:r>
            <a:r>
              <a:rPr lang="en-US" sz="2800" b="1" dirty="0">
                <a:latin typeface="PT Sans"/>
              </a:rPr>
              <a:t> </a:t>
            </a:r>
            <a:endParaRPr lang="en-US" sz="2800" b="1" i="1" dirty="0">
              <a:latin typeface="PT Sans"/>
            </a:endParaRPr>
          </a:p>
          <a:p>
            <a:endParaRPr lang="en-US" sz="2800" dirty="0">
              <a:latin typeface="PT Sans"/>
            </a:endParaRP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5BCEAA-17CA-40E7-AFE3-C75B5D768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36" y="2297102"/>
            <a:ext cx="4580397" cy="3542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C54D14-71CE-44AF-8417-B6A176454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832" y="2261957"/>
            <a:ext cx="5044854" cy="3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0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920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Extragerea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elementelor</a:t>
            </a:r>
            <a:r>
              <a:rPr lang="en-US" sz="2800" b="1" dirty="0">
                <a:latin typeface="PT Sans"/>
              </a:rPr>
              <a:t> din </a:t>
            </a:r>
            <a:r>
              <a:rPr lang="en-US" sz="2800" b="1" dirty="0" err="1">
                <a:latin typeface="PT Sans"/>
              </a:rPr>
              <a:t>dictionar</a:t>
            </a:r>
            <a:r>
              <a:rPr lang="en-US" sz="2800" b="1" dirty="0">
                <a:latin typeface="PT Sans"/>
              </a:rPr>
              <a:t> </a:t>
            </a:r>
            <a:endParaRPr lang="en-US" sz="2800" b="1" i="1" dirty="0">
              <a:latin typeface="PT Sans"/>
            </a:endParaRPr>
          </a:p>
          <a:p>
            <a:endParaRPr lang="en-US" sz="2800" dirty="0">
              <a:latin typeface="PT Sans"/>
            </a:endParaRP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E582F6-9058-4F30-9CC7-A360B3A23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34" y="2273773"/>
            <a:ext cx="5811864" cy="43882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85FA09B-0B0C-4870-96B8-A2417DF8E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462" y="2273772"/>
            <a:ext cx="5394424" cy="40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6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920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Adaugarea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elementelor</a:t>
            </a:r>
            <a:r>
              <a:rPr lang="en-US" sz="2800" b="1" dirty="0">
                <a:latin typeface="PT Sans"/>
              </a:rPr>
              <a:t> in </a:t>
            </a:r>
            <a:r>
              <a:rPr lang="en-US" sz="2800" b="1" dirty="0" err="1">
                <a:latin typeface="PT Sans"/>
              </a:rPr>
              <a:t>dictionar</a:t>
            </a:r>
            <a:r>
              <a:rPr lang="en-US" sz="2800" b="1" dirty="0">
                <a:latin typeface="PT Sans"/>
              </a:rPr>
              <a:t> </a:t>
            </a:r>
            <a:endParaRPr lang="en-US" sz="2800" b="1" i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Adaugarea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elementelor</a:t>
            </a:r>
            <a:r>
              <a:rPr lang="en-US" sz="2800" dirty="0">
                <a:latin typeface="PT Sans"/>
              </a:rPr>
              <a:t> se face cu </a:t>
            </a:r>
            <a:r>
              <a:rPr lang="en-US" sz="2800" dirty="0" err="1">
                <a:latin typeface="PT Sans"/>
              </a:rPr>
              <a:t>ajutorul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lui</a:t>
            </a:r>
            <a:r>
              <a:rPr lang="en-US" sz="2800" dirty="0">
                <a:latin typeface="PT Sans"/>
              </a:rPr>
              <a:t> [ ] </a:t>
            </a:r>
            <a:r>
              <a:rPr lang="en-US" sz="2800" dirty="0" err="1">
                <a:latin typeface="PT Sans"/>
              </a:rPr>
              <a:t>si</a:t>
            </a:r>
            <a:r>
              <a:rPr lang="en-US" sz="2800" dirty="0">
                <a:latin typeface="PT Sans"/>
              </a:rPr>
              <a:t> =</a:t>
            </a: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607DA9-423F-4D85-BCDC-914A02F95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8" y="3475717"/>
            <a:ext cx="7738316" cy="29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82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920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Verificarea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elementelor</a:t>
            </a:r>
            <a:r>
              <a:rPr lang="en-US" sz="2800" b="1" dirty="0">
                <a:latin typeface="PT Sans"/>
              </a:rPr>
              <a:t> in </a:t>
            </a:r>
            <a:r>
              <a:rPr lang="en-US" sz="2800" b="1" dirty="0" err="1">
                <a:latin typeface="PT Sans"/>
              </a:rPr>
              <a:t>dictionar</a:t>
            </a:r>
            <a:endParaRPr lang="en-US" sz="2800" b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Prezenta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unei</a:t>
            </a:r>
            <a:r>
              <a:rPr lang="en-US" sz="2800" dirty="0">
                <a:latin typeface="PT Sans"/>
              </a:rPr>
              <a:t> key se </a:t>
            </a:r>
            <a:r>
              <a:rPr lang="en-US" sz="2800" dirty="0" err="1">
                <a:latin typeface="PT Sans"/>
              </a:rPr>
              <a:t>efectueaza</a:t>
            </a:r>
            <a:r>
              <a:rPr lang="en-US" sz="2800" dirty="0">
                <a:latin typeface="PT Sans"/>
              </a:rPr>
              <a:t> cu </a:t>
            </a:r>
            <a:r>
              <a:rPr lang="en-US" sz="2800" dirty="0" err="1">
                <a:latin typeface="PT Sans"/>
              </a:rPr>
              <a:t>operatorul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in/not in</a:t>
            </a:r>
            <a:endParaRPr lang="en-US" sz="2800" b="1" i="1" dirty="0">
              <a:latin typeface="PT Sans"/>
            </a:endParaRPr>
          </a:p>
          <a:p>
            <a:endParaRPr lang="en-US" sz="2800" dirty="0">
              <a:latin typeface="PT Sans"/>
            </a:endParaRP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E9B7C0-3486-422A-BC82-E9DE3DA97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782878"/>
            <a:ext cx="4630820" cy="40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2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920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Modificarea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elementelor</a:t>
            </a:r>
            <a:r>
              <a:rPr lang="en-US" sz="2800" b="1" dirty="0">
                <a:latin typeface="PT Sans"/>
              </a:rPr>
              <a:t> in </a:t>
            </a:r>
            <a:r>
              <a:rPr lang="en-US" sz="2800" b="1" dirty="0" err="1">
                <a:latin typeface="PT Sans"/>
              </a:rPr>
              <a:t>dictionar</a:t>
            </a:r>
            <a:r>
              <a:rPr lang="en-US" sz="2800" b="1" dirty="0">
                <a:latin typeface="PT Sans"/>
              </a:rPr>
              <a:t> </a:t>
            </a:r>
            <a:endParaRPr lang="en-US" sz="2800" b="1" i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Modificarea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elementelor</a:t>
            </a:r>
            <a:r>
              <a:rPr lang="en-US" sz="2800" dirty="0">
                <a:latin typeface="PT Sans"/>
              </a:rPr>
              <a:t> se face cu </a:t>
            </a:r>
            <a:r>
              <a:rPr lang="en-US" sz="2800" dirty="0" err="1">
                <a:latin typeface="PT Sans"/>
              </a:rPr>
              <a:t>ajutorul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lui</a:t>
            </a:r>
            <a:r>
              <a:rPr lang="en-US" sz="2800" dirty="0">
                <a:latin typeface="PT Sans"/>
              </a:rPr>
              <a:t> [ ] </a:t>
            </a:r>
            <a:r>
              <a:rPr lang="en-US" sz="2800" dirty="0" err="1">
                <a:latin typeface="PT Sans"/>
              </a:rPr>
              <a:t>si</a:t>
            </a:r>
            <a:r>
              <a:rPr lang="en-US" sz="2800" dirty="0">
                <a:latin typeface="PT Sans"/>
              </a:rPr>
              <a:t> =</a:t>
            </a: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813356-0A37-477B-B4D2-CEFAF9AF7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8" y="2798762"/>
            <a:ext cx="7176630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8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920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Modificarea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datelor</a:t>
            </a:r>
            <a:r>
              <a:rPr lang="en-US" sz="2800" b="1" dirty="0">
                <a:latin typeface="PT Sans"/>
              </a:rPr>
              <a:t> in </a:t>
            </a:r>
            <a:r>
              <a:rPr lang="en-US" sz="2800" b="1" dirty="0" err="1">
                <a:latin typeface="PT Sans"/>
              </a:rPr>
              <a:t>dictionar</a:t>
            </a:r>
            <a:endParaRPr lang="en-US" sz="2800" b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Metoda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dict.update</a:t>
            </a:r>
            <a:r>
              <a:rPr lang="en-US" sz="2800" b="1" dirty="0">
                <a:latin typeface="PT Sans"/>
              </a:rPr>
              <a:t>() – </a:t>
            </a:r>
            <a:r>
              <a:rPr lang="en-US" sz="2800" dirty="0" err="1">
                <a:latin typeface="PT Sans"/>
              </a:rPr>
              <a:t>adauga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continutul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unui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dictionar</a:t>
            </a:r>
            <a:r>
              <a:rPr lang="en-US" sz="2800" dirty="0">
                <a:latin typeface="PT Sans"/>
              </a:rPr>
              <a:t> in alt </a:t>
            </a:r>
            <a:r>
              <a:rPr lang="en-US" sz="2800" dirty="0" err="1">
                <a:latin typeface="PT Sans"/>
              </a:rPr>
              <a:t>dictionar</a:t>
            </a:r>
            <a:endParaRPr lang="en-US" sz="2800" b="1" i="1" dirty="0">
              <a:latin typeface="PT Sans"/>
            </a:endParaRPr>
          </a:p>
          <a:p>
            <a:endParaRPr lang="en-US" sz="2800" dirty="0">
              <a:latin typeface="PT Sans"/>
            </a:endParaRP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5C6DB7-0BF2-406F-BA1B-BCC7034A3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61" y="2788783"/>
            <a:ext cx="11385038" cy="36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90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920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Copierea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dictionarului</a:t>
            </a:r>
            <a:endParaRPr lang="en-US" sz="2800" b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Metoda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dict.copy</a:t>
            </a:r>
            <a:r>
              <a:rPr lang="en-US" sz="2800" b="1" dirty="0">
                <a:latin typeface="PT Sans"/>
              </a:rPr>
              <a:t>() – </a:t>
            </a:r>
            <a:r>
              <a:rPr lang="en-US" sz="2800" dirty="0" err="1">
                <a:latin typeface="PT Sans"/>
              </a:rPr>
              <a:t>creaza</a:t>
            </a:r>
            <a:r>
              <a:rPr lang="en-US" sz="2800" dirty="0">
                <a:latin typeface="PT Sans"/>
              </a:rPr>
              <a:t> o </a:t>
            </a:r>
            <a:r>
              <a:rPr lang="en-US" sz="2800" dirty="0" err="1">
                <a:latin typeface="PT Sans"/>
              </a:rPr>
              <a:t>copie</a:t>
            </a:r>
            <a:r>
              <a:rPr lang="en-US" sz="2800" dirty="0">
                <a:latin typeface="PT Sans"/>
              </a:rPr>
              <a:t> a </a:t>
            </a:r>
            <a:r>
              <a:rPr lang="en-US" sz="2800" dirty="0" err="1">
                <a:latin typeface="PT Sans"/>
              </a:rPr>
              <a:t>dictionarului</a:t>
            </a:r>
            <a:endParaRPr lang="en-US" sz="2800" b="1" i="1" dirty="0">
              <a:latin typeface="PT Sans"/>
            </a:endParaRPr>
          </a:p>
          <a:p>
            <a:endParaRPr lang="en-US" sz="2800" dirty="0">
              <a:latin typeface="PT Sans"/>
            </a:endParaRP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827AF1-72D8-4FD7-B316-4D608B3FA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681081"/>
            <a:ext cx="7184573" cy="35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9201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Eliminarea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elementelor</a:t>
            </a:r>
            <a:r>
              <a:rPr lang="en-US" sz="2800" b="1" dirty="0">
                <a:latin typeface="PT Sans"/>
              </a:rPr>
              <a:t> din </a:t>
            </a:r>
            <a:r>
              <a:rPr lang="en-US" sz="2800" b="1" dirty="0" err="1">
                <a:latin typeface="PT Sans"/>
              </a:rPr>
              <a:t>dictionar</a:t>
            </a:r>
            <a:endParaRPr lang="en-US" sz="2800" b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Putem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eliminam</a:t>
            </a:r>
            <a:r>
              <a:rPr lang="en-US" sz="2800" dirty="0">
                <a:latin typeface="PT Sans"/>
              </a:rPr>
              <a:t> un element cu </a:t>
            </a:r>
            <a:r>
              <a:rPr lang="en-US" sz="2800" dirty="0" err="1">
                <a:latin typeface="PT Sans"/>
              </a:rPr>
              <a:t>functia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del</a:t>
            </a:r>
          </a:p>
          <a:p>
            <a:r>
              <a:rPr lang="en-US" sz="2800" dirty="0">
                <a:latin typeface="PT Sans"/>
              </a:rPr>
              <a:t>Sau </a:t>
            </a:r>
            <a:r>
              <a:rPr lang="en-US" sz="2800" dirty="0" err="1">
                <a:latin typeface="PT Sans"/>
              </a:rPr>
              <a:t>putem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sterge</a:t>
            </a:r>
            <a:r>
              <a:rPr lang="en-US" sz="2800" dirty="0">
                <a:latin typeface="PT Sans"/>
              </a:rPr>
              <a:t> tot </a:t>
            </a:r>
            <a:r>
              <a:rPr lang="en-US" sz="2800" dirty="0" err="1">
                <a:latin typeface="PT Sans"/>
              </a:rPr>
              <a:t>continutul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dictionarului</a:t>
            </a:r>
            <a:r>
              <a:rPr lang="en-US" sz="2800" dirty="0">
                <a:latin typeface="PT Sans"/>
              </a:rPr>
              <a:t> cu </a:t>
            </a:r>
            <a:r>
              <a:rPr lang="en-US" sz="2800" dirty="0" err="1">
                <a:latin typeface="PT Sans"/>
              </a:rPr>
              <a:t>metoda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clear()</a:t>
            </a:r>
            <a:endParaRPr lang="en-US" sz="2800" dirty="0">
              <a:latin typeface="PT Sans"/>
            </a:endParaRPr>
          </a:p>
          <a:p>
            <a:endParaRPr lang="en-US" sz="2800" dirty="0">
              <a:latin typeface="PT Sans"/>
            </a:endParaRP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D1F279-DF80-465F-9C39-2967EB9B4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37" y="3312885"/>
            <a:ext cx="5380945" cy="3466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A878B6-4351-4FD9-8FA6-75AE80355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714" y="3341913"/>
            <a:ext cx="3733933" cy="34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03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4844187" cy="478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Modalitati</a:t>
            </a:r>
            <a:r>
              <a:rPr lang="en-US" sz="2800" b="1" dirty="0">
                <a:latin typeface="PT Sans"/>
              </a:rPr>
              <a:t> de </a:t>
            </a:r>
            <a:r>
              <a:rPr lang="en-US" sz="2800" b="1" dirty="0" err="1">
                <a:latin typeface="PT Sans"/>
              </a:rPr>
              <a:t>accesare</a:t>
            </a:r>
            <a:r>
              <a:rPr lang="en-US" sz="2800" b="1" dirty="0">
                <a:latin typeface="PT Sans"/>
              </a:rPr>
              <a:t> a </a:t>
            </a:r>
            <a:r>
              <a:rPr lang="en-US" sz="2800" b="1" dirty="0" err="1">
                <a:latin typeface="PT Sans"/>
              </a:rPr>
              <a:t>elementelor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dictionarului</a:t>
            </a:r>
            <a:endParaRPr lang="en-US" sz="2800" b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Exista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trei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metode</a:t>
            </a:r>
            <a:r>
              <a:rPr lang="en-US" sz="2800" dirty="0">
                <a:latin typeface="PT Sans"/>
              </a:rPr>
              <a:t> de </a:t>
            </a:r>
            <a:r>
              <a:rPr lang="en-US" sz="2800" dirty="0" err="1">
                <a:latin typeface="PT Sans"/>
              </a:rPr>
              <a:t>extragere</a:t>
            </a:r>
            <a:r>
              <a:rPr lang="en-US" sz="2800" dirty="0">
                <a:latin typeface="PT Sans"/>
              </a:rPr>
              <a:t> a </a:t>
            </a:r>
            <a:r>
              <a:rPr lang="en-US" sz="2800" dirty="0" err="1">
                <a:latin typeface="PT Sans"/>
              </a:rPr>
              <a:t>unei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liste</a:t>
            </a:r>
            <a:r>
              <a:rPr lang="en-US" sz="2800" dirty="0">
                <a:latin typeface="PT Sans"/>
              </a:rPr>
              <a:t> din </a:t>
            </a:r>
            <a:r>
              <a:rPr lang="en-US" sz="2800" dirty="0" err="1">
                <a:latin typeface="PT Sans"/>
              </a:rPr>
              <a:t>dictionar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prin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metodele</a:t>
            </a:r>
            <a:r>
              <a:rPr lang="en-US" sz="2800" dirty="0">
                <a:latin typeface="PT Sans"/>
              </a:rPr>
              <a:t>:</a:t>
            </a:r>
          </a:p>
          <a:p>
            <a:r>
              <a:rPr lang="en-US" sz="2800" b="1" dirty="0" err="1">
                <a:latin typeface="PT Sans"/>
              </a:rPr>
              <a:t>dict.keys</a:t>
            </a:r>
            <a:r>
              <a:rPr lang="en-US" sz="2800" b="1" dirty="0">
                <a:latin typeface="PT Sans"/>
              </a:rPr>
              <a:t>(), </a:t>
            </a:r>
            <a:r>
              <a:rPr lang="en-US" sz="2800" b="1" dirty="0" err="1">
                <a:latin typeface="PT Sans"/>
              </a:rPr>
              <a:t>dict.values</a:t>
            </a:r>
            <a:r>
              <a:rPr lang="en-US" sz="2800" b="1" dirty="0">
                <a:latin typeface="PT Sans"/>
              </a:rPr>
              <a:t>(), </a:t>
            </a:r>
            <a:r>
              <a:rPr lang="en-US" sz="2800" b="1" dirty="0" err="1">
                <a:latin typeface="PT Sans"/>
              </a:rPr>
              <a:t>dict.items</a:t>
            </a:r>
            <a:r>
              <a:rPr lang="en-US" sz="2800" b="1" dirty="0">
                <a:latin typeface="PT Sans"/>
              </a:rPr>
              <a:t>()</a:t>
            </a:r>
          </a:p>
          <a:p>
            <a:endParaRPr lang="en-US" sz="2800" dirty="0">
              <a:latin typeface="PT Sans"/>
            </a:endParaRPr>
          </a:p>
          <a:p>
            <a:endParaRPr lang="en-US" sz="2800" b="1" dirty="0">
              <a:latin typeface="PT Sans"/>
            </a:endParaRPr>
          </a:p>
          <a:p>
            <a:endParaRPr lang="en-US" sz="3200" b="1" dirty="0">
              <a:latin typeface="PT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4A56EF-B32C-4B79-8E35-2DF222B3F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955" y="1665287"/>
            <a:ext cx="7130445" cy="45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5288"/>
            <a:ext cx="10515600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/ </a:t>
            </a:r>
            <a:r>
              <a:rPr lang="en-US" dirty="0" err="1"/>
              <a:t>multimi</a:t>
            </a:r>
            <a:endParaRPr lang="fr-BE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6C9B3E0-D888-4F7D-84BB-951A9BF0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06" y="2410164"/>
            <a:ext cx="11378451" cy="4178386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PT Sans"/>
              </a:rPr>
              <a:t>Un set (o </a:t>
            </a:r>
            <a:r>
              <a:rPr lang="en-US" sz="2400" dirty="0" err="1">
                <a:latin typeface="PT Sans"/>
              </a:rPr>
              <a:t>multime</a:t>
            </a:r>
            <a:r>
              <a:rPr lang="en-US" sz="2400" dirty="0">
                <a:latin typeface="PT Sans"/>
              </a:rPr>
              <a:t>) </a:t>
            </a:r>
            <a:r>
              <a:rPr lang="en-US" sz="2400" dirty="0" err="1">
                <a:latin typeface="PT Sans"/>
              </a:rPr>
              <a:t>este</a:t>
            </a:r>
            <a:r>
              <a:rPr lang="en-US" sz="2400" dirty="0">
                <a:latin typeface="PT Sans"/>
              </a:rPr>
              <a:t> un </a:t>
            </a:r>
            <a:r>
              <a:rPr lang="en-US" sz="2400" dirty="0" err="1">
                <a:latin typeface="PT Sans"/>
              </a:rPr>
              <a:t>obiect</a:t>
            </a:r>
            <a:r>
              <a:rPr lang="en-US" sz="2400" dirty="0">
                <a:latin typeface="PT Sans"/>
              </a:rPr>
              <a:t> care </a:t>
            </a:r>
            <a:r>
              <a:rPr lang="en-US" sz="2400" dirty="0" err="1">
                <a:latin typeface="PT Sans"/>
              </a:rPr>
              <a:t>stocheaza</a:t>
            </a:r>
            <a:r>
              <a:rPr lang="en-US" sz="2400" dirty="0">
                <a:latin typeface="PT Sans"/>
              </a:rPr>
              <a:t> o </a:t>
            </a:r>
            <a:r>
              <a:rPr lang="en-US" sz="2400" dirty="0" err="1">
                <a:latin typeface="PT Sans"/>
              </a:rPr>
              <a:t>colectie</a:t>
            </a:r>
            <a:r>
              <a:rPr lang="en-US" sz="2400" dirty="0">
                <a:latin typeface="PT Sans"/>
              </a:rPr>
              <a:t> de date. </a:t>
            </a:r>
            <a:endParaRPr lang="en-US" sz="2400" dirty="0" smtClean="0">
              <a:latin typeface="PT Sans"/>
            </a:endParaRPr>
          </a:p>
          <a:p>
            <a:pPr lvl="0"/>
            <a:r>
              <a:rPr lang="en-US" sz="2400" dirty="0" smtClean="0">
                <a:latin typeface="PT Sans"/>
              </a:rPr>
              <a:t>Un </a:t>
            </a:r>
            <a:r>
              <a:rPr lang="en-US" sz="2400" dirty="0">
                <a:latin typeface="PT Sans"/>
              </a:rPr>
              <a:t>set are </a:t>
            </a:r>
            <a:r>
              <a:rPr lang="en-US" sz="2400" dirty="0" err="1">
                <a:latin typeface="PT Sans"/>
              </a:rPr>
              <a:t>citeva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caracteristici</a:t>
            </a:r>
            <a:r>
              <a:rPr lang="en-US" sz="2400" dirty="0">
                <a:latin typeface="PT Sans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T Sans"/>
              </a:rPr>
              <a:t>Toate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elementele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setului</a:t>
            </a:r>
            <a:r>
              <a:rPr lang="en-US" sz="2400" dirty="0">
                <a:latin typeface="PT Sans"/>
              </a:rPr>
              <a:t> sunt </a:t>
            </a:r>
            <a:r>
              <a:rPr lang="en-US" sz="2400" dirty="0" err="1">
                <a:latin typeface="PT Sans"/>
              </a:rPr>
              <a:t>unice</a:t>
            </a:r>
            <a:endParaRPr lang="en-US" sz="2400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T Sans"/>
              </a:rPr>
              <a:t>Seturile</a:t>
            </a:r>
            <a:r>
              <a:rPr lang="en-US" sz="2400" dirty="0">
                <a:latin typeface="PT Sans"/>
              </a:rPr>
              <a:t> sunt structure </a:t>
            </a:r>
            <a:r>
              <a:rPr lang="en-US" sz="2400" dirty="0" err="1">
                <a:latin typeface="PT Sans"/>
              </a:rPr>
              <a:t>neordonate</a:t>
            </a:r>
            <a:endParaRPr lang="en-US" sz="2400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T Sans"/>
              </a:rPr>
              <a:t>Elementele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seturilor</a:t>
            </a:r>
            <a:r>
              <a:rPr lang="en-US" sz="2400" dirty="0">
                <a:latin typeface="PT Sans"/>
              </a:rPr>
              <a:t> pot </a:t>
            </a:r>
            <a:r>
              <a:rPr lang="en-US" sz="2400" dirty="0" smtClean="0">
                <a:latin typeface="PT Sans"/>
              </a:rPr>
              <a:t>fi </a:t>
            </a:r>
            <a:r>
              <a:rPr lang="en-US" sz="2400" dirty="0">
                <a:latin typeface="PT Sans"/>
              </a:rPr>
              <a:t>de </a:t>
            </a:r>
            <a:r>
              <a:rPr lang="en-US" sz="2400" dirty="0" err="1">
                <a:latin typeface="PT Sans"/>
              </a:rPr>
              <a:t>diferite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tipuri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si</a:t>
            </a:r>
            <a:r>
              <a:rPr lang="en-US" sz="2400" dirty="0">
                <a:latin typeface="PT Sans"/>
              </a:rPr>
              <a:t> nu sunt </a:t>
            </a:r>
            <a:r>
              <a:rPr lang="en-US" sz="2400" dirty="0" err="1">
                <a:latin typeface="PT Sans"/>
              </a:rPr>
              <a:t>pastrate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intr</a:t>
            </a:r>
            <a:r>
              <a:rPr lang="en-US" sz="2400" dirty="0">
                <a:latin typeface="PT Sans"/>
              </a:rPr>
              <a:t>-o </a:t>
            </a:r>
            <a:r>
              <a:rPr lang="en-US" sz="2400" dirty="0" err="1">
                <a:latin typeface="PT Sans"/>
              </a:rPr>
              <a:t>anumita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ordine</a:t>
            </a:r>
            <a:endParaRPr lang="en-US" sz="24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24974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543" y="576874"/>
            <a:ext cx="1846943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</a:t>
            </a:r>
            <a:endParaRPr lang="fr-BE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6C9B3E0-D888-4F7D-84BB-951A9BF0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06" y="1696110"/>
            <a:ext cx="11378451" cy="4690176"/>
          </a:xfrm>
        </p:spPr>
        <p:txBody>
          <a:bodyPr>
            <a:noAutofit/>
          </a:bodyPr>
          <a:lstStyle/>
          <a:p>
            <a:pPr lvl="0"/>
            <a:r>
              <a:rPr lang="en-US" sz="2400" b="1" dirty="0" err="1">
                <a:latin typeface="PT Sans"/>
              </a:rPr>
              <a:t>Crearea</a:t>
            </a:r>
            <a:r>
              <a:rPr lang="en-US" sz="2400" b="1" dirty="0">
                <a:latin typeface="PT Sans"/>
              </a:rPr>
              <a:t> </a:t>
            </a:r>
            <a:r>
              <a:rPr lang="en-US" sz="2400" b="1" dirty="0" err="1">
                <a:latin typeface="PT Sans"/>
              </a:rPr>
              <a:t>seturilor</a:t>
            </a:r>
            <a:endParaRPr lang="en-US" sz="2400" b="1" dirty="0">
              <a:latin typeface="PT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C5C85E-898F-49C4-832B-AC2A7140D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20" y="2183823"/>
            <a:ext cx="6635824" cy="2765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8DF245-E67D-4970-877E-D7732892D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630" y="2183823"/>
            <a:ext cx="4818743" cy="287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78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543" y="576874"/>
            <a:ext cx="1846943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</a:t>
            </a:r>
            <a:endParaRPr lang="fr-BE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6C9B3E0-D888-4F7D-84BB-951A9BF0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06" y="1696110"/>
            <a:ext cx="11378451" cy="3514519"/>
          </a:xfrm>
        </p:spPr>
        <p:txBody>
          <a:bodyPr>
            <a:noAutofit/>
          </a:bodyPr>
          <a:lstStyle/>
          <a:p>
            <a:pPr lvl="0"/>
            <a:r>
              <a:rPr lang="en-US" sz="2800" b="1" dirty="0" err="1">
                <a:latin typeface="PT Sans"/>
              </a:rPr>
              <a:t>Crearea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seturilor</a:t>
            </a:r>
            <a:endParaRPr lang="en-US" sz="2800" b="1" dirty="0">
              <a:latin typeface="PT Sans"/>
            </a:endParaRPr>
          </a:p>
          <a:p>
            <a:pPr lvl="0"/>
            <a:r>
              <a:rPr lang="en-US" sz="2800" dirty="0" err="1">
                <a:latin typeface="PT Sans"/>
              </a:rPr>
              <a:t>Seturile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contine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doar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valori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unice</a:t>
            </a:r>
            <a:endParaRPr lang="en-US" sz="2800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75A71E-CBAF-4F98-81DE-36655C56B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12" y="2597377"/>
            <a:ext cx="8453184" cy="217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479135-9506-4C29-BD6D-00884A5F5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457" y="4241644"/>
            <a:ext cx="3918108" cy="26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6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543" y="576874"/>
            <a:ext cx="1846943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</a:t>
            </a:r>
            <a:endParaRPr lang="fr-BE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6C9B3E0-D888-4F7D-84BB-951A9BF0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06" y="1696110"/>
            <a:ext cx="11378451" cy="3514519"/>
          </a:xfrm>
        </p:spPr>
        <p:txBody>
          <a:bodyPr>
            <a:noAutofit/>
          </a:bodyPr>
          <a:lstStyle/>
          <a:p>
            <a:pPr lvl="0"/>
            <a:r>
              <a:rPr lang="en-US" sz="2400" dirty="0" err="1">
                <a:latin typeface="PT Sans"/>
              </a:rPr>
              <a:t>Seturile</a:t>
            </a:r>
            <a:r>
              <a:rPr lang="en-US" sz="2400" dirty="0">
                <a:latin typeface="PT Sans"/>
              </a:rPr>
              <a:t> nu pot fi </a:t>
            </a:r>
            <a:r>
              <a:rPr lang="en-US" sz="2400" dirty="0" err="1">
                <a:latin typeface="PT Sans"/>
              </a:rPr>
              <a:t>accesate</a:t>
            </a:r>
            <a:r>
              <a:rPr lang="en-US" sz="2400" dirty="0">
                <a:latin typeface="PT Sans"/>
              </a:rPr>
              <a:t> pe </a:t>
            </a:r>
            <a:r>
              <a:rPr lang="en-US" sz="2400" dirty="0" err="1">
                <a:latin typeface="PT Sans"/>
              </a:rPr>
              <a:t>baza</a:t>
            </a:r>
            <a:r>
              <a:rPr lang="en-US" sz="2400" dirty="0">
                <a:latin typeface="PT Sans"/>
              </a:rPr>
              <a:t> de index </a:t>
            </a:r>
            <a:r>
              <a:rPr lang="en-US" sz="2400" dirty="0" err="1">
                <a:latin typeface="PT Sans"/>
              </a:rPr>
              <a:t>si</a:t>
            </a:r>
            <a:r>
              <a:rPr lang="en-US" sz="2400" dirty="0">
                <a:latin typeface="PT Sans"/>
              </a:rPr>
              <a:t> nu </a:t>
            </a:r>
            <a:r>
              <a:rPr lang="en-US" sz="2400" dirty="0" err="1">
                <a:latin typeface="PT Sans"/>
              </a:rPr>
              <a:t>suporta</a:t>
            </a:r>
            <a:r>
              <a:rPr lang="en-US" sz="2400" dirty="0">
                <a:latin typeface="PT Sans"/>
              </a:rPr>
              <a:t> slicing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5D64AF-29C8-4EEE-BCD7-0114C0D05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06" y="2050370"/>
            <a:ext cx="9719456" cy="46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09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543" y="576874"/>
            <a:ext cx="1846943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</a:t>
            </a:r>
            <a:endParaRPr lang="fr-BE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6C9B3E0-D888-4F7D-84BB-951A9BF0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440"/>
            <a:ext cx="11378451" cy="905378"/>
          </a:xfrm>
        </p:spPr>
        <p:txBody>
          <a:bodyPr>
            <a:noAutofit/>
          </a:bodyPr>
          <a:lstStyle/>
          <a:p>
            <a:pPr lvl="0"/>
            <a:r>
              <a:rPr lang="en-US" sz="2800" dirty="0" err="1">
                <a:latin typeface="PT Sans"/>
              </a:rPr>
              <a:t>Pentru</a:t>
            </a:r>
            <a:r>
              <a:rPr lang="en-US" sz="2800" dirty="0">
                <a:latin typeface="PT Sans"/>
              </a:rPr>
              <a:t> a </a:t>
            </a:r>
            <a:r>
              <a:rPr lang="en-US" sz="2800" dirty="0" err="1">
                <a:latin typeface="PT Sans"/>
              </a:rPr>
              <a:t>accesa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valorile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setului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folosim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bucla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for</a:t>
            </a:r>
            <a:endParaRPr lang="en-US" sz="2800" dirty="0">
              <a:latin typeface="PT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0C73E5-7D65-48F8-B246-313900580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588792"/>
            <a:ext cx="7976978" cy="33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6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543" y="576874"/>
            <a:ext cx="1846943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</a:t>
            </a:r>
            <a:endParaRPr lang="fr-BE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6C9B3E0-D888-4F7D-84BB-951A9BF0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1688402"/>
            <a:ext cx="11378451" cy="586486"/>
          </a:xfrm>
        </p:spPr>
        <p:txBody>
          <a:bodyPr>
            <a:noAutofit/>
          </a:bodyPr>
          <a:lstStyle/>
          <a:p>
            <a:pPr lvl="0"/>
            <a:r>
              <a:rPr lang="en-US" sz="2800" b="1" dirty="0" err="1">
                <a:latin typeface="PT Sans"/>
              </a:rPr>
              <a:t>Metode</a:t>
            </a:r>
            <a:r>
              <a:rPr lang="en-US" sz="2800" b="1" dirty="0">
                <a:latin typeface="PT Sans"/>
              </a:rPr>
              <a:t> de </a:t>
            </a:r>
            <a:r>
              <a:rPr lang="en-US" sz="2800" b="1" dirty="0" err="1">
                <a:latin typeface="PT Sans"/>
              </a:rPr>
              <a:t>baza</a:t>
            </a:r>
            <a:r>
              <a:rPr lang="en-US" sz="2800" b="1" dirty="0">
                <a:latin typeface="PT Sans"/>
              </a:rPr>
              <a:t> a </a:t>
            </a:r>
            <a:r>
              <a:rPr lang="en-US" sz="2800" b="1" dirty="0" err="1">
                <a:latin typeface="PT Sans"/>
              </a:rPr>
              <a:t>seturilor</a:t>
            </a:r>
            <a:endParaRPr lang="en-US" sz="2800" b="1" dirty="0">
              <a:latin typeface="PT Sans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7" y="2481039"/>
            <a:ext cx="11378451" cy="398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PT Sans"/>
              </a:rPr>
              <a:t>Adaugarea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si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stergerea</a:t>
            </a:r>
            <a:r>
              <a:rPr lang="en-US" sz="2800" b="1" dirty="0">
                <a:latin typeface="PT Sans"/>
              </a:rPr>
              <a:t> </a:t>
            </a:r>
            <a:r>
              <a:rPr lang="en-US" sz="2800" b="1" dirty="0" err="1">
                <a:latin typeface="PT Sans"/>
              </a:rPr>
              <a:t>elementelor</a:t>
            </a:r>
            <a:endParaRPr lang="en-US" sz="2800" b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Pentru</a:t>
            </a:r>
            <a:r>
              <a:rPr lang="en-US" sz="2800" dirty="0">
                <a:latin typeface="PT Sans"/>
              </a:rPr>
              <a:t> a </a:t>
            </a:r>
            <a:r>
              <a:rPr lang="en-US" sz="2800" dirty="0" err="1">
                <a:latin typeface="PT Sans"/>
              </a:rPr>
              <a:t>adauga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elemente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putem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folosi</a:t>
            </a:r>
            <a:r>
              <a:rPr lang="en-US" sz="2800" dirty="0">
                <a:latin typeface="PT Sans"/>
              </a:rPr>
              <a:t>:</a:t>
            </a:r>
          </a:p>
          <a:p>
            <a:r>
              <a:rPr lang="en-US" sz="2800" dirty="0" err="1">
                <a:latin typeface="PT Sans"/>
              </a:rPr>
              <a:t>Metodele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add(element) </a:t>
            </a:r>
            <a:r>
              <a:rPr lang="en-US" sz="2800" dirty="0" err="1">
                <a:latin typeface="PT Sans"/>
              </a:rPr>
              <a:t>sau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update(element1,element2,…)</a:t>
            </a:r>
          </a:p>
          <a:p>
            <a:endParaRPr lang="en-US" sz="2800" b="1" dirty="0">
              <a:latin typeface="PT Sans"/>
            </a:endParaRPr>
          </a:p>
          <a:p>
            <a:r>
              <a:rPr lang="en-US" sz="2800" dirty="0" err="1">
                <a:latin typeface="PT Sans"/>
              </a:rPr>
              <a:t>Pentru</a:t>
            </a:r>
            <a:r>
              <a:rPr lang="en-US" sz="2800" dirty="0">
                <a:latin typeface="PT Sans"/>
              </a:rPr>
              <a:t> a </a:t>
            </a:r>
            <a:r>
              <a:rPr lang="en-US" sz="2800" dirty="0" err="1">
                <a:latin typeface="PT Sans"/>
              </a:rPr>
              <a:t>sterge</a:t>
            </a:r>
            <a:r>
              <a:rPr lang="en-US" sz="2800" dirty="0">
                <a:latin typeface="PT Sans"/>
              </a:rPr>
              <a:t> un element </a:t>
            </a:r>
            <a:r>
              <a:rPr lang="en-US" sz="2800" dirty="0" err="1">
                <a:latin typeface="PT Sans"/>
              </a:rPr>
              <a:t>putem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folosi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metodele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discard() </a:t>
            </a:r>
            <a:r>
              <a:rPr lang="en-US" sz="2800" dirty="0" err="1">
                <a:latin typeface="PT Sans"/>
              </a:rPr>
              <a:t>sau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remove()</a:t>
            </a:r>
            <a:r>
              <a:rPr lang="en-US" sz="2800" dirty="0">
                <a:latin typeface="PT Sans"/>
              </a:rPr>
              <a:t>. </a:t>
            </a:r>
          </a:p>
          <a:p>
            <a:r>
              <a:rPr lang="en-US" sz="2800" dirty="0" err="1">
                <a:latin typeface="PT Sans"/>
              </a:rPr>
              <a:t>Pentru</a:t>
            </a:r>
            <a:r>
              <a:rPr lang="en-US" sz="2800" dirty="0">
                <a:latin typeface="PT Sans"/>
              </a:rPr>
              <a:t> a </a:t>
            </a:r>
            <a:r>
              <a:rPr lang="en-US" sz="2800" dirty="0" err="1">
                <a:latin typeface="PT Sans"/>
              </a:rPr>
              <a:t>sterge</a:t>
            </a:r>
            <a:r>
              <a:rPr lang="en-US" sz="2800" dirty="0">
                <a:latin typeface="PT Sans"/>
              </a:rPr>
              <a:t> un element </a:t>
            </a:r>
            <a:r>
              <a:rPr lang="en-US" sz="2800" dirty="0" err="1">
                <a:latin typeface="PT Sans"/>
              </a:rPr>
              <a:t>aleatoriu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folosim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metoda</a:t>
            </a:r>
            <a:r>
              <a:rPr lang="en-US" sz="2800" dirty="0">
                <a:latin typeface="PT Sans"/>
              </a:rPr>
              <a:t> </a:t>
            </a:r>
            <a:r>
              <a:rPr lang="en-US" sz="2800" b="1" dirty="0">
                <a:latin typeface="PT Sans"/>
              </a:rPr>
              <a:t>pop(), </a:t>
            </a:r>
            <a:r>
              <a:rPr lang="en-US" sz="2800" dirty="0" err="1">
                <a:latin typeface="PT Sans"/>
              </a:rPr>
              <a:t>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returneaza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elementul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sters</a:t>
            </a:r>
            <a:r>
              <a:rPr lang="en-US" sz="2800" dirty="0"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396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543" y="576874"/>
            <a:ext cx="1846943" cy="905377"/>
          </a:xfrm>
        </p:spPr>
        <p:txBody>
          <a:bodyPr/>
          <a:lstStyle/>
          <a:p>
            <a:r>
              <a:rPr lang="en-US" dirty="0" err="1"/>
              <a:t>Seturi</a:t>
            </a:r>
            <a:r>
              <a:rPr lang="en-US" dirty="0"/>
              <a:t> </a:t>
            </a:r>
            <a:endParaRPr lang="fr-B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0026154-D9FE-4670-B7C8-06EB9CF174B6}"/>
              </a:ext>
            </a:extLst>
          </p:cNvPr>
          <p:cNvSpPr txBox="1">
            <a:spLocks/>
          </p:cNvSpPr>
          <p:nvPr/>
        </p:nvSpPr>
        <p:spPr>
          <a:xfrm>
            <a:off x="609598" y="1677741"/>
            <a:ext cx="11378451" cy="398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PT Sans"/>
              </a:rPr>
              <a:t>Adaugarea</a:t>
            </a:r>
            <a:r>
              <a:rPr lang="en-US" sz="3200" b="1" dirty="0">
                <a:latin typeface="PT Sans"/>
              </a:rPr>
              <a:t> </a:t>
            </a:r>
            <a:r>
              <a:rPr lang="en-US" sz="3200" b="1" dirty="0" err="1">
                <a:latin typeface="PT Sans"/>
              </a:rPr>
              <a:t>elementelor</a:t>
            </a:r>
            <a:endParaRPr lang="en-US" sz="3200" b="1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3A3684-A37F-4DF6-B04C-4A5DE71B2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58" y="2222938"/>
            <a:ext cx="5748368" cy="4076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9A32AD-2DE8-4B05-AF30-A051669BF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6325" y="2222938"/>
            <a:ext cx="6311161" cy="43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39227</TotalTime>
  <Words>632</Words>
  <Application>Microsoft Office PowerPoint</Application>
  <PresentationFormat>Widescreen</PresentationFormat>
  <Paragraphs>139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PT Sans</vt:lpstr>
      <vt:lpstr>Office Theme</vt:lpstr>
      <vt:lpstr>PowerPoint Presentation</vt:lpstr>
      <vt:lpstr>Conținutul prelegerii</vt:lpstr>
      <vt:lpstr>Seturi / multimi</vt:lpstr>
      <vt:lpstr>Seturi </vt:lpstr>
      <vt:lpstr>Seturi </vt:lpstr>
      <vt:lpstr>Seturi </vt:lpstr>
      <vt:lpstr>Seturi </vt:lpstr>
      <vt:lpstr>Seturi </vt:lpstr>
      <vt:lpstr>Seturi </vt:lpstr>
      <vt:lpstr>Seturi </vt:lpstr>
      <vt:lpstr>Seturi </vt:lpstr>
      <vt:lpstr>Seturi </vt:lpstr>
      <vt:lpstr>Seturi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serghei.aladin@gmail.com</dc:creator>
  <cp:lastModifiedBy>Ollessea</cp:lastModifiedBy>
  <cp:revision>2325</cp:revision>
  <cp:lastPrinted>2022-04-11T11:23:40Z</cp:lastPrinted>
  <dcterms:created xsi:type="dcterms:W3CDTF">2016-11-09T12:50:21Z</dcterms:created>
  <dcterms:modified xsi:type="dcterms:W3CDTF">2023-12-05T15:54:30Z</dcterms:modified>
</cp:coreProperties>
</file>