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615" r:id="rId3"/>
    <p:sldId id="560" r:id="rId4"/>
    <p:sldId id="563" r:id="rId5"/>
    <p:sldId id="610" r:id="rId6"/>
    <p:sldId id="611" r:id="rId7"/>
    <p:sldId id="564" r:id="rId8"/>
    <p:sldId id="565" r:id="rId9"/>
    <p:sldId id="566" r:id="rId10"/>
    <p:sldId id="568" r:id="rId11"/>
    <p:sldId id="569" r:id="rId12"/>
    <p:sldId id="613" r:id="rId13"/>
    <p:sldId id="614" r:id="rId14"/>
    <p:sldId id="571" r:id="rId15"/>
    <p:sldId id="572" r:id="rId16"/>
    <p:sldId id="368" r:id="rId17"/>
    <p:sldId id="478" r:id="rId18"/>
    <p:sldId id="513" r:id="rId19"/>
    <p:sldId id="612" r:id="rId20"/>
    <p:sldId id="453" r:id="rId21"/>
    <p:sldId id="454" r:id="rId22"/>
    <p:sldId id="472" r:id="rId23"/>
    <p:sldId id="514" r:id="rId24"/>
    <p:sldId id="370" r:id="rId25"/>
    <p:sldId id="372" r:id="rId26"/>
    <p:sldId id="373" r:id="rId27"/>
    <p:sldId id="377" r:id="rId28"/>
    <p:sldId id="378" r:id="rId29"/>
    <p:sldId id="379" r:id="rId30"/>
    <p:sldId id="380" r:id="rId31"/>
    <p:sldId id="517" r:id="rId32"/>
    <p:sldId id="617" r:id="rId33"/>
    <p:sldId id="518" r:id="rId34"/>
    <p:sldId id="519" r:id="rId35"/>
    <p:sldId id="522" r:id="rId36"/>
    <p:sldId id="382" r:id="rId37"/>
    <p:sldId id="383" r:id="rId38"/>
    <p:sldId id="384" r:id="rId39"/>
    <p:sldId id="385" r:id="rId40"/>
    <p:sldId id="540" r:id="rId41"/>
    <p:sldId id="541" r:id="rId42"/>
    <p:sldId id="543" r:id="rId43"/>
    <p:sldId id="546" r:id="rId44"/>
    <p:sldId id="573" r:id="rId45"/>
    <p:sldId id="574" r:id="rId46"/>
    <p:sldId id="575" r:id="rId47"/>
    <p:sldId id="576" r:id="rId48"/>
    <p:sldId id="577" r:id="rId49"/>
    <p:sldId id="578" r:id="rId50"/>
    <p:sldId id="579" r:id="rId51"/>
    <p:sldId id="620" r:id="rId52"/>
    <p:sldId id="581" r:id="rId53"/>
    <p:sldId id="583" r:id="rId54"/>
    <p:sldId id="584" r:id="rId55"/>
    <p:sldId id="585" r:id="rId56"/>
    <p:sldId id="587" r:id="rId57"/>
    <p:sldId id="589" r:id="rId58"/>
    <p:sldId id="590" r:id="rId59"/>
    <p:sldId id="591" r:id="rId60"/>
    <p:sldId id="593" r:id="rId61"/>
    <p:sldId id="594" r:id="rId62"/>
    <p:sldId id="595" r:id="rId63"/>
    <p:sldId id="596" r:id="rId64"/>
    <p:sldId id="597" r:id="rId65"/>
    <p:sldId id="598" r:id="rId66"/>
    <p:sldId id="599" r:id="rId67"/>
    <p:sldId id="600" r:id="rId68"/>
    <p:sldId id="601" r:id="rId69"/>
    <p:sldId id="602" r:id="rId70"/>
    <p:sldId id="603" r:id="rId71"/>
    <p:sldId id="604" r:id="rId72"/>
    <p:sldId id="605" r:id="rId73"/>
    <p:sldId id="619" r:id="rId74"/>
    <p:sldId id="606" r:id="rId75"/>
    <p:sldId id="621" r:id="rId76"/>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33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90929"/>
  </p:normalViewPr>
  <p:slideViewPr>
    <p:cSldViewPr>
      <p:cViewPr varScale="1">
        <p:scale>
          <a:sx n="97" d="100"/>
          <a:sy n="97" d="100"/>
        </p:scale>
        <p:origin x="19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0CABB3F2-0F6C-4397-A5BF-37FD7965C698}"/>
    <pc:docChg chg="modSld">
      <pc:chgData name="buzdugan artur" userId="1770a38c255ab84c" providerId="LiveId" clId="{0CABB3F2-0F6C-4397-A5BF-37FD7965C698}" dt="2024-09-14T07:53:15.196" v="4" actId="20577"/>
      <pc:docMkLst>
        <pc:docMk/>
      </pc:docMkLst>
      <pc:sldChg chg="modSp mod">
        <pc:chgData name="buzdugan artur" userId="1770a38c255ab84c" providerId="LiveId" clId="{0CABB3F2-0F6C-4397-A5BF-37FD7965C698}" dt="2024-09-14T07:52:26.821" v="0" actId="114"/>
        <pc:sldMkLst>
          <pc:docMk/>
          <pc:sldMk cId="0" sldId="563"/>
        </pc:sldMkLst>
        <pc:spChg chg="mod">
          <ac:chgData name="buzdugan artur" userId="1770a38c255ab84c" providerId="LiveId" clId="{0CABB3F2-0F6C-4397-A5BF-37FD7965C698}" dt="2024-09-14T07:52:26.821" v="0" actId="114"/>
          <ac:spMkLst>
            <pc:docMk/>
            <pc:sldMk cId="0" sldId="563"/>
            <ac:spMk id="2" creationId="{00000000-0000-0000-0000-000000000000}"/>
          </ac:spMkLst>
        </pc:spChg>
      </pc:sldChg>
      <pc:sldChg chg="modSp mod">
        <pc:chgData name="buzdugan artur" userId="1770a38c255ab84c" providerId="LiveId" clId="{0CABB3F2-0F6C-4397-A5BF-37FD7965C698}" dt="2024-09-14T07:53:15.196" v="4" actId="20577"/>
        <pc:sldMkLst>
          <pc:docMk/>
          <pc:sldMk cId="2761897415" sldId="605"/>
        </pc:sldMkLst>
        <pc:spChg chg="mod">
          <ac:chgData name="buzdugan artur" userId="1770a38c255ab84c" providerId="LiveId" clId="{0CABB3F2-0F6C-4397-A5BF-37FD7965C698}" dt="2024-09-14T07:53:15.196" v="4" actId="20577"/>
          <ac:spMkLst>
            <pc:docMk/>
            <pc:sldMk cId="2761897415" sldId="605"/>
            <ac:spMk id="3" creationId="{00000000-0000-0000-0000-000000000000}"/>
          </ac:spMkLst>
        </pc:spChg>
        <pc:spChg chg="mod">
          <ac:chgData name="buzdugan artur" userId="1770a38c255ab84c" providerId="LiveId" clId="{0CABB3F2-0F6C-4397-A5BF-37FD7965C698}" dt="2024-09-14T07:53:08.912" v="2" actId="14100"/>
          <ac:spMkLst>
            <pc:docMk/>
            <pc:sldMk cId="2761897415" sldId="605"/>
            <ac:spMk id="119810" creationId="{00000000-0000-0000-0000-000000000000}"/>
          </ac:spMkLst>
        </pc:spChg>
      </pc:sldChg>
    </pc:docChg>
  </pc:docChgLst>
  <pc:docChgLst>
    <pc:chgData name="buzdugan artur" userId="1770a38c255ab84c" providerId="LiveId" clId="{85F8A218-D1DF-43E1-B1BA-161BD42A2D56}"/>
    <pc:docChg chg="custSel addSld modSld">
      <pc:chgData name="buzdugan artur" userId="1770a38c255ab84c" providerId="LiveId" clId="{85F8A218-D1DF-43E1-B1BA-161BD42A2D56}" dt="2023-10-31T07:42:03.834" v="55" actId="255"/>
      <pc:docMkLst>
        <pc:docMk/>
      </pc:docMkLst>
      <pc:sldChg chg="modSp mod">
        <pc:chgData name="buzdugan artur" userId="1770a38c255ab84c" providerId="LiveId" clId="{85F8A218-D1DF-43E1-B1BA-161BD42A2D56}" dt="2023-10-31T07:35:13.328" v="0" actId="1076"/>
        <pc:sldMkLst>
          <pc:docMk/>
          <pc:sldMk cId="0" sldId="384"/>
        </pc:sldMkLst>
        <pc:picChg chg="mod">
          <ac:chgData name="buzdugan artur" userId="1770a38c255ab84c" providerId="LiveId" clId="{85F8A218-D1DF-43E1-B1BA-161BD42A2D56}" dt="2023-10-31T07:35:13.328" v="0" actId="1076"/>
          <ac:picMkLst>
            <pc:docMk/>
            <pc:sldMk cId="0" sldId="384"/>
            <ac:picMk id="3" creationId="{00000000-0000-0000-0000-000000000000}"/>
          </ac:picMkLst>
        </pc:picChg>
      </pc:sldChg>
      <pc:sldChg chg="modSp">
        <pc:chgData name="buzdugan artur" userId="1770a38c255ab84c" providerId="LiveId" clId="{85F8A218-D1DF-43E1-B1BA-161BD42A2D56}" dt="2023-10-31T07:37:16.429" v="5" actId="1035"/>
        <pc:sldMkLst>
          <pc:docMk/>
          <pc:sldMk cId="18505457" sldId="579"/>
        </pc:sldMkLst>
        <pc:spChg chg="mod">
          <ac:chgData name="buzdugan artur" userId="1770a38c255ab84c" providerId="LiveId" clId="{85F8A218-D1DF-43E1-B1BA-161BD42A2D56}" dt="2023-10-31T07:37:16.429" v="5" actId="1035"/>
          <ac:spMkLst>
            <pc:docMk/>
            <pc:sldMk cId="18505457" sldId="579"/>
            <ac:spMk id="6" creationId="{00000000-0000-0000-0000-000000000000}"/>
          </ac:spMkLst>
        </pc:spChg>
        <pc:picChg chg="mod">
          <ac:chgData name="buzdugan artur" userId="1770a38c255ab84c" providerId="LiveId" clId="{85F8A218-D1DF-43E1-B1BA-161BD42A2D56}" dt="2023-10-31T07:36:51.349" v="1" actId="1076"/>
          <ac:picMkLst>
            <pc:docMk/>
            <pc:sldMk cId="18505457" sldId="579"/>
            <ac:picMk id="7" creationId="{00000000-0000-0000-0000-000000000000}"/>
          </ac:picMkLst>
        </pc:picChg>
      </pc:sldChg>
      <pc:sldChg chg="delSp modSp new mod">
        <pc:chgData name="buzdugan artur" userId="1770a38c255ab84c" providerId="LiveId" clId="{85F8A218-D1DF-43E1-B1BA-161BD42A2D56}" dt="2023-10-31T07:42:03.834" v="55" actId="255"/>
        <pc:sldMkLst>
          <pc:docMk/>
          <pc:sldMk cId="1992483562" sldId="621"/>
        </pc:sldMkLst>
        <pc:spChg chg="mod">
          <ac:chgData name="buzdugan artur" userId="1770a38c255ab84c" providerId="LiveId" clId="{85F8A218-D1DF-43E1-B1BA-161BD42A2D56}" dt="2023-10-31T07:41:17.478" v="35" actId="14100"/>
          <ac:spMkLst>
            <pc:docMk/>
            <pc:sldMk cId="1992483562" sldId="621"/>
            <ac:spMk id="2" creationId="{98DD737A-DEC5-1CD0-09EC-3E2BAD442B99}"/>
          </ac:spMkLst>
        </pc:spChg>
        <pc:spChg chg="mod">
          <ac:chgData name="buzdugan artur" userId="1770a38c255ab84c" providerId="LiveId" clId="{85F8A218-D1DF-43E1-B1BA-161BD42A2D56}" dt="2023-10-31T07:42:03.834" v="55" actId="255"/>
          <ac:spMkLst>
            <pc:docMk/>
            <pc:sldMk cId="1992483562" sldId="621"/>
            <ac:spMk id="3" creationId="{AC634EA3-FC51-C71D-597B-7E1BC0389850}"/>
          </ac:spMkLst>
        </pc:spChg>
        <pc:spChg chg="del">
          <ac:chgData name="buzdugan artur" userId="1770a38c255ab84c" providerId="LiveId" clId="{85F8A218-D1DF-43E1-B1BA-161BD42A2D56}" dt="2023-10-31T07:41:26.040" v="37" actId="478"/>
          <ac:spMkLst>
            <pc:docMk/>
            <pc:sldMk cId="1992483562" sldId="621"/>
            <ac:spMk id="4" creationId="{287722AE-D2F3-2B9C-3EBE-CEAFC8A04FF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3BD59-DD9D-4C9A-8AF8-A184D43DE5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BDFADCD-4E2A-4E75-80C0-A2DFB365E416}">
      <dgm:prSet phldrT="[Text]"/>
      <dgm:spPr>
        <a:xfrm>
          <a:off x="2538202" y="432827"/>
          <a:ext cx="3610887" cy="129480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o-MD" dirty="0">
              <a:solidFill>
                <a:sysClr val="windowText" lastClr="000000">
                  <a:hueOff val="0"/>
                  <a:satOff val="0"/>
                  <a:lumOff val="0"/>
                  <a:alphaOff val="0"/>
                </a:sysClr>
              </a:solidFill>
              <a:latin typeface="Calibri" panose="020F0502020204030204"/>
              <a:ea typeface="+mn-ea"/>
              <a:cs typeface="+mn-cs"/>
            </a:rPr>
            <a:t>Mișcarea </a:t>
          </a:r>
        </a:p>
        <a:p>
          <a:r>
            <a:rPr lang="ro-MD" dirty="0">
              <a:solidFill>
                <a:sysClr val="windowText" lastClr="000000">
                  <a:hueOff val="0"/>
                  <a:satOff val="0"/>
                  <a:lumOff val="0"/>
                  <a:alphaOff val="0"/>
                </a:sysClr>
              </a:solidFill>
              <a:latin typeface="Calibri" panose="020F0502020204030204"/>
              <a:ea typeface="+mn-ea"/>
              <a:cs typeface="+mn-cs"/>
            </a:rPr>
            <a:t>purtătorilor de sarcină</a:t>
          </a:r>
          <a:endParaRPr lang="en-US" dirty="0">
            <a:solidFill>
              <a:sysClr val="windowText" lastClr="000000">
                <a:hueOff val="0"/>
                <a:satOff val="0"/>
                <a:lumOff val="0"/>
                <a:alphaOff val="0"/>
              </a:sysClr>
            </a:solidFill>
            <a:latin typeface="Calibri" panose="020F0502020204030204"/>
            <a:ea typeface="+mn-ea"/>
            <a:cs typeface="+mn-cs"/>
          </a:endParaRPr>
        </a:p>
      </dgm:t>
    </dgm:pt>
    <dgm:pt modelId="{2A56442D-227D-4F40-B8FE-EA0BA069C440}" type="parTrans" cxnId="{49B8D524-22C0-47F0-8B6D-D2941989F8D2}">
      <dgm:prSet/>
      <dgm:spPr/>
      <dgm:t>
        <a:bodyPr/>
        <a:lstStyle/>
        <a:p>
          <a:endParaRPr lang="en-US"/>
        </a:p>
      </dgm:t>
    </dgm:pt>
    <dgm:pt modelId="{FD51FBA6-B2B4-4231-9181-2EE4121C277C}" type="sibTrans" cxnId="{49B8D524-22C0-47F0-8B6D-D2941989F8D2}">
      <dgm:prSet/>
      <dgm:spPr/>
      <dgm:t>
        <a:bodyPr/>
        <a:lstStyle/>
        <a:p>
          <a:endParaRPr lang="en-US"/>
        </a:p>
      </dgm:t>
    </dgm:pt>
    <dgm:pt modelId="{24894943-2EB6-4EEA-8E38-49AF4ED10FB6}">
      <dgm:prSet phldrT="[Text]"/>
      <dgm:spPr>
        <a:xfrm>
          <a:off x="1374284" y="2104074"/>
          <a:ext cx="3008509" cy="129480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o-MD" dirty="0">
              <a:solidFill>
                <a:sysClr val="windowText" lastClr="000000">
                  <a:hueOff val="0"/>
                  <a:satOff val="0"/>
                  <a:lumOff val="0"/>
                  <a:alphaOff val="0"/>
                </a:sysClr>
              </a:solidFill>
              <a:latin typeface="Calibri" panose="020F0502020204030204"/>
              <a:ea typeface="+mn-ea"/>
              <a:cs typeface="+mn-cs"/>
            </a:rPr>
            <a:t>Ordonată </a:t>
          </a:r>
        </a:p>
        <a:p>
          <a:r>
            <a:rPr lang="ro-MD" dirty="0">
              <a:solidFill>
                <a:sysClr val="windowText" lastClr="000000">
                  <a:hueOff val="0"/>
                  <a:satOff val="0"/>
                  <a:lumOff val="0"/>
                  <a:alphaOff val="0"/>
                </a:sysClr>
              </a:solidFill>
              <a:latin typeface="Calibri" panose="020F0502020204030204"/>
              <a:ea typeface="+mn-ea"/>
              <a:cs typeface="+mn-cs"/>
            </a:rPr>
            <a:t>(curent electric)</a:t>
          </a:r>
          <a:endParaRPr lang="en-US" dirty="0">
            <a:solidFill>
              <a:sysClr val="windowText" lastClr="000000">
                <a:hueOff val="0"/>
                <a:satOff val="0"/>
                <a:lumOff val="0"/>
                <a:alphaOff val="0"/>
              </a:sysClr>
            </a:solidFill>
            <a:latin typeface="Calibri" panose="020F0502020204030204"/>
            <a:ea typeface="+mn-ea"/>
            <a:cs typeface="+mn-cs"/>
          </a:endParaRPr>
        </a:p>
      </dgm:t>
    </dgm:pt>
    <dgm:pt modelId="{30F8696F-137E-49E9-AF13-57E2EB6E085E}" type="parTrans" cxnId="{DD3588AD-CA02-44C1-B691-0DCE90CF43EA}">
      <dgm:prSet/>
      <dgm:spPr>
        <a:xfrm>
          <a:off x="2651977" y="1512396"/>
          <a:ext cx="1465106" cy="376444"/>
        </a:xfr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72722A55-8E47-4137-8C23-1D9E2F4BC528}" type="sibTrans" cxnId="{DD3588AD-CA02-44C1-B691-0DCE90CF43EA}">
      <dgm:prSet/>
      <dgm:spPr/>
      <dgm:t>
        <a:bodyPr/>
        <a:lstStyle/>
        <a:p>
          <a:endParaRPr lang="en-US"/>
        </a:p>
      </dgm:t>
    </dgm:pt>
    <dgm:pt modelId="{97886257-FB50-4210-A8A1-558E287344DB}">
      <dgm:prSet phldrT="[Text]"/>
      <dgm:spPr>
        <a:xfrm>
          <a:off x="612918" y="3991903"/>
          <a:ext cx="2039058" cy="129480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o-MD">
              <a:solidFill>
                <a:sysClr val="windowText" lastClr="000000">
                  <a:hueOff val="0"/>
                  <a:satOff val="0"/>
                  <a:lumOff val="0"/>
                  <a:alphaOff val="0"/>
                </a:sysClr>
              </a:solidFill>
              <a:latin typeface="Calibri" panose="020F0502020204030204"/>
              <a:ea typeface="+mn-ea"/>
              <a:cs typeface="+mn-cs"/>
            </a:rPr>
            <a:t>Difuzia</a:t>
          </a:r>
          <a:endParaRPr lang="en-US">
            <a:solidFill>
              <a:sysClr val="windowText" lastClr="000000">
                <a:hueOff val="0"/>
                <a:satOff val="0"/>
                <a:lumOff val="0"/>
                <a:alphaOff val="0"/>
              </a:sysClr>
            </a:solidFill>
            <a:latin typeface="Calibri" panose="020F0502020204030204"/>
            <a:ea typeface="+mn-ea"/>
            <a:cs typeface="+mn-cs"/>
          </a:endParaRPr>
        </a:p>
      </dgm:t>
    </dgm:pt>
    <dgm:pt modelId="{FE92DADF-C534-4B95-B152-BCFA272B542F}" type="parTrans" cxnId="{71AB887B-B57D-476F-8825-4F946C759F3E}">
      <dgm:prSet/>
      <dgm:spPr>
        <a:xfrm>
          <a:off x="1405885" y="3183643"/>
          <a:ext cx="1246091" cy="593026"/>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C098BF41-2E85-4FC0-BFDE-432463A878CB}" type="sibTrans" cxnId="{71AB887B-B57D-476F-8825-4F946C759F3E}">
      <dgm:prSet/>
      <dgm:spPr/>
      <dgm:t>
        <a:bodyPr/>
        <a:lstStyle/>
        <a:p>
          <a:endParaRPr lang="en-US"/>
        </a:p>
      </dgm:t>
    </dgm:pt>
    <dgm:pt modelId="{E4886467-6FB3-4499-AAB6-F048A353F0D0}">
      <dgm:prSet phldrT="[Text]"/>
      <dgm:spPr>
        <a:xfrm>
          <a:off x="3105101" y="3991903"/>
          <a:ext cx="2039058" cy="129480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o-MD">
              <a:solidFill>
                <a:sysClr val="windowText" lastClr="000000">
                  <a:hueOff val="0"/>
                  <a:satOff val="0"/>
                  <a:lumOff val="0"/>
                  <a:alphaOff val="0"/>
                </a:sysClr>
              </a:solidFill>
              <a:latin typeface="Calibri" panose="020F0502020204030204"/>
              <a:ea typeface="+mn-ea"/>
              <a:cs typeface="+mn-cs"/>
            </a:rPr>
            <a:t>Drift</a:t>
          </a:r>
          <a:endParaRPr lang="en-US">
            <a:solidFill>
              <a:sysClr val="windowText" lastClr="000000">
                <a:hueOff val="0"/>
                <a:satOff val="0"/>
                <a:lumOff val="0"/>
                <a:alphaOff val="0"/>
              </a:sysClr>
            </a:solidFill>
            <a:latin typeface="Calibri" panose="020F0502020204030204"/>
            <a:ea typeface="+mn-ea"/>
            <a:cs typeface="+mn-cs"/>
          </a:endParaRPr>
        </a:p>
      </dgm:t>
    </dgm:pt>
    <dgm:pt modelId="{57D60423-24AC-4777-BCD7-FDD14DA21D2F}" type="parTrans" cxnId="{B9C11388-D50A-4F84-A0C6-0D27ED1014D3}">
      <dgm:prSet/>
      <dgm:spPr>
        <a:xfrm>
          <a:off x="2651977" y="3183643"/>
          <a:ext cx="1246091" cy="593026"/>
        </a:xfrm>
        <a:noFill/>
        <a:ln w="12700" cap="flat" cmpd="sng" algn="ctr">
          <a:solidFill>
            <a:srgbClr val="5B9BD5">
              <a:shade val="80000"/>
              <a:hueOff val="0"/>
              <a:satOff val="0"/>
              <a:lumOff val="0"/>
              <a:alphaOff val="0"/>
            </a:srgbClr>
          </a:solidFill>
          <a:prstDash val="solid"/>
          <a:miter lim="800000"/>
        </a:ln>
        <a:effectLst/>
      </dgm:spPr>
      <dgm:t>
        <a:bodyPr/>
        <a:lstStyle/>
        <a:p>
          <a:endParaRPr lang="en-US"/>
        </a:p>
      </dgm:t>
    </dgm:pt>
    <dgm:pt modelId="{DCA8C40A-F11F-4724-98DC-E416309BFF06}" type="sibTrans" cxnId="{B9C11388-D50A-4F84-A0C6-0D27ED1014D3}">
      <dgm:prSet/>
      <dgm:spPr/>
      <dgm:t>
        <a:bodyPr/>
        <a:lstStyle/>
        <a:p>
          <a:endParaRPr lang="en-US"/>
        </a:p>
      </dgm:t>
    </dgm:pt>
    <dgm:pt modelId="{F87A181B-BB33-4A02-A8D5-26FF5B49980E}">
      <dgm:prSet phldrT="[Text]"/>
      <dgm:spPr>
        <a:xfrm>
          <a:off x="4835917" y="2104074"/>
          <a:ext cx="2039058" cy="1294802"/>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ro-MD">
              <a:solidFill>
                <a:sysClr val="windowText" lastClr="000000">
                  <a:hueOff val="0"/>
                  <a:satOff val="0"/>
                  <a:lumOff val="0"/>
                  <a:alphaOff val="0"/>
                </a:sysClr>
              </a:solidFill>
              <a:latin typeface="Calibri" panose="020F0502020204030204"/>
              <a:ea typeface="+mn-ea"/>
              <a:cs typeface="+mn-cs"/>
            </a:rPr>
            <a:t>Haotică (termică)</a:t>
          </a:r>
          <a:endParaRPr lang="en-US">
            <a:solidFill>
              <a:sysClr val="windowText" lastClr="000000">
                <a:hueOff val="0"/>
                <a:satOff val="0"/>
                <a:lumOff val="0"/>
                <a:alphaOff val="0"/>
              </a:sysClr>
            </a:solidFill>
            <a:latin typeface="Calibri" panose="020F0502020204030204"/>
            <a:ea typeface="+mn-ea"/>
            <a:cs typeface="+mn-cs"/>
          </a:endParaRPr>
        </a:p>
      </dgm:t>
    </dgm:pt>
    <dgm:pt modelId="{E254266A-5BAF-4AF6-979C-B3D66C652F9D}" type="parTrans" cxnId="{7F51DECC-7CC9-4B01-86A8-CF3397B52514}">
      <dgm:prSet/>
      <dgm:spPr>
        <a:xfrm>
          <a:off x="4117083" y="1512396"/>
          <a:ext cx="1511801" cy="376444"/>
        </a:xfr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5B2DE027-E29A-4B4B-96CE-F76A382F2E03}" type="sibTrans" cxnId="{7F51DECC-7CC9-4B01-86A8-CF3397B52514}">
      <dgm:prSet/>
      <dgm:spPr/>
      <dgm:t>
        <a:bodyPr/>
        <a:lstStyle/>
        <a:p>
          <a:endParaRPr lang="en-US"/>
        </a:p>
      </dgm:t>
    </dgm:pt>
    <dgm:pt modelId="{A6A4F1B0-37AA-4BC0-A5D6-0FC558BAE46A}" type="pres">
      <dgm:prSet presAssocID="{38B3BD59-DD9D-4C9A-8AF8-A184D43DE56C}" presName="hierChild1" presStyleCnt="0">
        <dgm:presLayoutVars>
          <dgm:chPref val="1"/>
          <dgm:dir/>
          <dgm:animOne val="branch"/>
          <dgm:animLvl val="lvl"/>
          <dgm:resizeHandles/>
        </dgm:presLayoutVars>
      </dgm:prSet>
      <dgm:spPr/>
    </dgm:pt>
    <dgm:pt modelId="{D5EFF670-FE2E-4112-932C-3C4CC4160482}" type="pres">
      <dgm:prSet presAssocID="{ABDFADCD-4E2A-4E75-80C0-A2DFB365E416}" presName="hierRoot1" presStyleCnt="0"/>
      <dgm:spPr/>
    </dgm:pt>
    <dgm:pt modelId="{9E44F71E-5232-4C03-B8CF-93A4E7FF4596}" type="pres">
      <dgm:prSet presAssocID="{ABDFADCD-4E2A-4E75-80C0-A2DFB365E416}" presName="composite" presStyleCnt="0"/>
      <dgm:spPr/>
    </dgm:pt>
    <dgm:pt modelId="{D4065889-F38A-43BB-83B4-6314ABAD04E8}" type="pres">
      <dgm:prSet presAssocID="{ABDFADCD-4E2A-4E75-80C0-A2DFB365E416}" presName="background" presStyleLbl="node0" presStyleIdx="0" presStyleCnt="1"/>
      <dgm:spPr>
        <a:xfrm>
          <a:off x="2311640" y="217593"/>
          <a:ext cx="3610887" cy="12948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2C8D312B-8A02-4EA4-AA63-5483F0F6F871}" type="pres">
      <dgm:prSet presAssocID="{ABDFADCD-4E2A-4E75-80C0-A2DFB365E416}" presName="text" presStyleLbl="fgAcc0" presStyleIdx="0" presStyleCnt="1" custScaleX="177086" custLinFactNeighborX="10741" custLinFactNeighborY="16727">
        <dgm:presLayoutVars>
          <dgm:chPref val="3"/>
        </dgm:presLayoutVars>
      </dgm:prSet>
      <dgm:spPr>
        <a:prstGeom prst="roundRect">
          <a:avLst>
            <a:gd name="adj" fmla="val 10000"/>
          </a:avLst>
        </a:prstGeom>
      </dgm:spPr>
    </dgm:pt>
    <dgm:pt modelId="{F07704A9-6C11-4D03-80D1-AEA53ABA3D96}" type="pres">
      <dgm:prSet presAssocID="{ABDFADCD-4E2A-4E75-80C0-A2DFB365E416}" presName="hierChild2" presStyleCnt="0"/>
      <dgm:spPr/>
    </dgm:pt>
    <dgm:pt modelId="{9E53B8C8-FC73-4642-B518-756AEDB54659}" type="pres">
      <dgm:prSet presAssocID="{30F8696F-137E-49E9-AF13-57E2EB6E085E}" presName="Name10" presStyleLbl="parChTrans1D2" presStyleIdx="0" presStyleCnt="2"/>
      <dgm:spPr>
        <a:custGeom>
          <a:avLst/>
          <a:gdLst/>
          <a:ahLst/>
          <a:cxnLst/>
          <a:rect l="0" t="0" r="0" b="0"/>
          <a:pathLst>
            <a:path>
              <a:moveTo>
                <a:pt x="536824" y="0"/>
              </a:moveTo>
              <a:lnTo>
                <a:pt x="536824" y="174101"/>
              </a:lnTo>
              <a:lnTo>
                <a:pt x="0" y="174101"/>
              </a:lnTo>
              <a:lnTo>
                <a:pt x="0" y="255479"/>
              </a:lnTo>
            </a:path>
          </a:pathLst>
        </a:custGeom>
      </dgm:spPr>
    </dgm:pt>
    <dgm:pt modelId="{096E1B51-7502-4E2D-9D7A-4D0B253E01C6}" type="pres">
      <dgm:prSet presAssocID="{24894943-2EB6-4EEA-8E38-49AF4ED10FB6}" presName="hierRoot2" presStyleCnt="0"/>
      <dgm:spPr/>
    </dgm:pt>
    <dgm:pt modelId="{5D0C0F5B-F03F-40C8-8379-4551AF6D6BB5}" type="pres">
      <dgm:prSet presAssocID="{24894943-2EB6-4EEA-8E38-49AF4ED10FB6}" presName="composite2" presStyleCnt="0"/>
      <dgm:spPr/>
    </dgm:pt>
    <dgm:pt modelId="{CEE267B3-87C9-4976-901A-9EAB9FD0EFFE}" type="pres">
      <dgm:prSet presAssocID="{24894943-2EB6-4EEA-8E38-49AF4ED10FB6}" presName="background2" presStyleLbl="node2" presStyleIdx="0" presStyleCnt="2"/>
      <dgm:spPr>
        <a:xfrm>
          <a:off x="1147722" y="1888840"/>
          <a:ext cx="3008509" cy="12948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6C9D440-70AE-4C65-9728-58548AB42CB4}" type="pres">
      <dgm:prSet presAssocID="{24894943-2EB6-4EEA-8E38-49AF4ED10FB6}" presName="text2" presStyleLbl="fgAcc2" presStyleIdx="0" presStyleCnt="2" custScaleX="147544">
        <dgm:presLayoutVars>
          <dgm:chPref val="3"/>
        </dgm:presLayoutVars>
      </dgm:prSet>
      <dgm:spPr>
        <a:prstGeom prst="roundRect">
          <a:avLst>
            <a:gd name="adj" fmla="val 10000"/>
          </a:avLst>
        </a:prstGeom>
      </dgm:spPr>
    </dgm:pt>
    <dgm:pt modelId="{407D001C-9B49-4F4C-81F0-D9530C0465F5}" type="pres">
      <dgm:prSet presAssocID="{24894943-2EB6-4EEA-8E38-49AF4ED10FB6}" presName="hierChild3" presStyleCnt="0"/>
      <dgm:spPr/>
    </dgm:pt>
    <dgm:pt modelId="{A473F8F4-7945-436C-9172-25F29C9A7DE6}" type="pres">
      <dgm:prSet presAssocID="{FE92DADF-C534-4B95-B152-BCFA272B542F}" presName="Name17" presStyleLbl="parChTrans1D3" presStyleIdx="0" presStyleCnt="2"/>
      <dgm:spPr>
        <a:custGeom>
          <a:avLst/>
          <a:gdLst/>
          <a:ahLst/>
          <a:cxnLst/>
          <a:rect l="0" t="0" r="0" b="0"/>
          <a:pathLst>
            <a:path>
              <a:moveTo>
                <a:pt x="536824" y="0"/>
              </a:moveTo>
              <a:lnTo>
                <a:pt x="536824" y="174101"/>
              </a:lnTo>
              <a:lnTo>
                <a:pt x="0" y="174101"/>
              </a:lnTo>
              <a:lnTo>
                <a:pt x="0" y="255479"/>
              </a:lnTo>
            </a:path>
          </a:pathLst>
        </a:custGeom>
      </dgm:spPr>
    </dgm:pt>
    <dgm:pt modelId="{8F45AA98-5336-4B1C-9245-0B6720B366D4}" type="pres">
      <dgm:prSet presAssocID="{97886257-FB50-4210-A8A1-558E287344DB}" presName="hierRoot3" presStyleCnt="0"/>
      <dgm:spPr/>
    </dgm:pt>
    <dgm:pt modelId="{CECE5EE4-69E6-4E73-AB84-BB8D64089E80}" type="pres">
      <dgm:prSet presAssocID="{97886257-FB50-4210-A8A1-558E287344DB}" presName="composite3" presStyleCnt="0"/>
      <dgm:spPr/>
    </dgm:pt>
    <dgm:pt modelId="{E2C4ADCD-2EDD-44E2-9C88-5CC04B312EAD}" type="pres">
      <dgm:prSet presAssocID="{97886257-FB50-4210-A8A1-558E287344DB}" presName="background3" presStyleLbl="node3" presStyleIdx="0" presStyleCnt="2"/>
      <dgm:spPr>
        <a:xfrm>
          <a:off x="386356" y="3776669"/>
          <a:ext cx="2039058" cy="12948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BB84F9C7-0CCD-4085-92DC-276F183A52EC}" type="pres">
      <dgm:prSet presAssocID="{97886257-FB50-4210-A8A1-558E287344DB}" presName="text3" presStyleLbl="fgAcc3" presStyleIdx="0" presStyleCnt="2">
        <dgm:presLayoutVars>
          <dgm:chPref val="3"/>
        </dgm:presLayoutVars>
      </dgm:prSet>
      <dgm:spPr>
        <a:prstGeom prst="roundRect">
          <a:avLst>
            <a:gd name="adj" fmla="val 10000"/>
          </a:avLst>
        </a:prstGeom>
      </dgm:spPr>
    </dgm:pt>
    <dgm:pt modelId="{5A70255B-3057-493F-BF27-C1473A57E517}" type="pres">
      <dgm:prSet presAssocID="{97886257-FB50-4210-A8A1-558E287344DB}" presName="hierChild4" presStyleCnt="0"/>
      <dgm:spPr/>
    </dgm:pt>
    <dgm:pt modelId="{5229BA87-F108-45F3-9B48-E9868B7CFECC}" type="pres">
      <dgm:prSet presAssocID="{57D60423-24AC-4777-BCD7-FDD14DA21D2F}" presName="Name17" presStyleLbl="parChTrans1D3" presStyleIdx="1" presStyleCnt="2"/>
      <dgm:spPr>
        <a:custGeom>
          <a:avLst/>
          <a:gdLst/>
          <a:ahLst/>
          <a:cxnLst/>
          <a:rect l="0" t="0" r="0" b="0"/>
          <a:pathLst>
            <a:path>
              <a:moveTo>
                <a:pt x="0" y="0"/>
              </a:moveTo>
              <a:lnTo>
                <a:pt x="0" y="174101"/>
              </a:lnTo>
              <a:lnTo>
                <a:pt x="536824" y="174101"/>
              </a:lnTo>
              <a:lnTo>
                <a:pt x="536824" y="255479"/>
              </a:lnTo>
            </a:path>
          </a:pathLst>
        </a:custGeom>
      </dgm:spPr>
    </dgm:pt>
    <dgm:pt modelId="{EFDB08A1-01DD-47E4-BD90-C1DD9789069E}" type="pres">
      <dgm:prSet presAssocID="{E4886467-6FB3-4499-AAB6-F048A353F0D0}" presName="hierRoot3" presStyleCnt="0"/>
      <dgm:spPr/>
    </dgm:pt>
    <dgm:pt modelId="{825DB59D-17F6-41D8-BF82-F6BF830B7979}" type="pres">
      <dgm:prSet presAssocID="{E4886467-6FB3-4499-AAB6-F048A353F0D0}" presName="composite3" presStyleCnt="0"/>
      <dgm:spPr/>
    </dgm:pt>
    <dgm:pt modelId="{C3390F27-0343-4CC3-8944-10956CEDE75A}" type="pres">
      <dgm:prSet presAssocID="{E4886467-6FB3-4499-AAB6-F048A353F0D0}" presName="background3" presStyleLbl="node3" presStyleIdx="1" presStyleCnt="2"/>
      <dgm:spPr>
        <a:xfrm>
          <a:off x="2878539" y="3776669"/>
          <a:ext cx="2039058" cy="12948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4E8A4755-598D-435D-8DAF-7E1890116A5D}" type="pres">
      <dgm:prSet presAssocID="{E4886467-6FB3-4499-AAB6-F048A353F0D0}" presName="text3" presStyleLbl="fgAcc3" presStyleIdx="1" presStyleCnt="2">
        <dgm:presLayoutVars>
          <dgm:chPref val="3"/>
        </dgm:presLayoutVars>
      </dgm:prSet>
      <dgm:spPr>
        <a:prstGeom prst="roundRect">
          <a:avLst>
            <a:gd name="adj" fmla="val 10000"/>
          </a:avLst>
        </a:prstGeom>
      </dgm:spPr>
    </dgm:pt>
    <dgm:pt modelId="{9B175173-3716-470B-AAD7-12AEB595711B}" type="pres">
      <dgm:prSet presAssocID="{E4886467-6FB3-4499-AAB6-F048A353F0D0}" presName="hierChild4" presStyleCnt="0"/>
      <dgm:spPr/>
    </dgm:pt>
    <dgm:pt modelId="{B8CEDD4C-EFE0-4343-BDB7-5C62D48B994F}" type="pres">
      <dgm:prSet presAssocID="{E254266A-5BAF-4AF6-979C-B3D66C652F9D}" presName="Name10" presStyleLbl="parChTrans1D2" presStyleIdx="1" presStyleCnt="2"/>
      <dgm:spPr>
        <a:custGeom>
          <a:avLst/>
          <a:gdLst/>
          <a:ahLst/>
          <a:cxnLst/>
          <a:rect l="0" t="0" r="0" b="0"/>
          <a:pathLst>
            <a:path>
              <a:moveTo>
                <a:pt x="0" y="0"/>
              </a:moveTo>
              <a:lnTo>
                <a:pt x="0" y="174101"/>
              </a:lnTo>
              <a:lnTo>
                <a:pt x="745647" y="174101"/>
              </a:lnTo>
              <a:lnTo>
                <a:pt x="745647" y="255479"/>
              </a:lnTo>
            </a:path>
          </a:pathLst>
        </a:custGeom>
      </dgm:spPr>
    </dgm:pt>
    <dgm:pt modelId="{172951E1-937C-4429-9F40-71D7909FCDA5}" type="pres">
      <dgm:prSet presAssocID="{F87A181B-BB33-4A02-A8D5-26FF5B49980E}" presName="hierRoot2" presStyleCnt="0"/>
      <dgm:spPr/>
    </dgm:pt>
    <dgm:pt modelId="{02A99632-0D98-4857-A5FD-DF6F24889831}" type="pres">
      <dgm:prSet presAssocID="{F87A181B-BB33-4A02-A8D5-26FF5B49980E}" presName="composite2" presStyleCnt="0"/>
      <dgm:spPr/>
    </dgm:pt>
    <dgm:pt modelId="{41C718E1-6DCD-43F2-BE87-70A776B8E0C4}" type="pres">
      <dgm:prSet presAssocID="{F87A181B-BB33-4A02-A8D5-26FF5B49980E}" presName="background2" presStyleLbl="node2" presStyleIdx="1" presStyleCnt="2"/>
      <dgm:spPr>
        <a:xfrm>
          <a:off x="4609355" y="1888840"/>
          <a:ext cx="2039058" cy="129480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86D3EA02-DADD-4C38-BC1B-CA3996A8415B}" type="pres">
      <dgm:prSet presAssocID="{F87A181B-BB33-4A02-A8D5-26FF5B49980E}" presName="text2" presStyleLbl="fgAcc2" presStyleIdx="1" presStyleCnt="2">
        <dgm:presLayoutVars>
          <dgm:chPref val="3"/>
        </dgm:presLayoutVars>
      </dgm:prSet>
      <dgm:spPr>
        <a:prstGeom prst="roundRect">
          <a:avLst>
            <a:gd name="adj" fmla="val 10000"/>
          </a:avLst>
        </a:prstGeom>
      </dgm:spPr>
    </dgm:pt>
    <dgm:pt modelId="{2F79B76B-4173-4773-9135-A3D1A3AF3491}" type="pres">
      <dgm:prSet presAssocID="{F87A181B-BB33-4A02-A8D5-26FF5B49980E}" presName="hierChild3" presStyleCnt="0"/>
      <dgm:spPr/>
    </dgm:pt>
  </dgm:ptLst>
  <dgm:cxnLst>
    <dgm:cxn modelId="{1CDBF703-A239-47DB-8D65-D82D633415AD}" type="presOf" srcId="{E4886467-6FB3-4499-AAB6-F048A353F0D0}" destId="{4E8A4755-598D-435D-8DAF-7E1890116A5D}" srcOrd="0" destOrd="0" presId="urn:microsoft.com/office/officeart/2005/8/layout/hierarchy1"/>
    <dgm:cxn modelId="{6299571C-EC24-4996-B97E-2E289578C709}" type="presOf" srcId="{30F8696F-137E-49E9-AF13-57E2EB6E085E}" destId="{9E53B8C8-FC73-4642-B518-756AEDB54659}" srcOrd="0" destOrd="0" presId="urn:microsoft.com/office/officeart/2005/8/layout/hierarchy1"/>
    <dgm:cxn modelId="{49B8D524-22C0-47F0-8B6D-D2941989F8D2}" srcId="{38B3BD59-DD9D-4C9A-8AF8-A184D43DE56C}" destId="{ABDFADCD-4E2A-4E75-80C0-A2DFB365E416}" srcOrd="0" destOrd="0" parTransId="{2A56442D-227D-4F40-B8FE-EA0BA069C440}" sibTransId="{FD51FBA6-B2B4-4231-9181-2EE4121C277C}"/>
    <dgm:cxn modelId="{045BFA25-F7F1-42E0-ADF7-4001CE295B08}" type="presOf" srcId="{57D60423-24AC-4777-BCD7-FDD14DA21D2F}" destId="{5229BA87-F108-45F3-9B48-E9868B7CFECC}" srcOrd="0" destOrd="0" presId="urn:microsoft.com/office/officeart/2005/8/layout/hierarchy1"/>
    <dgm:cxn modelId="{63E5303B-2F96-4125-BB77-95C75B02BB3B}" type="presOf" srcId="{FE92DADF-C534-4B95-B152-BCFA272B542F}" destId="{A473F8F4-7945-436C-9172-25F29C9A7DE6}" srcOrd="0" destOrd="0" presId="urn:microsoft.com/office/officeart/2005/8/layout/hierarchy1"/>
    <dgm:cxn modelId="{6F2A375D-51E5-4904-A06D-7A6345842394}" type="presOf" srcId="{24894943-2EB6-4EEA-8E38-49AF4ED10FB6}" destId="{F6C9D440-70AE-4C65-9728-58548AB42CB4}" srcOrd="0" destOrd="0" presId="urn:microsoft.com/office/officeart/2005/8/layout/hierarchy1"/>
    <dgm:cxn modelId="{9988AB66-784D-4E6F-A094-95858002CEF1}" type="presOf" srcId="{E254266A-5BAF-4AF6-979C-B3D66C652F9D}" destId="{B8CEDD4C-EFE0-4343-BDB7-5C62D48B994F}" srcOrd="0" destOrd="0" presId="urn:microsoft.com/office/officeart/2005/8/layout/hierarchy1"/>
    <dgm:cxn modelId="{A6A6ED47-0D70-4537-897F-67FEB163D9FD}" type="presOf" srcId="{38B3BD59-DD9D-4C9A-8AF8-A184D43DE56C}" destId="{A6A4F1B0-37AA-4BC0-A5D6-0FC558BAE46A}" srcOrd="0" destOrd="0" presId="urn:microsoft.com/office/officeart/2005/8/layout/hierarchy1"/>
    <dgm:cxn modelId="{3B225C70-EA79-4AE1-8B6B-05D39EFE49E9}" type="presOf" srcId="{F87A181B-BB33-4A02-A8D5-26FF5B49980E}" destId="{86D3EA02-DADD-4C38-BC1B-CA3996A8415B}" srcOrd="0" destOrd="0" presId="urn:microsoft.com/office/officeart/2005/8/layout/hierarchy1"/>
    <dgm:cxn modelId="{71AB887B-B57D-476F-8825-4F946C759F3E}" srcId="{24894943-2EB6-4EEA-8E38-49AF4ED10FB6}" destId="{97886257-FB50-4210-A8A1-558E287344DB}" srcOrd="0" destOrd="0" parTransId="{FE92DADF-C534-4B95-B152-BCFA272B542F}" sibTransId="{C098BF41-2E85-4FC0-BFDE-432463A878CB}"/>
    <dgm:cxn modelId="{2AE0027F-49EB-4CC6-883C-050319391A47}" type="presOf" srcId="{ABDFADCD-4E2A-4E75-80C0-A2DFB365E416}" destId="{2C8D312B-8A02-4EA4-AA63-5483F0F6F871}" srcOrd="0" destOrd="0" presId="urn:microsoft.com/office/officeart/2005/8/layout/hierarchy1"/>
    <dgm:cxn modelId="{B9C11388-D50A-4F84-A0C6-0D27ED1014D3}" srcId="{24894943-2EB6-4EEA-8E38-49AF4ED10FB6}" destId="{E4886467-6FB3-4499-AAB6-F048A353F0D0}" srcOrd="1" destOrd="0" parTransId="{57D60423-24AC-4777-BCD7-FDD14DA21D2F}" sibTransId="{DCA8C40A-F11F-4724-98DC-E416309BFF06}"/>
    <dgm:cxn modelId="{DD3588AD-CA02-44C1-B691-0DCE90CF43EA}" srcId="{ABDFADCD-4E2A-4E75-80C0-A2DFB365E416}" destId="{24894943-2EB6-4EEA-8E38-49AF4ED10FB6}" srcOrd="0" destOrd="0" parTransId="{30F8696F-137E-49E9-AF13-57E2EB6E085E}" sibTransId="{72722A55-8E47-4137-8C23-1D9E2F4BC528}"/>
    <dgm:cxn modelId="{7F51DECC-7CC9-4B01-86A8-CF3397B52514}" srcId="{ABDFADCD-4E2A-4E75-80C0-A2DFB365E416}" destId="{F87A181B-BB33-4A02-A8D5-26FF5B49980E}" srcOrd="1" destOrd="0" parTransId="{E254266A-5BAF-4AF6-979C-B3D66C652F9D}" sibTransId="{5B2DE027-E29A-4B4B-96CE-F76A382F2E03}"/>
    <dgm:cxn modelId="{7B4E5AE1-E709-460F-B001-363B720CDED5}" type="presOf" srcId="{97886257-FB50-4210-A8A1-558E287344DB}" destId="{BB84F9C7-0CCD-4085-92DC-276F183A52EC}" srcOrd="0" destOrd="0" presId="urn:microsoft.com/office/officeart/2005/8/layout/hierarchy1"/>
    <dgm:cxn modelId="{43D2F999-B868-4283-8102-4F1705A51FB9}" type="presParOf" srcId="{A6A4F1B0-37AA-4BC0-A5D6-0FC558BAE46A}" destId="{D5EFF670-FE2E-4112-932C-3C4CC4160482}" srcOrd="0" destOrd="0" presId="urn:microsoft.com/office/officeart/2005/8/layout/hierarchy1"/>
    <dgm:cxn modelId="{4491B0DC-16E8-4370-B9A4-0B9587E5CC07}" type="presParOf" srcId="{D5EFF670-FE2E-4112-932C-3C4CC4160482}" destId="{9E44F71E-5232-4C03-B8CF-93A4E7FF4596}" srcOrd="0" destOrd="0" presId="urn:microsoft.com/office/officeart/2005/8/layout/hierarchy1"/>
    <dgm:cxn modelId="{7259EA9C-F9CF-40F4-B5C6-8A66BF0C78DC}" type="presParOf" srcId="{9E44F71E-5232-4C03-B8CF-93A4E7FF4596}" destId="{D4065889-F38A-43BB-83B4-6314ABAD04E8}" srcOrd="0" destOrd="0" presId="urn:microsoft.com/office/officeart/2005/8/layout/hierarchy1"/>
    <dgm:cxn modelId="{D1BC945C-EDE4-4FEF-A11D-443675A6E926}" type="presParOf" srcId="{9E44F71E-5232-4C03-B8CF-93A4E7FF4596}" destId="{2C8D312B-8A02-4EA4-AA63-5483F0F6F871}" srcOrd="1" destOrd="0" presId="urn:microsoft.com/office/officeart/2005/8/layout/hierarchy1"/>
    <dgm:cxn modelId="{648F01FD-5010-4BCB-9EF4-A11D9AFA5EAD}" type="presParOf" srcId="{D5EFF670-FE2E-4112-932C-3C4CC4160482}" destId="{F07704A9-6C11-4D03-80D1-AEA53ABA3D96}" srcOrd="1" destOrd="0" presId="urn:microsoft.com/office/officeart/2005/8/layout/hierarchy1"/>
    <dgm:cxn modelId="{80AB8C4D-302C-465B-9CD5-58FD328470D9}" type="presParOf" srcId="{F07704A9-6C11-4D03-80D1-AEA53ABA3D96}" destId="{9E53B8C8-FC73-4642-B518-756AEDB54659}" srcOrd="0" destOrd="0" presId="urn:microsoft.com/office/officeart/2005/8/layout/hierarchy1"/>
    <dgm:cxn modelId="{CDFBDD4B-03C1-4B26-AF8E-27E9D6CE6DE5}" type="presParOf" srcId="{F07704A9-6C11-4D03-80D1-AEA53ABA3D96}" destId="{096E1B51-7502-4E2D-9D7A-4D0B253E01C6}" srcOrd="1" destOrd="0" presId="urn:microsoft.com/office/officeart/2005/8/layout/hierarchy1"/>
    <dgm:cxn modelId="{53138BD4-6C6F-4CA8-9949-D405B2005F2B}" type="presParOf" srcId="{096E1B51-7502-4E2D-9D7A-4D0B253E01C6}" destId="{5D0C0F5B-F03F-40C8-8379-4551AF6D6BB5}" srcOrd="0" destOrd="0" presId="urn:microsoft.com/office/officeart/2005/8/layout/hierarchy1"/>
    <dgm:cxn modelId="{B87455E5-45CC-437F-9575-92D72216A02B}" type="presParOf" srcId="{5D0C0F5B-F03F-40C8-8379-4551AF6D6BB5}" destId="{CEE267B3-87C9-4976-901A-9EAB9FD0EFFE}" srcOrd="0" destOrd="0" presId="urn:microsoft.com/office/officeart/2005/8/layout/hierarchy1"/>
    <dgm:cxn modelId="{A1AAE54D-799D-4773-9952-8C374888C59B}" type="presParOf" srcId="{5D0C0F5B-F03F-40C8-8379-4551AF6D6BB5}" destId="{F6C9D440-70AE-4C65-9728-58548AB42CB4}" srcOrd="1" destOrd="0" presId="urn:microsoft.com/office/officeart/2005/8/layout/hierarchy1"/>
    <dgm:cxn modelId="{CC29CF8F-F76C-42E1-A09D-9DA6673CE9CD}" type="presParOf" srcId="{096E1B51-7502-4E2D-9D7A-4D0B253E01C6}" destId="{407D001C-9B49-4F4C-81F0-D9530C0465F5}" srcOrd="1" destOrd="0" presId="urn:microsoft.com/office/officeart/2005/8/layout/hierarchy1"/>
    <dgm:cxn modelId="{5E0E74BB-ED3C-4E3E-B381-F0259DEAEF8B}" type="presParOf" srcId="{407D001C-9B49-4F4C-81F0-D9530C0465F5}" destId="{A473F8F4-7945-436C-9172-25F29C9A7DE6}" srcOrd="0" destOrd="0" presId="urn:microsoft.com/office/officeart/2005/8/layout/hierarchy1"/>
    <dgm:cxn modelId="{52F661CF-3757-4BA2-ACAB-8F4FF3E1C7F7}" type="presParOf" srcId="{407D001C-9B49-4F4C-81F0-D9530C0465F5}" destId="{8F45AA98-5336-4B1C-9245-0B6720B366D4}" srcOrd="1" destOrd="0" presId="urn:microsoft.com/office/officeart/2005/8/layout/hierarchy1"/>
    <dgm:cxn modelId="{9E164549-8DD8-4396-A353-A21B97C97A0F}" type="presParOf" srcId="{8F45AA98-5336-4B1C-9245-0B6720B366D4}" destId="{CECE5EE4-69E6-4E73-AB84-BB8D64089E80}" srcOrd="0" destOrd="0" presId="urn:microsoft.com/office/officeart/2005/8/layout/hierarchy1"/>
    <dgm:cxn modelId="{7FEF4D30-CF63-466A-A947-6895A2BD9DD8}" type="presParOf" srcId="{CECE5EE4-69E6-4E73-AB84-BB8D64089E80}" destId="{E2C4ADCD-2EDD-44E2-9C88-5CC04B312EAD}" srcOrd="0" destOrd="0" presId="urn:microsoft.com/office/officeart/2005/8/layout/hierarchy1"/>
    <dgm:cxn modelId="{869177A7-39E5-441A-80A7-43026A5648AE}" type="presParOf" srcId="{CECE5EE4-69E6-4E73-AB84-BB8D64089E80}" destId="{BB84F9C7-0CCD-4085-92DC-276F183A52EC}" srcOrd="1" destOrd="0" presId="urn:microsoft.com/office/officeart/2005/8/layout/hierarchy1"/>
    <dgm:cxn modelId="{105152F8-9E98-4581-BD05-A8D2A9432D14}" type="presParOf" srcId="{8F45AA98-5336-4B1C-9245-0B6720B366D4}" destId="{5A70255B-3057-493F-BF27-C1473A57E517}" srcOrd="1" destOrd="0" presId="urn:microsoft.com/office/officeart/2005/8/layout/hierarchy1"/>
    <dgm:cxn modelId="{5C6C0C6B-90EA-4BD6-81E0-72E12A344FC8}" type="presParOf" srcId="{407D001C-9B49-4F4C-81F0-D9530C0465F5}" destId="{5229BA87-F108-45F3-9B48-E9868B7CFECC}" srcOrd="2" destOrd="0" presId="urn:microsoft.com/office/officeart/2005/8/layout/hierarchy1"/>
    <dgm:cxn modelId="{E2508F50-D2FD-4BA3-8155-6B70EA25B997}" type="presParOf" srcId="{407D001C-9B49-4F4C-81F0-D9530C0465F5}" destId="{EFDB08A1-01DD-47E4-BD90-C1DD9789069E}" srcOrd="3" destOrd="0" presId="urn:microsoft.com/office/officeart/2005/8/layout/hierarchy1"/>
    <dgm:cxn modelId="{C90F95C1-ED3C-46C0-A52D-230FAD3E9E99}" type="presParOf" srcId="{EFDB08A1-01DD-47E4-BD90-C1DD9789069E}" destId="{825DB59D-17F6-41D8-BF82-F6BF830B7979}" srcOrd="0" destOrd="0" presId="urn:microsoft.com/office/officeart/2005/8/layout/hierarchy1"/>
    <dgm:cxn modelId="{705E461B-E235-4B37-96F3-73838D41713B}" type="presParOf" srcId="{825DB59D-17F6-41D8-BF82-F6BF830B7979}" destId="{C3390F27-0343-4CC3-8944-10956CEDE75A}" srcOrd="0" destOrd="0" presId="urn:microsoft.com/office/officeart/2005/8/layout/hierarchy1"/>
    <dgm:cxn modelId="{29627BD6-E814-442C-B49C-D50FB1BEC756}" type="presParOf" srcId="{825DB59D-17F6-41D8-BF82-F6BF830B7979}" destId="{4E8A4755-598D-435D-8DAF-7E1890116A5D}" srcOrd="1" destOrd="0" presId="urn:microsoft.com/office/officeart/2005/8/layout/hierarchy1"/>
    <dgm:cxn modelId="{DABD0F7B-9AFF-4852-B507-F4FD2CD7D1BF}" type="presParOf" srcId="{EFDB08A1-01DD-47E4-BD90-C1DD9789069E}" destId="{9B175173-3716-470B-AAD7-12AEB595711B}" srcOrd="1" destOrd="0" presId="urn:microsoft.com/office/officeart/2005/8/layout/hierarchy1"/>
    <dgm:cxn modelId="{0D673CFB-3BD3-4C69-A5A9-8B5DC646A30D}" type="presParOf" srcId="{F07704A9-6C11-4D03-80D1-AEA53ABA3D96}" destId="{B8CEDD4C-EFE0-4343-BDB7-5C62D48B994F}" srcOrd="2" destOrd="0" presId="urn:microsoft.com/office/officeart/2005/8/layout/hierarchy1"/>
    <dgm:cxn modelId="{931C202A-FFE2-4F48-8F7C-5EDF716B8B5A}" type="presParOf" srcId="{F07704A9-6C11-4D03-80D1-AEA53ABA3D96}" destId="{172951E1-937C-4429-9F40-71D7909FCDA5}" srcOrd="3" destOrd="0" presId="urn:microsoft.com/office/officeart/2005/8/layout/hierarchy1"/>
    <dgm:cxn modelId="{52921C22-A1D2-4C12-A731-2A27C2F5BD84}" type="presParOf" srcId="{172951E1-937C-4429-9F40-71D7909FCDA5}" destId="{02A99632-0D98-4857-A5FD-DF6F24889831}" srcOrd="0" destOrd="0" presId="urn:microsoft.com/office/officeart/2005/8/layout/hierarchy1"/>
    <dgm:cxn modelId="{C54D4AB8-3011-4613-A20D-2E0F72C90968}" type="presParOf" srcId="{02A99632-0D98-4857-A5FD-DF6F24889831}" destId="{41C718E1-6DCD-43F2-BE87-70A776B8E0C4}" srcOrd="0" destOrd="0" presId="urn:microsoft.com/office/officeart/2005/8/layout/hierarchy1"/>
    <dgm:cxn modelId="{36AF3F30-2CD3-478B-B5A2-A71B4B8E012C}" type="presParOf" srcId="{02A99632-0D98-4857-A5FD-DF6F24889831}" destId="{86D3EA02-DADD-4C38-BC1B-CA3996A8415B}" srcOrd="1" destOrd="0" presId="urn:microsoft.com/office/officeart/2005/8/layout/hierarchy1"/>
    <dgm:cxn modelId="{787B4BF5-831B-4D44-890E-223CD3AE5F3D}" type="presParOf" srcId="{172951E1-937C-4429-9F40-71D7909FCDA5}" destId="{2F79B76B-4173-4773-9135-A3D1A3AF349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EDD4C-EFE0-4343-BDB7-5C62D48B994F}">
      <dsp:nvSpPr>
        <dsp:cNvPr id="0" name=""/>
        <dsp:cNvSpPr/>
      </dsp:nvSpPr>
      <dsp:spPr>
        <a:xfrm>
          <a:off x="3395058" y="1320878"/>
          <a:ext cx="1320068" cy="328702"/>
        </a:xfrm>
        <a:custGeom>
          <a:avLst/>
          <a:gdLst/>
          <a:ahLst/>
          <a:cxnLst/>
          <a:rect l="0" t="0" r="0" b="0"/>
          <a:pathLst>
            <a:path>
              <a:moveTo>
                <a:pt x="0" y="0"/>
              </a:moveTo>
              <a:lnTo>
                <a:pt x="0" y="174101"/>
              </a:lnTo>
              <a:lnTo>
                <a:pt x="745647" y="174101"/>
              </a:lnTo>
              <a:lnTo>
                <a:pt x="745647" y="255479"/>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229BA87-F108-45F3-9B48-E9868B7CFECC}">
      <dsp:nvSpPr>
        <dsp:cNvPr id="0" name=""/>
        <dsp:cNvSpPr/>
      </dsp:nvSpPr>
      <dsp:spPr>
        <a:xfrm>
          <a:off x="2115761" y="2780171"/>
          <a:ext cx="1088057" cy="517816"/>
        </a:xfrm>
        <a:custGeom>
          <a:avLst/>
          <a:gdLst/>
          <a:ahLst/>
          <a:cxnLst/>
          <a:rect l="0" t="0" r="0" b="0"/>
          <a:pathLst>
            <a:path>
              <a:moveTo>
                <a:pt x="0" y="0"/>
              </a:moveTo>
              <a:lnTo>
                <a:pt x="0" y="174101"/>
              </a:lnTo>
              <a:lnTo>
                <a:pt x="536824" y="174101"/>
              </a:lnTo>
              <a:lnTo>
                <a:pt x="536824" y="255479"/>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473F8F4-7945-436C-9172-25F29C9A7DE6}">
      <dsp:nvSpPr>
        <dsp:cNvPr id="0" name=""/>
        <dsp:cNvSpPr/>
      </dsp:nvSpPr>
      <dsp:spPr>
        <a:xfrm>
          <a:off x="1027704" y="2780171"/>
          <a:ext cx="1088057" cy="517816"/>
        </a:xfrm>
        <a:custGeom>
          <a:avLst/>
          <a:gdLst/>
          <a:ahLst/>
          <a:cxnLst/>
          <a:rect l="0" t="0" r="0" b="0"/>
          <a:pathLst>
            <a:path>
              <a:moveTo>
                <a:pt x="536824" y="0"/>
              </a:moveTo>
              <a:lnTo>
                <a:pt x="536824" y="174101"/>
              </a:lnTo>
              <a:lnTo>
                <a:pt x="0" y="174101"/>
              </a:lnTo>
              <a:lnTo>
                <a:pt x="0" y="255479"/>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E53B8C8-FC73-4642-B518-756AEDB54659}">
      <dsp:nvSpPr>
        <dsp:cNvPr id="0" name=""/>
        <dsp:cNvSpPr/>
      </dsp:nvSpPr>
      <dsp:spPr>
        <a:xfrm>
          <a:off x="2115761" y="1320878"/>
          <a:ext cx="1279296" cy="328702"/>
        </a:xfrm>
        <a:custGeom>
          <a:avLst/>
          <a:gdLst/>
          <a:ahLst/>
          <a:cxnLst/>
          <a:rect l="0" t="0" r="0" b="0"/>
          <a:pathLst>
            <a:path>
              <a:moveTo>
                <a:pt x="536824" y="0"/>
              </a:moveTo>
              <a:lnTo>
                <a:pt x="536824" y="174101"/>
              </a:lnTo>
              <a:lnTo>
                <a:pt x="0" y="174101"/>
              </a:lnTo>
              <a:lnTo>
                <a:pt x="0" y="255479"/>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4065889-F38A-43BB-83B4-6314ABAD04E8}">
      <dsp:nvSpPr>
        <dsp:cNvPr id="0" name=""/>
        <dsp:cNvSpPr/>
      </dsp:nvSpPr>
      <dsp:spPr>
        <a:xfrm>
          <a:off x="1818587" y="190288"/>
          <a:ext cx="3152941" cy="113059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8D312B-8A02-4EA4-AA63-5483F0F6F871}">
      <dsp:nvSpPr>
        <dsp:cNvPr id="0" name=""/>
        <dsp:cNvSpPr/>
      </dsp:nvSpPr>
      <dsp:spPr>
        <a:xfrm>
          <a:off x="2016416" y="378225"/>
          <a:ext cx="3152941" cy="113059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o-MD" sz="2500" kern="1200" dirty="0">
              <a:solidFill>
                <a:sysClr val="windowText" lastClr="000000">
                  <a:hueOff val="0"/>
                  <a:satOff val="0"/>
                  <a:lumOff val="0"/>
                  <a:alphaOff val="0"/>
                </a:sysClr>
              </a:solidFill>
              <a:latin typeface="Calibri" panose="020F0502020204030204"/>
              <a:ea typeface="+mn-ea"/>
              <a:cs typeface="+mn-cs"/>
            </a:rPr>
            <a:t>Mișcarea </a:t>
          </a:r>
        </a:p>
        <a:p>
          <a:pPr marL="0" lvl="0" indent="0" algn="ctr" defTabSz="1111250">
            <a:lnSpc>
              <a:spcPct val="90000"/>
            </a:lnSpc>
            <a:spcBef>
              <a:spcPct val="0"/>
            </a:spcBef>
            <a:spcAft>
              <a:spcPct val="35000"/>
            </a:spcAft>
            <a:buNone/>
          </a:pPr>
          <a:r>
            <a:rPr lang="ro-MD" sz="2500" kern="1200" dirty="0">
              <a:solidFill>
                <a:sysClr val="windowText" lastClr="000000">
                  <a:hueOff val="0"/>
                  <a:satOff val="0"/>
                  <a:lumOff val="0"/>
                  <a:alphaOff val="0"/>
                </a:sysClr>
              </a:solidFill>
              <a:latin typeface="Calibri" panose="020F0502020204030204"/>
              <a:ea typeface="+mn-ea"/>
              <a:cs typeface="+mn-cs"/>
            </a:rPr>
            <a:t>purtătorilor de sarcină</a:t>
          </a:r>
          <a:endParaRPr lang="en-US" sz="2500" kern="1200" dirty="0">
            <a:solidFill>
              <a:sysClr val="windowText" lastClr="000000">
                <a:hueOff val="0"/>
                <a:satOff val="0"/>
                <a:lumOff val="0"/>
                <a:alphaOff val="0"/>
              </a:sysClr>
            </a:solidFill>
            <a:latin typeface="Calibri" panose="020F0502020204030204"/>
            <a:ea typeface="+mn-ea"/>
            <a:cs typeface="+mn-cs"/>
          </a:endParaRPr>
        </a:p>
      </dsp:txBody>
      <dsp:txXfrm>
        <a:off x="2049530" y="411339"/>
        <a:ext cx="3086713" cy="1064362"/>
      </dsp:txXfrm>
    </dsp:sp>
    <dsp:sp modelId="{CEE267B3-87C9-4976-901A-9EAB9FD0EFFE}">
      <dsp:nvSpPr>
        <dsp:cNvPr id="0" name=""/>
        <dsp:cNvSpPr/>
      </dsp:nvSpPr>
      <dsp:spPr>
        <a:xfrm>
          <a:off x="802282" y="1649581"/>
          <a:ext cx="2626958" cy="113059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9D440-70AE-4C65-9728-58548AB42CB4}">
      <dsp:nvSpPr>
        <dsp:cNvPr id="0" name=""/>
        <dsp:cNvSpPr/>
      </dsp:nvSpPr>
      <dsp:spPr>
        <a:xfrm>
          <a:off x="1000111" y="1837518"/>
          <a:ext cx="2626958" cy="113059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o-MD" sz="2500" kern="1200" dirty="0">
              <a:solidFill>
                <a:sysClr val="windowText" lastClr="000000">
                  <a:hueOff val="0"/>
                  <a:satOff val="0"/>
                  <a:lumOff val="0"/>
                  <a:alphaOff val="0"/>
                </a:sysClr>
              </a:solidFill>
              <a:latin typeface="Calibri" panose="020F0502020204030204"/>
              <a:ea typeface="+mn-ea"/>
              <a:cs typeface="+mn-cs"/>
            </a:rPr>
            <a:t>Ordonată </a:t>
          </a:r>
        </a:p>
        <a:p>
          <a:pPr marL="0" lvl="0" indent="0" algn="ctr" defTabSz="1111250">
            <a:lnSpc>
              <a:spcPct val="90000"/>
            </a:lnSpc>
            <a:spcBef>
              <a:spcPct val="0"/>
            </a:spcBef>
            <a:spcAft>
              <a:spcPct val="35000"/>
            </a:spcAft>
            <a:buNone/>
          </a:pPr>
          <a:r>
            <a:rPr lang="ro-MD" sz="2500" kern="1200" dirty="0">
              <a:solidFill>
                <a:sysClr val="windowText" lastClr="000000">
                  <a:hueOff val="0"/>
                  <a:satOff val="0"/>
                  <a:lumOff val="0"/>
                  <a:alphaOff val="0"/>
                </a:sysClr>
              </a:solidFill>
              <a:latin typeface="Calibri" panose="020F0502020204030204"/>
              <a:ea typeface="+mn-ea"/>
              <a:cs typeface="+mn-cs"/>
            </a:rPr>
            <a:t>(curent electric)</a:t>
          </a:r>
          <a:endParaRPr lang="en-US" sz="2500" kern="1200" dirty="0">
            <a:solidFill>
              <a:sysClr val="windowText" lastClr="000000">
                <a:hueOff val="0"/>
                <a:satOff val="0"/>
                <a:lumOff val="0"/>
                <a:alphaOff val="0"/>
              </a:sysClr>
            </a:solidFill>
            <a:latin typeface="Calibri" panose="020F0502020204030204"/>
            <a:ea typeface="+mn-ea"/>
            <a:cs typeface="+mn-cs"/>
          </a:endParaRPr>
        </a:p>
      </dsp:txBody>
      <dsp:txXfrm>
        <a:off x="1033225" y="1870632"/>
        <a:ext cx="2560730" cy="1064362"/>
      </dsp:txXfrm>
    </dsp:sp>
    <dsp:sp modelId="{E2C4ADCD-2EDD-44E2-9C88-5CC04B312EAD}">
      <dsp:nvSpPr>
        <dsp:cNvPr id="0" name=""/>
        <dsp:cNvSpPr/>
      </dsp:nvSpPr>
      <dsp:spPr>
        <a:xfrm>
          <a:off x="137475" y="3297988"/>
          <a:ext cx="1780457" cy="113059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4F9C7-0CCD-4085-92DC-276F183A52EC}">
      <dsp:nvSpPr>
        <dsp:cNvPr id="0" name=""/>
        <dsp:cNvSpPr/>
      </dsp:nvSpPr>
      <dsp:spPr>
        <a:xfrm>
          <a:off x="335304" y="3485925"/>
          <a:ext cx="1780457" cy="113059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o-MD" sz="2500" kern="1200">
              <a:solidFill>
                <a:sysClr val="windowText" lastClr="000000">
                  <a:hueOff val="0"/>
                  <a:satOff val="0"/>
                  <a:lumOff val="0"/>
                  <a:alphaOff val="0"/>
                </a:sysClr>
              </a:solidFill>
              <a:latin typeface="Calibri" panose="020F0502020204030204"/>
              <a:ea typeface="+mn-ea"/>
              <a:cs typeface="+mn-cs"/>
            </a:rPr>
            <a:t>Difuzia</a:t>
          </a:r>
          <a:endParaRPr lang="en-US" sz="2500" kern="1200">
            <a:solidFill>
              <a:sysClr val="windowText" lastClr="000000">
                <a:hueOff val="0"/>
                <a:satOff val="0"/>
                <a:lumOff val="0"/>
                <a:alphaOff val="0"/>
              </a:sysClr>
            </a:solidFill>
            <a:latin typeface="Calibri" panose="020F0502020204030204"/>
            <a:ea typeface="+mn-ea"/>
            <a:cs typeface="+mn-cs"/>
          </a:endParaRPr>
        </a:p>
      </dsp:txBody>
      <dsp:txXfrm>
        <a:off x="368418" y="3519039"/>
        <a:ext cx="1714229" cy="1064362"/>
      </dsp:txXfrm>
    </dsp:sp>
    <dsp:sp modelId="{C3390F27-0343-4CC3-8944-10956CEDE75A}">
      <dsp:nvSpPr>
        <dsp:cNvPr id="0" name=""/>
        <dsp:cNvSpPr/>
      </dsp:nvSpPr>
      <dsp:spPr>
        <a:xfrm>
          <a:off x="2313590" y="3297988"/>
          <a:ext cx="1780457" cy="113059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8A4755-598D-435D-8DAF-7E1890116A5D}">
      <dsp:nvSpPr>
        <dsp:cNvPr id="0" name=""/>
        <dsp:cNvSpPr/>
      </dsp:nvSpPr>
      <dsp:spPr>
        <a:xfrm>
          <a:off x="2511419" y="3485925"/>
          <a:ext cx="1780457" cy="113059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o-MD" sz="2500" kern="1200">
              <a:solidFill>
                <a:sysClr val="windowText" lastClr="000000">
                  <a:hueOff val="0"/>
                  <a:satOff val="0"/>
                  <a:lumOff val="0"/>
                  <a:alphaOff val="0"/>
                </a:sysClr>
              </a:solidFill>
              <a:latin typeface="Calibri" panose="020F0502020204030204"/>
              <a:ea typeface="+mn-ea"/>
              <a:cs typeface="+mn-cs"/>
            </a:rPr>
            <a:t>Drift</a:t>
          </a:r>
          <a:endParaRPr lang="en-US" sz="2500" kern="1200">
            <a:solidFill>
              <a:sysClr val="windowText" lastClr="000000">
                <a:hueOff val="0"/>
                <a:satOff val="0"/>
                <a:lumOff val="0"/>
                <a:alphaOff val="0"/>
              </a:sysClr>
            </a:solidFill>
            <a:latin typeface="Calibri" panose="020F0502020204030204"/>
            <a:ea typeface="+mn-ea"/>
            <a:cs typeface="+mn-cs"/>
          </a:endParaRPr>
        </a:p>
      </dsp:txBody>
      <dsp:txXfrm>
        <a:off x="2544533" y="3519039"/>
        <a:ext cx="1714229" cy="1064362"/>
      </dsp:txXfrm>
    </dsp:sp>
    <dsp:sp modelId="{41C718E1-6DCD-43F2-BE87-70A776B8E0C4}">
      <dsp:nvSpPr>
        <dsp:cNvPr id="0" name=""/>
        <dsp:cNvSpPr/>
      </dsp:nvSpPr>
      <dsp:spPr>
        <a:xfrm>
          <a:off x="3824898" y="1649581"/>
          <a:ext cx="1780457" cy="113059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D3EA02-DADD-4C38-BC1B-CA3996A8415B}">
      <dsp:nvSpPr>
        <dsp:cNvPr id="0" name=""/>
        <dsp:cNvSpPr/>
      </dsp:nvSpPr>
      <dsp:spPr>
        <a:xfrm>
          <a:off x="4022726" y="1837518"/>
          <a:ext cx="1780457" cy="113059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o-MD" sz="2500" kern="1200">
              <a:solidFill>
                <a:sysClr val="windowText" lastClr="000000">
                  <a:hueOff val="0"/>
                  <a:satOff val="0"/>
                  <a:lumOff val="0"/>
                  <a:alphaOff val="0"/>
                </a:sysClr>
              </a:solidFill>
              <a:latin typeface="Calibri" panose="020F0502020204030204"/>
              <a:ea typeface="+mn-ea"/>
              <a:cs typeface="+mn-cs"/>
            </a:rPr>
            <a:t>Haotică (termică)</a:t>
          </a:r>
          <a:endParaRPr lang="en-US" sz="2500" kern="1200">
            <a:solidFill>
              <a:sysClr val="windowText" lastClr="000000">
                <a:hueOff val="0"/>
                <a:satOff val="0"/>
                <a:lumOff val="0"/>
                <a:alphaOff val="0"/>
              </a:sysClr>
            </a:solidFill>
            <a:latin typeface="Calibri" panose="020F0502020204030204"/>
            <a:ea typeface="+mn-ea"/>
            <a:cs typeface="+mn-cs"/>
          </a:endParaRPr>
        </a:p>
      </dsp:txBody>
      <dsp:txXfrm>
        <a:off x="4055840" y="1870632"/>
        <a:ext cx="1714229" cy="10643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eaLnBrk="1" hangingPunct="1">
              <a:defRPr sz="1300"/>
            </a:lvl1pPr>
          </a:lstStyle>
          <a:p>
            <a:pPr>
              <a:defRPr/>
            </a:pPr>
            <a:r>
              <a:rPr lang="en-US" altLang="zh-CN"/>
              <a:t>Microelectronic Circuits Zhou Lingling</a:t>
            </a:r>
          </a:p>
        </p:txBody>
      </p:sp>
      <p:sp>
        <p:nvSpPr>
          <p:cNvPr id="120835"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ltLang="ru-RU"/>
          </a:p>
        </p:txBody>
      </p:sp>
      <p:sp>
        <p:nvSpPr>
          <p:cNvPr id="120836"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eaLnBrk="1" hangingPunct="1">
              <a:defRPr sz="1300"/>
            </a:lvl1pPr>
          </a:lstStyle>
          <a:p>
            <a:pPr>
              <a:defRPr/>
            </a:pPr>
            <a:endParaRPr lang="en-US" altLang="ru-RU"/>
          </a:p>
        </p:txBody>
      </p:sp>
      <p:sp>
        <p:nvSpPr>
          <p:cNvPr id="120837"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36EF381D-EEE4-4F1A-984E-04CBBB09F612}" type="slidenum">
              <a:rPr lang="en-US" altLang="ru-RU"/>
              <a:pPr>
                <a:defRPr/>
              </a:pPr>
              <a:t>‹#›</a:t>
            </a:fld>
            <a:endParaRPr lang="en-US" altLang="ru-RU"/>
          </a:p>
        </p:txBody>
      </p:sp>
    </p:spTree>
    <p:extLst>
      <p:ext uri="{BB962C8B-B14F-4D97-AF65-F5344CB8AC3E}">
        <p14:creationId xmlns:p14="http://schemas.microsoft.com/office/powerpoint/2010/main" val="3032016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eaLnBrk="1" hangingPunct="1">
              <a:defRPr sz="1300"/>
            </a:lvl1pPr>
          </a:lstStyle>
          <a:p>
            <a:pPr>
              <a:defRPr/>
            </a:pPr>
            <a:r>
              <a:rPr lang="en-US" altLang="zh-CN"/>
              <a:t>Microelectronic Circuits Zhou Lingling</a:t>
            </a:r>
          </a:p>
        </p:txBody>
      </p:sp>
      <p:sp>
        <p:nvSpPr>
          <p:cNvPr id="118787"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ltLang="ru-RU"/>
          </a:p>
        </p:txBody>
      </p:sp>
      <p:sp>
        <p:nvSpPr>
          <p:cNvPr id="205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8789"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altLang="ru-RU" noProof="0"/>
              <a:t>Click to edit Master text styles</a:t>
            </a:r>
          </a:p>
          <a:p>
            <a:pPr lvl="1"/>
            <a:r>
              <a:rPr lang="en-US" altLang="ru-RU" noProof="0"/>
              <a:t>Second level</a:t>
            </a:r>
          </a:p>
          <a:p>
            <a:pPr lvl="2"/>
            <a:r>
              <a:rPr lang="en-US" altLang="ru-RU" noProof="0"/>
              <a:t>Third level</a:t>
            </a:r>
          </a:p>
          <a:p>
            <a:pPr lvl="3"/>
            <a:r>
              <a:rPr lang="en-US" altLang="ru-RU" noProof="0"/>
              <a:t>Fourth level</a:t>
            </a:r>
          </a:p>
          <a:p>
            <a:pPr lvl="4"/>
            <a:r>
              <a:rPr lang="en-US" altLang="ru-RU" noProof="0"/>
              <a:t>Fifth level</a:t>
            </a:r>
          </a:p>
        </p:txBody>
      </p:sp>
      <p:sp>
        <p:nvSpPr>
          <p:cNvPr id="118790"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eaLnBrk="1" hangingPunct="1">
              <a:defRPr sz="1300"/>
            </a:lvl1pPr>
          </a:lstStyle>
          <a:p>
            <a:pPr>
              <a:defRPr/>
            </a:pPr>
            <a:endParaRPr lang="en-US" altLang="ru-RU"/>
          </a:p>
        </p:txBody>
      </p:sp>
      <p:sp>
        <p:nvSpPr>
          <p:cNvPr id="118791"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EBF9DE0-2C70-4A14-80BD-585B2E6B1298}" type="slidenum">
              <a:rPr lang="en-US" altLang="ru-RU"/>
              <a:pPr>
                <a:defRPr/>
              </a:pPr>
              <a:t>‹#›</a:t>
            </a:fld>
            <a:endParaRPr lang="en-US" altLang="ru-RU"/>
          </a:p>
        </p:txBody>
      </p:sp>
    </p:spTree>
    <p:extLst>
      <p:ext uri="{BB962C8B-B14F-4D97-AF65-F5344CB8AC3E}">
        <p14:creationId xmlns:p14="http://schemas.microsoft.com/office/powerpoint/2010/main" val="149290496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300"/>
              <a:t>Microelectronic Circuits Zhou Lingling</a:t>
            </a:r>
          </a:p>
        </p:txBody>
      </p:sp>
      <p:sp>
        <p:nvSpPr>
          <p:cNvPr id="5123" name="Rectangle 2050"/>
          <p:cNvSpPr>
            <a:spLocks noGrp="1" noRot="1" noChangeAspect="1" noChangeArrowheads="1" noTextEdit="1"/>
          </p:cNvSpPr>
          <p:nvPr>
            <p:ph type="sldImg"/>
          </p:nvPr>
        </p:nvSpPr>
        <p:spPr>
          <a:xfrm>
            <a:off x="992188" y="768350"/>
            <a:ext cx="5114925" cy="3836988"/>
          </a:xfrm>
          <a:ln/>
        </p:spPr>
      </p:sp>
      <p:sp>
        <p:nvSpPr>
          <p:cNvPr id="5124" name="Rectangle 2051"/>
          <p:cNvSpPr>
            <a:spLocks noGrp="1" noChangeArrowheads="1"/>
          </p:cNvSpPr>
          <p:nvPr>
            <p:ph type="body" idx="1"/>
          </p:nvPr>
        </p:nvSpPr>
        <p:spPr>
          <a:noFill/>
        </p:spPr>
        <p:txBody>
          <a:bodyPr/>
          <a:lstStyle/>
          <a:p>
            <a:pPr eaLnBrk="1" hangingPunct="1"/>
            <a:endParaRPr lang="ru-RU" altLang="ru-RU"/>
          </a:p>
        </p:txBody>
      </p:sp>
    </p:spTree>
    <p:extLst>
      <p:ext uri="{BB962C8B-B14F-4D97-AF65-F5344CB8AC3E}">
        <p14:creationId xmlns:p14="http://schemas.microsoft.com/office/powerpoint/2010/main" val="289211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92188" y="768350"/>
            <a:ext cx="5114925" cy="3836988"/>
          </a:xfrm>
          <a:ln/>
        </p:spPr>
      </p:sp>
      <p:sp>
        <p:nvSpPr>
          <p:cNvPr id="16387" name="Notes Placeholder 2"/>
          <p:cNvSpPr>
            <a:spLocks noGrp="1"/>
          </p:cNvSpPr>
          <p:nvPr>
            <p:ph type="body" idx="1"/>
          </p:nvPr>
        </p:nvSpPr>
        <p:spPr>
          <a:noFill/>
        </p:spPr>
        <p:txBody>
          <a:bodyPr/>
          <a:lstStyle/>
          <a:p>
            <a:endParaRPr lang="en-GB" altLang="en-US" dirty="0"/>
          </a:p>
        </p:txBody>
      </p:sp>
      <p:sp>
        <p:nvSpPr>
          <p:cNvPr id="16388" name="Header Placeholder 3"/>
          <p:cNvSpPr>
            <a:spLocks noGrp="1"/>
          </p:cNvSpPr>
          <p:nvPr>
            <p:ph type="hdr" sz="quarter"/>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300"/>
              <a:t>Microelectronic Circuits Zhou Lingling</a:t>
            </a:r>
          </a:p>
        </p:txBody>
      </p:sp>
      <p:sp>
        <p:nvSpPr>
          <p:cNvPr id="16389" name="Slide Number Placeholder 4"/>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E60BAA34-1E5A-45BA-859A-D114C04AA8C2}" type="slidenum">
              <a:rPr lang="en-US" altLang="ru-RU" sz="1300" smtClean="0"/>
              <a:pPr/>
              <a:t>10</a:t>
            </a:fld>
            <a:endParaRPr lang="en-US" altLang="ru-RU" sz="1300"/>
          </a:p>
        </p:txBody>
      </p:sp>
    </p:spTree>
    <p:extLst>
      <p:ext uri="{BB962C8B-B14F-4D97-AF65-F5344CB8AC3E}">
        <p14:creationId xmlns:p14="http://schemas.microsoft.com/office/powerpoint/2010/main" val="230969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992188" y="768350"/>
            <a:ext cx="5114925" cy="3836988"/>
          </a:xfrm>
          <a:ln/>
        </p:spPr>
      </p:sp>
      <p:sp>
        <p:nvSpPr>
          <p:cNvPr id="27651" name="Notes Placeholder 2"/>
          <p:cNvSpPr>
            <a:spLocks noGrp="1"/>
          </p:cNvSpPr>
          <p:nvPr>
            <p:ph type="body" idx="1"/>
          </p:nvPr>
        </p:nvSpPr>
        <p:spPr>
          <a:noFill/>
        </p:spPr>
        <p:txBody>
          <a:bodyPr/>
          <a:lstStyle/>
          <a:p>
            <a:endParaRPr lang="en-GB" altLang="en-US"/>
          </a:p>
        </p:txBody>
      </p:sp>
      <p:sp>
        <p:nvSpPr>
          <p:cNvPr id="27652" name="Header Placeholder 3"/>
          <p:cNvSpPr>
            <a:spLocks noGrp="1"/>
          </p:cNvSpPr>
          <p:nvPr>
            <p:ph type="hdr" sz="quarter"/>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300"/>
              <a:t>Microelectronic Circuits Zhou Lingling</a:t>
            </a:r>
          </a:p>
        </p:txBody>
      </p:sp>
      <p:sp>
        <p:nvSpPr>
          <p:cNvPr id="27653" name="Slide Number Placeholder 4"/>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B27B37BA-0207-46CD-9071-4B06CC39BD58}" type="slidenum">
              <a:rPr lang="en-US" altLang="ru-RU" sz="1300" smtClean="0"/>
              <a:pPr/>
              <a:t>24</a:t>
            </a:fld>
            <a:endParaRPr lang="en-US" altLang="ru-RU" sz="1300"/>
          </a:p>
        </p:txBody>
      </p:sp>
    </p:spTree>
    <p:extLst>
      <p:ext uri="{BB962C8B-B14F-4D97-AF65-F5344CB8AC3E}">
        <p14:creationId xmlns:p14="http://schemas.microsoft.com/office/powerpoint/2010/main" val="79516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992188" y="768350"/>
            <a:ext cx="5114925" cy="3836988"/>
          </a:xfrm>
          <a:ln/>
        </p:spPr>
      </p:sp>
      <p:sp>
        <p:nvSpPr>
          <p:cNvPr id="95235" name="Notes Placeholder 2"/>
          <p:cNvSpPr>
            <a:spLocks noGrp="1"/>
          </p:cNvSpPr>
          <p:nvPr>
            <p:ph type="body" idx="1"/>
          </p:nvPr>
        </p:nvSpPr>
        <p:spPr>
          <a:noFill/>
        </p:spPr>
        <p:txBody>
          <a:bodyPr/>
          <a:lstStyle/>
          <a:p>
            <a:endParaRPr lang="en-GB" altLang="en-US"/>
          </a:p>
        </p:txBody>
      </p:sp>
      <p:sp>
        <p:nvSpPr>
          <p:cNvPr id="95236" name="Header Placeholder 3"/>
          <p:cNvSpPr>
            <a:spLocks noGrp="1"/>
          </p:cNvSpPr>
          <p:nvPr>
            <p:ph type="hdr" sz="quarter"/>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zh-CN" sz="1300"/>
              <a:t>Microelectronic Circuits Zhou Lingling</a:t>
            </a:r>
          </a:p>
        </p:txBody>
      </p:sp>
      <p:sp>
        <p:nvSpPr>
          <p:cNvPr id="95237" name="Slide Number Placeholder 4"/>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848F40D8-CB03-458A-B19A-3E3FE88D8C57}" type="slidenum">
              <a:rPr lang="en-US" altLang="ru-RU" sz="1300" smtClean="0"/>
              <a:pPr/>
              <a:t>54</a:t>
            </a:fld>
            <a:endParaRPr lang="en-US" altLang="ru-RU" sz="1300"/>
          </a:p>
        </p:txBody>
      </p:sp>
    </p:spTree>
    <p:extLst>
      <p:ext uri="{BB962C8B-B14F-4D97-AF65-F5344CB8AC3E}">
        <p14:creationId xmlns:p14="http://schemas.microsoft.com/office/powerpoint/2010/main" val="236596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1C9AECFD-5464-489F-A59B-60B9249298B4}" type="slidenum">
              <a:rPr lang="en-US" altLang="ru-RU" sz="1200" smtClean="0"/>
              <a:pPr/>
              <a:t>56</a:t>
            </a:fld>
            <a:endParaRPr lang="en-US" altLang="ru-RU" sz="1200"/>
          </a:p>
        </p:txBody>
      </p:sp>
      <p:sp>
        <p:nvSpPr>
          <p:cNvPr id="100355" name="Rectangle 2"/>
          <p:cNvSpPr>
            <a:spLocks noGrp="1" noRot="1" noChangeAspect="1" noChangeArrowheads="1" noTextEdit="1"/>
          </p:cNvSpPr>
          <p:nvPr>
            <p:ph type="sldImg"/>
          </p:nvPr>
        </p:nvSpPr>
        <p:spPr>
          <a:xfrm>
            <a:off x="992188" y="768350"/>
            <a:ext cx="5114925" cy="3836988"/>
          </a:xfrm>
          <a:ln/>
        </p:spPr>
      </p:sp>
      <p:sp>
        <p:nvSpPr>
          <p:cNvPr id="100356" name="Rectangle 3"/>
          <p:cNvSpPr>
            <a:spLocks noGrp="1" noChangeArrowheads="1"/>
          </p:cNvSpPr>
          <p:nvPr>
            <p:ph type="body" idx="1"/>
          </p:nvPr>
        </p:nvSpPr>
        <p:spPr>
          <a:noFill/>
        </p:spPr>
        <p:txBody>
          <a:bodyPr/>
          <a:lstStyle/>
          <a:p>
            <a:pPr eaLnBrk="1" hangingPunct="1"/>
            <a:endParaRPr lang="ru-RU" altLang="ru-RU"/>
          </a:p>
        </p:txBody>
      </p:sp>
    </p:spTree>
    <p:extLst>
      <p:ext uri="{BB962C8B-B14F-4D97-AF65-F5344CB8AC3E}">
        <p14:creationId xmlns:p14="http://schemas.microsoft.com/office/powerpoint/2010/main" val="372582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ltLang="zh-CN"/>
              <a:t>Microelectronic Circuits Zhou Lingling</a:t>
            </a:r>
          </a:p>
        </p:txBody>
      </p:sp>
      <p:sp>
        <p:nvSpPr>
          <p:cNvPr id="5" name="Slide Number Placeholder 4"/>
          <p:cNvSpPr>
            <a:spLocks noGrp="1"/>
          </p:cNvSpPr>
          <p:nvPr>
            <p:ph type="sldNum" sz="quarter" idx="11"/>
          </p:nvPr>
        </p:nvSpPr>
        <p:spPr/>
        <p:txBody>
          <a:bodyPr/>
          <a:lstStyle/>
          <a:p>
            <a:pPr>
              <a:defRPr/>
            </a:pPr>
            <a:fld id="{2EBF9DE0-2C70-4A14-80BD-585B2E6B1298}" type="slidenum">
              <a:rPr lang="en-US" altLang="ru-RU" smtClean="0"/>
              <a:pPr>
                <a:defRPr/>
              </a:pPr>
              <a:t>66</a:t>
            </a:fld>
            <a:endParaRPr lang="en-US" altLang="ru-RU"/>
          </a:p>
        </p:txBody>
      </p:sp>
    </p:spTree>
    <p:extLst>
      <p:ext uri="{BB962C8B-B14F-4D97-AF65-F5344CB8AC3E}">
        <p14:creationId xmlns:p14="http://schemas.microsoft.com/office/powerpoint/2010/main" val="686899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C91CE83D-F93C-4652-A0F4-9D6DDC61333A}" type="datetime1">
              <a:rPr lang="zh-CN" altLang="en-US"/>
              <a:pPr>
                <a:defRPr/>
              </a:pPr>
              <a:t>2024/9/14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6" name="Rectangle 6"/>
          <p:cNvSpPr>
            <a:spLocks noGrp="1" noChangeArrowheads="1"/>
          </p:cNvSpPr>
          <p:nvPr>
            <p:ph type="sldNum" sz="quarter" idx="12"/>
          </p:nvPr>
        </p:nvSpPr>
        <p:spPr>
          <a:ln/>
        </p:spPr>
        <p:txBody>
          <a:bodyPr/>
          <a:lstStyle>
            <a:lvl1pPr>
              <a:defRPr/>
            </a:lvl1pPr>
          </a:lstStyle>
          <a:p>
            <a:pPr>
              <a:defRPr/>
            </a:pPr>
            <a:fld id="{90E0DB56-42B4-4F04-8F81-29035AF801B1}" type="slidenum">
              <a:rPr lang="zh-CN" altLang="en-US"/>
              <a:pPr>
                <a:defRPr/>
              </a:pPr>
              <a:t>‹#›</a:t>
            </a:fld>
            <a:endParaRPr lang="zh-CN" altLang="en-US"/>
          </a:p>
        </p:txBody>
      </p:sp>
    </p:spTree>
    <p:extLst>
      <p:ext uri="{BB962C8B-B14F-4D97-AF65-F5344CB8AC3E}">
        <p14:creationId xmlns:p14="http://schemas.microsoft.com/office/powerpoint/2010/main" val="112644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C2FC529A-2200-4DC8-8E5A-2D3138D296FD}" type="datetime1">
              <a:rPr lang="zh-CN" altLang="en-US"/>
              <a:pPr>
                <a:defRPr/>
              </a:pPr>
              <a:t>2024/9/14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6" name="Rectangle 6"/>
          <p:cNvSpPr>
            <a:spLocks noGrp="1" noChangeArrowheads="1"/>
          </p:cNvSpPr>
          <p:nvPr>
            <p:ph type="sldNum" sz="quarter" idx="12"/>
          </p:nvPr>
        </p:nvSpPr>
        <p:spPr>
          <a:ln/>
        </p:spPr>
        <p:txBody>
          <a:bodyPr/>
          <a:lstStyle>
            <a:lvl1pPr>
              <a:defRPr/>
            </a:lvl1pPr>
          </a:lstStyle>
          <a:p>
            <a:pPr>
              <a:defRPr/>
            </a:pPr>
            <a:fld id="{1B4F6EC5-5342-447D-9F01-C4AE65BC427D}" type="slidenum">
              <a:rPr lang="zh-CN" altLang="en-US"/>
              <a:pPr>
                <a:defRPr/>
              </a:pPr>
              <a:t>‹#›</a:t>
            </a:fld>
            <a:endParaRPr lang="zh-CN" altLang="en-US"/>
          </a:p>
        </p:txBody>
      </p:sp>
    </p:spTree>
    <p:extLst>
      <p:ext uri="{BB962C8B-B14F-4D97-AF65-F5344CB8AC3E}">
        <p14:creationId xmlns:p14="http://schemas.microsoft.com/office/powerpoint/2010/main" val="198780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0AFD24F7-89D3-4DF0-B3A9-B350CBA966AD}" type="datetime1">
              <a:rPr lang="zh-CN" altLang="en-US"/>
              <a:pPr>
                <a:defRPr/>
              </a:pPr>
              <a:t>2024/9/14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6" name="Rectangle 6"/>
          <p:cNvSpPr>
            <a:spLocks noGrp="1" noChangeArrowheads="1"/>
          </p:cNvSpPr>
          <p:nvPr>
            <p:ph type="sldNum" sz="quarter" idx="12"/>
          </p:nvPr>
        </p:nvSpPr>
        <p:spPr>
          <a:ln/>
        </p:spPr>
        <p:txBody>
          <a:bodyPr/>
          <a:lstStyle>
            <a:lvl1pPr>
              <a:defRPr/>
            </a:lvl1pPr>
          </a:lstStyle>
          <a:p>
            <a:pPr>
              <a:defRPr/>
            </a:pPr>
            <a:fld id="{41D9FBA0-31FF-4DC2-8AE1-BF9D9C578BFA}" type="slidenum">
              <a:rPr lang="zh-CN" altLang="en-US"/>
              <a:pPr>
                <a:defRPr/>
              </a:pPr>
              <a:t>‹#›</a:t>
            </a:fld>
            <a:endParaRPr lang="zh-CN" altLang="en-US"/>
          </a:p>
        </p:txBody>
      </p:sp>
    </p:spTree>
    <p:extLst>
      <p:ext uri="{BB962C8B-B14F-4D97-AF65-F5344CB8AC3E}">
        <p14:creationId xmlns:p14="http://schemas.microsoft.com/office/powerpoint/2010/main" val="109230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7848600" cy="762000"/>
          </a:xfrm>
        </p:spPr>
        <p:txBody>
          <a:bodyPr/>
          <a:lstStyle/>
          <a:p>
            <a:r>
              <a:rPr lang="ru-RU"/>
              <a:t>Образец заголовка</a:t>
            </a:r>
          </a:p>
        </p:txBody>
      </p:sp>
      <p:sp>
        <p:nvSpPr>
          <p:cNvPr id="3" name="Текст 2"/>
          <p:cNvSpPr>
            <a:spLocks noGrp="1"/>
          </p:cNvSpPr>
          <p:nvPr>
            <p:ph type="body" sz="half" idx="1"/>
          </p:nvPr>
        </p:nvSpPr>
        <p:spPr>
          <a:xfrm>
            <a:off x="685800" y="4495800"/>
            <a:ext cx="3810000" cy="1828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4495800"/>
            <a:ext cx="3810000" cy="83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5486400"/>
            <a:ext cx="3810000" cy="83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18"/>
          <p:cNvSpPr>
            <a:spLocks noGrp="1" noChangeArrowheads="1"/>
          </p:cNvSpPr>
          <p:nvPr>
            <p:ph type="ftr" sz="quarter" idx="10"/>
          </p:nvPr>
        </p:nvSpPr>
        <p:spPr/>
        <p:txBody>
          <a:bodyPr/>
          <a:lstStyle>
            <a:lvl1pPr>
              <a:defRPr/>
            </a:lvl1pPr>
          </a:lstStyle>
          <a:p>
            <a:pPr>
              <a:defRPr/>
            </a:pPr>
            <a:endParaRPr lang="en-US" altLang="ru-RU"/>
          </a:p>
        </p:txBody>
      </p:sp>
      <p:sp>
        <p:nvSpPr>
          <p:cNvPr id="7" name="Rectangle 19"/>
          <p:cNvSpPr>
            <a:spLocks noGrp="1" noChangeArrowheads="1"/>
          </p:cNvSpPr>
          <p:nvPr>
            <p:ph type="sldNum" sz="quarter" idx="11"/>
          </p:nvPr>
        </p:nvSpPr>
        <p:spPr/>
        <p:txBody>
          <a:bodyPr/>
          <a:lstStyle>
            <a:lvl1pPr>
              <a:defRPr/>
            </a:lvl1pPr>
          </a:lstStyle>
          <a:p>
            <a:pPr>
              <a:defRPr/>
            </a:pPr>
            <a:fld id="{B7CC8948-80B6-40AD-917D-107C452BE203}" type="slidenum">
              <a:rPr lang="en-US" altLang="ru-RU"/>
              <a:pPr>
                <a:defRPr/>
              </a:pPr>
              <a:t>‹#›</a:t>
            </a:fld>
            <a:endParaRPr lang="en-US" altLang="ru-RU"/>
          </a:p>
        </p:txBody>
      </p:sp>
    </p:spTree>
    <p:extLst>
      <p:ext uri="{BB962C8B-B14F-4D97-AF65-F5344CB8AC3E}">
        <p14:creationId xmlns:p14="http://schemas.microsoft.com/office/powerpoint/2010/main" val="274475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616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endParaRPr lang="en-US"/>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r>
              <a:rPr lang="en-US"/>
              <a:t>Intel Ireland</a:t>
            </a:r>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4317AEC6-61B1-4F09-9078-6DDD7CA0BD86}" type="slidenum">
              <a:rPr lang="en-US" altLang="en-US"/>
              <a:pPr>
                <a:defRPr/>
              </a:pPr>
              <a:t>‹#›</a:t>
            </a:fld>
            <a:endParaRPr lang="en-US" altLang="en-US"/>
          </a:p>
        </p:txBody>
      </p:sp>
    </p:spTree>
    <p:extLst>
      <p:ext uri="{BB962C8B-B14F-4D97-AF65-F5344CB8AC3E}">
        <p14:creationId xmlns:p14="http://schemas.microsoft.com/office/powerpoint/2010/main" val="195535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95D67EFE-27A3-4709-B678-6CE7C37FFD2E}" type="datetime1">
              <a:rPr lang="zh-CN" altLang="en-US"/>
              <a:pPr>
                <a:defRPr/>
              </a:pPr>
              <a:t>2024/9/14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6" name="Rectangle 6"/>
          <p:cNvSpPr>
            <a:spLocks noGrp="1" noChangeArrowheads="1"/>
          </p:cNvSpPr>
          <p:nvPr>
            <p:ph type="sldNum" sz="quarter" idx="12"/>
          </p:nvPr>
        </p:nvSpPr>
        <p:spPr>
          <a:ln/>
        </p:spPr>
        <p:txBody>
          <a:bodyPr/>
          <a:lstStyle>
            <a:lvl1pPr>
              <a:defRPr/>
            </a:lvl1pPr>
          </a:lstStyle>
          <a:p>
            <a:pPr>
              <a:defRPr/>
            </a:pPr>
            <a:fld id="{B429C00D-C9B5-4A7D-902B-CBF58E2D6B28}" type="slidenum">
              <a:rPr lang="zh-CN" altLang="en-US"/>
              <a:pPr>
                <a:defRPr/>
              </a:pPr>
              <a:t>‹#›</a:t>
            </a:fld>
            <a:endParaRPr lang="zh-CN" altLang="en-US"/>
          </a:p>
        </p:txBody>
      </p:sp>
    </p:spTree>
    <p:extLst>
      <p:ext uri="{BB962C8B-B14F-4D97-AF65-F5344CB8AC3E}">
        <p14:creationId xmlns:p14="http://schemas.microsoft.com/office/powerpoint/2010/main" val="212601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14C171C2-6BD5-4F0A-BE14-4F494FC3619A}" type="datetime1">
              <a:rPr lang="zh-CN" altLang="en-US"/>
              <a:pPr>
                <a:defRPr/>
              </a:pPr>
              <a:t>2024/9/14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6" name="Rectangle 6"/>
          <p:cNvSpPr>
            <a:spLocks noGrp="1" noChangeArrowheads="1"/>
          </p:cNvSpPr>
          <p:nvPr>
            <p:ph type="sldNum" sz="quarter" idx="12"/>
          </p:nvPr>
        </p:nvSpPr>
        <p:spPr>
          <a:ln/>
        </p:spPr>
        <p:txBody>
          <a:bodyPr/>
          <a:lstStyle>
            <a:lvl1pPr>
              <a:defRPr/>
            </a:lvl1pPr>
          </a:lstStyle>
          <a:p>
            <a:pPr>
              <a:defRPr/>
            </a:pPr>
            <a:fld id="{99995961-AD96-4840-94F7-413B45352C21}" type="slidenum">
              <a:rPr lang="zh-CN" altLang="en-US"/>
              <a:pPr>
                <a:defRPr/>
              </a:pPr>
              <a:t>‹#›</a:t>
            </a:fld>
            <a:endParaRPr lang="zh-CN" altLang="en-US"/>
          </a:p>
        </p:txBody>
      </p:sp>
    </p:spTree>
    <p:extLst>
      <p:ext uri="{BB962C8B-B14F-4D97-AF65-F5344CB8AC3E}">
        <p14:creationId xmlns:p14="http://schemas.microsoft.com/office/powerpoint/2010/main" val="246576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58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fld id="{1B8F2988-586E-4514-B057-E2F44C94B68B}" type="datetime1">
              <a:rPr lang="zh-CN" altLang="en-US"/>
              <a:pPr>
                <a:defRPr/>
              </a:pPr>
              <a:t>2024/9/14</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7" name="Rectangle 6"/>
          <p:cNvSpPr>
            <a:spLocks noGrp="1" noChangeArrowheads="1"/>
          </p:cNvSpPr>
          <p:nvPr>
            <p:ph type="sldNum" sz="quarter" idx="12"/>
          </p:nvPr>
        </p:nvSpPr>
        <p:spPr>
          <a:ln/>
        </p:spPr>
        <p:txBody>
          <a:bodyPr/>
          <a:lstStyle>
            <a:lvl1pPr>
              <a:defRPr/>
            </a:lvl1pPr>
          </a:lstStyle>
          <a:p>
            <a:pPr>
              <a:defRPr/>
            </a:pPr>
            <a:fld id="{DE4F493F-482C-4F6C-9546-79F769CFDDE0}" type="slidenum">
              <a:rPr lang="zh-CN" altLang="en-US"/>
              <a:pPr>
                <a:defRPr/>
              </a:pPr>
              <a:t>‹#›</a:t>
            </a:fld>
            <a:endParaRPr lang="zh-CN" altLang="en-US"/>
          </a:p>
        </p:txBody>
      </p:sp>
    </p:spTree>
    <p:extLst>
      <p:ext uri="{BB962C8B-B14F-4D97-AF65-F5344CB8AC3E}">
        <p14:creationId xmlns:p14="http://schemas.microsoft.com/office/powerpoint/2010/main" val="26054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fld id="{1DA4C334-912B-48A5-8A69-CDFF0D32778E}" type="datetime1">
              <a:rPr lang="zh-CN" altLang="en-US"/>
              <a:pPr>
                <a:defRPr/>
              </a:pPr>
              <a:t>2024/9/14</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9" name="Rectangle 6"/>
          <p:cNvSpPr>
            <a:spLocks noGrp="1" noChangeArrowheads="1"/>
          </p:cNvSpPr>
          <p:nvPr>
            <p:ph type="sldNum" sz="quarter" idx="12"/>
          </p:nvPr>
        </p:nvSpPr>
        <p:spPr>
          <a:ln/>
        </p:spPr>
        <p:txBody>
          <a:bodyPr/>
          <a:lstStyle>
            <a:lvl1pPr>
              <a:defRPr/>
            </a:lvl1pPr>
          </a:lstStyle>
          <a:p>
            <a:pPr>
              <a:defRPr/>
            </a:pPr>
            <a:fld id="{41F1CA21-5A90-4D5C-B94D-F2FF51A3092A}" type="slidenum">
              <a:rPr lang="zh-CN" altLang="en-US"/>
              <a:pPr>
                <a:defRPr/>
              </a:pPr>
              <a:t>‹#›</a:t>
            </a:fld>
            <a:endParaRPr lang="zh-CN" altLang="en-US"/>
          </a:p>
        </p:txBody>
      </p:sp>
    </p:spTree>
    <p:extLst>
      <p:ext uri="{BB962C8B-B14F-4D97-AF65-F5344CB8AC3E}">
        <p14:creationId xmlns:p14="http://schemas.microsoft.com/office/powerpoint/2010/main" val="96245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fld id="{1C8D9898-D475-4417-8010-0345D3C1D4B4}" type="datetime1">
              <a:rPr lang="zh-CN" altLang="en-US"/>
              <a:pPr>
                <a:defRPr/>
              </a:pPr>
              <a:t>2024/9/14</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5" name="Rectangle 6"/>
          <p:cNvSpPr>
            <a:spLocks noGrp="1" noChangeArrowheads="1"/>
          </p:cNvSpPr>
          <p:nvPr>
            <p:ph type="sldNum" sz="quarter" idx="12"/>
          </p:nvPr>
        </p:nvSpPr>
        <p:spPr>
          <a:ln/>
        </p:spPr>
        <p:txBody>
          <a:bodyPr/>
          <a:lstStyle>
            <a:lvl1pPr>
              <a:defRPr/>
            </a:lvl1pPr>
          </a:lstStyle>
          <a:p>
            <a:pPr>
              <a:defRPr/>
            </a:pPr>
            <a:fld id="{08877F21-0854-4A43-A198-6F1C868A15F9}" type="slidenum">
              <a:rPr lang="zh-CN" altLang="en-US"/>
              <a:pPr>
                <a:defRPr/>
              </a:pPr>
              <a:t>‹#›</a:t>
            </a:fld>
            <a:endParaRPr lang="zh-CN" altLang="en-US"/>
          </a:p>
        </p:txBody>
      </p:sp>
    </p:spTree>
    <p:extLst>
      <p:ext uri="{BB962C8B-B14F-4D97-AF65-F5344CB8AC3E}">
        <p14:creationId xmlns:p14="http://schemas.microsoft.com/office/powerpoint/2010/main" val="270358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4555BF9-920B-4338-9718-57B84CF005F2}" type="datetime1">
              <a:rPr lang="zh-CN" altLang="en-US"/>
              <a:pPr>
                <a:defRPr/>
              </a:pPr>
              <a:t>2024/9/14</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4" name="Rectangle 6"/>
          <p:cNvSpPr>
            <a:spLocks noGrp="1" noChangeArrowheads="1"/>
          </p:cNvSpPr>
          <p:nvPr>
            <p:ph type="sldNum" sz="quarter" idx="12"/>
          </p:nvPr>
        </p:nvSpPr>
        <p:spPr>
          <a:ln/>
        </p:spPr>
        <p:txBody>
          <a:bodyPr/>
          <a:lstStyle>
            <a:lvl1pPr>
              <a:defRPr/>
            </a:lvl1pPr>
          </a:lstStyle>
          <a:p>
            <a:pPr>
              <a:defRPr/>
            </a:pPr>
            <a:fld id="{ADB7B470-E9C1-4C1A-AB83-BBD69471C68F}" type="slidenum">
              <a:rPr lang="zh-CN" altLang="en-US"/>
              <a:pPr>
                <a:defRPr/>
              </a:pPr>
              <a:t>‹#›</a:t>
            </a:fld>
            <a:endParaRPr lang="zh-CN" altLang="en-US"/>
          </a:p>
        </p:txBody>
      </p:sp>
    </p:spTree>
    <p:extLst>
      <p:ext uri="{BB962C8B-B14F-4D97-AF65-F5344CB8AC3E}">
        <p14:creationId xmlns:p14="http://schemas.microsoft.com/office/powerpoint/2010/main" val="288874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020FFB6E-928B-4BE3-8CE3-B13F153B6ACD}" type="datetime1">
              <a:rPr lang="zh-CN" altLang="en-US"/>
              <a:pPr>
                <a:defRPr/>
              </a:pPr>
              <a:t>2024/9/14</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7" name="Rectangle 6"/>
          <p:cNvSpPr>
            <a:spLocks noGrp="1" noChangeArrowheads="1"/>
          </p:cNvSpPr>
          <p:nvPr>
            <p:ph type="sldNum" sz="quarter" idx="12"/>
          </p:nvPr>
        </p:nvSpPr>
        <p:spPr>
          <a:ln/>
        </p:spPr>
        <p:txBody>
          <a:bodyPr/>
          <a:lstStyle>
            <a:lvl1pPr>
              <a:defRPr/>
            </a:lvl1pPr>
          </a:lstStyle>
          <a:p>
            <a:pPr>
              <a:defRPr/>
            </a:pPr>
            <a:fld id="{57D7C9E1-4923-4454-A7C3-4C363C4F36B3}" type="slidenum">
              <a:rPr lang="zh-CN" altLang="en-US"/>
              <a:pPr>
                <a:defRPr/>
              </a:pPr>
              <a:t>‹#›</a:t>
            </a:fld>
            <a:endParaRPr lang="zh-CN" altLang="en-US"/>
          </a:p>
        </p:txBody>
      </p:sp>
    </p:spTree>
    <p:extLst>
      <p:ext uri="{BB962C8B-B14F-4D97-AF65-F5344CB8AC3E}">
        <p14:creationId xmlns:p14="http://schemas.microsoft.com/office/powerpoint/2010/main" val="218393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C7ED7CB-E6CF-4F1E-B701-1D8FABF7D600}" type="datetime1">
              <a:rPr lang="zh-CN" altLang="en-US"/>
              <a:pPr>
                <a:defRPr/>
              </a:pPr>
              <a:t>2024/9/14</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SJTU       Zhou Lingling</a:t>
            </a:r>
          </a:p>
        </p:txBody>
      </p:sp>
      <p:sp>
        <p:nvSpPr>
          <p:cNvPr id="7" name="Rectangle 6"/>
          <p:cNvSpPr>
            <a:spLocks noGrp="1" noChangeArrowheads="1"/>
          </p:cNvSpPr>
          <p:nvPr>
            <p:ph type="sldNum" sz="quarter" idx="12"/>
          </p:nvPr>
        </p:nvSpPr>
        <p:spPr>
          <a:ln/>
        </p:spPr>
        <p:txBody>
          <a:bodyPr/>
          <a:lstStyle>
            <a:lvl1pPr>
              <a:defRPr/>
            </a:lvl1pPr>
          </a:lstStyle>
          <a:p>
            <a:pPr>
              <a:defRPr/>
            </a:pPr>
            <a:fld id="{4858BAE0-BE06-459F-862C-2ED7B72E88EB}" type="slidenum">
              <a:rPr lang="zh-CN" altLang="en-US"/>
              <a:pPr>
                <a:defRPr/>
              </a:pPr>
              <a:t>‹#›</a:t>
            </a:fld>
            <a:endParaRPr lang="zh-CN" altLang="en-US"/>
          </a:p>
        </p:txBody>
      </p:sp>
    </p:spTree>
    <p:extLst>
      <p:ext uri="{BB962C8B-B14F-4D97-AF65-F5344CB8AC3E}">
        <p14:creationId xmlns:p14="http://schemas.microsoft.com/office/powerpoint/2010/main" val="10709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ea typeface="宋体" panose="02010600030101010101" pitchFamily="2" charset="-122"/>
              </a:defRPr>
            </a:lvl1pPr>
          </a:lstStyle>
          <a:p>
            <a:pPr>
              <a:defRPr/>
            </a:pPr>
            <a:fld id="{DF7CC19B-C5A1-4F3D-A91F-8CD3B2C9EA2F}" type="datetime1">
              <a:rPr lang="zh-CN" altLang="en-US"/>
              <a:pPr>
                <a:defRPr/>
              </a:pPr>
              <a:t>2024/9/14</a:t>
            </a:fld>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宋体" panose="02010600030101010101" pitchFamily="2" charset="-122"/>
              </a:defRPr>
            </a:lvl1pPr>
          </a:lstStyle>
          <a:p>
            <a:pPr>
              <a:defRPr/>
            </a:pPr>
            <a:r>
              <a:rPr lang="en-US" altLang="zh-CN"/>
              <a:t>SJTU       Zhou Lingling</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a typeface="宋体" panose="02010600030101010101" pitchFamily="2" charset="-122"/>
              </a:defRPr>
            </a:lvl1pPr>
          </a:lstStyle>
          <a:p>
            <a:pPr>
              <a:defRPr/>
            </a:pPr>
            <a:fld id="{59752DD4-EA1A-471D-BE71-9DDE773AC9C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7.bin"/><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56.wmf"/><Relationship Id="rId7" Type="http://schemas.openxmlformats.org/officeDocument/2006/relationships/image" Target="../media/image58.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57.wmf"/><Relationship Id="rId10" Type="http://schemas.openxmlformats.org/officeDocument/2006/relationships/image" Target="../media/image60.png"/><Relationship Id="rId4" Type="http://schemas.openxmlformats.org/officeDocument/2006/relationships/oleObject" Target="../embeddings/oleObject9.bin"/><Relationship Id="rId9" Type="http://schemas.openxmlformats.org/officeDocument/2006/relationships/image" Target="../media/image59.wmf"/></Relationships>
</file>

<file path=ppt/slides/_rels/slide4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12.bin"/><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69.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68.wmf"/><Relationship Id="rId4" Type="http://schemas.openxmlformats.org/officeDocument/2006/relationships/oleObject" Target="../embeddings/oleObject14.bin"/></Relationships>
</file>

<file path=ppt/slides/_rels/slide53.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oleObject" Target="../embeddings/oleObject17.bin"/></Relationships>
</file>

<file path=ppt/slides/_rels/slide5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jpeg"/><Relationship Id="rId7" Type="http://schemas.openxmlformats.org/officeDocument/2006/relationships/image" Target="../media/image7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1.png"/><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wmf"/><Relationship Id="rId4" Type="http://schemas.openxmlformats.org/officeDocument/2006/relationships/oleObject" Target="../embeddings/oleObject19.bin"/></Relationships>
</file>

<file path=ppt/slides/_rels/slide5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oleObject" Target="../embeddings/oleObject20.bin"/><Relationship Id="rId7" Type="http://schemas.openxmlformats.org/officeDocument/2006/relationships/image" Target="../media/image8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3.wmf"/><Relationship Id="rId5" Type="http://schemas.openxmlformats.org/officeDocument/2006/relationships/oleObject" Target="../embeddings/oleObject21.bin"/><Relationship Id="rId4" Type="http://schemas.openxmlformats.org/officeDocument/2006/relationships/image" Target="../media/image82.wmf"/></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8.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wmf"/><Relationship Id="rId4" Type="http://schemas.openxmlformats.org/officeDocument/2006/relationships/oleObject" Target="../embeddings/oleObject23.bin"/></Relationships>
</file>

<file path=ppt/slides/_rels/slide5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oleObject" Target="../embeddings/oleObject24.bin"/><Relationship Id="rId1" Type="http://schemas.openxmlformats.org/officeDocument/2006/relationships/slideLayout" Target="../slideLayouts/slideLayout2.xml"/><Relationship Id="rId5" Type="http://schemas.openxmlformats.org/officeDocument/2006/relationships/image" Target="../media/image91.wmf"/><Relationship Id="rId4" Type="http://schemas.openxmlformats.org/officeDocument/2006/relationships/oleObject" Target="../embeddings/oleObject25.bin"/></Relationships>
</file>

<file path=ppt/slides/_rels/slide6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96.wmf"/><Relationship Id="rId7" Type="http://schemas.openxmlformats.org/officeDocument/2006/relationships/image" Target="../media/image98.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100.wmf"/><Relationship Id="rId5" Type="http://schemas.openxmlformats.org/officeDocument/2006/relationships/image" Target="../media/image97.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99.wmf"/></Relationships>
</file>

<file path=ppt/slides/_rels/slide66.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105.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2.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104.wmf"/><Relationship Id="rId4" Type="http://schemas.openxmlformats.org/officeDocument/2006/relationships/image" Target="../media/image101.wmf"/><Relationship Id="rId9" Type="http://schemas.openxmlformats.org/officeDocument/2006/relationships/oleObject" Target="../embeddings/oleObject35.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111.wmf"/><Relationship Id="rId3" Type="http://schemas.openxmlformats.org/officeDocument/2006/relationships/image" Target="../media/image106.wmf"/><Relationship Id="rId7" Type="http://schemas.openxmlformats.org/officeDocument/2006/relationships/image" Target="../media/image108.wmf"/><Relationship Id="rId12" Type="http://schemas.openxmlformats.org/officeDocument/2006/relationships/oleObject" Target="../embeddings/oleObject42.bin"/><Relationship Id="rId2" Type="http://schemas.openxmlformats.org/officeDocument/2006/relationships/oleObject" Target="../embeddings/oleObject37.bin"/><Relationship Id="rId1" Type="http://schemas.openxmlformats.org/officeDocument/2006/relationships/slideLayout" Target="../slideLayouts/slideLayout13.xml"/><Relationship Id="rId6" Type="http://schemas.openxmlformats.org/officeDocument/2006/relationships/oleObject" Target="../embeddings/oleObject39.bin"/><Relationship Id="rId11" Type="http://schemas.openxmlformats.org/officeDocument/2006/relationships/image" Target="../media/image110.wmf"/><Relationship Id="rId5" Type="http://schemas.openxmlformats.org/officeDocument/2006/relationships/image" Target="../media/image107.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109.wmf"/><Relationship Id="rId14" Type="http://schemas.openxmlformats.org/officeDocument/2006/relationships/image" Target="../media/image112.png"/></Relationships>
</file>

<file path=ppt/slides/_rels/slide68.x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oleObject" Target="../embeddings/oleObject43.bin"/><Relationship Id="rId1" Type="http://schemas.openxmlformats.org/officeDocument/2006/relationships/slideLayout" Target="../slideLayouts/slideLayout7.xml"/><Relationship Id="rId5" Type="http://schemas.openxmlformats.org/officeDocument/2006/relationships/image" Target="../media/image114.wmf"/><Relationship Id="rId4" Type="http://schemas.openxmlformats.org/officeDocument/2006/relationships/oleObject" Target="../embeddings/oleObject44.bin"/></Relationships>
</file>

<file path=ppt/slides/_rels/slide6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97ECDAD-20AB-4AD4-8396-FF752C4FA799}" type="slidenum">
              <a:rPr lang="zh-CN" altLang="en-US" sz="1400" smtClean="0"/>
              <a:pPr>
                <a:spcBef>
                  <a:spcPct val="0"/>
                </a:spcBef>
                <a:buFontTx/>
                <a:buNone/>
              </a:pPr>
              <a:t>1</a:t>
            </a:fld>
            <a:endParaRPr lang="zh-CN" altLang="en-US" sz="1400"/>
          </a:p>
        </p:txBody>
      </p:sp>
      <p:sp>
        <p:nvSpPr>
          <p:cNvPr id="3075" name="Text Box 3"/>
          <p:cNvSpPr txBox="1">
            <a:spLocks noChangeArrowheads="1"/>
          </p:cNvSpPr>
          <p:nvPr/>
        </p:nvSpPr>
        <p:spPr bwMode="auto">
          <a:xfrm>
            <a:off x="755576" y="1460133"/>
            <a:ext cx="755808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t> </a:t>
            </a:r>
            <a:br>
              <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br>
            <a:r>
              <a:rPr kumimoji="1" lang="en-US" altLang="zh-CN" sz="4000" dirty="0" err="1">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t>Tema</a:t>
            </a:r>
            <a:r>
              <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t> </a:t>
            </a:r>
            <a:r>
              <a:rPr kumimoji="1" lang="ro-RO"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t>Concepte fundamentale din fizica semiconductorilor</a:t>
            </a:r>
            <a:endPar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sp>
        <p:nvSpPr>
          <p:cNvPr id="4" name="Text Box 3"/>
          <p:cNvSpPr txBox="1">
            <a:spLocks noChangeArrowheads="1"/>
          </p:cNvSpPr>
          <p:nvPr/>
        </p:nvSpPr>
        <p:spPr bwMode="auto">
          <a:xfrm>
            <a:off x="684213" y="1196975"/>
            <a:ext cx="79898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t> </a:t>
            </a:r>
            <a:br>
              <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br>
            <a:endParaRPr kumimoji="1" lang="en-US" altLang="zh-CN" sz="4000"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3338" y="0"/>
            <a:ext cx="8856662" cy="4114800"/>
          </a:xfrm>
        </p:spPr>
        <p:txBody>
          <a:bodyPr/>
          <a:lstStyle/>
          <a:p>
            <a:pPr marL="0" indent="0">
              <a:buFontTx/>
              <a:buNone/>
            </a:pPr>
            <a:endParaRPr lang="ro-RO" altLang="en-US" sz="2000" b="1" dirty="0"/>
          </a:p>
          <a:p>
            <a:pPr marL="0" indent="0">
              <a:buFontTx/>
              <a:buNone/>
            </a:pPr>
            <a:r>
              <a:rPr lang="ro-RO" altLang="en-US" sz="2000" b="1" dirty="0"/>
              <a:t>GENERAREA PURTĂTORILOR</a:t>
            </a:r>
          </a:p>
          <a:p>
            <a:pPr marL="0" indent="0">
              <a:buFontTx/>
              <a:buNone/>
            </a:pPr>
            <a:endParaRPr lang="ro-RO" altLang="en-US" sz="2000" b="1" dirty="0"/>
          </a:p>
          <a:p>
            <a:pPr marL="0" indent="0">
              <a:buFontTx/>
              <a:buNone/>
            </a:pPr>
            <a:r>
              <a:rPr lang="ro-RO" altLang="en-US" sz="2000" b="1" dirty="0"/>
              <a:t>Compararea generării și mișcării electronilor de conducție și electronilor de valenț (golurilor) în câmp electric. </a:t>
            </a:r>
          </a:p>
          <a:p>
            <a:pPr marL="0" indent="0">
              <a:buFontTx/>
              <a:buNone/>
            </a:pPr>
            <a:r>
              <a:rPr lang="ro-RO" altLang="en-US" sz="2000" b="1" dirty="0"/>
              <a:t>Generarea – prin perechi</a:t>
            </a:r>
            <a:r>
              <a:rPr lang="en-US" altLang="en-US" sz="2000" dirty="0"/>
              <a:t>. </a:t>
            </a:r>
            <a:r>
              <a:rPr lang="en-US" altLang="en-US" sz="2000" u="sng" dirty="0" err="1"/>
              <a:t>Electronii</a:t>
            </a:r>
            <a:r>
              <a:rPr lang="en-US" altLang="en-US" sz="2000" u="sng" dirty="0"/>
              <a:t> de </a:t>
            </a:r>
            <a:r>
              <a:rPr lang="en-US" altLang="en-US" sz="2000" u="sng" dirty="0" err="1"/>
              <a:t>conductie</a:t>
            </a:r>
            <a:r>
              <a:rPr lang="en-US" altLang="en-US" sz="2000" u="sng" dirty="0"/>
              <a:t> </a:t>
            </a:r>
            <a:r>
              <a:rPr lang="en-US" altLang="en-US" sz="2000" u="sng" dirty="0" err="1"/>
              <a:t>si</a:t>
            </a:r>
            <a:r>
              <a:rPr lang="en-US" altLang="en-US" sz="2000" u="sng" dirty="0"/>
              <a:t> </a:t>
            </a:r>
            <a:r>
              <a:rPr lang="en-US" altLang="en-US" sz="2000" u="sng" dirty="0" err="1"/>
              <a:t>golurile</a:t>
            </a:r>
            <a:r>
              <a:rPr lang="en-US" altLang="en-US" sz="2000" u="sng" dirty="0"/>
              <a:t> de </a:t>
            </a:r>
            <a:r>
              <a:rPr lang="en-US" altLang="en-US" sz="2000" u="sng" dirty="0" err="1"/>
              <a:t>valenta</a:t>
            </a:r>
            <a:r>
              <a:rPr lang="en-US" altLang="en-US" sz="2000" u="sng" dirty="0"/>
              <a:t> se </a:t>
            </a:r>
            <a:r>
              <a:rPr lang="en-US" altLang="en-US" sz="2000" u="sng" dirty="0" err="1"/>
              <a:t>genereaza</a:t>
            </a:r>
            <a:r>
              <a:rPr lang="en-US" altLang="en-US" sz="2000" u="sng" dirty="0"/>
              <a:t> in </a:t>
            </a:r>
            <a:r>
              <a:rPr lang="en-US" altLang="en-US" sz="2000" u="sng" dirty="0" err="1"/>
              <a:t>perechi</a:t>
            </a:r>
            <a:r>
              <a:rPr lang="en-US" altLang="en-US" sz="2000" u="sng" dirty="0"/>
              <a:t> electron-</a:t>
            </a:r>
            <a:r>
              <a:rPr lang="en-US" altLang="en-US" sz="2000" u="sng" dirty="0" err="1"/>
              <a:t>gol</a:t>
            </a:r>
            <a:r>
              <a:rPr lang="en-US" altLang="en-US" sz="2000" dirty="0"/>
              <a:t>, </a:t>
            </a:r>
            <a:r>
              <a:rPr lang="en-US" altLang="en-US" sz="2000" dirty="0" err="1"/>
              <a:t>acest</a:t>
            </a:r>
            <a:r>
              <a:rPr lang="en-US" altLang="en-US" sz="2000" dirty="0"/>
              <a:t> </a:t>
            </a:r>
            <a:r>
              <a:rPr lang="en-US" altLang="en-US" sz="2000" dirty="0" err="1"/>
              <a:t>ansamblu</a:t>
            </a:r>
            <a:r>
              <a:rPr lang="ro-RO" altLang="en-US" sz="2000" dirty="0"/>
              <a:t>-</a:t>
            </a:r>
            <a:r>
              <a:rPr lang="en-US" altLang="en-US" sz="2000" dirty="0" err="1"/>
              <a:t>pereche</a:t>
            </a:r>
            <a:r>
              <a:rPr lang="en-US" altLang="en-US" sz="2000" dirty="0"/>
              <a:t> </a:t>
            </a:r>
            <a:r>
              <a:rPr lang="en-US" altLang="en-US" sz="2000" dirty="0" err="1"/>
              <a:t>fiind</a:t>
            </a:r>
            <a:r>
              <a:rPr lang="en-US" altLang="en-US" sz="2000" dirty="0"/>
              <a:t> </a:t>
            </a:r>
            <a:r>
              <a:rPr lang="en-US" altLang="en-US" sz="2000" dirty="0" err="1"/>
              <a:t>considerat</a:t>
            </a:r>
            <a:r>
              <a:rPr lang="en-US" altLang="en-US" sz="2000" dirty="0"/>
              <a:t> </a:t>
            </a:r>
            <a:r>
              <a:rPr lang="en-US" altLang="en-US" sz="2000" dirty="0" err="1"/>
              <a:t>particula</a:t>
            </a:r>
            <a:r>
              <a:rPr lang="en-US" altLang="en-US" sz="2000" dirty="0"/>
              <a:t> </a:t>
            </a:r>
            <a:r>
              <a:rPr lang="en-US" altLang="en-US" sz="2000" dirty="0" err="1"/>
              <a:t>fictiv</a:t>
            </a:r>
            <a:r>
              <a:rPr lang="ro-RO" altLang="en-US" sz="2000" dirty="0"/>
              <a:t>ă</a:t>
            </a:r>
            <a:r>
              <a:rPr lang="en-US" altLang="en-US" sz="2000" dirty="0"/>
              <a:t> de </a:t>
            </a:r>
            <a:r>
              <a:rPr lang="en-US" altLang="en-US" sz="2000" dirty="0" err="1"/>
              <a:t>curent</a:t>
            </a:r>
            <a:r>
              <a:rPr lang="en-US" altLang="en-US" sz="2000" dirty="0"/>
              <a:t> electric din SC pure </a:t>
            </a:r>
            <a:r>
              <a:rPr lang="en-US" altLang="en-US" sz="2000" dirty="0" err="1"/>
              <a:t>aflate</a:t>
            </a:r>
            <a:r>
              <a:rPr lang="en-US" altLang="en-US" sz="2000" dirty="0"/>
              <a:t> la </a:t>
            </a:r>
            <a:r>
              <a:rPr lang="en-US" altLang="en-US" sz="2000" dirty="0" err="1"/>
              <a:t>echilibru</a:t>
            </a:r>
            <a:r>
              <a:rPr lang="en-US" altLang="en-US" sz="2000" dirty="0"/>
              <a:t> </a:t>
            </a:r>
            <a:r>
              <a:rPr lang="en-US" altLang="en-US" sz="2000" dirty="0" err="1"/>
              <a:t>termic</a:t>
            </a:r>
            <a:r>
              <a:rPr lang="en-US" altLang="en-US" sz="2000" dirty="0"/>
              <a:t> (</a:t>
            </a:r>
            <a:r>
              <a:rPr lang="en-US" altLang="en-US" sz="2000" dirty="0" err="1"/>
              <a:t>adica</a:t>
            </a:r>
            <a:r>
              <a:rPr lang="en-US" altLang="en-US" sz="2000" dirty="0"/>
              <a:t> la </a:t>
            </a:r>
            <a:r>
              <a:rPr lang="en-US" altLang="en-US" sz="2000" dirty="0" err="1"/>
              <a:t>conditii</a:t>
            </a:r>
            <a:r>
              <a:rPr lang="en-US" altLang="en-US" sz="2000" dirty="0"/>
              <a:t> </a:t>
            </a:r>
            <a:r>
              <a:rPr lang="en-US" altLang="en-US" sz="2000" dirty="0" err="1"/>
              <a:t>exterioare</a:t>
            </a:r>
            <a:r>
              <a:rPr lang="en-US" altLang="en-US" sz="2000" dirty="0"/>
              <a:t> de </a:t>
            </a:r>
            <a:r>
              <a:rPr lang="en-US" altLang="en-US" sz="2000" dirty="0" err="1"/>
              <a:t>temperatura</a:t>
            </a:r>
            <a:r>
              <a:rPr lang="en-US" altLang="en-US" sz="2000" dirty="0"/>
              <a:t> </a:t>
            </a:r>
            <a:r>
              <a:rPr lang="en-US" altLang="en-US" sz="2000" dirty="0" err="1"/>
              <a:t>si</a:t>
            </a:r>
            <a:r>
              <a:rPr lang="en-US" altLang="en-US" sz="2000" dirty="0"/>
              <a:t> camp electric </a:t>
            </a:r>
            <a:r>
              <a:rPr lang="en-US" altLang="en-US" sz="2000" dirty="0" err="1"/>
              <a:t>constante</a:t>
            </a:r>
            <a:r>
              <a:rPr lang="en-US" altLang="en-US" sz="2000" dirty="0"/>
              <a:t>).</a:t>
            </a:r>
            <a:endParaRPr lang="en-GB" altLang="en-US" sz="2000" dirty="0"/>
          </a:p>
        </p:txBody>
      </p:sp>
      <p:sp>
        <p:nvSpPr>
          <p:cNvPr id="15363"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8E78568-90BC-4420-B520-87BCBAFD50CF}" type="slidenum">
              <a:rPr lang="zh-CN" altLang="en-US" sz="1400" smtClean="0"/>
              <a:pPr>
                <a:spcBef>
                  <a:spcPct val="0"/>
                </a:spcBef>
                <a:buFontTx/>
                <a:buNone/>
              </a:pPr>
              <a:t>10</a:t>
            </a:fld>
            <a:endParaRPr lang="zh-CN" altLang="en-US" sz="1400"/>
          </a:p>
        </p:txBody>
      </p:sp>
      <p:pic>
        <p:nvPicPr>
          <p:cNvPr id="2" name="Picture 1"/>
          <p:cNvPicPr>
            <a:picLocks noChangeAspect="1"/>
          </p:cNvPicPr>
          <p:nvPr/>
        </p:nvPicPr>
        <p:blipFill>
          <a:blip r:embed="rId3"/>
          <a:stretch>
            <a:fillRect/>
          </a:stretch>
        </p:blipFill>
        <p:spPr>
          <a:xfrm>
            <a:off x="6012160" y="3609206"/>
            <a:ext cx="2451276" cy="1860823"/>
          </a:xfrm>
          <a:prstGeom prst="rect">
            <a:avLst/>
          </a:prstGeom>
        </p:spPr>
      </p:pic>
      <p:pic>
        <p:nvPicPr>
          <p:cNvPr id="3" name="Picture 2"/>
          <p:cNvPicPr>
            <a:picLocks noChangeAspect="1"/>
          </p:cNvPicPr>
          <p:nvPr/>
        </p:nvPicPr>
        <p:blipFill>
          <a:blip r:embed="rId4"/>
          <a:stretch>
            <a:fillRect/>
          </a:stretch>
        </p:blipFill>
        <p:spPr>
          <a:xfrm>
            <a:off x="338931" y="3622179"/>
            <a:ext cx="2352675" cy="1847850"/>
          </a:xfrm>
          <a:prstGeom prst="rect">
            <a:avLst/>
          </a:prstGeom>
        </p:spPr>
      </p:pic>
      <p:pic>
        <p:nvPicPr>
          <p:cNvPr id="4" name="Picture 3"/>
          <p:cNvPicPr>
            <a:picLocks noChangeAspect="1"/>
          </p:cNvPicPr>
          <p:nvPr/>
        </p:nvPicPr>
        <p:blipFill>
          <a:blip r:embed="rId5"/>
          <a:stretch>
            <a:fillRect/>
          </a:stretch>
        </p:blipFill>
        <p:spPr>
          <a:xfrm>
            <a:off x="2942199" y="3622179"/>
            <a:ext cx="2685543" cy="18478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763" y="115888"/>
            <a:ext cx="9139237" cy="4114800"/>
          </a:xfrm>
        </p:spPr>
        <p:txBody>
          <a:bodyPr/>
          <a:lstStyle/>
          <a:p>
            <a:pPr marL="0" indent="0">
              <a:buFontTx/>
              <a:buNone/>
            </a:pPr>
            <a:r>
              <a:rPr lang="en-US" altLang="en-US" b="1" dirty="0"/>
              <a:t>S-a recurs la </a:t>
            </a:r>
            <a:r>
              <a:rPr lang="en-US" altLang="en-US" b="1" dirty="0" err="1"/>
              <a:t>conceptul</a:t>
            </a:r>
            <a:r>
              <a:rPr lang="en-US" altLang="en-US" b="1" dirty="0"/>
              <a:t> de "</a:t>
            </a:r>
            <a:r>
              <a:rPr lang="en-US" altLang="en-US" b="1" dirty="0" err="1"/>
              <a:t>gol</a:t>
            </a:r>
            <a:r>
              <a:rPr lang="en-US" altLang="en-US" b="1" dirty="0"/>
              <a:t>"</a:t>
            </a:r>
            <a:r>
              <a:rPr lang="en-US" altLang="en-US" dirty="0"/>
              <a:t> </a:t>
            </a:r>
            <a:r>
              <a:rPr lang="en-US" altLang="en-US" dirty="0" err="1"/>
              <a:t>pentru</a:t>
            </a:r>
            <a:r>
              <a:rPr lang="en-US" altLang="en-US" dirty="0"/>
              <a:t> a se face </a:t>
            </a:r>
            <a:r>
              <a:rPr lang="en-US" altLang="en-US" dirty="0" err="1"/>
              <a:t>diferenta</a:t>
            </a:r>
            <a:r>
              <a:rPr lang="en-US" altLang="en-US" dirty="0"/>
              <a:t> </a:t>
            </a:r>
            <a:r>
              <a:rPr lang="en-US" altLang="en-US" dirty="0" err="1"/>
              <a:t>intre</a:t>
            </a:r>
            <a:r>
              <a:rPr lang="en-US" altLang="en-US" dirty="0"/>
              <a:t> </a:t>
            </a:r>
            <a:r>
              <a:rPr lang="en-US" altLang="en-US" u="sng" dirty="0" err="1"/>
              <a:t>electronii</a:t>
            </a:r>
            <a:r>
              <a:rPr lang="en-US" altLang="en-US" u="sng" dirty="0"/>
              <a:t> de </a:t>
            </a:r>
            <a:r>
              <a:rPr lang="en-US" altLang="en-US" u="sng" dirty="0" err="1"/>
              <a:t>conductie</a:t>
            </a:r>
            <a:r>
              <a:rPr lang="en-US" altLang="en-US" dirty="0"/>
              <a:t> </a:t>
            </a:r>
            <a:r>
              <a:rPr lang="en-US" altLang="en-US" dirty="0" err="1"/>
              <a:t>si</a:t>
            </a:r>
            <a:r>
              <a:rPr lang="en-US" altLang="en-US" dirty="0"/>
              <a:t> </a:t>
            </a:r>
            <a:r>
              <a:rPr lang="en-US" altLang="en-US" u="sng" dirty="0" err="1"/>
              <a:t>electronii</a:t>
            </a:r>
            <a:r>
              <a:rPr lang="en-US" altLang="en-US" u="sng" dirty="0"/>
              <a:t> de </a:t>
            </a:r>
            <a:r>
              <a:rPr lang="en-US" altLang="en-US" u="sng" dirty="0" err="1"/>
              <a:t>valenta</a:t>
            </a:r>
            <a:r>
              <a:rPr lang="en-US" altLang="en-US" dirty="0"/>
              <a:t> care </a:t>
            </a:r>
            <a:r>
              <a:rPr lang="en-US" altLang="en-US" dirty="0" err="1"/>
              <a:t>formeaza</a:t>
            </a:r>
            <a:r>
              <a:rPr lang="en-US" altLang="en-US" dirty="0"/>
              <a:t> </a:t>
            </a:r>
            <a:r>
              <a:rPr lang="en-US" altLang="en-US" dirty="0" err="1"/>
              <a:t>fluxul</a:t>
            </a:r>
            <a:r>
              <a:rPr lang="en-US" altLang="en-US" dirty="0"/>
              <a:t> electric </a:t>
            </a:r>
            <a:r>
              <a:rPr lang="en-US" altLang="en-US" dirty="0" err="1"/>
              <a:t>prin</a:t>
            </a:r>
            <a:r>
              <a:rPr lang="en-US" altLang="en-US" dirty="0"/>
              <a:t> conductor. De </a:t>
            </a:r>
            <a:r>
              <a:rPr lang="en-US" altLang="en-US" dirty="0" err="1"/>
              <a:t>ce</a:t>
            </a:r>
            <a:r>
              <a:rPr lang="en-US" altLang="en-US" dirty="0"/>
              <a:t>? </a:t>
            </a:r>
            <a:r>
              <a:rPr lang="en-US" altLang="en-US" dirty="0" err="1"/>
              <a:t>Pentru</a:t>
            </a:r>
            <a:r>
              <a:rPr lang="en-US" altLang="en-US" dirty="0"/>
              <a:t> ca la </a:t>
            </a:r>
            <a:r>
              <a:rPr lang="en-US" altLang="en-US" dirty="0" err="1"/>
              <a:t>aplicarea</a:t>
            </a:r>
            <a:r>
              <a:rPr lang="en-US" altLang="en-US" dirty="0"/>
              <a:t> </a:t>
            </a:r>
            <a:r>
              <a:rPr lang="en-US" altLang="en-US" dirty="0" err="1"/>
              <a:t>unui</a:t>
            </a:r>
            <a:r>
              <a:rPr lang="en-US" altLang="en-US" dirty="0"/>
              <a:t> camp electric extern  </a:t>
            </a:r>
            <a:r>
              <a:rPr lang="en-US" altLang="en-US" dirty="0" err="1"/>
              <a:t>electronii</a:t>
            </a:r>
            <a:r>
              <a:rPr lang="en-US" altLang="en-US" dirty="0"/>
              <a:t> </a:t>
            </a:r>
            <a:r>
              <a:rPr lang="en-US" altLang="en-US" dirty="0" err="1"/>
              <a:t>liberi</a:t>
            </a:r>
            <a:r>
              <a:rPr lang="en-US" altLang="en-US" dirty="0"/>
              <a:t> (</a:t>
            </a:r>
            <a:r>
              <a:rPr lang="en-US" altLang="en-US" dirty="0" err="1"/>
              <a:t>deveniti</a:t>
            </a:r>
            <a:r>
              <a:rPr lang="en-US" altLang="en-US" dirty="0"/>
              <a:t> </a:t>
            </a:r>
            <a:r>
              <a:rPr lang="en-US" altLang="en-US" dirty="0" err="1"/>
              <a:t>electroni</a:t>
            </a:r>
            <a:r>
              <a:rPr lang="en-US" altLang="en-US" dirty="0"/>
              <a:t> de </a:t>
            </a:r>
            <a:r>
              <a:rPr lang="en-US" altLang="en-US" dirty="0" err="1"/>
              <a:t>conductie</a:t>
            </a:r>
            <a:r>
              <a:rPr lang="en-US" altLang="en-US" dirty="0"/>
              <a:t>) </a:t>
            </a:r>
            <a:r>
              <a:rPr lang="en-US" altLang="en-US" dirty="0" err="1"/>
              <a:t>circula</a:t>
            </a:r>
            <a:r>
              <a:rPr lang="en-US" altLang="en-US" dirty="0"/>
              <a:t> </a:t>
            </a:r>
            <a:r>
              <a:rPr lang="en-US" altLang="en-US" dirty="0" err="1"/>
              <a:t>sa</a:t>
            </a:r>
            <a:r>
              <a:rPr lang="en-US" altLang="en-US" dirty="0"/>
              <a:t> </a:t>
            </a:r>
            <a:r>
              <a:rPr lang="en-US" altLang="en-US" dirty="0" err="1"/>
              <a:t>spunem</a:t>
            </a:r>
            <a:r>
              <a:rPr lang="en-US" altLang="en-US" dirty="0"/>
              <a:t> </a:t>
            </a:r>
            <a:r>
              <a:rPr lang="en-US" altLang="en-US" dirty="0" err="1"/>
              <a:t>precum</a:t>
            </a:r>
            <a:r>
              <a:rPr lang="en-US" altLang="en-US" dirty="0"/>
              <a:t> un </a:t>
            </a:r>
            <a:r>
              <a:rPr lang="ro-RO" altLang="en-US" dirty="0"/>
              <a:t>auto pe autoban</a:t>
            </a:r>
            <a:r>
              <a:rPr lang="en-US" altLang="en-US" dirty="0"/>
              <a:t> din </a:t>
            </a:r>
            <a:r>
              <a:rPr lang="en-US" altLang="en-US" dirty="0" err="1"/>
              <a:t>punctul</a:t>
            </a:r>
            <a:r>
              <a:rPr lang="en-US" altLang="en-US" dirty="0"/>
              <a:t> A in </a:t>
            </a:r>
            <a:r>
              <a:rPr lang="en-US" altLang="en-US" dirty="0" err="1"/>
              <a:t>punctul</a:t>
            </a:r>
            <a:r>
              <a:rPr lang="en-US" altLang="en-US" dirty="0"/>
              <a:t> B, </a:t>
            </a:r>
            <a:endParaRPr lang="ro-RO" altLang="en-US" dirty="0"/>
          </a:p>
          <a:p>
            <a:pPr marL="0" indent="0">
              <a:buFontTx/>
              <a:buNone/>
            </a:pPr>
            <a:r>
              <a:rPr lang="en-US" altLang="en-US" dirty="0"/>
              <a:t>in </a:t>
            </a:r>
            <a:r>
              <a:rPr lang="en-US" altLang="en-US" dirty="0" err="1"/>
              <a:t>timp</a:t>
            </a:r>
            <a:r>
              <a:rPr lang="en-US" altLang="en-US" dirty="0"/>
              <a:t> </a:t>
            </a:r>
            <a:r>
              <a:rPr lang="en-US" altLang="en-US" dirty="0" err="1"/>
              <a:t>ce</a:t>
            </a:r>
            <a:r>
              <a:rPr lang="en-US" altLang="en-US" dirty="0"/>
              <a:t> </a:t>
            </a:r>
            <a:r>
              <a:rPr lang="en-US" altLang="en-US" dirty="0" err="1"/>
              <a:t>electronii</a:t>
            </a:r>
            <a:r>
              <a:rPr lang="en-US" altLang="en-US" dirty="0"/>
              <a:t> de </a:t>
            </a:r>
            <a:r>
              <a:rPr lang="en-US" altLang="en-US" dirty="0" err="1"/>
              <a:t>valenta</a:t>
            </a:r>
            <a:r>
              <a:rPr lang="en-US" altLang="en-US" dirty="0"/>
              <a:t> care </a:t>
            </a:r>
            <a:r>
              <a:rPr lang="en-US" altLang="en-US" dirty="0" err="1"/>
              <a:t>participa</a:t>
            </a:r>
            <a:r>
              <a:rPr lang="en-US" altLang="en-US" dirty="0"/>
              <a:t> la </a:t>
            </a:r>
            <a:r>
              <a:rPr lang="en-US" altLang="en-US" dirty="0" err="1"/>
              <a:t>conductie</a:t>
            </a:r>
            <a:r>
              <a:rPr lang="en-US" altLang="en-US" dirty="0"/>
              <a:t> </a:t>
            </a:r>
            <a:r>
              <a:rPr lang="en-US" altLang="en-US" dirty="0" err="1"/>
              <a:t>sar</a:t>
            </a:r>
            <a:r>
              <a:rPr lang="en-US" altLang="en-US" dirty="0"/>
              <a:t> de la un atom la </a:t>
            </a:r>
            <a:r>
              <a:rPr lang="en-US" altLang="en-US" dirty="0" err="1"/>
              <a:t>altul</a:t>
            </a:r>
            <a:r>
              <a:rPr lang="en-US" altLang="en-US" dirty="0"/>
              <a:t>, </a:t>
            </a:r>
            <a:r>
              <a:rPr lang="en-US" altLang="en-US" dirty="0" err="1"/>
              <a:t>drumul</a:t>
            </a:r>
            <a:r>
              <a:rPr lang="en-US" altLang="en-US" dirty="0"/>
              <a:t> </a:t>
            </a:r>
            <a:r>
              <a:rPr lang="en-US" altLang="en-US" dirty="0" err="1"/>
              <a:t>lor</a:t>
            </a:r>
            <a:r>
              <a:rPr lang="en-US" altLang="en-US" dirty="0"/>
              <a:t> </a:t>
            </a:r>
            <a:r>
              <a:rPr lang="en-US" altLang="en-US" dirty="0" err="1"/>
              <a:t>fiind</a:t>
            </a:r>
            <a:r>
              <a:rPr lang="en-US" altLang="en-US" dirty="0"/>
              <a:t> </a:t>
            </a:r>
            <a:r>
              <a:rPr lang="en-US" altLang="en-US" dirty="0" err="1"/>
              <a:t>comparabil</a:t>
            </a:r>
            <a:r>
              <a:rPr lang="en-US" altLang="en-US" dirty="0"/>
              <a:t> cu </a:t>
            </a:r>
            <a:r>
              <a:rPr lang="en-US" altLang="en-US" dirty="0" err="1"/>
              <a:t>acela</a:t>
            </a:r>
            <a:r>
              <a:rPr lang="en-US" altLang="en-US" dirty="0"/>
              <a:t> al </a:t>
            </a:r>
            <a:r>
              <a:rPr lang="en-US" altLang="en-US" dirty="0" err="1"/>
              <a:t>unui</a:t>
            </a:r>
            <a:r>
              <a:rPr lang="en-US" altLang="en-US" dirty="0"/>
              <a:t> </a:t>
            </a:r>
            <a:r>
              <a:rPr lang="en-US" altLang="en-US" dirty="0" err="1"/>
              <a:t>automobil</a:t>
            </a:r>
            <a:r>
              <a:rPr lang="en-US" altLang="en-US" dirty="0"/>
              <a:t> care </a:t>
            </a:r>
            <a:r>
              <a:rPr lang="en-US" altLang="en-US" dirty="0" err="1"/>
              <a:t>parcurge</a:t>
            </a:r>
            <a:r>
              <a:rPr lang="en-US" altLang="en-US" dirty="0"/>
              <a:t> </a:t>
            </a:r>
            <a:r>
              <a:rPr lang="en-US" altLang="en-US" dirty="0" err="1"/>
              <a:t>pe</a:t>
            </a:r>
            <a:r>
              <a:rPr lang="en-US" altLang="en-US" dirty="0"/>
              <a:t> o </a:t>
            </a:r>
            <a:r>
              <a:rPr lang="en-US" altLang="en-US" dirty="0" err="1"/>
              <a:t>sosea</a:t>
            </a:r>
            <a:r>
              <a:rPr lang="en-US" altLang="en-US" dirty="0"/>
              <a:t> </a:t>
            </a:r>
            <a:r>
              <a:rPr lang="en-US" altLang="en-US" dirty="0" err="1"/>
              <a:t>serpuita</a:t>
            </a:r>
            <a:r>
              <a:rPr lang="en-US" altLang="en-US" dirty="0"/>
              <a:t> </a:t>
            </a:r>
            <a:r>
              <a:rPr lang="ro-RO" altLang="en-US" dirty="0"/>
              <a:t>sau prin oraș cu trafic intens </a:t>
            </a:r>
            <a:r>
              <a:rPr lang="en-US" altLang="en-US" dirty="0" err="1"/>
              <a:t>distanta</a:t>
            </a:r>
            <a:r>
              <a:rPr lang="en-US" altLang="en-US" dirty="0"/>
              <a:t> din </a:t>
            </a:r>
            <a:r>
              <a:rPr lang="en-US" altLang="en-US" dirty="0" err="1"/>
              <a:t>punctul</a:t>
            </a:r>
            <a:r>
              <a:rPr lang="en-US" altLang="en-US" dirty="0"/>
              <a:t> A in </a:t>
            </a:r>
            <a:r>
              <a:rPr lang="en-US" altLang="en-US" dirty="0" err="1"/>
              <a:t>punctul</a:t>
            </a:r>
            <a:r>
              <a:rPr lang="en-US" altLang="en-US" dirty="0"/>
              <a:t> B. </a:t>
            </a:r>
            <a:endParaRPr lang="en-GB" altLang="en-US" dirty="0"/>
          </a:p>
        </p:txBody>
      </p:sp>
      <p:sp>
        <p:nvSpPr>
          <p:cNvPr id="17411"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29546D-3610-4240-A8EF-43C7586F24E9}" type="slidenum">
              <a:rPr lang="zh-CN" altLang="en-US" sz="1400" smtClean="0"/>
              <a:pPr>
                <a:spcBef>
                  <a:spcPct val="0"/>
                </a:spcBef>
                <a:buFontTx/>
                <a:buNone/>
              </a:pPr>
              <a:t>11</a:t>
            </a:fld>
            <a:endParaRPr lang="zh-CN" alt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12</a:t>
            </a:fld>
            <a:endParaRPr lang="zh-CN" altLang="en-US"/>
          </a:p>
        </p:txBody>
      </p:sp>
      <p:pic>
        <p:nvPicPr>
          <p:cNvPr id="6" name="Content Placeholder 5"/>
          <p:cNvPicPr>
            <a:picLocks noGrp="1" noChangeAspect="1"/>
          </p:cNvPicPr>
          <p:nvPr>
            <p:ph idx="1"/>
          </p:nvPr>
        </p:nvPicPr>
        <p:blipFill>
          <a:blip r:embed="rId2"/>
          <a:stretch>
            <a:fillRect/>
          </a:stretch>
        </p:blipFill>
        <p:spPr>
          <a:xfrm>
            <a:off x="187405" y="2323472"/>
            <a:ext cx="8296786" cy="3960440"/>
          </a:xfrm>
          <a:prstGeom prst="rect">
            <a:avLst/>
          </a:prstGeom>
        </p:spPr>
      </p:pic>
      <p:sp>
        <p:nvSpPr>
          <p:cNvPr id="7" name="Down Arrow 6"/>
          <p:cNvSpPr/>
          <p:nvPr/>
        </p:nvSpPr>
        <p:spPr bwMode="auto">
          <a:xfrm>
            <a:off x="4355976" y="404664"/>
            <a:ext cx="1296144" cy="1800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o-RO"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62479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Si vs Ge</a:t>
            </a:r>
          </a:p>
        </p:txBody>
      </p:sp>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13</a:t>
            </a:fld>
            <a:endParaRPr lang="zh-CN" altLang="en-US"/>
          </a:p>
        </p:txBody>
      </p:sp>
      <p:pic>
        <p:nvPicPr>
          <p:cNvPr id="75778" name="Picture 2" descr="http://hyperphysics.phy-astr.gsu.edu/hbase/Solids/imgsol/siba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52600"/>
            <a:ext cx="5994616" cy="2164444"/>
          </a:xfrm>
          <a:prstGeom prst="rect">
            <a:avLst/>
          </a:prstGeom>
          <a:noFill/>
          <a:extLst>
            <a:ext uri="{909E8E84-426E-40DD-AFC4-6F175D3DCCD1}">
              <a14:hiddenFill xmlns:a14="http://schemas.microsoft.com/office/drawing/2010/main">
                <a:solidFill>
                  <a:srgbClr val="FFFFFF"/>
                </a:solidFill>
              </a14:hiddenFill>
            </a:ext>
          </a:extLst>
        </p:spPr>
      </p:pic>
      <p:pic>
        <p:nvPicPr>
          <p:cNvPr id="75780" name="Picture 4" descr="http://hyperphysics.phy-astr.gsu.edu/hbase/Solids/imgsol/geb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976482"/>
            <a:ext cx="6281516" cy="216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53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31750"/>
            <a:ext cx="8964612" cy="4114800"/>
          </a:xfrm>
        </p:spPr>
        <p:txBody>
          <a:bodyPr/>
          <a:lstStyle/>
          <a:p>
            <a:pPr marL="0" indent="0">
              <a:buFontTx/>
              <a:buNone/>
              <a:defRPr/>
            </a:pPr>
            <a:r>
              <a:rPr lang="en-US" dirty="0" err="1"/>
              <a:t>Practic</a:t>
            </a:r>
            <a:r>
              <a:rPr lang="en-US" dirty="0"/>
              <a:t> </a:t>
            </a:r>
            <a:r>
              <a:rPr lang="en-US" dirty="0" err="1"/>
              <a:t>orice</a:t>
            </a:r>
            <a:r>
              <a:rPr lang="en-US" dirty="0"/>
              <a:t> </a:t>
            </a:r>
            <a:r>
              <a:rPr lang="en-US" dirty="0" err="1"/>
              <a:t>curent</a:t>
            </a:r>
            <a:r>
              <a:rPr lang="en-US" dirty="0"/>
              <a:t> electric </a:t>
            </a:r>
            <a:r>
              <a:rPr lang="en-US" dirty="0" err="1"/>
              <a:t>este</a:t>
            </a:r>
            <a:r>
              <a:rPr lang="en-US" dirty="0"/>
              <a:t> </a:t>
            </a:r>
            <a:r>
              <a:rPr lang="en-US" dirty="0" err="1"/>
              <a:t>alcatuit</a:t>
            </a:r>
            <a:r>
              <a:rPr lang="en-US" dirty="0"/>
              <a:t> din </a:t>
            </a:r>
            <a:r>
              <a:rPr lang="en-US" dirty="0" err="1"/>
              <a:t>electroni</a:t>
            </a:r>
            <a:r>
              <a:rPr lang="en-US" dirty="0"/>
              <a:t>. </a:t>
            </a:r>
            <a:r>
              <a:rPr lang="en-US" dirty="0" err="1"/>
              <a:t>Insa</a:t>
            </a:r>
            <a:r>
              <a:rPr lang="en-US" dirty="0"/>
              <a:t> </a:t>
            </a:r>
            <a:r>
              <a:rPr lang="en-US" dirty="0" err="1"/>
              <a:t>datorita</a:t>
            </a:r>
            <a:r>
              <a:rPr lang="en-US" dirty="0"/>
              <a:t> </a:t>
            </a:r>
            <a:r>
              <a:rPr lang="en-US" dirty="0" err="1"/>
              <a:t>faptului</a:t>
            </a:r>
            <a:r>
              <a:rPr lang="en-US" dirty="0"/>
              <a:t> ca </a:t>
            </a:r>
            <a:r>
              <a:rPr lang="en-US" u="sng" dirty="0"/>
              <a:t>in SC </a:t>
            </a:r>
            <a:r>
              <a:rPr lang="en-US" u="sng" dirty="0" err="1"/>
              <a:t>avem</a:t>
            </a:r>
            <a:r>
              <a:rPr lang="en-US" u="sng" dirty="0"/>
              <a:t> </a:t>
            </a:r>
            <a:r>
              <a:rPr lang="en-US" u="sng" dirty="0" err="1"/>
              <a:t>doua</a:t>
            </a:r>
            <a:r>
              <a:rPr lang="en-US" u="sng" dirty="0"/>
              <a:t> </a:t>
            </a:r>
            <a:r>
              <a:rPr lang="en-US" u="sng" dirty="0" err="1"/>
              <a:t>tipuri</a:t>
            </a:r>
            <a:r>
              <a:rPr lang="en-US" u="sng" dirty="0"/>
              <a:t> de </a:t>
            </a:r>
            <a:r>
              <a:rPr lang="en-US" u="sng" dirty="0" err="1"/>
              <a:t>curenti</a:t>
            </a:r>
            <a:r>
              <a:rPr lang="en-US" dirty="0"/>
              <a:t>, </a:t>
            </a:r>
            <a:r>
              <a:rPr lang="en-US" dirty="0" err="1"/>
              <a:t>pentru</a:t>
            </a:r>
            <a:r>
              <a:rPr lang="en-US" dirty="0"/>
              <a:t> a </a:t>
            </a:r>
            <a:r>
              <a:rPr lang="en-US" dirty="0" err="1"/>
              <a:t>diferentia</a:t>
            </a:r>
            <a:r>
              <a:rPr lang="en-US" dirty="0"/>
              <a:t> </a:t>
            </a:r>
            <a:r>
              <a:rPr lang="en-US" dirty="0" err="1"/>
              <a:t>clar</a:t>
            </a:r>
            <a:r>
              <a:rPr lang="en-US" dirty="0"/>
              <a:t> </a:t>
            </a:r>
            <a:r>
              <a:rPr lang="en-US" dirty="0" err="1"/>
              <a:t>pe</a:t>
            </a:r>
            <a:r>
              <a:rPr lang="en-US" dirty="0"/>
              <a:t> </a:t>
            </a:r>
            <a:r>
              <a:rPr lang="en-US" dirty="0" err="1"/>
              <a:t>unul</a:t>
            </a:r>
            <a:r>
              <a:rPr lang="en-US" dirty="0"/>
              <a:t> de </a:t>
            </a:r>
            <a:r>
              <a:rPr lang="en-US" dirty="0" err="1"/>
              <a:t>celalalt</a:t>
            </a:r>
            <a:r>
              <a:rPr lang="en-US" dirty="0"/>
              <a:t>, s-a </a:t>
            </a:r>
            <a:r>
              <a:rPr lang="en-US" dirty="0" err="1"/>
              <a:t>convenit</a:t>
            </a:r>
            <a:r>
              <a:rPr lang="en-US" dirty="0"/>
              <a:t> ca </a:t>
            </a:r>
            <a:r>
              <a:rPr lang="en-US" dirty="0" err="1"/>
              <a:t>acel</a:t>
            </a:r>
            <a:r>
              <a:rPr lang="en-US" dirty="0"/>
              <a:t> </a:t>
            </a:r>
            <a:r>
              <a:rPr lang="en-US" dirty="0" err="1"/>
              <a:t>curent</a:t>
            </a:r>
            <a:r>
              <a:rPr lang="en-US" dirty="0"/>
              <a:t> electric </a:t>
            </a:r>
            <a:r>
              <a:rPr lang="en-US" dirty="0" err="1"/>
              <a:t>alcatuit</a:t>
            </a:r>
            <a:r>
              <a:rPr lang="en-US" dirty="0"/>
              <a:t> din </a:t>
            </a:r>
            <a:r>
              <a:rPr lang="en-US" dirty="0" err="1"/>
              <a:t>electroni</a:t>
            </a:r>
            <a:r>
              <a:rPr lang="en-US" dirty="0"/>
              <a:t> de </a:t>
            </a:r>
            <a:r>
              <a:rPr lang="en-US" dirty="0" err="1"/>
              <a:t>conductie</a:t>
            </a:r>
            <a:r>
              <a:rPr lang="en-US" dirty="0"/>
              <a:t> </a:t>
            </a:r>
            <a:r>
              <a:rPr lang="en-US" dirty="0" err="1"/>
              <a:t>sa</a:t>
            </a:r>
            <a:r>
              <a:rPr lang="en-US" dirty="0"/>
              <a:t> fie </a:t>
            </a:r>
            <a:r>
              <a:rPr lang="en-US" dirty="0" err="1"/>
              <a:t>referit</a:t>
            </a:r>
            <a:r>
              <a:rPr lang="en-US" dirty="0"/>
              <a:t> ca un </a:t>
            </a:r>
            <a:r>
              <a:rPr lang="en-US" dirty="0" err="1"/>
              <a:t>curent</a:t>
            </a:r>
            <a:r>
              <a:rPr lang="en-US" dirty="0"/>
              <a:t> electric CLASIC in </a:t>
            </a:r>
            <a:r>
              <a:rPr lang="en-US" dirty="0" err="1"/>
              <a:t>timp</a:t>
            </a:r>
            <a:r>
              <a:rPr lang="en-US" dirty="0"/>
              <a:t> </a:t>
            </a:r>
            <a:r>
              <a:rPr lang="en-US" dirty="0" err="1"/>
              <a:t>ce</a:t>
            </a:r>
            <a:r>
              <a:rPr lang="en-US" dirty="0"/>
              <a:t> </a:t>
            </a:r>
            <a:r>
              <a:rPr lang="en-US" dirty="0" err="1"/>
              <a:t>curentul</a:t>
            </a:r>
            <a:r>
              <a:rPr lang="en-US" dirty="0"/>
              <a:t> electric </a:t>
            </a:r>
            <a:r>
              <a:rPr lang="en-US" dirty="0" err="1"/>
              <a:t>produs</a:t>
            </a:r>
            <a:r>
              <a:rPr lang="en-US" dirty="0"/>
              <a:t> </a:t>
            </a:r>
            <a:r>
              <a:rPr lang="en-US" dirty="0" err="1"/>
              <a:t>prin</a:t>
            </a:r>
            <a:r>
              <a:rPr lang="en-US" dirty="0"/>
              <a:t> </a:t>
            </a:r>
            <a:r>
              <a:rPr lang="en-US" dirty="0" err="1"/>
              <a:t>deplasarea</a:t>
            </a:r>
            <a:r>
              <a:rPr lang="en-US" dirty="0"/>
              <a:t> </a:t>
            </a:r>
            <a:r>
              <a:rPr lang="en-US" dirty="0" err="1"/>
              <a:t>electronilor</a:t>
            </a:r>
            <a:r>
              <a:rPr lang="en-US" dirty="0"/>
              <a:t> de </a:t>
            </a:r>
            <a:r>
              <a:rPr lang="en-US" dirty="0" err="1"/>
              <a:t>valenta</a:t>
            </a:r>
            <a:r>
              <a:rPr lang="en-US" dirty="0"/>
              <a:t> din atom in atom </a:t>
            </a:r>
            <a:r>
              <a:rPr lang="en-US" dirty="0" err="1"/>
              <a:t>prin</a:t>
            </a:r>
            <a:r>
              <a:rPr lang="en-US" dirty="0"/>
              <a:t> </a:t>
            </a:r>
            <a:r>
              <a:rPr lang="en-US" dirty="0" err="1"/>
              <a:t>structura</a:t>
            </a:r>
            <a:r>
              <a:rPr lang="en-US" dirty="0"/>
              <a:t> </a:t>
            </a:r>
            <a:r>
              <a:rPr lang="en-US" dirty="0" err="1"/>
              <a:t>materialului</a:t>
            </a:r>
            <a:r>
              <a:rPr lang="en-US" dirty="0"/>
              <a:t> </a:t>
            </a:r>
            <a:r>
              <a:rPr lang="en-US" dirty="0" err="1"/>
              <a:t>sa</a:t>
            </a:r>
            <a:r>
              <a:rPr lang="en-US" dirty="0"/>
              <a:t> fie </a:t>
            </a:r>
            <a:r>
              <a:rPr lang="en-US" dirty="0" err="1"/>
              <a:t>referit</a:t>
            </a:r>
            <a:r>
              <a:rPr lang="en-US" dirty="0"/>
              <a:t> ca un </a:t>
            </a:r>
            <a:r>
              <a:rPr lang="en-US" dirty="0" err="1"/>
              <a:t>curent</a:t>
            </a:r>
            <a:r>
              <a:rPr lang="en-US" dirty="0"/>
              <a:t> electric ATIPIC (care nu </a:t>
            </a:r>
            <a:r>
              <a:rPr lang="ro-RO" dirty="0"/>
              <a:t>este</a:t>
            </a:r>
            <a:r>
              <a:rPr lang="en-US" dirty="0"/>
              <a:t> in </a:t>
            </a:r>
            <a:r>
              <a:rPr lang="en-US" dirty="0" err="1"/>
              <a:t>metale</a:t>
            </a:r>
            <a:r>
              <a:rPr lang="en-US" dirty="0"/>
              <a:t>) </a:t>
            </a:r>
            <a:r>
              <a:rPr lang="en-US" dirty="0" err="1"/>
              <a:t>iar</a:t>
            </a:r>
            <a:r>
              <a:rPr lang="en-US" dirty="0"/>
              <a:t> </a:t>
            </a:r>
            <a:r>
              <a:rPr lang="en-US" dirty="0" err="1"/>
              <a:t>datorita</a:t>
            </a:r>
            <a:r>
              <a:rPr lang="en-US" dirty="0"/>
              <a:t> </a:t>
            </a:r>
            <a:r>
              <a:rPr lang="en-US" dirty="0" err="1"/>
              <a:t>faptului</a:t>
            </a:r>
            <a:r>
              <a:rPr lang="en-US" dirty="0"/>
              <a:t> ca </a:t>
            </a:r>
            <a:r>
              <a:rPr lang="en-US" dirty="0" err="1"/>
              <a:t>aceasta</a:t>
            </a:r>
            <a:r>
              <a:rPr lang="en-US" dirty="0"/>
              <a:t> </a:t>
            </a:r>
            <a:r>
              <a:rPr lang="en-US" dirty="0" err="1"/>
              <a:t>curgere</a:t>
            </a:r>
            <a:r>
              <a:rPr lang="en-US" dirty="0"/>
              <a:t> a </a:t>
            </a:r>
            <a:r>
              <a:rPr lang="en-US" dirty="0" err="1"/>
              <a:t>electronilor</a:t>
            </a:r>
            <a:r>
              <a:rPr lang="en-US" dirty="0"/>
              <a:t> de </a:t>
            </a:r>
            <a:r>
              <a:rPr lang="en-US" dirty="0" err="1"/>
              <a:t>valenta</a:t>
            </a:r>
            <a:r>
              <a:rPr lang="en-US" dirty="0"/>
              <a:t> </a:t>
            </a:r>
            <a:r>
              <a:rPr lang="en-US" dirty="0" err="1"/>
              <a:t>intr</a:t>
            </a:r>
            <a:r>
              <a:rPr lang="en-US" dirty="0"/>
              <a:t>-un </a:t>
            </a:r>
            <a:r>
              <a:rPr lang="en-US" dirty="0" err="1"/>
              <a:t>sens</a:t>
            </a:r>
            <a:r>
              <a:rPr lang="en-US" dirty="0"/>
              <a:t> </a:t>
            </a:r>
            <a:r>
              <a:rPr lang="en-US" dirty="0" err="1"/>
              <a:t>este</a:t>
            </a:r>
            <a:r>
              <a:rPr lang="en-US" dirty="0"/>
              <a:t> </a:t>
            </a:r>
            <a:r>
              <a:rPr lang="en-US" dirty="0" err="1"/>
              <a:t>echivalenta</a:t>
            </a:r>
            <a:r>
              <a:rPr lang="en-US" dirty="0"/>
              <a:t> cu o </a:t>
            </a:r>
            <a:r>
              <a:rPr lang="en-US" dirty="0" err="1"/>
              <a:t>curgere</a:t>
            </a:r>
            <a:r>
              <a:rPr lang="en-US" dirty="0"/>
              <a:t> a </a:t>
            </a:r>
            <a:r>
              <a:rPr lang="en-US" dirty="0" err="1"/>
              <a:t>golurilor</a:t>
            </a:r>
            <a:r>
              <a:rPr lang="en-US" dirty="0"/>
              <a:t> in </a:t>
            </a:r>
            <a:r>
              <a:rPr lang="en-US" dirty="0" err="1"/>
              <a:t>sens</a:t>
            </a:r>
            <a:r>
              <a:rPr lang="en-US" dirty="0"/>
              <a:t> opus, s-a </a:t>
            </a:r>
            <a:r>
              <a:rPr lang="en-US" dirty="0" err="1"/>
              <a:t>convenit</a:t>
            </a:r>
            <a:r>
              <a:rPr lang="en-US" dirty="0"/>
              <a:t> ca </a:t>
            </a:r>
            <a:r>
              <a:rPr lang="en-US" dirty="0" err="1"/>
              <a:t>acest</a:t>
            </a:r>
            <a:r>
              <a:rPr lang="en-US" dirty="0"/>
              <a:t> </a:t>
            </a:r>
            <a:r>
              <a:rPr lang="en-US" dirty="0" err="1"/>
              <a:t>curent</a:t>
            </a:r>
            <a:r>
              <a:rPr lang="en-US" dirty="0"/>
              <a:t> de </a:t>
            </a:r>
            <a:r>
              <a:rPr lang="en-US" dirty="0" err="1"/>
              <a:t>valenta</a:t>
            </a:r>
            <a:r>
              <a:rPr lang="en-US" dirty="0"/>
              <a:t> </a:t>
            </a:r>
            <a:r>
              <a:rPr lang="en-US" dirty="0" err="1"/>
              <a:t>sa</a:t>
            </a:r>
            <a:r>
              <a:rPr lang="en-US" dirty="0"/>
              <a:t> fie </a:t>
            </a:r>
            <a:r>
              <a:rPr lang="en-US" dirty="0" err="1"/>
              <a:t>reprezentat</a:t>
            </a:r>
            <a:r>
              <a:rPr lang="en-US" dirty="0"/>
              <a:t> ca un </a:t>
            </a:r>
            <a:r>
              <a:rPr lang="en-US" dirty="0" err="1"/>
              <a:t>curent</a:t>
            </a:r>
            <a:r>
              <a:rPr lang="en-US" dirty="0"/>
              <a:t> de </a:t>
            </a:r>
            <a:r>
              <a:rPr lang="en-US" dirty="0" err="1"/>
              <a:t>goluri</a:t>
            </a:r>
            <a:r>
              <a:rPr lang="en-US" dirty="0"/>
              <a:t>. </a:t>
            </a:r>
            <a:endParaRPr lang="en-GB" dirty="0"/>
          </a:p>
          <a:p>
            <a:pPr>
              <a:defRPr/>
            </a:pPr>
            <a:endParaRPr lang="en-GB" dirty="0"/>
          </a:p>
        </p:txBody>
      </p:sp>
      <p:sp>
        <p:nvSpPr>
          <p:cNvPr id="1945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B9CF7F0-833A-4BC5-81AF-1D9DDED6267F}" type="slidenum">
              <a:rPr lang="zh-CN" altLang="en-US" sz="1400" smtClean="0"/>
              <a:pPr>
                <a:spcBef>
                  <a:spcPct val="0"/>
                </a:spcBef>
                <a:buFontTx/>
                <a:buNone/>
              </a:pPr>
              <a:t>14</a:t>
            </a:fld>
            <a:endParaRPr lang="zh-CN" alt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260350"/>
            <a:ext cx="8713788" cy="6445250"/>
          </a:xfrm>
        </p:spPr>
        <p:txBody>
          <a:bodyPr/>
          <a:lstStyle/>
          <a:p>
            <a:pPr marL="0" indent="0">
              <a:buFontTx/>
              <a:buNone/>
              <a:defRPr/>
            </a:pPr>
            <a:r>
              <a:rPr lang="en-US" sz="2000" b="1" dirty="0" err="1"/>
              <a:t>Deoarece</a:t>
            </a:r>
            <a:r>
              <a:rPr lang="en-US" sz="2000" b="1" dirty="0"/>
              <a:t> </a:t>
            </a:r>
            <a:r>
              <a:rPr lang="en-US" sz="2000" b="1" dirty="0" err="1"/>
              <a:t>curentul</a:t>
            </a:r>
            <a:r>
              <a:rPr lang="en-US" sz="2000" b="1" dirty="0"/>
              <a:t> de </a:t>
            </a:r>
            <a:r>
              <a:rPr lang="en-US" sz="2000" b="1" dirty="0" err="1"/>
              <a:t>goluri</a:t>
            </a:r>
            <a:r>
              <a:rPr lang="en-US" sz="2000" b="1" dirty="0"/>
              <a:t> se </a:t>
            </a:r>
            <a:r>
              <a:rPr lang="en-US" sz="2000" b="1" dirty="0" err="1"/>
              <a:t>opune</a:t>
            </a:r>
            <a:r>
              <a:rPr lang="en-US" sz="2000" b="1" dirty="0"/>
              <a:t> ca </a:t>
            </a:r>
            <a:r>
              <a:rPr lang="en-US" sz="2000" b="1" dirty="0" err="1"/>
              <a:t>sens</a:t>
            </a:r>
            <a:r>
              <a:rPr lang="en-US" sz="2000" b="1" dirty="0"/>
              <a:t> </a:t>
            </a:r>
            <a:r>
              <a:rPr lang="en-US" sz="2000" b="1" dirty="0" err="1"/>
              <a:t>curentului</a:t>
            </a:r>
            <a:r>
              <a:rPr lang="en-US" sz="2000" b="1" dirty="0"/>
              <a:t> de </a:t>
            </a:r>
            <a:r>
              <a:rPr lang="en-US" sz="2000" b="1" dirty="0" err="1"/>
              <a:t>electroni</a:t>
            </a:r>
            <a:r>
              <a:rPr lang="en-US" sz="2000" dirty="0"/>
              <a:t>, </a:t>
            </a:r>
            <a:r>
              <a:rPr lang="en-US" sz="2000" dirty="0" err="1"/>
              <a:t>putem</a:t>
            </a:r>
            <a:r>
              <a:rPr lang="en-US" sz="2000" dirty="0"/>
              <a:t> </a:t>
            </a:r>
            <a:r>
              <a:rPr lang="en-US" sz="2000" dirty="0" err="1"/>
              <a:t>spune</a:t>
            </a:r>
            <a:r>
              <a:rPr lang="en-US" sz="2000" dirty="0"/>
              <a:t> ca </a:t>
            </a:r>
            <a:r>
              <a:rPr lang="en-US" sz="2000" dirty="0" err="1"/>
              <a:t>diferenta</a:t>
            </a:r>
            <a:r>
              <a:rPr lang="en-US" sz="2000" dirty="0"/>
              <a:t> </a:t>
            </a:r>
            <a:r>
              <a:rPr lang="en-US" sz="2000" dirty="0" err="1"/>
              <a:t>dintre</a:t>
            </a:r>
            <a:r>
              <a:rPr lang="en-US" sz="2000" dirty="0"/>
              <a:t> </a:t>
            </a:r>
            <a:r>
              <a:rPr lang="en-US" sz="2000" dirty="0" err="1"/>
              <a:t>curentul</a:t>
            </a:r>
            <a:r>
              <a:rPr lang="en-US" sz="2000" dirty="0"/>
              <a:t> de </a:t>
            </a:r>
            <a:r>
              <a:rPr lang="en-US" sz="2000" dirty="0" err="1"/>
              <a:t>electroni</a:t>
            </a:r>
            <a:r>
              <a:rPr lang="en-US" sz="2000" dirty="0"/>
              <a:t> </a:t>
            </a:r>
            <a:r>
              <a:rPr lang="en-US" sz="2000" dirty="0" err="1"/>
              <a:t>si</a:t>
            </a:r>
            <a:r>
              <a:rPr lang="en-US" sz="2000" dirty="0"/>
              <a:t> </a:t>
            </a:r>
            <a:r>
              <a:rPr lang="en-US" sz="2000" dirty="0" err="1"/>
              <a:t>curentul</a:t>
            </a:r>
            <a:r>
              <a:rPr lang="en-US" sz="2000" dirty="0"/>
              <a:t> de </a:t>
            </a:r>
            <a:r>
              <a:rPr lang="en-US" sz="2000" dirty="0" err="1"/>
              <a:t>goluri</a:t>
            </a:r>
            <a:r>
              <a:rPr lang="en-US" sz="2000" dirty="0"/>
              <a:t> </a:t>
            </a:r>
            <a:r>
              <a:rPr lang="en-US" sz="2000" dirty="0" err="1"/>
              <a:t>este</a:t>
            </a:r>
            <a:r>
              <a:rPr lang="en-US" sz="2000" dirty="0"/>
              <a:t> </a:t>
            </a:r>
            <a:r>
              <a:rPr lang="en-US" sz="2000" dirty="0" err="1"/>
              <a:t>curentul</a:t>
            </a:r>
            <a:r>
              <a:rPr lang="en-US" sz="2000" dirty="0"/>
              <a:t> electric total </a:t>
            </a:r>
            <a:r>
              <a:rPr lang="en-US" sz="2000" dirty="0" err="1"/>
              <a:t>prin</a:t>
            </a:r>
            <a:r>
              <a:rPr lang="en-US" sz="2000" dirty="0"/>
              <a:t> conductor. </a:t>
            </a:r>
            <a:r>
              <a:rPr lang="en-US" sz="2000" dirty="0" err="1"/>
              <a:t>Curentul</a:t>
            </a:r>
            <a:r>
              <a:rPr lang="en-US" sz="2000" dirty="0"/>
              <a:t> de </a:t>
            </a:r>
            <a:r>
              <a:rPr lang="en-US" sz="2000" dirty="0" err="1"/>
              <a:t>goluri</a:t>
            </a:r>
            <a:r>
              <a:rPr lang="en-US" sz="2000" dirty="0"/>
              <a:t> </a:t>
            </a:r>
            <a:r>
              <a:rPr lang="en-US" sz="2000" dirty="0" err="1"/>
              <a:t>este</a:t>
            </a:r>
            <a:r>
              <a:rPr lang="en-US" sz="2000" dirty="0"/>
              <a:t> un </a:t>
            </a:r>
            <a:r>
              <a:rPr lang="en-US" sz="2000" dirty="0" err="1"/>
              <a:t>curent</a:t>
            </a:r>
            <a:r>
              <a:rPr lang="en-US" sz="2000" dirty="0"/>
              <a:t> de </a:t>
            </a:r>
            <a:r>
              <a:rPr lang="en-US" sz="2000" dirty="0" err="1"/>
              <a:t>sarcina</a:t>
            </a:r>
            <a:r>
              <a:rPr lang="en-US" sz="2000" dirty="0"/>
              <a:t> </a:t>
            </a:r>
            <a:r>
              <a:rPr lang="en-US" sz="2000" dirty="0" err="1"/>
              <a:t>pozitiva</a:t>
            </a:r>
            <a:r>
              <a:rPr lang="en-US" sz="2000" dirty="0"/>
              <a:t> </a:t>
            </a:r>
            <a:r>
              <a:rPr lang="en-US" sz="2000" dirty="0" err="1"/>
              <a:t>si</a:t>
            </a:r>
            <a:r>
              <a:rPr lang="en-US" sz="2000" dirty="0"/>
              <a:t> </a:t>
            </a:r>
            <a:r>
              <a:rPr lang="en-US" sz="2000" dirty="0" err="1"/>
              <a:t>deci</a:t>
            </a:r>
            <a:r>
              <a:rPr lang="en-US" sz="2000" dirty="0"/>
              <a:t> el </a:t>
            </a:r>
            <a:r>
              <a:rPr lang="en-US" sz="2000" dirty="0" err="1"/>
              <a:t>echivaleaza</a:t>
            </a:r>
            <a:r>
              <a:rPr lang="en-US" sz="2000" dirty="0"/>
              <a:t> cu un </a:t>
            </a:r>
            <a:r>
              <a:rPr lang="en-US" sz="2000" dirty="0" err="1"/>
              <a:t>curent</a:t>
            </a:r>
            <a:r>
              <a:rPr lang="en-US" sz="2000" dirty="0"/>
              <a:t> opus de </a:t>
            </a:r>
            <a:r>
              <a:rPr lang="en-US" sz="2000" dirty="0" err="1"/>
              <a:t>sarcina</a:t>
            </a:r>
            <a:r>
              <a:rPr lang="en-US" sz="2000" dirty="0"/>
              <a:t> </a:t>
            </a:r>
            <a:r>
              <a:rPr lang="en-US" sz="2000" dirty="0" err="1"/>
              <a:t>negativa</a:t>
            </a:r>
            <a:r>
              <a:rPr lang="en-US" sz="2000" dirty="0"/>
              <a:t> (</a:t>
            </a:r>
            <a:r>
              <a:rPr lang="en-US" sz="2000" dirty="0" err="1"/>
              <a:t>electroni</a:t>
            </a:r>
            <a:r>
              <a:rPr lang="en-US" sz="2000" dirty="0"/>
              <a:t>). </a:t>
            </a:r>
            <a:r>
              <a:rPr lang="ru-RU" sz="2000" dirty="0" err="1"/>
              <a:t>Avem</a:t>
            </a:r>
            <a:r>
              <a:rPr lang="ru-RU" sz="2000" dirty="0"/>
              <a:t> </a:t>
            </a:r>
            <a:r>
              <a:rPr lang="ru-RU" sz="2000" dirty="0" err="1"/>
              <a:t>asadar</a:t>
            </a:r>
            <a:r>
              <a:rPr lang="ru-RU" sz="2000" dirty="0"/>
              <a:t>:</a:t>
            </a:r>
            <a:endParaRPr lang="en-GB" sz="2000" dirty="0"/>
          </a:p>
          <a:p>
            <a:pPr>
              <a:defRPr/>
            </a:pPr>
            <a:r>
              <a:rPr lang="en-US" sz="2000" b="1" dirty="0" err="1"/>
              <a:t>i_material</a:t>
            </a:r>
            <a:r>
              <a:rPr lang="en-US" sz="2000" b="1" dirty="0"/>
              <a:t> = </a:t>
            </a:r>
            <a:r>
              <a:rPr lang="en-US" sz="2000" b="1" dirty="0" err="1"/>
              <a:t>i_e_conductie</a:t>
            </a:r>
            <a:r>
              <a:rPr lang="en-US" sz="2000" b="1" dirty="0"/>
              <a:t> - </a:t>
            </a:r>
            <a:r>
              <a:rPr lang="en-US" sz="2000" b="1" dirty="0" err="1"/>
              <a:t>i_goluri</a:t>
            </a:r>
            <a:r>
              <a:rPr lang="en-US" sz="2000" b="1" dirty="0"/>
              <a:t>, </a:t>
            </a:r>
          </a:p>
          <a:p>
            <a:pPr marL="0" indent="0">
              <a:buFontTx/>
              <a:buNone/>
              <a:defRPr/>
            </a:pPr>
            <a:r>
              <a:rPr lang="ro-RO" sz="2000" dirty="0"/>
              <a:t>sau</a:t>
            </a:r>
            <a:r>
              <a:rPr lang="en-US" sz="2000" dirty="0"/>
              <a:t>:</a:t>
            </a:r>
            <a:br>
              <a:rPr lang="en-US" sz="2000" dirty="0"/>
            </a:br>
            <a:r>
              <a:rPr lang="en-US" sz="2000" b="1" dirty="0" err="1"/>
              <a:t>i_material</a:t>
            </a:r>
            <a:r>
              <a:rPr lang="en-US" sz="2000" b="1" dirty="0"/>
              <a:t> = </a:t>
            </a:r>
            <a:r>
              <a:rPr lang="en-US" sz="2000" b="1" dirty="0" err="1"/>
              <a:t>i_e_conductie</a:t>
            </a:r>
            <a:r>
              <a:rPr lang="en-US" sz="2000" b="1" dirty="0"/>
              <a:t> + </a:t>
            </a:r>
            <a:r>
              <a:rPr lang="en-US" sz="2000" b="1" dirty="0" err="1"/>
              <a:t>i_e_valenta</a:t>
            </a:r>
            <a:endParaRPr lang="en-GB" sz="2000" b="1" dirty="0"/>
          </a:p>
          <a:p>
            <a:pPr marL="0" indent="0">
              <a:buFontTx/>
              <a:buNone/>
              <a:defRPr/>
            </a:pPr>
            <a:r>
              <a:rPr lang="en-US" sz="2000" b="1" dirty="0" err="1"/>
              <a:t>Asta</a:t>
            </a:r>
            <a:r>
              <a:rPr lang="en-US" sz="2000" b="1" dirty="0"/>
              <a:t> </a:t>
            </a:r>
            <a:r>
              <a:rPr lang="en-US" sz="2000" b="1" dirty="0" err="1"/>
              <a:t>dovedeste</a:t>
            </a:r>
            <a:r>
              <a:rPr lang="en-US" sz="2000" dirty="0"/>
              <a:t> ca, </a:t>
            </a:r>
            <a:r>
              <a:rPr lang="en-US" sz="2000" dirty="0" err="1"/>
              <a:t>dincolo</a:t>
            </a:r>
            <a:r>
              <a:rPr lang="en-US" sz="2000" dirty="0"/>
              <a:t> de </a:t>
            </a:r>
            <a:r>
              <a:rPr lang="en-US" sz="2000" dirty="0" err="1"/>
              <a:t>conventia</a:t>
            </a:r>
            <a:r>
              <a:rPr lang="en-US" sz="2000" dirty="0"/>
              <a:t> de </a:t>
            </a:r>
            <a:r>
              <a:rPr lang="en-US" sz="2000" dirty="0" err="1"/>
              <a:t>reprezentare</a:t>
            </a:r>
            <a:r>
              <a:rPr lang="en-US" sz="2000" dirty="0"/>
              <a:t> (electron-</a:t>
            </a:r>
            <a:r>
              <a:rPr lang="en-US" sz="2000" dirty="0" err="1"/>
              <a:t>gol</a:t>
            </a:r>
            <a:r>
              <a:rPr lang="en-US" sz="2000" dirty="0"/>
              <a:t>), </a:t>
            </a:r>
            <a:r>
              <a:rPr lang="en-US" sz="2000" dirty="0" err="1"/>
              <a:t>curentul</a:t>
            </a:r>
            <a:r>
              <a:rPr lang="en-US" sz="2000" dirty="0"/>
              <a:t> electric </a:t>
            </a:r>
            <a:r>
              <a:rPr lang="en-US" sz="2000" dirty="0" err="1"/>
              <a:t>prin</a:t>
            </a:r>
            <a:r>
              <a:rPr lang="en-US" sz="2000" dirty="0"/>
              <a:t> material </a:t>
            </a:r>
            <a:r>
              <a:rPr lang="en-US" sz="2000" dirty="0" err="1"/>
              <a:t>este</a:t>
            </a:r>
            <a:r>
              <a:rPr lang="en-US" sz="2000" dirty="0"/>
              <a:t> </a:t>
            </a:r>
            <a:r>
              <a:rPr lang="en-US" sz="2000" dirty="0" err="1"/>
              <a:t>suma</a:t>
            </a:r>
            <a:r>
              <a:rPr lang="en-US" sz="2000" dirty="0"/>
              <a:t> </a:t>
            </a:r>
            <a:r>
              <a:rPr lang="en-US" sz="2000" dirty="0" err="1"/>
              <a:t>curentilor</a:t>
            </a:r>
            <a:r>
              <a:rPr lang="en-US" sz="2000" dirty="0"/>
              <a:t> </a:t>
            </a:r>
            <a:r>
              <a:rPr lang="en-US" sz="2000" dirty="0" err="1"/>
              <a:t>aferenti</a:t>
            </a:r>
            <a:r>
              <a:rPr lang="en-US" sz="2000" dirty="0"/>
              <a:t> </a:t>
            </a:r>
            <a:r>
              <a:rPr lang="en-US" sz="2000" dirty="0" err="1"/>
              <a:t>electronilor</a:t>
            </a:r>
            <a:r>
              <a:rPr lang="en-US" sz="2000" dirty="0"/>
              <a:t> de </a:t>
            </a:r>
            <a:r>
              <a:rPr lang="en-US" sz="2000" dirty="0" err="1"/>
              <a:t>conductie</a:t>
            </a:r>
            <a:r>
              <a:rPr lang="en-US" sz="2000" dirty="0"/>
              <a:t> </a:t>
            </a:r>
            <a:r>
              <a:rPr lang="en-US" sz="2000" dirty="0" err="1"/>
              <a:t>si</a:t>
            </a:r>
            <a:r>
              <a:rPr lang="en-US" sz="2000" dirty="0"/>
              <a:t> </a:t>
            </a:r>
            <a:r>
              <a:rPr lang="en-US" sz="2000" dirty="0" err="1"/>
              <a:t>electronilor</a:t>
            </a:r>
            <a:r>
              <a:rPr lang="en-US" sz="2000" dirty="0"/>
              <a:t> de </a:t>
            </a:r>
            <a:r>
              <a:rPr lang="en-US" sz="2000" dirty="0" err="1"/>
              <a:t>valenta</a:t>
            </a:r>
            <a:r>
              <a:rPr lang="en-US" sz="2000" dirty="0"/>
              <a:t>.</a:t>
            </a:r>
            <a:endParaRPr lang="en-GB" sz="2000" dirty="0"/>
          </a:p>
        </p:txBody>
      </p:sp>
      <p:sp>
        <p:nvSpPr>
          <p:cNvPr id="20483"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FED9883-208A-4B9C-880E-100E59B96D6B}" type="slidenum">
              <a:rPr lang="zh-CN" altLang="en-US" sz="1400" smtClean="0"/>
              <a:pPr>
                <a:spcBef>
                  <a:spcPct val="0"/>
                </a:spcBef>
                <a:buFontTx/>
                <a:buNone/>
              </a:pPr>
              <a:t>15</a:t>
            </a:fld>
            <a:endParaRPr lang="zh-CN" altLang="en-US" sz="1400" dirty="0"/>
          </a:p>
        </p:txBody>
      </p:sp>
      <p:pic>
        <p:nvPicPr>
          <p:cNvPr id="73730" name="Picture 2" descr="http://hyperphysics.phy-astr.gsu.edu/hbase/Solids/imgsol/intri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29167"/>
            <a:ext cx="4686332" cy="3428833"/>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http://hyperphysics.phy-astr.gsu.edu/hbase/Solids/imgsol/intrin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57" y="3398781"/>
            <a:ext cx="4139227" cy="32764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C6F0DBB-E598-4A90-A23E-EF351D615102}" type="slidenum">
              <a:rPr lang="zh-CN" altLang="en-US" sz="1400" smtClean="0"/>
              <a:pPr>
                <a:spcBef>
                  <a:spcPct val="0"/>
                </a:spcBef>
                <a:buFontTx/>
                <a:buNone/>
              </a:pPr>
              <a:t>16</a:t>
            </a:fld>
            <a:endParaRPr lang="zh-CN" altLang="en-US" sz="1400"/>
          </a:p>
        </p:txBody>
      </p:sp>
      <p:sp>
        <p:nvSpPr>
          <p:cNvPr id="21507"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a:ea typeface="宋体" panose="02010600030101010101" pitchFamily="2" charset="-122"/>
              </a:rPr>
              <a:t>Concepte fundamentale ale semiconductorilor (recapitulare)</a:t>
            </a:r>
            <a:endParaRPr lang="en-US" altLang="zh-CN" sz="3600">
              <a:ea typeface="宋体" panose="02010600030101010101" pitchFamily="2" charset="-122"/>
            </a:endParaRPr>
          </a:p>
        </p:txBody>
      </p:sp>
      <p:sp>
        <p:nvSpPr>
          <p:cNvPr id="21508" name="Rectangle 4"/>
          <p:cNvSpPr>
            <a:spLocks noGrp="1" noChangeArrowheads="1"/>
          </p:cNvSpPr>
          <p:nvPr>
            <p:ph type="body" idx="1"/>
          </p:nvPr>
        </p:nvSpPr>
        <p:spPr>
          <a:noFill/>
        </p:spPr>
        <p:txBody>
          <a:bodyPr/>
          <a:lstStyle/>
          <a:p>
            <a:pPr eaLnBrk="1" hangingPunct="1"/>
            <a:r>
              <a:rPr lang="ro-RO" altLang="zh-CN">
                <a:ea typeface="宋体" panose="02010600030101010101" pitchFamily="2" charset="-122"/>
              </a:rPr>
              <a:t>SC intrinsec (propriu)</a:t>
            </a:r>
            <a:endParaRPr lang="en-US" altLang="zh-CN">
              <a:ea typeface="宋体" panose="02010600030101010101" pitchFamily="2" charset="-122"/>
            </a:endParaRPr>
          </a:p>
          <a:p>
            <a:pPr eaLnBrk="1" hangingPunct="1"/>
            <a:r>
              <a:rPr lang="ro-RO" altLang="zh-CN">
                <a:ea typeface="宋体" panose="02010600030101010101" pitchFamily="2" charset="-122"/>
              </a:rPr>
              <a:t>SC dopat (extrinsec)</a:t>
            </a:r>
            <a:endParaRPr lang="en-US" altLang="zh-CN">
              <a:ea typeface="宋体" panose="02010600030101010101" pitchFamily="2" charset="-122"/>
            </a:endParaRPr>
          </a:p>
          <a:p>
            <a:pPr eaLnBrk="1" hangingPunct="1"/>
            <a:r>
              <a:rPr lang="ro-RO" altLang="zh-CN">
                <a:ea typeface="宋体" panose="02010600030101010101" pitchFamily="2" charset="-122"/>
              </a:rPr>
              <a:t>Mișcarea purtătorilor de sarcină</a:t>
            </a:r>
            <a:endParaRPr lang="en-US" altLang="zh-CN">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kstvak 1"/>
          <p:cNvSpPr txBox="1">
            <a:spLocks noChangeArrowheads="1"/>
          </p:cNvSpPr>
          <p:nvPr/>
        </p:nvSpPr>
        <p:spPr bwMode="auto">
          <a:xfrm>
            <a:off x="1619250" y="260350"/>
            <a:ext cx="5692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ru-RU" sz="1800">
                <a:latin typeface="Calibri" panose="020F0502020204030204" pitchFamily="34" charset="0"/>
                <a:cs typeface="Arial" panose="020B0604020202020204" pitchFamily="34" charset="0"/>
              </a:rPr>
              <a:t>Două particule cu sarcini descriu în comun conducția în SC</a:t>
            </a:r>
            <a:r>
              <a:rPr lang="en-GB" altLang="ru-RU" sz="1800">
                <a:latin typeface="Calibri" panose="020F0502020204030204" pitchFamily="34" charset="0"/>
                <a:cs typeface="Arial" panose="020B0604020202020204" pitchFamily="34" charset="0"/>
              </a:rPr>
              <a:t>.</a:t>
            </a:r>
          </a:p>
        </p:txBody>
      </p:sp>
      <p:sp>
        <p:nvSpPr>
          <p:cNvPr id="23555" name="Tekstvak 2"/>
          <p:cNvSpPr txBox="1">
            <a:spLocks noChangeArrowheads="1"/>
          </p:cNvSpPr>
          <p:nvPr/>
        </p:nvSpPr>
        <p:spPr bwMode="auto">
          <a:xfrm>
            <a:off x="3348038" y="981075"/>
            <a:ext cx="33099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ru-RU" sz="1800">
                <a:latin typeface="Calibri" panose="020F0502020204030204" pitchFamily="34" charset="0"/>
                <a:cs typeface="Arial" panose="020B0604020202020204" pitchFamily="34" charset="0"/>
              </a:rPr>
              <a:t>Electron</a:t>
            </a:r>
            <a:r>
              <a:rPr lang="ro-RO" altLang="ru-RU" sz="1800">
                <a:latin typeface="Calibri" panose="020F0502020204030204" pitchFamily="34" charset="0"/>
                <a:cs typeface="Arial" panose="020B0604020202020204" pitchFamily="34" charset="0"/>
              </a:rPr>
              <a:t>ul </a:t>
            </a:r>
            <a:r>
              <a:rPr lang="en-GB" altLang="ru-RU" sz="1800">
                <a:latin typeface="Calibri" panose="020F0502020204030204" pitchFamily="34" charset="0"/>
                <a:cs typeface="Arial" panose="020B0604020202020204" pitchFamily="34" charset="0"/>
              </a:rPr>
              <a:t> e</a:t>
            </a:r>
            <a:r>
              <a:rPr lang="en-GB" altLang="ru-RU" sz="1800" baseline="30000">
                <a:latin typeface="Calibri" panose="020F0502020204030204" pitchFamily="34" charset="0"/>
                <a:cs typeface="Arial" panose="020B0604020202020204" pitchFamily="34" charset="0"/>
              </a:rPr>
              <a:t>-</a:t>
            </a:r>
            <a:r>
              <a:rPr lang="en-GB" altLang="ru-RU" sz="1800">
                <a:latin typeface="Calibri" panose="020F0502020204030204" pitchFamily="34" charset="0"/>
                <a:cs typeface="Arial" panose="020B0604020202020204" pitchFamily="34" charset="0"/>
              </a:rPr>
              <a:t> </a:t>
            </a:r>
            <a:r>
              <a:rPr lang="ro-RO" altLang="ru-RU" sz="1800">
                <a:latin typeface="Calibri" panose="020F0502020204030204" pitchFamily="34" charset="0"/>
                <a:cs typeface="Arial" panose="020B0604020202020204" pitchFamily="34" charset="0"/>
              </a:rPr>
              <a:t>cu sarcina</a:t>
            </a:r>
            <a:r>
              <a:rPr lang="en-GB" altLang="ru-RU" sz="1800">
                <a:latin typeface="Calibri" panose="020F0502020204030204" pitchFamily="34" charset="0"/>
                <a:cs typeface="Arial" panose="020B0604020202020204" pitchFamily="34" charset="0"/>
              </a:rPr>
              <a:t> q=-e</a:t>
            </a:r>
          </a:p>
          <a:p>
            <a:pPr eaLnBrk="1" hangingPunct="1">
              <a:spcBef>
                <a:spcPct val="0"/>
              </a:spcBef>
              <a:buFontTx/>
              <a:buNone/>
            </a:pPr>
            <a:r>
              <a:rPr lang="en-GB" altLang="ru-RU" sz="1800">
                <a:latin typeface="Calibri" panose="020F0502020204030204" pitchFamily="34" charset="0"/>
                <a:cs typeface="Arial" panose="020B0604020202020204" pitchFamily="34" charset="0"/>
              </a:rPr>
              <a:t>                     </a:t>
            </a:r>
            <a:r>
              <a:rPr lang="ro-RO" altLang="ru-RU" sz="1800">
                <a:latin typeface="Calibri" panose="020F0502020204030204" pitchFamily="34" charset="0"/>
                <a:cs typeface="Arial" panose="020B0604020202020204" pitchFamily="34" charset="0"/>
              </a:rPr>
              <a:t>și masa</a:t>
            </a:r>
            <a:r>
              <a:rPr lang="en-GB" altLang="ru-RU" sz="1800">
                <a:latin typeface="Calibri" panose="020F0502020204030204" pitchFamily="34" charset="0"/>
                <a:cs typeface="Arial" panose="020B0604020202020204" pitchFamily="34" charset="0"/>
              </a:rPr>
              <a:t> m</a:t>
            </a:r>
            <a:r>
              <a:rPr lang="en-GB" altLang="ru-RU" sz="1800" baseline="-25000">
                <a:latin typeface="Calibri" panose="020F0502020204030204" pitchFamily="34" charset="0"/>
                <a:cs typeface="Arial" panose="020B0604020202020204" pitchFamily="34" charset="0"/>
              </a:rPr>
              <a:t>n</a:t>
            </a:r>
            <a:r>
              <a:rPr lang="en-GB" altLang="ru-RU" sz="1800">
                <a:latin typeface="Calibri" panose="020F0502020204030204" pitchFamily="34" charset="0"/>
                <a:cs typeface="Arial" panose="020B0604020202020204" pitchFamily="34" charset="0"/>
              </a:rPr>
              <a:t> = m</a:t>
            </a:r>
            <a:r>
              <a:rPr lang="en-GB" altLang="ru-RU" sz="1800" baseline="-25000">
                <a:latin typeface="Calibri" panose="020F0502020204030204" pitchFamily="34" charset="0"/>
                <a:cs typeface="Arial" panose="020B0604020202020204" pitchFamily="34" charset="0"/>
              </a:rPr>
              <a:t>0</a:t>
            </a:r>
            <a:r>
              <a:rPr lang="en-GB" altLang="ru-RU" sz="1800">
                <a:latin typeface="Calibri" panose="020F0502020204030204" pitchFamily="34" charset="0"/>
                <a:cs typeface="Arial" panose="020B0604020202020204" pitchFamily="34" charset="0"/>
              </a:rPr>
              <a:t> m*</a:t>
            </a:r>
            <a:r>
              <a:rPr lang="en-GB" altLang="ru-RU" sz="1800" baseline="-25000">
                <a:latin typeface="Calibri" panose="020F0502020204030204" pitchFamily="34" charset="0"/>
                <a:cs typeface="Arial" panose="020B0604020202020204" pitchFamily="34" charset="0"/>
              </a:rPr>
              <a:t>n</a:t>
            </a:r>
          </a:p>
          <a:p>
            <a:pPr eaLnBrk="1" hangingPunct="1">
              <a:spcBef>
                <a:spcPct val="0"/>
              </a:spcBef>
              <a:buFontTx/>
              <a:buNone/>
            </a:pPr>
            <a:endParaRPr lang="en-GB" altLang="ru-RU" sz="1800">
              <a:latin typeface="Calibri" panose="020F0502020204030204" pitchFamily="34" charset="0"/>
              <a:cs typeface="Arial" panose="020B0604020202020204" pitchFamily="34" charset="0"/>
            </a:endParaRPr>
          </a:p>
          <a:p>
            <a:pPr eaLnBrk="1" hangingPunct="1">
              <a:spcBef>
                <a:spcPct val="0"/>
              </a:spcBef>
              <a:buFontTx/>
              <a:buNone/>
            </a:pPr>
            <a:r>
              <a:rPr lang="ro-RO" altLang="ru-RU" sz="1800">
                <a:latin typeface="Calibri" panose="020F0502020204030204" pitchFamily="34" charset="0"/>
                <a:cs typeface="Arial" panose="020B0604020202020204" pitchFamily="34" charset="0"/>
              </a:rPr>
              <a:t>Golul</a:t>
            </a:r>
            <a:r>
              <a:rPr lang="en-GB" altLang="ru-RU" sz="1800">
                <a:latin typeface="Calibri" panose="020F0502020204030204" pitchFamily="34" charset="0"/>
                <a:cs typeface="Arial" panose="020B0604020202020204" pitchFamily="34" charset="0"/>
              </a:rPr>
              <a:t> h</a:t>
            </a:r>
            <a:r>
              <a:rPr lang="en-GB" altLang="ru-RU" sz="1800" baseline="30000">
                <a:latin typeface="Calibri" panose="020F0502020204030204" pitchFamily="34" charset="0"/>
                <a:cs typeface="Arial" panose="020B0604020202020204" pitchFamily="34" charset="0"/>
              </a:rPr>
              <a:t>+</a:t>
            </a:r>
            <a:r>
              <a:rPr lang="en-GB" altLang="ru-RU" sz="1800">
                <a:latin typeface="Calibri" panose="020F0502020204030204" pitchFamily="34" charset="0"/>
                <a:cs typeface="Arial" panose="020B0604020202020204" pitchFamily="34" charset="0"/>
              </a:rPr>
              <a:t>        </a:t>
            </a:r>
            <a:r>
              <a:rPr lang="ro-RO" altLang="ru-RU" sz="1800">
                <a:latin typeface="Calibri" panose="020F0502020204030204" pitchFamily="34" charset="0"/>
                <a:cs typeface="Arial" panose="020B0604020202020204" pitchFamily="34" charset="0"/>
              </a:rPr>
              <a:t>cu sarcina</a:t>
            </a:r>
            <a:r>
              <a:rPr lang="en-GB" altLang="ru-RU" sz="1800">
                <a:latin typeface="Calibri" panose="020F0502020204030204" pitchFamily="34" charset="0"/>
                <a:cs typeface="Arial" panose="020B0604020202020204" pitchFamily="34" charset="0"/>
              </a:rPr>
              <a:t> q=+e</a:t>
            </a:r>
          </a:p>
          <a:p>
            <a:pPr eaLnBrk="1" hangingPunct="1">
              <a:spcBef>
                <a:spcPct val="0"/>
              </a:spcBef>
              <a:buFontTx/>
              <a:buNone/>
            </a:pPr>
            <a:r>
              <a:rPr lang="en-GB" altLang="ru-RU" sz="1800">
                <a:latin typeface="Calibri" panose="020F0502020204030204" pitchFamily="34" charset="0"/>
                <a:cs typeface="Arial" panose="020B0604020202020204" pitchFamily="34" charset="0"/>
              </a:rPr>
              <a:t>                     </a:t>
            </a:r>
            <a:r>
              <a:rPr lang="ro-RO" altLang="ru-RU" sz="1800">
                <a:latin typeface="Calibri" panose="020F0502020204030204" pitchFamily="34" charset="0"/>
                <a:cs typeface="Arial" panose="020B0604020202020204" pitchFamily="34" charset="0"/>
              </a:rPr>
              <a:t>și masa</a:t>
            </a:r>
            <a:r>
              <a:rPr lang="en-GB" altLang="ru-RU" sz="1800">
                <a:latin typeface="Calibri" panose="020F0502020204030204" pitchFamily="34" charset="0"/>
                <a:cs typeface="Arial" panose="020B0604020202020204" pitchFamily="34" charset="0"/>
              </a:rPr>
              <a:t> m</a:t>
            </a:r>
            <a:r>
              <a:rPr lang="en-GB" altLang="ru-RU" sz="1800" baseline="-25000">
                <a:latin typeface="Calibri" panose="020F0502020204030204" pitchFamily="34" charset="0"/>
                <a:cs typeface="Arial" panose="020B0604020202020204" pitchFamily="34" charset="0"/>
              </a:rPr>
              <a:t>p</a:t>
            </a:r>
            <a:r>
              <a:rPr lang="en-GB" altLang="ru-RU" sz="1800">
                <a:latin typeface="Calibri" panose="020F0502020204030204" pitchFamily="34" charset="0"/>
                <a:cs typeface="Arial" panose="020B0604020202020204" pitchFamily="34" charset="0"/>
              </a:rPr>
              <a:t> = m</a:t>
            </a:r>
            <a:r>
              <a:rPr lang="en-GB" altLang="ru-RU" sz="1800" baseline="-25000">
                <a:latin typeface="Calibri" panose="020F0502020204030204" pitchFamily="34" charset="0"/>
                <a:cs typeface="Arial" panose="020B0604020202020204" pitchFamily="34" charset="0"/>
              </a:rPr>
              <a:t>0</a:t>
            </a:r>
            <a:r>
              <a:rPr lang="en-GB" altLang="ru-RU" sz="1800">
                <a:latin typeface="Calibri" panose="020F0502020204030204" pitchFamily="34" charset="0"/>
                <a:cs typeface="Arial" panose="020B0604020202020204" pitchFamily="34" charset="0"/>
              </a:rPr>
              <a:t> m*</a:t>
            </a:r>
            <a:r>
              <a:rPr lang="en-GB" altLang="ru-RU" sz="1800" baseline="-25000">
                <a:latin typeface="Calibri" panose="020F0502020204030204" pitchFamily="34" charset="0"/>
                <a:cs typeface="Arial" panose="020B0604020202020204" pitchFamily="34" charset="0"/>
              </a:rPr>
              <a:t>p</a:t>
            </a:r>
          </a:p>
        </p:txBody>
      </p:sp>
      <p:sp>
        <p:nvSpPr>
          <p:cNvPr id="4" name="Ovaal 3"/>
          <p:cNvSpPr/>
          <p:nvPr/>
        </p:nvSpPr>
        <p:spPr>
          <a:xfrm>
            <a:off x="2843213" y="1125538"/>
            <a:ext cx="144462" cy="14446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5" name="Ovaal 4"/>
          <p:cNvSpPr/>
          <p:nvPr/>
        </p:nvSpPr>
        <p:spPr>
          <a:xfrm>
            <a:off x="2951163" y="1916113"/>
            <a:ext cx="144462"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pic>
        <p:nvPicPr>
          <p:cNvPr id="235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586038"/>
            <a:ext cx="75914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26133BD-CDC4-4CF2-8D5E-63C95FCF1676}" type="slidenum">
              <a:rPr lang="zh-CN" altLang="en-US" sz="1400" smtClean="0"/>
              <a:pPr>
                <a:spcBef>
                  <a:spcPct val="0"/>
                </a:spcBef>
                <a:buFontTx/>
                <a:buNone/>
              </a:pPr>
              <a:t>18</a:t>
            </a:fld>
            <a:endParaRPr lang="zh-CN" altLang="en-US" sz="1400"/>
          </a:p>
        </p:txBody>
      </p:sp>
      <p:sp>
        <p:nvSpPr>
          <p:cNvPr id="24579" name="Rectangle 3"/>
          <p:cNvSpPr>
            <a:spLocks noChangeArrowheads="1"/>
          </p:cNvSpPr>
          <p:nvPr/>
        </p:nvSpPr>
        <p:spPr bwMode="auto">
          <a:xfrm>
            <a:off x="231775" y="889000"/>
            <a:ext cx="82264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000" dirty="0" err="1"/>
              <a:t>Nivelul</a:t>
            </a:r>
            <a:r>
              <a:rPr lang="en-GB" altLang="en-US" sz="2000" dirty="0"/>
              <a:t> Fermi (</a:t>
            </a:r>
            <a:r>
              <a:rPr lang="en-GB" altLang="en-US" sz="2000" dirty="0" err="1"/>
              <a:t>notat</a:t>
            </a:r>
            <a:r>
              <a:rPr lang="en-GB" altLang="en-US" sz="2000" dirty="0"/>
              <a:t> de EF, E</a:t>
            </a:r>
            <a:r>
              <a:rPr lang="en-GB" altLang="en-US" sz="2000" baseline="-25000" dirty="0"/>
              <a:t>F</a:t>
            </a:r>
            <a:r>
              <a:rPr lang="en-GB" altLang="en-US" sz="2000" dirty="0"/>
              <a:t>)</a:t>
            </a:r>
            <a:r>
              <a:rPr lang="ro-RO" altLang="en-US" sz="2000" dirty="0"/>
              <a:t>:</a:t>
            </a:r>
          </a:p>
          <a:p>
            <a:pPr>
              <a:spcBef>
                <a:spcPct val="0"/>
              </a:spcBef>
              <a:buFontTx/>
              <a:buNone/>
            </a:pPr>
            <a:r>
              <a:rPr lang="ro-RO" altLang="en-US" sz="2000" dirty="0"/>
              <a:t>-</a:t>
            </a:r>
            <a:r>
              <a:rPr lang="en-GB" altLang="en-US" sz="2000" dirty="0"/>
              <a:t> </a:t>
            </a:r>
            <a:r>
              <a:rPr lang="en-GB" altLang="en-US" sz="2000" dirty="0" err="1"/>
              <a:t>prezent</a:t>
            </a:r>
            <a:r>
              <a:rPr lang="en-GB" altLang="en-US" sz="2000" dirty="0"/>
              <a:t> </a:t>
            </a:r>
            <a:r>
              <a:rPr lang="en-GB" altLang="en-US" sz="2000" dirty="0" err="1"/>
              <a:t>între</a:t>
            </a:r>
            <a:r>
              <a:rPr lang="en-GB" altLang="en-US" sz="2000" dirty="0"/>
              <a:t> </a:t>
            </a:r>
            <a:r>
              <a:rPr lang="ro-RO" altLang="en-US" sz="2000" dirty="0"/>
              <a:t>BV și BC</a:t>
            </a:r>
            <a:r>
              <a:rPr lang="en-GB" altLang="en-US" sz="2000" dirty="0"/>
              <a:t>. </a:t>
            </a:r>
            <a:endParaRPr lang="ro-RO" altLang="en-US" sz="2000" dirty="0"/>
          </a:p>
          <a:p>
            <a:pPr marL="457200" indent="-457200">
              <a:spcBef>
                <a:spcPct val="0"/>
              </a:spcBef>
              <a:buFontTx/>
              <a:buChar char="-"/>
            </a:pPr>
            <a:r>
              <a:rPr lang="ro-RO" altLang="en-US" sz="2000" dirty="0"/>
              <a:t>determină probabilitatea de ocupare a electronilor la diferite niveluri de energie. </a:t>
            </a:r>
          </a:p>
          <a:p>
            <a:pPr marL="457200" indent="-457200">
              <a:spcBef>
                <a:spcPct val="0"/>
              </a:spcBef>
              <a:buFontTx/>
              <a:buChar char="-"/>
            </a:pPr>
            <a:r>
              <a:rPr lang="ro-RO" altLang="en-US" sz="2000" dirty="0"/>
              <a:t>cu cât acest nivel este mai aproape de BC, cu atât  mai ușor electronii din BV să treacă în BC.</a:t>
            </a:r>
          </a:p>
          <a:p>
            <a:pPr marL="457200" indent="-457200">
              <a:spcBef>
                <a:spcPct val="0"/>
              </a:spcBef>
              <a:buFontTx/>
              <a:buChar char="-"/>
            </a:pPr>
            <a:r>
              <a:rPr lang="ro-RO" altLang="en-US" sz="2000" dirty="0"/>
              <a:t>electronii se instalează în stări de energie cele mai scîzute disponibile la temperatura zero absolută și construiesc o „mare Fermi” de stări de energie electronică. </a:t>
            </a:r>
          </a:p>
          <a:p>
            <a:pPr marL="457200" indent="-457200">
              <a:spcBef>
                <a:spcPct val="0"/>
              </a:spcBef>
              <a:buFontTx/>
              <a:buChar char="-"/>
            </a:pPr>
            <a:r>
              <a:rPr lang="ro-RO" altLang="en-US" sz="2000" dirty="0"/>
              <a:t>energia Fermi este „suprafața” acestei mări unde electronii nu vor avea suficientă energie pentru a se ridica deasupra suprafeței. Este nivelul de energie care este ocupat de cel mai înalt orbital de electroni la 0 Kelvin și un parametru al distribuției Fermi-Dirac:</a:t>
            </a:r>
          </a:p>
          <a:p>
            <a:pPr marL="342900" indent="-342900">
              <a:spcBef>
                <a:spcPct val="0"/>
              </a:spcBef>
              <a:buFontTx/>
              <a:buChar char="-"/>
            </a:pPr>
            <a:r>
              <a:rPr lang="ro-RO" altLang="en-US" sz="2000" dirty="0"/>
              <a:t>c</a:t>
            </a:r>
            <a:r>
              <a:rPr lang="en-GB" altLang="en-US" sz="2000" dirty="0" err="1"/>
              <a:t>ând</a:t>
            </a:r>
            <a:r>
              <a:rPr lang="en-GB" altLang="en-US" sz="2000" dirty="0"/>
              <a:t> </a:t>
            </a:r>
            <a:r>
              <a:rPr lang="en-GB" altLang="en-US" sz="2000" dirty="0" err="1"/>
              <a:t>temperatura</a:t>
            </a:r>
            <a:r>
              <a:rPr lang="en-GB" altLang="en-US" sz="2000" dirty="0"/>
              <a:t> </a:t>
            </a:r>
            <a:r>
              <a:rPr lang="en-GB" altLang="en-US" sz="2000" dirty="0" err="1"/>
              <a:t>va</a:t>
            </a:r>
            <a:r>
              <a:rPr lang="en-GB" altLang="en-US" sz="2000" dirty="0"/>
              <a:t> </a:t>
            </a:r>
            <a:r>
              <a:rPr lang="en-GB" altLang="en-US" sz="2000" dirty="0" err="1"/>
              <a:t>crește</a:t>
            </a:r>
            <a:r>
              <a:rPr lang="en-GB" altLang="en-US" sz="2000" dirty="0"/>
              <a:t> </a:t>
            </a:r>
            <a:r>
              <a:rPr lang="en-GB" altLang="en-US" sz="2000" dirty="0" err="1"/>
              <a:t>peste</a:t>
            </a:r>
            <a:r>
              <a:rPr lang="en-GB" altLang="en-US" sz="2000" dirty="0"/>
              <a:t> zero </a:t>
            </a:r>
            <a:r>
              <a:rPr lang="en-GB" altLang="en-US" sz="2000" dirty="0" err="1"/>
              <a:t>absolut</a:t>
            </a:r>
            <a:r>
              <a:rPr lang="en-GB" altLang="en-US" sz="2000" dirty="0"/>
              <a:t>, </a:t>
            </a:r>
            <a:r>
              <a:rPr lang="en-GB" altLang="en-US" sz="2000" dirty="0" err="1"/>
              <a:t>acești</a:t>
            </a:r>
            <a:r>
              <a:rPr lang="en-GB" altLang="en-US" sz="2000" dirty="0"/>
              <a:t> </a:t>
            </a:r>
            <a:r>
              <a:rPr lang="ro-RO" altLang="en-US" sz="2000" dirty="0"/>
              <a:t>purtători </a:t>
            </a:r>
            <a:r>
              <a:rPr lang="en-GB" altLang="en-US" sz="2000" dirty="0"/>
              <a:t>de </a:t>
            </a:r>
            <a:r>
              <a:rPr lang="ro-RO" altLang="en-US" sz="2000" dirty="0"/>
              <a:t>sarcină </a:t>
            </a:r>
            <a:r>
              <a:rPr lang="en-GB" altLang="en-US" sz="2000" dirty="0" err="1"/>
              <a:t>încep</a:t>
            </a:r>
            <a:r>
              <a:rPr lang="en-GB" altLang="en-US" sz="2000" dirty="0"/>
              <a:t> </a:t>
            </a:r>
            <a:r>
              <a:rPr lang="en-GB" altLang="en-US" sz="2000" dirty="0" err="1"/>
              <a:t>să</a:t>
            </a:r>
            <a:r>
              <a:rPr lang="en-GB" altLang="en-US" sz="2000" dirty="0"/>
              <a:t> </a:t>
            </a:r>
            <a:r>
              <a:rPr lang="en-GB" altLang="en-US" sz="2000" dirty="0" err="1"/>
              <a:t>ocupe</a:t>
            </a:r>
            <a:r>
              <a:rPr lang="en-GB" altLang="en-US" sz="2000" dirty="0"/>
              <a:t> </a:t>
            </a:r>
            <a:r>
              <a:rPr lang="en-GB" altLang="en-US" sz="2000" dirty="0" err="1"/>
              <a:t>st</a:t>
            </a:r>
            <a:r>
              <a:rPr lang="ro-RO" altLang="en-US" sz="2000" dirty="0"/>
              <a:t>ări libere mai sus de</a:t>
            </a:r>
            <a:r>
              <a:rPr lang="en-GB" altLang="en-US" sz="2000" dirty="0"/>
              <a:t> </a:t>
            </a:r>
            <a:r>
              <a:rPr lang="en-GB" altLang="en-US" sz="2000" dirty="0" err="1"/>
              <a:t>nivelul</a:t>
            </a:r>
            <a:r>
              <a:rPr lang="en-GB" altLang="en-US" sz="2000" dirty="0"/>
              <a:t> Fermi.</a:t>
            </a:r>
            <a:endParaRPr lang="ro-RO" altLang="en-US" sz="2000" dirty="0"/>
          </a:p>
          <a:p>
            <a:pPr marL="342900" indent="-342900">
              <a:spcBef>
                <a:spcPct val="0"/>
              </a:spcBef>
              <a:buFontTx/>
              <a:buChar char="-"/>
            </a:pPr>
            <a:r>
              <a:rPr lang="ro-RO" altLang="en-US" sz="2000" dirty="0"/>
              <a:t>Distribuția Fermi-Dirac</a:t>
            </a:r>
            <a:endParaRPr lang="en-GB" altLang="en-US" sz="2000" dirty="0"/>
          </a:p>
        </p:txBody>
      </p:sp>
      <p:sp>
        <p:nvSpPr>
          <p:cNvPr id="24580" name="Tekstvak 3"/>
          <p:cNvSpPr txBox="1">
            <a:spLocks noChangeArrowheads="1"/>
          </p:cNvSpPr>
          <p:nvPr/>
        </p:nvSpPr>
        <p:spPr bwMode="auto">
          <a:xfrm>
            <a:off x="3492500" y="427038"/>
            <a:ext cx="2012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ru-RU" sz="2400" b="1">
                <a:latin typeface="Calibri" panose="020F0502020204030204" pitchFamily="34" charset="0"/>
                <a:cs typeface="Arial" panose="020B0604020202020204" pitchFamily="34" charset="0"/>
              </a:rPr>
              <a:t>Nivelul Fermi?</a:t>
            </a:r>
            <a:endParaRPr lang="en-GB" altLang="ru-RU" sz="2400" b="1">
              <a:latin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4139952" y="5742170"/>
            <a:ext cx="3114650" cy="9634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DB7B470-E9C1-4C1A-AB83-BBD69471C68F}" type="slidenum">
              <a:rPr lang="zh-CN" altLang="en-US" smtClean="0"/>
              <a:pPr>
                <a:defRPr/>
              </a:pPr>
              <a:t>19</a:t>
            </a:fld>
            <a:endParaRPr lang="zh-CN" altLang="en-US"/>
          </a:p>
        </p:txBody>
      </p:sp>
      <p:pic>
        <p:nvPicPr>
          <p:cNvPr id="71682" name="Picture 2" descr="A comparison of the Bose–Einstein, Maxwell–Boltzmann and Fermi–Dirac distribution functions when µ/k B T is −0.1. Notice that there are many more bosons in states of low energy than there are for fermio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4324350" cy="3514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38720" y="116632"/>
            <a:ext cx="4572000" cy="6370975"/>
          </a:xfrm>
          <a:prstGeom prst="rect">
            <a:avLst/>
          </a:prstGeom>
        </p:spPr>
        <p:txBody>
          <a:bodyPr>
            <a:spAutoFit/>
          </a:bodyPr>
          <a:lstStyle/>
          <a:p>
            <a:r>
              <a:rPr lang="ro-RO" dirty="0"/>
              <a:t>Statisticile M-B  - particulelor „clasice” cu niveluri de energie necuantificate. Nu se cunosc în prezent particule cu adevărat clasice, </a:t>
            </a:r>
          </a:p>
          <a:p>
            <a:r>
              <a:rPr lang="ro-RO" dirty="0"/>
              <a:t>Statisticile B-E - particulelor cuantice cu proprietatea că orice număr de particule poate ocupa orice nivel. Se pare că acestea sunt particulele cu „spin” integral, cum ar fi fotonii și atomii de He-4 (dar nu He-3).</a:t>
            </a:r>
          </a:p>
          <a:p>
            <a:r>
              <a:rPr lang="ro-RO" dirty="0"/>
              <a:t>Statisticile F-D - particulelor cuantice cu proprietatea că o singură particulă poate ocupa un anumit nivel. – (electroni, neutroni și atomi de He-3).</a:t>
            </a:r>
          </a:p>
        </p:txBody>
      </p:sp>
      <p:sp>
        <p:nvSpPr>
          <p:cNvPr id="5" name="Rectangle 4"/>
          <p:cNvSpPr/>
          <p:nvPr/>
        </p:nvSpPr>
        <p:spPr>
          <a:xfrm>
            <a:off x="0" y="4766608"/>
            <a:ext cx="4572000" cy="1938992"/>
          </a:xfrm>
          <a:prstGeom prst="rect">
            <a:avLst/>
          </a:prstGeom>
        </p:spPr>
        <p:txBody>
          <a:bodyPr>
            <a:spAutoFit/>
          </a:bodyPr>
          <a:lstStyle/>
          <a:p>
            <a:r>
              <a:rPr lang="ro-RO" sz="2000" dirty="0"/>
              <a:t>Atât statisticile BE cât și FD converg (din direcții opuse) către statisticile MB atunci când densitatea particulelor este mică în comparație cu concentrația cuantică, unde distanța dintre particule este comparabilă cu lungimea de undă de Broglie.</a:t>
            </a:r>
          </a:p>
        </p:txBody>
      </p:sp>
    </p:spTree>
    <p:extLst>
      <p:ext uri="{BB962C8B-B14F-4D97-AF65-F5344CB8AC3E}">
        <p14:creationId xmlns:p14="http://schemas.microsoft.com/office/powerpoint/2010/main" val="255615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22" y="116632"/>
            <a:ext cx="7772400" cy="1143000"/>
          </a:xfrm>
        </p:spPr>
        <p:txBody>
          <a:bodyPr/>
          <a:lstStyle/>
          <a:p>
            <a:r>
              <a:rPr lang="ro-RO" dirty="0"/>
              <a:t>Structura cursului DMOE</a:t>
            </a:r>
          </a:p>
        </p:txBody>
      </p:sp>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2</a:t>
            </a:fld>
            <a:endParaRPr lang="zh-CN" altLang="en-US"/>
          </a:p>
        </p:txBody>
      </p:sp>
      <p:pic>
        <p:nvPicPr>
          <p:cNvPr id="77826" name="Picture 2" descr="http://hyperphysics.phy-astr.gsu.edu/hbase/Solids/imgsol/semico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39064" cy="562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37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36512"/>
            <a:ext cx="7772400" cy="584176"/>
          </a:xfrm>
        </p:spPr>
        <p:txBody>
          <a:bodyPr/>
          <a:lstStyle/>
          <a:p>
            <a:r>
              <a:rPr lang="en-US" altLang="en-US" sz="3200" dirty="0" err="1"/>
              <a:t>Generarea</a:t>
            </a:r>
            <a:r>
              <a:rPr lang="en-US" altLang="en-US" sz="3200" dirty="0"/>
              <a:t> c</a:t>
            </a:r>
            <a:r>
              <a:rPr lang="ro-RO" altLang="en-US" sz="3200" dirty="0"/>
              <a:t>urentul</a:t>
            </a:r>
            <a:r>
              <a:rPr lang="en-US" altLang="en-US" sz="3200" dirty="0" err="1"/>
              <a:t>ui</a:t>
            </a:r>
            <a:r>
              <a:rPr lang="ro-RO" altLang="en-US" sz="3200" dirty="0"/>
              <a:t> electroni - goluri</a:t>
            </a:r>
            <a:endParaRPr lang="en-GB" altLang="en-US" sz="3200" dirty="0"/>
          </a:p>
        </p:txBody>
      </p:sp>
      <p:sp>
        <p:nvSpPr>
          <p:cNvPr id="32771" name="Content Placeholder 2"/>
          <p:cNvSpPr>
            <a:spLocks noGrp="1"/>
          </p:cNvSpPr>
          <p:nvPr>
            <p:ph idx="1"/>
          </p:nvPr>
        </p:nvSpPr>
        <p:spPr/>
        <p:txBody>
          <a:bodyPr/>
          <a:lstStyle/>
          <a:p>
            <a:endParaRPr lang="en-GB" altLang="en-US"/>
          </a:p>
        </p:txBody>
      </p:sp>
      <p:sp>
        <p:nvSpPr>
          <p:cNvPr id="32772"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36FE437-DAE6-407F-B29B-CBABD49C51DC}" type="slidenum">
              <a:rPr lang="zh-CN" altLang="en-US" sz="1400" smtClean="0"/>
              <a:pPr>
                <a:spcBef>
                  <a:spcPct val="0"/>
                </a:spcBef>
                <a:buFontTx/>
                <a:buNone/>
              </a:pPr>
              <a:t>20</a:t>
            </a:fld>
            <a:endParaRPr lang="zh-CN" altLang="en-US" sz="1400"/>
          </a:p>
        </p:txBody>
      </p:sp>
      <p:pic>
        <p:nvPicPr>
          <p:cNvPr id="327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92843"/>
            <a:ext cx="8468672" cy="509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55576" y="237158"/>
            <a:ext cx="7772400" cy="659160"/>
          </a:xfrm>
        </p:spPr>
        <p:txBody>
          <a:bodyPr/>
          <a:lstStyle/>
          <a:p>
            <a:r>
              <a:rPr lang="en-GB" altLang="en-US" dirty="0" err="1"/>
              <a:t>Calcularea</a:t>
            </a:r>
            <a:r>
              <a:rPr lang="en-GB" altLang="en-US" dirty="0"/>
              <a:t> </a:t>
            </a:r>
            <a:r>
              <a:rPr lang="en-GB" altLang="en-US" dirty="0" err="1"/>
              <a:t>energiei</a:t>
            </a:r>
            <a:r>
              <a:rPr lang="en-GB" altLang="en-US" dirty="0"/>
              <a:t> de </a:t>
            </a:r>
            <a:r>
              <a:rPr lang="en-GB" altLang="en-US" dirty="0" err="1"/>
              <a:t>legătură</a:t>
            </a:r>
            <a:endParaRPr lang="en-GB" altLang="en-US" dirty="0"/>
          </a:p>
        </p:txBody>
      </p:sp>
      <p:sp>
        <p:nvSpPr>
          <p:cNvPr id="33795" name="Content Placeholder 2"/>
          <p:cNvSpPr>
            <a:spLocks noGrp="1"/>
          </p:cNvSpPr>
          <p:nvPr>
            <p:ph idx="1"/>
          </p:nvPr>
        </p:nvSpPr>
        <p:spPr>
          <a:xfrm>
            <a:off x="107504" y="1988840"/>
            <a:ext cx="8785225" cy="3885520"/>
          </a:xfrm>
        </p:spPr>
        <p:txBody>
          <a:bodyPr/>
          <a:lstStyle/>
          <a:p>
            <a:r>
              <a:rPr lang="en-GB" altLang="en-US" dirty="0"/>
              <a:t> </a:t>
            </a:r>
            <a:r>
              <a:rPr lang="en-GB" altLang="en-US" sz="1800" dirty="0" err="1"/>
              <a:t>Pe</a:t>
            </a:r>
            <a:r>
              <a:rPr lang="en-GB" altLang="en-US" sz="1800" dirty="0"/>
              <a:t> </a:t>
            </a:r>
            <a:r>
              <a:rPr lang="en-GB" altLang="en-US" sz="1800" dirty="0" err="1"/>
              <a:t>baza</a:t>
            </a:r>
            <a:r>
              <a:rPr lang="en-GB" altLang="en-US" sz="1800" dirty="0"/>
              <a:t> </a:t>
            </a:r>
            <a:r>
              <a:rPr lang="en-GB" altLang="en-US" sz="1800" dirty="0" err="1"/>
              <a:t>rezultatelor</a:t>
            </a:r>
            <a:r>
              <a:rPr lang="en-GB" altLang="en-US" sz="1800" dirty="0"/>
              <a:t> </a:t>
            </a:r>
            <a:r>
              <a:rPr lang="en-GB" altLang="en-US" sz="1800" dirty="0" err="1"/>
              <a:t>modelului</a:t>
            </a:r>
            <a:r>
              <a:rPr lang="en-GB" altLang="en-US" sz="1800" dirty="0"/>
              <a:t> </a:t>
            </a:r>
            <a:r>
              <a:rPr lang="en-GB" altLang="en-US" sz="1800" dirty="0" err="1"/>
              <a:t>Boh</a:t>
            </a:r>
            <a:r>
              <a:rPr lang="ro-RO" altLang="en-US" sz="1800" dirty="0"/>
              <a:t>r</a:t>
            </a:r>
            <a:r>
              <a:rPr lang="en-GB" altLang="en-US" sz="1800" dirty="0"/>
              <a:t>, </a:t>
            </a:r>
            <a:r>
              <a:rPr lang="en-GB" altLang="en-US" sz="1800" dirty="0" err="1"/>
              <a:t>putem</a:t>
            </a:r>
            <a:r>
              <a:rPr lang="en-GB" altLang="en-US" sz="1800" dirty="0"/>
              <a:t> </a:t>
            </a:r>
            <a:r>
              <a:rPr lang="en-GB" altLang="en-US" sz="1800" dirty="0" err="1"/>
              <a:t>calcula</a:t>
            </a:r>
            <a:r>
              <a:rPr lang="en-GB" altLang="en-US" sz="1800" dirty="0"/>
              <a:t> </a:t>
            </a:r>
            <a:r>
              <a:rPr lang="en-GB" altLang="en-US" sz="1800" dirty="0" err="1"/>
              <a:t>ușor</a:t>
            </a:r>
            <a:r>
              <a:rPr lang="en-GB" altLang="en-US" sz="1800" dirty="0"/>
              <a:t> </a:t>
            </a:r>
            <a:r>
              <a:rPr lang="en-GB" altLang="en-US" sz="1800" dirty="0" err="1"/>
              <a:t>energia</a:t>
            </a:r>
            <a:r>
              <a:rPr lang="en-GB" altLang="en-US" sz="1800" dirty="0"/>
              <a:t> </a:t>
            </a:r>
            <a:r>
              <a:rPr lang="en-GB" altLang="en-US" sz="1800" dirty="0" err="1"/>
              <a:t>aproximativă</a:t>
            </a:r>
            <a:r>
              <a:rPr lang="en-GB" altLang="en-US" sz="1800" dirty="0"/>
              <a:t> </a:t>
            </a:r>
            <a:r>
              <a:rPr lang="en-GB" altLang="en-US" sz="1800" dirty="0" err="1"/>
              <a:t>necesară</a:t>
            </a:r>
            <a:r>
              <a:rPr lang="en-GB" altLang="en-US" sz="1800" dirty="0"/>
              <a:t> </a:t>
            </a:r>
            <a:r>
              <a:rPr lang="en-GB" altLang="en-US" sz="1800" dirty="0" err="1"/>
              <a:t>pentru</a:t>
            </a:r>
            <a:r>
              <a:rPr lang="en-GB" altLang="en-US" sz="1800" dirty="0"/>
              <a:t> a </a:t>
            </a:r>
            <a:r>
              <a:rPr lang="en-GB" altLang="en-US" sz="1800" dirty="0" err="1"/>
              <a:t>excita</a:t>
            </a:r>
            <a:r>
              <a:rPr lang="en-GB" altLang="en-US" sz="1800" dirty="0"/>
              <a:t> </a:t>
            </a:r>
            <a:r>
              <a:rPr lang="en-GB" altLang="en-US" sz="1800" dirty="0" err="1"/>
              <a:t>cel</a:t>
            </a:r>
            <a:r>
              <a:rPr lang="en-GB" altLang="en-US" sz="1800" dirty="0"/>
              <a:t> de-al </a:t>
            </a:r>
            <a:r>
              <a:rPr lang="en-GB" altLang="en-US" sz="1800" dirty="0" err="1"/>
              <a:t>cincilea</a:t>
            </a:r>
            <a:r>
              <a:rPr lang="en-GB" altLang="en-US" sz="1800" dirty="0"/>
              <a:t> electron al </a:t>
            </a:r>
            <a:r>
              <a:rPr lang="en-GB" altLang="en-US" sz="1800" dirty="0" err="1"/>
              <a:t>unui</a:t>
            </a:r>
            <a:r>
              <a:rPr lang="en-GB" altLang="en-US" sz="1800" dirty="0"/>
              <a:t> atom donator </a:t>
            </a:r>
            <a:r>
              <a:rPr lang="en-GB" altLang="en-US" sz="1800" dirty="0" err="1"/>
              <a:t>în</a:t>
            </a:r>
            <a:r>
              <a:rPr lang="en-GB" altLang="en-US" sz="1800" dirty="0"/>
              <a:t> BC (</a:t>
            </a:r>
            <a:r>
              <a:rPr lang="en-GB" altLang="en-US" sz="1800" dirty="0" err="1"/>
              <a:t>energia</a:t>
            </a:r>
            <a:r>
              <a:rPr lang="en-GB" altLang="en-US" sz="1800" dirty="0"/>
              <a:t> de </a:t>
            </a:r>
            <a:r>
              <a:rPr lang="en-GB" altLang="en-US" sz="1800" dirty="0" err="1"/>
              <a:t>legare</a:t>
            </a:r>
            <a:r>
              <a:rPr lang="en-GB" altLang="en-US" sz="1800" dirty="0"/>
              <a:t> a </a:t>
            </a:r>
            <a:r>
              <a:rPr lang="en-GB" altLang="en-US" sz="1800" dirty="0" err="1"/>
              <a:t>donatorului</a:t>
            </a:r>
            <a:r>
              <a:rPr lang="en-GB" altLang="en-US" sz="1800" dirty="0"/>
              <a:t>) :</a:t>
            </a:r>
          </a:p>
          <a:p>
            <a:r>
              <a:rPr lang="en-GB" altLang="en-US" sz="1800" dirty="0"/>
              <a:t>				</a:t>
            </a:r>
          </a:p>
          <a:p>
            <a:endParaRPr lang="en-GB" altLang="en-US" sz="1800" dirty="0"/>
          </a:p>
          <a:p>
            <a:r>
              <a:rPr lang="ro-RO" altLang="en-US" sz="1800" dirty="0"/>
              <a:t>u</a:t>
            </a:r>
            <a:r>
              <a:rPr lang="en-GB" altLang="en-US" sz="1800" dirty="0" err="1"/>
              <a:t>nde</a:t>
            </a:r>
            <a:r>
              <a:rPr lang="en-GB" altLang="en-US" sz="1800" dirty="0"/>
              <a:t> </a:t>
            </a:r>
            <a:r>
              <a:rPr lang="en-GB" altLang="en-US" sz="1800" dirty="0" err="1"/>
              <a:t>m</a:t>
            </a:r>
            <a:r>
              <a:rPr lang="en-GB" altLang="en-US" sz="1800" baseline="-25000" dirty="0" err="1"/>
              <a:t>n</a:t>
            </a:r>
            <a:r>
              <a:rPr lang="en-GB" altLang="en-US" sz="1800" dirty="0"/>
              <a:t>*   </a:t>
            </a:r>
          </a:p>
          <a:p>
            <a:r>
              <a:rPr lang="en-GB" altLang="en-US" sz="1800" dirty="0"/>
              <a:t>- masa </a:t>
            </a:r>
            <a:r>
              <a:rPr lang="en-GB" altLang="en-US" sz="1800" dirty="0" err="1"/>
              <a:t>efectivă</a:t>
            </a:r>
            <a:r>
              <a:rPr lang="en-GB" altLang="en-US" sz="1800" dirty="0"/>
              <a:t> ( m</a:t>
            </a:r>
            <a:r>
              <a:rPr lang="en-GB" altLang="en-US" sz="1800" baseline="-25000" dirty="0"/>
              <a:t>0</a:t>
            </a:r>
            <a:r>
              <a:rPr lang="en-GB" altLang="en-US" sz="1800" dirty="0"/>
              <a:t> = 9.11x10-31 kg – masa de </a:t>
            </a:r>
            <a:r>
              <a:rPr lang="en-GB" altLang="en-US" sz="1800" dirty="0" err="1"/>
              <a:t>repaos</a:t>
            </a:r>
            <a:r>
              <a:rPr lang="en-GB" altLang="en-US" sz="1800" dirty="0"/>
              <a:t>),                     </a:t>
            </a:r>
            <a:r>
              <a:rPr lang="ro-RO" altLang="en-US" sz="1800" dirty="0"/>
              <a:t>    </a:t>
            </a:r>
            <a:r>
              <a:rPr lang="en-GB" altLang="en-US" sz="1800" dirty="0" err="1"/>
              <a:t>constanta</a:t>
            </a:r>
            <a:r>
              <a:rPr lang="en-GB" altLang="en-US" sz="1800" dirty="0"/>
              <a:t> Planck 	</a:t>
            </a:r>
          </a:p>
          <a:p>
            <a:r>
              <a:rPr lang="en-GB" altLang="en-US" sz="1800" dirty="0" err="1"/>
              <a:t>unde</a:t>
            </a:r>
            <a:r>
              <a:rPr lang="en-GB" altLang="en-US" sz="1800" dirty="0"/>
              <a:t> </a:t>
            </a:r>
            <a:r>
              <a:rPr lang="el-GR" altLang="en-US" sz="4000" dirty="0"/>
              <a:t>ε</a:t>
            </a:r>
            <a:r>
              <a:rPr lang="en-GB" altLang="en-US" sz="4000" baseline="-25000" dirty="0"/>
              <a:t>r</a:t>
            </a:r>
            <a:r>
              <a:rPr lang="en-GB" altLang="en-US" sz="4000" dirty="0"/>
              <a:t> </a:t>
            </a:r>
            <a:r>
              <a:rPr lang="en-GB" altLang="en-US" sz="1800" dirty="0" err="1"/>
              <a:t>constanta</a:t>
            </a:r>
            <a:r>
              <a:rPr lang="en-GB" altLang="en-US" sz="1800" dirty="0"/>
              <a:t> </a:t>
            </a:r>
            <a:r>
              <a:rPr lang="en-GB" altLang="en-US" sz="1800" dirty="0" err="1"/>
              <a:t>dielectrică</a:t>
            </a:r>
            <a:r>
              <a:rPr lang="en-GB" altLang="en-US" sz="1800" dirty="0"/>
              <a:t> </a:t>
            </a:r>
            <a:r>
              <a:rPr lang="en-GB" altLang="en-US" sz="1800" dirty="0" err="1"/>
              <a:t>relativă</a:t>
            </a:r>
            <a:r>
              <a:rPr lang="en-GB" altLang="en-US" sz="1800" dirty="0"/>
              <a:t> a SC </a:t>
            </a:r>
            <a:r>
              <a:rPr lang="el-GR" altLang="en-US" sz="3600" dirty="0">
                <a:cs typeface="Times New Roman" panose="02020603050405020304" pitchFamily="18" charset="0"/>
              </a:rPr>
              <a:t>ε</a:t>
            </a:r>
            <a:r>
              <a:rPr lang="en-GB" altLang="en-US" sz="3600" baseline="-25000" dirty="0"/>
              <a:t>0 </a:t>
            </a:r>
            <a:r>
              <a:rPr lang="en-GB" altLang="en-US" sz="1800" dirty="0"/>
              <a:t>= </a:t>
            </a:r>
            <a:r>
              <a:rPr lang="en-GB" altLang="en-US" sz="1800" b="1" dirty="0"/>
              <a:t>8.85x10</a:t>
            </a:r>
            <a:r>
              <a:rPr lang="en-GB" altLang="en-US" sz="1800" b="1" baseline="30000" dirty="0"/>
              <a:t>-12 </a:t>
            </a:r>
            <a:r>
              <a:rPr lang="en-GB" altLang="en-US" sz="1800" b="1" dirty="0"/>
              <a:t>F/m </a:t>
            </a:r>
            <a:r>
              <a:rPr lang="en-GB" altLang="en-US" sz="1800" dirty="0" err="1"/>
              <a:t>permitivitatea</a:t>
            </a:r>
            <a:r>
              <a:rPr lang="en-GB" altLang="en-US" sz="1800" dirty="0"/>
              <a:t> </a:t>
            </a:r>
            <a:r>
              <a:rPr lang="en-GB" altLang="en-US" sz="1800" dirty="0" err="1"/>
              <a:t>vidului</a:t>
            </a:r>
            <a:endParaRPr lang="en-GB" altLang="en-US" sz="1800" dirty="0"/>
          </a:p>
          <a:p>
            <a:endParaRPr lang="en-GB" altLang="en-US" dirty="0"/>
          </a:p>
        </p:txBody>
      </p:sp>
      <p:sp>
        <p:nvSpPr>
          <p:cNvPr id="3379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03578CC-1E83-4424-8F5C-7F8E093F2353}" type="slidenum">
              <a:rPr lang="zh-CN" altLang="en-US" sz="1400" smtClean="0"/>
              <a:pPr>
                <a:spcBef>
                  <a:spcPct val="0"/>
                </a:spcBef>
                <a:buFontTx/>
                <a:buNone/>
              </a:pPr>
              <a:t>21</a:t>
            </a:fld>
            <a:endParaRPr lang="zh-CN" altLang="en-US" sz="1400"/>
          </a:p>
        </p:txBody>
      </p:sp>
      <p:pic>
        <p:nvPicPr>
          <p:cNvPr id="33797"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5968" y="1327161"/>
            <a:ext cx="1372319" cy="77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399776"/>
            <a:ext cx="13493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8499" y="2861891"/>
            <a:ext cx="13589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4405570"/>
            <a:ext cx="1183382" cy="3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60826" y="1296709"/>
            <a:ext cx="1746573" cy="72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114300"/>
            <a:ext cx="7772400" cy="1143000"/>
          </a:xfrm>
        </p:spPr>
        <p:txBody>
          <a:bodyPr/>
          <a:lstStyle/>
          <a:p>
            <a:r>
              <a:rPr lang="ro-RO" altLang="en-US" dirty="0"/>
              <a:t>Concentrația electronilor liberi la o temperatură dată pentru </a:t>
            </a:r>
            <a:r>
              <a:rPr lang="ro-RO" altLang="en-US" dirty="0">
                <a:solidFill>
                  <a:srgbClr val="FF0000"/>
                </a:solidFill>
              </a:rPr>
              <a:t>Si</a:t>
            </a:r>
            <a:endParaRPr lang="en-GB" altLang="en-US" dirty="0">
              <a:solidFill>
                <a:srgbClr val="FF0000"/>
              </a:solidFill>
            </a:endParaRPr>
          </a:p>
        </p:txBody>
      </p:sp>
      <p:sp>
        <p:nvSpPr>
          <p:cNvPr id="35843"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D46E2DC-8119-4863-A45E-C8563ADCE322}" type="slidenum">
              <a:rPr lang="zh-CN" altLang="en-US" sz="1400" smtClean="0"/>
              <a:pPr>
                <a:spcBef>
                  <a:spcPct val="0"/>
                </a:spcBef>
                <a:buFontTx/>
                <a:buNone/>
              </a:pPr>
              <a:t>22</a:t>
            </a:fld>
            <a:endParaRPr lang="zh-CN" altLang="en-US" sz="1400"/>
          </a:p>
        </p:txBody>
      </p:sp>
      <p:sp>
        <p:nvSpPr>
          <p:cNvPr id="6" name="Oval 6"/>
          <p:cNvSpPr>
            <a:spLocks noChangeArrowheads="1"/>
          </p:cNvSpPr>
          <p:nvPr/>
        </p:nvSpPr>
        <p:spPr bwMode="auto">
          <a:xfrm>
            <a:off x="1547664" y="1371600"/>
            <a:ext cx="6758136" cy="256145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defRPr/>
            </a:pPr>
            <a:endParaRPr lang="ru-RU" altLang="en-US" kern="0">
              <a:solidFill>
                <a:srgbClr val="000000"/>
              </a:solidFill>
            </a:endParaRPr>
          </a:p>
        </p:txBody>
      </p:sp>
      <p:graphicFrame>
        <p:nvGraphicFramePr>
          <p:cNvPr id="35845" name="Object 4"/>
          <p:cNvGraphicFramePr>
            <a:graphicFrameLocks noChangeAspect="1"/>
          </p:cNvGraphicFramePr>
          <p:nvPr>
            <p:extLst>
              <p:ext uri="{D42A27DB-BD31-4B8C-83A1-F6EECF244321}">
                <p14:modId xmlns:p14="http://schemas.microsoft.com/office/powerpoint/2010/main" val="2985119954"/>
              </p:ext>
            </p:extLst>
          </p:nvPr>
        </p:nvGraphicFramePr>
        <p:xfrm>
          <a:off x="2555776" y="1844676"/>
          <a:ext cx="4446687" cy="1893794"/>
        </p:xfrm>
        <a:graphic>
          <a:graphicData uri="http://schemas.openxmlformats.org/presentationml/2006/ole">
            <mc:AlternateContent xmlns:mc="http://schemas.openxmlformats.org/markup-compatibility/2006">
              <mc:Choice xmlns:v="urn:schemas-microsoft-com:vml" Requires="v">
                <p:oleObj name="Equation" r:id="rId2" imgW="2590800" imgH="1143000" progId="Equation.3">
                  <p:embed/>
                </p:oleObj>
              </mc:Choice>
              <mc:Fallback>
                <p:oleObj name="Equation" r:id="rId2" imgW="2590800" imgH="1143000" progId="Equation.3">
                  <p:embed/>
                  <p:pic>
                    <p:nvPicPr>
                      <p:cNvPr id="3584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844676"/>
                        <a:ext cx="4446687" cy="1893794"/>
                      </a:xfrm>
                      <a:prstGeom prst="rect">
                        <a:avLst/>
                      </a:prstGeom>
                      <a:noFill/>
                      <a:ln>
                        <a:noFill/>
                      </a:ln>
                    </p:spPr>
                  </p:pic>
                </p:oleObj>
              </mc:Fallback>
            </mc:AlternateContent>
          </a:graphicData>
        </a:graphic>
      </p:graphicFrame>
      <p:sp>
        <p:nvSpPr>
          <p:cNvPr id="35846" name="Rectangle 3"/>
          <p:cNvSpPr txBox="1">
            <a:spLocks noChangeArrowheads="1"/>
          </p:cNvSpPr>
          <p:nvPr/>
        </p:nvSpPr>
        <p:spPr bwMode="auto">
          <a:xfrm>
            <a:off x="395536" y="3801971"/>
            <a:ext cx="8352928" cy="1286619"/>
          </a:xfrm>
          <a:prstGeom prst="rect">
            <a:avLst/>
          </a:prstGeom>
          <a:noFill/>
          <a:ln w="12700" cap="rnd">
            <a:solidFill>
              <a:srgbClr val="000000"/>
            </a:solidFill>
            <a:prstDash val="sysDot"/>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Clr>
                <a:srgbClr val="FF0000"/>
              </a:buClr>
              <a:buFont typeface="Wingdings" panose="05000000000000000000" pitchFamily="2" charset="2"/>
              <a:buChar char="Ø"/>
            </a:pPr>
            <a:r>
              <a:rPr lang="en-US" altLang="ru-RU" sz="1800" b="1" i="1" dirty="0" err="1">
                <a:solidFill>
                  <a:srgbClr val="000000"/>
                </a:solidFill>
                <a:latin typeface="Arial" panose="020B0604020202020204" pitchFamily="34" charset="0"/>
              </a:rPr>
              <a:t>E</a:t>
            </a:r>
            <a:r>
              <a:rPr lang="en-US" altLang="ru-RU" sz="1800" b="1" i="1" baseline="-25000" dirty="0" err="1">
                <a:solidFill>
                  <a:srgbClr val="000000"/>
                </a:solidFill>
                <a:latin typeface="Arial" panose="020B0604020202020204" pitchFamily="34" charset="0"/>
              </a:rPr>
              <a:t>g</a:t>
            </a:r>
            <a:r>
              <a:rPr lang="en-US" altLang="ru-RU" sz="1800" b="1" dirty="0">
                <a:solidFill>
                  <a:srgbClr val="000000"/>
                </a:solidFill>
                <a:latin typeface="Arial" panose="020B0604020202020204" pitchFamily="34" charset="0"/>
              </a:rPr>
              <a:t>, </a:t>
            </a:r>
            <a:r>
              <a:rPr lang="ro-RO" altLang="ru-RU" sz="1800" b="1" dirty="0">
                <a:solidFill>
                  <a:srgbClr val="000000"/>
                </a:solidFill>
                <a:latin typeface="Arial" panose="020B0604020202020204" pitchFamily="34" charset="0"/>
              </a:rPr>
              <a:t>determină ce efort (energie) este necesară ca să fie ruptă legătura covalentă a electronului ca el să devină liber.</a:t>
            </a:r>
          </a:p>
          <a:p>
            <a:pPr eaLnBrk="1" hangingPunct="1">
              <a:buClr>
                <a:srgbClr val="FF0000"/>
              </a:buClr>
              <a:buFont typeface="Wingdings" panose="05000000000000000000" pitchFamily="2" charset="2"/>
              <a:buChar char="Ø"/>
            </a:pPr>
            <a:r>
              <a:rPr lang="ro-RO" altLang="ru-RU" sz="1800" b="1" dirty="0">
                <a:solidFill>
                  <a:srgbClr val="000000"/>
                </a:solidFill>
                <a:latin typeface="Arial" panose="020B0604020202020204" pitchFamily="34" charset="0"/>
              </a:rPr>
              <a:t>Există o relație exponențială între densitatea electronilor liberi și energia benzii interzise</a:t>
            </a:r>
            <a:endParaRPr lang="en-US" altLang="ru-RU" sz="1800" b="1" dirty="0">
              <a:solidFill>
                <a:srgbClr val="000000"/>
              </a:solidFill>
              <a:latin typeface="Arial" panose="020B0604020202020204" pitchFamily="34" charset="0"/>
            </a:endParaRPr>
          </a:p>
        </p:txBody>
      </p:sp>
      <p:sp>
        <p:nvSpPr>
          <p:cNvPr id="7" name="Content Placeholder 2"/>
          <p:cNvSpPr txBox="1">
            <a:spLocks/>
          </p:cNvSpPr>
          <p:nvPr/>
        </p:nvSpPr>
        <p:spPr bwMode="auto">
          <a:xfrm>
            <a:off x="643372" y="5152091"/>
            <a:ext cx="6016860" cy="15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ro-RO" sz="2200" dirty="0"/>
              <a:t>În Si intrinsec: î</a:t>
            </a:r>
            <a:r>
              <a:rPr lang="en-US" sz="2200" dirty="0"/>
              <a:t>n </a:t>
            </a:r>
            <a:r>
              <a:rPr lang="en-US" sz="2200" dirty="0" err="1"/>
              <a:t>echilibru</a:t>
            </a:r>
            <a:r>
              <a:rPr lang="en-US" sz="2200" dirty="0"/>
              <a:t> </a:t>
            </a:r>
            <a:r>
              <a:rPr lang="en-US" sz="2200" dirty="0" err="1"/>
              <a:t>termic</a:t>
            </a:r>
            <a:r>
              <a:rPr lang="en-US" sz="2200" dirty="0"/>
              <a:t> </a:t>
            </a:r>
            <a:r>
              <a:rPr lang="ro-RO" sz="2200" dirty="0"/>
              <a:t> </a:t>
            </a:r>
            <a:r>
              <a:rPr lang="ro-RO" sz="2200" b="1" dirty="0"/>
              <a:t>n=n</a:t>
            </a:r>
            <a:r>
              <a:rPr lang="ro-RO" sz="2200" b="1" baseline="-25000" dirty="0"/>
              <a:t>o</a:t>
            </a:r>
            <a:r>
              <a:rPr lang="ro-RO" sz="2200" b="1" dirty="0"/>
              <a:t> și p=p</a:t>
            </a:r>
            <a:r>
              <a:rPr lang="ro-RO" sz="2200" b="1" baseline="-25000" dirty="0"/>
              <a:t>o</a:t>
            </a:r>
          </a:p>
          <a:p>
            <a:pPr>
              <a:defRPr/>
            </a:pPr>
            <a:r>
              <a:rPr lang="ro-RO" sz="2200" baseline="-25000" dirty="0"/>
              <a:t>(n, p – concentrația electronilor și golurilor de conducție)</a:t>
            </a:r>
          </a:p>
          <a:p>
            <a:pPr marL="0" indent="0">
              <a:buFontTx/>
              <a:buNone/>
              <a:defRPr/>
            </a:pPr>
            <a:r>
              <a:rPr lang="ro-RO" sz="2200" dirty="0"/>
              <a:t>și                   </a:t>
            </a:r>
            <a:r>
              <a:rPr lang="ro-RO" sz="2200" baseline="-25000" dirty="0"/>
              <a:t> </a:t>
            </a:r>
            <a:r>
              <a:rPr lang="ro-RO" sz="2200" b="1" dirty="0"/>
              <a:t>n</a:t>
            </a:r>
            <a:r>
              <a:rPr lang="ro-RO" sz="2200" b="1" baseline="-25000" dirty="0"/>
              <a:t>o = </a:t>
            </a:r>
            <a:r>
              <a:rPr lang="ro-RO" sz="2200" b="1" dirty="0"/>
              <a:t>p</a:t>
            </a:r>
            <a:r>
              <a:rPr lang="ro-RO" sz="2200" b="1" baseline="-25000" dirty="0"/>
              <a:t>o</a:t>
            </a:r>
            <a:r>
              <a:rPr lang="ro-RO" sz="2200" b="1" dirty="0"/>
              <a:t> = n</a:t>
            </a:r>
            <a:r>
              <a:rPr lang="ro-RO" sz="2200" b="1" baseline="-25000" dirty="0"/>
              <a:t>i</a:t>
            </a:r>
            <a:r>
              <a:rPr lang="ro-RO" sz="2200" b="1" dirty="0"/>
              <a:t>(T)</a:t>
            </a:r>
          </a:p>
          <a:p>
            <a:pPr marL="0" indent="0" algn="ctr">
              <a:buFontTx/>
              <a:buNone/>
              <a:defRPr/>
            </a:pPr>
            <a:r>
              <a:rPr lang="ro-RO" sz="2200" b="1" dirty="0"/>
              <a:t>n</a:t>
            </a:r>
            <a:r>
              <a:rPr lang="ro-RO" sz="2200" b="1" baseline="-25000" dirty="0"/>
              <a:t>i</a:t>
            </a:r>
            <a:r>
              <a:rPr lang="ro-RO" sz="2200" b="1" dirty="0"/>
              <a:t>(T) = f (T)</a:t>
            </a:r>
            <a:r>
              <a:rPr lang="ro-RO" sz="2200" b="1" baseline="30000" dirty="0"/>
              <a:t>-3/2</a:t>
            </a:r>
            <a:r>
              <a:rPr lang="ro-RO" sz="2200" b="1" dirty="0"/>
              <a:t>exp (-Eg/2kT)</a:t>
            </a:r>
          </a:p>
        </p:txBody>
      </p:sp>
      <p:sp>
        <p:nvSpPr>
          <p:cNvPr id="8" name="Rectangle 7"/>
          <p:cNvSpPr/>
          <p:nvPr/>
        </p:nvSpPr>
        <p:spPr>
          <a:xfrm>
            <a:off x="6136048" y="5723234"/>
            <a:ext cx="2860079" cy="923330"/>
          </a:xfrm>
          <a:prstGeom prst="rect">
            <a:avLst/>
          </a:prstGeom>
        </p:spPr>
        <p:txBody>
          <a:bodyPr wrap="square">
            <a:spAutoFit/>
          </a:bodyPr>
          <a:lstStyle/>
          <a:p>
            <a:r>
              <a:rPr lang="ro-RO" altLang="zh-CN" sz="1800" dirty="0">
                <a:solidFill>
                  <a:srgbClr val="FF0000"/>
                </a:solidFill>
                <a:ea typeface="宋体" panose="02010600030101010101" pitchFamily="2" charset="-122"/>
              </a:rPr>
              <a:t>La </a:t>
            </a:r>
            <a:r>
              <a:rPr lang="ro-RO" altLang="zh-CN" sz="1800" b="1" dirty="0">
                <a:solidFill>
                  <a:srgbClr val="FF0000"/>
                </a:solidFill>
                <a:ea typeface="宋体" panose="02010600030101010101" pitchFamily="2" charset="-122"/>
              </a:rPr>
              <a:t>T</a:t>
            </a:r>
            <a:r>
              <a:rPr lang="ro-RO" altLang="zh-CN" sz="1800" dirty="0">
                <a:solidFill>
                  <a:srgbClr val="FF0000"/>
                </a:solidFill>
                <a:ea typeface="宋体" panose="02010600030101010101" pitchFamily="2" charset="-122"/>
              </a:rPr>
              <a:t> de cameră numai unu</a:t>
            </a:r>
            <a:r>
              <a:rPr lang="en-US" altLang="zh-CN" sz="1800" dirty="0">
                <a:solidFill>
                  <a:srgbClr val="FF0000"/>
                </a:solidFill>
                <a:ea typeface="宋体" panose="02010600030101010101" pitchFamily="2" charset="-122"/>
              </a:rPr>
              <a:t>l</a:t>
            </a:r>
            <a:r>
              <a:rPr lang="ro-RO" altLang="zh-CN" sz="1800" dirty="0">
                <a:solidFill>
                  <a:srgbClr val="FF0000"/>
                </a:solidFill>
                <a:ea typeface="宋体" panose="02010600030101010101" pitchFamily="2" charset="-122"/>
              </a:rPr>
              <a:t> din un miliard de atomi este ionizat</a:t>
            </a:r>
            <a:endParaRPr lang="en-US" sz="18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GB" altLang="en-US"/>
          </a:p>
        </p:txBody>
      </p:sp>
      <p:sp>
        <p:nvSpPr>
          <p:cNvPr id="36867"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EE999C8-4CCA-4849-AD28-43F52C18C7F1}" type="slidenum">
              <a:rPr lang="zh-CN" altLang="en-US" sz="1400" smtClean="0"/>
              <a:pPr>
                <a:spcBef>
                  <a:spcPct val="0"/>
                </a:spcBef>
                <a:buFontTx/>
                <a:buNone/>
              </a:pPr>
              <a:t>23</a:t>
            </a:fld>
            <a:endParaRPr lang="zh-CN" altLang="en-US" sz="1400"/>
          </a:p>
        </p:txBody>
      </p:sp>
      <p:pic>
        <p:nvPicPr>
          <p:cNvPr id="36868"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2238" y="609600"/>
            <a:ext cx="8899525" cy="53514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996F839-4C6D-44B5-8D7D-53BB1161299D}" type="slidenum">
              <a:rPr lang="zh-CN" altLang="en-US" sz="1400" smtClean="0"/>
              <a:pPr>
                <a:spcBef>
                  <a:spcPct val="0"/>
                </a:spcBef>
                <a:buFontTx/>
                <a:buNone/>
              </a:pPr>
              <a:t>24</a:t>
            </a:fld>
            <a:endParaRPr lang="zh-CN" altLang="en-US" sz="1400"/>
          </a:p>
        </p:txBody>
      </p:sp>
      <p:sp>
        <p:nvSpPr>
          <p:cNvPr id="26627"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a:ea typeface="宋体" panose="02010600030101010101" pitchFamily="2" charset="-122"/>
              </a:rPr>
              <a:t>SC intrinsec </a:t>
            </a:r>
            <a:r>
              <a:rPr lang="en-US" altLang="zh-CN" sz="3600">
                <a:ea typeface="宋体" panose="02010600030101010101" pitchFamily="2" charset="-122"/>
              </a:rPr>
              <a:t>(cont’d)</a:t>
            </a:r>
          </a:p>
        </p:txBody>
      </p:sp>
      <p:pic>
        <p:nvPicPr>
          <p:cNvPr id="72708" name="Picture 4" descr="http://hyperphysics.phy-astr.gsu.edu/hbase/Solids/imgsol/intr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865" y="1671685"/>
            <a:ext cx="4360557" cy="36295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12247" y="5662027"/>
            <a:ext cx="5488234" cy="830997"/>
          </a:xfrm>
          <a:prstGeom prst="rect">
            <a:avLst/>
          </a:prstGeom>
        </p:spPr>
        <p:txBody>
          <a:bodyPr wrap="none">
            <a:spAutoFit/>
          </a:bodyPr>
          <a:lstStyle/>
          <a:p>
            <a:r>
              <a:rPr lang="ro-RO" b="1" dirty="0">
                <a:solidFill>
                  <a:srgbClr val="FF0000"/>
                </a:solidFill>
              </a:rPr>
              <a:t>Pentru T &gt; 0K</a:t>
            </a:r>
          </a:p>
          <a:p>
            <a:r>
              <a:rPr lang="ro-RO" b="1" dirty="0">
                <a:solidFill>
                  <a:srgbClr val="FF0000"/>
                </a:solidFill>
              </a:rPr>
              <a:t>Notă: partea cubului de Si are 0,543 nm </a:t>
            </a:r>
          </a:p>
        </p:txBody>
      </p:sp>
      <p:pic>
        <p:nvPicPr>
          <p:cNvPr id="72710" name="Picture 6" descr="https://www.pveducation.org/sites/default/files/PVCDROM/PN-Junction/Images/BOND-SI.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27203"/>
            <a:ext cx="4322950" cy="338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52CCABA-88A7-4C91-B65A-46E88585876E}" type="slidenum">
              <a:rPr lang="zh-CN" altLang="en-US" sz="1400" smtClean="0"/>
              <a:pPr>
                <a:spcBef>
                  <a:spcPct val="0"/>
                </a:spcBef>
                <a:buFontTx/>
                <a:buNone/>
              </a:pPr>
              <a:t>25</a:t>
            </a:fld>
            <a:endParaRPr lang="zh-CN" altLang="en-US" sz="1400"/>
          </a:p>
        </p:txBody>
      </p:sp>
      <p:sp>
        <p:nvSpPr>
          <p:cNvPr id="29699"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a:ea typeface="宋体" panose="02010600030101010101" pitchFamily="2" charset="-122"/>
              </a:rPr>
              <a:t>SC intrinsec </a:t>
            </a:r>
            <a:r>
              <a:rPr lang="en-US" altLang="zh-CN" sz="3600">
                <a:ea typeface="宋体" panose="02010600030101010101" pitchFamily="2" charset="-122"/>
              </a:rPr>
              <a:t>(cont’d)</a:t>
            </a:r>
          </a:p>
        </p:txBody>
      </p:sp>
      <p:sp>
        <p:nvSpPr>
          <p:cNvPr id="29700" name="Rectangle 4"/>
          <p:cNvSpPr>
            <a:spLocks noGrp="1" noChangeArrowheads="1"/>
          </p:cNvSpPr>
          <p:nvPr>
            <p:ph type="body" idx="1"/>
          </p:nvPr>
        </p:nvSpPr>
        <p:spPr>
          <a:xfrm>
            <a:off x="-23133" y="3933056"/>
            <a:ext cx="8941729" cy="4267200"/>
          </a:xfrm>
        </p:spPr>
        <p:txBody>
          <a:bodyPr/>
          <a:lstStyle/>
          <a:p>
            <a:pPr eaLnBrk="1" hangingPunct="1">
              <a:lnSpc>
                <a:spcPct val="90000"/>
              </a:lnSpc>
            </a:pPr>
            <a:r>
              <a:rPr lang="ro-RO" altLang="zh-CN" sz="2800" dirty="0">
                <a:ea typeface="宋体" panose="02010600030101010101" pitchFamily="2" charset="-122"/>
              </a:rPr>
              <a:t>Termoionizarea</a:t>
            </a:r>
            <a:endParaRPr lang="en-US" altLang="zh-CN" sz="2800" dirty="0">
              <a:ea typeface="宋体" panose="02010600030101010101" pitchFamily="2" charset="-122"/>
            </a:endParaRPr>
          </a:p>
          <a:p>
            <a:pPr lvl="2" eaLnBrk="1" hangingPunct="1">
              <a:lnSpc>
                <a:spcPct val="90000"/>
              </a:lnSpc>
              <a:buClr>
                <a:schemeClr val="accent2"/>
              </a:buClr>
              <a:buFont typeface="Wingdings" panose="05000000000000000000" pitchFamily="2" charset="2"/>
              <a:buChar char="Ø"/>
            </a:pPr>
            <a:r>
              <a:rPr lang="ro-RO" altLang="zh-CN" i="1" dirty="0">
                <a:ea typeface="宋体" panose="02010600030101010101" pitchFamily="2" charset="-122"/>
              </a:rPr>
              <a:t>Electronii liberi</a:t>
            </a:r>
            <a:r>
              <a:rPr lang="en-US" altLang="zh-CN" i="1" dirty="0">
                <a:ea typeface="宋体" panose="02010600030101010101" pitchFamily="2" charset="-122"/>
              </a:rPr>
              <a:t>---</a:t>
            </a:r>
            <a:r>
              <a:rPr lang="en-US" altLang="zh-CN" dirty="0" err="1">
                <a:ea typeface="宋体" panose="02010600030101010101" pitchFamily="2" charset="-122"/>
              </a:rPr>
              <a:t>produ</a:t>
            </a:r>
            <a:r>
              <a:rPr lang="ro-RO" altLang="zh-CN" dirty="0">
                <a:ea typeface="宋体" panose="02010600030101010101" pitchFamily="2" charset="-122"/>
              </a:rPr>
              <a:t>și prin termoionizare</a:t>
            </a:r>
            <a:r>
              <a:rPr lang="en-US" altLang="zh-CN" dirty="0">
                <a:ea typeface="宋体" panose="02010600030101010101" pitchFamily="2" charset="-122"/>
              </a:rPr>
              <a:t>, </a:t>
            </a:r>
            <a:r>
              <a:rPr lang="ro-RO" altLang="zh-CN" dirty="0">
                <a:ea typeface="宋体" panose="02010600030101010101" pitchFamily="2" charset="-122"/>
              </a:rPr>
              <a:t>sunt liberi în mișcare în str-ra cristalină</a:t>
            </a:r>
            <a:r>
              <a:rPr lang="en-US" altLang="zh-CN" dirty="0">
                <a:ea typeface="宋体" panose="02010600030101010101" pitchFamily="2" charset="-122"/>
              </a:rPr>
              <a:t>.</a:t>
            </a:r>
          </a:p>
          <a:p>
            <a:pPr lvl="2" eaLnBrk="1" hangingPunct="1">
              <a:lnSpc>
                <a:spcPct val="90000"/>
              </a:lnSpc>
              <a:buClr>
                <a:schemeClr val="accent2"/>
              </a:buClr>
              <a:buFontTx/>
              <a:buNone/>
            </a:pPr>
            <a:r>
              <a:rPr lang="ro-RO" altLang="zh-CN" b="1" i="1" dirty="0">
                <a:ea typeface="宋体" panose="02010600030101010101" pitchFamily="2" charset="-122"/>
              </a:rPr>
              <a:t>Deci, ce este Generarea purtătorilor de sarcină?</a:t>
            </a:r>
            <a:endParaRPr lang="en-US" altLang="zh-CN" b="1" dirty="0">
              <a:ea typeface="宋体" panose="02010600030101010101" pitchFamily="2" charset="-122"/>
            </a:endParaRPr>
          </a:p>
        </p:txBody>
      </p:sp>
      <p:sp>
        <p:nvSpPr>
          <p:cNvPr id="2" name="Rectangle 1"/>
          <p:cNvSpPr/>
          <p:nvPr/>
        </p:nvSpPr>
        <p:spPr>
          <a:xfrm>
            <a:off x="107504" y="1455892"/>
            <a:ext cx="8928992" cy="2677656"/>
          </a:xfrm>
          <a:prstGeom prst="rect">
            <a:avLst/>
          </a:prstGeom>
        </p:spPr>
        <p:txBody>
          <a:bodyPr wrap="square">
            <a:spAutoFit/>
          </a:bodyPr>
          <a:lstStyle/>
          <a:p>
            <a:r>
              <a:rPr lang="ro-RO" sz="2000" dirty="0"/>
              <a:t>Învelișul cel mai exterior al atomului este capabil să fie gazada a opt electroni atunci fiind cel mai stabil. </a:t>
            </a:r>
          </a:p>
          <a:p>
            <a:r>
              <a:rPr lang="ro-RO" sz="2000" dirty="0"/>
              <a:t>Dar orbita cea mai exterioară a Si are doar patru electroni. Atomul de Si are nevoie de încă 4 electroni pentru a deveni mai stabil. Atomul de Si formează 4 legături covalente cu cei 4 atomi vecini. </a:t>
            </a:r>
          </a:p>
          <a:p>
            <a:r>
              <a:rPr lang="ro-RO" sz="2000" dirty="0"/>
              <a:t>În legătura covalentă, fiecare electron de valență este împărțit de doi atomi.</a:t>
            </a:r>
            <a:r>
              <a:rPr lang="ro-RO" altLang="zh-CN" dirty="0">
                <a:ea typeface="宋体" panose="02010600030101010101" pitchFamily="2" charset="-122"/>
              </a:rPr>
              <a:t> Este intactă la T joase și la termoionizare este ruptă deja la T de cameră</a:t>
            </a:r>
            <a:endParaRPr lang="en-US" altLang="zh-CN" dirty="0">
              <a:ea typeface="宋体" panose="02010600030101010101" pitchFamily="2" charset="-122"/>
            </a:endParaRPr>
          </a:p>
          <a:p>
            <a:endParaRPr lang="ro-RO"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2FAD3EF-8EB9-4CCA-A408-9A8BE7281DCA}" type="slidenum">
              <a:rPr lang="zh-CN" altLang="en-US" sz="1400" smtClean="0"/>
              <a:pPr>
                <a:spcBef>
                  <a:spcPct val="0"/>
                </a:spcBef>
                <a:buFontTx/>
                <a:buNone/>
              </a:pPr>
              <a:t>26</a:t>
            </a:fld>
            <a:endParaRPr lang="zh-CN" altLang="en-US" sz="1400"/>
          </a:p>
        </p:txBody>
      </p:sp>
      <p:sp>
        <p:nvSpPr>
          <p:cNvPr id="30723" name="Rectangle 2"/>
          <p:cNvSpPr>
            <a:spLocks noGrp="1" noChangeArrowheads="1"/>
          </p:cNvSpPr>
          <p:nvPr>
            <p:ph type="title"/>
          </p:nvPr>
        </p:nvSpPr>
        <p:spPr>
          <a:xfrm>
            <a:off x="2286000" y="304800"/>
            <a:ext cx="6400800" cy="603920"/>
          </a:xfrm>
          <a:solidFill>
            <a:srgbClr val="FF66CC"/>
          </a:solidFill>
        </p:spPr>
        <p:txBody>
          <a:bodyPr/>
          <a:lstStyle/>
          <a:p>
            <a:pPr algn="l" eaLnBrk="1" hangingPunct="1"/>
            <a:r>
              <a:rPr lang="ro-RO" altLang="zh-CN" sz="3600" dirty="0">
                <a:ea typeface="宋体" panose="02010600030101010101" pitchFamily="2" charset="-122"/>
              </a:rPr>
              <a:t>SC intrinsec </a:t>
            </a:r>
            <a:r>
              <a:rPr lang="en-US" altLang="zh-CN" sz="3600" dirty="0">
                <a:ea typeface="宋体" panose="02010600030101010101" pitchFamily="2" charset="-122"/>
              </a:rPr>
              <a:t>(cont’d)</a:t>
            </a:r>
          </a:p>
        </p:txBody>
      </p:sp>
      <p:sp>
        <p:nvSpPr>
          <p:cNvPr id="30724" name="Rectangle 4"/>
          <p:cNvSpPr>
            <a:spLocks noGrp="1" noChangeArrowheads="1"/>
          </p:cNvSpPr>
          <p:nvPr>
            <p:ph type="body" idx="1"/>
          </p:nvPr>
        </p:nvSpPr>
        <p:spPr>
          <a:xfrm>
            <a:off x="107504" y="1052736"/>
            <a:ext cx="8856984" cy="4114800"/>
          </a:xfrm>
          <a:noFill/>
        </p:spPr>
        <p:txBody>
          <a:bodyPr/>
          <a:lstStyle/>
          <a:p>
            <a:pPr eaLnBrk="1" hangingPunct="1"/>
            <a:r>
              <a:rPr lang="ro-RO" altLang="zh-CN" dirty="0">
                <a:ea typeface="宋体" panose="02010600030101010101" pitchFamily="2" charset="-122"/>
              </a:rPr>
              <a:t>Purtătorii de sarcină - electronii liberi au sarcina negativă, iar golurile  - sarcina pozitivă</a:t>
            </a:r>
            <a:r>
              <a:rPr lang="en-US" altLang="zh-CN" dirty="0">
                <a:ea typeface="宋体" panose="02010600030101010101" pitchFamily="2" charset="-122"/>
              </a:rPr>
              <a:t>. </a:t>
            </a:r>
            <a:endParaRPr lang="ro-RO" altLang="zh-CN" dirty="0">
              <a:ea typeface="宋体" panose="02010600030101010101" pitchFamily="2" charset="-122"/>
            </a:endParaRPr>
          </a:p>
          <a:p>
            <a:pPr eaLnBrk="1" hangingPunct="1">
              <a:buFontTx/>
              <a:buNone/>
            </a:pPr>
            <a:r>
              <a:rPr lang="ro-RO" altLang="zh-CN" dirty="0">
                <a:ea typeface="宋体" panose="02010600030101010101" pitchFamily="2" charset="-122"/>
              </a:rPr>
              <a:t>Ambele tipuri de purtători de sarcină pot să se miște în cristal</a:t>
            </a:r>
            <a:r>
              <a:rPr lang="en-US" altLang="zh-CN" dirty="0">
                <a:ea typeface="宋体" panose="02010600030101010101" pitchFamily="2" charset="-122"/>
              </a:rPr>
              <a:t>. </a:t>
            </a:r>
            <a:r>
              <a:rPr lang="ro-RO" altLang="zh-CN" dirty="0">
                <a:ea typeface="宋体" panose="02010600030101010101" pitchFamily="2" charset="-122"/>
              </a:rPr>
              <a:t>Astfel ei generează apariția un</a:t>
            </a:r>
            <a:r>
              <a:rPr lang="en-US" altLang="zh-CN" dirty="0">
                <a:ea typeface="宋体" panose="02010600030101010101" pitchFamily="2" charset="-122"/>
              </a:rPr>
              <a:t>or</a:t>
            </a:r>
            <a:r>
              <a:rPr lang="ro-RO" altLang="zh-CN" dirty="0">
                <a:ea typeface="宋体" panose="02010600030101010101" pitchFamily="2" charset="-122"/>
              </a:rPr>
              <a:t> curent</a:t>
            </a:r>
            <a:r>
              <a:rPr lang="en-US" altLang="zh-CN" dirty="0" err="1">
                <a:ea typeface="宋体" panose="02010600030101010101" pitchFamily="2" charset="-122"/>
              </a:rPr>
              <a:t>i</a:t>
            </a:r>
            <a:r>
              <a:rPr lang="ro-RO" altLang="zh-CN" dirty="0">
                <a:ea typeface="宋体" panose="02010600030101010101" pitchFamily="2" charset="-122"/>
              </a:rPr>
              <a:t> electric</a:t>
            </a:r>
            <a:r>
              <a:rPr lang="en-US" altLang="zh-CN" dirty="0" err="1">
                <a:ea typeface="宋体" panose="02010600030101010101" pitchFamily="2" charset="-122"/>
              </a:rPr>
              <a:t>i</a:t>
            </a:r>
            <a:r>
              <a:rPr lang="ro-RO" altLang="zh-CN" dirty="0">
                <a:ea typeface="宋体" panose="02010600030101010101" pitchFamily="2" charset="-122"/>
              </a:rPr>
              <a:t> în circuit.</a:t>
            </a:r>
            <a:endParaRPr lang="en-US" altLang="zh-CN" dirty="0">
              <a:ea typeface="宋体" panose="02010600030101010101" pitchFamily="2" charset="-122"/>
            </a:endParaRPr>
          </a:p>
        </p:txBody>
      </p:sp>
      <p:pic>
        <p:nvPicPr>
          <p:cNvPr id="5" name="Content Placeholder 5" descr="Conduction Mechanism in Intrinsic Semiconductors"/>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07604" y="3645024"/>
            <a:ext cx="7056784"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868311F-6F3F-45F5-AE25-1E87B1695764}" type="slidenum">
              <a:rPr lang="zh-CN" altLang="en-US" sz="1400" smtClean="0"/>
              <a:pPr>
                <a:spcBef>
                  <a:spcPct val="0"/>
                </a:spcBef>
                <a:buFontTx/>
                <a:buNone/>
              </a:pPr>
              <a:t>27</a:t>
            </a:fld>
            <a:endParaRPr lang="zh-CN" altLang="en-US" sz="1400"/>
          </a:p>
        </p:txBody>
      </p:sp>
      <p:sp>
        <p:nvSpPr>
          <p:cNvPr id="37891" name="Rectangle 2"/>
          <p:cNvSpPr>
            <a:spLocks noGrp="1" noChangeArrowheads="1"/>
          </p:cNvSpPr>
          <p:nvPr>
            <p:ph type="title"/>
          </p:nvPr>
        </p:nvSpPr>
        <p:spPr>
          <a:xfrm>
            <a:off x="3492500" y="404813"/>
            <a:ext cx="2789238" cy="1143000"/>
          </a:xfrm>
          <a:solidFill>
            <a:srgbClr val="FF66CC"/>
          </a:solidFill>
        </p:spPr>
        <p:txBody>
          <a:bodyPr/>
          <a:lstStyle/>
          <a:p>
            <a:pPr algn="l" eaLnBrk="1" hangingPunct="1"/>
            <a:r>
              <a:rPr lang="ro-RO" altLang="zh-CN" sz="3600">
                <a:ea typeface="宋体" panose="02010600030101010101" pitchFamily="2" charset="-122"/>
              </a:rPr>
              <a:t>SC extrinseci</a:t>
            </a:r>
            <a:endParaRPr lang="en-US" altLang="zh-CN" sz="3600">
              <a:ea typeface="宋体" panose="02010600030101010101" pitchFamily="2" charset="-122"/>
            </a:endParaRPr>
          </a:p>
        </p:txBody>
      </p:sp>
      <p:sp>
        <p:nvSpPr>
          <p:cNvPr id="37892" name="Rectangle 4"/>
          <p:cNvSpPr>
            <a:spLocks noGrp="1" noChangeArrowheads="1"/>
          </p:cNvSpPr>
          <p:nvPr>
            <p:ph type="body" idx="1"/>
          </p:nvPr>
        </p:nvSpPr>
        <p:spPr>
          <a:noFill/>
        </p:spPr>
        <p:txBody>
          <a:bodyPr/>
          <a:lstStyle/>
          <a:p>
            <a:pPr eaLnBrk="1" hangingPunct="1"/>
            <a:r>
              <a:rPr lang="ro-RO" altLang="zh-CN" sz="2800">
                <a:ea typeface="宋体" panose="02010600030101010101" pitchFamily="2" charset="-122"/>
              </a:rPr>
              <a:t>SC dopați sun</a:t>
            </a:r>
            <a:r>
              <a:rPr lang="en-US" altLang="zh-CN" sz="2800">
                <a:ea typeface="宋体" panose="02010600030101010101" pitchFamily="2" charset="-122"/>
              </a:rPr>
              <a:t>t</a:t>
            </a:r>
            <a:r>
              <a:rPr lang="ro-RO" altLang="zh-CN" sz="2800">
                <a:ea typeface="宋体" panose="02010600030101010101" pitchFamily="2" charset="-122"/>
              </a:rPr>
              <a:t> SC în care un tip de purtători de sarcină predomină</a:t>
            </a:r>
            <a:r>
              <a:rPr lang="en-US" altLang="zh-CN" sz="2800">
                <a:ea typeface="宋体" panose="02010600030101010101" pitchFamily="2" charset="-122"/>
              </a:rPr>
              <a:t>.</a:t>
            </a:r>
          </a:p>
          <a:p>
            <a:pPr eaLnBrk="1" hangingPunct="1"/>
            <a:r>
              <a:rPr lang="ro-RO" altLang="zh-CN" sz="2800">
                <a:ea typeface="宋体" panose="02010600030101010101" pitchFamily="2" charset="-122"/>
              </a:rPr>
              <a:t>Numai 2 tipuri de SC dopați sunt cunoscuți</a:t>
            </a:r>
            <a:r>
              <a:rPr lang="en-US" altLang="zh-CN" sz="2800">
                <a:ea typeface="宋体" panose="02010600030101010101" pitchFamily="2" charset="-122"/>
              </a:rPr>
              <a:t>.</a:t>
            </a:r>
          </a:p>
          <a:p>
            <a:pPr eaLnBrk="1" hangingPunct="1"/>
            <a:r>
              <a:rPr lang="en-US" altLang="zh-CN" sz="2800">
                <a:ea typeface="宋体" panose="02010600030101010101" pitchFamily="2" charset="-122"/>
              </a:rPr>
              <a:t>Conductivit</a:t>
            </a:r>
            <a:r>
              <a:rPr lang="ro-RO" altLang="zh-CN" sz="2800">
                <a:ea typeface="宋体" panose="02010600030101010101" pitchFamily="2" charset="-122"/>
              </a:rPr>
              <a:t>atea SC dopați este mult mai mare ca a SC intrinseci</a:t>
            </a:r>
            <a:r>
              <a:rPr lang="en-US" altLang="zh-CN" sz="2800">
                <a:ea typeface="宋体" panose="02010600030101010101" pitchFamily="2" charset="-122"/>
              </a:rPr>
              <a:t>.</a:t>
            </a:r>
          </a:p>
          <a:p>
            <a:pPr eaLnBrk="1" hangingPunct="1"/>
            <a:r>
              <a:rPr lang="en-US" altLang="zh-CN" sz="2800" i="1">
                <a:ea typeface="宋体" panose="02010600030101010101" pitchFamily="2" charset="-122"/>
              </a:rPr>
              <a:t>pn</a:t>
            </a:r>
            <a:r>
              <a:rPr lang="en-US" altLang="zh-CN" sz="2800">
                <a:ea typeface="宋体" panose="02010600030101010101" pitchFamily="2" charset="-122"/>
              </a:rPr>
              <a:t> j</a:t>
            </a:r>
            <a:r>
              <a:rPr lang="ro-RO" altLang="zh-CN" sz="2800">
                <a:ea typeface="宋体" panose="02010600030101010101" pitchFamily="2" charset="-122"/>
              </a:rPr>
              <a:t>oncțiunea se formează din SC dopați </a:t>
            </a:r>
            <a:endParaRPr lang="en-US" altLang="zh-CN" sz="280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B5FE5E-4964-4FA4-90FB-408A37EA75F1}" type="slidenum">
              <a:rPr lang="zh-CN" altLang="en-US" sz="1400" smtClean="0"/>
              <a:pPr>
                <a:spcBef>
                  <a:spcPct val="0"/>
                </a:spcBef>
                <a:buFontTx/>
                <a:buNone/>
              </a:pPr>
              <a:t>28</a:t>
            </a:fld>
            <a:endParaRPr lang="zh-CN" altLang="en-US" sz="1400"/>
          </a:p>
        </p:txBody>
      </p:sp>
      <p:sp>
        <p:nvSpPr>
          <p:cNvPr id="38915"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a:ea typeface="宋体" panose="02010600030101010101" pitchFamily="2" charset="-122"/>
              </a:rPr>
              <a:t>n-SC extrinseci </a:t>
            </a:r>
            <a:r>
              <a:rPr lang="en-US" altLang="zh-CN" sz="3600">
                <a:ea typeface="宋体" panose="02010600030101010101" pitchFamily="2" charset="-122"/>
              </a:rPr>
              <a:t>(cont’d)</a:t>
            </a:r>
          </a:p>
        </p:txBody>
      </p:sp>
      <p:sp>
        <p:nvSpPr>
          <p:cNvPr id="38916" name="Rectangle 4"/>
          <p:cNvSpPr>
            <a:spLocks noGrp="1" noChangeArrowheads="1"/>
          </p:cNvSpPr>
          <p:nvPr>
            <p:ph type="body" idx="1"/>
          </p:nvPr>
        </p:nvSpPr>
        <p:spPr>
          <a:xfrm>
            <a:off x="609600" y="1676400"/>
            <a:ext cx="7848600" cy="4648200"/>
          </a:xfrm>
          <a:noFill/>
        </p:spPr>
        <p:txBody>
          <a:bodyPr/>
          <a:lstStyle/>
          <a:p>
            <a:pPr eaLnBrk="1" hangingPunct="1">
              <a:lnSpc>
                <a:spcPct val="90000"/>
              </a:lnSpc>
              <a:spcBef>
                <a:spcPct val="50000"/>
              </a:spcBef>
              <a:buFontTx/>
              <a:buNone/>
            </a:pPr>
            <a:r>
              <a:rPr lang="en-US" altLang="zh-CN" sz="2400" i="1" dirty="0">
                <a:ea typeface="宋体" panose="02010600030101010101" pitchFamily="2" charset="-122"/>
              </a:rPr>
              <a:t>n </a:t>
            </a:r>
            <a:r>
              <a:rPr lang="en-US" altLang="zh-CN" sz="2400" dirty="0">
                <a:ea typeface="宋体" panose="02010600030101010101" pitchFamily="2" charset="-122"/>
              </a:rPr>
              <a:t>t</a:t>
            </a:r>
            <a:r>
              <a:rPr lang="ro-RO" altLang="zh-CN" sz="2400" dirty="0">
                <a:ea typeface="宋体" panose="02010600030101010101" pitchFamily="2" charset="-122"/>
              </a:rPr>
              <a:t>ip</a:t>
            </a:r>
            <a:r>
              <a:rPr lang="en-US" altLang="zh-CN" sz="2400" dirty="0">
                <a:ea typeface="宋体" panose="02010600030101010101" pitchFamily="2" charset="-122"/>
              </a:rPr>
              <a:t> semiconductor</a:t>
            </a:r>
          </a:p>
          <a:p>
            <a:pPr eaLnBrk="1" hangingPunct="1">
              <a:lnSpc>
                <a:spcPct val="90000"/>
              </a:lnSpc>
              <a:spcBef>
                <a:spcPct val="50000"/>
              </a:spcBef>
            </a:pPr>
            <a:r>
              <a:rPr lang="en-US" altLang="zh-CN" sz="2000" dirty="0">
                <a:ea typeface="宋体" panose="02010600030101010101" pitchFamily="2" charset="-122"/>
              </a:rPr>
              <a:t>Concept</a:t>
            </a:r>
          </a:p>
          <a:p>
            <a:pPr eaLnBrk="1" hangingPunct="1">
              <a:lnSpc>
                <a:spcPct val="90000"/>
              </a:lnSpc>
              <a:spcBef>
                <a:spcPct val="50000"/>
              </a:spcBef>
              <a:buFontTx/>
              <a:buNone/>
            </a:pPr>
            <a:r>
              <a:rPr lang="en-US" altLang="zh-CN" sz="2000" dirty="0">
                <a:ea typeface="宋体" panose="02010600030101010101" pitchFamily="2" charset="-122"/>
              </a:rPr>
              <a:t>	</a:t>
            </a:r>
            <a:r>
              <a:rPr lang="ro-RO" altLang="zh-CN" sz="2000" dirty="0">
                <a:ea typeface="宋体" panose="02010600030101010101" pitchFamily="2" charset="-122"/>
              </a:rPr>
              <a:t>Un SC dopat, în carea majoritari sunt purtători de sarcină negativă – electronii- se numesc n (tip)-SC</a:t>
            </a:r>
            <a:endParaRPr lang="en-US" altLang="zh-CN" sz="2000" b="1" i="1" dirty="0">
              <a:ea typeface="宋体" panose="02010600030101010101" pitchFamily="2" charset="-122"/>
            </a:endParaRPr>
          </a:p>
          <a:p>
            <a:pPr eaLnBrk="1" hangingPunct="1">
              <a:lnSpc>
                <a:spcPct val="90000"/>
              </a:lnSpc>
              <a:spcBef>
                <a:spcPct val="50000"/>
              </a:spcBef>
            </a:pPr>
            <a:r>
              <a:rPr lang="en-US" altLang="zh-CN" sz="2000" dirty="0" err="1">
                <a:ea typeface="宋体" panose="02010600030101010101" pitchFamily="2" charset="-122"/>
              </a:rPr>
              <a:t>Terminolog</a:t>
            </a:r>
            <a:r>
              <a:rPr lang="ro-RO" altLang="zh-CN" sz="2000" dirty="0">
                <a:ea typeface="宋体" panose="02010600030101010101" pitchFamily="2" charset="-122"/>
              </a:rPr>
              <a:t>ie</a:t>
            </a:r>
            <a:endParaRPr lang="en-US" altLang="zh-CN" sz="2000" dirty="0">
              <a:ea typeface="宋体" panose="02010600030101010101" pitchFamily="2" charset="-122"/>
            </a:endParaRPr>
          </a:p>
          <a:p>
            <a:pPr lvl="1" eaLnBrk="1" hangingPunct="1">
              <a:lnSpc>
                <a:spcPct val="90000"/>
              </a:lnSpc>
              <a:spcBef>
                <a:spcPct val="50000"/>
              </a:spcBef>
              <a:buClr>
                <a:schemeClr val="accent2"/>
              </a:buClr>
              <a:buFont typeface="Wingdings" panose="05000000000000000000" pitchFamily="2" charset="2"/>
              <a:buChar char="Ø"/>
            </a:pPr>
            <a:r>
              <a:rPr lang="en-US" altLang="zh-CN" sz="2000" b="1" i="1" dirty="0">
                <a:ea typeface="宋体" panose="02010600030101010101" pitchFamily="2" charset="-122"/>
              </a:rPr>
              <a:t>Donor</a:t>
            </a:r>
            <a:r>
              <a:rPr lang="en-US" altLang="zh-CN" sz="2000" dirty="0">
                <a:ea typeface="宋体" panose="02010600030101010101" pitchFamily="2" charset="-122"/>
              </a:rPr>
              <a:t>---</a:t>
            </a:r>
            <a:r>
              <a:rPr lang="en-US" altLang="zh-CN" sz="2000" dirty="0" err="1">
                <a:ea typeface="宋体" panose="02010600030101010101" pitchFamily="2" charset="-122"/>
              </a:rPr>
              <a:t>impurit</a:t>
            </a:r>
            <a:r>
              <a:rPr lang="ro-RO" altLang="zh-CN" sz="2000" dirty="0">
                <a:ea typeface="宋体" panose="02010600030101010101" pitchFamily="2" charset="-122"/>
              </a:rPr>
              <a:t>ăți ce livrează electroni liberi , de regulă complet ionizație</a:t>
            </a:r>
            <a:r>
              <a:rPr lang="en-US" altLang="zh-CN" sz="2000" dirty="0">
                <a:ea typeface="宋体" panose="02010600030101010101" pitchFamily="2" charset="-122"/>
              </a:rPr>
              <a:t>.</a:t>
            </a:r>
          </a:p>
          <a:p>
            <a:pPr lvl="1" eaLnBrk="1" hangingPunct="1">
              <a:lnSpc>
                <a:spcPct val="90000"/>
              </a:lnSpc>
              <a:spcBef>
                <a:spcPct val="50000"/>
              </a:spcBef>
              <a:buClr>
                <a:schemeClr val="accent2"/>
              </a:buClr>
              <a:buFont typeface="Wingdings" panose="05000000000000000000" pitchFamily="2" charset="2"/>
              <a:buChar char="Ø"/>
            </a:pPr>
            <a:r>
              <a:rPr lang="en-US" altLang="zh-CN" sz="2000" b="1" i="1" dirty="0">
                <a:ea typeface="宋体" panose="02010600030101010101" pitchFamily="2" charset="-122"/>
              </a:rPr>
              <a:t>Po</a:t>
            </a:r>
            <a:r>
              <a:rPr lang="ro-RO" altLang="zh-CN" sz="2000" b="1" i="1" dirty="0">
                <a:ea typeface="宋体" panose="02010600030101010101" pitchFamily="2" charset="-122"/>
              </a:rPr>
              <a:t>s</a:t>
            </a:r>
            <a:r>
              <a:rPr lang="en-US" altLang="zh-CN" sz="2000" b="1" i="1" dirty="0" err="1">
                <a:ea typeface="宋体" panose="02010600030101010101" pitchFamily="2" charset="-122"/>
              </a:rPr>
              <a:t>itive</a:t>
            </a:r>
            <a:r>
              <a:rPr lang="en-US" altLang="zh-CN" sz="2000" b="1" i="1" dirty="0">
                <a:ea typeface="宋体" panose="02010600030101010101" pitchFamily="2" charset="-122"/>
              </a:rPr>
              <a:t> bound charge</a:t>
            </a:r>
            <a:r>
              <a:rPr lang="en-US" altLang="zh-CN" sz="2000" dirty="0">
                <a:ea typeface="宋体" panose="02010600030101010101" pitchFamily="2" charset="-122"/>
              </a:rPr>
              <a:t>---</a:t>
            </a:r>
            <a:r>
              <a:rPr lang="en-US" altLang="zh-CN" sz="2000" dirty="0" err="1">
                <a:ea typeface="宋体" panose="02010600030101010101" pitchFamily="2" charset="-122"/>
              </a:rPr>
              <a:t>impurit</a:t>
            </a:r>
            <a:r>
              <a:rPr lang="ro-RO" altLang="zh-CN" sz="2000" dirty="0">
                <a:ea typeface="宋体" panose="02010600030101010101" pitchFamily="2" charset="-122"/>
              </a:rPr>
              <a:t>ățile de atomi, ce donează electroni – contribuie la creșterea numărului sarcinilor cu legături pozitive</a:t>
            </a:r>
            <a:endParaRPr lang="en-US" altLang="zh-CN" sz="2000" dirty="0">
              <a:ea typeface="宋体" panose="02010600030101010101" pitchFamily="2" charset="-122"/>
            </a:endParaRPr>
          </a:p>
          <a:p>
            <a:pPr lvl="1" eaLnBrk="1" hangingPunct="1">
              <a:lnSpc>
                <a:spcPct val="90000"/>
              </a:lnSpc>
              <a:spcBef>
                <a:spcPct val="50000"/>
              </a:spcBef>
              <a:buClr>
                <a:schemeClr val="accent2"/>
              </a:buClr>
              <a:buFont typeface="Wingdings" panose="05000000000000000000" pitchFamily="2" charset="2"/>
              <a:buChar char="Ø"/>
            </a:pPr>
            <a:r>
              <a:rPr lang="ro-RO" altLang="zh-CN" sz="2000" b="1" i="1" dirty="0">
                <a:ea typeface="宋体" panose="02010600030101010101" pitchFamily="2" charset="-122"/>
              </a:rPr>
              <a:t>Purtători de sarcină</a:t>
            </a:r>
            <a:endParaRPr lang="en-US" altLang="zh-CN" sz="2000" b="1" i="1" dirty="0">
              <a:ea typeface="宋体" panose="02010600030101010101" pitchFamily="2" charset="-122"/>
            </a:endParaRPr>
          </a:p>
          <a:p>
            <a:pPr lvl="2" eaLnBrk="1" hangingPunct="1">
              <a:lnSpc>
                <a:spcPct val="90000"/>
              </a:lnSpc>
              <a:spcBef>
                <a:spcPct val="50000"/>
              </a:spcBef>
              <a:buClr>
                <a:srgbClr val="FF3399"/>
              </a:buClr>
            </a:pPr>
            <a:r>
              <a:rPr lang="ro-RO" altLang="zh-CN" sz="1800" dirty="0">
                <a:ea typeface="宋体" panose="02010600030101010101" pitchFamily="2" charset="-122"/>
              </a:rPr>
              <a:t>Electronii liberi</a:t>
            </a:r>
            <a:r>
              <a:rPr lang="en-US" altLang="zh-CN" sz="1800" dirty="0">
                <a:ea typeface="宋体" panose="02010600030101010101" pitchFamily="2" charset="-122"/>
              </a:rPr>
              <a:t>---</a:t>
            </a:r>
            <a:r>
              <a:rPr lang="ro-RO" altLang="zh-CN" sz="1800" dirty="0">
                <a:ea typeface="宋体" panose="02010600030101010101" pitchFamily="2" charset="-122"/>
              </a:rPr>
              <a:t>majoritatea proveniți din ionizarea impurităților, și foarte puțini – din termoionizare</a:t>
            </a:r>
            <a:r>
              <a:rPr lang="en-US" altLang="zh-CN" sz="1800" dirty="0">
                <a:ea typeface="宋体" panose="02010600030101010101" pitchFamily="2" charset="-122"/>
              </a:rPr>
              <a:t>.</a:t>
            </a:r>
          </a:p>
          <a:p>
            <a:pPr lvl="2" eaLnBrk="1" hangingPunct="1">
              <a:lnSpc>
                <a:spcPct val="90000"/>
              </a:lnSpc>
              <a:spcBef>
                <a:spcPct val="50000"/>
              </a:spcBef>
              <a:buClr>
                <a:srgbClr val="FF3399"/>
              </a:buClr>
            </a:pPr>
            <a:r>
              <a:rPr lang="ro-RO" altLang="zh-CN" sz="1800" dirty="0">
                <a:ea typeface="宋体" panose="02010600030101010101" pitchFamily="2" charset="-122"/>
              </a:rPr>
              <a:t>Goluri</a:t>
            </a:r>
            <a:r>
              <a:rPr lang="en-US" altLang="zh-CN" sz="1800" dirty="0">
                <a:ea typeface="宋体" panose="02010600030101010101" pitchFamily="2" charset="-122"/>
              </a:rPr>
              <a:t>---</a:t>
            </a:r>
            <a:r>
              <a:rPr lang="en-US" altLang="zh-CN" sz="1800" dirty="0" err="1">
                <a:ea typeface="宋体" panose="02010600030101010101" pitchFamily="2" charset="-122"/>
              </a:rPr>
              <a:t>minorit</a:t>
            </a:r>
            <a:r>
              <a:rPr lang="ro-RO" altLang="zh-CN" sz="1800" dirty="0">
                <a:ea typeface="宋体" panose="02010600030101010101" pitchFamily="2" charset="-122"/>
              </a:rPr>
              <a:t>ari</a:t>
            </a:r>
            <a:r>
              <a:rPr lang="en-US" altLang="zh-CN" sz="1800" dirty="0">
                <a:ea typeface="宋体" panose="02010600030101010101" pitchFamily="2" charset="-122"/>
              </a:rPr>
              <a:t>, </a:t>
            </a:r>
            <a:r>
              <a:rPr lang="ro-RO" altLang="zh-CN" sz="1800" dirty="0">
                <a:ea typeface="宋体" panose="02010600030101010101" pitchFamily="2" charset="-122"/>
              </a:rPr>
              <a:t>proveniți din termoionizare</a:t>
            </a:r>
            <a:r>
              <a:rPr lang="en-US" altLang="zh-CN" sz="1800" dirty="0">
                <a:ea typeface="宋体" panose="02010600030101010101" pitchFamily="2" charset="-122"/>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7FF37A6-7027-4DEA-86EC-419AD9A7FF3C}" type="slidenum">
              <a:rPr lang="zh-CN" altLang="en-US" sz="1400" smtClean="0"/>
              <a:pPr>
                <a:spcBef>
                  <a:spcPct val="0"/>
                </a:spcBef>
                <a:buFontTx/>
                <a:buNone/>
              </a:pPr>
              <a:t>29</a:t>
            </a:fld>
            <a:endParaRPr lang="zh-CN" altLang="en-US" sz="1400"/>
          </a:p>
        </p:txBody>
      </p:sp>
      <p:sp>
        <p:nvSpPr>
          <p:cNvPr id="39939" name="Rectangle 2"/>
          <p:cNvSpPr>
            <a:spLocks noGrp="1" noChangeArrowheads="1"/>
          </p:cNvSpPr>
          <p:nvPr>
            <p:ph type="title"/>
          </p:nvPr>
        </p:nvSpPr>
        <p:spPr>
          <a:xfrm>
            <a:off x="5921375" y="476250"/>
            <a:ext cx="3168650" cy="936625"/>
          </a:xfrm>
          <a:solidFill>
            <a:srgbClr val="FF66CC"/>
          </a:solidFill>
        </p:spPr>
        <p:txBody>
          <a:bodyPr/>
          <a:lstStyle/>
          <a:p>
            <a:pPr algn="l" eaLnBrk="1" hangingPunct="1"/>
            <a:r>
              <a:rPr lang="ro-RO" altLang="zh-CN" sz="3600" dirty="0">
                <a:ea typeface="宋体" panose="02010600030101010101" pitchFamily="2" charset="-122"/>
              </a:rPr>
              <a:t>SC extrinseci </a:t>
            </a:r>
            <a:br>
              <a:rPr lang="ro-RO" altLang="zh-CN" sz="3600" dirty="0">
                <a:ea typeface="宋体" panose="02010600030101010101" pitchFamily="2" charset="-122"/>
              </a:rPr>
            </a:br>
            <a:r>
              <a:rPr lang="ro-RO" altLang="zh-CN" sz="3600" dirty="0">
                <a:ea typeface="宋体" panose="02010600030101010101" pitchFamily="2" charset="-122"/>
              </a:rPr>
              <a:t>Cum se obțin?</a:t>
            </a:r>
            <a:br>
              <a:rPr lang="en-US" altLang="en-US" sz="3600" dirty="0"/>
            </a:br>
            <a:endParaRPr lang="en-US" altLang="zh-CN" sz="3600" dirty="0">
              <a:ea typeface="宋体" panose="02010600030101010101" pitchFamily="2" charset="-122"/>
            </a:endParaRPr>
          </a:p>
        </p:txBody>
      </p:sp>
      <p:pic>
        <p:nvPicPr>
          <p:cNvPr id="78850" name="Picture 2" descr="http://hyperphysics.phy-astr.gsu.edu/hbase/Solids/imgsol/pns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68960"/>
            <a:ext cx="5734050" cy="2695576"/>
          </a:xfrm>
          <a:prstGeom prst="rect">
            <a:avLst/>
          </a:prstGeom>
          <a:noFill/>
          <a:extLst>
            <a:ext uri="{909E8E84-426E-40DD-AFC4-6F175D3DCCD1}">
              <a14:hiddenFill xmlns:a14="http://schemas.microsoft.com/office/drawing/2010/main">
                <a:solidFill>
                  <a:srgbClr val="FFFFFF"/>
                </a:solidFill>
              </a14:hiddenFill>
            </a:ext>
          </a:extLst>
        </p:spPr>
      </p:pic>
      <p:pic>
        <p:nvPicPr>
          <p:cNvPr id="78852" name="Picture 4" descr="http://hyperphysics.phy-astr.gsu.edu/hbase/Solids/imgsol/dban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250"/>
            <a:ext cx="3173339" cy="2376686"/>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http://hyperphysics.phy-astr.gsu.edu/hbase/Solids/imgsol/pse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317" y="2596817"/>
            <a:ext cx="2649423" cy="1819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50825" y="114300"/>
            <a:ext cx="8785225" cy="4114800"/>
          </a:xfrm>
        </p:spPr>
        <p:txBody>
          <a:bodyPr/>
          <a:lstStyle/>
          <a:p>
            <a:r>
              <a:rPr lang="en-US" altLang="en-US" b="1" dirty="0" err="1"/>
              <a:t>Cele</a:t>
            </a:r>
            <a:r>
              <a:rPr lang="en-US" altLang="en-US" b="1" dirty="0"/>
              <a:t> </a:t>
            </a:r>
            <a:r>
              <a:rPr lang="en-US" altLang="en-US" b="1" dirty="0" err="1"/>
              <a:t>doua</a:t>
            </a:r>
            <a:r>
              <a:rPr lang="en-US" altLang="en-US" b="1" dirty="0"/>
              <a:t> </a:t>
            </a:r>
            <a:r>
              <a:rPr lang="en-US" altLang="en-US" b="1" dirty="0" err="1"/>
              <a:t>stari</a:t>
            </a:r>
            <a:r>
              <a:rPr lang="en-US" altLang="en-US" b="1" dirty="0"/>
              <a:t> </a:t>
            </a:r>
            <a:r>
              <a:rPr lang="en-US" altLang="en-US" b="1" dirty="0" err="1"/>
              <a:t>energetice</a:t>
            </a:r>
            <a:r>
              <a:rPr lang="en-US" altLang="en-US" b="1" dirty="0"/>
              <a:t> ale </a:t>
            </a:r>
            <a:r>
              <a:rPr lang="en-US" altLang="en-US" b="1" dirty="0" err="1"/>
              <a:t>electronului</a:t>
            </a:r>
            <a:r>
              <a:rPr lang="en-US" altLang="en-US" dirty="0"/>
              <a:t> (</a:t>
            </a:r>
            <a:r>
              <a:rPr lang="en-US" altLang="en-US" dirty="0" err="1"/>
              <a:t>localizata</a:t>
            </a:r>
            <a:r>
              <a:rPr lang="en-US" altLang="en-US" dirty="0"/>
              <a:t> </a:t>
            </a:r>
            <a:r>
              <a:rPr lang="en-US" altLang="en-US" dirty="0" err="1"/>
              <a:t>si</a:t>
            </a:r>
            <a:r>
              <a:rPr lang="en-US" altLang="en-US" dirty="0"/>
              <a:t> </a:t>
            </a:r>
            <a:r>
              <a:rPr lang="en-US" altLang="en-US" dirty="0" err="1"/>
              <a:t>delocalizata</a:t>
            </a:r>
            <a:r>
              <a:rPr lang="en-US" altLang="en-US" dirty="0"/>
              <a:t>) din </a:t>
            </a:r>
            <a:r>
              <a:rPr lang="en-US" altLang="en-US" dirty="0" err="1"/>
              <a:t>interiorul</a:t>
            </a:r>
            <a:r>
              <a:rPr lang="en-US" altLang="en-US" dirty="0"/>
              <a:t> </a:t>
            </a:r>
            <a:r>
              <a:rPr lang="en-US" altLang="en-US" dirty="0" err="1"/>
              <a:t>unui</a:t>
            </a:r>
            <a:r>
              <a:rPr lang="en-US" altLang="en-US" dirty="0"/>
              <a:t> semiconductor au </a:t>
            </a:r>
            <a:r>
              <a:rPr lang="en-US" altLang="en-US" dirty="0" err="1"/>
              <a:t>fost</a:t>
            </a:r>
            <a:r>
              <a:rPr lang="en-US" altLang="en-US" dirty="0"/>
              <a:t> </a:t>
            </a:r>
            <a:r>
              <a:rPr lang="en-US" altLang="en-US" dirty="0" err="1"/>
              <a:t>numite</a:t>
            </a:r>
            <a:r>
              <a:rPr lang="en-US" altLang="en-US" dirty="0"/>
              <a:t> "</a:t>
            </a:r>
            <a:r>
              <a:rPr lang="en-US" altLang="en-US" dirty="0" err="1"/>
              <a:t>banda</a:t>
            </a:r>
            <a:r>
              <a:rPr lang="en-US" altLang="en-US" dirty="0"/>
              <a:t> de </a:t>
            </a:r>
            <a:r>
              <a:rPr lang="en-US" altLang="en-US" dirty="0" err="1"/>
              <a:t>valenta</a:t>
            </a:r>
            <a:r>
              <a:rPr lang="en-US" altLang="en-US" dirty="0"/>
              <a:t>" </a:t>
            </a:r>
            <a:r>
              <a:rPr lang="en-US" altLang="en-US" dirty="0" err="1"/>
              <a:t>si</a:t>
            </a:r>
            <a:r>
              <a:rPr lang="en-US" altLang="en-US" dirty="0"/>
              <a:t> "</a:t>
            </a:r>
            <a:r>
              <a:rPr lang="en-US" altLang="en-US" dirty="0" err="1"/>
              <a:t>banda</a:t>
            </a:r>
            <a:r>
              <a:rPr lang="en-US" altLang="en-US" dirty="0"/>
              <a:t> de </a:t>
            </a:r>
            <a:r>
              <a:rPr lang="en-US" altLang="en-US" dirty="0" err="1"/>
              <a:t>conductie</a:t>
            </a:r>
            <a:r>
              <a:rPr lang="en-US" altLang="en-US" dirty="0"/>
              <a:t>".</a:t>
            </a:r>
            <a:endParaRPr lang="en-GB" altLang="en-US" dirty="0"/>
          </a:p>
          <a:p>
            <a:endParaRPr lang="en-GB" altLang="en-US" dirty="0"/>
          </a:p>
        </p:txBody>
      </p:sp>
      <p:sp>
        <p:nvSpPr>
          <p:cNvPr id="921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8E24815-B056-4E17-A7B4-75A0503FB93B}" type="slidenum">
              <a:rPr lang="zh-CN" altLang="en-US" sz="1400" smtClean="0"/>
              <a:pPr>
                <a:spcBef>
                  <a:spcPct val="0"/>
                </a:spcBef>
                <a:buFontTx/>
                <a:buNone/>
              </a:pPr>
              <a:t>3</a:t>
            </a:fld>
            <a:endParaRPr lang="zh-CN" altLang="en-US" sz="1400"/>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427288"/>
            <a:ext cx="6577012"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5CE639E-77D7-4AE2-8662-44160EDCAB68}" type="slidenum">
              <a:rPr lang="zh-CN" altLang="en-US" sz="1400" smtClean="0"/>
              <a:pPr>
                <a:spcBef>
                  <a:spcPct val="0"/>
                </a:spcBef>
                <a:buFontTx/>
                <a:buNone/>
              </a:pPr>
              <a:t>30</a:t>
            </a:fld>
            <a:endParaRPr lang="zh-CN" altLang="en-US" sz="1400"/>
          </a:p>
        </p:txBody>
      </p:sp>
      <p:sp>
        <p:nvSpPr>
          <p:cNvPr id="40963"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a:ea typeface="宋体" panose="02010600030101010101" pitchFamily="2" charset="-122"/>
              </a:rPr>
              <a:t>p-SC extrinseci </a:t>
            </a:r>
            <a:r>
              <a:rPr lang="en-US" altLang="zh-CN" sz="3600">
                <a:ea typeface="宋体" panose="02010600030101010101" pitchFamily="2" charset="-122"/>
              </a:rPr>
              <a:t>(cont’d)</a:t>
            </a:r>
          </a:p>
        </p:txBody>
      </p:sp>
      <p:sp>
        <p:nvSpPr>
          <p:cNvPr id="40964" name="Rectangle 4"/>
          <p:cNvSpPr>
            <a:spLocks noGrp="1" noChangeArrowheads="1"/>
          </p:cNvSpPr>
          <p:nvPr>
            <p:ph type="body" idx="1"/>
          </p:nvPr>
        </p:nvSpPr>
        <p:spPr>
          <a:xfrm>
            <a:off x="685800" y="1676400"/>
            <a:ext cx="7772400" cy="4572000"/>
          </a:xfrm>
          <a:noFill/>
        </p:spPr>
        <p:txBody>
          <a:bodyPr/>
          <a:lstStyle/>
          <a:p>
            <a:pPr eaLnBrk="1" hangingPunct="1">
              <a:lnSpc>
                <a:spcPct val="90000"/>
              </a:lnSpc>
              <a:spcBef>
                <a:spcPct val="50000"/>
              </a:spcBef>
              <a:buFontTx/>
              <a:buNone/>
            </a:pPr>
            <a:r>
              <a:rPr lang="en-US" altLang="zh-CN" sz="2400" i="1" dirty="0">
                <a:ea typeface="宋体" panose="02010600030101010101" pitchFamily="2" charset="-122"/>
              </a:rPr>
              <a:t>p</a:t>
            </a:r>
            <a:r>
              <a:rPr lang="en-US" altLang="zh-CN" sz="2400" dirty="0">
                <a:ea typeface="宋体" panose="02010600030101010101" pitchFamily="2" charset="-122"/>
              </a:rPr>
              <a:t> </a:t>
            </a:r>
            <a:r>
              <a:rPr lang="ro-RO" altLang="zh-CN" sz="2400" dirty="0">
                <a:ea typeface="宋体" panose="02010600030101010101" pitchFamily="2" charset="-122"/>
              </a:rPr>
              <a:t>(tip)</a:t>
            </a:r>
            <a:r>
              <a:rPr lang="en-US" altLang="zh-CN" sz="2400" dirty="0">
                <a:ea typeface="宋体" panose="02010600030101010101" pitchFamily="2" charset="-122"/>
              </a:rPr>
              <a:t> semiconductor</a:t>
            </a:r>
          </a:p>
          <a:p>
            <a:pPr eaLnBrk="1" hangingPunct="1">
              <a:lnSpc>
                <a:spcPct val="90000"/>
              </a:lnSpc>
              <a:spcBef>
                <a:spcPct val="50000"/>
              </a:spcBef>
            </a:pPr>
            <a:r>
              <a:rPr lang="en-US" altLang="zh-CN" sz="2000" dirty="0">
                <a:ea typeface="宋体" panose="02010600030101010101" pitchFamily="2" charset="-122"/>
              </a:rPr>
              <a:t>Concept: S</a:t>
            </a:r>
            <a:r>
              <a:rPr lang="ro-RO" altLang="zh-CN" sz="2000" dirty="0">
                <a:ea typeface="宋体" panose="02010600030101010101" pitchFamily="2" charset="-122"/>
              </a:rPr>
              <a:t>C dopat în care majoritatea purtătorilor de sarcină sunt goluri încărcate pozitiv</a:t>
            </a:r>
            <a:r>
              <a:rPr lang="en-US" altLang="zh-CN" sz="2000" b="1" i="1" dirty="0">
                <a:ea typeface="宋体" panose="02010600030101010101" pitchFamily="2" charset="-122"/>
              </a:rPr>
              <a:t>.</a:t>
            </a:r>
          </a:p>
          <a:p>
            <a:pPr eaLnBrk="1" hangingPunct="1">
              <a:lnSpc>
                <a:spcPct val="90000"/>
              </a:lnSpc>
              <a:spcBef>
                <a:spcPct val="50000"/>
              </a:spcBef>
            </a:pPr>
            <a:r>
              <a:rPr lang="en-US" altLang="zh-CN" sz="2000" dirty="0" err="1">
                <a:ea typeface="宋体" panose="02010600030101010101" pitchFamily="2" charset="-122"/>
              </a:rPr>
              <a:t>Terminolog</a:t>
            </a:r>
            <a:r>
              <a:rPr lang="ro-RO" altLang="zh-CN" sz="2000" dirty="0">
                <a:ea typeface="宋体" panose="02010600030101010101" pitchFamily="2" charset="-122"/>
              </a:rPr>
              <a:t>ie</a:t>
            </a:r>
            <a:endParaRPr lang="en-US" altLang="zh-CN" sz="2000" dirty="0">
              <a:ea typeface="宋体" panose="02010600030101010101" pitchFamily="2" charset="-122"/>
            </a:endParaRPr>
          </a:p>
          <a:p>
            <a:pPr lvl="1" eaLnBrk="1" hangingPunct="1">
              <a:lnSpc>
                <a:spcPct val="90000"/>
              </a:lnSpc>
              <a:spcBef>
                <a:spcPct val="50000"/>
              </a:spcBef>
              <a:buClr>
                <a:schemeClr val="accent2"/>
              </a:buClr>
              <a:buFont typeface="Wingdings" panose="05000000000000000000" pitchFamily="2" charset="2"/>
              <a:buChar char="Ø"/>
            </a:pPr>
            <a:r>
              <a:rPr lang="en-US" altLang="zh-CN" sz="2000" b="1" i="1" dirty="0">
                <a:ea typeface="宋体" panose="02010600030101010101" pitchFamily="2" charset="-122"/>
              </a:rPr>
              <a:t>acceptor</a:t>
            </a:r>
            <a:r>
              <a:rPr lang="en-US" altLang="zh-CN" sz="2000" dirty="0">
                <a:ea typeface="宋体" panose="02010600030101010101" pitchFamily="2" charset="-122"/>
              </a:rPr>
              <a:t>---</a:t>
            </a:r>
            <a:r>
              <a:rPr lang="en-US" altLang="zh-CN" sz="2000" dirty="0" err="1">
                <a:ea typeface="宋体" panose="02010600030101010101" pitchFamily="2" charset="-122"/>
              </a:rPr>
              <a:t>impurit</a:t>
            </a:r>
            <a:r>
              <a:rPr lang="ro-RO" altLang="zh-CN" sz="2000" dirty="0">
                <a:ea typeface="宋体" panose="02010600030101010101" pitchFamily="2" charset="-122"/>
              </a:rPr>
              <a:t>ăți ce livrează goluri</a:t>
            </a:r>
            <a:r>
              <a:rPr lang="en-US" altLang="zh-CN" sz="2000" dirty="0">
                <a:ea typeface="宋体" panose="02010600030101010101" pitchFamily="2" charset="-122"/>
              </a:rPr>
              <a:t>, </a:t>
            </a:r>
            <a:r>
              <a:rPr lang="ro-RO" altLang="zh-CN" sz="2000" dirty="0">
                <a:ea typeface="宋体" panose="02010600030101010101" pitchFamily="2" charset="-122"/>
              </a:rPr>
              <a:t>de regulă total ionizate</a:t>
            </a:r>
            <a:r>
              <a:rPr lang="en-US" altLang="zh-CN" sz="2000" dirty="0">
                <a:ea typeface="宋体" panose="02010600030101010101" pitchFamily="2" charset="-122"/>
              </a:rPr>
              <a:t>.</a:t>
            </a:r>
          </a:p>
          <a:p>
            <a:pPr lvl="1" eaLnBrk="1" hangingPunct="1">
              <a:lnSpc>
                <a:spcPct val="90000"/>
              </a:lnSpc>
              <a:spcBef>
                <a:spcPct val="50000"/>
              </a:spcBef>
              <a:buClr>
                <a:schemeClr val="accent2"/>
              </a:buClr>
              <a:buFont typeface="Wingdings" panose="05000000000000000000" pitchFamily="2" charset="2"/>
              <a:buChar char="Ø"/>
            </a:pPr>
            <a:r>
              <a:rPr lang="en-US" altLang="zh-CN" sz="2000" b="1" i="1" dirty="0">
                <a:ea typeface="宋体" panose="02010600030101010101" pitchFamily="2" charset="-122"/>
              </a:rPr>
              <a:t>negatively bound charge</a:t>
            </a:r>
            <a:r>
              <a:rPr lang="en-US" altLang="zh-CN" sz="2000" dirty="0">
                <a:ea typeface="宋体" panose="02010600030101010101" pitchFamily="2" charset="-122"/>
              </a:rPr>
              <a:t>---</a:t>
            </a:r>
            <a:r>
              <a:rPr lang="en-US" altLang="zh-CN" sz="2000" dirty="0" err="1">
                <a:ea typeface="宋体" panose="02010600030101010101" pitchFamily="2" charset="-122"/>
              </a:rPr>
              <a:t>impurit</a:t>
            </a:r>
            <a:r>
              <a:rPr lang="ro-RO" altLang="zh-CN" sz="2000" dirty="0">
                <a:ea typeface="宋体" panose="02010600030101010101" pitchFamily="2" charset="-122"/>
              </a:rPr>
              <a:t>ățil de atomi ce acceptă goluri conduc la creșterea </a:t>
            </a:r>
            <a:r>
              <a:rPr lang="en-US" altLang="zh-CN" sz="2000" dirty="0">
                <a:ea typeface="宋体" panose="02010600030101010101" pitchFamily="2" charset="-122"/>
              </a:rPr>
              <a:t> </a:t>
            </a:r>
            <a:r>
              <a:rPr lang="ro-RO" altLang="zh-CN" sz="2000" dirty="0">
                <a:ea typeface="宋体" panose="02010600030101010101" pitchFamily="2" charset="-122"/>
              </a:rPr>
              <a:t>sarcinilor cu legături negative</a:t>
            </a:r>
            <a:endParaRPr lang="en-US" altLang="zh-CN" sz="2000" dirty="0">
              <a:ea typeface="宋体" panose="02010600030101010101" pitchFamily="2" charset="-122"/>
            </a:endParaRPr>
          </a:p>
          <a:p>
            <a:pPr lvl="1" eaLnBrk="1" hangingPunct="1">
              <a:lnSpc>
                <a:spcPct val="90000"/>
              </a:lnSpc>
              <a:spcBef>
                <a:spcPct val="50000"/>
              </a:spcBef>
              <a:buClr>
                <a:schemeClr val="accent2"/>
              </a:buClr>
              <a:buFont typeface="Wingdings" panose="05000000000000000000" pitchFamily="2" charset="2"/>
              <a:buChar char="Ø"/>
            </a:pPr>
            <a:r>
              <a:rPr lang="ro-RO" altLang="zh-CN" sz="2000" b="1" i="1" dirty="0">
                <a:ea typeface="宋体" panose="02010600030101010101" pitchFamily="2" charset="-122"/>
              </a:rPr>
              <a:t>Purtători de sarcină </a:t>
            </a:r>
            <a:endParaRPr lang="en-US" altLang="zh-CN" sz="2000" b="1" i="1" dirty="0">
              <a:ea typeface="宋体" panose="02010600030101010101" pitchFamily="2" charset="-122"/>
            </a:endParaRPr>
          </a:p>
          <a:p>
            <a:pPr lvl="2" eaLnBrk="1" hangingPunct="1">
              <a:lnSpc>
                <a:spcPct val="90000"/>
              </a:lnSpc>
              <a:spcBef>
                <a:spcPct val="50000"/>
              </a:spcBef>
              <a:buClr>
                <a:srgbClr val="FF3399"/>
              </a:buClr>
            </a:pPr>
            <a:r>
              <a:rPr lang="ro-RO" altLang="zh-CN" sz="1800" dirty="0">
                <a:ea typeface="宋体" panose="02010600030101010101" pitchFamily="2" charset="-122"/>
              </a:rPr>
              <a:t>Gol</a:t>
            </a:r>
            <a:r>
              <a:rPr lang="en-US" altLang="zh-CN" sz="1800" dirty="0">
                <a:ea typeface="宋体" panose="02010600030101010101" pitchFamily="2" charset="-122"/>
              </a:rPr>
              <a:t>---</a:t>
            </a:r>
            <a:r>
              <a:rPr lang="en-US" altLang="zh-CN" sz="1800" dirty="0" err="1">
                <a:ea typeface="宋体" panose="02010600030101010101" pitchFamily="2" charset="-122"/>
              </a:rPr>
              <a:t>majorit</a:t>
            </a:r>
            <a:r>
              <a:rPr lang="ro-RO" altLang="zh-CN" sz="1800" dirty="0">
                <a:ea typeface="宋体" panose="02010600030101010101" pitchFamily="2" charset="-122"/>
              </a:rPr>
              <a:t>atea</a:t>
            </a:r>
            <a:r>
              <a:rPr lang="en-US" altLang="zh-CN" sz="1800" dirty="0">
                <a:ea typeface="宋体" panose="02010600030101010101" pitchFamily="2" charset="-122"/>
              </a:rPr>
              <a:t> </a:t>
            </a:r>
            <a:r>
              <a:rPr lang="ro-RO" altLang="zh-CN" sz="1800" dirty="0">
                <a:ea typeface="宋体" panose="02010600030101010101" pitchFamily="2" charset="-122"/>
              </a:rPr>
              <a:t>generate prin ionizarea impurităților, și insignificant – prin termoionizare</a:t>
            </a:r>
            <a:r>
              <a:rPr lang="en-US" altLang="zh-CN" sz="1800" dirty="0">
                <a:ea typeface="宋体" panose="02010600030101010101" pitchFamily="2" charset="-122"/>
              </a:rPr>
              <a:t>.</a:t>
            </a:r>
          </a:p>
          <a:p>
            <a:pPr lvl="2" eaLnBrk="1" hangingPunct="1">
              <a:lnSpc>
                <a:spcPct val="90000"/>
              </a:lnSpc>
              <a:spcBef>
                <a:spcPct val="50000"/>
              </a:spcBef>
              <a:buClr>
                <a:srgbClr val="FF3399"/>
              </a:buClr>
            </a:pPr>
            <a:r>
              <a:rPr lang="ro-RO" altLang="zh-CN" sz="1800" dirty="0">
                <a:ea typeface="宋体" panose="02010600030101010101" pitchFamily="2" charset="-122"/>
              </a:rPr>
              <a:t>Electron liber</a:t>
            </a:r>
            <a:r>
              <a:rPr lang="en-US" altLang="zh-CN" sz="1800" dirty="0">
                <a:ea typeface="宋体" panose="02010600030101010101" pitchFamily="2" charset="-122"/>
              </a:rPr>
              <a:t>---</a:t>
            </a:r>
            <a:r>
              <a:rPr lang="en-US" altLang="zh-CN" sz="1800" dirty="0" err="1">
                <a:ea typeface="宋体" panose="02010600030101010101" pitchFamily="2" charset="-122"/>
              </a:rPr>
              <a:t>minorit</a:t>
            </a:r>
            <a:r>
              <a:rPr lang="ro-RO" altLang="zh-CN" sz="1800" dirty="0">
                <a:ea typeface="宋体" panose="02010600030101010101" pitchFamily="2" charset="-122"/>
              </a:rPr>
              <a:t>ari</a:t>
            </a:r>
            <a:r>
              <a:rPr lang="en-US" altLang="zh-CN" sz="1800" dirty="0">
                <a:ea typeface="宋体" panose="02010600030101010101" pitchFamily="2" charset="-122"/>
              </a:rPr>
              <a:t>, </a:t>
            </a:r>
            <a:r>
              <a:rPr lang="ro-RO" altLang="zh-CN" sz="1800" dirty="0">
                <a:ea typeface="宋体" panose="02010600030101010101" pitchFamily="2" charset="-122"/>
              </a:rPr>
              <a:t>generați nulai prin termoionizare</a:t>
            </a:r>
            <a:r>
              <a:rPr lang="en-US" altLang="zh-CN" sz="1800" dirty="0">
                <a:ea typeface="宋体" panose="02010600030101010101" pitchFamily="2" charset="-122"/>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350" y="169863"/>
            <a:ext cx="9193213" cy="6092825"/>
          </a:xfrm>
        </p:spPr>
      </p:pic>
      <p:sp>
        <p:nvSpPr>
          <p:cNvPr id="43011"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7BDE2DB-B7A6-4F16-A9C2-8347D3437C0E}" type="slidenum">
              <a:rPr lang="zh-CN" altLang="en-US" sz="1400" smtClean="0"/>
              <a:pPr>
                <a:spcBef>
                  <a:spcPct val="0"/>
                </a:spcBef>
                <a:buFontTx/>
                <a:buNone/>
              </a:pPr>
              <a:t>31</a:t>
            </a:fld>
            <a:endParaRPr lang="zh-CN" alt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rot="5400000">
            <a:off x="1316061" y="-643989"/>
            <a:ext cx="6547374" cy="8100392"/>
          </a:xfrm>
          <a:prstGeom prst="rect">
            <a:avLst/>
          </a:prstGeom>
        </p:spPr>
      </p:pic>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32</a:t>
            </a:fld>
            <a:endParaRPr lang="zh-CN" altLang="en-US"/>
          </a:p>
        </p:txBody>
      </p:sp>
    </p:spTree>
    <p:extLst>
      <p:ext uri="{BB962C8B-B14F-4D97-AF65-F5344CB8AC3E}">
        <p14:creationId xmlns:p14="http://schemas.microsoft.com/office/powerpoint/2010/main" val="1069725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52413" y="201613"/>
            <a:ext cx="8639175" cy="1143000"/>
          </a:xfrm>
        </p:spPr>
        <p:txBody>
          <a:bodyPr/>
          <a:lstStyle/>
          <a:p>
            <a:r>
              <a:rPr lang="ro-RO" altLang="en-US"/>
              <a:t>Dar ce sunt n</a:t>
            </a:r>
            <a:r>
              <a:rPr lang="ro-RO" altLang="en-US" baseline="-25000"/>
              <a:t>o</a:t>
            </a:r>
            <a:r>
              <a:rPr lang="ro-RO" altLang="en-US"/>
              <a:t> și p</a:t>
            </a:r>
            <a:r>
              <a:rPr lang="ro-RO" altLang="en-US" baseline="-25000"/>
              <a:t>o</a:t>
            </a:r>
            <a:r>
              <a:rPr lang="ro-RO" altLang="en-US"/>
              <a:t> în SC extrinseci?</a:t>
            </a:r>
            <a:endParaRPr lang="en-GB" altLang="en-US"/>
          </a:p>
        </p:txBody>
      </p:sp>
      <p:sp>
        <p:nvSpPr>
          <p:cNvPr id="3" name="Content Placeholder 2"/>
          <p:cNvSpPr>
            <a:spLocks noGrp="1"/>
          </p:cNvSpPr>
          <p:nvPr>
            <p:ph idx="1"/>
          </p:nvPr>
        </p:nvSpPr>
        <p:spPr>
          <a:xfrm>
            <a:off x="1" y="1344613"/>
            <a:ext cx="9036496" cy="4114800"/>
          </a:xfrm>
        </p:spPr>
        <p:txBody>
          <a:bodyPr/>
          <a:lstStyle/>
          <a:p>
            <a:pPr>
              <a:defRPr/>
            </a:pPr>
            <a:r>
              <a:rPr lang="ro-RO" dirty="0"/>
              <a:t>Pentru elementele gr. V (P, As, Sb) – donori:</a:t>
            </a:r>
          </a:p>
          <a:p>
            <a:pPr marL="0" indent="0">
              <a:buFontTx/>
              <a:buNone/>
              <a:defRPr/>
            </a:pPr>
            <a:r>
              <a:rPr lang="ro-RO" dirty="0"/>
              <a:t>  </a:t>
            </a:r>
            <a:r>
              <a:rPr lang="ro-RO" i="1" dirty="0"/>
              <a:t>Concentrația atomilor donori = N</a:t>
            </a:r>
            <a:r>
              <a:rPr lang="ro-RO" i="1" baseline="-25000" dirty="0"/>
              <a:t>d </a:t>
            </a:r>
            <a:r>
              <a:rPr lang="ro-RO" i="1" dirty="0"/>
              <a:t>,cm</a:t>
            </a:r>
            <a:r>
              <a:rPr lang="ro-RO" i="1" baseline="30000" dirty="0"/>
              <a:t>-3</a:t>
            </a:r>
          </a:p>
          <a:p>
            <a:pPr>
              <a:defRPr/>
            </a:pPr>
            <a:r>
              <a:rPr lang="ro-RO" dirty="0"/>
              <a:t>Pentru elementele gr. III (B, Ga) – acceptori:</a:t>
            </a:r>
          </a:p>
          <a:p>
            <a:pPr marL="0" indent="0">
              <a:buNone/>
              <a:defRPr/>
            </a:pPr>
            <a:r>
              <a:rPr lang="ro-RO" i="1" dirty="0"/>
              <a:t>Concentrația atomilor acceptori = N</a:t>
            </a:r>
            <a:r>
              <a:rPr lang="ro-RO" i="1" baseline="-25000" dirty="0"/>
              <a:t>a</a:t>
            </a:r>
            <a:r>
              <a:rPr lang="ro-RO" i="1" dirty="0"/>
              <a:t> , cm</a:t>
            </a:r>
            <a:r>
              <a:rPr lang="ro-RO" i="1" baseline="30000" dirty="0"/>
              <a:t>-3</a:t>
            </a:r>
          </a:p>
          <a:p>
            <a:pPr>
              <a:defRPr/>
            </a:pPr>
            <a:r>
              <a:rPr lang="ro-RO" dirty="0"/>
              <a:t>La T=300K toți acceptorii și donorii sunt ionizați! Astfel: </a:t>
            </a:r>
          </a:p>
          <a:p>
            <a:pPr marL="0" indent="0">
              <a:buFontTx/>
              <a:buNone/>
              <a:defRPr/>
            </a:pPr>
            <a:r>
              <a:rPr lang="ro-RO" dirty="0"/>
              <a:t>                       </a:t>
            </a:r>
            <a:r>
              <a:rPr lang="ro-RO" b="1" i="1" dirty="0"/>
              <a:t>N</a:t>
            </a:r>
            <a:r>
              <a:rPr lang="ro-RO" b="1" i="1" baseline="-25000" dirty="0"/>
              <a:t>d</a:t>
            </a:r>
            <a:r>
              <a:rPr lang="ro-RO" b="1" i="1" baseline="30000" dirty="0"/>
              <a:t>+</a:t>
            </a:r>
            <a:r>
              <a:rPr lang="ro-RO" b="1" i="1" dirty="0"/>
              <a:t> </a:t>
            </a:r>
            <a:r>
              <a:rPr lang="ro-RO" b="1" i="1" dirty="0">
                <a:cs typeface="Times New Roman" panose="02020603050405020304" pitchFamily="18" charset="0"/>
              </a:rPr>
              <a:t>≈</a:t>
            </a:r>
            <a:r>
              <a:rPr lang="ro-RO" b="1" i="1" dirty="0"/>
              <a:t> N</a:t>
            </a:r>
            <a:r>
              <a:rPr lang="ro-RO" b="1" i="1" baseline="-25000" dirty="0"/>
              <a:t>d</a:t>
            </a:r>
            <a:r>
              <a:rPr lang="ro-RO" b="1" i="1" dirty="0"/>
              <a:t>  și N</a:t>
            </a:r>
            <a:r>
              <a:rPr lang="ro-RO" b="1" i="1" baseline="-25000" dirty="0"/>
              <a:t>a</a:t>
            </a:r>
            <a:r>
              <a:rPr lang="ro-RO" b="1" i="1" baseline="30000" dirty="0"/>
              <a:t>-</a:t>
            </a:r>
            <a:r>
              <a:rPr lang="ro-RO" b="1" i="1" dirty="0"/>
              <a:t> </a:t>
            </a:r>
            <a:r>
              <a:rPr lang="ro-RO" b="1" i="1" dirty="0">
                <a:cs typeface="Times New Roman" panose="02020603050405020304" pitchFamily="18" charset="0"/>
              </a:rPr>
              <a:t>≈</a:t>
            </a:r>
            <a:r>
              <a:rPr lang="ro-RO" b="1" i="1" dirty="0"/>
              <a:t> N</a:t>
            </a:r>
            <a:r>
              <a:rPr lang="ro-RO" b="1" i="1" baseline="-25000" dirty="0"/>
              <a:t>a</a:t>
            </a:r>
            <a:endParaRPr lang="en-GB" b="1" i="1" baseline="-25000" dirty="0"/>
          </a:p>
        </p:txBody>
      </p:sp>
      <p:sp>
        <p:nvSpPr>
          <p:cNvPr id="4403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5B8BC4-DCE6-4CF7-9E0B-780A9546686A}" type="slidenum">
              <a:rPr lang="zh-CN" altLang="en-US" sz="1400" smtClean="0"/>
              <a:pPr>
                <a:spcBef>
                  <a:spcPct val="0"/>
                </a:spcBef>
                <a:buFontTx/>
                <a:buNone/>
              </a:pPr>
              <a:t>33</a:t>
            </a:fld>
            <a:endParaRPr lang="zh-CN" altLang="en-US" sz="1400"/>
          </a:p>
        </p:txBody>
      </p:sp>
      <p:sp>
        <p:nvSpPr>
          <p:cNvPr id="44037" name="Rectangle 5"/>
          <p:cNvSpPr>
            <a:spLocks noChangeArrowheads="1"/>
          </p:cNvSpPr>
          <p:nvPr/>
        </p:nvSpPr>
        <p:spPr bwMode="auto">
          <a:xfrm>
            <a:off x="731838" y="5646738"/>
            <a:ext cx="7705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zh-CN" sz="2400" b="1">
                <a:solidFill>
                  <a:srgbClr val="FF0000"/>
                </a:solidFill>
                <a:ea typeface="宋体" panose="02010600030101010101" pitchFamily="2" charset="-122"/>
              </a:rPr>
              <a:t>Dar care sunt valorile pentru n</a:t>
            </a:r>
            <a:r>
              <a:rPr lang="ro-RO" altLang="zh-CN" sz="2400" b="1" baseline="-25000">
                <a:solidFill>
                  <a:srgbClr val="FF0000"/>
                </a:solidFill>
                <a:ea typeface="宋体" panose="02010600030101010101" pitchFamily="2" charset="-122"/>
              </a:rPr>
              <a:t>o</a:t>
            </a:r>
            <a:r>
              <a:rPr lang="ro-RO" altLang="zh-CN" sz="2400" b="1">
                <a:solidFill>
                  <a:srgbClr val="FF0000"/>
                </a:solidFill>
                <a:ea typeface="宋体" panose="02010600030101010101" pitchFamily="2" charset="-122"/>
              </a:rPr>
              <a:t> și p</a:t>
            </a:r>
            <a:r>
              <a:rPr lang="ro-RO" altLang="zh-CN" sz="2400" b="1" baseline="-25000">
                <a:solidFill>
                  <a:srgbClr val="FF0000"/>
                </a:solidFill>
                <a:ea typeface="宋体" panose="02010600030101010101" pitchFamily="2" charset="-122"/>
              </a:rPr>
              <a:t>o </a:t>
            </a:r>
            <a:r>
              <a:rPr lang="ro-RO" altLang="zh-CN" sz="2400" b="1">
                <a:solidFill>
                  <a:srgbClr val="FF0000"/>
                </a:solidFill>
                <a:ea typeface="宋体" panose="02010600030101010101" pitchFamily="2" charset="-122"/>
              </a:rPr>
              <a:t>întrun SC extrinsec? Pentru aceasta necesită rezolvarea a 2 ecuații</a:t>
            </a:r>
            <a:endParaRPr lang="zh-CN" altLang="en-US" sz="2400" b="1">
              <a:solidFill>
                <a:srgbClr val="FF0000"/>
              </a:solidFill>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395536" y="383381"/>
            <a:ext cx="8350696" cy="5835650"/>
          </a:xfrm>
        </p:spPr>
        <p:txBody>
          <a:bodyPr/>
          <a:lstStyle/>
          <a:p>
            <a:r>
              <a:rPr lang="ro-RO" altLang="ro-RO" b="1" dirty="0"/>
              <a:t>Legea conservării energiei </a:t>
            </a:r>
            <a:r>
              <a:rPr lang="ro-RO" altLang="ro-RO" dirty="0"/>
              <a:t>(energia net  = 0):</a:t>
            </a:r>
          </a:p>
          <a:p>
            <a:pPr>
              <a:buFontTx/>
              <a:buNone/>
            </a:pPr>
            <a:r>
              <a:rPr lang="ro-RO" altLang="ro-RO" b="1" dirty="0">
                <a:solidFill>
                  <a:srgbClr val="C00000"/>
                </a:solidFill>
              </a:rPr>
              <a:t> </a:t>
            </a:r>
          </a:p>
          <a:p>
            <a:pPr>
              <a:buFontTx/>
              <a:buNone/>
            </a:pPr>
            <a:r>
              <a:rPr lang="ro-RO" altLang="ro-RO" b="1" dirty="0">
                <a:solidFill>
                  <a:srgbClr val="C00000"/>
                </a:solidFill>
              </a:rPr>
              <a:t>q(p</a:t>
            </a:r>
            <a:r>
              <a:rPr lang="ro-RO" altLang="ro-RO" b="1" baseline="-25000" dirty="0">
                <a:solidFill>
                  <a:srgbClr val="C00000"/>
                </a:solidFill>
              </a:rPr>
              <a:t>o</a:t>
            </a:r>
            <a:r>
              <a:rPr lang="ro-RO" altLang="ro-RO" b="1" dirty="0">
                <a:solidFill>
                  <a:srgbClr val="C00000"/>
                </a:solidFill>
              </a:rPr>
              <a:t>-n</a:t>
            </a:r>
            <a:r>
              <a:rPr lang="ro-RO" altLang="ro-RO" b="1" baseline="-25000" dirty="0">
                <a:solidFill>
                  <a:srgbClr val="C00000"/>
                </a:solidFill>
              </a:rPr>
              <a:t>o</a:t>
            </a:r>
            <a:r>
              <a:rPr lang="ro-RO" altLang="ro-RO" b="1" dirty="0">
                <a:solidFill>
                  <a:srgbClr val="C00000"/>
                </a:solidFill>
              </a:rPr>
              <a:t>+N</a:t>
            </a:r>
            <a:r>
              <a:rPr lang="ro-RO" altLang="ro-RO" b="1" baseline="-25000" dirty="0">
                <a:solidFill>
                  <a:srgbClr val="C00000"/>
                </a:solidFill>
              </a:rPr>
              <a:t>d</a:t>
            </a:r>
            <a:r>
              <a:rPr lang="ro-RO" altLang="ro-RO" b="1" baseline="30000" dirty="0">
                <a:solidFill>
                  <a:srgbClr val="C00000"/>
                </a:solidFill>
              </a:rPr>
              <a:t>+</a:t>
            </a:r>
            <a:r>
              <a:rPr lang="ro-RO" altLang="ro-RO" b="1" dirty="0">
                <a:solidFill>
                  <a:srgbClr val="C00000"/>
                </a:solidFill>
              </a:rPr>
              <a:t>-N</a:t>
            </a:r>
            <a:r>
              <a:rPr lang="ro-RO" altLang="ro-RO" b="1" baseline="-25000" dirty="0">
                <a:solidFill>
                  <a:srgbClr val="C00000"/>
                </a:solidFill>
              </a:rPr>
              <a:t>a</a:t>
            </a:r>
            <a:r>
              <a:rPr lang="ro-RO" altLang="ro-RO" b="1" baseline="30000" dirty="0">
                <a:solidFill>
                  <a:srgbClr val="C00000"/>
                </a:solidFill>
              </a:rPr>
              <a:t>-</a:t>
            </a:r>
            <a:r>
              <a:rPr lang="ro-RO" altLang="ro-RO" b="1" dirty="0">
                <a:solidFill>
                  <a:srgbClr val="C00000"/>
                </a:solidFill>
              </a:rPr>
              <a:t>) = 0 </a:t>
            </a:r>
            <a:r>
              <a:rPr lang="ro-RO" altLang="ro-RO" b="1" dirty="0">
                <a:solidFill>
                  <a:srgbClr val="C00000"/>
                </a:solidFill>
                <a:cs typeface="Times New Roman" panose="02020603050405020304" pitchFamily="18" charset="0"/>
              </a:rPr>
              <a:t>≈ q(p</a:t>
            </a:r>
            <a:r>
              <a:rPr lang="ro-RO" altLang="ro-RO" b="1" baseline="-25000" dirty="0">
                <a:solidFill>
                  <a:srgbClr val="C00000"/>
                </a:solidFill>
                <a:cs typeface="Times New Roman" panose="02020603050405020304" pitchFamily="18" charset="0"/>
              </a:rPr>
              <a:t>o</a:t>
            </a:r>
            <a:r>
              <a:rPr lang="ro-RO" altLang="ro-RO" b="1" dirty="0">
                <a:solidFill>
                  <a:srgbClr val="C00000"/>
                </a:solidFill>
                <a:cs typeface="Times New Roman" panose="02020603050405020304" pitchFamily="18" charset="0"/>
              </a:rPr>
              <a:t> – n</a:t>
            </a:r>
            <a:r>
              <a:rPr lang="ro-RO" altLang="ro-RO" b="1" baseline="-25000" dirty="0">
                <a:solidFill>
                  <a:srgbClr val="C00000"/>
                </a:solidFill>
                <a:cs typeface="Times New Roman" panose="02020603050405020304" pitchFamily="18" charset="0"/>
              </a:rPr>
              <a:t>o</a:t>
            </a:r>
            <a:r>
              <a:rPr lang="ro-RO" altLang="ro-RO" b="1" dirty="0">
                <a:solidFill>
                  <a:srgbClr val="C00000"/>
                </a:solidFill>
                <a:cs typeface="Times New Roman" panose="02020603050405020304" pitchFamily="18" charset="0"/>
              </a:rPr>
              <a:t> + N</a:t>
            </a:r>
            <a:r>
              <a:rPr lang="ro-RO" altLang="ro-RO" b="1" baseline="-25000" dirty="0">
                <a:solidFill>
                  <a:srgbClr val="C00000"/>
                </a:solidFill>
                <a:cs typeface="Times New Roman" panose="02020603050405020304" pitchFamily="18" charset="0"/>
              </a:rPr>
              <a:t>d</a:t>
            </a:r>
            <a:r>
              <a:rPr lang="ro-RO" altLang="ro-RO" b="1" dirty="0">
                <a:solidFill>
                  <a:srgbClr val="C00000"/>
                </a:solidFill>
                <a:cs typeface="Times New Roman" panose="02020603050405020304" pitchFamily="18" charset="0"/>
              </a:rPr>
              <a:t> – N</a:t>
            </a:r>
            <a:r>
              <a:rPr lang="ro-RO" altLang="ro-RO" b="1" baseline="-25000" dirty="0">
                <a:solidFill>
                  <a:srgbClr val="C00000"/>
                </a:solidFill>
                <a:cs typeface="Times New Roman" panose="02020603050405020304" pitchFamily="18" charset="0"/>
              </a:rPr>
              <a:t>a</a:t>
            </a:r>
            <a:r>
              <a:rPr lang="ro-RO" altLang="ro-RO" b="1" dirty="0">
                <a:solidFill>
                  <a:srgbClr val="C00000"/>
                </a:solidFill>
                <a:cs typeface="Times New Roman" panose="02020603050405020304" pitchFamily="18" charset="0"/>
              </a:rPr>
              <a:t>)</a:t>
            </a:r>
          </a:p>
          <a:p>
            <a:pPr>
              <a:buFontTx/>
              <a:buNone/>
            </a:pPr>
            <a:endParaRPr lang="ro-RO" altLang="ro-RO" dirty="0">
              <a:cs typeface="Times New Roman" panose="02020603050405020304" pitchFamily="18" charset="0"/>
            </a:endParaRPr>
          </a:p>
          <a:p>
            <a:pPr>
              <a:buFontTx/>
              <a:buNone/>
            </a:pPr>
            <a:r>
              <a:rPr lang="ro-RO" altLang="ro-RO" dirty="0">
                <a:cs typeface="Times New Roman" panose="02020603050405020304" pitchFamily="18" charset="0"/>
              </a:rPr>
              <a:t>și</a:t>
            </a:r>
          </a:p>
          <a:p>
            <a:pPr>
              <a:buFontTx/>
              <a:buNone/>
            </a:pPr>
            <a:r>
              <a:rPr lang="ro-RO" altLang="ro-RO" dirty="0">
                <a:cs typeface="Times New Roman" panose="02020603050405020304" pitchFamily="18" charset="0"/>
              </a:rPr>
              <a:t>   </a:t>
            </a:r>
            <a:r>
              <a:rPr lang="ro-RO" altLang="ro-RO" b="1" dirty="0">
                <a:cs typeface="Times New Roman" panose="02020603050405020304" pitchFamily="18" charset="0"/>
              </a:rPr>
              <a:t>Legea (acțiunii) maselor </a:t>
            </a:r>
            <a:endParaRPr lang="en-US" altLang="ro-RO" b="1" dirty="0">
              <a:cs typeface="Times New Roman" panose="02020603050405020304" pitchFamily="18" charset="0"/>
            </a:endParaRPr>
          </a:p>
          <a:p>
            <a:pPr>
              <a:buFontTx/>
              <a:buNone/>
            </a:pPr>
            <a:r>
              <a:rPr lang="ro-RO" altLang="ro-RO" dirty="0">
                <a:cs typeface="Times New Roman" panose="02020603050405020304" pitchFamily="18" charset="0"/>
              </a:rPr>
              <a:t>(produsul </a:t>
            </a:r>
            <a:r>
              <a:rPr lang="ro-RO" altLang="ro-RO" b="1" i="1" dirty="0">
                <a:cs typeface="Times New Roman" panose="02020603050405020304" pitchFamily="18" charset="0"/>
              </a:rPr>
              <a:t>n</a:t>
            </a:r>
            <a:r>
              <a:rPr lang="ro-RO" altLang="ro-RO" b="1" i="1" baseline="-25000" dirty="0">
                <a:cs typeface="Times New Roman" panose="02020603050405020304" pitchFamily="18" charset="0"/>
              </a:rPr>
              <a:t>o</a:t>
            </a:r>
            <a:r>
              <a:rPr lang="ro-RO" altLang="ro-RO" b="1" i="1" dirty="0">
                <a:cs typeface="Times New Roman" panose="02020603050405020304" pitchFamily="18" charset="0"/>
              </a:rPr>
              <a:t>p</a:t>
            </a:r>
            <a:r>
              <a:rPr lang="ro-RO" altLang="ro-RO" b="1" i="1" baseline="-25000" dirty="0">
                <a:cs typeface="Times New Roman" panose="02020603050405020304" pitchFamily="18" charset="0"/>
              </a:rPr>
              <a:t>o</a:t>
            </a:r>
            <a:r>
              <a:rPr lang="ro-RO" altLang="ro-RO" b="1" i="1" dirty="0">
                <a:cs typeface="Times New Roman" panose="02020603050405020304" pitchFamily="18" charset="0"/>
              </a:rPr>
              <a:t> = const </a:t>
            </a:r>
            <a:r>
              <a:rPr lang="ro-RO" altLang="ro-RO" dirty="0">
                <a:cs typeface="Times New Roman" panose="02020603050405020304" pitchFamily="18" charset="0"/>
              </a:rPr>
              <a:t>(pentru termoechilibru):</a:t>
            </a:r>
          </a:p>
          <a:p>
            <a:pPr>
              <a:buFontTx/>
              <a:buNone/>
            </a:pPr>
            <a:r>
              <a:rPr lang="ro-RO" altLang="ro-RO" b="1" dirty="0">
                <a:solidFill>
                  <a:srgbClr val="C00000"/>
                </a:solidFill>
                <a:cs typeface="Times New Roman" panose="02020603050405020304" pitchFamily="18" charset="0"/>
              </a:rPr>
              <a:t>                          n</a:t>
            </a:r>
            <a:r>
              <a:rPr lang="ro-RO" altLang="ro-RO" b="1" baseline="-25000" dirty="0">
                <a:solidFill>
                  <a:srgbClr val="C00000"/>
                </a:solidFill>
                <a:cs typeface="Times New Roman" panose="02020603050405020304" pitchFamily="18" charset="0"/>
              </a:rPr>
              <a:t>o</a:t>
            </a:r>
            <a:r>
              <a:rPr lang="ro-RO" altLang="ro-RO" b="1" dirty="0">
                <a:solidFill>
                  <a:srgbClr val="C00000"/>
                </a:solidFill>
                <a:cs typeface="Times New Roman" panose="02020603050405020304" pitchFamily="18" charset="0"/>
              </a:rPr>
              <a:t>p</a:t>
            </a:r>
            <a:r>
              <a:rPr lang="ro-RO" altLang="ro-RO" b="1" baseline="-25000" dirty="0">
                <a:solidFill>
                  <a:srgbClr val="C00000"/>
                </a:solidFill>
                <a:cs typeface="Times New Roman" panose="02020603050405020304" pitchFamily="18" charset="0"/>
              </a:rPr>
              <a:t>o</a:t>
            </a:r>
            <a:r>
              <a:rPr lang="ro-RO" altLang="ro-RO" b="1" dirty="0">
                <a:solidFill>
                  <a:srgbClr val="C00000"/>
                </a:solidFill>
                <a:cs typeface="Times New Roman" panose="02020603050405020304" pitchFamily="18" charset="0"/>
              </a:rPr>
              <a:t> = n</a:t>
            </a:r>
            <a:r>
              <a:rPr lang="ro-RO" altLang="ro-RO" b="1" baseline="-25000" dirty="0">
                <a:solidFill>
                  <a:srgbClr val="C00000"/>
                </a:solidFill>
                <a:cs typeface="Times New Roman" panose="02020603050405020304" pitchFamily="18" charset="0"/>
              </a:rPr>
              <a:t>i</a:t>
            </a:r>
            <a:r>
              <a:rPr lang="ro-RO" altLang="ro-RO" b="1" baseline="30000" dirty="0">
                <a:solidFill>
                  <a:srgbClr val="C00000"/>
                </a:solidFill>
                <a:cs typeface="Times New Roman" panose="02020603050405020304" pitchFamily="18" charset="0"/>
              </a:rPr>
              <a:t>2</a:t>
            </a:r>
            <a:r>
              <a:rPr lang="ro-RO" altLang="ro-RO" b="1" dirty="0">
                <a:solidFill>
                  <a:srgbClr val="C00000"/>
                </a:solidFill>
                <a:cs typeface="Times New Roman" panose="02020603050405020304" pitchFamily="18" charset="0"/>
              </a:rPr>
              <a:t>(T)</a:t>
            </a:r>
          </a:p>
          <a:p>
            <a:pPr>
              <a:buFontTx/>
              <a:buNone/>
            </a:pPr>
            <a:endParaRPr lang="ro-RO" altLang="ro-RO" b="1" dirty="0">
              <a:cs typeface="Times New Roman" panose="02020603050405020304" pitchFamily="18" charset="0"/>
            </a:endParaRPr>
          </a:p>
          <a:p>
            <a:pPr>
              <a:buFontTx/>
              <a:buNone/>
            </a:pPr>
            <a:endParaRPr lang="en-GB" altLang="ro-RO" b="1" dirty="0"/>
          </a:p>
        </p:txBody>
      </p:sp>
      <p:sp>
        <p:nvSpPr>
          <p:cNvPr id="4505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C206595-D913-4AF3-9CED-C5F533E01344}" type="slidenum">
              <a:rPr lang="zh-CN" altLang="en-US" sz="1400" smtClean="0"/>
              <a:pPr>
                <a:spcBef>
                  <a:spcPct val="0"/>
                </a:spcBef>
                <a:buFontTx/>
                <a:buNone/>
              </a:pPr>
              <a:t>34</a:t>
            </a:fld>
            <a:endParaRPr lang="zh-CN" alt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395288" y="188913"/>
            <a:ext cx="8353425" cy="6516687"/>
          </a:xfrm>
        </p:spPr>
        <p:txBody>
          <a:bodyPr/>
          <a:lstStyle/>
          <a:p>
            <a:pPr marL="0" indent="0">
              <a:buFontTx/>
              <a:buNone/>
            </a:pPr>
            <a:r>
              <a:rPr lang="en-US" altLang="ru-RU" b="1" dirty="0"/>
              <a:t>O </a:t>
            </a:r>
            <a:r>
              <a:rPr lang="ro-RO" altLang="ru-RU" dirty="0"/>
              <a:t>cale de obținere a rezultatului Legii Acțiunilor Maselor, care ne spune relativ la concentrațiile reactanților și produselor în reacție în echilibru termic:</a:t>
            </a:r>
          </a:p>
          <a:p>
            <a:pPr marL="0" indent="0">
              <a:buFontTx/>
              <a:buNone/>
            </a:pPr>
            <a:r>
              <a:rPr lang="ro-RO" altLang="ru-RU" dirty="0"/>
              <a:t>       </a:t>
            </a:r>
            <a:r>
              <a:rPr lang="ro-RO" altLang="ru-RU" b="1" i="1" dirty="0">
                <a:solidFill>
                  <a:srgbClr val="FF0000"/>
                </a:solidFill>
              </a:rPr>
              <a:t>electron + gol   </a:t>
            </a:r>
            <a:r>
              <a:rPr lang="ro-RO" altLang="ru-RU" b="1" i="1" dirty="0">
                <a:solidFill>
                  <a:srgbClr val="FF0000"/>
                </a:solidFill>
                <a:cs typeface="Times New Roman" panose="02020603050405020304" pitchFamily="18" charset="0"/>
              </a:rPr>
              <a:t>↔    </a:t>
            </a:r>
            <a:r>
              <a:rPr lang="ro-RO" altLang="ru-RU" b="1" i="1" dirty="0">
                <a:solidFill>
                  <a:srgbClr val="FF0000"/>
                </a:solidFill>
              </a:rPr>
              <a:t>legătură completă </a:t>
            </a:r>
          </a:p>
          <a:p>
            <a:pPr marL="0" indent="0">
              <a:buFontTx/>
              <a:buNone/>
            </a:pPr>
            <a:r>
              <a:rPr lang="ro-RO" altLang="ru-RU" b="1" dirty="0"/>
              <a:t>   </a:t>
            </a:r>
            <a:r>
              <a:rPr lang="ro-RO" altLang="ru-RU" b="1" i="1" dirty="0">
                <a:solidFill>
                  <a:srgbClr val="FF0000"/>
                </a:solidFill>
                <a:cs typeface="Times New Roman" panose="02020603050405020304" pitchFamily="18" charset="0"/>
              </a:rPr>
              <a:t>[</a:t>
            </a:r>
            <a:r>
              <a:rPr lang="ro-RO" altLang="ru-RU" b="1" i="1" dirty="0">
                <a:solidFill>
                  <a:srgbClr val="FF0000"/>
                </a:solidFill>
              </a:rPr>
              <a:t>electron</a:t>
            </a:r>
            <a:r>
              <a:rPr lang="ro-RO" altLang="ru-RU" b="1" i="1" dirty="0">
                <a:solidFill>
                  <a:srgbClr val="FF0000"/>
                </a:solidFill>
                <a:cs typeface="Times New Roman" panose="02020603050405020304" pitchFamily="18" charset="0"/>
              </a:rPr>
              <a:t>][</a:t>
            </a:r>
            <a:r>
              <a:rPr lang="ro-RO" altLang="ru-RU" b="1" i="1" dirty="0">
                <a:solidFill>
                  <a:srgbClr val="FF0000"/>
                </a:solidFill>
              </a:rPr>
              <a:t>gol </a:t>
            </a:r>
            <a:r>
              <a:rPr lang="ro-RO" altLang="ru-RU" b="1" i="1" dirty="0">
                <a:solidFill>
                  <a:srgbClr val="FF0000"/>
                </a:solidFill>
                <a:cs typeface="Times New Roman" panose="02020603050405020304" pitchFamily="18" charset="0"/>
              </a:rPr>
              <a:t>]</a:t>
            </a:r>
            <a:r>
              <a:rPr lang="ro-RO" altLang="ru-RU" b="1" i="1" dirty="0">
                <a:solidFill>
                  <a:srgbClr val="FF0000"/>
                </a:solidFill>
              </a:rPr>
              <a:t>  /</a:t>
            </a:r>
            <a:r>
              <a:rPr lang="ro-RO" altLang="ru-RU" b="1" i="1" dirty="0">
                <a:solidFill>
                  <a:srgbClr val="FF0000"/>
                </a:solidFill>
                <a:cs typeface="Times New Roman" panose="02020603050405020304" pitchFamily="18" charset="0"/>
              </a:rPr>
              <a:t>  [</a:t>
            </a:r>
            <a:r>
              <a:rPr lang="ro-RO" altLang="ru-RU" b="1" i="1" dirty="0">
                <a:solidFill>
                  <a:srgbClr val="FF0000"/>
                </a:solidFill>
              </a:rPr>
              <a:t>legătură completă</a:t>
            </a:r>
            <a:r>
              <a:rPr lang="ro-RO" altLang="ru-RU" b="1" i="1" dirty="0">
                <a:solidFill>
                  <a:srgbClr val="FF0000"/>
                </a:solidFill>
                <a:cs typeface="Times New Roman" panose="02020603050405020304" pitchFamily="18" charset="0"/>
              </a:rPr>
              <a:t>] = k(T) </a:t>
            </a:r>
          </a:p>
          <a:p>
            <a:pPr marL="0" indent="0">
              <a:buFontTx/>
              <a:buNone/>
            </a:pPr>
            <a:r>
              <a:rPr lang="ro-RO" altLang="ru-RU" dirty="0">
                <a:cs typeface="Times New Roman" panose="02020603050405020304" pitchFamily="18" charset="0"/>
              </a:rPr>
              <a:t>Ținem minte că </a:t>
            </a:r>
            <a:r>
              <a:rPr lang="ro-RO" altLang="ru-RU" i="1" dirty="0">
                <a:solidFill>
                  <a:srgbClr val="FF0000"/>
                </a:solidFill>
                <a:cs typeface="Times New Roman" panose="02020603050405020304" pitchFamily="18" charset="0"/>
              </a:rPr>
              <a:t>[</a:t>
            </a:r>
            <a:r>
              <a:rPr lang="ro-RO" altLang="ru-RU" i="1" dirty="0">
                <a:solidFill>
                  <a:srgbClr val="FF0000"/>
                </a:solidFill>
              </a:rPr>
              <a:t>electron</a:t>
            </a:r>
            <a:r>
              <a:rPr lang="ro-RO" altLang="ru-RU" i="1" dirty="0">
                <a:solidFill>
                  <a:srgbClr val="FF0000"/>
                </a:solidFill>
                <a:cs typeface="Times New Roman" panose="02020603050405020304" pitchFamily="18" charset="0"/>
              </a:rPr>
              <a:t>] = n</a:t>
            </a:r>
            <a:r>
              <a:rPr lang="ro-RO" altLang="ru-RU" i="1" baseline="-25000" dirty="0">
                <a:solidFill>
                  <a:srgbClr val="FF0000"/>
                </a:solidFill>
                <a:cs typeface="Times New Roman" panose="02020603050405020304" pitchFamily="18" charset="0"/>
              </a:rPr>
              <a:t>o</a:t>
            </a:r>
            <a:r>
              <a:rPr lang="ro-RO" altLang="ru-RU" i="1" dirty="0">
                <a:solidFill>
                  <a:srgbClr val="FF0000"/>
                </a:solidFill>
                <a:cs typeface="Times New Roman" panose="02020603050405020304" pitchFamily="18" charset="0"/>
              </a:rPr>
              <a:t> </a:t>
            </a:r>
            <a:r>
              <a:rPr lang="ro-RO" altLang="ru-RU" dirty="0">
                <a:cs typeface="Times New Roman" panose="02020603050405020304" pitchFamily="18" charset="0"/>
              </a:rPr>
              <a:t>iar</a:t>
            </a:r>
            <a:r>
              <a:rPr lang="ro-RO" altLang="ru-RU" i="1" dirty="0">
                <a:solidFill>
                  <a:srgbClr val="FF0000"/>
                </a:solidFill>
                <a:cs typeface="Times New Roman" panose="02020603050405020304" pitchFamily="18" charset="0"/>
              </a:rPr>
              <a:t>[</a:t>
            </a:r>
            <a:r>
              <a:rPr lang="ro-RO" altLang="ru-RU" i="1" dirty="0">
                <a:solidFill>
                  <a:srgbClr val="FF0000"/>
                </a:solidFill>
              </a:rPr>
              <a:t>gol</a:t>
            </a:r>
            <a:r>
              <a:rPr lang="ro-RO" altLang="ru-RU" i="1" dirty="0">
                <a:solidFill>
                  <a:srgbClr val="FF0000"/>
                </a:solidFill>
                <a:cs typeface="Times New Roman" panose="02020603050405020304" pitchFamily="18" charset="0"/>
              </a:rPr>
              <a:t>]</a:t>
            </a:r>
            <a:r>
              <a:rPr lang="ro-RO" altLang="ru-RU" i="1" dirty="0">
                <a:solidFill>
                  <a:srgbClr val="FF0000"/>
                </a:solidFill>
              </a:rPr>
              <a:t> =p</a:t>
            </a:r>
            <a:r>
              <a:rPr lang="ro-RO" altLang="ru-RU" i="1" baseline="-25000" dirty="0">
                <a:solidFill>
                  <a:srgbClr val="FF0000"/>
                </a:solidFill>
              </a:rPr>
              <a:t>o  </a:t>
            </a:r>
            <a:r>
              <a:rPr lang="ro-RO" altLang="ru-RU" i="1" dirty="0">
                <a:solidFill>
                  <a:srgbClr val="FF0000"/>
                </a:solidFill>
              </a:rPr>
              <a:t> </a:t>
            </a:r>
            <a:r>
              <a:rPr lang="ro-RO" altLang="ru-RU" dirty="0"/>
              <a:t>și că majoritatea legăturile sunt deja complete, astfel</a:t>
            </a:r>
            <a:r>
              <a:rPr lang="ro-RO" altLang="ru-RU" i="1" dirty="0">
                <a:solidFill>
                  <a:srgbClr val="FF0000"/>
                </a:solidFill>
              </a:rPr>
              <a:t> </a:t>
            </a:r>
            <a:r>
              <a:rPr lang="ro-RO" altLang="ru-RU" i="1" dirty="0">
                <a:solidFill>
                  <a:srgbClr val="FF0000"/>
                </a:solidFill>
                <a:cs typeface="Times New Roman" panose="02020603050405020304" pitchFamily="18" charset="0"/>
              </a:rPr>
              <a:t>[</a:t>
            </a:r>
            <a:r>
              <a:rPr lang="ro-RO" altLang="ru-RU" i="1" dirty="0">
                <a:solidFill>
                  <a:srgbClr val="FF0000"/>
                </a:solidFill>
              </a:rPr>
              <a:t>legătură completă</a:t>
            </a:r>
            <a:r>
              <a:rPr lang="ro-RO" altLang="ru-RU" i="1" dirty="0">
                <a:solidFill>
                  <a:srgbClr val="FF0000"/>
                </a:solidFill>
                <a:cs typeface="Times New Roman" panose="02020603050405020304" pitchFamily="18" charset="0"/>
              </a:rPr>
              <a:t>] </a:t>
            </a:r>
            <a:r>
              <a:rPr lang="ro-RO" altLang="ru-RU" dirty="0">
                <a:cs typeface="Times New Roman" panose="02020603050405020304" pitchFamily="18" charset="0"/>
              </a:rPr>
              <a:t>este practic </a:t>
            </a:r>
            <a:r>
              <a:rPr lang="ro-RO" altLang="ru-RU" i="1" dirty="0">
                <a:solidFill>
                  <a:srgbClr val="FF0000"/>
                </a:solidFill>
                <a:cs typeface="Times New Roman" panose="02020603050405020304" pitchFamily="18" charset="0"/>
              </a:rPr>
              <a:t>const* </a:t>
            </a:r>
            <a:r>
              <a:rPr lang="ro-RO" altLang="ru-RU" dirty="0">
                <a:cs typeface="Times New Roman" panose="02020603050405020304" pitchFamily="18" charset="0"/>
              </a:rPr>
              <a:t>obținem</a:t>
            </a:r>
          </a:p>
          <a:p>
            <a:pPr marL="0" indent="0">
              <a:buFontTx/>
              <a:buNone/>
            </a:pPr>
            <a:r>
              <a:rPr lang="ro-RO" altLang="ru-RU" b="1" i="1" u="sng" dirty="0">
                <a:solidFill>
                  <a:srgbClr val="2D2DB9"/>
                </a:solidFill>
                <a:cs typeface="Times New Roman" panose="02020603050405020304" pitchFamily="18" charset="0"/>
              </a:rPr>
              <a:t>n</a:t>
            </a:r>
            <a:r>
              <a:rPr lang="ro-RO" altLang="ru-RU" b="1" i="1" u="sng" baseline="-25000" dirty="0">
                <a:solidFill>
                  <a:srgbClr val="2D2DB9"/>
                </a:solidFill>
                <a:cs typeface="Times New Roman" panose="02020603050405020304" pitchFamily="18" charset="0"/>
              </a:rPr>
              <a:t>o</a:t>
            </a:r>
            <a:r>
              <a:rPr lang="ro-RO" altLang="ru-RU" b="1" i="1" u="sng" dirty="0">
                <a:solidFill>
                  <a:srgbClr val="2D2DB9"/>
                </a:solidFill>
                <a:cs typeface="Times New Roman" panose="02020603050405020304" pitchFamily="18" charset="0"/>
              </a:rPr>
              <a:t>p</a:t>
            </a:r>
            <a:r>
              <a:rPr lang="ro-RO" altLang="ru-RU" b="1" i="1" u="sng" baseline="-25000" dirty="0">
                <a:solidFill>
                  <a:srgbClr val="2D2DB9"/>
                </a:solidFill>
                <a:cs typeface="Times New Roman" panose="02020603050405020304" pitchFamily="18" charset="0"/>
              </a:rPr>
              <a:t>o</a:t>
            </a:r>
            <a:r>
              <a:rPr lang="ro-RO" altLang="ru-RU" b="1" i="1" u="sng" dirty="0">
                <a:solidFill>
                  <a:srgbClr val="2D2DB9"/>
                </a:solidFill>
                <a:cs typeface="Times New Roman" panose="02020603050405020304" pitchFamily="18" charset="0"/>
              </a:rPr>
              <a:t> </a:t>
            </a:r>
            <a:r>
              <a:rPr lang="ro-RO" altLang="ru-RU" b="1" i="1" dirty="0">
                <a:solidFill>
                  <a:srgbClr val="FF0000"/>
                </a:solidFill>
                <a:cs typeface="Times New Roman" panose="02020603050405020304" pitchFamily="18" charset="0"/>
              </a:rPr>
              <a:t>= [</a:t>
            </a:r>
            <a:r>
              <a:rPr lang="ro-RO" altLang="ru-RU" b="1" i="1" dirty="0">
                <a:solidFill>
                  <a:srgbClr val="FF0000"/>
                </a:solidFill>
              </a:rPr>
              <a:t>legătură completă</a:t>
            </a:r>
            <a:r>
              <a:rPr lang="ro-RO" altLang="ru-RU" b="1" i="1" dirty="0">
                <a:solidFill>
                  <a:srgbClr val="FF0000"/>
                </a:solidFill>
                <a:cs typeface="Times New Roman" panose="02020603050405020304" pitchFamily="18" charset="0"/>
              </a:rPr>
              <a:t>] k(T) ≈Ak(T) </a:t>
            </a:r>
            <a:r>
              <a:rPr lang="ro-RO" altLang="ru-RU" b="1" i="1" u="sng" dirty="0">
                <a:solidFill>
                  <a:srgbClr val="FF0000"/>
                </a:solidFill>
                <a:cs typeface="Times New Roman" panose="02020603050405020304" pitchFamily="18" charset="0"/>
              </a:rPr>
              <a:t>= </a:t>
            </a:r>
            <a:r>
              <a:rPr lang="ro-RO" altLang="ru-RU" b="1" i="1" u="sng" dirty="0">
                <a:solidFill>
                  <a:srgbClr val="2D2DB9"/>
                </a:solidFill>
                <a:cs typeface="Times New Roman" panose="02020603050405020304" pitchFamily="18" charset="0"/>
              </a:rPr>
              <a:t>n</a:t>
            </a:r>
            <a:r>
              <a:rPr lang="ro-RO" altLang="ru-RU" b="1" i="1" u="sng" baseline="-25000" dirty="0">
                <a:solidFill>
                  <a:srgbClr val="2D2DB9"/>
                </a:solidFill>
                <a:cs typeface="Times New Roman" panose="02020603050405020304" pitchFamily="18" charset="0"/>
              </a:rPr>
              <a:t>i</a:t>
            </a:r>
            <a:r>
              <a:rPr lang="ro-RO" altLang="ru-RU" b="1" i="1" u="sng" baseline="30000" dirty="0">
                <a:solidFill>
                  <a:srgbClr val="2D2DB9"/>
                </a:solidFill>
                <a:cs typeface="Times New Roman" panose="02020603050405020304" pitchFamily="18" charset="0"/>
              </a:rPr>
              <a:t>2</a:t>
            </a:r>
            <a:r>
              <a:rPr lang="ro-RO" altLang="ru-RU" b="1" i="1" u="sng" dirty="0">
                <a:solidFill>
                  <a:srgbClr val="2D2DB9"/>
                </a:solidFill>
                <a:cs typeface="Times New Roman" panose="02020603050405020304" pitchFamily="18" charset="0"/>
              </a:rPr>
              <a:t>(T)</a:t>
            </a:r>
          </a:p>
          <a:p>
            <a:pPr marL="0" indent="0">
              <a:buFontTx/>
              <a:buNone/>
            </a:pPr>
            <a:endParaRPr lang="ro-RO" altLang="ru-RU" b="1" i="1" baseline="-25000" dirty="0">
              <a:solidFill>
                <a:srgbClr val="FF0000"/>
              </a:solidFill>
              <a:cs typeface="Times New Roman" panose="02020603050405020304" pitchFamily="18" charset="0"/>
            </a:endParaRPr>
          </a:p>
          <a:p>
            <a:pPr marL="0" indent="0">
              <a:buFontTx/>
              <a:buNone/>
            </a:pPr>
            <a:r>
              <a:rPr lang="ro-RO" altLang="ru-RU" b="1" i="1" baseline="30000" dirty="0">
                <a:solidFill>
                  <a:srgbClr val="FF0000"/>
                </a:solidFill>
                <a:cs typeface="Times New Roman" panose="02020603050405020304" pitchFamily="18" charset="0"/>
              </a:rPr>
              <a:t>* </a:t>
            </a:r>
            <a:r>
              <a:rPr lang="ro-RO" altLang="ru-RU" sz="2400" dirty="0">
                <a:cs typeface="Times New Roman" panose="02020603050405020304" pitchFamily="18" charset="0"/>
              </a:rPr>
              <a:t>Aceasta este corect când    </a:t>
            </a:r>
            <a:r>
              <a:rPr lang="ro-RO" altLang="ru-RU" sz="2400" b="1" dirty="0">
                <a:cs typeface="Times New Roman" panose="02020603050405020304" pitchFamily="18" charset="0"/>
              </a:rPr>
              <a:t>n</a:t>
            </a:r>
            <a:r>
              <a:rPr lang="ro-RO" altLang="ru-RU" sz="2400" b="1" baseline="-25000" dirty="0">
                <a:cs typeface="Times New Roman" panose="02020603050405020304" pitchFamily="18" charset="0"/>
              </a:rPr>
              <a:t>o</a:t>
            </a:r>
            <a:r>
              <a:rPr lang="ro-RO" altLang="ru-RU" sz="2400" b="1" dirty="0">
                <a:cs typeface="Times New Roman" panose="02020603050405020304" pitchFamily="18" charset="0"/>
              </a:rPr>
              <a:t> și p</a:t>
            </a:r>
            <a:r>
              <a:rPr lang="ro-RO" altLang="ru-RU" sz="2400" b="1" baseline="-25000" dirty="0">
                <a:cs typeface="Times New Roman" panose="02020603050405020304" pitchFamily="18" charset="0"/>
              </a:rPr>
              <a:t>o</a:t>
            </a:r>
            <a:r>
              <a:rPr lang="ro-RO" altLang="ru-RU" sz="2400" b="1" dirty="0">
                <a:cs typeface="Times New Roman" panose="02020603050405020304" pitchFamily="18" charset="0"/>
              </a:rPr>
              <a:t> &lt; 10</a:t>
            </a:r>
            <a:r>
              <a:rPr lang="ro-RO" altLang="ru-RU" sz="2400" b="1" baseline="30000" dirty="0">
                <a:cs typeface="Times New Roman" panose="02020603050405020304" pitchFamily="18" charset="0"/>
              </a:rPr>
              <a:t>19</a:t>
            </a:r>
            <a:r>
              <a:rPr lang="ro-RO" altLang="ru-RU" sz="2400" b="1" dirty="0">
                <a:cs typeface="Times New Roman" panose="02020603050405020304" pitchFamily="18" charset="0"/>
              </a:rPr>
              <a:t> cm</a:t>
            </a:r>
            <a:r>
              <a:rPr lang="ro-RO" altLang="ru-RU" sz="2400" b="1" baseline="30000" dirty="0">
                <a:cs typeface="Times New Roman" panose="02020603050405020304" pitchFamily="18" charset="0"/>
              </a:rPr>
              <a:t>-3</a:t>
            </a:r>
            <a:endParaRPr lang="en-GB" altLang="ru-RU" sz="2400" b="1" baseline="30000" dirty="0"/>
          </a:p>
        </p:txBody>
      </p:sp>
      <p:sp>
        <p:nvSpPr>
          <p:cNvPr id="48131"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2008765-160B-400E-9B11-D9F2183F52A4}" type="slidenum">
              <a:rPr lang="zh-CN" altLang="en-US" sz="1400" smtClean="0"/>
              <a:pPr>
                <a:spcBef>
                  <a:spcPct val="0"/>
                </a:spcBef>
                <a:buFontTx/>
                <a:buNone/>
              </a:pPr>
              <a:t>35</a:t>
            </a:fld>
            <a:endParaRPr lang="zh-CN"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37D061-B34C-4019-BE6A-439C8CFAB66E}" type="slidenum">
              <a:rPr lang="zh-CN" altLang="en-US" sz="1400" smtClean="0"/>
              <a:pPr>
                <a:spcBef>
                  <a:spcPct val="0"/>
                </a:spcBef>
                <a:buFontTx/>
                <a:buNone/>
              </a:pPr>
              <a:t>36</a:t>
            </a:fld>
            <a:endParaRPr lang="zh-CN" altLang="en-US" sz="1400"/>
          </a:p>
        </p:txBody>
      </p:sp>
      <p:sp>
        <p:nvSpPr>
          <p:cNvPr id="51203"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a:ea typeface="宋体" panose="02010600030101010101" pitchFamily="2" charset="-122"/>
              </a:rPr>
              <a:t>SC extrinseci </a:t>
            </a:r>
            <a:r>
              <a:rPr lang="en-US" altLang="zh-CN" sz="3600">
                <a:ea typeface="宋体" panose="02010600030101010101" pitchFamily="2" charset="-122"/>
              </a:rPr>
              <a:t>(cont’d)</a:t>
            </a:r>
          </a:p>
        </p:txBody>
      </p:sp>
      <p:sp>
        <p:nvSpPr>
          <p:cNvPr id="51204" name="Rectangle 4"/>
          <p:cNvSpPr>
            <a:spLocks noGrp="1" noChangeArrowheads="1"/>
          </p:cNvSpPr>
          <p:nvPr>
            <p:ph type="body" idx="1"/>
          </p:nvPr>
        </p:nvSpPr>
        <p:spPr>
          <a:xfrm>
            <a:off x="658813" y="1700213"/>
            <a:ext cx="8001000" cy="4824412"/>
          </a:xfrm>
          <a:noFill/>
        </p:spPr>
        <p:txBody>
          <a:bodyPr/>
          <a:lstStyle/>
          <a:p>
            <a:pPr marL="609600" indent="-609600" eaLnBrk="1" hangingPunct="1">
              <a:buFontTx/>
              <a:buNone/>
            </a:pPr>
            <a:r>
              <a:rPr lang="ro-RO" altLang="zh-CN" dirty="0">
                <a:ea typeface="宋体" panose="02010600030101010101" pitchFamily="2" charset="-122"/>
              </a:rPr>
              <a:t>Concentrația purtătorilor de sarcină pentru n-tip</a:t>
            </a:r>
            <a:endParaRPr lang="en-US" altLang="zh-CN" dirty="0">
              <a:ea typeface="宋体" panose="02010600030101010101" pitchFamily="2" charset="-122"/>
            </a:endParaRPr>
          </a:p>
          <a:p>
            <a:pPr marL="990600" lvl="1" indent="-533400" eaLnBrk="1" hangingPunct="1">
              <a:buClr>
                <a:schemeClr val="accent2"/>
              </a:buClr>
              <a:buFontTx/>
              <a:buAutoNum type="alphaLcParenR"/>
            </a:pPr>
            <a:r>
              <a:rPr lang="ro-RO" altLang="zh-CN" dirty="0">
                <a:ea typeface="宋体" panose="02010600030101010101" pitchFamily="2" charset="-122"/>
              </a:rPr>
              <a:t>Ecuația echilibrului termic</a:t>
            </a:r>
            <a:endParaRPr lang="en-US" altLang="zh-CN" dirty="0">
              <a:ea typeface="宋体" panose="02010600030101010101" pitchFamily="2" charset="-122"/>
            </a:endParaRPr>
          </a:p>
          <a:p>
            <a:pPr marL="990600" lvl="1" indent="-533400" eaLnBrk="1" hangingPunct="1">
              <a:buClr>
                <a:schemeClr val="accent2"/>
              </a:buClr>
              <a:buFontTx/>
              <a:buAutoNum type="alphaLcParenR"/>
            </a:pPr>
            <a:endParaRPr lang="en-US" altLang="zh-CN" dirty="0">
              <a:ea typeface="宋体" panose="02010600030101010101" pitchFamily="2" charset="-122"/>
            </a:endParaRPr>
          </a:p>
          <a:p>
            <a:pPr marL="990600" lvl="1" indent="-533400" eaLnBrk="1" hangingPunct="1">
              <a:buClr>
                <a:schemeClr val="accent2"/>
              </a:buClr>
              <a:buFontTx/>
              <a:buAutoNum type="alphaLcParenR"/>
            </a:pPr>
            <a:endParaRPr lang="en-US" altLang="zh-CN" dirty="0">
              <a:ea typeface="宋体" panose="02010600030101010101" pitchFamily="2" charset="-122"/>
            </a:endParaRPr>
          </a:p>
          <a:p>
            <a:pPr marL="990600" lvl="1" indent="-533400" eaLnBrk="1" hangingPunct="1">
              <a:buClr>
                <a:schemeClr val="accent2"/>
              </a:buClr>
              <a:buFontTx/>
              <a:buAutoNum type="alphaLcParenR"/>
            </a:pPr>
            <a:r>
              <a:rPr lang="ro-RO" altLang="zh-CN" dirty="0">
                <a:ea typeface="宋体" panose="02010600030101010101" pitchFamily="2" charset="-122"/>
              </a:rPr>
              <a:t>Ecuația neutralității electrice</a:t>
            </a:r>
            <a:endParaRPr lang="en-US" altLang="zh-CN" dirty="0">
              <a:ea typeface="宋体" panose="02010600030101010101" pitchFamily="2" charset="-122"/>
            </a:endParaRPr>
          </a:p>
          <a:p>
            <a:pPr marL="609600" indent="-609600" eaLnBrk="1" hangingPunct="1">
              <a:buFontTx/>
              <a:buNone/>
            </a:pPr>
            <a:endParaRPr lang="en-US" altLang="zh-CN" dirty="0">
              <a:ea typeface="宋体" panose="02010600030101010101" pitchFamily="2" charset="-122"/>
            </a:endParaRPr>
          </a:p>
          <a:p>
            <a:pPr marL="609600" indent="-609600" eaLnBrk="1" hangingPunct="1">
              <a:buFontTx/>
              <a:buNone/>
            </a:pPr>
            <a:r>
              <a:rPr lang="ro-RO" altLang="zh-CN" dirty="0">
                <a:ea typeface="宋体" panose="02010600030101010101" pitchFamily="2" charset="-122"/>
              </a:rPr>
              <a:t>Dar care sunt valorile pentru </a:t>
            </a:r>
            <a:r>
              <a:rPr lang="ro-RO" altLang="zh-CN" b="1" dirty="0">
                <a:ea typeface="宋体" panose="02010600030101010101" pitchFamily="2" charset="-122"/>
              </a:rPr>
              <a:t>n</a:t>
            </a:r>
            <a:r>
              <a:rPr lang="ro-RO" altLang="zh-CN" b="1" baseline="-25000" dirty="0">
                <a:ea typeface="宋体" panose="02010600030101010101" pitchFamily="2" charset="-122"/>
              </a:rPr>
              <a:t>no</a:t>
            </a:r>
            <a:r>
              <a:rPr lang="ro-RO" altLang="zh-CN" dirty="0">
                <a:ea typeface="宋体" panose="02010600030101010101" pitchFamily="2" charset="-122"/>
              </a:rPr>
              <a:t> și </a:t>
            </a:r>
            <a:r>
              <a:rPr lang="ro-RO" altLang="zh-CN" b="1" dirty="0">
                <a:ea typeface="宋体" panose="02010600030101010101" pitchFamily="2" charset="-122"/>
              </a:rPr>
              <a:t>p</a:t>
            </a:r>
            <a:r>
              <a:rPr lang="ro-RO" altLang="zh-CN" b="1" baseline="-25000" dirty="0">
                <a:ea typeface="宋体" panose="02010600030101010101" pitchFamily="2" charset="-122"/>
              </a:rPr>
              <a:t>no</a:t>
            </a:r>
            <a:r>
              <a:rPr lang="ro-RO" altLang="zh-CN" dirty="0">
                <a:ea typeface="宋体" panose="02010600030101010101" pitchFamily="2" charset="-122"/>
              </a:rPr>
              <a:t>? </a:t>
            </a:r>
            <a:endParaRPr lang="en-US" altLang="zh-CN" dirty="0">
              <a:ea typeface="宋体" panose="02010600030101010101" pitchFamily="2" charset="-122"/>
            </a:endParaRPr>
          </a:p>
          <a:p>
            <a:pPr marL="609600" indent="-609600" eaLnBrk="1" hangingPunct="1">
              <a:buFontTx/>
              <a:buNone/>
            </a:pPr>
            <a:r>
              <a:rPr lang="ro-RO" altLang="zh-CN" dirty="0">
                <a:ea typeface="宋体" panose="02010600030101010101" pitchFamily="2" charset="-122"/>
              </a:rPr>
              <a:t>Pentru aceasta iarăși necesită rezolvarea a 2 ecuații explicate mai sus</a:t>
            </a:r>
            <a:endParaRPr lang="zh-CN" altLang="en-US" dirty="0">
              <a:ea typeface="宋体" panose="02010600030101010101" pitchFamily="2" charset="-122"/>
            </a:endParaRPr>
          </a:p>
        </p:txBody>
      </p:sp>
      <p:graphicFrame>
        <p:nvGraphicFramePr>
          <p:cNvPr id="51205" name="Object 5"/>
          <p:cNvGraphicFramePr>
            <a:graphicFrameLocks noChangeAspect="1"/>
          </p:cNvGraphicFramePr>
          <p:nvPr/>
        </p:nvGraphicFramePr>
        <p:xfrm>
          <a:off x="3322638" y="2894013"/>
          <a:ext cx="3044825" cy="733425"/>
        </p:xfrm>
        <a:graphic>
          <a:graphicData uri="http://schemas.openxmlformats.org/presentationml/2006/ole">
            <mc:AlternateContent xmlns:mc="http://schemas.openxmlformats.org/markup-compatibility/2006">
              <mc:Choice xmlns:v="urn:schemas-microsoft-com:vml" Requires="v">
                <p:oleObj name="Equation" r:id="rId2" imgW="825500" imgH="254000" progId="Equation.3">
                  <p:embed/>
                </p:oleObj>
              </mc:Choice>
              <mc:Fallback>
                <p:oleObj name="Equation" r:id="rId2" imgW="825500" imgH="254000" progId="Equation.3">
                  <p:embed/>
                  <p:pic>
                    <p:nvPicPr>
                      <p:cNvPr id="5120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638" y="2894013"/>
                        <a:ext cx="3044825"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6" name="Object 6"/>
          <p:cNvGraphicFramePr>
            <a:graphicFrameLocks noChangeAspect="1"/>
          </p:cNvGraphicFramePr>
          <p:nvPr/>
        </p:nvGraphicFramePr>
        <p:xfrm>
          <a:off x="3211513" y="4362450"/>
          <a:ext cx="2895600" cy="714375"/>
        </p:xfrm>
        <a:graphic>
          <a:graphicData uri="http://schemas.openxmlformats.org/presentationml/2006/ole">
            <mc:AlternateContent xmlns:mc="http://schemas.openxmlformats.org/markup-compatibility/2006">
              <mc:Choice xmlns:v="urn:schemas-microsoft-com:vml" Requires="v">
                <p:oleObj name="Equation" r:id="rId4" imgW="927100" imgH="228600" progId="Equation.3">
                  <p:embed/>
                </p:oleObj>
              </mc:Choice>
              <mc:Fallback>
                <p:oleObj name="Equation" r:id="rId4" imgW="927100" imgH="228600" progId="Equation.3">
                  <p:embed/>
                  <p:pic>
                    <p:nvPicPr>
                      <p:cNvPr id="5120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1513" y="4362450"/>
                        <a:ext cx="28956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9DD08D1-7EAC-4A6B-B010-A7E497A9A500}" type="slidenum">
              <a:rPr lang="zh-CN" altLang="en-US" sz="1400" smtClean="0"/>
              <a:pPr>
                <a:spcBef>
                  <a:spcPct val="0"/>
                </a:spcBef>
                <a:buFontTx/>
                <a:buNone/>
              </a:pPr>
              <a:t>37</a:t>
            </a:fld>
            <a:endParaRPr lang="zh-CN" altLang="en-US" sz="1400"/>
          </a:p>
        </p:txBody>
      </p:sp>
      <p:sp>
        <p:nvSpPr>
          <p:cNvPr id="52227" name="Rectangle 2"/>
          <p:cNvSpPr>
            <a:spLocks noGrp="1" noChangeArrowheads="1"/>
          </p:cNvSpPr>
          <p:nvPr>
            <p:ph type="title"/>
          </p:nvPr>
        </p:nvSpPr>
        <p:spPr>
          <a:xfrm>
            <a:off x="2286000" y="304800"/>
            <a:ext cx="4157663" cy="1143000"/>
          </a:xfrm>
          <a:solidFill>
            <a:srgbClr val="FF66CC"/>
          </a:solidFill>
        </p:spPr>
        <p:txBody>
          <a:bodyPr/>
          <a:lstStyle/>
          <a:p>
            <a:pPr algn="l" eaLnBrk="1" hangingPunct="1"/>
            <a:r>
              <a:rPr lang="en-US" altLang="zh-CN" sz="3600">
                <a:ea typeface="宋体" panose="02010600030101010101" pitchFamily="2" charset="-122"/>
              </a:rPr>
              <a:t>SC extrinsec</a:t>
            </a:r>
            <a:r>
              <a:rPr lang="ro-RO" altLang="zh-CN" sz="3600">
                <a:ea typeface="宋体" panose="02010600030101010101" pitchFamily="2" charset="-122"/>
              </a:rPr>
              <a:t>i </a:t>
            </a:r>
            <a:r>
              <a:rPr lang="en-US" altLang="zh-CN" sz="3600">
                <a:ea typeface="宋体" panose="02010600030101010101" pitchFamily="2" charset="-122"/>
              </a:rPr>
              <a:t>(cont’d)</a:t>
            </a:r>
          </a:p>
        </p:txBody>
      </p:sp>
      <p:sp>
        <p:nvSpPr>
          <p:cNvPr id="52228" name="Rectangle 4"/>
          <p:cNvSpPr>
            <a:spLocks noGrp="1" noChangeArrowheads="1"/>
          </p:cNvSpPr>
          <p:nvPr>
            <p:ph type="body" idx="1"/>
          </p:nvPr>
        </p:nvSpPr>
        <p:spPr>
          <a:xfrm>
            <a:off x="685800" y="1981200"/>
            <a:ext cx="7989888" cy="4114800"/>
          </a:xfrm>
          <a:noFill/>
        </p:spPr>
        <p:txBody>
          <a:bodyPr/>
          <a:lstStyle/>
          <a:p>
            <a:pPr marL="609600" indent="-609600" eaLnBrk="1" hangingPunct="1">
              <a:buFontTx/>
              <a:buNone/>
            </a:pPr>
            <a:r>
              <a:rPr lang="ro-RO" altLang="zh-CN" dirty="0">
                <a:ea typeface="宋体" panose="02010600030101010101" pitchFamily="2" charset="-122"/>
              </a:rPr>
              <a:t>Concentrația purtătorilor de sarcină pentru p-tip</a:t>
            </a:r>
            <a:endParaRPr lang="en-US" altLang="zh-CN" dirty="0">
              <a:ea typeface="宋体" panose="02010600030101010101" pitchFamily="2" charset="-122"/>
            </a:endParaRPr>
          </a:p>
          <a:p>
            <a:pPr marL="990600" lvl="1" indent="-533400" eaLnBrk="1" hangingPunct="1">
              <a:buClr>
                <a:schemeClr val="accent2"/>
              </a:buClr>
              <a:buFontTx/>
              <a:buAutoNum type="alphaLcParenR"/>
            </a:pPr>
            <a:r>
              <a:rPr lang="ro-RO" altLang="zh-CN" dirty="0">
                <a:ea typeface="宋体" panose="02010600030101010101" pitchFamily="2" charset="-122"/>
              </a:rPr>
              <a:t>Ecuația la echilibru termic</a:t>
            </a:r>
            <a:endParaRPr lang="en-US" altLang="zh-CN" dirty="0">
              <a:ea typeface="宋体" panose="02010600030101010101" pitchFamily="2" charset="-122"/>
            </a:endParaRPr>
          </a:p>
          <a:p>
            <a:pPr marL="990600" lvl="1" indent="-533400" eaLnBrk="1" hangingPunct="1">
              <a:buClr>
                <a:schemeClr val="accent2"/>
              </a:buClr>
              <a:buFontTx/>
              <a:buAutoNum type="alphaLcParenR"/>
            </a:pPr>
            <a:endParaRPr lang="en-US" altLang="zh-CN" dirty="0">
              <a:ea typeface="宋体" panose="02010600030101010101" pitchFamily="2" charset="-122"/>
            </a:endParaRPr>
          </a:p>
          <a:p>
            <a:pPr marL="990600" lvl="1" indent="-533400" eaLnBrk="1" hangingPunct="1">
              <a:buClr>
                <a:schemeClr val="accent2"/>
              </a:buClr>
              <a:buFontTx/>
              <a:buAutoNum type="alphaLcParenR"/>
            </a:pPr>
            <a:endParaRPr lang="en-US" altLang="zh-CN" dirty="0">
              <a:ea typeface="宋体" panose="02010600030101010101" pitchFamily="2" charset="-122"/>
            </a:endParaRPr>
          </a:p>
          <a:p>
            <a:pPr marL="990600" lvl="1" indent="-533400" eaLnBrk="1" hangingPunct="1">
              <a:buClr>
                <a:schemeClr val="accent2"/>
              </a:buClr>
              <a:buFontTx/>
              <a:buAutoNum type="alphaLcParenR"/>
            </a:pPr>
            <a:r>
              <a:rPr lang="ro-RO" altLang="zh-CN" dirty="0">
                <a:ea typeface="宋体" panose="02010600030101010101" pitchFamily="2" charset="-122"/>
              </a:rPr>
              <a:t>Ecuația la neutralitate electrică</a:t>
            </a:r>
            <a:endParaRPr lang="en-US" altLang="zh-CN" dirty="0">
              <a:ea typeface="宋体" panose="02010600030101010101" pitchFamily="2" charset="-122"/>
            </a:endParaRPr>
          </a:p>
          <a:p>
            <a:pPr marL="609600" indent="-609600" eaLnBrk="1" hangingPunct="1">
              <a:buFontTx/>
              <a:buNone/>
            </a:pPr>
            <a:endParaRPr lang="en-US" altLang="zh-CN" dirty="0">
              <a:ea typeface="宋体" panose="02010600030101010101" pitchFamily="2" charset="-122"/>
            </a:endParaRPr>
          </a:p>
          <a:p>
            <a:pPr marL="609600" indent="-609600" eaLnBrk="1" hangingPunct="1">
              <a:buFontTx/>
              <a:buNone/>
            </a:pPr>
            <a:r>
              <a:rPr lang="ro-RO" altLang="zh-CN" dirty="0">
                <a:ea typeface="宋体" panose="02010600030101010101" pitchFamily="2" charset="-122"/>
              </a:rPr>
              <a:t>Dar care sunt valorile pentru p</a:t>
            </a:r>
            <a:r>
              <a:rPr lang="ro-RO" altLang="zh-CN" b="1" baseline="-25000" dirty="0">
                <a:ea typeface="宋体" panose="02010600030101010101" pitchFamily="2" charset="-122"/>
              </a:rPr>
              <a:t>po</a:t>
            </a:r>
            <a:r>
              <a:rPr lang="ro-RO" altLang="zh-CN" dirty="0">
                <a:ea typeface="宋体" panose="02010600030101010101" pitchFamily="2" charset="-122"/>
              </a:rPr>
              <a:t> și n</a:t>
            </a:r>
            <a:r>
              <a:rPr lang="ro-RO" altLang="zh-CN" b="1" baseline="-25000" dirty="0">
                <a:ea typeface="宋体" panose="02010600030101010101" pitchFamily="2" charset="-122"/>
              </a:rPr>
              <a:t>po</a:t>
            </a:r>
            <a:r>
              <a:rPr lang="ro-RO" altLang="zh-CN" dirty="0">
                <a:ea typeface="宋体" panose="02010600030101010101" pitchFamily="2" charset="-122"/>
              </a:rPr>
              <a:t>? </a:t>
            </a:r>
            <a:endParaRPr lang="en-US" altLang="zh-CN" dirty="0">
              <a:ea typeface="宋体" panose="02010600030101010101" pitchFamily="2" charset="-122"/>
            </a:endParaRPr>
          </a:p>
          <a:p>
            <a:pPr marL="609600" indent="-609600" eaLnBrk="1" hangingPunct="1">
              <a:buFontTx/>
              <a:buNone/>
            </a:pPr>
            <a:endParaRPr lang="zh-CN" altLang="en-US" dirty="0">
              <a:ea typeface="宋体" panose="02010600030101010101" pitchFamily="2" charset="-122"/>
            </a:endParaRPr>
          </a:p>
        </p:txBody>
      </p:sp>
      <p:graphicFrame>
        <p:nvGraphicFramePr>
          <p:cNvPr id="52229" name="Object 5"/>
          <p:cNvGraphicFramePr>
            <a:graphicFrameLocks noChangeAspect="1"/>
          </p:cNvGraphicFramePr>
          <p:nvPr/>
        </p:nvGraphicFramePr>
        <p:xfrm>
          <a:off x="2819400" y="3200400"/>
          <a:ext cx="2895600" cy="812800"/>
        </p:xfrm>
        <a:graphic>
          <a:graphicData uri="http://schemas.openxmlformats.org/presentationml/2006/ole">
            <mc:AlternateContent xmlns:mc="http://schemas.openxmlformats.org/markup-compatibility/2006">
              <mc:Choice xmlns:v="urn:schemas-microsoft-com:vml" Requires="v">
                <p:oleObj name="Equation" r:id="rId2" imgW="850531" imgH="266584" progId="Equation.3">
                  <p:embed/>
                </p:oleObj>
              </mc:Choice>
              <mc:Fallback>
                <p:oleObj name="Equation" r:id="rId2" imgW="850531" imgH="266584" progId="Equation.3">
                  <p:embed/>
                  <p:pic>
                    <p:nvPicPr>
                      <p:cNvPr id="5222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00400"/>
                        <a:ext cx="28956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0" name="Object 6"/>
          <p:cNvGraphicFramePr>
            <a:graphicFrameLocks noChangeAspect="1"/>
          </p:cNvGraphicFramePr>
          <p:nvPr/>
        </p:nvGraphicFramePr>
        <p:xfrm>
          <a:off x="3048000" y="4648200"/>
          <a:ext cx="2514600" cy="646113"/>
        </p:xfrm>
        <a:graphic>
          <a:graphicData uri="http://schemas.openxmlformats.org/presentationml/2006/ole">
            <mc:AlternateContent xmlns:mc="http://schemas.openxmlformats.org/markup-compatibility/2006">
              <mc:Choice xmlns:v="urn:schemas-microsoft-com:vml" Requires="v">
                <p:oleObj name="Equation" r:id="rId4" imgW="939392" imgH="241195" progId="Equation.3">
                  <p:embed/>
                </p:oleObj>
              </mc:Choice>
              <mc:Fallback>
                <p:oleObj name="Equation" r:id="rId4" imgW="939392" imgH="241195" progId="Equation.3">
                  <p:embed/>
                  <p:pic>
                    <p:nvPicPr>
                      <p:cNvPr id="5223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648200"/>
                        <a:ext cx="25146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8644F6B-8155-41F2-B16B-DA25AD597BCF}" type="slidenum">
              <a:rPr lang="zh-CN" altLang="en-US" sz="1400" smtClean="0"/>
              <a:pPr>
                <a:spcBef>
                  <a:spcPct val="0"/>
                </a:spcBef>
                <a:buFontTx/>
                <a:buNone/>
              </a:pPr>
              <a:t>38</a:t>
            </a:fld>
            <a:endParaRPr lang="zh-CN" altLang="en-US" sz="1400"/>
          </a:p>
        </p:txBody>
      </p:sp>
      <p:sp>
        <p:nvSpPr>
          <p:cNvPr id="53251" name="Rectangle 2"/>
          <p:cNvSpPr>
            <a:spLocks noGrp="1" noChangeArrowheads="1"/>
          </p:cNvSpPr>
          <p:nvPr>
            <p:ph type="title"/>
          </p:nvPr>
        </p:nvSpPr>
        <p:spPr>
          <a:xfrm>
            <a:off x="539750" y="304800"/>
            <a:ext cx="8147050" cy="1143000"/>
          </a:xfrm>
          <a:solidFill>
            <a:srgbClr val="FF66CC"/>
          </a:solidFill>
        </p:spPr>
        <p:txBody>
          <a:bodyPr/>
          <a:lstStyle/>
          <a:p>
            <a:pPr algn="l" eaLnBrk="1" hangingPunct="1"/>
            <a:r>
              <a:rPr lang="ro-RO" altLang="zh-CN" sz="3600">
                <a:ea typeface="宋体" panose="02010600030101010101" pitchFamily="2" charset="-122"/>
              </a:rPr>
              <a:t>În loc de concluzii pentru SC extrinseci</a:t>
            </a:r>
            <a:endParaRPr lang="en-US" altLang="zh-CN" sz="3600">
              <a:ea typeface="宋体" panose="02010600030101010101" pitchFamily="2" charset="-122"/>
            </a:endParaRPr>
          </a:p>
        </p:txBody>
      </p:sp>
      <p:sp>
        <p:nvSpPr>
          <p:cNvPr id="53252" name="Rectangle 4"/>
          <p:cNvSpPr>
            <a:spLocks noGrp="1" noChangeArrowheads="1"/>
          </p:cNvSpPr>
          <p:nvPr>
            <p:ph type="body" idx="1"/>
          </p:nvPr>
        </p:nvSpPr>
        <p:spPr>
          <a:xfrm>
            <a:off x="0" y="1484313"/>
            <a:ext cx="8964613" cy="4114800"/>
          </a:xfrm>
          <a:noFill/>
        </p:spPr>
        <p:txBody>
          <a:bodyPr/>
          <a:lstStyle/>
          <a:p>
            <a:pPr eaLnBrk="1" hangingPunct="1">
              <a:buFontTx/>
              <a:buNone/>
            </a:pPr>
            <a:r>
              <a:rPr lang="zh-CN" altLang="en-US" dirty="0">
                <a:ea typeface="宋体" panose="02010600030101010101" pitchFamily="2" charset="-122"/>
              </a:rPr>
              <a:t>	</a:t>
            </a:r>
            <a:r>
              <a:rPr lang="ro-RO" altLang="zh-CN" dirty="0">
                <a:ea typeface="宋体" panose="02010600030101010101" pitchFamily="2" charset="-122"/>
              </a:rPr>
              <a:t>Deoarece purtătorii de sarcină majoritari sunt de mărimi de ordine mai mulți ca cei minoritari ecuațiile pot fi scrise aprox. ca:</a:t>
            </a:r>
            <a:endParaRPr lang="en-US" altLang="zh-CN" sz="2800" dirty="0">
              <a:ea typeface="宋体" panose="02010600030101010101" pitchFamily="2" charset="-122"/>
            </a:endParaRPr>
          </a:p>
          <a:p>
            <a:pPr eaLnBrk="1" hangingPunct="1">
              <a:buFontTx/>
              <a:buNone/>
            </a:pPr>
            <a:endParaRPr lang="en-US" altLang="zh-CN" dirty="0">
              <a:ea typeface="宋体" panose="02010600030101010101" pitchFamily="2" charset="-122"/>
            </a:endParaRPr>
          </a:p>
          <a:p>
            <a:pPr eaLnBrk="1" hangingPunct="1">
              <a:buFontTx/>
              <a:buNone/>
            </a:pPr>
            <a:r>
              <a:rPr lang="en-US" altLang="zh-CN" dirty="0">
                <a:ea typeface="宋体" panose="02010600030101010101" pitchFamily="2" charset="-122"/>
              </a:rPr>
              <a:t>                        </a:t>
            </a:r>
            <a:r>
              <a:rPr lang="ro-RO" altLang="zh-CN" dirty="0">
                <a:ea typeface="宋体" panose="02010600030101010101" pitchFamily="2" charset="-122"/>
              </a:rPr>
              <a:t>                  </a:t>
            </a:r>
            <a:r>
              <a:rPr lang="ro-RO" altLang="zh-CN" sz="2400" dirty="0">
                <a:ea typeface="宋体" panose="02010600030101010101" pitchFamily="2" charset="-122"/>
              </a:rPr>
              <a:t>pentru</a:t>
            </a:r>
            <a:r>
              <a:rPr lang="en-US" altLang="zh-CN" sz="2400" dirty="0">
                <a:ea typeface="宋体" panose="02010600030101010101" pitchFamily="2" charset="-122"/>
              </a:rPr>
              <a:t> </a:t>
            </a:r>
            <a:r>
              <a:rPr lang="en-US" altLang="zh-CN" sz="2400" i="1" dirty="0">
                <a:ea typeface="宋体" panose="02010600030101010101" pitchFamily="2" charset="-122"/>
              </a:rPr>
              <a:t>n</a:t>
            </a:r>
            <a:r>
              <a:rPr lang="en-US" altLang="zh-CN" sz="2400" dirty="0">
                <a:ea typeface="宋体" panose="02010600030101010101" pitchFamily="2" charset="-122"/>
              </a:rPr>
              <a:t> t</a:t>
            </a:r>
            <a:r>
              <a:rPr lang="ro-RO" altLang="zh-CN" sz="2400" dirty="0">
                <a:ea typeface="宋体" panose="02010600030101010101" pitchFamily="2" charset="-122"/>
              </a:rPr>
              <a:t>ip</a:t>
            </a:r>
            <a:r>
              <a:rPr lang="en-US" altLang="zh-CN" sz="2400" dirty="0">
                <a:ea typeface="宋体" panose="02010600030101010101" pitchFamily="2" charset="-122"/>
              </a:rPr>
              <a:t>                              </a:t>
            </a:r>
            <a:endParaRPr lang="ro-RO" altLang="zh-CN" sz="2400" dirty="0">
              <a:ea typeface="宋体" panose="02010600030101010101" pitchFamily="2" charset="-122"/>
            </a:endParaRPr>
          </a:p>
          <a:p>
            <a:pPr eaLnBrk="1" hangingPunct="1">
              <a:buFontTx/>
              <a:buNone/>
            </a:pPr>
            <a:endParaRPr lang="ro-RO" altLang="zh-CN" sz="2400" dirty="0">
              <a:ea typeface="宋体" panose="02010600030101010101" pitchFamily="2" charset="-122"/>
            </a:endParaRPr>
          </a:p>
          <a:p>
            <a:pPr eaLnBrk="1" hangingPunct="1">
              <a:buFontTx/>
              <a:buNone/>
            </a:pPr>
            <a:r>
              <a:rPr lang="ro-RO" altLang="zh-CN" sz="2400" dirty="0">
                <a:ea typeface="宋体" panose="02010600030101010101" pitchFamily="2" charset="-122"/>
              </a:rPr>
              <a:t>                                                        pentru</a:t>
            </a:r>
            <a:r>
              <a:rPr lang="en-US" altLang="zh-CN" sz="2400" dirty="0">
                <a:ea typeface="宋体" panose="02010600030101010101" pitchFamily="2" charset="-122"/>
              </a:rPr>
              <a:t> </a:t>
            </a:r>
            <a:r>
              <a:rPr lang="en-US" altLang="zh-CN" sz="2400" i="1" dirty="0">
                <a:ea typeface="宋体" panose="02010600030101010101" pitchFamily="2" charset="-122"/>
              </a:rPr>
              <a:t>p</a:t>
            </a:r>
            <a:r>
              <a:rPr lang="en-US" altLang="zh-CN" sz="2400" dirty="0">
                <a:ea typeface="宋体" panose="02010600030101010101" pitchFamily="2" charset="-122"/>
              </a:rPr>
              <a:t> </a:t>
            </a:r>
            <a:r>
              <a:rPr lang="ro-RO" altLang="zh-CN" sz="2400" dirty="0">
                <a:ea typeface="宋体" panose="02010600030101010101" pitchFamily="2" charset="-122"/>
              </a:rPr>
              <a:t>tip:</a:t>
            </a:r>
            <a:endParaRPr lang="en-US" altLang="zh-CN" sz="2400" dirty="0">
              <a:ea typeface="宋体" panose="02010600030101010101" pitchFamily="2" charset="-122"/>
            </a:endParaRPr>
          </a:p>
          <a:p>
            <a:pPr eaLnBrk="1" hangingPunct="1">
              <a:buFontTx/>
              <a:buNone/>
            </a:pPr>
            <a:endParaRPr lang="en-US" altLang="zh-CN" sz="2400" dirty="0">
              <a:ea typeface="宋体" panose="02010600030101010101" pitchFamily="2" charset="-122"/>
            </a:endParaRPr>
          </a:p>
          <a:p>
            <a:pPr eaLnBrk="1" hangingPunct="1">
              <a:buFontTx/>
              <a:buNone/>
            </a:pPr>
            <a:endParaRPr lang="zh-CN" altLang="en-US" dirty="0">
              <a:ea typeface="宋体" panose="02010600030101010101" pitchFamily="2" charset="-122"/>
            </a:endParaRPr>
          </a:p>
        </p:txBody>
      </p:sp>
      <p:graphicFrame>
        <p:nvGraphicFramePr>
          <p:cNvPr id="53254" name="Object 6"/>
          <p:cNvGraphicFramePr>
            <a:graphicFrameLocks noChangeAspect="1"/>
          </p:cNvGraphicFramePr>
          <p:nvPr>
            <p:extLst>
              <p:ext uri="{D42A27DB-BD31-4B8C-83A1-F6EECF244321}">
                <p14:modId xmlns:p14="http://schemas.microsoft.com/office/powerpoint/2010/main" val="3688609867"/>
              </p:ext>
            </p:extLst>
          </p:nvPr>
        </p:nvGraphicFramePr>
        <p:xfrm>
          <a:off x="2421643" y="4602163"/>
          <a:ext cx="2073275" cy="1646237"/>
        </p:xfrm>
        <a:graphic>
          <a:graphicData uri="http://schemas.openxmlformats.org/presentationml/2006/ole">
            <mc:AlternateContent xmlns:mc="http://schemas.openxmlformats.org/markup-compatibility/2006">
              <mc:Choice xmlns:v="urn:schemas-microsoft-com:vml" Requires="v">
                <p:oleObj name="Equation" r:id="rId2" imgW="863600" imgH="685800" progId="Equation.3">
                  <p:embed/>
                </p:oleObj>
              </mc:Choice>
              <mc:Fallback>
                <p:oleObj name="Equation" r:id="rId2" imgW="863600" imgH="685800" progId="Equation.3">
                  <p:embed/>
                  <p:pic>
                    <p:nvPicPr>
                      <p:cNvPr id="53254"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643" y="4602163"/>
                        <a:ext cx="2073275" cy="164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p:cNvPicPr>
            <a:picLocks noChangeAspect="1"/>
          </p:cNvPicPr>
          <p:nvPr/>
        </p:nvPicPr>
        <p:blipFill>
          <a:blip r:embed="rId4"/>
          <a:stretch>
            <a:fillRect/>
          </a:stretch>
        </p:blipFill>
        <p:spPr>
          <a:xfrm>
            <a:off x="2597421" y="3128776"/>
            <a:ext cx="1686547" cy="1347661"/>
          </a:xfrm>
          <a:prstGeom prst="rect">
            <a:avLst/>
          </a:prstGeom>
        </p:spPr>
      </p:pic>
      <p:pic>
        <p:nvPicPr>
          <p:cNvPr id="3" name="Picture 2"/>
          <p:cNvPicPr>
            <a:picLocks noChangeAspect="1"/>
          </p:cNvPicPr>
          <p:nvPr/>
        </p:nvPicPr>
        <p:blipFill>
          <a:blip r:embed="rId5"/>
          <a:stretch>
            <a:fillRect/>
          </a:stretch>
        </p:blipFill>
        <p:spPr>
          <a:xfrm>
            <a:off x="208325" y="3778594"/>
            <a:ext cx="1663784" cy="139568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Номер слайда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86A4784-673C-472C-A7B4-C09119375D6F}" type="slidenum">
              <a:rPr lang="zh-CN" altLang="en-US" sz="1400" smtClean="0"/>
              <a:pPr>
                <a:spcBef>
                  <a:spcPct val="0"/>
                </a:spcBef>
                <a:buFontTx/>
                <a:buNone/>
              </a:pPr>
              <a:t>39</a:t>
            </a:fld>
            <a:endParaRPr lang="zh-CN" altLang="en-US" sz="1400"/>
          </a:p>
        </p:txBody>
      </p:sp>
      <p:sp>
        <p:nvSpPr>
          <p:cNvPr id="54275" name="Rectangle 2"/>
          <p:cNvSpPr>
            <a:spLocks noGrp="1" noChangeArrowheads="1"/>
          </p:cNvSpPr>
          <p:nvPr>
            <p:ph type="title"/>
          </p:nvPr>
        </p:nvSpPr>
        <p:spPr>
          <a:xfrm>
            <a:off x="2286000" y="304800"/>
            <a:ext cx="6400800" cy="1143000"/>
          </a:xfrm>
          <a:solidFill>
            <a:srgbClr val="FF66CC"/>
          </a:solidFill>
        </p:spPr>
        <p:txBody>
          <a:bodyPr/>
          <a:lstStyle/>
          <a:p>
            <a:pPr algn="l" eaLnBrk="1" hangingPunct="1"/>
            <a:r>
              <a:rPr lang="ro-RO" altLang="zh-CN" sz="3600">
                <a:ea typeface="宋体" panose="02010600030101010101" pitchFamily="2" charset="-122"/>
              </a:rPr>
              <a:t>SC extrinseci </a:t>
            </a:r>
            <a:r>
              <a:rPr lang="en-US" altLang="zh-CN" sz="3600">
                <a:ea typeface="宋体" panose="02010600030101010101" pitchFamily="2" charset="-122"/>
              </a:rPr>
              <a:t>(cont’d)</a:t>
            </a:r>
          </a:p>
        </p:txBody>
      </p:sp>
      <p:sp>
        <p:nvSpPr>
          <p:cNvPr id="54276" name="Rectangle 4"/>
          <p:cNvSpPr>
            <a:spLocks noGrp="1" noChangeArrowheads="1"/>
          </p:cNvSpPr>
          <p:nvPr>
            <p:ph type="body" idx="1"/>
          </p:nvPr>
        </p:nvSpPr>
        <p:spPr>
          <a:noFill/>
        </p:spPr>
        <p:txBody>
          <a:bodyPr/>
          <a:lstStyle/>
          <a:p>
            <a:pPr eaLnBrk="1" hangingPunct="1"/>
            <a:r>
              <a:rPr lang="en-US" altLang="zh-CN" dirty="0" err="1">
                <a:ea typeface="宋体" panose="02010600030101010101" pitchFamily="2" charset="-122"/>
              </a:rPr>
              <a:t>Conclu</a:t>
            </a:r>
            <a:r>
              <a:rPr lang="ro-RO" altLang="zh-CN" dirty="0">
                <a:ea typeface="宋体" panose="02010600030101010101" pitchFamily="2" charset="-122"/>
              </a:rPr>
              <a:t>zii</a:t>
            </a:r>
            <a:endParaRPr lang="en-US" altLang="zh-CN" dirty="0">
              <a:ea typeface="宋体" panose="02010600030101010101" pitchFamily="2" charset="-122"/>
            </a:endParaRPr>
          </a:p>
          <a:p>
            <a:pPr lvl="1" eaLnBrk="1" hangingPunct="1">
              <a:buClr>
                <a:schemeClr val="accent2"/>
              </a:buClr>
              <a:buFont typeface="Wingdings" panose="05000000000000000000" pitchFamily="2" charset="2"/>
              <a:buChar char="Ø"/>
            </a:pPr>
            <a:r>
              <a:rPr lang="ro-RO" altLang="zh-CN" dirty="0">
                <a:ea typeface="宋体" panose="02010600030101010101" pitchFamily="2" charset="-122"/>
              </a:rPr>
              <a:t>Purtătorii majoritari sunt determinați de impurități ( de dopare)</a:t>
            </a:r>
            <a:r>
              <a:rPr lang="en-US" altLang="zh-CN" dirty="0">
                <a:ea typeface="宋体" panose="02010600030101010101" pitchFamily="2" charset="-122"/>
              </a:rPr>
              <a:t>.</a:t>
            </a:r>
          </a:p>
          <a:p>
            <a:pPr lvl="1" eaLnBrk="1" hangingPunct="1">
              <a:buClr>
                <a:schemeClr val="accent2"/>
              </a:buClr>
              <a:buFont typeface="Wingdings" panose="05000000000000000000" pitchFamily="2" charset="2"/>
              <a:buChar char="Ø"/>
            </a:pPr>
            <a:r>
              <a:rPr lang="ro-RO" altLang="zh-CN" dirty="0">
                <a:ea typeface="宋体" panose="02010600030101010101" pitchFamily="2" charset="-122"/>
              </a:rPr>
              <a:t>Purtătorii minoritari sunt puternic dependente de temperatură</a:t>
            </a:r>
            <a:r>
              <a:rPr lang="en-US" altLang="zh-CN" dirty="0">
                <a:ea typeface="宋体" panose="02010600030101010101" pitchFamily="2" charset="-122"/>
              </a:rPr>
              <a:t>.</a:t>
            </a:r>
          </a:p>
          <a:p>
            <a:pPr lvl="1" eaLnBrk="1" hangingPunct="1">
              <a:buClr>
                <a:schemeClr val="accent2"/>
              </a:buClr>
              <a:buFont typeface="Wingdings" panose="05000000000000000000" pitchFamily="2" charset="2"/>
              <a:buChar char="Ø"/>
            </a:pPr>
            <a:r>
              <a:rPr lang="ro-RO" altLang="zh-CN" dirty="0">
                <a:ea typeface="宋体" panose="02010600030101010101" pitchFamily="2" charset="-122"/>
              </a:rPr>
              <a:t>La temperaturi destul de înalte caracteristicile SC extrinsec vor fi determinate de caracteristicile SC intrinsec</a:t>
            </a:r>
            <a:endParaRPr lang="en-US" altLang="zh-CN" dirty="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820882" y="260648"/>
            <a:ext cx="4215614" cy="4114800"/>
          </a:xfrm>
        </p:spPr>
        <p:txBody>
          <a:bodyPr/>
          <a:lstStyle/>
          <a:p>
            <a:pPr marL="0" indent="0">
              <a:buNone/>
            </a:pPr>
            <a:r>
              <a:rPr lang="ro-RO" altLang="en-US" sz="2400" b="1" dirty="0"/>
              <a:t>Î</a:t>
            </a:r>
            <a:r>
              <a:rPr lang="en-US" altLang="en-US" sz="2400" b="1" dirty="0"/>
              <a:t>n </a:t>
            </a:r>
            <a:r>
              <a:rPr lang="en-US" altLang="en-US" sz="2400" b="1" dirty="0" err="1"/>
              <a:t>metale</a:t>
            </a:r>
            <a:r>
              <a:rPr lang="en-US" altLang="en-US" sz="2400" b="1" dirty="0"/>
              <a:t> </a:t>
            </a:r>
            <a:r>
              <a:rPr lang="ro-RO" altLang="en-US" sz="2400" dirty="0"/>
              <a:t> -</a:t>
            </a:r>
            <a:r>
              <a:rPr lang="en-US" altLang="en-US" sz="2400" dirty="0"/>
              <a:t> </a:t>
            </a:r>
            <a:r>
              <a:rPr lang="ro-RO" altLang="en-US" sz="2400" dirty="0"/>
              <a:t>în </a:t>
            </a:r>
            <a:r>
              <a:rPr lang="en-US" altLang="en-US" sz="2400" dirty="0" err="1"/>
              <a:t>structura</a:t>
            </a:r>
            <a:r>
              <a:rPr lang="en-US" altLang="en-US" sz="2400" dirty="0"/>
              <a:t> </a:t>
            </a:r>
            <a:r>
              <a:rPr lang="en-US" altLang="en-US" sz="2400" dirty="0" err="1"/>
              <a:t>cristalin</a:t>
            </a:r>
            <a:r>
              <a:rPr lang="ro-RO" altLang="en-US" sz="2400" dirty="0"/>
              <a:t>ă</a:t>
            </a:r>
            <a:r>
              <a:rPr lang="en-US" altLang="en-US" sz="2400" dirty="0"/>
              <a:t>, </a:t>
            </a:r>
            <a:r>
              <a:rPr lang="ro-RO" altLang="en-US" sz="2400" dirty="0"/>
              <a:t>î</a:t>
            </a:r>
            <a:r>
              <a:rPr lang="en-US" altLang="en-US" sz="2400" dirty="0"/>
              <a:t>n </a:t>
            </a:r>
            <a:r>
              <a:rPr lang="en-US" altLang="en-US" sz="2400" dirty="0" err="1"/>
              <a:t>nodurile</a:t>
            </a:r>
            <a:r>
              <a:rPr lang="en-US" altLang="en-US" sz="2400" dirty="0"/>
              <a:t> re</a:t>
            </a:r>
            <a:r>
              <a:rPr lang="ro-RO" altLang="en-US" sz="2400" dirty="0"/>
              <a:t>ț</a:t>
            </a:r>
            <a:r>
              <a:rPr lang="en-US" altLang="en-US" sz="2400" dirty="0" err="1"/>
              <a:t>elei</a:t>
            </a:r>
            <a:r>
              <a:rPr lang="en-US" altLang="en-US" sz="2400" dirty="0"/>
              <a:t> </a:t>
            </a:r>
            <a:r>
              <a:rPr lang="en-US" altLang="en-US" sz="2400" dirty="0" err="1"/>
              <a:t>cristaline</a:t>
            </a:r>
            <a:r>
              <a:rPr lang="en-US" altLang="en-US" sz="2400" dirty="0"/>
              <a:t> s</a:t>
            </a:r>
            <a:r>
              <a:rPr lang="ro-RO" altLang="en-US" sz="2400" dirty="0"/>
              <a:t>unt</a:t>
            </a:r>
            <a:r>
              <a:rPr lang="en-US" altLang="en-US" sz="2400" dirty="0"/>
              <a:t> </a:t>
            </a:r>
            <a:r>
              <a:rPr lang="en-US" altLang="en-US" sz="2400" dirty="0" err="1"/>
              <a:t>plasa</a:t>
            </a:r>
            <a:r>
              <a:rPr lang="ro-RO" altLang="en-US" sz="2400" dirty="0"/>
              <a:t>ț</a:t>
            </a:r>
            <a:r>
              <a:rPr lang="en-US" altLang="en-US" sz="2400" dirty="0" err="1"/>
              <a:t>i</a:t>
            </a:r>
            <a:r>
              <a:rPr lang="en-US" altLang="en-US" sz="2400" dirty="0"/>
              <a:t> </a:t>
            </a:r>
            <a:r>
              <a:rPr lang="en-US" altLang="en-US" sz="2400" b="1" dirty="0" err="1"/>
              <a:t>ioni</a:t>
            </a:r>
            <a:r>
              <a:rPr lang="en-US" altLang="en-US" sz="2400" b="1" dirty="0"/>
              <a:t> </a:t>
            </a:r>
            <a:r>
              <a:rPr lang="en-US" altLang="en-US" sz="2400" b="1" dirty="0" err="1"/>
              <a:t>pozitivi</a:t>
            </a:r>
            <a:r>
              <a:rPr lang="en-US" altLang="en-US" sz="2400" dirty="0"/>
              <a:t>, </a:t>
            </a:r>
            <a:r>
              <a:rPr lang="en-US" altLang="en-US" sz="2400" dirty="0" err="1"/>
              <a:t>printre</a:t>
            </a:r>
            <a:r>
              <a:rPr lang="en-US" altLang="en-US" sz="2400" dirty="0"/>
              <a:t> </a:t>
            </a:r>
            <a:r>
              <a:rPr lang="en-US" altLang="en-US" sz="2400" dirty="0" err="1"/>
              <a:t>noduri</a:t>
            </a:r>
            <a:r>
              <a:rPr lang="en-US" altLang="en-US" sz="2400" dirty="0"/>
              <a:t> </a:t>
            </a:r>
            <a:r>
              <a:rPr lang="ro-RO" altLang="en-US" sz="2400" dirty="0"/>
              <a:t>- </a:t>
            </a:r>
            <a:r>
              <a:rPr lang="en-US" altLang="en-US" sz="2400" b="1" dirty="0" err="1"/>
              <a:t>electroni</a:t>
            </a:r>
            <a:r>
              <a:rPr lang="en-US" altLang="en-US" sz="2400" b="1" dirty="0"/>
              <a:t> </a:t>
            </a:r>
            <a:r>
              <a:rPr lang="ro-RO" altLang="en-US" sz="2400" b="1" dirty="0"/>
              <a:t>liberi, colectivizați</a:t>
            </a:r>
            <a:r>
              <a:rPr lang="ro-RO" altLang="en-US" sz="2400" dirty="0"/>
              <a:t>, </a:t>
            </a:r>
            <a:r>
              <a:rPr lang="en-US" altLang="en-US" sz="2400" dirty="0"/>
              <a:t>care </a:t>
            </a:r>
            <a:r>
              <a:rPr lang="en-US" altLang="en-US" sz="2400" dirty="0" err="1"/>
              <a:t>migr</a:t>
            </a:r>
            <a:r>
              <a:rPr lang="ro-RO" altLang="en-US" sz="2400" dirty="0"/>
              <a:t>ează</a:t>
            </a:r>
            <a:r>
              <a:rPr lang="en-US" altLang="en-US" sz="2400" dirty="0"/>
              <a:t> </a:t>
            </a:r>
            <a:r>
              <a:rPr lang="en-US" altLang="en-US" sz="2400" dirty="0" err="1"/>
              <a:t>dintr</a:t>
            </a:r>
            <a:r>
              <a:rPr lang="en-US" altLang="en-US" sz="2400" dirty="0"/>
              <a:t>-o </a:t>
            </a:r>
            <a:r>
              <a:rPr lang="en-US" altLang="en-US" sz="2400" dirty="0" err="1"/>
              <a:t>regiune</a:t>
            </a:r>
            <a:r>
              <a:rPr lang="en-US" altLang="en-US" sz="2400" dirty="0"/>
              <a:t> </a:t>
            </a:r>
            <a:r>
              <a:rPr lang="ro-RO" altLang="en-US" sz="2400" dirty="0"/>
              <a:t>î</a:t>
            </a:r>
            <a:r>
              <a:rPr lang="en-US" altLang="en-US" sz="2400" dirty="0"/>
              <a:t>n </a:t>
            </a:r>
            <a:r>
              <a:rPr lang="en-US" altLang="en-US" sz="2400" dirty="0" err="1"/>
              <a:t>alta</a:t>
            </a:r>
            <a:r>
              <a:rPr lang="en-US" altLang="en-US" sz="2400" dirty="0"/>
              <a:t> sub </a:t>
            </a:r>
            <a:r>
              <a:rPr lang="en-US" altLang="en-US" sz="2400" dirty="0" err="1"/>
              <a:t>influen</a:t>
            </a:r>
            <a:r>
              <a:rPr lang="ro-RO" altLang="en-US" sz="2400" dirty="0"/>
              <a:t>ț</a:t>
            </a:r>
            <a:r>
              <a:rPr lang="en-US" altLang="en-US" sz="2400" dirty="0"/>
              <a:t>a c</a:t>
            </a:r>
            <a:r>
              <a:rPr lang="ro-RO" altLang="en-US" sz="2400" dirty="0"/>
              <a:t>â</a:t>
            </a:r>
            <a:r>
              <a:rPr lang="en-US" altLang="en-US" sz="2400" dirty="0" err="1"/>
              <a:t>mp</a:t>
            </a:r>
            <a:r>
              <a:rPr lang="ro-RO" altLang="en-US" sz="2400" dirty="0"/>
              <a:t>ului</a:t>
            </a:r>
            <a:r>
              <a:rPr lang="en-US" altLang="en-US" sz="2400" dirty="0"/>
              <a:t> electric. </a:t>
            </a:r>
            <a:endParaRPr lang="ro-RO" altLang="en-US" sz="2400" dirty="0"/>
          </a:p>
          <a:p>
            <a:pPr marL="0" indent="0">
              <a:buNone/>
            </a:pPr>
            <a:r>
              <a:rPr lang="ro-RO" altLang="en-US" sz="2400" dirty="0"/>
              <a:t>Î</a:t>
            </a:r>
            <a:r>
              <a:rPr lang="en-US" altLang="en-US" sz="2400" dirty="0"/>
              <a:t>n leg</a:t>
            </a:r>
            <a:r>
              <a:rPr lang="ro-RO" altLang="en-US" sz="2400" dirty="0"/>
              <a:t>ă</a:t>
            </a:r>
            <a:r>
              <a:rPr lang="en-US" altLang="en-US" sz="2400" dirty="0" err="1"/>
              <a:t>turile</a:t>
            </a:r>
            <a:r>
              <a:rPr lang="en-US" altLang="en-US" sz="2400" dirty="0"/>
              <a:t> </a:t>
            </a:r>
            <a:r>
              <a:rPr lang="en-US" altLang="en-US" sz="2400" dirty="0" err="1"/>
              <a:t>metalice</a:t>
            </a:r>
            <a:r>
              <a:rPr lang="en-US" altLang="en-US" sz="2400" dirty="0"/>
              <a:t> </a:t>
            </a:r>
            <a:r>
              <a:rPr lang="en-US" altLang="en-US" sz="2400" dirty="0" err="1"/>
              <a:t>electronii</a:t>
            </a:r>
            <a:r>
              <a:rPr lang="en-US" altLang="en-US" sz="2400" dirty="0"/>
              <a:t> care </a:t>
            </a:r>
            <a:r>
              <a:rPr lang="en-US" altLang="en-US" sz="2400" dirty="0" err="1"/>
              <a:t>pleaca</a:t>
            </a:r>
            <a:r>
              <a:rPr lang="en-US" altLang="en-US" sz="2400" dirty="0"/>
              <a:t> </a:t>
            </a:r>
            <a:r>
              <a:rPr lang="ro-RO" altLang="en-US" sz="2400" dirty="0"/>
              <a:t>sunt</a:t>
            </a:r>
            <a:r>
              <a:rPr lang="en-US" altLang="en-US" sz="2400" dirty="0"/>
              <a:t> </a:t>
            </a:r>
            <a:r>
              <a:rPr lang="ro-RO" altLang="en-US" sz="2400" dirty="0"/>
              <a:t>î</a:t>
            </a:r>
            <a:r>
              <a:rPr lang="en-US" altLang="en-US" sz="2400" dirty="0" err="1"/>
              <a:t>nlocui</a:t>
            </a:r>
            <a:r>
              <a:rPr lang="ro-RO" altLang="en-US" sz="2400" dirty="0"/>
              <a:t>ț</a:t>
            </a:r>
            <a:r>
              <a:rPr lang="en-US" altLang="en-US" sz="2400" dirty="0" err="1"/>
              <a:t>i</a:t>
            </a:r>
            <a:r>
              <a:rPr lang="en-US" altLang="en-US" sz="2400" dirty="0"/>
              <a:t> de al</a:t>
            </a:r>
            <a:r>
              <a:rPr lang="ro-RO" altLang="en-US" sz="2400" dirty="0"/>
              <a:t>ț</a:t>
            </a:r>
            <a:r>
              <a:rPr lang="en-US" altLang="en-US" sz="2400" dirty="0" err="1"/>
              <a:t>i</a:t>
            </a:r>
            <a:r>
              <a:rPr lang="en-US" altLang="en-US" sz="2400" dirty="0"/>
              <a:t>  care vin</a:t>
            </a:r>
            <a:r>
              <a:rPr lang="ro-RO" altLang="en-US" sz="2400" dirty="0"/>
              <a:t>:</a:t>
            </a:r>
            <a:r>
              <a:rPr lang="en-US" altLang="en-US" sz="2400" dirty="0"/>
              <a:t> </a:t>
            </a:r>
            <a:r>
              <a:rPr lang="ro-RO" altLang="en-US" sz="2400" dirty="0"/>
              <a:t>î</a:t>
            </a:r>
            <a:r>
              <a:rPr lang="en-US" altLang="en-US" sz="2400" dirty="0"/>
              <a:t>n </a:t>
            </a:r>
            <a:r>
              <a:rPr lang="en-US" altLang="en-US" sz="2400" dirty="0" err="1"/>
              <a:t>orice</a:t>
            </a:r>
            <a:r>
              <a:rPr lang="en-US" altLang="en-US" sz="2400" dirty="0"/>
              <a:t> </a:t>
            </a:r>
            <a:r>
              <a:rPr lang="en-US" altLang="en-US" sz="2400" dirty="0" err="1"/>
              <a:t>zon</a:t>
            </a:r>
            <a:r>
              <a:rPr lang="ro-RO" altLang="en-US" sz="2400" dirty="0"/>
              <a:t>ă</a:t>
            </a:r>
            <a:r>
              <a:rPr lang="en-US" altLang="en-US" sz="2400" dirty="0"/>
              <a:t> a </a:t>
            </a:r>
            <a:r>
              <a:rPr lang="en-US" altLang="en-US" sz="2400" dirty="0" err="1"/>
              <a:t>conductorului</a:t>
            </a:r>
            <a:r>
              <a:rPr lang="en-US" altLang="en-US" sz="2400" dirty="0"/>
              <a:t> se </a:t>
            </a:r>
            <a:r>
              <a:rPr lang="en-US" altLang="en-US" sz="2400" dirty="0" err="1"/>
              <a:t>va</a:t>
            </a:r>
            <a:r>
              <a:rPr lang="en-US" altLang="en-US" sz="2400" dirty="0"/>
              <a:t> g</a:t>
            </a:r>
            <a:r>
              <a:rPr lang="ro-RO" altLang="en-US" sz="2400" dirty="0"/>
              <a:t>ă</a:t>
            </a:r>
            <a:r>
              <a:rPr lang="en-US" altLang="en-US" sz="2400" dirty="0" err="1"/>
              <a:t>si</a:t>
            </a:r>
            <a:r>
              <a:rPr lang="en-US" altLang="en-US" sz="2400" dirty="0"/>
              <a:t> </a:t>
            </a:r>
            <a:r>
              <a:rPr lang="en-US" altLang="en-US" sz="2400" dirty="0" err="1"/>
              <a:t>permanen</a:t>
            </a:r>
            <a:r>
              <a:rPr lang="ro-RO" altLang="en-US" sz="2400" dirty="0"/>
              <a:t>t</a:t>
            </a:r>
            <a:r>
              <a:rPr lang="en-US" altLang="en-US" sz="2400" dirty="0"/>
              <a:t> </a:t>
            </a:r>
            <a:r>
              <a:rPr lang="en-US" altLang="en-US" sz="2400" dirty="0" err="1"/>
              <a:t>acela</a:t>
            </a:r>
            <a:r>
              <a:rPr lang="ro-RO" altLang="en-US" sz="2400" dirty="0"/>
              <a:t>ș</a:t>
            </a:r>
            <a:r>
              <a:rPr lang="en-US" altLang="en-US" sz="2400" dirty="0" err="1"/>
              <a:t>i</a:t>
            </a:r>
            <a:r>
              <a:rPr lang="en-US" altLang="en-US" sz="2400" dirty="0"/>
              <a:t> </a:t>
            </a:r>
            <a:r>
              <a:rPr lang="en-US" altLang="en-US" sz="2400" dirty="0" err="1"/>
              <a:t>num</a:t>
            </a:r>
            <a:r>
              <a:rPr lang="ro-RO" altLang="en-US" sz="2400" dirty="0"/>
              <a:t>ă</a:t>
            </a:r>
            <a:r>
              <a:rPr lang="en-US" altLang="en-US" sz="2400" dirty="0"/>
              <a:t>r de </a:t>
            </a:r>
            <a:r>
              <a:rPr lang="en-US" altLang="en-US" sz="2400" dirty="0" err="1"/>
              <a:t>electroni</a:t>
            </a:r>
            <a:r>
              <a:rPr lang="en-US" altLang="en-US" sz="2400" dirty="0"/>
              <a:t> </a:t>
            </a:r>
            <a:endParaRPr lang="ro-RO" altLang="en-US" sz="2400" dirty="0"/>
          </a:p>
          <a:p>
            <a:endParaRPr lang="en-GB" altLang="en-US" dirty="0"/>
          </a:p>
        </p:txBody>
      </p:sp>
      <p:pic>
        <p:nvPicPr>
          <p:cNvPr id="1024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39" y="507440"/>
            <a:ext cx="4797243" cy="450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7768" y="5517232"/>
            <a:ext cx="8748464" cy="1200329"/>
          </a:xfrm>
          <a:prstGeom prst="rect">
            <a:avLst/>
          </a:prstGeom>
        </p:spPr>
        <p:txBody>
          <a:bodyPr wrap="square">
            <a:spAutoFit/>
          </a:bodyPr>
          <a:lstStyle/>
          <a:p>
            <a:r>
              <a:rPr lang="ro-RO" altLang="en-US" i="1" dirty="0"/>
              <a:t>Notă: C</a:t>
            </a:r>
            <a:r>
              <a:rPr lang="en-US" altLang="en-US" i="1" dirty="0" err="1"/>
              <a:t>onductoarele</a:t>
            </a:r>
            <a:r>
              <a:rPr lang="en-US" altLang="en-US" i="1" dirty="0"/>
              <a:t> </a:t>
            </a:r>
            <a:r>
              <a:rPr lang="en-US" altLang="en-US" i="1" dirty="0" err="1"/>
              <a:t>metalice</a:t>
            </a:r>
            <a:r>
              <a:rPr lang="en-US" altLang="en-US" i="1" dirty="0"/>
              <a:t> nu se </a:t>
            </a:r>
            <a:r>
              <a:rPr lang="en-US" altLang="en-US" i="1" dirty="0" err="1"/>
              <a:t>dezechilibreaz</a:t>
            </a:r>
            <a:r>
              <a:rPr lang="ro-RO" altLang="en-US" i="1" dirty="0"/>
              <a:t>ă</a:t>
            </a:r>
            <a:r>
              <a:rPr lang="en-US" altLang="en-US" i="1" dirty="0"/>
              <a:t> din </a:t>
            </a:r>
            <a:r>
              <a:rPr lang="en-US" altLang="en-US" i="1" dirty="0" err="1"/>
              <a:t>punct</a:t>
            </a:r>
            <a:r>
              <a:rPr lang="en-US" altLang="en-US" i="1" dirty="0"/>
              <a:t> de </a:t>
            </a:r>
            <a:r>
              <a:rPr lang="en-US" altLang="en-US" i="1" dirty="0" err="1"/>
              <a:t>vedere</a:t>
            </a:r>
            <a:r>
              <a:rPr lang="en-US" altLang="en-US" i="1" dirty="0"/>
              <a:t> al </a:t>
            </a:r>
            <a:r>
              <a:rPr lang="en-US" altLang="en-US" i="1" dirty="0" err="1"/>
              <a:t>sarcinii</a:t>
            </a:r>
            <a:r>
              <a:rPr lang="en-US" altLang="en-US" i="1" dirty="0"/>
              <a:t> </a:t>
            </a:r>
            <a:r>
              <a:rPr lang="en-US" altLang="en-US" i="1" dirty="0" err="1"/>
              <a:t>electrice</a:t>
            </a:r>
            <a:r>
              <a:rPr lang="en-US" altLang="en-US" i="1" dirty="0"/>
              <a:t> </a:t>
            </a:r>
            <a:r>
              <a:rPr lang="en-US" altLang="en-US" i="1" dirty="0" err="1"/>
              <a:t>atunci</a:t>
            </a:r>
            <a:r>
              <a:rPr lang="en-US" altLang="en-US" i="1" dirty="0"/>
              <a:t> c</a:t>
            </a:r>
            <a:r>
              <a:rPr lang="ro-RO" altLang="en-US" i="1" dirty="0"/>
              <a:t>â</a:t>
            </a:r>
            <a:r>
              <a:rPr lang="en-US" altLang="en-US" i="1" dirty="0" err="1"/>
              <a:t>nd</a:t>
            </a:r>
            <a:r>
              <a:rPr lang="en-US" altLang="en-US" i="1" dirty="0"/>
              <a:t> </a:t>
            </a:r>
            <a:r>
              <a:rPr lang="en-US" altLang="en-US" i="1" dirty="0" err="1"/>
              <a:t>sunt</a:t>
            </a:r>
            <a:r>
              <a:rPr lang="en-US" altLang="en-US" i="1" dirty="0"/>
              <a:t> </a:t>
            </a:r>
            <a:r>
              <a:rPr lang="en-US" altLang="en-US" i="1" dirty="0" err="1"/>
              <a:t>parcurse</a:t>
            </a:r>
            <a:r>
              <a:rPr lang="en-US" altLang="en-US" i="1" dirty="0"/>
              <a:t> de un </a:t>
            </a:r>
            <a:r>
              <a:rPr lang="en-US" altLang="en-US" i="1" dirty="0" err="1"/>
              <a:t>curent</a:t>
            </a:r>
            <a:r>
              <a:rPr lang="en-US" altLang="en-US" i="1" dirty="0"/>
              <a:t> electric, nu </a:t>
            </a:r>
            <a:r>
              <a:rPr lang="en-US" altLang="en-US" i="1" dirty="0" err="1"/>
              <a:t>devin</a:t>
            </a:r>
            <a:r>
              <a:rPr lang="en-US" altLang="en-US" i="1" dirty="0"/>
              <a:t> un alt element, cu </a:t>
            </a:r>
            <a:r>
              <a:rPr lang="en-US" altLang="en-US" i="1" dirty="0" err="1"/>
              <a:t>alte</a:t>
            </a:r>
            <a:r>
              <a:rPr lang="en-US" altLang="en-US" i="1" dirty="0"/>
              <a:t> </a:t>
            </a:r>
            <a:r>
              <a:rPr lang="en-US" altLang="en-US" i="1" dirty="0" err="1"/>
              <a:t>proprietati</a:t>
            </a:r>
            <a:r>
              <a:rPr lang="en-US" altLang="en-US" i="1" dirty="0"/>
              <a:t>. </a:t>
            </a:r>
            <a:endParaRPr lang="en-GB" altLang="en-US"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noChangeArrowheads="1"/>
          </p:cNvSpPr>
          <p:nvPr>
            <p:ph type="title"/>
          </p:nvPr>
        </p:nvSpPr>
        <p:spPr>
          <a:xfrm>
            <a:off x="685800" y="130175"/>
            <a:ext cx="7772400" cy="730250"/>
          </a:xfrm>
        </p:spPr>
        <p:txBody>
          <a:bodyPr/>
          <a:lstStyle/>
          <a:p>
            <a:r>
              <a:rPr lang="ro-RO" altLang="en-US"/>
              <a:t>Cazul V. Profil </a:t>
            </a:r>
            <a:r>
              <a:rPr lang="en-US" altLang="en-US"/>
              <a:t>Gradient lin</a:t>
            </a:r>
            <a:endParaRPr lang="en-GB" altLang="en-US"/>
          </a:p>
        </p:txBody>
      </p:sp>
      <p:sp>
        <p:nvSpPr>
          <p:cNvPr id="68611" name="Content Placeholder 2"/>
          <p:cNvSpPr>
            <a:spLocks noGrp="1" noChangeArrowheads="1"/>
          </p:cNvSpPr>
          <p:nvPr>
            <p:ph idx="1"/>
          </p:nvPr>
        </p:nvSpPr>
        <p:spPr>
          <a:xfrm>
            <a:off x="250825" y="860425"/>
            <a:ext cx="8642350" cy="5845175"/>
          </a:xfrm>
        </p:spPr>
        <p:txBody>
          <a:bodyPr/>
          <a:lstStyle/>
          <a:p>
            <a:pPr marL="0" indent="0">
              <a:buFontTx/>
              <a:buNone/>
            </a:pPr>
            <a:r>
              <a:rPr lang="en-GB" altLang="en-US" dirty="0" err="1"/>
              <a:t>Dacă</a:t>
            </a:r>
            <a:r>
              <a:rPr lang="en-GB" altLang="en-US" dirty="0"/>
              <a:t> </a:t>
            </a:r>
            <a:r>
              <a:rPr lang="en-GB" altLang="en-US" b="1" dirty="0"/>
              <a:t>N</a:t>
            </a:r>
            <a:r>
              <a:rPr lang="ro-RO" altLang="en-US" b="1" baseline="-25000" dirty="0"/>
              <a:t>d</a:t>
            </a:r>
            <a:r>
              <a:rPr lang="ro-RO" altLang="en-US" b="1" dirty="0"/>
              <a:t>(x)</a:t>
            </a:r>
            <a:r>
              <a:rPr lang="ro-RO" altLang="en-US" dirty="0"/>
              <a:t> </a:t>
            </a:r>
            <a:r>
              <a:rPr lang="en-GB" altLang="en-US" dirty="0" err="1"/>
              <a:t>și</a:t>
            </a:r>
            <a:r>
              <a:rPr lang="en-GB" altLang="en-US" dirty="0"/>
              <a:t> </a:t>
            </a:r>
            <a:r>
              <a:rPr lang="ro-RO" altLang="en-US" b="1" dirty="0"/>
              <a:t>N</a:t>
            </a:r>
            <a:r>
              <a:rPr lang="ro-RO" altLang="en-US" b="1" baseline="-25000" dirty="0"/>
              <a:t>a</a:t>
            </a:r>
            <a:r>
              <a:rPr lang="ro-RO" altLang="en-US" b="1" dirty="0"/>
              <a:t>(x)</a:t>
            </a:r>
            <a:r>
              <a:rPr lang="en-GB" altLang="en-US" b="1" dirty="0"/>
              <a:t> </a:t>
            </a:r>
            <a:r>
              <a:rPr lang="en-GB" altLang="en-US" dirty="0" err="1"/>
              <a:t>variază</a:t>
            </a:r>
            <a:r>
              <a:rPr lang="en-GB" altLang="en-US" dirty="0"/>
              <a:t> lent </a:t>
            </a:r>
            <a:r>
              <a:rPr lang="en-GB" altLang="en-US" dirty="0" err="1"/>
              <a:t>doar</a:t>
            </a:r>
            <a:r>
              <a:rPr lang="en-GB" altLang="en-US" dirty="0"/>
              <a:t> cu </a:t>
            </a:r>
            <a:r>
              <a:rPr lang="en-GB" altLang="en-US" dirty="0" err="1"/>
              <a:t>poziția</a:t>
            </a:r>
            <a:r>
              <a:rPr lang="en-GB" altLang="en-US" dirty="0"/>
              <a:t> (</a:t>
            </a:r>
            <a:r>
              <a:rPr lang="ro-RO" altLang="en-US" dirty="0"/>
              <a:t>lent</a:t>
            </a:r>
            <a:r>
              <a:rPr lang="en-GB" altLang="en-US" dirty="0"/>
              <a:t> se </a:t>
            </a:r>
            <a:r>
              <a:rPr lang="en-GB" altLang="en-US" dirty="0" err="1"/>
              <a:t>poate</a:t>
            </a:r>
            <a:r>
              <a:rPr lang="en-GB" altLang="en-US" dirty="0"/>
              <a:t> </a:t>
            </a:r>
            <a:r>
              <a:rPr lang="en-GB" altLang="en-US" dirty="0" err="1"/>
              <a:t>defini</a:t>
            </a:r>
            <a:r>
              <a:rPr lang="en-GB" altLang="en-US" dirty="0"/>
              <a:t> </a:t>
            </a:r>
            <a:r>
              <a:rPr lang="en-GB" altLang="en-US" dirty="0" err="1"/>
              <a:t>folosind</a:t>
            </a:r>
            <a:r>
              <a:rPr lang="en-GB" altLang="en-US" dirty="0"/>
              <a:t> </a:t>
            </a:r>
            <a:r>
              <a:rPr lang="en-GB" altLang="en-US" dirty="0" err="1"/>
              <a:t>conceptul</a:t>
            </a:r>
            <a:r>
              <a:rPr lang="en-GB" altLang="en-US" dirty="0"/>
              <a:t> de </a:t>
            </a:r>
            <a:r>
              <a:rPr lang="en-GB" altLang="en-US" dirty="0" err="1"/>
              <a:t>lungime</a:t>
            </a:r>
            <a:r>
              <a:rPr lang="ro-RO" altLang="en-US" dirty="0"/>
              <a:t>a</a:t>
            </a:r>
            <a:r>
              <a:rPr lang="en-GB" altLang="en-US" dirty="0"/>
              <a:t> Debye), </a:t>
            </a:r>
            <a:r>
              <a:rPr lang="en-GB" altLang="en-US" dirty="0" err="1"/>
              <a:t>concentrațiile</a:t>
            </a:r>
            <a:r>
              <a:rPr lang="en-GB" altLang="en-US" dirty="0"/>
              <a:t> </a:t>
            </a:r>
            <a:r>
              <a:rPr lang="en-GB" altLang="en-US" dirty="0" err="1"/>
              <a:t>purtăto</a:t>
            </a:r>
            <a:r>
              <a:rPr lang="ro-RO" altLang="en-US" dirty="0"/>
              <a:t>rilor de sarcină în echilibru </a:t>
            </a:r>
            <a:r>
              <a:rPr lang="en-GB" altLang="en-US" dirty="0" err="1"/>
              <a:t>urmăresc</a:t>
            </a:r>
            <a:r>
              <a:rPr lang="en-GB" altLang="en-US" dirty="0"/>
              <a:t> </a:t>
            </a:r>
            <a:r>
              <a:rPr lang="en-GB" altLang="en-US" dirty="0" err="1"/>
              <a:t>profilul</a:t>
            </a:r>
            <a:r>
              <a:rPr lang="en-GB" altLang="en-US" dirty="0"/>
              <a:t> </a:t>
            </a:r>
            <a:r>
              <a:rPr lang="en-GB" altLang="en-US" dirty="0" err="1"/>
              <a:t>dop</a:t>
            </a:r>
            <a:r>
              <a:rPr lang="ro-RO" altLang="en-US" dirty="0"/>
              <a:t>ării</a:t>
            </a:r>
            <a:r>
              <a:rPr lang="en-GB" altLang="en-US" dirty="0"/>
              <a:t>, </a:t>
            </a:r>
            <a:r>
              <a:rPr lang="en-GB" altLang="en-US" dirty="0" err="1"/>
              <a:t>adică</a:t>
            </a:r>
            <a:r>
              <a:rPr lang="en-GB" altLang="en-US" dirty="0"/>
              <a:t> </a:t>
            </a:r>
            <a:r>
              <a:rPr lang="en-GB" altLang="en-US" dirty="0" err="1"/>
              <a:t>într</a:t>
            </a:r>
            <a:r>
              <a:rPr lang="en-GB" altLang="en-US" dirty="0"/>
              <a:t>-</a:t>
            </a:r>
            <a:r>
              <a:rPr lang="ro-RO" altLang="en-US" dirty="0"/>
              <a:t>o</a:t>
            </a:r>
            <a:r>
              <a:rPr lang="en-GB" altLang="en-US" dirty="0"/>
              <a:t> </a:t>
            </a:r>
            <a:r>
              <a:rPr lang="ro-RO" altLang="en-US" dirty="0"/>
              <a:t>mostră</a:t>
            </a:r>
            <a:r>
              <a:rPr lang="en-GB" altLang="en-US" dirty="0"/>
              <a:t> de tip </a:t>
            </a:r>
            <a:r>
              <a:rPr lang="en-GB" altLang="en-US" b="1" dirty="0"/>
              <a:t>n</a:t>
            </a:r>
            <a:r>
              <a:rPr lang="en-GB" altLang="en-US" dirty="0"/>
              <a:t> </a:t>
            </a:r>
            <a:r>
              <a:rPr lang="en-GB" altLang="en-US" dirty="0" err="1"/>
              <a:t>unde</a:t>
            </a:r>
            <a:r>
              <a:rPr lang="en-GB" altLang="en-US" dirty="0"/>
              <a:t> </a:t>
            </a:r>
            <a:r>
              <a:rPr lang="en-GB" altLang="en-US" b="1" dirty="0" err="1"/>
              <a:t>N</a:t>
            </a:r>
            <a:r>
              <a:rPr lang="en-GB" altLang="en-US" b="1" baseline="-25000" dirty="0" err="1"/>
              <a:t>d</a:t>
            </a:r>
            <a:r>
              <a:rPr lang="ro-RO" altLang="en-US" b="1" dirty="0"/>
              <a:t>(x)</a:t>
            </a:r>
            <a:r>
              <a:rPr lang="en-GB" altLang="en-US" b="1" dirty="0"/>
              <a:t>-N</a:t>
            </a:r>
            <a:r>
              <a:rPr lang="ro-RO" altLang="en-US" b="1" baseline="-25000" dirty="0"/>
              <a:t>a</a:t>
            </a:r>
            <a:r>
              <a:rPr lang="ro-RO" altLang="en-US" b="1" dirty="0"/>
              <a:t>(x)</a:t>
            </a:r>
            <a:r>
              <a:rPr lang="ro-RO" altLang="en-US" b="1" dirty="0">
                <a:cs typeface="Times New Roman" panose="02020603050405020304" pitchFamily="18" charset="0"/>
              </a:rPr>
              <a:t>&gt;0</a:t>
            </a:r>
          </a:p>
          <a:p>
            <a:pPr marL="0" indent="0">
              <a:buFontTx/>
              <a:buNone/>
            </a:pPr>
            <a:r>
              <a:rPr lang="ro-RO" altLang="en-US" b="1" dirty="0">
                <a:cs typeface="Times New Roman" panose="02020603050405020304" pitchFamily="18" charset="0"/>
              </a:rPr>
              <a:t>          </a:t>
            </a:r>
            <a:endParaRPr lang="en-US" altLang="en-US" b="1" dirty="0">
              <a:cs typeface="Times New Roman" panose="02020603050405020304" pitchFamily="18" charset="0"/>
            </a:endParaRPr>
          </a:p>
          <a:p>
            <a:pPr marL="0" indent="0">
              <a:buFontTx/>
              <a:buNone/>
            </a:pPr>
            <a:r>
              <a:rPr lang="en-US" altLang="en-US" b="1" dirty="0">
                <a:cs typeface="Times New Roman" panose="02020603050405020304" pitchFamily="18" charset="0"/>
              </a:rPr>
              <a:t>            </a:t>
            </a:r>
            <a:r>
              <a:rPr lang="ro-RO" altLang="en-US" b="1" dirty="0">
                <a:cs typeface="Times New Roman" panose="02020603050405020304" pitchFamily="18" charset="0"/>
              </a:rPr>
              <a:t>n</a:t>
            </a:r>
            <a:r>
              <a:rPr lang="ro-RO" altLang="en-US" b="1" baseline="-25000" dirty="0">
                <a:cs typeface="Times New Roman" panose="02020603050405020304" pitchFamily="18" charset="0"/>
              </a:rPr>
              <a:t>o</a:t>
            </a:r>
            <a:r>
              <a:rPr lang="ro-RO" altLang="en-US" b="1" dirty="0">
                <a:cs typeface="Times New Roman" panose="02020603050405020304" pitchFamily="18" charset="0"/>
              </a:rPr>
              <a:t>(x) ≈ N</a:t>
            </a:r>
            <a:r>
              <a:rPr lang="ro-RO" altLang="en-US" b="1" baseline="-25000" dirty="0">
                <a:cs typeface="Times New Roman" panose="02020603050405020304" pitchFamily="18" charset="0"/>
              </a:rPr>
              <a:t>d</a:t>
            </a:r>
            <a:r>
              <a:rPr lang="ro-RO" altLang="en-US" b="1" dirty="0">
                <a:cs typeface="Times New Roman" panose="02020603050405020304" pitchFamily="18" charset="0"/>
              </a:rPr>
              <a:t>(x) – N</a:t>
            </a:r>
            <a:r>
              <a:rPr lang="ro-RO" altLang="en-US" b="1" baseline="-25000" dirty="0">
                <a:cs typeface="Times New Roman" panose="02020603050405020304" pitchFamily="18" charset="0"/>
              </a:rPr>
              <a:t>a</a:t>
            </a:r>
            <a:r>
              <a:rPr lang="ro-RO" altLang="en-US" b="1" dirty="0">
                <a:cs typeface="Times New Roman" panose="02020603050405020304" pitchFamily="18" charset="0"/>
              </a:rPr>
              <a:t>(x) </a:t>
            </a:r>
            <a:r>
              <a:rPr lang="en-US" altLang="en-US" b="1" dirty="0">
                <a:cs typeface="Times New Roman" panose="02020603050405020304" pitchFamily="18" charset="0"/>
              </a:rPr>
              <a:t>                    </a:t>
            </a:r>
            <a:r>
              <a:rPr lang="ro-RO" altLang="en-US" b="1" dirty="0">
                <a:cs typeface="Times New Roman" panose="02020603050405020304" pitchFamily="18" charset="0"/>
              </a:rPr>
              <a:t>și </a:t>
            </a:r>
            <a:endParaRPr lang="en-US" altLang="en-US" b="1" dirty="0">
              <a:cs typeface="Times New Roman" panose="02020603050405020304" pitchFamily="18" charset="0"/>
            </a:endParaRPr>
          </a:p>
          <a:p>
            <a:pPr marL="0" indent="0">
              <a:buFontTx/>
              <a:buNone/>
            </a:pPr>
            <a:r>
              <a:rPr lang="en-US" altLang="en-US" b="1" dirty="0">
                <a:cs typeface="Times New Roman" panose="02020603050405020304" pitchFamily="18" charset="0"/>
              </a:rPr>
              <a:t>            </a:t>
            </a:r>
            <a:r>
              <a:rPr lang="ro-RO" altLang="en-US" b="1" dirty="0">
                <a:cs typeface="Times New Roman" panose="02020603050405020304" pitchFamily="18" charset="0"/>
              </a:rPr>
              <a:t>p</a:t>
            </a:r>
            <a:r>
              <a:rPr lang="ro-RO" altLang="en-US" b="1" baseline="-25000" dirty="0">
                <a:cs typeface="Times New Roman" panose="02020603050405020304" pitchFamily="18" charset="0"/>
              </a:rPr>
              <a:t>o</a:t>
            </a:r>
            <a:r>
              <a:rPr lang="ro-RO" altLang="en-US" b="1" dirty="0">
                <a:cs typeface="Times New Roman" panose="02020603050405020304" pitchFamily="18" charset="0"/>
              </a:rPr>
              <a:t>(x) = n</a:t>
            </a:r>
            <a:r>
              <a:rPr lang="ro-RO" altLang="en-US" b="1" baseline="-25000" dirty="0">
                <a:cs typeface="Times New Roman" panose="02020603050405020304" pitchFamily="18" charset="0"/>
              </a:rPr>
              <a:t>i</a:t>
            </a:r>
            <a:r>
              <a:rPr lang="ro-RO" altLang="en-US" b="1" baseline="30000" dirty="0">
                <a:cs typeface="Times New Roman" panose="02020603050405020304" pitchFamily="18" charset="0"/>
              </a:rPr>
              <a:t>2</a:t>
            </a:r>
            <a:r>
              <a:rPr lang="ro-RO" altLang="en-US" b="1" dirty="0">
                <a:cs typeface="Times New Roman" panose="02020603050405020304" pitchFamily="18" charset="0"/>
              </a:rPr>
              <a:t>/n</a:t>
            </a:r>
            <a:r>
              <a:rPr lang="ro-RO" altLang="en-US" b="1" baseline="-25000" dirty="0">
                <a:cs typeface="Times New Roman" panose="02020603050405020304" pitchFamily="18" charset="0"/>
              </a:rPr>
              <a:t>o</a:t>
            </a:r>
            <a:r>
              <a:rPr lang="ro-RO" altLang="en-US" b="1" dirty="0">
                <a:cs typeface="Times New Roman" panose="02020603050405020304" pitchFamily="18" charset="0"/>
              </a:rPr>
              <a:t>(x)</a:t>
            </a:r>
          </a:p>
          <a:p>
            <a:pPr marL="0" indent="0">
              <a:buFontTx/>
              <a:buNone/>
            </a:pPr>
            <a:endParaRPr lang="en-GB" altLang="en-US" b="1" dirty="0"/>
          </a:p>
        </p:txBody>
      </p:sp>
      <p:sp>
        <p:nvSpPr>
          <p:cNvPr id="68612"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8819464-5E4A-4722-A1E5-033D7F07FB53}" type="slidenum">
              <a:rPr lang="zh-CN" altLang="en-US" sz="1400" smtClean="0"/>
              <a:pPr>
                <a:spcBef>
                  <a:spcPct val="0"/>
                </a:spcBef>
                <a:buFontTx/>
                <a:buNone/>
              </a:pPr>
              <a:t>40</a:t>
            </a:fld>
            <a:endParaRPr lang="zh-CN" alt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noChangeArrowheads="1"/>
          </p:cNvSpPr>
          <p:nvPr>
            <p:ph type="title"/>
          </p:nvPr>
        </p:nvSpPr>
        <p:spPr>
          <a:xfrm>
            <a:off x="673100" y="174625"/>
            <a:ext cx="7772400" cy="587375"/>
          </a:xfrm>
        </p:spPr>
        <p:txBody>
          <a:bodyPr/>
          <a:lstStyle/>
          <a:p>
            <a:r>
              <a:rPr lang="ro-RO" altLang="en-US"/>
              <a:t>Cazul </a:t>
            </a:r>
            <a:r>
              <a:rPr lang="en-US" altLang="en-US"/>
              <a:t>V-a  Profil abrupt</a:t>
            </a:r>
            <a:endParaRPr lang="en-GB" altLang="en-US"/>
          </a:p>
        </p:txBody>
      </p:sp>
      <p:sp>
        <p:nvSpPr>
          <p:cNvPr id="69635" name="Content Placeholder 2"/>
          <p:cNvSpPr>
            <a:spLocks noGrp="1" noChangeArrowheads="1"/>
          </p:cNvSpPr>
          <p:nvPr>
            <p:ph idx="1"/>
          </p:nvPr>
        </p:nvSpPr>
        <p:spPr>
          <a:xfrm>
            <a:off x="323850" y="762000"/>
            <a:ext cx="8424863" cy="2594992"/>
          </a:xfrm>
        </p:spPr>
        <p:txBody>
          <a:bodyPr/>
          <a:lstStyle/>
          <a:p>
            <a:pPr marL="0" indent="0" algn="just">
              <a:buFontTx/>
              <a:buNone/>
            </a:pPr>
            <a:r>
              <a:rPr lang="en-GB" altLang="en-US" sz="2400" dirty="0" err="1"/>
              <a:t>Dacă</a:t>
            </a:r>
            <a:r>
              <a:rPr lang="en-GB" altLang="en-US" sz="2400" dirty="0"/>
              <a:t> </a:t>
            </a:r>
            <a:r>
              <a:rPr lang="en-GB" altLang="en-US" sz="2400" dirty="0" err="1"/>
              <a:t>dopajul</a:t>
            </a:r>
            <a:r>
              <a:rPr lang="en-GB" altLang="en-US" sz="2400" dirty="0"/>
              <a:t> se </a:t>
            </a:r>
            <a:r>
              <a:rPr lang="en-GB" altLang="en-US" sz="2400" dirty="0" err="1"/>
              <a:t>schimbă</a:t>
            </a:r>
            <a:r>
              <a:rPr lang="en-GB" altLang="en-US" sz="2400" dirty="0"/>
              <a:t> </a:t>
            </a:r>
            <a:r>
              <a:rPr lang="en-GB" altLang="en-US" sz="2400" dirty="0" err="1"/>
              <a:t>brusc</a:t>
            </a:r>
            <a:r>
              <a:rPr lang="en-GB" altLang="en-US" sz="2400" dirty="0"/>
              <a:t>, </a:t>
            </a:r>
            <a:r>
              <a:rPr lang="en-US" altLang="en-US" sz="2400" dirty="0"/>
              <a:t>se f</a:t>
            </a:r>
            <a:r>
              <a:rPr lang="ro-RO" altLang="en-US" sz="2400" dirty="0"/>
              <a:t>ormează </a:t>
            </a:r>
            <a:r>
              <a:rPr lang="en-GB" altLang="en-US" sz="2400" dirty="0"/>
              <a:t>o </a:t>
            </a:r>
            <a:r>
              <a:rPr lang="en-GB" altLang="en-US" sz="2400" dirty="0" err="1"/>
              <a:t>regiune</a:t>
            </a:r>
            <a:r>
              <a:rPr lang="en-GB" altLang="en-US" sz="2400" dirty="0"/>
              <a:t> de </a:t>
            </a:r>
            <a:r>
              <a:rPr lang="en-GB" altLang="en-US" sz="2400" dirty="0" err="1"/>
              <a:t>epuizare</a:t>
            </a:r>
            <a:r>
              <a:rPr lang="en-GB" altLang="en-US" sz="2400" dirty="0"/>
              <a:t>,</a:t>
            </a:r>
            <a:r>
              <a:rPr lang="ro-RO" altLang="en-US" sz="2400" dirty="0"/>
              <a:t> Î</a:t>
            </a:r>
            <a:r>
              <a:rPr lang="en-GB" altLang="en-US" sz="2400" dirty="0"/>
              <a:t>n </a:t>
            </a:r>
            <a:r>
              <a:rPr lang="en-GB" altLang="en-US" sz="2400" dirty="0" err="1"/>
              <a:t>acea</a:t>
            </a:r>
            <a:r>
              <a:rPr lang="en-GB" altLang="en-US" sz="2400" dirty="0"/>
              <a:t> </a:t>
            </a:r>
            <a:r>
              <a:rPr lang="en-GB" altLang="en-US" sz="2400" dirty="0" err="1"/>
              <a:t>regiune</a:t>
            </a:r>
            <a:r>
              <a:rPr lang="ro-RO" altLang="en-US" sz="2400" dirty="0"/>
              <a:t>.</a:t>
            </a:r>
          </a:p>
          <a:p>
            <a:pPr marL="0" indent="0" algn="just">
              <a:buFontTx/>
              <a:buNone/>
            </a:pPr>
            <a:r>
              <a:rPr lang="ro-RO" altLang="en-US" sz="2400" dirty="0"/>
              <a:t>De ex. dacă regiunea săsărcită pe parte </a:t>
            </a:r>
            <a:r>
              <a:rPr lang="ro-RO" altLang="en-US" sz="2400" i="1" dirty="0"/>
              <a:t>n</a:t>
            </a:r>
            <a:r>
              <a:rPr lang="ro-RO" altLang="en-US" sz="2400" dirty="0"/>
              <a:t> se schimbă de la </a:t>
            </a:r>
            <a:r>
              <a:rPr lang="ro-RO" altLang="en-US" sz="2400" b="1" dirty="0"/>
              <a:t>0 </a:t>
            </a:r>
            <a:r>
              <a:rPr lang="ro-RO" altLang="en-US" sz="2400" dirty="0"/>
              <a:t>la </a:t>
            </a:r>
            <a:r>
              <a:rPr lang="ro-RO" altLang="en-US" sz="2400" b="1" dirty="0"/>
              <a:t>Xn,</a:t>
            </a:r>
            <a:r>
              <a:rPr lang="ro-RO" altLang="en-US" sz="2400" dirty="0"/>
              <a:t> aproximarea sărăcirii ne spune că densitatea net a sarcinii </a:t>
            </a:r>
            <a:r>
              <a:rPr lang="el-GR" altLang="en-US" sz="2400" i="1" dirty="0">
                <a:cs typeface="Times New Roman" panose="02020603050405020304" pitchFamily="18" charset="0"/>
              </a:rPr>
              <a:t>ρ</a:t>
            </a:r>
            <a:r>
              <a:rPr lang="ro-RO" altLang="en-US" sz="2400" i="1" dirty="0"/>
              <a:t>(x) </a:t>
            </a:r>
            <a:r>
              <a:rPr lang="ro-RO" altLang="en-US" sz="2400" dirty="0"/>
              <a:t>poate fi aproximativ egală cu </a:t>
            </a:r>
          </a:p>
          <a:p>
            <a:pPr marL="0" indent="0" algn="just">
              <a:buFontTx/>
              <a:buNone/>
            </a:pPr>
            <a:r>
              <a:rPr lang="ro-RO" altLang="en-US" sz="2400" dirty="0">
                <a:cs typeface="Times New Roman" panose="02020603050405020304" pitchFamily="18" charset="0"/>
              </a:rPr>
              <a:t>            </a:t>
            </a:r>
            <a:r>
              <a:rPr lang="ro-RO" altLang="en-US" sz="2400" b="1" dirty="0">
                <a:cs typeface="Times New Roman" panose="02020603050405020304" pitchFamily="18" charset="0"/>
              </a:rPr>
              <a:t> </a:t>
            </a:r>
            <a:r>
              <a:rPr lang="el-GR" altLang="en-US" sz="2400" b="1" dirty="0">
                <a:cs typeface="Times New Roman" panose="02020603050405020304" pitchFamily="18" charset="0"/>
              </a:rPr>
              <a:t>ρ</a:t>
            </a:r>
            <a:r>
              <a:rPr lang="ro-RO" altLang="en-US" sz="2400" b="1" dirty="0">
                <a:cs typeface="Times New Roman" panose="02020603050405020304" pitchFamily="18" charset="0"/>
              </a:rPr>
              <a:t>(x) = q[N</a:t>
            </a:r>
            <a:r>
              <a:rPr lang="ro-RO" altLang="en-US" sz="2400" b="1" baseline="-25000" dirty="0">
                <a:cs typeface="Times New Roman" panose="02020603050405020304" pitchFamily="18" charset="0"/>
              </a:rPr>
              <a:t>d</a:t>
            </a:r>
            <a:r>
              <a:rPr lang="ro-RO" altLang="en-US" sz="2400" b="1" dirty="0">
                <a:cs typeface="Times New Roman" panose="02020603050405020304" pitchFamily="18" charset="0"/>
              </a:rPr>
              <a:t>(x)-N</a:t>
            </a:r>
            <a:r>
              <a:rPr lang="ro-RO" altLang="en-US" sz="2400" b="1" baseline="-25000" dirty="0">
                <a:cs typeface="Times New Roman" panose="02020603050405020304" pitchFamily="18" charset="0"/>
              </a:rPr>
              <a:t>a</a:t>
            </a:r>
            <a:r>
              <a:rPr lang="ro-RO" altLang="en-US" sz="2400" b="1" dirty="0">
                <a:cs typeface="Times New Roman" panose="02020603050405020304" pitchFamily="18" charset="0"/>
              </a:rPr>
              <a:t>(x)] </a:t>
            </a:r>
            <a:r>
              <a:rPr lang="ro-RO" altLang="en-US" sz="2400" dirty="0">
                <a:cs typeface="Times New Roman" panose="02020603050405020304" pitchFamily="18" charset="0"/>
              </a:rPr>
              <a:t>pentru </a:t>
            </a:r>
            <a:r>
              <a:rPr lang="ro-RO" altLang="en-US" sz="2400" b="1" dirty="0">
                <a:cs typeface="Times New Roman" panose="02020603050405020304" pitchFamily="18" charset="0"/>
              </a:rPr>
              <a:t> 0&lt;x &lt;x</a:t>
            </a:r>
            <a:r>
              <a:rPr lang="ro-RO" altLang="en-US" sz="2400" b="1" baseline="-25000" dirty="0">
                <a:cs typeface="Times New Roman" panose="02020603050405020304" pitchFamily="18" charset="0"/>
              </a:rPr>
              <a:t>n</a:t>
            </a:r>
            <a:endParaRPr lang="en-GB" altLang="en-US" sz="2400" b="1" baseline="-25000" dirty="0"/>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34122"/>
            <a:ext cx="4559797"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22225"/>
            <a:ext cx="4096601" cy="2942977"/>
          </a:xfrm>
        </p:spPr>
      </p:pic>
      <p:sp>
        <p:nvSpPr>
          <p:cNvPr id="71683"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BA6EB17-7629-41C9-99EA-CFFEFFAECFD2}" type="slidenum">
              <a:rPr lang="zh-CN" altLang="en-US" sz="1400" smtClean="0"/>
              <a:pPr>
                <a:spcBef>
                  <a:spcPct val="0"/>
                </a:spcBef>
                <a:buFontTx/>
                <a:buNone/>
              </a:pPr>
              <a:t>42</a:t>
            </a:fld>
            <a:endParaRPr lang="zh-CN" altLang="en-US" sz="1400"/>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958331"/>
            <a:ext cx="4032448" cy="348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noChangeArrowheads="1"/>
          </p:cNvSpPr>
          <p:nvPr>
            <p:ph type="title"/>
          </p:nvPr>
        </p:nvSpPr>
        <p:spPr>
          <a:xfrm>
            <a:off x="649288" y="195263"/>
            <a:ext cx="7772400" cy="641350"/>
          </a:xfrm>
        </p:spPr>
        <p:txBody>
          <a:bodyPr/>
          <a:lstStyle/>
          <a:p>
            <a:r>
              <a:rPr lang="en-US" altLang="en-US" sz="2800" b="1"/>
              <a:t>Cazul</a:t>
            </a:r>
            <a:r>
              <a:rPr lang="ro-RO" altLang="en-US" sz="2800" b="1"/>
              <a:t>:</a:t>
            </a:r>
            <a:r>
              <a:rPr lang="en-US" altLang="en-US" sz="2800" b="1"/>
              <a:t> Dopare neuniform</a:t>
            </a:r>
            <a:r>
              <a:rPr lang="ro-RO" altLang="en-US" sz="2800" b="1"/>
              <a:t>ă în echilibru termic</a:t>
            </a:r>
            <a:endParaRPr lang="en-GB" altLang="en-US" sz="2800" b="1"/>
          </a:p>
        </p:txBody>
      </p:sp>
      <p:sp>
        <p:nvSpPr>
          <p:cNvPr id="74755" name="Content Placeholder 2"/>
          <p:cNvSpPr>
            <a:spLocks noGrp="1" noChangeArrowheads="1"/>
          </p:cNvSpPr>
          <p:nvPr>
            <p:ph idx="1"/>
          </p:nvPr>
        </p:nvSpPr>
        <p:spPr>
          <a:xfrm>
            <a:off x="107950" y="836613"/>
            <a:ext cx="8856663" cy="1584275"/>
          </a:xfrm>
        </p:spPr>
        <p:txBody>
          <a:bodyPr/>
          <a:lstStyle/>
          <a:p>
            <a:pPr marL="0" indent="0">
              <a:buFontTx/>
              <a:buNone/>
            </a:pPr>
            <a:r>
              <a:rPr lang="ro-RO" altLang="en-US" sz="2400" dirty="0"/>
              <a:t>Cazul presupune că în orice timp doparea variază cu poziția, deci nu putem presupune că există neutralitatea sarcinilor electrice oriunde și că </a:t>
            </a:r>
            <a:r>
              <a:rPr lang="ro-RO" altLang="en-US" sz="2400" dirty="0">
                <a:cs typeface="Times New Roman" panose="02020603050405020304" pitchFamily="18" charset="0"/>
              </a:rPr>
              <a:t>ρ(x)=0. Dopanții sunt fixați, dar sarcinile electrice sunt mobile și difuzează:</a:t>
            </a:r>
            <a:endParaRPr lang="en-GB" altLang="en-US" sz="2400" dirty="0"/>
          </a:p>
        </p:txBody>
      </p:sp>
      <p:sp>
        <p:nvSpPr>
          <p:cNvPr id="7475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6D87DA-6338-45DF-A80C-C2B64BF23322}" type="slidenum">
              <a:rPr lang="zh-CN" altLang="en-US" sz="1400" smtClean="0"/>
              <a:pPr>
                <a:spcBef>
                  <a:spcPct val="0"/>
                </a:spcBef>
                <a:buFontTx/>
                <a:buNone/>
              </a:pPr>
              <a:t>43</a:t>
            </a:fld>
            <a:endParaRPr lang="zh-CN" altLang="en-US" sz="1400"/>
          </a:p>
        </p:txBody>
      </p:sp>
      <p:pic>
        <p:nvPicPr>
          <p:cNvPr id="747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58504"/>
            <a:ext cx="7164387"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577340"/>
            <a:ext cx="8011239" cy="1697086"/>
          </a:xfrm>
        </p:spPr>
        <p:txBody>
          <a:bodyPr/>
          <a:lstStyle/>
          <a:p>
            <a:r>
              <a:rPr lang="ro-RO" dirty="0"/>
              <a:t>Partea II</a:t>
            </a:r>
            <a:br>
              <a:rPr lang="ro-RO" dirty="0"/>
            </a:br>
            <a:r>
              <a:rPr lang="en-US" dirty="0" err="1"/>
              <a:t>Conductivitatea</a:t>
            </a:r>
            <a:r>
              <a:rPr lang="en-US" dirty="0"/>
              <a:t> in SC</a:t>
            </a:r>
            <a:endParaRPr lang="ro-RO" dirty="0"/>
          </a:p>
        </p:txBody>
      </p:sp>
      <p:sp>
        <p:nvSpPr>
          <p:cNvPr id="3" name="Subtitle 2"/>
          <p:cNvSpPr>
            <a:spLocks noGrp="1"/>
          </p:cNvSpPr>
          <p:nvPr>
            <p:ph type="subTitle" idx="1"/>
          </p:nvPr>
        </p:nvSpPr>
        <p:spPr/>
        <p:txBody>
          <a:bodyPr/>
          <a:lstStyle/>
          <a:p>
            <a:endParaRPr lang="ro-RO" dirty="0"/>
          </a:p>
        </p:txBody>
      </p:sp>
    </p:spTree>
    <p:extLst>
      <p:ext uri="{BB962C8B-B14F-4D97-AF65-F5344CB8AC3E}">
        <p14:creationId xmlns:p14="http://schemas.microsoft.com/office/powerpoint/2010/main" val="2958188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C2520C05-C52A-4912-84F7-98A83564841F}" type="slidenum">
              <a:rPr lang="zh-CN" altLang="en-US" sz="1050"/>
              <a:pPr>
                <a:spcBef>
                  <a:spcPct val="0"/>
                </a:spcBef>
                <a:buFontTx/>
                <a:buNone/>
              </a:pPr>
              <a:t>45</a:t>
            </a:fld>
            <a:endParaRPr lang="zh-CN" altLang="en-US" sz="1050"/>
          </a:p>
        </p:txBody>
      </p:sp>
      <p:sp>
        <p:nvSpPr>
          <p:cNvPr id="83971" name="Rectangle 2"/>
          <p:cNvSpPr>
            <a:spLocks noGrp="1" noChangeArrowheads="1"/>
          </p:cNvSpPr>
          <p:nvPr>
            <p:ph type="title"/>
          </p:nvPr>
        </p:nvSpPr>
        <p:spPr>
          <a:xfrm>
            <a:off x="832706" y="332656"/>
            <a:ext cx="7478588" cy="857250"/>
          </a:xfrm>
          <a:solidFill>
            <a:srgbClr val="FF66CC"/>
          </a:solidFill>
        </p:spPr>
        <p:txBody>
          <a:bodyPr>
            <a:normAutofit/>
          </a:bodyPr>
          <a:lstStyle/>
          <a:p>
            <a:pPr algn="l" eaLnBrk="1" hangingPunct="1"/>
            <a:r>
              <a:rPr lang="ro-RO" altLang="zh-CN" dirty="0">
                <a:ea typeface="宋体" panose="02010600030101010101" pitchFamily="2" charset="-122"/>
              </a:rPr>
              <a:t>Mișcarea purtătorilor de sarcină</a:t>
            </a:r>
            <a:endParaRPr lang="en-US" altLang="zh-CN" dirty="0">
              <a:ea typeface="宋体" panose="02010600030101010101" pitchFamily="2" charset="-122"/>
            </a:endParaRPr>
          </a:p>
        </p:txBody>
      </p:sp>
      <p:sp>
        <p:nvSpPr>
          <p:cNvPr id="83972" name="Rectangle 4"/>
          <p:cNvSpPr>
            <a:spLocks noGrp="1" noChangeArrowheads="1"/>
          </p:cNvSpPr>
          <p:nvPr>
            <p:ph type="body" idx="1"/>
          </p:nvPr>
        </p:nvSpPr>
        <p:spPr>
          <a:xfrm>
            <a:off x="685800" y="1340768"/>
            <a:ext cx="7772400" cy="4114800"/>
          </a:xfrm>
          <a:noFill/>
        </p:spPr>
        <p:txBody>
          <a:bodyPr/>
          <a:lstStyle/>
          <a:p>
            <a:pPr eaLnBrk="1" hangingPunct="1">
              <a:lnSpc>
                <a:spcPct val="90000"/>
              </a:lnSpc>
              <a:buFontTx/>
              <a:buNone/>
            </a:pPr>
            <a:r>
              <a:rPr lang="zh-CN" altLang="en-US" sz="1800" dirty="0">
                <a:ea typeface="宋体" panose="02010600030101010101" pitchFamily="2" charset="-122"/>
              </a:rPr>
              <a:t>	</a:t>
            </a:r>
            <a:r>
              <a:rPr lang="en-US" altLang="zh-CN" sz="2800" dirty="0">
                <a:ea typeface="宋体" panose="02010600030101010101" pitchFamily="2" charset="-122"/>
              </a:rPr>
              <a:t>Drift</a:t>
            </a:r>
            <a:r>
              <a:rPr lang="ro-RO" altLang="zh-CN" sz="2800" dirty="0">
                <a:ea typeface="宋体" panose="02010600030101010101" pitchFamily="2" charset="-122"/>
              </a:rPr>
              <a:t>ul</a:t>
            </a:r>
            <a:r>
              <a:rPr lang="en-US" altLang="zh-CN" dirty="0">
                <a:ea typeface="宋体" panose="02010600030101010101" pitchFamily="2" charset="-122"/>
              </a:rPr>
              <a:t>--- </a:t>
            </a:r>
            <a:r>
              <a:rPr lang="ro-RO" altLang="zh-CN" dirty="0">
                <a:ea typeface="宋体" panose="02010600030101010101" pitchFamily="2" charset="-122"/>
              </a:rPr>
              <a:t>mișcarea este generată de câmpul electric.</a:t>
            </a:r>
            <a:r>
              <a:rPr lang="en-US" altLang="zh-CN" sz="1800" dirty="0">
                <a:ea typeface="宋体" panose="02010600030101010101" pitchFamily="2" charset="-122"/>
              </a:rPr>
              <a:t> </a:t>
            </a:r>
            <a:r>
              <a:rPr lang="ro-RO" altLang="zh-CN" sz="2800" dirty="0">
                <a:ea typeface="宋体" panose="02010600030101010101" pitchFamily="2" charset="-122"/>
              </a:rPr>
              <a:t>Această mișcare produce curent electric </a:t>
            </a:r>
            <a:r>
              <a:rPr lang="en-US" altLang="zh-CN" sz="2800" dirty="0">
                <a:ea typeface="宋体" panose="02010600030101010101" pitchFamily="2" charset="-122"/>
              </a:rPr>
              <a:t>de drift</a:t>
            </a:r>
          </a:p>
          <a:p>
            <a:pPr eaLnBrk="1" hangingPunct="1">
              <a:lnSpc>
                <a:spcPct val="90000"/>
              </a:lnSpc>
              <a:buFontTx/>
              <a:buNone/>
            </a:pPr>
            <a:endParaRPr lang="en-US" altLang="zh-CN" sz="2800" dirty="0">
              <a:ea typeface="宋体" panose="02010600030101010101" pitchFamily="2" charset="-122"/>
            </a:endParaRPr>
          </a:p>
          <a:p>
            <a:pPr eaLnBrk="1" hangingPunct="1">
              <a:lnSpc>
                <a:spcPct val="90000"/>
              </a:lnSpc>
              <a:buClr>
                <a:schemeClr val="accent2"/>
              </a:buClr>
            </a:pPr>
            <a:r>
              <a:rPr lang="en-US" altLang="zh-CN" sz="2800" dirty="0" err="1">
                <a:ea typeface="宋体" panose="02010600030101010101" pitchFamily="2" charset="-122"/>
              </a:rPr>
              <a:t>Difu</a:t>
            </a:r>
            <a:r>
              <a:rPr lang="ro-RO" altLang="zh-CN" sz="2800" dirty="0">
                <a:ea typeface="宋体" panose="02010600030101010101" pitchFamily="2" charset="-122"/>
              </a:rPr>
              <a:t>zia</a:t>
            </a:r>
            <a:r>
              <a:rPr lang="en-US" altLang="zh-CN" dirty="0">
                <a:ea typeface="宋体" panose="02010600030101010101" pitchFamily="2" charset="-122"/>
              </a:rPr>
              <a:t>--- </a:t>
            </a:r>
            <a:r>
              <a:rPr lang="ro-RO" altLang="zh-CN" dirty="0">
                <a:ea typeface="宋体" panose="02010600030101010101" pitchFamily="2" charset="-122"/>
              </a:rPr>
              <a:t>mișcarea este generată de diferența de concentrații a purtătorilor de sarcină. </a:t>
            </a:r>
            <a:r>
              <a:rPr lang="ro-RO" altLang="zh-CN" sz="2800" dirty="0">
                <a:ea typeface="宋体" panose="02010600030101010101" pitchFamily="2" charset="-122"/>
              </a:rPr>
              <a:t>Această mișcare produce curent difuzional</a:t>
            </a:r>
            <a:endParaRPr lang="en-US" altLang="zh-CN" sz="2800" dirty="0">
              <a:ea typeface="宋体" panose="02010600030101010101" pitchFamily="2" charset="-122"/>
            </a:endParaRPr>
          </a:p>
        </p:txBody>
      </p:sp>
    </p:spTree>
    <p:extLst>
      <p:ext uri="{BB962C8B-B14F-4D97-AF65-F5344CB8AC3E}">
        <p14:creationId xmlns:p14="http://schemas.microsoft.com/office/powerpoint/2010/main" val="1273655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721027" y="108666"/>
            <a:ext cx="7772400" cy="1143000"/>
          </a:xfrm>
        </p:spPr>
        <p:txBody>
          <a:bodyPr/>
          <a:lstStyle/>
          <a:p>
            <a:r>
              <a:rPr lang="ro-RO" altLang="en-US" dirty="0"/>
              <a:t>Mișcarea sarcinilor</a:t>
            </a:r>
            <a:endParaRPr lang="en-GB" altLang="en-US" dirty="0"/>
          </a:p>
        </p:txBody>
      </p:sp>
      <p:sp>
        <p:nvSpPr>
          <p:cNvPr id="84995" name="Content Placeholder 2"/>
          <p:cNvSpPr>
            <a:spLocks noGrp="1"/>
          </p:cNvSpPr>
          <p:nvPr>
            <p:ph idx="1"/>
          </p:nvPr>
        </p:nvSpPr>
        <p:spPr>
          <a:xfrm>
            <a:off x="532653" y="1335446"/>
            <a:ext cx="8611347" cy="3086100"/>
          </a:xfrm>
        </p:spPr>
        <p:txBody>
          <a:bodyPr/>
          <a:lstStyle/>
          <a:p>
            <a:pPr marL="0" indent="0">
              <a:buNone/>
            </a:pPr>
            <a:r>
              <a:rPr lang="en-GB" altLang="ru-RU" dirty="0" err="1"/>
              <a:t>este</a:t>
            </a:r>
            <a:r>
              <a:rPr lang="en-GB" altLang="ru-RU" dirty="0"/>
              <a:t> </a:t>
            </a:r>
            <a:r>
              <a:rPr lang="en-GB" altLang="ru-RU" dirty="0" err="1"/>
              <a:t>descrisă</a:t>
            </a:r>
            <a:r>
              <a:rPr lang="en-GB" altLang="ru-RU" dirty="0"/>
              <a:t> </a:t>
            </a:r>
            <a:r>
              <a:rPr lang="en-GB" altLang="ru-RU" dirty="0" err="1"/>
              <a:t>prin</a:t>
            </a:r>
            <a:r>
              <a:rPr lang="en-GB" altLang="ru-RU" dirty="0"/>
              <a:t> 2 </a:t>
            </a:r>
            <a:r>
              <a:rPr lang="en-GB" altLang="ru-RU" dirty="0" err="1"/>
              <a:t>concepte</a:t>
            </a:r>
            <a:r>
              <a:rPr lang="en-GB" altLang="ru-RU" dirty="0"/>
              <a:t>:</a:t>
            </a:r>
          </a:p>
          <a:p>
            <a:pPr marL="0" indent="0"/>
            <a:r>
              <a:rPr lang="en-GB" altLang="ru-RU" dirty="0" err="1"/>
              <a:t>Conductivitatea</a:t>
            </a:r>
            <a:r>
              <a:rPr lang="en-GB" altLang="ru-RU" dirty="0"/>
              <a:t>: </a:t>
            </a:r>
            <a:r>
              <a:rPr lang="el-GR" altLang="ru-RU" dirty="0">
                <a:cs typeface="Times New Roman" panose="02020603050405020304" pitchFamily="18" charset="0"/>
              </a:rPr>
              <a:t>σ</a:t>
            </a:r>
            <a:r>
              <a:rPr lang="ro-RO" altLang="ru-RU" dirty="0">
                <a:cs typeface="Times New Roman" panose="02020603050405020304" pitchFamily="18" charset="0"/>
              </a:rPr>
              <a:t> </a:t>
            </a:r>
            <a:r>
              <a:rPr lang="en-GB" altLang="ru-RU" dirty="0"/>
              <a:t>(</a:t>
            </a:r>
            <a:r>
              <a:rPr lang="en-GB" altLang="ru-RU" dirty="0" err="1"/>
              <a:t>sau</a:t>
            </a:r>
            <a:r>
              <a:rPr lang="en-GB" altLang="ru-RU" dirty="0"/>
              <a:t> </a:t>
            </a:r>
            <a:r>
              <a:rPr lang="en-GB" altLang="ru-RU" dirty="0" err="1"/>
              <a:t>rezistivitatea</a:t>
            </a:r>
            <a:r>
              <a:rPr lang="en-GB" altLang="ru-RU" dirty="0"/>
              <a:t>: </a:t>
            </a:r>
            <a:r>
              <a:rPr lang="el-GR" altLang="ru-RU" dirty="0">
                <a:latin typeface="Arial" panose="020B0604020202020204" pitchFamily="34" charset="0"/>
                <a:cs typeface="Arial" panose="020B0604020202020204" pitchFamily="34" charset="0"/>
              </a:rPr>
              <a:t>ρ</a:t>
            </a:r>
            <a:r>
              <a:rPr lang="en-GB" altLang="ru-RU" dirty="0"/>
              <a:t> = 1/</a:t>
            </a:r>
            <a:r>
              <a:rPr lang="el-GR" altLang="ru-RU" dirty="0">
                <a:cs typeface="Times New Roman" panose="02020603050405020304" pitchFamily="18" charset="0"/>
              </a:rPr>
              <a:t>σ</a:t>
            </a:r>
            <a:r>
              <a:rPr lang="en-GB" altLang="ru-RU" dirty="0"/>
              <a:t>)</a:t>
            </a:r>
          </a:p>
          <a:p>
            <a:pPr marL="0" indent="0"/>
            <a:r>
              <a:rPr lang="en-GB" altLang="ru-RU" dirty="0" err="1"/>
              <a:t>Mobilitatea</a:t>
            </a:r>
            <a:r>
              <a:rPr lang="en-GB" altLang="ru-RU" dirty="0"/>
              <a:t>: </a:t>
            </a:r>
            <a:r>
              <a:rPr lang="el-GR" altLang="ru-RU" dirty="0">
                <a:cs typeface="Times New Roman" panose="02020603050405020304" pitchFamily="18" charset="0"/>
              </a:rPr>
              <a:t>μ</a:t>
            </a:r>
            <a:endParaRPr lang="ro-RO" altLang="ru-RU" dirty="0">
              <a:cs typeface="Times New Roman" panose="02020603050405020304" pitchFamily="18" charset="0"/>
            </a:endParaRPr>
          </a:p>
          <a:p>
            <a:pPr marL="0" indent="0"/>
            <a:endParaRPr lang="en-GB" altLang="ru-RU" dirty="0"/>
          </a:p>
          <a:p>
            <a:pPr marL="0" indent="0">
              <a:buNone/>
            </a:pPr>
            <a:r>
              <a:rPr lang="en-GB" altLang="ru-RU" dirty="0" err="1"/>
              <a:t>Câmp</a:t>
            </a:r>
            <a:r>
              <a:rPr lang="en-GB" altLang="ru-RU" dirty="0"/>
              <a:t> extern Zero </a:t>
            </a:r>
          </a:p>
          <a:p>
            <a:pPr marL="0" indent="0"/>
            <a:r>
              <a:rPr lang="en-GB" altLang="ru-RU" dirty="0"/>
              <a:t>	</a:t>
            </a:r>
            <a:r>
              <a:rPr lang="en-GB" altLang="ru-RU" dirty="0" err="1"/>
              <a:t>Haotic</a:t>
            </a:r>
            <a:r>
              <a:rPr lang="ro-RO" altLang="ru-RU" dirty="0"/>
              <a:t>ă</a:t>
            </a:r>
            <a:endParaRPr lang="en-GB" altLang="ru-RU" dirty="0"/>
          </a:p>
          <a:p>
            <a:pPr marL="0" indent="0"/>
            <a:r>
              <a:rPr lang="en-GB" altLang="ru-RU" dirty="0"/>
              <a:t>	</a:t>
            </a:r>
            <a:r>
              <a:rPr lang="en-GB" altLang="ru-RU" dirty="0" err="1"/>
              <a:t>Thermică</a:t>
            </a:r>
            <a:r>
              <a:rPr lang="en-GB" altLang="ru-RU" dirty="0"/>
              <a:t> </a:t>
            </a:r>
            <a:r>
              <a:rPr lang="ro-RO" altLang="ru-RU" dirty="0"/>
              <a:t>(termoionică)</a:t>
            </a:r>
            <a:endParaRPr lang="en-GB" altLang="ru-RU" dirty="0"/>
          </a:p>
          <a:p>
            <a:pPr marL="0" indent="0"/>
            <a:endParaRPr lang="en-GB" altLang="ru-RU" dirty="0"/>
          </a:p>
        </p:txBody>
      </p:sp>
      <p:sp>
        <p:nvSpPr>
          <p:cNvPr id="8499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D7C7E390-19FE-43DF-B8C9-99CA012258C2}" type="slidenum">
              <a:rPr lang="zh-CN" altLang="en-US" sz="1050"/>
              <a:pPr>
                <a:spcBef>
                  <a:spcPct val="0"/>
                </a:spcBef>
                <a:buFontTx/>
                <a:buNone/>
              </a:pPr>
              <a:t>46</a:t>
            </a:fld>
            <a:endParaRPr lang="zh-CN" altLang="en-US" sz="1050"/>
          </a:p>
        </p:txBody>
      </p:sp>
      <p:pic>
        <p:nvPicPr>
          <p:cNvPr id="8499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2918" y="3215264"/>
            <a:ext cx="2170509" cy="254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Rectangle 6"/>
          <p:cNvSpPr>
            <a:spLocks noChangeArrowheads="1"/>
          </p:cNvSpPr>
          <p:nvPr/>
        </p:nvSpPr>
        <p:spPr bwMode="auto">
          <a:xfrm>
            <a:off x="5580112" y="5830669"/>
            <a:ext cx="2605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800" dirty="0" err="1"/>
              <a:t>Electronii</a:t>
            </a:r>
            <a:r>
              <a:rPr lang="en-GB" altLang="en-US" sz="1800" dirty="0"/>
              <a:t> </a:t>
            </a:r>
            <a:r>
              <a:rPr lang="en-GB" altLang="en-US" sz="1800" dirty="0" err="1"/>
              <a:t>sunt</a:t>
            </a:r>
            <a:r>
              <a:rPr lang="en-GB" altLang="en-US" sz="1800" dirty="0"/>
              <a:t> </a:t>
            </a:r>
            <a:r>
              <a:rPr lang="en-GB" altLang="en-US" sz="1800" dirty="0" err="1"/>
              <a:t>împrăștiați</a:t>
            </a:r>
            <a:r>
              <a:rPr lang="en-GB" altLang="en-US" sz="1800" dirty="0"/>
              <a:t> </a:t>
            </a:r>
            <a:endParaRPr lang="ro-RO" altLang="en-US" sz="1800" dirty="0"/>
          </a:p>
          <a:p>
            <a:pPr>
              <a:spcBef>
                <a:spcPct val="0"/>
              </a:spcBef>
              <a:buFontTx/>
              <a:buNone/>
            </a:pPr>
            <a:r>
              <a:rPr lang="en-GB" altLang="en-US" sz="1800" dirty="0"/>
              <a:t>de </a:t>
            </a:r>
            <a:r>
              <a:rPr lang="en-GB" altLang="en-US" sz="1800" dirty="0" err="1"/>
              <a:t>impurități</a:t>
            </a:r>
            <a:r>
              <a:rPr lang="en-GB" altLang="en-US" sz="1800" dirty="0"/>
              <a:t>, </a:t>
            </a:r>
            <a:r>
              <a:rPr lang="en-GB" altLang="en-US" sz="1800" dirty="0" err="1"/>
              <a:t>defecte</a:t>
            </a:r>
            <a:r>
              <a:rPr lang="en-GB" altLang="en-US" sz="1800" dirty="0"/>
              <a:t>, etc.  </a:t>
            </a:r>
          </a:p>
        </p:txBody>
      </p:sp>
    </p:spTree>
    <p:extLst>
      <p:ext uri="{BB962C8B-B14F-4D97-AF65-F5344CB8AC3E}">
        <p14:creationId xmlns:p14="http://schemas.microsoft.com/office/powerpoint/2010/main" val="1637009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Номер слайда 6"/>
          <p:cNvSpPr>
            <a:spLocks noGrp="1"/>
          </p:cNvSpPr>
          <p:nvPr>
            <p:ph type="sldNum" sz="quarter" idx="11"/>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B566809C-AE0C-4604-85AE-D9FEFB359DB6}" type="slidenum">
              <a:rPr lang="en-US" altLang="ru-RU" sz="1050"/>
              <a:pPr>
                <a:spcBef>
                  <a:spcPct val="0"/>
                </a:spcBef>
                <a:buFontTx/>
                <a:buNone/>
              </a:pPr>
              <a:t>47</a:t>
            </a:fld>
            <a:endParaRPr lang="en-US" altLang="ru-RU" sz="1050"/>
          </a:p>
        </p:txBody>
      </p:sp>
      <p:sp>
        <p:nvSpPr>
          <p:cNvPr id="86019" name="Rectangle 2"/>
          <p:cNvSpPr>
            <a:spLocks noGrp="1" noChangeArrowheads="1"/>
          </p:cNvSpPr>
          <p:nvPr>
            <p:ph type="title"/>
          </p:nvPr>
        </p:nvSpPr>
        <p:spPr/>
        <p:txBody>
          <a:bodyPr/>
          <a:lstStyle/>
          <a:p>
            <a:pPr eaLnBrk="1" hangingPunct="1"/>
            <a:r>
              <a:rPr lang="en-US" altLang="ru-RU"/>
              <a:t>Current Flow:  Caz General</a:t>
            </a:r>
          </a:p>
        </p:txBody>
      </p:sp>
      <p:sp>
        <p:nvSpPr>
          <p:cNvPr id="86020" name="Rectangle 3"/>
          <p:cNvSpPr>
            <a:spLocks noGrp="1" noChangeArrowheads="1"/>
          </p:cNvSpPr>
          <p:nvPr>
            <p:ph type="body" sz="half" idx="1"/>
          </p:nvPr>
        </p:nvSpPr>
        <p:spPr>
          <a:xfrm>
            <a:off x="824013" y="4957441"/>
            <a:ext cx="7461448" cy="800100"/>
          </a:xfrm>
        </p:spPr>
        <p:txBody>
          <a:bodyPr/>
          <a:lstStyle/>
          <a:p>
            <a:pPr marL="0" indent="0">
              <a:buNone/>
            </a:pPr>
            <a:r>
              <a:rPr lang="ro-RO" altLang="ru-RU" dirty="0"/>
              <a:t>Curentul electric este calculat ca cantitatea de sarcini ce trece prin o secțiune dacă sarcinile se mișcă cu viteza de </a:t>
            </a:r>
            <a:r>
              <a:rPr lang="ro-RO" altLang="ru-RU" b="1" i="1" dirty="0"/>
              <a:t>v/m s</a:t>
            </a:r>
            <a:endParaRPr lang="en-US" altLang="ru-RU" b="1" i="1" dirty="0"/>
          </a:p>
        </p:txBody>
      </p:sp>
      <p:sp>
        <p:nvSpPr>
          <p:cNvPr id="86021" name="AutoShape 6"/>
          <p:cNvSpPr>
            <a:spLocks noChangeArrowheads="1"/>
          </p:cNvSpPr>
          <p:nvPr/>
        </p:nvSpPr>
        <p:spPr bwMode="auto">
          <a:xfrm>
            <a:off x="3609975" y="4229100"/>
            <a:ext cx="1828800" cy="3429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ru-RU" altLang="en-US" sz="1800"/>
          </a:p>
        </p:txBody>
      </p:sp>
      <p:graphicFrame>
        <p:nvGraphicFramePr>
          <p:cNvPr id="86022" name="Object 5"/>
          <p:cNvGraphicFramePr>
            <a:graphicFrameLocks noChangeAspect="1"/>
          </p:cNvGraphicFramePr>
          <p:nvPr/>
        </p:nvGraphicFramePr>
        <p:xfrm>
          <a:off x="3714750" y="4286250"/>
          <a:ext cx="1609725" cy="257175"/>
        </p:xfrm>
        <a:graphic>
          <a:graphicData uri="http://schemas.openxmlformats.org/presentationml/2006/ole">
            <mc:AlternateContent xmlns:mc="http://schemas.openxmlformats.org/markup-compatibility/2006">
              <mc:Choice xmlns:v="urn:schemas-microsoft-com:vml" Requires="v">
                <p:oleObj name="Equation" r:id="rId2" imgW="2146300" imgH="342900" progId="Equation.3">
                  <p:embed/>
                </p:oleObj>
              </mc:Choice>
              <mc:Fallback>
                <p:oleObj name="Equation" r:id="rId2" imgW="2146300" imgH="342900" progId="Equation.3">
                  <p:embed/>
                  <p:pic>
                    <p:nvPicPr>
                      <p:cNvPr id="86022"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4286250"/>
                        <a:ext cx="1609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60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1783556"/>
            <a:ext cx="6823472" cy="227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145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D4141AEC-C562-4F6D-A582-F25B52037A2A}" type="slidenum">
              <a:rPr lang="zh-CN" altLang="en-US" sz="1050"/>
              <a:pPr>
                <a:spcBef>
                  <a:spcPct val="0"/>
                </a:spcBef>
                <a:buFontTx/>
                <a:buNone/>
              </a:pPr>
              <a:t>48</a:t>
            </a:fld>
            <a:endParaRPr lang="zh-CN" altLang="en-US" sz="1050"/>
          </a:p>
        </p:txBody>
      </p:sp>
      <p:sp>
        <p:nvSpPr>
          <p:cNvPr id="87043" name="Rectangle 2"/>
          <p:cNvSpPr>
            <a:spLocks noGrp="1" noChangeArrowheads="1"/>
          </p:cNvSpPr>
          <p:nvPr>
            <p:ph type="title"/>
          </p:nvPr>
        </p:nvSpPr>
        <p:spPr>
          <a:xfrm>
            <a:off x="1233496" y="471436"/>
            <a:ext cx="6722880" cy="857250"/>
          </a:xfrm>
          <a:solidFill>
            <a:srgbClr val="FF66CC"/>
          </a:solidFill>
        </p:spPr>
        <p:txBody>
          <a:bodyPr>
            <a:normAutofit/>
          </a:bodyPr>
          <a:lstStyle/>
          <a:p>
            <a:pPr algn="l" eaLnBrk="1" hangingPunct="1"/>
            <a:r>
              <a:rPr lang="en-US" altLang="zh-CN" dirty="0">
                <a:ea typeface="宋体" panose="02010600030101010101" pitchFamily="2" charset="-122"/>
              </a:rPr>
              <a:t>Drift</a:t>
            </a:r>
            <a:r>
              <a:rPr lang="ro-RO" altLang="zh-CN" dirty="0">
                <a:ea typeface="宋体" panose="02010600030101010101" pitchFamily="2" charset="-122"/>
              </a:rPr>
              <a:t>ul și curentul de drift</a:t>
            </a:r>
            <a:endParaRPr lang="en-US" altLang="zh-CN" dirty="0">
              <a:ea typeface="宋体" panose="02010600030101010101" pitchFamily="2" charset="-122"/>
            </a:endParaRPr>
          </a:p>
        </p:txBody>
      </p:sp>
      <p:sp>
        <p:nvSpPr>
          <p:cNvPr id="87044" name="Rectangle 4"/>
          <p:cNvSpPr>
            <a:spLocks noGrp="1" noChangeArrowheads="1"/>
          </p:cNvSpPr>
          <p:nvPr>
            <p:ph type="body" idx="1"/>
          </p:nvPr>
        </p:nvSpPr>
        <p:spPr>
          <a:xfrm>
            <a:off x="1128713" y="1878806"/>
            <a:ext cx="5829300" cy="4369594"/>
          </a:xfrm>
          <a:noFill/>
        </p:spPr>
        <p:txBody>
          <a:bodyPr/>
          <a:lstStyle/>
          <a:p>
            <a:pPr eaLnBrk="1" hangingPunct="1"/>
            <a:r>
              <a:rPr lang="en-US" altLang="zh-CN" sz="2100" dirty="0">
                <a:ea typeface="宋体" panose="02010600030101010101" pitchFamily="2" charset="-122"/>
              </a:rPr>
              <a:t>Drift</a:t>
            </a:r>
            <a:r>
              <a:rPr lang="ro-RO" altLang="zh-CN" sz="2100" dirty="0">
                <a:ea typeface="宋体" panose="02010600030101010101" pitchFamily="2" charset="-122"/>
              </a:rPr>
              <a:t>, la general este</a:t>
            </a:r>
            <a:endParaRPr lang="en-US" altLang="zh-CN" sz="2100" dirty="0">
              <a:ea typeface="宋体" panose="02010600030101010101" pitchFamily="2" charset="-122"/>
            </a:endParaRPr>
          </a:p>
          <a:p>
            <a:pPr lvl="1" eaLnBrk="1" hangingPunct="1">
              <a:buClr>
                <a:schemeClr val="accent2"/>
              </a:buClr>
              <a:buFont typeface="Wingdings" panose="05000000000000000000" pitchFamily="2" charset="2"/>
              <a:buChar char="Ø"/>
            </a:pPr>
            <a:r>
              <a:rPr lang="ro-RO" altLang="zh-CN" sz="1800" dirty="0">
                <a:ea typeface="宋体" panose="02010600030101010101" pitchFamily="2" charset="-122"/>
              </a:rPr>
              <a:t>Viteza de </a:t>
            </a:r>
            <a:r>
              <a:rPr lang="en-US" altLang="zh-CN" sz="1800" dirty="0">
                <a:ea typeface="宋体" panose="02010600030101010101" pitchFamily="2" charset="-122"/>
              </a:rPr>
              <a:t>Drift</a:t>
            </a:r>
          </a:p>
          <a:p>
            <a:pPr eaLnBrk="1" hangingPunct="1">
              <a:buFontTx/>
              <a:buNone/>
            </a:pPr>
            <a:endParaRPr lang="en-US" altLang="zh-CN" sz="1800" dirty="0">
              <a:ea typeface="宋体" panose="02010600030101010101" pitchFamily="2" charset="-122"/>
            </a:endParaRPr>
          </a:p>
          <a:p>
            <a:pPr eaLnBrk="1" hangingPunct="1">
              <a:buFontTx/>
              <a:buNone/>
            </a:pPr>
            <a:endParaRPr lang="en-US" altLang="zh-CN" dirty="0">
              <a:ea typeface="宋体" panose="02010600030101010101" pitchFamily="2" charset="-122"/>
            </a:endParaRPr>
          </a:p>
          <a:p>
            <a:pPr eaLnBrk="1" hangingPunct="1">
              <a:buFontTx/>
              <a:buNone/>
            </a:pPr>
            <a:endParaRPr lang="en-US" altLang="zh-CN" dirty="0">
              <a:ea typeface="宋体" panose="02010600030101010101" pitchFamily="2" charset="-122"/>
            </a:endParaRPr>
          </a:p>
          <a:p>
            <a:pPr lvl="1" eaLnBrk="1" hangingPunct="1">
              <a:buClr>
                <a:schemeClr val="accent2"/>
              </a:buClr>
              <a:buFont typeface="Wingdings" panose="05000000000000000000" pitchFamily="2" charset="2"/>
              <a:buChar char="Ø"/>
            </a:pPr>
            <a:endParaRPr lang="ro-RO" altLang="zh-CN" sz="1800" dirty="0">
              <a:ea typeface="宋体" panose="02010600030101010101" pitchFamily="2" charset="-122"/>
            </a:endParaRPr>
          </a:p>
          <a:p>
            <a:pPr lvl="1" eaLnBrk="1" hangingPunct="1">
              <a:buClr>
                <a:schemeClr val="accent2"/>
              </a:buClr>
              <a:buFont typeface="Wingdings" panose="05000000000000000000" pitchFamily="2" charset="2"/>
              <a:buChar char="Ø"/>
            </a:pPr>
            <a:r>
              <a:rPr lang="ro-RO" altLang="zh-CN" sz="1800" dirty="0">
                <a:ea typeface="宋体" panose="02010600030101010101" pitchFamily="2" charset="-122"/>
              </a:rPr>
              <a:t>Densitatea curentului de drif</a:t>
            </a:r>
            <a:endParaRPr lang="en-US" altLang="zh-CN" sz="1800" dirty="0">
              <a:ea typeface="宋体" panose="02010600030101010101" pitchFamily="2" charset="-122"/>
            </a:endParaRPr>
          </a:p>
          <a:p>
            <a:pPr lvl="1" eaLnBrk="1" hangingPunct="1">
              <a:buClr>
                <a:schemeClr val="accent2"/>
              </a:buClr>
              <a:buFont typeface="Wingdings" panose="05000000000000000000" pitchFamily="2" charset="2"/>
              <a:buChar char="Ø"/>
            </a:pPr>
            <a:endParaRPr lang="en-US" altLang="zh-CN" sz="1800" dirty="0">
              <a:ea typeface="宋体" panose="02010600030101010101" pitchFamily="2" charset="-122"/>
            </a:endParaRPr>
          </a:p>
          <a:p>
            <a:pPr lvl="1" eaLnBrk="1" hangingPunct="1">
              <a:buClr>
                <a:schemeClr val="accent2"/>
              </a:buClr>
              <a:buFont typeface="Wingdings" panose="05000000000000000000" pitchFamily="2" charset="2"/>
              <a:buChar char="Ø"/>
            </a:pPr>
            <a:r>
              <a:rPr lang="ro-RO" altLang="zh-CN" sz="1800" dirty="0">
                <a:ea typeface="宋体" panose="02010600030101010101" pitchFamily="2" charset="-122"/>
              </a:rPr>
              <a:t>t</a:t>
            </a:r>
            <a:endParaRPr lang="en-US" altLang="zh-CN" sz="1800" dirty="0">
              <a:ea typeface="宋体" panose="02010600030101010101" pitchFamily="2" charset="-122"/>
            </a:endParaRPr>
          </a:p>
          <a:p>
            <a:pPr eaLnBrk="1" hangingPunct="1">
              <a:buFontTx/>
              <a:buNone/>
            </a:pPr>
            <a:endParaRPr lang="zh-CN" altLang="en-US" dirty="0">
              <a:ea typeface="宋体" panose="02010600030101010101" pitchFamily="2" charset="-122"/>
            </a:endParaRPr>
          </a:p>
        </p:txBody>
      </p:sp>
      <p:graphicFrame>
        <p:nvGraphicFramePr>
          <p:cNvPr id="87045" name="Object 5"/>
          <p:cNvGraphicFramePr>
            <a:graphicFrameLocks noChangeAspect="1"/>
          </p:cNvGraphicFramePr>
          <p:nvPr/>
        </p:nvGraphicFramePr>
        <p:xfrm>
          <a:off x="2137173" y="2789635"/>
          <a:ext cx="1834753" cy="971550"/>
        </p:xfrm>
        <a:graphic>
          <a:graphicData uri="http://schemas.openxmlformats.org/presentationml/2006/ole">
            <mc:AlternateContent xmlns:mc="http://schemas.openxmlformats.org/markup-compatibility/2006">
              <mc:Choice xmlns:v="urn:schemas-microsoft-com:vml" Requires="v">
                <p:oleObj name="Equation" r:id="rId2" imgW="863225" imgH="507780" progId="Equation.3">
                  <p:embed/>
                </p:oleObj>
              </mc:Choice>
              <mc:Fallback>
                <p:oleObj name="Equation" r:id="rId2" imgW="863225" imgH="507780" progId="Equation.3">
                  <p:embed/>
                  <p:pic>
                    <p:nvPicPr>
                      <p:cNvPr id="8704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173" y="2789635"/>
                        <a:ext cx="1834753"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7046" name="Object 6"/>
          <p:cNvGraphicFramePr>
            <a:graphicFrameLocks noChangeAspect="1"/>
          </p:cNvGraphicFramePr>
          <p:nvPr/>
        </p:nvGraphicFramePr>
        <p:xfrm>
          <a:off x="5086350" y="2971800"/>
          <a:ext cx="800100" cy="333375"/>
        </p:xfrm>
        <a:graphic>
          <a:graphicData uri="http://schemas.openxmlformats.org/presentationml/2006/ole">
            <mc:AlternateContent xmlns:mc="http://schemas.openxmlformats.org/markup-compatibility/2006">
              <mc:Choice xmlns:v="urn:schemas-microsoft-com:vml" Requires="v">
                <p:oleObj name="Equation" r:id="rId4" imgW="418918" imgH="241195" progId="Equation.3">
                  <p:embed/>
                </p:oleObj>
              </mc:Choice>
              <mc:Fallback>
                <p:oleObj name="Equation" r:id="rId4" imgW="418918" imgH="241195" progId="Equation.3">
                  <p:embed/>
                  <p:pic>
                    <p:nvPicPr>
                      <p:cNvPr id="8704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2971800"/>
                        <a:ext cx="80010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7047" name="Object 7"/>
          <p:cNvGraphicFramePr>
            <a:graphicFrameLocks noChangeAspect="1"/>
          </p:cNvGraphicFramePr>
          <p:nvPr>
            <p:extLst>
              <p:ext uri="{D42A27DB-BD31-4B8C-83A1-F6EECF244321}">
                <p14:modId xmlns:p14="http://schemas.microsoft.com/office/powerpoint/2010/main" val="2563820271"/>
              </p:ext>
            </p:extLst>
          </p:nvPr>
        </p:nvGraphicFramePr>
        <p:xfrm>
          <a:off x="1233496" y="5380222"/>
          <a:ext cx="3359944" cy="800100"/>
        </p:xfrm>
        <a:graphic>
          <a:graphicData uri="http://schemas.openxmlformats.org/presentationml/2006/ole">
            <mc:AlternateContent xmlns:mc="http://schemas.openxmlformats.org/markup-compatibility/2006">
              <mc:Choice xmlns:v="urn:schemas-microsoft-com:vml" Requires="v">
                <p:oleObj name="Equation" r:id="rId6" imgW="2006600" imgH="482600" progId="Equation.3">
                  <p:embed/>
                </p:oleObj>
              </mc:Choice>
              <mc:Fallback>
                <p:oleObj name="Equation" r:id="rId6" imgW="2006600" imgH="482600" progId="Equation.3">
                  <p:embed/>
                  <p:pic>
                    <p:nvPicPr>
                      <p:cNvPr id="8704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496" y="5380222"/>
                        <a:ext cx="3359944"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8" name="Text Box 8"/>
          <p:cNvSpPr txBox="1">
            <a:spLocks noChangeArrowheads="1"/>
          </p:cNvSpPr>
          <p:nvPr/>
        </p:nvSpPr>
        <p:spPr bwMode="auto">
          <a:xfrm>
            <a:off x="4405403" y="2912758"/>
            <a:ext cx="3200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o-RO" altLang="zh-CN" sz="1800" dirty="0">
                <a:ea typeface="宋体" panose="02010600030101010101" pitchFamily="2" charset="-122"/>
              </a:rPr>
              <a:t>unde</a:t>
            </a:r>
            <a:r>
              <a:rPr lang="en-US" altLang="zh-CN" sz="1800" dirty="0">
                <a:ea typeface="宋体" panose="02010600030101010101" pitchFamily="2" charset="-122"/>
              </a:rPr>
              <a:t>                  </a:t>
            </a:r>
            <a:r>
              <a:rPr lang="ro-RO" altLang="zh-CN" sz="1800" dirty="0">
                <a:ea typeface="宋体" panose="02010600030101010101" pitchFamily="2" charset="-122"/>
              </a:rPr>
              <a:t>sunt const., numite mobilitatea golurilor și electronilor respectiv</a:t>
            </a:r>
            <a:endParaRPr lang="en-US" altLang="zh-CN" sz="1800" dirty="0">
              <a:ea typeface="宋体" panose="02010600030101010101" pitchFamily="2" charset="-122"/>
            </a:endParaRPr>
          </a:p>
        </p:txBody>
      </p:sp>
      <p:graphicFrame>
        <p:nvGraphicFramePr>
          <p:cNvPr id="87049" name="Object 4"/>
          <p:cNvGraphicFramePr>
            <a:graphicFrameLocks noChangeAspect="1"/>
          </p:cNvGraphicFramePr>
          <p:nvPr/>
        </p:nvGraphicFramePr>
        <p:xfrm>
          <a:off x="3771900" y="2150270"/>
          <a:ext cx="3182541" cy="535781"/>
        </p:xfrm>
        <a:graphic>
          <a:graphicData uri="http://schemas.openxmlformats.org/presentationml/2006/ole">
            <mc:AlternateContent xmlns:mc="http://schemas.openxmlformats.org/markup-compatibility/2006">
              <mc:Choice xmlns:v="urn:schemas-microsoft-com:vml" Requires="v">
                <p:oleObj name="Equation" r:id="rId8" imgW="1739900" imgH="292100" progId="Equation.3">
                  <p:embed/>
                </p:oleObj>
              </mc:Choice>
              <mc:Fallback>
                <p:oleObj name="Equation" r:id="rId8" imgW="1739900" imgH="292100" progId="Equation.3">
                  <p:embed/>
                  <p:pic>
                    <p:nvPicPr>
                      <p:cNvPr id="87049"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1900" y="2150270"/>
                        <a:ext cx="3182541"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7050"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59949" y="4313516"/>
            <a:ext cx="3988983" cy="218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494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Номер слайда 6"/>
          <p:cNvSpPr>
            <a:spLocks noGrp="1"/>
          </p:cNvSpPr>
          <p:nvPr>
            <p:ph type="sldNum" sz="quarter" idx="11"/>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5AE027E6-0653-4F1B-943A-F289DBED471E}" type="slidenum">
              <a:rPr lang="en-US" altLang="ru-RU" sz="1050"/>
              <a:pPr>
                <a:spcBef>
                  <a:spcPct val="0"/>
                </a:spcBef>
                <a:buFontTx/>
                <a:buNone/>
              </a:pPr>
              <a:t>49</a:t>
            </a:fld>
            <a:endParaRPr lang="en-US" altLang="ru-RU" sz="1050"/>
          </a:p>
        </p:txBody>
      </p:sp>
      <p:sp>
        <p:nvSpPr>
          <p:cNvPr id="88067" name="Rectangle 2"/>
          <p:cNvSpPr>
            <a:spLocks noGrp="1" noChangeArrowheads="1"/>
          </p:cNvSpPr>
          <p:nvPr>
            <p:ph type="title"/>
          </p:nvPr>
        </p:nvSpPr>
        <p:spPr>
          <a:xfrm>
            <a:off x="395536" y="399209"/>
            <a:ext cx="7235130" cy="571500"/>
          </a:xfrm>
        </p:spPr>
        <p:txBody>
          <a:bodyPr/>
          <a:lstStyle/>
          <a:p>
            <a:pPr eaLnBrk="1" hangingPunct="1"/>
            <a:r>
              <a:rPr lang="ro-RO" altLang="ru-RU" dirty="0"/>
              <a:t>Saturația vitezei sarcinilor</a:t>
            </a:r>
            <a:endParaRPr lang="en-US" altLang="ru-RU" dirty="0"/>
          </a:p>
        </p:txBody>
      </p:sp>
      <p:sp>
        <p:nvSpPr>
          <p:cNvPr id="88068" name="Rectangle 3"/>
          <p:cNvSpPr>
            <a:spLocks noGrp="1" noChangeArrowheads="1"/>
          </p:cNvSpPr>
          <p:nvPr>
            <p:ph type="body" sz="half" idx="1"/>
          </p:nvPr>
        </p:nvSpPr>
        <p:spPr>
          <a:xfrm>
            <a:off x="132806" y="3967574"/>
            <a:ext cx="6858000" cy="1071563"/>
          </a:xfrm>
        </p:spPr>
        <p:txBody>
          <a:bodyPr/>
          <a:lstStyle/>
          <a:p>
            <a:pPr eaLnBrk="1" hangingPunct="1">
              <a:lnSpc>
                <a:spcPct val="90000"/>
              </a:lnSpc>
            </a:pPr>
            <a:r>
              <a:rPr lang="ro-RO" altLang="ru-RU" dirty="0"/>
              <a:t>În realitate, viteza sarcinilor nu crește liniar cu câmpul electric. Ea ajunge la o saturare la o valoare critică</a:t>
            </a:r>
            <a:endParaRPr lang="en-US" altLang="ru-RU" dirty="0"/>
          </a:p>
        </p:txBody>
      </p:sp>
      <p:sp>
        <p:nvSpPr>
          <p:cNvPr id="88069" name="AutoShape 6"/>
          <p:cNvSpPr>
            <a:spLocks noChangeArrowheads="1"/>
          </p:cNvSpPr>
          <p:nvPr/>
        </p:nvSpPr>
        <p:spPr bwMode="auto">
          <a:xfrm>
            <a:off x="5208198" y="970709"/>
            <a:ext cx="2792802" cy="303455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ru-RU" altLang="en-US" sz="1800"/>
          </a:p>
        </p:txBody>
      </p:sp>
      <p:graphicFrame>
        <p:nvGraphicFramePr>
          <p:cNvPr id="88070" name="Object 5"/>
          <p:cNvGraphicFramePr>
            <a:graphicFrameLocks noChangeAspect="1"/>
          </p:cNvGraphicFramePr>
          <p:nvPr>
            <p:extLst>
              <p:ext uri="{D42A27DB-BD31-4B8C-83A1-F6EECF244321}">
                <p14:modId xmlns:p14="http://schemas.microsoft.com/office/powerpoint/2010/main" val="1511053843"/>
              </p:ext>
            </p:extLst>
          </p:nvPr>
        </p:nvGraphicFramePr>
        <p:xfrm>
          <a:off x="5466990" y="1018479"/>
          <a:ext cx="2163675" cy="2901325"/>
        </p:xfrm>
        <a:graphic>
          <a:graphicData uri="http://schemas.openxmlformats.org/presentationml/2006/ole">
            <mc:AlternateContent xmlns:mc="http://schemas.openxmlformats.org/markup-compatibility/2006">
              <mc:Choice xmlns:v="urn:schemas-microsoft-com:vml" Requires="v">
                <p:oleObj name="Equation" r:id="rId2" imgW="939800" imgH="1447800" progId="Equation.3">
                  <p:embed/>
                </p:oleObj>
              </mc:Choice>
              <mc:Fallback>
                <p:oleObj name="Equation" r:id="rId2" imgW="939800" imgH="1447800" progId="Equation.3">
                  <p:embed/>
                  <p:pic>
                    <p:nvPicPr>
                      <p:cNvPr id="8807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990" y="1018479"/>
                        <a:ext cx="2163675" cy="2901325"/>
                      </a:xfrm>
                      <a:prstGeom prst="rect">
                        <a:avLst/>
                      </a:prstGeom>
                      <a:noFill/>
                      <a:ln>
                        <a:noFill/>
                      </a:ln>
                    </p:spPr>
                  </p:pic>
                </p:oleObj>
              </mc:Fallback>
            </mc:AlternateContent>
          </a:graphicData>
        </a:graphic>
      </p:graphicFrame>
      <p:pic>
        <p:nvPicPr>
          <p:cNvPr id="8807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405568"/>
            <a:ext cx="5124912" cy="216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Text Box 33"/>
          <p:cNvSpPr txBox="1">
            <a:spLocks noChangeArrowheads="1"/>
          </p:cNvSpPr>
          <p:nvPr/>
        </p:nvSpPr>
        <p:spPr bwMode="auto">
          <a:xfrm>
            <a:off x="179512" y="5301208"/>
            <a:ext cx="89644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en-US" sz="2000" b="1" dirty="0">
                <a:solidFill>
                  <a:srgbClr val="000000"/>
                </a:solidFill>
                <a:latin typeface="Arial" panose="020B0604020202020204" pitchFamily="34" charset="0"/>
              </a:rPr>
              <a:t>La</a:t>
            </a:r>
            <a:r>
              <a:rPr lang="en-US" altLang="en-US" sz="2000" b="1" dirty="0">
                <a:solidFill>
                  <a:srgbClr val="000000"/>
                </a:solidFill>
                <a:latin typeface="Arial" panose="020B0604020202020204" pitchFamily="34" charset="0"/>
              </a:rPr>
              <a:t> ~10</a:t>
            </a:r>
            <a:r>
              <a:rPr lang="en-US" altLang="en-US" sz="2000" b="1" baseline="30000" dirty="0">
                <a:solidFill>
                  <a:srgbClr val="000000"/>
                </a:solidFill>
                <a:latin typeface="Arial" panose="020B0604020202020204" pitchFamily="34" charset="0"/>
              </a:rPr>
              <a:t>7</a:t>
            </a:r>
            <a:r>
              <a:rPr lang="en-US" altLang="en-US" sz="2000" b="1" dirty="0">
                <a:solidFill>
                  <a:srgbClr val="000000"/>
                </a:solidFill>
                <a:latin typeface="Arial" panose="020B0604020202020204" pitchFamily="34" charset="0"/>
              </a:rPr>
              <a:t> cm/s, </a:t>
            </a:r>
            <a:r>
              <a:rPr lang="ro-RO" altLang="en-US" sz="2000" b="1" dirty="0">
                <a:solidFill>
                  <a:srgbClr val="000000"/>
                </a:solidFill>
                <a:latin typeface="Arial" panose="020B0604020202020204" pitchFamily="34" charset="0"/>
              </a:rPr>
              <a:t>purtătorii de sarcină</a:t>
            </a:r>
            <a:r>
              <a:rPr lang="en-US" altLang="en-US" sz="2000" b="1" dirty="0">
                <a:solidFill>
                  <a:srgbClr val="000000"/>
                </a:solidFill>
                <a:latin typeface="Arial" panose="020B0604020202020204" pitchFamily="34" charset="0"/>
              </a:rPr>
              <a:t> KE </a:t>
            </a:r>
            <a:r>
              <a:rPr lang="ro-RO" altLang="en-US" sz="2000" b="1" dirty="0">
                <a:solidFill>
                  <a:srgbClr val="000000"/>
                </a:solidFill>
                <a:latin typeface="Arial" panose="020B0604020202020204" pitchFamily="34" charset="0"/>
              </a:rPr>
              <a:t>devine aceiași</a:t>
            </a:r>
            <a:r>
              <a:rPr lang="en-US" altLang="en-US" sz="2000" b="1" dirty="0">
                <a:solidFill>
                  <a:srgbClr val="000000"/>
                </a:solidFill>
                <a:latin typeface="Arial" panose="020B0604020202020204" pitchFamily="34" charset="0"/>
              </a:rPr>
              <a:t> c</a:t>
            </a:r>
            <a:r>
              <a:rPr lang="ro-RO" altLang="en-US" sz="2000" b="1" dirty="0">
                <a:solidFill>
                  <a:srgbClr val="000000"/>
                </a:solidFill>
                <a:latin typeface="Arial" panose="020B0604020202020204" pitchFamily="34" charset="0"/>
              </a:rPr>
              <a:t>a și valoarea</a:t>
            </a:r>
            <a:r>
              <a:rPr lang="en-US" altLang="en-US" sz="2000" b="1" dirty="0">
                <a:solidFill>
                  <a:srgbClr val="000000"/>
                </a:solidFill>
                <a:latin typeface="Arial" panose="020B0604020202020204" pitchFamily="34" charset="0"/>
              </a:rPr>
              <a:t> </a:t>
            </a:r>
            <a:r>
              <a:rPr lang="en-US" altLang="en-US" sz="2000" b="1" dirty="0" err="1">
                <a:solidFill>
                  <a:srgbClr val="000000"/>
                </a:solidFill>
                <a:latin typeface="Arial" panose="020B0604020202020204" pitchFamily="34" charset="0"/>
              </a:rPr>
              <a:t>k</a:t>
            </a:r>
            <a:r>
              <a:rPr lang="en-US" altLang="en-US" sz="2000" b="1" baseline="-25000" dirty="0" err="1">
                <a:solidFill>
                  <a:srgbClr val="000000"/>
                </a:solidFill>
                <a:latin typeface="Arial" panose="020B0604020202020204" pitchFamily="34" charset="0"/>
              </a:rPr>
              <a:t>B</a:t>
            </a:r>
            <a:r>
              <a:rPr lang="en-US" altLang="en-US" sz="2000" b="1" dirty="0" err="1">
                <a:solidFill>
                  <a:srgbClr val="000000"/>
                </a:solidFill>
                <a:latin typeface="Arial" panose="020B0604020202020204" pitchFamily="34" charset="0"/>
              </a:rPr>
              <a:t>T</a:t>
            </a:r>
            <a:r>
              <a:rPr lang="en-US" altLang="en-US" sz="2000" b="1" dirty="0">
                <a:solidFill>
                  <a:srgbClr val="000000"/>
                </a:solidFill>
                <a:latin typeface="Arial" panose="020B0604020202020204" pitchFamily="34" charset="0"/>
              </a:rPr>
              <a:t>.</a:t>
            </a:r>
          </a:p>
          <a:p>
            <a:pPr eaLnBrk="1" hangingPunct="1">
              <a:spcBef>
                <a:spcPct val="0"/>
              </a:spcBef>
              <a:buFontTx/>
              <a:buNone/>
            </a:pPr>
            <a:r>
              <a:rPr lang="ro-RO" altLang="en-US" sz="2000" b="1" dirty="0">
                <a:solidFill>
                  <a:srgbClr val="000000"/>
                </a:solidFill>
                <a:latin typeface="Arial" panose="020B0604020202020204" pitchFamily="34" charset="0"/>
              </a:rPr>
              <a:t>Astfel</a:t>
            </a:r>
            <a:r>
              <a:rPr lang="en-US" altLang="en-US" sz="2000" b="1" dirty="0">
                <a:solidFill>
                  <a:srgbClr val="000000"/>
                </a:solidFill>
                <a:latin typeface="Arial" panose="020B0604020202020204" pitchFamily="34" charset="0"/>
              </a:rPr>
              <a:t>: </a:t>
            </a:r>
            <a:r>
              <a:rPr lang="ro-RO" altLang="en-US" sz="2000" b="1" dirty="0">
                <a:solidFill>
                  <a:srgbClr val="000000"/>
                </a:solidFill>
                <a:latin typeface="Arial" panose="020B0604020202020204" pitchFamily="34" charset="0"/>
              </a:rPr>
              <a:t>energia adăugată </a:t>
            </a:r>
            <a:r>
              <a:rPr lang="en-US" altLang="en-US" sz="2000" b="1" dirty="0">
                <a:solidFill>
                  <a:srgbClr val="000000"/>
                </a:solidFill>
                <a:latin typeface="Arial" panose="020B0604020202020204" pitchFamily="34" charset="0"/>
              </a:rPr>
              <a:t>t</a:t>
            </a:r>
            <a:r>
              <a:rPr lang="ro-RO" altLang="en-US" sz="2000" b="1" dirty="0">
                <a:solidFill>
                  <a:srgbClr val="000000"/>
                </a:solidFill>
                <a:latin typeface="Arial" panose="020B0604020202020204" pitchFamily="34" charset="0"/>
              </a:rPr>
              <a:t>inde să încălzească rețeaua cristalină mai repede decât crește viteză purtătorilor de sarcină le permite să fie în afara rețelei date</a:t>
            </a:r>
            <a:r>
              <a:rPr lang="en-US" altLang="en-US" sz="2000" b="1" dirty="0">
                <a:solidFill>
                  <a:srgbClr val="000000"/>
                </a:solidFill>
                <a:latin typeface="Arial" panose="020B0604020202020204" pitchFamily="34" charset="0"/>
              </a:rPr>
              <a:t>.  </a:t>
            </a:r>
            <a:r>
              <a:rPr lang="ro-RO" altLang="en-US" sz="2000" b="1" dirty="0">
                <a:solidFill>
                  <a:srgbClr val="000000"/>
                </a:solidFill>
                <a:latin typeface="Arial" panose="020B0604020202020204" pitchFamily="34" charset="0"/>
              </a:rPr>
              <a:t>Viteza devine o constantă</a:t>
            </a:r>
            <a:r>
              <a:rPr lang="en-US" altLang="en-US" sz="2000" b="1" dirty="0">
                <a:solidFill>
                  <a:srgbClr val="000000"/>
                </a:solidFill>
                <a:latin typeface="Arial" panose="020B0604020202020204" pitchFamily="34" charset="0"/>
              </a:rPr>
              <a:t> </a:t>
            </a:r>
            <a:r>
              <a:rPr lang="en-US" altLang="en-US" sz="2000" b="1" dirty="0" err="1">
                <a:solidFill>
                  <a:srgbClr val="000000"/>
                </a:solidFill>
                <a:latin typeface="Arial" panose="020B0604020202020204" pitchFamily="34" charset="0"/>
              </a:rPr>
              <a:t>compens</a:t>
            </a:r>
            <a:r>
              <a:rPr lang="ro-RO" altLang="en-US" sz="2000" b="1" dirty="0">
                <a:solidFill>
                  <a:srgbClr val="000000"/>
                </a:solidFill>
                <a:latin typeface="Arial" panose="020B0604020202020204" pitchFamily="34" charset="0"/>
              </a:rPr>
              <a:t>ă</a:t>
            </a:r>
            <a:r>
              <a:rPr lang="en-US" altLang="en-US" sz="2000" b="1" dirty="0" err="1">
                <a:solidFill>
                  <a:srgbClr val="000000"/>
                </a:solidFill>
                <a:latin typeface="Arial" panose="020B0604020202020204" pitchFamily="34" charset="0"/>
              </a:rPr>
              <a:t>rii</a:t>
            </a:r>
            <a:r>
              <a:rPr lang="en-US" altLang="en-US" sz="2000" b="1" dirty="0">
                <a:solidFill>
                  <a:srgbClr val="000000"/>
                </a:solidFill>
                <a:latin typeface="Arial" panose="020B0604020202020204" pitchFamily="34" charset="0"/>
              </a:rPr>
              <a:t> de </a:t>
            </a:r>
            <a:r>
              <a:rPr lang="ro-RO" altLang="en-US" sz="2000" b="1" dirty="0">
                <a:solidFill>
                  <a:srgbClr val="000000"/>
                </a:solidFill>
                <a:latin typeface="Arial" panose="020B0604020202020204" pitchFamily="34" charset="0"/>
              </a:rPr>
              <a:t>saturației</a:t>
            </a:r>
            <a:endParaRPr lang="en-US" altLang="en-US" sz="20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73917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5</a:t>
            </a:fld>
            <a:endParaRPr lang="zh-CN" altLang="en-US"/>
          </a:p>
        </p:txBody>
      </p:sp>
      <p:pic>
        <p:nvPicPr>
          <p:cNvPr id="6" name="Picture 5"/>
          <p:cNvPicPr>
            <a:picLocks noChangeAspect="1"/>
          </p:cNvPicPr>
          <p:nvPr/>
        </p:nvPicPr>
        <p:blipFill>
          <a:blip r:embed="rId2"/>
          <a:stretch>
            <a:fillRect/>
          </a:stretch>
        </p:blipFill>
        <p:spPr>
          <a:xfrm>
            <a:off x="179512" y="2219643"/>
            <a:ext cx="2736304" cy="1112563"/>
          </a:xfrm>
          <a:prstGeom prst="rect">
            <a:avLst/>
          </a:prstGeom>
        </p:spPr>
      </p:pic>
      <p:pic>
        <p:nvPicPr>
          <p:cNvPr id="8" name="Picture 7"/>
          <p:cNvPicPr>
            <a:picLocks noChangeAspect="1"/>
          </p:cNvPicPr>
          <p:nvPr/>
        </p:nvPicPr>
        <p:blipFill>
          <a:blip r:embed="rId3"/>
          <a:stretch>
            <a:fillRect/>
          </a:stretch>
        </p:blipFill>
        <p:spPr>
          <a:xfrm>
            <a:off x="3066553" y="2235642"/>
            <a:ext cx="2906648" cy="1643796"/>
          </a:xfrm>
          <a:prstGeom prst="rect">
            <a:avLst/>
          </a:prstGeom>
        </p:spPr>
      </p:pic>
      <p:sp>
        <p:nvSpPr>
          <p:cNvPr id="9" name="Rectangle 8"/>
          <p:cNvSpPr/>
          <p:nvPr/>
        </p:nvSpPr>
        <p:spPr>
          <a:xfrm>
            <a:off x="179512" y="117074"/>
            <a:ext cx="8768326" cy="1938992"/>
          </a:xfrm>
          <a:prstGeom prst="rect">
            <a:avLst/>
          </a:prstGeom>
        </p:spPr>
        <p:txBody>
          <a:bodyPr wrap="square">
            <a:spAutoFit/>
          </a:bodyPr>
          <a:lstStyle/>
          <a:p>
            <a:r>
              <a:rPr lang="ro-RO" sz="2000" dirty="0"/>
              <a:t>Electronii liberi într-un conductor produc multe ciocniri cu alți electroni și alte particule. Viteza medie a sarcinilor libere se numește viteza de drift </a:t>
            </a:r>
            <a:r>
              <a:rPr lang="ro-RO" sz="2000" i="1" dirty="0"/>
              <a:t>v</a:t>
            </a:r>
            <a:r>
              <a:rPr lang="ro-RO" sz="2000" i="1" baseline="-25000" dirty="0"/>
              <a:t>d</a:t>
            </a:r>
            <a:r>
              <a:rPr lang="ro-RO" sz="2000" dirty="0"/>
              <a:t>  și pentru electroni, este în direcția opusă câmpului electric. Ciocnirile transferă în mod normal energia conductorului, </a:t>
            </a:r>
            <a:r>
              <a:rPr lang="ro-RO" sz="2000" i="1" dirty="0"/>
              <a:t>necesitând o sursă constantă de energie pentru a menține un curent constant</a:t>
            </a:r>
            <a:r>
              <a:rPr lang="ro-RO" sz="2000" dirty="0"/>
              <a:t>.</a:t>
            </a:r>
          </a:p>
          <a:p>
            <a:r>
              <a:rPr lang="ro-RO" sz="2000" dirty="0"/>
              <a:t>                                                     A- secțiunea conductorul</a:t>
            </a:r>
          </a:p>
        </p:txBody>
      </p:sp>
      <p:pic>
        <p:nvPicPr>
          <p:cNvPr id="10" name="Picture 9"/>
          <p:cNvPicPr>
            <a:picLocks noChangeAspect="1"/>
          </p:cNvPicPr>
          <p:nvPr/>
        </p:nvPicPr>
        <p:blipFill>
          <a:blip r:embed="rId4"/>
          <a:stretch>
            <a:fillRect/>
          </a:stretch>
        </p:blipFill>
        <p:spPr>
          <a:xfrm>
            <a:off x="337051" y="5002728"/>
            <a:ext cx="1704975" cy="590550"/>
          </a:xfrm>
          <a:prstGeom prst="rect">
            <a:avLst/>
          </a:prstGeom>
        </p:spPr>
      </p:pic>
      <p:pic>
        <p:nvPicPr>
          <p:cNvPr id="11" name="Picture 10"/>
          <p:cNvPicPr>
            <a:picLocks noChangeAspect="1"/>
          </p:cNvPicPr>
          <p:nvPr/>
        </p:nvPicPr>
        <p:blipFill>
          <a:blip r:embed="rId5"/>
          <a:stretch>
            <a:fillRect/>
          </a:stretch>
        </p:blipFill>
        <p:spPr>
          <a:xfrm>
            <a:off x="2261815" y="5001532"/>
            <a:ext cx="1152525" cy="666750"/>
          </a:xfrm>
          <a:prstGeom prst="rect">
            <a:avLst/>
          </a:prstGeom>
        </p:spPr>
      </p:pic>
      <p:pic>
        <p:nvPicPr>
          <p:cNvPr id="12" name="Picture 11"/>
          <p:cNvPicPr>
            <a:picLocks noChangeAspect="1"/>
          </p:cNvPicPr>
          <p:nvPr/>
        </p:nvPicPr>
        <p:blipFill>
          <a:blip r:embed="rId6"/>
          <a:stretch>
            <a:fillRect/>
          </a:stretch>
        </p:blipFill>
        <p:spPr>
          <a:xfrm>
            <a:off x="6123938" y="2219643"/>
            <a:ext cx="2984361" cy="1908517"/>
          </a:xfrm>
          <a:prstGeom prst="rect">
            <a:avLst/>
          </a:prstGeom>
        </p:spPr>
      </p:pic>
    </p:spTree>
    <p:extLst>
      <p:ext uri="{BB962C8B-B14F-4D97-AF65-F5344CB8AC3E}">
        <p14:creationId xmlns:p14="http://schemas.microsoft.com/office/powerpoint/2010/main" val="3057495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5101" y="404664"/>
            <a:ext cx="8825643" cy="163082"/>
          </a:xfrm>
        </p:spPr>
        <p:txBody>
          <a:bodyPr>
            <a:noAutofit/>
          </a:bodyPr>
          <a:lstStyle/>
          <a:p>
            <a:r>
              <a:rPr lang="ro-RO" altLang="en-US" sz="2800" dirty="0"/>
              <a:t>Mobilitatea sarcinilor </a:t>
            </a:r>
            <a:r>
              <a:rPr lang="ro-RO" altLang="en-US" sz="2800" i="1" dirty="0"/>
              <a:t>vs </a:t>
            </a:r>
            <a:r>
              <a:rPr lang="ro-RO" altLang="en-US" sz="2800" dirty="0"/>
              <a:t>concentrația dopării și T</a:t>
            </a:r>
            <a:endParaRPr lang="en-GB" altLang="en-US" sz="2800" dirty="0"/>
          </a:p>
        </p:txBody>
      </p:sp>
      <p:sp>
        <p:nvSpPr>
          <p:cNvPr id="89091" name="Content Placeholder 2"/>
          <p:cNvSpPr>
            <a:spLocks noGrp="1"/>
          </p:cNvSpPr>
          <p:nvPr>
            <p:ph idx="1"/>
          </p:nvPr>
        </p:nvSpPr>
        <p:spPr>
          <a:xfrm>
            <a:off x="179512" y="771212"/>
            <a:ext cx="9064351" cy="3714750"/>
          </a:xfrm>
        </p:spPr>
        <p:txBody>
          <a:bodyPr>
            <a:noAutofit/>
          </a:bodyPr>
          <a:lstStyle/>
          <a:p>
            <a:r>
              <a:rPr lang="el-GR" altLang="ru-RU" sz="2000" b="1" dirty="0">
                <a:cs typeface="Times New Roman" panose="02020603050405020304" pitchFamily="18" charset="0"/>
              </a:rPr>
              <a:t>μ</a:t>
            </a:r>
            <a:r>
              <a:rPr lang="en-GB" altLang="ru-RU" sz="2000" b="1" baseline="-25000" dirty="0"/>
              <a:t>n</a:t>
            </a:r>
            <a:r>
              <a:rPr lang="en-GB" altLang="ru-RU" sz="2000" b="1" dirty="0"/>
              <a:t> = q</a:t>
            </a:r>
            <a:r>
              <a:rPr lang="el-GR" altLang="ru-RU" sz="2000" b="1" dirty="0">
                <a:cs typeface="Times New Roman" panose="02020603050405020304" pitchFamily="18" charset="0"/>
              </a:rPr>
              <a:t>τ</a:t>
            </a:r>
            <a:r>
              <a:rPr lang="en-GB" altLang="ru-RU" sz="2000" b="1" dirty="0"/>
              <a:t>/</a:t>
            </a:r>
            <a:r>
              <a:rPr lang="en-GB" altLang="ru-RU" sz="2000" b="1" dirty="0" err="1"/>
              <a:t>m</a:t>
            </a:r>
            <a:r>
              <a:rPr lang="en-GB" altLang="ru-RU" sz="2000" b="1" baseline="-25000" dirty="0" err="1"/>
              <a:t>n</a:t>
            </a:r>
            <a:r>
              <a:rPr lang="en-GB" altLang="ru-RU" sz="2000" b="1" dirty="0"/>
              <a:t>*  </a:t>
            </a:r>
            <a:endParaRPr lang="ro-RO" altLang="ru-RU" sz="2000" b="1" dirty="0"/>
          </a:p>
          <a:p>
            <a:r>
              <a:rPr lang="ro-RO" altLang="ru-RU" sz="2000" b="1" dirty="0"/>
              <a:t>m</a:t>
            </a:r>
            <a:r>
              <a:rPr lang="ro-RO" altLang="ru-RU" sz="2000" b="1" baseline="-25000" dirty="0"/>
              <a:t>n</a:t>
            </a:r>
            <a:r>
              <a:rPr lang="ro-RO" altLang="ru-RU" sz="2000" b="1" dirty="0"/>
              <a:t>*</a:t>
            </a:r>
            <a:r>
              <a:rPr lang="ro-RO" altLang="ru-RU" sz="2000" dirty="0"/>
              <a:t> - masa efectivă a purtătorului de sarcină </a:t>
            </a:r>
          </a:p>
          <a:p>
            <a:pPr marL="0" indent="0">
              <a:buNone/>
            </a:pPr>
            <a:r>
              <a:rPr lang="ro-RO" altLang="ru-RU" sz="2000" dirty="0"/>
              <a:t>(depinde de material)</a:t>
            </a:r>
            <a:endParaRPr lang="en-GB" altLang="ru-RU" sz="2000" dirty="0"/>
          </a:p>
          <a:p>
            <a:r>
              <a:rPr lang="el-GR" altLang="ru-RU" sz="2000" b="1" dirty="0">
                <a:cs typeface="Times New Roman" panose="02020603050405020304" pitchFamily="18" charset="0"/>
              </a:rPr>
              <a:t>τ</a:t>
            </a:r>
            <a:r>
              <a:rPr lang="en-GB" altLang="ru-RU" sz="2000" dirty="0"/>
              <a:t> </a:t>
            </a:r>
            <a:r>
              <a:rPr lang="ro-RO" altLang="ru-RU" sz="2000" dirty="0"/>
              <a:t>(timpul de viață a purtătorului de sarcină) </a:t>
            </a:r>
          </a:p>
          <a:p>
            <a:pPr marL="0" indent="0">
              <a:buNone/>
            </a:pPr>
            <a:r>
              <a:rPr lang="en-GB" altLang="ru-RU" sz="2000" dirty="0" err="1"/>
              <a:t>depinde</a:t>
            </a:r>
            <a:r>
              <a:rPr lang="en-GB" altLang="ru-RU" sz="2000" dirty="0"/>
              <a:t> de: </a:t>
            </a:r>
            <a:r>
              <a:rPr lang="en-GB" altLang="ru-RU" sz="2000" b="1" dirty="0"/>
              <a:t># </a:t>
            </a:r>
            <a:r>
              <a:rPr lang="en-GB" altLang="ru-RU" sz="2000" dirty="0" err="1"/>
              <a:t>centrelor</a:t>
            </a:r>
            <a:r>
              <a:rPr lang="en-GB" altLang="ru-RU" sz="2000" dirty="0"/>
              <a:t> de </a:t>
            </a:r>
            <a:r>
              <a:rPr lang="en-GB" altLang="ru-RU" sz="2000" dirty="0" err="1"/>
              <a:t>disipare</a:t>
            </a:r>
            <a:r>
              <a:rPr lang="en-GB" altLang="ru-RU" sz="2000" dirty="0"/>
              <a:t> (</a:t>
            </a:r>
            <a:r>
              <a:rPr lang="en-GB" altLang="ru-RU" sz="2000" dirty="0" err="1"/>
              <a:t>împrăștiere</a:t>
            </a:r>
            <a:r>
              <a:rPr lang="en-GB" altLang="ru-RU" sz="2000" dirty="0"/>
              <a:t>) </a:t>
            </a:r>
            <a:r>
              <a:rPr lang="en-GB" altLang="ru-RU" sz="2000" dirty="0" err="1"/>
              <a:t>pe</a:t>
            </a:r>
            <a:r>
              <a:rPr lang="en-GB" altLang="ru-RU" sz="2000" dirty="0"/>
              <a:t> </a:t>
            </a:r>
            <a:r>
              <a:rPr lang="en-GB" altLang="ru-RU" sz="2000" dirty="0" err="1"/>
              <a:t>impurități</a:t>
            </a:r>
            <a:r>
              <a:rPr lang="en-GB" altLang="ru-RU" sz="2000" dirty="0"/>
              <a:t>, </a:t>
            </a:r>
            <a:r>
              <a:rPr lang="en-GB" altLang="ru-RU" sz="2000" dirty="0" err="1"/>
              <a:t>defecte</a:t>
            </a:r>
            <a:r>
              <a:rPr lang="en-GB" altLang="ru-RU" sz="2000" dirty="0"/>
              <a:t>, </a:t>
            </a:r>
            <a:r>
              <a:rPr lang="en-GB" altLang="ru-RU" sz="2000" dirty="0" err="1"/>
              <a:t>etc</a:t>
            </a:r>
            <a:r>
              <a:rPr lang="en-GB" altLang="ru-RU" sz="2000" dirty="0"/>
              <a:t>…</a:t>
            </a:r>
          </a:p>
          <a:p>
            <a:pPr marL="300038" lvl="1" indent="0">
              <a:buNone/>
            </a:pPr>
            <a:r>
              <a:rPr lang="en-GB" altLang="ru-RU" sz="2000" dirty="0" err="1"/>
              <a:t>Dopare</a:t>
            </a:r>
            <a:r>
              <a:rPr lang="en-GB" altLang="ru-RU" sz="2000" dirty="0"/>
              <a:t> </a:t>
            </a:r>
            <a:r>
              <a:rPr lang="en-GB" altLang="ru-RU" sz="2000" dirty="0" err="1"/>
              <a:t>mai</a:t>
            </a:r>
            <a:r>
              <a:rPr lang="en-GB" altLang="ru-RU" sz="2000" dirty="0"/>
              <a:t> mare =&gt; </a:t>
            </a:r>
            <a:r>
              <a:rPr lang="en-GB" altLang="ru-RU" sz="2000" dirty="0" err="1"/>
              <a:t>mobilitate</a:t>
            </a:r>
            <a:r>
              <a:rPr lang="en-GB" altLang="ru-RU" sz="2000" dirty="0"/>
              <a:t> </a:t>
            </a:r>
            <a:r>
              <a:rPr lang="en-GB" altLang="ru-RU" sz="2000" dirty="0" err="1"/>
              <a:t>mai</a:t>
            </a:r>
            <a:r>
              <a:rPr lang="en-GB" altLang="ru-RU" sz="2000" dirty="0"/>
              <a:t> </a:t>
            </a:r>
            <a:r>
              <a:rPr lang="en-GB" altLang="ru-RU" sz="2000" dirty="0" err="1"/>
              <a:t>mică</a:t>
            </a:r>
            <a:endParaRPr lang="en-GB" altLang="ru-RU" sz="2000" dirty="0"/>
          </a:p>
          <a:p>
            <a:pPr marL="300038" lvl="1" indent="0">
              <a:buNone/>
            </a:pPr>
            <a:r>
              <a:rPr lang="en-GB" altLang="ru-RU" sz="2000" dirty="0"/>
              <a:t>Mai </a:t>
            </a:r>
            <a:r>
              <a:rPr lang="en-GB" altLang="ru-RU" sz="2000" dirty="0" err="1"/>
              <a:t>multe</a:t>
            </a:r>
            <a:r>
              <a:rPr lang="en-GB" altLang="ru-RU" sz="2000" dirty="0"/>
              <a:t> </a:t>
            </a:r>
            <a:r>
              <a:rPr lang="en-GB" altLang="ru-RU" sz="2000" dirty="0" err="1"/>
              <a:t>defecte</a:t>
            </a:r>
            <a:r>
              <a:rPr lang="en-GB" altLang="ru-RU" sz="2000" dirty="0"/>
              <a:t> (</a:t>
            </a:r>
            <a:r>
              <a:rPr lang="en-GB" altLang="ru-RU" sz="2000" dirty="0" err="1"/>
              <a:t>cristal</a:t>
            </a:r>
            <a:r>
              <a:rPr lang="en-GB" altLang="ru-RU" sz="2000" dirty="0"/>
              <a:t> </a:t>
            </a:r>
            <a:r>
              <a:rPr lang="en-GB" altLang="ru-RU" sz="2000" dirty="0" err="1"/>
              <a:t>neideal</a:t>
            </a:r>
            <a:r>
              <a:rPr lang="en-GB" altLang="ru-RU" sz="2000" dirty="0"/>
              <a:t> =&gt; </a:t>
            </a:r>
            <a:r>
              <a:rPr lang="en-GB" altLang="ru-RU" sz="2000" dirty="0" err="1"/>
              <a:t>mobilitate</a:t>
            </a:r>
            <a:r>
              <a:rPr lang="en-GB" altLang="ru-RU" sz="2000" dirty="0"/>
              <a:t> </a:t>
            </a:r>
            <a:r>
              <a:rPr lang="en-GB" altLang="ru-RU" sz="2000" dirty="0" err="1"/>
              <a:t>mai</a:t>
            </a:r>
            <a:r>
              <a:rPr lang="en-GB" altLang="ru-RU" sz="2000" dirty="0"/>
              <a:t> </a:t>
            </a:r>
            <a:r>
              <a:rPr lang="en-GB" altLang="ru-RU" sz="2000" dirty="0" err="1"/>
              <a:t>mică</a:t>
            </a:r>
            <a:r>
              <a:rPr lang="en-GB" altLang="ru-RU" sz="2000" dirty="0"/>
              <a:t>.  </a:t>
            </a:r>
          </a:p>
          <a:p>
            <a:r>
              <a:rPr lang="en-GB" altLang="ru-RU" sz="2000" dirty="0" err="1"/>
              <a:t>Temperatura</a:t>
            </a:r>
            <a:r>
              <a:rPr lang="en-GB" altLang="ru-RU" sz="2000" dirty="0"/>
              <a:t> </a:t>
            </a:r>
            <a:r>
              <a:rPr lang="en-GB" altLang="ru-RU" sz="2000" dirty="0" err="1"/>
              <a:t>rețelei</a:t>
            </a:r>
            <a:r>
              <a:rPr lang="en-GB" altLang="ru-RU" sz="2000" dirty="0"/>
              <a:t> </a:t>
            </a:r>
            <a:r>
              <a:rPr lang="en-GB" altLang="ru-RU" sz="2000" dirty="0" err="1"/>
              <a:t>cristaline</a:t>
            </a:r>
            <a:r>
              <a:rPr lang="en-GB" altLang="ru-RU" sz="2000" dirty="0"/>
              <a:t> (</a:t>
            </a:r>
            <a:r>
              <a:rPr lang="en-GB" altLang="ru-RU" sz="2000" dirty="0" err="1"/>
              <a:t>vibrații</a:t>
            </a:r>
            <a:r>
              <a:rPr lang="en-GB" altLang="ru-RU" sz="2000" dirty="0"/>
              <a:t>)</a:t>
            </a:r>
          </a:p>
          <a:p>
            <a:pPr marL="300038" lvl="1" indent="0">
              <a:buNone/>
            </a:pPr>
            <a:r>
              <a:rPr lang="en-GB" altLang="ru-RU" sz="2000" dirty="0" err="1"/>
              <a:t>Creșterea</a:t>
            </a:r>
            <a:r>
              <a:rPr lang="en-GB" altLang="ru-RU" sz="2000" dirty="0"/>
              <a:t> T =&gt; </a:t>
            </a:r>
            <a:r>
              <a:rPr lang="en-GB" altLang="ru-RU" sz="2000" dirty="0" err="1"/>
              <a:t>creșterea</a:t>
            </a:r>
            <a:r>
              <a:rPr lang="en-GB" altLang="ru-RU" sz="2000" dirty="0"/>
              <a:t> </a:t>
            </a:r>
            <a:r>
              <a:rPr lang="en-GB" altLang="ru-RU" sz="2000" dirty="0" err="1"/>
              <a:t>vibrațiilor</a:t>
            </a:r>
            <a:r>
              <a:rPr lang="en-GB" altLang="ru-RU" sz="2000" dirty="0"/>
              <a:t> </a:t>
            </a:r>
            <a:r>
              <a:rPr lang="en-GB" altLang="ru-RU" sz="2000" dirty="0" err="1"/>
              <a:t>rețelei</a:t>
            </a:r>
            <a:r>
              <a:rPr lang="en-GB" altLang="ru-RU" sz="2000" dirty="0"/>
              <a:t> &gt; </a:t>
            </a:r>
            <a:r>
              <a:rPr lang="en-GB" altLang="ru-RU" sz="2000" dirty="0" err="1"/>
              <a:t>disipare</a:t>
            </a:r>
            <a:r>
              <a:rPr lang="en-GB" altLang="ru-RU" sz="2000" dirty="0"/>
              <a:t> </a:t>
            </a:r>
            <a:r>
              <a:rPr lang="en-GB" altLang="ru-RU" sz="2000" dirty="0" err="1"/>
              <a:t>crescută</a:t>
            </a:r>
            <a:r>
              <a:rPr lang="en-GB" altLang="ru-RU" sz="2000" dirty="0"/>
              <a:t> =&gt; </a:t>
            </a:r>
            <a:r>
              <a:rPr lang="en-GB" altLang="ru-RU" sz="2000" dirty="0" err="1"/>
              <a:t>Timp</a:t>
            </a:r>
            <a:r>
              <a:rPr lang="en-GB" altLang="ru-RU" sz="2000" dirty="0"/>
              <a:t> de </a:t>
            </a:r>
            <a:r>
              <a:rPr lang="en-GB" altLang="ru-RU" sz="2000" dirty="0" err="1"/>
              <a:t>viață</a:t>
            </a:r>
            <a:r>
              <a:rPr lang="en-GB" altLang="ru-RU" sz="2000" dirty="0"/>
              <a:t> </a:t>
            </a:r>
            <a:r>
              <a:rPr lang="en-GB" altLang="ru-RU" sz="2000" dirty="0" err="1"/>
              <a:t>micșorat</a:t>
            </a:r>
            <a:r>
              <a:rPr lang="en-GB" altLang="ru-RU" sz="2000" dirty="0"/>
              <a:t> </a:t>
            </a:r>
            <a:r>
              <a:rPr lang="en-GB" altLang="ru-RU" sz="2000" dirty="0" err="1"/>
              <a:t>și</a:t>
            </a:r>
            <a:r>
              <a:rPr lang="en-GB" altLang="ru-RU" sz="2000" dirty="0"/>
              <a:t> =&gt; </a:t>
            </a:r>
            <a:r>
              <a:rPr lang="en-GB" altLang="ru-RU" sz="2000" dirty="0" err="1"/>
              <a:t>Mobilitate</a:t>
            </a:r>
            <a:r>
              <a:rPr lang="en-GB" altLang="ru-RU" sz="2000" dirty="0"/>
              <a:t> </a:t>
            </a:r>
            <a:r>
              <a:rPr lang="en-GB" altLang="ru-RU" sz="2000" dirty="0" err="1"/>
              <a:t>scăzută</a:t>
            </a:r>
            <a:r>
              <a:rPr lang="en-GB" altLang="ru-RU" sz="2000" dirty="0"/>
              <a:t> </a:t>
            </a:r>
            <a:r>
              <a:rPr lang="en-GB" altLang="ru-RU" sz="2400" dirty="0"/>
              <a:t>. </a:t>
            </a:r>
          </a:p>
        </p:txBody>
      </p:sp>
      <p:sp>
        <p:nvSpPr>
          <p:cNvPr id="89092"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0A9944E5-340A-4C51-B3C8-9B95873A4EE9}" type="slidenum">
              <a:rPr lang="zh-CN" altLang="en-US" sz="1050"/>
              <a:pPr>
                <a:spcBef>
                  <a:spcPct val="0"/>
                </a:spcBef>
                <a:buFontTx/>
                <a:buNone/>
              </a:pPr>
              <a:t>50</a:t>
            </a:fld>
            <a:endParaRPr lang="zh-CN" altLang="en-US" sz="1050"/>
          </a:p>
        </p:txBody>
      </p:sp>
      <p:pic>
        <p:nvPicPr>
          <p:cNvPr id="2" name="Picture 1"/>
          <p:cNvPicPr>
            <a:picLocks noChangeAspect="1"/>
          </p:cNvPicPr>
          <p:nvPr/>
        </p:nvPicPr>
        <p:blipFill>
          <a:blip r:embed="rId2"/>
          <a:stretch>
            <a:fillRect/>
          </a:stretch>
        </p:blipFill>
        <p:spPr>
          <a:xfrm>
            <a:off x="5580112" y="771212"/>
            <a:ext cx="3563888" cy="1562627"/>
          </a:xfrm>
          <a:prstGeom prst="rect">
            <a:avLst/>
          </a:prstGeom>
        </p:spPr>
      </p:pic>
      <p:sp>
        <p:nvSpPr>
          <p:cNvPr id="6" name="Content Placeholder 2"/>
          <p:cNvSpPr txBox="1">
            <a:spLocks/>
          </p:cNvSpPr>
          <p:nvPr/>
        </p:nvSpPr>
        <p:spPr bwMode="auto">
          <a:xfrm>
            <a:off x="107504" y="4437112"/>
            <a:ext cx="8820472" cy="18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altLang="en-US" sz="2400" dirty="0" err="1"/>
              <a:t>Temperatura</a:t>
            </a:r>
            <a:r>
              <a:rPr lang="en-GB" altLang="en-US" sz="2400" dirty="0"/>
              <a:t> </a:t>
            </a:r>
            <a:r>
              <a:rPr lang="en-GB" altLang="en-US" sz="2400" dirty="0" err="1"/>
              <a:t>rețelei</a:t>
            </a:r>
            <a:r>
              <a:rPr lang="en-GB" altLang="en-US" sz="2400" dirty="0"/>
              <a:t> </a:t>
            </a:r>
            <a:r>
              <a:rPr lang="en-GB" altLang="en-US" sz="2400" dirty="0" err="1"/>
              <a:t>cristaline</a:t>
            </a:r>
            <a:r>
              <a:rPr lang="en-GB" altLang="en-US" sz="2400" dirty="0"/>
              <a:t> (</a:t>
            </a:r>
            <a:r>
              <a:rPr lang="en-GB" altLang="en-US" sz="2400" dirty="0" err="1"/>
              <a:t>vibrații</a:t>
            </a:r>
            <a:r>
              <a:rPr lang="en-GB" altLang="en-US" sz="2400" dirty="0"/>
              <a:t>)</a:t>
            </a:r>
          </a:p>
          <a:p>
            <a:pPr marL="300038" lvl="1" indent="0">
              <a:buFontTx/>
              <a:buNone/>
            </a:pPr>
            <a:r>
              <a:rPr lang="en-GB" altLang="en-US" sz="2400" dirty="0" err="1"/>
              <a:t>Creșterea</a:t>
            </a:r>
            <a:r>
              <a:rPr lang="en-GB" altLang="en-US" sz="2400" dirty="0"/>
              <a:t> T =&gt; </a:t>
            </a:r>
            <a:r>
              <a:rPr lang="en-GB" altLang="en-US" sz="2400" dirty="0" err="1"/>
              <a:t>creșterea</a:t>
            </a:r>
            <a:r>
              <a:rPr lang="en-GB" altLang="en-US" sz="2400" dirty="0"/>
              <a:t> </a:t>
            </a:r>
            <a:r>
              <a:rPr lang="en-GB" altLang="en-US" sz="2400" dirty="0" err="1"/>
              <a:t>vibrațiilor</a:t>
            </a:r>
            <a:r>
              <a:rPr lang="en-GB" altLang="en-US" sz="2400" dirty="0"/>
              <a:t> </a:t>
            </a:r>
            <a:r>
              <a:rPr lang="en-GB" altLang="en-US" sz="2400" dirty="0" err="1"/>
              <a:t>rețelei</a:t>
            </a:r>
            <a:r>
              <a:rPr lang="en-GB" altLang="en-US" sz="2400" dirty="0"/>
              <a:t> &gt; </a:t>
            </a:r>
            <a:r>
              <a:rPr lang="en-GB" altLang="en-US" sz="2400" dirty="0" err="1"/>
              <a:t>disipare</a:t>
            </a:r>
            <a:r>
              <a:rPr lang="en-GB" altLang="en-US" sz="2400" dirty="0"/>
              <a:t> </a:t>
            </a:r>
            <a:r>
              <a:rPr lang="en-GB" altLang="en-US" sz="2400" dirty="0" err="1"/>
              <a:t>crescută</a:t>
            </a:r>
            <a:r>
              <a:rPr lang="en-GB" altLang="en-US" sz="2400" dirty="0"/>
              <a:t> </a:t>
            </a:r>
          </a:p>
          <a:p>
            <a:pPr marL="300038" lvl="1" indent="0">
              <a:buFontTx/>
              <a:buNone/>
            </a:pPr>
            <a:r>
              <a:rPr lang="en-GB" altLang="en-US" sz="2400" dirty="0"/>
              <a:t>=&gt; </a:t>
            </a:r>
            <a:r>
              <a:rPr lang="en-GB" altLang="en-US" sz="2400" dirty="0" err="1"/>
              <a:t>Timp</a:t>
            </a:r>
            <a:r>
              <a:rPr lang="en-GB" altLang="en-US" sz="2400" dirty="0"/>
              <a:t> de </a:t>
            </a:r>
            <a:r>
              <a:rPr lang="en-GB" altLang="en-US" sz="2400" dirty="0" err="1"/>
              <a:t>viață</a:t>
            </a:r>
            <a:r>
              <a:rPr lang="en-GB" altLang="en-US" sz="2400" dirty="0"/>
              <a:t> </a:t>
            </a:r>
            <a:r>
              <a:rPr lang="en-GB" altLang="en-US" sz="2400" dirty="0" err="1"/>
              <a:t>micșorat</a:t>
            </a:r>
            <a:r>
              <a:rPr lang="en-GB" altLang="en-US" sz="2400" dirty="0"/>
              <a:t> </a:t>
            </a:r>
            <a:r>
              <a:rPr lang="en-GB" altLang="en-US" sz="2400" dirty="0" err="1"/>
              <a:t>și</a:t>
            </a:r>
            <a:r>
              <a:rPr lang="en-GB" altLang="en-US" sz="2400" dirty="0"/>
              <a:t>         </a:t>
            </a:r>
          </a:p>
          <a:p>
            <a:pPr marL="300038" lvl="1" indent="0">
              <a:buFontTx/>
              <a:buNone/>
            </a:pPr>
            <a:r>
              <a:rPr lang="en-GB" altLang="en-US" sz="2400" dirty="0"/>
              <a:t>=&gt;    </a:t>
            </a:r>
            <a:r>
              <a:rPr lang="en-GB" altLang="en-US" sz="2400" dirty="0" err="1"/>
              <a:t>Mobilitate</a:t>
            </a:r>
            <a:r>
              <a:rPr lang="en-GB" altLang="en-US" sz="2400" dirty="0"/>
              <a:t> </a:t>
            </a:r>
            <a:r>
              <a:rPr lang="en-GB" altLang="en-US" sz="2400" dirty="0" err="1"/>
              <a:t>scăzută</a:t>
            </a:r>
            <a:r>
              <a:rPr lang="en-GB" altLang="en-US" sz="2400" dirty="0"/>
              <a:t> </a:t>
            </a:r>
            <a:r>
              <a:rPr lang="en-GB" altLang="en-US" sz="2400" b="1" dirty="0"/>
              <a:t>.</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715" y="5335614"/>
            <a:ext cx="2320740" cy="123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4"/>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21977" y="5333231"/>
            <a:ext cx="2624261" cy="122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3972366" y="6291280"/>
            <a:ext cx="177131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Times New Roman" panose="02020603050405020304" pitchFamily="18" charset="0"/>
              </a:defRPr>
            </a:lvl1pPr>
            <a:lvl2pPr marL="742950" indent="-285750" defTabSz="457200">
              <a:spcBef>
                <a:spcPct val="20000"/>
              </a:spcBef>
              <a:buChar char="–"/>
              <a:defRPr sz="2800">
                <a:solidFill>
                  <a:schemeClr val="tx1"/>
                </a:solidFill>
                <a:latin typeface="Times New Roman" panose="02020603050405020304" pitchFamily="18" charset="0"/>
              </a:defRPr>
            </a:lvl2pPr>
            <a:lvl3pPr marL="1143000" indent="-228600" defTabSz="457200">
              <a:spcBef>
                <a:spcPct val="20000"/>
              </a:spcBef>
              <a:buChar char="•"/>
              <a:defRPr sz="2400">
                <a:solidFill>
                  <a:schemeClr val="tx1"/>
                </a:solidFill>
                <a:latin typeface="Times New Roman" panose="02020603050405020304" pitchFamily="18" charset="0"/>
              </a:defRPr>
            </a:lvl3pPr>
            <a:lvl4pPr marL="1600200" indent="-228600"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350" dirty="0" err="1">
                <a:solidFill>
                  <a:srgbClr val="000000"/>
                </a:solidFill>
                <a:latin typeface="Gill Sans MT" panose="020B0502020104020203" pitchFamily="34" charset="0"/>
              </a:rPr>
              <a:t>Împrăștierea</a:t>
            </a:r>
            <a:r>
              <a:rPr lang="en-GB" altLang="en-US" sz="1350" dirty="0">
                <a:solidFill>
                  <a:srgbClr val="000000"/>
                </a:solidFill>
                <a:latin typeface="Gill Sans MT" panose="020B0502020104020203" pitchFamily="34" charset="0"/>
              </a:rPr>
              <a:t> </a:t>
            </a:r>
            <a:r>
              <a:rPr lang="en-GB" altLang="en-US" sz="1350" dirty="0" err="1">
                <a:solidFill>
                  <a:srgbClr val="000000"/>
                </a:solidFill>
                <a:latin typeface="Gill Sans MT" panose="020B0502020104020203" pitchFamily="34" charset="0"/>
              </a:rPr>
              <a:t>pe</a:t>
            </a:r>
            <a:r>
              <a:rPr lang="en-GB" altLang="en-US" sz="1350" dirty="0">
                <a:solidFill>
                  <a:srgbClr val="000000"/>
                </a:solidFill>
                <a:latin typeface="Gill Sans MT" panose="020B0502020104020203" pitchFamily="34" charset="0"/>
              </a:rPr>
              <a:t> </a:t>
            </a:r>
            <a:r>
              <a:rPr lang="en-GB" altLang="en-US" sz="1350" dirty="0" err="1">
                <a:solidFill>
                  <a:srgbClr val="000000"/>
                </a:solidFill>
                <a:latin typeface="Gill Sans MT" panose="020B0502020104020203" pitchFamily="34" charset="0"/>
              </a:rPr>
              <a:t>fononi</a:t>
            </a:r>
            <a:endParaRPr lang="en-GB" altLang="en-US" sz="1350" dirty="0">
              <a:solidFill>
                <a:srgbClr val="000000"/>
              </a:solidFill>
              <a:latin typeface="Gill Sans MT" panose="020B0502020104020203" pitchFamily="34" charset="0"/>
            </a:endParaRPr>
          </a:p>
        </p:txBody>
      </p:sp>
      <p:sp>
        <p:nvSpPr>
          <p:cNvPr id="10" name="Rectangle 9"/>
          <p:cNvSpPr>
            <a:spLocks noChangeArrowheads="1"/>
          </p:cNvSpPr>
          <p:nvPr/>
        </p:nvSpPr>
        <p:spPr bwMode="auto">
          <a:xfrm>
            <a:off x="6421977" y="6270103"/>
            <a:ext cx="260013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Times New Roman" panose="02020603050405020304" pitchFamily="18" charset="0"/>
              </a:defRPr>
            </a:lvl1pPr>
            <a:lvl2pPr marL="742950" indent="-285750" defTabSz="457200">
              <a:spcBef>
                <a:spcPct val="20000"/>
              </a:spcBef>
              <a:buChar char="–"/>
              <a:defRPr sz="2800">
                <a:solidFill>
                  <a:schemeClr val="tx1"/>
                </a:solidFill>
                <a:latin typeface="Times New Roman" panose="02020603050405020304" pitchFamily="18" charset="0"/>
              </a:defRPr>
            </a:lvl2pPr>
            <a:lvl3pPr marL="1143000" indent="-228600" defTabSz="457200">
              <a:spcBef>
                <a:spcPct val="20000"/>
              </a:spcBef>
              <a:buChar char="•"/>
              <a:defRPr sz="2400">
                <a:solidFill>
                  <a:schemeClr val="tx1"/>
                </a:solidFill>
                <a:latin typeface="Times New Roman" panose="02020603050405020304" pitchFamily="18" charset="0"/>
              </a:defRPr>
            </a:lvl3pPr>
            <a:lvl4pPr marL="1600200" indent="-228600"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350" dirty="0" err="1">
                <a:solidFill>
                  <a:srgbClr val="000000"/>
                </a:solidFill>
                <a:latin typeface="Gill Sans MT" panose="020B0502020104020203" pitchFamily="34" charset="0"/>
              </a:rPr>
              <a:t>Împrăștierea</a:t>
            </a:r>
            <a:r>
              <a:rPr lang="en-GB" altLang="en-US" sz="1350" dirty="0">
                <a:solidFill>
                  <a:srgbClr val="000000"/>
                </a:solidFill>
                <a:latin typeface="Gill Sans MT" panose="020B0502020104020203" pitchFamily="34" charset="0"/>
              </a:rPr>
              <a:t> </a:t>
            </a:r>
            <a:r>
              <a:rPr lang="en-GB" altLang="en-US" sz="1350" dirty="0" err="1">
                <a:solidFill>
                  <a:srgbClr val="000000"/>
                </a:solidFill>
                <a:latin typeface="Gill Sans MT" panose="020B0502020104020203" pitchFamily="34" charset="0"/>
              </a:rPr>
              <a:t>pe</a:t>
            </a:r>
            <a:r>
              <a:rPr lang="en-GB" altLang="en-US" sz="1350" dirty="0">
                <a:solidFill>
                  <a:srgbClr val="000000"/>
                </a:solidFill>
                <a:latin typeface="Gill Sans MT" panose="020B0502020104020203" pitchFamily="34" charset="0"/>
              </a:rPr>
              <a:t> </a:t>
            </a:r>
            <a:r>
              <a:rPr lang="en-GB" altLang="en-US" sz="1350" dirty="0" err="1">
                <a:solidFill>
                  <a:srgbClr val="000000"/>
                </a:solidFill>
                <a:latin typeface="Gill Sans MT" panose="020B0502020104020203" pitchFamily="34" charset="0"/>
              </a:rPr>
              <a:t>impurități</a:t>
            </a:r>
            <a:r>
              <a:rPr lang="en-GB" altLang="en-US" sz="1350" dirty="0">
                <a:solidFill>
                  <a:srgbClr val="000000"/>
                </a:solidFill>
                <a:latin typeface="Gill Sans MT" panose="020B0502020104020203" pitchFamily="34" charset="0"/>
              </a:rPr>
              <a:t> </a:t>
            </a:r>
            <a:r>
              <a:rPr lang="en-GB" altLang="en-US" sz="1350" dirty="0" err="1">
                <a:solidFill>
                  <a:srgbClr val="000000"/>
                </a:solidFill>
                <a:latin typeface="Gill Sans MT" panose="020B0502020104020203" pitchFamily="34" charset="0"/>
              </a:rPr>
              <a:t>ionizate</a:t>
            </a:r>
            <a:endParaRPr lang="en-GB" altLang="en-US" sz="1350"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18505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51</a:t>
            </a:fld>
            <a:endParaRPr lang="zh-CN" altLang="en-US"/>
          </a:p>
        </p:txBody>
      </p:sp>
      <p:pic>
        <p:nvPicPr>
          <p:cNvPr id="6" name="Picture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2600142"/>
            <a:ext cx="4824536" cy="387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p:cNvSpPr txBox="1">
            <a:spLocks/>
          </p:cNvSpPr>
          <p:nvPr/>
        </p:nvSpPr>
        <p:spPr bwMode="auto">
          <a:xfrm>
            <a:off x="827584" y="1700808"/>
            <a:ext cx="5184576" cy="83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20000"/>
              </a:spcBef>
              <a:spcAft>
                <a:spcPct val="0"/>
              </a:spcAft>
              <a:buChar char="•"/>
              <a:defRPr sz="2400" kern="1200">
                <a:solidFill>
                  <a:schemeClr val="tx1"/>
                </a:solidFill>
                <a:latin typeface="Times New Roman" panose="02020603050405020304" pitchFamily="18" charset="0"/>
                <a:ea typeface="宋体" panose="02010600030101010101" pitchFamily="2" charset="-122"/>
                <a:cs typeface="+mn-cs"/>
              </a:defRPr>
            </a:lvl1pPr>
            <a:lvl2pPr marL="557213" indent="-214313" algn="l" rtl="0" eaLnBrk="0" fontAlgn="base" hangingPunct="0">
              <a:spcBef>
                <a:spcPct val="20000"/>
              </a:spcBef>
              <a:spcAft>
                <a:spcPct val="0"/>
              </a:spcAft>
              <a:buChar char="–"/>
              <a:defRPr sz="2100" kern="1200">
                <a:solidFill>
                  <a:schemeClr val="tx1"/>
                </a:solidFill>
                <a:latin typeface="Times New Roman" panose="02020603050405020304" pitchFamily="18" charset="0"/>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Times New Roman" panose="02020603050405020304" pitchFamily="18" charset="0"/>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Times New Roman" panose="02020603050405020304" pitchFamily="18" charset="0"/>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Times New Roman" panose="02020603050405020304" pitchFamily="18" charset="0"/>
                <a:ea typeface="+mn-ea"/>
                <a:cs typeface="+mn-cs"/>
              </a:defRPr>
            </a:lvl5pPr>
            <a:lvl6pPr marL="1885950" indent="-171450" algn="l" defTabSz="914400" rtl="0" eaLnBrk="0" fontAlgn="base" latinLnBrk="0" hangingPunct="0">
              <a:spcBef>
                <a:spcPct val="20000"/>
              </a:spcBef>
              <a:spcAft>
                <a:spcPct val="0"/>
              </a:spcAft>
              <a:buChar char="»"/>
              <a:defRPr sz="1500" kern="1200">
                <a:solidFill>
                  <a:schemeClr val="tx1"/>
                </a:solidFill>
                <a:latin typeface="Times New Roman" panose="02020603050405020304" pitchFamily="18" charset="0"/>
                <a:ea typeface="+mn-ea"/>
                <a:cs typeface="+mn-cs"/>
              </a:defRPr>
            </a:lvl6pPr>
            <a:lvl7pPr marL="2228850" indent="-171450" algn="l" defTabSz="914400" rtl="0" eaLnBrk="0" fontAlgn="base" latinLnBrk="0" hangingPunct="0">
              <a:spcBef>
                <a:spcPct val="20000"/>
              </a:spcBef>
              <a:spcAft>
                <a:spcPct val="0"/>
              </a:spcAft>
              <a:buChar char="»"/>
              <a:defRPr sz="1500" kern="1200">
                <a:solidFill>
                  <a:schemeClr val="tx1"/>
                </a:solidFill>
                <a:latin typeface="Times New Roman" panose="02020603050405020304" pitchFamily="18" charset="0"/>
                <a:ea typeface="+mn-ea"/>
                <a:cs typeface="+mn-cs"/>
              </a:defRPr>
            </a:lvl7pPr>
            <a:lvl8pPr marL="2571750" indent="-171450" algn="l" defTabSz="914400" rtl="0" eaLnBrk="0" fontAlgn="base" latinLnBrk="0" hangingPunct="0">
              <a:spcBef>
                <a:spcPct val="20000"/>
              </a:spcBef>
              <a:spcAft>
                <a:spcPct val="0"/>
              </a:spcAft>
              <a:buChar char="»"/>
              <a:defRPr sz="1500" kern="1200">
                <a:solidFill>
                  <a:schemeClr val="tx1"/>
                </a:solidFill>
                <a:latin typeface="Times New Roman" panose="02020603050405020304" pitchFamily="18" charset="0"/>
                <a:ea typeface="+mn-ea"/>
                <a:cs typeface="+mn-cs"/>
              </a:defRPr>
            </a:lvl8pPr>
            <a:lvl9pPr marL="2914650" indent="-171450" algn="l" defTabSz="914400" rtl="0" eaLnBrk="0" fontAlgn="base" latinLnBrk="0" hangingPunct="0">
              <a:spcBef>
                <a:spcPct val="20000"/>
              </a:spcBef>
              <a:spcAft>
                <a:spcPct val="0"/>
              </a:spcAft>
              <a:buChar char="»"/>
              <a:defRPr sz="1500" kern="1200">
                <a:solidFill>
                  <a:schemeClr val="tx1"/>
                </a:solidFill>
                <a:latin typeface="Times New Roman" panose="02020603050405020304" pitchFamily="18" charset="0"/>
                <a:ea typeface="+mn-ea"/>
                <a:cs typeface="+mn-cs"/>
              </a:defRPr>
            </a:lvl9pPr>
          </a:lstStyle>
          <a:p>
            <a:pPr>
              <a:spcBef>
                <a:spcPct val="0"/>
              </a:spcBef>
              <a:buFontTx/>
              <a:buNone/>
            </a:pPr>
            <a:r>
              <a:rPr lang="ro-RO" altLang="zh-CN" b="1" dirty="0"/>
              <a:t>Explicați această dependență</a:t>
            </a:r>
            <a:endParaRPr lang="zh-CN" altLang="en-US" b="1" dirty="0"/>
          </a:p>
        </p:txBody>
      </p:sp>
    </p:spTree>
    <p:extLst>
      <p:ext uri="{BB962C8B-B14F-4D97-AF65-F5344CB8AC3E}">
        <p14:creationId xmlns:p14="http://schemas.microsoft.com/office/powerpoint/2010/main" val="4222379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4A3CC8AA-A3C2-4381-A656-63952DECAFE8}" type="slidenum">
              <a:rPr lang="zh-CN" altLang="en-US" sz="1050"/>
              <a:pPr>
                <a:spcBef>
                  <a:spcPct val="0"/>
                </a:spcBef>
                <a:buFontTx/>
                <a:buNone/>
              </a:pPr>
              <a:t>52</a:t>
            </a:fld>
            <a:endParaRPr lang="zh-CN" altLang="en-US" sz="1050"/>
          </a:p>
        </p:txBody>
      </p:sp>
      <p:sp>
        <p:nvSpPr>
          <p:cNvPr id="91139" name="Rectangle 2"/>
          <p:cNvSpPr>
            <a:spLocks noGrp="1" noChangeArrowheads="1"/>
          </p:cNvSpPr>
          <p:nvPr>
            <p:ph type="title"/>
          </p:nvPr>
        </p:nvSpPr>
        <p:spPr>
          <a:xfrm>
            <a:off x="1185546" y="407896"/>
            <a:ext cx="7118548" cy="857250"/>
          </a:xfrm>
          <a:solidFill>
            <a:srgbClr val="FF66CC"/>
          </a:solidFill>
        </p:spPr>
        <p:txBody>
          <a:bodyPr/>
          <a:lstStyle/>
          <a:p>
            <a:pPr algn="l" eaLnBrk="1" hangingPunct="1"/>
            <a:r>
              <a:rPr lang="en-US" altLang="zh-CN" dirty="0">
                <a:ea typeface="宋体" panose="02010600030101010101" pitchFamily="2" charset="-122"/>
              </a:rPr>
              <a:t>Drift</a:t>
            </a:r>
            <a:r>
              <a:rPr lang="ro-RO" altLang="zh-CN" dirty="0">
                <a:ea typeface="宋体" panose="02010600030101010101" pitchFamily="2" charset="-122"/>
              </a:rPr>
              <a:t>ul și curentul de drift</a:t>
            </a:r>
            <a:endParaRPr lang="en-US" altLang="zh-CN" dirty="0">
              <a:ea typeface="宋体" panose="02010600030101010101" pitchFamily="2" charset="-122"/>
            </a:endParaRPr>
          </a:p>
        </p:txBody>
      </p:sp>
      <p:sp>
        <p:nvSpPr>
          <p:cNvPr id="91140" name="Rectangle 4"/>
          <p:cNvSpPr>
            <a:spLocks noGrp="1" noChangeArrowheads="1"/>
          </p:cNvSpPr>
          <p:nvPr>
            <p:ph type="body" idx="1"/>
          </p:nvPr>
        </p:nvSpPr>
        <p:spPr>
          <a:xfrm>
            <a:off x="395536" y="1343671"/>
            <a:ext cx="7321996" cy="3200400"/>
          </a:xfrm>
          <a:noFill/>
        </p:spPr>
        <p:txBody>
          <a:bodyPr/>
          <a:lstStyle/>
          <a:p>
            <a:pPr eaLnBrk="1" hangingPunct="1"/>
            <a:r>
              <a:rPr lang="ro-RO" altLang="zh-CN" dirty="0">
                <a:ea typeface="宋体" panose="02010600030101010101" pitchFamily="2" charset="-122"/>
              </a:rPr>
              <a:t>Densitatea curentului de drift totală (în prezența ambilor tipuri de sarcină)</a:t>
            </a:r>
            <a:endParaRPr lang="en-US" altLang="zh-CN" dirty="0">
              <a:ea typeface="宋体" panose="02010600030101010101" pitchFamily="2" charset="-122"/>
            </a:endParaRPr>
          </a:p>
          <a:p>
            <a:pPr eaLnBrk="1" hangingPunct="1"/>
            <a:endParaRPr lang="en-US" altLang="zh-CN" dirty="0">
              <a:ea typeface="宋体" panose="02010600030101010101" pitchFamily="2" charset="-122"/>
            </a:endParaRPr>
          </a:p>
          <a:p>
            <a:pPr eaLnBrk="1" hangingPunct="1"/>
            <a:endParaRPr lang="en-US" altLang="zh-CN" dirty="0">
              <a:ea typeface="宋体" panose="02010600030101010101" pitchFamily="2" charset="-122"/>
            </a:endParaRPr>
          </a:p>
          <a:p>
            <a:pPr eaLnBrk="1" hangingPunct="1"/>
            <a:r>
              <a:rPr lang="en-US" altLang="zh-CN" dirty="0">
                <a:ea typeface="宋体" panose="02010600030101010101" pitchFamily="2" charset="-122"/>
              </a:rPr>
              <a:t>Re</a:t>
            </a:r>
            <a:r>
              <a:rPr lang="ro-RO" altLang="zh-CN" dirty="0">
                <a:ea typeface="宋体" panose="02010600030101010101" pitchFamily="2" charset="-122"/>
              </a:rPr>
              <a:t>zistivitatea</a:t>
            </a:r>
            <a:endParaRPr lang="en-US" altLang="zh-CN" dirty="0">
              <a:ea typeface="宋体" panose="02010600030101010101" pitchFamily="2" charset="-122"/>
            </a:endParaRPr>
          </a:p>
          <a:p>
            <a:pPr eaLnBrk="1" hangingPunct="1">
              <a:buFontTx/>
              <a:buNone/>
            </a:pPr>
            <a:endParaRPr lang="en-US" altLang="zh-CN" dirty="0">
              <a:ea typeface="宋体" panose="02010600030101010101" pitchFamily="2" charset="-122"/>
            </a:endParaRPr>
          </a:p>
          <a:p>
            <a:pPr eaLnBrk="1" hangingPunct="1"/>
            <a:endParaRPr lang="en-US" altLang="zh-CN" dirty="0">
              <a:ea typeface="宋体" panose="02010600030101010101" pitchFamily="2" charset="-122"/>
            </a:endParaRPr>
          </a:p>
          <a:p>
            <a:pPr eaLnBrk="1" hangingPunct="1">
              <a:buFontTx/>
              <a:buNone/>
            </a:pPr>
            <a:endParaRPr lang="zh-CN" altLang="en-US" sz="2100" dirty="0">
              <a:ea typeface="宋体" panose="02010600030101010101" pitchFamily="2" charset="-122"/>
            </a:endParaRPr>
          </a:p>
        </p:txBody>
      </p:sp>
      <p:graphicFrame>
        <p:nvGraphicFramePr>
          <p:cNvPr id="91141" name="Object 6"/>
          <p:cNvGraphicFramePr>
            <a:graphicFrameLocks noChangeAspect="1"/>
          </p:cNvGraphicFramePr>
          <p:nvPr>
            <p:extLst>
              <p:ext uri="{D42A27DB-BD31-4B8C-83A1-F6EECF244321}">
                <p14:modId xmlns:p14="http://schemas.microsoft.com/office/powerpoint/2010/main" val="360882546"/>
              </p:ext>
            </p:extLst>
          </p:nvPr>
        </p:nvGraphicFramePr>
        <p:xfrm>
          <a:off x="3779912" y="3473777"/>
          <a:ext cx="2542301" cy="642041"/>
        </p:xfrm>
        <a:graphic>
          <a:graphicData uri="http://schemas.openxmlformats.org/presentationml/2006/ole">
            <mc:AlternateContent xmlns:mc="http://schemas.openxmlformats.org/markup-compatibility/2006">
              <mc:Choice xmlns:v="urn:schemas-microsoft-com:vml" Requires="v">
                <p:oleObj name="Equation" r:id="rId2" imgW="1244060" imgH="355446" progId="Equation.3">
                  <p:embed/>
                </p:oleObj>
              </mc:Choice>
              <mc:Fallback>
                <p:oleObj name="Equation" r:id="rId2" imgW="1244060" imgH="355446" progId="Equation.3">
                  <p:embed/>
                  <p:pic>
                    <p:nvPicPr>
                      <p:cNvPr id="91141"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473777"/>
                        <a:ext cx="2542301" cy="642041"/>
                      </a:xfrm>
                      <a:prstGeom prst="rect">
                        <a:avLst/>
                      </a:prstGeom>
                      <a:noFill/>
                      <a:ln>
                        <a:noFill/>
                      </a:ln>
                      <a:effectLst/>
                    </p:spPr>
                  </p:pic>
                </p:oleObj>
              </mc:Fallback>
            </mc:AlternateContent>
          </a:graphicData>
        </a:graphic>
      </p:graphicFrame>
      <p:graphicFrame>
        <p:nvGraphicFramePr>
          <p:cNvPr id="91142" name="Object 4"/>
          <p:cNvGraphicFramePr>
            <a:graphicFrameLocks noChangeAspect="1"/>
          </p:cNvGraphicFramePr>
          <p:nvPr>
            <p:extLst>
              <p:ext uri="{D42A27DB-BD31-4B8C-83A1-F6EECF244321}">
                <p14:modId xmlns:p14="http://schemas.microsoft.com/office/powerpoint/2010/main" val="59499331"/>
              </p:ext>
            </p:extLst>
          </p:nvPr>
        </p:nvGraphicFramePr>
        <p:xfrm>
          <a:off x="611560" y="2492896"/>
          <a:ext cx="7450529" cy="789981"/>
        </p:xfrm>
        <a:graphic>
          <a:graphicData uri="http://schemas.openxmlformats.org/presentationml/2006/ole">
            <mc:AlternateContent xmlns:mc="http://schemas.openxmlformats.org/markup-compatibility/2006">
              <mc:Choice xmlns:v="urn:schemas-microsoft-com:vml" Requires="v">
                <p:oleObj name="Equation" r:id="rId4" imgW="2273300" imgH="241300" progId="Equation.3">
                  <p:embed/>
                </p:oleObj>
              </mc:Choice>
              <mc:Fallback>
                <p:oleObj name="Equation" r:id="rId4" imgW="2273300" imgH="241300" progId="Equation.3">
                  <p:embed/>
                  <p:pic>
                    <p:nvPicPr>
                      <p:cNvPr id="91142" name="Object 4"/>
                      <p:cNvPicPr>
                        <a:picLocks noChangeAspect="1" noChangeArrowheads="1"/>
                      </p:cNvPicPr>
                      <p:nvPr/>
                    </p:nvPicPr>
                    <p:blipFill>
                      <a:blip r:embed="rId5">
                        <a:extLst>
                          <a:ext uri="{28A0092B-C50C-407E-A947-70E740481C1C}">
                            <a14:useLocalDpi xmlns:a14="http://schemas.microsoft.com/office/drawing/2010/main" val="0"/>
                          </a:ext>
                        </a:extLst>
                      </a:blip>
                      <a:srcRect l="-1978" t="-15660" r="-1978" b="-15660"/>
                      <a:stretch>
                        <a:fillRect/>
                      </a:stretch>
                    </p:blipFill>
                    <p:spPr bwMode="auto">
                      <a:xfrm>
                        <a:off x="611560" y="2492896"/>
                        <a:ext cx="7450529" cy="789981"/>
                      </a:xfrm>
                      <a:prstGeom prst="rect">
                        <a:avLst/>
                      </a:prstGeom>
                      <a:solidFill>
                        <a:srgbClr val="FF9900">
                          <a:alpha val="20000"/>
                        </a:srgbClr>
                      </a:solidFill>
                      <a:ln w="31750">
                        <a:solidFill>
                          <a:srgbClr val="008000"/>
                        </a:solidFill>
                        <a:miter lim="800000"/>
                        <a:headEnd/>
                        <a:tailEnd/>
                      </a:ln>
                    </p:spPr>
                  </p:pic>
                </p:oleObj>
              </mc:Fallback>
            </mc:AlternateContent>
          </a:graphicData>
        </a:graphic>
      </p:graphicFrame>
      <p:sp>
        <p:nvSpPr>
          <p:cNvPr id="7" name="Rectangle 4"/>
          <p:cNvSpPr txBox="1">
            <a:spLocks noChangeArrowheads="1"/>
          </p:cNvSpPr>
          <p:nvPr/>
        </p:nvSpPr>
        <p:spPr bwMode="auto">
          <a:xfrm>
            <a:off x="107504" y="4366551"/>
            <a:ext cx="9036496" cy="273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0000"/>
              </a:lnSpc>
            </a:pPr>
            <a:r>
              <a:rPr lang="en-US" altLang="zh-CN" sz="2400" dirty="0">
                <a:ea typeface="宋体" panose="02010600030101010101" pitchFamily="2" charset="-122"/>
              </a:rPr>
              <a:t>Re</a:t>
            </a:r>
            <a:r>
              <a:rPr lang="ro-RO" altLang="zh-CN" sz="2400" dirty="0">
                <a:ea typeface="宋体" panose="02010600030101010101" pitchFamily="2" charset="-122"/>
              </a:rPr>
              <a:t>zistivitatea SC dopat</a:t>
            </a:r>
            <a:endParaRPr lang="en-US" altLang="zh-CN" sz="2400" dirty="0">
              <a:ea typeface="宋体" panose="02010600030101010101" pitchFamily="2" charset="-122"/>
            </a:endParaRPr>
          </a:p>
          <a:p>
            <a:pPr eaLnBrk="1" hangingPunct="1">
              <a:lnSpc>
                <a:spcPct val="90000"/>
              </a:lnSpc>
            </a:pPr>
            <a:endParaRPr lang="en-US" altLang="zh-CN" dirty="0">
              <a:ea typeface="宋体" panose="02010600030101010101" pitchFamily="2" charset="-122"/>
            </a:endParaRPr>
          </a:p>
          <a:p>
            <a:pPr eaLnBrk="1" hangingPunct="1">
              <a:lnSpc>
                <a:spcPct val="90000"/>
              </a:lnSpc>
              <a:buFontTx/>
              <a:buNone/>
            </a:pPr>
            <a:endParaRPr lang="en-US" altLang="zh-CN" sz="1800" i="1" dirty="0">
              <a:solidFill>
                <a:schemeClr val="accent2"/>
              </a:solidFill>
              <a:ea typeface="宋体" panose="02010600030101010101" pitchFamily="2" charset="-122"/>
            </a:endParaRPr>
          </a:p>
          <a:p>
            <a:pPr eaLnBrk="1" hangingPunct="1">
              <a:lnSpc>
                <a:spcPct val="90000"/>
              </a:lnSpc>
            </a:pPr>
            <a:r>
              <a:rPr lang="en-US" altLang="zh-CN" sz="2000" i="1" dirty="0">
                <a:solidFill>
                  <a:schemeClr val="accent2"/>
                </a:solidFill>
                <a:ea typeface="宋体" panose="02010600030101010101" pitchFamily="2" charset="-122"/>
              </a:rPr>
              <a:t>Re</a:t>
            </a:r>
            <a:r>
              <a:rPr lang="ro-RO" altLang="zh-CN" sz="2000" i="1" dirty="0">
                <a:solidFill>
                  <a:schemeClr val="accent2"/>
                </a:solidFill>
                <a:ea typeface="宋体" panose="02010600030101010101" pitchFamily="2" charset="-122"/>
              </a:rPr>
              <a:t>zistivitatea este invers proporțională concentrației impurităților dopante</a:t>
            </a:r>
          </a:p>
          <a:p>
            <a:pPr eaLnBrk="1" hangingPunct="1">
              <a:lnSpc>
                <a:spcPct val="90000"/>
              </a:lnSpc>
            </a:pPr>
            <a:r>
              <a:rPr lang="ro-RO" altLang="zh-CN" sz="2000" dirty="0">
                <a:ea typeface="宋体" panose="02010600030101010101" pitchFamily="2" charset="-122"/>
              </a:rPr>
              <a:t>Coeficientul termic al rezistivității SC extrinsec este pozitiv deoarece coeficientul termic al mobilității este negativ</a:t>
            </a:r>
            <a:endParaRPr lang="en-US" altLang="zh-CN" sz="2000" dirty="0">
              <a:ea typeface="宋体" panose="02010600030101010101" pitchFamily="2" charset="-122"/>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584087815"/>
              </p:ext>
            </p:extLst>
          </p:nvPr>
        </p:nvGraphicFramePr>
        <p:xfrm>
          <a:off x="3452837" y="4214640"/>
          <a:ext cx="3707467" cy="1381665"/>
        </p:xfrm>
        <a:graphic>
          <a:graphicData uri="http://schemas.openxmlformats.org/presentationml/2006/ole">
            <mc:AlternateContent xmlns:mc="http://schemas.openxmlformats.org/markup-compatibility/2006">
              <mc:Choice xmlns:v="urn:schemas-microsoft-com:vml" Requires="v">
                <p:oleObj name="Equation" r:id="rId6" imgW="2070100" imgH="736600" progId="Equation.3">
                  <p:embed/>
                </p:oleObj>
              </mc:Choice>
              <mc:Fallback>
                <p:oleObj name="Equation" r:id="rId6" imgW="2070100" imgH="736600" progId="Equation.3">
                  <p:embed/>
                  <p:pic>
                    <p:nvPicPr>
                      <p:cNvPr id="8"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2837" y="4214640"/>
                        <a:ext cx="3707467" cy="1381665"/>
                      </a:xfrm>
                      <a:prstGeom prst="rect">
                        <a:avLst/>
                      </a:prstGeom>
                      <a:noFill/>
                      <a:ln>
                        <a:noFill/>
                      </a:ln>
                      <a:effectLst/>
                    </p:spPr>
                  </p:pic>
                </p:oleObj>
              </mc:Fallback>
            </mc:AlternateContent>
          </a:graphicData>
        </a:graphic>
      </p:graphicFrame>
      <p:sp>
        <p:nvSpPr>
          <p:cNvPr id="9" name="Text Box 6"/>
          <p:cNvSpPr txBox="1">
            <a:spLocks noChangeArrowheads="1"/>
          </p:cNvSpPr>
          <p:nvPr/>
        </p:nvSpPr>
        <p:spPr bwMode="auto">
          <a:xfrm>
            <a:off x="7332182" y="4250711"/>
            <a:ext cx="81996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zh-CN" sz="1950" dirty="0">
                <a:ea typeface="宋体" panose="02010600030101010101" pitchFamily="2" charset="-122"/>
              </a:rPr>
              <a:t> </a:t>
            </a:r>
            <a:r>
              <a:rPr lang="en-US" altLang="zh-CN" sz="1950" i="1" dirty="0">
                <a:ea typeface="宋体" panose="02010600030101010101" pitchFamily="2" charset="-122"/>
              </a:rPr>
              <a:t>n</a:t>
            </a:r>
            <a:r>
              <a:rPr lang="en-US" altLang="zh-CN" sz="1950" dirty="0">
                <a:ea typeface="宋体" panose="02010600030101010101" pitchFamily="2" charset="-122"/>
              </a:rPr>
              <a:t> t</a:t>
            </a:r>
            <a:r>
              <a:rPr lang="ro-RO" altLang="zh-CN" sz="1950" dirty="0">
                <a:ea typeface="宋体" panose="02010600030101010101" pitchFamily="2" charset="-122"/>
              </a:rPr>
              <a:t>ip</a:t>
            </a:r>
            <a:endParaRPr lang="en-US" altLang="zh-CN" sz="1950" dirty="0">
              <a:ea typeface="宋体" panose="02010600030101010101" pitchFamily="2" charset="-122"/>
            </a:endParaRPr>
          </a:p>
          <a:p>
            <a:pPr algn="ctr" eaLnBrk="1" hangingPunct="1">
              <a:spcBef>
                <a:spcPct val="50000"/>
              </a:spcBef>
              <a:buFontTx/>
              <a:buNone/>
            </a:pPr>
            <a:endParaRPr lang="en-US" altLang="zh-CN" sz="1950" dirty="0">
              <a:ea typeface="宋体" panose="02010600030101010101" pitchFamily="2" charset="-122"/>
            </a:endParaRPr>
          </a:p>
          <a:p>
            <a:pPr algn="ctr" eaLnBrk="1" hangingPunct="1">
              <a:spcBef>
                <a:spcPct val="50000"/>
              </a:spcBef>
              <a:buFontTx/>
              <a:buNone/>
            </a:pPr>
            <a:r>
              <a:rPr lang="en-US" altLang="zh-CN" sz="1950" dirty="0">
                <a:ea typeface="宋体" panose="02010600030101010101" pitchFamily="2" charset="-122"/>
              </a:rPr>
              <a:t> </a:t>
            </a:r>
            <a:r>
              <a:rPr lang="en-US" altLang="zh-CN" sz="1950" i="1" dirty="0">
                <a:ea typeface="宋体" panose="02010600030101010101" pitchFamily="2" charset="-122"/>
              </a:rPr>
              <a:t>p</a:t>
            </a:r>
            <a:r>
              <a:rPr lang="en-US" altLang="zh-CN" sz="1950" dirty="0">
                <a:ea typeface="宋体" panose="02010600030101010101" pitchFamily="2" charset="-122"/>
              </a:rPr>
              <a:t> t</a:t>
            </a:r>
            <a:r>
              <a:rPr lang="ro-RO" altLang="zh-CN" sz="1950" dirty="0">
                <a:ea typeface="宋体" panose="02010600030101010101" pitchFamily="2" charset="-122"/>
              </a:rPr>
              <a:t>ip</a:t>
            </a:r>
            <a:endParaRPr lang="en-US" altLang="zh-CN" sz="1950" dirty="0">
              <a:ea typeface="宋体" panose="02010600030101010101" pitchFamily="2" charset="-122"/>
            </a:endParaRPr>
          </a:p>
        </p:txBody>
      </p:sp>
    </p:spTree>
    <p:extLst>
      <p:ext uri="{BB962C8B-B14F-4D97-AF65-F5344CB8AC3E}">
        <p14:creationId xmlns:p14="http://schemas.microsoft.com/office/powerpoint/2010/main" val="3068390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F6BA9829-56EF-4DB4-81C1-E8C646516811}" type="slidenum">
              <a:rPr lang="zh-CN" altLang="en-US" sz="1050"/>
              <a:pPr>
                <a:spcBef>
                  <a:spcPct val="0"/>
                </a:spcBef>
                <a:buFontTx/>
                <a:buNone/>
              </a:pPr>
              <a:t>53</a:t>
            </a:fld>
            <a:endParaRPr lang="zh-CN" altLang="en-US" sz="1050"/>
          </a:p>
        </p:txBody>
      </p:sp>
      <p:sp>
        <p:nvSpPr>
          <p:cNvPr id="93187" name="Rectangle 2"/>
          <p:cNvSpPr>
            <a:spLocks noGrp="1" noChangeArrowheads="1"/>
          </p:cNvSpPr>
          <p:nvPr>
            <p:ph type="title"/>
          </p:nvPr>
        </p:nvSpPr>
        <p:spPr>
          <a:xfrm>
            <a:off x="1331640" y="397670"/>
            <a:ext cx="6830516" cy="857250"/>
          </a:xfrm>
          <a:solidFill>
            <a:srgbClr val="FF66CC"/>
          </a:solidFill>
        </p:spPr>
        <p:txBody>
          <a:bodyPr/>
          <a:lstStyle/>
          <a:p>
            <a:pPr algn="l" eaLnBrk="1" hangingPunct="1"/>
            <a:r>
              <a:rPr lang="en-US" altLang="zh-CN" dirty="0">
                <a:ea typeface="宋体" panose="02010600030101010101" pitchFamily="2" charset="-122"/>
              </a:rPr>
              <a:t>Drift</a:t>
            </a:r>
            <a:r>
              <a:rPr lang="ro-RO" altLang="zh-CN" dirty="0">
                <a:ea typeface="宋体" panose="02010600030101010101" pitchFamily="2" charset="-122"/>
              </a:rPr>
              <a:t>ul și curentul de drift</a:t>
            </a:r>
            <a:endParaRPr lang="en-US" altLang="zh-CN" dirty="0">
              <a:ea typeface="宋体" panose="02010600030101010101" pitchFamily="2" charset="-122"/>
            </a:endParaRPr>
          </a:p>
        </p:txBody>
      </p:sp>
      <p:sp>
        <p:nvSpPr>
          <p:cNvPr id="93188" name="Rectangle 4"/>
          <p:cNvSpPr>
            <a:spLocks noGrp="1" noChangeArrowheads="1"/>
          </p:cNvSpPr>
          <p:nvPr>
            <p:ph type="body" idx="1"/>
          </p:nvPr>
        </p:nvSpPr>
        <p:spPr>
          <a:xfrm>
            <a:off x="457796" y="1618060"/>
            <a:ext cx="7772400" cy="5087540"/>
          </a:xfrm>
          <a:noFill/>
        </p:spPr>
        <p:txBody>
          <a:bodyPr>
            <a:normAutofit/>
          </a:bodyPr>
          <a:lstStyle/>
          <a:p>
            <a:pPr eaLnBrk="1" hangingPunct="1"/>
            <a:r>
              <a:rPr lang="en-US" altLang="zh-CN" sz="2400" dirty="0">
                <a:ea typeface="宋体" panose="02010600030101010101" pitchFamily="2" charset="-122"/>
              </a:rPr>
              <a:t>Re</a:t>
            </a:r>
            <a:r>
              <a:rPr lang="ro-RO" altLang="zh-CN" sz="2400" dirty="0">
                <a:ea typeface="宋体" panose="02010600030101010101" pitchFamily="2" charset="-122"/>
              </a:rPr>
              <a:t>z</a:t>
            </a:r>
            <a:r>
              <a:rPr lang="en-US" altLang="zh-CN" sz="2400" dirty="0" err="1">
                <a:ea typeface="宋体" panose="02010600030101010101" pitchFamily="2" charset="-122"/>
              </a:rPr>
              <a:t>istivit</a:t>
            </a:r>
            <a:r>
              <a:rPr lang="ro-RO" altLang="zh-CN" sz="2400" dirty="0">
                <a:ea typeface="宋体" panose="02010600030101010101" pitchFamily="2" charset="-122"/>
              </a:rPr>
              <a:t>atea SC intrinsec</a:t>
            </a:r>
            <a:endParaRPr lang="en-US" altLang="zh-CN" sz="2400" dirty="0">
              <a:ea typeface="宋体" panose="02010600030101010101" pitchFamily="2" charset="-122"/>
            </a:endParaRPr>
          </a:p>
          <a:p>
            <a:pPr eaLnBrk="1" hangingPunct="1"/>
            <a:endParaRPr lang="en-US" altLang="zh-CN" dirty="0">
              <a:ea typeface="宋体" panose="02010600030101010101" pitchFamily="2" charset="-122"/>
            </a:endParaRPr>
          </a:p>
          <a:p>
            <a:pPr eaLnBrk="1" hangingPunct="1">
              <a:buFontTx/>
              <a:buNone/>
            </a:pPr>
            <a:endParaRPr lang="en-US" altLang="zh-CN" sz="1800" i="1" dirty="0">
              <a:solidFill>
                <a:schemeClr val="accent2"/>
              </a:solidFill>
              <a:ea typeface="宋体" panose="02010600030101010101" pitchFamily="2" charset="-122"/>
            </a:endParaRPr>
          </a:p>
          <a:p>
            <a:pPr eaLnBrk="1" hangingPunct="1">
              <a:buFontTx/>
              <a:buNone/>
            </a:pPr>
            <a:endParaRPr lang="en-US" altLang="zh-CN" sz="1800" i="1" dirty="0">
              <a:solidFill>
                <a:schemeClr val="accent2"/>
              </a:solidFill>
              <a:ea typeface="宋体" panose="02010600030101010101" pitchFamily="2" charset="-122"/>
            </a:endParaRPr>
          </a:p>
          <a:p>
            <a:pPr eaLnBrk="1" hangingPunct="1">
              <a:buFontTx/>
              <a:buNone/>
            </a:pPr>
            <a:endParaRPr lang="en-US" altLang="zh-CN" sz="1800" i="1" dirty="0">
              <a:solidFill>
                <a:schemeClr val="accent2"/>
              </a:solidFill>
              <a:ea typeface="宋体" panose="02010600030101010101" pitchFamily="2" charset="-122"/>
            </a:endParaRPr>
          </a:p>
          <a:p>
            <a:pPr eaLnBrk="1" hangingPunct="1">
              <a:buFontTx/>
              <a:buNone/>
            </a:pPr>
            <a:endParaRPr lang="en-US" altLang="zh-CN" sz="1800" i="1" dirty="0">
              <a:solidFill>
                <a:schemeClr val="accent2"/>
              </a:solidFill>
              <a:ea typeface="宋体" panose="02010600030101010101" pitchFamily="2" charset="-122"/>
            </a:endParaRPr>
          </a:p>
          <a:p>
            <a:pPr eaLnBrk="1" hangingPunct="1">
              <a:buFontTx/>
              <a:buNone/>
            </a:pPr>
            <a:r>
              <a:rPr lang="en-US" altLang="zh-CN" sz="2400" i="1" dirty="0">
                <a:solidFill>
                  <a:schemeClr val="accent2"/>
                </a:solidFill>
                <a:ea typeface="宋体" panose="02010600030101010101" pitchFamily="2" charset="-122"/>
              </a:rPr>
              <a:t>* Re</a:t>
            </a:r>
            <a:r>
              <a:rPr lang="ro-RO" altLang="zh-CN" sz="2400" i="1" dirty="0">
                <a:solidFill>
                  <a:schemeClr val="accent2"/>
                </a:solidFill>
                <a:ea typeface="宋体" panose="02010600030101010101" pitchFamily="2" charset="-122"/>
              </a:rPr>
              <a:t>z</a:t>
            </a:r>
            <a:r>
              <a:rPr lang="en-US" altLang="zh-CN" sz="2400" i="1" dirty="0" err="1">
                <a:solidFill>
                  <a:schemeClr val="accent2"/>
                </a:solidFill>
                <a:ea typeface="宋体" panose="02010600030101010101" pitchFamily="2" charset="-122"/>
              </a:rPr>
              <a:t>istivit</a:t>
            </a:r>
            <a:r>
              <a:rPr lang="ro-RO" altLang="zh-CN" sz="2400" i="1" dirty="0">
                <a:solidFill>
                  <a:schemeClr val="accent2"/>
                </a:solidFill>
                <a:ea typeface="宋体" panose="02010600030101010101" pitchFamily="2" charset="-122"/>
              </a:rPr>
              <a:t>atea este invers proporțională concentrațiilor purtătorilor de sarcină ai SC intrinsec</a:t>
            </a:r>
            <a:r>
              <a:rPr lang="en-US" altLang="zh-CN" sz="2400" i="1" dirty="0">
                <a:solidFill>
                  <a:schemeClr val="accent2"/>
                </a:solidFill>
                <a:ea typeface="宋体" panose="02010600030101010101" pitchFamily="2" charset="-122"/>
              </a:rPr>
              <a:t>.</a:t>
            </a:r>
          </a:p>
          <a:p>
            <a:pPr eaLnBrk="1" hangingPunct="1"/>
            <a:r>
              <a:rPr lang="ro-RO" altLang="zh-CN" sz="2400" dirty="0">
                <a:ea typeface="宋体" panose="02010600030101010101" pitchFamily="2" charset="-122"/>
              </a:rPr>
              <a:t>Coeficientul termic </a:t>
            </a:r>
            <a:r>
              <a:rPr lang="en-US" altLang="zh-CN" sz="2400" dirty="0">
                <a:ea typeface="宋体" panose="02010600030101010101" pitchFamily="2" charset="-122"/>
              </a:rPr>
              <a:t>(TC)</a:t>
            </a:r>
            <a:r>
              <a:rPr lang="ro-RO" altLang="zh-CN" sz="2400" dirty="0">
                <a:ea typeface="宋体" panose="02010600030101010101" pitchFamily="2" charset="-122"/>
              </a:rPr>
              <a:t> </a:t>
            </a:r>
          </a:p>
          <a:p>
            <a:pPr eaLnBrk="1" hangingPunct="1"/>
            <a:r>
              <a:rPr lang="ro-RO" altLang="zh-CN" sz="2400" dirty="0">
                <a:ea typeface="宋体" panose="02010600030101010101" pitchFamily="2" charset="-122"/>
              </a:rPr>
              <a:t>Coeficientul termic al rezistivității SC intrinsec este negativ, deoarece coeficientul termic al mobilității este pozitiv</a:t>
            </a:r>
            <a:r>
              <a:rPr lang="en-US" altLang="zh-CN" sz="2400" dirty="0">
                <a:ea typeface="宋体" panose="02010600030101010101" pitchFamily="2" charset="-122"/>
              </a:rPr>
              <a:t>. </a:t>
            </a:r>
          </a:p>
          <a:p>
            <a:pPr eaLnBrk="1" hangingPunct="1"/>
            <a:endParaRPr lang="zh-CN" altLang="en-US" dirty="0">
              <a:ea typeface="宋体" panose="02010600030101010101" pitchFamily="2" charset="-122"/>
            </a:endParaRPr>
          </a:p>
        </p:txBody>
      </p:sp>
      <p:graphicFrame>
        <p:nvGraphicFramePr>
          <p:cNvPr id="93189" name="Object 5"/>
          <p:cNvGraphicFramePr>
            <a:graphicFrameLocks noChangeAspect="1"/>
          </p:cNvGraphicFramePr>
          <p:nvPr>
            <p:extLst>
              <p:ext uri="{D42A27DB-BD31-4B8C-83A1-F6EECF244321}">
                <p14:modId xmlns:p14="http://schemas.microsoft.com/office/powerpoint/2010/main" val="3409379758"/>
              </p:ext>
            </p:extLst>
          </p:nvPr>
        </p:nvGraphicFramePr>
        <p:xfrm>
          <a:off x="479400" y="2400300"/>
          <a:ext cx="7998557" cy="1075135"/>
        </p:xfrm>
        <a:graphic>
          <a:graphicData uri="http://schemas.openxmlformats.org/presentationml/2006/ole">
            <mc:AlternateContent xmlns:mc="http://schemas.openxmlformats.org/markup-compatibility/2006">
              <mc:Choice xmlns:v="urn:schemas-microsoft-com:vml" Requires="v">
                <p:oleObj name="Equation" r:id="rId2" imgW="2336800" imgH="355600" progId="Equation.3">
                  <p:embed/>
                </p:oleObj>
              </mc:Choice>
              <mc:Fallback>
                <p:oleObj name="Equation" r:id="rId2" imgW="2336800" imgH="355600" progId="Equation.3">
                  <p:embed/>
                  <p:pic>
                    <p:nvPicPr>
                      <p:cNvPr id="9318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00" y="2400300"/>
                        <a:ext cx="7998557" cy="1075135"/>
                      </a:xfrm>
                      <a:prstGeom prst="rect">
                        <a:avLst/>
                      </a:prstGeom>
                      <a:noFill/>
                      <a:ln>
                        <a:noFill/>
                      </a:ln>
                      <a:effectLst/>
                    </p:spPr>
                  </p:pic>
                </p:oleObj>
              </mc:Fallback>
            </mc:AlternateContent>
          </a:graphicData>
        </a:graphic>
      </p:graphicFrame>
      <p:graphicFrame>
        <p:nvGraphicFramePr>
          <p:cNvPr id="93190" name="Object 6"/>
          <p:cNvGraphicFramePr>
            <a:graphicFrameLocks noChangeAspect="1"/>
          </p:cNvGraphicFramePr>
          <p:nvPr/>
        </p:nvGraphicFramePr>
        <p:xfrm>
          <a:off x="7002066" y="3475435"/>
          <a:ext cx="266700" cy="400050"/>
        </p:xfrm>
        <a:graphic>
          <a:graphicData uri="http://schemas.openxmlformats.org/presentationml/2006/ole">
            <mc:AlternateContent xmlns:mc="http://schemas.openxmlformats.org/markup-compatibility/2006">
              <mc:Choice xmlns:v="urn:schemas-microsoft-com:vml" Requires="v">
                <p:oleObj name="Equation" r:id="rId4" imgW="152334" imgH="228501" progId="Equation.3">
                  <p:embed/>
                </p:oleObj>
              </mc:Choice>
              <mc:Fallback>
                <p:oleObj name="Equation" r:id="rId4" imgW="152334" imgH="228501" progId="Equation.3">
                  <p:embed/>
                  <p:pic>
                    <p:nvPicPr>
                      <p:cNvPr id="931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2066" y="3475435"/>
                        <a:ext cx="266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60931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04F0CC7D-BC04-47E8-A566-B6CE4F713C53}" type="slidenum">
              <a:rPr lang="zh-CN" altLang="en-US" sz="1050"/>
              <a:pPr>
                <a:spcBef>
                  <a:spcPct val="0"/>
                </a:spcBef>
                <a:buFontTx/>
                <a:buNone/>
              </a:pPr>
              <a:t>54</a:t>
            </a:fld>
            <a:endParaRPr lang="zh-CN" altLang="en-US" sz="1050"/>
          </a:p>
        </p:txBody>
      </p:sp>
      <p:sp>
        <p:nvSpPr>
          <p:cNvPr id="94211" name="Rectangle 2"/>
          <p:cNvSpPr>
            <a:spLocks noGrp="1" noChangeArrowheads="1"/>
          </p:cNvSpPr>
          <p:nvPr>
            <p:ph type="title"/>
          </p:nvPr>
        </p:nvSpPr>
        <p:spPr>
          <a:xfrm>
            <a:off x="611560" y="136162"/>
            <a:ext cx="8170440" cy="857250"/>
          </a:xfrm>
          <a:solidFill>
            <a:srgbClr val="FF66CC"/>
          </a:solidFill>
        </p:spPr>
        <p:txBody>
          <a:bodyPr/>
          <a:lstStyle/>
          <a:p>
            <a:pPr algn="l" eaLnBrk="1" hangingPunct="1"/>
            <a:r>
              <a:rPr lang="en-US" altLang="zh-CN" dirty="0" err="1">
                <a:ea typeface="宋体" panose="02010600030101010101" pitchFamily="2" charset="-122"/>
              </a:rPr>
              <a:t>Dif</a:t>
            </a:r>
            <a:r>
              <a:rPr lang="ro-RO" altLang="zh-CN" dirty="0">
                <a:ea typeface="宋体" panose="02010600030101010101" pitchFamily="2" charset="-122"/>
              </a:rPr>
              <a:t>uzia și curentul de difuzie</a:t>
            </a:r>
            <a:endParaRPr lang="en-US" altLang="zh-CN" dirty="0">
              <a:ea typeface="宋体" panose="02010600030101010101" pitchFamily="2" charset="-122"/>
            </a:endParaRPr>
          </a:p>
        </p:txBody>
      </p:sp>
      <p:sp>
        <p:nvSpPr>
          <p:cNvPr id="94212" name="Rectangle 4"/>
          <p:cNvSpPr>
            <a:spLocks noGrp="1" noChangeArrowheads="1"/>
          </p:cNvSpPr>
          <p:nvPr>
            <p:ph type="body" idx="1"/>
          </p:nvPr>
        </p:nvSpPr>
        <p:spPr>
          <a:xfrm>
            <a:off x="971600" y="1003533"/>
            <a:ext cx="5829300" cy="553259"/>
          </a:xfrm>
          <a:noFill/>
        </p:spPr>
        <p:txBody>
          <a:bodyPr/>
          <a:lstStyle/>
          <a:p>
            <a:pPr eaLnBrk="1" hangingPunct="1"/>
            <a:r>
              <a:rPr lang="en-US" altLang="zh-CN" dirty="0" err="1">
                <a:ea typeface="宋体" panose="02010600030101010101" pitchFamily="2" charset="-122"/>
              </a:rPr>
              <a:t>difu</a:t>
            </a:r>
            <a:r>
              <a:rPr lang="ro-RO" altLang="zh-CN" dirty="0">
                <a:ea typeface="宋体" panose="02010600030101010101" pitchFamily="2" charset="-122"/>
              </a:rPr>
              <a:t>zia</a:t>
            </a:r>
            <a:endParaRPr lang="en-US" altLang="zh-CN" dirty="0">
              <a:ea typeface="宋体" panose="02010600030101010101" pitchFamily="2" charset="-122"/>
            </a:endParaRPr>
          </a:p>
        </p:txBody>
      </p:sp>
      <p:pic>
        <p:nvPicPr>
          <p:cNvPr id="94213" name="Picture 7" descr="c:\ch03_conv\sedr42021_034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695671"/>
            <a:ext cx="2984751" cy="315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61" y="5364513"/>
            <a:ext cx="2453879" cy="143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7940" y="5364513"/>
            <a:ext cx="2386013" cy="146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01490" y="5354392"/>
            <a:ext cx="265033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7"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17907" y="5354392"/>
            <a:ext cx="2641997"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8"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5292" y="1709060"/>
            <a:ext cx="4645296" cy="313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38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270E1013-C0CD-4354-BC07-4C8B32961F9C}" type="slidenum">
              <a:rPr lang="zh-CN" altLang="en-US" sz="1050"/>
              <a:pPr>
                <a:spcBef>
                  <a:spcPct val="0"/>
                </a:spcBef>
                <a:buFontTx/>
                <a:buNone/>
              </a:pPr>
              <a:t>55</a:t>
            </a:fld>
            <a:endParaRPr lang="zh-CN" altLang="en-US" sz="1050"/>
          </a:p>
        </p:txBody>
      </p:sp>
      <p:sp>
        <p:nvSpPr>
          <p:cNvPr id="96259" name="Rectangle 2"/>
          <p:cNvSpPr>
            <a:spLocks noGrp="1" noChangeArrowheads="1"/>
          </p:cNvSpPr>
          <p:nvPr>
            <p:ph type="title"/>
          </p:nvPr>
        </p:nvSpPr>
        <p:spPr>
          <a:xfrm>
            <a:off x="1600200" y="323850"/>
            <a:ext cx="6427662" cy="857250"/>
          </a:xfrm>
          <a:solidFill>
            <a:srgbClr val="FF66CC"/>
          </a:solidFill>
        </p:spPr>
        <p:txBody>
          <a:bodyPr>
            <a:normAutofit fontScale="90000"/>
          </a:bodyPr>
          <a:lstStyle/>
          <a:p>
            <a:pPr algn="l" eaLnBrk="1" hangingPunct="1"/>
            <a:r>
              <a:rPr lang="en-US" altLang="zh-CN" dirty="0" err="1">
                <a:ea typeface="宋体" panose="02010600030101010101" pitchFamily="2" charset="-122"/>
              </a:rPr>
              <a:t>Difu</a:t>
            </a:r>
            <a:r>
              <a:rPr lang="ro-RO" altLang="zh-CN" dirty="0">
                <a:ea typeface="宋体" panose="02010600030101010101" pitchFamily="2" charset="-122"/>
              </a:rPr>
              <a:t>zia și curentul de difuzie</a:t>
            </a:r>
            <a:endParaRPr lang="en-US" altLang="zh-CN" dirty="0">
              <a:ea typeface="宋体" panose="02010600030101010101" pitchFamily="2" charset="-122"/>
            </a:endParaRPr>
          </a:p>
        </p:txBody>
      </p:sp>
      <p:sp>
        <p:nvSpPr>
          <p:cNvPr id="96260" name="Rectangle 4"/>
          <p:cNvSpPr>
            <a:spLocks noGrp="1" noChangeArrowheads="1"/>
          </p:cNvSpPr>
          <p:nvPr>
            <p:ph type="body" idx="1"/>
          </p:nvPr>
        </p:nvSpPr>
        <p:spPr>
          <a:xfrm>
            <a:off x="3054129" y="1417735"/>
            <a:ext cx="5936475" cy="1939257"/>
          </a:xfrm>
          <a:noFill/>
        </p:spPr>
        <p:txBody>
          <a:bodyPr>
            <a:normAutofit/>
          </a:bodyPr>
          <a:lstStyle/>
          <a:p>
            <a:pPr eaLnBrk="1" hangingPunct="1">
              <a:lnSpc>
                <a:spcPct val="90000"/>
              </a:lnSpc>
              <a:buFontTx/>
              <a:buNone/>
            </a:pPr>
            <a:r>
              <a:rPr lang="ro-RO" altLang="zh-CN" sz="2800" dirty="0">
                <a:ea typeface="宋体" panose="02010600030101010101" pitchFamily="2" charset="-122"/>
              </a:rPr>
              <a:t>unde</a:t>
            </a:r>
            <a:r>
              <a:rPr lang="en-US" altLang="zh-CN" sz="2800" dirty="0">
                <a:ea typeface="宋体" panose="02010600030101010101" pitchFamily="2" charset="-122"/>
              </a:rPr>
              <a:t>                </a:t>
            </a:r>
            <a:r>
              <a:rPr lang="ro-RO" altLang="zh-CN" sz="2800" dirty="0">
                <a:ea typeface="宋体" panose="02010600030101010101" pitchFamily="2" charset="-122"/>
              </a:rPr>
              <a:t> </a:t>
            </a:r>
            <a:r>
              <a:rPr lang="en-US" altLang="zh-CN" sz="2800" dirty="0">
                <a:ea typeface="宋体" panose="02010600030101010101" pitchFamily="2" charset="-122"/>
              </a:rPr>
              <a:t> </a:t>
            </a:r>
            <a:r>
              <a:rPr lang="ro-RO" altLang="zh-CN" sz="2800" dirty="0">
                <a:ea typeface="宋体" panose="02010600030101010101" pitchFamily="2" charset="-122"/>
              </a:rPr>
              <a:t>sunt constantele de difuziune ale golurilor și electronilor</a:t>
            </a:r>
            <a:r>
              <a:rPr lang="en-US" altLang="zh-CN" sz="2800" dirty="0">
                <a:ea typeface="宋体" panose="02010600030101010101" pitchFamily="2" charset="-122"/>
              </a:rPr>
              <a:t>.</a:t>
            </a:r>
          </a:p>
          <a:p>
            <a:pPr eaLnBrk="1" hangingPunct="1">
              <a:lnSpc>
                <a:spcPct val="90000"/>
              </a:lnSpc>
              <a:buFontTx/>
              <a:buNone/>
            </a:pPr>
            <a:r>
              <a:rPr lang="en-US" altLang="zh-CN" sz="2400" i="1" dirty="0">
                <a:solidFill>
                  <a:schemeClr val="accent2"/>
                </a:solidFill>
                <a:ea typeface="宋体" panose="02010600030101010101" pitchFamily="2" charset="-122"/>
              </a:rPr>
              <a:t>* </a:t>
            </a:r>
            <a:r>
              <a:rPr lang="ro-RO" altLang="zh-CN" sz="2400" i="1" dirty="0">
                <a:solidFill>
                  <a:schemeClr val="accent2"/>
                </a:solidFill>
                <a:ea typeface="宋体" panose="02010600030101010101" pitchFamily="2" charset="-122"/>
              </a:rPr>
              <a:t>Densitatea curentului de difuzie este proporțională înclinării (pantei) curbei de concentrații, sau gradientului concentrației.</a:t>
            </a:r>
            <a:endParaRPr lang="en-US" altLang="zh-CN" sz="2400" i="1" dirty="0">
              <a:solidFill>
                <a:schemeClr val="accent2"/>
              </a:solidFill>
              <a:ea typeface="宋体" panose="02010600030101010101" pitchFamily="2" charset="-122"/>
            </a:endParaRPr>
          </a:p>
        </p:txBody>
      </p:sp>
      <p:graphicFrame>
        <p:nvGraphicFramePr>
          <p:cNvPr id="96261" name="Object 5"/>
          <p:cNvGraphicFramePr>
            <a:graphicFrameLocks noChangeAspect="1"/>
          </p:cNvGraphicFramePr>
          <p:nvPr>
            <p:extLst>
              <p:ext uri="{D42A27DB-BD31-4B8C-83A1-F6EECF244321}">
                <p14:modId xmlns:p14="http://schemas.microsoft.com/office/powerpoint/2010/main" val="2375714256"/>
              </p:ext>
            </p:extLst>
          </p:nvPr>
        </p:nvGraphicFramePr>
        <p:xfrm>
          <a:off x="395536" y="1458380"/>
          <a:ext cx="2611239" cy="1511770"/>
        </p:xfrm>
        <a:graphic>
          <a:graphicData uri="http://schemas.openxmlformats.org/presentationml/2006/ole">
            <mc:AlternateContent xmlns:mc="http://schemas.openxmlformats.org/markup-compatibility/2006">
              <mc:Choice xmlns:v="urn:schemas-microsoft-com:vml" Requires="v">
                <p:oleObj name="Equation" r:id="rId2" imgW="1155700" imgH="812800" progId="Equation.3">
                  <p:embed/>
                </p:oleObj>
              </mc:Choice>
              <mc:Fallback>
                <p:oleObj name="Equation" r:id="rId2" imgW="1155700" imgH="812800" progId="Equation.3">
                  <p:embed/>
                  <p:pic>
                    <p:nvPicPr>
                      <p:cNvPr id="96261"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58380"/>
                        <a:ext cx="2611239" cy="1511770"/>
                      </a:xfrm>
                      <a:prstGeom prst="rect">
                        <a:avLst/>
                      </a:prstGeom>
                      <a:noFill/>
                      <a:ln>
                        <a:noFill/>
                      </a:ln>
                      <a:effectLst/>
                    </p:spPr>
                  </p:pic>
                </p:oleObj>
              </mc:Fallback>
            </mc:AlternateContent>
          </a:graphicData>
        </a:graphic>
      </p:graphicFrame>
      <p:graphicFrame>
        <p:nvGraphicFramePr>
          <p:cNvPr id="96262" name="Object 6"/>
          <p:cNvGraphicFramePr>
            <a:graphicFrameLocks noChangeAspect="1"/>
          </p:cNvGraphicFramePr>
          <p:nvPr>
            <p:extLst>
              <p:ext uri="{D42A27DB-BD31-4B8C-83A1-F6EECF244321}">
                <p14:modId xmlns:p14="http://schemas.microsoft.com/office/powerpoint/2010/main" val="2206206549"/>
              </p:ext>
            </p:extLst>
          </p:nvPr>
        </p:nvGraphicFramePr>
        <p:xfrm>
          <a:off x="3923928" y="1340768"/>
          <a:ext cx="1378359" cy="561754"/>
        </p:xfrm>
        <a:graphic>
          <a:graphicData uri="http://schemas.openxmlformats.org/presentationml/2006/ole">
            <mc:AlternateContent xmlns:mc="http://schemas.openxmlformats.org/markup-compatibility/2006">
              <mc:Choice xmlns:v="urn:schemas-microsoft-com:vml" Requires="v">
                <p:oleObj name="Equation" r:id="rId4" imgW="444307" imgH="241195" progId="Equation.3">
                  <p:embed/>
                </p:oleObj>
              </mc:Choice>
              <mc:Fallback>
                <p:oleObj name="Equation" r:id="rId4" imgW="444307" imgH="241195" progId="Equation.3">
                  <p:embed/>
                  <p:pic>
                    <p:nvPicPr>
                      <p:cNvPr id="9626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1340768"/>
                        <a:ext cx="1378359" cy="561754"/>
                      </a:xfrm>
                      <a:prstGeom prst="rect">
                        <a:avLst/>
                      </a:prstGeom>
                      <a:noFill/>
                      <a:ln>
                        <a:noFill/>
                      </a:ln>
                      <a:effectLst/>
                    </p:spPr>
                  </p:pic>
                </p:oleObj>
              </mc:Fallback>
            </mc:AlternateContent>
          </a:graphicData>
        </a:graphic>
      </p:graphicFrame>
      <p:pic>
        <p:nvPicPr>
          <p:cNvPr id="7"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3321612"/>
            <a:ext cx="4238850" cy="255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95936" y="4914371"/>
            <a:ext cx="5148064" cy="185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837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Номер слайда 6"/>
          <p:cNvSpPr>
            <a:spLocks noGrp="1"/>
          </p:cNvSpPr>
          <p:nvPr>
            <p:ph type="sldNum" sz="quarter" idx="11"/>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0B549CCD-C1B4-4E87-B046-7758E2A0D8BD}" type="slidenum">
              <a:rPr lang="en-US" altLang="ru-RU" sz="1050"/>
              <a:pPr>
                <a:spcBef>
                  <a:spcPct val="0"/>
                </a:spcBef>
                <a:buFontTx/>
                <a:buNone/>
              </a:pPr>
              <a:t>56</a:t>
            </a:fld>
            <a:endParaRPr lang="en-US" altLang="ru-RU" sz="1050"/>
          </a:p>
        </p:txBody>
      </p:sp>
      <p:sp>
        <p:nvSpPr>
          <p:cNvPr id="99331" name="AutoShape 10"/>
          <p:cNvSpPr>
            <a:spLocks noChangeArrowheads="1"/>
          </p:cNvSpPr>
          <p:nvPr/>
        </p:nvSpPr>
        <p:spPr bwMode="auto">
          <a:xfrm>
            <a:off x="5220072" y="3029803"/>
            <a:ext cx="3536147" cy="903253"/>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ru-RU" altLang="en-US" sz="1800"/>
          </a:p>
        </p:txBody>
      </p:sp>
      <p:sp>
        <p:nvSpPr>
          <p:cNvPr id="99332" name="AutoShape 9"/>
          <p:cNvSpPr>
            <a:spLocks noChangeArrowheads="1"/>
          </p:cNvSpPr>
          <p:nvPr/>
        </p:nvSpPr>
        <p:spPr bwMode="auto">
          <a:xfrm>
            <a:off x="1306788" y="3055144"/>
            <a:ext cx="3121196" cy="773906"/>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ru-RU" altLang="en-US" sz="1800"/>
          </a:p>
        </p:txBody>
      </p:sp>
      <p:sp>
        <p:nvSpPr>
          <p:cNvPr id="99333" name="Rectangle 2"/>
          <p:cNvSpPr>
            <a:spLocks noGrp="1" noChangeArrowheads="1"/>
          </p:cNvSpPr>
          <p:nvPr>
            <p:ph type="title"/>
          </p:nvPr>
        </p:nvSpPr>
        <p:spPr/>
        <p:txBody>
          <a:bodyPr>
            <a:normAutofit fontScale="90000"/>
          </a:bodyPr>
          <a:lstStyle/>
          <a:p>
            <a:pPr eaLnBrk="1" hangingPunct="1"/>
            <a:r>
              <a:rPr lang="en-US" altLang="ru-RU"/>
              <a:t>Ex</a:t>
            </a:r>
            <a:r>
              <a:rPr lang="ro-RO" altLang="ru-RU"/>
              <a:t>emplu</a:t>
            </a:r>
            <a:r>
              <a:rPr lang="en-US" altLang="ru-RU"/>
              <a:t>: </a:t>
            </a:r>
            <a:r>
              <a:rPr lang="ro-RO" altLang="ru-RU"/>
              <a:t>Profil de densitate a sarcinilor </a:t>
            </a:r>
            <a:r>
              <a:rPr lang="en-US" altLang="ru-RU"/>
              <a:t> Lini</a:t>
            </a:r>
            <a:r>
              <a:rPr lang="ro-RO" altLang="ru-RU"/>
              <a:t>a</a:t>
            </a:r>
            <a:r>
              <a:rPr lang="en-US" altLang="ru-RU"/>
              <a:t>r vs N</a:t>
            </a:r>
            <a:r>
              <a:rPr lang="ro-RO" altLang="ru-RU"/>
              <a:t>e</a:t>
            </a:r>
            <a:r>
              <a:rPr lang="en-US" altLang="ru-RU"/>
              <a:t>l</a:t>
            </a:r>
            <a:r>
              <a:rPr lang="ro-RO" altLang="ru-RU"/>
              <a:t>inia</a:t>
            </a:r>
            <a:r>
              <a:rPr lang="en-US" altLang="ru-RU"/>
              <a:t>r</a:t>
            </a:r>
          </a:p>
        </p:txBody>
      </p:sp>
      <p:sp>
        <p:nvSpPr>
          <p:cNvPr id="99334" name="AutoShape 3"/>
          <p:cNvSpPr>
            <a:spLocks noGrp="1" noChangeAspect="1" noChangeArrowheads="1"/>
          </p:cNvSpPr>
          <p:nvPr>
            <p:ph type="body" sz="half" idx="1"/>
          </p:nvPr>
        </p:nvSpPr>
        <p:spPr>
          <a:xfrm>
            <a:off x="354344" y="4365104"/>
            <a:ext cx="8784976" cy="971550"/>
          </a:xfrm>
        </p:spPr>
        <p:txBody>
          <a:bodyPr/>
          <a:lstStyle/>
          <a:p>
            <a:pPr marL="0" indent="0">
              <a:buNone/>
            </a:pPr>
            <a:r>
              <a:rPr lang="ro-RO" altLang="ru-RU" dirty="0"/>
              <a:t>Profilul liniar a densității sarcinilor înseamnă un curent de difuziune constant, pe când un profil neliniar al concentrației sarcinilor înseamnă curent de difuziune variat</a:t>
            </a:r>
            <a:endParaRPr lang="en-US" altLang="ru-RU" dirty="0"/>
          </a:p>
        </p:txBody>
      </p:sp>
      <p:graphicFrame>
        <p:nvGraphicFramePr>
          <p:cNvPr id="99335" name="Object 6"/>
          <p:cNvGraphicFramePr>
            <a:graphicFrameLocks noChangeAspect="1"/>
          </p:cNvGraphicFramePr>
          <p:nvPr>
            <p:extLst>
              <p:ext uri="{D42A27DB-BD31-4B8C-83A1-F6EECF244321}">
                <p14:modId xmlns:p14="http://schemas.microsoft.com/office/powerpoint/2010/main" val="1928980618"/>
              </p:ext>
            </p:extLst>
          </p:nvPr>
        </p:nvGraphicFramePr>
        <p:xfrm>
          <a:off x="1592538" y="3087327"/>
          <a:ext cx="2171700" cy="542925"/>
        </p:xfrm>
        <a:graphic>
          <a:graphicData uri="http://schemas.openxmlformats.org/presentationml/2006/ole">
            <mc:AlternateContent xmlns:mc="http://schemas.openxmlformats.org/markup-compatibility/2006">
              <mc:Choice xmlns:v="urn:schemas-microsoft-com:vml" Requires="v">
                <p:oleObj name="Equation" r:id="rId3" imgW="2895600" imgH="723900" progId="Equation.3">
                  <p:embed/>
                </p:oleObj>
              </mc:Choice>
              <mc:Fallback>
                <p:oleObj name="Equation" r:id="rId3" imgW="2895600" imgH="723900" progId="Equation.3">
                  <p:embed/>
                  <p:pic>
                    <p:nvPicPr>
                      <p:cNvPr id="99335"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538" y="3087327"/>
                        <a:ext cx="217170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336" name="Object 7"/>
          <p:cNvGraphicFramePr>
            <a:graphicFrameLocks noChangeAspect="1"/>
          </p:cNvGraphicFramePr>
          <p:nvPr>
            <p:extLst>
              <p:ext uri="{D42A27DB-BD31-4B8C-83A1-F6EECF244321}">
                <p14:modId xmlns:p14="http://schemas.microsoft.com/office/powerpoint/2010/main" val="3768079590"/>
              </p:ext>
            </p:extLst>
          </p:nvPr>
        </p:nvGraphicFramePr>
        <p:xfrm>
          <a:off x="5772150" y="3116461"/>
          <a:ext cx="2686050" cy="600075"/>
        </p:xfrm>
        <a:graphic>
          <a:graphicData uri="http://schemas.openxmlformats.org/presentationml/2006/ole">
            <mc:AlternateContent xmlns:mc="http://schemas.openxmlformats.org/markup-compatibility/2006">
              <mc:Choice xmlns:v="urn:schemas-microsoft-com:vml" Requires="v">
                <p:oleObj name="Equation" r:id="rId5" imgW="3581400" imgH="800100" progId="Equation.3">
                  <p:embed/>
                </p:oleObj>
              </mc:Choice>
              <mc:Fallback>
                <p:oleObj name="Equation" r:id="rId5" imgW="3581400" imgH="800100" progId="Equation.3">
                  <p:embed/>
                  <p:pic>
                    <p:nvPicPr>
                      <p:cNvPr id="99336"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150" y="3116461"/>
                        <a:ext cx="26860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933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1492448"/>
            <a:ext cx="3843470" cy="135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8"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7078" y="1516954"/>
            <a:ext cx="3869142" cy="133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396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36A99569-2947-4839-9CD0-6D5E67B3F20F}" type="slidenum">
              <a:rPr lang="zh-CN" altLang="en-US" sz="1050"/>
              <a:pPr>
                <a:spcBef>
                  <a:spcPct val="0"/>
                </a:spcBef>
                <a:buFontTx/>
                <a:buNone/>
              </a:pPr>
              <a:t>57</a:t>
            </a:fld>
            <a:endParaRPr lang="zh-CN" altLang="en-US" sz="1050"/>
          </a:p>
        </p:txBody>
      </p:sp>
      <p:graphicFrame>
        <p:nvGraphicFramePr>
          <p:cNvPr id="6" name="Diagram 5"/>
          <p:cNvGraphicFramePr/>
          <p:nvPr/>
        </p:nvGraphicFramePr>
        <p:xfrm>
          <a:off x="1545990" y="1097310"/>
          <a:ext cx="5940660" cy="461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54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Номер слайда 5"/>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11DFB233-1699-4033-82BB-1F411CBC0EA8}" type="slidenum">
              <a:rPr lang="zh-CN" altLang="en-US" sz="1050"/>
              <a:pPr>
                <a:spcBef>
                  <a:spcPct val="0"/>
                </a:spcBef>
                <a:buFontTx/>
                <a:buNone/>
              </a:pPr>
              <a:t>58</a:t>
            </a:fld>
            <a:endParaRPr lang="zh-CN" altLang="en-US" sz="1050"/>
          </a:p>
        </p:txBody>
      </p:sp>
      <p:sp>
        <p:nvSpPr>
          <p:cNvPr id="104451" name="Rectangle 2"/>
          <p:cNvSpPr>
            <a:spLocks noGrp="1" noChangeArrowheads="1"/>
          </p:cNvSpPr>
          <p:nvPr>
            <p:ph type="title"/>
          </p:nvPr>
        </p:nvSpPr>
        <p:spPr>
          <a:xfrm>
            <a:off x="1610110" y="405100"/>
            <a:ext cx="5777334" cy="857250"/>
          </a:xfrm>
          <a:solidFill>
            <a:srgbClr val="FF66CC"/>
          </a:solidFill>
        </p:spPr>
        <p:txBody>
          <a:bodyPr>
            <a:normAutofit fontScale="90000"/>
          </a:bodyPr>
          <a:lstStyle/>
          <a:p>
            <a:pPr algn="l" eaLnBrk="1" hangingPunct="1"/>
            <a:r>
              <a:rPr lang="ro-RO" altLang="zh-CN" dirty="0">
                <a:ea typeface="宋体" panose="02010600030101010101" pitchFamily="2" charset="-122"/>
              </a:rPr>
              <a:t>(Ecuația) Relația </a:t>
            </a:r>
            <a:r>
              <a:rPr lang="en-US" altLang="zh-CN" dirty="0">
                <a:ea typeface="宋体" panose="02010600030101010101" pitchFamily="2" charset="-122"/>
              </a:rPr>
              <a:t>Einstein</a:t>
            </a:r>
          </a:p>
        </p:txBody>
      </p:sp>
      <p:sp>
        <p:nvSpPr>
          <p:cNvPr id="104452" name="Rectangle 4"/>
          <p:cNvSpPr>
            <a:spLocks noGrp="1" noChangeArrowheads="1"/>
          </p:cNvSpPr>
          <p:nvPr>
            <p:ph type="body" idx="1"/>
          </p:nvPr>
        </p:nvSpPr>
        <p:spPr>
          <a:xfrm>
            <a:off x="0" y="4392216"/>
            <a:ext cx="8820472" cy="2465784"/>
          </a:xfrm>
          <a:noFill/>
        </p:spPr>
        <p:txBody>
          <a:bodyPr/>
          <a:lstStyle/>
          <a:p>
            <a:pPr eaLnBrk="1" hangingPunct="1">
              <a:buFontTx/>
              <a:buNone/>
            </a:pPr>
            <a:r>
              <a:rPr lang="en-US" altLang="zh-CN" dirty="0">
                <a:ea typeface="宋体" panose="02010600030101010101" pitchFamily="2" charset="-122"/>
              </a:rPr>
              <a:t>	</a:t>
            </a:r>
            <a:r>
              <a:rPr lang="ro-RO" altLang="zh-CN" dirty="0">
                <a:ea typeface="宋体" panose="02010600030101010101" pitchFamily="2" charset="-122"/>
              </a:rPr>
              <a:t>Relația </a:t>
            </a:r>
            <a:r>
              <a:rPr lang="en-US" altLang="zh-CN" dirty="0">
                <a:ea typeface="宋体" panose="02010600030101010101" pitchFamily="2" charset="-122"/>
              </a:rPr>
              <a:t>Einstein</a:t>
            </a:r>
            <a:r>
              <a:rPr lang="ro-RO" altLang="zh-CN" dirty="0">
                <a:ea typeface="宋体" panose="02010600030101010101" pitchFamily="2" charset="-122"/>
              </a:rPr>
              <a:t> este între capacitatea difuzională a sarcinilor și mobilitatea lor</a:t>
            </a:r>
            <a:r>
              <a:rPr lang="en-US" altLang="zh-CN" dirty="0">
                <a:ea typeface="宋体" panose="02010600030101010101" pitchFamily="2" charset="-122"/>
              </a:rPr>
              <a:t>:</a:t>
            </a:r>
          </a:p>
          <a:p>
            <a:pPr eaLnBrk="1" hangingPunct="1">
              <a:buFontTx/>
              <a:buNone/>
            </a:pPr>
            <a:endParaRPr lang="zh-CN" altLang="en-US" dirty="0">
              <a:ea typeface="宋体" panose="02010600030101010101" pitchFamily="2" charset="-122"/>
            </a:endParaRPr>
          </a:p>
          <a:p>
            <a:pPr lvl="1" eaLnBrk="1" hangingPunct="1">
              <a:buFontTx/>
              <a:buNone/>
            </a:pPr>
            <a:endParaRPr lang="ro-RO" altLang="zh-CN" sz="1800" dirty="0">
              <a:ea typeface="宋体" panose="02010600030101010101" pitchFamily="2" charset="-122"/>
            </a:endParaRPr>
          </a:p>
          <a:p>
            <a:pPr lvl="1" eaLnBrk="1" hangingPunct="1">
              <a:buFontTx/>
              <a:buNone/>
            </a:pPr>
            <a:r>
              <a:rPr lang="ro-RO" altLang="zh-CN" sz="1800" dirty="0">
                <a:ea typeface="宋体" panose="02010600030101010101" pitchFamily="2" charset="-122"/>
              </a:rPr>
              <a:t>Unde </a:t>
            </a:r>
            <a:r>
              <a:rPr lang="en-US" altLang="zh-CN" sz="1800" dirty="0">
                <a:ea typeface="宋体" panose="02010600030101010101" pitchFamily="2" charset="-122"/>
              </a:rPr>
              <a:t>V</a:t>
            </a:r>
            <a:r>
              <a:rPr lang="en-US" altLang="zh-CN" sz="1800" baseline="-25000" dirty="0">
                <a:ea typeface="宋体" panose="02010600030101010101" pitchFamily="2" charset="-122"/>
              </a:rPr>
              <a:t>T </a:t>
            </a:r>
            <a:r>
              <a:rPr lang="en-US" altLang="zh-CN" sz="1800" dirty="0">
                <a:ea typeface="宋体" panose="02010600030101010101" pitchFamily="2" charset="-122"/>
              </a:rPr>
              <a:t> </a:t>
            </a:r>
            <a:r>
              <a:rPr lang="ro-RO" altLang="zh-CN" sz="1800" dirty="0">
                <a:ea typeface="宋体" panose="02010600030101010101" pitchFamily="2" charset="-122"/>
              </a:rPr>
              <a:t>potențial termic</a:t>
            </a:r>
            <a:r>
              <a:rPr lang="en-US" altLang="zh-CN" sz="1800" dirty="0">
                <a:ea typeface="宋体" panose="02010600030101010101" pitchFamily="2" charset="-122"/>
              </a:rPr>
              <a:t>.</a:t>
            </a:r>
          </a:p>
        </p:txBody>
      </p:sp>
      <p:graphicFrame>
        <p:nvGraphicFramePr>
          <p:cNvPr id="104453" name="Object 5"/>
          <p:cNvGraphicFramePr>
            <a:graphicFrameLocks noChangeAspect="1"/>
          </p:cNvGraphicFramePr>
          <p:nvPr>
            <p:extLst>
              <p:ext uri="{D42A27DB-BD31-4B8C-83A1-F6EECF244321}">
                <p14:modId xmlns:p14="http://schemas.microsoft.com/office/powerpoint/2010/main" val="4270215486"/>
              </p:ext>
            </p:extLst>
          </p:nvPr>
        </p:nvGraphicFramePr>
        <p:xfrm>
          <a:off x="5220072" y="5122469"/>
          <a:ext cx="2065517" cy="773506"/>
        </p:xfrm>
        <a:graphic>
          <a:graphicData uri="http://schemas.openxmlformats.org/presentationml/2006/ole">
            <mc:AlternateContent xmlns:mc="http://schemas.openxmlformats.org/markup-compatibility/2006">
              <mc:Choice xmlns:v="urn:schemas-microsoft-com:vml" Requires="v">
                <p:oleObj name="Equation" r:id="rId2" imgW="1257300" imgH="469900" progId="Equation.3">
                  <p:embed/>
                </p:oleObj>
              </mc:Choice>
              <mc:Fallback>
                <p:oleObj name="Equation" r:id="rId2" imgW="1257300" imgH="469900" progId="Equation.3">
                  <p:embed/>
                  <p:pic>
                    <p:nvPicPr>
                      <p:cNvPr id="10445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5122469"/>
                        <a:ext cx="2065517" cy="773506"/>
                      </a:xfrm>
                      <a:prstGeom prst="rect">
                        <a:avLst/>
                      </a:prstGeom>
                      <a:noFill/>
                      <a:ln>
                        <a:noFill/>
                      </a:ln>
                    </p:spPr>
                  </p:pic>
                </p:oleObj>
              </mc:Fallback>
            </mc:AlternateContent>
          </a:graphicData>
        </a:graphic>
      </p:graphicFrame>
      <p:graphicFrame>
        <p:nvGraphicFramePr>
          <p:cNvPr id="104454" name="Object 6"/>
          <p:cNvGraphicFramePr>
            <a:graphicFrameLocks noChangeAspect="1"/>
          </p:cNvGraphicFramePr>
          <p:nvPr>
            <p:extLst>
              <p:ext uri="{D42A27DB-BD31-4B8C-83A1-F6EECF244321}">
                <p14:modId xmlns:p14="http://schemas.microsoft.com/office/powerpoint/2010/main" val="2477446531"/>
              </p:ext>
            </p:extLst>
          </p:nvPr>
        </p:nvGraphicFramePr>
        <p:xfrm>
          <a:off x="162892" y="5976937"/>
          <a:ext cx="5780484" cy="400050"/>
        </p:xfrm>
        <a:graphic>
          <a:graphicData uri="http://schemas.openxmlformats.org/presentationml/2006/ole">
            <mc:AlternateContent xmlns:mc="http://schemas.openxmlformats.org/markup-compatibility/2006">
              <mc:Choice xmlns:v="urn:schemas-microsoft-com:vml" Requires="v">
                <p:oleObj name="Equation" r:id="rId4" imgW="2476500" imgH="215900" progId="Equation.3">
                  <p:embed/>
                </p:oleObj>
              </mc:Choice>
              <mc:Fallback>
                <p:oleObj name="Equation" r:id="rId4" imgW="2476500" imgH="215900" progId="Equation.3">
                  <p:embed/>
                  <p:pic>
                    <p:nvPicPr>
                      <p:cNvPr id="10445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92" y="5976937"/>
                        <a:ext cx="5780484"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445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1459541"/>
            <a:ext cx="6871067" cy="300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114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0" y="167006"/>
            <a:ext cx="9144000" cy="857250"/>
          </a:xfrm>
        </p:spPr>
        <p:txBody>
          <a:bodyPr/>
          <a:lstStyle/>
          <a:p>
            <a:r>
              <a:rPr lang="ro-RO" altLang="en-US" dirty="0"/>
              <a:t>Deducerea relației Einstein</a:t>
            </a:r>
            <a:endParaRPr lang="en-GB" altLang="en-US" dirty="0"/>
          </a:p>
        </p:txBody>
      </p:sp>
      <p:sp>
        <p:nvSpPr>
          <p:cNvPr id="105475" name="Content Placeholder 2"/>
          <p:cNvSpPr>
            <a:spLocks noGrp="1"/>
          </p:cNvSpPr>
          <p:nvPr>
            <p:ph idx="1"/>
          </p:nvPr>
        </p:nvSpPr>
        <p:spPr>
          <a:xfrm>
            <a:off x="395536" y="1196752"/>
            <a:ext cx="8496944" cy="936104"/>
          </a:xfrm>
        </p:spPr>
        <p:txBody>
          <a:bodyPr/>
          <a:lstStyle/>
          <a:p>
            <a:r>
              <a:rPr lang="ro-RO" altLang="en-US" dirty="0"/>
              <a:t>Viteza termică a sarcinii este dictată de </a:t>
            </a:r>
            <a:r>
              <a:rPr lang="ro-RO" altLang="en-US" i="1" dirty="0"/>
              <a:t>kT</a:t>
            </a:r>
            <a:endParaRPr lang="en-GB" altLang="en-US" i="1" dirty="0"/>
          </a:p>
        </p:txBody>
      </p:sp>
      <p:sp>
        <p:nvSpPr>
          <p:cNvPr id="105476" name="Slide Number Placeholder 4"/>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557213" indent="-214313">
              <a:spcBef>
                <a:spcPct val="20000"/>
              </a:spcBef>
              <a:buChar char="–"/>
              <a:defRPr sz="2100">
                <a:solidFill>
                  <a:schemeClr val="tx1"/>
                </a:solidFill>
                <a:latin typeface="Times New Roman" panose="02020603050405020304" pitchFamily="18" charset="0"/>
              </a:defRPr>
            </a:lvl2pPr>
            <a:lvl3pPr marL="857250" indent="-171450">
              <a:spcBef>
                <a:spcPct val="20000"/>
              </a:spcBef>
              <a:buChar char="•"/>
              <a:defRPr sz="1800">
                <a:solidFill>
                  <a:schemeClr val="tx1"/>
                </a:solidFill>
                <a:latin typeface="Times New Roman" panose="02020603050405020304" pitchFamily="18" charset="0"/>
              </a:defRPr>
            </a:lvl3pPr>
            <a:lvl4pPr marL="1200150" indent="-171450">
              <a:spcBef>
                <a:spcPct val="20000"/>
              </a:spcBef>
              <a:buChar char="–"/>
              <a:defRPr sz="1500">
                <a:solidFill>
                  <a:schemeClr val="tx1"/>
                </a:solidFill>
                <a:latin typeface="Times New Roman" panose="02020603050405020304" pitchFamily="18" charset="0"/>
              </a:defRPr>
            </a:lvl4pPr>
            <a:lvl5pPr marL="1543050" indent="-171450">
              <a:spcBef>
                <a:spcPct val="20000"/>
              </a:spcBef>
              <a:buChar char="»"/>
              <a:defRPr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a:spcBef>
                <a:spcPct val="0"/>
              </a:spcBef>
              <a:buFontTx/>
              <a:buNone/>
            </a:pPr>
            <a:fld id="{92EB821F-BE9C-4BAE-B4A5-895FDC32C20E}" type="slidenum">
              <a:rPr lang="zh-CN" altLang="en-US" sz="1050"/>
              <a:pPr>
                <a:spcBef>
                  <a:spcPct val="0"/>
                </a:spcBef>
                <a:buFontTx/>
                <a:buNone/>
              </a:pPr>
              <a:t>59</a:t>
            </a:fld>
            <a:endParaRPr lang="zh-CN" altLang="en-US" sz="1050"/>
          </a:p>
        </p:txBody>
      </p:sp>
      <p:pic>
        <p:nvPicPr>
          <p:cNvPr id="10547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9908" y="1885886"/>
            <a:ext cx="5644183" cy="497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p:cNvSpPr/>
          <p:nvPr/>
        </p:nvSpPr>
        <p:spPr bwMode="auto">
          <a:xfrm>
            <a:off x="2797791" y="2292824"/>
            <a:ext cx="668740" cy="1241946"/>
          </a:xfrm>
          <a:custGeom>
            <a:avLst/>
            <a:gdLst>
              <a:gd name="connsiteX0" fmla="*/ 0 w 668740"/>
              <a:gd name="connsiteY0" fmla="*/ 1241946 h 1241946"/>
              <a:gd name="connsiteX1" fmla="*/ 477672 w 668740"/>
              <a:gd name="connsiteY1" fmla="*/ 232012 h 1241946"/>
              <a:gd name="connsiteX2" fmla="*/ 477672 w 668740"/>
              <a:gd name="connsiteY2" fmla="*/ 232012 h 1241946"/>
              <a:gd name="connsiteX3" fmla="*/ 668740 w 668740"/>
              <a:gd name="connsiteY3" fmla="*/ 0 h 1241946"/>
            </a:gdLst>
            <a:ahLst/>
            <a:cxnLst>
              <a:cxn ang="0">
                <a:pos x="connsiteX0" y="connsiteY0"/>
              </a:cxn>
              <a:cxn ang="0">
                <a:pos x="connsiteX1" y="connsiteY1"/>
              </a:cxn>
              <a:cxn ang="0">
                <a:pos x="connsiteX2" y="connsiteY2"/>
              </a:cxn>
              <a:cxn ang="0">
                <a:pos x="connsiteX3" y="connsiteY3"/>
              </a:cxn>
            </a:cxnLst>
            <a:rect l="l" t="t" r="r" b="b"/>
            <a:pathLst>
              <a:path w="668740" h="1241946">
                <a:moveTo>
                  <a:pt x="0" y="1241946"/>
                </a:moveTo>
                <a:lnTo>
                  <a:pt x="477672" y="232012"/>
                </a:lnTo>
                <a:lnTo>
                  <a:pt x="477672" y="232012"/>
                </a:lnTo>
                <a:lnTo>
                  <a:pt x="668740" y="0"/>
                </a:lnTo>
              </a:path>
            </a:pathLst>
          </a:cu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o-RO" sz="2400" b="0" i="0" u="none" strike="noStrike" cap="none" normalizeH="0" baseline="0">
              <a:ln>
                <a:noFill/>
              </a:ln>
              <a:solidFill>
                <a:schemeClr val="tx1"/>
              </a:solidFill>
              <a:effectLst/>
              <a:latin typeface="Times New Roman" panose="02020603050405020304" pitchFamily="18" charset="0"/>
            </a:endParaRPr>
          </a:p>
        </p:txBody>
      </p:sp>
      <p:cxnSp>
        <p:nvCxnSpPr>
          <p:cNvPr id="4" name="Straight Arrow Connector 3"/>
          <p:cNvCxnSpPr/>
          <p:nvPr/>
        </p:nvCxnSpPr>
        <p:spPr bwMode="auto">
          <a:xfrm flipV="1">
            <a:off x="3851920" y="5373216"/>
            <a:ext cx="576064" cy="36004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0354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659160"/>
          </a:xfrm>
        </p:spPr>
        <p:txBody>
          <a:bodyPr/>
          <a:lstStyle/>
          <a:p>
            <a:r>
              <a:rPr lang="ro-RO" dirty="0"/>
              <a:t>Densitatea curentului</a:t>
            </a:r>
          </a:p>
        </p:txBody>
      </p:sp>
      <p:sp>
        <p:nvSpPr>
          <p:cNvPr id="3" name="Content Placeholder 2"/>
          <p:cNvSpPr>
            <a:spLocks noGrp="1"/>
          </p:cNvSpPr>
          <p:nvPr>
            <p:ph idx="1"/>
          </p:nvPr>
        </p:nvSpPr>
        <p:spPr>
          <a:xfrm>
            <a:off x="179512" y="980728"/>
            <a:ext cx="8568952" cy="4114800"/>
          </a:xfrm>
        </p:spPr>
        <p:txBody>
          <a:bodyPr/>
          <a:lstStyle/>
          <a:p>
            <a:r>
              <a:rPr lang="ro-RO" sz="2000" dirty="0"/>
              <a:t>Deși este adesea convenabil să indicăm un semn negativ sau pozitiv pentru a indica direcția generală de mișcare a sarcinilor, curentul este o mărime scalară, </a:t>
            </a:r>
            <a:r>
              <a:rPr lang="ro-RO" sz="2000" b="1" dirty="0"/>
              <a:t>I=dQ/dt</a:t>
            </a:r>
            <a:r>
              <a:rPr lang="ro-RO" sz="2000" dirty="0"/>
              <a:t>. Când este necesar să se discute detaliile mișcării acuzației este necesar să discutăm despre densitatea de curent,        care este o mărime vectorială. Densitatea de curent este fluxul de sarcină printr-o zonă infinitemică, împărțită la suprafață. sarcină, care variază de la un punct la altul. Unitatea de densitate a curentului este A/m</a:t>
            </a:r>
            <a:r>
              <a:rPr lang="ro-RO" sz="2000" baseline="30000" dirty="0"/>
              <a:t>2</a:t>
            </a:r>
            <a:r>
              <a:rPr lang="ro-RO" sz="2000" dirty="0"/>
              <a:t>, iar direcția este definită ca direcția fluxului net de sarcini pozitive prin zonă. </a:t>
            </a:r>
          </a:p>
          <a:p>
            <a:r>
              <a:rPr lang="ro-RO" sz="2000" dirty="0"/>
              <a:t>Relația dintre curent și densitatea curentului poate fi văzută în Fig. </a:t>
            </a:r>
          </a:p>
          <a:p>
            <a:r>
              <a:rPr lang="ro-RO" sz="2000" dirty="0"/>
              <a:t>Fluxul de curent diferenţial prin zona se găseşte ca</a:t>
            </a:r>
          </a:p>
        </p:txBody>
      </p:sp>
      <p:pic>
        <p:nvPicPr>
          <p:cNvPr id="6" name="Picture 5"/>
          <p:cNvPicPr>
            <a:picLocks noChangeAspect="1"/>
          </p:cNvPicPr>
          <p:nvPr/>
        </p:nvPicPr>
        <p:blipFill>
          <a:blip r:embed="rId2"/>
          <a:stretch>
            <a:fillRect/>
          </a:stretch>
        </p:blipFill>
        <p:spPr>
          <a:xfrm>
            <a:off x="5580112" y="2000672"/>
            <a:ext cx="276225" cy="285750"/>
          </a:xfrm>
          <a:prstGeom prst="rect">
            <a:avLst/>
          </a:prstGeom>
        </p:spPr>
      </p:pic>
      <p:pic>
        <p:nvPicPr>
          <p:cNvPr id="7" name="Picture 6"/>
          <p:cNvPicPr>
            <a:picLocks noChangeAspect="1"/>
          </p:cNvPicPr>
          <p:nvPr/>
        </p:nvPicPr>
        <p:blipFill>
          <a:blip r:embed="rId3"/>
          <a:stretch>
            <a:fillRect/>
          </a:stretch>
        </p:blipFill>
        <p:spPr>
          <a:xfrm>
            <a:off x="6516216" y="3951647"/>
            <a:ext cx="2483230" cy="1087892"/>
          </a:xfrm>
          <a:prstGeom prst="rect">
            <a:avLst/>
          </a:prstGeom>
        </p:spPr>
      </p:pic>
      <p:pic>
        <p:nvPicPr>
          <p:cNvPr id="8" name="Picture 7"/>
          <p:cNvPicPr>
            <a:picLocks noChangeAspect="1"/>
          </p:cNvPicPr>
          <p:nvPr/>
        </p:nvPicPr>
        <p:blipFill>
          <a:blip r:embed="rId4"/>
          <a:stretch>
            <a:fillRect/>
          </a:stretch>
        </p:blipFill>
        <p:spPr>
          <a:xfrm>
            <a:off x="2497386" y="4196083"/>
            <a:ext cx="2286000" cy="381000"/>
          </a:xfrm>
          <a:prstGeom prst="rect">
            <a:avLst/>
          </a:prstGeom>
        </p:spPr>
      </p:pic>
      <p:pic>
        <p:nvPicPr>
          <p:cNvPr id="9" name="Picture 8"/>
          <p:cNvPicPr>
            <a:picLocks noChangeAspect="1"/>
          </p:cNvPicPr>
          <p:nvPr/>
        </p:nvPicPr>
        <p:blipFill>
          <a:blip r:embed="rId5"/>
          <a:stretch>
            <a:fillRect/>
          </a:stretch>
        </p:blipFill>
        <p:spPr>
          <a:xfrm>
            <a:off x="685800" y="4599806"/>
            <a:ext cx="1638300" cy="628650"/>
          </a:xfrm>
          <a:prstGeom prst="rect">
            <a:avLst/>
          </a:prstGeom>
        </p:spPr>
      </p:pic>
      <p:pic>
        <p:nvPicPr>
          <p:cNvPr id="10" name="Picture 9"/>
          <p:cNvPicPr>
            <a:picLocks noChangeAspect="1"/>
          </p:cNvPicPr>
          <p:nvPr/>
        </p:nvPicPr>
        <p:blipFill>
          <a:blip r:embed="rId6"/>
          <a:stretch>
            <a:fillRect/>
          </a:stretch>
        </p:blipFill>
        <p:spPr>
          <a:xfrm>
            <a:off x="2474913" y="4643090"/>
            <a:ext cx="2647950" cy="628650"/>
          </a:xfrm>
          <a:prstGeom prst="rect">
            <a:avLst/>
          </a:prstGeom>
        </p:spPr>
      </p:pic>
      <p:sp>
        <p:nvSpPr>
          <p:cNvPr id="11" name="Rectangle 10"/>
          <p:cNvSpPr/>
          <p:nvPr/>
        </p:nvSpPr>
        <p:spPr>
          <a:xfrm>
            <a:off x="179512" y="5494436"/>
            <a:ext cx="8819934" cy="1200329"/>
          </a:xfrm>
          <a:prstGeom prst="rect">
            <a:avLst/>
          </a:prstGeom>
        </p:spPr>
        <p:txBody>
          <a:bodyPr wrap="square">
            <a:spAutoFit/>
          </a:bodyPr>
          <a:lstStyle/>
          <a:p>
            <a:r>
              <a:rPr lang="ro-RO" sz="1800" dirty="0"/>
              <a:t>Astfel, densitatea de curent este </a:t>
            </a:r>
          </a:p>
          <a:p>
            <a:r>
              <a:rPr lang="ro-RO" sz="1800" dirty="0"/>
              <a:t>Dacă </a:t>
            </a:r>
            <a:r>
              <a:rPr lang="ro-RO" sz="1800" b="1" dirty="0"/>
              <a:t>q</a:t>
            </a:r>
            <a:r>
              <a:rPr lang="ro-RO" sz="1800" dirty="0"/>
              <a:t> este pozitiv, viteza de drift are aceeași direcție cu câmpul electric E. Dacă </a:t>
            </a:r>
            <a:r>
              <a:rPr lang="ro-RO" sz="1800" b="1" dirty="0"/>
              <a:t>q </a:t>
            </a:r>
            <a:r>
              <a:rPr lang="ro-RO" sz="1800" dirty="0"/>
              <a:t>este negativ, viteza de drift este în direcția opusă a câmpului electric. În orice caz, direcția </a:t>
            </a:r>
            <a:r>
              <a:rPr lang="ro-RO" sz="1800" b="1" dirty="0"/>
              <a:t>densității de curent </a:t>
            </a:r>
            <a:r>
              <a:rPr lang="ro-RO" sz="1800" dirty="0"/>
              <a:t>coincide cu a câmpului electric </a:t>
            </a:r>
          </a:p>
        </p:txBody>
      </p:sp>
      <p:pic>
        <p:nvPicPr>
          <p:cNvPr id="12" name="Picture 11"/>
          <p:cNvPicPr>
            <a:picLocks noChangeAspect="1"/>
          </p:cNvPicPr>
          <p:nvPr/>
        </p:nvPicPr>
        <p:blipFill>
          <a:blip r:embed="rId7"/>
          <a:stretch>
            <a:fillRect/>
          </a:stretch>
        </p:blipFill>
        <p:spPr>
          <a:xfrm>
            <a:off x="3298949" y="5318224"/>
            <a:ext cx="981075" cy="352425"/>
          </a:xfrm>
          <a:prstGeom prst="rect">
            <a:avLst/>
          </a:prstGeom>
        </p:spPr>
      </p:pic>
    </p:spTree>
    <p:extLst>
      <p:ext uri="{BB962C8B-B14F-4D97-AF65-F5344CB8AC3E}">
        <p14:creationId xmlns:p14="http://schemas.microsoft.com/office/powerpoint/2010/main" val="1558014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176926" y="279072"/>
            <a:ext cx="4629150" cy="341710"/>
          </a:xfrm>
        </p:spPr>
        <p:txBody>
          <a:bodyPr>
            <a:normAutofit fontScale="90000"/>
          </a:bodyPr>
          <a:lstStyle/>
          <a:p>
            <a:pPr eaLnBrk="1" hangingPunct="1"/>
            <a:r>
              <a:rPr lang="ro-RO" altLang="en-US" b="1" dirty="0">
                <a:solidFill>
                  <a:srgbClr val="0000FF"/>
                </a:solidFill>
                <a:latin typeface="Comic Sans MS" panose="030F0702030302020204" pitchFamily="66" charset="0"/>
              </a:rPr>
              <a:t>Nivelul</a:t>
            </a:r>
            <a:r>
              <a:rPr lang="en-IE" altLang="en-US" b="1" dirty="0">
                <a:solidFill>
                  <a:srgbClr val="0000FF"/>
                </a:solidFill>
                <a:latin typeface="Comic Sans MS" panose="030F0702030302020204" pitchFamily="66" charset="0"/>
              </a:rPr>
              <a:t> Fermi</a:t>
            </a:r>
            <a:r>
              <a:rPr lang="ro-RO" altLang="en-US" b="1" dirty="0">
                <a:solidFill>
                  <a:srgbClr val="0000FF"/>
                </a:solidFill>
                <a:latin typeface="Comic Sans MS" panose="030F0702030302020204" pitchFamily="66" charset="0"/>
              </a:rPr>
              <a:t> (aducem aminte)</a:t>
            </a:r>
            <a:r>
              <a:rPr lang="en-IE" altLang="en-US" b="1" dirty="0">
                <a:solidFill>
                  <a:srgbClr val="0000FF"/>
                </a:solidFill>
                <a:latin typeface="Comic Sans MS" panose="030F0702030302020204" pitchFamily="66" charset="0"/>
              </a:rPr>
              <a:t> </a:t>
            </a:r>
            <a:endParaRPr lang="ru-RU" altLang="en-US" b="1" dirty="0">
              <a:solidFill>
                <a:srgbClr val="0000FF"/>
              </a:solidFill>
              <a:latin typeface="Comic Sans MS" panose="030F0702030302020204" pitchFamily="66" charset="0"/>
            </a:endParaRPr>
          </a:p>
        </p:txBody>
      </p:sp>
      <p:sp>
        <p:nvSpPr>
          <p:cNvPr id="107523" name="Rectangle 3"/>
          <p:cNvSpPr>
            <a:spLocks noGrp="1" noChangeArrowheads="1"/>
          </p:cNvSpPr>
          <p:nvPr>
            <p:ph type="body" idx="1"/>
          </p:nvPr>
        </p:nvSpPr>
        <p:spPr>
          <a:xfrm>
            <a:off x="779264" y="1245300"/>
            <a:ext cx="5664944" cy="359665"/>
          </a:xfrm>
        </p:spPr>
        <p:txBody>
          <a:bodyPr>
            <a:noAutofit/>
          </a:bodyPr>
          <a:lstStyle/>
          <a:p>
            <a:pPr eaLnBrk="1" hangingPunct="1">
              <a:buFontTx/>
              <a:buNone/>
            </a:pPr>
            <a:r>
              <a:rPr lang="en-US" altLang="en-US" sz="1800" dirty="0"/>
              <a:t>Electron</a:t>
            </a:r>
            <a:r>
              <a:rPr lang="ro-RO" altLang="en-US" sz="1800" dirty="0"/>
              <a:t>ii în solide se conformă statisticii </a:t>
            </a:r>
            <a:r>
              <a:rPr lang="en-US" altLang="en-US" sz="1800" dirty="0"/>
              <a:t> Fermi - Dirac </a:t>
            </a:r>
          </a:p>
        </p:txBody>
      </p:sp>
      <p:sp>
        <p:nvSpPr>
          <p:cNvPr id="47108" name="Text Box 4"/>
          <p:cNvSpPr txBox="1">
            <a:spLocks noChangeArrowheads="1"/>
          </p:cNvSpPr>
          <p:nvPr/>
        </p:nvSpPr>
        <p:spPr bwMode="auto">
          <a:xfrm>
            <a:off x="5436096" y="2151382"/>
            <a:ext cx="31607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50000"/>
              </a:spcBef>
              <a:buFontTx/>
              <a:buAutoNum type="arabicPeriod"/>
              <a:defRPr/>
            </a:pPr>
            <a:r>
              <a:rPr lang="en-IE" altLang="en-US" sz="1200" b="1" dirty="0" err="1">
                <a:solidFill>
                  <a:srgbClr val="000000"/>
                </a:solidFill>
                <a:latin typeface="Arial" panose="020B0604020202020204" pitchFamily="34" charset="0"/>
              </a:rPr>
              <a:t>Indist</a:t>
            </a:r>
            <a:r>
              <a:rPr lang="ro-RO" altLang="en-US" sz="1200" b="1" dirty="0" err="1">
                <a:solidFill>
                  <a:srgbClr val="000000"/>
                </a:solidFill>
                <a:latin typeface="Arial" panose="020B0604020202020204" pitchFamily="34" charset="0"/>
              </a:rPr>
              <a:t>ructibilitatea</a:t>
            </a:r>
            <a:r>
              <a:rPr lang="ro-RO" altLang="en-US" sz="1200" b="1" dirty="0">
                <a:solidFill>
                  <a:srgbClr val="000000"/>
                </a:solidFill>
                <a:latin typeface="Arial" panose="020B0604020202020204" pitchFamily="34" charset="0"/>
              </a:rPr>
              <a:t> electronului</a:t>
            </a:r>
            <a:r>
              <a:rPr lang="en-IE" altLang="en-US" sz="1200" dirty="0">
                <a:solidFill>
                  <a:srgbClr val="000000"/>
                </a:solidFill>
                <a:latin typeface="Arial" panose="020B0604020202020204" pitchFamily="34" charset="0"/>
              </a:rPr>
              <a:t>,</a:t>
            </a:r>
          </a:p>
          <a:p>
            <a:pPr defTabSz="514350" eaLnBrk="1" hangingPunct="1">
              <a:spcBef>
                <a:spcPct val="50000"/>
              </a:spcBef>
              <a:buFontTx/>
              <a:buAutoNum type="arabicPeriod"/>
              <a:defRPr/>
            </a:pPr>
            <a:r>
              <a:rPr lang="ro-RO" altLang="en-US" sz="1200" b="1" dirty="0">
                <a:solidFill>
                  <a:srgbClr val="000000"/>
                </a:solidFill>
                <a:latin typeface="Arial" panose="020B0604020202020204" pitchFamily="34" charset="0"/>
              </a:rPr>
              <a:t>Natura ondulatorie a electronului</a:t>
            </a:r>
          </a:p>
          <a:p>
            <a:pPr defTabSz="514350" eaLnBrk="1" hangingPunct="1">
              <a:spcBef>
                <a:spcPct val="50000"/>
              </a:spcBef>
              <a:buFontTx/>
              <a:buAutoNum type="arabicPeriod"/>
              <a:defRPr/>
            </a:pPr>
            <a:r>
              <a:rPr lang="ro-RO" altLang="en-US" sz="1200" b="1" dirty="0">
                <a:solidFill>
                  <a:srgbClr val="000000"/>
                </a:solidFill>
                <a:latin typeface="Arial" panose="020B0604020202020204" pitchFamily="34" charset="0"/>
              </a:rPr>
              <a:t>Principiul de interzicere </a:t>
            </a:r>
            <a:r>
              <a:rPr lang="en-IE" altLang="en-US" sz="1200" b="1" dirty="0">
                <a:solidFill>
                  <a:srgbClr val="000000"/>
                </a:solidFill>
                <a:latin typeface="Arial" panose="020B0604020202020204" pitchFamily="34" charset="0"/>
              </a:rPr>
              <a:t>Pauli </a:t>
            </a:r>
            <a:endParaRPr lang="ru-RU" altLang="en-US" sz="1200" dirty="0">
              <a:solidFill>
                <a:srgbClr val="000000"/>
              </a:solidFill>
              <a:latin typeface="Arial" panose="020B0604020202020204" pitchFamily="34" charset="0"/>
            </a:endParaRPr>
          </a:p>
        </p:txBody>
      </p:sp>
      <p:sp>
        <p:nvSpPr>
          <p:cNvPr id="47109" name="Rectangle 6"/>
          <p:cNvSpPr>
            <a:spLocks noChangeArrowheads="1"/>
          </p:cNvSpPr>
          <p:nvPr/>
        </p:nvSpPr>
        <p:spPr bwMode="auto">
          <a:xfrm>
            <a:off x="2000251" y="3107847"/>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graphicFrame>
        <p:nvGraphicFramePr>
          <p:cNvPr id="107526" name="Object 5"/>
          <p:cNvGraphicFramePr>
            <a:graphicFrameLocks noChangeAspect="1"/>
          </p:cNvGraphicFramePr>
          <p:nvPr>
            <p:extLst>
              <p:ext uri="{D42A27DB-BD31-4B8C-83A1-F6EECF244321}">
                <p14:modId xmlns:p14="http://schemas.microsoft.com/office/powerpoint/2010/main" val="3192070686"/>
              </p:ext>
            </p:extLst>
          </p:nvPr>
        </p:nvGraphicFramePr>
        <p:xfrm>
          <a:off x="779264" y="1898521"/>
          <a:ext cx="4098815" cy="965036"/>
        </p:xfrm>
        <a:graphic>
          <a:graphicData uri="http://schemas.openxmlformats.org/presentationml/2006/ole">
            <mc:AlternateContent xmlns:mc="http://schemas.openxmlformats.org/markup-compatibility/2006">
              <mc:Choice xmlns:v="urn:schemas-microsoft-com:vml" Requires="v">
                <p:oleObj name="Equation" r:id="rId2" imgW="1816100" imgH="431800" progId="Equation.3">
                  <p:embed/>
                </p:oleObj>
              </mc:Choice>
              <mc:Fallback>
                <p:oleObj name="Equation" r:id="rId2" imgW="1816100" imgH="431800" progId="Equation.3">
                  <p:embed/>
                  <p:pic>
                    <p:nvPicPr>
                      <p:cNvPr id="10752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64" y="1898521"/>
                        <a:ext cx="4098815" cy="965036"/>
                      </a:xfrm>
                      <a:prstGeom prst="rect">
                        <a:avLst/>
                      </a:prstGeom>
                      <a:noFill/>
                      <a:ln w="57150">
                        <a:solidFill>
                          <a:srgbClr val="FF9900"/>
                        </a:solidFill>
                        <a:miter lim="800000"/>
                        <a:headEnd/>
                        <a:tailEnd/>
                      </a:ln>
                    </p:spPr>
                  </p:pic>
                </p:oleObj>
              </mc:Fallback>
            </mc:AlternateContent>
          </a:graphicData>
        </a:graphic>
      </p:graphicFrame>
      <p:sp>
        <p:nvSpPr>
          <p:cNvPr id="47112" name="Text Box 9"/>
          <p:cNvSpPr txBox="1">
            <a:spLocks noChangeArrowheads="1"/>
          </p:cNvSpPr>
          <p:nvPr/>
        </p:nvSpPr>
        <p:spPr bwMode="auto">
          <a:xfrm>
            <a:off x="135016" y="3340275"/>
            <a:ext cx="8712968"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en-US" sz="2000" dirty="0">
                <a:solidFill>
                  <a:srgbClr val="000000"/>
                </a:solidFill>
                <a:latin typeface="Arial" panose="020B0604020202020204" pitchFamily="34" charset="0"/>
                <a:cs typeface="Arial" panose="020B0604020202020204" pitchFamily="34" charset="0"/>
              </a:rPr>
              <a:t>Funcția </a:t>
            </a:r>
            <a:r>
              <a:rPr lang="en-IE" altLang="en-US" sz="2000" b="1" i="1" dirty="0">
                <a:solidFill>
                  <a:srgbClr val="000000"/>
                </a:solidFill>
                <a:latin typeface="Arial" panose="020B0604020202020204" pitchFamily="34" charset="0"/>
                <a:cs typeface="Arial" panose="020B0604020202020204" pitchFamily="34" charset="0"/>
              </a:rPr>
              <a:t>f</a:t>
            </a:r>
            <a:r>
              <a:rPr lang="en-IE" altLang="en-US" sz="2000" b="1" dirty="0">
                <a:solidFill>
                  <a:srgbClr val="000000"/>
                </a:solidFill>
                <a:latin typeface="Arial" panose="020B0604020202020204" pitchFamily="34" charset="0"/>
                <a:cs typeface="Arial" panose="020B0604020202020204" pitchFamily="34" charset="0"/>
              </a:rPr>
              <a:t>(E)</a:t>
            </a:r>
            <a:r>
              <a:rPr lang="ro-RO" altLang="en-US" sz="2000" b="1" dirty="0">
                <a:solidFill>
                  <a:srgbClr val="000000"/>
                </a:solidFill>
                <a:latin typeface="Arial" panose="020B0604020202020204" pitchFamily="34" charset="0"/>
                <a:cs typeface="Arial" panose="020B0604020202020204" pitchFamily="34" charset="0"/>
              </a:rPr>
              <a:t> </a:t>
            </a:r>
            <a:r>
              <a:rPr lang="ro-RO" altLang="en-US" sz="2000" b="1" i="1" dirty="0">
                <a:solidFill>
                  <a:srgbClr val="0000FF"/>
                </a:solidFill>
                <a:latin typeface="Arial" panose="020B0604020202020204" pitchFamily="34" charset="0"/>
                <a:cs typeface="Arial" panose="020B0604020202020204" pitchFamily="34" charset="0"/>
              </a:rPr>
              <a:t>distribuția  F</a:t>
            </a:r>
            <a:r>
              <a:rPr lang="en-IE" altLang="en-US" sz="2000" b="1" i="1" dirty="0" err="1">
                <a:solidFill>
                  <a:srgbClr val="0000FF"/>
                </a:solidFill>
                <a:latin typeface="Arial" panose="020B0604020202020204" pitchFamily="34" charset="0"/>
                <a:cs typeface="Arial" panose="020B0604020202020204" pitchFamily="34" charset="0"/>
              </a:rPr>
              <a:t>ermi</a:t>
            </a:r>
            <a:r>
              <a:rPr lang="en-IE" altLang="en-US" sz="2000" b="1" i="1" dirty="0">
                <a:solidFill>
                  <a:srgbClr val="0000FF"/>
                </a:solidFill>
                <a:latin typeface="Arial" panose="020B0604020202020204" pitchFamily="34" charset="0"/>
                <a:cs typeface="Arial" panose="020B0604020202020204" pitchFamily="34" charset="0"/>
              </a:rPr>
              <a:t>-Dirac </a:t>
            </a:r>
            <a:r>
              <a:rPr lang="ro-RO" altLang="en-US" sz="2000" b="1" i="1" dirty="0">
                <a:solidFill>
                  <a:srgbClr val="0000FF"/>
                </a:solidFill>
                <a:latin typeface="Arial" panose="020B0604020202020204" pitchFamily="34" charset="0"/>
                <a:cs typeface="Arial" panose="020B0604020202020204" pitchFamily="34" charset="0"/>
              </a:rPr>
              <a:t>ne arată probabilitatea că o stare energetică disponibilă la E va fi ocupată de un electron la temperatura absolută</a:t>
            </a:r>
            <a:r>
              <a:rPr lang="en-US" altLang="en-US" sz="2000" dirty="0">
                <a:solidFill>
                  <a:srgbClr val="000000"/>
                </a:solidFill>
                <a:latin typeface="Arial" panose="020B0604020202020204" pitchFamily="34" charset="0"/>
                <a:cs typeface="Arial" panose="020B0604020202020204" pitchFamily="34" charset="0"/>
              </a:rPr>
              <a:t> </a:t>
            </a:r>
            <a:r>
              <a:rPr lang="en-US" altLang="en-US" sz="2000" b="1" dirty="0">
                <a:solidFill>
                  <a:srgbClr val="000000"/>
                </a:solidFill>
                <a:latin typeface="Arial" panose="020B0604020202020204" pitchFamily="34" charset="0"/>
                <a:cs typeface="Arial" panose="020B0604020202020204" pitchFamily="34" charset="0"/>
              </a:rPr>
              <a:t>T</a:t>
            </a:r>
            <a:r>
              <a:rPr lang="en-US" altLang="en-US" sz="2000" dirty="0">
                <a:solidFill>
                  <a:srgbClr val="000000"/>
                </a:solidFill>
                <a:latin typeface="Arial" panose="020B0604020202020204" pitchFamily="34" charset="0"/>
                <a:cs typeface="Arial" panose="020B0604020202020204" pitchFamily="34" charset="0"/>
              </a:rPr>
              <a:t>. </a:t>
            </a:r>
          </a:p>
          <a:p>
            <a:pPr eaLnBrk="1" hangingPunct="1">
              <a:spcBef>
                <a:spcPct val="30000"/>
              </a:spcBef>
              <a:buFontTx/>
              <a:buNone/>
            </a:pPr>
            <a:r>
              <a:rPr lang="ro-RO" altLang="en-US" sz="2000" dirty="0">
                <a:solidFill>
                  <a:srgbClr val="000000"/>
                </a:solidFill>
                <a:latin typeface="Arial" panose="020B0604020202020204" pitchFamily="34" charset="0"/>
                <a:cs typeface="Arial" panose="020B0604020202020204" pitchFamily="34" charset="0"/>
              </a:rPr>
              <a:t>Valoarea cantitativă</a:t>
            </a:r>
            <a:r>
              <a:rPr lang="en-US" altLang="en-US" sz="2000" dirty="0">
                <a:solidFill>
                  <a:srgbClr val="000000"/>
                </a:solidFill>
                <a:latin typeface="Arial" panose="020B0604020202020204" pitchFamily="34" charset="0"/>
                <a:cs typeface="Arial" panose="020B0604020202020204" pitchFamily="34" charset="0"/>
              </a:rPr>
              <a:t> </a:t>
            </a:r>
            <a:r>
              <a:rPr lang="en-US" altLang="en-US" sz="2000" b="1" i="1" dirty="0">
                <a:solidFill>
                  <a:srgbClr val="000000"/>
                </a:solidFill>
                <a:latin typeface="Arial" panose="020B0604020202020204" pitchFamily="34" charset="0"/>
                <a:cs typeface="Arial" panose="020B0604020202020204" pitchFamily="34" charset="0"/>
              </a:rPr>
              <a:t>E</a:t>
            </a:r>
            <a:r>
              <a:rPr lang="en-US" altLang="en-US" sz="2000" b="1" i="1" baseline="-15000" dirty="0">
                <a:solidFill>
                  <a:srgbClr val="000000"/>
                </a:solidFill>
                <a:latin typeface="Arial" panose="020B0604020202020204" pitchFamily="34" charset="0"/>
                <a:cs typeface="Arial" panose="020B0604020202020204" pitchFamily="34" charset="0"/>
              </a:rPr>
              <a:t>F</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se numește </a:t>
            </a:r>
            <a:r>
              <a:rPr lang="ro-RO" altLang="en-US" sz="2000" b="1" i="1" dirty="0">
                <a:solidFill>
                  <a:srgbClr val="0000FF"/>
                </a:solidFill>
                <a:latin typeface="Arial" panose="020B0604020202020204" pitchFamily="34" charset="0"/>
                <a:cs typeface="Arial" panose="020B0604020202020204" pitchFamily="34" charset="0"/>
              </a:rPr>
              <a:t>nivel F</a:t>
            </a:r>
            <a:r>
              <a:rPr lang="en-US" altLang="en-US" sz="2000" b="1" i="1" dirty="0" err="1">
                <a:solidFill>
                  <a:srgbClr val="0000FF"/>
                </a:solidFill>
                <a:latin typeface="Arial" panose="020B0604020202020204" pitchFamily="34" charset="0"/>
                <a:cs typeface="Arial" panose="020B0604020202020204" pitchFamily="34" charset="0"/>
              </a:rPr>
              <a:t>ermi</a:t>
            </a:r>
            <a:r>
              <a:rPr lang="en-US" altLang="en-US" sz="2000" b="1" i="1" dirty="0">
                <a:solidFill>
                  <a:srgbClr val="0000FF"/>
                </a:solidFill>
                <a:latin typeface="Arial" panose="020B0604020202020204" pitchFamily="34" charset="0"/>
                <a:cs typeface="Arial" panose="020B0604020202020204" pitchFamily="34" charset="0"/>
              </a:rPr>
              <a:t> level</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și este o valoare cantitativă importantă în analiza comportamentului solidelor și în special a SC</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Pentru energii</a:t>
            </a:r>
            <a:r>
              <a:rPr lang="en-US" altLang="en-US" sz="2000" dirty="0">
                <a:solidFill>
                  <a:srgbClr val="000000"/>
                </a:solidFill>
                <a:latin typeface="Arial" panose="020B0604020202020204" pitchFamily="34" charset="0"/>
                <a:cs typeface="Arial" panose="020B0604020202020204" pitchFamily="34" charset="0"/>
              </a:rPr>
              <a:t> </a:t>
            </a:r>
            <a:r>
              <a:rPr lang="en-US" altLang="en-US" sz="2000" b="1" i="1" dirty="0">
                <a:solidFill>
                  <a:srgbClr val="000000"/>
                </a:solidFill>
                <a:latin typeface="Arial" panose="020B0604020202020204" pitchFamily="34" charset="0"/>
                <a:cs typeface="Arial" panose="020B0604020202020204" pitchFamily="34" charset="0"/>
              </a:rPr>
              <a:t>E = E</a:t>
            </a:r>
            <a:r>
              <a:rPr lang="en-US" altLang="en-US" sz="2000" b="1" i="1" baseline="-25000" dirty="0">
                <a:solidFill>
                  <a:srgbClr val="000000"/>
                </a:solidFill>
                <a:latin typeface="Arial" panose="020B0604020202020204" pitchFamily="34" charset="0"/>
                <a:cs typeface="Arial" panose="020B0604020202020204" pitchFamily="34" charset="0"/>
              </a:rPr>
              <a:t>F</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probabilitatea de ocupare a stărilor de energie este</a:t>
            </a:r>
            <a:endParaRPr lang="ru-RU" altLang="en-US" sz="2000" dirty="0">
              <a:solidFill>
                <a:srgbClr val="000000"/>
              </a:solidFill>
              <a:latin typeface="Arial" panose="020B0604020202020204" pitchFamily="34" charset="0"/>
              <a:cs typeface="Arial" panose="020B0604020202020204" pitchFamily="34" charset="0"/>
            </a:endParaRPr>
          </a:p>
        </p:txBody>
      </p:sp>
      <p:sp>
        <p:nvSpPr>
          <p:cNvPr id="47113" name="Text Box 10"/>
          <p:cNvSpPr txBox="1">
            <a:spLocks noChangeArrowheads="1"/>
          </p:cNvSpPr>
          <p:nvPr/>
        </p:nvSpPr>
        <p:spPr bwMode="auto">
          <a:xfrm>
            <a:off x="135016" y="3048581"/>
            <a:ext cx="53806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50000"/>
              </a:spcBef>
              <a:buNone/>
              <a:defRPr/>
            </a:pPr>
            <a:r>
              <a:rPr lang="ro-RO" altLang="en-US" sz="1400" b="1" dirty="0">
                <a:solidFill>
                  <a:srgbClr val="000000"/>
                </a:solidFill>
                <a:latin typeface="Arial" panose="020B0604020202020204" pitchFamily="34" charset="0"/>
              </a:rPr>
              <a:t>Unde constanta</a:t>
            </a:r>
            <a:r>
              <a:rPr lang="en-US" altLang="en-US" sz="1400" b="1" dirty="0">
                <a:solidFill>
                  <a:srgbClr val="000000"/>
                </a:solidFill>
                <a:latin typeface="Arial" panose="020B0604020202020204" pitchFamily="34" charset="0"/>
              </a:rPr>
              <a:t> Boltzmann </a:t>
            </a:r>
            <a:r>
              <a:rPr lang="ro-RO" altLang="en-US" sz="1400" b="1" dirty="0">
                <a:solidFill>
                  <a:srgbClr val="000000"/>
                </a:solidFill>
                <a:latin typeface="Arial" panose="020B0604020202020204" pitchFamily="34" charset="0"/>
              </a:rPr>
              <a:t>- </a:t>
            </a:r>
            <a:r>
              <a:rPr lang="en-US" altLang="en-US" sz="1400" b="1" i="1" dirty="0">
                <a:solidFill>
                  <a:srgbClr val="000000"/>
                </a:solidFill>
                <a:latin typeface="Arial" panose="020B0604020202020204" pitchFamily="34" charset="0"/>
              </a:rPr>
              <a:t>k</a:t>
            </a:r>
            <a:r>
              <a:rPr lang="en-US" altLang="en-US" sz="1400" b="1" dirty="0">
                <a:solidFill>
                  <a:srgbClr val="000000"/>
                </a:solidFill>
                <a:latin typeface="Arial" panose="020B0604020202020204" pitchFamily="34" charset="0"/>
              </a:rPr>
              <a:t>=8.62</a:t>
            </a:r>
            <a:r>
              <a:rPr lang="he-IL" altLang="en-US" sz="1400" b="1" dirty="0">
                <a:solidFill>
                  <a:srgbClr val="000000"/>
                </a:solidFill>
                <a:latin typeface="Arial" panose="020B0604020202020204" pitchFamily="34" charset="0"/>
              </a:rPr>
              <a:t>ּ</a:t>
            </a:r>
            <a:r>
              <a:rPr lang="en-US" altLang="en-US" sz="1400" b="1" dirty="0">
                <a:solidFill>
                  <a:srgbClr val="000000"/>
                </a:solidFill>
                <a:latin typeface="Arial" panose="020B0604020202020204" pitchFamily="34" charset="0"/>
              </a:rPr>
              <a:t>10</a:t>
            </a:r>
            <a:r>
              <a:rPr lang="en-US" altLang="en-US" sz="1400" b="1" baseline="30000" dirty="0">
                <a:solidFill>
                  <a:srgbClr val="000000"/>
                </a:solidFill>
                <a:latin typeface="Arial" panose="020B0604020202020204" pitchFamily="34" charset="0"/>
              </a:rPr>
              <a:t>-5</a:t>
            </a:r>
            <a:r>
              <a:rPr lang="en-US" altLang="en-US" sz="1400" b="1" dirty="0">
                <a:solidFill>
                  <a:srgbClr val="000000"/>
                </a:solidFill>
                <a:latin typeface="Arial" panose="020B0604020202020204" pitchFamily="34" charset="0"/>
              </a:rPr>
              <a:t> eV/K=1.38</a:t>
            </a:r>
            <a:r>
              <a:rPr lang="he-IL" altLang="en-US" sz="1400" b="1" dirty="0">
                <a:solidFill>
                  <a:srgbClr val="000000"/>
                </a:solidFill>
                <a:latin typeface="Arial" panose="020B0604020202020204" pitchFamily="34" charset="0"/>
              </a:rPr>
              <a:t> </a:t>
            </a:r>
            <a:r>
              <a:rPr lang="en-IE" altLang="en-US" sz="1400" b="1" dirty="0">
                <a:solidFill>
                  <a:srgbClr val="000000"/>
                </a:solidFill>
                <a:latin typeface="Arial" panose="020B0604020202020204" pitchFamily="34" charset="0"/>
              </a:rPr>
              <a:t>10</a:t>
            </a:r>
            <a:r>
              <a:rPr lang="en-IE" altLang="en-US" sz="1400" b="1" baseline="30000" dirty="0">
                <a:solidFill>
                  <a:srgbClr val="000000"/>
                </a:solidFill>
                <a:latin typeface="Arial" panose="020B0604020202020204" pitchFamily="34" charset="0"/>
              </a:rPr>
              <a:t>-23</a:t>
            </a:r>
            <a:r>
              <a:rPr lang="en-IE" altLang="en-US" sz="1400" b="1" dirty="0">
                <a:solidFill>
                  <a:srgbClr val="000000"/>
                </a:solidFill>
                <a:latin typeface="Arial" panose="020B0604020202020204" pitchFamily="34" charset="0"/>
              </a:rPr>
              <a:t> J/K.</a:t>
            </a:r>
            <a:endParaRPr lang="ru-RU" altLang="en-US" sz="1400" b="1" dirty="0">
              <a:solidFill>
                <a:srgbClr val="000000"/>
              </a:solidFill>
              <a:latin typeface="Arial" panose="020B0604020202020204" pitchFamily="34" charset="0"/>
            </a:endParaRPr>
          </a:p>
        </p:txBody>
      </p:sp>
      <p:sp>
        <p:nvSpPr>
          <p:cNvPr id="47114" name="Rectangle 12"/>
          <p:cNvSpPr>
            <a:spLocks noChangeArrowheads="1"/>
          </p:cNvSpPr>
          <p:nvPr/>
        </p:nvSpPr>
        <p:spPr bwMode="auto">
          <a:xfrm>
            <a:off x="2000251" y="3194764"/>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graphicFrame>
        <p:nvGraphicFramePr>
          <p:cNvPr id="107530" name="Object 11"/>
          <p:cNvGraphicFramePr>
            <a:graphicFrameLocks noChangeAspect="1"/>
          </p:cNvGraphicFramePr>
          <p:nvPr>
            <p:extLst>
              <p:ext uri="{D42A27DB-BD31-4B8C-83A1-F6EECF244321}">
                <p14:modId xmlns:p14="http://schemas.microsoft.com/office/powerpoint/2010/main" val="466623556"/>
              </p:ext>
            </p:extLst>
          </p:nvPr>
        </p:nvGraphicFramePr>
        <p:xfrm>
          <a:off x="1115616" y="5412259"/>
          <a:ext cx="6279644" cy="880303"/>
        </p:xfrm>
        <a:graphic>
          <a:graphicData uri="http://schemas.openxmlformats.org/presentationml/2006/ole">
            <mc:AlternateContent xmlns:mc="http://schemas.openxmlformats.org/markup-compatibility/2006">
              <mc:Choice xmlns:v="urn:schemas-microsoft-com:vml" Requires="v">
                <p:oleObj name="Equation" r:id="rId4" imgW="2781300" imgH="393700" progId="Equation.3">
                  <p:embed/>
                </p:oleObj>
              </mc:Choice>
              <mc:Fallback>
                <p:oleObj name="Equation" r:id="rId4" imgW="2781300" imgH="393700" progId="Equation.3">
                  <p:embed/>
                  <p:pic>
                    <p:nvPicPr>
                      <p:cNvPr id="10753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5412259"/>
                        <a:ext cx="6279644" cy="880303"/>
                      </a:xfrm>
                      <a:prstGeom prst="rect">
                        <a:avLst/>
                      </a:prstGeom>
                      <a:noFill/>
                      <a:ln w="57150">
                        <a:solidFill>
                          <a:srgbClr val="FF9900"/>
                        </a:solidFill>
                        <a:miter lim="800000"/>
                        <a:headEnd/>
                        <a:tailEnd/>
                      </a:ln>
                    </p:spPr>
                  </p:pic>
                </p:oleObj>
              </mc:Fallback>
            </mc:AlternateContent>
          </a:graphicData>
        </a:graphic>
      </p:graphicFrame>
      <p:sp>
        <p:nvSpPr>
          <p:cNvPr id="47117" name="Text Box 14"/>
          <p:cNvSpPr txBox="1">
            <a:spLocks noChangeArrowheads="1"/>
          </p:cNvSpPr>
          <p:nvPr/>
        </p:nvSpPr>
        <p:spPr bwMode="auto">
          <a:xfrm>
            <a:off x="2057268" y="6447210"/>
            <a:ext cx="4868465"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50000"/>
              </a:spcBef>
              <a:buNone/>
              <a:defRPr/>
            </a:pPr>
            <a:r>
              <a:rPr lang="ro-RO" altLang="en-US" sz="1013" dirty="0">
                <a:solidFill>
                  <a:srgbClr val="000000"/>
                </a:solidFill>
                <a:latin typeface="Arial" panose="020B0604020202020204" pitchFamily="34" charset="0"/>
              </a:rPr>
              <a:t>Aceasta este probabilitatea electronilor de a ocupa nivelul </a:t>
            </a:r>
            <a:r>
              <a:rPr lang="en-IE" altLang="en-US" sz="1013" dirty="0">
                <a:solidFill>
                  <a:srgbClr val="000000"/>
                </a:solidFill>
                <a:latin typeface="Arial" panose="020B0604020202020204" pitchFamily="34" charset="0"/>
              </a:rPr>
              <a:t>Fermi level.</a:t>
            </a:r>
            <a:endParaRPr lang="ru-RU" altLang="en-US" sz="1013" dirty="0">
              <a:solidFill>
                <a:srgbClr val="000000"/>
              </a:solidFill>
              <a:latin typeface="Arial" panose="020B0604020202020204" pitchFamily="34" charset="0"/>
            </a:endParaRPr>
          </a:p>
        </p:txBody>
      </p:sp>
      <p:sp>
        <p:nvSpPr>
          <p:cNvPr id="47118" name="Text Box 15"/>
          <p:cNvSpPr txBox="1">
            <a:spLocks noChangeArrowheads="1"/>
          </p:cNvSpPr>
          <p:nvPr/>
        </p:nvSpPr>
        <p:spPr bwMode="auto">
          <a:xfrm>
            <a:off x="5291137" y="1852614"/>
            <a:ext cx="3169295"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algn="ctr" defTabSz="514350" eaLnBrk="1" hangingPunct="1">
              <a:spcBef>
                <a:spcPct val="50000"/>
              </a:spcBef>
              <a:buNone/>
              <a:defRPr/>
            </a:pPr>
            <a:r>
              <a:rPr lang="ro-RO" altLang="en-US" sz="1013" dirty="0">
                <a:solidFill>
                  <a:srgbClr val="000000"/>
                </a:solidFill>
                <a:latin typeface="Arial" panose="020B0604020202020204" pitchFamily="34" charset="0"/>
              </a:rPr>
              <a:t>Admiteri pentru aplicarea acestei statistici</a:t>
            </a:r>
            <a:r>
              <a:rPr lang="en-IE" altLang="en-US" sz="1013" dirty="0">
                <a:solidFill>
                  <a:srgbClr val="000000"/>
                </a:solidFill>
                <a:latin typeface="Arial" panose="020B0604020202020204" pitchFamily="34" charset="0"/>
              </a:rPr>
              <a:t>:</a:t>
            </a:r>
            <a:endParaRPr lang="ru-RU" altLang="en-US" sz="1013" dirty="0">
              <a:solidFill>
                <a:srgbClr val="000000"/>
              </a:solidFill>
              <a:latin typeface="Arial" panose="020B0604020202020204" pitchFamily="34" charset="0"/>
            </a:endParaRPr>
          </a:p>
        </p:txBody>
      </p:sp>
    </p:spTree>
    <p:extLst>
      <p:ext uri="{BB962C8B-B14F-4D97-AF65-F5344CB8AC3E}">
        <p14:creationId xmlns:p14="http://schemas.microsoft.com/office/powerpoint/2010/main" val="23925131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0481" y="395884"/>
            <a:ext cx="9144000" cy="340519"/>
          </a:xfrm>
        </p:spPr>
        <p:txBody>
          <a:bodyPr>
            <a:normAutofit fontScale="90000"/>
          </a:bodyPr>
          <a:lstStyle/>
          <a:p>
            <a:pPr eaLnBrk="1" hangingPunct="1"/>
            <a:r>
              <a:rPr lang="ro-RO" altLang="en-US" b="1" dirty="0">
                <a:solidFill>
                  <a:srgbClr val="0000FF"/>
                </a:solidFill>
                <a:latin typeface="Comic Sans MS" panose="030F0702030302020204" pitchFamily="66" charset="0"/>
              </a:rPr>
              <a:t>Funcția de distribuție </a:t>
            </a:r>
            <a:r>
              <a:rPr lang="en-IE" altLang="en-US" b="1" dirty="0">
                <a:solidFill>
                  <a:srgbClr val="0000FF"/>
                </a:solidFill>
                <a:latin typeface="Comic Sans MS" panose="030F0702030302020204" pitchFamily="66" charset="0"/>
              </a:rPr>
              <a:t>Fermi – Dirac </a:t>
            </a:r>
            <a:endParaRPr lang="ru-RU" altLang="en-US" b="1" dirty="0">
              <a:solidFill>
                <a:srgbClr val="0000FF"/>
              </a:solidFill>
              <a:latin typeface="Comic Sans MS" panose="030F0702030302020204" pitchFamily="66" charset="0"/>
            </a:endParaRPr>
          </a:p>
        </p:txBody>
      </p:sp>
      <p:pic>
        <p:nvPicPr>
          <p:cNvPr id="10854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512" y="1082175"/>
            <a:ext cx="3007519" cy="19728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48" name="Text Box 4"/>
          <p:cNvSpPr txBox="1">
            <a:spLocks noChangeArrowheads="1"/>
          </p:cNvSpPr>
          <p:nvPr/>
        </p:nvSpPr>
        <p:spPr bwMode="auto">
          <a:xfrm>
            <a:off x="755576" y="1096382"/>
            <a:ext cx="1584722" cy="19620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o-RO" altLang="en-US" sz="675" b="1">
                <a:solidFill>
                  <a:srgbClr val="000000"/>
                </a:solidFill>
                <a:latin typeface="Arial" panose="020B0604020202020204" pitchFamily="34" charset="0"/>
                <a:cs typeface="Arial" panose="020B0604020202020204" pitchFamily="34" charset="0"/>
              </a:rPr>
              <a:t>F-D funcția în dependență de T</a:t>
            </a:r>
            <a:endParaRPr lang="ru-RU" altLang="en-US" sz="675" b="1">
              <a:solidFill>
                <a:srgbClr val="000000"/>
              </a:solidFill>
              <a:latin typeface="Arial" panose="020B0604020202020204" pitchFamily="34" charset="0"/>
              <a:cs typeface="Arial" panose="020B0604020202020204" pitchFamily="34" charset="0"/>
            </a:endParaRPr>
          </a:p>
        </p:txBody>
      </p:sp>
      <p:sp>
        <p:nvSpPr>
          <p:cNvPr id="108549" name="Text Box 5"/>
          <p:cNvSpPr txBox="1">
            <a:spLocks noChangeArrowheads="1"/>
          </p:cNvSpPr>
          <p:nvPr/>
        </p:nvSpPr>
        <p:spPr bwMode="auto">
          <a:xfrm>
            <a:off x="132621" y="3090307"/>
            <a:ext cx="898492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o-RO" altLang="en-US" sz="1800" b="1" dirty="0">
                <a:solidFill>
                  <a:srgbClr val="333399"/>
                </a:solidFill>
                <a:latin typeface="Arial" panose="020B0604020202020204" pitchFamily="34" charset="0"/>
                <a:cs typeface="Arial" panose="020B0604020202020204" pitchFamily="34" charset="0"/>
              </a:rPr>
              <a:t>La</a:t>
            </a:r>
            <a:r>
              <a:rPr lang="en-GB" altLang="en-US" sz="1800" b="1" dirty="0">
                <a:solidFill>
                  <a:srgbClr val="333399"/>
                </a:solidFill>
                <a:latin typeface="Arial" panose="020B0604020202020204" pitchFamily="34" charset="0"/>
                <a:cs typeface="Arial" panose="020B0604020202020204" pitchFamily="34" charset="0"/>
              </a:rPr>
              <a:t> 0 </a:t>
            </a:r>
            <a:r>
              <a:rPr lang="ru-RU" altLang="en-US" sz="1800" b="1" dirty="0">
                <a:solidFill>
                  <a:srgbClr val="333399"/>
                </a:solidFill>
                <a:latin typeface="Arial" panose="020B0604020202020204" pitchFamily="34" charset="0"/>
                <a:cs typeface="Arial" panose="020B0604020202020204" pitchFamily="34" charset="0"/>
              </a:rPr>
              <a:t>К</a:t>
            </a:r>
            <a:r>
              <a:rPr lang="en-GB" altLang="en-US" sz="1800" b="1" dirty="0">
                <a:solidFill>
                  <a:srgbClr val="333399"/>
                </a:solidFill>
                <a:latin typeface="Arial" panose="020B0604020202020204" pitchFamily="34" charset="0"/>
                <a:cs typeface="Arial" panose="020B0604020202020204" pitchFamily="34" charset="0"/>
              </a:rPr>
              <a:t> </a:t>
            </a:r>
            <a:r>
              <a:rPr lang="ro-RO" altLang="en-US" sz="1800" b="1" dirty="0">
                <a:solidFill>
                  <a:srgbClr val="333399"/>
                </a:solidFill>
                <a:latin typeface="Arial" panose="020B0604020202020204" pitchFamily="34" charset="0"/>
                <a:cs typeface="Arial" panose="020B0604020202020204" pitchFamily="34" charset="0"/>
              </a:rPr>
              <a:t>orice stare energetică disponibilă</a:t>
            </a:r>
            <a:r>
              <a:rPr lang="en-GB" altLang="en-US" sz="1800" b="1" dirty="0">
                <a:solidFill>
                  <a:srgbClr val="333399"/>
                </a:solidFill>
                <a:latin typeface="Arial" panose="020B0604020202020204" pitchFamily="34" charset="0"/>
                <a:cs typeface="Arial" panose="020B0604020202020204" pitchFamily="34" charset="0"/>
              </a:rPr>
              <a:t> </a:t>
            </a:r>
            <a:r>
              <a:rPr lang="ro-RO" altLang="en-US" sz="1800" b="1" dirty="0">
                <a:solidFill>
                  <a:srgbClr val="333399"/>
                </a:solidFill>
                <a:latin typeface="Arial" panose="020B0604020202020204" pitchFamily="34" charset="0"/>
                <a:cs typeface="Arial" panose="020B0604020202020204" pitchFamily="34" charset="0"/>
              </a:rPr>
              <a:t>până la </a:t>
            </a:r>
            <a:r>
              <a:rPr lang="en-GB" altLang="en-US" sz="1800" b="1" i="1" dirty="0">
                <a:solidFill>
                  <a:srgbClr val="333399"/>
                </a:solidFill>
                <a:latin typeface="Arial" panose="020B0604020202020204" pitchFamily="34" charset="0"/>
                <a:cs typeface="Arial" panose="020B0604020202020204" pitchFamily="34" charset="0"/>
              </a:rPr>
              <a:t>E</a:t>
            </a:r>
            <a:r>
              <a:rPr lang="en-GB" altLang="en-US" sz="1800" b="1" i="1" baseline="-25000" dirty="0">
                <a:solidFill>
                  <a:srgbClr val="333399"/>
                </a:solidFill>
                <a:latin typeface="Arial" panose="020B0604020202020204" pitchFamily="34" charset="0"/>
                <a:cs typeface="Arial" panose="020B0604020202020204" pitchFamily="34" charset="0"/>
              </a:rPr>
              <a:t>F</a:t>
            </a:r>
            <a:r>
              <a:rPr lang="en-GB" altLang="en-US" sz="1800" b="1" dirty="0">
                <a:solidFill>
                  <a:srgbClr val="333399"/>
                </a:solidFill>
                <a:latin typeface="Arial" panose="020B0604020202020204" pitchFamily="34" charset="0"/>
                <a:cs typeface="Arial" panose="020B0604020202020204" pitchFamily="34" charset="0"/>
              </a:rPr>
              <a:t> </a:t>
            </a:r>
            <a:r>
              <a:rPr lang="ro-RO" altLang="en-US" sz="1800" b="1" dirty="0">
                <a:solidFill>
                  <a:srgbClr val="333399"/>
                </a:solidFill>
                <a:latin typeface="Arial" panose="020B0604020202020204" pitchFamily="34" charset="0"/>
                <a:cs typeface="Arial" panose="020B0604020202020204" pitchFamily="34" charset="0"/>
              </a:rPr>
              <a:t>este </a:t>
            </a:r>
            <a:r>
              <a:rPr lang="en-GB" altLang="en-US" sz="1800" b="1" dirty="0">
                <a:solidFill>
                  <a:srgbClr val="333399"/>
                </a:solidFill>
                <a:latin typeface="Arial" panose="020B0604020202020204" pitchFamily="34" charset="0"/>
                <a:cs typeface="Arial" panose="020B0604020202020204" pitchFamily="34" charset="0"/>
              </a:rPr>
              <a:t> </a:t>
            </a:r>
            <a:r>
              <a:rPr lang="ro-RO" altLang="en-US" sz="1800" b="1" dirty="0">
                <a:solidFill>
                  <a:srgbClr val="333399"/>
                </a:solidFill>
                <a:latin typeface="Arial" panose="020B0604020202020204" pitchFamily="34" charset="0"/>
                <a:cs typeface="Arial" panose="020B0604020202020204" pitchFamily="34" charset="0"/>
              </a:rPr>
              <a:t>completată cu electroni</a:t>
            </a:r>
            <a:r>
              <a:rPr lang="en-GB" altLang="en-US" sz="1800" b="1" dirty="0">
                <a:solidFill>
                  <a:srgbClr val="333399"/>
                </a:solidFill>
                <a:latin typeface="Arial" panose="020B0604020202020204" pitchFamily="34" charset="0"/>
                <a:cs typeface="Arial" panose="020B0604020202020204" pitchFamily="34" charset="0"/>
              </a:rPr>
              <a:t>, </a:t>
            </a:r>
            <a:r>
              <a:rPr lang="ro-RO" altLang="en-US" sz="1800" b="1" dirty="0">
                <a:solidFill>
                  <a:srgbClr val="333399"/>
                </a:solidFill>
                <a:latin typeface="Arial" panose="020B0604020202020204" pitchFamily="34" charset="0"/>
                <a:cs typeface="Arial" panose="020B0604020202020204" pitchFamily="34" charset="0"/>
              </a:rPr>
              <a:t>iar orice stare energetică mai sus de </a:t>
            </a:r>
            <a:r>
              <a:rPr lang="en-GB" altLang="en-US" sz="1800" b="1" i="1" dirty="0">
                <a:solidFill>
                  <a:srgbClr val="333399"/>
                </a:solidFill>
                <a:latin typeface="Arial" panose="020B0604020202020204" pitchFamily="34" charset="0"/>
                <a:cs typeface="Arial" panose="020B0604020202020204" pitchFamily="34" charset="0"/>
              </a:rPr>
              <a:t>E</a:t>
            </a:r>
            <a:r>
              <a:rPr lang="en-GB" altLang="en-US" sz="1800" b="1" i="1" baseline="-25000" dirty="0">
                <a:solidFill>
                  <a:srgbClr val="333399"/>
                </a:solidFill>
                <a:latin typeface="Arial" panose="020B0604020202020204" pitchFamily="34" charset="0"/>
                <a:cs typeface="Arial" panose="020B0604020202020204" pitchFamily="34" charset="0"/>
              </a:rPr>
              <a:t>F</a:t>
            </a:r>
            <a:r>
              <a:rPr lang="en-GB" altLang="en-US" sz="1800" b="1" dirty="0">
                <a:solidFill>
                  <a:srgbClr val="333399"/>
                </a:solidFill>
                <a:latin typeface="Arial" panose="020B0604020202020204" pitchFamily="34" charset="0"/>
                <a:cs typeface="Arial" panose="020B0604020202020204" pitchFamily="34" charset="0"/>
              </a:rPr>
              <a:t> </a:t>
            </a:r>
            <a:r>
              <a:rPr lang="ro-RO" altLang="en-US" sz="1800" b="1" dirty="0">
                <a:solidFill>
                  <a:srgbClr val="333399"/>
                </a:solidFill>
                <a:latin typeface="Arial" panose="020B0604020202020204" pitchFamily="34" charset="0"/>
                <a:cs typeface="Arial" panose="020B0604020202020204" pitchFamily="34" charset="0"/>
              </a:rPr>
              <a:t>este liberă</a:t>
            </a:r>
            <a:r>
              <a:rPr lang="en-GB" altLang="en-US" sz="1800" b="1" dirty="0">
                <a:solidFill>
                  <a:srgbClr val="333399"/>
                </a:solidFill>
                <a:latin typeface="Arial" panose="020B0604020202020204" pitchFamily="34" charset="0"/>
                <a:cs typeface="Arial" panose="020B0604020202020204" pitchFamily="34" charset="0"/>
              </a:rPr>
              <a:t>.</a:t>
            </a:r>
            <a:r>
              <a:rPr lang="ru-RU" altLang="en-US" sz="1800" b="1" dirty="0">
                <a:solidFill>
                  <a:srgbClr val="333399"/>
                </a:solidFill>
                <a:latin typeface="Arial" panose="020B0604020202020204" pitchFamily="34" charset="0"/>
                <a:cs typeface="Arial" panose="020B0604020202020204" pitchFamily="34" charset="0"/>
              </a:rPr>
              <a:t> </a:t>
            </a:r>
            <a:endParaRPr lang="en-IE" altLang="en-US" sz="1800" b="1" dirty="0">
              <a:solidFill>
                <a:srgbClr val="333399"/>
              </a:solidFill>
              <a:latin typeface="Arial" panose="020B0604020202020204" pitchFamily="34" charset="0"/>
              <a:cs typeface="Arial" panose="020B0604020202020204" pitchFamily="34" charset="0"/>
            </a:endParaRPr>
          </a:p>
          <a:p>
            <a:pPr eaLnBrk="1" hangingPunct="1">
              <a:spcBef>
                <a:spcPct val="50000"/>
              </a:spcBef>
              <a:buFontTx/>
              <a:buNone/>
            </a:pPr>
            <a:r>
              <a:rPr lang="ro-RO" altLang="en-US" sz="1800" b="1" dirty="0">
                <a:solidFill>
                  <a:srgbClr val="333399"/>
                </a:solidFill>
                <a:latin typeface="Arial" panose="020B0604020202020204" pitchFamily="34" charset="0"/>
                <a:cs typeface="Arial" panose="020B0604020202020204" pitchFamily="34" charset="0"/>
              </a:rPr>
              <a:t>La T</a:t>
            </a:r>
            <a:r>
              <a:rPr lang="ro-RO" altLang="en-US" sz="1800" b="1" dirty="0">
                <a:solidFill>
                  <a:srgbClr val="333399"/>
                </a:solidFill>
                <a:cs typeface="Times New Roman" panose="02020603050405020304" pitchFamily="18" charset="0"/>
              </a:rPr>
              <a:t>˃</a:t>
            </a:r>
            <a:r>
              <a:rPr lang="en-GB" altLang="en-US" sz="1800" b="1" dirty="0">
                <a:solidFill>
                  <a:srgbClr val="333399"/>
                </a:solidFill>
                <a:latin typeface="Arial" panose="020B0604020202020204" pitchFamily="34" charset="0"/>
                <a:cs typeface="Arial" panose="020B0604020202020204" pitchFamily="34" charset="0"/>
              </a:rPr>
              <a:t> 0 K, </a:t>
            </a:r>
            <a:r>
              <a:rPr lang="ro-RO" altLang="en-US" sz="1800" b="1" dirty="0">
                <a:solidFill>
                  <a:srgbClr val="333399"/>
                </a:solidFill>
                <a:latin typeface="Arial" panose="020B0604020202020204" pitchFamily="34" charset="0"/>
                <a:cs typeface="Arial" panose="020B0604020202020204" pitchFamily="34" charset="0"/>
              </a:rPr>
              <a:t>există o probabilitate </a:t>
            </a:r>
            <a:r>
              <a:rPr lang="en-GB" altLang="en-US" sz="1800" b="1" i="1" dirty="0">
                <a:solidFill>
                  <a:srgbClr val="333399"/>
                </a:solidFill>
                <a:latin typeface="Arial" panose="020B0604020202020204" pitchFamily="34" charset="0"/>
                <a:cs typeface="Arial" panose="020B0604020202020204" pitchFamily="34" charset="0"/>
              </a:rPr>
              <a:t>f</a:t>
            </a:r>
            <a:r>
              <a:rPr lang="en-GB" altLang="en-US" sz="1800" b="1" dirty="0">
                <a:solidFill>
                  <a:srgbClr val="333399"/>
                </a:solidFill>
                <a:latin typeface="Arial" panose="020B0604020202020204" pitchFamily="34" charset="0"/>
                <a:cs typeface="Arial" panose="020B0604020202020204" pitchFamily="34" charset="0"/>
              </a:rPr>
              <a:t>(E) </a:t>
            </a:r>
            <a:r>
              <a:rPr lang="ro-RO" altLang="en-US" sz="1800" b="1" dirty="0">
                <a:solidFill>
                  <a:srgbClr val="333399"/>
                </a:solidFill>
                <a:latin typeface="Arial" panose="020B0604020202020204" pitchFamily="34" charset="0"/>
                <a:cs typeface="Arial" panose="020B0604020202020204" pitchFamily="34" charset="0"/>
              </a:rPr>
              <a:t>pentru stările energetice mai sus de nivelul Fermi să fie ocupate cu electroni și este egală cu probabilitatea </a:t>
            </a:r>
            <a:r>
              <a:rPr lang="en-GB" altLang="en-US" sz="1800" b="1" dirty="0">
                <a:solidFill>
                  <a:srgbClr val="333399"/>
                </a:solidFill>
                <a:latin typeface="Arial" panose="020B0604020202020204" pitchFamily="34" charset="0"/>
                <a:cs typeface="Arial" panose="020B0604020202020204" pitchFamily="34" charset="0"/>
              </a:rPr>
              <a:t>[1 - </a:t>
            </a:r>
            <a:r>
              <a:rPr lang="en-GB" altLang="en-US" sz="1800" b="1" i="1" dirty="0">
                <a:solidFill>
                  <a:srgbClr val="333399"/>
                </a:solidFill>
                <a:latin typeface="Arial" panose="020B0604020202020204" pitchFamily="34" charset="0"/>
                <a:cs typeface="Arial" panose="020B0604020202020204" pitchFamily="34" charset="0"/>
              </a:rPr>
              <a:t>f</a:t>
            </a:r>
            <a:r>
              <a:rPr lang="en-GB" altLang="en-US" sz="1800" b="1" dirty="0">
                <a:solidFill>
                  <a:srgbClr val="333399"/>
                </a:solidFill>
                <a:latin typeface="Arial" panose="020B0604020202020204" pitchFamily="34" charset="0"/>
                <a:cs typeface="Arial" panose="020B0604020202020204" pitchFamily="34" charset="0"/>
              </a:rPr>
              <a:t>(E)] </a:t>
            </a:r>
            <a:r>
              <a:rPr lang="ro-RO" altLang="en-US" sz="1800" b="1" dirty="0">
                <a:solidFill>
                  <a:srgbClr val="333399"/>
                </a:solidFill>
                <a:latin typeface="Arial" panose="020B0604020202020204" pitchFamily="34" charset="0"/>
                <a:cs typeface="Arial" panose="020B0604020202020204" pitchFamily="34" charset="0"/>
              </a:rPr>
              <a:t>că stările mai jos de nivelul Fermi </a:t>
            </a:r>
            <a:r>
              <a:rPr lang="en-GB" altLang="en-US" sz="1800" b="1" i="1" dirty="0">
                <a:solidFill>
                  <a:srgbClr val="333399"/>
                </a:solidFill>
                <a:latin typeface="Arial" panose="020B0604020202020204" pitchFamily="34" charset="0"/>
                <a:cs typeface="Arial" panose="020B0604020202020204" pitchFamily="34" charset="0"/>
              </a:rPr>
              <a:t>E</a:t>
            </a:r>
            <a:r>
              <a:rPr lang="en-GB" altLang="en-US" sz="1800" b="1" i="1" baseline="-25000" dirty="0">
                <a:solidFill>
                  <a:srgbClr val="333399"/>
                </a:solidFill>
                <a:latin typeface="Arial" panose="020B0604020202020204" pitchFamily="34" charset="0"/>
                <a:cs typeface="Arial" panose="020B0604020202020204" pitchFamily="34" charset="0"/>
              </a:rPr>
              <a:t>F</a:t>
            </a:r>
            <a:r>
              <a:rPr lang="ro-RO" altLang="en-US" sz="1800" b="1" i="1" baseline="-25000" dirty="0">
                <a:solidFill>
                  <a:srgbClr val="333399"/>
                </a:solidFill>
                <a:latin typeface="Arial" panose="020B0604020202020204" pitchFamily="34" charset="0"/>
                <a:cs typeface="Arial" panose="020B0604020202020204" pitchFamily="34" charset="0"/>
              </a:rPr>
              <a:t> </a:t>
            </a:r>
            <a:r>
              <a:rPr lang="ro-RO" altLang="en-US" sz="1800" b="1" dirty="0">
                <a:solidFill>
                  <a:srgbClr val="333399"/>
                </a:solidFill>
                <a:latin typeface="Arial" panose="020B0604020202020204" pitchFamily="34" charset="0"/>
                <a:cs typeface="Arial" panose="020B0604020202020204" pitchFamily="34" charset="0"/>
              </a:rPr>
              <a:t>să fie liberi de electroni</a:t>
            </a:r>
            <a:r>
              <a:rPr lang="en-GB" altLang="en-US" sz="1800" b="1" dirty="0">
                <a:solidFill>
                  <a:srgbClr val="333399"/>
                </a:solidFill>
                <a:latin typeface="Arial" panose="020B0604020202020204" pitchFamily="34" charset="0"/>
                <a:cs typeface="Arial" panose="020B0604020202020204" pitchFamily="34" charset="0"/>
              </a:rPr>
              <a:t>. </a:t>
            </a:r>
          </a:p>
          <a:p>
            <a:pPr eaLnBrk="1" hangingPunct="1">
              <a:spcBef>
                <a:spcPct val="50000"/>
              </a:spcBef>
              <a:buFontTx/>
              <a:buNone/>
            </a:pPr>
            <a:r>
              <a:rPr lang="ro-RO" altLang="en-US" sz="1800" b="1" dirty="0">
                <a:solidFill>
                  <a:srgbClr val="333399"/>
                </a:solidFill>
                <a:latin typeface="Arial" panose="020B0604020202020204" pitchFamily="34" charset="0"/>
                <a:cs typeface="Arial" panose="020B0604020202020204" pitchFamily="34" charset="0"/>
              </a:rPr>
              <a:t>Funcția Fermi este simetrică față de </a:t>
            </a:r>
            <a:r>
              <a:rPr lang="en-GB" altLang="en-US" sz="1800" b="1" i="1" dirty="0">
                <a:solidFill>
                  <a:srgbClr val="333399"/>
                </a:solidFill>
                <a:latin typeface="Arial" panose="020B0604020202020204" pitchFamily="34" charset="0"/>
                <a:cs typeface="Arial" panose="020B0604020202020204" pitchFamily="34" charset="0"/>
              </a:rPr>
              <a:t>E</a:t>
            </a:r>
            <a:r>
              <a:rPr lang="en-GB" altLang="en-US" sz="1800" b="1" i="1" baseline="-25000" dirty="0">
                <a:solidFill>
                  <a:srgbClr val="333399"/>
                </a:solidFill>
                <a:latin typeface="Arial" panose="020B0604020202020204" pitchFamily="34" charset="0"/>
                <a:cs typeface="Arial" panose="020B0604020202020204" pitchFamily="34" charset="0"/>
              </a:rPr>
              <a:t>F</a:t>
            </a:r>
            <a:r>
              <a:rPr lang="en-GB" altLang="en-US" sz="1800" b="1" dirty="0">
                <a:solidFill>
                  <a:srgbClr val="333399"/>
                </a:solidFill>
                <a:latin typeface="Arial" panose="020B0604020202020204" pitchFamily="34" charset="0"/>
                <a:cs typeface="Arial" panose="020B0604020202020204" pitchFamily="34" charset="0"/>
              </a:rPr>
              <a:t> </a:t>
            </a:r>
            <a:r>
              <a:rPr lang="ro-RO" altLang="en-US" sz="1800" b="1" dirty="0">
                <a:solidFill>
                  <a:srgbClr val="333399"/>
                </a:solidFill>
                <a:latin typeface="Arial" panose="020B0604020202020204" pitchFamily="34" charset="0"/>
                <a:cs typeface="Arial" panose="020B0604020202020204" pitchFamily="34" charset="0"/>
              </a:rPr>
              <a:t>la orice temperatură</a:t>
            </a:r>
            <a:r>
              <a:rPr lang="en-GB" altLang="en-US" sz="1800" b="1" dirty="0">
                <a:solidFill>
                  <a:srgbClr val="333399"/>
                </a:solidFill>
                <a:latin typeface="Arial" panose="020B0604020202020204" pitchFamily="34" charset="0"/>
                <a:cs typeface="Arial" panose="020B0604020202020204" pitchFamily="34" charset="0"/>
              </a:rPr>
              <a:t>. </a:t>
            </a:r>
            <a:r>
              <a:rPr lang="ro-RO" altLang="en-US" sz="1800" b="1" dirty="0">
                <a:solidFill>
                  <a:srgbClr val="333399"/>
                </a:solidFill>
                <a:latin typeface="Arial" panose="020B0604020202020204" pitchFamily="34" charset="0"/>
                <a:cs typeface="Arial" panose="020B0604020202020204" pitchFamily="34" charset="0"/>
              </a:rPr>
              <a:t>Probabilitatea existentă, că </a:t>
            </a:r>
            <a:endParaRPr lang="en-GB" altLang="en-US" sz="1800" b="1" dirty="0">
              <a:solidFill>
                <a:srgbClr val="333399"/>
              </a:solidFill>
              <a:latin typeface="Arial" panose="020B0604020202020204" pitchFamily="34" charset="0"/>
              <a:cs typeface="Arial" panose="020B0604020202020204" pitchFamily="34" charset="0"/>
            </a:endParaRPr>
          </a:p>
          <a:p>
            <a:pPr eaLnBrk="1" hangingPunct="1">
              <a:spcBef>
                <a:spcPct val="50000"/>
              </a:spcBef>
              <a:buFontTx/>
              <a:buNone/>
            </a:pPr>
            <a:r>
              <a:rPr lang="ro-RO" altLang="en-US" sz="1800" b="1" dirty="0">
                <a:solidFill>
                  <a:srgbClr val="333399"/>
                </a:solidFill>
                <a:latin typeface="Arial" panose="020B0604020202020204" pitchFamily="34" charset="0"/>
                <a:cs typeface="Arial" panose="020B0604020202020204" pitchFamily="34" charset="0"/>
              </a:rPr>
              <a:t>Stările </a:t>
            </a:r>
            <a:r>
              <a:rPr lang="en-GB" altLang="en-US" sz="1800" b="1" dirty="0">
                <a:solidFill>
                  <a:srgbClr val="333399"/>
                </a:solidFill>
                <a:latin typeface="Arial" panose="020B0604020202020204" pitchFamily="34" charset="0"/>
                <a:cs typeface="Arial" panose="020B0604020202020204" pitchFamily="34" charset="0"/>
                <a:sym typeface="Symbol" panose="05050102010706020507" pitchFamily="18" charset="2"/>
              </a:rPr>
              <a:t>E </a:t>
            </a:r>
            <a:r>
              <a:rPr lang="ro-RO" altLang="en-US" sz="1800" b="1" dirty="0">
                <a:solidFill>
                  <a:srgbClr val="333399"/>
                </a:solidFill>
                <a:latin typeface="Arial" panose="020B0604020202020204" pitchFamily="34" charset="0"/>
                <a:cs typeface="Arial" panose="020B0604020202020204" pitchFamily="34" charset="0"/>
              </a:rPr>
              <a:t>mai sus </a:t>
            </a:r>
            <a:r>
              <a:rPr lang="en-GB" altLang="en-US" sz="1800" b="1" dirty="0">
                <a:solidFill>
                  <a:srgbClr val="333399"/>
                </a:solidFill>
                <a:latin typeface="Arial" panose="020B0604020202020204" pitchFamily="34" charset="0"/>
                <a:cs typeface="Arial" panose="020B0604020202020204" pitchFamily="34" charset="0"/>
                <a:sym typeface="Symbol" panose="05050102010706020507" pitchFamily="18" charset="2"/>
              </a:rPr>
              <a:t>E</a:t>
            </a:r>
            <a:r>
              <a:rPr lang="en-GB" altLang="en-US" sz="1800" b="1" baseline="-25000" dirty="0">
                <a:solidFill>
                  <a:srgbClr val="333399"/>
                </a:solidFill>
                <a:latin typeface="Arial" panose="020B0604020202020204" pitchFamily="34" charset="0"/>
                <a:cs typeface="Arial" panose="020B0604020202020204" pitchFamily="34" charset="0"/>
                <a:sym typeface="Symbol" panose="05050102010706020507" pitchFamily="18" charset="2"/>
              </a:rPr>
              <a:t>F</a:t>
            </a:r>
            <a:r>
              <a:rPr lang="en-GB" altLang="en-US" sz="1800" b="1" dirty="0">
                <a:solidFill>
                  <a:srgbClr val="333399"/>
                </a:solidFill>
                <a:latin typeface="Arial" panose="020B0604020202020204" pitchFamily="34" charset="0"/>
                <a:cs typeface="Arial" panose="020B0604020202020204" pitchFamily="34" charset="0"/>
                <a:sym typeface="Symbol" panose="05050102010706020507" pitchFamily="18" charset="2"/>
              </a:rPr>
              <a:t> </a:t>
            </a:r>
            <a:r>
              <a:rPr lang="ro-RO" altLang="en-US" sz="1800" b="1" dirty="0">
                <a:solidFill>
                  <a:srgbClr val="333399"/>
                </a:solidFill>
                <a:latin typeface="Arial" panose="020B0604020202020204" pitchFamily="34" charset="0"/>
                <a:cs typeface="Arial" panose="020B0604020202020204" pitchFamily="34" charset="0"/>
                <a:sym typeface="Symbol" panose="05050102010706020507" pitchFamily="18" charset="2"/>
              </a:rPr>
              <a:t>sunt ocupate</a:t>
            </a:r>
            <a:r>
              <a:rPr lang="en-GB" altLang="en-US" sz="1800" b="1" dirty="0">
                <a:solidFill>
                  <a:srgbClr val="333399"/>
                </a:solidFill>
                <a:latin typeface="Arial" panose="020B0604020202020204" pitchFamily="34" charset="0"/>
                <a:cs typeface="Arial" panose="020B0604020202020204" pitchFamily="34" charset="0"/>
                <a:sym typeface="Symbol" panose="05050102010706020507" pitchFamily="18" charset="2"/>
              </a:rPr>
              <a:t> –     f(E</a:t>
            </a:r>
            <a:r>
              <a:rPr lang="en-GB" altLang="en-US" sz="1800" b="1" baseline="-25000" dirty="0">
                <a:solidFill>
                  <a:srgbClr val="333399"/>
                </a:solidFill>
                <a:latin typeface="Arial" panose="020B0604020202020204" pitchFamily="34" charset="0"/>
                <a:cs typeface="Arial" panose="020B0604020202020204" pitchFamily="34" charset="0"/>
                <a:sym typeface="Symbol" panose="05050102010706020507" pitchFamily="18" charset="2"/>
              </a:rPr>
              <a:t>F</a:t>
            </a:r>
            <a:r>
              <a:rPr lang="en-GB" altLang="en-US" sz="1800" b="1" dirty="0">
                <a:solidFill>
                  <a:srgbClr val="333399"/>
                </a:solidFill>
                <a:latin typeface="Arial" panose="020B0604020202020204" pitchFamily="34" charset="0"/>
                <a:cs typeface="Arial" panose="020B0604020202020204" pitchFamily="34" charset="0"/>
                <a:sym typeface="Symbol" panose="05050102010706020507" pitchFamily="18" charset="2"/>
              </a:rPr>
              <a:t>+ E)</a:t>
            </a:r>
          </a:p>
          <a:p>
            <a:pPr eaLnBrk="1" hangingPunct="1">
              <a:spcBef>
                <a:spcPct val="50000"/>
              </a:spcBef>
              <a:buFontTx/>
              <a:buNone/>
            </a:pPr>
            <a:r>
              <a:rPr lang="ro-RO" altLang="en-US" sz="1800" b="1" dirty="0">
                <a:solidFill>
                  <a:srgbClr val="333399"/>
                </a:solidFill>
                <a:latin typeface="Arial" panose="020B0604020202020204" pitchFamily="34" charset="0"/>
                <a:cs typeface="Arial" panose="020B0604020202020204" pitchFamily="34" charset="0"/>
                <a:sym typeface="Symbol" panose="05050102010706020507" pitchFamily="18" charset="2"/>
              </a:rPr>
              <a:t>Stările </a:t>
            </a:r>
            <a:r>
              <a:rPr lang="en-GB" altLang="en-US" sz="1800" b="1" dirty="0">
                <a:solidFill>
                  <a:srgbClr val="333399"/>
                </a:solidFill>
                <a:latin typeface="Arial" panose="020B0604020202020204" pitchFamily="34" charset="0"/>
                <a:cs typeface="Arial" panose="020B0604020202020204" pitchFamily="34" charset="0"/>
                <a:sym typeface="Symbol" panose="05050102010706020507" pitchFamily="18" charset="2"/>
              </a:rPr>
              <a:t>E</a:t>
            </a:r>
            <a:r>
              <a:rPr lang="en-GB" altLang="en-US" sz="1800" b="1" dirty="0">
                <a:solidFill>
                  <a:srgbClr val="000000"/>
                </a:solidFill>
                <a:latin typeface="Arial" panose="020B0604020202020204" pitchFamily="34" charset="0"/>
                <a:cs typeface="Arial" panose="020B0604020202020204" pitchFamily="34" charset="0"/>
                <a:sym typeface="Symbol" panose="05050102010706020507" pitchFamily="18" charset="2"/>
              </a:rPr>
              <a:t> </a:t>
            </a:r>
            <a:r>
              <a:rPr lang="ro-RO" altLang="en-US" sz="1800" b="1" dirty="0">
                <a:solidFill>
                  <a:srgbClr val="333399"/>
                </a:solidFill>
                <a:latin typeface="Arial" panose="020B0604020202020204" pitchFamily="34" charset="0"/>
                <a:cs typeface="Arial" panose="020B0604020202020204" pitchFamily="34" charset="0"/>
                <a:sym typeface="Symbol" panose="05050102010706020507" pitchFamily="18" charset="2"/>
              </a:rPr>
              <a:t>mai jos de </a:t>
            </a:r>
            <a:r>
              <a:rPr lang="en-GB" altLang="en-US" sz="1800" b="1" dirty="0">
                <a:solidFill>
                  <a:srgbClr val="333399"/>
                </a:solidFill>
                <a:latin typeface="Arial" panose="020B0604020202020204" pitchFamily="34" charset="0"/>
                <a:cs typeface="Arial" panose="020B0604020202020204" pitchFamily="34" charset="0"/>
                <a:sym typeface="Symbol" panose="05050102010706020507" pitchFamily="18" charset="2"/>
              </a:rPr>
              <a:t>E</a:t>
            </a:r>
            <a:r>
              <a:rPr lang="en-GB" altLang="en-US" sz="1800" b="1" baseline="-25000" dirty="0">
                <a:solidFill>
                  <a:srgbClr val="333399"/>
                </a:solidFill>
                <a:latin typeface="Arial" panose="020B0604020202020204" pitchFamily="34" charset="0"/>
                <a:cs typeface="Arial" panose="020B0604020202020204" pitchFamily="34" charset="0"/>
                <a:sym typeface="Symbol" panose="05050102010706020507" pitchFamily="18" charset="2"/>
              </a:rPr>
              <a:t>F</a:t>
            </a:r>
            <a:r>
              <a:rPr lang="en-GB" altLang="en-US" sz="1800" b="1" dirty="0">
                <a:solidFill>
                  <a:srgbClr val="003366"/>
                </a:solidFill>
                <a:latin typeface="Arial" panose="020B0604020202020204" pitchFamily="34" charset="0"/>
                <a:cs typeface="Arial" panose="020B0604020202020204" pitchFamily="34" charset="0"/>
                <a:sym typeface="Symbol" panose="05050102010706020507" pitchFamily="18" charset="2"/>
              </a:rPr>
              <a:t> </a:t>
            </a:r>
            <a:r>
              <a:rPr lang="ro-RO" altLang="en-US" sz="1800" b="1" dirty="0">
                <a:solidFill>
                  <a:srgbClr val="003366"/>
                </a:solidFill>
                <a:latin typeface="Arial" panose="020B0604020202020204" pitchFamily="34" charset="0"/>
                <a:cs typeface="Arial" panose="020B0604020202020204" pitchFamily="34" charset="0"/>
                <a:sym typeface="Symbol" panose="05050102010706020507" pitchFamily="18" charset="2"/>
              </a:rPr>
              <a:t>sunt ocupate</a:t>
            </a:r>
            <a:r>
              <a:rPr lang="en-GB" altLang="en-US" sz="1800" b="1" dirty="0">
                <a:solidFill>
                  <a:srgbClr val="333399"/>
                </a:solidFill>
                <a:latin typeface="Arial" panose="020B0604020202020204" pitchFamily="34" charset="0"/>
                <a:cs typeface="Arial" panose="020B0604020202020204" pitchFamily="34" charset="0"/>
                <a:sym typeface="Symbol" panose="05050102010706020507" pitchFamily="18" charset="2"/>
              </a:rPr>
              <a:t> –    [1- f(E</a:t>
            </a:r>
            <a:r>
              <a:rPr lang="en-GB" altLang="en-US" sz="1800" b="1" baseline="-25000" dirty="0">
                <a:solidFill>
                  <a:srgbClr val="333399"/>
                </a:solidFill>
                <a:latin typeface="Arial" panose="020B0604020202020204" pitchFamily="34" charset="0"/>
                <a:cs typeface="Arial" panose="020B0604020202020204" pitchFamily="34" charset="0"/>
                <a:sym typeface="Symbol" panose="05050102010706020507" pitchFamily="18" charset="2"/>
              </a:rPr>
              <a:t>F</a:t>
            </a:r>
            <a:r>
              <a:rPr lang="en-GB" altLang="en-US" sz="1800" b="1" dirty="0">
                <a:solidFill>
                  <a:srgbClr val="333399"/>
                </a:solidFill>
                <a:latin typeface="Arial" panose="020B0604020202020204" pitchFamily="34" charset="0"/>
                <a:cs typeface="Arial" panose="020B0604020202020204" pitchFamily="34" charset="0"/>
                <a:sym typeface="Symbol" panose="05050102010706020507" pitchFamily="18" charset="2"/>
              </a:rPr>
              <a:t> - E)]</a:t>
            </a:r>
          </a:p>
        </p:txBody>
      </p:sp>
      <p:sp>
        <p:nvSpPr>
          <p:cNvPr id="108550" name="Text Box 6"/>
          <p:cNvSpPr txBox="1">
            <a:spLocks noChangeArrowheads="1"/>
          </p:cNvSpPr>
          <p:nvPr/>
        </p:nvSpPr>
        <p:spPr bwMode="auto">
          <a:xfrm>
            <a:off x="4256722" y="1406889"/>
            <a:ext cx="45637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o-RO" altLang="en-US" sz="1600" b="1" dirty="0">
                <a:solidFill>
                  <a:srgbClr val="000000"/>
                </a:solidFill>
                <a:latin typeface="Arial" panose="020B0604020202020204" pitchFamily="34" charset="0"/>
                <a:cs typeface="Arial" panose="020B0604020202020204" pitchFamily="34" charset="0"/>
              </a:rPr>
              <a:t>La </a:t>
            </a:r>
            <a:r>
              <a:rPr lang="en-GB" altLang="en-US" sz="1600" b="1" dirty="0">
                <a:solidFill>
                  <a:srgbClr val="000000"/>
                </a:solidFill>
                <a:latin typeface="Arial" panose="020B0604020202020204" pitchFamily="34" charset="0"/>
                <a:cs typeface="Arial" panose="020B0604020202020204" pitchFamily="34" charset="0"/>
              </a:rPr>
              <a:t>T=0K </a:t>
            </a:r>
            <a:r>
              <a:rPr lang="en-GB" altLang="en-US" sz="1600" b="1" i="1" dirty="0">
                <a:solidFill>
                  <a:srgbClr val="000000"/>
                </a:solidFill>
                <a:latin typeface="Arial" panose="020B0604020202020204" pitchFamily="34" charset="0"/>
                <a:cs typeface="Arial" panose="020B0604020202020204" pitchFamily="34" charset="0"/>
              </a:rPr>
              <a:t>f</a:t>
            </a:r>
            <a:r>
              <a:rPr lang="en-GB" altLang="en-US" sz="1600" b="1" dirty="0">
                <a:solidFill>
                  <a:srgbClr val="000000"/>
                </a:solidFill>
                <a:latin typeface="Arial" panose="020B0604020202020204" pitchFamily="34" charset="0"/>
                <a:cs typeface="Arial" panose="020B0604020202020204" pitchFamily="34" charset="0"/>
              </a:rPr>
              <a:t>(E) </a:t>
            </a:r>
            <a:r>
              <a:rPr lang="ro-RO" altLang="en-US" sz="1600" b="1" dirty="0">
                <a:solidFill>
                  <a:srgbClr val="000000"/>
                </a:solidFill>
                <a:latin typeface="Arial" panose="020B0604020202020204" pitchFamily="34" charset="0"/>
                <a:cs typeface="Arial" panose="020B0604020202020204" pitchFamily="34" charset="0"/>
              </a:rPr>
              <a:t>este rectanghiulară</a:t>
            </a:r>
            <a:r>
              <a:rPr lang="en-US" altLang="en-US" sz="1600" b="1" dirty="0">
                <a:solidFill>
                  <a:srgbClr val="000000"/>
                </a:solidFill>
                <a:latin typeface="Arial" panose="020B0604020202020204" pitchFamily="34" charset="0"/>
                <a:cs typeface="Arial" panose="020B0604020202020204" pitchFamily="34" charset="0"/>
              </a:rPr>
              <a:t> </a:t>
            </a:r>
            <a:r>
              <a:rPr lang="en-GB" altLang="en-US" sz="1600" b="1" dirty="0">
                <a:solidFill>
                  <a:srgbClr val="000000"/>
                </a:solidFill>
                <a:latin typeface="Arial" panose="020B0604020202020204" pitchFamily="34" charset="0"/>
                <a:cs typeface="Arial" panose="020B0604020202020204" pitchFamily="34" charset="0"/>
              </a:rPr>
              <a:t>denominator</a:t>
            </a:r>
            <a:r>
              <a:rPr lang="ro-RO" altLang="en-US" sz="1600" b="1" dirty="0">
                <a:solidFill>
                  <a:srgbClr val="000000"/>
                </a:solidFill>
                <a:latin typeface="Arial" panose="020B0604020202020204" pitchFamily="34" charset="0"/>
                <a:cs typeface="Arial" panose="020B0604020202020204" pitchFamily="34" charset="0"/>
              </a:rPr>
              <a:t>ul</a:t>
            </a:r>
            <a:r>
              <a:rPr lang="en-GB" altLang="en-US" sz="1600" b="1" dirty="0">
                <a:solidFill>
                  <a:srgbClr val="000000"/>
                </a:solidFill>
                <a:latin typeface="Arial" panose="020B0604020202020204" pitchFamily="34" charset="0"/>
                <a:cs typeface="Arial" panose="020B0604020202020204" pitchFamily="34" charset="0"/>
              </a:rPr>
              <a:t> exponent</a:t>
            </a:r>
            <a:r>
              <a:rPr lang="ro-RO" altLang="en-US" sz="1600" b="1" dirty="0">
                <a:solidFill>
                  <a:srgbClr val="000000"/>
                </a:solidFill>
                <a:latin typeface="Arial" panose="020B0604020202020204" pitchFamily="34" charset="0"/>
                <a:cs typeface="Arial" panose="020B0604020202020204" pitchFamily="34" charset="0"/>
              </a:rPr>
              <a:t>ei fiind</a:t>
            </a:r>
            <a:endParaRPr lang="en-GB" altLang="en-US" sz="1600" b="1" dirty="0">
              <a:solidFill>
                <a:srgbClr val="000000"/>
              </a:solidFill>
              <a:latin typeface="Arial" panose="020B0604020202020204" pitchFamily="34" charset="0"/>
              <a:cs typeface="Arial" panose="020B0604020202020204" pitchFamily="34" charset="0"/>
            </a:endParaRPr>
          </a:p>
          <a:p>
            <a:pPr eaLnBrk="1" hangingPunct="1">
              <a:spcBef>
                <a:spcPct val="50000"/>
              </a:spcBef>
              <a:buFontTx/>
              <a:buNone/>
            </a:pPr>
            <a:r>
              <a:rPr lang="en-GB" altLang="en-US" sz="1600" b="1" dirty="0">
                <a:solidFill>
                  <a:srgbClr val="000000"/>
                </a:solidFill>
                <a:latin typeface="Arial" panose="020B0604020202020204" pitchFamily="34" charset="0"/>
                <a:cs typeface="Arial" panose="020B0604020202020204" pitchFamily="34" charset="0"/>
              </a:rPr>
              <a:t>1/(1+0)=1 </a:t>
            </a:r>
            <a:r>
              <a:rPr lang="ro-RO" altLang="en-US" sz="1600" b="1" dirty="0">
                <a:solidFill>
                  <a:srgbClr val="000000"/>
                </a:solidFill>
                <a:latin typeface="Arial" panose="020B0604020202020204" pitchFamily="34" charset="0"/>
                <a:cs typeface="Arial" panose="020B0604020202020204" pitchFamily="34" charset="0"/>
              </a:rPr>
              <a:t>când</a:t>
            </a:r>
            <a:r>
              <a:rPr lang="en-GB" altLang="en-US" sz="1600" b="1" dirty="0">
                <a:solidFill>
                  <a:srgbClr val="000000"/>
                </a:solidFill>
                <a:latin typeface="Arial" panose="020B0604020202020204" pitchFamily="34" charset="0"/>
                <a:cs typeface="Arial" panose="020B0604020202020204" pitchFamily="34" charset="0"/>
              </a:rPr>
              <a:t> (E&lt;</a:t>
            </a:r>
            <a:r>
              <a:rPr lang="en-GB" altLang="en-US" sz="1600" b="1" dirty="0" err="1">
                <a:solidFill>
                  <a:srgbClr val="000000"/>
                </a:solidFill>
                <a:latin typeface="Arial" panose="020B0604020202020204" pitchFamily="34" charset="0"/>
                <a:cs typeface="Arial" panose="020B0604020202020204" pitchFamily="34" charset="0"/>
              </a:rPr>
              <a:t>E</a:t>
            </a:r>
            <a:r>
              <a:rPr lang="en-GB" altLang="en-US" sz="1600" b="1" baseline="-25000" dirty="0" err="1">
                <a:solidFill>
                  <a:srgbClr val="000000"/>
                </a:solidFill>
                <a:latin typeface="Arial" panose="020B0604020202020204" pitchFamily="34" charset="0"/>
                <a:cs typeface="Arial" panose="020B0604020202020204" pitchFamily="34" charset="0"/>
              </a:rPr>
              <a:t>f</a:t>
            </a:r>
            <a:r>
              <a:rPr lang="en-GB" altLang="en-US" sz="1600" b="1" dirty="0">
                <a:solidFill>
                  <a:srgbClr val="000000"/>
                </a:solidFill>
                <a:latin typeface="Arial" panose="020B0604020202020204" pitchFamily="34" charset="0"/>
                <a:cs typeface="Arial" panose="020B0604020202020204" pitchFamily="34" charset="0"/>
              </a:rPr>
              <a:t>),       exp. </a:t>
            </a:r>
            <a:r>
              <a:rPr lang="en-GB" altLang="en-US" sz="1600" b="1" dirty="0" err="1">
                <a:solidFill>
                  <a:srgbClr val="000000"/>
                </a:solidFill>
                <a:latin typeface="Arial" panose="020B0604020202020204" pitchFamily="34" charset="0"/>
                <a:cs typeface="Arial" panose="020B0604020202020204" pitchFamily="34" charset="0"/>
              </a:rPr>
              <a:t>negativ</a:t>
            </a:r>
            <a:r>
              <a:rPr lang="ro-RO" altLang="en-US" sz="1600" b="1" dirty="0">
                <a:solidFill>
                  <a:srgbClr val="000000"/>
                </a:solidFill>
                <a:latin typeface="Arial" panose="020B0604020202020204" pitchFamily="34" charset="0"/>
                <a:cs typeface="Arial" panose="020B0604020202020204" pitchFamily="34" charset="0"/>
              </a:rPr>
              <a:t>ă</a:t>
            </a:r>
            <a:endParaRPr lang="en-GB" altLang="en-US" sz="1600" b="1" dirty="0">
              <a:solidFill>
                <a:srgbClr val="000000"/>
              </a:solidFill>
              <a:latin typeface="Arial" panose="020B0604020202020204" pitchFamily="34" charset="0"/>
              <a:cs typeface="Arial" panose="020B0604020202020204" pitchFamily="34" charset="0"/>
            </a:endParaRPr>
          </a:p>
          <a:p>
            <a:pPr eaLnBrk="1" hangingPunct="1">
              <a:spcBef>
                <a:spcPct val="50000"/>
              </a:spcBef>
              <a:buFontTx/>
              <a:buNone/>
            </a:pPr>
            <a:r>
              <a:rPr lang="en-GB" altLang="en-US" sz="1600" b="1" dirty="0">
                <a:solidFill>
                  <a:srgbClr val="000000"/>
                </a:solidFill>
                <a:latin typeface="Arial" panose="020B0604020202020204" pitchFamily="34" charset="0"/>
                <a:cs typeface="Arial" panose="020B0604020202020204" pitchFamily="34" charset="0"/>
              </a:rPr>
              <a:t>1/(1+</a:t>
            </a:r>
            <a:r>
              <a:rPr lang="en-GB" altLang="en-US" sz="1600" b="1" dirty="0">
                <a:solidFill>
                  <a:srgbClr val="000000"/>
                </a:solidFill>
                <a:latin typeface="Arial" panose="020B0604020202020204" pitchFamily="34" charset="0"/>
                <a:cs typeface="Arial" panose="020B0604020202020204" pitchFamily="34" charset="0"/>
                <a:sym typeface="Symbol" panose="05050102010706020507" pitchFamily="18" charset="2"/>
              </a:rPr>
              <a:t>)-0 </a:t>
            </a:r>
            <a:r>
              <a:rPr lang="ro-RO" altLang="en-US" sz="1600" b="1" dirty="0">
                <a:solidFill>
                  <a:srgbClr val="000000"/>
                </a:solidFill>
                <a:latin typeface="Arial" panose="020B0604020202020204" pitchFamily="34" charset="0"/>
                <a:cs typeface="Arial" panose="020B0604020202020204" pitchFamily="34" charset="0"/>
                <a:sym typeface="Symbol" panose="05050102010706020507" pitchFamily="18" charset="2"/>
              </a:rPr>
              <a:t>când</a:t>
            </a:r>
            <a:r>
              <a:rPr lang="en-GB" altLang="en-US" sz="1600" b="1" dirty="0">
                <a:solidFill>
                  <a:srgbClr val="000000"/>
                </a:solidFill>
                <a:latin typeface="Arial" panose="020B0604020202020204" pitchFamily="34" charset="0"/>
                <a:cs typeface="Arial" panose="020B0604020202020204" pitchFamily="34" charset="0"/>
                <a:sym typeface="Symbol" panose="05050102010706020507" pitchFamily="18" charset="2"/>
              </a:rPr>
              <a:t> (E&gt;</a:t>
            </a:r>
            <a:r>
              <a:rPr lang="en-GB" altLang="en-US" sz="1600" b="1" dirty="0" err="1">
                <a:solidFill>
                  <a:srgbClr val="000000"/>
                </a:solidFill>
                <a:latin typeface="Arial" panose="020B0604020202020204" pitchFamily="34" charset="0"/>
                <a:cs typeface="Arial" panose="020B0604020202020204" pitchFamily="34" charset="0"/>
                <a:sym typeface="Symbol" panose="05050102010706020507" pitchFamily="18" charset="2"/>
              </a:rPr>
              <a:t>E</a:t>
            </a:r>
            <a:r>
              <a:rPr lang="en-GB" altLang="en-US" sz="1600" b="1" baseline="-25000" dirty="0" err="1">
                <a:solidFill>
                  <a:srgbClr val="000000"/>
                </a:solidFill>
                <a:latin typeface="Arial" panose="020B0604020202020204" pitchFamily="34" charset="0"/>
                <a:cs typeface="Arial" panose="020B0604020202020204" pitchFamily="34" charset="0"/>
                <a:sym typeface="Symbol" panose="05050102010706020507" pitchFamily="18" charset="2"/>
              </a:rPr>
              <a:t>f</a:t>
            </a:r>
            <a:r>
              <a:rPr lang="en-GB" altLang="en-US" sz="1600" b="1" dirty="0">
                <a:solidFill>
                  <a:srgbClr val="000000"/>
                </a:solidFill>
                <a:latin typeface="Arial" panose="020B0604020202020204" pitchFamily="34" charset="0"/>
                <a:cs typeface="Arial" panose="020B0604020202020204" pitchFamily="34" charset="0"/>
                <a:sym typeface="Symbol" panose="05050102010706020507" pitchFamily="18" charset="2"/>
              </a:rPr>
              <a:t>),           exp. </a:t>
            </a:r>
            <a:r>
              <a:rPr lang="en-GB" altLang="en-US" sz="1600" b="1" dirty="0" err="1">
                <a:solidFill>
                  <a:srgbClr val="000000"/>
                </a:solidFill>
                <a:latin typeface="Arial" panose="020B0604020202020204" pitchFamily="34" charset="0"/>
                <a:cs typeface="Arial" panose="020B0604020202020204" pitchFamily="34" charset="0"/>
                <a:sym typeface="Symbol" panose="05050102010706020507" pitchFamily="18" charset="2"/>
              </a:rPr>
              <a:t>po</a:t>
            </a:r>
            <a:r>
              <a:rPr lang="ro-RO" altLang="en-US" sz="1600" b="1" dirty="0">
                <a:solidFill>
                  <a:srgbClr val="000000"/>
                </a:solidFill>
                <a:latin typeface="Arial" panose="020B0604020202020204" pitchFamily="34" charset="0"/>
                <a:cs typeface="Arial" panose="020B0604020202020204" pitchFamily="34" charset="0"/>
                <a:sym typeface="Symbol" panose="05050102010706020507" pitchFamily="18" charset="2"/>
              </a:rPr>
              <a:t>z</a:t>
            </a:r>
            <a:r>
              <a:rPr lang="en-GB" altLang="en-US" sz="1600" b="1" dirty="0" err="1">
                <a:solidFill>
                  <a:srgbClr val="000000"/>
                </a:solidFill>
                <a:latin typeface="Arial" panose="020B0604020202020204" pitchFamily="34" charset="0"/>
                <a:cs typeface="Arial" panose="020B0604020202020204" pitchFamily="34" charset="0"/>
                <a:sym typeface="Symbol" panose="05050102010706020507" pitchFamily="18" charset="2"/>
              </a:rPr>
              <a:t>itiv</a:t>
            </a:r>
            <a:r>
              <a:rPr lang="ro-RO" altLang="en-US" sz="1600" b="1" dirty="0">
                <a:solidFill>
                  <a:srgbClr val="000000"/>
                </a:solidFill>
                <a:latin typeface="Arial" panose="020B0604020202020204" pitchFamily="34" charset="0"/>
                <a:cs typeface="Arial" panose="020B0604020202020204" pitchFamily="34" charset="0"/>
                <a:sym typeface="Symbol" panose="05050102010706020507" pitchFamily="18" charset="2"/>
              </a:rPr>
              <a:t>ă</a:t>
            </a:r>
            <a:endParaRPr lang="en-GB" altLang="en-US" sz="1600" b="1" dirty="0">
              <a:solidFill>
                <a:srgbClr val="000000"/>
              </a:solidFill>
              <a:latin typeface="Arial" panose="020B0604020202020204" pitchFamily="34" charset="0"/>
              <a:cs typeface="Arial" panose="020B0604020202020204" pitchFamily="34" charset="0"/>
              <a:sym typeface="Symbol" panose="05050102010706020507" pitchFamily="18" charset="2"/>
            </a:endParaRPr>
          </a:p>
        </p:txBody>
      </p:sp>
      <p:sp>
        <p:nvSpPr>
          <p:cNvPr id="108551" name="Text Box 7"/>
          <p:cNvSpPr txBox="1">
            <a:spLocks noChangeArrowheads="1"/>
          </p:cNvSpPr>
          <p:nvPr/>
        </p:nvSpPr>
        <p:spPr bwMode="auto">
          <a:xfrm>
            <a:off x="323527" y="6350169"/>
            <a:ext cx="877999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o-RO" altLang="en-US" sz="1350" dirty="0">
                <a:solidFill>
                  <a:srgbClr val="333399"/>
                </a:solidFill>
                <a:latin typeface="Arial" panose="020B0604020202020204" pitchFamily="34" charset="0"/>
                <a:cs typeface="Arial" panose="020B0604020202020204" pitchFamily="34" charset="0"/>
              </a:rPr>
              <a:t>Simetria distribuției stărilor energetice ocupate sau libere fașă de </a:t>
            </a:r>
            <a:r>
              <a:rPr lang="en-GB" altLang="en-US" sz="1350" dirty="0">
                <a:solidFill>
                  <a:srgbClr val="333399"/>
                </a:solidFill>
                <a:latin typeface="Arial" panose="020B0604020202020204" pitchFamily="34" charset="0"/>
                <a:cs typeface="Arial" panose="020B0604020202020204" pitchFamily="34" charset="0"/>
              </a:rPr>
              <a:t>E</a:t>
            </a:r>
            <a:r>
              <a:rPr lang="en-GB" altLang="en-US" sz="1350" baseline="-25000" dirty="0">
                <a:solidFill>
                  <a:srgbClr val="333399"/>
                </a:solidFill>
                <a:latin typeface="Arial" panose="020B0604020202020204" pitchFamily="34" charset="0"/>
                <a:cs typeface="Arial" panose="020B0604020202020204" pitchFamily="34" charset="0"/>
              </a:rPr>
              <a:t>F</a:t>
            </a:r>
            <a:r>
              <a:rPr lang="en-GB" altLang="en-US" sz="1350" dirty="0">
                <a:solidFill>
                  <a:srgbClr val="333399"/>
                </a:solidFill>
                <a:latin typeface="Arial" panose="020B0604020202020204" pitchFamily="34" charset="0"/>
                <a:cs typeface="Arial" panose="020B0604020202020204" pitchFamily="34" charset="0"/>
              </a:rPr>
              <a:t> </a:t>
            </a:r>
            <a:r>
              <a:rPr lang="ro-RO" altLang="en-US" sz="1350" dirty="0">
                <a:solidFill>
                  <a:srgbClr val="333399"/>
                </a:solidFill>
                <a:latin typeface="Arial" panose="020B0604020202020204" pitchFamily="34" charset="0"/>
                <a:cs typeface="Arial" panose="020B0604020202020204" pitchFamily="34" charset="0"/>
              </a:rPr>
              <a:t>indică nivelul Fermi ca un punct reper natural în calculul concentrației electronilor și golurilor în SC</a:t>
            </a:r>
            <a:r>
              <a:rPr lang="en-GB" altLang="en-US" sz="1350" dirty="0">
                <a:solidFill>
                  <a:srgbClr val="333399"/>
                </a:solidFill>
                <a:latin typeface="Arial" panose="020B0604020202020204" pitchFamily="34" charset="0"/>
                <a:cs typeface="Arial" panose="020B0604020202020204" pitchFamily="34" charset="0"/>
              </a:rPr>
              <a:t>.</a:t>
            </a:r>
            <a:r>
              <a:rPr lang="en-US" altLang="en-US" sz="1350" dirty="0">
                <a:solidFill>
                  <a:srgbClr val="333399"/>
                </a:solidFill>
                <a:latin typeface="Arial" panose="020B0604020202020204" pitchFamily="34" charset="0"/>
                <a:cs typeface="Arial" panose="020B0604020202020204" pitchFamily="34" charset="0"/>
              </a:rPr>
              <a:t> </a:t>
            </a:r>
            <a:endParaRPr lang="en-GB" altLang="en-US" sz="1350" dirty="0">
              <a:solidFill>
                <a:srgbClr val="33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5828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537492"/>
            <a:ext cx="4132306" cy="356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 Box 5"/>
          <p:cNvSpPr txBox="1">
            <a:spLocks noChangeArrowheads="1"/>
          </p:cNvSpPr>
          <p:nvPr/>
        </p:nvSpPr>
        <p:spPr bwMode="auto">
          <a:xfrm>
            <a:off x="2411760" y="201171"/>
            <a:ext cx="4538663" cy="33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ro-RO" altLang="en-US" sz="1575" dirty="0">
                <a:solidFill>
                  <a:srgbClr val="0000FF"/>
                </a:solidFill>
                <a:latin typeface="Comic Sans MS" panose="030F0702030302020204" pitchFamily="66" charset="0"/>
                <a:cs typeface="Arial" panose="020B0604020202020204" pitchFamily="34" charset="0"/>
              </a:rPr>
              <a:t>Relații între </a:t>
            </a:r>
            <a:r>
              <a:rPr lang="en-IE" altLang="en-US" sz="1575" b="1" dirty="0">
                <a:solidFill>
                  <a:srgbClr val="0000FF"/>
                </a:solidFill>
                <a:latin typeface="Comic Sans MS" panose="030F0702030302020204" pitchFamily="66" charset="0"/>
                <a:cs typeface="Arial" panose="020B0604020202020204" pitchFamily="34" charset="0"/>
              </a:rPr>
              <a:t>f</a:t>
            </a:r>
            <a:r>
              <a:rPr lang="en-IE" altLang="en-US" sz="1575" dirty="0">
                <a:solidFill>
                  <a:srgbClr val="0000FF"/>
                </a:solidFill>
                <a:latin typeface="Comic Sans MS" panose="030F0702030302020204" pitchFamily="66" charset="0"/>
                <a:cs typeface="Arial" panose="020B0604020202020204" pitchFamily="34" charset="0"/>
              </a:rPr>
              <a:t>(</a:t>
            </a:r>
            <a:r>
              <a:rPr lang="en-IE" altLang="en-US" sz="1575" b="1" dirty="0">
                <a:solidFill>
                  <a:srgbClr val="0000FF"/>
                </a:solidFill>
                <a:latin typeface="Comic Sans MS" panose="030F0702030302020204" pitchFamily="66" charset="0"/>
                <a:cs typeface="Arial" panose="020B0604020202020204" pitchFamily="34" charset="0"/>
              </a:rPr>
              <a:t>E</a:t>
            </a:r>
            <a:r>
              <a:rPr lang="en-IE" altLang="en-US" sz="1575" dirty="0">
                <a:solidFill>
                  <a:srgbClr val="0000FF"/>
                </a:solidFill>
                <a:latin typeface="Comic Sans MS" panose="030F0702030302020204" pitchFamily="66" charset="0"/>
                <a:cs typeface="Arial" panose="020B0604020202020204" pitchFamily="34" charset="0"/>
              </a:rPr>
              <a:t>) </a:t>
            </a:r>
            <a:r>
              <a:rPr lang="ro-RO" altLang="en-US" sz="1575" dirty="0">
                <a:solidFill>
                  <a:srgbClr val="0000FF"/>
                </a:solidFill>
                <a:latin typeface="Comic Sans MS" panose="030F0702030302020204" pitchFamily="66" charset="0"/>
                <a:cs typeface="Arial" panose="020B0604020202020204" pitchFamily="34" charset="0"/>
              </a:rPr>
              <a:t>și structura benzii</a:t>
            </a:r>
            <a:endParaRPr lang="ru-RU" altLang="en-US" sz="1575" dirty="0">
              <a:solidFill>
                <a:srgbClr val="0000FF"/>
              </a:solidFill>
              <a:latin typeface="Comic Sans MS" panose="030F0702030302020204" pitchFamily="66" charset="0"/>
              <a:cs typeface="Arial" panose="020B0604020202020204" pitchFamily="34" charset="0"/>
            </a:endParaRPr>
          </a:p>
        </p:txBody>
      </p:sp>
      <p:sp>
        <p:nvSpPr>
          <p:cNvPr id="109572" name="Text Box 6"/>
          <p:cNvSpPr txBox="1">
            <a:spLocks noChangeArrowheads="1"/>
          </p:cNvSpPr>
          <p:nvPr/>
        </p:nvSpPr>
        <p:spPr bwMode="auto">
          <a:xfrm>
            <a:off x="35413" y="4103564"/>
            <a:ext cx="9036496"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30000"/>
              </a:spcBef>
              <a:buFontTx/>
              <a:buNone/>
            </a:pPr>
            <a:r>
              <a:rPr lang="ro-RO" altLang="en-US" sz="2000" dirty="0">
                <a:solidFill>
                  <a:srgbClr val="333399"/>
                </a:solidFill>
                <a:latin typeface="Arial" panose="020B0604020202020204" pitchFamily="34" charset="0"/>
                <a:cs typeface="Arial" panose="020B0604020202020204" pitchFamily="34" charset="0"/>
              </a:rPr>
              <a:t>În SC </a:t>
            </a:r>
            <a:r>
              <a:rPr lang="ro-RO" altLang="en-US" sz="2000" dirty="0">
                <a:solidFill>
                  <a:srgbClr val="FF0000"/>
                </a:solidFill>
                <a:latin typeface="Arial" panose="020B0604020202020204" pitchFamily="34" charset="0"/>
                <a:cs typeface="Arial" panose="020B0604020202020204" pitchFamily="34" charset="0"/>
              </a:rPr>
              <a:t>intrinsec </a:t>
            </a:r>
            <a:r>
              <a:rPr lang="ro-RO" altLang="en-US" sz="2000" dirty="0">
                <a:solidFill>
                  <a:srgbClr val="333399"/>
                </a:solidFill>
                <a:latin typeface="Arial" panose="020B0604020202020204" pitchFamily="34" charset="0"/>
                <a:cs typeface="Arial" panose="020B0604020202020204" pitchFamily="34" charset="0"/>
              </a:rPr>
              <a:t>nivelul Fermi</a:t>
            </a:r>
            <a:r>
              <a:rPr lang="en-GB" altLang="en-US" sz="2000" dirty="0">
                <a:solidFill>
                  <a:srgbClr val="333399"/>
                </a:solidFill>
                <a:latin typeface="Arial" panose="020B0604020202020204" pitchFamily="34" charset="0"/>
                <a:cs typeface="Arial" panose="020B0604020202020204" pitchFamily="34" charset="0"/>
              </a:rPr>
              <a:t> </a:t>
            </a:r>
            <a:r>
              <a:rPr lang="en-GB" altLang="en-US" sz="2000" b="1" i="1" dirty="0">
                <a:solidFill>
                  <a:srgbClr val="333399"/>
                </a:solidFill>
                <a:latin typeface="Arial" panose="020B0604020202020204" pitchFamily="34" charset="0"/>
                <a:cs typeface="Arial" panose="020B0604020202020204" pitchFamily="34" charset="0"/>
              </a:rPr>
              <a:t>E</a:t>
            </a:r>
            <a:r>
              <a:rPr lang="en-GB" altLang="en-US" sz="2000" b="1" i="1" baseline="-25000" dirty="0">
                <a:solidFill>
                  <a:srgbClr val="333399"/>
                </a:solidFill>
                <a:latin typeface="Arial" panose="020B0604020202020204" pitchFamily="34" charset="0"/>
                <a:cs typeface="Arial" panose="020B0604020202020204" pitchFamily="34" charset="0"/>
              </a:rPr>
              <a:t>F</a:t>
            </a:r>
            <a:r>
              <a:rPr lang="en-GB" altLang="en-US" sz="2000" dirty="0">
                <a:solidFill>
                  <a:srgbClr val="333399"/>
                </a:solidFill>
                <a:latin typeface="Arial" panose="020B0604020202020204" pitchFamily="34" charset="0"/>
                <a:cs typeface="Arial" panose="020B0604020202020204" pitchFamily="34" charset="0"/>
              </a:rPr>
              <a:t> </a:t>
            </a:r>
            <a:r>
              <a:rPr lang="ro-RO" altLang="en-US" sz="2000" dirty="0">
                <a:solidFill>
                  <a:srgbClr val="333399"/>
                </a:solidFill>
                <a:latin typeface="Arial" panose="020B0604020202020204" pitchFamily="34" charset="0"/>
                <a:cs typeface="Arial" panose="020B0604020202020204" pitchFamily="34" charset="0"/>
              </a:rPr>
              <a:t>trebuie să fie la mijlocul benzii interzise</a:t>
            </a:r>
            <a:r>
              <a:rPr lang="en-GB" altLang="en-US" sz="2000" dirty="0">
                <a:solidFill>
                  <a:srgbClr val="333399"/>
                </a:solidFill>
                <a:latin typeface="Arial" panose="020B0604020202020204" pitchFamily="34" charset="0"/>
                <a:cs typeface="Arial" panose="020B0604020202020204" pitchFamily="34" charset="0"/>
              </a:rPr>
              <a:t>.</a:t>
            </a:r>
            <a:r>
              <a:rPr lang="ru-RU" altLang="en-US" sz="2000" dirty="0">
                <a:solidFill>
                  <a:srgbClr val="333399"/>
                </a:solidFill>
                <a:latin typeface="Arial" panose="020B0604020202020204" pitchFamily="34" charset="0"/>
                <a:cs typeface="Arial" panose="020B0604020202020204" pitchFamily="34" charset="0"/>
              </a:rPr>
              <a:t> </a:t>
            </a:r>
            <a:endParaRPr lang="ro-RO" altLang="en-US" sz="2000" dirty="0">
              <a:solidFill>
                <a:srgbClr val="333399"/>
              </a:solidFill>
              <a:latin typeface="Arial" panose="020B0604020202020204" pitchFamily="34" charset="0"/>
              <a:cs typeface="Arial" panose="020B0604020202020204" pitchFamily="34" charset="0"/>
            </a:endParaRPr>
          </a:p>
          <a:p>
            <a:pPr eaLnBrk="1" hangingPunct="1">
              <a:spcBef>
                <a:spcPct val="30000"/>
              </a:spcBef>
              <a:buFontTx/>
              <a:buNone/>
            </a:pPr>
            <a:r>
              <a:rPr lang="ro-RO" altLang="en-US" sz="2000" dirty="0">
                <a:solidFill>
                  <a:srgbClr val="333399"/>
                </a:solidFill>
                <a:latin typeface="Arial" panose="020B0604020202020204" pitchFamily="34" charset="0"/>
                <a:cs typeface="Arial" panose="020B0604020202020204" pitchFamily="34" charset="0"/>
              </a:rPr>
              <a:t>În </a:t>
            </a:r>
            <a:r>
              <a:rPr lang="en-US" altLang="en-US" sz="2000" dirty="0">
                <a:solidFill>
                  <a:srgbClr val="FF0000"/>
                </a:solidFill>
                <a:latin typeface="Arial" panose="020B0604020202020204" pitchFamily="34" charset="0"/>
                <a:cs typeface="Arial" panose="020B0604020202020204" pitchFamily="34" charset="0"/>
              </a:rPr>
              <a:t>n-</a:t>
            </a:r>
            <a:r>
              <a:rPr lang="ro-RO" altLang="en-US" sz="2000" dirty="0">
                <a:solidFill>
                  <a:srgbClr val="FF0000"/>
                </a:solidFill>
                <a:latin typeface="Arial" panose="020B0604020202020204" pitchFamily="34" charset="0"/>
                <a:cs typeface="Arial" panose="020B0604020202020204" pitchFamily="34" charset="0"/>
              </a:rPr>
              <a:t>SC </a:t>
            </a:r>
            <a:r>
              <a:rPr lang="ro-RO" altLang="en-US" sz="2000" dirty="0">
                <a:solidFill>
                  <a:srgbClr val="333399"/>
                </a:solidFill>
                <a:latin typeface="Arial" panose="020B0604020202020204" pitchFamily="34" charset="0"/>
                <a:cs typeface="Arial" panose="020B0604020202020204" pitchFamily="34" charset="0"/>
              </a:rPr>
              <a:t>funcția de distribuție</a:t>
            </a:r>
            <a:r>
              <a:rPr lang="en-US" altLang="en-US" sz="2000" dirty="0">
                <a:solidFill>
                  <a:srgbClr val="333399"/>
                </a:solidFill>
                <a:latin typeface="Arial" panose="020B0604020202020204" pitchFamily="34" charset="0"/>
                <a:cs typeface="Arial" panose="020B0604020202020204" pitchFamily="34" charset="0"/>
              </a:rPr>
              <a:t> </a:t>
            </a:r>
            <a:r>
              <a:rPr lang="en-US" altLang="en-US" sz="2000" b="1" i="1" dirty="0">
                <a:solidFill>
                  <a:srgbClr val="333399"/>
                </a:solidFill>
                <a:latin typeface="Arial" panose="020B0604020202020204" pitchFamily="34" charset="0"/>
                <a:cs typeface="Arial" panose="020B0604020202020204" pitchFamily="34" charset="0"/>
              </a:rPr>
              <a:t>f(E)</a:t>
            </a:r>
            <a:r>
              <a:rPr lang="en-US" altLang="en-US" sz="2000" dirty="0">
                <a:solidFill>
                  <a:srgbClr val="333399"/>
                </a:solidFill>
                <a:latin typeface="Arial" panose="020B0604020202020204" pitchFamily="34" charset="0"/>
                <a:cs typeface="Arial" panose="020B0604020202020204" pitchFamily="34" charset="0"/>
              </a:rPr>
              <a:t> </a:t>
            </a:r>
            <a:r>
              <a:rPr lang="ro-RO" altLang="en-US" sz="2000" dirty="0">
                <a:solidFill>
                  <a:srgbClr val="333399"/>
                </a:solidFill>
                <a:latin typeface="Arial" panose="020B0604020202020204" pitchFamily="34" charset="0"/>
                <a:cs typeface="Arial" panose="020B0604020202020204" pitchFamily="34" charset="0"/>
              </a:rPr>
              <a:t>va fi plasat mai sus de poziția în SC intrinsec Diferența dintre energii </a:t>
            </a:r>
            <a:r>
              <a:rPr lang="en-US" altLang="en-US" sz="2000" b="1" dirty="0">
                <a:solidFill>
                  <a:srgbClr val="333399"/>
                </a:solidFill>
                <a:latin typeface="Arial" panose="020B0604020202020204" pitchFamily="34" charset="0"/>
                <a:cs typeface="Arial" panose="020B0604020202020204" pitchFamily="34" charset="0"/>
              </a:rPr>
              <a:t>(</a:t>
            </a:r>
            <a:r>
              <a:rPr lang="en-US" altLang="en-US" sz="2000" b="1" dirty="0" err="1">
                <a:solidFill>
                  <a:srgbClr val="333399"/>
                </a:solidFill>
                <a:latin typeface="Arial" panose="020B0604020202020204" pitchFamily="34" charset="0"/>
                <a:cs typeface="Arial" panose="020B0604020202020204" pitchFamily="34" charset="0"/>
              </a:rPr>
              <a:t>E</a:t>
            </a:r>
            <a:r>
              <a:rPr lang="en-US" altLang="en-US" sz="2000" b="1" baseline="-25000" dirty="0" err="1">
                <a:solidFill>
                  <a:srgbClr val="333399"/>
                </a:solidFill>
                <a:latin typeface="Arial" panose="020B0604020202020204" pitchFamily="34" charset="0"/>
                <a:cs typeface="Arial" panose="020B0604020202020204" pitchFamily="34" charset="0"/>
              </a:rPr>
              <a:t>c</a:t>
            </a:r>
            <a:r>
              <a:rPr lang="en-US" altLang="en-US" sz="2000" b="1" dirty="0">
                <a:solidFill>
                  <a:srgbClr val="333399"/>
                </a:solidFill>
                <a:latin typeface="Arial" panose="020B0604020202020204" pitchFamily="34" charset="0"/>
                <a:cs typeface="Arial" panose="020B0604020202020204" pitchFamily="34" charset="0"/>
              </a:rPr>
              <a:t> – E</a:t>
            </a:r>
            <a:r>
              <a:rPr lang="en-US" altLang="en-US" sz="2000" b="1" baseline="-25000" dirty="0">
                <a:solidFill>
                  <a:srgbClr val="333399"/>
                </a:solidFill>
                <a:latin typeface="Arial" panose="020B0604020202020204" pitchFamily="34" charset="0"/>
                <a:cs typeface="Arial" panose="020B0604020202020204" pitchFamily="34" charset="0"/>
              </a:rPr>
              <a:t>F</a:t>
            </a:r>
            <a:r>
              <a:rPr lang="en-US" altLang="en-US" sz="2000" b="1" dirty="0">
                <a:solidFill>
                  <a:srgbClr val="333399"/>
                </a:solidFill>
                <a:latin typeface="Arial" panose="020B0604020202020204" pitchFamily="34" charset="0"/>
                <a:cs typeface="Arial" panose="020B0604020202020204" pitchFamily="34" charset="0"/>
              </a:rPr>
              <a:t>)</a:t>
            </a:r>
            <a:r>
              <a:rPr lang="en-US" altLang="en-US" sz="2000" dirty="0">
                <a:solidFill>
                  <a:srgbClr val="333399"/>
                </a:solidFill>
                <a:latin typeface="Arial" panose="020B0604020202020204" pitchFamily="34" charset="0"/>
                <a:cs typeface="Arial" panose="020B0604020202020204" pitchFamily="34" charset="0"/>
              </a:rPr>
              <a:t> </a:t>
            </a:r>
            <a:r>
              <a:rPr lang="ro-RO" altLang="en-US" sz="2000" dirty="0">
                <a:solidFill>
                  <a:srgbClr val="333399"/>
                </a:solidFill>
                <a:latin typeface="Arial" panose="020B0604020202020204" pitchFamily="34" charset="0"/>
                <a:cs typeface="Arial" panose="020B0604020202020204" pitchFamily="34" charset="0"/>
              </a:rPr>
              <a:t>ne indică măsura concentrației </a:t>
            </a:r>
            <a:r>
              <a:rPr lang="en-US" altLang="en-US" sz="2000" b="1" i="1" dirty="0">
                <a:solidFill>
                  <a:srgbClr val="333399"/>
                </a:solidFill>
                <a:latin typeface="Arial" panose="020B0604020202020204" pitchFamily="34" charset="0"/>
                <a:cs typeface="Arial" panose="020B0604020202020204" pitchFamily="34" charset="0"/>
              </a:rPr>
              <a:t>n</a:t>
            </a:r>
            <a:r>
              <a:rPr lang="en-US" altLang="en-US" sz="2000" dirty="0">
                <a:solidFill>
                  <a:srgbClr val="333399"/>
                </a:solidFill>
                <a:latin typeface="Arial" panose="020B0604020202020204" pitchFamily="34" charset="0"/>
                <a:cs typeface="Arial" panose="020B0604020202020204" pitchFamily="34" charset="0"/>
              </a:rPr>
              <a:t>.</a:t>
            </a:r>
          </a:p>
          <a:p>
            <a:pPr eaLnBrk="1" hangingPunct="1">
              <a:spcBef>
                <a:spcPct val="30000"/>
              </a:spcBef>
              <a:buFontTx/>
              <a:buNone/>
            </a:pPr>
            <a:r>
              <a:rPr lang="ro-RO" altLang="en-US" sz="2000" dirty="0">
                <a:solidFill>
                  <a:srgbClr val="333399"/>
                </a:solidFill>
                <a:latin typeface="Arial" panose="020B0604020202020204" pitchFamily="34" charset="0"/>
                <a:cs typeface="Arial" panose="020B0604020202020204" pitchFamily="34" charset="0"/>
              </a:rPr>
              <a:t>Pentru </a:t>
            </a:r>
            <a:r>
              <a:rPr lang="en-GB" altLang="en-US" sz="2000" dirty="0">
                <a:solidFill>
                  <a:srgbClr val="FF0000"/>
                </a:solidFill>
                <a:latin typeface="Arial" panose="020B0604020202020204" pitchFamily="34" charset="0"/>
                <a:cs typeface="Arial" panose="020B0604020202020204" pitchFamily="34" charset="0"/>
              </a:rPr>
              <a:t>p-</a:t>
            </a:r>
            <a:r>
              <a:rPr lang="ro-RO" altLang="en-US" sz="2000" dirty="0">
                <a:solidFill>
                  <a:srgbClr val="FF0000"/>
                </a:solidFill>
                <a:latin typeface="Arial" panose="020B0604020202020204" pitchFamily="34" charset="0"/>
                <a:cs typeface="Arial" panose="020B0604020202020204" pitchFamily="34" charset="0"/>
              </a:rPr>
              <a:t>SC </a:t>
            </a:r>
            <a:r>
              <a:rPr lang="ro-RO" altLang="en-US" sz="2000" dirty="0">
                <a:solidFill>
                  <a:srgbClr val="333399"/>
                </a:solidFill>
                <a:latin typeface="Arial" panose="020B0604020202020204" pitchFamily="34" charset="0"/>
                <a:cs typeface="Arial" panose="020B0604020202020204" pitchFamily="34" charset="0"/>
              </a:rPr>
              <a:t>nivelul </a:t>
            </a:r>
            <a:r>
              <a:rPr lang="en-GB" altLang="en-US" sz="2000" dirty="0">
                <a:solidFill>
                  <a:srgbClr val="333399"/>
                </a:solidFill>
                <a:latin typeface="Arial" panose="020B0604020202020204" pitchFamily="34" charset="0"/>
                <a:cs typeface="Arial" panose="020B0604020202020204" pitchFamily="34" charset="0"/>
              </a:rPr>
              <a:t>Fermi </a:t>
            </a:r>
            <a:r>
              <a:rPr lang="ro-RO" altLang="en-US" sz="2000" dirty="0">
                <a:solidFill>
                  <a:srgbClr val="333399"/>
                </a:solidFill>
                <a:latin typeface="Arial" panose="020B0604020202020204" pitchFamily="34" charset="0"/>
                <a:cs typeface="Arial" panose="020B0604020202020204" pitchFamily="34" charset="0"/>
              </a:rPr>
              <a:t>este plasat mai aproape de BV , astfel că coada funcției</a:t>
            </a:r>
            <a:r>
              <a:rPr lang="en-GB" altLang="en-US" sz="2000" dirty="0">
                <a:solidFill>
                  <a:srgbClr val="333399"/>
                </a:solidFill>
                <a:latin typeface="Arial" panose="020B0604020202020204" pitchFamily="34" charset="0"/>
                <a:cs typeface="Arial" panose="020B0604020202020204" pitchFamily="34" charset="0"/>
              </a:rPr>
              <a:t> </a:t>
            </a:r>
            <a:r>
              <a:rPr lang="en-GB" altLang="en-US" sz="2000" b="1" dirty="0">
                <a:solidFill>
                  <a:srgbClr val="333399"/>
                </a:solidFill>
                <a:latin typeface="Arial" panose="020B0604020202020204" pitchFamily="34" charset="0"/>
                <a:cs typeface="Arial" panose="020B0604020202020204" pitchFamily="34" charset="0"/>
              </a:rPr>
              <a:t>[1-</a:t>
            </a:r>
            <a:r>
              <a:rPr lang="en-GB" altLang="en-US" sz="2000" b="1" i="1" dirty="0">
                <a:solidFill>
                  <a:srgbClr val="333399"/>
                </a:solidFill>
                <a:latin typeface="Arial" panose="020B0604020202020204" pitchFamily="34" charset="0"/>
                <a:cs typeface="Arial" panose="020B0604020202020204" pitchFamily="34" charset="0"/>
              </a:rPr>
              <a:t>f</a:t>
            </a:r>
            <a:r>
              <a:rPr lang="en-GB" altLang="en-US" sz="2000" b="1" dirty="0">
                <a:solidFill>
                  <a:srgbClr val="333399"/>
                </a:solidFill>
                <a:latin typeface="Arial" panose="020B0604020202020204" pitchFamily="34" charset="0"/>
                <a:cs typeface="Arial" panose="020B0604020202020204" pitchFamily="34" charset="0"/>
              </a:rPr>
              <a:t>(E)]</a:t>
            </a:r>
            <a:r>
              <a:rPr lang="en-GB" altLang="en-US" sz="2000" dirty="0">
                <a:solidFill>
                  <a:srgbClr val="333399"/>
                </a:solidFill>
                <a:latin typeface="Arial" panose="020B0604020202020204" pitchFamily="34" charset="0"/>
                <a:cs typeface="Arial" panose="020B0604020202020204" pitchFamily="34" charset="0"/>
              </a:rPr>
              <a:t> </a:t>
            </a:r>
            <a:r>
              <a:rPr lang="ro-RO" altLang="en-US" sz="2000" dirty="0">
                <a:solidFill>
                  <a:srgbClr val="333399"/>
                </a:solidFill>
                <a:latin typeface="Arial" panose="020B0604020202020204" pitchFamily="34" charset="0"/>
                <a:cs typeface="Arial" panose="020B0604020202020204" pitchFamily="34" charset="0"/>
              </a:rPr>
              <a:t>mai jos de </a:t>
            </a:r>
            <a:r>
              <a:rPr lang="en-GB" altLang="en-US" sz="2000" b="1" i="1" dirty="0" err="1">
                <a:solidFill>
                  <a:srgbClr val="333399"/>
                </a:solidFill>
                <a:latin typeface="Arial" panose="020B0604020202020204" pitchFamily="34" charset="0"/>
                <a:cs typeface="Arial" panose="020B0604020202020204" pitchFamily="34" charset="0"/>
              </a:rPr>
              <a:t>E</a:t>
            </a:r>
            <a:r>
              <a:rPr lang="en-GB" altLang="en-US" sz="2000" b="1" i="1" baseline="-25000" dirty="0" err="1">
                <a:solidFill>
                  <a:srgbClr val="333399"/>
                </a:solidFill>
                <a:latin typeface="Arial" panose="020B0604020202020204" pitchFamily="34" charset="0"/>
                <a:cs typeface="Arial" panose="020B0604020202020204" pitchFamily="34" charset="0"/>
              </a:rPr>
              <a:t>v</a:t>
            </a:r>
            <a:r>
              <a:rPr lang="en-GB" altLang="en-US" sz="2000" dirty="0">
                <a:solidFill>
                  <a:srgbClr val="333399"/>
                </a:solidFill>
                <a:latin typeface="Arial" panose="020B0604020202020204" pitchFamily="34" charset="0"/>
                <a:cs typeface="Arial" panose="020B0604020202020204" pitchFamily="34" charset="0"/>
              </a:rPr>
              <a:t> </a:t>
            </a:r>
            <a:r>
              <a:rPr lang="ro-RO" altLang="en-US" sz="2000" dirty="0">
                <a:solidFill>
                  <a:srgbClr val="333399"/>
                </a:solidFill>
                <a:latin typeface="Arial" panose="020B0604020202020204" pitchFamily="34" charset="0"/>
                <a:cs typeface="Arial" panose="020B0604020202020204" pitchFamily="34" charset="0"/>
              </a:rPr>
              <a:t>este mai largă (extinsă) ca coada funcției </a:t>
            </a:r>
            <a:r>
              <a:rPr lang="en-GB" altLang="en-US" sz="2000" b="1" i="1" dirty="0">
                <a:solidFill>
                  <a:srgbClr val="333399"/>
                </a:solidFill>
                <a:latin typeface="Arial" panose="020B0604020202020204" pitchFamily="34" charset="0"/>
                <a:cs typeface="Arial" panose="020B0604020202020204" pitchFamily="34" charset="0"/>
              </a:rPr>
              <a:t>f</a:t>
            </a:r>
            <a:r>
              <a:rPr lang="en-GB" altLang="en-US" sz="2000" b="1" dirty="0">
                <a:solidFill>
                  <a:srgbClr val="333399"/>
                </a:solidFill>
                <a:latin typeface="Arial" panose="020B0604020202020204" pitchFamily="34" charset="0"/>
                <a:cs typeface="Arial" panose="020B0604020202020204" pitchFamily="34" charset="0"/>
              </a:rPr>
              <a:t>(E)</a:t>
            </a:r>
            <a:r>
              <a:rPr lang="en-GB" altLang="en-US" sz="2000" dirty="0">
                <a:solidFill>
                  <a:srgbClr val="333399"/>
                </a:solidFill>
                <a:latin typeface="Arial" panose="020B0604020202020204" pitchFamily="34" charset="0"/>
                <a:cs typeface="Arial" panose="020B0604020202020204" pitchFamily="34" charset="0"/>
              </a:rPr>
              <a:t> </a:t>
            </a:r>
            <a:r>
              <a:rPr lang="ro-RO" altLang="en-US" sz="2000" dirty="0">
                <a:solidFill>
                  <a:srgbClr val="333399"/>
                </a:solidFill>
                <a:latin typeface="Arial" panose="020B0604020202020204" pitchFamily="34" charset="0"/>
                <a:cs typeface="Arial" panose="020B0604020202020204" pitchFamily="34" charset="0"/>
              </a:rPr>
              <a:t>mai sus de </a:t>
            </a:r>
            <a:r>
              <a:rPr lang="en-GB" altLang="en-US" sz="2000" b="1" i="1" dirty="0">
                <a:solidFill>
                  <a:srgbClr val="333399"/>
                </a:solidFill>
                <a:latin typeface="Arial" panose="020B0604020202020204" pitchFamily="34" charset="0"/>
                <a:cs typeface="Arial" panose="020B0604020202020204" pitchFamily="34" charset="0"/>
              </a:rPr>
              <a:t>E</a:t>
            </a:r>
            <a:r>
              <a:rPr lang="en-GB" altLang="en-US" sz="2000" b="1" i="1" baseline="-25000" dirty="0">
                <a:solidFill>
                  <a:srgbClr val="333399"/>
                </a:solidFill>
                <a:latin typeface="Arial" panose="020B0604020202020204" pitchFamily="34" charset="0"/>
                <a:cs typeface="Arial" panose="020B0604020202020204" pitchFamily="34" charset="0"/>
              </a:rPr>
              <a:t>c</a:t>
            </a:r>
            <a:r>
              <a:rPr lang="en-GB" altLang="en-US" sz="2000" dirty="0">
                <a:solidFill>
                  <a:srgbClr val="333399"/>
                </a:solidFill>
                <a:latin typeface="Arial" panose="020B0604020202020204" pitchFamily="34" charset="0"/>
                <a:cs typeface="Arial" panose="020B0604020202020204" pitchFamily="34" charset="0"/>
              </a:rPr>
              <a:t>. </a:t>
            </a:r>
            <a:r>
              <a:rPr lang="ro-RO" altLang="en-US" sz="2000" dirty="0">
                <a:solidFill>
                  <a:srgbClr val="333399"/>
                </a:solidFill>
                <a:latin typeface="Arial" panose="020B0604020202020204" pitchFamily="34" charset="0"/>
                <a:cs typeface="Arial" panose="020B0604020202020204" pitchFamily="34" charset="0"/>
              </a:rPr>
              <a:t>Valoarea</a:t>
            </a:r>
            <a:r>
              <a:rPr lang="en-GB" altLang="en-US" sz="2000" dirty="0">
                <a:solidFill>
                  <a:srgbClr val="333399"/>
                </a:solidFill>
                <a:latin typeface="Arial" panose="020B0604020202020204" pitchFamily="34" charset="0"/>
                <a:cs typeface="Arial" panose="020B0604020202020204" pitchFamily="34" charset="0"/>
              </a:rPr>
              <a:t> </a:t>
            </a:r>
            <a:r>
              <a:rPr lang="en-GB" altLang="en-US" sz="2000" b="1" dirty="0">
                <a:solidFill>
                  <a:srgbClr val="333399"/>
                </a:solidFill>
                <a:latin typeface="Arial" panose="020B0604020202020204" pitchFamily="34" charset="0"/>
                <a:cs typeface="Arial" panose="020B0604020202020204" pitchFamily="34" charset="0"/>
              </a:rPr>
              <a:t>(E</a:t>
            </a:r>
            <a:r>
              <a:rPr lang="en-GB" altLang="en-US" sz="2000" b="1" baseline="-25000" dirty="0">
                <a:solidFill>
                  <a:srgbClr val="333399"/>
                </a:solidFill>
                <a:latin typeface="Arial" panose="020B0604020202020204" pitchFamily="34" charset="0"/>
                <a:cs typeface="Arial" panose="020B0604020202020204" pitchFamily="34" charset="0"/>
              </a:rPr>
              <a:t>F </a:t>
            </a:r>
            <a:r>
              <a:rPr lang="en-GB" altLang="en-US" sz="2000" b="1" dirty="0">
                <a:solidFill>
                  <a:srgbClr val="333399"/>
                </a:solidFill>
                <a:latin typeface="Arial" panose="020B0604020202020204" pitchFamily="34" charset="0"/>
                <a:cs typeface="Arial" panose="020B0604020202020204" pitchFamily="34" charset="0"/>
              </a:rPr>
              <a:t>– </a:t>
            </a:r>
            <a:r>
              <a:rPr lang="en-GB" altLang="en-US" sz="2000" b="1" dirty="0" err="1">
                <a:solidFill>
                  <a:srgbClr val="333399"/>
                </a:solidFill>
                <a:latin typeface="Arial" panose="020B0604020202020204" pitchFamily="34" charset="0"/>
                <a:cs typeface="Arial" panose="020B0604020202020204" pitchFamily="34" charset="0"/>
              </a:rPr>
              <a:t>E</a:t>
            </a:r>
            <a:r>
              <a:rPr lang="en-GB" altLang="en-US" sz="2000" b="1" baseline="-25000" dirty="0" err="1">
                <a:solidFill>
                  <a:srgbClr val="333399"/>
                </a:solidFill>
                <a:latin typeface="Arial" panose="020B0604020202020204" pitchFamily="34" charset="0"/>
                <a:cs typeface="Arial" panose="020B0604020202020204" pitchFamily="34" charset="0"/>
              </a:rPr>
              <a:t>v</a:t>
            </a:r>
            <a:r>
              <a:rPr lang="en-GB" altLang="en-US" sz="2000" b="1" dirty="0">
                <a:solidFill>
                  <a:srgbClr val="333399"/>
                </a:solidFill>
                <a:latin typeface="Arial" panose="020B0604020202020204" pitchFamily="34" charset="0"/>
                <a:cs typeface="Arial" panose="020B0604020202020204" pitchFamily="34" charset="0"/>
              </a:rPr>
              <a:t>)</a:t>
            </a:r>
            <a:r>
              <a:rPr lang="en-GB" altLang="en-US" sz="2000" dirty="0">
                <a:solidFill>
                  <a:srgbClr val="333399"/>
                </a:solidFill>
                <a:latin typeface="Arial" panose="020B0604020202020204" pitchFamily="34" charset="0"/>
                <a:cs typeface="Arial" panose="020B0604020202020204" pitchFamily="34" charset="0"/>
              </a:rPr>
              <a:t> </a:t>
            </a:r>
            <a:r>
              <a:rPr lang="ro-RO" altLang="en-US" sz="2000" dirty="0">
                <a:solidFill>
                  <a:srgbClr val="333399"/>
                </a:solidFill>
                <a:latin typeface="Arial" panose="020B0604020202020204" pitchFamily="34" charset="0"/>
                <a:cs typeface="Arial" panose="020B0604020202020204" pitchFamily="34" charset="0"/>
              </a:rPr>
              <a:t>indică</a:t>
            </a:r>
            <a:r>
              <a:rPr lang="en-GB" altLang="en-US" sz="2000" dirty="0">
                <a:solidFill>
                  <a:srgbClr val="333399"/>
                </a:solidFill>
                <a:latin typeface="Arial" panose="020B0604020202020204" pitchFamily="34" charset="0"/>
                <a:cs typeface="Arial" panose="020B0604020202020204" pitchFamily="34" charset="0"/>
              </a:rPr>
              <a:t> </a:t>
            </a:r>
            <a:r>
              <a:rPr lang="ro-RO" altLang="en-US" sz="2000" dirty="0">
                <a:solidFill>
                  <a:srgbClr val="333399"/>
                </a:solidFill>
                <a:latin typeface="Arial" panose="020B0604020202020204" pitchFamily="34" charset="0"/>
                <a:cs typeface="Arial" panose="020B0604020202020204" pitchFamily="34" charset="0"/>
              </a:rPr>
              <a:t>cât de puternic este p-SC</a:t>
            </a:r>
            <a:r>
              <a:rPr lang="en-IE" altLang="en-US" sz="2000" dirty="0">
                <a:solidFill>
                  <a:srgbClr val="333399"/>
                </a:solidFill>
                <a:latin typeface="Arial" panose="020B0604020202020204" pitchFamily="34" charset="0"/>
                <a:cs typeface="Arial" panose="020B0604020202020204" pitchFamily="34" charset="0"/>
              </a:rPr>
              <a:t>.</a:t>
            </a:r>
          </a:p>
          <a:p>
            <a:pPr eaLnBrk="1" hangingPunct="1">
              <a:spcBef>
                <a:spcPct val="30000"/>
              </a:spcBef>
              <a:buFontTx/>
              <a:buNone/>
            </a:pPr>
            <a:r>
              <a:rPr lang="ro-RO" altLang="en-US" sz="2000" dirty="0">
                <a:solidFill>
                  <a:srgbClr val="333399"/>
                </a:solidFill>
                <a:latin typeface="Arial" panose="020B0604020202020204" pitchFamily="34" charset="0"/>
                <a:cs typeface="Arial" panose="020B0604020202020204" pitchFamily="34" charset="0"/>
              </a:rPr>
              <a:t>Funcția de distribuție are valori în spațiul de energii între</a:t>
            </a:r>
            <a:r>
              <a:rPr lang="en-GB" altLang="en-US" sz="2000" dirty="0">
                <a:solidFill>
                  <a:srgbClr val="333399"/>
                </a:solidFill>
                <a:latin typeface="Arial" panose="020B0604020202020204" pitchFamily="34" charset="0"/>
                <a:cs typeface="Arial" panose="020B0604020202020204" pitchFamily="34" charset="0"/>
              </a:rPr>
              <a:t> </a:t>
            </a:r>
            <a:r>
              <a:rPr lang="en-GB" altLang="en-US" sz="2000" i="1" dirty="0" err="1">
                <a:solidFill>
                  <a:srgbClr val="333399"/>
                </a:solidFill>
                <a:latin typeface="Arial" panose="020B0604020202020204" pitchFamily="34" charset="0"/>
                <a:cs typeface="Arial" panose="020B0604020202020204" pitchFamily="34" charset="0"/>
              </a:rPr>
              <a:t>Eν</a:t>
            </a:r>
            <a:r>
              <a:rPr lang="en-GB" altLang="en-US" sz="2000" i="1" dirty="0">
                <a:solidFill>
                  <a:srgbClr val="333399"/>
                </a:solidFill>
                <a:latin typeface="Arial" panose="020B0604020202020204" pitchFamily="34" charset="0"/>
                <a:cs typeface="Arial" panose="020B0604020202020204" pitchFamily="34" charset="0"/>
              </a:rPr>
              <a:t> </a:t>
            </a:r>
            <a:r>
              <a:rPr lang="ro-RO" altLang="en-US" sz="2000" i="1" dirty="0">
                <a:solidFill>
                  <a:srgbClr val="333399"/>
                </a:solidFill>
                <a:latin typeface="Arial" panose="020B0604020202020204" pitchFamily="34" charset="0"/>
                <a:cs typeface="Arial" panose="020B0604020202020204" pitchFamily="34" charset="0"/>
              </a:rPr>
              <a:t>și</a:t>
            </a:r>
            <a:r>
              <a:rPr lang="en-GB" altLang="en-US" sz="2000" dirty="0">
                <a:solidFill>
                  <a:srgbClr val="333399"/>
                </a:solidFill>
                <a:latin typeface="Arial" panose="020B0604020202020204" pitchFamily="34" charset="0"/>
                <a:cs typeface="Arial" panose="020B0604020202020204" pitchFamily="34" charset="0"/>
              </a:rPr>
              <a:t> </a:t>
            </a:r>
            <a:r>
              <a:rPr lang="en-GB" altLang="en-US" sz="2000" i="1" dirty="0" err="1">
                <a:solidFill>
                  <a:srgbClr val="333399"/>
                </a:solidFill>
                <a:latin typeface="Arial" panose="020B0604020202020204" pitchFamily="34" charset="0"/>
                <a:cs typeface="Arial" panose="020B0604020202020204" pitchFamily="34" charset="0"/>
              </a:rPr>
              <a:t>Ec</a:t>
            </a:r>
            <a:r>
              <a:rPr lang="en-GB" altLang="en-US" sz="2000" dirty="0">
                <a:solidFill>
                  <a:srgbClr val="333399"/>
                </a:solidFill>
                <a:latin typeface="Arial" panose="020B0604020202020204" pitchFamily="34" charset="0"/>
                <a:cs typeface="Arial" panose="020B0604020202020204" pitchFamily="34" charset="0"/>
              </a:rPr>
              <a:t>, </a:t>
            </a:r>
            <a:r>
              <a:rPr lang="ro-RO" altLang="en-US" sz="2000" dirty="0">
                <a:solidFill>
                  <a:srgbClr val="333399"/>
                </a:solidFill>
                <a:latin typeface="Arial" panose="020B0604020202020204" pitchFamily="34" charset="0"/>
                <a:cs typeface="Arial" panose="020B0604020202020204" pitchFamily="34" charset="0"/>
              </a:rPr>
              <a:t>dar nu sunt stări energetice disponibile și deci nici un electron nu le poate ocupa</a:t>
            </a:r>
            <a:endParaRPr lang="ru-RU" altLang="en-US" sz="2000" dirty="0">
              <a:solidFill>
                <a:srgbClr val="000000"/>
              </a:solidFill>
              <a:latin typeface="Arial" panose="020B0604020202020204" pitchFamily="34" charset="0"/>
              <a:cs typeface="Arial" panose="020B0604020202020204" pitchFamily="34" charset="0"/>
            </a:endParaRPr>
          </a:p>
        </p:txBody>
      </p:sp>
      <p:sp>
        <p:nvSpPr>
          <p:cNvPr id="109573" name="Text Box 7"/>
          <p:cNvSpPr txBox="1">
            <a:spLocks noChangeArrowheads="1"/>
          </p:cNvSpPr>
          <p:nvPr/>
        </p:nvSpPr>
        <p:spPr bwMode="auto">
          <a:xfrm>
            <a:off x="1670078" y="3316342"/>
            <a:ext cx="25418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o-RO" altLang="en-US" sz="1800" dirty="0">
                <a:solidFill>
                  <a:srgbClr val="000000"/>
                </a:solidFill>
                <a:latin typeface="Arial" panose="020B0604020202020204" pitchFamily="34" charset="0"/>
                <a:cs typeface="Arial" panose="020B0604020202020204" pitchFamily="34" charset="0"/>
              </a:rPr>
              <a:t>…</a:t>
            </a:r>
            <a:r>
              <a:rPr lang="ro-RO" altLang="en-US" sz="1800" dirty="0">
                <a:solidFill>
                  <a:srgbClr val="FF0000"/>
                </a:solidFill>
                <a:latin typeface="Arial" panose="020B0604020202020204" pitchFamily="34" charset="0"/>
                <a:cs typeface="Arial" panose="020B0604020202020204" pitchFamily="34" charset="0"/>
              </a:rPr>
              <a:t>și a golurilor</a:t>
            </a:r>
            <a:r>
              <a:rPr lang="en-GB" altLang="en-US" sz="1800" dirty="0">
                <a:solidFill>
                  <a:srgbClr val="FF0000"/>
                </a:solidFill>
                <a:latin typeface="Arial" panose="020B0604020202020204" pitchFamily="34" charset="0"/>
                <a:cs typeface="Arial" panose="020B0604020202020204" pitchFamily="34" charset="0"/>
              </a:rPr>
              <a:t> [1-f(E)]</a:t>
            </a:r>
            <a:endParaRPr lang="en-US" altLang="en-US" sz="1800" dirty="0">
              <a:solidFill>
                <a:srgbClr val="FF0000"/>
              </a:solidFill>
              <a:latin typeface="Arial" panose="020B0604020202020204" pitchFamily="34" charset="0"/>
              <a:cs typeface="Arial" panose="020B0604020202020204" pitchFamily="34" charset="0"/>
            </a:endParaRPr>
          </a:p>
        </p:txBody>
      </p:sp>
      <p:sp>
        <p:nvSpPr>
          <p:cNvPr id="109574" name="Text Box 8"/>
          <p:cNvSpPr txBox="1">
            <a:spLocks noChangeArrowheads="1"/>
          </p:cNvSpPr>
          <p:nvPr/>
        </p:nvSpPr>
        <p:spPr bwMode="auto">
          <a:xfrm>
            <a:off x="773331" y="2405840"/>
            <a:ext cx="29167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o-RO" altLang="en-US" sz="1600" dirty="0">
                <a:solidFill>
                  <a:srgbClr val="FF0000"/>
                </a:solidFill>
                <a:latin typeface="Arial" panose="020B0604020202020204" pitchFamily="34" charset="0"/>
                <a:cs typeface="Arial" panose="020B0604020202020204" pitchFamily="34" charset="0"/>
              </a:rPr>
              <a:t>Probabilitatea distribuției cozii electronului</a:t>
            </a:r>
            <a:r>
              <a:rPr lang="en-GB" altLang="en-US" sz="1600" dirty="0">
                <a:solidFill>
                  <a:srgbClr val="FF0000"/>
                </a:solidFill>
                <a:latin typeface="Arial" panose="020B0604020202020204" pitchFamily="34" charset="0"/>
                <a:cs typeface="Arial" panose="020B0604020202020204" pitchFamily="34" charset="0"/>
              </a:rPr>
              <a:t> f(E)</a:t>
            </a:r>
            <a:endParaRPr lang="en-US" altLang="en-US" sz="1600" dirty="0">
              <a:solidFill>
                <a:srgbClr val="FF0000"/>
              </a:solidFill>
              <a:latin typeface="Arial" panose="020B0604020202020204" pitchFamily="34" charset="0"/>
              <a:cs typeface="Arial" panose="020B0604020202020204" pitchFamily="34" charset="0"/>
            </a:endParaRPr>
          </a:p>
        </p:txBody>
      </p:sp>
      <p:sp>
        <p:nvSpPr>
          <p:cNvPr id="109575" name="Line 9"/>
          <p:cNvSpPr>
            <a:spLocks noChangeShapeType="1"/>
          </p:cNvSpPr>
          <p:nvPr/>
        </p:nvSpPr>
        <p:spPr bwMode="auto">
          <a:xfrm flipV="1">
            <a:off x="3995936" y="2996952"/>
            <a:ext cx="1440160" cy="5040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o-RO" sz="1800"/>
          </a:p>
        </p:txBody>
      </p:sp>
      <p:sp>
        <p:nvSpPr>
          <p:cNvPr id="8" name="Line 9"/>
          <p:cNvSpPr>
            <a:spLocks noChangeShapeType="1"/>
          </p:cNvSpPr>
          <p:nvPr/>
        </p:nvSpPr>
        <p:spPr bwMode="auto">
          <a:xfrm flipV="1">
            <a:off x="3707904" y="1412776"/>
            <a:ext cx="3024336" cy="1252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o-RO" sz="1800"/>
          </a:p>
        </p:txBody>
      </p:sp>
    </p:spTree>
    <p:extLst>
      <p:ext uri="{BB962C8B-B14F-4D97-AF65-F5344CB8AC3E}">
        <p14:creationId xmlns:p14="http://schemas.microsoft.com/office/powerpoint/2010/main" val="35035795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4"/>
          <p:cNvSpPr txBox="1">
            <a:spLocks noChangeArrowheads="1"/>
          </p:cNvSpPr>
          <p:nvPr/>
        </p:nvSpPr>
        <p:spPr bwMode="auto">
          <a:xfrm>
            <a:off x="1547664" y="261049"/>
            <a:ext cx="6205538" cy="33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ro-RO" altLang="en-US" sz="1575" b="1">
                <a:solidFill>
                  <a:srgbClr val="0000FF"/>
                </a:solidFill>
                <a:latin typeface="Comic Sans MS" panose="030F0702030302020204" pitchFamily="66" charset="0"/>
                <a:cs typeface="Arial" panose="020B0604020202020204" pitchFamily="34" charset="0"/>
              </a:rPr>
              <a:t>Concentrațiile de </a:t>
            </a:r>
            <a:r>
              <a:rPr lang="en-GB" altLang="en-US" sz="1575" b="1">
                <a:solidFill>
                  <a:srgbClr val="0000FF"/>
                </a:solidFill>
                <a:latin typeface="Comic Sans MS" panose="030F0702030302020204" pitchFamily="66" charset="0"/>
                <a:cs typeface="Arial" panose="020B0604020202020204" pitchFamily="34" charset="0"/>
              </a:rPr>
              <a:t>Electron</a:t>
            </a:r>
            <a:r>
              <a:rPr lang="ro-RO" altLang="en-US" sz="1575" b="1">
                <a:solidFill>
                  <a:srgbClr val="0000FF"/>
                </a:solidFill>
                <a:latin typeface="Comic Sans MS" panose="030F0702030302020204" pitchFamily="66" charset="0"/>
                <a:cs typeface="Arial" panose="020B0604020202020204" pitchFamily="34" charset="0"/>
              </a:rPr>
              <a:t>i</a:t>
            </a:r>
            <a:r>
              <a:rPr lang="en-GB" altLang="en-US" sz="1575" b="1">
                <a:solidFill>
                  <a:srgbClr val="0000FF"/>
                </a:solidFill>
                <a:latin typeface="Comic Sans MS" panose="030F0702030302020204" pitchFamily="66" charset="0"/>
                <a:cs typeface="Arial" panose="020B0604020202020204" pitchFamily="34" charset="0"/>
              </a:rPr>
              <a:t> </a:t>
            </a:r>
            <a:r>
              <a:rPr lang="ro-RO" altLang="en-US" sz="1575" b="1">
                <a:solidFill>
                  <a:srgbClr val="0000FF"/>
                </a:solidFill>
                <a:latin typeface="Comic Sans MS" panose="030F0702030302020204" pitchFamily="66" charset="0"/>
                <a:cs typeface="Arial" panose="020B0604020202020204" pitchFamily="34" charset="0"/>
              </a:rPr>
              <a:t>și Goluri în Stare de Echilibru</a:t>
            </a:r>
            <a:r>
              <a:rPr lang="ru-RU" altLang="en-US" sz="1575">
                <a:solidFill>
                  <a:srgbClr val="0000FF"/>
                </a:solidFill>
                <a:latin typeface="Comic Sans MS" panose="030F0702030302020204" pitchFamily="66" charset="0"/>
                <a:cs typeface="Arial" panose="020B0604020202020204" pitchFamily="34" charset="0"/>
              </a:rPr>
              <a:t> </a:t>
            </a:r>
          </a:p>
        </p:txBody>
      </p:sp>
      <p:sp>
        <p:nvSpPr>
          <p:cNvPr id="110595" name="Text Box 5"/>
          <p:cNvSpPr txBox="1">
            <a:spLocks noChangeArrowheads="1"/>
          </p:cNvSpPr>
          <p:nvPr/>
        </p:nvSpPr>
        <p:spPr bwMode="auto">
          <a:xfrm>
            <a:off x="401960" y="836712"/>
            <a:ext cx="8634535" cy="604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o-RO" altLang="en-US" sz="1800" dirty="0">
                <a:solidFill>
                  <a:srgbClr val="333399"/>
                </a:solidFill>
                <a:latin typeface="Arial" panose="020B0604020202020204" pitchFamily="34" charset="0"/>
                <a:cs typeface="Arial" panose="020B0604020202020204" pitchFamily="34" charset="0"/>
              </a:rPr>
              <a:t>Dacă cunoaștem densitățile stărilor în BV și BC, funcția de distribuți Fermi este utilă în calculul concentrațiilor</a:t>
            </a:r>
            <a:r>
              <a:rPr lang="en-GB" altLang="en-US" sz="1800" dirty="0">
                <a:solidFill>
                  <a:srgbClr val="333399"/>
                </a:solidFill>
                <a:latin typeface="Arial" panose="020B0604020202020204" pitchFamily="34" charset="0"/>
                <a:cs typeface="Arial" panose="020B0604020202020204" pitchFamily="34" charset="0"/>
              </a:rPr>
              <a:t> electron</a:t>
            </a:r>
            <a:r>
              <a:rPr lang="ro-RO" altLang="en-US" sz="1800" dirty="0">
                <a:solidFill>
                  <a:srgbClr val="333399"/>
                </a:solidFill>
                <a:latin typeface="Arial" panose="020B0604020202020204" pitchFamily="34" charset="0"/>
                <a:cs typeface="Arial" panose="020B0604020202020204" pitchFamily="34" charset="0"/>
              </a:rPr>
              <a:t>ilor și golurilor în SC</a:t>
            </a:r>
            <a:r>
              <a:rPr lang="en-GB" altLang="en-US" sz="1800" dirty="0">
                <a:solidFill>
                  <a:srgbClr val="333399"/>
                </a:solidFill>
                <a:latin typeface="Arial" panose="020B0604020202020204" pitchFamily="34" charset="0"/>
                <a:cs typeface="Arial" panose="020B0604020202020204" pitchFamily="34" charset="0"/>
              </a:rPr>
              <a:t>.</a:t>
            </a:r>
            <a:endParaRPr lang="ro-RO" altLang="en-US" sz="1800" dirty="0">
              <a:solidFill>
                <a:srgbClr val="333399"/>
              </a:solidFill>
              <a:latin typeface="Arial" panose="020B0604020202020204" pitchFamily="34" charset="0"/>
              <a:cs typeface="Arial" panose="020B0604020202020204" pitchFamily="34" charset="0"/>
            </a:endParaRPr>
          </a:p>
          <a:p>
            <a:pPr eaLnBrk="1" hangingPunct="1">
              <a:spcBef>
                <a:spcPct val="50000"/>
              </a:spcBef>
              <a:buNone/>
            </a:pPr>
            <a:r>
              <a:rPr lang="en-GB" altLang="en-US" sz="1800" dirty="0">
                <a:solidFill>
                  <a:srgbClr val="333399"/>
                </a:solidFill>
                <a:latin typeface="Arial" panose="020B0604020202020204" pitchFamily="34" charset="0"/>
                <a:cs typeface="Arial" panose="020B0604020202020204" pitchFamily="34" charset="0"/>
              </a:rPr>
              <a:t> </a:t>
            </a:r>
            <a:r>
              <a:rPr lang="ro-RO" altLang="en-US" sz="1800" dirty="0">
                <a:solidFill>
                  <a:srgbClr val="333399"/>
                </a:solidFill>
                <a:latin typeface="Arial" panose="020B0604020202020204" pitchFamily="34" charset="0"/>
                <a:cs typeface="Arial" panose="020B0604020202020204" pitchFamily="34" charset="0"/>
              </a:rPr>
              <a:t>Concentrația electronilor în BC este</a:t>
            </a:r>
          </a:p>
          <a:p>
            <a:pPr eaLnBrk="1" hangingPunct="1">
              <a:spcBef>
                <a:spcPct val="50000"/>
              </a:spcBef>
              <a:buNone/>
            </a:pPr>
            <a:endParaRPr lang="ro-RO" altLang="en-US" sz="1800" dirty="0">
              <a:solidFill>
                <a:srgbClr val="000000"/>
              </a:solidFill>
              <a:latin typeface="Arial" panose="020B0604020202020204" pitchFamily="34" charset="0"/>
              <a:cs typeface="Arial" panose="020B0604020202020204" pitchFamily="34" charset="0"/>
            </a:endParaRPr>
          </a:p>
          <a:p>
            <a:pPr eaLnBrk="1" hangingPunct="1">
              <a:spcBef>
                <a:spcPct val="50000"/>
              </a:spcBef>
              <a:buNone/>
            </a:pPr>
            <a:r>
              <a:rPr lang="ro-RO" altLang="en-US" sz="1800" dirty="0">
                <a:solidFill>
                  <a:srgbClr val="000000"/>
                </a:solidFill>
                <a:latin typeface="Arial" panose="020B0604020202020204" pitchFamily="34" charset="0"/>
                <a:cs typeface="Arial" panose="020B0604020202020204" pitchFamily="34" charset="0"/>
              </a:rPr>
              <a:t>unde</a:t>
            </a:r>
            <a:r>
              <a:rPr lang="en-GB" altLang="en-US" sz="1800" dirty="0">
                <a:solidFill>
                  <a:srgbClr val="000000"/>
                </a:solidFill>
                <a:latin typeface="Arial" panose="020B0604020202020204" pitchFamily="34" charset="0"/>
                <a:cs typeface="Arial" panose="020B0604020202020204" pitchFamily="34" charset="0"/>
              </a:rPr>
              <a:t> </a:t>
            </a:r>
            <a:r>
              <a:rPr lang="en-GB" altLang="en-US" sz="1800" b="1" i="1" dirty="0">
                <a:solidFill>
                  <a:srgbClr val="000000"/>
                </a:solidFill>
                <a:latin typeface="Arial" panose="020B0604020202020204" pitchFamily="34" charset="0"/>
                <a:cs typeface="Arial" panose="020B0604020202020204" pitchFamily="34" charset="0"/>
              </a:rPr>
              <a:t>N(E)</a:t>
            </a:r>
            <a:r>
              <a:rPr lang="en-GB" altLang="en-US" sz="1800" b="1" i="1" dirty="0" err="1">
                <a:solidFill>
                  <a:srgbClr val="000000"/>
                </a:solidFill>
                <a:latin typeface="Arial" panose="020B0604020202020204" pitchFamily="34" charset="0"/>
                <a:cs typeface="Arial" panose="020B0604020202020204" pitchFamily="34" charset="0"/>
              </a:rPr>
              <a:t>dE</a:t>
            </a:r>
            <a:r>
              <a:rPr lang="en-GB" altLang="en-US" sz="1800" dirty="0">
                <a:solidFill>
                  <a:srgbClr val="000000"/>
                </a:solidFill>
                <a:latin typeface="Arial" panose="020B0604020202020204" pitchFamily="34" charset="0"/>
                <a:cs typeface="Arial" panose="020B0604020202020204" pitchFamily="34" charset="0"/>
              </a:rPr>
              <a:t> </a:t>
            </a:r>
            <a:r>
              <a:rPr lang="ro-RO" altLang="en-US" sz="1800" dirty="0">
                <a:solidFill>
                  <a:srgbClr val="000000"/>
                </a:solidFill>
                <a:latin typeface="Arial" panose="020B0604020202020204" pitchFamily="34" charset="0"/>
                <a:cs typeface="Arial" panose="020B0604020202020204" pitchFamily="34" charset="0"/>
              </a:rPr>
              <a:t>densitatea stărilor</a:t>
            </a:r>
            <a:r>
              <a:rPr lang="en-GB" altLang="en-US" sz="1800" dirty="0">
                <a:solidFill>
                  <a:srgbClr val="000000"/>
                </a:solidFill>
                <a:latin typeface="Arial" panose="020B0604020202020204" pitchFamily="34" charset="0"/>
                <a:cs typeface="Arial" panose="020B0604020202020204" pitchFamily="34" charset="0"/>
              </a:rPr>
              <a:t> (cm</a:t>
            </a:r>
            <a:r>
              <a:rPr lang="en-GB" altLang="en-US" sz="1800" baseline="30000" dirty="0">
                <a:solidFill>
                  <a:srgbClr val="000000"/>
                </a:solidFill>
                <a:latin typeface="Arial" panose="020B0604020202020204" pitchFamily="34" charset="0"/>
                <a:cs typeface="Arial" panose="020B0604020202020204" pitchFamily="34" charset="0"/>
              </a:rPr>
              <a:t>-3</a:t>
            </a:r>
            <a:r>
              <a:rPr lang="en-GB" altLang="en-US" sz="1800" dirty="0">
                <a:solidFill>
                  <a:srgbClr val="000000"/>
                </a:solidFill>
                <a:latin typeface="Arial" panose="020B0604020202020204" pitchFamily="34" charset="0"/>
                <a:cs typeface="Arial" panose="020B0604020202020204" pitchFamily="34" charset="0"/>
              </a:rPr>
              <a:t>) </a:t>
            </a:r>
            <a:r>
              <a:rPr lang="ro-RO" altLang="en-US" sz="1800" dirty="0">
                <a:solidFill>
                  <a:srgbClr val="000000"/>
                </a:solidFill>
                <a:latin typeface="Arial" panose="020B0604020202020204" pitchFamily="34" charset="0"/>
                <a:cs typeface="Arial" panose="020B0604020202020204" pitchFamily="34" charset="0"/>
              </a:rPr>
              <a:t>în intervalul de energii</a:t>
            </a:r>
            <a:r>
              <a:rPr lang="en-GB" altLang="en-US" sz="1800" dirty="0">
                <a:solidFill>
                  <a:srgbClr val="000000"/>
                </a:solidFill>
                <a:latin typeface="Arial" panose="020B0604020202020204" pitchFamily="34" charset="0"/>
                <a:cs typeface="Arial" panose="020B0604020202020204" pitchFamily="34" charset="0"/>
              </a:rPr>
              <a:t> </a:t>
            </a:r>
            <a:r>
              <a:rPr lang="en-GB" altLang="en-US" sz="1800" b="1" i="1" dirty="0" err="1">
                <a:solidFill>
                  <a:srgbClr val="000000"/>
                </a:solidFill>
                <a:latin typeface="Arial" panose="020B0604020202020204" pitchFamily="34" charset="0"/>
                <a:cs typeface="Arial" panose="020B0604020202020204" pitchFamily="34" charset="0"/>
              </a:rPr>
              <a:t>dE</a:t>
            </a:r>
            <a:r>
              <a:rPr lang="en-GB" altLang="en-US" sz="1800" dirty="0">
                <a:solidFill>
                  <a:srgbClr val="000000"/>
                </a:solidFill>
                <a:latin typeface="Arial" panose="020B0604020202020204" pitchFamily="34" charset="0"/>
                <a:cs typeface="Arial" panose="020B0604020202020204" pitchFamily="34" charset="0"/>
              </a:rPr>
              <a:t>.</a:t>
            </a:r>
            <a:r>
              <a:rPr lang="ru-RU" altLang="en-US" sz="1800" dirty="0">
                <a:solidFill>
                  <a:srgbClr val="000000"/>
                </a:solidFill>
                <a:latin typeface="Arial" panose="020B0604020202020204" pitchFamily="34" charset="0"/>
                <a:cs typeface="Arial" panose="020B0604020202020204" pitchFamily="34" charset="0"/>
              </a:rPr>
              <a:t> </a:t>
            </a:r>
            <a:r>
              <a:rPr lang="en-GB" altLang="en-US" sz="1800" dirty="0">
                <a:solidFill>
                  <a:srgbClr val="000000"/>
                </a:solidFill>
                <a:latin typeface="Arial" panose="020B0604020202020204" pitchFamily="34" charset="0"/>
                <a:cs typeface="Arial" panose="020B0604020202020204" pitchFamily="34" charset="0"/>
              </a:rPr>
              <a:t> </a:t>
            </a:r>
            <a:r>
              <a:rPr lang="ro-RO" altLang="en-US" sz="1800" dirty="0">
                <a:solidFill>
                  <a:srgbClr val="000000"/>
                </a:solidFill>
                <a:latin typeface="Arial" panose="020B0604020202020204" pitchFamily="34" charset="0"/>
                <a:cs typeface="Arial" panose="020B0604020202020204" pitchFamily="34" charset="0"/>
              </a:rPr>
              <a:t>S</a:t>
            </a:r>
            <a:r>
              <a:rPr lang="en-GB" altLang="en-US" sz="1800" dirty="0" err="1">
                <a:solidFill>
                  <a:srgbClr val="000000"/>
                </a:solidFill>
                <a:latin typeface="Arial" panose="020B0604020202020204" pitchFamily="34" charset="0"/>
                <a:cs typeface="Arial" panose="020B0604020202020204" pitchFamily="34" charset="0"/>
              </a:rPr>
              <a:t>ubscript</a:t>
            </a:r>
            <a:r>
              <a:rPr lang="ro-RO" altLang="en-US" sz="1800" dirty="0">
                <a:solidFill>
                  <a:srgbClr val="000000"/>
                </a:solidFill>
                <a:latin typeface="Arial" panose="020B0604020202020204" pitchFamily="34" charset="0"/>
                <a:cs typeface="Arial" panose="020B0604020202020204" pitchFamily="34" charset="0"/>
              </a:rPr>
              <a:t>ul</a:t>
            </a:r>
            <a:r>
              <a:rPr lang="en-GB" altLang="en-US" sz="1800" dirty="0">
                <a:solidFill>
                  <a:srgbClr val="000000"/>
                </a:solidFill>
                <a:latin typeface="Arial" panose="020B0604020202020204" pitchFamily="34" charset="0"/>
                <a:cs typeface="Arial" panose="020B0604020202020204" pitchFamily="34" charset="0"/>
              </a:rPr>
              <a:t> 0 </a:t>
            </a:r>
            <a:r>
              <a:rPr lang="ro-RO" altLang="en-US" sz="1800" dirty="0">
                <a:solidFill>
                  <a:srgbClr val="000000"/>
                </a:solidFill>
                <a:latin typeface="Arial" panose="020B0604020202020204" pitchFamily="34" charset="0"/>
                <a:cs typeface="Arial" panose="020B0604020202020204" pitchFamily="34" charset="0"/>
              </a:rPr>
              <a:t>notat pentru simbolurile concentrațiile de electroni și goluri</a:t>
            </a:r>
            <a:r>
              <a:rPr lang="en-GB" altLang="en-US" sz="1800" dirty="0">
                <a:solidFill>
                  <a:srgbClr val="000000"/>
                </a:solidFill>
                <a:latin typeface="Arial" panose="020B0604020202020204" pitchFamily="34" charset="0"/>
                <a:cs typeface="Arial" panose="020B0604020202020204" pitchFamily="34" charset="0"/>
              </a:rPr>
              <a:t> (</a:t>
            </a:r>
            <a:r>
              <a:rPr lang="en-GB" altLang="en-US" sz="1800" i="1" dirty="0">
                <a:solidFill>
                  <a:srgbClr val="000000"/>
                </a:solidFill>
                <a:latin typeface="Arial" panose="020B0604020202020204" pitchFamily="34" charset="0"/>
                <a:cs typeface="Arial" panose="020B0604020202020204" pitchFamily="34" charset="0"/>
              </a:rPr>
              <a:t>n</a:t>
            </a:r>
            <a:r>
              <a:rPr lang="en-GB" altLang="en-US" sz="1800" i="1" baseline="-25000" dirty="0">
                <a:solidFill>
                  <a:srgbClr val="000000"/>
                </a:solidFill>
                <a:latin typeface="Arial" panose="020B0604020202020204" pitchFamily="34" charset="0"/>
                <a:cs typeface="Arial" panose="020B0604020202020204" pitchFamily="34" charset="0"/>
              </a:rPr>
              <a:t>0</a:t>
            </a:r>
            <a:r>
              <a:rPr lang="en-GB" altLang="en-US" sz="1800" i="1" dirty="0">
                <a:solidFill>
                  <a:srgbClr val="000000"/>
                </a:solidFill>
                <a:latin typeface="Arial" panose="020B0604020202020204" pitchFamily="34" charset="0"/>
                <a:cs typeface="Arial" panose="020B0604020202020204" pitchFamily="34" charset="0"/>
              </a:rPr>
              <a:t>, p</a:t>
            </a:r>
            <a:r>
              <a:rPr lang="en-GB" altLang="en-US" sz="1800" i="1" baseline="-25000" dirty="0">
                <a:solidFill>
                  <a:srgbClr val="000000"/>
                </a:solidFill>
                <a:latin typeface="Arial" panose="020B0604020202020204" pitchFamily="34" charset="0"/>
                <a:cs typeface="Arial" panose="020B0604020202020204" pitchFamily="34" charset="0"/>
              </a:rPr>
              <a:t>0</a:t>
            </a:r>
            <a:r>
              <a:rPr lang="en-GB" altLang="en-US" sz="1800" dirty="0">
                <a:solidFill>
                  <a:srgbClr val="000000"/>
                </a:solidFill>
                <a:latin typeface="Arial" panose="020B0604020202020204" pitchFamily="34" charset="0"/>
                <a:cs typeface="Arial" panose="020B0604020202020204" pitchFamily="34" charset="0"/>
              </a:rPr>
              <a:t>) </a:t>
            </a:r>
            <a:r>
              <a:rPr lang="en-GB" altLang="en-US" sz="1800" dirty="0" err="1">
                <a:solidFill>
                  <a:srgbClr val="000000"/>
                </a:solidFill>
                <a:latin typeface="Arial" panose="020B0604020202020204" pitchFamily="34" charset="0"/>
                <a:cs typeface="Arial" panose="020B0604020202020204" pitchFamily="34" charset="0"/>
              </a:rPr>
              <a:t>indic</a:t>
            </a:r>
            <a:r>
              <a:rPr lang="ro-RO" altLang="en-US" sz="1800" dirty="0">
                <a:solidFill>
                  <a:srgbClr val="000000"/>
                </a:solidFill>
                <a:latin typeface="Arial" panose="020B0604020202020204" pitchFamily="34" charset="0"/>
                <a:cs typeface="Arial" panose="020B0604020202020204" pitchFamily="34" charset="0"/>
              </a:rPr>
              <a:t>ă condițiile de echilibru a calcului</a:t>
            </a:r>
            <a:r>
              <a:rPr lang="en-GB" altLang="en-US" sz="1800" dirty="0">
                <a:solidFill>
                  <a:srgbClr val="000000"/>
                </a:solidFill>
                <a:latin typeface="Arial" panose="020B0604020202020204" pitchFamily="34" charset="0"/>
                <a:cs typeface="Arial" panose="020B0604020202020204" pitchFamily="34" charset="0"/>
              </a:rPr>
              <a:t>.</a:t>
            </a:r>
            <a:endParaRPr lang="ru-RU" altLang="en-US" sz="1800" dirty="0">
              <a:solidFill>
                <a:srgbClr val="000000"/>
              </a:solidFill>
              <a:latin typeface="Arial" panose="020B0604020202020204" pitchFamily="34" charset="0"/>
              <a:cs typeface="Arial" panose="020B0604020202020204" pitchFamily="34" charset="0"/>
            </a:endParaRPr>
          </a:p>
          <a:p>
            <a:pPr eaLnBrk="1" hangingPunct="1">
              <a:spcBef>
                <a:spcPct val="50000"/>
              </a:spcBef>
              <a:buFontTx/>
              <a:buNone/>
            </a:pPr>
            <a:r>
              <a:rPr lang="ro-RO" altLang="en-US" sz="1800" dirty="0">
                <a:solidFill>
                  <a:srgbClr val="333399"/>
                </a:solidFill>
                <a:latin typeface="Arial" panose="020B0604020202020204" pitchFamily="34" charset="0"/>
                <a:cs typeface="Arial" panose="020B0604020202020204" pitchFamily="34" charset="0"/>
              </a:rPr>
              <a:t>Numărul de electroni </a:t>
            </a:r>
            <a:r>
              <a:rPr lang="en-GB" altLang="en-US" sz="1800" dirty="0">
                <a:solidFill>
                  <a:srgbClr val="333399"/>
                </a:solidFill>
                <a:latin typeface="Arial" panose="020B0604020202020204" pitchFamily="34" charset="0"/>
                <a:cs typeface="Arial" panose="020B0604020202020204" pitchFamily="34" charset="0"/>
              </a:rPr>
              <a:t>per unit</a:t>
            </a:r>
            <a:r>
              <a:rPr lang="ro-RO" altLang="en-US" sz="1800" dirty="0">
                <a:solidFill>
                  <a:srgbClr val="333399"/>
                </a:solidFill>
                <a:latin typeface="Arial" panose="020B0604020202020204" pitchFamily="34" charset="0"/>
                <a:cs typeface="Arial" panose="020B0604020202020204" pitchFamily="34" charset="0"/>
              </a:rPr>
              <a:t>ate de</a:t>
            </a:r>
            <a:r>
              <a:rPr lang="en-GB" altLang="en-US" sz="1800" dirty="0">
                <a:solidFill>
                  <a:srgbClr val="333399"/>
                </a:solidFill>
                <a:latin typeface="Arial" panose="020B0604020202020204" pitchFamily="34" charset="0"/>
                <a:cs typeface="Arial" panose="020B0604020202020204" pitchFamily="34" charset="0"/>
              </a:rPr>
              <a:t> </a:t>
            </a:r>
            <a:r>
              <a:rPr lang="en-GB" altLang="en-US" sz="1800" dirty="0" err="1">
                <a:solidFill>
                  <a:srgbClr val="333399"/>
                </a:solidFill>
                <a:latin typeface="Arial" panose="020B0604020202020204" pitchFamily="34" charset="0"/>
                <a:cs typeface="Arial" panose="020B0604020202020204" pitchFamily="34" charset="0"/>
              </a:rPr>
              <a:t>volum</a:t>
            </a:r>
            <a:r>
              <a:rPr lang="ro-RO" altLang="en-US" sz="1800" dirty="0">
                <a:solidFill>
                  <a:srgbClr val="333399"/>
                </a:solidFill>
                <a:latin typeface="Arial" panose="020B0604020202020204" pitchFamily="34" charset="0"/>
                <a:cs typeface="Arial" panose="020B0604020202020204" pitchFamily="34" charset="0"/>
              </a:rPr>
              <a:t> în intervalul de energii</a:t>
            </a:r>
            <a:r>
              <a:rPr lang="en-GB" altLang="en-US" sz="1800" dirty="0">
                <a:solidFill>
                  <a:srgbClr val="333399"/>
                </a:solidFill>
                <a:latin typeface="Arial" panose="020B0604020202020204" pitchFamily="34" charset="0"/>
                <a:cs typeface="Arial" panose="020B0604020202020204" pitchFamily="34" charset="0"/>
              </a:rPr>
              <a:t> </a:t>
            </a:r>
            <a:r>
              <a:rPr lang="en-GB" altLang="en-US" sz="1800" b="1" i="1" dirty="0" err="1">
                <a:solidFill>
                  <a:srgbClr val="333399"/>
                </a:solidFill>
                <a:latin typeface="Arial" panose="020B0604020202020204" pitchFamily="34" charset="0"/>
                <a:cs typeface="Arial" panose="020B0604020202020204" pitchFamily="34" charset="0"/>
              </a:rPr>
              <a:t>dE</a:t>
            </a:r>
            <a:r>
              <a:rPr lang="en-GB" altLang="en-US" sz="1800" dirty="0">
                <a:solidFill>
                  <a:srgbClr val="333399"/>
                </a:solidFill>
                <a:latin typeface="Arial" panose="020B0604020202020204" pitchFamily="34" charset="0"/>
                <a:cs typeface="Arial" panose="020B0604020202020204" pitchFamily="34" charset="0"/>
              </a:rPr>
              <a:t> </a:t>
            </a:r>
            <a:r>
              <a:rPr lang="ro-RO" altLang="en-US" sz="1800" dirty="0">
                <a:solidFill>
                  <a:srgbClr val="333399"/>
                </a:solidFill>
                <a:latin typeface="Arial" panose="020B0604020202020204" pitchFamily="34" charset="0"/>
                <a:cs typeface="Arial" panose="020B0604020202020204" pitchFamily="34" charset="0"/>
              </a:rPr>
              <a:t>este </a:t>
            </a:r>
            <a:r>
              <a:rPr lang="en-GB" altLang="en-US" sz="1800" dirty="0">
                <a:solidFill>
                  <a:srgbClr val="333399"/>
                </a:solidFill>
                <a:latin typeface="Arial" panose="020B0604020202020204" pitchFamily="34" charset="0"/>
                <a:cs typeface="Arial" panose="020B0604020202020204" pitchFamily="34" charset="0"/>
              </a:rPr>
              <a:t>product </a:t>
            </a:r>
            <a:r>
              <a:rPr lang="ro-RO" altLang="en-US" sz="1800" dirty="0">
                <a:solidFill>
                  <a:srgbClr val="333399"/>
                </a:solidFill>
                <a:latin typeface="Arial" panose="020B0604020202020204" pitchFamily="34" charset="0"/>
                <a:cs typeface="Arial" panose="020B0604020202020204" pitchFamily="34" charset="0"/>
              </a:rPr>
              <a:t>al densității stărilor și probabilității de ocupare a lor</a:t>
            </a:r>
            <a:r>
              <a:rPr lang="en-GB" altLang="en-US" sz="1800" dirty="0">
                <a:solidFill>
                  <a:srgbClr val="333399"/>
                </a:solidFill>
                <a:latin typeface="Arial" panose="020B0604020202020204" pitchFamily="34" charset="0"/>
                <a:cs typeface="Arial" panose="020B0604020202020204" pitchFamily="34" charset="0"/>
              </a:rPr>
              <a:t> </a:t>
            </a:r>
            <a:r>
              <a:rPr lang="en-GB" altLang="en-US" sz="1800" b="1" i="1" dirty="0">
                <a:solidFill>
                  <a:srgbClr val="333399"/>
                </a:solidFill>
                <a:latin typeface="Arial" panose="020B0604020202020204" pitchFamily="34" charset="0"/>
                <a:cs typeface="Arial" panose="020B0604020202020204" pitchFamily="34" charset="0"/>
              </a:rPr>
              <a:t>f</a:t>
            </a:r>
            <a:r>
              <a:rPr lang="en-GB" altLang="en-US" sz="1800" b="1" dirty="0">
                <a:solidFill>
                  <a:srgbClr val="333399"/>
                </a:solidFill>
                <a:latin typeface="Arial" panose="020B0604020202020204" pitchFamily="34" charset="0"/>
                <a:cs typeface="Arial" panose="020B0604020202020204" pitchFamily="34" charset="0"/>
              </a:rPr>
              <a:t>(E).</a:t>
            </a:r>
            <a:r>
              <a:rPr lang="ru-RU" altLang="en-US" sz="1800" dirty="0">
                <a:solidFill>
                  <a:srgbClr val="333399"/>
                </a:solidFill>
                <a:latin typeface="Arial" panose="020B0604020202020204" pitchFamily="34" charset="0"/>
                <a:cs typeface="Arial" panose="020B0604020202020204" pitchFamily="34" charset="0"/>
              </a:rPr>
              <a:t> </a:t>
            </a:r>
            <a:r>
              <a:rPr lang="ro-RO" altLang="en-US" sz="1800" dirty="0">
                <a:solidFill>
                  <a:srgbClr val="333399"/>
                </a:solidFill>
                <a:latin typeface="Arial" panose="020B0604020202020204" pitchFamily="34" charset="0"/>
                <a:cs typeface="Arial" panose="020B0604020202020204" pitchFamily="34" charset="0"/>
              </a:rPr>
              <a:t>Astfel, concentrația totală a electronilor este </a:t>
            </a:r>
            <a:r>
              <a:rPr lang="en-GB" altLang="en-US" sz="1800" dirty="0">
                <a:solidFill>
                  <a:srgbClr val="333399"/>
                </a:solidFill>
                <a:latin typeface="Arial" panose="020B0604020202020204" pitchFamily="34" charset="0"/>
                <a:cs typeface="Arial" panose="020B0604020202020204" pitchFamily="34" charset="0"/>
              </a:rPr>
              <a:t>integral</a:t>
            </a:r>
            <a:r>
              <a:rPr lang="ro-RO" altLang="en-US" sz="1800" dirty="0">
                <a:solidFill>
                  <a:srgbClr val="333399"/>
                </a:solidFill>
                <a:latin typeface="Arial" panose="020B0604020202020204" pitchFamily="34" charset="0"/>
                <a:cs typeface="Arial" panose="020B0604020202020204" pitchFamily="34" charset="0"/>
              </a:rPr>
              <a:t>ul</a:t>
            </a:r>
            <a:r>
              <a:rPr lang="en-GB" altLang="en-US" sz="1800" dirty="0">
                <a:solidFill>
                  <a:srgbClr val="333399"/>
                </a:solidFill>
                <a:latin typeface="Arial" panose="020B0604020202020204" pitchFamily="34" charset="0"/>
                <a:cs typeface="Arial" panose="020B0604020202020204" pitchFamily="34" charset="0"/>
              </a:rPr>
              <a:t> </a:t>
            </a:r>
            <a:r>
              <a:rPr lang="ro-RO" altLang="en-US" sz="1800" dirty="0">
                <a:solidFill>
                  <a:srgbClr val="333399"/>
                </a:solidFill>
                <a:latin typeface="Arial" panose="020B0604020202020204" pitchFamily="34" charset="0"/>
                <a:cs typeface="Arial" panose="020B0604020202020204" pitchFamily="34" charset="0"/>
              </a:rPr>
              <a:t>pe întreaga BC</a:t>
            </a:r>
            <a:r>
              <a:rPr lang="en-GB" altLang="en-US" sz="1800" dirty="0">
                <a:solidFill>
                  <a:srgbClr val="333399"/>
                </a:solidFill>
                <a:latin typeface="Arial" panose="020B0604020202020204" pitchFamily="34" charset="0"/>
                <a:cs typeface="Arial" panose="020B0604020202020204" pitchFamily="34" charset="0"/>
              </a:rPr>
              <a:t>. </a:t>
            </a:r>
            <a:r>
              <a:rPr lang="ro-RO" altLang="en-US" sz="1800" dirty="0">
                <a:solidFill>
                  <a:srgbClr val="333399"/>
                </a:solidFill>
                <a:latin typeface="Arial" panose="020B0604020202020204" pitchFamily="34" charset="0"/>
                <a:cs typeface="Arial" panose="020B0604020202020204" pitchFamily="34" charset="0"/>
              </a:rPr>
              <a:t>Funcția</a:t>
            </a:r>
            <a:r>
              <a:rPr lang="en-GB" altLang="en-US" sz="1800" dirty="0">
                <a:solidFill>
                  <a:srgbClr val="333399"/>
                </a:solidFill>
                <a:latin typeface="Arial" panose="020B0604020202020204" pitchFamily="34" charset="0"/>
                <a:cs typeface="Arial" panose="020B0604020202020204" pitchFamily="34" charset="0"/>
              </a:rPr>
              <a:t> </a:t>
            </a:r>
            <a:r>
              <a:rPr lang="en-GB" altLang="en-US" sz="1800" b="1" i="1" dirty="0">
                <a:solidFill>
                  <a:srgbClr val="333399"/>
                </a:solidFill>
                <a:latin typeface="Arial" panose="020B0604020202020204" pitchFamily="34" charset="0"/>
                <a:cs typeface="Arial" panose="020B0604020202020204" pitchFamily="34" charset="0"/>
              </a:rPr>
              <a:t>N(E)</a:t>
            </a:r>
            <a:r>
              <a:rPr lang="en-GB" altLang="en-US" sz="1800" dirty="0">
                <a:solidFill>
                  <a:srgbClr val="333399"/>
                </a:solidFill>
                <a:latin typeface="Arial" panose="020B0604020202020204" pitchFamily="34" charset="0"/>
                <a:cs typeface="Arial" panose="020B0604020202020204" pitchFamily="34" charset="0"/>
              </a:rPr>
              <a:t> </a:t>
            </a:r>
            <a:r>
              <a:rPr lang="ro-RO" altLang="en-US" sz="1800" dirty="0">
                <a:solidFill>
                  <a:srgbClr val="333399"/>
                </a:solidFill>
                <a:latin typeface="Arial" panose="020B0604020202020204" pitchFamily="34" charset="0"/>
                <a:cs typeface="Arial" panose="020B0604020202020204" pitchFamily="34" charset="0"/>
              </a:rPr>
              <a:t>poate fi calculată cunoscând mecanica cuantică și principiul de interdicție </a:t>
            </a:r>
            <a:r>
              <a:rPr lang="en-GB" altLang="en-US" sz="1800" dirty="0">
                <a:solidFill>
                  <a:srgbClr val="333399"/>
                </a:solidFill>
                <a:latin typeface="Arial" panose="020B0604020202020204" pitchFamily="34" charset="0"/>
                <a:cs typeface="Arial" panose="020B0604020202020204" pitchFamily="34" charset="0"/>
              </a:rPr>
              <a:t>Pauli</a:t>
            </a:r>
            <a:r>
              <a:rPr lang="en-IE" altLang="en-US" sz="1800" dirty="0">
                <a:solidFill>
                  <a:srgbClr val="333399"/>
                </a:solidFill>
                <a:latin typeface="Arial" panose="020B0604020202020204" pitchFamily="34" charset="0"/>
                <a:cs typeface="Arial" panose="020B0604020202020204" pitchFamily="34" charset="0"/>
              </a:rPr>
              <a:t>.</a:t>
            </a:r>
          </a:p>
          <a:p>
            <a:pPr eaLnBrk="1" hangingPunct="1">
              <a:spcBef>
                <a:spcPct val="50000"/>
              </a:spcBef>
              <a:buFontTx/>
              <a:buNone/>
            </a:pPr>
            <a:r>
              <a:rPr lang="en-GB" altLang="en-US" sz="1800" b="1" i="1" dirty="0">
                <a:solidFill>
                  <a:srgbClr val="333399"/>
                </a:solidFill>
                <a:latin typeface="Arial" panose="020B0604020202020204" pitchFamily="34" charset="0"/>
                <a:cs typeface="Arial" panose="020B0604020202020204" pitchFamily="34" charset="0"/>
              </a:rPr>
              <a:t>N(E)</a:t>
            </a:r>
            <a:r>
              <a:rPr lang="en-GB" altLang="en-US" sz="1800" dirty="0">
                <a:solidFill>
                  <a:srgbClr val="333399"/>
                </a:solidFill>
                <a:latin typeface="Arial" panose="020B0604020202020204" pitchFamily="34" charset="0"/>
                <a:cs typeface="Arial" panose="020B0604020202020204" pitchFamily="34" charset="0"/>
              </a:rPr>
              <a:t> </a:t>
            </a:r>
            <a:r>
              <a:rPr lang="ro-RO" altLang="en-US" sz="1800" dirty="0">
                <a:solidFill>
                  <a:srgbClr val="333399"/>
                </a:solidFill>
                <a:latin typeface="Arial" panose="020B0604020202020204" pitchFamily="34" charset="0"/>
                <a:cs typeface="Arial" panose="020B0604020202020204" pitchFamily="34" charset="0"/>
              </a:rPr>
              <a:t>este proporțional cu</a:t>
            </a:r>
            <a:r>
              <a:rPr lang="en-GB" altLang="en-US" sz="1800" dirty="0">
                <a:solidFill>
                  <a:srgbClr val="333399"/>
                </a:solidFill>
                <a:latin typeface="Arial" panose="020B0604020202020204" pitchFamily="34" charset="0"/>
                <a:cs typeface="Arial" panose="020B0604020202020204" pitchFamily="34" charset="0"/>
              </a:rPr>
              <a:t> </a:t>
            </a:r>
            <a:r>
              <a:rPr lang="en-GB" altLang="en-US" sz="1800" b="1" i="1" dirty="0">
                <a:solidFill>
                  <a:srgbClr val="333399"/>
                </a:solidFill>
                <a:latin typeface="Arial" panose="020B0604020202020204" pitchFamily="34" charset="0"/>
                <a:cs typeface="Arial" panose="020B0604020202020204" pitchFamily="34" charset="0"/>
              </a:rPr>
              <a:t>E</a:t>
            </a:r>
            <a:r>
              <a:rPr lang="en-GB" altLang="en-US" sz="1800" b="1" i="1" baseline="30000" dirty="0">
                <a:solidFill>
                  <a:srgbClr val="333399"/>
                </a:solidFill>
                <a:latin typeface="Arial" panose="020B0604020202020204" pitchFamily="34" charset="0"/>
                <a:cs typeface="Arial" panose="020B0604020202020204" pitchFamily="34" charset="0"/>
              </a:rPr>
              <a:t>1/2</a:t>
            </a:r>
            <a:r>
              <a:rPr lang="en-GB" altLang="en-US" sz="1800" dirty="0">
                <a:solidFill>
                  <a:srgbClr val="333399"/>
                </a:solidFill>
                <a:latin typeface="Arial" panose="020B0604020202020204" pitchFamily="34" charset="0"/>
                <a:cs typeface="Arial" panose="020B0604020202020204" pitchFamily="34" charset="0"/>
              </a:rPr>
              <a:t>, </a:t>
            </a:r>
            <a:r>
              <a:rPr lang="ro-RO" altLang="en-US" sz="1800" dirty="0">
                <a:solidFill>
                  <a:srgbClr val="333399"/>
                </a:solidFill>
                <a:latin typeface="Arial" panose="020B0604020202020204" pitchFamily="34" charset="0"/>
                <a:cs typeface="Arial" panose="020B0604020202020204" pitchFamily="34" charset="0"/>
              </a:rPr>
              <a:t>astfel</a:t>
            </a:r>
            <a:r>
              <a:rPr lang="en-GB" altLang="en-US" sz="1800" dirty="0">
                <a:solidFill>
                  <a:srgbClr val="333399"/>
                </a:solidFill>
                <a:latin typeface="Arial" panose="020B0604020202020204" pitchFamily="34" charset="0"/>
                <a:cs typeface="Arial" panose="020B0604020202020204" pitchFamily="34" charset="0"/>
              </a:rPr>
              <a:t> </a:t>
            </a:r>
            <a:r>
              <a:rPr lang="en-GB" altLang="en-US" sz="1800" dirty="0" err="1">
                <a:solidFill>
                  <a:srgbClr val="333399"/>
                </a:solidFill>
                <a:latin typeface="Arial" panose="020B0604020202020204" pitchFamily="34" charset="0"/>
                <a:cs typeface="Arial" panose="020B0604020202020204" pitchFamily="34" charset="0"/>
              </a:rPr>
              <a:t>densit</a:t>
            </a:r>
            <a:r>
              <a:rPr lang="ro-RO" altLang="en-US" sz="1800" dirty="0">
                <a:solidFill>
                  <a:srgbClr val="333399"/>
                </a:solidFill>
                <a:latin typeface="Arial" panose="020B0604020202020204" pitchFamily="34" charset="0"/>
                <a:cs typeface="Arial" panose="020B0604020202020204" pitchFamily="34" charset="0"/>
              </a:rPr>
              <a:t>atea</a:t>
            </a:r>
            <a:r>
              <a:rPr lang="en-GB" altLang="en-US" sz="1800" dirty="0">
                <a:solidFill>
                  <a:srgbClr val="333399"/>
                </a:solidFill>
                <a:latin typeface="Arial" panose="020B0604020202020204" pitchFamily="34" charset="0"/>
                <a:cs typeface="Arial" panose="020B0604020202020204" pitchFamily="34" charset="0"/>
              </a:rPr>
              <a:t> </a:t>
            </a:r>
            <a:r>
              <a:rPr lang="en-GB" altLang="en-US" sz="1800" dirty="0" err="1">
                <a:solidFill>
                  <a:srgbClr val="333399"/>
                </a:solidFill>
                <a:latin typeface="Arial" panose="020B0604020202020204" pitchFamily="34" charset="0"/>
                <a:cs typeface="Arial" panose="020B0604020202020204" pitchFamily="34" charset="0"/>
              </a:rPr>
              <a:t>st</a:t>
            </a:r>
            <a:r>
              <a:rPr lang="ro-RO" altLang="en-US" sz="1800" dirty="0">
                <a:solidFill>
                  <a:srgbClr val="333399"/>
                </a:solidFill>
                <a:latin typeface="Arial" panose="020B0604020202020204" pitchFamily="34" charset="0"/>
                <a:cs typeface="Arial" panose="020B0604020202020204" pitchFamily="34" charset="0"/>
              </a:rPr>
              <a:t>ărilor î</a:t>
            </a:r>
            <a:r>
              <a:rPr lang="en-GB" altLang="en-US" sz="1800" dirty="0">
                <a:solidFill>
                  <a:srgbClr val="333399"/>
                </a:solidFill>
                <a:latin typeface="Arial" panose="020B0604020202020204" pitchFamily="34" charset="0"/>
                <a:cs typeface="Arial" panose="020B0604020202020204" pitchFamily="34" charset="0"/>
              </a:rPr>
              <a:t>n </a:t>
            </a:r>
            <a:r>
              <a:rPr lang="ro-RO" altLang="en-US" sz="1800" dirty="0">
                <a:solidFill>
                  <a:srgbClr val="333399"/>
                </a:solidFill>
                <a:latin typeface="Arial" panose="020B0604020202020204" pitchFamily="34" charset="0"/>
                <a:cs typeface="Arial" panose="020B0604020202020204" pitchFamily="34" charset="0"/>
              </a:rPr>
              <a:t>BC crește cu energia electronilor</a:t>
            </a:r>
            <a:r>
              <a:rPr lang="en-GB" altLang="en-US" sz="1800" dirty="0">
                <a:solidFill>
                  <a:srgbClr val="333399"/>
                </a:solidFill>
                <a:latin typeface="Arial" panose="020B0604020202020204" pitchFamily="34" charset="0"/>
                <a:cs typeface="Arial" panose="020B0604020202020204" pitchFamily="34" charset="0"/>
              </a:rPr>
              <a:t>. </a:t>
            </a:r>
            <a:endParaRPr lang="ro-RO" altLang="en-US" sz="1800" dirty="0">
              <a:solidFill>
                <a:srgbClr val="333399"/>
              </a:solidFill>
              <a:latin typeface="Arial" panose="020B0604020202020204" pitchFamily="34" charset="0"/>
              <a:cs typeface="Arial" panose="020B0604020202020204" pitchFamily="34" charset="0"/>
            </a:endParaRPr>
          </a:p>
          <a:p>
            <a:pPr eaLnBrk="1" hangingPunct="1">
              <a:spcBef>
                <a:spcPct val="50000"/>
              </a:spcBef>
              <a:buFontTx/>
              <a:buNone/>
            </a:pPr>
            <a:r>
              <a:rPr lang="ro-RO" altLang="en-US" sz="1800" dirty="0">
                <a:solidFill>
                  <a:srgbClr val="333399"/>
                </a:solidFill>
                <a:latin typeface="Arial" panose="020B0604020202020204" pitchFamily="34" charset="0"/>
                <a:cs typeface="Arial" panose="020B0604020202020204" pitchFamily="34" charset="0"/>
              </a:rPr>
              <a:t>Pe de altă parte</a:t>
            </a:r>
            <a:r>
              <a:rPr lang="en-GB" altLang="en-US" sz="1800" dirty="0">
                <a:solidFill>
                  <a:srgbClr val="333399"/>
                </a:solidFill>
                <a:latin typeface="Arial" panose="020B0604020202020204" pitchFamily="34" charset="0"/>
                <a:cs typeface="Arial" panose="020B0604020202020204" pitchFamily="34" charset="0"/>
              </a:rPr>
              <a:t>, </a:t>
            </a:r>
            <a:r>
              <a:rPr lang="ro-RO" altLang="en-US" sz="1800" dirty="0">
                <a:solidFill>
                  <a:srgbClr val="333399"/>
                </a:solidFill>
                <a:latin typeface="Arial" panose="020B0604020202020204" pitchFamily="34" charset="0"/>
                <a:cs typeface="Arial" panose="020B0604020202020204" pitchFamily="34" charset="0"/>
              </a:rPr>
              <a:t>funcția </a:t>
            </a:r>
            <a:r>
              <a:rPr lang="en-GB" altLang="en-US" sz="1800" dirty="0">
                <a:solidFill>
                  <a:srgbClr val="333399"/>
                </a:solidFill>
                <a:latin typeface="Arial" panose="020B0604020202020204" pitchFamily="34" charset="0"/>
                <a:cs typeface="Arial" panose="020B0604020202020204" pitchFamily="34" charset="0"/>
              </a:rPr>
              <a:t>Fermi </a:t>
            </a:r>
            <a:r>
              <a:rPr lang="ro-RO" altLang="en-US" sz="1800" dirty="0">
                <a:solidFill>
                  <a:srgbClr val="333399"/>
                </a:solidFill>
                <a:latin typeface="Arial" panose="020B0604020202020204" pitchFamily="34" charset="0"/>
                <a:cs typeface="Arial" panose="020B0604020202020204" pitchFamily="34" charset="0"/>
              </a:rPr>
              <a:t>devine foarte mică pentru energii largi</a:t>
            </a:r>
            <a:r>
              <a:rPr lang="en-GB" altLang="en-US" sz="1800" dirty="0">
                <a:solidFill>
                  <a:srgbClr val="333399"/>
                </a:solidFill>
                <a:latin typeface="Arial" panose="020B0604020202020204" pitchFamily="34" charset="0"/>
                <a:cs typeface="Arial" panose="020B0604020202020204" pitchFamily="34" charset="0"/>
              </a:rPr>
              <a:t>. </a:t>
            </a:r>
            <a:r>
              <a:rPr lang="ro-RO" altLang="en-US" sz="1800" dirty="0">
                <a:solidFill>
                  <a:srgbClr val="333399"/>
                </a:solidFill>
                <a:latin typeface="Arial" panose="020B0604020202020204" pitchFamily="34" charset="0"/>
                <a:cs typeface="Arial" panose="020B0604020202020204" pitchFamily="34" charset="0"/>
              </a:rPr>
              <a:t>Aceasta este datorită că</a:t>
            </a:r>
            <a:r>
              <a:rPr lang="en-GB" altLang="en-US" sz="1800" dirty="0">
                <a:solidFill>
                  <a:srgbClr val="333399"/>
                </a:solidFill>
                <a:latin typeface="Arial" panose="020B0604020202020204" pitchFamily="34" charset="0"/>
                <a:cs typeface="Arial" panose="020B0604020202020204" pitchFamily="34" charset="0"/>
              </a:rPr>
              <a:t> product</a:t>
            </a:r>
            <a:r>
              <a:rPr lang="ro-RO" altLang="en-US" sz="1800" dirty="0">
                <a:solidFill>
                  <a:srgbClr val="333399"/>
                </a:solidFill>
                <a:latin typeface="Arial" panose="020B0604020202020204" pitchFamily="34" charset="0"/>
                <a:cs typeface="Arial" panose="020B0604020202020204" pitchFamily="34" charset="0"/>
              </a:rPr>
              <a:t>ul</a:t>
            </a:r>
            <a:r>
              <a:rPr lang="en-GB" altLang="en-US" sz="1800" dirty="0">
                <a:solidFill>
                  <a:srgbClr val="333399"/>
                </a:solidFill>
                <a:latin typeface="Arial" panose="020B0604020202020204" pitchFamily="34" charset="0"/>
                <a:cs typeface="Arial" panose="020B0604020202020204" pitchFamily="34" charset="0"/>
              </a:rPr>
              <a:t> </a:t>
            </a:r>
            <a:r>
              <a:rPr lang="en-GB" altLang="en-US" sz="1800" b="1" i="1" dirty="0">
                <a:solidFill>
                  <a:srgbClr val="333399"/>
                </a:solidFill>
                <a:latin typeface="Arial" panose="020B0604020202020204" pitchFamily="34" charset="0"/>
                <a:cs typeface="Arial" panose="020B0604020202020204" pitchFamily="34" charset="0"/>
              </a:rPr>
              <a:t>f(E)N(E)</a:t>
            </a:r>
            <a:r>
              <a:rPr lang="en-GB" altLang="en-US" sz="1800" dirty="0">
                <a:solidFill>
                  <a:srgbClr val="333399"/>
                </a:solidFill>
                <a:latin typeface="Arial" panose="020B0604020202020204" pitchFamily="34" charset="0"/>
                <a:cs typeface="Arial" panose="020B0604020202020204" pitchFamily="34" charset="0"/>
              </a:rPr>
              <a:t> de</a:t>
            </a:r>
            <a:r>
              <a:rPr lang="ro-RO" altLang="en-US" sz="1800" dirty="0">
                <a:solidFill>
                  <a:srgbClr val="333399"/>
                </a:solidFill>
                <a:latin typeface="Arial" panose="020B0604020202020204" pitchFamily="34" charset="0"/>
                <a:cs typeface="Arial" panose="020B0604020202020204" pitchFamily="34" charset="0"/>
              </a:rPr>
              <a:t>screște rapid mai sus de</a:t>
            </a:r>
            <a:r>
              <a:rPr lang="en-GB" altLang="en-US" sz="1800" dirty="0">
                <a:solidFill>
                  <a:srgbClr val="333399"/>
                </a:solidFill>
                <a:latin typeface="Arial" panose="020B0604020202020204" pitchFamily="34" charset="0"/>
                <a:cs typeface="Arial" panose="020B0604020202020204" pitchFamily="34" charset="0"/>
              </a:rPr>
              <a:t> </a:t>
            </a:r>
            <a:r>
              <a:rPr lang="en-GB" altLang="en-US" sz="1800" b="1" i="1" dirty="0" err="1">
                <a:solidFill>
                  <a:srgbClr val="333399"/>
                </a:solidFill>
                <a:latin typeface="Arial" panose="020B0604020202020204" pitchFamily="34" charset="0"/>
                <a:cs typeface="Arial" panose="020B0604020202020204" pitchFamily="34" charset="0"/>
              </a:rPr>
              <a:t>E</a:t>
            </a:r>
            <a:r>
              <a:rPr lang="en-GB" altLang="en-US" sz="1800" b="1" i="1" baseline="-25000" dirty="0" err="1">
                <a:solidFill>
                  <a:srgbClr val="333399"/>
                </a:solidFill>
                <a:latin typeface="Arial" panose="020B0604020202020204" pitchFamily="34" charset="0"/>
                <a:cs typeface="Arial" panose="020B0604020202020204" pitchFamily="34" charset="0"/>
              </a:rPr>
              <a:t>c</a:t>
            </a:r>
            <a:r>
              <a:rPr lang="en-GB" altLang="en-US" sz="1800" dirty="0">
                <a:solidFill>
                  <a:srgbClr val="333399"/>
                </a:solidFill>
                <a:latin typeface="Arial" panose="020B0604020202020204" pitchFamily="34" charset="0"/>
                <a:cs typeface="Arial" panose="020B0604020202020204" pitchFamily="34" charset="0"/>
              </a:rPr>
              <a:t>, </a:t>
            </a:r>
            <a:r>
              <a:rPr lang="ro-RO" altLang="en-US" sz="1800" dirty="0">
                <a:solidFill>
                  <a:srgbClr val="333399"/>
                </a:solidFill>
                <a:latin typeface="Arial" panose="020B0604020202020204" pitchFamily="34" charset="0"/>
                <a:cs typeface="Arial" panose="020B0604020202020204" pitchFamily="34" charset="0"/>
              </a:rPr>
              <a:t>și foarte puțini electroni </a:t>
            </a:r>
            <a:r>
              <a:rPr lang="en-GB" altLang="en-US" sz="1800" dirty="0" err="1">
                <a:solidFill>
                  <a:srgbClr val="333399"/>
                </a:solidFill>
                <a:latin typeface="Arial" panose="020B0604020202020204" pitchFamily="34" charset="0"/>
                <a:cs typeface="Arial" panose="020B0604020202020204" pitchFamily="34" charset="0"/>
              </a:rPr>
              <a:t>ocup</a:t>
            </a:r>
            <a:r>
              <a:rPr lang="ro-RO" altLang="en-US" sz="1800" dirty="0">
                <a:solidFill>
                  <a:srgbClr val="333399"/>
                </a:solidFill>
                <a:latin typeface="Arial" panose="020B0604020202020204" pitchFamily="34" charset="0"/>
                <a:cs typeface="Arial" panose="020B0604020202020204" pitchFamily="34" charset="0"/>
              </a:rPr>
              <a:t>ă</a:t>
            </a:r>
            <a:r>
              <a:rPr lang="en-GB" altLang="en-US" sz="1800" dirty="0">
                <a:solidFill>
                  <a:srgbClr val="333399"/>
                </a:solidFill>
                <a:latin typeface="Arial" panose="020B0604020202020204" pitchFamily="34" charset="0"/>
                <a:cs typeface="Arial" panose="020B0604020202020204" pitchFamily="34" charset="0"/>
              </a:rPr>
              <a:t> </a:t>
            </a:r>
            <a:r>
              <a:rPr lang="ro-RO" altLang="en-US" sz="1800" dirty="0">
                <a:solidFill>
                  <a:srgbClr val="333399"/>
                </a:solidFill>
                <a:latin typeface="Arial" panose="020B0604020202020204" pitchFamily="34" charset="0"/>
                <a:cs typeface="Arial" panose="020B0604020202020204" pitchFamily="34" charset="0"/>
              </a:rPr>
              <a:t>stări </a:t>
            </a:r>
            <a:r>
              <a:rPr lang="en-GB" altLang="en-US" sz="1800" dirty="0" err="1">
                <a:solidFill>
                  <a:srgbClr val="333399"/>
                </a:solidFill>
                <a:latin typeface="Arial" panose="020B0604020202020204" pitchFamily="34" charset="0"/>
                <a:cs typeface="Arial" panose="020B0604020202020204" pitchFamily="34" charset="0"/>
              </a:rPr>
              <a:t>energ</a:t>
            </a:r>
            <a:r>
              <a:rPr lang="ro-RO" altLang="en-US" sz="1800" dirty="0">
                <a:solidFill>
                  <a:srgbClr val="333399"/>
                </a:solidFill>
                <a:latin typeface="Arial" panose="020B0604020202020204" pitchFamily="34" charset="0"/>
                <a:cs typeface="Arial" panose="020B0604020202020204" pitchFamily="34" charset="0"/>
              </a:rPr>
              <a:t>etice în depărtare mai sus de coada BC</a:t>
            </a:r>
            <a:r>
              <a:rPr lang="en-GB" altLang="en-US" sz="1800" dirty="0">
                <a:solidFill>
                  <a:srgbClr val="333399"/>
                </a:solidFill>
                <a:latin typeface="Arial" panose="020B0604020202020204" pitchFamily="34" charset="0"/>
                <a:cs typeface="Arial" panose="020B0604020202020204" pitchFamily="34" charset="0"/>
              </a:rPr>
              <a:t>.</a:t>
            </a:r>
          </a:p>
          <a:p>
            <a:pPr eaLnBrk="1" hangingPunct="1">
              <a:spcBef>
                <a:spcPct val="50000"/>
              </a:spcBef>
              <a:buFontTx/>
              <a:buNone/>
            </a:pPr>
            <a:r>
              <a:rPr lang="en-US" altLang="en-US" sz="1800" dirty="0">
                <a:solidFill>
                  <a:srgbClr val="333399"/>
                </a:solidFill>
                <a:latin typeface="Arial" panose="020B0604020202020204" pitchFamily="34" charset="0"/>
                <a:cs typeface="Arial" panose="020B0604020202020204" pitchFamily="34" charset="0"/>
              </a:rPr>
              <a:t>Similar, </a:t>
            </a:r>
            <a:r>
              <a:rPr lang="ro-RO" altLang="en-US" sz="1800" dirty="0">
                <a:solidFill>
                  <a:srgbClr val="333399"/>
                </a:solidFill>
                <a:latin typeface="Arial" panose="020B0604020202020204" pitchFamily="34" charset="0"/>
                <a:cs typeface="Arial" panose="020B0604020202020204" pitchFamily="34" charset="0"/>
              </a:rPr>
              <a:t>p</a:t>
            </a:r>
            <a:r>
              <a:rPr lang="en-US" altLang="en-US" sz="1800" dirty="0" err="1">
                <a:solidFill>
                  <a:srgbClr val="333399"/>
                </a:solidFill>
                <a:latin typeface="Arial" panose="020B0604020202020204" pitchFamily="34" charset="0"/>
                <a:cs typeface="Arial" panose="020B0604020202020204" pitchFamily="34" charset="0"/>
              </a:rPr>
              <a:t>robabilit</a:t>
            </a:r>
            <a:r>
              <a:rPr lang="ro-RO" altLang="en-US" sz="1800" dirty="0">
                <a:solidFill>
                  <a:srgbClr val="333399"/>
                </a:solidFill>
                <a:latin typeface="Arial" panose="020B0604020202020204" pitchFamily="34" charset="0"/>
                <a:cs typeface="Arial" panose="020B0604020202020204" pitchFamily="34" charset="0"/>
              </a:rPr>
              <a:t>atea găsirii stărilor libere (goluri) în BV</a:t>
            </a:r>
            <a:r>
              <a:rPr lang="en-US" altLang="en-US" sz="1800" dirty="0">
                <a:solidFill>
                  <a:srgbClr val="333399"/>
                </a:solidFill>
                <a:latin typeface="Arial" panose="020B0604020202020204" pitchFamily="34" charset="0"/>
                <a:cs typeface="Arial" panose="020B0604020202020204" pitchFamily="34" charset="0"/>
              </a:rPr>
              <a:t> </a:t>
            </a:r>
            <a:r>
              <a:rPr lang="en-US" altLang="en-US" sz="1800" b="1" dirty="0">
                <a:solidFill>
                  <a:srgbClr val="333399"/>
                </a:solidFill>
                <a:latin typeface="Arial" panose="020B0604020202020204" pitchFamily="34" charset="0"/>
                <a:cs typeface="Arial" panose="020B0604020202020204" pitchFamily="34" charset="0"/>
              </a:rPr>
              <a:t>[1 - </a:t>
            </a:r>
            <a:r>
              <a:rPr lang="en-US" altLang="en-US" sz="1800" b="1" i="1" dirty="0">
                <a:solidFill>
                  <a:srgbClr val="333399"/>
                </a:solidFill>
                <a:latin typeface="Arial" panose="020B0604020202020204" pitchFamily="34" charset="0"/>
                <a:cs typeface="Arial" panose="020B0604020202020204" pitchFamily="34" charset="0"/>
              </a:rPr>
              <a:t>f</a:t>
            </a:r>
            <a:r>
              <a:rPr lang="en-US" altLang="en-US" sz="1800" b="1" dirty="0">
                <a:solidFill>
                  <a:srgbClr val="333399"/>
                </a:solidFill>
                <a:latin typeface="Arial" panose="020B0604020202020204" pitchFamily="34" charset="0"/>
                <a:cs typeface="Arial" panose="020B0604020202020204" pitchFamily="34" charset="0"/>
              </a:rPr>
              <a:t>(E)]</a:t>
            </a:r>
            <a:r>
              <a:rPr lang="en-US" altLang="en-US" sz="1800" dirty="0">
                <a:solidFill>
                  <a:srgbClr val="333399"/>
                </a:solidFill>
                <a:latin typeface="Arial" panose="020B0604020202020204" pitchFamily="34" charset="0"/>
                <a:cs typeface="Arial" panose="020B0604020202020204" pitchFamily="34" charset="0"/>
              </a:rPr>
              <a:t> de</a:t>
            </a:r>
            <a:r>
              <a:rPr lang="ro-RO" altLang="en-US" sz="1800" dirty="0">
                <a:solidFill>
                  <a:srgbClr val="333399"/>
                </a:solidFill>
                <a:latin typeface="Arial" panose="020B0604020202020204" pitchFamily="34" charset="0"/>
                <a:cs typeface="Arial" panose="020B0604020202020204" pitchFamily="34" charset="0"/>
              </a:rPr>
              <a:t>screște rapid mai jos de</a:t>
            </a:r>
            <a:r>
              <a:rPr lang="en-US" altLang="en-US" sz="1800" dirty="0">
                <a:solidFill>
                  <a:srgbClr val="333399"/>
                </a:solidFill>
                <a:latin typeface="Arial" panose="020B0604020202020204" pitchFamily="34" charset="0"/>
                <a:cs typeface="Arial" panose="020B0604020202020204" pitchFamily="34" charset="0"/>
              </a:rPr>
              <a:t> </a:t>
            </a:r>
            <a:r>
              <a:rPr lang="en-US" altLang="en-US" sz="1800" b="1" i="1" dirty="0" err="1">
                <a:solidFill>
                  <a:srgbClr val="333399"/>
                </a:solidFill>
                <a:latin typeface="Arial" panose="020B0604020202020204" pitchFamily="34" charset="0"/>
                <a:cs typeface="Arial" panose="020B0604020202020204" pitchFamily="34" charset="0"/>
              </a:rPr>
              <a:t>E</a:t>
            </a:r>
            <a:r>
              <a:rPr lang="en-US" altLang="en-US" sz="1800" b="1" i="1" baseline="-25000" dirty="0" err="1">
                <a:solidFill>
                  <a:srgbClr val="333399"/>
                </a:solidFill>
                <a:latin typeface="Arial" panose="020B0604020202020204" pitchFamily="34" charset="0"/>
                <a:cs typeface="Arial" panose="020B0604020202020204" pitchFamily="34" charset="0"/>
              </a:rPr>
              <a:t>v</a:t>
            </a:r>
            <a:r>
              <a:rPr lang="en-US" altLang="en-US" sz="1800" dirty="0">
                <a:solidFill>
                  <a:srgbClr val="333399"/>
                </a:solidFill>
                <a:latin typeface="Arial" panose="020B0604020202020204" pitchFamily="34" charset="0"/>
                <a:cs typeface="Arial" panose="020B0604020202020204" pitchFamily="34" charset="0"/>
              </a:rPr>
              <a:t>, </a:t>
            </a:r>
            <a:r>
              <a:rPr lang="ro-RO" altLang="en-US" sz="1800" dirty="0">
                <a:solidFill>
                  <a:srgbClr val="333399"/>
                </a:solidFill>
                <a:latin typeface="Arial" panose="020B0604020202020204" pitchFamily="34" charset="0"/>
                <a:cs typeface="Arial" panose="020B0604020202020204" pitchFamily="34" charset="0"/>
              </a:rPr>
              <a:t>și mai multe goluri ocupă stări energetice în apropierea de vârful BV.</a:t>
            </a:r>
            <a:endParaRPr lang="ru-RU" altLang="en-US" sz="1800" dirty="0">
              <a:solidFill>
                <a:srgbClr val="333399"/>
              </a:solidFill>
              <a:latin typeface="Arial" panose="020B0604020202020204" pitchFamily="34" charset="0"/>
              <a:cs typeface="Arial" panose="020B0604020202020204" pitchFamily="34" charset="0"/>
            </a:endParaRPr>
          </a:p>
        </p:txBody>
      </p:sp>
      <p:sp>
        <p:nvSpPr>
          <p:cNvPr id="50180" name="Rectangle 7"/>
          <p:cNvSpPr>
            <a:spLocks noChangeArrowheads="1"/>
          </p:cNvSpPr>
          <p:nvPr/>
        </p:nvSpPr>
        <p:spPr bwMode="auto">
          <a:xfrm>
            <a:off x="2000251" y="3165594"/>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graphicFrame>
        <p:nvGraphicFramePr>
          <p:cNvPr id="110597" name="Object 6"/>
          <p:cNvGraphicFramePr>
            <a:graphicFrameLocks noChangeAspect="1"/>
          </p:cNvGraphicFramePr>
          <p:nvPr>
            <p:extLst>
              <p:ext uri="{D42A27DB-BD31-4B8C-83A1-F6EECF244321}">
                <p14:modId xmlns:p14="http://schemas.microsoft.com/office/powerpoint/2010/main" val="193522437"/>
              </p:ext>
            </p:extLst>
          </p:nvPr>
        </p:nvGraphicFramePr>
        <p:xfrm>
          <a:off x="4427984" y="1376085"/>
          <a:ext cx="2012700" cy="774916"/>
        </p:xfrm>
        <a:graphic>
          <a:graphicData uri="http://schemas.openxmlformats.org/presentationml/2006/ole">
            <mc:AlternateContent xmlns:mc="http://schemas.openxmlformats.org/markup-compatibility/2006">
              <mc:Choice xmlns:v="urn:schemas-microsoft-com:vml" Requires="v">
                <p:oleObj name="Equation" r:id="rId2" imgW="1282700" imgH="495300" progId="Equation.3">
                  <p:embed/>
                </p:oleObj>
              </mc:Choice>
              <mc:Fallback>
                <p:oleObj name="Equation" r:id="rId2" imgW="1282700" imgH="495300" progId="Equation.3">
                  <p:embed/>
                  <p:pic>
                    <p:nvPicPr>
                      <p:cNvPr id="110597"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376085"/>
                        <a:ext cx="2012700" cy="774916"/>
                      </a:xfrm>
                      <a:prstGeom prst="rect">
                        <a:avLst/>
                      </a:prstGeom>
                      <a:noFill/>
                      <a:ln>
                        <a:noFill/>
                      </a:ln>
                    </p:spPr>
                  </p:pic>
                </p:oleObj>
              </mc:Fallback>
            </mc:AlternateContent>
          </a:graphicData>
        </a:graphic>
      </p:graphicFrame>
      <p:sp>
        <p:nvSpPr>
          <p:cNvPr id="50183" name="Rectangle 10"/>
          <p:cNvSpPr>
            <a:spLocks noChangeArrowheads="1"/>
          </p:cNvSpPr>
          <p:nvPr/>
        </p:nvSpPr>
        <p:spPr bwMode="auto">
          <a:xfrm>
            <a:off x="2000251" y="1376085"/>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spTree>
    <p:extLst>
      <p:ext uri="{BB962C8B-B14F-4D97-AF65-F5344CB8AC3E}">
        <p14:creationId xmlns:p14="http://schemas.microsoft.com/office/powerpoint/2010/main" val="37531934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p:cNvPicPr>
            <a:picLocks noChangeAspect="1" noChangeArrowheads="1"/>
          </p:cNvPicPr>
          <p:nvPr/>
        </p:nvPicPr>
        <p:blipFill>
          <a:blip r:embed="rId2">
            <a:extLst>
              <a:ext uri="{28A0092B-C50C-407E-A947-70E740481C1C}">
                <a14:useLocalDpi xmlns:a14="http://schemas.microsoft.com/office/drawing/2010/main" val="0"/>
              </a:ext>
            </a:extLst>
          </a:blip>
          <a:srcRect t="5392"/>
          <a:stretch>
            <a:fillRect/>
          </a:stretch>
        </p:blipFill>
        <p:spPr bwMode="auto">
          <a:xfrm>
            <a:off x="1168005" y="1396603"/>
            <a:ext cx="4697015" cy="460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Text Box 7"/>
          <p:cNvSpPr txBox="1">
            <a:spLocks noChangeArrowheads="1"/>
          </p:cNvSpPr>
          <p:nvPr/>
        </p:nvSpPr>
        <p:spPr bwMode="auto">
          <a:xfrm>
            <a:off x="1331119" y="970360"/>
            <a:ext cx="643413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ro-RO" altLang="en-US" sz="1350" b="1">
                <a:solidFill>
                  <a:srgbClr val="0000FF"/>
                </a:solidFill>
                <a:latin typeface="Comic Sans MS" panose="030F0702030302020204" pitchFamily="66" charset="0"/>
                <a:cs typeface="Arial" panose="020B0604020202020204" pitchFamily="34" charset="0"/>
              </a:rPr>
              <a:t>Diagrama benzilor</a:t>
            </a:r>
            <a:r>
              <a:rPr lang="en-US" altLang="en-US" sz="1350" b="1">
                <a:solidFill>
                  <a:srgbClr val="0000FF"/>
                </a:solidFill>
                <a:latin typeface="Comic Sans MS" panose="030F0702030302020204" pitchFamily="66" charset="0"/>
                <a:cs typeface="Arial" panose="020B0604020202020204" pitchFamily="34" charset="0"/>
              </a:rPr>
              <a:t>, densit</a:t>
            </a:r>
            <a:r>
              <a:rPr lang="ro-RO" altLang="en-US" sz="1350" b="1">
                <a:solidFill>
                  <a:srgbClr val="0000FF"/>
                </a:solidFill>
                <a:latin typeface="Comic Sans MS" panose="030F0702030302020204" pitchFamily="66" charset="0"/>
                <a:cs typeface="Arial" panose="020B0604020202020204" pitchFamily="34" charset="0"/>
              </a:rPr>
              <a:t>atea</a:t>
            </a:r>
            <a:r>
              <a:rPr lang="en-US" altLang="en-US" sz="1350" b="1">
                <a:solidFill>
                  <a:srgbClr val="0000FF"/>
                </a:solidFill>
                <a:latin typeface="Comic Sans MS" panose="030F0702030302020204" pitchFamily="66" charset="0"/>
                <a:cs typeface="Arial" panose="020B0604020202020204" pitchFamily="34" charset="0"/>
              </a:rPr>
              <a:t> st</a:t>
            </a:r>
            <a:r>
              <a:rPr lang="ro-RO" altLang="en-US" sz="1350" b="1">
                <a:solidFill>
                  <a:srgbClr val="0000FF"/>
                </a:solidFill>
                <a:latin typeface="Comic Sans MS" panose="030F0702030302020204" pitchFamily="66" charset="0"/>
                <a:cs typeface="Arial" panose="020B0604020202020204" pitchFamily="34" charset="0"/>
              </a:rPr>
              <a:t>ărilor energetice, distribuția</a:t>
            </a:r>
            <a:r>
              <a:rPr lang="en-US" altLang="en-US" sz="1350" b="1">
                <a:solidFill>
                  <a:srgbClr val="0000FF"/>
                </a:solidFill>
                <a:latin typeface="Comic Sans MS" panose="030F0702030302020204" pitchFamily="66" charset="0"/>
                <a:cs typeface="Arial" panose="020B0604020202020204" pitchFamily="34" charset="0"/>
              </a:rPr>
              <a:t> Fermi-Dirac, concentrations </a:t>
            </a:r>
            <a:r>
              <a:rPr lang="ro-RO" altLang="en-US" sz="1350" b="1">
                <a:solidFill>
                  <a:srgbClr val="0000FF"/>
                </a:solidFill>
                <a:latin typeface="Comic Sans MS" panose="030F0702030302020204" pitchFamily="66" charset="0"/>
                <a:cs typeface="Arial" panose="020B0604020202020204" pitchFamily="34" charset="0"/>
              </a:rPr>
              <a:t>purtătorilor de sarcină în echilibru termic</a:t>
            </a:r>
            <a:endParaRPr lang="ru-RU" altLang="en-US" sz="1350" b="1">
              <a:solidFill>
                <a:srgbClr val="0000FF"/>
              </a:solidFill>
              <a:latin typeface="Comic Sans MS" panose="030F0702030302020204" pitchFamily="66" charset="0"/>
              <a:cs typeface="Arial" panose="020B0604020202020204" pitchFamily="34" charset="0"/>
            </a:endParaRPr>
          </a:p>
        </p:txBody>
      </p:sp>
      <p:sp>
        <p:nvSpPr>
          <p:cNvPr id="51204" name="Text Box 8"/>
          <p:cNvSpPr txBox="1">
            <a:spLocks noChangeArrowheads="1"/>
          </p:cNvSpPr>
          <p:nvPr/>
        </p:nvSpPr>
        <p:spPr bwMode="auto">
          <a:xfrm>
            <a:off x="6332935" y="2082405"/>
            <a:ext cx="1190625"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50000"/>
              </a:spcBef>
              <a:buNone/>
              <a:defRPr/>
            </a:pPr>
            <a:r>
              <a:rPr lang="ro-RO" altLang="en-US" sz="1013" dirty="0">
                <a:solidFill>
                  <a:srgbClr val="333399"/>
                </a:solidFill>
                <a:latin typeface="Arial" panose="020B0604020202020204" pitchFamily="34" charset="0"/>
              </a:rPr>
              <a:t>SC </a:t>
            </a:r>
            <a:r>
              <a:rPr lang="en-US" altLang="en-US" sz="1013" dirty="0" err="1">
                <a:solidFill>
                  <a:srgbClr val="333399"/>
                </a:solidFill>
                <a:latin typeface="Arial" panose="020B0604020202020204" pitchFamily="34" charset="0"/>
              </a:rPr>
              <a:t>Intrins</a:t>
            </a:r>
            <a:r>
              <a:rPr lang="ro-RO" altLang="en-US" sz="1013" dirty="0" err="1">
                <a:solidFill>
                  <a:srgbClr val="333399"/>
                </a:solidFill>
                <a:latin typeface="Arial" panose="020B0604020202020204" pitchFamily="34" charset="0"/>
              </a:rPr>
              <a:t>ec</a:t>
            </a:r>
            <a:endParaRPr lang="ru-RU" altLang="en-US" sz="1013" dirty="0">
              <a:solidFill>
                <a:srgbClr val="333399"/>
              </a:solidFill>
              <a:latin typeface="Arial" panose="020B0604020202020204" pitchFamily="34" charset="0"/>
            </a:endParaRPr>
          </a:p>
        </p:txBody>
      </p:sp>
      <p:sp>
        <p:nvSpPr>
          <p:cNvPr id="51205" name="Text Box 9"/>
          <p:cNvSpPr txBox="1">
            <a:spLocks noChangeArrowheads="1"/>
          </p:cNvSpPr>
          <p:nvPr/>
        </p:nvSpPr>
        <p:spPr bwMode="auto">
          <a:xfrm>
            <a:off x="5903119" y="3482580"/>
            <a:ext cx="963216"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50000"/>
              </a:spcBef>
              <a:buNone/>
              <a:defRPr/>
            </a:pPr>
            <a:r>
              <a:rPr lang="ro-RO" altLang="en-US" sz="1013" dirty="0">
                <a:solidFill>
                  <a:srgbClr val="333399"/>
                </a:solidFill>
                <a:latin typeface="Arial" panose="020B0604020202020204" pitchFamily="34" charset="0"/>
              </a:rPr>
              <a:t>n- SC</a:t>
            </a:r>
            <a:endParaRPr lang="ru-RU" altLang="en-US" sz="1013" dirty="0">
              <a:solidFill>
                <a:srgbClr val="333399"/>
              </a:solidFill>
              <a:latin typeface="Arial" panose="020B0604020202020204" pitchFamily="34" charset="0"/>
            </a:endParaRPr>
          </a:p>
        </p:txBody>
      </p:sp>
      <p:sp>
        <p:nvSpPr>
          <p:cNvPr id="51206" name="Text Box 10"/>
          <p:cNvSpPr txBox="1">
            <a:spLocks noChangeArrowheads="1"/>
          </p:cNvSpPr>
          <p:nvPr/>
        </p:nvSpPr>
        <p:spPr bwMode="auto">
          <a:xfrm>
            <a:off x="5916217" y="4994673"/>
            <a:ext cx="10120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50000"/>
              </a:spcBef>
              <a:buNone/>
              <a:defRPr/>
            </a:pPr>
            <a:r>
              <a:rPr lang="en-US" altLang="en-US" sz="1013" dirty="0">
                <a:solidFill>
                  <a:srgbClr val="333399"/>
                </a:solidFill>
                <a:latin typeface="Arial" panose="020B0604020202020204" pitchFamily="34" charset="0"/>
              </a:rPr>
              <a:t>p-</a:t>
            </a:r>
            <a:r>
              <a:rPr lang="ro-RO" altLang="en-US" sz="1013" dirty="0">
                <a:solidFill>
                  <a:srgbClr val="333399"/>
                </a:solidFill>
                <a:latin typeface="Arial" panose="020B0604020202020204" pitchFamily="34" charset="0"/>
              </a:rPr>
              <a:t>SC</a:t>
            </a:r>
            <a:endParaRPr lang="ru-RU" altLang="en-US" sz="1013" dirty="0">
              <a:solidFill>
                <a:srgbClr val="333399"/>
              </a:solidFill>
              <a:latin typeface="Arial" panose="020B0604020202020204" pitchFamily="34" charset="0"/>
            </a:endParaRPr>
          </a:p>
        </p:txBody>
      </p:sp>
    </p:spTree>
    <p:extLst>
      <p:ext uri="{BB962C8B-B14F-4D97-AF65-F5344CB8AC3E}">
        <p14:creationId xmlns:p14="http://schemas.microsoft.com/office/powerpoint/2010/main" val="41651355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3224403" y="4466158"/>
            <a:ext cx="704039"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algn="just" defTabSz="514350" eaLnBrk="1" hangingPunct="1">
              <a:spcBef>
                <a:spcPct val="0"/>
              </a:spcBef>
              <a:buNone/>
              <a:defRPr/>
            </a:pPr>
            <a:r>
              <a:rPr lang="en-US" altLang="en-US" sz="675">
                <a:solidFill>
                  <a:srgbClr val="000000"/>
                </a:solidFill>
                <a:latin typeface="Times New Roman" panose="02020603050405020304" pitchFamily="18" charset="0"/>
                <a:cs typeface="Times New Roman" panose="02020603050405020304" pitchFamily="18" charset="0"/>
              </a:rPr>
              <a:t>	</a:t>
            </a:r>
            <a:endParaRPr lang="en-US" altLang="en-US" sz="1013">
              <a:solidFill>
                <a:srgbClr val="000000"/>
              </a:solidFill>
              <a:latin typeface="Arial" panose="020B0604020202020204" pitchFamily="34" charset="0"/>
            </a:endParaRPr>
          </a:p>
        </p:txBody>
      </p:sp>
      <p:graphicFrame>
        <p:nvGraphicFramePr>
          <p:cNvPr id="112643" name="Object 4"/>
          <p:cNvGraphicFramePr>
            <a:graphicFrameLocks noChangeAspect="1"/>
          </p:cNvGraphicFramePr>
          <p:nvPr/>
        </p:nvGraphicFramePr>
        <p:xfrm>
          <a:off x="2534842" y="2352676"/>
          <a:ext cx="3935015" cy="611981"/>
        </p:xfrm>
        <a:graphic>
          <a:graphicData uri="http://schemas.openxmlformats.org/presentationml/2006/ole">
            <mc:AlternateContent xmlns:mc="http://schemas.openxmlformats.org/markup-compatibility/2006">
              <mc:Choice xmlns:v="urn:schemas-microsoft-com:vml" Requires="v">
                <p:oleObj name="Equation" r:id="rId2" imgW="3314700" imgH="431800" progId="Equation.3">
                  <p:embed/>
                </p:oleObj>
              </mc:Choice>
              <mc:Fallback>
                <p:oleObj name="Equation" r:id="rId2" imgW="3314700" imgH="431800" progId="Equation.3">
                  <p:embed/>
                  <p:pic>
                    <p:nvPicPr>
                      <p:cNvPr id="112643"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842" y="2352676"/>
                        <a:ext cx="3935015" cy="61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44" name="Object 5"/>
          <p:cNvGraphicFramePr>
            <a:graphicFrameLocks noChangeAspect="1"/>
          </p:cNvGraphicFramePr>
          <p:nvPr>
            <p:extLst>
              <p:ext uri="{D42A27DB-BD31-4B8C-83A1-F6EECF244321}">
                <p14:modId xmlns:p14="http://schemas.microsoft.com/office/powerpoint/2010/main" val="2882412062"/>
              </p:ext>
            </p:extLst>
          </p:nvPr>
        </p:nvGraphicFramePr>
        <p:xfrm>
          <a:off x="3336337" y="4001689"/>
          <a:ext cx="2884885" cy="370284"/>
        </p:xfrm>
        <a:graphic>
          <a:graphicData uri="http://schemas.openxmlformats.org/presentationml/2006/ole">
            <mc:AlternateContent xmlns:mc="http://schemas.openxmlformats.org/markup-compatibility/2006">
              <mc:Choice xmlns:v="urn:schemas-microsoft-com:vml" Requires="v">
                <p:oleObj name="Equation" r:id="rId4" imgW="1778000" imgH="228600" progId="Equation.3">
                  <p:embed/>
                </p:oleObj>
              </mc:Choice>
              <mc:Fallback>
                <p:oleObj name="Equation" r:id="rId4" imgW="1778000" imgH="228600" progId="Equation.3">
                  <p:embed/>
                  <p:pic>
                    <p:nvPicPr>
                      <p:cNvPr id="11264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6337" y="4001689"/>
                        <a:ext cx="2884885" cy="37028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45" name="Object 6"/>
          <p:cNvGraphicFramePr>
            <a:graphicFrameLocks noChangeAspect="1"/>
          </p:cNvGraphicFramePr>
          <p:nvPr>
            <p:extLst>
              <p:ext uri="{D42A27DB-BD31-4B8C-83A1-F6EECF244321}">
                <p14:modId xmlns:p14="http://schemas.microsoft.com/office/powerpoint/2010/main" val="4149558734"/>
              </p:ext>
            </p:extLst>
          </p:nvPr>
        </p:nvGraphicFramePr>
        <p:xfrm>
          <a:off x="7125891" y="4795039"/>
          <a:ext cx="1694579" cy="581797"/>
        </p:xfrm>
        <a:graphic>
          <a:graphicData uri="http://schemas.openxmlformats.org/presentationml/2006/ole">
            <mc:AlternateContent xmlns:mc="http://schemas.openxmlformats.org/markup-compatibility/2006">
              <mc:Choice xmlns:v="urn:schemas-microsoft-com:vml" Requires="v">
                <p:oleObj name="Equation" r:id="rId6" imgW="1219200" imgH="419100" progId="Equation.3">
                  <p:embed/>
                </p:oleObj>
              </mc:Choice>
              <mc:Fallback>
                <p:oleObj name="Equation" r:id="rId6" imgW="1219200" imgH="419100" progId="Equation.3">
                  <p:embed/>
                  <p:pic>
                    <p:nvPicPr>
                      <p:cNvPr id="112645"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5891" y="4795039"/>
                        <a:ext cx="1694579" cy="581797"/>
                      </a:xfrm>
                      <a:prstGeom prst="rect">
                        <a:avLst/>
                      </a:prstGeom>
                      <a:noFill/>
                      <a:ln>
                        <a:noFill/>
                      </a:ln>
                    </p:spPr>
                  </p:pic>
                </p:oleObj>
              </mc:Fallback>
            </mc:AlternateContent>
          </a:graphicData>
        </a:graphic>
      </p:graphicFrame>
      <p:graphicFrame>
        <p:nvGraphicFramePr>
          <p:cNvPr id="112646" name="Object 7"/>
          <p:cNvGraphicFramePr>
            <a:graphicFrameLocks noChangeAspect="1"/>
          </p:cNvGraphicFramePr>
          <p:nvPr>
            <p:extLst>
              <p:ext uri="{D42A27DB-BD31-4B8C-83A1-F6EECF244321}">
                <p14:modId xmlns:p14="http://schemas.microsoft.com/office/powerpoint/2010/main" val="523064932"/>
              </p:ext>
            </p:extLst>
          </p:nvPr>
        </p:nvGraphicFramePr>
        <p:xfrm>
          <a:off x="6552331" y="6109028"/>
          <a:ext cx="2268140" cy="426244"/>
        </p:xfrm>
        <a:graphic>
          <a:graphicData uri="http://schemas.openxmlformats.org/presentationml/2006/ole">
            <mc:AlternateContent xmlns:mc="http://schemas.openxmlformats.org/markup-compatibility/2006">
              <mc:Choice xmlns:v="urn:schemas-microsoft-com:vml" Requires="v">
                <p:oleObj name="Equation" r:id="rId8" imgW="1219200" imgH="228600" progId="Equation.3">
                  <p:embed/>
                </p:oleObj>
              </mc:Choice>
              <mc:Fallback>
                <p:oleObj name="Equation" r:id="rId8" imgW="1219200" imgH="228600" progId="Equation.3">
                  <p:embed/>
                  <p:pic>
                    <p:nvPicPr>
                      <p:cNvPr id="112646"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2331" y="6109028"/>
                        <a:ext cx="2268140" cy="4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47" name="Rectangle 8"/>
          <p:cNvSpPr>
            <a:spLocks noChangeArrowheads="1"/>
          </p:cNvSpPr>
          <p:nvPr/>
        </p:nvSpPr>
        <p:spPr bwMode="auto">
          <a:xfrm>
            <a:off x="380382" y="1285058"/>
            <a:ext cx="822406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en-US" sz="2000" dirty="0">
                <a:solidFill>
                  <a:srgbClr val="000000"/>
                </a:solidFill>
                <a:latin typeface="Arial" panose="020B0604020202020204" pitchFamily="34" charset="0"/>
                <a:cs typeface="Times New Roman" panose="02020603050405020304" pitchFamily="18" charset="0"/>
              </a:rPr>
              <a:t>În această expresie am presupus,că nivelul</a:t>
            </a:r>
            <a:r>
              <a:rPr lang="en-US" altLang="en-US" sz="2000" dirty="0">
                <a:solidFill>
                  <a:srgbClr val="000000"/>
                </a:solidFill>
                <a:latin typeface="Arial" panose="020B0604020202020204" pitchFamily="34" charset="0"/>
                <a:cs typeface="Times New Roman" panose="02020603050405020304" pitchFamily="18" charset="0"/>
              </a:rPr>
              <a:t> Fermi </a:t>
            </a:r>
            <a:r>
              <a:rPr lang="en-US" altLang="en-US" sz="2000" b="1" i="1" dirty="0">
                <a:solidFill>
                  <a:srgbClr val="000000"/>
                </a:solidFill>
                <a:latin typeface="Arial" panose="020B0604020202020204" pitchFamily="34" charset="0"/>
                <a:cs typeface="Times New Roman" panose="02020603050405020304" pitchFamily="18" charset="0"/>
              </a:rPr>
              <a:t>E</a:t>
            </a:r>
            <a:r>
              <a:rPr lang="en-US" altLang="en-US" sz="2000" b="1" i="1" baseline="-30000" dirty="0">
                <a:solidFill>
                  <a:srgbClr val="000000"/>
                </a:solidFill>
                <a:latin typeface="Arial" panose="020B0604020202020204" pitchFamily="34" charset="0"/>
                <a:cs typeface="Times New Roman" panose="02020603050405020304" pitchFamily="18" charset="0"/>
              </a:rPr>
              <a:t>F</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cu câteva </a:t>
            </a:r>
            <a:r>
              <a:rPr lang="en-US" altLang="en-US" sz="2000" b="1" i="1" dirty="0" err="1">
                <a:solidFill>
                  <a:srgbClr val="000000"/>
                </a:solidFill>
                <a:latin typeface="Arial" panose="020B0604020202020204" pitchFamily="34" charset="0"/>
                <a:cs typeface="Times New Roman" panose="02020603050405020304" pitchFamily="18" charset="0"/>
              </a:rPr>
              <a:t>kT</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mai jos de BC</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Astfel, termenul exponențial este mult mai mare ca unitatea și</a:t>
            </a:r>
            <a:r>
              <a:rPr lang="en-US" altLang="en-US" sz="2000" dirty="0">
                <a:solidFill>
                  <a:srgbClr val="000000"/>
                </a:solidFill>
                <a:latin typeface="Arial" panose="020B0604020202020204" pitchFamily="34" charset="0"/>
                <a:cs typeface="Times New Roman" panose="02020603050405020304" pitchFamily="18" charset="0"/>
              </a:rPr>
              <a:t> Fermi </a:t>
            </a:r>
            <a:r>
              <a:rPr lang="en-US" altLang="en-US" sz="2000" dirty="0" err="1">
                <a:solidFill>
                  <a:srgbClr val="000000"/>
                </a:solidFill>
                <a:latin typeface="Arial" panose="020B0604020202020204" pitchFamily="34" charset="0"/>
                <a:cs typeface="Times New Roman" panose="02020603050405020304" pitchFamily="18" charset="0"/>
              </a:rPr>
              <a:t>func</a:t>
            </a:r>
            <a:r>
              <a:rPr lang="ro-RO" altLang="en-US" sz="2000" dirty="0">
                <a:solidFill>
                  <a:srgbClr val="000000"/>
                </a:solidFill>
                <a:latin typeface="Arial" panose="020B0604020202020204" pitchFamily="34" charset="0"/>
                <a:cs typeface="Times New Roman" panose="02020603050405020304" pitchFamily="18" charset="0"/>
              </a:rPr>
              <a:t>ția</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b="1" i="1" dirty="0">
                <a:solidFill>
                  <a:srgbClr val="000000"/>
                </a:solidFill>
                <a:latin typeface="Arial" panose="020B0604020202020204" pitchFamily="34" charset="0"/>
                <a:cs typeface="Times New Roman" panose="02020603050405020304" pitchFamily="18" charset="0"/>
              </a:rPr>
              <a:t>f(</a:t>
            </a:r>
            <a:r>
              <a:rPr lang="en-US" altLang="en-US" sz="2000" b="1" i="1" dirty="0" err="1">
                <a:solidFill>
                  <a:srgbClr val="000000"/>
                </a:solidFill>
                <a:latin typeface="Arial" panose="020B0604020202020204" pitchFamily="34" charset="0"/>
                <a:cs typeface="Times New Roman" panose="02020603050405020304" pitchFamily="18" charset="0"/>
              </a:rPr>
              <a:t>E</a:t>
            </a:r>
            <a:r>
              <a:rPr lang="en-US" altLang="en-US" sz="2000" b="1" i="1" baseline="-30000" dirty="0" err="1">
                <a:solidFill>
                  <a:srgbClr val="000000"/>
                </a:solidFill>
                <a:latin typeface="Arial" panose="020B0604020202020204" pitchFamily="34" charset="0"/>
                <a:cs typeface="Times New Roman" panose="02020603050405020304" pitchFamily="18" charset="0"/>
              </a:rPr>
              <a:t>c</a:t>
            </a:r>
            <a:r>
              <a:rPr lang="en-US" altLang="en-US" sz="2000" b="1" i="1" dirty="0">
                <a:solidFill>
                  <a:srgbClr val="000000"/>
                </a:solidFill>
                <a:latin typeface="Arial" panose="020B0604020202020204" pitchFamily="34" charset="0"/>
                <a:cs typeface="Times New Roman" panose="02020603050405020304" pitchFamily="18" charset="0"/>
              </a:rPr>
              <a:t>)</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se simplifică la</a:t>
            </a:r>
            <a:endParaRPr lang="en-US" altLang="en-US" sz="2000" dirty="0">
              <a:solidFill>
                <a:srgbClr val="000000"/>
              </a:solidFill>
              <a:latin typeface="Arial" panose="020B0604020202020204" pitchFamily="34" charset="0"/>
              <a:cs typeface="Arial" panose="020B0604020202020204" pitchFamily="34" charset="0"/>
            </a:endParaRPr>
          </a:p>
        </p:txBody>
      </p:sp>
      <p:sp>
        <p:nvSpPr>
          <p:cNvPr id="112648" name="Rectangle 10"/>
          <p:cNvSpPr>
            <a:spLocks noChangeArrowheads="1"/>
          </p:cNvSpPr>
          <p:nvPr/>
        </p:nvSpPr>
        <p:spPr bwMode="auto">
          <a:xfrm>
            <a:off x="427909" y="4633531"/>
            <a:ext cx="71240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en-US" sz="2000" dirty="0">
                <a:solidFill>
                  <a:srgbClr val="000000"/>
                </a:solidFill>
                <a:latin typeface="Arial" panose="020B0604020202020204" pitchFamily="34" charset="0"/>
                <a:cs typeface="Times New Roman" panose="02020603050405020304" pitchFamily="18" charset="0"/>
              </a:rPr>
              <a:t>Poate fi demonstrat, că densitatea efectivă a stărilor </a:t>
            </a:r>
            <a:r>
              <a:rPr lang="en-US" altLang="en-US" sz="2000" b="1" i="1" dirty="0" err="1">
                <a:solidFill>
                  <a:srgbClr val="000000"/>
                </a:solidFill>
                <a:latin typeface="Arial" panose="020B0604020202020204" pitchFamily="34" charset="0"/>
                <a:cs typeface="Times New Roman" panose="02020603050405020304" pitchFamily="18" charset="0"/>
              </a:rPr>
              <a:t>N</a:t>
            </a:r>
            <a:r>
              <a:rPr lang="en-US" altLang="en-US" sz="2000" b="1" i="1" baseline="-30000" dirty="0" err="1">
                <a:solidFill>
                  <a:srgbClr val="000000"/>
                </a:solidFill>
                <a:latin typeface="Arial" panose="020B0604020202020204" pitchFamily="34" charset="0"/>
                <a:cs typeface="Times New Roman" panose="02020603050405020304" pitchFamily="18" charset="0"/>
              </a:rPr>
              <a:t>c</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este:</a:t>
            </a:r>
            <a:r>
              <a:rPr lang="en-US" altLang="en-US" sz="2000" dirty="0">
                <a:solidFill>
                  <a:srgbClr val="000000"/>
                </a:solidFill>
                <a:latin typeface="Arial" panose="020B0604020202020204" pitchFamily="34" charset="0"/>
                <a:cs typeface="Times New Roman" panose="02020603050405020304" pitchFamily="18" charset="0"/>
              </a:rPr>
              <a:t> </a:t>
            </a:r>
            <a:endParaRPr lang="en-US" altLang="en-US" sz="2000" dirty="0">
              <a:solidFill>
                <a:srgbClr val="000000"/>
              </a:solidFill>
              <a:latin typeface="Arial" panose="020B0604020202020204" pitchFamily="34" charset="0"/>
              <a:cs typeface="Arial" panose="020B0604020202020204" pitchFamily="34" charset="0"/>
            </a:endParaRPr>
          </a:p>
        </p:txBody>
      </p:sp>
      <p:sp>
        <p:nvSpPr>
          <p:cNvPr id="52234" name="Rectangle 14"/>
          <p:cNvSpPr>
            <a:spLocks noChangeArrowheads="1"/>
          </p:cNvSpPr>
          <p:nvPr/>
        </p:nvSpPr>
        <p:spPr bwMode="auto">
          <a:xfrm>
            <a:off x="6471048" y="3504011"/>
            <a:ext cx="530915"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r>
              <a:rPr lang="en-US" altLang="en-US" sz="1013">
                <a:solidFill>
                  <a:srgbClr val="000000"/>
                </a:solidFill>
                <a:latin typeface="Arial" panose="020B0604020202020204" pitchFamily="34" charset="0"/>
              </a:rPr>
              <a:t>(4-11)</a:t>
            </a:r>
          </a:p>
        </p:txBody>
      </p:sp>
      <p:sp>
        <p:nvSpPr>
          <p:cNvPr id="112653" name="Text Box 18"/>
          <p:cNvSpPr txBox="1">
            <a:spLocks noChangeArrowheads="1"/>
          </p:cNvSpPr>
          <p:nvPr/>
        </p:nvSpPr>
        <p:spPr bwMode="auto">
          <a:xfrm>
            <a:off x="350640" y="302432"/>
            <a:ext cx="84698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dirty="0" err="1">
                <a:solidFill>
                  <a:srgbClr val="000000"/>
                </a:solidFill>
                <a:latin typeface="Arial" panose="020B0604020202020204" pitchFamily="34" charset="0"/>
                <a:cs typeface="Arial" panose="020B0604020202020204" pitchFamily="34" charset="0"/>
              </a:rPr>
              <a:t>Concentrația</a:t>
            </a:r>
            <a:r>
              <a:rPr lang="en-US" altLang="en-US" sz="2000" dirty="0">
                <a:solidFill>
                  <a:srgbClr val="000000"/>
                </a:solidFill>
                <a:latin typeface="Arial" panose="020B0604020202020204" pitchFamily="34" charset="0"/>
                <a:cs typeface="Arial" panose="020B0604020202020204" pitchFamily="34" charset="0"/>
              </a:rPr>
              <a:t> de </a:t>
            </a:r>
            <a:r>
              <a:rPr lang="en-US" altLang="en-US" sz="2000" dirty="0" err="1">
                <a:solidFill>
                  <a:srgbClr val="000000"/>
                </a:solidFill>
                <a:latin typeface="Arial" panose="020B0604020202020204" pitchFamily="34" charset="0"/>
                <a:cs typeface="Arial" panose="020B0604020202020204" pitchFamily="34" charset="0"/>
              </a:rPr>
              <a:t>electroni</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în</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BC</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este</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pur</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și</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simplu</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densitatea</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efectivă</a:t>
            </a:r>
            <a:r>
              <a:rPr lang="en-US" altLang="en-US" sz="2000" dirty="0">
                <a:solidFill>
                  <a:srgbClr val="000000"/>
                </a:solidFill>
                <a:latin typeface="Arial" panose="020B0604020202020204" pitchFamily="34" charset="0"/>
                <a:cs typeface="Arial" panose="020B0604020202020204" pitchFamily="34" charset="0"/>
              </a:rPr>
              <a:t> a </a:t>
            </a:r>
            <a:r>
              <a:rPr lang="en-US" altLang="en-US" sz="2000" dirty="0" err="1">
                <a:solidFill>
                  <a:srgbClr val="000000"/>
                </a:solidFill>
                <a:latin typeface="Arial" panose="020B0604020202020204" pitchFamily="34" charset="0"/>
                <a:cs typeface="Arial" panose="020B0604020202020204" pitchFamily="34" charset="0"/>
              </a:rPr>
              <a:t>stărilor</a:t>
            </a:r>
            <a:r>
              <a:rPr lang="en-US" altLang="en-US" sz="2000" dirty="0">
                <a:solidFill>
                  <a:srgbClr val="000000"/>
                </a:solidFill>
                <a:latin typeface="Arial" panose="020B0604020202020204" pitchFamily="34" charset="0"/>
                <a:cs typeface="Arial" panose="020B0604020202020204" pitchFamily="34" charset="0"/>
              </a:rPr>
              <a:t> la </a:t>
            </a:r>
            <a:r>
              <a:rPr lang="en-US" altLang="en-US" sz="2000" dirty="0" err="1">
                <a:solidFill>
                  <a:srgbClr val="000000"/>
                </a:solidFill>
                <a:latin typeface="Arial" panose="020B0604020202020204" pitchFamily="34" charset="0"/>
                <a:cs typeface="Arial" panose="020B0604020202020204" pitchFamily="34" charset="0"/>
              </a:rPr>
              <a:t>Ec</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ori</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probabilitatea</a:t>
            </a:r>
            <a:r>
              <a:rPr lang="en-US" altLang="en-US" sz="2000" dirty="0">
                <a:solidFill>
                  <a:srgbClr val="000000"/>
                </a:solidFill>
                <a:latin typeface="Arial" panose="020B0604020202020204" pitchFamily="34" charset="0"/>
                <a:cs typeface="Arial" panose="020B0604020202020204" pitchFamily="34" charset="0"/>
              </a:rPr>
              <a:t> de </a:t>
            </a:r>
            <a:r>
              <a:rPr lang="en-US" altLang="en-US" sz="2000" dirty="0" err="1">
                <a:solidFill>
                  <a:srgbClr val="000000"/>
                </a:solidFill>
                <a:latin typeface="Arial" panose="020B0604020202020204" pitchFamily="34" charset="0"/>
                <a:cs typeface="Arial" panose="020B0604020202020204" pitchFamily="34" charset="0"/>
              </a:rPr>
              <a:t>ocupare</a:t>
            </a:r>
            <a:r>
              <a:rPr lang="en-US" altLang="en-US" sz="2000" dirty="0">
                <a:solidFill>
                  <a:srgbClr val="000000"/>
                </a:solidFill>
                <a:latin typeface="Arial" panose="020B0604020202020204" pitchFamily="34" charset="0"/>
                <a:cs typeface="Arial" panose="020B0604020202020204" pitchFamily="34" charset="0"/>
              </a:rPr>
              <a:t> la </a:t>
            </a:r>
            <a:r>
              <a:rPr lang="en-US" altLang="en-US" sz="2000" b="1" dirty="0" err="1">
                <a:solidFill>
                  <a:srgbClr val="000000"/>
                </a:solidFill>
                <a:latin typeface="Arial" panose="020B0604020202020204" pitchFamily="34" charset="0"/>
                <a:cs typeface="Arial" panose="020B0604020202020204" pitchFamily="34" charset="0"/>
              </a:rPr>
              <a:t>Ec</a:t>
            </a:r>
            <a:r>
              <a:rPr lang="en-US" altLang="en-US" sz="2000" dirty="0">
                <a:solidFill>
                  <a:srgbClr val="000000"/>
                </a:solidFill>
                <a:latin typeface="Arial" panose="020B0604020202020204" pitchFamily="34" charset="0"/>
                <a:cs typeface="Arial" panose="020B0604020202020204" pitchFamily="34" charset="0"/>
              </a:rPr>
              <a:t>:</a:t>
            </a:r>
            <a:endParaRPr lang="ru-RU" altLang="en-US" sz="2000" dirty="0">
              <a:solidFill>
                <a:srgbClr val="000000"/>
              </a:solidFill>
              <a:latin typeface="Arial" panose="020B0604020202020204" pitchFamily="34" charset="0"/>
              <a:cs typeface="Arial" panose="020B0604020202020204" pitchFamily="34" charset="0"/>
            </a:endParaRPr>
          </a:p>
        </p:txBody>
      </p:sp>
      <p:sp>
        <p:nvSpPr>
          <p:cNvPr id="52238" name="Rectangle 20"/>
          <p:cNvSpPr>
            <a:spLocks noChangeArrowheads="1"/>
          </p:cNvSpPr>
          <p:nvPr/>
        </p:nvSpPr>
        <p:spPr bwMode="auto">
          <a:xfrm>
            <a:off x="2000251" y="3240603"/>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graphicFrame>
        <p:nvGraphicFramePr>
          <p:cNvPr id="112655" name="Object 19"/>
          <p:cNvGraphicFramePr>
            <a:graphicFrameLocks noChangeAspect="1"/>
          </p:cNvGraphicFramePr>
          <p:nvPr>
            <p:extLst>
              <p:ext uri="{D42A27DB-BD31-4B8C-83A1-F6EECF244321}">
                <p14:modId xmlns:p14="http://schemas.microsoft.com/office/powerpoint/2010/main" val="2227077888"/>
              </p:ext>
            </p:extLst>
          </p:nvPr>
        </p:nvGraphicFramePr>
        <p:xfrm>
          <a:off x="6421041" y="663335"/>
          <a:ext cx="1594247" cy="398859"/>
        </p:xfrm>
        <a:graphic>
          <a:graphicData uri="http://schemas.openxmlformats.org/presentationml/2006/ole">
            <mc:AlternateContent xmlns:mc="http://schemas.openxmlformats.org/markup-compatibility/2006">
              <mc:Choice xmlns:v="urn:schemas-microsoft-com:vml" Requires="v">
                <p:oleObj name="Equation" r:id="rId10" imgW="914400" imgH="228600" progId="Equation.3">
                  <p:embed/>
                </p:oleObj>
              </mc:Choice>
              <mc:Fallback>
                <p:oleObj name="Equation" r:id="rId10" imgW="914400" imgH="228600" progId="Equation.3">
                  <p:embed/>
                  <p:pic>
                    <p:nvPicPr>
                      <p:cNvPr id="112655"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1041" y="663335"/>
                        <a:ext cx="159424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40" name="Rectangle 21"/>
          <p:cNvSpPr>
            <a:spLocks noChangeArrowheads="1"/>
          </p:cNvSpPr>
          <p:nvPr/>
        </p:nvSpPr>
        <p:spPr bwMode="auto">
          <a:xfrm>
            <a:off x="2000251" y="3369191"/>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sp>
        <p:nvSpPr>
          <p:cNvPr id="52241" name="Rectangle 23"/>
          <p:cNvSpPr>
            <a:spLocks noChangeArrowheads="1"/>
          </p:cNvSpPr>
          <p:nvPr/>
        </p:nvSpPr>
        <p:spPr bwMode="auto">
          <a:xfrm>
            <a:off x="2000251" y="3240603"/>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sp>
        <p:nvSpPr>
          <p:cNvPr id="52242" name="Rectangle 24"/>
          <p:cNvSpPr>
            <a:spLocks noChangeArrowheads="1"/>
          </p:cNvSpPr>
          <p:nvPr/>
        </p:nvSpPr>
        <p:spPr bwMode="auto">
          <a:xfrm>
            <a:off x="2000251" y="3369191"/>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sp>
        <p:nvSpPr>
          <p:cNvPr id="52243" name="Text Box 25"/>
          <p:cNvSpPr txBox="1">
            <a:spLocks noChangeArrowheads="1"/>
          </p:cNvSpPr>
          <p:nvPr/>
        </p:nvSpPr>
        <p:spPr bwMode="auto">
          <a:xfrm>
            <a:off x="5747477" y="1137184"/>
            <a:ext cx="727472"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50000"/>
              </a:spcBef>
              <a:buNone/>
              <a:defRPr/>
            </a:pPr>
            <a:r>
              <a:rPr lang="en-IE" altLang="en-US" sz="1013" dirty="0">
                <a:solidFill>
                  <a:srgbClr val="000000"/>
                </a:solidFill>
                <a:latin typeface="Arial" panose="020B0604020202020204" pitchFamily="34" charset="0"/>
              </a:rPr>
              <a:t>(4-9)</a:t>
            </a:r>
            <a:endParaRPr lang="ru-RU" altLang="en-US" sz="1013" dirty="0">
              <a:solidFill>
                <a:srgbClr val="000000"/>
              </a:solidFill>
              <a:latin typeface="Arial" panose="020B0604020202020204" pitchFamily="34" charset="0"/>
            </a:endParaRPr>
          </a:p>
        </p:txBody>
      </p:sp>
      <p:sp>
        <p:nvSpPr>
          <p:cNvPr id="112660" name="Text Box 26"/>
          <p:cNvSpPr txBox="1">
            <a:spLocks noChangeArrowheads="1"/>
          </p:cNvSpPr>
          <p:nvPr/>
        </p:nvSpPr>
        <p:spPr bwMode="auto">
          <a:xfrm>
            <a:off x="427909" y="2964657"/>
            <a:ext cx="83925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en-US" sz="2000" dirty="0">
                <a:solidFill>
                  <a:srgbClr val="000000"/>
                </a:solidFill>
                <a:latin typeface="Arial" panose="020B0604020202020204" pitchFamily="34" charset="0"/>
                <a:cs typeface="Arial" panose="020B0604020202020204" pitchFamily="34" charset="0"/>
              </a:rPr>
              <a:t>Deoarece </a:t>
            </a:r>
            <a:r>
              <a:rPr lang="en-US" altLang="en-US" sz="2000" b="1" i="1" dirty="0" err="1">
                <a:solidFill>
                  <a:srgbClr val="000000"/>
                </a:solidFill>
                <a:latin typeface="Arial" panose="020B0604020202020204" pitchFamily="34" charset="0"/>
                <a:cs typeface="Arial" panose="020B0604020202020204" pitchFamily="34" charset="0"/>
              </a:rPr>
              <a:t>kT</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la temperatura de cameră este numai</a:t>
            </a:r>
            <a:r>
              <a:rPr lang="en-US" altLang="en-US" sz="2000" dirty="0">
                <a:solidFill>
                  <a:srgbClr val="000000"/>
                </a:solidFill>
                <a:latin typeface="Arial" panose="020B0604020202020204" pitchFamily="34" charset="0"/>
                <a:cs typeface="Arial" panose="020B0604020202020204" pitchFamily="34" charset="0"/>
              </a:rPr>
              <a:t> </a:t>
            </a:r>
            <a:r>
              <a:rPr lang="en-US" altLang="en-US" sz="2000" b="1" dirty="0">
                <a:solidFill>
                  <a:srgbClr val="000000"/>
                </a:solidFill>
                <a:latin typeface="Arial" panose="020B0604020202020204" pitchFamily="34" charset="0"/>
                <a:cs typeface="Arial" panose="020B0604020202020204" pitchFamily="34" charset="0"/>
              </a:rPr>
              <a:t>0.026 eV</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aproximarea este bună.</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Pentru aceste condiții concentrația electronilor în BC este:</a:t>
            </a:r>
            <a:endParaRPr lang="ru-RU" altLang="en-US" sz="2000" dirty="0">
              <a:solidFill>
                <a:srgbClr val="000000"/>
              </a:solidFill>
              <a:latin typeface="Arial" panose="020B0604020202020204" pitchFamily="34" charset="0"/>
              <a:cs typeface="Arial" panose="020B0604020202020204" pitchFamily="34" charset="0"/>
            </a:endParaRPr>
          </a:p>
        </p:txBody>
      </p:sp>
      <p:sp>
        <p:nvSpPr>
          <p:cNvPr id="112661" name="Text Box 27"/>
          <p:cNvSpPr txBox="1">
            <a:spLocks noChangeArrowheads="1"/>
          </p:cNvSpPr>
          <p:nvPr/>
        </p:nvSpPr>
        <p:spPr bwMode="auto">
          <a:xfrm>
            <a:off x="242627" y="5416720"/>
            <a:ext cx="868585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30000"/>
              </a:spcBef>
              <a:buFontTx/>
              <a:buNone/>
            </a:pPr>
            <a:r>
              <a:rPr lang="ro-RO" altLang="en-US" sz="2000" dirty="0">
                <a:solidFill>
                  <a:srgbClr val="000000"/>
                </a:solidFill>
                <a:latin typeface="Arial" panose="020B0604020202020204" pitchFamily="34" charset="0"/>
                <a:cs typeface="Arial" panose="020B0604020202020204" pitchFamily="34" charset="0"/>
              </a:rPr>
              <a:t>Valorile</a:t>
            </a:r>
            <a:r>
              <a:rPr lang="en-US" altLang="en-US" sz="2000" dirty="0">
                <a:solidFill>
                  <a:srgbClr val="000000"/>
                </a:solidFill>
                <a:latin typeface="Arial" panose="020B0604020202020204" pitchFamily="34" charset="0"/>
                <a:cs typeface="Arial" panose="020B0604020202020204" pitchFamily="34" charset="0"/>
              </a:rPr>
              <a:t> </a:t>
            </a:r>
            <a:r>
              <a:rPr lang="en-US" altLang="en-US" sz="2000" b="1" i="1" dirty="0" err="1">
                <a:solidFill>
                  <a:srgbClr val="000000"/>
                </a:solidFill>
                <a:latin typeface="Arial" panose="020B0604020202020204" pitchFamily="34" charset="0"/>
                <a:cs typeface="Arial" panose="020B0604020202020204" pitchFamily="34" charset="0"/>
              </a:rPr>
              <a:t>N</a:t>
            </a:r>
            <a:r>
              <a:rPr lang="en-US" altLang="en-US" sz="2000" b="1" i="1" baseline="-25000" dirty="0" err="1">
                <a:solidFill>
                  <a:srgbClr val="000000"/>
                </a:solidFill>
                <a:latin typeface="Arial" panose="020B0604020202020204" pitchFamily="34" charset="0"/>
                <a:cs typeface="Arial" panose="020B0604020202020204" pitchFamily="34" charset="0"/>
              </a:rPr>
              <a:t>c</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pot fi tabulare ca funcție de T</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 După cum </a:t>
            </a:r>
            <a:r>
              <a:rPr lang="en-US" altLang="en-US" sz="2000" dirty="0">
                <a:solidFill>
                  <a:srgbClr val="000000"/>
                </a:solidFill>
                <a:latin typeface="Arial" panose="020B0604020202020204" pitchFamily="34" charset="0"/>
                <a:cs typeface="Arial" panose="020B0604020202020204" pitchFamily="34" charset="0"/>
              </a:rPr>
              <a:t>Eq. (4-11) </a:t>
            </a:r>
            <a:r>
              <a:rPr lang="en-US" altLang="en-US" sz="2000" dirty="0" err="1">
                <a:solidFill>
                  <a:srgbClr val="000000"/>
                </a:solidFill>
                <a:latin typeface="Arial" panose="020B0604020202020204" pitchFamily="34" charset="0"/>
                <a:cs typeface="Arial" panose="020B0604020202020204" pitchFamily="34" charset="0"/>
              </a:rPr>
              <a:t>indic</a:t>
            </a:r>
            <a:r>
              <a:rPr lang="ro-RO" altLang="en-US" sz="2000" dirty="0">
                <a:solidFill>
                  <a:srgbClr val="000000"/>
                </a:solidFill>
                <a:latin typeface="Arial" panose="020B0604020202020204" pitchFamily="34" charset="0"/>
                <a:cs typeface="Arial" panose="020B0604020202020204" pitchFamily="34" charset="0"/>
              </a:rPr>
              <a:t>ă</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concentrația electronilor crește cu deplasarea </a:t>
            </a:r>
            <a:r>
              <a:rPr lang="en-US" altLang="en-US" sz="2000" b="1" i="1" dirty="0">
                <a:solidFill>
                  <a:srgbClr val="000000"/>
                </a:solidFill>
                <a:latin typeface="Arial" panose="020B0604020202020204" pitchFamily="34" charset="0"/>
                <a:cs typeface="Arial" panose="020B0604020202020204" pitchFamily="34" charset="0"/>
              </a:rPr>
              <a:t>E</a:t>
            </a:r>
            <a:r>
              <a:rPr lang="en-US" altLang="en-US" sz="2000" b="1" i="1" baseline="-25000" dirty="0">
                <a:solidFill>
                  <a:srgbClr val="000000"/>
                </a:solidFill>
                <a:latin typeface="Arial" panose="020B0604020202020204" pitchFamily="34" charset="0"/>
                <a:cs typeface="Arial" panose="020B0604020202020204" pitchFamily="34" charset="0"/>
              </a:rPr>
              <a:t>F</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spre BC</a:t>
            </a:r>
            <a:r>
              <a:rPr lang="en-US" altLang="en-US" sz="2000" dirty="0">
                <a:solidFill>
                  <a:srgbClr val="000000"/>
                </a:solidFill>
                <a:latin typeface="Arial" panose="020B0604020202020204" pitchFamily="34" charset="0"/>
                <a:cs typeface="Arial" panose="020B0604020202020204" pitchFamily="34" charset="0"/>
              </a:rPr>
              <a:t>. </a:t>
            </a:r>
          </a:p>
          <a:p>
            <a:pPr eaLnBrk="1" hangingPunct="1">
              <a:spcBef>
                <a:spcPct val="30000"/>
              </a:spcBef>
              <a:buFontTx/>
              <a:buNone/>
            </a:pPr>
            <a:r>
              <a:rPr lang="ro-RO" altLang="en-US" sz="2000" dirty="0">
                <a:solidFill>
                  <a:srgbClr val="000000"/>
                </a:solidFill>
                <a:latin typeface="Arial" panose="020B0604020202020204" pitchFamily="34" charset="0"/>
                <a:cs typeface="Arial" panose="020B0604020202020204" pitchFamily="34" charset="0"/>
              </a:rPr>
              <a:t>Prin argumente similare, concentrația golurilor în BV:   </a:t>
            </a:r>
            <a:endParaRPr lang="ru-RU" altLang="en-US" sz="2000" dirty="0">
              <a:solidFill>
                <a:srgbClr val="000000"/>
              </a:solidFill>
              <a:latin typeface="Arial" panose="020B0604020202020204" pitchFamily="34" charset="0"/>
              <a:cs typeface="Arial" panose="020B0604020202020204" pitchFamily="34" charset="0"/>
            </a:endParaRPr>
          </a:p>
        </p:txBody>
      </p:sp>
      <p:sp>
        <p:nvSpPr>
          <p:cNvPr id="52246" name="Text Box 28"/>
          <p:cNvSpPr txBox="1">
            <a:spLocks noChangeArrowheads="1"/>
          </p:cNvSpPr>
          <p:nvPr/>
        </p:nvSpPr>
        <p:spPr bwMode="auto">
          <a:xfrm>
            <a:off x="3336337" y="6585936"/>
            <a:ext cx="5143500"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o-RO" altLang="en-US" sz="975" dirty="0">
                <a:solidFill>
                  <a:srgbClr val="000000"/>
                </a:solidFill>
                <a:latin typeface="Arial" panose="020B0604020202020204" pitchFamily="34" charset="0"/>
                <a:cs typeface="Arial" panose="020B0604020202020204" pitchFamily="34" charset="0"/>
              </a:rPr>
              <a:t>unde</a:t>
            </a:r>
            <a:r>
              <a:rPr lang="en-US" altLang="en-US" sz="975" dirty="0">
                <a:solidFill>
                  <a:srgbClr val="000000"/>
                </a:solidFill>
                <a:latin typeface="Arial" panose="020B0604020202020204" pitchFamily="34" charset="0"/>
                <a:cs typeface="Arial" panose="020B0604020202020204" pitchFamily="34" charset="0"/>
              </a:rPr>
              <a:t> </a:t>
            </a:r>
            <a:r>
              <a:rPr lang="en-US" altLang="en-US" sz="975" b="1" i="1" dirty="0" err="1">
                <a:solidFill>
                  <a:srgbClr val="000000"/>
                </a:solidFill>
                <a:latin typeface="Arial" panose="020B0604020202020204" pitchFamily="34" charset="0"/>
                <a:cs typeface="Arial" panose="020B0604020202020204" pitchFamily="34" charset="0"/>
              </a:rPr>
              <a:t>N</a:t>
            </a:r>
            <a:r>
              <a:rPr lang="en-US" altLang="en-US" sz="975" b="1" i="1" baseline="-25000" dirty="0" err="1">
                <a:solidFill>
                  <a:srgbClr val="000000"/>
                </a:solidFill>
                <a:latin typeface="Arial" panose="020B0604020202020204" pitchFamily="34" charset="0"/>
                <a:cs typeface="Arial" panose="020B0604020202020204" pitchFamily="34" charset="0"/>
              </a:rPr>
              <a:t>v</a:t>
            </a:r>
            <a:r>
              <a:rPr lang="en-US" altLang="en-US" sz="975" baseline="-25000" dirty="0">
                <a:solidFill>
                  <a:srgbClr val="000000"/>
                </a:solidFill>
                <a:latin typeface="Arial" panose="020B0604020202020204" pitchFamily="34" charset="0"/>
                <a:cs typeface="Arial" panose="020B0604020202020204" pitchFamily="34" charset="0"/>
              </a:rPr>
              <a:t>  </a:t>
            </a:r>
            <a:r>
              <a:rPr lang="ro-RO" altLang="en-US" sz="975" baseline="-25000" dirty="0">
                <a:solidFill>
                  <a:srgbClr val="000000"/>
                </a:solidFill>
                <a:latin typeface="Arial" panose="020B0604020202020204" pitchFamily="34" charset="0"/>
                <a:cs typeface="Arial" panose="020B0604020202020204" pitchFamily="34" charset="0"/>
              </a:rPr>
              <a:t> </a:t>
            </a:r>
            <a:r>
              <a:rPr lang="ro-RO" altLang="en-US" sz="975" dirty="0">
                <a:solidFill>
                  <a:srgbClr val="000000"/>
                </a:solidFill>
                <a:latin typeface="Arial" panose="020B0604020202020204" pitchFamily="34" charset="0"/>
                <a:cs typeface="Arial" panose="020B0604020202020204" pitchFamily="34" charset="0"/>
              </a:rPr>
              <a:t> este densitatea efectivă a stărilor în BV</a:t>
            </a:r>
            <a:endParaRPr lang="ru-RU" altLang="en-US" sz="975"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7732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Object 4"/>
          <p:cNvGraphicFramePr>
            <a:graphicFrameLocks noChangeAspect="1"/>
          </p:cNvGraphicFramePr>
          <p:nvPr>
            <p:extLst>
              <p:ext uri="{D42A27DB-BD31-4B8C-83A1-F6EECF244321}">
                <p14:modId xmlns:p14="http://schemas.microsoft.com/office/powerpoint/2010/main" val="1412680508"/>
              </p:ext>
            </p:extLst>
          </p:nvPr>
        </p:nvGraphicFramePr>
        <p:xfrm>
          <a:off x="1547664" y="662864"/>
          <a:ext cx="5139324" cy="597418"/>
        </p:xfrm>
        <a:graphic>
          <a:graphicData uri="http://schemas.openxmlformats.org/presentationml/2006/ole">
            <mc:AlternateContent xmlns:mc="http://schemas.openxmlformats.org/markup-compatibility/2006">
              <mc:Choice xmlns:v="urn:schemas-microsoft-com:vml" Requires="v">
                <p:oleObj name="Equation" r:id="rId3" imgW="3683000" imgH="431800" progId="Equation.3">
                  <p:embed/>
                </p:oleObj>
              </mc:Choice>
              <mc:Fallback>
                <p:oleObj name="Equation" r:id="rId3" imgW="3683000" imgH="431800" progId="Equation.3">
                  <p:embed/>
                  <p:pic>
                    <p:nvPicPr>
                      <p:cNvPr id="11366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662864"/>
                        <a:ext cx="5139324" cy="597418"/>
                      </a:xfrm>
                      <a:prstGeom prst="rect">
                        <a:avLst/>
                      </a:prstGeom>
                      <a:noFill/>
                      <a:ln>
                        <a:noFill/>
                      </a:ln>
                    </p:spPr>
                  </p:pic>
                </p:oleObj>
              </mc:Fallback>
            </mc:AlternateContent>
          </a:graphicData>
        </a:graphic>
      </p:graphicFrame>
      <p:graphicFrame>
        <p:nvGraphicFramePr>
          <p:cNvPr id="113667" name="Object 5"/>
          <p:cNvGraphicFramePr>
            <a:graphicFrameLocks noChangeAspect="1"/>
          </p:cNvGraphicFramePr>
          <p:nvPr>
            <p:extLst>
              <p:ext uri="{D42A27DB-BD31-4B8C-83A1-F6EECF244321}">
                <p14:modId xmlns:p14="http://schemas.microsoft.com/office/powerpoint/2010/main" val="2875912502"/>
              </p:ext>
            </p:extLst>
          </p:nvPr>
        </p:nvGraphicFramePr>
        <p:xfrm>
          <a:off x="4846507" y="2362192"/>
          <a:ext cx="3904751" cy="495688"/>
        </p:xfrm>
        <a:graphic>
          <a:graphicData uri="http://schemas.openxmlformats.org/presentationml/2006/ole">
            <mc:AlternateContent xmlns:mc="http://schemas.openxmlformats.org/markup-compatibility/2006">
              <mc:Choice xmlns:v="urn:schemas-microsoft-com:vml" Requires="v">
                <p:oleObj name="Equation" r:id="rId5" imgW="1803400" imgH="228600" progId="Equation.3">
                  <p:embed/>
                </p:oleObj>
              </mc:Choice>
              <mc:Fallback>
                <p:oleObj name="Equation" r:id="rId5" imgW="1803400" imgH="228600" progId="Equation.3">
                  <p:embed/>
                  <p:pic>
                    <p:nvPicPr>
                      <p:cNvPr id="11366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6507" y="2362192"/>
                        <a:ext cx="3904751" cy="495688"/>
                      </a:xfrm>
                      <a:prstGeom prst="rect">
                        <a:avLst/>
                      </a:prstGeom>
                      <a:noFill/>
                      <a:ln w="28575">
                        <a:solidFill>
                          <a:srgbClr val="0000FF"/>
                        </a:solidFill>
                        <a:miter lim="800000"/>
                        <a:headEnd/>
                        <a:tailEnd/>
                      </a:ln>
                    </p:spPr>
                  </p:pic>
                </p:oleObj>
              </mc:Fallback>
            </mc:AlternateContent>
          </a:graphicData>
        </a:graphic>
      </p:graphicFrame>
      <p:graphicFrame>
        <p:nvGraphicFramePr>
          <p:cNvPr id="113668" name="Object 6"/>
          <p:cNvGraphicFramePr>
            <a:graphicFrameLocks noChangeAspect="1"/>
          </p:cNvGraphicFramePr>
          <p:nvPr>
            <p:extLst>
              <p:ext uri="{D42A27DB-BD31-4B8C-83A1-F6EECF244321}">
                <p14:modId xmlns:p14="http://schemas.microsoft.com/office/powerpoint/2010/main" val="205933852"/>
              </p:ext>
            </p:extLst>
          </p:nvPr>
        </p:nvGraphicFramePr>
        <p:xfrm>
          <a:off x="4999845" y="3423808"/>
          <a:ext cx="1716559" cy="599080"/>
        </p:xfrm>
        <a:graphic>
          <a:graphicData uri="http://schemas.openxmlformats.org/presentationml/2006/ole">
            <mc:AlternateContent xmlns:mc="http://schemas.openxmlformats.org/markup-compatibility/2006">
              <mc:Choice xmlns:v="urn:schemas-microsoft-com:vml" Requires="v">
                <p:oleObj name="Equation" r:id="rId7" imgW="1231366" imgH="431613" progId="Equation.3">
                  <p:embed/>
                </p:oleObj>
              </mc:Choice>
              <mc:Fallback>
                <p:oleObj name="Equation" r:id="rId7" imgW="1231366" imgH="431613" progId="Equation.3">
                  <p:embed/>
                  <p:pic>
                    <p:nvPicPr>
                      <p:cNvPr id="11366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9845" y="3423808"/>
                        <a:ext cx="1716559" cy="599080"/>
                      </a:xfrm>
                      <a:prstGeom prst="rect">
                        <a:avLst/>
                      </a:prstGeom>
                      <a:noFill/>
                      <a:ln>
                        <a:noFill/>
                      </a:ln>
                    </p:spPr>
                  </p:pic>
                </p:oleObj>
              </mc:Fallback>
            </mc:AlternateContent>
          </a:graphicData>
        </a:graphic>
      </p:graphicFrame>
      <p:sp>
        <p:nvSpPr>
          <p:cNvPr id="53257" name="Rectangle 16"/>
          <p:cNvSpPr>
            <a:spLocks noChangeArrowheads="1"/>
          </p:cNvSpPr>
          <p:nvPr/>
        </p:nvSpPr>
        <p:spPr bwMode="auto">
          <a:xfrm>
            <a:off x="179512" y="2967841"/>
            <a:ext cx="81163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en-US" sz="2000" dirty="0">
                <a:solidFill>
                  <a:srgbClr val="000000"/>
                </a:solidFill>
                <a:latin typeface="Arial" panose="020B0604020202020204" pitchFamily="34" charset="0"/>
                <a:cs typeface="Arial" panose="020B0604020202020204" pitchFamily="34" charset="0"/>
              </a:rPr>
              <a:t>Densitatea efectivă a stărilor în BV redusă spre marginea benzii este:</a:t>
            </a:r>
            <a:r>
              <a:rPr lang="en-US" altLang="en-US" sz="2000" dirty="0">
                <a:solidFill>
                  <a:srgbClr val="000000"/>
                </a:solidFill>
                <a:latin typeface="Arial" panose="020B0604020202020204" pitchFamily="34" charset="0"/>
                <a:cs typeface="Arial" panose="020B0604020202020204" pitchFamily="34" charset="0"/>
              </a:rPr>
              <a:t> </a:t>
            </a:r>
          </a:p>
        </p:txBody>
      </p:sp>
      <p:sp>
        <p:nvSpPr>
          <p:cNvPr id="53258" name="Text Box 17"/>
          <p:cNvSpPr txBox="1">
            <a:spLocks noChangeArrowheads="1"/>
          </p:cNvSpPr>
          <p:nvPr/>
        </p:nvSpPr>
        <p:spPr bwMode="auto">
          <a:xfrm>
            <a:off x="803262" y="229659"/>
            <a:ext cx="72366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en-US" sz="2000" dirty="0">
                <a:solidFill>
                  <a:srgbClr val="000000"/>
                </a:solidFill>
                <a:latin typeface="Arial" panose="020B0604020202020204" pitchFamily="34" charset="0"/>
                <a:cs typeface="Arial" panose="020B0604020202020204" pitchFamily="34" charset="0"/>
              </a:rPr>
              <a:t>Probabilitatea de identificare a stărilor libere la </a:t>
            </a:r>
            <a:r>
              <a:rPr lang="en-US" altLang="en-US" sz="2000" b="1" i="1" dirty="0" err="1">
                <a:solidFill>
                  <a:srgbClr val="000000"/>
                </a:solidFill>
                <a:latin typeface="Arial" panose="020B0604020202020204" pitchFamily="34" charset="0"/>
                <a:cs typeface="Arial" panose="020B0604020202020204" pitchFamily="34" charset="0"/>
              </a:rPr>
              <a:t>E</a:t>
            </a:r>
            <a:r>
              <a:rPr lang="en-US" altLang="en-US" sz="2000" b="1" i="1" baseline="-25000" dirty="0" err="1">
                <a:solidFill>
                  <a:srgbClr val="000000"/>
                </a:solidFill>
                <a:latin typeface="Arial" panose="020B0604020202020204" pitchFamily="34" charset="0"/>
                <a:cs typeface="Arial" panose="020B0604020202020204" pitchFamily="34" charset="0"/>
              </a:rPr>
              <a:t>v</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este:</a:t>
            </a:r>
            <a:endParaRPr lang="ru-RU" altLang="en-US" sz="2000" dirty="0">
              <a:solidFill>
                <a:srgbClr val="000000"/>
              </a:solidFill>
              <a:latin typeface="Arial" panose="020B0604020202020204" pitchFamily="34" charset="0"/>
              <a:cs typeface="Arial" panose="020B0604020202020204" pitchFamily="34" charset="0"/>
            </a:endParaRPr>
          </a:p>
        </p:txBody>
      </p:sp>
      <p:sp>
        <p:nvSpPr>
          <p:cNvPr id="113675" name="Text Box 18"/>
          <p:cNvSpPr txBox="1">
            <a:spLocks noChangeArrowheads="1"/>
          </p:cNvSpPr>
          <p:nvPr/>
        </p:nvSpPr>
        <p:spPr bwMode="auto">
          <a:xfrm>
            <a:off x="386704" y="1432482"/>
            <a:ext cx="839694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o-RO" altLang="en-US" sz="2000" dirty="0">
                <a:solidFill>
                  <a:srgbClr val="000000"/>
                </a:solidFill>
                <a:latin typeface="Arial" panose="020B0604020202020204" pitchFamily="34" charset="0"/>
                <a:cs typeface="Arial" panose="020B0604020202020204" pitchFamily="34" charset="0"/>
              </a:rPr>
              <a:t>pentru</a:t>
            </a:r>
            <a:r>
              <a:rPr lang="en-US" altLang="en-US" sz="2000" dirty="0">
                <a:solidFill>
                  <a:srgbClr val="000000"/>
                </a:solidFill>
                <a:latin typeface="Arial" panose="020B0604020202020204" pitchFamily="34" charset="0"/>
                <a:cs typeface="Arial" panose="020B0604020202020204" pitchFamily="34" charset="0"/>
              </a:rPr>
              <a:t> </a:t>
            </a:r>
            <a:r>
              <a:rPr lang="en-US" altLang="en-US" sz="2000" b="1" i="1" dirty="0">
                <a:solidFill>
                  <a:srgbClr val="000000"/>
                </a:solidFill>
                <a:latin typeface="Arial" panose="020B0604020202020204" pitchFamily="34" charset="0"/>
                <a:cs typeface="Arial" panose="020B0604020202020204" pitchFamily="34" charset="0"/>
              </a:rPr>
              <a:t>E</a:t>
            </a:r>
            <a:r>
              <a:rPr lang="en-US" altLang="en-US" sz="2000" b="1" i="1" baseline="-25000" dirty="0">
                <a:solidFill>
                  <a:srgbClr val="000000"/>
                </a:solidFill>
                <a:latin typeface="Arial" panose="020B0604020202020204" pitchFamily="34" charset="0"/>
                <a:cs typeface="Arial" panose="020B0604020202020204" pitchFamily="34" charset="0"/>
              </a:rPr>
              <a:t>F</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mai mare ca</a:t>
            </a:r>
            <a:r>
              <a:rPr lang="en-US" altLang="en-US" sz="2000" dirty="0">
                <a:solidFill>
                  <a:srgbClr val="000000"/>
                </a:solidFill>
                <a:latin typeface="Arial" panose="020B0604020202020204" pitchFamily="34" charset="0"/>
                <a:cs typeface="Arial" panose="020B0604020202020204" pitchFamily="34" charset="0"/>
              </a:rPr>
              <a:t> </a:t>
            </a:r>
            <a:r>
              <a:rPr lang="en-US" altLang="en-US" sz="2000" b="1" i="1" dirty="0" err="1">
                <a:solidFill>
                  <a:srgbClr val="000000"/>
                </a:solidFill>
                <a:latin typeface="Arial" panose="020B0604020202020204" pitchFamily="34" charset="0"/>
                <a:cs typeface="Arial" panose="020B0604020202020204" pitchFamily="34" charset="0"/>
              </a:rPr>
              <a:t>E</a:t>
            </a:r>
            <a:r>
              <a:rPr lang="en-US" altLang="en-US" sz="2000" b="1" i="1" baseline="-25000" dirty="0" err="1">
                <a:solidFill>
                  <a:srgbClr val="000000"/>
                </a:solidFill>
                <a:latin typeface="Arial" panose="020B0604020202020204" pitchFamily="34" charset="0"/>
                <a:cs typeface="Arial" panose="020B0604020202020204" pitchFamily="34" charset="0"/>
              </a:rPr>
              <a:t>v</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cu câteva</a:t>
            </a:r>
            <a:r>
              <a:rPr lang="en-US" altLang="en-US" sz="2000" dirty="0">
                <a:solidFill>
                  <a:srgbClr val="000000"/>
                </a:solidFill>
                <a:latin typeface="Arial" panose="020B0604020202020204" pitchFamily="34" charset="0"/>
                <a:cs typeface="Arial" panose="020B0604020202020204" pitchFamily="34" charset="0"/>
              </a:rPr>
              <a:t> </a:t>
            </a:r>
            <a:r>
              <a:rPr lang="en-US" altLang="en-US" sz="2000" b="1" dirty="0" err="1">
                <a:solidFill>
                  <a:srgbClr val="000000"/>
                </a:solidFill>
                <a:latin typeface="Arial" panose="020B0604020202020204" pitchFamily="34" charset="0"/>
                <a:cs typeface="Arial" panose="020B0604020202020204" pitchFamily="34" charset="0"/>
              </a:rPr>
              <a:t>kT</a:t>
            </a:r>
            <a:r>
              <a:rPr lang="en-US" altLang="en-US" sz="2000" dirty="0" err="1">
                <a:solidFill>
                  <a:srgbClr val="000000"/>
                </a:solidFill>
                <a:latin typeface="Arial" panose="020B0604020202020204" pitchFamily="34" charset="0"/>
                <a:cs typeface="Arial" panose="020B0604020202020204" pitchFamily="34" charset="0"/>
              </a:rPr>
              <a:t>.</a:t>
            </a:r>
            <a:r>
              <a:rPr lang="en-US" altLang="en-US" sz="2000" dirty="0">
                <a:solidFill>
                  <a:srgbClr val="000000"/>
                </a:solidFill>
                <a:latin typeface="Arial" panose="020B0604020202020204" pitchFamily="34" charset="0"/>
                <a:cs typeface="Arial" panose="020B0604020202020204" pitchFamily="34" charset="0"/>
              </a:rPr>
              <a:t> </a:t>
            </a:r>
            <a:endParaRPr lang="ro-RO" altLang="en-US" sz="2000" dirty="0">
              <a:solidFill>
                <a:srgbClr val="000000"/>
              </a:solidFill>
              <a:latin typeface="Arial" panose="020B0604020202020204" pitchFamily="34" charset="0"/>
              <a:cs typeface="Arial" panose="020B0604020202020204" pitchFamily="34" charset="0"/>
            </a:endParaRPr>
          </a:p>
          <a:p>
            <a:pPr eaLnBrk="1" hangingPunct="1">
              <a:spcBef>
                <a:spcPct val="50000"/>
              </a:spcBef>
              <a:buFontTx/>
              <a:buNone/>
            </a:pPr>
            <a:r>
              <a:rPr lang="ro-RO" altLang="en-US" sz="2000" dirty="0">
                <a:solidFill>
                  <a:srgbClr val="000000"/>
                </a:solidFill>
                <a:latin typeface="Arial" panose="020B0604020202020204" pitchFamily="34" charset="0"/>
                <a:cs typeface="Arial" panose="020B0604020202020204" pitchFamily="34" charset="0"/>
              </a:rPr>
              <a:t>Din această ecuație </a:t>
            </a:r>
            <a:r>
              <a:rPr lang="en-US" altLang="en-US" sz="2000" dirty="0" err="1">
                <a:solidFill>
                  <a:srgbClr val="000000"/>
                </a:solidFill>
                <a:latin typeface="Arial" panose="020B0604020202020204" pitchFamily="34" charset="0"/>
                <a:cs typeface="Arial" panose="020B0604020202020204" pitchFamily="34" charset="0"/>
              </a:rPr>
              <a:t>concentra</a:t>
            </a:r>
            <a:r>
              <a:rPr lang="ro-RO" altLang="en-US" sz="2000" dirty="0">
                <a:solidFill>
                  <a:srgbClr val="000000"/>
                </a:solidFill>
                <a:latin typeface="Arial" panose="020B0604020202020204" pitchFamily="34" charset="0"/>
                <a:cs typeface="Arial" panose="020B0604020202020204" pitchFamily="34" charset="0"/>
              </a:rPr>
              <a:t>ția golurilor în BV este:</a:t>
            </a:r>
            <a:endParaRPr lang="ru-RU" altLang="en-US" sz="2000" dirty="0">
              <a:solidFill>
                <a:srgbClr val="000000"/>
              </a:solidFill>
              <a:latin typeface="Arial" panose="020B0604020202020204" pitchFamily="34" charset="0"/>
              <a:cs typeface="Arial" panose="020B0604020202020204" pitchFamily="34" charset="0"/>
            </a:endParaRPr>
          </a:p>
        </p:txBody>
      </p:sp>
      <p:sp>
        <p:nvSpPr>
          <p:cNvPr id="53260" name="Text Box 19"/>
          <p:cNvSpPr txBox="1">
            <a:spLocks noChangeArrowheads="1"/>
          </p:cNvSpPr>
          <p:nvPr/>
        </p:nvSpPr>
        <p:spPr bwMode="auto">
          <a:xfrm>
            <a:off x="353935" y="3968720"/>
            <a:ext cx="868323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30000"/>
              </a:spcBef>
              <a:buFontTx/>
              <a:buNone/>
            </a:pPr>
            <a:r>
              <a:rPr lang="en-US" altLang="en-US" sz="2000" dirty="0">
                <a:solidFill>
                  <a:srgbClr val="000000"/>
                </a:solidFill>
                <a:latin typeface="Arial" panose="020B0604020202020204" pitchFamily="34" charset="0"/>
                <a:cs typeface="Arial" panose="020B0604020202020204" pitchFamily="34" charset="0"/>
              </a:rPr>
              <a:t>Eq. (4-15) </a:t>
            </a:r>
            <a:r>
              <a:rPr lang="ro-RO" altLang="en-US" sz="2000" dirty="0">
                <a:solidFill>
                  <a:srgbClr val="000000"/>
                </a:solidFill>
                <a:latin typeface="Arial" panose="020B0604020202020204" pitchFamily="34" charset="0"/>
                <a:cs typeface="Arial" panose="020B0604020202020204" pitchFamily="34" charset="0"/>
              </a:rPr>
              <a:t>indică, că concentrația golurilor crește cu deplasarea </a:t>
            </a:r>
            <a:r>
              <a:rPr lang="en-US" altLang="en-US" sz="2000" dirty="0">
                <a:solidFill>
                  <a:srgbClr val="000000"/>
                </a:solidFill>
                <a:latin typeface="Arial" panose="020B0604020202020204" pitchFamily="34" charset="0"/>
                <a:cs typeface="Arial" panose="020B0604020202020204" pitchFamily="34" charset="0"/>
              </a:rPr>
              <a:t> </a:t>
            </a:r>
            <a:r>
              <a:rPr lang="en-US" altLang="en-US" sz="2000" b="1" i="1" dirty="0">
                <a:solidFill>
                  <a:srgbClr val="000000"/>
                </a:solidFill>
                <a:latin typeface="Arial" panose="020B0604020202020204" pitchFamily="34" charset="0"/>
                <a:cs typeface="Arial" panose="020B0604020202020204" pitchFamily="34" charset="0"/>
              </a:rPr>
              <a:t>E</a:t>
            </a:r>
            <a:r>
              <a:rPr lang="en-US" altLang="en-US" sz="2000" b="1" i="1" baseline="-25000" dirty="0">
                <a:solidFill>
                  <a:srgbClr val="000000"/>
                </a:solidFill>
                <a:latin typeface="Arial" panose="020B0604020202020204" pitchFamily="34" charset="0"/>
                <a:cs typeface="Arial" panose="020B0604020202020204" pitchFamily="34" charset="0"/>
              </a:rPr>
              <a:t>F</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mai aproape spre BV</a:t>
            </a:r>
            <a:r>
              <a:rPr lang="en-US" altLang="en-US" sz="2000" dirty="0">
                <a:solidFill>
                  <a:srgbClr val="000000"/>
                </a:solidFill>
                <a:latin typeface="Arial" panose="020B0604020202020204" pitchFamily="34" charset="0"/>
                <a:cs typeface="Arial" panose="020B0604020202020204" pitchFamily="34" charset="0"/>
              </a:rPr>
              <a:t>.</a:t>
            </a:r>
            <a:r>
              <a:rPr lang="ro-RO" altLang="en-US" sz="2000" dirty="0">
                <a:solidFill>
                  <a:srgbClr val="000000"/>
                </a:solidFill>
                <a:latin typeface="Arial" panose="020B0604020202020204" pitchFamily="34" charset="0"/>
                <a:cs typeface="Arial" panose="020B0604020202020204" pitchFamily="34" charset="0"/>
              </a:rPr>
              <a:t> Concentrațiile elctronilor și a golurilor se reies din</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Eqs</a:t>
            </a:r>
            <a:r>
              <a:rPr lang="en-US" altLang="en-US" sz="2000" dirty="0">
                <a:solidFill>
                  <a:srgbClr val="000000"/>
                </a:solidFill>
                <a:latin typeface="Arial" panose="020B0604020202020204" pitchFamily="34" charset="0"/>
                <a:cs typeface="Arial" panose="020B0604020202020204" pitchFamily="34" charset="0"/>
              </a:rPr>
              <a:t>. (4-11) </a:t>
            </a:r>
            <a:r>
              <a:rPr lang="ro-RO" altLang="en-US" sz="2000" dirty="0">
                <a:solidFill>
                  <a:srgbClr val="000000"/>
                </a:solidFill>
                <a:latin typeface="Arial" panose="020B0604020202020204" pitchFamily="34" charset="0"/>
                <a:cs typeface="Arial" panose="020B0604020202020204" pitchFamily="34" charset="0"/>
              </a:rPr>
              <a:t>și</a:t>
            </a:r>
            <a:r>
              <a:rPr lang="en-US" altLang="en-US" sz="2000" dirty="0">
                <a:solidFill>
                  <a:srgbClr val="000000"/>
                </a:solidFill>
                <a:latin typeface="Arial" panose="020B0604020202020204" pitchFamily="34" charset="0"/>
                <a:cs typeface="Arial" panose="020B0604020202020204" pitchFamily="34" charset="0"/>
              </a:rPr>
              <a:t> (4-15) </a:t>
            </a:r>
            <a:r>
              <a:rPr lang="ro-RO" altLang="en-US" sz="2000" dirty="0">
                <a:solidFill>
                  <a:srgbClr val="000000"/>
                </a:solidFill>
                <a:latin typeface="Arial" panose="020B0604020202020204" pitchFamily="34" charset="0"/>
                <a:cs typeface="Arial" panose="020B0604020202020204" pitchFamily="34" charset="0"/>
              </a:rPr>
              <a:t>sunt veridice indiferent că SC sunt intrinseci sau dopați </a:t>
            </a:r>
            <a:r>
              <a:rPr lang="en-US" altLang="en-US" sz="2000" dirty="0">
                <a:solidFill>
                  <a:srgbClr val="000000"/>
                </a:solidFill>
                <a:latin typeface="Arial" panose="020B0604020202020204" pitchFamily="34" charset="0"/>
                <a:cs typeface="Arial" panose="020B0604020202020204" pitchFamily="34" charset="0"/>
              </a:rPr>
              <a:t>are valid whether the material is intrinsic or doped, </a:t>
            </a:r>
            <a:r>
              <a:rPr lang="ro-RO" altLang="en-US" sz="2000" dirty="0">
                <a:solidFill>
                  <a:srgbClr val="000000"/>
                </a:solidFill>
                <a:latin typeface="Arial" panose="020B0604020202020204" pitchFamily="34" charset="0"/>
                <a:cs typeface="Arial" panose="020B0604020202020204" pitchFamily="34" charset="0"/>
              </a:rPr>
              <a:t>cu condiția menținerii echilibrului termic. Astfel, pentru SC intrinsec</a:t>
            </a:r>
            <a:r>
              <a:rPr lang="en-US" altLang="en-US" sz="2000" b="1" i="1" dirty="0">
                <a:solidFill>
                  <a:srgbClr val="000000"/>
                </a:solidFill>
                <a:latin typeface="Arial" panose="020B0604020202020204" pitchFamily="34" charset="0"/>
                <a:cs typeface="Arial" panose="020B0604020202020204" pitchFamily="34" charset="0"/>
              </a:rPr>
              <a:t> E</a:t>
            </a:r>
            <a:r>
              <a:rPr lang="en-US" altLang="en-US" sz="2000" b="1" i="1" baseline="-25000" dirty="0">
                <a:solidFill>
                  <a:srgbClr val="000000"/>
                </a:solidFill>
                <a:latin typeface="Arial" panose="020B0604020202020204" pitchFamily="34" charset="0"/>
                <a:cs typeface="Arial" panose="020B0604020202020204" pitchFamily="34" charset="0"/>
              </a:rPr>
              <a:t>F</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este în poziția unui nivel</a:t>
            </a:r>
            <a:r>
              <a:rPr lang="en-US" altLang="en-US" sz="2000" b="1" i="1" dirty="0">
                <a:solidFill>
                  <a:srgbClr val="000000"/>
                </a:solidFill>
                <a:latin typeface="Arial" panose="020B0604020202020204" pitchFamily="34" charset="0"/>
                <a:cs typeface="Arial" panose="020B0604020202020204" pitchFamily="34" charset="0"/>
              </a:rPr>
              <a:t> </a:t>
            </a:r>
            <a:r>
              <a:rPr lang="en-US" altLang="en-US" sz="2000" b="1" i="1" dirty="0" err="1">
                <a:solidFill>
                  <a:srgbClr val="000000"/>
                </a:solidFill>
                <a:latin typeface="Arial" panose="020B0604020202020204" pitchFamily="34" charset="0"/>
                <a:cs typeface="Arial" panose="020B0604020202020204" pitchFamily="34" charset="0"/>
              </a:rPr>
              <a:t>E</a:t>
            </a:r>
            <a:r>
              <a:rPr lang="en-US" altLang="en-US" sz="2000" b="1" i="1" baseline="-25000" dirty="0" err="1">
                <a:solidFill>
                  <a:srgbClr val="000000"/>
                </a:solidFill>
                <a:latin typeface="Arial" panose="020B0604020202020204" pitchFamily="34" charset="0"/>
                <a:cs typeface="Arial" panose="020B0604020202020204" pitchFamily="34" charset="0"/>
              </a:rPr>
              <a:t>i</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în apropierea mijlocului benzii interzise</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și concentrațiile electronilor și golurilor:</a:t>
            </a:r>
            <a:endParaRPr lang="ru-RU" altLang="en-US" sz="2000" dirty="0">
              <a:solidFill>
                <a:srgbClr val="000000"/>
              </a:solidFill>
              <a:latin typeface="Arial" panose="020B0604020202020204" pitchFamily="34" charset="0"/>
              <a:cs typeface="Arial" panose="020B0604020202020204" pitchFamily="34" charset="0"/>
            </a:endParaRPr>
          </a:p>
        </p:txBody>
      </p:sp>
      <p:grpSp>
        <p:nvGrpSpPr>
          <p:cNvPr id="113677" name="Group 21"/>
          <p:cNvGrpSpPr>
            <a:grpSpLocks/>
          </p:cNvGrpSpPr>
          <p:nvPr/>
        </p:nvGrpSpPr>
        <p:grpSpPr bwMode="auto">
          <a:xfrm>
            <a:off x="2720060" y="6215489"/>
            <a:ext cx="3730229" cy="276821"/>
            <a:chOff x="331" y="3160"/>
            <a:chExt cx="4177" cy="310"/>
          </a:xfrm>
        </p:grpSpPr>
        <p:graphicFrame>
          <p:nvGraphicFramePr>
            <p:cNvPr id="113678" name="Object 7"/>
            <p:cNvGraphicFramePr>
              <a:graphicFrameLocks noChangeAspect="1"/>
            </p:cNvGraphicFramePr>
            <p:nvPr/>
          </p:nvGraphicFramePr>
          <p:xfrm>
            <a:off x="331" y="3176"/>
            <a:ext cx="1983" cy="263"/>
          </p:xfrm>
          <a:graphic>
            <a:graphicData uri="http://schemas.openxmlformats.org/presentationml/2006/ole">
              <mc:AlternateContent xmlns:mc="http://schemas.openxmlformats.org/markup-compatibility/2006">
                <mc:Choice xmlns:v="urn:schemas-microsoft-com:vml" Requires="v">
                  <p:oleObj name="Equation" r:id="rId9" imgW="1727200" imgH="228600" progId="Equation.3">
                    <p:embed/>
                  </p:oleObj>
                </mc:Choice>
                <mc:Fallback>
                  <p:oleObj name="Equation" r:id="rId9" imgW="1727200" imgH="228600" progId="Equation.3">
                    <p:embed/>
                    <p:pic>
                      <p:nvPicPr>
                        <p:cNvPr id="11367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 y="3176"/>
                          <a:ext cx="1983"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679" name="Object 8"/>
            <p:cNvGraphicFramePr>
              <a:graphicFrameLocks noChangeAspect="1"/>
            </p:cNvGraphicFramePr>
            <p:nvPr/>
          </p:nvGraphicFramePr>
          <p:xfrm>
            <a:off x="2504" y="3160"/>
            <a:ext cx="2004" cy="263"/>
          </p:xfrm>
          <a:graphic>
            <a:graphicData uri="http://schemas.openxmlformats.org/presentationml/2006/ole">
              <mc:AlternateContent xmlns:mc="http://schemas.openxmlformats.org/markup-compatibility/2006">
                <mc:Choice xmlns:v="urn:schemas-microsoft-com:vml" Requires="v">
                  <p:oleObj name="Equation" r:id="rId11" imgW="1739900" imgH="228600" progId="Equation.3">
                    <p:embed/>
                  </p:oleObj>
                </mc:Choice>
                <mc:Fallback>
                  <p:oleObj name="Equation" r:id="rId11" imgW="1739900" imgH="228600" progId="Equation.3">
                    <p:embed/>
                    <p:pic>
                      <p:nvPicPr>
                        <p:cNvPr id="11367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4" y="3160"/>
                          <a:ext cx="200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64" name="Text Box 20"/>
            <p:cNvSpPr txBox="1">
              <a:spLocks noChangeArrowheads="1"/>
            </p:cNvSpPr>
            <p:nvPr/>
          </p:nvSpPr>
          <p:spPr bwMode="auto">
            <a:xfrm>
              <a:off x="2314" y="3192"/>
              <a:ext cx="18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50000"/>
                </a:spcBef>
                <a:buNone/>
                <a:defRPr/>
              </a:pPr>
              <a:r>
                <a:rPr lang="en-IE" altLang="en-US" sz="1013">
                  <a:solidFill>
                    <a:srgbClr val="000000"/>
                  </a:solidFill>
                  <a:latin typeface="Arial" panose="020B0604020202020204" pitchFamily="34" charset="0"/>
                </a:rPr>
                <a:t>,</a:t>
              </a:r>
              <a:endParaRPr lang="ru-RU" altLang="en-US" sz="1013">
                <a:solidFill>
                  <a:srgbClr val="000000"/>
                </a:solidFill>
                <a:latin typeface="Arial" panose="020B0604020202020204" pitchFamily="34" charset="0"/>
              </a:endParaRPr>
            </a:p>
          </p:txBody>
        </p:sp>
      </p:grpSp>
    </p:spTree>
    <p:extLst>
      <p:ext uri="{BB962C8B-B14F-4D97-AF65-F5344CB8AC3E}">
        <p14:creationId xmlns:p14="http://schemas.microsoft.com/office/powerpoint/2010/main" val="1303710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noChangeAspect="1"/>
          </p:cNvGraphicFramePr>
          <p:nvPr>
            <p:extLst>
              <p:ext uri="{D42A27DB-BD31-4B8C-83A1-F6EECF244321}">
                <p14:modId xmlns:p14="http://schemas.microsoft.com/office/powerpoint/2010/main" val="3473163429"/>
              </p:ext>
            </p:extLst>
          </p:nvPr>
        </p:nvGraphicFramePr>
        <p:xfrm>
          <a:off x="2186976" y="3933426"/>
          <a:ext cx="2421028" cy="377209"/>
        </p:xfrm>
        <a:graphic>
          <a:graphicData uri="http://schemas.openxmlformats.org/presentationml/2006/ole">
            <mc:AlternateContent xmlns:mc="http://schemas.openxmlformats.org/markup-compatibility/2006">
              <mc:Choice xmlns:v="urn:schemas-microsoft-com:vml" Requires="v">
                <p:oleObj name="Equation" r:id="rId2" imgW="1713756" imgH="266584" progId="Equation.3">
                  <p:embed/>
                </p:oleObj>
              </mc:Choice>
              <mc:Fallback>
                <p:oleObj name="Equation" r:id="rId2" imgW="1713756" imgH="266584" progId="Equation.3">
                  <p:embed/>
                  <p:pic>
                    <p:nvPicPr>
                      <p:cNvPr id="11469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976" y="3933426"/>
                        <a:ext cx="2421028" cy="377209"/>
                      </a:xfrm>
                      <a:prstGeom prst="rect">
                        <a:avLst/>
                      </a:prstGeom>
                      <a:noFill/>
                      <a:ln>
                        <a:noFill/>
                      </a:ln>
                    </p:spPr>
                  </p:pic>
                </p:oleObj>
              </mc:Fallback>
            </mc:AlternateContent>
          </a:graphicData>
        </a:graphic>
      </p:graphicFrame>
      <p:graphicFrame>
        <p:nvGraphicFramePr>
          <p:cNvPr id="114691" name="Object 3"/>
          <p:cNvGraphicFramePr>
            <a:graphicFrameLocks noChangeAspect="1"/>
          </p:cNvGraphicFramePr>
          <p:nvPr>
            <p:extLst>
              <p:ext uri="{D42A27DB-BD31-4B8C-83A1-F6EECF244321}">
                <p14:modId xmlns:p14="http://schemas.microsoft.com/office/powerpoint/2010/main" val="193846564"/>
              </p:ext>
            </p:extLst>
          </p:nvPr>
        </p:nvGraphicFramePr>
        <p:xfrm>
          <a:off x="2255578" y="5038373"/>
          <a:ext cx="1308791" cy="503054"/>
        </p:xfrm>
        <a:graphic>
          <a:graphicData uri="http://schemas.openxmlformats.org/presentationml/2006/ole">
            <mc:AlternateContent xmlns:mc="http://schemas.openxmlformats.org/markup-compatibility/2006">
              <mc:Choice xmlns:v="urn:schemas-microsoft-com:vml" Requires="v">
                <p:oleObj name="Equation" r:id="rId4" imgW="622030" imgH="241195" progId="Equation.3">
                  <p:embed/>
                </p:oleObj>
              </mc:Choice>
              <mc:Fallback>
                <p:oleObj name="Equation" r:id="rId4" imgW="622030" imgH="241195" progId="Equation.3">
                  <p:embed/>
                  <p:pic>
                    <p:nvPicPr>
                      <p:cNvPr id="11469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578" y="5038373"/>
                        <a:ext cx="1308791" cy="503054"/>
                      </a:xfrm>
                      <a:prstGeom prst="rect">
                        <a:avLst/>
                      </a:prstGeom>
                      <a:solidFill>
                        <a:srgbClr val="FFFF99"/>
                      </a:solidFill>
                      <a:ln w="28575">
                        <a:solidFill>
                          <a:srgbClr val="0000FF"/>
                        </a:solidFill>
                        <a:miter lim="800000"/>
                        <a:headEnd/>
                        <a:tailEnd/>
                      </a:ln>
                    </p:spPr>
                  </p:pic>
                </p:oleObj>
              </mc:Fallback>
            </mc:AlternateContent>
          </a:graphicData>
        </a:graphic>
      </p:graphicFrame>
      <p:sp>
        <p:nvSpPr>
          <p:cNvPr id="54276" name="Rectangle 6"/>
          <p:cNvSpPr>
            <a:spLocks noChangeArrowheads="1"/>
          </p:cNvSpPr>
          <p:nvPr/>
        </p:nvSpPr>
        <p:spPr bwMode="auto">
          <a:xfrm>
            <a:off x="251520" y="2810441"/>
            <a:ext cx="87129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ro-RO" altLang="en-US" sz="2000" dirty="0">
                <a:solidFill>
                  <a:srgbClr val="000000"/>
                </a:solidFill>
                <a:latin typeface="Arial" panose="020B0604020202020204" pitchFamily="34" charset="0"/>
                <a:cs typeface="Times New Roman" panose="02020603050405020304" pitchFamily="18" charset="0"/>
              </a:rPr>
              <a:t>În</a:t>
            </a:r>
            <a:r>
              <a:rPr lang="en-US" altLang="en-US" sz="2000" dirty="0">
                <a:solidFill>
                  <a:srgbClr val="000000"/>
                </a:solidFill>
                <a:latin typeface="Arial" panose="020B0604020202020204" pitchFamily="34" charset="0"/>
                <a:cs typeface="Times New Roman" panose="02020603050405020304" pitchFamily="18" charset="0"/>
              </a:rPr>
              <a:t> Eqns. (4-18a) </a:t>
            </a:r>
            <a:r>
              <a:rPr lang="ro-RO" altLang="en-US" sz="2000" dirty="0">
                <a:solidFill>
                  <a:srgbClr val="000000"/>
                </a:solidFill>
                <a:latin typeface="Arial" panose="020B0604020202020204" pitchFamily="34" charset="0"/>
                <a:cs typeface="Times New Roman" panose="02020603050405020304" pitchFamily="18" charset="0"/>
              </a:rPr>
              <a:t>și</a:t>
            </a:r>
            <a:r>
              <a:rPr lang="en-US" altLang="en-US" sz="2000" dirty="0">
                <a:solidFill>
                  <a:srgbClr val="000000"/>
                </a:solidFill>
                <a:latin typeface="Arial" panose="020B0604020202020204" pitchFamily="34" charset="0"/>
                <a:cs typeface="Times New Roman" panose="02020603050405020304" pitchFamily="18" charset="0"/>
              </a:rPr>
              <a:t> (4-18b)  </a:t>
            </a:r>
            <a:r>
              <a:rPr lang="en-US" altLang="en-US" sz="2000" b="1" dirty="0" err="1">
                <a:solidFill>
                  <a:srgbClr val="000000"/>
                </a:solidFill>
                <a:latin typeface="Arial" panose="020B0604020202020204" pitchFamily="34" charset="0"/>
                <a:cs typeface="Times New Roman" panose="02020603050405020304" pitchFamily="18" charset="0"/>
              </a:rPr>
              <a:t>E</a:t>
            </a:r>
            <a:r>
              <a:rPr lang="en-US" altLang="en-US" sz="2000" b="1" baseline="-30000" dirty="0" err="1">
                <a:solidFill>
                  <a:srgbClr val="000000"/>
                </a:solidFill>
                <a:latin typeface="Arial" panose="020B0604020202020204" pitchFamily="34" charset="0"/>
                <a:cs typeface="Times New Roman" panose="02020603050405020304" pitchFamily="18" charset="0"/>
              </a:rPr>
              <a:t>g</a:t>
            </a:r>
            <a:r>
              <a:rPr lang="en-US" altLang="en-US" sz="2000" b="1" baseline="-30000" dirty="0">
                <a:solidFill>
                  <a:srgbClr val="000000"/>
                </a:solidFill>
                <a:latin typeface="Arial" panose="020B0604020202020204" pitchFamily="34" charset="0"/>
                <a:cs typeface="Times New Roman" panose="02020603050405020304" pitchFamily="18" charset="0"/>
              </a:rPr>
              <a:t> </a:t>
            </a:r>
            <a:r>
              <a:rPr lang="en-US" altLang="en-US" sz="2000" b="1" dirty="0">
                <a:solidFill>
                  <a:srgbClr val="000000"/>
                </a:solidFill>
                <a:latin typeface="Arial" panose="020B0604020202020204" pitchFamily="34" charset="0"/>
                <a:cs typeface="Times New Roman" panose="02020603050405020304" pitchFamily="18" charset="0"/>
              </a:rPr>
              <a:t>= </a:t>
            </a:r>
            <a:r>
              <a:rPr lang="en-US" altLang="en-US" sz="2000" b="1" dirty="0" err="1">
                <a:solidFill>
                  <a:srgbClr val="000000"/>
                </a:solidFill>
                <a:latin typeface="Arial" panose="020B0604020202020204" pitchFamily="34" charset="0"/>
                <a:cs typeface="Times New Roman" panose="02020603050405020304" pitchFamily="18" charset="0"/>
              </a:rPr>
              <a:t>E</a:t>
            </a:r>
            <a:r>
              <a:rPr lang="en-US" altLang="en-US" sz="2000" b="1" baseline="-30000" dirty="0" err="1">
                <a:solidFill>
                  <a:srgbClr val="000000"/>
                </a:solidFill>
                <a:latin typeface="Arial" panose="020B0604020202020204" pitchFamily="34" charset="0"/>
                <a:cs typeface="Times New Roman" panose="02020603050405020304" pitchFamily="18" charset="0"/>
              </a:rPr>
              <a:t>c</a:t>
            </a:r>
            <a:r>
              <a:rPr lang="en-US" altLang="en-US" sz="2000" b="1" baseline="-30000" dirty="0">
                <a:solidFill>
                  <a:srgbClr val="000000"/>
                </a:solidFill>
                <a:latin typeface="Arial" panose="020B0604020202020204" pitchFamily="34" charset="0"/>
                <a:cs typeface="Times New Roman" panose="02020603050405020304" pitchFamily="18" charset="0"/>
              </a:rPr>
              <a:t> </a:t>
            </a:r>
            <a:r>
              <a:rPr lang="en-US" altLang="en-US" sz="2000" b="1" dirty="0">
                <a:solidFill>
                  <a:srgbClr val="000000"/>
                </a:solidFill>
                <a:latin typeface="Arial" panose="020B0604020202020204" pitchFamily="34" charset="0"/>
                <a:cs typeface="Times New Roman" panose="02020603050405020304" pitchFamily="18" charset="0"/>
              </a:rPr>
              <a:t>– </a:t>
            </a:r>
            <a:r>
              <a:rPr lang="en-US" altLang="en-US" sz="2000" b="1" dirty="0" err="1">
                <a:solidFill>
                  <a:srgbClr val="000000"/>
                </a:solidFill>
                <a:latin typeface="Arial" panose="020B0604020202020204" pitchFamily="34" charset="0"/>
                <a:cs typeface="Times New Roman" panose="02020603050405020304" pitchFamily="18" charset="0"/>
              </a:rPr>
              <a:t>E</a:t>
            </a:r>
            <a:r>
              <a:rPr lang="en-US" altLang="en-US" sz="2000" b="1" baseline="-30000" dirty="0" err="1">
                <a:solidFill>
                  <a:srgbClr val="000000"/>
                </a:solidFill>
                <a:latin typeface="Arial" panose="020B0604020202020204" pitchFamily="34" charset="0"/>
                <a:cs typeface="Times New Roman" panose="02020603050405020304" pitchFamily="18" charset="0"/>
              </a:rPr>
              <a:t>v</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Concentrațiile intrinsece ale electronilor și golurilor sunt egale</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deoarece purtătorii sunt generați în perechi)</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b="1" i="1" dirty="0" err="1">
                <a:solidFill>
                  <a:srgbClr val="000000"/>
                </a:solidFill>
                <a:latin typeface="Arial" panose="020B0604020202020204" pitchFamily="34" charset="0"/>
                <a:cs typeface="Times New Roman" panose="02020603050405020304" pitchFamily="18" charset="0"/>
              </a:rPr>
              <a:t>n</a:t>
            </a:r>
            <a:r>
              <a:rPr lang="en-US" altLang="en-US" sz="2000" b="1" i="1" baseline="-30000" dirty="0" err="1">
                <a:solidFill>
                  <a:srgbClr val="000000"/>
                </a:solidFill>
                <a:latin typeface="Arial" panose="020B0604020202020204" pitchFamily="34" charset="0"/>
                <a:cs typeface="Times New Roman" panose="02020603050405020304" pitchFamily="18" charset="0"/>
              </a:rPr>
              <a:t>i</a:t>
            </a:r>
            <a:r>
              <a:rPr lang="en-US" altLang="en-US" sz="2000" b="1" i="1" dirty="0">
                <a:solidFill>
                  <a:srgbClr val="000000"/>
                </a:solidFill>
                <a:latin typeface="Arial" panose="020B0604020202020204" pitchFamily="34" charset="0"/>
                <a:cs typeface="Times New Roman" panose="02020603050405020304" pitchFamily="18" charset="0"/>
              </a:rPr>
              <a:t> </a:t>
            </a:r>
            <a:r>
              <a:rPr lang="en-US" altLang="en-US" sz="2000" b="1" dirty="0">
                <a:solidFill>
                  <a:srgbClr val="000000"/>
                </a:solidFill>
                <a:latin typeface="Arial" panose="020B0604020202020204" pitchFamily="34" charset="0"/>
                <a:cs typeface="Times New Roman" panose="02020603050405020304" pitchFamily="18" charset="0"/>
              </a:rPr>
              <a:t>= </a:t>
            </a:r>
            <a:r>
              <a:rPr lang="en-US" altLang="en-US" sz="2000" b="1" i="1" dirty="0">
                <a:solidFill>
                  <a:srgbClr val="000000"/>
                </a:solidFill>
                <a:latin typeface="Arial" panose="020B0604020202020204" pitchFamily="34" charset="0"/>
                <a:cs typeface="Times New Roman" panose="02020603050405020304" pitchFamily="18" charset="0"/>
              </a:rPr>
              <a:t>p</a:t>
            </a:r>
            <a:r>
              <a:rPr lang="en-US" altLang="en-US" sz="2000" b="1" i="1" baseline="-30000" dirty="0">
                <a:solidFill>
                  <a:srgbClr val="000000"/>
                </a:solidFill>
                <a:latin typeface="Arial" panose="020B0604020202020204" pitchFamily="34" charset="0"/>
                <a:cs typeface="Times New Roman" panose="02020603050405020304" pitchFamily="18" charset="0"/>
              </a:rPr>
              <a:t>i </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astfel concentrația intrinsecă este:</a:t>
            </a:r>
            <a:endParaRPr lang="en-US" altLang="en-US" sz="2000" dirty="0">
              <a:solidFill>
                <a:srgbClr val="000000"/>
              </a:solidFill>
              <a:latin typeface="Arial" panose="020B0604020202020204" pitchFamily="34" charset="0"/>
              <a:cs typeface="Arial" panose="020B0604020202020204" pitchFamily="34" charset="0"/>
            </a:endParaRPr>
          </a:p>
        </p:txBody>
      </p:sp>
      <p:sp>
        <p:nvSpPr>
          <p:cNvPr id="54277" name="Rectangle 7"/>
          <p:cNvSpPr>
            <a:spLocks noChangeArrowheads="1"/>
          </p:cNvSpPr>
          <p:nvPr/>
        </p:nvSpPr>
        <p:spPr bwMode="auto">
          <a:xfrm>
            <a:off x="-77305" y="4342294"/>
            <a:ext cx="59745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7013"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r>
              <a:rPr lang="ro-RO" altLang="en-US" dirty="0">
                <a:solidFill>
                  <a:srgbClr val="000000"/>
                </a:solidFill>
                <a:latin typeface="Arial" panose="020B0604020202020204" pitchFamily="34" charset="0"/>
                <a:cs typeface="Times New Roman" panose="02020603050405020304" pitchFamily="18" charset="0"/>
              </a:rPr>
              <a:t>Produsul constant din </a:t>
            </a:r>
            <a:r>
              <a:rPr lang="en-US" altLang="en-US" dirty="0">
                <a:solidFill>
                  <a:srgbClr val="000000"/>
                </a:solidFill>
                <a:latin typeface="Arial" panose="020B0604020202020204" pitchFamily="34" charset="0"/>
                <a:cs typeface="Times New Roman" panose="02020603050405020304" pitchFamily="18" charset="0"/>
              </a:rPr>
              <a:t>Eq. (4-18) </a:t>
            </a:r>
            <a:r>
              <a:rPr lang="ro-RO" altLang="en-US" dirty="0">
                <a:solidFill>
                  <a:srgbClr val="000000"/>
                </a:solidFill>
                <a:latin typeface="Arial" panose="020B0604020202020204" pitchFamily="34" charset="0"/>
                <a:cs typeface="Times New Roman" panose="02020603050405020304" pitchFamily="18" charset="0"/>
              </a:rPr>
              <a:t>poate fi scris ca</a:t>
            </a:r>
            <a:endParaRPr lang="en-US" altLang="en-US" dirty="0">
              <a:solidFill>
                <a:srgbClr val="000000"/>
              </a:solidFill>
              <a:latin typeface="Arial" panose="020B0604020202020204" pitchFamily="34" charset="0"/>
            </a:endParaRPr>
          </a:p>
        </p:txBody>
      </p:sp>
      <p:sp>
        <p:nvSpPr>
          <p:cNvPr id="54278" name="Rectangle 12"/>
          <p:cNvSpPr>
            <a:spLocks noChangeArrowheads="1"/>
          </p:cNvSpPr>
          <p:nvPr/>
        </p:nvSpPr>
        <p:spPr bwMode="auto">
          <a:xfrm>
            <a:off x="3990510" y="5228680"/>
            <a:ext cx="530915"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r>
              <a:rPr lang="en-US" altLang="en-US" sz="1013" dirty="0">
                <a:solidFill>
                  <a:srgbClr val="000000"/>
                </a:solidFill>
                <a:latin typeface="Arial" panose="020B0604020202020204" pitchFamily="34" charset="0"/>
              </a:rPr>
              <a:t>(4-20)</a:t>
            </a:r>
          </a:p>
        </p:txBody>
      </p:sp>
      <p:sp>
        <p:nvSpPr>
          <p:cNvPr id="114696" name="Rectangle 18"/>
          <p:cNvSpPr>
            <a:spLocks noChangeArrowheads="1"/>
          </p:cNvSpPr>
          <p:nvPr/>
        </p:nvSpPr>
        <p:spPr bwMode="auto">
          <a:xfrm>
            <a:off x="366396" y="371059"/>
            <a:ext cx="83100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en-US" sz="2000" dirty="0">
                <a:solidFill>
                  <a:srgbClr val="000000"/>
                </a:solidFill>
                <a:latin typeface="Arial" panose="020B0604020202020204" pitchFamily="34" charset="0"/>
                <a:cs typeface="Times New Roman" panose="02020603050405020304" pitchFamily="18" charset="0"/>
              </a:rPr>
              <a:t>Produsul</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i="1" dirty="0">
                <a:solidFill>
                  <a:srgbClr val="000000"/>
                </a:solidFill>
                <a:latin typeface="Arial" panose="020B0604020202020204" pitchFamily="34" charset="0"/>
                <a:cs typeface="Times New Roman" panose="02020603050405020304" pitchFamily="18" charset="0"/>
              </a:rPr>
              <a:t>n</a:t>
            </a:r>
            <a:r>
              <a:rPr lang="en-US" altLang="en-US" sz="2000" i="1" baseline="-30000" dirty="0">
                <a:solidFill>
                  <a:srgbClr val="000000"/>
                </a:solidFill>
                <a:latin typeface="Arial" panose="020B0604020202020204" pitchFamily="34" charset="0"/>
                <a:cs typeface="Times New Roman" panose="02020603050405020304" pitchFamily="18" charset="0"/>
              </a:rPr>
              <a:t>0</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i="1" dirty="0">
                <a:solidFill>
                  <a:srgbClr val="000000"/>
                </a:solidFill>
                <a:latin typeface="Arial" panose="020B0604020202020204" pitchFamily="34" charset="0"/>
                <a:cs typeface="Times New Roman" panose="02020603050405020304" pitchFamily="18" charset="0"/>
              </a:rPr>
              <a:t>p</a:t>
            </a:r>
            <a:r>
              <a:rPr lang="en-US" altLang="en-US" sz="2000" i="1" baseline="-30000" dirty="0">
                <a:solidFill>
                  <a:srgbClr val="000000"/>
                </a:solidFill>
                <a:latin typeface="Arial" panose="020B0604020202020204" pitchFamily="34" charset="0"/>
                <a:cs typeface="Times New Roman" panose="02020603050405020304" pitchFamily="18" charset="0"/>
              </a:rPr>
              <a:t>0</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în echilibru este constant pentru SC dat și la T dată, chiar dacă doparea variază</a:t>
            </a:r>
            <a:r>
              <a:rPr lang="en-US" altLang="en-US" sz="2000" dirty="0">
                <a:solidFill>
                  <a:srgbClr val="000000"/>
                </a:solidFill>
                <a:latin typeface="Arial" panose="020B0604020202020204" pitchFamily="34" charset="0"/>
                <a:cs typeface="Times New Roman" panose="02020603050405020304" pitchFamily="18" charset="0"/>
              </a:rPr>
              <a:t>:</a:t>
            </a:r>
            <a:endParaRPr lang="en-US" altLang="en-US" sz="2000" dirty="0">
              <a:solidFill>
                <a:srgbClr val="000000"/>
              </a:solidFill>
              <a:latin typeface="Arial" panose="020B0604020202020204" pitchFamily="34" charset="0"/>
              <a:cs typeface="Arial" panose="020B0604020202020204" pitchFamily="34" charset="0"/>
            </a:endParaRPr>
          </a:p>
        </p:txBody>
      </p:sp>
      <p:sp>
        <p:nvSpPr>
          <p:cNvPr id="54281" name="Rectangle 23"/>
          <p:cNvSpPr>
            <a:spLocks noChangeArrowheads="1"/>
          </p:cNvSpPr>
          <p:nvPr/>
        </p:nvSpPr>
        <p:spPr bwMode="auto">
          <a:xfrm>
            <a:off x="2000251" y="3240603"/>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sp>
        <p:nvSpPr>
          <p:cNvPr id="54282" name="Rectangle 24"/>
          <p:cNvSpPr>
            <a:spLocks noChangeArrowheads="1"/>
          </p:cNvSpPr>
          <p:nvPr/>
        </p:nvSpPr>
        <p:spPr bwMode="auto">
          <a:xfrm>
            <a:off x="2000251" y="3369191"/>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sp>
        <p:nvSpPr>
          <p:cNvPr id="54283" name="Rectangle 26"/>
          <p:cNvSpPr>
            <a:spLocks noChangeArrowheads="1"/>
          </p:cNvSpPr>
          <p:nvPr/>
        </p:nvSpPr>
        <p:spPr bwMode="auto">
          <a:xfrm>
            <a:off x="2000251" y="3237627"/>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grpSp>
        <p:nvGrpSpPr>
          <p:cNvPr id="114700" name="Group 34"/>
          <p:cNvGrpSpPr>
            <a:grpSpLocks/>
          </p:cNvGrpSpPr>
          <p:nvPr/>
        </p:nvGrpSpPr>
        <p:grpSpPr bwMode="auto">
          <a:xfrm>
            <a:off x="2476761" y="1109353"/>
            <a:ext cx="4887218" cy="843843"/>
            <a:chOff x="361" y="-158"/>
            <a:chExt cx="5473" cy="946"/>
          </a:xfrm>
        </p:grpSpPr>
        <p:sp>
          <p:nvSpPr>
            <p:cNvPr id="54293" name="Rectangle 17"/>
            <p:cNvSpPr>
              <a:spLocks noChangeArrowheads="1"/>
            </p:cNvSpPr>
            <p:nvPr/>
          </p:nvSpPr>
          <p:spPr bwMode="auto">
            <a:xfrm>
              <a:off x="4900" y="510"/>
              <a:ext cx="93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r>
                <a:rPr lang="en-US" altLang="en-US" sz="1013">
                  <a:solidFill>
                    <a:srgbClr val="000000"/>
                  </a:solidFill>
                  <a:latin typeface="Arial" panose="020B0604020202020204" pitchFamily="34" charset="0"/>
                  <a:cs typeface="Times New Roman" panose="02020603050405020304" pitchFamily="18" charset="0"/>
                </a:rPr>
                <a:t>(4-18a)</a:t>
              </a:r>
              <a:endParaRPr lang="en-US" altLang="en-US" sz="1013">
                <a:solidFill>
                  <a:srgbClr val="000000"/>
                </a:solidFill>
                <a:latin typeface="Arial" panose="020B0604020202020204" pitchFamily="34" charset="0"/>
              </a:endParaRPr>
            </a:p>
          </p:txBody>
        </p:sp>
        <p:graphicFrame>
          <p:nvGraphicFramePr>
            <p:cNvPr id="114711" name="Object 22"/>
            <p:cNvGraphicFramePr>
              <a:graphicFrameLocks noChangeAspect="1"/>
            </p:cNvGraphicFramePr>
            <p:nvPr/>
          </p:nvGraphicFramePr>
          <p:xfrm>
            <a:off x="361" y="-158"/>
            <a:ext cx="4480" cy="278"/>
          </p:xfrm>
          <a:graphic>
            <a:graphicData uri="http://schemas.openxmlformats.org/presentationml/2006/ole">
              <mc:AlternateContent xmlns:mc="http://schemas.openxmlformats.org/markup-compatibility/2006">
                <mc:Choice xmlns:v="urn:schemas-microsoft-com:vml" Requires="v">
                  <p:oleObj name="Equation" r:id="rId6" imgW="3695700" imgH="228600" progId="Equation.3">
                    <p:embed/>
                  </p:oleObj>
                </mc:Choice>
                <mc:Fallback>
                  <p:oleObj name="Equation" r:id="rId6" imgW="3695700" imgH="228600" progId="Equation.3">
                    <p:embed/>
                    <p:pic>
                      <p:nvPicPr>
                        <p:cNvPr id="114711"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 y="-158"/>
                          <a:ext cx="44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12" name="Object 25"/>
            <p:cNvGraphicFramePr>
              <a:graphicFrameLocks noChangeAspect="1"/>
            </p:cNvGraphicFramePr>
            <p:nvPr/>
          </p:nvGraphicFramePr>
          <p:xfrm>
            <a:off x="796" y="216"/>
            <a:ext cx="3605" cy="269"/>
          </p:xfrm>
          <a:graphic>
            <a:graphicData uri="http://schemas.openxmlformats.org/presentationml/2006/ole">
              <mc:AlternateContent xmlns:mc="http://schemas.openxmlformats.org/markup-compatibility/2006">
                <mc:Choice xmlns:v="urn:schemas-microsoft-com:vml" Requires="v">
                  <p:oleObj name="Equation" r:id="rId8" imgW="3187700" imgH="241300" progId="Equation.3">
                    <p:embed/>
                  </p:oleObj>
                </mc:Choice>
                <mc:Fallback>
                  <p:oleObj name="Equation" r:id="rId8" imgW="3187700" imgH="241300" progId="Equation.3">
                    <p:embed/>
                    <p:pic>
                      <p:nvPicPr>
                        <p:cNvPr id="114712"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 y="216"/>
                          <a:ext cx="360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4285" name="Rectangle 29"/>
          <p:cNvSpPr>
            <a:spLocks noChangeArrowheads="1"/>
          </p:cNvSpPr>
          <p:nvPr/>
        </p:nvSpPr>
        <p:spPr bwMode="auto">
          <a:xfrm>
            <a:off x="2000251" y="1376085"/>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sp>
        <p:nvSpPr>
          <p:cNvPr id="54286" name="Rectangle 30"/>
          <p:cNvSpPr>
            <a:spLocks noChangeArrowheads="1"/>
          </p:cNvSpPr>
          <p:nvPr/>
        </p:nvSpPr>
        <p:spPr bwMode="auto">
          <a:xfrm>
            <a:off x="2000251" y="1504672"/>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sp>
        <p:nvSpPr>
          <p:cNvPr id="54287" name="Rectangle 32"/>
          <p:cNvSpPr>
            <a:spLocks noChangeArrowheads="1"/>
          </p:cNvSpPr>
          <p:nvPr/>
        </p:nvSpPr>
        <p:spPr bwMode="auto">
          <a:xfrm>
            <a:off x="2000251" y="3208456"/>
            <a:ext cx="184731"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endParaRPr lang="en-IE" altLang="en-US" sz="1013">
              <a:solidFill>
                <a:srgbClr val="000000"/>
              </a:solidFill>
              <a:latin typeface="Arial" panose="020B0604020202020204" pitchFamily="34" charset="0"/>
            </a:endParaRPr>
          </a:p>
        </p:txBody>
      </p:sp>
      <p:grpSp>
        <p:nvGrpSpPr>
          <p:cNvPr id="114704" name="Group 33"/>
          <p:cNvGrpSpPr>
            <a:grpSpLocks/>
          </p:cNvGrpSpPr>
          <p:nvPr/>
        </p:nvGrpSpPr>
        <p:grpSpPr bwMode="auto">
          <a:xfrm>
            <a:off x="1204828" y="2070529"/>
            <a:ext cx="6132755" cy="557835"/>
            <a:chOff x="311" y="1329"/>
            <a:chExt cx="5921" cy="624"/>
          </a:xfrm>
        </p:grpSpPr>
        <p:sp>
          <p:nvSpPr>
            <p:cNvPr id="54290" name="Rectangle 14"/>
            <p:cNvSpPr>
              <a:spLocks noChangeArrowheads="1"/>
            </p:cNvSpPr>
            <p:nvPr/>
          </p:nvSpPr>
          <p:spPr bwMode="auto">
            <a:xfrm>
              <a:off x="5650" y="1675"/>
              <a:ext cx="582"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r>
                <a:rPr lang="en-US" altLang="en-US" sz="1013" dirty="0">
                  <a:solidFill>
                    <a:srgbClr val="000000"/>
                  </a:solidFill>
                  <a:latin typeface="Arial" panose="020B0604020202020204" pitchFamily="34" charset="0"/>
                </a:rPr>
                <a:t>(4-18b)</a:t>
              </a:r>
            </a:p>
          </p:txBody>
        </p:sp>
        <p:graphicFrame>
          <p:nvGraphicFramePr>
            <p:cNvPr id="114708" name="Object 28"/>
            <p:cNvGraphicFramePr>
              <a:graphicFrameLocks noChangeAspect="1"/>
            </p:cNvGraphicFramePr>
            <p:nvPr/>
          </p:nvGraphicFramePr>
          <p:xfrm>
            <a:off x="311" y="1334"/>
            <a:ext cx="4471" cy="277"/>
          </p:xfrm>
          <a:graphic>
            <a:graphicData uri="http://schemas.openxmlformats.org/presentationml/2006/ole">
              <mc:AlternateContent xmlns:mc="http://schemas.openxmlformats.org/markup-compatibility/2006">
                <mc:Choice xmlns:v="urn:schemas-microsoft-com:vml" Requires="v">
                  <p:oleObj name="Equation" r:id="rId10" imgW="3695700" imgH="228600" progId="Equation.3">
                    <p:embed/>
                  </p:oleObj>
                </mc:Choice>
                <mc:Fallback>
                  <p:oleObj name="Equation" r:id="rId10" imgW="3695700" imgH="228600" progId="Equation.3">
                    <p:embed/>
                    <p:pic>
                      <p:nvPicPr>
                        <p:cNvPr id="114708"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 y="1334"/>
                          <a:ext cx="4471"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709" name="Object 31"/>
            <p:cNvGraphicFramePr>
              <a:graphicFrameLocks noChangeAspect="1"/>
            </p:cNvGraphicFramePr>
            <p:nvPr/>
          </p:nvGraphicFramePr>
          <p:xfrm>
            <a:off x="4612" y="1329"/>
            <a:ext cx="1619" cy="277"/>
          </p:xfrm>
          <a:graphic>
            <a:graphicData uri="http://schemas.openxmlformats.org/presentationml/2006/ole">
              <mc:AlternateContent xmlns:mc="http://schemas.openxmlformats.org/markup-compatibility/2006">
                <mc:Choice xmlns:v="urn:schemas-microsoft-com:vml" Requires="v">
                  <p:oleObj name="Equation" r:id="rId12" imgW="1358310" imgH="241195" progId="Equation.3">
                    <p:embed/>
                  </p:oleObj>
                </mc:Choice>
                <mc:Fallback>
                  <p:oleObj name="Equation" r:id="rId12" imgW="1358310" imgH="241195" progId="Equation.3">
                    <p:embed/>
                    <p:pic>
                      <p:nvPicPr>
                        <p:cNvPr id="114709" name="Object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2" y="1329"/>
                          <a:ext cx="1619"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4705" name="Text Box 35"/>
          <p:cNvSpPr txBox="1">
            <a:spLocks noChangeArrowheads="1"/>
          </p:cNvSpPr>
          <p:nvPr/>
        </p:nvSpPr>
        <p:spPr bwMode="auto">
          <a:xfrm>
            <a:off x="293452" y="5733256"/>
            <a:ext cx="86710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ro-RO" altLang="en-US" sz="2000" b="1" dirty="0">
                <a:solidFill>
                  <a:srgbClr val="000000"/>
                </a:solidFill>
                <a:latin typeface="Arial" panose="020B0604020202020204" pitchFamily="34" charset="0"/>
                <a:cs typeface="Arial" panose="020B0604020202020204" pitchFamily="34" charset="0"/>
              </a:rPr>
              <a:t>Este o relație extrem de importantă, și o să o utilizăm</a:t>
            </a:r>
            <a:r>
              <a:rPr lang="en-US" altLang="en-US" sz="2000" b="1" dirty="0">
                <a:solidFill>
                  <a:srgbClr val="000000"/>
                </a:solidFill>
                <a:latin typeface="Arial" panose="020B0604020202020204" pitchFamily="34" charset="0"/>
                <a:cs typeface="Arial" panose="020B0604020202020204" pitchFamily="34" charset="0"/>
              </a:rPr>
              <a:t> </a:t>
            </a:r>
            <a:r>
              <a:rPr lang="ro-RO" altLang="en-US" sz="2000" b="1" dirty="0">
                <a:solidFill>
                  <a:srgbClr val="000000"/>
                </a:solidFill>
                <a:latin typeface="Arial" panose="020B0604020202020204" pitchFamily="34" charset="0"/>
                <a:cs typeface="Arial" panose="020B0604020202020204" pitchFamily="34" charset="0"/>
              </a:rPr>
              <a:t>în calcule ulterioare</a:t>
            </a:r>
            <a:r>
              <a:rPr lang="en-US" altLang="en-US" sz="2000" b="1" dirty="0">
                <a:solidFill>
                  <a:srgbClr val="000000"/>
                </a:solidFill>
                <a:latin typeface="Arial" panose="020B0604020202020204" pitchFamily="34" charset="0"/>
                <a:cs typeface="Arial" panose="020B0604020202020204" pitchFamily="34" charset="0"/>
              </a:rPr>
              <a:t>. </a:t>
            </a:r>
            <a:endParaRPr lang="ro-RO" altLang="en-US" sz="2000" b="1" dirty="0">
              <a:solidFill>
                <a:srgbClr val="000000"/>
              </a:solidFill>
              <a:latin typeface="Arial" panose="020B0604020202020204" pitchFamily="34" charset="0"/>
              <a:cs typeface="Arial" panose="020B0604020202020204" pitchFamily="34" charset="0"/>
            </a:endParaRPr>
          </a:p>
          <a:p>
            <a:pPr eaLnBrk="1" hangingPunct="1">
              <a:spcBef>
                <a:spcPct val="0"/>
              </a:spcBef>
              <a:buFontTx/>
              <a:buNone/>
            </a:pPr>
            <a:r>
              <a:rPr lang="ro-RO" altLang="en-US" sz="2000" b="1" dirty="0">
                <a:solidFill>
                  <a:srgbClr val="000000"/>
                </a:solidFill>
                <a:latin typeface="Arial" panose="020B0604020202020204" pitchFamily="34" charset="0"/>
                <a:cs typeface="Arial" panose="020B0604020202020204" pitchFamily="34" charset="0"/>
              </a:rPr>
              <a:t>Ex.:</a:t>
            </a:r>
            <a:r>
              <a:rPr lang="en-IE" altLang="en-US" sz="2000" b="1" i="1" dirty="0" err="1">
                <a:solidFill>
                  <a:srgbClr val="000000"/>
                </a:solidFill>
                <a:latin typeface="Arial" panose="020B0604020202020204" pitchFamily="34" charset="0"/>
                <a:cs typeface="Arial" panose="020B0604020202020204" pitchFamily="34" charset="0"/>
              </a:rPr>
              <a:t>n</a:t>
            </a:r>
            <a:r>
              <a:rPr lang="en-IE" altLang="en-US" sz="2000" b="1" i="1" baseline="-25000" dirty="0" err="1">
                <a:solidFill>
                  <a:srgbClr val="000000"/>
                </a:solidFill>
                <a:latin typeface="Arial" panose="020B0604020202020204" pitchFamily="34" charset="0"/>
                <a:cs typeface="Arial" panose="020B0604020202020204" pitchFamily="34" charset="0"/>
              </a:rPr>
              <a:t>i</a:t>
            </a:r>
            <a:r>
              <a:rPr lang="en-US" altLang="en-US" sz="2000" b="1" dirty="0">
                <a:solidFill>
                  <a:srgbClr val="000000"/>
                </a:solidFill>
                <a:latin typeface="Arial" panose="020B0604020202020204" pitchFamily="34" charset="0"/>
                <a:cs typeface="Arial" panose="020B0604020202020204" pitchFamily="34" charset="0"/>
              </a:rPr>
              <a:t> = 1.</a:t>
            </a:r>
            <a:r>
              <a:rPr lang="ro-RO" altLang="en-US" sz="2000" b="1" dirty="0">
                <a:solidFill>
                  <a:srgbClr val="000000"/>
                </a:solidFill>
                <a:latin typeface="Arial" panose="020B0604020202020204" pitchFamily="34" charset="0"/>
                <a:cs typeface="Arial" panose="020B0604020202020204" pitchFamily="34" charset="0"/>
              </a:rPr>
              <a:t>1</a:t>
            </a:r>
            <a:r>
              <a:rPr lang="en-US" altLang="en-US" sz="2000" b="1" dirty="0">
                <a:solidFill>
                  <a:srgbClr val="000000"/>
                </a:solidFill>
                <a:latin typeface="Arial" panose="020B0604020202020204" pitchFamily="34" charset="0"/>
                <a:cs typeface="Arial" panose="020B0604020202020204" pitchFamily="34" charset="0"/>
              </a:rPr>
              <a:t> x </a:t>
            </a:r>
            <a:r>
              <a:rPr lang="en-US" altLang="en-US" sz="2000" b="1" i="1" dirty="0">
                <a:solidFill>
                  <a:srgbClr val="000000"/>
                </a:solidFill>
                <a:latin typeface="Arial" panose="020B0604020202020204" pitchFamily="34" charset="0"/>
                <a:cs typeface="Arial" panose="020B0604020202020204" pitchFamily="34" charset="0"/>
              </a:rPr>
              <a:t>10</a:t>
            </a:r>
            <a:r>
              <a:rPr lang="en-US" altLang="en-US" sz="2000" b="1" i="1" baseline="30000" dirty="0">
                <a:solidFill>
                  <a:srgbClr val="000000"/>
                </a:solidFill>
                <a:latin typeface="Arial" panose="020B0604020202020204" pitchFamily="34" charset="0"/>
                <a:cs typeface="Arial" panose="020B0604020202020204" pitchFamily="34" charset="0"/>
              </a:rPr>
              <a:t>10</a:t>
            </a:r>
            <a:r>
              <a:rPr lang="en-US" altLang="en-US" sz="2000" b="1" i="1" dirty="0">
                <a:solidFill>
                  <a:srgbClr val="000000"/>
                </a:solidFill>
                <a:latin typeface="Arial" panose="020B0604020202020204" pitchFamily="34" charset="0"/>
                <a:cs typeface="Arial" panose="020B0604020202020204" pitchFamily="34" charset="0"/>
              </a:rPr>
              <a:t> </a:t>
            </a:r>
            <a:r>
              <a:rPr lang="en-US" altLang="en-US" sz="2000" b="1" dirty="0">
                <a:solidFill>
                  <a:srgbClr val="000000"/>
                </a:solidFill>
                <a:latin typeface="Arial" panose="020B0604020202020204" pitchFamily="34" charset="0"/>
                <a:cs typeface="Arial" panose="020B0604020202020204" pitchFamily="34" charset="0"/>
              </a:rPr>
              <a:t>cm</a:t>
            </a:r>
            <a:r>
              <a:rPr lang="en-US" altLang="en-US" sz="2000" b="1" baseline="30000" dirty="0">
                <a:solidFill>
                  <a:srgbClr val="000000"/>
                </a:solidFill>
                <a:latin typeface="Arial" panose="020B0604020202020204" pitchFamily="34" charset="0"/>
                <a:cs typeface="Arial" panose="020B0604020202020204" pitchFamily="34" charset="0"/>
              </a:rPr>
              <a:t>-3</a:t>
            </a:r>
            <a:r>
              <a:rPr lang="ro-RO" altLang="en-US" sz="2000" b="1" dirty="0">
                <a:solidFill>
                  <a:srgbClr val="000000"/>
                </a:solidFill>
                <a:latin typeface="Arial" panose="020B0604020202020204" pitchFamily="34" charset="0"/>
                <a:cs typeface="Arial" panose="020B0604020202020204" pitchFamily="34" charset="0"/>
              </a:rPr>
              <a:t> pentru Si la T=300K</a:t>
            </a:r>
            <a:endParaRPr lang="ru-RU" altLang="en-US" sz="2000" b="1" dirty="0">
              <a:solidFill>
                <a:srgbClr val="000000"/>
              </a:solidFill>
              <a:latin typeface="Arial" panose="020B0604020202020204" pitchFamily="34" charset="0"/>
              <a:cs typeface="Arial" panose="020B0604020202020204" pitchFamily="34" charset="0"/>
            </a:endParaRPr>
          </a:p>
        </p:txBody>
      </p:sp>
      <p:pic>
        <p:nvPicPr>
          <p:cNvPr id="114706" name="Picture 2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835726" y="3801004"/>
            <a:ext cx="3242762" cy="188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116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4" name="Object 5"/>
          <p:cNvGraphicFramePr>
            <a:graphicFrameLocks noChangeAspect="1"/>
          </p:cNvGraphicFramePr>
          <p:nvPr>
            <p:extLst>
              <p:ext uri="{D42A27DB-BD31-4B8C-83A1-F6EECF244321}">
                <p14:modId xmlns:p14="http://schemas.microsoft.com/office/powerpoint/2010/main" val="128407865"/>
              </p:ext>
            </p:extLst>
          </p:nvPr>
        </p:nvGraphicFramePr>
        <p:xfrm>
          <a:off x="1713869" y="3720143"/>
          <a:ext cx="3761574" cy="538477"/>
        </p:xfrm>
        <a:graphic>
          <a:graphicData uri="http://schemas.openxmlformats.org/presentationml/2006/ole">
            <mc:AlternateContent xmlns:mc="http://schemas.openxmlformats.org/markup-compatibility/2006">
              <mc:Choice xmlns:v="urn:schemas-microsoft-com:vml" Requires="v">
                <p:oleObj name="Equation" r:id="rId2" imgW="1612900" imgH="228600" progId="Equation.3">
                  <p:embed/>
                </p:oleObj>
              </mc:Choice>
              <mc:Fallback>
                <p:oleObj name="Equation" r:id="rId2" imgW="1612900" imgH="228600" progId="Equation.3">
                  <p:embed/>
                  <p:pic>
                    <p:nvPicPr>
                      <p:cNvPr id="115714"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869" y="3720143"/>
                        <a:ext cx="3761574" cy="538477"/>
                      </a:xfrm>
                      <a:prstGeom prst="rect">
                        <a:avLst/>
                      </a:prstGeom>
                      <a:noFill/>
                      <a:ln w="57150">
                        <a:solidFill>
                          <a:srgbClr val="FFCC00"/>
                        </a:solidFill>
                        <a:miter lim="800000"/>
                        <a:headEnd/>
                        <a:tailEnd/>
                      </a:ln>
                    </p:spPr>
                  </p:pic>
                </p:oleObj>
              </mc:Fallback>
            </mc:AlternateContent>
          </a:graphicData>
        </a:graphic>
      </p:graphicFrame>
      <p:sp>
        <p:nvSpPr>
          <p:cNvPr id="115715" name="Rectangle 6"/>
          <p:cNvSpPr>
            <a:spLocks noChangeArrowheads="1"/>
          </p:cNvSpPr>
          <p:nvPr/>
        </p:nvSpPr>
        <p:spPr bwMode="auto">
          <a:xfrm>
            <a:off x="242305" y="335555"/>
            <a:ext cx="8712968"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ro-RO" altLang="en-US" sz="2000" dirty="0">
                <a:solidFill>
                  <a:srgbClr val="000000"/>
                </a:solidFill>
                <a:latin typeface="Arial" panose="020B0604020202020204" pitchFamily="34" charset="0"/>
                <a:cs typeface="Times New Roman" panose="02020603050405020304" pitchFamily="18" charset="0"/>
              </a:rPr>
              <a:t>Comparând </a:t>
            </a:r>
            <a:r>
              <a:rPr lang="en-US" altLang="en-US" sz="2000" dirty="0" err="1">
                <a:solidFill>
                  <a:srgbClr val="000000"/>
                </a:solidFill>
                <a:latin typeface="Arial" panose="020B0604020202020204" pitchFamily="34" charset="0"/>
                <a:cs typeface="Times New Roman" panose="02020603050405020304" pitchFamily="18" charset="0"/>
              </a:rPr>
              <a:t>Eqs</a:t>
            </a:r>
            <a:r>
              <a:rPr lang="en-US" altLang="en-US" sz="2000" dirty="0">
                <a:solidFill>
                  <a:srgbClr val="000000"/>
                </a:solidFill>
                <a:latin typeface="Arial" panose="020B0604020202020204" pitchFamily="34" charset="0"/>
                <a:cs typeface="Times New Roman" panose="02020603050405020304" pitchFamily="18" charset="0"/>
              </a:rPr>
              <a:t>. (4-17) </a:t>
            </a:r>
            <a:r>
              <a:rPr lang="ro-RO" altLang="en-US" sz="2000" dirty="0">
                <a:solidFill>
                  <a:srgbClr val="000000"/>
                </a:solidFill>
                <a:latin typeface="Arial" panose="020B0604020202020204" pitchFamily="34" charset="0"/>
                <a:cs typeface="Times New Roman" panose="02020603050405020304" pitchFamily="18" charset="0"/>
              </a:rPr>
              <a:t>și</a:t>
            </a:r>
            <a:r>
              <a:rPr lang="en-US" altLang="en-US" sz="2000" dirty="0">
                <a:solidFill>
                  <a:srgbClr val="000000"/>
                </a:solidFill>
                <a:latin typeface="Arial" panose="020B0604020202020204" pitchFamily="34" charset="0"/>
                <a:cs typeface="Times New Roman" panose="02020603050405020304" pitchFamily="18" charset="0"/>
              </a:rPr>
              <a:t> (4-19), </a:t>
            </a:r>
            <a:r>
              <a:rPr lang="ro-RO" altLang="en-US" sz="2000" dirty="0">
                <a:solidFill>
                  <a:srgbClr val="000000"/>
                </a:solidFill>
                <a:latin typeface="Arial" panose="020B0604020202020204" pitchFamily="34" charset="0"/>
                <a:cs typeface="Times New Roman" panose="02020603050405020304" pitchFamily="18" charset="0"/>
              </a:rPr>
              <a:t>notăm, că nivelul intrinsec</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b="1" i="1" dirty="0" err="1">
                <a:solidFill>
                  <a:srgbClr val="000000"/>
                </a:solidFill>
                <a:latin typeface="Arial" panose="020B0604020202020204" pitchFamily="34" charset="0"/>
                <a:cs typeface="Times New Roman" panose="02020603050405020304" pitchFamily="18" charset="0"/>
              </a:rPr>
              <a:t>E</a:t>
            </a:r>
            <a:r>
              <a:rPr lang="en-US" altLang="en-US" sz="2000" b="1" i="1" baseline="-30000" dirty="0" err="1">
                <a:solidFill>
                  <a:srgbClr val="000000"/>
                </a:solidFill>
                <a:latin typeface="Arial" panose="020B0604020202020204" pitchFamily="34" charset="0"/>
                <a:cs typeface="Times New Roman" panose="02020603050405020304" pitchFamily="18" charset="0"/>
              </a:rPr>
              <a:t>i</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este mijlocul benzii interzise</a:t>
            </a:r>
            <a:r>
              <a:rPr lang="en-US" altLang="en-US" sz="2000" dirty="0">
                <a:solidFill>
                  <a:srgbClr val="000000"/>
                </a:solidFill>
                <a:latin typeface="Arial" panose="020B0604020202020204" pitchFamily="34" charset="0"/>
                <a:cs typeface="Times New Roman" panose="02020603050405020304" pitchFamily="18" charset="0"/>
              </a:rPr>
              <a:t> </a:t>
            </a:r>
            <a:endParaRPr lang="ro-RO" altLang="en-US" sz="2000" dirty="0">
              <a:solidFill>
                <a:srgbClr val="000000"/>
              </a:solidFill>
              <a:latin typeface="Arial" panose="020B0604020202020204" pitchFamily="34" charset="0"/>
              <a:cs typeface="Times New Roman" panose="02020603050405020304" pitchFamily="18" charset="0"/>
            </a:endParaRPr>
          </a:p>
          <a:p>
            <a:pPr>
              <a:spcBef>
                <a:spcPct val="0"/>
              </a:spcBef>
              <a:buFontTx/>
              <a:buNone/>
            </a:pPr>
            <a:r>
              <a:rPr lang="en-US" altLang="en-US" sz="2000" b="1" i="1" dirty="0">
                <a:solidFill>
                  <a:srgbClr val="000000"/>
                </a:solidFill>
                <a:latin typeface="Arial" panose="020B0604020202020204" pitchFamily="34" charset="0"/>
                <a:cs typeface="Times New Roman" panose="02020603050405020304" pitchFamily="18" charset="0"/>
              </a:rPr>
              <a:t>(</a:t>
            </a:r>
            <a:r>
              <a:rPr lang="en-US" altLang="en-US" sz="2000" b="1" i="1" dirty="0" err="1">
                <a:solidFill>
                  <a:srgbClr val="000000"/>
                </a:solidFill>
                <a:latin typeface="Arial" panose="020B0604020202020204" pitchFamily="34" charset="0"/>
                <a:cs typeface="Times New Roman" panose="02020603050405020304" pitchFamily="18" charset="0"/>
              </a:rPr>
              <a:t>E</a:t>
            </a:r>
            <a:r>
              <a:rPr lang="en-US" altLang="en-US" sz="2000" b="1" i="1" baseline="-30000" dirty="0" err="1">
                <a:solidFill>
                  <a:srgbClr val="000000"/>
                </a:solidFill>
                <a:latin typeface="Arial" panose="020B0604020202020204" pitchFamily="34" charset="0"/>
                <a:cs typeface="Times New Roman" panose="02020603050405020304" pitchFamily="18" charset="0"/>
              </a:rPr>
              <a:t>c</a:t>
            </a:r>
            <a:r>
              <a:rPr lang="en-US" altLang="en-US" sz="2000" b="1" i="1" dirty="0">
                <a:solidFill>
                  <a:srgbClr val="000000"/>
                </a:solidFill>
                <a:latin typeface="Arial" panose="020B0604020202020204" pitchFamily="34" charset="0"/>
                <a:cs typeface="Times New Roman" panose="02020603050405020304" pitchFamily="18" charset="0"/>
              </a:rPr>
              <a:t> - </a:t>
            </a:r>
            <a:r>
              <a:rPr lang="en-US" altLang="en-US" sz="2000" b="1" i="1" dirty="0" err="1">
                <a:solidFill>
                  <a:srgbClr val="000000"/>
                </a:solidFill>
                <a:latin typeface="Arial" panose="020B0604020202020204" pitchFamily="34" charset="0"/>
                <a:cs typeface="Times New Roman" panose="02020603050405020304" pitchFamily="18" charset="0"/>
              </a:rPr>
              <a:t>E</a:t>
            </a:r>
            <a:r>
              <a:rPr lang="en-US" altLang="en-US" sz="2000" b="1" i="1" baseline="-30000" dirty="0" err="1">
                <a:solidFill>
                  <a:srgbClr val="000000"/>
                </a:solidFill>
                <a:latin typeface="Arial" panose="020B0604020202020204" pitchFamily="34" charset="0"/>
                <a:cs typeface="Times New Roman" panose="02020603050405020304" pitchFamily="18" charset="0"/>
              </a:rPr>
              <a:t>i</a:t>
            </a:r>
            <a:r>
              <a:rPr lang="en-US" altLang="en-US" sz="2000" b="1" i="1" dirty="0">
                <a:solidFill>
                  <a:srgbClr val="000000"/>
                </a:solidFill>
                <a:latin typeface="Arial" panose="020B0604020202020204" pitchFamily="34" charset="0"/>
                <a:cs typeface="Times New Roman" panose="02020603050405020304" pitchFamily="18" charset="0"/>
              </a:rPr>
              <a:t>= </a:t>
            </a:r>
            <a:r>
              <a:rPr lang="en-US" altLang="en-US" sz="2000" b="1" i="1" dirty="0" err="1">
                <a:solidFill>
                  <a:srgbClr val="000000"/>
                </a:solidFill>
                <a:latin typeface="Arial" panose="020B0604020202020204" pitchFamily="34" charset="0"/>
                <a:cs typeface="Times New Roman" panose="02020603050405020304" pitchFamily="18" charset="0"/>
              </a:rPr>
              <a:t>E</a:t>
            </a:r>
            <a:r>
              <a:rPr lang="en-US" altLang="en-US" sz="2000" b="1" i="1" baseline="-30000" dirty="0" err="1">
                <a:solidFill>
                  <a:srgbClr val="000000"/>
                </a:solidFill>
                <a:latin typeface="Arial" panose="020B0604020202020204" pitchFamily="34" charset="0"/>
                <a:cs typeface="Times New Roman" panose="02020603050405020304" pitchFamily="18" charset="0"/>
              </a:rPr>
              <a:t>g</a:t>
            </a:r>
            <a:r>
              <a:rPr lang="en-US" altLang="en-US" sz="2000" b="1" i="1" dirty="0">
                <a:solidFill>
                  <a:srgbClr val="000000"/>
                </a:solidFill>
                <a:latin typeface="Arial" panose="020B0604020202020204" pitchFamily="34" charset="0"/>
                <a:cs typeface="Times New Roman" panose="02020603050405020304" pitchFamily="18" charset="0"/>
              </a:rPr>
              <a:t>/2)</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dacă densitățile efective a stărilor </a:t>
            </a:r>
            <a:r>
              <a:rPr lang="en-US" altLang="en-US" sz="2000" b="1" i="1" dirty="0" err="1">
                <a:solidFill>
                  <a:srgbClr val="000000"/>
                </a:solidFill>
                <a:latin typeface="Arial" panose="020B0604020202020204" pitchFamily="34" charset="0"/>
                <a:cs typeface="Times New Roman" panose="02020603050405020304" pitchFamily="18" charset="0"/>
              </a:rPr>
              <a:t>N</a:t>
            </a:r>
            <a:r>
              <a:rPr lang="en-US" altLang="en-US" sz="2000" b="1" i="1" baseline="-30000" dirty="0" err="1">
                <a:solidFill>
                  <a:srgbClr val="000000"/>
                </a:solidFill>
                <a:latin typeface="Arial" panose="020B0604020202020204" pitchFamily="34" charset="0"/>
                <a:cs typeface="Times New Roman" panose="02020603050405020304" pitchFamily="18" charset="0"/>
              </a:rPr>
              <a:t>c</a:t>
            </a:r>
            <a:r>
              <a:rPr lang="en-US" altLang="en-US" sz="2000" baseline="-30000" dirty="0">
                <a:solidFill>
                  <a:srgbClr val="000000"/>
                </a:solidFill>
                <a:latin typeface="Arial" panose="020B0604020202020204" pitchFamily="34" charset="0"/>
                <a:cs typeface="Times New Roman" panose="02020603050405020304" pitchFamily="18" charset="0"/>
              </a:rPr>
              <a:t> </a:t>
            </a:r>
            <a:r>
              <a:rPr lang="ro-RO" altLang="en-US" sz="2000" baseline="-30000" dirty="0">
                <a:solidFill>
                  <a:srgbClr val="000000"/>
                </a:solidFill>
                <a:latin typeface="Arial" panose="020B0604020202020204" pitchFamily="34" charset="0"/>
                <a:cs typeface="Times New Roman" panose="02020603050405020304" pitchFamily="18" charset="0"/>
              </a:rPr>
              <a:t>,</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b="1" i="1" dirty="0" err="1">
                <a:solidFill>
                  <a:srgbClr val="000000"/>
                </a:solidFill>
                <a:latin typeface="Arial" panose="020B0604020202020204" pitchFamily="34" charset="0"/>
                <a:cs typeface="Times New Roman" panose="02020603050405020304" pitchFamily="18" charset="0"/>
              </a:rPr>
              <a:t>N</a:t>
            </a:r>
            <a:r>
              <a:rPr lang="en-US" altLang="en-US" sz="2000" b="1" i="1" baseline="-30000" dirty="0" err="1">
                <a:solidFill>
                  <a:srgbClr val="000000"/>
                </a:solidFill>
                <a:latin typeface="Arial" panose="020B0604020202020204" pitchFamily="34" charset="0"/>
                <a:cs typeface="Times New Roman" panose="02020603050405020304" pitchFamily="18" charset="0"/>
              </a:rPr>
              <a:t>v</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sunt egale</a:t>
            </a:r>
            <a:r>
              <a:rPr lang="en-US" altLang="en-US" sz="2000" dirty="0">
                <a:solidFill>
                  <a:srgbClr val="000000"/>
                </a:solidFill>
                <a:latin typeface="Arial" panose="020B0604020202020204" pitchFamily="34" charset="0"/>
                <a:cs typeface="Times New Roman" panose="02020603050405020304" pitchFamily="18" charset="0"/>
              </a:rPr>
              <a:t>. </a:t>
            </a:r>
          </a:p>
          <a:p>
            <a:pPr>
              <a:spcBef>
                <a:spcPct val="30000"/>
              </a:spcBef>
              <a:buFontTx/>
              <a:buNone/>
            </a:pPr>
            <a:r>
              <a:rPr lang="ro-RO" altLang="en-US" sz="2000" dirty="0">
                <a:solidFill>
                  <a:srgbClr val="000000"/>
                </a:solidFill>
                <a:latin typeface="Arial" panose="020B0604020202020204" pitchFamily="34" charset="0"/>
                <a:cs typeface="Times New Roman" panose="02020603050405020304" pitchFamily="18" charset="0"/>
              </a:rPr>
              <a:t>Există o mică diferență în masele efective a electronilor și golurilor</a:t>
            </a:r>
            <a:r>
              <a:rPr lang="en-US" altLang="en-US" sz="2000" dirty="0">
                <a:solidFill>
                  <a:srgbClr val="000000"/>
                </a:solidFill>
                <a:latin typeface="Arial" panose="020B0604020202020204" pitchFamily="34" charset="0"/>
                <a:cs typeface="Times New Roman" panose="02020603050405020304" pitchFamily="18" charset="0"/>
              </a:rPr>
              <a:t> (e.g. Si – </a:t>
            </a:r>
            <a:r>
              <a:rPr lang="en-US" altLang="en-US" sz="2000" dirty="0" err="1">
                <a:solidFill>
                  <a:srgbClr val="000000"/>
                </a:solidFill>
                <a:latin typeface="Arial" panose="020B0604020202020204" pitchFamily="34" charset="0"/>
                <a:cs typeface="Times New Roman" panose="02020603050405020304" pitchFamily="18" charset="0"/>
              </a:rPr>
              <a:t>m</a:t>
            </a:r>
            <a:r>
              <a:rPr lang="en-US" altLang="en-US" sz="2000" baseline="-25000" dirty="0" err="1">
                <a:solidFill>
                  <a:srgbClr val="000000"/>
                </a:solidFill>
                <a:latin typeface="Arial" panose="020B0604020202020204" pitchFamily="34" charset="0"/>
                <a:cs typeface="Times New Roman" panose="02020603050405020304" pitchFamily="18" charset="0"/>
              </a:rPr>
              <a:t>n</a:t>
            </a:r>
            <a:r>
              <a:rPr lang="en-US" altLang="en-US" sz="2000" baseline="30000" dirty="0">
                <a:solidFill>
                  <a:srgbClr val="000000"/>
                </a:solidFill>
                <a:latin typeface="Arial" panose="020B0604020202020204" pitchFamily="34" charset="0"/>
                <a:cs typeface="Times New Roman" panose="02020603050405020304" pitchFamily="18" charset="0"/>
              </a:rPr>
              <a:t>*</a:t>
            </a:r>
            <a:r>
              <a:rPr lang="en-US" altLang="en-US" sz="2000" dirty="0">
                <a:solidFill>
                  <a:srgbClr val="000000"/>
                </a:solidFill>
                <a:latin typeface="Arial" panose="020B0604020202020204" pitchFamily="34" charset="0"/>
                <a:cs typeface="Times New Roman" panose="02020603050405020304" pitchFamily="18" charset="0"/>
              </a:rPr>
              <a:t>=0.26m</a:t>
            </a:r>
            <a:r>
              <a:rPr lang="en-US" altLang="en-US" sz="2000" baseline="-25000" dirty="0">
                <a:solidFill>
                  <a:srgbClr val="000000"/>
                </a:solidFill>
                <a:latin typeface="Arial" panose="020B0604020202020204" pitchFamily="34" charset="0"/>
                <a:cs typeface="Times New Roman" panose="02020603050405020304" pitchFamily="18" charset="0"/>
              </a:rPr>
              <a:t>0</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dirty="0" err="1">
                <a:solidFill>
                  <a:srgbClr val="000000"/>
                </a:solidFill>
                <a:latin typeface="Arial" panose="020B0604020202020204" pitchFamily="34" charset="0"/>
                <a:cs typeface="Times New Roman" panose="02020603050405020304" pitchFamily="18" charset="0"/>
              </a:rPr>
              <a:t>m</a:t>
            </a:r>
            <a:r>
              <a:rPr lang="en-US" altLang="en-US" sz="2000" baseline="-25000" dirty="0" err="1">
                <a:solidFill>
                  <a:srgbClr val="000000"/>
                </a:solidFill>
                <a:latin typeface="Arial" panose="020B0604020202020204" pitchFamily="34" charset="0"/>
                <a:cs typeface="Times New Roman" panose="02020603050405020304" pitchFamily="18" charset="0"/>
              </a:rPr>
              <a:t>n</a:t>
            </a:r>
            <a:r>
              <a:rPr lang="en-US" altLang="en-US" sz="2000" baseline="30000" dirty="0">
                <a:solidFill>
                  <a:srgbClr val="000000"/>
                </a:solidFill>
                <a:latin typeface="Arial" panose="020B0604020202020204" pitchFamily="34" charset="0"/>
                <a:cs typeface="Times New Roman" panose="02020603050405020304" pitchFamily="18" charset="0"/>
              </a:rPr>
              <a:t>*</a:t>
            </a:r>
            <a:r>
              <a:rPr lang="en-US" altLang="en-US" sz="2000" dirty="0">
                <a:solidFill>
                  <a:srgbClr val="000000"/>
                </a:solidFill>
                <a:latin typeface="Arial" panose="020B0604020202020204" pitchFamily="34" charset="0"/>
                <a:cs typeface="Times New Roman" panose="02020603050405020304" pitchFamily="18" charset="0"/>
              </a:rPr>
              <a:t>=0.39m</a:t>
            </a:r>
            <a:r>
              <a:rPr lang="en-US" altLang="en-US" sz="2000" baseline="-25000" dirty="0">
                <a:solidFill>
                  <a:srgbClr val="000000"/>
                </a:solidFill>
                <a:latin typeface="Arial" panose="020B0604020202020204" pitchFamily="34" charset="0"/>
                <a:cs typeface="Times New Roman" panose="02020603050405020304" pitchFamily="18" charset="0"/>
              </a:rPr>
              <a:t>0</a:t>
            </a:r>
            <a:r>
              <a:rPr lang="en-US" altLang="en-US" sz="2000" dirty="0">
                <a:solidFill>
                  <a:srgbClr val="000000"/>
                </a:solidFill>
                <a:latin typeface="Arial" panose="020B0604020202020204" pitchFamily="34" charset="0"/>
                <a:cs typeface="Times New Roman" panose="02020603050405020304" pitchFamily="18" charset="0"/>
              </a:rPr>
              <a:t>),</a:t>
            </a:r>
            <a:r>
              <a:rPr lang="en-US" altLang="en-US" sz="2000" baseline="-25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astfel</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b="1" i="1" dirty="0" err="1">
                <a:solidFill>
                  <a:srgbClr val="000000"/>
                </a:solidFill>
                <a:latin typeface="Arial" panose="020B0604020202020204" pitchFamily="34" charset="0"/>
                <a:cs typeface="Times New Roman" panose="02020603050405020304" pitchFamily="18" charset="0"/>
              </a:rPr>
              <a:t>N</a:t>
            </a:r>
            <a:r>
              <a:rPr lang="en-US" altLang="en-US" sz="2000" b="1" i="1" baseline="-30000" dirty="0" err="1">
                <a:solidFill>
                  <a:srgbClr val="000000"/>
                </a:solidFill>
                <a:latin typeface="Arial" panose="020B0604020202020204" pitchFamily="34" charset="0"/>
                <a:cs typeface="Times New Roman" panose="02020603050405020304" pitchFamily="18" charset="0"/>
              </a:rPr>
              <a:t>c</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și</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b="1" i="1" dirty="0" err="1">
                <a:solidFill>
                  <a:srgbClr val="000000"/>
                </a:solidFill>
                <a:latin typeface="Arial" panose="020B0604020202020204" pitchFamily="34" charset="0"/>
                <a:cs typeface="Times New Roman" panose="02020603050405020304" pitchFamily="18" charset="0"/>
              </a:rPr>
              <a:t>N</a:t>
            </a:r>
            <a:r>
              <a:rPr lang="en-US" altLang="en-US" sz="2000" b="1" i="1" baseline="-30000" dirty="0" err="1">
                <a:solidFill>
                  <a:srgbClr val="000000"/>
                </a:solidFill>
                <a:latin typeface="Arial" panose="020B0604020202020204" pitchFamily="34" charset="0"/>
                <a:cs typeface="Times New Roman" panose="02020603050405020304" pitchFamily="18" charset="0"/>
              </a:rPr>
              <a:t>ν</a:t>
            </a:r>
            <a:r>
              <a:rPr lang="en-US" altLang="en-US" sz="2000" dirty="0">
                <a:solidFill>
                  <a:srgbClr val="000000"/>
                </a:solidFill>
                <a:latin typeface="Arial" panose="020B0604020202020204" pitchFamily="34" charset="0"/>
                <a:cs typeface="Times New Roman" panose="02020603050405020304" pitchFamily="18" charset="0"/>
              </a:rPr>
              <a:t> </a:t>
            </a:r>
            <a:r>
              <a:rPr lang="ro-RO" altLang="en-US" sz="2000" dirty="0">
                <a:solidFill>
                  <a:srgbClr val="000000"/>
                </a:solidFill>
                <a:latin typeface="Arial" panose="020B0604020202020204" pitchFamily="34" charset="0"/>
                <a:cs typeface="Times New Roman" panose="02020603050405020304" pitchFamily="18" charset="0"/>
              </a:rPr>
              <a:t>vor fi puțin diferite ca valoare, ce reiese din</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dirty="0" err="1">
                <a:solidFill>
                  <a:srgbClr val="000000"/>
                </a:solidFill>
                <a:latin typeface="Arial" panose="020B0604020202020204" pitchFamily="34" charset="0"/>
                <a:cs typeface="Times New Roman" panose="02020603050405020304" pitchFamily="18" charset="0"/>
              </a:rPr>
              <a:t>Eqs</a:t>
            </a:r>
            <a:r>
              <a:rPr lang="en-US" altLang="en-US" sz="2000" dirty="0">
                <a:solidFill>
                  <a:srgbClr val="000000"/>
                </a:solidFill>
                <a:latin typeface="Arial" panose="020B0604020202020204" pitchFamily="34" charset="0"/>
                <a:cs typeface="Times New Roman" panose="02020603050405020304" pitchFamily="18" charset="0"/>
              </a:rPr>
              <a:t>. (4-12) </a:t>
            </a:r>
            <a:r>
              <a:rPr lang="ro-RO" altLang="en-US" sz="2000" dirty="0">
                <a:solidFill>
                  <a:srgbClr val="000000"/>
                </a:solidFill>
                <a:latin typeface="Arial" panose="020B0604020202020204" pitchFamily="34" charset="0"/>
                <a:cs typeface="Times New Roman" panose="02020603050405020304" pitchFamily="18" charset="0"/>
              </a:rPr>
              <a:t>și </a:t>
            </a:r>
            <a:r>
              <a:rPr lang="en-US" altLang="en-US" sz="2000" dirty="0">
                <a:solidFill>
                  <a:srgbClr val="000000"/>
                </a:solidFill>
                <a:latin typeface="Arial" panose="020B0604020202020204" pitchFamily="34" charset="0"/>
                <a:cs typeface="Times New Roman" panose="02020603050405020304" pitchFamily="18" charset="0"/>
              </a:rPr>
              <a:t>(4-16). </a:t>
            </a:r>
            <a:endParaRPr lang="en-US" altLang="en-US" sz="2000" dirty="0">
              <a:solidFill>
                <a:srgbClr val="000000"/>
              </a:solidFill>
              <a:latin typeface="Arial" panose="020B0604020202020204" pitchFamily="34" charset="0"/>
              <a:cs typeface="Arial" panose="020B0604020202020204" pitchFamily="34" charset="0"/>
            </a:endParaRPr>
          </a:p>
          <a:p>
            <a:pPr>
              <a:spcBef>
                <a:spcPct val="30000"/>
              </a:spcBef>
              <a:buFontTx/>
              <a:buNone/>
            </a:pPr>
            <a:r>
              <a:rPr lang="ro-RO" altLang="en-US" sz="2000" dirty="0">
                <a:solidFill>
                  <a:srgbClr val="000000"/>
                </a:solidFill>
                <a:latin typeface="Arial" panose="020B0604020202020204" pitchFamily="34" charset="0"/>
                <a:cs typeface="Times New Roman" panose="02020603050405020304" pitchFamily="18" charset="0"/>
              </a:rPr>
              <a:t>Altă modalitate convenientă de a scri</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dirty="0" err="1">
                <a:solidFill>
                  <a:srgbClr val="000000"/>
                </a:solidFill>
                <a:latin typeface="Arial" panose="020B0604020202020204" pitchFamily="34" charset="0"/>
                <a:cs typeface="Times New Roman" panose="02020603050405020304" pitchFamily="18" charset="0"/>
              </a:rPr>
              <a:t>Eqs</a:t>
            </a:r>
            <a:r>
              <a:rPr lang="en-US" altLang="en-US" sz="2000" dirty="0">
                <a:solidFill>
                  <a:srgbClr val="000000"/>
                </a:solidFill>
                <a:latin typeface="Arial" panose="020B0604020202020204" pitchFamily="34" charset="0"/>
                <a:cs typeface="Times New Roman" panose="02020603050405020304" pitchFamily="18" charset="0"/>
              </a:rPr>
              <a:t>. (4-11)</a:t>
            </a:r>
            <a:r>
              <a:rPr lang="ro-RO" altLang="en-US" sz="2000" dirty="0">
                <a:solidFill>
                  <a:srgbClr val="000000"/>
                </a:solidFill>
                <a:latin typeface="Arial" panose="020B0604020202020204" pitchFamily="34" charset="0"/>
                <a:cs typeface="Times New Roman" panose="02020603050405020304" pitchFamily="18" charset="0"/>
              </a:rPr>
              <a:t> și </a:t>
            </a:r>
            <a:r>
              <a:rPr lang="en-US" altLang="en-US" sz="2000" dirty="0">
                <a:solidFill>
                  <a:srgbClr val="000000"/>
                </a:solidFill>
                <a:latin typeface="Arial" panose="020B0604020202020204" pitchFamily="34" charset="0"/>
                <a:cs typeface="Times New Roman" panose="02020603050405020304" pitchFamily="18" charset="0"/>
              </a:rPr>
              <a:t>(4-15) </a:t>
            </a:r>
            <a:r>
              <a:rPr lang="ro-RO" altLang="en-US" sz="2000" dirty="0">
                <a:solidFill>
                  <a:srgbClr val="000000"/>
                </a:solidFill>
                <a:latin typeface="Arial" panose="020B0604020202020204" pitchFamily="34" charset="0"/>
                <a:cs typeface="Times New Roman" panose="02020603050405020304" pitchFamily="18" charset="0"/>
              </a:rPr>
              <a:t>este</a:t>
            </a:r>
            <a:endParaRPr lang="en-US" altLang="en-US" sz="2000" dirty="0">
              <a:solidFill>
                <a:srgbClr val="000000"/>
              </a:solidFill>
              <a:latin typeface="Arial" panose="020B0604020202020204" pitchFamily="34" charset="0"/>
              <a:cs typeface="Arial" panose="020B0604020202020204" pitchFamily="34" charset="0"/>
            </a:endParaRPr>
          </a:p>
        </p:txBody>
      </p:sp>
      <p:sp>
        <p:nvSpPr>
          <p:cNvPr id="55300" name="Rectangle 7"/>
          <p:cNvSpPr>
            <a:spLocks noChangeArrowheads="1"/>
          </p:cNvSpPr>
          <p:nvPr/>
        </p:nvSpPr>
        <p:spPr bwMode="auto">
          <a:xfrm>
            <a:off x="5868591" y="3204289"/>
            <a:ext cx="1389459"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r>
              <a:rPr lang="en-US" altLang="en-US" sz="675" dirty="0">
                <a:solidFill>
                  <a:srgbClr val="000000"/>
                </a:solidFill>
                <a:latin typeface="Times New Roman" panose="02020603050405020304" pitchFamily="18" charset="0"/>
                <a:cs typeface="Times New Roman" panose="02020603050405020304" pitchFamily="18" charset="0"/>
              </a:rPr>
              <a:t> </a:t>
            </a:r>
            <a:r>
              <a:rPr lang="en-US" altLang="en-US" sz="1013" dirty="0">
                <a:solidFill>
                  <a:srgbClr val="000000"/>
                </a:solidFill>
                <a:latin typeface="Arial" panose="020B0604020202020204" pitchFamily="34" charset="0"/>
                <a:cs typeface="Times New Roman" panose="02020603050405020304" pitchFamily="18" charset="0"/>
              </a:rPr>
              <a:t>(4-21)</a:t>
            </a:r>
            <a:endParaRPr lang="en-US" altLang="en-US" sz="1013" dirty="0">
              <a:solidFill>
                <a:srgbClr val="000000"/>
              </a:solidFill>
              <a:latin typeface="Arial" panose="020B0604020202020204" pitchFamily="34" charset="0"/>
            </a:endParaRPr>
          </a:p>
        </p:txBody>
      </p:sp>
      <p:sp>
        <p:nvSpPr>
          <p:cNvPr id="55301" name="Rectangle 9"/>
          <p:cNvSpPr>
            <a:spLocks noChangeArrowheads="1"/>
          </p:cNvSpPr>
          <p:nvPr/>
        </p:nvSpPr>
        <p:spPr bwMode="auto">
          <a:xfrm>
            <a:off x="6192442" y="3765948"/>
            <a:ext cx="567784" cy="24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1pPr>
            <a:lvl2pPr marL="742950" indent="-28575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2pPr>
            <a:lvl3pPr marL="11430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3pPr>
            <a:lvl4pPr marL="16002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4pPr>
            <a:lvl5pPr marL="2057400" indent="-228600" eaLnBrk="0" hangingPunct="0">
              <a:spcBef>
                <a:spcPct val="20000"/>
              </a:spcBef>
              <a:buChar char="»"/>
              <a:defRPr sz="2000">
                <a:solidFill>
                  <a:schemeClr val="accent2"/>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omic Sans MS" panose="030F0702030302020204" pitchFamily="66" charset="0"/>
                <a:cs typeface="Arial" panose="020B0604020202020204" pitchFamily="34" charset="0"/>
              </a:defRPr>
            </a:lvl9pPr>
          </a:lstStyle>
          <a:p>
            <a:pPr defTabSz="514350" eaLnBrk="1" hangingPunct="1">
              <a:spcBef>
                <a:spcPct val="0"/>
              </a:spcBef>
              <a:buNone/>
              <a:defRPr/>
            </a:pPr>
            <a:r>
              <a:rPr lang="en-US" altLang="en-US" sz="1013" dirty="0">
                <a:solidFill>
                  <a:srgbClr val="000000"/>
                </a:solidFill>
                <a:latin typeface="Arial" panose="020B0604020202020204" pitchFamily="34" charset="0"/>
              </a:rPr>
              <a:t> (4-22)</a:t>
            </a:r>
          </a:p>
        </p:txBody>
      </p:sp>
      <p:sp>
        <p:nvSpPr>
          <p:cNvPr id="115718" name="Text Box 10"/>
          <p:cNvSpPr txBox="1">
            <a:spLocks noChangeArrowheads="1"/>
          </p:cNvSpPr>
          <p:nvPr/>
        </p:nvSpPr>
        <p:spPr bwMode="auto">
          <a:xfrm>
            <a:off x="170297" y="4220765"/>
            <a:ext cx="885698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000" dirty="0">
                <a:solidFill>
                  <a:srgbClr val="000000"/>
                </a:solidFill>
                <a:latin typeface="Arial" panose="020B0604020202020204" pitchFamily="34" charset="0"/>
                <a:cs typeface="Arial" panose="020B0604020202020204" pitchFamily="34" charset="0"/>
              </a:rPr>
              <a:t>Ob</a:t>
            </a:r>
            <a:r>
              <a:rPr lang="ro-RO" altLang="en-US" sz="2000" dirty="0">
                <a:solidFill>
                  <a:srgbClr val="000000"/>
                </a:solidFill>
                <a:latin typeface="Arial" panose="020B0604020202020204" pitchFamily="34" charset="0"/>
                <a:cs typeface="Arial" panose="020B0604020202020204" pitchFamily="34" charset="0"/>
              </a:rPr>
              <a:t>ținută prin aplicarea </a:t>
            </a:r>
            <a:r>
              <a:rPr lang="en-US" altLang="en-US" sz="2000" dirty="0">
                <a:solidFill>
                  <a:srgbClr val="000000"/>
                </a:solidFill>
                <a:latin typeface="Arial" panose="020B0604020202020204" pitchFamily="34" charset="0"/>
                <a:cs typeface="Arial" panose="020B0604020202020204" pitchFamily="34" charset="0"/>
              </a:rPr>
              <a:t>Eq. (4-17). </a:t>
            </a:r>
            <a:r>
              <a:rPr lang="ro-RO" altLang="en-US" sz="2000" dirty="0">
                <a:solidFill>
                  <a:srgbClr val="000000"/>
                </a:solidFill>
                <a:latin typeface="Arial" panose="020B0604020202020204" pitchFamily="34" charset="0"/>
                <a:cs typeface="Arial" panose="020B0604020202020204" pitchFamily="34" charset="0"/>
              </a:rPr>
              <a:t>Această formă de expresie ne indică direct că concentrațiile electronilor este</a:t>
            </a:r>
            <a:r>
              <a:rPr lang="en-US" altLang="en-US" sz="2000" dirty="0">
                <a:solidFill>
                  <a:srgbClr val="000000"/>
                </a:solidFill>
                <a:latin typeface="Arial" panose="020B0604020202020204" pitchFamily="34" charset="0"/>
                <a:cs typeface="Arial" panose="020B0604020202020204" pitchFamily="34" charset="0"/>
              </a:rPr>
              <a:t> </a:t>
            </a:r>
            <a:r>
              <a:rPr lang="en-GB" altLang="en-US" sz="2000" b="1" i="1" dirty="0" err="1">
                <a:solidFill>
                  <a:srgbClr val="000000"/>
                </a:solidFill>
                <a:latin typeface="Arial" panose="020B0604020202020204" pitchFamily="34" charset="0"/>
                <a:cs typeface="Arial" panose="020B0604020202020204" pitchFamily="34" charset="0"/>
              </a:rPr>
              <a:t>n</a:t>
            </a:r>
            <a:r>
              <a:rPr lang="en-GB" altLang="en-US" sz="2000" b="1" i="1" baseline="-25000" dirty="0" err="1">
                <a:solidFill>
                  <a:srgbClr val="000000"/>
                </a:solidFill>
                <a:latin typeface="Arial" panose="020B0604020202020204" pitchFamily="34" charset="0"/>
                <a:cs typeface="Arial" panose="020B0604020202020204" pitchFamily="34" charset="0"/>
              </a:rPr>
              <a:t>i</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când</a:t>
            </a:r>
            <a:r>
              <a:rPr lang="en-US" altLang="en-US" sz="2000" dirty="0">
                <a:solidFill>
                  <a:srgbClr val="000000"/>
                </a:solidFill>
                <a:latin typeface="Arial" panose="020B0604020202020204" pitchFamily="34" charset="0"/>
                <a:cs typeface="Arial" panose="020B0604020202020204" pitchFamily="34" charset="0"/>
              </a:rPr>
              <a:t> </a:t>
            </a:r>
            <a:r>
              <a:rPr lang="en-US" altLang="en-US" sz="2000" b="1" i="1" dirty="0">
                <a:solidFill>
                  <a:srgbClr val="000000"/>
                </a:solidFill>
                <a:latin typeface="Arial" panose="020B0604020202020204" pitchFamily="34" charset="0"/>
                <a:cs typeface="Arial" panose="020B0604020202020204" pitchFamily="34" charset="0"/>
              </a:rPr>
              <a:t>E</a:t>
            </a:r>
            <a:r>
              <a:rPr lang="en-US" altLang="en-US" sz="2000" b="1" i="1" baseline="-25000" dirty="0">
                <a:solidFill>
                  <a:srgbClr val="000000"/>
                </a:solidFill>
                <a:latin typeface="Arial" panose="020B0604020202020204" pitchFamily="34" charset="0"/>
                <a:cs typeface="Arial" panose="020B0604020202020204" pitchFamily="34" charset="0"/>
              </a:rPr>
              <a:t>F</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este un nivel intrinsec</a:t>
            </a:r>
            <a:r>
              <a:rPr lang="en-US" altLang="en-US" sz="2000" dirty="0">
                <a:solidFill>
                  <a:srgbClr val="000000"/>
                </a:solidFill>
                <a:latin typeface="Arial" panose="020B0604020202020204" pitchFamily="34" charset="0"/>
                <a:cs typeface="Arial" panose="020B0604020202020204" pitchFamily="34" charset="0"/>
              </a:rPr>
              <a:t> </a:t>
            </a:r>
            <a:r>
              <a:rPr lang="en-US" altLang="en-US" sz="2000" b="1" i="1" dirty="0" err="1">
                <a:solidFill>
                  <a:srgbClr val="000000"/>
                </a:solidFill>
                <a:latin typeface="Arial" panose="020B0604020202020204" pitchFamily="34" charset="0"/>
                <a:cs typeface="Arial" panose="020B0604020202020204" pitchFamily="34" charset="0"/>
              </a:rPr>
              <a:t>E</a:t>
            </a:r>
            <a:r>
              <a:rPr lang="en-US" altLang="en-US" sz="2000" b="1" i="1" baseline="-25000" dirty="0" err="1">
                <a:solidFill>
                  <a:srgbClr val="000000"/>
                </a:solidFill>
                <a:latin typeface="Arial" panose="020B0604020202020204" pitchFamily="34" charset="0"/>
                <a:cs typeface="Arial" panose="020B0604020202020204" pitchFamily="34" charset="0"/>
              </a:rPr>
              <a:t>i</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și, că </a:t>
            </a:r>
            <a:r>
              <a:rPr lang="en-US" altLang="en-US" sz="2000" b="1" i="1" dirty="0">
                <a:solidFill>
                  <a:srgbClr val="000000"/>
                </a:solidFill>
                <a:latin typeface="Arial" panose="020B0604020202020204" pitchFamily="34" charset="0"/>
                <a:cs typeface="Arial" panose="020B0604020202020204" pitchFamily="34" charset="0"/>
              </a:rPr>
              <a:t>n</a:t>
            </a:r>
            <a:r>
              <a:rPr lang="en-US" altLang="en-US" sz="2000" b="1" i="1" baseline="-25000" dirty="0">
                <a:solidFill>
                  <a:srgbClr val="000000"/>
                </a:solidFill>
                <a:latin typeface="Arial" panose="020B0604020202020204" pitchFamily="34" charset="0"/>
                <a:cs typeface="Arial" panose="020B0604020202020204" pitchFamily="34" charset="0"/>
              </a:rPr>
              <a:t>0</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crește exponențial cu deplasarea nivelului Fermi</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se îndepărtează de </a:t>
            </a:r>
            <a:r>
              <a:rPr lang="ro-RO" altLang="en-US" sz="2000" b="1" i="1" dirty="0">
                <a:solidFill>
                  <a:srgbClr val="000000"/>
                </a:solidFill>
                <a:latin typeface="Arial" panose="020B0604020202020204" pitchFamily="34" charset="0"/>
                <a:cs typeface="Arial" panose="020B0604020202020204" pitchFamily="34" charset="0"/>
              </a:rPr>
              <a:t>E</a:t>
            </a:r>
            <a:r>
              <a:rPr lang="ro-RO" altLang="en-US" sz="2000" b="1" i="1" baseline="-25000" dirty="0">
                <a:solidFill>
                  <a:srgbClr val="000000"/>
                </a:solidFill>
                <a:latin typeface="Arial" panose="020B0604020202020204" pitchFamily="34" charset="0"/>
                <a:cs typeface="Arial" panose="020B0604020202020204" pitchFamily="34" charset="0"/>
              </a:rPr>
              <a:t>i</a:t>
            </a:r>
            <a:r>
              <a:rPr lang="ro-RO" altLang="en-US" sz="2000" dirty="0">
                <a:solidFill>
                  <a:srgbClr val="000000"/>
                </a:solidFill>
                <a:latin typeface="Arial" panose="020B0604020202020204" pitchFamily="34" charset="0"/>
                <a:cs typeface="Arial" panose="020B0604020202020204" pitchFamily="34" charset="0"/>
              </a:rPr>
              <a:t> spre BC.</a:t>
            </a:r>
          </a:p>
          <a:p>
            <a:pPr algn="just" eaLnBrk="1" hangingPunct="1">
              <a:spcBef>
                <a:spcPct val="0"/>
              </a:spcBef>
              <a:buFontTx/>
              <a:buNone/>
            </a:pPr>
            <a:r>
              <a:rPr lang="ro-RO" altLang="en-US" sz="2000" dirty="0">
                <a:solidFill>
                  <a:srgbClr val="000000"/>
                </a:solidFill>
                <a:latin typeface="Arial" panose="020B0604020202020204" pitchFamily="34" charset="0"/>
                <a:cs typeface="Arial" panose="020B0604020202020204" pitchFamily="34" charset="0"/>
              </a:rPr>
              <a:t>Similar, concentrația </a:t>
            </a:r>
            <a:r>
              <a:rPr lang="en-US" altLang="en-US" sz="2000" b="1" i="1" dirty="0">
                <a:solidFill>
                  <a:srgbClr val="000000"/>
                </a:solidFill>
                <a:latin typeface="Arial" panose="020B0604020202020204" pitchFamily="34" charset="0"/>
                <a:cs typeface="Arial" panose="020B0604020202020204" pitchFamily="34" charset="0"/>
              </a:rPr>
              <a:t>p</a:t>
            </a:r>
            <a:r>
              <a:rPr lang="en-US" altLang="en-US" sz="2000" b="1" i="1" baseline="-25000" dirty="0">
                <a:solidFill>
                  <a:srgbClr val="000000"/>
                </a:solidFill>
                <a:latin typeface="Arial" panose="020B0604020202020204" pitchFamily="34" charset="0"/>
                <a:cs typeface="Arial" panose="020B0604020202020204" pitchFamily="34" charset="0"/>
              </a:rPr>
              <a:t>0</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variază</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de la </a:t>
            </a:r>
            <a:r>
              <a:rPr lang="en-US" altLang="en-US" sz="2000" b="1" i="1" dirty="0" err="1">
                <a:solidFill>
                  <a:srgbClr val="000000"/>
                </a:solidFill>
                <a:latin typeface="Arial" panose="020B0604020202020204" pitchFamily="34" charset="0"/>
                <a:cs typeface="Arial" panose="020B0604020202020204" pitchFamily="34" charset="0"/>
              </a:rPr>
              <a:t>n</a:t>
            </a:r>
            <a:r>
              <a:rPr lang="en-US" altLang="en-US" sz="2000" b="1" i="1" baseline="-25000" dirty="0" err="1">
                <a:solidFill>
                  <a:srgbClr val="000000"/>
                </a:solidFill>
                <a:latin typeface="Arial" panose="020B0604020202020204" pitchFamily="34" charset="0"/>
                <a:cs typeface="Arial" panose="020B0604020202020204" pitchFamily="34" charset="0"/>
              </a:rPr>
              <a:t>i</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spre valori mai mari cu deplasarea</a:t>
            </a:r>
            <a:r>
              <a:rPr lang="en-US" altLang="en-US" sz="2000" dirty="0">
                <a:solidFill>
                  <a:srgbClr val="000000"/>
                </a:solidFill>
                <a:latin typeface="Arial" panose="020B0604020202020204" pitchFamily="34" charset="0"/>
                <a:cs typeface="Arial" panose="020B0604020202020204" pitchFamily="34" charset="0"/>
              </a:rPr>
              <a:t> </a:t>
            </a:r>
            <a:r>
              <a:rPr lang="en-US" altLang="en-US" sz="2000" b="1" i="1" dirty="0">
                <a:solidFill>
                  <a:srgbClr val="000000"/>
                </a:solidFill>
                <a:latin typeface="Arial" panose="020B0604020202020204" pitchFamily="34" charset="0"/>
                <a:cs typeface="Arial" panose="020B0604020202020204" pitchFamily="34" charset="0"/>
              </a:rPr>
              <a:t>E</a:t>
            </a:r>
            <a:r>
              <a:rPr lang="en-US" altLang="en-US" sz="2000" b="1" i="1" baseline="-25000" dirty="0">
                <a:solidFill>
                  <a:srgbClr val="000000"/>
                </a:solidFill>
                <a:latin typeface="Arial" panose="020B0604020202020204" pitchFamily="34" charset="0"/>
                <a:cs typeface="Arial" panose="020B0604020202020204" pitchFamily="34" charset="0"/>
              </a:rPr>
              <a:t>F</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de la</a:t>
            </a:r>
            <a:r>
              <a:rPr lang="en-US" altLang="en-US" sz="2000" dirty="0">
                <a:solidFill>
                  <a:srgbClr val="000000"/>
                </a:solidFill>
                <a:latin typeface="Arial" panose="020B0604020202020204" pitchFamily="34" charset="0"/>
                <a:cs typeface="Arial" panose="020B0604020202020204" pitchFamily="34" charset="0"/>
              </a:rPr>
              <a:t> </a:t>
            </a:r>
            <a:r>
              <a:rPr lang="en-US" altLang="en-US" sz="2000" b="1" i="1" dirty="0" err="1">
                <a:solidFill>
                  <a:srgbClr val="000000"/>
                </a:solidFill>
                <a:latin typeface="Arial" panose="020B0604020202020204" pitchFamily="34" charset="0"/>
                <a:cs typeface="Arial" panose="020B0604020202020204" pitchFamily="34" charset="0"/>
              </a:rPr>
              <a:t>E</a:t>
            </a:r>
            <a:r>
              <a:rPr lang="en-US" altLang="en-US" sz="2000" b="1" i="1" baseline="-25000" dirty="0" err="1">
                <a:solidFill>
                  <a:srgbClr val="000000"/>
                </a:solidFill>
                <a:latin typeface="Arial" panose="020B0604020202020204" pitchFamily="34" charset="0"/>
                <a:cs typeface="Arial" panose="020B0604020202020204" pitchFamily="34" charset="0"/>
              </a:rPr>
              <a:t>i</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spre</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BV</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Deoarece</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aceste</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ecuații</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dezvăluie</a:t>
            </a:r>
            <a:r>
              <a:rPr lang="en-US" altLang="en-US" sz="2000" dirty="0">
                <a:solidFill>
                  <a:srgbClr val="000000"/>
                </a:solidFill>
                <a:latin typeface="Arial" panose="020B0604020202020204" pitchFamily="34" charset="0"/>
                <a:cs typeface="Arial" panose="020B0604020202020204" pitchFamily="34" charset="0"/>
              </a:rPr>
              <a:t> direct </a:t>
            </a:r>
            <a:r>
              <a:rPr lang="en-US" altLang="en-US" sz="2000" dirty="0" err="1">
                <a:solidFill>
                  <a:srgbClr val="000000"/>
                </a:solidFill>
                <a:latin typeface="Arial" panose="020B0604020202020204" pitchFamily="34" charset="0"/>
                <a:cs typeface="Arial" panose="020B0604020202020204" pitchFamily="34" charset="0"/>
              </a:rPr>
              <a:t>caracteristicile</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calitative</a:t>
            </a:r>
            <a:r>
              <a:rPr lang="en-US" altLang="en-US" sz="2000" dirty="0">
                <a:solidFill>
                  <a:srgbClr val="000000"/>
                </a:solidFill>
                <a:latin typeface="Arial" panose="020B0604020202020204" pitchFamily="34" charset="0"/>
                <a:cs typeface="Arial" panose="020B0604020202020204" pitchFamily="34" charset="0"/>
              </a:rPr>
              <a:t> ale </a:t>
            </a:r>
            <a:r>
              <a:rPr lang="en-US" altLang="en-US" sz="2000" dirty="0" err="1">
                <a:solidFill>
                  <a:srgbClr val="000000"/>
                </a:solidFill>
                <a:latin typeface="Arial" panose="020B0604020202020204" pitchFamily="34" charset="0"/>
                <a:cs typeface="Arial" panose="020B0604020202020204" pitchFamily="34" charset="0"/>
              </a:rPr>
              <a:t>concentrației</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purtătorilor</a:t>
            </a:r>
            <a:r>
              <a:rPr lang="ro-RO" altLang="en-US" sz="2000" dirty="0">
                <a:solidFill>
                  <a:srgbClr val="000000"/>
                </a:solidFill>
                <a:latin typeface="Arial" panose="020B0604020202020204" pitchFamily="34" charset="0"/>
                <a:cs typeface="Arial" panose="020B0604020202020204" pitchFamily="34" charset="0"/>
              </a:rPr>
              <a:t> de sarcină</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ele</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sunt</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deosebit</a:t>
            </a:r>
            <a:r>
              <a:rPr lang="en-US" altLang="en-US" sz="2000" dirty="0">
                <a:solidFill>
                  <a:srgbClr val="000000"/>
                </a:solidFill>
                <a:latin typeface="Arial" panose="020B0604020202020204" pitchFamily="34" charset="0"/>
                <a:cs typeface="Arial" panose="020B0604020202020204" pitchFamily="34" charset="0"/>
              </a:rPr>
              <a:t> de </a:t>
            </a:r>
            <a:r>
              <a:rPr lang="en-US" altLang="en-US" sz="2000" dirty="0" err="1">
                <a:solidFill>
                  <a:srgbClr val="000000"/>
                </a:solidFill>
                <a:latin typeface="Arial" panose="020B0604020202020204" pitchFamily="34" charset="0"/>
                <a:cs typeface="Arial" panose="020B0604020202020204" pitchFamily="34" charset="0"/>
              </a:rPr>
              <a:t>convenabile</a:t>
            </a:r>
            <a:r>
              <a:rPr lang="en-US" altLang="en-US" sz="2000" dirty="0">
                <a:solidFill>
                  <a:srgbClr val="000000"/>
                </a:solidFill>
                <a:latin typeface="Arial" panose="020B0604020202020204" pitchFamily="34" charset="0"/>
                <a:cs typeface="Arial" panose="020B0604020202020204" pitchFamily="34" charset="0"/>
              </a:rPr>
              <a:t> </a:t>
            </a:r>
            <a:r>
              <a:rPr lang="en-US" altLang="en-US" sz="2000" dirty="0" err="1">
                <a:solidFill>
                  <a:srgbClr val="000000"/>
                </a:solidFill>
                <a:latin typeface="Arial" panose="020B0604020202020204" pitchFamily="34" charset="0"/>
                <a:cs typeface="Arial" panose="020B0604020202020204" pitchFamily="34" charset="0"/>
              </a:rPr>
              <a:t>pentru</a:t>
            </a:r>
            <a:r>
              <a:rPr lang="en-US" altLang="en-US" sz="2000" dirty="0">
                <a:solidFill>
                  <a:srgbClr val="000000"/>
                </a:solidFill>
                <a:latin typeface="Arial" panose="020B0604020202020204" pitchFamily="34" charset="0"/>
                <a:cs typeface="Arial" panose="020B0604020202020204" pitchFamily="34" charset="0"/>
              </a:rPr>
              <a:t> </a:t>
            </a:r>
            <a:r>
              <a:rPr lang="ro-RO" altLang="en-US" sz="2000" dirty="0">
                <a:solidFill>
                  <a:srgbClr val="000000"/>
                </a:solidFill>
                <a:latin typeface="Arial" panose="020B0604020202020204" pitchFamily="34" charset="0"/>
                <a:cs typeface="Arial" panose="020B0604020202020204" pitchFamily="34" charset="0"/>
              </a:rPr>
              <a:t>calcule ulterioare.</a:t>
            </a:r>
          </a:p>
        </p:txBody>
      </p:sp>
      <p:graphicFrame>
        <p:nvGraphicFramePr>
          <p:cNvPr id="115719" name="Object 11"/>
          <p:cNvGraphicFramePr>
            <a:graphicFrameLocks noChangeAspect="1"/>
          </p:cNvGraphicFramePr>
          <p:nvPr>
            <p:extLst>
              <p:ext uri="{D42A27DB-BD31-4B8C-83A1-F6EECF244321}">
                <p14:modId xmlns:p14="http://schemas.microsoft.com/office/powerpoint/2010/main" val="1390907419"/>
              </p:ext>
            </p:extLst>
          </p:nvPr>
        </p:nvGraphicFramePr>
        <p:xfrm>
          <a:off x="1713869" y="2996780"/>
          <a:ext cx="3533216" cy="516755"/>
        </p:xfrm>
        <a:graphic>
          <a:graphicData uri="http://schemas.openxmlformats.org/presentationml/2006/ole">
            <mc:AlternateContent xmlns:mc="http://schemas.openxmlformats.org/markup-compatibility/2006">
              <mc:Choice xmlns:v="urn:schemas-microsoft-com:vml" Requires="v">
                <p:oleObj name="Equation" r:id="rId4" imgW="1587500" imgH="228600" progId="Equation.3">
                  <p:embed/>
                </p:oleObj>
              </mc:Choice>
              <mc:Fallback>
                <p:oleObj name="Equation" r:id="rId4" imgW="1587500" imgH="228600" progId="Equation.3">
                  <p:embed/>
                  <p:pic>
                    <p:nvPicPr>
                      <p:cNvPr id="115719"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869" y="2996780"/>
                        <a:ext cx="3533216" cy="516755"/>
                      </a:xfrm>
                      <a:prstGeom prst="rect">
                        <a:avLst/>
                      </a:prstGeom>
                      <a:noFill/>
                      <a:ln w="57150">
                        <a:solidFill>
                          <a:srgbClr val="FFCC00"/>
                        </a:solidFill>
                        <a:miter lim="800000"/>
                        <a:headEnd/>
                        <a:tailEnd/>
                      </a:ln>
                    </p:spPr>
                  </p:pic>
                </p:oleObj>
              </mc:Fallback>
            </mc:AlternateContent>
          </a:graphicData>
        </a:graphic>
      </p:graphicFrame>
    </p:spTree>
    <p:extLst>
      <p:ext uri="{BB962C8B-B14F-4D97-AF65-F5344CB8AC3E}">
        <p14:creationId xmlns:p14="http://schemas.microsoft.com/office/powerpoint/2010/main" val="2813696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p:cNvSpPr>
            <a:spLocks noGrp="1"/>
          </p:cNvSpPr>
          <p:nvPr>
            <p:ph idx="1"/>
          </p:nvPr>
        </p:nvSpPr>
        <p:spPr>
          <a:xfrm>
            <a:off x="179512" y="260648"/>
            <a:ext cx="8712968" cy="3845719"/>
          </a:xfrm>
        </p:spPr>
        <p:txBody>
          <a:bodyPr/>
          <a:lstStyle/>
          <a:p>
            <a:r>
              <a:rPr lang="en-GB" altLang="en-US" sz="2000" dirty="0" err="1"/>
              <a:t>Atomii</a:t>
            </a:r>
            <a:r>
              <a:rPr lang="en-GB" altLang="en-US" sz="2000" dirty="0"/>
              <a:t> </a:t>
            </a:r>
            <a:r>
              <a:rPr lang="en-GB" altLang="en-US" sz="2000" dirty="0" err="1"/>
              <a:t>elementelor</a:t>
            </a:r>
            <a:r>
              <a:rPr lang="en-GB" altLang="en-US" sz="2000" dirty="0"/>
              <a:t> din </a:t>
            </a:r>
            <a:r>
              <a:rPr lang="en-GB" altLang="en-US" sz="2000" dirty="0" err="1"/>
              <a:t>grupele</a:t>
            </a:r>
            <a:r>
              <a:rPr lang="en-GB" altLang="en-US" sz="2000" dirty="0"/>
              <a:t> I, II, VI </a:t>
            </a:r>
            <a:r>
              <a:rPr lang="en-GB" altLang="en-US" sz="2000" dirty="0" err="1"/>
              <a:t>şi</a:t>
            </a:r>
            <a:r>
              <a:rPr lang="en-GB" altLang="en-US" sz="2000" dirty="0"/>
              <a:t> VII </a:t>
            </a:r>
            <a:r>
              <a:rPr lang="en-GB" altLang="en-US" sz="2000" dirty="0" err="1"/>
              <a:t>dau</a:t>
            </a:r>
            <a:r>
              <a:rPr lang="en-GB" altLang="en-US" sz="2000" dirty="0"/>
              <a:t> </a:t>
            </a:r>
            <a:r>
              <a:rPr lang="en-GB" altLang="en-US" sz="2000" dirty="0" err="1"/>
              <a:t>în</a:t>
            </a:r>
            <a:r>
              <a:rPr lang="en-GB" altLang="en-US" sz="2000" dirty="0"/>
              <a:t> </a:t>
            </a:r>
            <a:r>
              <a:rPr lang="en-GB" altLang="en-US" sz="2000" dirty="0" err="1"/>
              <a:t>banda</a:t>
            </a:r>
            <a:r>
              <a:rPr lang="en-GB" altLang="en-US" sz="2000" dirty="0"/>
              <a:t> </a:t>
            </a:r>
            <a:r>
              <a:rPr lang="en-GB" altLang="en-US" sz="2000" dirty="0" err="1"/>
              <a:t>interzisă</a:t>
            </a:r>
            <a:r>
              <a:rPr lang="en-GB" altLang="en-US" sz="2000" dirty="0"/>
              <a:t> a </a:t>
            </a:r>
            <a:r>
              <a:rPr lang="ro-RO" altLang="en-US" sz="2000" dirty="0"/>
              <a:t>SC</a:t>
            </a:r>
            <a:r>
              <a:rPr lang="en-GB" altLang="en-US" sz="2000" dirty="0"/>
              <a:t> </a:t>
            </a:r>
            <a:r>
              <a:rPr lang="en-GB" altLang="en-US" sz="2000" dirty="0" err="1"/>
              <a:t>legături</a:t>
            </a:r>
            <a:r>
              <a:rPr lang="en-GB" altLang="en-US" sz="2000" dirty="0"/>
              <a:t>  </a:t>
            </a:r>
            <a:r>
              <a:rPr lang="en-GB" altLang="en-US" sz="2000" dirty="0" err="1"/>
              <a:t>chimice</a:t>
            </a:r>
            <a:r>
              <a:rPr lang="en-GB" altLang="en-US" sz="2000" dirty="0"/>
              <a:t>  </a:t>
            </a:r>
            <a:r>
              <a:rPr lang="en-GB" altLang="en-US" sz="2000" dirty="0" err="1"/>
              <a:t>covalente</a:t>
            </a:r>
            <a:r>
              <a:rPr lang="en-GB" altLang="en-US" sz="2000" dirty="0"/>
              <a:t>  </a:t>
            </a:r>
            <a:r>
              <a:rPr lang="en-GB" altLang="en-US" sz="2000" dirty="0" err="1"/>
              <a:t>nivele</a:t>
            </a:r>
            <a:r>
              <a:rPr lang="en-GB" altLang="en-US" sz="2000" dirty="0"/>
              <a:t>  </a:t>
            </a:r>
            <a:r>
              <a:rPr lang="en-GB" altLang="en-US" sz="2000" dirty="0" err="1"/>
              <a:t>energetice</a:t>
            </a:r>
            <a:r>
              <a:rPr lang="en-GB" altLang="en-US" sz="2000" dirty="0"/>
              <a:t>  </a:t>
            </a:r>
            <a:r>
              <a:rPr lang="en-GB" altLang="en-US" sz="2000" dirty="0" err="1"/>
              <a:t>mult</a:t>
            </a:r>
            <a:r>
              <a:rPr lang="en-GB" altLang="en-US" sz="2000" dirty="0"/>
              <a:t>  </a:t>
            </a:r>
            <a:r>
              <a:rPr lang="en-GB" altLang="en-US" sz="2000" dirty="0" err="1"/>
              <a:t>mai</a:t>
            </a:r>
            <a:r>
              <a:rPr lang="en-GB" altLang="en-US" sz="2000" dirty="0"/>
              <a:t>  </a:t>
            </a:r>
            <a:r>
              <a:rPr lang="en-GB" altLang="en-US" sz="2000" dirty="0" err="1"/>
              <a:t>depărtate</a:t>
            </a:r>
            <a:r>
              <a:rPr lang="en-GB" altLang="en-US" sz="2000" dirty="0"/>
              <a:t>  de  </a:t>
            </a:r>
            <a:r>
              <a:rPr lang="en-GB" altLang="en-US" sz="2000" dirty="0" err="1"/>
              <a:t>marginea</a:t>
            </a:r>
            <a:r>
              <a:rPr lang="en-GB" altLang="en-US" sz="2000" dirty="0"/>
              <a:t>  </a:t>
            </a:r>
            <a:r>
              <a:rPr lang="en-GB" altLang="en-US" sz="2000" dirty="0" err="1"/>
              <a:t>inferioară</a:t>
            </a:r>
            <a:r>
              <a:rPr lang="en-GB" altLang="en-US" sz="2000" dirty="0"/>
              <a:t>  a  </a:t>
            </a:r>
            <a:r>
              <a:rPr lang="ro-RO" altLang="en-US" sz="2000" dirty="0"/>
              <a:t>BC</a:t>
            </a:r>
            <a:r>
              <a:rPr lang="en-GB" altLang="en-US" sz="2000" dirty="0"/>
              <a:t>  </a:t>
            </a:r>
            <a:r>
              <a:rPr lang="en-GB" altLang="en-US" sz="2000" dirty="0" err="1"/>
              <a:t>sau</a:t>
            </a:r>
            <a:r>
              <a:rPr lang="en-GB" altLang="en-US" sz="2000" dirty="0"/>
              <a:t> de </a:t>
            </a:r>
            <a:r>
              <a:rPr lang="en-GB" altLang="en-US" sz="2000" dirty="0" err="1"/>
              <a:t>marginea</a:t>
            </a:r>
            <a:r>
              <a:rPr lang="en-GB" altLang="en-US" sz="2000" dirty="0"/>
              <a:t> </a:t>
            </a:r>
            <a:r>
              <a:rPr lang="en-GB" altLang="en-US" sz="2000" dirty="0" err="1"/>
              <a:t>superioară</a:t>
            </a:r>
            <a:r>
              <a:rPr lang="en-GB" altLang="en-US" sz="2000" dirty="0"/>
              <a:t> a </a:t>
            </a:r>
            <a:r>
              <a:rPr lang="ro-RO" altLang="en-US" sz="2000" dirty="0"/>
              <a:t>BV</a:t>
            </a:r>
            <a:r>
              <a:rPr lang="en-GB" altLang="en-US" sz="2000" dirty="0"/>
              <a:t>. </a:t>
            </a:r>
            <a:endParaRPr lang="ro-RO" altLang="en-US" sz="2000" dirty="0"/>
          </a:p>
          <a:p>
            <a:r>
              <a:rPr lang="en-GB" altLang="en-US" sz="2000" dirty="0" err="1"/>
              <a:t>În</a:t>
            </a:r>
            <a:r>
              <a:rPr lang="en-GB" altLang="en-US" sz="2000" dirty="0"/>
              <a:t> </a:t>
            </a:r>
            <a:r>
              <a:rPr lang="en-GB" altLang="en-US" sz="2000" dirty="0" err="1"/>
              <a:t>tabelul</a:t>
            </a:r>
            <a:r>
              <a:rPr lang="en-GB" altLang="en-US" sz="2000" dirty="0"/>
              <a:t> 5.1 </a:t>
            </a:r>
            <a:r>
              <a:rPr lang="en-GB" altLang="en-US" sz="2000" dirty="0" err="1"/>
              <a:t>sunt</a:t>
            </a:r>
            <a:r>
              <a:rPr lang="en-GB" altLang="en-US" sz="2000" dirty="0"/>
              <a:t> date </a:t>
            </a:r>
            <a:r>
              <a:rPr lang="en-GB" altLang="en-US" sz="2000" dirty="0" err="1"/>
              <a:t>nivelele</a:t>
            </a:r>
            <a:r>
              <a:rPr lang="en-GB" altLang="en-US" sz="2000" dirty="0"/>
              <a:t> </a:t>
            </a:r>
            <a:r>
              <a:rPr lang="en-GB" altLang="en-US" sz="2000" dirty="0" err="1"/>
              <a:t>energetice</a:t>
            </a:r>
            <a:r>
              <a:rPr lang="en-GB" altLang="en-US" sz="2000" dirty="0"/>
              <a:t> </a:t>
            </a:r>
            <a:r>
              <a:rPr lang="en-GB" altLang="en-US" sz="2000" dirty="0" err="1"/>
              <a:t>pentru</a:t>
            </a:r>
            <a:r>
              <a:rPr lang="en-GB" altLang="en-US" sz="2000" dirty="0"/>
              <a:t> </a:t>
            </a:r>
            <a:r>
              <a:rPr lang="en-GB" altLang="en-US" sz="2000" dirty="0" err="1"/>
              <a:t>câteva</a:t>
            </a:r>
            <a:r>
              <a:rPr lang="en-GB" altLang="en-US" sz="2000" dirty="0"/>
              <a:t> </a:t>
            </a:r>
            <a:r>
              <a:rPr lang="en-GB" altLang="en-US" sz="2000" dirty="0" err="1"/>
              <a:t>impurităţi</a:t>
            </a:r>
            <a:r>
              <a:rPr lang="ro-RO" altLang="en-US" sz="2000" dirty="0"/>
              <a:t>-dopante</a:t>
            </a:r>
            <a:r>
              <a:rPr lang="en-GB" altLang="en-US" sz="2000" dirty="0"/>
              <a:t> </a:t>
            </a:r>
            <a:r>
              <a:rPr lang="en-GB" altLang="en-US" sz="2000" dirty="0" err="1"/>
              <a:t>în</a:t>
            </a:r>
            <a:r>
              <a:rPr lang="en-GB" altLang="en-US" sz="2000" dirty="0"/>
              <a:t> Ge </a:t>
            </a:r>
            <a:r>
              <a:rPr lang="en-GB" altLang="en-US" sz="2000" dirty="0" err="1"/>
              <a:t>şi</a:t>
            </a:r>
            <a:r>
              <a:rPr lang="en-GB" altLang="en-US" sz="2000" dirty="0"/>
              <a:t> Si.  </a:t>
            </a:r>
            <a:r>
              <a:rPr lang="en-GB" altLang="en-US" sz="2000" dirty="0" err="1"/>
              <a:t>Aceste</a:t>
            </a:r>
            <a:r>
              <a:rPr lang="en-GB" altLang="en-US" sz="2000" dirty="0"/>
              <a:t> </a:t>
            </a:r>
            <a:r>
              <a:rPr lang="en-GB" altLang="en-US" sz="2000" dirty="0" err="1"/>
              <a:t>elemente</a:t>
            </a:r>
            <a:r>
              <a:rPr lang="en-GB" altLang="en-US" sz="2000" dirty="0"/>
              <a:t> pot intra </a:t>
            </a:r>
            <a:r>
              <a:rPr lang="en-GB" altLang="en-US" sz="2000" dirty="0" err="1"/>
              <a:t>în</a:t>
            </a:r>
            <a:r>
              <a:rPr lang="en-GB" altLang="en-US" sz="2000" dirty="0"/>
              <a:t> </a:t>
            </a:r>
            <a:r>
              <a:rPr lang="en-GB" altLang="en-US" sz="2000" dirty="0" err="1"/>
              <a:t>reţeaua</a:t>
            </a:r>
            <a:r>
              <a:rPr lang="en-GB" altLang="en-US" sz="2000" dirty="0"/>
              <a:t> </a:t>
            </a:r>
            <a:r>
              <a:rPr lang="en-GB" altLang="en-US" sz="2000" dirty="0" err="1"/>
              <a:t>cristalină</a:t>
            </a:r>
            <a:r>
              <a:rPr lang="en-GB" altLang="en-US" sz="2000" dirty="0"/>
              <a:t> ca atom donor (D) </a:t>
            </a:r>
            <a:r>
              <a:rPr lang="en-GB" altLang="en-US" sz="2000" dirty="0" err="1"/>
              <a:t>sau</a:t>
            </a:r>
            <a:r>
              <a:rPr lang="en-GB" altLang="en-US" sz="2000" dirty="0"/>
              <a:t> acceptor (A) </a:t>
            </a:r>
            <a:r>
              <a:rPr lang="en-GB" altLang="en-US" sz="2000" dirty="0" err="1"/>
              <a:t>şi</a:t>
            </a:r>
            <a:r>
              <a:rPr lang="en-GB" altLang="en-US" sz="2000" dirty="0"/>
              <a:t> pot fi </a:t>
            </a:r>
            <a:r>
              <a:rPr lang="en-GB" altLang="en-US" sz="2000" dirty="0" err="1"/>
              <a:t>ionizate</a:t>
            </a:r>
            <a:r>
              <a:rPr lang="en-GB" altLang="en-US" sz="2000" dirty="0"/>
              <a:t> o </a:t>
            </a:r>
            <a:r>
              <a:rPr lang="en-GB" altLang="en-US" sz="2000" dirty="0" err="1"/>
              <a:t>singură</a:t>
            </a:r>
            <a:r>
              <a:rPr lang="en-GB" altLang="en-US" sz="2000" dirty="0"/>
              <a:t> </a:t>
            </a:r>
            <a:r>
              <a:rPr lang="en-GB" altLang="en-US" sz="2000" dirty="0" err="1"/>
              <a:t>dată</a:t>
            </a:r>
            <a:r>
              <a:rPr lang="en-GB" altLang="en-US" sz="2000" dirty="0"/>
              <a:t> </a:t>
            </a:r>
            <a:r>
              <a:rPr lang="en-GB" altLang="en-US" sz="2000" dirty="0" err="1"/>
              <a:t>sau</a:t>
            </a:r>
            <a:r>
              <a:rPr lang="en-GB" altLang="en-US" sz="2000" dirty="0"/>
              <a:t> </a:t>
            </a:r>
            <a:r>
              <a:rPr lang="en-GB" altLang="en-US" sz="2000" dirty="0" err="1"/>
              <a:t>dublu</a:t>
            </a:r>
            <a:r>
              <a:rPr lang="en-GB" altLang="en-US" sz="2000" dirty="0"/>
              <a:t> </a:t>
            </a:r>
            <a:r>
              <a:rPr lang="en-GB" altLang="en-US" sz="2000" dirty="0" err="1"/>
              <a:t>ionizate</a:t>
            </a:r>
            <a:r>
              <a:rPr lang="en-GB" altLang="en-US" sz="2000" dirty="0"/>
              <a:t>. Se pot  </a:t>
            </a:r>
            <a:r>
              <a:rPr lang="en-GB" altLang="en-US" sz="2000" dirty="0" err="1"/>
              <a:t>realiza</a:t>
            </a:r>
            <a:r>
              <a:rPr lang="en-GB" altLang="en-US" sz="2000" dirty="0"/>
              <a:t> </a:t>
            </a:r>
            <a:r>
              <a:rPr lang="en-GB" altLang="en-US" sz="2000" dirty="0" err="1"/>
              <a:t>astfel</a:t>
            </a:r>
            <a:r>
              <a:rPr lang="en-GB" altLang="en-US" sz="2000" dirty="0"/>
              <a:t> </a:t>
            </a:r>
            <a:r>
              <a:rPr lang="en-GB" altLang="en-US" sz="2000" dirty="0" err="1"/>
              <a:t>situaţii</a:t>
            </a:r>
            <a:r>
              <a:rPr lang="en-GB" altLang="en-US" sz="2000" dirty="0"/>
              <a:t>, </a:t>
            </a:r>
            <a:r>
              <a:rPr lang="en-GB" altLang="en-US" sz="2000" dirty="0" err="1"/>
              <a:t>când</a:t>
            </a:r>
            <a:r>
              <a:rPr lang="en-GB" altLang="en-US" sz="2000" dirty="0"/>
              <a:t> </a:t>
            </a:r>
            <a:r>
              <a:rPr lang="en-GB" altLang="en-US" sz="2000" dirty="0" err="1"/>
              <a:t>una</a:t>
            </a:r>
            <a:r>
              <a:rPr lang="en-GB" altLang="en-US" sz="2000" dirty="0"/>
              <a:t> </a:t>
            </a:r>
            <a:r>
              <a:rPr lang="en-GB" altLang="en-US" sz="2000" dirty="0" err="1"/>
              <a:t>şi</a:t>
            </a:r>
            <a:r>
              <a:rPr lang="en-GB" altLang="en-US" sz="2000" dirty="0"/>
              <a:t> </a:t>
            </a:r>
            <a:r>
              <a:rPr lang="en-GB" altLang="en-US" sz="2000" dirty="0" err="1"/>
              <a:t>aceeaşi</a:t>
            </a:r>
            <a:r>
              <a:rPr lang="en-GB" altLang="en-US" sz="2000" dirty="0"/>
              <a:t> </a:t>
            </a:r>
            <a:r>
              <a:rPr lang="en-GB" altLang="en-US" sz="2000" dirty="0" err="1"/>
              <a:t>impuritate</a:t>
            </a:r>
            <a:r>
              <a:rPr lang="en-GB" altLang="en-US" sz="2000" dirty="0"/>
              <a:t> </a:t>
            </a:r>
            <a:r>
              <a:rPr lang="en-GB" altLang="en-US" sz="2000" dirty="0" err="1"/>
              <a:t>formează</a:t>
            </a:r>
            <a:r>
              <a:rPr lang="en-GB" altLang="en-US" sz="2000" dirty="0"/>
              <a:t> </a:t>
            </a:r>
            <a:r>
              <a:rPr lang="en-GB" altLang="en-US" sz="2000" dirty="0" err="1"/>
              <a:t>atât</a:t>
            </a:r>
            <a:r>
              <a:rPr lang="en-GB" altLang="en-US" sz="2000" dirty="0"/>
              <a:t> </a:t>
            </a:r>
            <a:r>
              <a:rPr lang="en-GB" altLang="en-US" sz="2000" dirty="0" err="1"/>
              <a:t>nivele</a:t>
            </a:r>
            <a:r>
              <a:rPr lang="en-GB" altLang="en-US" sz="2000" dirty="0"/>
              <a:t> </a:t>
            </a:r>
            <a:r>
              <a:rPr lang="en-GB" altLang="en-US" sz="2000" dirty="0" err="1"/>
              <a:t>acceptoare</a:t>
            </a:r>
            <a:r>
              <a:rPr lang="en-GB" altLang="en-US" sz="2000" dirty="0"/>
              <a:t> </a:t>
            </a:r>
            <a:r>
              <a:rPr lang="en-GB" altLang="en-US" sz="2000" dirty="0" err="1"/>
              <a:t>cât</a:t>
            </a:r>
            <a:r>
              <a:rPr lang="en-GB" altLang="en-US" sz="2000" dirty="0"/>
              <a:t> </a:t>
            </a:r>
            <a:r>
              <a:rPr lang="en-GB" altLang="en-US" sz="2000" dirty="0" err="1"/>
              <a:t>şi</a:t>
            </a:r>
            <a:r>
              <a:rPr lang="en-GB" altLang="en-US" sz="2000" dirty="0"/>
              <a:t> </a:t>
            </a:r>
            <a:r>
              <a:rPr lang="en-GB" altLang="en-US" sz="2000" dirty="0" err="1"/>
              <a:t>donoare</a:t>
            </a:r>
            <a:r>
              <a:rPr lang="en-GB" altLang="en-US" sz="2000" dirty="0"/>
              <a:t>, de </a:t>
            </a:r>
            <a:r>
              <a:rPr lang="en-GB" altLang="en-US" sz="2000" dirty="0" err="1"/>
              <a:t>exemplu</a:t>
            </a:r>
            <a:r>
              <a:rPr lang="en-GB" altLang="en-US" sz="2000" dirty="0"/>
              <a:t> Cu </a:t>
            </a:r>
            <a:r>
              <a:rPr lang="en-GB" altLang="en-US" sz="2000" dirty="0" err="1"/>
              <a:t>sau</a:t>
            </a:r>
            <a:r>
              <a:rPr lang="en-GB" altLang="en-US" sz="2000" dirty="0"/>
              <a:t> Au </a:t>
            </a:r>
            <a:r>
              <a:rPr lang="en-GB" altLang="en-US" sz="2000" dirty="0" err="1"/>
              <a:t>în</a:t>
            </a:r>
            <a:r>
              <a:rPr lang="en-GB" altLang="en-US" sz="2000" dirty="0"/>
              <a:t> Ge (</a:t>
            </a:r>
            <a:r>
              <a:rPr lang="en-GB" altLang="en-US" sz="2000" dirty="0" err="1"/>
              <a:t>vezi</a:t>
            </a:r>
            <a:r>
              <a:rPr lang="en-GB" altLang="en-US" sz="2000" dirty="0"/>
              <a:t> </a:t>
            </a:r>
            <a:r>
              <a:rPr lang="en-GB" altLang="en-US" sz="2000" dirty="0" err="1"/>
              <a:t>Tabelul</a:t>
            </a:r>
            <a:r>
              <a:rPr lang="en-GB" altLang="en-US" sz="2000" dirty="0"/>
              <a:t> 5.1). </a:t>
            </a:r>
          </a:p>
        </p:txBody>
      </p:sp>
      <p:pic>
        <p:nvPicPr>
          <p:cNvPr id="3" name="Content Placeholder 5"/>
          <p:cNvPicPr>
            <a:picLocks noChangeAspect="1"/>
          </p:cNvPicPr>
          <p:nvPr/>
        </p:nvPicPr>
        <p:blipFill>
          <a:blip r:embed="rId2"/>
          <a:stretch>
            <a:fillRect/>
          </a:stretch>
        </p:blipFill>
        <p:spPr bwMode="auto">
          <a:xfrm>
            <a:off x="1331640" y="2852936"/>
            <a:ext cx="5688632" cy="298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3746" y="5867658"/>
            <a:ext cx="8424936" cy="830997"/>
          </a:xfrm>
          <a:prstGeom prst="rect">
            <a:avLst/>
          </a:prstGeom>
        </p:spPr>
        <p:txBody>
          <a:bodyPr wrap="square">
            <a:spAutoFit/>
          </a:bodyPr>
          <a:lstStyle/>
          <a:p>
            <a:r>
              <a:rPr lang="ro-RO" dirty="0"/>
              <a:t>Poziția E</a:t>
            </a:r>
            <a:r>
              <a:rPr lang="ro-RO" baseline="-25000" dirty="0"/>
              <a:t>F</a:t>
            </a:r>
            <a:r>
              <a:rPr lang="ro-RO" dirty="0"/>
              <a:t> în Si, cu tip de dopaj și concentrație Concentrația D și A  a fost variată de la 10</a:t>
            </a:r>
            <a:r>
              <a:rPr lang="ro-RO" baseline="30000" dirty="0"/>
              <a:t>14</a:t>
            </a:r>
            <a:r>
              <a:rPr lang="ro-RO" dirty="0"/>
              <a:t> la 10</a:t>
            </a:r>
            <a:r>
              <a:rPr lang="ro-RO" baseline="30000" dirty="0"/>
              <a:t>18 </a:t>
            </a:r>
            <a:r>
              <a:rPr lang="ro-RO" dirty="0"/>
              <a:t>cm</a:t>
            </a:r>
            <a:r>
              <a:rPr lang="ro-RO" baseline="30000" dirty="0"/>
              <a:t>−3</a:t>
            </a:r>
            <a:r>
              <a:rPr lang="ro-RO" dirty="0"/>
              <a:t> în pași de 10 iar T = 200-450K</a:t>
            </a:r>
          </a:p>
        </p:txBody>
      </p:sp>
    </p:spTree>
    <p:extLst>
      <p:ext uri="{BB962C8B-B14F-4D97-AF65-F5344CB8AC3E}">
        <p14:creationId xmlns:p14="http://schemas.microsoft.com/office/powerpoint/2010/main" val="340666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95288" y="981075"/>
            <a:ext cx="8353176" cy="4114800"/>
          </a:xfrm>
        </p:spPr>
        <p:txBody>
          <a:bodyPr/>
          <a:lstStyle/>
          <a:p>
            <a:r>
              <a:rPr lang="en-US" altLang="en-US" sz="2400" b="1" dirty="0" err="1"/>
              <a:t>Existen</a:t>
            </a:r>
            <a:r>
              <a:rPr lang="ro-RO" altLang="en-US" sz="2400" b="1" dirty="0"/>
              <a:t>ț</a:t>
            </a:r>
            <a:r>
              <a:rPr lang="en-US" altLang="en-US" sz="2400" b="1" dirty="0"/>
              <a:t>a </a:t>
            </a:r>
            <a:r>
              <a:rPr lang="en-US" altLang="en-US" sz="2400" b="1" dirty="0" err="1"/>
              <a:t>electronilor</a:t>
            </a:r>
            <a:r>
              <a:rPr lang="en-US" altLang="en-US" sz="2400" b="1" dirty="0"/>
              <a:t> </a:t>
            </a:r>
            <a:r>
              <a:rPr lang="en-US" altLang="en-US" sz="2400" b="1" dirty="0" err="1"/>
              <a:t>mobili</a:t>
            </a:r>
            <a:r>
              <a:rPr lang="en-US" altLang="en-US" sz="2400" dirty="0"/>
              <a:t> se </a:t>
            </a:r>
            <a:r>
              <a:rPr lang="en-US" altLang="en-US" sz="2400" dirty="0" err="1"/>
              <a:t>explic</a:t>
            </a:r>
            <a:r>
              <a:rPr lang="ro-RO" altLang="en-US" sz="2400" dirty="0"/>
              <a:t>ă</a:t>
            </a:r>
            <a:r>
              <a:rPr lang="en-US" altLang="en-US" sz="2400" dirty="0"/>
              <a:t> </a:t>
            </a:r>
            <a:r>
              <a:rPr lang="en-US" altLang="en-US" sz="2400" dirty="0" err="1"/>
              <a:t>prin</a:t>
            </a:r>
            <a:r>
              <a:rPr lang="en-US" altLang="en-US" sz="2400" dirty="0"/>
              <a:t> for</a:t>
            </a:r>
            <a:r>
              <a:rPr lang="ro-RO" altLang="en-US" sz="2400" dirty="0"/>
              <a:t>ț</a:t>
            </a:r>
            <a:r>
              <a:rPr lang="en-US" altLang="en-US" sz="2400" dirty="0"/>
              <a:t>a de leg</a:t>
            </a:r>
            <a:r>
              <a:rPr lang="ro-RO" altLang="en-US" sz="2400" dirty="0"/>
              <a:t>ă</a:t>
            </a:r>
            <a:r>
              <a:rPr lang="en-US" altLang="en-US" sz="2400" dirty="0"/>
              <a:t>tur</a:t>
            </a:r>
            <a:r>
              <a:rPr lang="ro-RO" altLang="en-US" sz="2400" dirty="0"/>
              <a:t>ă</a:t>
            </a:r>
            <a:r>
              <a:rPr lang="en-US" altLang="en-US" sz="2400" dirty="0"/>
              <a:t> </a:t>
            </a:r>
            <a:r>
              <a:rPr lang="en-US" altLang="en-US" sz="2400" dirty="0" err="1"/>
              <a:t>foarte</a:t>
            </a:r>
            <a:r>
              <a:rPr lang="en-US" altLang="en-US" sz="2400" dirty="0"/>
              <a:t> slab</a:t>
            </a:r>
            <a:r>
              <a:rPr lang="ro-RO" altLang="en-US" sz="2400" dirty="0"/>
              <a:t>ă</a:t>
            </a:r>
            <a:r>
              <a:rPr lang="en-US" altLang="en-US" sz="2400" dirty="0"/>
              <a:t> a </a:t>
            </a:r>
            <a:r>
              <a:rPr lang="en-US" altLang="en-US" sz="2400" dirty="0" err="1"/>
              <a:t>electronilor</a:t>
            </a:r>
            <a:r>
              <a:rPr lang="en-US" altLang="en-US" sz="2400" dirty="0"/>
              <a:t> de </a:t>
            </a:r>
            <a:r>
              <a:rPr lang="en-US" altLang="en-US" sz="2400" dirty="0" err="1"/>
              <a:t>valen</a:t>
            </a:r>
            <a:r>
              <a:rPr lang="ro-RO" altLang="en-US" sz="2400" dirty="0"/>
              <a:t>ță</a:t>
            </a:r>
            <a:r>
              <a:rPr lang="en-US" altLang="en-US" sz="2400" dirty="0"/>
              <a:t> din </a:t>
            </a:r>
            <a:r>
              <a:rPr lang="en-US" altLang="en-US" sz="2400" dirty="0" err="1"/>
              <a:t>conductoarele</a:t>
            </a:r>
            <a:r>
              <a:rPr lang="en-US" altLang="en-US" sz="2400" dirty="0"/>
              <a:t> </a:t>
            </a:r>
            <a:r>
              <a:rPr lang="en-US" altLang="en-US" sz="2400" dirty="0" err="1"/>
              <a:t>metalice</a:t>
            </a:r>
            <a:r>
              <a:rPr lang="en-US" altLang="en-US" sz="2400" dirty="0"/>
              <a:t>. </a:t>
            </a:r>
            <a:endParaRPr lang="ro-RO" altLang="en-US" sz="2400" dirty="0"/>
          </a:p>
          <a:p>
            <a:r>
              <a:rPr lang="en-US" altLang="en-US" sz="2400" dirty="0" err="1"/>
              <a:t>Odata</a:t>
            </a:r>
            <a:r>
              <a:rPr lang="en-US" altLang="en-US" sz="2400" dirty="0"/>
              <a:t> </a:t>
            </a:r>
            <a:r>
              <a:rPr lang="en-US" altLang="en-US" sz="2400" dirty="0" err="1"/>
              <a:t>activat</a:t>
            </a:r>
            <a:r>
              <a:rPr lang="en-US" altLang="en-US" sz="2400" dirty="0"/>
              <a:t> c</a:t>
            </a:r>
            <a:r>
              <a:rPr lang="ro-RO" altLang="en-US" sz="2400" dirty="0"/>
              <a:t>â</a:t>
            </a:r>
            <a:r>
              <a:rPr lang="en-US" altLang="en-US" sz="2400" dirty="0" err="1"/>
              <a:t>mpul</a:t>
            </a:r>
            <a:r>
              <a:rPr lang="en-US" altLang="en-US" sz="2400" dirty="0"/>
              <a:t> electric, ace</a:t>
            </a:r>
            <a:r>
              <a:rPr lang="ro-RO" altLang="en-US" sz="2400" dirty="0"/>
              <a:t>ș</a:t>
            </a:r>
            <a:r>
              <a:rPr lang="en-US" altLang="en-US" sz="2400" dirty="0" err="1"/>
              <a:t>tia</a:t>
            </a:r>
            <a:r>
              <a:rPr lang="en-US" altLang="en-US" sz="2400" dirty="0"/>
              <a:t> </a:t>
            </a:r>
            <a:r>
              <a:rPr lang="en-US" altLang="en-US" sz="2400" dirty="0" err="1"/>
              <a:t>sunt</a:t>
            </a:r>
            <a:r>
              <a:rPr lang="en-US" altLang="en-US" sz="2400" dirty="0"/>
              <a:t> </a:t>
            </a:r>
            <a:r>
              <a:rPr lang="en-US" altLang="en-US" sz="2400" dirty="0" err="1"/>
              <a:t>angrena</a:t>
            </a:r>
            <a:r>
              <a:rPr lang="ro-RO" altLang="en-US" sz="2400" dirty="0"/>
              <a:t>ț</a:t>
            </a:r>
            <a:r>
              <a:rPr lang="en-US" altLang="en-US" sz="2400" dirty="0" err="1"/>
              <a:t>i</a:t>
            </a:r>
            <a:r>
              <a:rPr lang="en-US" altLang="en-US" sz="2400" dirty="0"/>
              <a:t> </a:t>
            </a:r>
            <a:r>
              <a:rPr lang="ro-RO" altLang="en-US" sz="2400" dirty="0"/>
              <a:t>î</a:t>
            </a:r>
            <a:r>
              <a:rPr lang="en-US" altLang="en-US" sz="2400" dirty="0" err="1"/>
              <a:t>ntr</a:t>
            </a:r>
            <a:r>
              <a:rPr lang="en-US" altLang="en-US" sz="2400" dirty="0"/>
              <a:t>-o mi</a:t>
            </a:r>
            <a:r>
              <a:rPr lang="ro-RO" altLang="en-US" sz="2400" dirty="0"/>
              <a:t>ș</a:t>
            </a:r>
            <a:r>
              <a:rPr lang="en-US" altLang="en-US" sz="2400" dirty="0"/>
              <a:t>care </a:t>
            </a:r>
            <a:r>
              <a:rPr lang="en-US" altLang="en-US" sz="2400" dirty="0" err="1"/>
              <a:t>prin</a:t>
            </a:r>
            <a:r>
              <a:rPr lang="en-US" altLang="en-US" sz="2400" dirty="0"/>
              <a:t> </a:t>
            </a:r>
            <a:r>
              <a:rPr lang="en-US" altLang="en-US" sz="2400" dirty="0" err="1"/>
              <a:t>conductorul</a:t>
            </a:r>
            <a:r>
              <a:rPr lang="en-US" altLang="en-US" sz="2400" dirty="0"/>
              <a:t> </a:t>
            </a:r>
            <a:r>
              <a:rPr lang="en-US" altLang="en-US" sz="2400" dirty="0" err="1"/>
              <a:t>metalic</a:t>
            </a:r>
            <a:r>
              <a:rPr lang="en-US" altLang="en-US" sz="2400" dirty="0"/>
              <a:t>, </a:t>
            </a:r>
            <a:r>
              <a:rPr lang="en-US" altLang="en-US" sz="2400" dirty="0" err="1"/>
              <a:t>rezisten</a:t>
            </a:r>
            <a:r>
              <a:rPr lang="ro-RO" altLang="en-US" sz="2400" dirty="0"/>
              <a:t>ț</a:t>
            </a:r>
            <a:r>
              <a:rPr lang="en-US" altLang="en-US" sz="2400" dirty="0"/>
              <a:t>a electric</a:t>
            </a:r>
            <a:r>
              <a:rPr lang="ro-RO" altLang="en-US" sz="2400" dirty="0"/>
              <a:t>ă</a:t>
            </a:r>
            <a:r>
              <a:rPr lang="en-US" altLang="en-US" sz="2400" dirty="0"/>
              <a:t> a </a:t>
            </a:r>
            <a:r>
              <a:rPr lang="en-US" altLang="en-US" sz="2400" dirty="0" err="1"/>
              <a:t>metalelor</a:t>
            </a:r>
            <a:r>
              <a:rPr lang="en-US" altLang="en-US" sz="2400" dirty="0"/>
              <a:t> </a:t>
            </a:r>
            <a:r>
              <a:rPr lang="en-US" altLang="en-US" sz="2400" dirty="0" err="1"/>
              <a:t>fiind</a:t>
            </a:r>
            <a:r>
              <a:rPr lang="en-US" altLang="en-US" sz="2400" dirty="0"/>
              <a:t> </a:t>
            </a:r>
            <a:r>
              <a:rPr lang="en-US" altLang="en-US" sz="2400" dirty="0" err="1"/>
              <a:t>dat</a:t>
            </a:r>
            <a:r>
              <a:rPr lang="ro-RO" altLang="en-US" sz="2400" dirty="0"/>
              <a:t>ă</a:t>
            </a:r>
            <a:r>
              <a:rPr lang="en-US" altLang="en-US" sz="2400" dirty="0"/>
              <a:t> de </a:t>
            </a:r>
            <a:r>
              <a:rPr lang="en-US" altLang="en-US" sz="2400" dirty="0" err="1"/>
              <a:t>frecven</a:t>
            </a:r>
            <a:r>
              <a:rPr lang="ro-RO" altLang="en-US" sz="2400" dirty="0"/>
              <a:t>ț</a:t>
            </a:r>
            <a:r>
              <a:rPr lang="en-US" altLang="en-US" sz="2400" dirty="0"/>
              <a:t>a </a:t>
            </a:r>
            <a:r>
              <a:rPr lang="en-US" altLang="en-US" sz="2400" dirty="0" err="1"/>
              <a:t>ciocnirilor</a:t>
            </a:r>
            <a:r>
              <a:rPr lang="en-US" altLang="en-US" sz="2400" dirty="0"/>
              <a:t> </a:t>
            </a:r>
            <a:r>
              <a:rPr lang="en-US" altLang="en-US" sz="2400" dirty="0" err="1"/>
              <a:t>electronilor</a:t>
            </a:r>
            <a:r>
              <a:rPr lang="en-US" altLang="en-US" sz="2400" dirty="0"/>
              <a:t> </a:t>
            </a:r>
            <a:r>
              <a:rPr lang="en-US" altLang="en-US" sz="2400" dirty="0" err="1"/>
              <a:t>liberi</a:t>
            </a:r>
            <a:r>
              <a:rPr lang="en-US" altLang="en-US" sz="2400" dirty="0"/>
              <a:t> cu </a:t>
            </a:r>
            <a:r>
              <a:rPr lang="en-US" altLang="en-US" sz="2400" dirty="0" err="1"/>
              <a:t>ionii</a:t>
            </a:r>
            <a:r>
              <a:rPr lang="en-US" altLang="en-US" sz="2400" dirty="0"/>
              <a:t> </a:t>
            </a:r>
            <a:r>
              <a:rPr lang="en-US" altLang="en-US" sz="2400" dirty="0" err="1"/>
              <a:t>pozitivi</a:t>
            </a:r>
            <a:r>
              <a:rPr lang="en-US" altLang="en-US" sz="2400" dirty="0"/>
              <a:t> din </a:t>
            </a:r>
            <a:r>
              <a:rPr lang="en-US" altLang="en-US" sz="2400" dirty="0" err="1"/>
              <a:t>nodurile</a:t>
            </a:r>
            <a:r>
              <a:rPr lang="en-US" altLang="en-US" sz="2400" dirty="0"/>
              <a:t> re</a:t>
            </a:r>
            <a:r>
              <a:rPr lang="ro-RO" altLang="en-US" sz="2400" dirty="0"/>
              <a:t>ț</a:t>
            </a:r>
            <a:r>
              <a:rPr lang="en-US" altLang="en-US" sz="2400" dirty="0" err="1"/>
              <a:t>elei</a:t>
            </a:r>
            <a:r>
              <a:rPr lang="en-US" altLang="en-US" sz="2400" dirty="0"/>
              <a:t>. </a:t>
            </a:r>
          </a:p>
          <a:p>
            <a:r>
              <a:rPr lang="en-US" altLang="en-US" sz="2400" dirty="0" err="1"/>
              <a:t>Ionii</a:t>
            </a:r>
            <a:r>
              <a:rPr lang="en-US" altLang="en-US" sz="2400" dirty="0"/>
              <a:t> </a:t>
            </a:r>
            <a:r>
              <a:rPr lang="en-US" altLang="en-US" sz="2400" dirty="0" err="1"/>
              <a:t>sunt</a:t>
            </a:r>
            <a:r>
              <a:rPr lang="en-US" altLang="en-US" sz="2400" dirty="0"/>
              <a:t> </a:t>
            </a:r>
            <a:r>
              <a:rPr lang="ro-RO" altLang="en-US" sz="2400" dirty="0"/>
              <a:t>î</a:t>
            </a:r>
            <a:r>
              <a:rPr lang="en-US" altLang="en-US" sz="2400" dirty="0" err="1"/>
              <a:t>ntr</a:t>
            </a:r>
            <a:r>
              <a:rPr lang="en-US" altLang="en-US" sz="2400" dirty="0"/>
              <a:t>-o permanent</a:t>
            </a:r>
            <a:r>
              <a:rPr lang="ro-RO" altLang="en-US" sz="2400" dirty="0"/>
              <a:t>ă</a:t>
            </a:r>
            <a:r>
              <a:rPr lang="en-US" altLang="en-US" sz="2400" dirty="0"/>
              <a:t> </a:t>
            </a:r>
            <a:r>
              <a:rPr lang="en-US" altLang="en-US" sz="2400" dirty="0" err="1"/>
              <a:t>vibra</a:t>
            </a:r>
            <a:r>
              <a:rPr lang="ro-RO" altLang="en-US" sz="2400" dirty="0"/>
              <a:t>ț</a:t>
            </a:r>
            <a:r>
              <a:rPr lang="en-US" altLang="en-US" sz="2400" dirty="0" err="1"/>
              <a:t>ie</a:t>
            </a:r>
            <a:r>
              <a:rPr lang="en-US" altLang="en-US" sz="2400" dirty="0"/>
              <a:t> </a:t>
            </a:r>
            <a:r>
              <a:rPr lang="en-US" altLang="en-US" sz="2400" dirty="0" err="1"/>
              <a:t>termic</a:t>
            </a:r>
            <a:r>
              <a:rPr lang="ro-RO" altLang="en-US" sz="2400" dirty="0"/>
              <a:t>ă</a:t>
            </a:r>
            <a:r>
              <a:rPr lang="en-US" altLang="en-US" sz="2400" dirty="0"/>
              <a:t> </a:t>
            </a:r>
            <a:r>
              <a:rPr lang="ro-RO" altLang="en-US" sz="2400" dirty="0"/>
              <a:t>î</a:t>
            </a:r>
            <a:r>
              <a:rPr lang="en-US" altLang="en-US" sz="2400" dirty="0"/>
              <a:t>n </a:t>
            </a:r>
            <a:r>
              <a:rPr lang="en-US" altLang="en-US" sz="2400" dirty="0" err="1"/>
              <a:t>jurul</a:t>
            </a:r>
            <a:r>
              <a:rPr lang="en-US" altLang="en-US" sz="2400" dirty="0"/>
              <a:t> </a:t>
            </a:r>
            <a:r>
              <a:rPr lang="en-US" altLang="en-US" sz="2400" dirty="0" err="1"/>
              <a:t>unei</a:t>
            </a:r>
            <a:r>
              <a:rPr lang="en-US" altLang="en-US" sz="2400" dirty="0"/>
              <a:t> </a:t>
            </a:r>
            <a:r>
              <a:rPr lang="en-US" altLang="en-US" sz="2400" dirty="0" err="1"/>
              <a:t>pozi</a:t>
            </a:r>
            <a:r>
              <a:rPr lang="ro-RO" altLang="en-US" sz="2400" dirty="0"/>
              <a:t>ț</a:t>
            </a:r>
            <a:r>
              <a:rPr lang="en-US" altLang="en-US" sz="2400" dirty="0"/>
              <a:t>ii de </a:t>
            </a:r>
            <a:r>
              <a:rPr lang="en-US" altLang="en-US" sz="2400" dirty="0" err="1"/>
              <a:t>echilibru</a:t>
            </a:r>
            <a:r>
              <a:rPr lang="en-US" altLang="en-US" sz="2400" dirty="0"/>
              <a:t>. </a:t>
            </a:r>
            <a:r>
              <a:rPr lang="en-US" altLang="en-US" sz="2400" dirty="0" err="1"/>
              <a:t>Cresc</a:t>
            </a:r>
            <a:r>
              <a:rPr lang="ro-RO" altLang="en-US" sz="2400" dirty="0"/>
              <a:t>â</a:t>
            </a:r>
            <a:r>
              <a:rPr lang="en-US" altLang="en-US" sz="2400" dirty="0" err="1"/>
              <a:t>nd</a:t>
            </a:r>
            <a:r>
              <a:rPr lang="en-US" altLang="en-US" sz="2400" dirty="0"/>
              <a:t> </a:t>
            </a:r>
            <a:r>
              <a:rPr lang="en-US" altLang="en-US" sz="2400" dirty="0" err="1"/>
              <a:t>temperatura</a:t>
            </a:r>
            <a:r>
              <a:rPr lang="en-US" altLang="en-US" sz="2400" dirty="0"/>
              <a:t>, </a:t>
            </a:r>
            <a:r>
              <a:rPr lang="en-US" altLang="en-US" sz="2400" dirty="0" err="1"/>
              <a:t>amplitudinea</a:t>
            </a:r>
            <a:r>
              <a:rPr lang="en-US" altLang="en-US" sz="2400" dirty="0"/>
              <a:t> </a:t>
            </a:r>
            <a:r>
              <a:rPr lang="en-US" altLang="en-US" sz="2400" dirty="0" err="1"/>
              <a:t>oscila</a:t>
            </a:r>
            <a:r>
              <a:rPr lang="ro-RO" altLang="en-US" sz="2400" dirty="0"/>
              <a:t>ț</a:t>
            </a:r>
            <a:r>
              <a:rPr lang="en-US" altLang="en-US" sz="2400" dirty="0" err="1"/>
              <a:t>iilor</a:t>
            </a:r>
            <a:r>
              <a:rPr lang="en-US" altLang="en-US" sz="2400" dirty="0"/>
              <a:t> </a:t>
            </a:r>
            <a:r>
              <a:rPr lang="en-US" altLang="en-US" sz="2400" dirty="0" err="1"/>
              <a:t>cre</a:t>
            </a:r>
            <a:r>
              <a:rPr lang="ro-RO" altLang="en-US" sz="2400" dirty="0"/>
              <a:t>ș</a:t>
            </a:r>
            <a:r>
              <a:rPr lang="en-US" altLang="en-US" sz="2400" dirty="0" err="1"/>
              <a:t>te</a:t>
            </a:r>
            <a:r>
              <a:rPr lang="en-US" altLang="en-US" sz="2400" dirty="0"/>
              <a:t>, </a:t>
            </a:r>
            <a:r>
              <a:rPr lang="en-US" altLang="en-US" sz="2400" dirty="0" err="1"/>
              <a:t>ceea</a:t>
            </a:r>
            <a:r>
              <a:rPr lang="en-US" altLang="en-US" sz="2400" dirty="0"/>
              <a:t> </a:t>
            </a:r>
            <a:r>
              <a:rPr lang="en-US" altLang="en-US" sz="2400" dirty="0" err="1"/>
              <a:t>ce</a:t>
            </a:r>
            <a:r>
              <a:rPr lang="en-US" altLang="en-US" sz="2400" dirty="0"/>
              <a:t> </a:t>
            </a:r>
            <a:r>
              <a:rPr lang="en-US" altLang="en-US" sz="2400" dirty="0" err="1"/>
              <a:t>fr</a:t>
            </a:r>
            <a:r>
              <a:rPr lang="ro-RO" altLang="en-US" sz="2400" dirty="0"/>
              <a:t>â</a:t>
            </a:r>
            <a:r>
              <a:rPr lang="en-US" altLang="en-US" sz="2400" dirty="0" err="1"/>
              <a:t>neaz</a:t>
            </a:r>
            <a:r>
              <a:rPr lang="ro-RO" altLang="en-US" sz="2400" dirty="0"/>
              <a:t>ă</a:t>
            </a:r>
            <a:r>
              <a:rPr lang="en-US" altLang="en-US" sz="2400" dirty="0"/>
              <a:t> mi</a:t>
            </a:r>
            <a:r>
              <a:rPr lang="ro-RO" altLang="en-US" sz="2400" dirty="0"/>
              <a:t>ș</a:t>
            </a:r>
            <a:r>
              <a:rPr lang="en-US" altLang="en-US" sz="2400" dirty="0" err="1"/>
              <a:t>carea</a:t>
            </a:r>
            <a:r>
              <a:rPr lang="en-US" altLang="en-US" sz="2400" dirty="0"/>
              <a:t> </a:t>
            </a:r>
            <a:r>
              <a:rPr lang="en-US" altLang="en-US" sz="2400" dirty="0" err="1"/>
              <a:t>electronilor</a:t>
            </a:r>
            <a:r>
              <a:rPr lang="en-US" altLang="en-US" sz="2400" dirty="0"/>
              <a:t> </a:t>
            </a:r>
            <a:r>
              <a:rPr lang="en-US" altLang="en-US" sz="2400" dirty="0" err="1"/>
              <a:t>liberi</a:t>
            </a:r>
            <a:r>
              <a:rPr lang="en-US" altLang="en-US" sz="2400" dirty="0"/>
              <a:t> sub </a:t>
            </a:r>
            <a:r>
              <a:rPr lang="en-US" altLang="en-US" sz="2400" dirty="0" err="1"/>
              <a:t>influen</a:t>
            </a:r>
            <a:r>
              <a:rPr lang="ro-RO" altLang="en-US" sz="2400" dirty="0"/>
              <a:t>ț</a:t>
            </a:r>
            <a:r>
              <a:rPr lang="en-US" altLang="en-US" sz="2400" dirty="0"/>
              <a:t>a c</a:t>
            </a:r>
            <a:r>
              <a:rPr lang="ro-RO" altLang="en-US" sz="2400" dirty="0"/>
              <a:t>â</a:t>
            </a:r>
            <a:r>
              <a:rPr lang="en-US" altLang="en-US" sz="2400" dirty="0" err="1"/>
              <a:t>mpului</a:t>
            </a:r>
            <a:r>
              <a:rPr lang="en-US" altLang="en-US" sz="2400" dirty="0"/>
              <a:t>. </a:t>
            </a:r>
            <a:endParaRPr lang="ro-RO" altLang="en-US" sz="2400" dirty="0"/>
          </a:p>
          <a:p>
            <a:r>
              <a:rPr lang="en-US" altLang="en-US" sz="2400" i="1" dirty="0"/>
              <a:t>A</a:t>
            </a:r>
            <a:r>
              <a:rPr lang="ro-RO" altLang="en-US" sz="2400" i="1" dirty="0"/>
              <a:t>ș</a:t>
            </a:r>
            <a:r>
              <a:rPr lang="en-US" altLang="en-US" sz="2400" i="1" dirty="0"/>
              <a:t>a se </a:t>
            </a:r>
            <a:r>
              <a:rPr lang="en-US" altLang="en-US" sz="2400" i="1" dirty="0" err="1"/>
              <a:t>explic</a:t>
            </a:r>
            <a:r>
              <a:rPr lang="ro-RO" altLang="en-US" sz="2400" i="1" dirty="0"/>
              <a:t>ă</a:t>
            </a:r>
            <a:r>
              <a:rPr lang="en-US" altLang="en-US" sz="2400" i="1" dirty="0"/>
              <a:t> </a:t>
            </a:r>
            <a:r>
              <a:rPr lang="ro-RO" altLang="en-US" sz="2400" i="1" dirty="0"/>
              <a:t>ș</a:t>
            </a:r>
            <a:r>
              <a:rPr lang="en-US" altLang="en-US" sz="2400" i="1" dirty="0" err="1"/>
              <a:t>i</a:t>
            </a:r>
            <a:r>
              <a:rPr lang="en-US" altLang="en-US" sz="2400" i="1" dirty="0"/>
              <a:t> </a:t>
            </a:r>
            <a:r>
              <a:rPr lang="en-US" altLang="en-US" sz="2400" i="1" dirty="0" err="1"/>
              <a:t>cre</a:t>
            </a:r>
            <a:r>
              <a:rPr lang="ro-RO" altLang="en-US" sz="2400" i="1" dirty="0"/>
              <a:t>ș</a:t>
            </a:r>
            <a:r>
              <a:rPr lang="en-US" altLang="en-US" sz="2400" i="1" dirty="0" err="1"/>
              <a:t>terea</a:t>
            </a:r>
            <a:r>
              <a:rPr lang="en-US" altLang="en-US" sz="2400" i="1" dirty="0"/>
              <a:t> </a:t>
            </a:r>
            <a:r>
              <a:rPr lang="en-US" altLang="en-US" sz="2400" i="1" dirty="0" err="1"/>
              <a:t>rezisten</a:t>
            </a:r>
            <a:r>
              <a:rPr lang="ro-RO" altLang="en-US" sz="2400" i="1" dirty="0"/>
              <a:t>ț</a:t>
            </a:r>
            <a:r>
              <a:rPr lang="en-US" altLang="en-US" sz="2400" i="1" dirty="0" err="1"/>
              <a:t>ei</a:t>
            </a:r>
            <a:r>
              <a:rPr lang="en-US" altLang="en-US" sz="2400" i="1" dirty="0"/>
              <a:t> (</a:t>
            </a:r>
            <a:r>
              <a:rPr lang="en-US" altLang="en-US" sz="2400" i="1" dirty="0" err="1"/>
              <a:t>rezistivit</a:t>
            </a:r>
            <a:r>
              <a:rPr lang="ro-RO" altLang="en-US" sz="2400" i="1" dirty="0"/>
              <a:t>ăț</a:t>
            </a:r>
            <a:r>
              <a:rPr lang="en-US" altLang="en-US" sz="2400" i="1" dirty="0"/>
              <a:t>ii) </a:t>
            </a:r>
            <a:r>
              <a:rPr lang="en-US" altLang="en-US" sz="2400" i="1" dirty="0" err="1"/>
              <a:t>metalelor</a:t>
            </a:r>
            <a:r>
              <a:rPr lang="en-US" altLang="en-US" sz="2400" i="1" dirty="0"/>
              <a:t> cu </a:t>
            </a:r>
            <a:r>
              <a:rPr lang="en-US" altLang="en-US" sz="2400" i="1" dirty="0" err="1"/>
              <a:t>temperatura</a:t>
            </a:r>
            <a:r>
              <a:rPr lang="en-US" altLang="en-US" sz="2400" i="1" dirty="0"/>
              <a:t>. </a:t>
            </a:r>
            <a:endParaRPr lang="en-GB" altLang="en-US" sz="2400" i="1" dirty="0"/>
          </a:p>
          <a:p>
            <a:endParaRPr lang="en-GB" altLang="en-US" dirty="0"/>
          </a:p>
        </p:txBody>
      </p:sp>
      <p:sp>
        <p:nvSpPr>
          <p:cNvPr id="11267"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B2F39A2-0B82-40E8-8066-6919C4BFA1B2}" type="slidenum">
              <a:rPr lang="zh-CN" altLang="en-US" sz="1400" smtClean="0"/>
              <a:pPr>
                <a:spcBef>
                  <a:spcPct val="0"/>
                </a:spcBef>
                <a:buFontTx/>
                <a:buNone/>
              </a:pPr>
              <a:t>7</a:t>
            </a:fld>
            <a:endParaRPr lang="zh-CN" altLang="en-US"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43940" y="936309"/>
          <a:ext cx="5455919" cy="5214194"/>
        </p:xfrm>
        <a:graphic>
          <a:graphicData uri="http://schemas.openxmlformats.org/drawingml/2006/table">
            <a:tbl>
              <a:tblPr/>
              <a:tblGrid>
                <a:gridCol w="2003534">
                  <a:extLst>
                    <a:ext uri="{9D8B030D-6E8A-4147-A177-3AD203B41FA5}">
                      <a16:colId xmlns:a16="http://schemas.microsoft.com/office/drawing/2014/main" val="20000"/>
                    </a:ext>
                  </a:extLst>
                </a:gridCol>
                <a:gridCol w="923576">
                  <a:extLst>
                    <a:ext uri="{9D8B030D-6E8A-4147-A177-3AD203B41FA5}">
                      <a16:colId xmlns:a16="http://schemas.microsoft.com/office/drawing/2014/main" val="20001"/>
                    </a:ext>
                  </a:extLst>
                </a:gridCol>
                <a:gridCol w="1803047">
                  <a:extLst>
                    <a:ext uri="{9D8B030D-6E8A-4147-A177-3AD203B41FA5}">
                      <a16:colId xmlns:a16="http://schemas.microsoft.com/office/drawing/2014/main" val="20002"/>
                    </a:ext>
                  </a:extLst>
                </a:gridCol>
                <a:gridCol w="725762">
                  <a:extLst>
                    <a:ext uri="{9D8B030D-6E8A-4147-A177-3AD203B41FA5}">
                      <a16:colId xmlns:a16="http://schemas.microsoft.com/office/drawing/2014/main" val="20003"/>
                    </a:ext>
                  </a:extLst>
                </a:gridCol>
              </a:tblGrid>
              <a:tr h="413049">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Impurități donoare în Si</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Ec(-) /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Ev(+), eV</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Impurități acceptoare în Si</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Ec(-) / Ev(+), eV</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-0,044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+0,015</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As</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-0,049</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+0,057</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Sb</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-0,039</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Ga</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+0,065</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Li</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+0,16</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Ag</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+0,024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Au</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+0,35</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+0,37</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Mn</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+0,52</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Ag</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Au</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Zn</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+0,31</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Zn</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+0,55</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865">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Impurități donoare în Ge</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Impurități acceptoare în Ge</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-0,012</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+0,0104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As</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-0,0127</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+0,0102</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Sb</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-0,0096</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Ga</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+0,0108</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Li</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-0,0093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+0,0112</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Au</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+0,05</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Mn</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-0,37</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Cu</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-0,026</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Ag</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Ag</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-0,29</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Au</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+0,16</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Au</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Au</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-0,04</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Zn</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+0,03</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Zn</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+0,09</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Cd</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+0,05</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7"/>
                  </a:ext>
                </a:extLst>
              </a:tr>
              <a:tr h="16002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Cd</a:t>
                      </a:r>
                      <a:r>
                        <a:rPr kumimoji="0" lang="ro-RO" altLang="en-US" sz="11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a:t>
                      </a:r>
                      <a:endParaRPr kumimoji="0" lang="en-GB"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+0,16</a:t>
                      </a:r>
                      <a:endParaRPr kumimoji="0" lang="en-GB"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27287" marR="2728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8"/>
                  </a:ext>
                </a:extLst>
              </a:tr>
            </a:tbl>
          </a:graphicData>
        </a:graphic>
      </p:graphicFrame>
      <p:sp>
        <p:nvSpPr>
          <p:cNvPr id="117914" name="Rectangle 4"/>
          <p:cNvSpPr>
            <a:spLocks noChangeArrowheads="1"/>
          </p:cNvSpPr>
          <p:nvPr/>
        </p:nvSpPr>
        <p:spPr bwMode="auto">
          <a:xfrm>
            <a:off x="7254478" y="2202657"/>
            <a:ext cx="188952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1350" dirty="0" err="1"/>
              <a:t>Notă</a:t>
            </a:r>
            <a:r>
              <a:rPr lang="en-GB" altLang="en-US" sz="1350" dirty="0"/>
              <a:t>: </a:t>
            </a:r>
            <a:r>
              <a:rPr lang="en-GB" altLang="en-US" sz="1350" dirty="0" err="1"/>
              <a:t>semnul</a:t>
            </a:r>
            <a:r>
              <a:rPr lang="en-GB" altLang="en-US" sz="1350" dirty="0"/>
              <a:t> (-) </a:t>
            </a:r>
            <a:r>
              <a:rPr lang="en-GB" altLang="en-US" sz="1350" dirty="0" err="1"/>
              <a:t>denotă</a:t>
            </a:r>
            <a:r>
              <a:rPr lang="en-GB" altLang="en-US" sz="1350" dirty="0"/>
              <a:t> </a:t>
            </a:r>
            <a:r>
              <a:rPr lang="en-GB" altLang="en-US" sz="1350" dirty="0" err="1"/>
              <a:t>poziția</a:t>
            </a:r>
            <a:r>
              <a:rPr lang="en-GB" altLang="en-US" sz="1350" dirty="0"/>
              <a:t> </a:t>
            </a:r>
            <a:r>
              <a:rPr lang="en-GB" altLang="en-US" sz="1350" dirty="0" err="1"/>
              <a:t>nivelului</a:t>
            </a:r>
            <a:r>
              <a:rPr lang="en-GB" altLang="en-US" sz="1350" dirty="0"/>
              <a:t> </a:t>
            </a:r>
            <a:r>
              <a:rPr lang="en-GB" altLang="en-US" sz="1350" dirty="0" err="1"/>
              <a:t>mai</a:t>
            </a:r>
            <a:r>
              <a:rPr lang="en-GB" altLang="en-US" sz="1350" dirty="0"/>
              <a:t> </a:t>
            </a:r>
            <a:r>
              <a:rPr lang="en-GB" altLang="en-US" sz="1350" dirty="0" err="1"/>
              <a:t>jos</a:t>
            </a:r>
            <a:r>
              <a:rPr lang="en-GB" altLang="en-US" sz="1350" dirty="0"/>
              <a:t> de </a:t>
            </a:r>
            <a:r>
              <a:rPr lang="en-GB" altLang="en-US" sz="1350" dirty="0" err="1"/>
              <a:t>fundul</a:t>
            </a:r>
            <a:r>
              <a:rPr lang="en-GB" altLang="en-US" sz="1350" dirty="0"/>
              <a:t> </a:t>
            </a:r>
            <a:r>
              <a:rPr lang="en-GB" altLang="en-US" sz="1350" dirty="0" err="1"/>
              <a:t>benzii</a:t>
            </a:r>
            <a:r>
              <a:rPr lang="en-GB" altLang="en-US" sz="1350" dirty="0"/>
              <a:t> de </a:t>
            </a:r>
            <a:r>
              <a:rPr lang="en-GB" altLang="en-US" sz="1350" dirty="0" err="1"/>
              <a:t>conducție</a:t>
            </a:r>
            <a:r>
              <a:rPr lang="en-GB" altLang="en-US" sz="1350" dirty="0"/>
              <a:t>, </a:t>
            </a:r>
            <a:endParaRPr lang="ro-RO" altLang="en-US" sz="1350" dirty="0"/>
          </a:p>
          <a:p>
            <a:pPr>
              <a:spcBef>
                <a:spcPct val="0"/>
              </a:spcBef>
              <a:buFontTx/>
              <a:buNone/>
            </a:pPr>
            <a:r>
              <a:rPr lang="en-GB" altLang="en-US" sz="1350" dirty="0" err="1"/>
              <a:t>iar</a:t>
            </a:r>
            <a:r>
              <a:rPr lang="en-GB" altLang="en-US" sz="1350" dirty="0"/>
              <a:t> </a:t>
            </a:r>
            <a:r>
              <a:rPr lang="en-GB" altLang="en-US" sz="1350" dirty="0" err="1"/>
              <a:t>semnul</a:t>
            </a:r>
            <a:r>
              <a:rPr lang="en-GB" altLang="en-US" sz="1350" dirty="0"/>
              <a:t> (+) – </a:t>
            </a:r>
            <a:r>
              <a:rPr lang="en-GB" altLang="en-US" sz="1350" dirty="0" err="1"/>
              <a:t>mai</a:t>
            </a:r>
            <a:r>
              <a:rPr lang="en-GB" altLang="en-US" sz="1350" dirty="0"/>
              <a:t> sus de </a:t>
            </a:r>
            <a:r>
              <a:rPr lang="en-GB" altLang="en-US" sz="1350" dirty="0" err="1"/>
              <a:t>banda</a:t>
            </a:r>
            <a:r>
              <a:rPr lang="en-GB" altLang="en-US" sz="1350" dirty="0"/>
              <a:t> de valență.</a:t>
            </a:r>
          </a:p>
        </p:txBody>
      </p:sp>
    </p:spTree>
    <p:extLst>
      <p:ext uri="{BB962C8B-B14F-4D97-AF65-F5344CB8AC3E}">
        <p14:creationId xmlns:p14="http://schemas.microsoft.com/office/powerpoint/2010/main" val="27058932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179512" y="476672"/>
            <a:ext cx="5781949" cy="590550"/>
          </a:xfrm>
        </p:spPr>
        <p:txBody>
          <a:bodyPr>
            <a:normAutofit fontScale="90000"/>
          </a:bodyPr>
          <a:lstStyle/>
          <a:p>
            <a:r>
              <a:rPr lang="it-IT" altLang="en-US" dirty="0"/>
              <a:t>Compensarea impurităților în </a:t>
            </a:r>
            <a:r>
              <a:rPr lang="ro-RO" altLang="en-US" dirty="0"/>
              <a:t>SC</a:t>
            </a:r>
            <a:r>
              <a:rPr lang="it-IT" altLang="en-US" dirty="0"/>
              <a:t> extrinseci</a:t>
            </a:r>
            <a:endParaRPr lang="en-GB" altLang="en-US" dirty="0"/>
          </a:p>
        </p:txBody>
      </p:sp>
      <p:sp>
        <p:nvSpPr>
          <p:cNvPr id="118787" name="Content Placeholder 2"/>
          <p:cNvSpPr>
            <a:spLocks noGrp="1"/>
          </p:cNvSpPr>
          <p:nvPr>
            <p:ph idx="1"/>
          </p:nvPr>
        </p:nvSpPr>
        <p:spPr>
          <a:xfrm>
            <a:off x="179512" y="2420888"/>
            <a:ext cx="8820719" cy="3600400"/>
          </a:xfrm>
        </p:spPr>
        <p:txBody>
          <a:bodyPr>
            <a:normAutofit/>
          </a:bodyPr>
          <a:lstStyle/>
          <a:p>
            <a:pPr marL="0" indent="0">
              <a:buNone/>
            </a:pPr>
            <a:r>
              <a:rPr lang="en-GB" altLang="en-US" sz="2600" dirty="0" err="1"/>
              <a:t>Dacă</a:t>
            </a:r>
            <a:r>
              <a:rPr lang="en-GB" altLang="en-US" sz="2600" dirty="0"/>
              <a:t> un semiconductor </a:t>
            </a:r>
            <a:r>
              <a:rPr lang="en-GB" altLang="en-US" sz="2600" dirty="0" err="1"/>
              <a:t>este</a:t>
            </a:r>
            <a:r>
              <a:rPr lang="en-GB" altLang="en-US" sz="2600" dirty="0"/>
              <a:t> </a:t>
            </a:r>
            <a:r>
              <a:rPr lang="en-GB" altLang="en-US" sz="2600" dirty="0" err="1"/>
              <a:t>dopat</a:t>
            </a:r>
            <a:r>
              <a:rPr lang="en-GB" altLang="en-US" sz="2600" dirty="0"/>
              <a:t> </a:t>
            </a:r>
            <a:r>
              <a:rPr lang="en-GB" altLang="en-US" sz="2600" dirty="0" err="1"/>
              <a:t>și</a:t>
            </a:r>
            <a:r>
              <a:rPr lang="en-GB" altLang="en-US" sz="2600" dirty="0"/>
              <a:t> cu </a:t>
            </a:r>
            <a:r>
              <a:rPr lang="en-GB" altLang="en-US" sz="2600" dirty="0" err="1"/>
              <a:t>donori</a:t>
            </a:r>
            <a:r>
              <a:rPr lang="en-GB" altLang="en-US" sz="2600" dirty="0"/>
              <a:t> </a:t>
            </a:r>
            <a:r>
              <a:rPr lang="en-GB" altLang="en-US" sz="2600" dirty="0" err="1"/>
              <a:t>și</a:t>
            </a:r>
            <a:r>
              <a:rPr lang="en-GB" altLang="en-US" sz="2600" dirty="0"/>
              <a:t> cu </a:t>
            </a:r>
            <a:r>
              <a:rPr lang="en-GB" altLang="en-US" sz="2600" dirty="0" err="1"/>
              <a:t>acceptori</a:t>
            </a:r>
            <a:r>
              <a:rPr lang="en-GB" altLang="en-US" sz="2600" dirty="0"/>
              <a:t> </a:t>
            </a:r>
            <a:r>
              <a:rPr lang="en-GB" altLang="en-US" sz="2600" dirty="0" err="1"/>
              <a:t>observăm</a:t>
            </a:r>
            <a:r>
              <a:rPr lang="en-GB" altLang="en-US" sz="2600" dirty="0"/>
              <a:t> </a:t>
            </a:r>
            <a:r>
              <a:rPr lang="en-GB" altLang="en-US" sz="2600" dirty="0" err="1"/>
              <a:t>procesul</a:t>
            </a:r>
            <a:r>
              <a:rPr lang="en-GB" altLang="en-US" sz="2600" dirty="0"/>
              <a:t> de </a:t>
            </a:r>
            <a:r>
              <a:rPr lang="en-GB" altLang="en-US" sz="2600" dirty="0" err="1"/>
              <a:t>compensare</a:t>
            </a:r>
            <a:r>
              <a:rPr lang="en-GB" altLang="en-US" sz="2600" dirty="0"/>
              <a:t> </a:t>
            </a:r>
            <a:r>
              <a:rPr lang="en-GB" altLang="en-US" sz="2600" dirty="0" err="1"/>
              <a:t>reciprocă</a:t>
            </a:r>
            <a:r>
              <a:rPr lang="en-GB" altLang="en-US" sz="2600" dirty="0"/>
              <a:t> a </a:t>
            </a:r>
            <a:r>
              <a:rPr lang="ro-RO" altLang="en-US" sz="2600" dirty="0">
                <a:solidFill>
                  <a:srgbClr val="FF0000"/>
                </a:solidFill>
              </a:rPr>
              <a:t>acțiunii</a:t>
            </a:r>
            <a:r>
              <a:rPr lang="ro-RO" altLang="en-US" sz="2600" dirty="0"/>
              <a:t> </a:t>
            </a:r>
            <a:r>
              <a:rPr lang="en-GB" altLang="en-US" sz="2600" dirty="0" err="1"/>
              <a:t>impurităților</a:t>
            </a:r>
            <a:endParaRPr lang="en-GB" altLang="en-US" sz="2600" dirty="0"/>
          </a:p>
          <a:p>
            <a:pPr marL="0" indent="0">
              <a:buNone/>
            </a:pPr>
            <a:r>
              <a:rPr lang="en-GB" altLang="en-US" sz="2600" dirty="0" err="1"/>
              <a:t>Compensarea</a:t>
            </a:r>
            <a:r>
              <a:rPr lang="en-GB" altLang="en-US" sz="2600" dirty="0"/>
              <a:t> </a:t>
            </a:r>
            <a:r>
              <a:rPr lang="en-GB" altLang="en-US" sz="2600" dirty="0" err="1"/>
              <a:t>poate</a:t>
            </a:r>
            <a:r>
              <a:rPr lang="en-GB" altLang="en-US" sz="2600" dirty="0"/>
              <a:t> fi </a:t>
            </a:r>
            <a:r>
              <a:rPr lang="en-GB" altLang="en-US" sz="2600" dirty="0" err="1"/>
              <a:t>diferită</a:t>
            </a:r>
            <a:r>
              <a:rPr lang="en-GB" altLang="en-US" sz="2600" dirty="0"/>
              <a:t>:</a:t>
            </a:r>
          </a:p>
          <a:p>
            <a:pPr marL="0" indent="0"/>
            <a:r>
              <a:rPr lang="en-GB" altLang="en-US" sz="2600" dirty="0" err="1"/>
              <a:t>deplină</a:t>
            </a:r>
            <a:r>
              <a:rPr lang="en-GB" altLang="en-US" sz="2600" dirty="0"/>
              <a:t> (</a:t>
            </a:r>
            <a:r>
              <a:rPr lang="en-GB" altLang="en-US" sz="2600" dirty="0" err="1"/>
              <a:t>N</a:t>
            </a:r>
            <a:r>
              <a:rPr lang="en-GB" altLang="en-US" sz="2600" baseline="-25000" dirty="0" err="1"/>
              <a:t>d</a:t>
            </a:r>
            <a:r>
              <a:rPr lang="en-GB" altLang="en-US" sz="2600" dirty="0"/>
              <a:t> = N</a:t>
            </a:r>
            <a:r>
              <a:rPr lang="en-GB" altLang="en-US" sz="2600" baseline="-25000" dirty="0"/>
              <a:t>a</a:t>
            </a:r>
            <a:r>
              <a:rPr lang="en-GB" altLang="en-US" sz="2600" dirty="0"/>
              <a:t>). </a:t>
            </a:r>
            <a:r>
              <a:rPr lang="en-GB" altLang="en-US" sz="2600" dirty="0" err="1"/>
              <a:t>În</a:t>
            </a:r>
            <a:r>
              <a:rPr lang="en-GB" altLang="en-US" sz="2600" dirty="0"/>
              <a:t> </a:t>
            </a:r>
            <a:r>
              <a:rPr lang="en-GB" altLang="en-US" sz="2600" dirty="0" err="1"/>
              <a:t>acest</a:t>
            </a:r>
            <a:r>
              <a:rPr lang="en-GB" altLang="en-US" sz="2600" dirty="0"/>
              <a:t> </a:t>
            </a:r>
            <a:r>
              <a:rPr lang="en-GB" altLang="en-US" sz="2600" dirty="0" err="1"/>
              <a:t>caz</a:t>
            </a:r>
            <a:r>
              <a:rPr lang="en-GB" altLang="en-US" sz="2600" dirty="0"/>
              <a:t> </a:t>
            </a:r>
            <a:r>
              <a:rPr lang="en-GB" altLang="en-US" sz="2600" dirty="0" err="1"/>
              <a:t>comportamentul</a:t>
            </a:r>
            <a:r>
              <a:rPr lang="en-GB" altLang="en-US" sz="2600" dirty="0"/>
              <a:t> </a:t>
            </a:r>
            <a:r>
              <a:rPr lang="en-GB" altLang="en-US" sz="2600" dirty="0" err="1"/>
              <a:t>semiconductorului</a:t>
            </a:r>
            <a:r>
              <a:rPr lang="en-GB" altLang="en-US" sz="2600" dirty="0"/>
              <a:t> </a:t>
            </a:r>
            <a:r>
              <a:rPr lang="en-GB" altLang="en-US" sz="2600" dirty="0" err="1"/>
              <a:t>va</a:t>
            </a:r>
            <a:r>
              <a:rPr lang="en-GB" altLang="en-US" sz="2600" dirty="0"/>
              <a:t> fi similar </a:t>
            </a:r>
            <a:r>
              <a:rPr lang="en-GB" altLang="en-US" sz="2600" dirty="0" err="1"/>
              <a:t>semiconductorului</a:t>
            </a:r>
            <a:r>
              <a:rPr lang="en-GB" altLang="en-US" sz="2600" dirty="0"/>
              <a:t> </a:t>
            </a:r>
            <a:r>
              <a:rPr lang="en-GB" altLang="en-US" sz="2600" dirty="0" err="1"/>
              <a:t>intrinsec</a:t>
            </a:r>
            <a:r>
              <a:rPr lang="en-GB" altLang="en-US" sz="2600" dirty="0"/>
              <a:t>;</a:t>
            </a:r>
          </a:p>
          <a:p>
            <a:pPr marL="0" indent="0"/>
            <a:r>
              <a:rPr lang="en-GB" altLang="en-US" sz="2600" dirty="0" err="1"/>
              <a:t>parțială</a:t>
            </a:r>
            <a:r>
              <a:rPr lang="en-GB" altLang="en-US" sz="2600" dirty="0"/>
              <a:t>. </a:t>
            </a:r>
            <a:r>
              <a:rPr lang="en-GB" altLang="en-US" sz="2600" dirty="0" err="1"/>
              <a:t>Dacă</a:t>
            </a:r>
            <a:r>
              <a:rPr lang="en-GB" altLang="en-US" sz="2600" dirty="0"/>
              <a:t> </a:t>
            </a:r>
            <a:r>
              <a:rPr lang="en-GB" altLang="en-US" sz="2600" dirty="0" err="1"/>
              <a:t>N</a:t>
            </a:r>
            <a:r>
              <a:rPr lang="en-GB" altLang="en-US" sz="2600" baseline="-25000" dirty="0" err="1"/>
              <a:t>d</a:t>
            </a:r>
            <a:r>
              <a:rPr lang="en-GB" altLang="en-US" sz="2600" dirty="0"/>
              <a:t> &gt; N</a:t>
            </a:r>
            <a:r>
              <a:rPr lang="en-GB" altLang="en-US" sz="2600" baseline="-25000" dirty="0"/>
              <a:t>a</a:t>
            </a:r>
            <a:r>
              <a:rPr lang="en-GB" altLang="en-US" sz="2600" dirty="0"/>
              <a:t>, </a:t>
            </a:r>
            <a:r>
              <a:rPr lang="en-GB" altLang="en-US" sz="2600" dirty="0" err="1"/>
              <a:t>semiconductorul</a:t>
            </a:r>
            <a:r>
              <a:rPr lang="en-GB" altLang="en-US" sz="2600" dirty="0"/>
              <a:t> </a:t>
            </a:r>
            <a:r>
              <a:rPr lang="en-GB" altLang="en-US" sz="2600" dirty="0" err="1"/>
              <a:t>va</a:t>
            </a:r>
            <a:r>
              <a:rPr lang="en-GB" altLang="en-US" sz="2600" dirty="0"/>
              <a:t> fi ca un SC de tip n. </a:t>
            </a:r>
            <a:r>
              <a:rPr lang="en-GB" altLang="en-US" sz="2600" dirty="0" err="1"/>
              <a:t>Dacă</a:t>
            </a:r>
            <a:r>
              <a:rPr lang="en-GB" altLang="en-US" sz="2600" dirty="0"/>
              <a:t> </a:t>
            </a:r>
            <a:r>
              <a:rPr lang="en-GB" altLang="en-US" sz="2600" dirty="0" err="1"/>
              <a:t>N</a:t>
            </a:r>
            <a:r>
              <a:rPr lang="en-GB" altLang="en-US" sz="2600" baseline="-25000" dirty="0" err="1"/>
              <a:t>d</a:t>
            </a:r>
            <a:r>
              <a:rPr lang="en-GB" altLang="en-US" sz="2600" dirty="0"/>
              <a:t> &lt; N</a:t>
            </a:r>
            <a:r>
              <a:rPr lang="en-GB" altLang="en-US" sz="2600" baseline="-25000" dirty="0"/>
              <a:t>a</a:t>
            </a:r>
            <a:r>
              <a:rPr lang="en-GB" altLang="en-US" sz="2600" dirty="0"/>
              <a:t>, </a:t>
            </a:r>
            <a:r>
              <a:rPr lang="en-GB" altLang="en-US" sz="2600" dirty="0" err="1"/>
              <a:t>semiconductorul</a:t>
            </a:r>
            <a:r>
              <a:rPr lang="en-GB" altLang="en-US" sz="2600" dirty="0"/>
              <a:t> </a:t>
            </a:r>
            <a:r>
              <a:rPr lang="en-GB" altLang="en-US" sz="2600" dirty="0" err="1"/>
              <a:t>va</a:t>
            </a:r>
            <a:r>
              <a:rPr lang="en-GB" altLang="en-US" sz="2600" dirty="0"/>
              <a:t> fi ca un SC de tip p.</a:t>
            </a:r>
          </a:p>
          <a:p>
            <a:pPr marL="0" indent="0"/>
            <a:endParaRPr lang="en-GB" altLang="en-US" dirty="0"/>
          </a:p>
        </p:txBody>
      </p:sp>
      <p:pic>
        <p:nvPicPr>
          <p:cNvPr id="1187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3841"/>
            <a:ext cx="2628031" cy="23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9040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a:xfrm>
            <a:off x="179512" y="692696"/>
            <a:ext cx="8964488" cy="2376264"/>
          </a:xfrm>
        </p:spPr>
        <p:txBody>
          <a:bodyPr/>
          <a:lstStyle/>
          <a:p>
            <a:r>
              <a:rPr lang="ro-RO" altLang="en-US" sz="2800" i="1" dirty="0"/>
              <a:t>Notă importantă:</a:t>
            </a:r>
          </a:p>
          <a:p>
            <a:r>
              <a:rPr lang="ro-RO" altLang="en-US" sz="2800" i="1" dirty="0"/>
              <a:t>La concentrații foarte înalte a impurităților nivelul Fermi poate să se deplaseze în afara benzii interzise în BC (în SC tip n) sau în BV (SC de tip p). Astfel de </a:t>
            </a:r>
            <a:r>
              <a:rPr lang="ro-RO" altLang="en-US" sz="2800" i="1" dirty="0">
                <a:solidFill>
                  <a:srgbClr val="FF0000"/>
                </a:solidFill>
              </a:rPr>
              <a:t>semiconductori </a:t>
            </a:r>
            <a:r>
              <a:rPr lang="ro-RO" altLang="en-US" sz="2800" i="1" dirty="0"/>
              <a:t>se numesc  </a:t>
            </a:r>
            <a:r>
              <a:rPr lang="ro-RO" altLang="en-US" sz="2800" i="1" dirty="0">
                <a:solidFill>
                  <a:srgbClr val="FF0000"/>
                </a:solidFill>
              </a:rPr>
              <a:t>degenerați</a:t>
            </a:r>
          </a:p>
          <a:p>
            <a:endParaRPr lang="en-GB" altLang="en-US" dirty="0"/>
          </a:p>
        </p:txBody>
      </p:sp>
      <p:sp>
        <p:nvSpPr>
          <p:cNvPr id="2" name="Rectangle 1"/>
          <p:cNvSpPr/>
          <p:nvPr/>
        </p:nvSpPr>
        <p:spPr>
          <a:xfrm>
            <a:off x="413284" y="5013176"/>
            <a:ext cx="8496944" cy="1200329"/>
          </a:xfrm>
          <a:prstGeom prst="rect">
            <a:avLst/>
          </a:prstGeom>
        </p:spPr>
        <p:txBody>
          <a:bodyPr wrap="square">
            <a:spAutoFit/>
          </a:bodyPr>
          <a:lstStyle/>
          <a:p>
            <a:r>
              <a:rPr lang="ro-RO" dirty="0"/>
              <a:t>Spre deosebire de semiconductori nedegenerați, acest tip de semiconductor nu respectă legea acțiunii masei, care leagă concentrația intrinsecă a purtătorului de temperatură și bandgap.</a:t>
            </a:r>
          </a:p>
        </p:txBody>
      </p:sp>
      <p:sp>
        <p:nvSpPr>
          <p:cNvPr id="3" name="Rectangle 2"/>
          <p:cNvSpPr/>
          <p:nvPr/>
        </p:nvSpPr>
        <p:spPr>
          <a:xfrm>
            <a:off x="467544" y="3263185"/>
            <a:ext cx="8352928" cy="1384995"/>
          </a:xfrm>
          <a:prstGeom prst="rect">
            <a:avLst/>
          </a:prstGeom>
        </p:spPr>
        <p:txBody>
          <a:bodyPr wrap="square">
            <a:spAutoFit/>
          </a:bodyPr>
          <a:lstStyle/>
          <a:p>
            <a:r>
              <a:rPr lang="ro-RO" sz="2800"/>
              <a:t>Până la </a:t>
            </a:r>
            <a:r>
              <a:rPr lang="ro-RO" sz="2800" dirty="0"/>
              <a:t>la distanța energetică de 3kT a nivelulului Fermi de la BC sau BV – semiconductorii sunt nedegenerați sau sunt dopati insuficient de puternic</a:t>
            </a:r>
          </a:p>
        </p:txBody>
      </p:sp>
    </p:spTree>
    <p:extLst>
      <p:ext uri="{BB962C8B-B14F-4D97-AF65-F5344CB8AC3E}">
        <p14:creationId xmlns:p14="http://schemas.microsoft.com/office/powerpoint/2010/main" val="27618974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429C00D-C9B5-4A7D-902B-CBF58E2D6B28}" type="slidenum">
              <a:rPr lang="zh-CN" altLang="en-US" smtClean="0"/>
              <a:pPr>
                <a:defRPr/>
              </a:pPr>
              <a:t>73</a:t>
            </a:fld>
            <a:endParaRPr lang="zh-CN" altLang="en-US"/>
          </a:p>
        </p:txBody>
      </p:sp>
      <p:pic>
        <p:nvPicPr>
          <p:cNvPr id="79874" name="Picture 2" descr="Schematic for bandgap engineering of semiconductors. The band structure...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751" y="260648"/>
            <a:ext cx="9158125" cy="4320480"/>
          </a:xfrm>
          <a:prstGeom prst="rect">
            <a:avLst/>
          </a:prstGeom>
          <a:noFill/>
          <a:extLst>
            <a:ext uri="{909E8E84-426E-40DD-AFC4-6F175D3DCCD1}">
              <a14:hiddenFill xmlns:a14="http://schemas.microsoft.com/office/drawing/2010/main">
                <a:solidFill>
                  <a:srgbClr val="FFFFFF"/>
                </a:solidFill>
              </a14:hiddenFill>
            </a:ext>
          </a:extLst>
        </p:spPr>
      </p:pic>
      <p:pic>
        <p:nvPicPr>
          <p:cNvPr id="79876" name="Picture 4" descr="https://upload.wikimedia.org/wikipedia/commons/thumb/f/fc/MBshift_for_wiki.jpg/800px-MBshift_for_wiki.jpg?16434623790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739796"/>
            <a:ext cx="4139952" cy="19199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9512" y="6165304"/>
            <a:ext cx="3235181" cy="461665"/>
          </a:xfrm>
          <a:prstGeom prst="rect">
            <a:avLst/>
          </a:prstGeom>
        </p:spPr>
        <p:txBody>
          <a:bodyPr wrap="none">
            <a:spAutoFit/>
          </a:bodyPr>
          <a:lstStyle/>
          <a:p>
            <a:r>
              <a:rPr lang="ro-RO" dirty="0"/>
              <a:t>deplasare Moss-Burstein</a:t>
            </a:r>
          </a:p>
        </p:txBody>
      </p:sp>
    </p:spTree>
    <p:extLst>
      <p:ext uri="{BB962C8B-B14F-4D97-AF65-F5344CB8AC3E}">
        <p14:creationId xmlns:p14="http://schemas.microsoft.com/office/powerpoint/2010/main" val="23251820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960668"/>
          </a:xfrm>
        </p:spPr>
        <p:txBody>
          <a:bodyPr/>
          <a:lstStyle/>
          <a:p>
            <a:r>
              <a:rPr lang="ro-RO" sz="4000" dirty="0"/>
              <a:t>Conductivitatea SC intrinseci și extrinseci</a:t>
            </a:r>
          </a:p>
        </p:txBody>
      </p:sp>
      <p:sp>
        <p:nvSpPr>
          <p:cNvPr id="3" name="Content Placeholder 2"/>
          <p:cNvSpPr>
            <a:spLocks noGrp="1"/>
          </p:cNvSpPr>
          <p:nvPr>
            <p:ph idx="1"/>
          </p:nvPr>
        </p:nvSpPr>
        <p:spPr>
          <a:xfrm>
            <a:off x="107504" y="1412776"/>
            <a:ext cx="8928992" cy="5445224"/>
          </a:xfrm>
        </p:spPr>
        <p:txBody>
          <a:bodyPr/>
          <a:lstStyle/>
          <a:p>
            <a:pPr algn="just"/>
            <a:r>
              <a:rPr lang="ro-RO" sz="2800" dirty="0"/>
              <a:t>Conductivitatea materialului este determinată ca produs dintre </a:t>
            </a:r>
            <a:r>
              <a:rPr lang="ro-RO" sz="2800" i="1" dirty="0"/>
              <a:t>n, e</a:t>
            </a:r>
            <a:r>
              <a:rPr lang="ro-RO" sz="2800" dirty="0"/>
              <a:t>, mobilitate a purtătorilor de sarcină in material:    </a:t>
            </a:r>
          </a:p>
          <a:p>
            <a:pPr marL="0" indent="0" algn="just">
              <a:buNone/>
            </a:pPr>
            <a:r>
              <a:rPr lang="ro-RO" sz="2800" dirty="0"/>
              <a:t>                                         </a:t>
            </a:r>
            <a:r>
              <a:rPr lang="el-GR" sz="2800" dirty="0">
                <a:solidFill>
                  <a:srgbClr val="FF0000"/>
                </a:solidFill>
              </a:rPr>
              <a:t>σ</a:t>
            </a:r>
            <a:r>
              <a:rPr lang="ro-RO" sz="2800" dirty="0">
                <a:solidFill>
                  <a:srgbClr val="FF0000"/>
                </a:solidFill>
              </a:rPr>
              <a:t> = e n </a:t>
            </a:r>
            <a:r>
              <a:rPr lang="el-GR" sz="2800" dirty="0">
                <a:solidFill>
                  <a:srgbClr val="FF0000"/>
                </a:solidFill>
              </a:rPr>
              <a:t>μ</a:t>
            </a:r>
            <a:endParaRPr lang="ro-RO" sz="2800" dirty="0">
              <a:solidFill>
                <a:srgbClr val="FF0000"/>
              </a:solidFill>
            </a:endParaRPr>
          </a:p>
          <a:p>
            <a:r>
              <a:rPr lang="ro-RO" sz="2800" dirty="0"/>
              <a:t>In SC </a:t>
            </a:r>
            <a:r>
              <a:rPr lang="el-GR" sz="2800" b="1" dirty="0"/>
              <a:t>σ</a:t>
            </a:r>
            <a:r>
              <a:rPr lang="ro-RO" sz="2800" b="1" dirty="0"/>
              <a:t> = e n </a:t>
            </a:r>
            <a:r>
              <a:rPr lang="el-GR" sz="2800" b="1" dirty="0"/>
              <a:t>μ</a:t>
            </a:r>
            <a:r>
              <a:rPr lang="ro-RO" sz="2800" b="1" baseline="-25000" dirty="0"/>
              <a:t>n</a:t>
            </a:r>
            <a:r>
              <a:rPr lang="ro-RO" sz="2800" b="1" dirty="0"/>
              <a:t> + ep</a:t>
            </a:r>
            <a:r>
              <a:rPr lang="el-GR" sz="2800" b="1" dirty="0"/>
              <a:t> μ</a:t>
            </a:r>
            <a:r>
              <a:rPr lang="ro-RO" sz="2800" b="1" baseline="-25000" dirty="0"/>
              <a:t>p</a:t>
            </a:r>
          </a:p>
          <a:p>
            <a:r>
              <a:rPr lang="ro-RO" sz="2800" dirty="0"/>
              <a:t>Pentru SC intrinsec: n</a:t>
            </a:r>
            <a:r>
              <a:rPr lang="ro-RO" sz="2800" baseline="-25000" dirty="0"/>
              <a:t>i</a:t>
            </a:r>
            <a:r>
              <a:rPr lang="ro-RO" sz="2800" dirty="0"/>
              <a:t>=n</a:t>
            </a:r>
            <a:r>
              <a:rPr lang="ro-RO" sz="2800" baseline="-25000" dirty="0"/>
              <a:t>n</a:t>
            </a:r>
            <a:r>
              <a:rPr lang="ro-RO" sz="2800" dirty="0"/>
              <a:t>=n</a:t>
            </a:r>
            <a:r>
              <a:rPr lang="ro-RO" sz="2800" baseline="-25000" dirty="0"/>
              <a:t>p</a:t>
            </a:r>
            <a:r>
              <a:rPr lang="ro-RO" sz="2800" dirty="0"/>
              <a:t> = n</a:t>
            </a:r>
            <a:r>
              <a:rPr lang="ro-RO" sz="2800" baseline="-25000" dirty="0"/>
              <a:t>o</a:t>
            </a:r>
            <a:r>
              <a:rPr lang="ro-RO" sz="2800" dirty="0"/>
              <a:t> = p</a:t>
            </a:r>
            <a:r>
              <a:rPr lang="ro-RO" sz="2800" baseline="-25000" dirty="0"/>
              <a:t>o</a:t>
            </a:r>
            <a:r>
              <a:rPr lang="ro-RO" sz="2800" dirty="0"/>
              <a:t> = A exp (-E</a:t>
            </a:r>
            <a:r>
              <a:rPr lang="ro-RO" sz="2800" baseline="-25000" dirty="0"/>
              <a:t>g</a:t>
            </a:r>
            <a:r>
              <a:rPr lang="ro-RO" sz="2800" dirty="0"/>
              <a:t>/2kT) , unde </a:t>
            </a:r>
            <a:r>
              <a:rPr lang="ro-RO" sz="2800" b="1" dirty="0"/>
              <a:t>A = (NcNv)</a:t>
            </a:r>
            <a:r>
              <a:rPr lang="ro-RO" sz="2800" b="1" baseline="30000" dirty="0"/>
              <a:t>1/2</a:t>
            </a:r>
          </a:p>
          <a:p>
            <a:r>
              <a:rPr lang="ro-RO" sz="2800" b="1" dirty="0"/>
              <a:t>Atunci </a:t>
            </a:r>
            <a:r>
              <a:rPr lang="el-GR" sz="2800" b="1" dirty="0"/>
              <a:t>σ</a:t>
            </a:r>
            <a:r>
              <a:rPr lang="ro-RO" sz="2800" b="1" dirty="0"/>
              <a:t> = e n</a:t>
            </a:r>
            <a:r>
              <a:rPr lang="ro-RO" sz="2800" b="1" baseline="-25000" dirty="0"/>
              <a:t>n</a:t>
            </a:r>
            <a:r>
              <a:rPr lang="ro-RO" sz="2800" b="1" dirty="0"/>
              <a:t> </a:t>
            </a:r>
            <a:r>
              <a:rPr lang="el-GR" sz="2800" b="1" dirty="0"/>
              <a:t>μ</a:t>
            </a:r>
            <a:r>
              <a:rPr lang="ro-RO" sz="2800" b="1" baseline="-25000" dirty="0"/>
              <a:t>n</a:t>
            </a:r>
            <a:r>
              <a:rPr lang="ro-RO" sz="2800" b="1" dirty="0"/>
              <a:t> + en</a:t>
            </a:r>
            <a:r>
              <a:rPr lang="ro-RO" sz="2800" b="1" baseline="-25000" dirty="0"/>
              <a:t>p</a:t>
            </a:r>
            <a:r>
              <a:rPr lang="el-GR" sz="2800" b="1" dirty="0"/>
              <a:t> μ</a:t>
            </a:r>
            <a:r>
              <a:rPr lang="ro-RO" sz="2800" b="1" baseline="-25000" dirty="0"/>
              <a:t>p</a:t>
            </a:r>
            <a:r>
              <a:rPr lang="ro-RO" sz="2800" b="1" dirty="0"/>
              <a:t>= eni(</a:t>
            </a:r>
            <a:r>
              <a:rPr lang="el-GR" sz="2800" b="1" dirty="0"/>
              <a:t>μ</a:t>
            </a:r>
            <a:r>
              <a:rPr lang="ro-RO" sz="2800" b="1" baseline="-25000" dirty="0"/>
              <a:t>n</a:t>
            </a:r>
            <a:r>
              <a:rPr lang="el-GR" sz="2800" b="1" dirty="0"/>
              <a:t> </a:t>
            </a:r>
            <a:r>
              <a:rPr lang="ro-RO" sz="2800" b="1" dirty="0"/>
              <a:t>+ </a:t>
            </a:r>
            <a:r>
              <a:rPr lang="el-GR" sz="2800" b="1" dirty="0"/>
              <a:t>μ</a:t>
            </a:r>
            <a:r>
              <a:rPr lang="ro-RO" sz="2800" b="1" baseline="-25000" dirty="0"/>
              <a:t>p </a:t>
            </a:r>
            <a:r>
              <a:rPr lang="ro-RO" sz="2800" b="1" dirty="0"/>
              <a:t>)</a:t>
            </a:r>
          </a:p>
          <a:p>
            <a:r>
              <a:rPr lang="ro-RO" sz="2800" b="1" dirty="0"/>
              <a:t>Sau </a:t>
            </a:r>
            <a:r>
              <a:rPr lang="el-GR" sz="2800" b="1" dirty="0"/>
              <a:t>σ</a:t>
            </a:r>
            <a:r>
              <a:rPr lang="ro-RO" sz="2800" b="1" dirty="0"/>
              <a:t> = A e (</a:t>
            </a:r>
            <a:r>
              <a:rPr lang="el-GR" sz="2800" b="1" dirty="0"/>
              <a:t>μ</a:t>
            </a:r>
            <a:r>
              <a:rPr lang="ro-RO" sz="2800" b="1" baseline="-25000" dirty="0"/>
              <a:t>n</a:t>
            </a:r>
            <a:r>
              <a:rPr lang="el-GR" sz="2800" b="1" dirty="0"/>
              <a:t> </a:t>
            </a:r>
            <a:r>
              <a:rPr lang="ro-RO" sz="2800" b="1" dirty="0"/>
              <a:t>+ </a:t>
            </a:r>
            <a:r>
              <a:rPr lang="el-GR" sz="2800" b="1" dirty="0"/>
              <a:t>μ</a:t>
            </a:r>
            <a:r>
              <a:rPr lang="ro-RO" sz="2800" b="1" baseline="-25000" dirty="0"/>
              <a:t>p </a:t>
            </a:r>
            <a:r>
              <a:rPr lang="ro-RO" sz="2800" b="1" dirty="0"/>
              <a:t>)exp (-Eg/kT)              </a:t>
            </a:r>
          </a:p>
          <a:p>
            <a:pPr marL="0" indent="0">
              <a:buNone/>
            </a:pPr>
            <a:r>
              <a:rPr lang="ro-RO" sz="2800" b="1" dirty="0"/>
              <a:t>                             sau </a:t>
            </a:r>
            <a:r>
              <a:rPr lang="el-GR" sz="2800" b="1" dirty="0"/>
              <a:t>σ</a:t>
            </a:r>
            <a:r>
              <a:rPr lang="ro-RO" sz="2800" b="1" dirty="0"/>
              <a:t> = </a:t>
            </a:r>
            <a:r>
              <a:rPr lang="el-GR" sz="2800" b="1" dirty="0"/>
              <a:t>σ</a:t>
            </a:r>
            <a:r>
              <a:rPr lang="ro-RO" sz="2800" b="1" baseline="-25000" dirty="0"/>
              <a:t>o</a:t>
            </a:r>
            <a:r>
              <a:rPr lang="ro-RO" sz="2800" b="1" dirty="0"/>
              <a:t> exp (-Eg/kT)</a:t>
            </a:r>
          </a:p>
          <a:p>
            <a:r>
              <a:rPr lang="ro-RO" sz="2800" b="1" dirty="0"/>
              <a:t>Pentru SC extrinseci o să avem contribuția ambilor purtători de sarcină și a mobilităților lor</a:t>
            </a:r>
          </a:p>
          <a:p>
            <a:endParaRPr lang="ro-RO" sz="2800" b="1" dirty="0"/>
          </a:p>
          <a:p>
            <a:endParaRPr lang="ro-RO" sz="2800" dirty="0"/>
          </a:p>
        </p:txBody>
      </p:sp>
    </p:spTree>
    <p:extLst>
      <p:ext uri="{BB962C8B-B14F-4D97-AF65-F5344CB8AC3E}">
        <p14:creationId xmlns:p14="http://schemas.microsoft.com/office/powerpoint/2010/main" val="14939912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8DD737A-DEC5-1CD0-09EC-3E2BAD442B99}"/>
              </a:ext>
            </a:extLst>
          </p:cNvPr>
          <p:cNvSpPr>
            <a:spLocks noGrp="1"/>
          </p:cNvSpPr>
          <p:nvPr>
            <p:ph type="title"/>
          </p:nvPr>
        </p:nvSpPr>
        <p:spPr>
          <a:xfrm>
            <a:off x="685800" y="609600"/>
            <a:ext cx="7772400" cy="587152"/>
          </a:xfrm>
        </p:spPr>
        <p:txBody>
          <a:bodyPr/>
          <a:lstStyle/>
          <a:p>
            <a:r>
              <a:rPr lang="ro-RO" dirty="0"/>
              <a:t>Întrebări de recapitulare</a:t>
            </a:r>
            <a:endParaRPr lang="en-US" dirty="0"/>
          </a:p>
        </p:txBody>
      </p:sp>
      <p:sp>
        <p:nvSpPr>
          <p:cNvPr id="3" name="Substituent conținut 2">
            <a:extLst>
              <a:ext uri="{FF2B5EF4-FFF2-40B4-BE49-F238E27FC236}">
                <a16:creationId xmlns:a16="http://schemas.microsoft.com/office/drawing/2014/main" id="{AC634EA3-FC51-C71D-597B-7E1BC0389850}"/>
              </a:ext>
            </a:extLst>
          </p:cNvPr>
          <p:cNvSpPr>
            <a:spLocks noGrp="1"/>
          </p:cNvSpPr>
          <p:nvPr>
            <p:ph idx="1"/>
          </p:nvPr>
        </p:nvSpPr>
        <p:spPr>
          <a:xfrm>
            <a:off x="395536" y="1196752"/>
            <a:ext cx="7772400" cy="4114800"/>
          </a:xfrm>
        </p:spPr>
        <p:txBody>
          <a:bodyPr/>
          <a:lstStyle/>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Stările energetice ale electronilor</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Conducția în semiconductori</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Conceptul de </a:t>
            </a:r>
            <a:r>
              <a:rPr lang="en-US" sz="1600" kern="100" dirty="0">
                <a:latin typeface="Calibri" panose="020F0502020204030204" pitchFamily="34" charset="0"/>
                <a:ea typeface="Calibri" panose="020F0502020204030204" pitchFamily="34" charset="0"/>
                <a:cs typeface="Times New Roman" panose="02020603050405020304" pitchFamily="18" charset="0"/>
              </a:rPr>
              <a:t>“</a:t>
            </a:r>
            <a:r>
              <a:rPr lang="ro-RO" sz="1600" kern="100" dirty="0">
                <a:latin typeface="Calibri" panose="020F0502020204030204" pitchFamily="34" charset="0"/>
                <a:ea typeface="Calibri" panose="020F0502020204030204" pitchFamily="34" charset="0"/>
                <a:cs typeface="Times New Roman" panose="02020603050405020304" pitchFamily="18" charset="0"/>
              </a:rPr>
              <a:t> gol „</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Ce este un Sc intrinsec? Dar  extrinsec?</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Ce este nivelul Fermi?</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Ce sunt donorii? Acceptorii? În semiconductori</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Ce sunt purtători de sarcină minoritari în SC? Legea conservării energiei în SC</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Legea acțiunii maselor în SC</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Diferența între </a:t>
            </a:r>
            <a:r>
              <a:rPr lang="ro-RO" sz="1600" kern="100" dirty="0" err="1">
                <a:latin typeface="Calibri" panose="020F0502020204030204" pitchFamily="34" charset="0"/>
                <a:ea typeface="Calibri" panose="020F0502020204030204" pitchFamily="34" charset="0"/>
                <a:cs typeface="Times New Roman" panose="02020603050405020304" pitchFamily="18" charset="0"/>
              </a:rPr>
              <a:t>drift</a:t>
            </a:r>
            <a:r>
              <a:rPr lang="ro-RO" sz="1600" kern="100" dirty="0">
                <a:latin typeface="Calibri" panose="020F0502020204030204" pitchFamily="34" charset="0"/>
                <a:ea typeface="Calibri" panose="020F0502020204030204" pitchFamily="34" charset="0"/>
                <a:cs typeface="Times New Roman" panose="02020603050405020304" pitchFamily="18" charset="0"/>
              </a:rPr>
              <a:t> și difuzie în SC?</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Mobilitatea purtătorilor de sarcină în SC?</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Ce este curentul de </a:t>
            </a:r>
            <a:r>
              <a:rPr lang="ro-RO" sz="1600" kern="100" dirty="0" err="1">
                <a:latin typeface="Calibri" panose="020F0502020204030204" pitchFamily="34" charset="0"/>
                <a:ea typeface="Calibri" panose="020F0502020204030204" pitchFamily="34" charset="0"/>
                <a:cs typeface="Times New Roman" panose="02020603050405020304" pitchFamily="18" charset="0"/>
              </a:rPr>
              <a:t>drift</a:t>
            </a:r>
            <a:r>
              <a:rPr lang="ro-RO" sz="1600" kern="100" dirty="0">
                <a:latin typeface="Calibri" panose="020F0502020204030204" pitchFamily="34" charset="0"/>
                <a:ea typeface="Calibri" panose="020F0502020204030204" pitchFamily="34"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Ce este curentul de difuzie?</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Relația </a:t>
            </a:r>
            <a:r>
              <a:rPr lang="ro-RO" sz="1600" kern="100" dirty="0" err="1">
                <a:latin typeface="Calibri" panose="020F0502020204030204" pitchFamily="34" charset="0"/>
                <a:ea typeface="Calibri" panose="020F0502020204030204" pitchFamily="34" charset="0"/>
                <a:cs typeface="Times New Roman" panose="02020603050405020304" pitchFamily="18" charset="0"/>
              </a:rPr>
              <a:t>Einștein</a:t>
            </a:r>
            <a:r>
              <a:rPr lang="ro-RO" sz="1600" kern="100" dirty="0">
                <a:latin typeface="Calibri" panose="020F0502020204030204" pitchFamily="34" charset="0"/>
                <a:ea typeface="Calibri" panose="020F0502020204030204" pitchFamily="34" charset="0"/>
                <a:cs typeface="Times New Roman" panose="02020603050405020304" pitchFamily="18" charset="0"/>
              </a:rPr>
              <a:t> (difuzia </a:t>
            </a:r>
            <a:r>
              <a:rPr lang="ro-RO" sz="1600" kern="100" dirty="0" err="1">
                <a:latin typeface="Calibri" panose="020F0502020204030204" pitchFamily="34" charset="0"/>
                <a:ea typeface="Calibri" panose="020F0502020204030204" pitchFamily="34" charset="0"/>
                <a:cs typeface="Times New Roman" panose="02020603050405020304" pitchFamily="18" charset="0"/>
              </a:rPr>
              <a:t>vs</a:t>
            </a:r>
            <a:r>
              <a:rPr lang="ro-RO" sz="1600" kern="100" dirty="0">
                <a:latin typeface="Calibri" panose="020F0502020204030204" pitchFamily="34" charset="0"/>
                <a:ea typeface="Calibri" panose="020F0502020204030204" pitchFamily="34" charset="0"/>
                <a:cs typeface="Times New Roman" panose="02020603050405020304" pitchFamily="18" charset="0"/>
              </a:rPr>
              <a:t> mobilitatea)?</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Nivelul Fermi </a:t>
            </a:r>
            <a:r>
              <a:rPr lang="ro-RO" sz="1600" kern="100" dirty="0" err="1">
                <a:latin typeface="Calibri" panose="020F0502020204030204" pitchFamily="34" charset="0"/>
                <a:ea typeface="Calibri" panose="020F0502020204030204" pitchFamily="34" charset="0"/>
                <a:cs typeface="Times New Roman" panose="02020603050405020304" pitchFamily="18" charset="0"/>
              </a:rPr>
              <a:t>vs</a:t>
            </a:r>
            <a:r>
              <a:rPr lang="ro-RO" sz="1600" kern="100" dirty="0">
                <a:latin typeface="Calibri" panose="020F0502020204030204" pitchFamily="34" charset="0"/>
                <a:ea typeface="Calibri" panose="020F0502020204030204" pitchFamily="34" charset="0"/>
                <a:cs typeface="Times New Roman" panose="02020603050405020304" pitchFamily="18" charset="0"/>
              </a:rPr>
              <a:t> concentrația dopanților acceptori? Donori?</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600" kern="100" dirty="0">
                <a:latin typeface="Calibri" panose="020F0502020204030204" pitchFamily="34" charset="0"/>
                <a:ea typeface="Calibri" panose="020F0502020204030204" pitchFamily="34" charset="0"/>
                <a:cs typeface="Times New Roman" panose="02020603050405020304" pitchFamily="18" charset="0"/>
              </a:rPr>
              <a:t>Semiconductori compensați? </a:t>
            </a:r>
            <a:r>
              <a:rPr lang="ro-RO" sz="1600" dirty="0">
                <a:latin typeface="Calibri" panose="020F0502020204030204" pitchFamily="34" charset="0"/>
                <a:ea typeface="Calibri" panose="020F0502020204030204" pitchFamily="34" charset="0"/>
                <a:cs typeface="Times New Roman" panose="02020603050405020304" pitchFamily="18" charset="0"/>
              </a:rPr>
              <a:t> </a:t>
            </a:r>
            <a:r>
              <a:rPr lang="ro-RO" sz="1600" dirty="0" err="1">
                <a:latin typeface="Calibri" panose="020F0502020204030204" pitchFamily="34" charset="0"/>
                <a:ea typeface="Calibri" panose="020F0502020204030204" pitchFamily="34" charset="0"/>
                <a:cs typeface="Times New Roman" panose="02020603050405020304" pitchFamily="18" charset="0"/>
              </a:rPr>
              <a:t>degenrați</a:t>
            </a:r>
            <a:r>
              <a:rPr lang="ro-RO" sz="1600" dirty="0">
                <a:latin typeface="Calibri" panose="020F0502020204030204" pitchFamily="34" charset="0"/>
                <a:ea typeface="Calibri" panose="020F0502020204030204" pitchFamily="34" charset="0"/>
                <a:cs typeface="Times New Roman" panose="02020603050405020304" pitchFamily="18" charset="0"/>
              </a:rPr>
              <a:t>?</a:t>
            </a:r>
            <a:endParaRPr lang="en-US" sz="1600" dirty="0"/>
          </a:p>
        </p:txBody>
      </p:sp>
      <p:sp>
        <p:nvSpPr>
          <p:cNvPr id="5" name="Substituent număr diapozitiv 4">
            <a:extLst>
              <a:ext uri="{FF2B5EF4-FFF2-40B4-BE49-F238E27FC236}">
                <a16:creationId xmlns:a16="http://schemas.microsoft.com/office/drawing/2014/main" id="{A0191273-C938-7C18-54C9-EE556A265C2B}"/>
              </a:ext>
            </a:extLst>
          </p:cNvPr>
          <p:cNvSpPr>
            <a:spLocks noGrp="1"/>
          </p:cNvSpPr>
          <p:nvPr>
            <p:ph type="sldNum" sz="quarter" idx="12"/>
          </p:nvPr>
        </p:nvSpPr>
        <p:spPr/>
        <p:txBody>
          <a:bodyPr/>
          <a:lstStyle/>
          <a:p>
            <a:pPr>
              <a:defRPr/>
            </a:pPr>
            <a:fld id="{B429C00D-C9B5-4A7D-902B-CBF58E2D6B28}" type="slidenum">
              <a:rPr lang="zh-CN" altLang="en-US" smtClean="0"/>
              <a:pPr>
                <a:defRPr/>
              </a:pPr>
              <a:t>75</a:t>
            </a:fld>
            <a:endParaRPr lang="zh-CN" altLang="en-US"/>
          </a:p>
        </p:txBody>
      </p:sp>
    </p:spTree>
    <p:extLst>
      <p:ext uri="{BB962C8B-B14F-4D97-AF65-F5344CB8AC3E}">
        <p14:creationId xmlns:p14="http://schemas.microsoft.com/office/powerpoint/2010/main" val="199248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539750" y="476250"/>
            <a:ext cx="8280400" cy="4114800"/>
          </a:xfrm>
        </p:spPr>
        <p:txBody>
          <a:bodyPr/>
          <a:lstStyle/>
          <a:p>
            <a:pPr marL="0" indent="0">
              <a:buFontTx/>
              <a:buNone/>
            </a:pPr>
            <a:r>
              <a:rPr lang="ro-RO" altLang="en-US" sz="3000" u="sng" dirty="0"/>
              <a:t>Î</a:t>
            </a:r>
            <a:r>
              <a:rPr lang="en-US" altLang="en-US" sz="3000" u="sng" dirty="0"/>
              <a:t>n </a:t>
            </a:r>
            <a:r>
              <a:rPr lang="en-US" altLang="en-US" sz="3000" u="sng" dirty="0" err="1"/>
              <a:t>semiconductoare</a:t>
            </a:r>
            <a:r>
              <a:rPr lang="en-US" altLang="en-US" sz="3000" u="sng" dirty="0"/>
              <a:t>, </a:t>
            </a:r>
            <a:r>
              <a:rPr lang="en-US" altLang="en-US" sz="3000" u="sng" dirty="0" err="1"/>
              <a:t>conductivitatea</a:t>
            </a:r>
            <a:r>
              <a:rPr lang="en-US" altLang="en-US" sz="3000" u="sng" dirty="0"/>
              <a:t> </a:t>
            </a:r>
            <a:r>
              <a:rPr lang="en-US" altLang="en-US" sz="3000" u="sng" dirty="0" err="1"/>
              <a:t>cre</a:t>
            </a:r>
            <a:r>
              <a:rPr lang="ro-RO" altLang="en-US" sz="3000" u="sng" dirty="0"/>
              <a:t>ș</a:t>
            </a:r>
            <a:r>
              <a:rPr lang="en-US" altLang="en-US" sz="3000" u="sng" dirty="0" err="1"/>
              <a:t>te</a:t>
            </a:r>
            <a:r>
              <a:rPr lang="en-US" altLang="en-US" sz="3000" u="sng" dirty="0"/>
              <a:t> </a:t>
            </a:r>
            <a:r>
              <a:rPr lang="en-US" altLang="en-US" sz="3000" u="sng" dirty="0" err="1"/>
              <a:t>puternic</a:t>
            </a:r>
            <a:r>
              <a:rPr lang="en-US" altLang="en-US" sz="3000" u="sng" dirty="0"/>
              <a:t> cu </a:t>
            </a:r>
            <a:r>
              <a:rPr lang="en-US" altLang="en-US" sz="3000" u="sng" dirty="0" err="1"/>
              <a:t>temperatura</a:t>
            </a:r>
            <a:r>
              <a:rPr lang="en-US" altLang="en-US" sz="3000" dirty="0"/>
              <a:t>. La </a:t>
            </a:r>
            <a:r>
              <a:rPr lang="en-US" altLang="en-US" sz="3000" dirty="0" err="1"/>
              <a:t>temperaturi</a:t>
            </a:r>
            <a:r>
              <a:rPr lang="en-US" altLang="en-US" sz="3000" dirty="0"/>
              <a:t> </a:t>
            </a:r>
            <a:r>
              <a:rPr lang="en-US" altLang="en-US" sz="3000" dirty="0" err="1"/>
              <a:t>foarte</a:t>
            </a:r>
            <a:r>
              <a:rPr lang="en-US" altLang="en-US" sz="3000" dirty="0"/>
              <a:t> </a:t>
            </a:r>
            <a:r>
              <a:rPr lang="en-US" altLang="en-US" sz="3000" dirty="0" err="1"/>
              <a:t>joase</a:t>
            </a:r>
            <a:r>
              <a:rPr lang="en-US" altLang="en-US" sz="3000" dirty="0"/>
              <a:t>, </a:t>
            </a:r>
            <a:r>
              <a:rPr lang="en-US" altLang="en-US" sz="3000" dirty="0" err="1"/>
              <a:t>semiconductoarele</a:t>
            </a:r>
            <a:r>
              <a:rPr lang="en-US" altLang="en-US" sz="3000" dirty="0"/>
              <a:t> </a:t>
            </a:r>
            <a:r>
              <a:rPr lang="en-US" altLang="en-US" sz="3000" dirty="0" err="1"/>
              <a:t>sunt</a:t>
            </a:r>
            <a:r>
              <a:rPr lang="en-US" altLang="en-US" sz="3000" dirty="0"/>
              <a:t> </a:t>
            </a:r>
            <a:r>
              <a:rPr lang="en-US" altLang="en-US" sz="3000" dirty="0" err="1"/>
              <a:t>izolatoare</a:t>
            </a:r>
            <a:r>
              <a:rPr lang="en-US" altLang="en-US" sz="3000" dirty="0"/>
              <a:t>, </a:t>
            </a:r>
            <a:r>
              <a:rPr lang="en-US" altLang="en-US" sz="3000" dirty="0" err="1"/>
              <a:t>iar</a:t>
            </a:r>
            <a:r>
              <a:rPr lang="en-US" altLang="en-US" sz="3000" dirty="0"/>
              <a:t> la </a:t>
            </a:r>
            <a:r>
              <a:rPr lang="en-US" altLang="en-US" sz="3000" dirty="0" err="1"/>
              <a:t>temperaturi</a:t>
            </a:r>
            <a:r>
              <a:rPr lang="en-US" altLang="en-US" sz="3000" dirty="0"/>
              <a:t> </a:t>
            </a:r>
            <a:r>
              <a:rPr lang="en-US" altLang="en-US" sz="3000" dirty="0" err="1"/>
              <a:t>ridicate</a:t>
            </a:r>
            <a:r>
              <a:rPr lang="en-US" altLang="en-US" sz="3000" dirty="0"/>
              <a:t> </a:t>
            </a:r>
            <a:r>
              <a:rPr lang="en-US" altLang="en-US" sz="3000" dirty="0" err="1"/>
              <a:t>sunt</a:t>
            </a:r>
            <a:r>
              <a:rPr lang="en-US" altLang="en-US" sz="3000" dirty="0"/>
              <a:t> </a:t>
            </a:r>
            <a:r>
              <a:rPr lang="en-US" altLang="en-US" sz="3000" dirty="0" err="1"/>
              <a:t>conductoare</a:t>
            </a:r>
            <a:r>
              <a:rPr lang="en-US" altLang="en-US" sz="3000" dirty="0"/>
              <a:t> </a:t>
            </a:r>
            <a:r>
              <a:rPr lang="en-US" altLang="en-US" sz="3000" dirty="0" err="1"/>
              <a:t>destul</a:t>
            </a:r>
            <a:r>
              <a:rPr lang="en-US" altLang="en-US" sz="3000" dirty="0"/>
              <a:t> de </a:t>
            </a:r>
            <a:r>
              <a:rPr lang="en-US" altLang="en-US" sz="3000" dirty="0" err="1"/>
              <a:t>bune</a:t>
            </a:r>
            <a:r>
              <a:rPr lang="en-US" altLang="en-US" sz="3000" dirty="0"/>
              <a:t>. </a:t>
            </a:r>
            <a:endParaRPr lang="ro-RO" altLang="en-US" sz="3000" dirty="0"/>
          </a:p>
          <a:p>
            <a:pPr marL="0" indent="0">
              <a:buFontTx/>
              <a:buNone/>
            </a:pPr>
            <a:r>
              <a:rPr lang="en-US" altLang="en-US" sz="3000" dirty="0"/>
              <a:t>De </a:t>
            </a:r>
            <a:r>
              <a:rPr lang="en-US" altLang="en-US" sz="3000" dirty="0" err="1"/>
              <a:t>ce</a:t>
            </a:r>
            <a:r>
              <a:rPr lang="en-US" altLang="en-US" sz="3000" dirty="0"/>
              <a:t>? </a:t>
            </a:r>
            <a:r>
              <a:rPr lang="en-US" altLang="en-US" sz="3000" dirty="0" err="1"/>
              <a:t>Pentru</a:t>
            </a:r>
            <a:r>
              <a:rPr lang="en-US" altLang="en-US" sz="3000" dirty="0"/>
              <a:t> ca, </a:t>
            </a:r>
            <a:r>
              <a:rPr lang="en-US" altLang="en-US" sz="3000" dirty="0" err="1"/>
              <a:t>spre</a:t>
            </a:r>
            <a:r>
              <a:rPr lang="en-US" altLang="en-US" sz="3000" dirty="0"/>
              <a:t> </a:t>
            </a:r>
            <a:r>
              <a:rPr lang="en-US" altLang="en-US" sz="3000" dirty="0" err="1"/>
              <a:t>deosebire</a:t>
            </a:r>
            <a:r>
              <a:rPr lang="en-US" altLang="en-US" sz="3000" dirty="0"/>
              <a:t> de </a:t>
            </a:r>
            <a:r>
              <a:rPr lang="en-US" altLang="en-US" sz="3000" dirty="0" err="1"/>
              <a:t>metale</a:t>
            </a:r>
            <a:r>
              <a:rPr lang="en-US" altLang="en-US" sz="3000" dirty="0"/>
              <a:t>, </a:t>
            </a:r>
            <a:r>
              <a:rPr lang="en-US" altLang="en-US" sz="3000" dirty="0" err="1"/>
              <a:t>cresc</a:t>
            </a:r>
            <a:r>
              <a:rPr lang="ro-RO" altLang="en-US" sz="3000" dirty="0"/>
              <a:t>â</a:t>
            </a:r>
            <a:r>
              <a:rPr lang="en-US" altLang="en-US" sz="3000" dirty="0" err="1"/>
              <a:t>nd</a:t>
            </a:r>
            <a:r>
              <a:rPr lang="en-US" altLang="en-US" sz="3000" dirty="0"/>
              <a:t> </a:t>
            </a:r>
            <a:r>
              <a:rPr lang="en-US" altLang="en-US" sz="3000" dirty="0" err="1"/>
              <a:t>temperatura</a:t>
            </a:r>
            <a:r>
              <a:rPr lang="en-US" altLang="en-US" sz="3000" dirty="0"/>
              <a:t> </a:t>
            </a:r>
            <a:r>
              <a:rPr lang="ro-RO" altLang="en-US" sz="3000" dirty="0"/>
              <a:t>î</a:t>
            </a:r>
            <a:r>
              <a:rPr lang="en-US" altLang="en-US" sz="3000" dirty="0"/>
              <a:t>n semiconductor </a:t>
            </a:r>
            <a:r>
              <a:rPr lang="en-US" altLang="en-US" sz="3000" dirty="0" err="1"/>
              <a:t>cre</a:t>
            </a:r>
            <a:r>
              <a:rPr lang="ro-RO" altLang="en-US" sz="3000" dirty="0"/>
              <a:t>ș</a:t>
            </a:r>
            <a:r>
              <a:rPr lang="en-US" altLang="en-US" sz="3000" dirty="0" err="1"/>
              <a:t>te</a:t>
            </a:r>
            <a:r>
              <a:rPr lang="en-US" altLang="en-US" sz="3000" dirty="0"/>
              <a:t> </a:t>
            </a:r>
            <a:r>
              <a:rPr lang="en-US" altLang="en-US" sz="3000" dirty="0" err="1"/>
              <a:t>num</a:t>
            </a:r>
            <a:r>
              <a:rPr lang="ro-RO" altLang="en-US" sz="3000" dirty="0"/>
              <a:t>ă</a:t>
            </a:r>
            <a:r>
              <a:rPr lang="en-US" altLang="en-US" sz="3000" dirty="0" err="1"/>
              <a:t>rul</a:t>
            </a:r>
            <a:r>
              <a:rPr lang="en-US" altLang="en-US" sz="3000" dirty="0"/>
              <a:t> </a:t>
            </a:r>
            <a:r>
              <a:rPr lang="en-US" altLang="en-US" sz="3000" dirty="0" err="1"/>
              <a:t>electronilor</a:t>
            </a:r>
            <a:r>
              <a:rPr lang="en-US" altLang="en-US" sz="3000" dirty="0"/>
              <a:t> </a:t>
            </a:r>
            <a:r>
              <a:rPr lang="en-US" altLang="en-US" sz="3000" dirty="0" err="1"/>
              <a:t>liberi</a:t>
            </a:r>
            <a:r>
              <a:rPr lang="en-US" altLang="en-US" sz="3000" dirty="0"/>
              <a:t>. </a:t>
            </a:r>
            <a:endParaRPr lang="ro-RO" altLang="en-US" sz="3000" dirty="0"/>
          </a:p>
          <a:p>
            <a:pPr marL="0" indent="0">
              <a:buFontTx/>
              <a:buNone/>
            </a:pPr>
            <a:r>
              <a:rPr lang="ro-RO" altLang="en-US" sz="3000" dirty="0"/>
              <a:t>e.g.</a:t>
            </a:r>
            <a:r>
              <a:rPr lang="en-US" altLang="en-US" sz="3000" dirty="0"/>
              <a:t> </a:t>
            </a:r>
            <a:r>
              <a:rPr lang="ro-RO" altLang="en-US" sz="3000" dirty="0"/>
              <a:t>î</a:t>
            </a:r>
            <a:r>
              <a:rPr lang="en-US" altLang="en-US" sz="3000" dirty="0"/>
              <a:t>n Si </a:t>
            </a:r>
            <a:r>
              <a:rPr lang="en-US" altLang="en-US" sz="3000" dirty="0" err="1"/>
              <a:t>pur</a:t>
            </a:r>
            <a:r>
              <a:rPr lang="en-US" altLang="en-US" sz="3000" dirty="0"/>
              <a:t>, </a:t>
            </a:r>
            <a:r>
              <a:rPr lang="en-US" altLang="en-US" sz="3000" dirty="0" err="1"/>
              <a:t>concentra</a:t>
            </a:r>
            <a:r>
              <a:rPr lang="ro-RO" altLang="en-US" sz="3000" dirty="0"/>
              <a:t>ț</a:t>
            </a:r>
            <a:r>
              <a:rPr lang="en-US" altLang="en-US" sz="3000" dirty="0" err="1"/>
              <a:t>ia</a:t>
            </a:r>
            <a:r>
              <a:rPr lang="en-US" altLang="en-US" sz="3000" dirty="0"/>
              <a:t> </a:t>
            </a:r>
            <a:r>
              <a:rPr lang="en-US" altLang="en-US" sz="3000" dirty="0" err="1"/>
              <a:t>electronilor</a:t>
            </a:r>
            <a:r>
              <a:rPr lang="en-US" altLang="en-US" sz="3000" dirty="0"/>
              <a:t> </a:t>
            </a:r>
            <a:r>
              <a:rPr lang="en-US" altLang="en-US" sz="3000" dirty="0" err="1"/>
              <a:t>liberi</a:t>
            </a:r>
            <a:r>
              <a:rPr lang="en-US" altLang="en-US" sz="3000" dirty="0"/>
              <a:t> </a:t>
            </a:r>
            <a:r>
              <a:rPr lang="en-US" altLang="en-US" sz="3000" dirty="0" err="1"/>
              <a:t>cre</a:t>
            </a:r>
            <a:r>
              <a:rPr lang="ro-RO" altLang="en-US" sz="3000" dirty="0"/>
              <a:t>ș</a:t>
            </a:r>
            <a:r>
              <a:rPr lang="en-US" altLang="en-US" sz="3000" dirty="0" err="1"/>
              <a:t>ste</a:t>
            </a:r>
            <a:r>
              <a:rPr lang="en-US" altLang="en-US" sz="3000" dirty="0"/>
              <a:t> de la 10</a:t>
            </a:r>
            <a:r>
              <a:rPr lang="en-US" altLang="en-US" sz="3000" baseline="30000" dirty="0"/>
              <a:t>17</a:t>
            </a:r>
            <a:r>
              <a:rPr lang="en-US" altLang="en-US" sz="3000" dirty="0"/>
              <a:t> mm</a:t>
            </a:r>
            <a:r>
              <a:rPr lang="ro-RO" altLang="en-US" sz="3000" dirty="0"/>
              <a:t>-</a:t>
            </a:r>
            <a:r>
              <a:rPr lang="ro-RO" altLang="en-US" sz="3000" baseline="30000" dirty="0"/>
              <a:t>3</a:t>
            </a:r>
            <a:r>
              <a:rPr lang="en-US" altLang="en-US" sz="3000" dirty="0"/>
              <a:t> (</a:t>
            </a:r>
            <a:r>
              <a:rPr lang="ro-RO" altLang="en-US" sz="3000" dirty="0"/>
              <a:t>T=22 C</a:t>
            </a:r>
            <a:r>
              <a:rPr lang="en-US" altLang="en-US" sz="3000" dirty="0"/>
              <a:t>) la 10</a:t>
            </a:r>
            <a:r>
              <a:rPr lang="en-US" altLang="en-US" sz="3000" baseline="30000" dirty="0"/>
              <a:t>24</a:t>
            </a:r>
            <a:r>
              <a:rPr lang="en-US" altLang="en-US" sz="3000" dirty="0"/>
              <a:t> mm</a:t>
            </a:r>
            <a:r>
              <a:rPr lang="ro-RO" altLang="en-US" sz="3000" dirty="0"/>
              <a:t>-</a:t>
            </a:r>
            <a:r>
              <a:rPr lang="ro-RO" altLang="en-US" sz="3000" baseline="30000" dirty="0"/>
              <a:t>3</a:t>
            </a:r>
            <a:r>
              <a:rPr lang="en-US" altLang="en-US" sz="3000" dirty="0"/>
              <a:t> </a:t>
            </a:r>
            <a:r>
              <a:rPr lang="ro-RO" altLang="en-US" sz="3000" dirty="0"/>
              <a:t>(T=</a:t>
            </a:r>
            <a:r>
              <a:rPr lang="en-US" altLang="en-US" sz="3000" dirty="0"/>
              <a:t> 700 °C</a:t>
            </a:r>
            <a:r>
              <a:rPr lang="ro-RO" altLang="en-US" sz="3000" dirty="0"/>
              <a:t>)</a:t>
            </a:r>
            <a:r>
              <a:rPr lang="en-US" altLang="en-US" sz="3000" dirty="0"/>
              <a:t>. </a:t>
            </a:r>
            <a:endParaRPr lang="ro-RO" altLang="en-US" sz="3000" dirty="0"/>
          </a:p>
          <a:p>
            <a:pPr marL="0" indent="0">
              <a:buFontTx/>
              <a:buNone/>
            </a:pPr>
            <a:r>
              <a:rPr lang="en-US" altLang="en-US" sz="3000" dirty="0"/>
              <a:t>Concentra</a:t>
            </a:r>
            <a:r>
              <a:rPr lang="ro-RO" altLang="en-US" sz="3000" dirty="0"/>
              <a:t>ț</a:t>
            </a:r>
            <a:r>
              <a:rPr lang="en-US" altLang="en-US" sz="3000" dirty="0" err="1"/>
              <a:t>ia</a:t>
            </a:r>
            <a:r>
              <a:rPr lang="en-US" altLang="en-US" sz="3000" dirty="0"/>
              <a:t> </a:t>
            </a:r>
            <a:r>
              <a:rPr lang="en-US" altLang="en-US" sz="3000" dirty="0" err="1"/>
              <a:t>electronilor</a:t>
            </a:r>
            <a:r>
              <a:rPr lang="en-US" altLang="en-US" sz="3000" dirty="0"/>
              <a:t> </a:t>
            </a:r>
            <a:r>
              <a:rPr lang="en-US" altLang="en-US" sz="3000" dirty="0" err="1"/>
              <a:t>liberi</a:t>
            </a:r>
            <a:r>
              <a:rPr lang="en-US" altLang="en-US" sz="3000" dirty="0"/>
              <a:t> </a:t>
            </a:r>
            <a:r>
              <a:rPr lang="ro-RO" altLang="en-US" sz="3000" dirty="0"/>
              <a:t>î</a:t>
            </a:r>
            <a:r>
              <a:rPr lang="en-US" altLang="en-US" sz="3000" dirty="0"/>
              <a:t>n </a:t>
            </a:r>
            <a:r>
              <a:rPr lang="en-US" altLang="en-US" sz="3000" dirty="0" err="1"/>
              <a:t>metale</a:t>
            </a:r>
            <a:r>
              <a:rPr lang="en-US" altLang="en-US" sz="3000" dirty="0"/>
              <a:t> </a:t>
            </a:r>
            <a:r>
              <a:rPr lang="en-US" altLang="en-US" sz="3000" dirty="0" err="1"/>
              <a:t>este</a:t>
            </a:r>
            <a:r>
              <a:rPr lang="en-US" altLang="en-US" sz="3000" dirty="0"/>
              <a:t> de </a:t>
            </a:r>
            <a:r>
              <a:rPr lang="ro-RO" altLang="en-US" sz="3000" dirty="0"/>
              <a:t>cca</a:t>
            </a:r>
            <a:r>
              <a:rPr lang="en-US" altLang="en-US" sz="3000" dirty="0"/>
              <a:t> 10</a:t>
            </a:r>
            <a:r>
              <a:rPr lang="en-US" altLang="en-US" sz="3000" baseline="30000" dirty="0"/>
              <a:t>28</a:t>
            </a:r>
            <a:r>
              <a:rPr lang="en-US" altLang="en-US" sz="3000" dirty="0"/>
              <a:t> mm</a:t>
            </a:r>
            <a:r>
              <a:rPr lang="ro-RO" altLang="en-US" sz="3000" dirty="0"/>
              <a:t>-</a:t>
            </a:r>
            <a:r>
              <a:rPr lang="ro-RO" altLang="en-US" sz="3000" baseline="30000" dirty="0"/>
              <a:t>3</a:t>
            </a:r>
            <a:r>
              <a:rPr lang="en-US" altLang="en-US" sz="3000" dirty="0"/>
              <a:t> </a:t>
            </a:r>
            <a:r>
              <a:rPr lang="ro-RO" altLang="en-US" sz="3000" dirty="0"/>
              <a:t>ș</a:t>
            </a:r>
            <a:r>
              <a:rPr lang="en-US" altLang="en-US" sz="3000" dirty="0" err="1"/>
              <a:t>i</a:t>
            </a:r>
            <a:r>
              <a:rPr lang="en-US" altLang="en-US" sz="3000" dirty="0"/>
              <a:t> nu se </a:t>
            </a:r>
            <a:r>
              <a:rPr lang="en-US" altLang="en-US" sz="3000" dirty="0" err="1"/>
              <a:t>modific</a:t>
            </a:r>
            <a:r>
              <a:rPr lang="ro-RO" altLang="en-US" sz="3000" dirty="0"/>
              <a:t>ă</a:t>
            </a:r>
            <a:r>
              <a:rPr lang="en-US" altLang="en-US" sz="3000" dirty="0"/>
              <a:t> </a:t>
            </a:r>
            <a:r>
              <a:rPr lang="ro-RO" altLang="en-US" sz="3000" dirty="0"/>
              <a:t>cu</a:t>
            </a:r>
            <a:r>
              <a:rPr lang="en-US" altLang="en-US" sz="3000" dirty="0"/>
              <a:t> </a:t>
            </a:r>
            <a:r>
              <a:rPr lang="en-US" altLang="en-US" sz="3000" dirty="0" err="1"/>
              <a:t>varia</a:t>
            </a:r>
            <a:r>
              <a:rPr lang="ro-RO" altLang="en-US" sz="3000" dirty="0"/>
              <a:t>ț</a:t>
            </a:r>
            <a:r>
              <a:rPr lang="en-US" altLang="en-US" sz="3000" dirty="0" err="1"/>
              <a:t>ia</a:t>
            </a:r>
            <a:r>
              <a:rPr lang="en-US" altLang="en-US" sz="3000" dirty="0"/>
              <a:t> </a:t>
            </a:r>
            <a:r>
              <a:rPr lang="en-US" altLang="en-US" sz="3000" dirty="0" err="1"/>
              <a:t>temperaturii</a:t>
            </a:r>
            <a:r>
              <a:rPr lang="en-US" altLang="en-US" sz="3000" dirty="0"/>
              <a:t>.</a:t>
            </a:r>
            <a:endParaRPr lang="en-GB" alt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115888"/>
            <a:ext cx="9036050" cy="4114800"/>
          </a:xfrm>
        </p:spPr>
        <p:txBody>
          <a:bodyPr/>
          <a:lstStyle/>
          <a:p>
            <a:pPr marL="0" indent="0">
              <a:buFontTx/>
              <a:buNone/>
              <a:defRPr/>
            </a:pPr>
            <a:r>
              <a:rPr lang="en-US" sz="2400" b="1" dirty="0" err="1"/>
              <a:t>Revenind</a:t>
            </a:r>
            <a:r>
              <a:rPr lang="en-US" sz="2400" b="1" dirty="0"/>
              <a:t> la </a:t>
            </a:r>
            <a:r>
              <a:rPr lang="en-US" sz="2400" b="1" dirty="0" err="1"/>
              <a:t>semiconductori</a:t>
            </a:r>
            <a:r>
              <a:rPr lang="en-US" sz="2400" dirty="0"/>
              <a:t>, sub </a:t>
            </a:r>
            <a:r>
              <a:rPr lang="en-US" sz="2400" dirty="0" err="1"/>
              <a:t>influenta</a:t>
            </a:r>
            <a:r>
              <a:rPr lang="en-US" sz="2400" dirty="0"/>
              <a:t> </a:t>
            </a:r>
            <a:r>
              <a:rPr lang="en-US" sz="2400" dirty="0" err="1"/>
              <a:t>unui</a:t>
            </a:r>
            <a:r>
              <a:rPr lang="en-US" sz="2400" dirty="0"/>
              <a:t> </a:t>
            </a:r>
            <a:r>
              <a:rPr lang="en-US" sz="2400" dirty="0" err="1"/>
              <a:t>stimul</a:t>
            </a:r>
            <a:r>
              <a:rPr lang="en-US" sz="2400" dirty="0"/>
              <a:t> energetic extern </a:t>
            </a:r>
            <a:r>
              <a:rPr lang="en-US" sz="2400" u="sng" dirty="0" err="1"/>
              <a:t>electronii</a:t>
            </a:r>
            <a:r>
              <a:rPr lang="en-US" sz="2400" u="sng" dirty="0"/>
              <a:t> de </a:t>
            </a:r>
            <a:r>
              <a:rPr lang="en-US" sz="2400" u="sng" dirty="0" err="1"/>
              <a:t>valen</a:t>
            </a:r>
            <a:r>
              <a:rPr lang="ro-RO" sz="2400" u="sng" dirty="0"/>
              <a:t>ț</a:t>
            </a:r>
            <a:r>
              <a:rPr lang="en-US" sz="2400" u="sng" dirty="0"/>
              <a:t>a din </a:t>
            </a:r>
            <a:r>
              <a:rPr lang="en-US" sz="2400" u="sng" dirty="0" err="1"/>
              <a:t>atomii</a:t>
            </a:r>
            <a:r>
              <a:rPr lang="en-US" sz="2400" u="sng" dirty="0"/>
              <a:t> </a:t>
            </a:r>
            <a:r>
              <a:rPr lang="en-US" sz="2400" u="sng" dirty="0" err="1"/>
              <a:t>neutri</a:t>
            </a:r>
            <a:r>
              <a:rPr lang="en-US" sz="2400" u="sng" dirty="0"/>
              <a:t> </a:t>
            </a:r>
            <a:r>
              <a:rPr lang="ro-RO" sz="2400" u="sng" dirty="0"/>
              <a:t>s</a:t>
            </a:r>
            <a:r>
              <a:rPr lang="en-US" sz="2400" u="sng" dirty="0"/>
              <a:t>e </a:t>
            </a:r>
            <a:r>
              <a:rPr lang="en-US" sz="2400" u="sng" dirty="0" err="1"/>
              <a:t>desprind</a:t>
            </a:r>
            <a:r>
              <a:rPr lang="en-US" sz="2400" dirty="0"/>
              <a:t> din </a:t>
            </a:r>
            <a:r>
              <a:rPr lang="en-US" sz="2400" dirty="0" err="1"/>
              <a:t>legatura</a:t>
            </a:r>
            <a:r>
              <a:rPr lang="en-US" sz="2400" dirty="0"/>
              <a:t> de </a:t>
            </a:r>
            <a:r>
              <a:rPr lang="en-US" sz="2400" dirty="0" err="1"/>
              <a:t>valen</a:t>
            </a:r>
            <a:r>
              <a:rPr lang="ro-RO" sz="2400" dirty="0"/>
              <a:t>ț</a:t>
            </a:r>
            <a:r>
              <a:rPr lang="en-US" sz="2400" dirty="0"/>
              <a:t>a </a:t>
            </a:r>
            <a:r>
              <a:rPr lang="ro-RO" sz="2400" dirty="0"/>
              <a:t>ș</a:t>
            </a:r>
            <a:r>
              <a:rPr lang="en-US" sz="2400" dirty="0" err="1"/>
              <a:t>i</a:t>
            </a:r>
            <a:r>
              <a:rPr lang="en-US" sz="2400" dirty="0"/>
              <a:t> se comport</a:t>
            </a:r>
            <a:r>
              <a:rPr lang="ro-RO" sz="2400" dirty="0"/>
              <a:t>ă</a:t>
            </a:r>
            <a:r>
              <a:rPr lang="en-US" sz="2400" dirty="0"/>
              <a:t> ca </a:t>
            </a:r>
            <a:r>
              <a:rPr lang="en-US" sz="2400" dirty="0" err="1"/>
              <a:t>electroni</a:t>
            </a:r>
            <a:r>
              <a:rPr lang="en-US" sz="2400" dirty="0"/>
              <a:t> de </a:t>
            </a:r>
            <a:r>
              <a:rPr lang="en-US" sz="2400" dirty="0" err="1"/>
              <a:t>conduc</a:t>
            </a:r>
            <a:r>
              <a:rPr lang="ro-RO" sz="2400" dirty="0"/>
              <a:t>ț</a:t>
            </a:r>
            <a:r>
              <a:rPr lang="en-US" sz="2400" dirty="0" err="1"/>
              <a:t>ie</a:t>
            </a:r>
            <a:r>
              <a:rPr lang="en-US" sz="2400" dirty="0"/>
              <a:t> (</a:t>
            </a:r>
            <a:r>
              <a:rPr lang="en-US" sz="2400" dirty="0" err="1"/>
              <a:t>liberi</a:t>
            </a:r>
            <a:r>
              <a:rPr lang="en-US" sz="2400" dirty="0"/>
              <a:t>) din </a:t>
            </a:r>
            <a:r>
              <a:rPr lang="ro-RO" sz="2400" dirty="0"/>
              <a:t>Me</a:t>
            </a:r>
            <a:r>
              <a:rPr lang="en-US" sz="2400" dirty="0"/>
              <a:t>, </a:t>
            </a:r>
            <a:r>
              <a:rPr lang="en-US" sz="2400" dirty="0" err="1"/>
              <a:t>plec</a:t>
            </a:r>
            <a:r>
              <a:rPr lang="ro-RO" sz="2400" dirty="0"/>
              <a:t>â</a:t>
            </a:r>
            <a:r>
              <a:rPr lang="en-US" sz="2400" dirty="0" err="1"/>
              <a:t>nd</a:t>
            </a:r>
            <a:r>
              <a:rPr lang="en-US" sz="2400" dirty="0"/>
              <a:t> </a:t>
            </a:r>
            <a:r>
              <a:rPr lang="ro-RO" sz="2400" dirty="0"/>
              <a:t>î</a:t>
            </a:r>
            <a:r>
              <a:rPr lang="en-US" sz="2400" dirty="0"/>
              <a:t>n </a:t>
            </a:r>
            <a:r>
              <a:rPr lang="en-US" sz="2400" dirty="0" err="1"/>
              <a:t>direc</a:t>
            </a:r>
            <a:r>
              <a:rPr lang="ro-RO" sz="2400" dirty="0"/>
              <a:t>ț</a:t>
            </a:r>
            <a:r>
              <a:rPr lang="en-US" sz="2400" dirty="0" err="1"/>
              <a:t>ia</a:t>
            </a:r>
            <a:r>
              <a:rPr lang="en-US" sz="2400" dirty="0"/>
              <a:t> </a:t>
            </a:r>
            <a:r>
              <a:rPr lang="en-US" sz="2400" dirty="0" err="1"/>
              <a:t>indicat</a:t>
            </a:r>
            <a:r>
              <a:rPr lang="ro-RO" sz="2400" dirty="0"/>
              <a:t>ă</a:t>
            </a:r>
            <a:r>
              <a:rPr lang="en-US" sz="2400" dirty="0"/>
              <a:t> de c</a:t>
            </a:r>
            <a:r>
              <a:rPr lang="ro-RO" sz="2400" dirty="0"/>
              <a:t>â</a:t>
            </a:r>
            <a:r>
              <a:rPr lang="en-US" sz="2400" dirty="0" err="1"/>
              <a:t>mpul</a:t>
            </a:r>
            <a:r>
              <a:rPr lang="en-US" sz="2400" dirty="0"/>
              <a:t> electric </a:t>
            </a:r>
            <a:r>
              <a:rPr lang="en-US" sz="2400" dirty="0" err="1"/>
              <a:t>aplicat</a:t>
            </a:r>
            <a:r>
              <a:rPr lang="en-US" sz="2400" dirty="0"/>
              <a:t> </a:t>
            </a:r>
            <a:r>
              <a:rPr lang="ro-RO" sz="2400" dirty="0"/>
              <a:t>ș</a:t>
            </a:r>
            <a:r>
              <a:rPr lang="en-US" sz="2400" dirty="0" err="1"/>
              <a:t>i</a:t>
            </a:r>
            <a:r>
              <a:rPr lang="en-US" sz="2400" dirty="0"/>
              <a:t> </a:t>
            </a:r>
            <a:r>
              <a:rPr lang="en-US" sz="2400" u="sng" dirty="0"/>
              <a:t>las</a:t>
            </a:r>
            <a:r>
              <a:rPr lang="ro-RO" sz="2400" u="sng" dirty="0"/>
              <a:t>â</a:t>
            </a:r>
            <a:r>
              <a:rPr lang="en-US" sz="2400" u="sng" dirty="0" err="1"/>
              <a:t>nd</a:t>
            </a:r>
            <a:r>
              <a:rPr lang="en-US" sz="2400" u="sng" dirty="0"/>
              <a:t> in </a:t>
            </a:r>
            <a:r>
              <a:rPr lang="en-US" sz="2400" u="sng" dirty="0" err="1"/>
              <a:t>locuri</a:t>
            </a:r>
            <a:r>
              <a:rPr lang="en-US" sz="2400" u="sng" dirty="0"/>
              <a:t> </a:t>
            </a:r>
            <a:r>
              <a:rPr lang="en-US" sz="2400" u="sng" dirty="0" err="1"/>
              <a:t>pe</a:t>
            </a:r>
            <a:r>
              <a:rPr lang="en-US" sz="2400" u="sng" dirty="0"/>
              <a:t> care le </a:t>
            </a:r>
            <a:r>
              <a:rPr lang="en-US" sz="2400" u="sng" dirty="0" err="1"/>
              <a:t>parasesc</a:t>
            </a:r>
            <a:r>
              <a:rPr lang="ro-RO" sz="2400" u="sng" dirty="0"/>
              <a:t>-</a:t>
            </a:r>
            <a:r>
              <a:rPr lang="en-US" sz="2400" u="sng" dirty="0"/>
              <a:t> ''</a:t>
            </a:r>
            <a:r>
              <a:rPr lang="en-US" sz="2400" u="sng" dirty="0" err="1"/>
              <a:t>goluri</a:t>
            </a:r>
            <a:r>
              <a:rPr lang="en-US" sz="2400" u="sng" dirty="0"/>
              <a:t>''</a:t>
            </a:r>
            <a:r>
              <a:rPr lang="en-US" sz="2400" dirty="0"/>
              <a:t>, </a:t>
            </a:r>
            <a:r>
              <a:rPr lang="en-US" sz="2400" dirty="0" err="1"/>
              <a:t>adic</a:t>
            </a:r>
            <a:r>
              <a:rPr lang="ro-RO" sz="2400" dirty="0"/>
              <a:t>ă</a:t>
            </a:r>
            <a:r>
              <a:rPr lang="en-US" sz="2400" dirty="0"/>
              <a:t> leg</a:t>
            </a:r>
            <a:r>
              <a:rPr lang="ro-RO" sz="2400" dirty="0"/>
              <a:t>ă</a:t>
            </a:r>
            <a:r>
              <a:rPr lang="en-US" sz="2400" dirty="0" err="1"/>
              <a:t>turi</a:t>
            </a:r>
            <a:r>
              <a:rPr lang="en-US" sz="2400" dirty="0"/>
              <a:t> </a:t>
            </a:r>
            <a:r>
              <a:rPr lang="en-US" sz="2400" dirty="0" err="1"/>
              <a:t>covalente</a:t>
            </a:r>
            <a:r>
              <a:rPr lang="en-US" sz="2400" dirty="0"/>
              <a:t> </a:t>
            </a:r>
            <a:r>
              <a:rPr lang="en-US" sz="2400" dirty="0" err="1"/>
              <a:t>nesatisfacute</a:t>
            </a:r>
            <a:r>
              <a:rPr lang="en-US" sz="2400" dirty="0"/>
              <a:t> de </a:t>
            </a:r>
            <a:r>
              <a:rPr lang="en-US" sz="2400" dirty="0" err="1"/>
              <a:t>electroni</a:t>
            </a:r>
            <a:endParaRPr lang="ro-RO" sz="2400" dirty="0"/>
          </a:p>
          <a:p>
            <a:pPr marL="0" indent="0">
              <a:buFontTx/>
              <a:buNone/>
              <a:defRPr/>
            </a:pPr>
            <a:r>
              <a:rPr lang="en-US" sz="2400" dirty="0" err="1"/>
              <a:t>Daca</a:t>
            </a:r>
            <a:r>
              <a:rPr lang="en-US" sz="2400" dirty="0"/>
              <a:t> </a:t>
            </a:r>
            <a:r>
              <a:rPr lang="en-US" sz="2400" dirty="0" err="1"/>
              <a:t>tensiunea</a:t>
            </a:r>
            <a:r>
              <a:rPr lang="en-US" sz="2400" dirty="0"/>
              <a:t> electric</a:t>
            </a:r>
            <a:r>
              <a:rPr lang="ro-RO" sz="2400" dirty="0"/>
              <a:t>ă</a:t>
            </a:r>
            <a:r>
              <a:rPr lang="en-US" sz="2400" dirty="0"/>
              <a:t> </a:t>
            </a:r>
            <a:r>
              <a:rPr lang="en-US" sz="2400" dirty="0" err="1"/>
              <a:t>aplicat</a:t>
            </a:r>
            <a:r>
              <a:rPr lang="ro-RO" sz="2400" dirty="0"/>
              <a:t>ă</a:t>
            </a:r>
            <a:r>
              <a:rPr lang="en-US" sz="2400" dirty="0"/>
              <a:t> persist</a:t>
            </a:r>
            <a:r>
              <a:rPr lang="ro-RO" sz="2400" dirty="0"/>
              <a:t>ă</a:t>
            </a:r>
            <a:r>
              <a:rPr lang="en-US" sz="2400" dirty="0"/>
              <a:t>, </a:t>
            </a:r>
            <a:r>
              <a:rPr lang="en-US" sz="2400" dirty="0" err="1"/>
              <a:t>electronii</a:t>
            </a:r>
            <a:r>
              <a:rPr lang="en-US" sz="2400" dirty="0"/>
              <a:t> din leg</a:t>
            </a:r>
            <a:r>
              <a:rPr lang="ro-RO" sz="2400" dirty="0"/>
              <a:t>ă</a:t>
            </a:r>
            <a:r>
              <a:rPr lang="en-US" sz="2400" dirty="0" err="1"/>
              <a:t>turile</a:t>
            </a:r>
            <a:r>
              <a:rPr lang="en-US" sz="2400" dirty="0"/>
              <a:t> </a:t>
            </a:r>
            <a:r>
              <a:rPr lang="en-US" sz="2400" dirty="0" err="1"/>
              <a:t>covalente</a:t>
            </a:r>
            <a:r>
              <a:rPr lang="en-US" sz="2400" dirty="0"/>
              <a:t> </a:t>
            </a:r>
            <a:r>
              <a:rPr lang="en-US" sz="2400" dirty="0" err="1"/>
              <a:t>vecine</a:t>
            </a:r>
            <a:r>
              <a:rPr lang="en-US" sz="2400" dirty="0"/>
              <a:t> (care nu au </a:t>
            </a:r>
            <a:r>
              <a:rPr lang="en-US" sz="2400" dirty="0" err="1"/>
              <a:t>ajuns</a:t>
            </a:r>
            <a:r>
              <a:rPr lang="en-US" sz="2400" dirty="0"/>
              <a:t> </a:t>
            </a:r>
            <a:r>
              <a:rPr lang="en-US" sz="2400" dirty="0" err="1"/>
              <a:t>electroni</a:t>
            </a:r>
            <a:r>
              <a:rPr lang="en-US" sz="2400" dirty="0"/>
              <a:t> de </a:t>
            </a:r>
            <a:r>
              <a:rPr lang="en-US" sz="2400" dirty="0" err="1"/>
              <a:t>conduc</a:t>
            </a:r>
            <a:r>
              <a:rPr lang="ro-RO" sz="2400" dirty="0"/>
              <a:t>ț</a:t>
            </a:r>
            <a:r>
              <a:rPr lang="en-US" sz="2400" dirty="0" err="1"/>
              <a:t>ie</a:t>
            </a:r>
            <a:r>
              <a:rPr lang="en-US" sz="2400" dirty="0"/>
              <a:t> </a:t>
            </a:r>
            <a:r>
              <a:rPr lang="ro-RO" sz="2400" dirty="0"/>
              <a:t>dar</a:t>
            </a:r>
            <a:r>
              <a:rPr lang="en-US" sz="2400" dirty="0"/>
              <a:t> au r</a:t>
            </a:r>
            <a:r>
              <a:rPr lang="ro-RO" sz="2400" dirty="0"/>
              <a:t>ă</a:t>
            </a:r>
            <a:r>
              <a:rPr lang="en-US" sz="2400" dirty="0"/>
              <a:t>mas </a:t>
            </a:r>
            <a:r>
              <a:rPr lang="en-US" sz="2400" dirty="0" err="1"/>
              <a:t>electroni</a:t>
            </a:r>
            <a:r>
              <a:rPr lang="en-US" sz="2400" dirty="0"/>
              <a:t> de </a:t>
            </a:r>
            <a:r>
              <a:rPr lang="en-US" sz="2400" dirty="0" err="1"/>
              <a:t>valen</a:t>
            </a:r>
            <a:r>
              <a:rPr lang="ro-RO" sz="2400" dirty="0"/>
              <a:t>ț</a:t>
            </a:r>
            <a:r>
              <a:rPr lang="en-US" sz="2400" dirty="0"/>
              <a:t>a </a:t>
            </a:r>
            <a:r>
              <a:rPr lang="en-US" sz="2400" dirty="0" err="1"/>
              <a:t>localiza</a:t>
            </a:r>
            <a:r>
              <a:rPr lang="ro-RO" sz="2400" dirty="0"/>
              <a:t>ț</a:t>
            </a:r>
            <a:r>
              <a:rPr lang="en-US" sz="2400" dirty="0" err="1"/>
              <a:t>i</a:t>
            </a:r>
            <a:r>
              <a:rPr lang="en-US" sz="2400" dirty="0"/>
              <a:t>) pot </a:t>
            </a:r>
            <a:r>
              <a:rPr lang="en-US" sz="2400" dirty="0" err="1"/>
              <a:t>migra</a:t>
            </a:r>
            <a:r>
              <a:rPr lang="en-US" sz="2400" dirty="0"/>
              <a:t> </a:t>
            </a:r>
            <a:r>
              <a:rPr lang="en-US" sz="2400" dirty="0" err="1"/>
              <a:t>pe</a:t>
            </a:r>
            <a:r>
              <a:rPr lang="en-US" sz="2400" dirty="0"/>
              <a:t> </a:t>
            </a:r>
            <a:r>
              <a:rPr lang="en-US" sz="2400" dirty="0" err="1"/>
              <a:t>direc</a:t>
            </a:r>
            <a:r>
              <a:rPr lang="ro-RO" sz="2400" dirty="0"/>
              <a:t>ț</a:t>
            </a:r>
            <a:r>
              <a:rPr lang="en-US" sz="2400" dirty="0" err="1"/>
              <a:t>ia</a:t>
            </a:r>
            <a:r>
              <a:rPr lang="en-US" sz="2400" dirty="0"/>
              <a:t> c</a:t>
            </a:r>
            <a:r>
              <a:rPr lang="ro-RO" sz="2400" dirty="0"/>
              <a:t>â</a:t>
            </a:r>
            <a:r>
              <a:rPr lang="en-US" sz="2400" dirty="0" err="1"/>
              <a:t>mpului</a:t>
            </a:r>
            <a:r>
              <a:rPr lang="en-US" sz="2400" dirty="0"/>
              <a:t> electric </a:t>
            </a:r>
            <a:r>
              <a:rPr lang="ro-RO" sz="2400" dirty="0" err="1"/>
              <a:t>î</a:t>
            </a:r>
            <a:r>
              <a:rPr lang="en-US" sz="2400" dirty="0" err="1"/>
              <a:t>nspre</a:t>
            </a:r>
            <a:r>
              <a:rPr lang="en-US" sz="2400" dirty="0"/>
              <a:t> </a:t>
            </a:r>
            <a:r>
              <a:rPr lang="en-US" sz="2400" dirty="0" err="1"/>
              <a:t>goluri</a:t>
            </a:r>
            <a:r>
              <a:rPr lang="en-US" sz="2400" dirty="0"/>
              <a:t> </a:t>
            </a:r>
            <a:r>
              <a:rPr lang="en-US" sz="2400" dirty="0" err="1"/>
              <a:t>pentru</a:t>
            </a:r>
            <a:r>
              <a:rPr lang="en-US" sz="2400" dirty="0"/>
              <a:t> a le </a:t>
            </a:r>
            <a:r>
              <a:rPr lang="en-US" sz="2400" dirty="0" err="1"/>
              <a:t>umple</a:t>
            </a:r>
            <a:r>
              <a:rPr lang="en-US" sz="2400" dirty="0"/>
              <a:t>. Ca </a:t>
            </a:r>
            <a:r>
              <a:rPr lang="en-US" sz="2400" dirty="0" err="1"/>
              <a:t>urmare</a:t>
            </a:r>
            <a:r>
              <a:rPr lang="en-US" sz="2400" dirty="0"/>
              <a:t>, </a:t>
            </a:r>
            <a:r>
              <a:rPr lang="en-US" sz="2400" dirty="0" err="1"/>
              <a:t>electronii</a:t>
            </a:r>
            <a:r>
              <a:rPr lang="en-US" sz="2400" dirty="0"/>
              <a:t> de </a:t>
            </a:r>
            <a:r>
              <a:rPr lang="en-US" sz="2400" dirty="0" err="1"/>
              <a:t>valen</a:t>
            </a:r>
            <a:r>
              <a:rPr lang="ro-RO" sz="2400" dirty="0"/>
              <a:t>ță</a:t>
            </a:r>
            <a:r>
              <a:rPr lang="en-US" sz="2400" dirty="0"/>
              <a:t> c</a:t>
            </a:r>
            <a:r>
              <a:rPr lang="ro-RO" sz="2400" dirty="0"/>
              <a:t>ă</a:t>
            </a:r>
            <a:r>
              <a:rPr lang="en-US" sz="2400" dirty="0"/>
              <a:t>l</a:t>
            </a:r>
            <a:r>
              <a:rPr lang="ro-RO" sz="2400" dirty="0"/>
              <a:t>ă</a:t>
            </a:r>
            <a:r>
              <a:rPr lang="en-US" sz="2400" dirty="0" err="1"/>
              <a:t>toresc</a:t>
            </a:r>
            <a:r>
              <a:rPr lang="en-US" sz="2400" dirty="0"/>
              <a:t> </a:t>
            </a:r>
            <a:r>
              <a:rPr lang="ro-RO" sz="2400" dirty="0"/>
              <a:t>î</a:t>
            </a:r>
            <a:r>
              <a:rPr lang="en-US" sz="2400" dirty="0"/>
              <a:t>n </a:t>
            </a:r>
            <a:r>
              <a:rPr lang="en-US" sz="2400" dirty="0" err="1"/>
              <a:t>structura</a:t>
            </a:r>
            <a:r>
              <a:rPr lang="en-US" sz="2400" dirty="0"/>
              <a:t> s</a:t>
            </a:r>
            <a:r>
              <a:rPr lang="ro-RO" sz="2400" dirty="0"/>
              <a:t>ă</a:t>
            </a:r>
            <a:r>
              <a:rPr lang="en-US" sz="2400" dirty="0"/>
              <a:t>rind de la un </a:t>
            </a:r>
            <a:r>
              <a:rPr lang="en-US" sz="2400" dirty="0" err="1"/>
              <a:t>gol</a:t>
            </a:r>
            <a:r>
              <a:rPr lang="en-US" sz="2400" dirty="0"/>
              <a:t> la </a:t>
            </a:r>
            <a:r>
              <a:rPr lang="en-US" sz="2400" dirty="0" err="1"/>
              <a:t>altul</a:t>
            </a:r>
            <a:r>
              <a:rPr lang="en-US" sz="2400" dirty="0"/>
              <a:t>, </a:t>
            </a:r>
            <a:r>
              <a:rPr lang="ro-RO" sz="2400" dirty="0"/>
              <a:t>î</a:t>
            </a:r>
            <a:r>
              <a:rPr lang="en-US" sz="2400" dirty="0"/>
              <a:t>n </a:t>
            </a:r>
            <a:r>
              <a:rPr lang="en-US" sz="2400" dirty="0" err="1"/>
              <a:t>atomii</a:t>
            </a:r>
            <a:r>
              <a:rPr lang="en-US" sz="2400" dirty="0"/>
              <a:t> de </a:t>
            </a:r>
            <a:r>
              <a:rPr lang="en-US" sz="2400" dirty="0" err="1"/>
              <a:t>unde</a:t>
            </a:r>
            <a:r>
              <a:rPr lang="en-US" sz="2400" dirty="0"/>
              <a:t> ace</a:t>
            </a:r>
            <a:r>
              <a:rPr lang="ro-RO" sz="2400" dirty="0"/>
              <a:t>ș</a:t>
            </a:r>
            <a:r>
              <a:rPr lang="en-US" sz="2400" dirty="0" err="1"/>
              <a:t>tia</a:t>
            </a:r>
            <a:r>
              <a:rPr lang="en-US" sz="2400" dirty="0"/>
              <a:t> </a:t>
            </a:r>
            <a:r>
              <a:rPr lang="en-US" sz="2400" dirty="0" err="1"/>
              <a:t>pleac</a:t>
            </a:r>
            <a:r>
              <a:rPr lang="ro-RO" sz="2400" dirty="0"/>
              <a:t>ă</a:t>
            </a:r>
            <a:r>
              <a:rPr lang="en-US" sz="2400" dirty="0"/>
              <a:t> </a:t>
            </a:r>
            <a:r>
              <a:rPr lang="en-US" sz="2400" dirty="0" err="1"/>
              <a:t>pentru</a:t>
            </a:r>
            <a:r>
              <a:rPr lang="en-US" sz="2400" dirty="0"/>
              <a:t> a </a:t>
            </a:r>
            <a:r>
              <a:rPr lang="en-US" sz="2400" dirty="0" err="1"/>
              <a:t>umple</a:t>
            </a:r>
            <a:r>
              <a:rPr lang="en-US" sz="2400" dirty="0"/>
              <a:t> un </a:t>
            </a:r>
            <a:r>
              <a:rPr lang="en-US" sz="2400" dirty="0" err="1"/>
              <a:t>gol</a:t>
            </a:r>
            <a:r>
              <a:rPr lang="en-US" sz="2400" dirty="0"/>
              <a:t> </a:t>
            </a:r>
            <a:r>
              <a:rPr lang="en-US" sz="2400" dirty="0" err="1"/>
              <a:t>instal</a:t>
            </a:r>
            <a:r>
              <a:rPr lang="ro-RO" sz="2400" dirty="0"/>
              <a:t>â</a:t>
            </a:r>
            <a:r>
              <a:rPr lang="en-US" sz="2400" dirty="0" err="1"/>
              <a:t>ndu</a:t>
            </a:r>
            <a:r>
              <a:rPr lang="en-US" sz="2400" dirty="0"/>
              <a:t>-se </a:t>
            </a:r>
            <a:r>
              <a:rPr lang="en-US" sz="2400" dirty="0" err="1"/>
              <a:t>inevitabil</a:t>
            </a:r>
            <a:r>
              <a:rPr lang="en-US" sz="2400" dirty="0"/>
              <a:t>, un alt </a:t>
            </a:r>
            <a:r>
              <a:rPr lang="en-US" sz="2400" dirty="0" err="1"/>
              <a:t>gol</a:t>
            </a:r>
            <a:r>
              <a:rPr lang="en-US" sz="2400" dirty="0"/>
              <a:t>. Per </a:t>
            </a:r>
            <a:r>
              <a:rPr lang="en-US" sz="2400" dirty="0" err="1"/>
              <a:t>ansamblu</a:t>
            </a:r>
            <a:r>
              <a:rPr lang="en-US" sz="2400" dirty="0"/>
              <a:t>, dup</a:t>
            </a:r>
            <a:r>
              <a:rPr lang="ro-RO" sz="2400" dirty="0"/>
              <a:t>ă</a:t>
            </a:r>
            <a:r>
              <a:rPr lang="en-US" sz="2400" dirty="0"/>
              <a:t> </a:t>
            </a:r>
            <a:r>
              <a:rPr lang="en-US" sz="2400" dirty="0" err="1"/>
              <a:t>apari</a:t>
            </a:r>
            <a:r>
              <a:rPr lang="ro-RO" sz="2400" dirty="0"/>
              <a:t>ț</a:t>
            </a:r>
            <a:r>
              <a:rPr lang="en-US" sz="2400" dirty="0" err="1"/>
              <a:t>ia</a:t>
            </a:r>
            <a:r>
              <a:rPr lang="en-US" sz="2400" dirty="0"/>
              <a:t> </a:t>
            </a:r>
            <a:r>
              <a:rPr lang="en-US" sz="2400" dirty="0" err="1"/>
              <a:t>unui</a:t>
            </a:r>
            <a:r>
              <a:rPr lang="en-US" sz="2400" dirty="0"/>
              <a:t> ''</a:t>
            </a:r>
            <a:r>
              <a:rPr lang="en-US" sz="2400" dirty="0" err="1"/>
              <a:t>gol</a:t>
            </a:r>
            <a:r>
              <a:rPr lang="en-US" sz="2400" dirty="0"/>
              <a:t>'', ca </a:t>
            </a:r>
            <a:r>
              <a:rPr lang="en-US" sz="2400" dirty="0" err="1"/>
              <a:t>urmare</a:t>
            </a:r>
            <a:r>
              <a:rPr lang="en-US" sz="2400" dirty="0"/>
              <a:t> a </a:t>
            </a:r>
            <a:r>
              <a:rPr lang="en-US" sz="2400" dirty="0" err="1"/>
              <a:t>desprinderii</a:t>
            </a:r>
            <a:r>
              <a:rPr lang="en-US" sz="2400" dirty="0"/>
              <a:t> </a:t>
            </a:r>
            <a:r>
              <a:rPr lang="en-US" sz="2400" dirty="0" err="1"/>
              <a:t>unui</a:t>
            </a:r>
            <a:r>
              <a:rPr lang="en-US" sz="2400" dirty="0"/>
              <a:t> electron </a:t>
            </a:r>
            <a:r>
              <a:rPr lang="en-US" sz="2400" dirty="0" err="1"/>
              <a:t>localizat</a:t>
            </a:r>
            <a:r>
              <a:rPr lang="en-US" sz="2400" dirty="0"/>
              <a:t> </a:t>
            </a:r>
            <a:r>
              <a:rPr lang="ro-RO" sz="2400" dirty="0"/>
              <a:t>ș</a:t>
            </a:r>
            <a:r>
              <a:rPr lang="en-US" sz="2400" dirty="0" err="1"/>
              <a:t>i</a:t>
            </a:r>
            <a:r>
              <a:rPr lang="en-US" sz="2400" dirty="0"/>
              <a:t> transform</a:t>
            </a:r>
            <a:r>
              <a:rPr lang="ro-RO" sz="2400" dirty="0"/>
              <a:t>ă</a:t>
            </a:r>
            <a:r>
              <a:rPr lang="en-US" sz="2400" dirty="0" err="1"/>
              <a:t>rii</a:t>
            </a:r>
            <a:r>
              <a:rPr lang="en-US" sz="2400" dirty="0"/>
              <a:t> sale </a:t>
            </a:r>
            <a:r>
              <a:rPr lang="ro-RO" sz="2400" dirty="0"/>
              <a:t>î</a:t>
            </a:r>
            <a:r>
              <a:rPr lang="en-US" sz="2400" dirty="0"/>
              <a:t>n electron liber (</a:t>
            </a:r>
            <a:r>
              <a:rPr lang="en-US" sz="2400" dirty="0" err="1"/>
              <a:t>delocalizat</a:t>
            </a:r>
            <a:r>
              <a:rPr lang="en-US" sz="2400" dirty="0"/>
              <a:t> </a:t>
            </a:r>
            <a:r>
              <a:rPr lang="en-US" sz="2400" dirty="0" err="1"/>
              <a:t>sau</a:t>
            </a:r>
            <a:r>
              <a:rPr lang="en-US" sz="2400" dirty="0"/>
              <a:t> de </a:t>
            </a:r>
            <a:r>
              <a:rPr lang="en-US" sz="2400" dirty="0" err="1"/>
              <a:t>conduc</a:t>
            </a:r>
            <a:r>
              <a:rPr lang="ro-RO" sz="2400" dirty="0"/>
              <a:t>ț</a:t>
            </a:r>
            <a:r>
              <a:rPr lang="en-US" sz="2400" dirty="0" err="1"/>
              <a:t>ie</a:t>
            </a:r>
            <a:r>
              <a:rPr lang="en-US" sz="2400" dirty="0"/>
              <a:t>), un electron </a:t>
            </a:r>
            <a:r>
              <a:rPr lang="en-US" sz="2400" dirty="0" err="1"/>
              <a:t>localizat</a:t>
            </a:r>
            <a:r>
              <a:rPr lang="en-US" sz="2400" dirty="0"/>
              <a:t> </a:t>
            </a:r>
            <a:r>
              <a:rPr lang="en-US" sz="2400" dirty="0" err="1"/>
              <a:t>dintr</a:t>
            </a:r>
            <a:r>
              <a:rPr lang="en-US" sz="2400" dirty="0"/>
              <a:t>-o </a:t>
            </a:r>
            <a:r>
              <a:rPr lang="en-US" sz="2400" dirty="0" err="1"/>
              <a:t>legatur</a:t>
            </a:r>
            <a:r>
              <a:rPr lang="ro-RO" sz="2400" dirty="0"/>
              <a:t>ă</a:t>
            </a:r>
            <a:r>
              <a:rPr lang="en-US" sz="2400" dirty="0"/>
              <a:t> covalent</a:t>
            </a:r>
            <a:r>
              <a:rPr lang="ro-RO" sz="2400" dirty="0"/>
              <a:t>ă</a:t>
            </a:r>
            <a:r>
              <a:rPr lang="en-US" sz="2400" dirty="0"/>
              <a:t> </a:t>
            </a:r>
            <a:r>
              <a:rPr lang="en-US" sz="2400" dirty="0" err="1"/>
              <a:t>vecin</a:t>
            </a:r>
            <a:r>
              <a:rPr lang="ro-RO" sz="2400" dirty="0"/>
              <a:t>ă</a:t>
            </a:r>
            <a:r>
              <a:rPr lang="en-US" sz="2400" dirty="0"/>
              <a:t> merge s</a:t>
            </a:r>
            <a:r>
              <a:rPr lang="ro-RO" sz="2400" dirty="0"/>
              <a:t>ă</a:t>
            </a:r>
            <a:r>
              <a:rPr lang="en-US" sz="2400" dirty="0"/>
              <a:t> </a:t>
            </a:r>
            <a:r>
              <a:rPr lang="en-US" sz="2400" dirty="0" err="1"/>
              <a:t>umple</a:t>
            </a:r>
            <a:r>
              <a:rPr lang="en-US" sz="2400" dirty="0"/>
              <a:t> </a:t>
            </a:r>
            <a:r>
              <a:rPr lang="en-US" sz="2400" dirty="0" err="1"/>
              <a:t>golul</a:t>
            </a:r>
            <a:r>
              <a:rPr lang="en-US" sz="2400" dirty="0"/>
              <a:t> </a:t>
            </a:r>
            <a:r>
              <a:rPr lang="ro-RO" sz="2400" dirty="0" err="1"/>
              <a:t>ș</a:t>
            </a:r>
            <a:r>
              <a:rPr lang="en-US" sz="2400" dirty="0" err="1"/>
              <a:t>i</a:t>
            </a:r>
            <a:r>
              <a:rPr lang="en-US" sz="2400" dirty="0"/>
              <a:t> face </a:t>
            </a:r>
            <a:r>
              <a:rPr lang="en-US" sz="2400" dirty="0" err="1"/>
              <a:t>acest</a:t>
            </a:r>
            <a:r>
              <a:rPr lang="en-US" sz="2400" dirty="0"/>
              <a:t> </a:t>
            </a:r>
            <a:r>
              <a:rPr lang="en-US" sz="2400" dirty="0" err="1"/>
              <a:t>lucru</a:t>
            </a:r>
            <a:r>
              <a:rPr lang="en-US" sz="2400" dirty="0"/>
              <a:t> las</a:t>
            </a:r>
            <a:r>
              <a:rPr lang="ro-RO" sz="2400" dirty="0"/>
              <a:t>â</a:t>
            </a:r>
            <a:r>
              <a:rPr lang="en-US" sz="2400" dirty="0" err="1"/>
              <a:t>nd</a:t>
            </a:r>
            <a:r>
              <a:rPr lang="en-US" sz="2400" dirty="0"/>
              <a:t> </a:t>
            </a:r>
            <a:r>
              <a:rPr lang="ro-RO" sz="2400" dirty="0"/>
              <a:t>î</a:t>
            </a:r>
            <a:r>
              <a:rPr lang="en-US" sz="2400" dirty="0"/>
              <a:t>n </a:t>
            </a:r>
            <a:r>
              <a:rPr lang="en-US" sz="2400" dirty="0" err="1"/>
              <a:t>urma</a:t>
            </a:r>
            <a:r>
              <a:rPr lang="en-US" sz="2400" dirty="0"/>
              <a:t> </a:t>
            </a:r>
            <a:r>
              <a:rPr lang="en-US" sz="2400" dirty="0" err="1"/>
              <a:t>lui</a:t>
            </a:r>
            <a:r>
              <a:rPr lang="en-US" sz="2400" dirty="0"/>
              <a:t> un alt </a:t>
            </a:r>
            <a:r>
              <a:rPr lang="en-US" sz="2400" dirty="0" err="1"/>
              <a:t>gol</a:t>
            </a:r>
            <a:r>
              <a:rPr lang="en-US" sz="2400" dirty="0"/>
              <a:t>. </a:t>
            </a:r>
            <a:endParaRPr lang="en-GB" sz="2400" dirty="0"/>
          </a:p>
          <a:p>
            <a:pPr>
              <a:defRPr/>
            </a:pPr>
            <a:endParaRPr lang="en-GB" dirty="0"/>
          </a:p>
        </p:txBody>
      </p:sp>
      <p:sp>
        <p:nvSpPr>
          <p:cNvPr id="13315"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572299A-84FA-4846-B8B2-8CA4B405AA78}" type="slidenum">
              <a:rPr lang="zh-CN" altLang="en-US" sz="1400" smtClean="0"/>
              <a:pPr>
                <a:spcBef>
                  <a:spcPct val="0"/>
                </a:spcBef>
                <a:buFontTx/>
                <a:buNone/>
              </a:pPr>
              <a:t>9</a:t>
            </a:fld>
            <a:endParaRPr lang="zh-CN" altLang="en-US" sz="140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4088</TotalTime>
  <Words>5831</Words>
  <Application>Microsoft Office PowerPoint</Application>
  <PresentationFormat>Expunere pe ecran (4:3)</PresentationFormat>
  <Paragraphs>566</Paragraphs>
  <Slides>75</Slides>
  <Notes>6</Notes>
  <HiddenSlides>0</HiddenSlides>
  <MMClips>0</MMClips>
  <ScaleCrop>false</ScaleCrop>
  <HeadingPairs>
    <vt:vector size="8" baseType="variant">
      <vt:variant>
        <vt:lpstr>Fonturi utilizate</vt:lpstr>
      </vt:variant>
      <vt:variant>
        <vt:i4>7</vt:i4>
      </vt:variant>
      <vt:variant>
        <vt:lpstr>Temă</vt:lpstr>
      </vt:variant>
      <vt:variant>
        <vt:i4>1</vt:i4>
      </vt:variant>
      <vt:variant>
        <vt:lpstr>Servere OLE încorporate</vt:lpstr>
      </vt:variant>
      <vt:variant>
        <vt:i4>1</vt:i4>
      </vt:variant>
      <vt:variant>
        <vt:lpstr>Titluri diapozitive</vt:lpstr>
      </vt:variant>
      <vt:variant>
        <vt:i4>75</vt:i4>
      </vt:variant>
    </vt:vector>
  </HeadingPairs>
  <TitlesOfParts>
    <vt:vector size="84" baseType="lpstr">
      <vt:lpstr>宋体</vt:lpstr>
      <vt:lpstr>Arial</vt:lpstr>
      <vt:lpstr>Calibri</vt:lpstr>
      <vt:lpstr>Comic Sans MS</vt:lpstr>
      <vt:lpstr>Gill Sans MT</vt:lpstr>
      <vt:lpstr>Times New Roman</vt:lpstr>
      <vt:lpstr>Wingdings</vt:lpstr>
      <vt:lpstr>Default Design</vt:lpstr>
      <vt:lpstr>Equation</vt:lpstr>
      <vt:lpstr>Prezentare PowerPoint</vt:lpstr>
      <vt:lpstr>Structura cursului DMOE</vt:lpstr>
      <vt:lpstr>Prezentare PowerPoint</vt:lpstr>
      <vt:lpstr>Prezentare PowerPoint</vt:lpstr>
      <vt:lpstr>Prezentare PowerPoint</vt:lpstr>
      <vt:lpstr>Densitatea curentului</vt:lpstr>
      <vt:lpstr>Prezentare PowerPoint</vt:lpstr>
      <vt:lpstr>Prezentare PowerPoint</vt:lpstr>
      <vt:lpstr>Prezentare PowerPoint</vt:lpstr>
      <vt:lpstr>Prezentare PowerPoint</vt:lpstr>
      <vt:lpstr>Prezentare PowerPoint</vt:lpstr>
      <vt:lpstr>Prezentare PowerPoint</vt:lpstr>
      <vt:lpstr>Si vs Ge</vt:lpstr>
      <vt:lpstr>Prezentare PowerPoint</vt:lpstr>
      <vt:lpstr>Prezentare PowerPoint</vt:lpstr>
      <vt:lpstr>Concepte fundamentale ale semiconductorilor (recapitulare)</vt:lpstr>
      <vt:lpstr>Prezentare PowerPoint</vt:lpstr>
      <vt:lpstr>Prezentare PowerPoint</vt:lpstr>
      <vt:lpstr>Prezentare PowerPoint</vt:lpstr>
      <vt:lpstr>Generarea curentului electroni - goluri</vt:lpstr>
      <vt:lpstr>Calcularea energiei de legătură</vt:lpstr>
      <vt:lpstr>Concentrația electronilor liberi la o temperatură dată pentru Si</vt:lpstr>
      <vt:lpstr>Prezentare PowerPoint</vt:lpstr>
      <vt:lpstr>SC intrinsec (cont’d)</vt:lpstr>
      <vt:lpstr>SC intrinsec (cont’d)</vt:lpstr>
      <vt:lpstr>SC intrinsec (cont’d)</vt:lpstr>
      <vt:lpstr>SC extrinseci</vt:lpstr>
      <vt:lpstr>n-SC extrinseci (cont’d)</vt:lpstr>
      <vt:lpstr>SC extrinseci  Cum se obțin? </vt:lpstr>
      <vt:lpstr>p-SC extrinseci (cont’d)</vt:lpstr>
      <vt:lpstr>Prezentare PowerPoint</vt:lpstr>
      <vt:lpstr>Prezentare PowerPoint</vt:lpstr>
      <vt:lpstr>Dar ce sunt no și po în SC extrinseci?</vt:lpstr>
      <vt:lpstr>Prezentare PowerPoint</vt:lpstr>
      <vt:lpstr>Prezentare PowerPoint</vt:lpstr>
      <vt:lpstr>SC extrinseci (cont’d)</vt:lpstr>
      <vt:lpstr>SC extrinseci (cont’d)</vt:lpstr>
      <vt:lpstr>În loc de concluzii pentru SC extrinseci</vt:lpstr>
      <vt:lpstr>SC extrinseci (cont’d)</vt:lpstr>
      <vt:lpstr>Cazul V. Profil Gradient lin</vt:lpstr>
      <vt:lpstr>Cazul V-a  Profil abrupt</vt:lpstr>
      <vt:lpstr>Prezentare PowerPoint</vt:lpstr>
      <vt:lpstr>Cazul: Dopare neuniformă în echilibru termic</vt:lpstr>
      <vt:lpstr>Partea II Conductivitatea in SC</vt:lpstr>
      <vt:lpstr>Mișcarea purtătorilor de sarcină</vt:lpstr>
      <vt:lpstr>Mișcarea sarcinilor</vt:lpstr>
      <vt:lpstr>Current Flow:  Caz General</vt:lpstr>
      <vt:lpstr>Driftul și curentul de drift</vt:lpstr>
      <vt:lpstr>Saturația vitezei sarcinilor</vt:lpstr>
      <vt:lpstr>Mobilitatea sarcinilor vs concentrația dopării și T</vt:lpstr>
      <vt:lpstr>Prezentare PowerPoint</vt:lpstr>
      <vt:lpstr>Driftul și curentul de drift</vt:lpstr>
      <vt:lpstr>Driftul și curentul de drift</vt:lpstr>
      <vt:lpstr>Difuzia și curentul de difuzie</vt:lpstr>
      <vt:lpstr>Difuzia și curentul de difuzie</vt:lpstr>
      <vt:lpstr>Exemplu: Profil de densitate a sarcinilor  Liniar vs Neliniar</vt:lpstr>
      <vt:lpstr>Prezentare PowerPoint</vt:lpstr>
      <vt:lpstr>(Ecuația) Relația Einstein</vt:lpstr>
      <vt:lpstr>Deducerea relației Einstein</vt:lpstr>
      <vt:lpstr>Nivelul Fermi (aducem aminte) </vt:lpstr>
      <vt:lpstr>Funcția de distribuție Fermi – Dirac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Compensarea impurităților în SC extrinseci</vt:lpstr>
      <vt:lpstr>Prezentare PowerPoint</vt:lpstr>
      <vt:lpstr>Prezentare PowerPoint</vt:lpstr>
      <vt:lpstr>Conductivitatea SC intrinseci și extrinseci</vt:lpstr>
      <vt:lpstr>Întrebări de recapitulare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zhoull</dc:creator>
  <cp:lastModifiedBy>buzdugan artur</cp:lastModifiedBy>
  <cp:revision>284</cp:revision>
  <dcterms:created xsi:type="dcterms:W3CDTF">2003-11-28T08:54:22Z</dcterms:created>
  <dcterms:modified xsi:type="dcterms:W3CDTF">2024-09-14T07:53:24Z</dcterms:modified>
</cp:coreProperties>
</file>