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4" r:id="rId39"/>
    <p:sldId id="295" r:id="rId40"/>
    <p:sldId id="29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70" autoAdjust="0"/>
    <p:restoredTop sz="94937" autoAdjust="0"/>
  </p:normalViewPr>
  <p:slideViewPr>
    <p:cSldViewPr snapToGrid="0">
      <p:cViewPr>
        <p:scale>
          <a:sx n="110" d="100"/>
          <a:sy n="110" d="100"/>
        </p:scale>
        <p:origin x="-89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27F67-3A50-4297-B8B6-693DA88AA5E4}" type="datetimeFigureOut">
              <a:rPr lang="en-US" smtClean="0"/>
              <a:t>3/27/2022</a:t>
            </a:fld>
            <a:endParaRPr lang="en-US"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58DB0D-707A-4B4F-9F6C-74B60B20FB92}" type="slidenum">
              <a:rPr lang="en-US" smtClean="0"/>
              <a:t>‹#›</a:t>
            </a:fld>
            <a:endParaRPr lang="en-US" dirty="0"/>
          </a:p>
        </p:txBody>
      </p:sp>
    </p:spTree>
    <p:extLst>
      <p:ext uri="{BB962C8B-B14F-4D97-AF65-F5344CB8AC3E}">
        <p14:creationId xmlns:p14="http://schemas.microsoft.com/office/powerpoint/2010/main" val="1570655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6858DB0D-707A-4B4F-9F6C-74B60B20FB92}" type="slidenum">
              <a:rPr lang="en-US" smtClean="0"/>
              <a:t>15</a:t>
            </a:fld>
            <a:endParaRPr lang="en-US"/>
          </a:p>
        </p:txBody>
      </p:sp>
    </p:spTree>
    <p:extLst>
      <p:ext uri="{BB962C8B-B14F-4D97-AF65-F5344CB8AC3E}">
        <p14:creationId xmlns:p14="http://schemas.microsoft.com/office/powerpoint/2010/main" val="1184694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x-none" dirty="0" smtClean="0"/>
              <a:t>Lectia 16</a:t>
            </a:r>
            <a:endParaRPr lang="en-US" dirty="0"/>
          </a:p>
        </p:txBody>
      </p:sp>
      <p:sp>
        <p:nvSpPr>
          <p:cNvPr id="4" name="Номер слайда 3"/>
          <p:cNvSpPr>
            <a:spLocks noGrp="1"/>
          </p:cNvSpPr>
          <p:nvPr>
            <p:ph type="sldNum" sz="quarter" idx="10"/>
          </p:nvPr>
        </p:nvSpPr>
        <p:spPr/>
        <p:txBody>
          <a:bodyPr/>
          <a:lstStyle/>
          <a:p>
            <a:fld id="{6858DB0D-707A-4B4F-9F6C-74B60B20FB92}" type="slidenum">
              <a:rPr lang="en-US" smtClean="0"/>
              <a:t>20</a:t>
            </a:fld>
            <a:endParaRPr lang="en-US"/>
          </a:p>
        </p:txBody>
      </p:sp>
    </p:spTree>
    <p:extLst>
      <p:ext uri="{BB962C8B-B14F-4D97-AF65-F5344CB8AC3E}">
        <p14:creationId xmlns:p14="http://schemas.microsoft.com/office/powerpoint/2010/main" val="2944869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D7CAE28-B5DB-416C-BBE2-FF443ED9C5B5}" type="datetimeFigureOut">
              <a:rPr lang="en-US" smtClean="0"/>
              <a:t>3/27/2022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BC0902-DFCD-4542-83AB-0F1E2C26E220}" type="slidenum">
              <a:rPr lang="en-US" smtClean="0"/>
              <a:t>‹#›</a:t>
            </a:fld>
            <a:endParaRPr lang="en-US" dirty="0"/>
          </a:p>
        </p:txBody>
      </p:sp>
    </p:spTree>
    <p:extLst>
      <p:ext uri="{BB962C8B-B14F-4D97-AF65-F5344CB8AC3E}">
        <p14:creationId xmlns:p14="http://schemas.microsoft.com/office/powerpoint/2010/main" val="1538014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D7CAE28-B5DB-416C-BBE2-FF443ED9C5B5}" type="datetimeFigureOut">
              <a:rPr lang="en-US" smtClean="0"/>
              <a:t>3/27/2022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BC0902-DFCD-4542-83AB-0F1E2C26E220}" type="slidenum">
              <a:rPr lang="en-US" smtClean="0"/>
              <a:t>‹#›</a:t>
            </a:fld>
            <a:endParaRPr lang="en-US" dirty="0"/>
          </a:p>
        </p:txBody>
      </p:sp>
    </p:spTree>
    <p:extLst>
      <p:ext uri="{BB962C8B-B14F-4D97-AF65-F5344CB8AC3E}">
        <p14:creationId xmlns:p14="http://schemas.microsoft.com/office/powerpoint/2010/main" val="1344207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D7CAE28-B5DB-416C-BBE2-FF443ED9C5B5}" type="datetimeFigureOut">
              <a:rPr lang="en-US" smtClean="0"/>
              <a:t>3/27/2022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BC0902-DFCD-4542-83AB-0F1E2C26E220}" type="slidenum">
              <a:rPr lang="en-US" smtClean="0"/>
              <a:t>‹#›</a:t>
            </a:fld>
            <a:endParaRPr lang="en-US" dirty="0"/>
          </a:p>
        </p:txBody>
      </p:sp>
    </p:spTree>
    <p:extLst>
      <p:ext uri="{BB962C8B-B14F-4D97-AF65-F5344CB8AC3E}">
        <p14:creationId xmlns:p14="http://schemas.microsoft.com/office/powerpoint/2010/main" val="2189767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D7CAE28-B5DB-416C-BBE2-FF443ED9C5B5}" type="datetimeFigureOut">
              <a:rPr lang="en-US" smtClean="0"/>
              <a:t>3/27/2022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BC0902-DFCD-4542-83AB-0F1E2C26E220}" type="slidenum">
              <a:rPr lang="en-US" smtClean="0"/>
              <a:t>‹#›</a:t>
            </a:fld>
            <a:endParaRPr lang="en-US" dirty="0"/>
          </a:p>
        </p:txBody>
      </p:sp>
    </p:spTree>
    <p:extLst>
      <p:ext uri="{BB962C8B-B14F-4D97-AF65-F5344CB8AC3E}">
        <p14:creationId xmlns:p14="http://schemas.microsoft.com/office/powerpoint/2010/main" val="646196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D7CAE28-B5DB-416C-BBE2-FF443ED9C5B5}" type="datetimeFigureOut">
              <a:rPr lang="en-US" smtClean="0"/>
              <a:t>3/27/2022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BC0902-DFCD-4542-83AB-0F1E2C26E220}" type="slidenum">
              <a:rPr lang="en-US" smtClean="0"/>
              <a:t>‹#›</a:t>
            </a:fld>
            <a:endParaRPr lang="en-US" dirty="0"/>
          </a:p>
        </p:txBody>
      </p:sp>
    </p:spTree>
    <p:extLst>
      <p:ext uri="{BB962C8B-B14F-4D97-AF65-F5344CB8AC3E}">
        <p14:creationId xmlns:p14="http://schemas.microsoft.com/office/powerpoint/2010/main" val="906351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D7CAE28-B5DB-416C-BBE2-FF443ED9C5B5}" type="datetimeFigureOut">
              <a:rPr lang="en-US" smtClean="0"/>
              <a:t>3/27/2022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BC0902-DFCD-4542-83AB-0F1E2C26E220}" type="slidenum">
              <a:rPr lang="en-US" smtClean="0"/>
              <a:t>‹#›</a:t>
            </a:fld>
            <a:endParaRPr lang="en-US" dirty="0"/>
          </a:p>
        </p:txBody>
      </p:sp>
    </p:spTree>
    <p:extLst>
      <p:ext uri="{BB962C8B-B14F-4D97-AF65-F5344CB8AC3E}">
        <p14:creationId xmlns:p14="http://schemas.microsoft.com/office/powerpoint/2010/main" val="301116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D7CAE28-B5DB-416C-BBE2-FF443ED9C5B5}" type="datetimeFigureOut">
              <a:rPr lang="en-US" smtClean="0"/>
              <a:t>3/27/2022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CBC0902-DFCD-4542-83AB-0F1E2C26E220}" type="slidenum">
              <a:rPr lang="en-US" smtClean="0"/>
              <a:t>‹#›</a:t>
            </a:fld>
            <a:endParaRPr lang="en-US" dirty="0"/>
          </a:p>
        </p:txBody>
      </p:sp>
    </p:spTree>
    <p:extLst>
      <p:ext uri="{BB962C8B-B14F-4D97-AF65-F5344CB8AC3E}">
        <p14:creationId xmlns:p14="http://schemas.microsoft.com/office/powerpoint/2010/main" val="2052972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D7CAE28-B5DB-416C-BBE2-FF443ED9C5B5}" type="datetimeFigureOut">
              <a:rPr lang="en-US" smtClean="0"/>
              <a:t>3/27/2022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CBC0902-DFCD-4542-83AB-0F1E2C26E220}" type="slidenum">
              <a:rPr lang="en-US" smtClean="0"/>
              <a:t>‹#›</a:t>
            </a:fld>
            <a:endParaRPr lang="en-US" dirty="0"/>
          </a:p>
        </p:txBody>
      </p:sp>
    </p:spTree>
    <p:extLst>
      <p:ext uri="{BB962C8B-B14F-4D97-AF65-F5344CB8AC3E}">
        <p14:creationId xmlns:p14="http://schemas.microsoft.com/office/powerpoint/2010/main" val="2820483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7CAE28-B5DB-416C-BBE2-FF443ED9C5B5}" type="datetimeFigureOut">
              <a:rPr lang="en-US" smtClean="0"/>
              <a:t>3/27/2022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CBC0902-DFCD-4542-83AB-0F1E2C26E220}" type="slidenum">
              <a:rPr lang="en-US" smtClean="0"/>
              <a:t>‹#›</a:t>
            </a:fld>
            <a:endParaRPr lang="en-US" dirty="0"/>
          </a:p>
        </p:txBody>
      </p:sp>
    </p:spTree>
    <p:extLst>
      <p:ext uri="{BB962C8B-B14F-4D97-AF65-F5344CB8AC3E}">
        <p14:creationId xmlns:p14="http://schemas.microsoft.com/office/powerpoint/2010/main" val="1484477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D7CAE28-B5DB-416C-BBE2-FF443ED9C5B5}" type="datetimeFigureOut">
              <a:rPr lang="en-US" smtClean="0"/>
              <a:t>3/27/2022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BC0902-DFCD-4542-83AB-0F1E2C26E220}" type="slidenum">
              <a:rPr lang="en-US" smtClean="0"/>
              <a:t>‹#›</a:t>
            </a:fld>
            <a:endParaRPr lang="en-US" dirty="0"/>
          </a:p>
        </p:txBody>
      </p:sp>
    </p:spTree>
    <p:extLst>
      <p:ext uri="{BB962C8B-B14F-4D97-AF65-F5344CB8AC3E}">
        <p14:creationId xmlns:p14="http://schemas.microsoft.com/office/powerpoint/2010/main" val="4178827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D7CAE28-B5DB-416C-BBE2-FF443ED9C5B5}" type="datetimeFigureOut">
              <a:rPr lang="en-US" smtClean="0"/>
              <a:t>3/27/2022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BC0902-DFCD-4542-83AB-0F1E2C26E220}" type="slidenum">
              <a:rPr lang="en-US" smtClean="0"/>
              <a:t>‹#›</a:t>
            </a:fld>
            <a:endParaRPr lang="en-US" dirty="0"/>
          </a:p>
        </p:txBody>
      </p:sp>
    </p:spTree>
    <p:extLst>
      <p:ext uri="{BB962C8B-B14F-4D97-AF65-F5344CB8AC3E}">
        <p14:creationId xmlns:p14="http://schemas.microsoft.com/office/powerpoint/2010/main" val="3696069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7CAE28-B5DB-416C-BBE2-FF443ED9C5B5}" type="datetimeFigureOut">
              <a:rPr lang="en-US" smtClean="0"/>
              <a:t>3/27/2022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BC0902-DFCD-4542-83AB-0F1E2C26E220}" type="slidenum">
              <a:rPr lang="en-US" smtClean="0"/>
              <a:t>‹#›</a:t>
            </a:fld>
            <a:endParaRPr lang="en-US" dirty="0"/>
          </a:p>
        </p:txBody>
      </p:sp>
    </p:spTree>
    <p:extLst>
      <p:ext uri="{BB962C8B-B14F-4D97-AF65-F5344CB8AC3E}">
        <p14:creationId xmlns:p14="http://schemas.microsoft.com/office/powerpoint/2010/main" val="14515823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434564" y="422567"/>
            <a:ext cx="11633703" cy="1426913"/>
          </a:xfrm>
        </p:spPr>
        <p:txBody>
          <a:bodyPr anchor="t">
            <a:normAutofit fontScale="90000"/>
          </a:bodyPr>
          <a:lstStyle/>
          <a:p>
            <a:r>
              <a:rPr lang="x-none" sz="5400" b="1" dirty="0" smtClean="0">
                <a:latin typeface="Times New Roman" panose="02020603050405020304" pitchFamily="18" charset="0"/>
                <a:cs typeface="Times New Roman" panose="02020603050405020304" pitchFamily="18" charset="0"/>
              </a:rPr>
              <a:t>Arhitectura Calculatoarelor </a:t>
            </a:r>
            <a:br>
              <a:rPr lang="x-none" sz="5400" b="1" dirty="0" smtClean="0">
                <a:latin typeface="Times New Roman" panose="02020603050405020304" pitchFamily="18" charset="0"/>
                <a:cs typeface="Times New Roman" panose="02020603050405020304" pitchFamily="18" charset="0"/>
              </a:rPr>
            </a:br>
            <a:r>
              <a:rPr lang="en-GB" sz="3200" dirty="0" smtClean="0">
                <a:latin typeface="Times New Roman" panose="02020603050405020304" pitchFamily="18" charset="0"/>
                <a:cs typeface="Times New Roman" panose="02020603050405020304" pitchFamily="18" charset="0"/>
              </a:rPr>
              <a:t>T</a:t>
            </a:r>
            <a:r>
              <a:rPr lang="x-none" sz="3200" dirty="0" smtClean="0">
                <a:latin typeface="Times New Roman" panose="02020603050405020304" pitchFamily="18" charset="0"/>
                <a:cs typeface="Times New Roman" panose="02020603050405020304" pitchFamily="18" charset="0"/>
              </a:rPr>
              <a:t>.</a:t>
            </a:r>
            <a:r>
              <a:rPr lang="ru-RU" sz="3200" smtClean="0">
                <a:latin typeface="Times New Roman" panose="02020603050405020304" pitchFamily="18" charset="0"/>
                <a:cs typeface="Times New Roman" panose="02020603050405020304" pitchFamily="18" charset="0"/>
              </a:rPr>
              <a:t>7</a:t>
            </a:r>
            <a:r>
              <a:rPr lang="x-none" sz="3200" smtClean="0">
                <a:latin typeface="Times New Roman" panose="02020603050405020304" pitchFamily="18" charset="0"/>
                <a:cs typeface="Times New Roman" panose="02020603050405020304" pitchFamily="18" charset="0"/>
              </a:rPr>
              <a:t> –</a:t>
            </a:r>
            <a:r>
              <a:rPr lang="ru-MO" sz="4000" b="1">
                <a:latin typeface="Times New Roman" panose="02020603050405020304" pitchFamily="18" charset="0"/>
                <a:ea typeface="+mn-ea"/>
                <a:cs typeface="Times New Roman" panose="02020603050405020304" pitchFamily="18" charset="0"/>
              </a:rPr>
              <a:t>Память</a:t>
            </a:r>
            <a:r>
              <a:rPr lang="en-US" dirty="0"/>
              <a:t/>
            </a:r>
            <a:br>
              <a:rPr lang="en-US" dirty="0"/>
            </a:br>
            <a:r>
              <a:rPr lang="en-US" dirty="0"/>
              <a:t/>
            </a:r>
            <a:br>
              <a:rPr lang="en-US" dirty="0"/>
            </a:b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ro-RO"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5" name="Подзаголовок 4"/>
          <p:cNvSpPr>
            <a:spLocks noGrp="1"/>
          </p:cNvSpPr>
          <p:nvPr>
            <p:ph type="subTitle" idx="1"/>
          </p:nvPr>
        </p:nvSpPr>
        <p:spPr>
          <a:xfrm>
            <a:off x="1406305" y="6047715"/>
            <a:ext cx="9144000" cy="495678"/>
          </a:xfrm>
        </p:spPr>
        <p:txBody>
          <a:bodyPr/>
          <a:lstStyle/>
          <a:p>
            <a:r>
              <a:rPr lang="x-none" dirty="0" smtClean="0"/>
              <a:t>Conf. Univ. Dr. Crețu Vasilii</a:t>
            </a:r>
            <a:endParaRPr lang="en-US" dirty="0"/>
          </a:p>
        </p:txBody>
      </p:sp>
      <p:sp>
        <p:nvSpPr>
          <p:cNvPr id="2" name="TextBox 1"/>
          <p:cNvSpPr txBox="1"/>
          <p:nvPr/>
        </p:nvSpPr>
        <p:spPr>
          <a:xfrm>
            <a:off x="366662" y="3302529"/>
            <a:ext cx="10429592" cy="646331"/>
          </a:xfrm>
          <a:prstGeom prst="rect">
            <a:avLst/>
          </a:prstGeom>
          <a:noFill/>
        </p:spPr>
        <p:txBody>
          <a:bodyPr wrap="square" rtlCol="0">
            <a:spAutoFit/>
          </a:bodyPr>
          <a:lstStyle/>
          <a:p>
            <a:r>
              <a:rPr lang="ru-MO" b="1"/>
              <a:t>Цель урока: Понять архитектурное строение внутренней памяти, узнать разницу между разными видами памяти.</a:t>
            </a:r>
            <a:endParaRPr lang="en-US" dirty="0"/>
          </a:p>
        </p:txBody>
      </p:sp>
      <p:sp>
        <p:nvSpPr>
          <p:cNvPr id="6" name="TextBox 5"/>
          <p:cNvSpPr txBox="1"/>
          <p:nvPr/>
        </p:nvSpPr>
        <p:spPr>
          <a:xfrm>
            <a:off x="0" y="1520269"/>
            <a:ext cx="12192000" cy="1477328"/>
          </a:xfrm>
          <a:prstGeom prst="rect">
            <a:avLst/>
          </a:prstGeom>
          <a:noFill/>
        </p:spPr>
        <p:txBody>
          <a:bodyPr wrap="square" rtlCol="0">
            <a:spAutoFit/>
          </a:bodyPr>
          <a:lstStyle/>
          <a:p>
            <a:r>
              <a:rPr lang="ru-MO" b="1"/>
              <a:t>Основная память, классификация цепей памяти, постоянное запоминающее устройство, программируемое ПЗУ (ПЗУ), стираемое и программируемое ПЗУ (СППЗУ), флэш-память, оперативное запоминающее устройство, ОЗУСтатическая оперативная память, </a:t>
            </a:r>
            <a:r>
              <a:rPr lang="en-GB" b="1"/>
              <a:t>SRAM-</a:t>
            </a:r>
            <a:r>
              <a:rPr lang="ru-MO" b="1"/>
              <a:t>память с биполярными транзисторами, </a:t>
            </a:r>
            <a:r>
              <a:rPr lang="en-GB" b="1"/>
              <a:t>MOS SRAM-</a:t>
            </a:r>
            <a:r>
              <a:rPr lang="ru-MO" b="1"/>
              <a:t>память, </a:t>
            </a:r>
            <a:r>
              <a:rPr lang="en-GB" b="1"/>
              <a:t>Dynamic RAM (DRAM), DRAM - MOS-</a:t>
            </a:r>
            <a:r>
              <a:rPr lang="ru-MO" b="1"/>
              <a:t>память, Новые технологии для </a:t>
            </a:r>
            <a:r>
              <a:rPr lang="en-GB" b="1"/>
              <a:t>DRAM-</a:t>
            </a:r>
            <a:r>
              <a:rPr lang="ru-MO" b="1"/>
              <a:t>памяти, </a:t>
            </a:r>
            <a:r>
              <a:rPr lang="en-GB" b="1"/>
              <a:t>Synchronous DRAM SDRAM (SDRAM), Synchronous DRAM-</a:t>
            </a:r>
            <a:r>
              <a:rPr lang="ru-MO" b="1"/>
              <a:t>память, Кэши, Первичный и вторичный кэш, </a:t>
            </a:r>
            <a:r>
              <a:rPr lang="en-GB" b="1"/>
              <a:t>LRU </a:t>
            </a:r>
            <a:r>
              <a:rPr lang="ru-MO" b="1"/>
              <a:t>и алгоритмы </a:t>
            </a:r>
            <a:r>
              <a:rPr lang="en-GB" b="1"/>
              <a:t>MRU, </a:t>
            </a:r>
            <a:r>
              <a:rPr lang="ru-MO" b="1"/>
              <a:t>многопроцессорные системы</a:t>
            </a:r>
            <a:endParaRPr lang="en-US" b="1" dirty="0"/>
          </a:p>
        </p:txBody>
      </p:sp>
      <p:sp>
        <p:nvSpPr>
          <p:cNvPr id="3" name="Прямоугольник 2"/>
          <p:cNvSpPr/>
          <p:nvPr/>
        </p:nvSpPr>
        <p:spPr>
          <a:xfrm>
            <a:off x="434564" y="3948335"/>
            <a:ext cx="10234945" cy="2031325"/>
          </a:xfrm>
          <a:prstGeom prst="rect">
            <a:avLst/>
          </a:prstGeom>
        </p:spPr>
        <p:txBody>
          <a:bodyPr wrap="square">
            <a:spAutoFit/>
          </a:bodyPr>
          <a:lstStyle/>
          <a:p>
            <a:r>
              <a:rPr lang="ru-MO" b="1" smtClean="0"/>
              <a:t>Студент должен </a:t>
            </a:r>
            <a:r>
              <a:rPr lang="ru-MO" b="1"/>
              <a:t>знать </a:t>
            </a:r>
            <a:r>
              <a:rPr lang="ro-RO" b="1" i="1" smtClean="0"/>
              <a:t>:</a:t>
            </a:r>
            <a:endParaRPr lang="ro-RO" b="1" dirty="0"/>
          </a:p>
          <a:p>
            <a:r>
              <a:rPr lang="ro-RO" b="1" i="1" dirty="0"/>
              <a:t>§ </a:t>
            </a:r>
            <a:r>
              <a:rPr lang="ro-RO" b="1" i="1"/>
              <a:t> </a:t>
            </a:r>
            <a:r>
              <a:rPr lang="ru-MO" b="1" i="1"/>
              <a:t>Архитектура основной </a:t>
            </a:r>
            <a:r>
              <a:rPr lang="ru-MO" b="1" i="1" smtClean="0"/>
              <a:t>памяти</a:t>
            </a:r>
          </a:p>
          <a:p>
            <a:r>
              <a:rPr lang="ro-RO" b="1" i="1" smtClean="0"/>
              <a:t>§</a:t>
            </a:r>
            <a:r>
              <a:rPr lang="ro-RO" b="1" i="1" dirty="0"/>
              <a:t> </a:t>
            </a:r>
            <a:r>
              <a:rPr lang="ro-RO" b="1" i="1"/>
              <a:t> </a:t>
            </a:r>
            <a:r>
              <a:rPr lang="ru-MO" b="1" i="1"/>
              <a:t> Организация </a:t>
            </a:r>
            <a:r>
              <a:rPr lang="ru-MO" b="1" i="1" smtClean="0"/>
              <a:t>ПЗУ </a:t>
            </a:r>
            <a:r>
              <a:rPr lang="en-US" b="1" i="1" smtClean="0"/>
              <a:t>(Read Only Memory)</a:t>
            </a:r>
          </a:p>
          <a:p>
            <a:r>
              <a:rPr lang="ro-RO" b="1" i="1" smtClean="0"/>
              <a:t>§   </a:t>
            </a:r>
            <a:r>
              <a:rPr lang="ru-MO" b="1" i="1"/>
              <a:t>Организация </a:t>
            </a:r>
            <a:r>
              <a:rPr lang="ru-MO" b="1" i="1" smtClean="0"/>
              <a:t> </a:t>
            </a:r>
            <a:r>
              <a:rPr lang="ru-MO" b="1" i="1"/>
              <a:t>Оперативная память</a:t>
            </a:r>
            <a:r>
              <a:rPr lang="en-US" b="1" i="1" smtClean="0"/>
              <a:t>(Random Access Memory) </a:t>
            </a:r>
          </a:p>
          <a:p>
            <a:r>
              <a:rPr lang="ro-RO" b="1" i="1" smtClean="0"/>
              <a:t>§</a:t>
            </a:r>
            <a:r>
              <a:rPr lang="ro-RO" b="1" i="1" dirty="0"/>
              <a:t> </a:t>
            </a:r>
            <a:r>
              <a:rPr lang="ro-RO" b="1" i="1"/>
              <a:t> </a:t>
            </a:r>
            <a:r>
              <a:rPr lang="ru-MO" b="1" i="1"/>
              <a:t>Динамическая структура </a:t>
            </a:r>
            <a:r>
              <a:rPr lang="ru-MO" b="1" i="1" smtClean="0"/>
              <a:t>ОЗУ </a:t>
            </a:r>
            <a:r>
              <a:rPr lang="pt-BR" b="1" i="1" smtClean="0"/>
              <a:t>(DRAM </a:t>
            </a:r>
            <a:r>
              <a:rPr lang="pt-BR" b="1" i="1" dirty="0"/>
              <a:t>- Dynamic RAM) </a:t>
            </a:r>
            <a:endParaRPr lang="en-US" b="1" i="1" dirty="0"/>
          </a:p>
          <a:p>
            <a:r>
              <a:rPr lang="ro-RO" b="1" i="1" dirty="0"/>
              <a:t>§ </a:t>
            </a:r>
            <a:r>
              <a:rPr lang="ro-RO" b="1" i="1"/>
              <a:t> </a:t>
            </a:r>
            <a:r>
              <a:rPr lang="ru-MO" b="1" i="1"/>
              <a:t>Структура синхронной </a:t>
            </a:r>
            <a:r>
              <a:rPr lang="ro-RO" b="1" i="1"/>
              <a:t>DRAM </a:t>
            </a:r>
            <a:r>
              <a:rPr lang="en-US" b="1" i="1" smtClean="0"/>
              <a:t>(</a:t>
            </a:r>
            <a:r>
              <a:rPr lang="en-US" b="1" i="1" dirty="0"/>
              <a:t>Synchronous DRAM</a:t>
            </a:r>
            <a:r>
              <a:rPr lang="en-US" b="1" i="1"/>
              <a:t>) </a:t>
            </a:r>
            <a:r>
              <a:rPr lang="ru-MO" b="1" i="1"/>
              <a:t>Синхронная память </a:t>
            </a:r>
            <a:r>
              <a:rPr lang="en-US" b="1" i="1"/>
              <a:t>DRAM</a:t>
            </a:r>
            <a:r>
              <a:rPr lang="en-US" b="1" i="1" dirty="0"/>
              <a:t/>
            </a:r>
            <a:br>
              <a:rPr lang="en-US" b="1" i="1" dirty="0"/>
            </a:br>
            <a:r>
              <a:rPr lang="ro-RO" b="1" i="1" dirty="0"/>
              <a:t>§ </a:t>
            </a:r>
            <a:r>
              <a:rPr lang="ro-RO" b="1" i="1"/>
              <a:t> </a:t>
            </a:r>
            <a:r>
              <a:rPr lang="ru-MO" b="1" i="1"/>
              <a:t>Организация </a:t>
            </a:r>
            <a:r>
              <a:rPr lang="ru-MO" b="1" i="1" smtClean="0"/>
              <a:t>промежуточной памяти </a:t>
            </a:r>
            <a:r>
              <a:rPr lang="en-US" b="1" i="1" smtClean="0"/>
              <a:t>(</a:t>
            </a:r>
            <a:r>
              <a:rPr lang="en-US" b="1" i="1" dirty="0"/>
              <a:t>caches) </a:t>
            </a:r>
            <a:endParaRPr lang="ro-RO" b="1" dirty="0"/>
          </a:p>
        </p:txBody>
      </p:sp>
    </p:spTree>
    <p:extLst>
      <p:ext uri="{BB962C8B-B14F-4D97-AF65-F5344CB8AC3E}">
        <p14:creationId xmlns:p14="http://schemas.microsoft.com/office/powerpoint/2010/main" val="2699953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096000" cy="369332"/>
          </a:xfrm>
          <a:prstGeom prst="rect">
            <a:avLst/>
          </a:prstGeom>
        </p:spPr>
        <p:txBody>
          <a:bodyPr>
            <a:spAutoFit/>
          </a:bodyPr>
          <a:lstStyle/>
          <a:p>
            <a:r>
              <a:rPr lang="ru-MO" b="1">
                <a:solidFill>
                  <a:srgbClr val="000000"/>
                </a:solidFill>
                <a:latin typeface="Times New Roman" pitchFamily="18" charset="0"/>
                <a:cs typeface="Times New Roman" pitchFamily="18" charset="0"/>
              </a:rPr>
              <a:t>Фактическая </a:t>
            </a:r>
            <a:r>
              <a:rPr lang="en-US" b="1">
                <a:solidFill>
                  <a:srgbClr val="000000"/>
                </a:solidFill>
                <a:latin typeface="Times New Roman" pitchFamily="18" charset="0"/>
                <a:cs typeface="Times New Roman" pitchFamily="18" charset="0"/>
              </a:rPr>
              <a:t>ROM-</a:t>
            </a:r>
            <a:r>
              <a:rPr lang="ru-MO" b="1">
                <a:solidFill>
                  <a:srgbClr val="000000"/>
                </a:solidFill>
                <a:latin typeface="Times New Roman" pitchFamily="18" charset="0"/>
                <a:cs typeface="Times New Roman" pitchFamily="18" charset="0"/>
              </a:rPr>
              <a:t>память</a:t>
            </a:r>
            <a:endParaRPr lang="en-US" dirty="0">
              <a:latin typeface="Times New Roman" pitchFamily="18" charset="0"/>
              <a:cs typeface="Times New Roman" pitchFamily="18" charset="0"/>
            </a:endParaRPr>
          </a:p>
        </p:txBody>
      </p:sp>
      <p:sp>
        <p:nvSpPr>
          <p:cNvPr id="5" name="Прямоугольник 4"/>
          <p:cNvSpPr/>
          <p:nvPr/>
        </p:nvSpPr>
        <p:spPr>
          <a:xfrm>
            <a:off x="0" y="369332"/>
            <a:ext cx="12192000" cy="2308324"/>
          </a:xfrm>
          <a:prstGeom prst="rect">
            <a:avLst/>
          </a:prstGeom>
        </p:spPr>
        <p:txBody>
          <a:bodyPr wrap="square">
            <a:spAutoFit/>
          </a:bodyPr>
          <a:lstStyle/>
          <a:p>
            <a:r>
              <a:rPr lang="ru-MO">
                <a:solidFill>
                  <a:srgbClr val="000000"/>
                </a:solidFill>
                <a:latin typeface="Times New Roman" panose="02020603050405020304" pitchFamily="18" charset="0"/>
                <a:cs typeface="Times New Roman" panose="02020603050405020304" pitchFamily="18" charset="0"/>
              </a:rPr>
              <a:t>Он загружается определенным содержанием из производственного процесса. Введенная информация не может быть изменена. Преимущества: очень высокая плотность интеграции, низкая стоимость/цена бита, в больших сериях. Эти запоминающие устройства широко используются для таблиц арифметических данных, таблиц преобразования кодов, фиксированных программ для автоматизированных систем и т. д. Основным недостатком является невозможность модификации информации, что делает схемы памяти бесполезными, когда содержащаяся информация уже не представляет интереса.Пример: Внутренняя структура ячейки памяти MOS-ROM (рис.). Ячейка памяти представляет собой МОП-транзистор. Информация передается производителю пользователем, для создания фотошаблонов, через которые при логической "1" транзистор в узле не комплектуется</a:t>
            </a:r>
            <a:endParaRPr lang="en-US"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2099178" y="2599994"/>
            <a:ext cx="7486650" cy="2219325"/>
          </a:xfrm>
          <a:prstGeom prst="rect">
            <a:avLst/>
          </a:prstGeom>
        </p:spPr>
      </p:pic>
      <p:sp>
        <p:nvSpPr>
          <p:cNvPr id="7" name="Прямоугольник 6"/>
          <p:cNvSpPr/>
          <p:nvPr/>
        </p:nvSpPr>
        <p:spPr>
          <a:xfrm>
            <a:off x="3817544" y="4819319"/>
            <a:ext cx="4049917" cy="369332"/>
          </a:xfrm>
          <a:prstGeom prst="rect">
            <a:avLst/>
          </a:prstGeom>
        </p:spPr>
        <p:txBody>
          <a:bodyPr wrap="square">
            <a:spAutoFit/>
          </a:bodyPr>
          <a:lstStyle/>
          <a:p>
            <a:r>
              <a:rPr lang="ru-MO">
                <a:solidFill>
                  <a:srgbClr val="000000"/>
                </a:solidFill>
                <a:latin typeface="Times New Roman" panose="02020603050405020304" pitchFamily="18" charset="0"/>
                <a:cs typeface="Times New Roman" panose="02020603050405020304" pitchFamily="18" charset="0"/>
              </a:rPr>
              <a:t>Ячейка памяти </a:t>
            </a:r>
            <a:r>
              <a:rPr lang="pt-BR">
                <a:solidFill>
                  <a:srgbClr val="000000"/>
                </a:solidFill>
                <a:latin typeface="Times New Roman" panose="02020603050405020304" pitchFamily="18" charset="0"/>
                <a:cs typeface="Times New Roman" panose="02020603050405020304" pitchFamily="18" charset="0"/>
              </a:rPr>
              <a:t>MOS ROM</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7203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096000" cy="369332"/>
          </a:xfrm>
          <a:prstGeom prst="rect">
            <a:avLst/>
          </a:prstGeom>
        </p:spPr>
        <p:txBody>
          <a:bodyPr>
            <a:spAutoFit/>
          </a:bodyPr>
          <a:lstStyle/>
          <a:p>
            <a:r>
              <a:rPr lang="ru-MO" b="1">
                <a:solidFill>
                  <a:srgbClr val="000000"/>
                </a:solidFill>
                <a:latin typeface="Times New Roman" pitchFamily="18" charset="0"/>
                <a:cs typeface="Times New Roman" pitchFamily="18" charset="0"/>
              </a:rPr>
              <a:t>ППЗУ (программируемое ПЗУ</a:t>
            </a:r>
            <a:r>
              <a:rPr lang="ru-MO" b="1" smtClean="0">
                <a:solidFill>
                  <a:srgbClr val="000000"/>
                </a:solidFill>
                <a:latin typeface="Times New Roman" pitchFamily="18" charset="0"/>
                <a:cs typeface="Times New Roman" pitchFamily="18" charset="0"/>
              </a:rPr>
              <a:t>) </a:t>
            </a:r>
            <a:r>
              <a:rPr lang="en-US" b="1" smtClean="0">
                <a:solidFill>
                  <a:srgbClr val="000000"/>
                </a:solidFill>
                <a:latin typeface="Times New Roman" pitchFamily="18" charset="0"/>
                <a:cs typeface="Times New Roman" pitchFamily="18" charset="0"/>
              </a:rPr>
              <a:t>(</a:t>
            </a:r>
            <a:r>
              <a:rPr lang="en-US" b="1" i="1" dirty="0">
                <a:solidFill>
                  <a:srgbClr val="000000"/>
                </a:solidFill>
                <a:latin typeface="Times New Roman" pitchFamily="18" charset="0"/>
                <a:cs typeface="Times New Roman" pitchFamily="18" charset="0"/>
              </a:rPr>
              <a:t>Programmable ROM</a:t>
            </a:r>
            <a:r>
              <a:rPr lang="en-US" b="1" dirty="0">
                <a:solidFill>
                  <a:srgbClr val="000000"/>
                </a:solidFill>
                <a:latin typeface="Times New Roman" pitchFamily="18" charset="0"/>
                <a:cs typeface="Times New Roman" pitchFamily="18" charset="0"/>
              </a:rPr>
              <a:t>)</a:t>
            </a:r>
            <a:r>
              <a:rPr lang="en-US" dirty="0">
                <a:latin typeface="Times New Roman" pitchFamily="18" charset="0"/>
                <a:cs typeface="Times New Roman" pitchFamily="18" charset="0"/>
              </a:rPr>
              <a:t> </a:t>
            </a:r>
          </a:p>
        </p:txBody>
      </p:sp>
      <p:sp>
        <p:nvSpPr>
          <p:cNvPr id="5" name="Прямоугольник 4"/>
          <p:cNvSpPr/>
          <p:nvPr/>
        </p:nvSpPr>
        <p:spPr>
          <a:xfrm>
            <a:off x="0" y="258023"/>
            <a:ext cx="12192000" cy="2031325"/>
          </a:xfrm>
          <a:prstGeom prst="rect">
            <a:avLst/>
          </a:prstGeom>
        </p:spPr>
        <p:txBody>
          <a:bodyPr wrap="square">
            <a:spAutoFit/>
          </a:bodyPr>
          <a:lstStyle/>
          <a:p>
            <a:r>
              <a:rPr lang="ru-MO">
                <a:solidFill>
                  <a:srgbClr val="000000"/>
                </a:solidFill>
                <a:latin typeface="Times New Roman" panose="02020603050405020304" pitchFamily="18" charset="0"/>
                <a:cs typeface="Times New Roman" panose="02020603050405020304" pitchFamily="18" charset="0"/>
              </a:rPr>
              <a:t>Это память типа ROM, программируемая пользователем с помощью специального электронного оборудования, обычно подключенного к компьютеру. В процессе изготовления каждый элемент памяти (транзистор) последовательно соединяют с алюминиевым или никель-хромовым предохранителем, длиной порядка микрона. В процессе программирования (записи) предохранитель может быть разрушен последовательностью импульсов тока 100-1000 мА. Неповрежденное соединение приводит к сохранению логического «0», а разорванное соединение приводит к сохранению логической «1». Как и в случае с ПЗУ, изменить информацию можно только путем прерывания других соединений (переключение с 0 на 1). Внутренняя структура ячейки ППЗУ на биполярных транзисторах показана на рисунке</a:t>
            </a:r>
            <a:endParaRPr lang="en-US"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2357437" y="2390775"/>
            <a:ext cx="7477125" cy="2076450"/>
          </a:xfrm>
          <a:prstGeom prst="rect">
            <a:avLst/>
          </a:prstGeom>
        </p:spPr>
      </p:pic>
      <p:sp>
        <p:nvSpPr>
          <p:cNvPr id="7" name="Прямоугольник 6"/>
          <p:cNvSpPr/>
          <p:nvPr/>
        </p:nvSpPr>
        <p:spPr>
          <a:xfrm>
            <a:off x="3419190" y="4568652"/>
            <a:ext cx="5931843" cy="369332"/>
          </a:xfrm>
          <a:prstGeom prst="rect">
            <a:avLst/>
          </a:prstGeom>
        </p:spPr>
        <p:txBody>
          <a:bodyPr wrap="square">
            <a:spAutoFit/>
          </a:bodyPr>
          <a:lstStyle/>
          <a:p>
            <a:r>
              <a:rPr lang="ru-MO">
                <a:solidFill>
                  <a:srgbClr val="000000"/>
                </a:solidFill>
                <a:latin typeface="Helvetica" panose="020B0604020202020204" pitchFamily="34" charset="0"/>
              </a:rPr>
              <a:t>Ячейка памяти ППЗУ на биполярных транзисторах.</a:t>
            </a:r>
            <a:endParaRPr lang="en-US" dirty="0"/>
          </a:p>
        </p:txBody>
      </p:sp>
    </p:spTree>
    <p:extLst>
      <p:ext uri="{BB962C8B-B14F-4D97-AF65-F5344CB8AC3E}">
        <p14:creationId xmlns:p14="http://schemas.microsoft.com/office/powerpoint/2010/main" val="399958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096000" cy="369332"/>
          </a:xfrm>
          <a:prstGeom prst="rect">
            <a:avLst/>
          </a:prstGeom>
        </p:spPr>
        <p:txBody>
          <a:bodyPr>
            <a:spAutoFit/>
          </a:bodyPr>
          <a:lstStyle/>
          <a:p>
            <a:r>
              <a:rPr lang="ru-MO" b="1">
                <a:solidFill>
                  <a:srgbClr val="000000"/>
                </a:solidFill>
                <a:latin typeface="Times New Roman" pitchFamily="18" charset="0"/>
                <a:cs typeface="Times New Roman" pitchFamily="18" charset="0"/>
              </a:rPr>
              <a:t>СППЗУ </a:t>
            </a:r>
            <a:r>
              <a:rPr lang="ru-MO" b="1" smtClean="0">
                <a:solidFill>
                  <a:srgbClr val="000000"/>
                </a:solidFill>
                <a:latin typeface="Times New Roman" pitchFamily="18" charset="0"/>
                <a:cs typeface="Times New Roman" pitchFamily="18" charset="0"/>
              </a:rPr>
              <a:t>память </a:t>
            </a:r>
            <a:r>
              <a:rPr lang="en-US" b="1" smtClean="0">
                <a:solidFill>
                  <a:srgbClr val="000000"/>
                </a:solidFill>
                <a:latin typeface="Times New Roman" pitchFamily="18" charset="0"/>
                <a:cs typeface="Times New Roman" pitchFamily="18" charset="0"/>
              </a:rPr>
              <a:t>(</a:t>
            </a:r>
            <a:r>
              <a:rPr lang="en-US" b="1" i="1" smtClean="0">
                <a:solidFill>
                  <a:srgbClr val="000000"/>
                </a:solidFill>
                <a:latin typeface="Times New Roman" pitchFamily="18" charset="0"/>
                <a:cs typeface="Times New Roman" pitchFamily="18" charset="0"/>
              </a:rPr>
              <a:t>Erasable </a:t>
            </a:r>
            <a:r>
              <a:rPr lang="en-US" b="1" i="1" dirty="0">
                <a:solidFill>
                  <a:srgbClr val="000000"/>
                </a:solidFill>
                <a:latin typeface="Times New Roman" pitchFamily="18" charset="0"/>
                <a:cs typeface="Times New Roman" pitchFamily="18" charset="0"/>
              </a:rPr>
              <a:t>and Programmable ROM</a:t>
            </a:r>
            <a:r>
              <a:rPr lang="en-US" b="1" dirty="0">
                <a:solidFill>
                  <a:srgbClr val="000000"/>
                </a:solidFill>
                <a:latin typeface="Times New Roman" pitchFamily="18" charset="0"/>
                <a:cs typeface="Times New Roman" pitchFamily="18" charset="0"/>
              </a:rPr>
              <a:t>)</a:t>
            </a:r>
            <a:r>
              <a:rPr lang="en-US" dirty="0">
                <a:latin typeface="Times New Roman" pitchFamily="18" charset="0"/>
                <a:cs typeface="Times New Roman" pitchFamily="18" charset="0"/>
              </a:rPr>
              <a:t> </a:t>
            </a:r>
          </a:p>
        </p:txBody>
      </p:sp>
      <p:sp>
        <p:nvSpPr>
          <p:cNvPr id="5" name="Прямоугольник 4"/>
          <p:cNvSpPr/>
          <p:nvPr/>
        </p:nvSpPr>
        <p:spPr>
          <a:xfrm>
            <a:off x="0" y="304437"/>
            <a:ext cx="12192000" cy="3693319"/>
          </a:xfrm>
          <a:prstGeom prst="rect">
            <a:avLst/>
          </a:prstGeom>
        </p:spPr>
        <p:txBody>
          <a:bodyPr wrap="square">
            <a:spAutoFit/>
          </a:bodyPr>
          <a:lstStyle/>
          <a:p>
            <a:r>
              <a:rPr lang="ru-MO">
                <a:solidFill>
                  <a:srgbClr val="000000"/>
                </a:solidFill>
                <a:latin typeface="Times New Roman" panose="02020603050405020304" pitchFamily="18" charset="0"/>
                <a:cs typeface="Times New Roman" panose="02020603050405020304" pitchFamily="18" charset="0"/>
              </a:rPr>
              <a:t>Схемы памяти EPROM можно запрограммировать и стереть определенное количество раз (30 - 100) с помощью специального электронного оборудования, подключенного к компьютеру для записи. Повторные удаления и перепрограммирование увеличивают время удаления (10-60 мин). Протирка производится ультрафиолетовыми лучами, поэтому «фишки» снабжены прозрачным кварцевым окном. MOS EPROM хранит информацию в качестве конечной нагрузки в затворе MOSFET (полевого МОП-транзистора), который имеет дополнительный (плавающий) электрически изолированный затвор (транзистор с плавающим затвором и лавинная инжекция). Плавающий затвор может заряжаться (по программированию) электрическим зарядом путем инжекции электронов под действием сильного электрического поля; отрицательный заряд, накопленный в плавающем затворе, изменяет нормальное пороговое напряжение, так что выбранный транзистор с нормальным UG показывает на выходе 1-логику, если она не вводилась, и 0-логику, если она ранее вводилась; таким образом, незаписанная память ("белая") имеет все ячейки в 1 - логика, а при программировании некоторые ячейки переходят в 0 - логика. Поскольку плавающий затвор электрически изолирован от остальных полупроводниковых компонентов, электрический заряд сохраняется в течение 10 лет с потерей не более 30% даже при высоких температурах.</a:t>
            </a:r>
            <a:endParaRPr lang="en-US"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0" y="4112870"/>
            <a:ext cx="5911913" cy="2251768"/>
          </a:xfrm>
          <a:prstGeom prst="rect">
            <a:avLst/>
          </a:prstGeom>
        </p:spPr>
      </p:pic>
      <p:sp>
        <p:nvSpPr>
          <p:cNvPr id="7" name="Прямоугольник 6"/>
          <p:cNvSpPr/>
          <p:nvPr/>
        </p:nvSpPr>
        <p:spPr>
          <a:xfrm>
            <a:off x="3571110" y="6364638"/>
            <a:ext cx="5290241" cy="369332"/>
          </a:xfrm>
          <a:prstGeom prst="rect">
            <a:avLst/>
          </a:prstGeom>
        </p:spPr>
        <p:txBody>
          <a:bodyPr wrap="square">
            <a:spAutoFit/>
          </a:bodyPr>
          <a:lstStyle/>
          <a:p>
            <a:r>
              <a:rPr lang="ru-MO">
                <a:solidFill>
                  <a:srgbClr val="000000"/>
                </a:solidFill>
                <a:latin typeface="Helvetica" panose="020B0604020202020204" pitchFamily="34" charset="0"/>
              </a:rPr>
              <a:t>Ячейка памяти EPROM с МОП-транзисторами.</a:t>
            </a:r>
            <a:endParaRPr lang="en-US" dirty="0"/>
          </a:p>
        </p:txBody>
      </p:sp>
      <p:pic>
        <p:nvPicPr>
          <p:cNvPr id="8" name="Рисунок 7"/>
          <p:cNvPicPr>
            <a:picLocks noChangeAspect="1"/>
          </p:cNvPicPr>
          <p:nvPr/>
        </p:nvPicPr>
        <p:blipFill>
          <a:blip r:embed="rId3"/>
          <a:stretch>
            <a:fillRect/>
          </a:stretch>
        </p:blipFill>
        <p:spPr>
          <a:xfrm>
            <a:off x="5892665" y="4145005"/>
            <a:ext cx="6299335" cy="2187497"/>
          </a:xfrm>
          <a:prstGeom prst="rect">
            <a:avLst/>
          </a:prstGeom>
        </p:spPr>
      </p:pic>
    </p:spTree>
    <p:extLst>
      <p:ext uri="{BB962C8B-B14F-4D97-AF65-F5344CB8AC3E}">
        <p14:creationId xmlns:p14="http://schemas.microsoft.com/office/powerpoint/2010/main" val="162910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2585323"/>
          </a:xfrm>
          <a:prstGeom prst="rect">
            <a:avLst/>
          </a:prstGeom>
        </p:spPr>
        <p:txBody>
          <a:bodyPr wrap="square">
            <a:spAutoFit/>
          </a:bodyPr>
          <a:lstStyle/>
          <a:p>
            <a:r>
              <a:rPr lang="ru-MO">
                <a:solidFill>
                  <a:srgbClr val="000000"/>
                </a:solidFill>
                <a:latin typeface="Times New Roman" pitchFamily="18" charset="0"/>
                <a:cs typeface="Times New Roman" pitchFamily="18" charset="0"/>
              </a:rPr>
              <a:t>Память стирается путем разрядки электрического заряда между затвором и подложкой, ультрафиолетовым или рентгеновским облучением (UVEPROM) или электрическими методами (EEPROM). Программирование осуществляется путем подачи импульсов высокого напряжения (26 В) на вход PROG после выбора места</a:t>
            </a:r>
            <a:r>
              <a:rPr lang="ru-MO" smtClean="0">
                <a:solidFill>
                  <a:srgbClr val="000000"/>
                </a:solidFill>
                <a:latin typeface="Times New Roman" pitchFamily="18" charset="0"/>
                <a:cs typeface="Times New Roman" pitchFamily="18" charset="0"/>
              </a:rPr>
              <a:t>.</a:t>
            </a:r>
          </a:p>
          <a:p>
            <a:endParaRPr lang="ru-MO">
              <a:solidFill>
                <a:srgbClr val="000000"/>
              </a:solidFill>
              <a:latin typeface="Times New Roman" pitchFamily="18" charset="0"/>
              <a:cs typeface="Times New Roman" pitchFamily="18" charset="0"/>
            </a:endParaRPr>
          </a:p>
          <a:p>
            <a:r>
              <a:rPr lang="ru-MO">
                <a:solidFill>
                  <a:srgbClr val="000000"/>
                </a:solidFill>
                <a:latin typeface="Times New Roman" pitchFamily="18" charset="0"/>
                <a:cs typeface="Times New Roman" pitchFamily="18" charset="0"/>
              </a:rPr>
              <a:t>Примеры схем памяти </a:t>
            </a:r>
            <a:r>
              <a:rPr lang="en-US">
                <a:solidFill>
                  <a:srgbClr val="000000"/>
                </a:solidFill>
                <a:latin typeface="Times New Roman" pitchFamily="18" charset="0"/>
                <a:cs typeface="Times New Roman" pitchFamily="18" charset="0"/>
              </a:rPr>
              <a:t>EPROM</a:t>
            </a:r>
            <a:r>
              <a:rPr lang="en-US" smtClean="0">
                <a:solidFill>
                  <a:srgbClr val="000000"/>
                </a:solidFill>
                <a:latin typeface="Times New Roman" pitchFamily="18" charset="0"/>
                <a:cs typeface="Times New Roman" pitchFamily="18" charset="0"/>
              </a:rPr>
              <a:t>:</a:t>
            </a:r>
            <a:endParaRPr lang="ru-MO" smtClean="0">
              <a:solidFill>
                <a:srgbClr val="000000"/>
              </a:solidFill>
              <a:latin typeface="Times New Roman" pitchFamily="18" charset="0"/>
              <a:cs typeface="Times New Roman" pitchFamily="18" charset="0"/>
            </a:endParaRPr>
          </a:p>
          <a:p>
            <a:pPr marL="285750" indent="-285750">
              <a:buFont typeface="Arial" panose="020B0604020202020204" pitchFamily="34" charset="0"/>
              <a:buChar char="•"/>
            </a:pPr>
            <a:r>
              <a:rPr lang="en-US" smtClean="0">
                <a:solidFill>
                  <a:srgbClr val="000000"/>
                </a:solidFill>
                <a:latin typeface="Times New Roman" pitchFamily="18" charset="0"/>
                <a:cs typeface="Times New Roman" pitchFamily="18" charset="0"/>
              </a:rPr>
              <a:t>Intel </a:t>
            </a:r>
            <a:r>
              <a:rPr lang="en-US" dirty="0">
                <a:solidFill>
                  <a:srgbClr val="000000"/>
                </a:solidFill>
                <a:latin typeface="Times New Roman" pitchFamily="18" charset="0"/>
                <a:cs typeface="Times New Roman" pitchFamily="18" charset="0"/>
              </a:rPr>
              <a:t>2708, 1kB (1024 x 8</a:t>
            </a:r>
            <a:r>
              <a:rPr lang="en-US" dirty="0" smtClean="0">
                <a:solidFill>
                  <a:srgbClr val="000000"/>
                </a:solidFill>
                <a:latin typeface="Times New Roman" pitchFamily="18" charset="0"/>
                <a:cs typeface="Times New Roman" pitchFamily="18" charset="0"/>
              </a:rPr>
              <a:t>);</a:t>
            </a:r>
            <a:endParaRPr lang="x-none" dirty="0" smtClean="0">
              <a:solidFill>
                <a:srgbClr val="000000"/>
              </a:solidFill>
              <a:latin typeface="Times New Roman" pitchFamily="18" charset="0"/>
              <a:cs typeface="Times New Roman" pitchFamily="18" charset="0"/>
            </a:endParaRPr>
          </a:p>
          <a:p>
            <a:pPr marL="285750" indent="-285750">
              <a:buFont typeface="Arial" panose="020B0604020202020204" pitchFamily="34" charset="0"/>
              <a:buChar char="•"/>
            </a:pPr>
            <a:r>
              <a:rPr lang="en-US" dirty="0" smtClean="0">
                <a:solidFill>
                  <a:srgbClr val="000000"/>
                </a:solidFill>
                <a:latin typeface="Times New Roman" pitchFamily="18" charset="0"/>
                <a:cs typeface="Times New Roman" pitchFamily="18" charset="0"/>
              </a:rPr>
              <a:t>Intel </a:t>
            </a:r>
            <a:r>
              <a:rPr lang="en-US" dirty="0">
                <a:solidFill>
                  <a:srgbClr val="000000"/>
                </a:solidFill>
                <a:latin typeface="Times New Roman" pitchFamily="18" charset="0"/>
                <a:cs typeface="Times New Roman" pitchFamily="18" charset="0"/>
              </a:rPr>
              <a:t>2716 2716, 2kB (2048 x 8</a:t>
            </a:r>
            <a:r>
              <a:rPr lang="en-US" dirty="0" smtClean="0">
                <a:solidFill>
                  <a:srgbClr val="000000"/>
                </a:solidFill>
                <a:latin typeface="Times New Roman" pitchFamily="18" charset="0"/>
                <a:cs typeface="Times New Roman" pitchFamily="18" charset="0"/>
              </a:rPr>
              <a:t>);</a:t>
            </a:r>
            <a:endParaRPr lang="x-none" dirty="0" smtClean="0">
              <a:solidFill>
                <a:srgbClr val="000000"/>
              </a:solidFill>
              <a:latin typeface="Times New Roman" pitchFamily="18" charset="0"/>
              <a:cs typeface="Times New Roman" pitchFamily="18" charset="0"/>
            </a:endParaRPr>
          </a:p>
          <a:p>
            <a:pPr marL="285750" indent="-285750">
              <a:buFont typeface="Arial" panose="020B0604020202020204" pitchFamily="34" charset="0"/>
              <a:buChar char="•"/>
            </a:pPr>
            <a:r>
              <a:rPr lang="en-US" dirty="0" smtClean="0">
                <a:solidFill>
                  <a:srgbClr val="000000"/>
                </a:solidFill>
                <a:latin typeface="Times New Roman" pitchFamily="18" charset="0"/>
                <a:cs typeface="Times New Roman" pitchFamily="18" charset="0"/>
              </a:rPr>
              <a:t>Intel </a:t>
            </a:r>
            <a:r>
              <a:rPr lang="en-US" dirty="0">
                <a:solidFill>
                  <a:srgbClr val="000000"/>
                </a:solidFill>
                <a:latin typeface="Times New Roman" pitchFamily="18" charset="0"/>
                <a:cs typeface="Times New Roman" pitchFamily="18" charset="0"/>
              </a:rPr>
              <a:t>27256, 32kB (32 x 1024 x 8</a:t>
            </a:r>
            <a:r>
              <a:rPr lang="en-US" dirty="0" smtClean="0">
                <a:solidFill>
                  <a:srgbClr val="000000"/>
                </a:solidFill>
                <a:latin typeface="Times New Roman" pitchFamily="18" charset="0"/>
                <a:cs typeface="Times New Roman" pitchFamily="18" charset="0"/>
              </a:rPr>
              <a:t>);</a:t>
            </a:r>
            <a:endParaRPr lang="x-none" dirty="0" smtClean="0">
              <a:solidFill>
                <a:srgbClr val="000000"/>
              </a:solidFill>
              <a:latin typeface="Times New Roman" pitchFamily="18" charset="0"/>
              <a:cs typeface="Times New Roman" pitchFamily="18" charset="0"/>
            </a:endParaRPr>
          </a:p>
          <a:p>
            <a:pPr marL="285750" indent="-285750">
              <a:buFont typeface="Arial" panose="020B0604020202020204" pitchFamily="34" charset="0"/>
              <a:buChar char="•"/>
            </a:pPr>
            <a:r>
              <a:rPr lang="en-US" dirty="0" smtClean="0">
                <a:solidFill>
                  <a:srgbClr val="000000"/>
                </a:solidFill>
                <a:latin typeface="Times New Roman" pitchFamily="18" charset="0"/>
                <a:cs typeface="Times New Roman" pitchFamily="18" charset="0"/>
              </a:rPr>
              <a:t>Intel </a:t>
            </a:r>
            <a:r>
              <a:rPr lang="en-US" dirty="0">
                <a:solidFill>
                  <a:srgbClr val="000000"/>
                </a:solidFill>
                <a:latin typeface="Times New Roman" pitchFamily="18" charset="0"/>
                <a:cs typeface="Times New Roman" pitchFamily="18" charset="0"/>
              </a:rPr>
              <a:t>27512, 64kB (64 x 1024 x 8).</a:t>
            </a:r>
            <a:r>
              <a:rPr lang="en-US" dirty="0">
                <a:latin typeface="Times New Roman" pitchFamily="18" charset="0"/>
                <a:cs typeface="Times New Roman" pitchFamily="18" charset="0"/>
              </a:rPr>
              <a:t> </a:t>
            </a:r>
          </a:p>
        </p:txBody>
      </p:sp>
    </p:spTree>
    <p:extLst>
      <p:ext uri="{BB962C8B-B14F-4D97-AF65-F5344CB8AC3E}">
        <p14:creationId xmlns:p14="http://schemas.microsoft.com/office/powerpoint/2010/main" val="3886529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2003834" cy="369332"/>
          </a:xfrm>
          <a:prstGeom prst="rect">
            <a:avLst/>
          </a:prstGeom>
        </p:spPr>
        <p:txBody>
          <a:bodyPr wrap="square">
            <a:spAutoFit/>
          </a:bodyPr>
          <a:lstStyle/>
          <a:p>
            <a:r>
              <a:rPr lang="ru-MO" b="1">
                <a:solidFill>
                  <a:srgbClr val="000000"/>
                </a:solidFill>
                <a:latin typeface="Times New Roman" pitchFamily="18" charset="0"/>
                <a:cs typeface="Times New Roman" pitchFamily="18" charset="0"/>
              </a:rPr>
              <a:t>Флэш-память</a:t>
            </a:r>
            <a:endParaRPr lang="en-US" dirty="0">
              <a:latin typeface="Times New Roman" pitchFamily="18" charset="0"/>
              <a:cs typeface="Times New Roman" pitchFamily="18" charset="0"/>
            </a:endParaRPr>
          </a:p>
        </p:txBody>
      </p:sp>
      <p:sp>
        <p:nvSpPr>
          <p:cNvPr id="5" name="Прямоугольник 4"/>
          <p:cNvSpPr/>
          <p:nvPr/>
        </p:nvSpPr>
        <p:spPr>
          <a:xfrm>
            <a:off x="0" y="369332"/>
            <a:ext cx="12192000" cy="2031325"/>
          </a:xfrm>
          <a:prstGeom prst="rect">
            <a:avLst/>
          </a:prstGeom>
        </p:spPr>
        <p:txBody>
          <a:bodyPr wrap="square">
            <a:spAutoFit/>
          </a:bodyPr>
          <a:lstStyle/>
          <a:p>
            <a:r>
              <a:rPr lang="ru-MO">
                <a:solidFill>
                  <a:srgbClr val="000000"/>
                </a:solidFill>
                <a:latin typeface="Times New Roman" panose="02020603050405020304" pitchFamily="18" charset="0"/>
                <a:cs typeface="Times New Roman" panose="02020603050405020304" pitchFamily="18" charset="0"/>
              </a:rPr>
              <a:t>В серийное производство они поступили в 1988 г. (ПЗУ и ОЗУ в 1969 г.). Главное их преимущество в том, что они электрически программируемые, не энергозависимые, имеют малое время доступа и большой объем (1МБ - 40МБ!). При такой емкости они могут служить дисками со всеми преимуществами, вытекающими из полностью электронного решения по сравнению с электромеханическим диском: небольшой размер (тип кредитной карты: PCMCIA - Международная ассоциация карт памяти для персональных компьютеров), высокая скорость работы, низкое энергопотребление. потребляемая мощность, малая масса, высокая надежность. Однако все эти неоспоримые преимущества приводят к более высокой себестоимости, чем у электромеханических дисков, что все же ограничивает их применение.</a:t>
            </a:r>
            <a:endParaRPr lang="en-US"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7018180" y="2400657"/>
            <a:ext cx="5173820" cy="2686265"/>
          </a:xfrm>
          <a:prstGeom prst="rect">
            <a:avLst/>
          </a:prstGeom>
        </p:spPr>
      </p:pic>
      <p:sp>
        <p:nvSpPr>
          <p:cNvPr id="7" name="Прямоугольник 6"/>
          <p:cNvSpPr/>
          <p:nvPr/>
        </p:nvSpPr>
        <p:spPr>
          <a:xfrm>
            <a:off x="7815521" y="5215293"/>
            <a:ext cx="3579137" cy="369332"/>
          </a:xfrm>
          <a:prstGeom prst="rect">
            <a:avLst/>
          </a:prstGeom>
        </p:spPr>
        <p:txBody>
          <a:bodyPr wrap="square">
            <a:spAutoFit/>
          </a:bodyPr>
          <a:lstStyle/>
          <a:p>
            <a:r>
              <a:rPr lang="ru-MO">
                <a:solidFill>
                  <a:srgbClr val="000000"/>
                </a:solidFill>
                <a:latin typeface="Helvetica" panose="020B0604020202020204" pitchFamily="34" charset="0"/>
              </a:rPr>
              <a:t>Типы памяти </a:t>
            </a:r>
            <a:r>
              <a:rPr lang="pt-BR">
                <a:solidFill>
                  <a:srgbClr val="000000"/>
                </a:solidFill>
                <a:latin typeface="Helvetica" panose="020B0604020202020204" pitchFamily="34" charset="0"/>
              </a:rPr>
              <a:t>EPROM - Intel.</a:t>
            </a:r>
            <a:endParaRPr lang="en-US" dirty="0"/>
          </a:p>
        </p:txBody>
      </p:sp>
      <p:sp>
        <p:nvSpPr>
          <p:cNvPr id="8" name="Прямоугольник 7"/>
          <p:cNvSpPr/>
          <p:nvPr/>
        </p:nvSpPr>
        <p:spPr>
          <a:xfrm>
            <a:off x="0" y="2400657"/>
            <a:ext cx="6096000" cy="369332"/>
          </a:xfrm>
          <a:prstGeom prst="rect">
            <a:avLst/>
          </a:prstGeom>
        </p:spPr>
        <p:txBody>
          <a:bodyPr>
            <a:spAutoFit/>
          </a:bodyPr>
          <a:lstStyle/>
          <a:p>
            <a:r>
              <a:rPr lang="ru-MO">
                <a:solidFill>
                  <a:srgbClr val="000000"/>
                </a:solidFill>
                <a:latin typeface="Times New Roman" panose="02020603050405020304" pitchFamily="18" charset="0"/>
                <a:cs typeface="Times New Roman" panose="02020603050405020304" pitchFamily="18" charset="0"/>
              </a:rPr>
              <a:t>Таблица 1. Характеристики флэш-памяти типа PCMCIA</a:t>
            </a:r>
            <a:endParaRPr lang="en-US"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3"/>
          <a:stretch>
            <a:fillRect/>
          </a:stretch>
        </p:blipFill>
        <p:spPr>
          <a:xfrm>
            <a:off x="0" y="2769989"/>
            <a:ext cx="7018180" cy="2100680"/>
          </a:xfrm>
          <a:prstGeom prst="rect">
            <a:avLst/>
          </a:prstGeom>
        </p:spPr>
      </p:pic>
    </p:spTree>
    <p:extLst>
      <p:ext uri="{BB962C8B-B14F-4D97-AF65-F5344CB8AC3E}">
        <p14:creationId xmlns:p14="http://schemas.microsoft.com/office/powerpoint/2010/main" val="1294138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4608214" cy="369332"/>
          </a:xfrm>
          <a:prstGeom prst="rect">
            <a:avLst/>
          </a:prstGeom>
        </p:spPr>
        <p:txBody>
          <a:bodyPr wrap="square">
            <a:spAutoFit/>
          </a:bodyPr>
          <a:lstStyle/>
          <a:p>
            <a:r>
              <a:rPr lang="ru-MO" b="1" smtClean="0">
                <a:solidFill>
                  <a:srgbClr val="000000"/>
                </a:solidFill>
                <a:latin typeface="Times New Roman" pitchFamily="18" charset="0"/>
                <a:cs typeface="Times New Roman" pitchFamily="18" charset="0"/>
              </a:rPr>
              <a:t>Память</a:t>
            </a:r>
            <a:r>
              <a:rPr lang="en-US" b="1" smtClean="0">
                <a:solidFill>
                  <a:srgbClr val="000000"/>
                </a:solidFill>
                <a:latin typeface="Times New Roman" pitchFamily="18" charset="0"/>
                <a:cs typeface="Times New Roman" pitchFamily="18" charset="0"/>
              </a:rPr>
              <a:t> </a:t>
            </a:r>
            <a:r>
              <a:rPr lang="en-US" b="1" dirty="0">
                <a:solidFill>
                  <a:srgbClr val="000000"/>
                </a:solidFill>
                <a:latin typeface="Times New Roman" pitchFamily="18" charset="0"/>
                <a:cs typeface="Times New Roman" pitchFamily="18" charset="0"/>
              </a:rPr>
              <a:t>RAM (Random Access Memory)</a:t>
            </a:r>
            <a:r>
              <a:rPr lang="en-US" dirty="0">
                <a:latin typeface="Times New Roman" pitchFamily="18" charset="0"/>
                <a:cs typeface="Times New Roman" pitchFamily="18" charset="0"/>
              </a:rPr>
              <a:t> </a:t>
            </a:r>
          </a:p>
        </p:txBody>
      </p:sp>
      <p:sp>
        <p:nvSpPr>
          <p:cNvPr id="5" name="Прямоугольник 4"/>
          <p:cNvSpPr/>
          <p:nvPr/>
        </p:nvSpPr>
        <p:spPr>
          <a:xfrm>
            <a:off x="0" y="369332"/>
            <a:ext cx="12192000" cy="1200329"/>
          </a:xfrm>
          <a:prstGeom prst="rect">
            <a:avLst/>
          </a:prstGeom>
        </p:spPr>
        <p:txBody>
          <a:bodyPr wrap="square">
            <a:spAutoFit/>
          </a:bodyPr>
          <a:lstStyle/>
          <a:p>
            <a:r>
              <a:rPr lang="ru-MO">
                <a:solidFill>
                  <a:srgbClr val="000000"/>
                </a:solidFill>
                <a:latin typeface="Times New Roman" panose="02020603050405020304" pitchFamily="18" charset="0"/>
                <a:cs typeface="Times New Roman" panose="02020603050405020304" pitchFamily="18" charset="0"/>
              </a:rPr>
              <a:t>Название указывает на то, что они являются ''произвольно доступными'', а это означает, что время доступа к информации не зависит от адреса расположения (как на ПЗУ). Организация матрицы сохраняется, но есть и комбинационные схемы, необходимые для ввода информации. Их главная особенность в том, что они могут быть прочитаны и записаны центральным блоком неограниченное количество раз.</a:t>
            </a:r>
            <a:endParaRPr lang="en-US"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a:stretch>
            <a:fillRect/>
          </a:stretch>
        </p:blipFill>
        <p:spPr>
          <a:xfrm>
            <a:off x="0" y="1292662"/>
            <a:ext cx="7369521" cy="5531496"/>
          </a:xfrm>
          <a:prstGeom prst="rect">
            <a:avLst/>
          </a:prstGeom>
        </p:spPr>
      </p:pic>
      <p:sp>
        <p:nvSpPr>
          <p:cNvPr id="7" name="Прямоугольник 6"/>
          <p:cNvSpPr/>
          <p:nvPr/>
        </p:nvSpPr>
        <p:spPr>
          <a:xfrm>
            <a:off x="0" y="6177827"/>
            <a:ext cx="3017821" cy="646331"/>
          </a:xfrm>
          <a:prstGeom prst="rect">
            <a:avLst/>
          </a:prstGeom>
        </p:spPr>
        <p:txBody>
          <a:bodyPr wrap="square">
            <a:spAutoFit/>
          </a:bodyPr>
          <a:lstStyle/>
          <a:p>
            <a:r>
              <a:rPr lang="en-US" dirty="0">
                <a:solidFill>
                  <a:srgbClr val="000000"/>
                </a:solidFill>
                <a:latin typeface="Helvetica" panose="020B0604020202020204" pitchFamily="34" charset="0"/>
              </a:rPr>
              <a:t>Schema bloc </a:t>
            </a:r>
            <a:r>
              <a:rPr lang="en-US" dirty="0" err="1">
                <a:solidFill>
                  <a:srgbClr val="000000"/>
                </a:solidFill>
                <a:latin typeface="Helvetica" panose="020B0604020202020204" pitchFamily="34" charset="0"/>
              </a:rPr>
              <a:t>intern</a:t>
            </a:r>
            <a:r>
              <a:rPr lang="en-US" dirty="0" err="1">
                <a:solidFill>
                  <a:srgbClr val="000000"/>
                </a:solidFill>
                <a:latin typeface="Arial" panose="020B0604020202020204" pitchFamily="34" charset="0"/>
              </a:rPr>
              <a:t>ă</a:t>
            </a:r>
            <a:r>
              <a:rPr lang="en-US" dirty="0">
                <a:solidFill>
                  <a:srgbClr val="000000"/>
                </a:solidFill>
                <a:latin typeface="Arial" panose="020B0604020202020204" pitchFamily="34" charset="0"/>
              </a:rPr>
              <a:t> </a:t>
            </a:r>
            <a:r>
              <a:rPr lang="en-US" dirty="0">
                <a:solidFill>
                  <a:srgbClr val="000000"/>
                </a:solidFill>
                <a:latin typeface="Helvetica" panose="020B0604020202020204" pitchFamily="34" charset="0"/>
              </a:rPr>
              <a:t>a </a:t>
            </a:r>
            <a:r>
              <a:rPr lang="en-US" dirty="0" err="1">
                <a:solidFill>
                  <a:srgbClr val="000000"/>
                </a:solidFill>
                <a:latin typeface="Helvetica" panose="020B0604020202020204" pitchFamily="34" charset="0"/>
              </a:rPr>
              <a:t>unui</a:t>
            </a:r>
            <a:r>
              <a:rPr lang="en-US" dirty="0">
                <a:solidFill>
                  <a:srgbClr val="000000"/>
                </a:solidFill>
                <a:latin typeface="Helvetica" panose="020B0604020202020204" pitchFamily="34" charset="0"/>
              </a:rPr>
              <a:t> circuit de </a:t>
            </a:r>
            <a:r>
              <a:rPr lang="en-US" dirty="0" err="1">
                <a:solidFill>
                  <a:srgbClr val="000000"/>
                </a:solidFill>
                <a:latin typeface="Helvetica" panose="020B0604020202020204" pitchFamily="34" charset="0"/>
              </a:rPr>
              <a:t>memorie</a:t>
            </a:r>
            <a:r>
              <a:rPr lang="en-US" dirty="0">
                <a:solidFill>
                  <a:srgbClr val="000000"/>
                </a:solidFill>
                <a:latin typeface="Helvetica" panose="020B0604020202020204" pitchFamily="34" charset="0"/>
              </a:rPr>
              <a:t> SRAM</a:t>
            </a:r>
            <a:r>
              <a:rPr lang="en-US" dirty="0"/>
              <a:t> </a:t>
            </a:r>
          </a:p>
        </p:txBody>
      </p:sp>
      <p:sp>
        <p:nvSpPr>
          <p:cNvPr id="8" name="Прямоугольник 7"/>
          <p:cNvSpPr/>
          <p:nvPr/>
        </p:nvSpPr>
        <p:spPr>
          <a:xfrm>
            <a:off x="7023211" y="1162693"/>
            <a:ext cx="5109713" cy="2585323"/>
          </a:xfrm>
          <a:prstGeom prst="rect">
            <a:avLst/>
          </a:prstGeom>
        </p:spPr>
        <p:txBody>
          <a:bodyPr wrap="square">
            <a:spAutoFit/>
          </a:bodyPr>
          <a:lstStyle/>
          <a:p>
            <a:r>
              <a:rPr lang="ru-MO">
                <a:solidFill>
                  <a:srgbClr val="000000"/>
                </a:solidFill>
                <a:latin typeface="Times New Roman" panose="02020603050405020304" pitchFamily="18" charset="0"/>
                <a:cs typeface="Times New Roman" panose="02020603050405020304" pitchFamily="18" charset="0"/>
              </a:rPr>
              <a:t>По истечении времени хранения информации ОЗУ бывают двух </a:t>
            </a:r>
            <a:r>
              <a:rPr lang="ru-MO" smtClean="0">
                <a:solidFill>
                  <a:srgbClr val="000000"/>
                </a:solidFill>
                <a:latin typeface="Times New Roman" panose="02020603050405020304" pitchFamily="18" charset="0"/>
                <a:cs typeface="Times New Roman" panose="02020603050405020304" pitchFamily="18" charset="0"/>
              </a:rPr>
              <a:t>типов</a:t>
            </a:r>
            <a:r>
              <a:rPr lang="pt-BR" smtClean="0">
                <a:solidFill>
                  <a:srgbClr val="000000"/>
                </a:solidFill>
                <a:latin typeface="Times New Roman" panose="02020603050405020304" pitchFamily="18" charset="0"/>
                <a:cs typeface="Times New Roman" panose="02020603050405020304" pitchFamily="18" charset="0"/>
              </a:rPr>
              <a:t>:</a:t>
            </a:r>
            <a:r>
              <a:rPr lang="pt-BR" smtClean="0">
                <a:latin typeface="Times New Roman" panose="02020603050405020304" pitchFamily="18" charset="0"/>
                <a:cs typeface="Times New Roman" panose="02020603050405020304" pitchFamily="18" charset="0"/>
              </a:rPr>
              <a:t> </a:t>
            </a:r>
            <a:endParaRPr lang="x-none"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RAM </a:t>
            </a:r>
            <a:r>
              <a:rPr lang="en-US" dirty="0">
                <a:latin typeface="Times New Roman" panose="02020603050405020304" pitchFamily="18" charset="0"/>
                <a:cs typeface="Times New Roman" panose="02020603050405020304" pitchFamily="18" charset="0"/>
              </a:rPr>
              <a:t>static (SRAM) </a:t>
            </a:r>
            <a:r>
              <a:rPr lang="en-US" smtClean="0">
                <a:latin typeface="Times New Roman" panose="02020603050405020304" pitchFamily="18" charset="0"/>
                <a:cs typeface="Times New Roman" panose="02020603050405020304" pitchFamily="18" charset="0"/>
              </a:rPr>
              <a:t>– </a:t>
            </a:r>
            <a:r>
              <a:rPr lang="ru-MO">
                <a:latin typeface="Times New Roman" panose="02020603050405020304" pitchFamily="18" charset="0"/>
                <a:cs typeface="Times New Roman" panose="02020603050405020304" pitchFamily="18" charset="0"/>
              </a:rPr>
              <a:t>информация сохраняется до тех пор, пока сохраняется напряжение питания</a:t>
            </a:r>
            <a:r>
              <a:rPr lang="en-US" smtClean="0">
                <a:latin typeface="Times New Roman" panose="02020603050405020304" pitchFamily="18" charset="0"/>
                <a:cs typeface="Times New Roman" panose="02020603050405020304" pitchFamily="18" charset="0"/>
              </a:rPr>
              <a:t>;</a:t>
            </a:r>
            <a:endParaRPr lang="x-none"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RAM </a:t>
            </a:r>
            <a:r>
              <a:rPr lang="en-US" dirty="0" err="1">
                <a:latin typeface="Times New Roman" panose="02020603050405020304" pitchFamily="18" charset="0"/>
                <a:cs typeface="Times New Roman" panose="02020603050405020304" pitchFamily="18" charset="0"/>
              </a:rPr>
              <a:t>dinamic</a:t>
            </a:r>
            <a:r>
              <a:rPr lang="en-US" dirty="0">
                <a:latin typeface="Times New Roman" panose="02020603050405020304" pitchFamily="18" charset="0"/>
                <a:cs typeface="Times New Roman" panose="02020603050405020304" pitchFamily="18" charset="0"/>
              </a:rPr>
              <a:t> (DRAM) </a:t>
            </a:r>
            <a:r>
              <a:rPr lang="en-US" smtClean="0">
                <a:latin typeface="Times New Roman" panose="02020603050405020304" pitchFamily="18" charset="0"/>
                <a:cs typeface="Times New Roman" panose="02020603050405020304" pitchFamily="18" charset="0"/>
              </a:rPr>
              <a:t>– </a:t>
            </a:r>
            <a:r>
              <a:rPr lang="ru-MO">
                <a:latin typeface="Times New Roman" panose="02020603050405020304" pitchFamily="18" charset="0"/>
                <a:cs typeface="Times New Roman" panose="02020603050405020304" pitchFamily="18" charset="0"/>
              </a:rPr>
              <a:t>информация теряется, если она не регенерируется периодически, даже если сохраняется напряжение питания (период регенерации обычно составляет 2 мс).</a:t>
            </a:r>
            <a:endParaRPr lang="en-US"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6096000" y="3676388"/>
            <a:ext cx="6096000" cy="3139321"/>
          </a:xfrm>
          <a:prstGeom prst="rect">
            <a:avLst/>
          </a:prstGeom>
        </p:spPr>
        <p:txBody>
          <a:bodyPr wrap="square">
            <a:spAutoFit/>
          </a:bodyPr>
          <a:lstStyle/>
          <a:p>
            <a:r>
              <a:rPr lang="ru-MO" b="1">
                <a:solidFill>
                  <a:srgbClr val="000000"/>
                </a:solidFill>
                <a:latin typeface="Times New Roman" panose="02020603050405020304" pitchFamily="18" charset="0"/>
                <a:cs typeface="Times New Roman" panose="02020603050405020304" pitchFamily="18" charset="0"/>
              </a:rPr>
              <a:t>Общие характеристики </a:t>
            </a:r>
            <a:r>
              <a:rPr lang="en-US" b="1" smtClean="0">
                <a:solidFill>
                  <a:srgbClr val="000000"/>
                </a:solidFill>
                <a:latin typeface="Times New Roman" panose="02020603050405020304" pitchFamily="18" charset="0"/>
                <a:cs typeface="Times New Roman" panose="02020603050405020304" pitchFamily="18" charset="0"/>
              </a:rPr>
              <a:t>:</a:t>
            </a:r>
            <a:endParaRPr lang="x-none" b="1" dirty="0" smtClean="0">
              <a:solidFill>
                <a:srgbClr val="00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MO">
                <a:solidFill>
                  <a:srgbClr val="000000"/>
                </a:solidFill>
                <a:latin typeface="Times New Roman" panose="02020603050405020304" pitchFamily="18" charset="0"/>
                <a:cs typeface="Times New Roman" panose="02020603050405020304" pitchFamily="18" charset="0"/>
              </a:rPr>
              <a:t>произвольный доступ</a:t>
            </a:r>
            <a:r>
              <a:rPr lang="en-US" smtClean="0">
                <a:solidFill>
                  <a:srgbClr val="000000"/>
                </a:solidFill>
                <a:latin typeface="Times New Roman" panose="02020603050405020304" pitchFamily="18" charset="0"/>
                <a:cs typeface="Times New Roman" panose="02020603050405020304" pitchFamily="18" charset="0"/>
              </a:rPr>
              <a:t>;</a:t>
            </a:r>
            <a:endParaRPr lang="x-none" dirty="0" smtClean="0">
              <a:solidFill>
                <a:srgbClr val="00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MO">
                <a:solidFill>
                  <a:srgbClr val="000000"/>
                </a:solidFill>
                <a:latin typeface="Times New Roman" panose="02020603050405020304" pitchFamily="18" charset="0"/>
                <a:cs typeface="Times New Roman" panose="02020603050405020304" pitchFamily="18" charset="0"/>
              </a:rPr>
              <a:t>энергозависимая (информация теряется при отключении напряжения питания</a:t>
            </a:r>
            <a:r>
              <a:rPr lang="en-US" smtClean="0">
                <a:solidFill>
                  <a:srgbClr val="000000"/>
                </a:solidFill>
                <a:latin typeface="Times New Roman" panose="02020603050405020304" pitchFamily="18" charset="0"/>
                <a:cs typeface="Times New Roman" panose="02020603050405020304" pitchFamily="18" charset="0"/>
              </a:rPr>
              <a:t>);</a:t>
            </a:r>
            <a:endParaRPr lang="x-none" dirty="0" smtClean="0">
              <a:solidFill>
                <a:srgbClr val="00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MO">
                <a:solidFill>
                  <a:srgbClr val="000000"/>
                </a:solidFill>
                <a:latin typeface="Times New Roman" panose="02020603050405020304" pitchFamily="18" charset="0"/>
                <a:cs typeface="Times New Roman" panose="02020603050405020304" pitchFamily="18" charset="0"/>
              </a:rPr>
              <a:t>может быть прочитан и записан центральным блоком</a:t>
            </a:r>
            <a:r>
              <a:rPr lang="en-US" smtClean="0">
                <a:solidFill>
                  <a:srgbClr val="000000"/>
                </a:solidFill>
                <a:latin typeface="Times New Roman" panose="02020603050405020304" pitchFamily="18" charset="0"/>
                <a:cs typeface="Times New Roman" panose="02020603050405020304" pitchFamily="18" charset="0"/>
              </a:rPr>
              <a:t>;</a:t>
            </a:r>
            <a:endParaRPr lang="ru-MO" smtClean="0">
              <a:solidFill>
                <a:srgbClr val="00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MO">
                <a:solidFill>
                  <a:srgbClr val="000000"/>
                </a:solidFill>
                <a:latin typeface="Times New Roman" panose="02020603050405020304" pitchFamily="18" charset="0"/>
                <a:cs typeface="Times New Roman" panose="02020603050405020304" pitchFamily="18" charset="0"/>
              </a:rPr>
              <a:t>время доступа 25–30 нс для биполярной технологии, 70–400 нс для МОП</a:t>
            </a:r>
            <a:r>
              <a:rPr lang="en-US" smtClean="0">
                <a:solidFill>
                  <a:srgbClr val="000000"/>
                </a:solidFill>
                <a:latin typeface="Times New Roman" panose="02020603050405020304" pitchFamily="18" charset="0"/>
                <a:cs typeface="Times New Roman" panose="02020603050405020304" pitchFamily="18" charset="0"/>
              </a:rPr>
              <a:t>;</a:t>
            </a:r>
            <a:endParaRPr lang="x-none" dirty="0" smtClean="0">
              <a:solidFill>
                <a:srgbClr val="00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MO">
                <a:solidFill>
                  <a:srgbClr val="000000"/>
                </a:solidFill>
                <a:latin typeface="Times New Roman" panose="02020603050405020304" pitchFamily="18" charset="0"/>
                <a:cs typeface="Times New Roman" panose="02020603050405020304" pitchFamily="18" charset="0"/>
              </a:rPr>
              <a:t>высокая плотность интеграции, среднее потребление, высокая стоимость за бит</a:t>
            </a:r>
            <a:r>
              <a:rPr lang="en-US" smtClean="0">
                <a:solidFill>
                  <a:srgbClr val="000000"/>
                </a:solidFill>
                <a:latin typeface="Times New Roman" panose="02020603050405020304" pitchFamily="18" charset="0"/>
                <a:cs typeface="Times New Roman" panose="02020603050405020304" pitchFamily="18" charset="0"/>
              </a:rPr>
              <a:t>.</a:t>
            </a:r>
            <a:r>
              <a:rPr lang="x-none" smtClean="0">
                <a:solidFill>
                  <a:srgbClr val="000000"/>
                </a:solidFill>
                <a:latin typeface="Times New Roman" panose="02020603050405020304" pitchFamily="18" charset="0"/>
                <a:cs typeface="Times New Roman" panose="02020603050405020304" pitchFamily="18" charset="0"/>
              </a:rPr>
              <a:t> </a:t>
            </a:r>
            <a:endParaRPr lang="x-none" dirty="0" smtClean="0">
              <a:solidFill>
                <a:srgbClr val="00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MO">
                <a:solidFill>
                  <a:srgbClr val="000000"/>
                </a:solidFill>
                <a:latin typeface="Times New Roman" panose="02020603050405020304" pitchFamily="18" charset="0"/>
                <a:cs typeface="Times New Roman" panose="02020603050405020304" pitchFamily="18" charset="0"/>
              </a:rPr>
              <a:t>технология изготовления (биполярный</a:t>
            </a:r>
            <a:r>
              <a:rPr lang="en-US" smtClean="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MOS, CMOS, etc.).</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11308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659592" cy="369332"/>
          </a:xfrm>
          <a:prstGeom prst="rect">
            <a:avLst/>
          </a:prstGeom>
        </p:spPr>
        <p:txBody>
          <a:bodyPr wrap="square">
            <a:spAutoFit/>
          </a:bodyPr>
          <a:lstStyle/>
          <a:p>
            <a:r>
              <a:rPr lang="ru-MO" b="1">
                <a:solidFill>
                  <a:srgbClr val="000000"/>
                </a:solidFill>
                <a:latin typeface="Times New Roman" pitchFamily="18" charset="0"/>
                <a:cs typeface="Times New Roman" pitchFamily="18" charset="0"/>
              </a:rPr>
              <a:t>Статическая оперативная память</a:t>
            </a:r>
            <a:r>
              <a:rPr lang="pt-BR" b="1" smtClean="0">
                <a:solidFill>
                  <a:srgbClr val="000000"/>
                </a:solidFill>
                <a:latin typeface="Times New Roman" pitchFamily="18" charset="0"/>
                <a:cs typeface="Times New Roman" pitchFamily="18" charset="0"/>
              </a:rPr>
              <a:t> RAM</a:t>
            </a:r>
            <a:endParaRPr lang="en-US" dirty="0">
              <a:latin typeface="Times New Roman" pitchFamily="18" charset="0"/>
              <a:cs typeface="Times New Roman" pitchFamily="18" charset="0"/>
            </a:endParaRPr>
          </a:p>
        </p:txBody>
      </p:sp>
      <p:sp>
        <p:nvSpPr>
          <p:cNvPr id="5" name="Прямоугольник 4"/>
          <p:cNvSpPr/>
          <p:nvPr/>
        </p:nvSpPr>
        <p:spPr>
          <a:xfrm>
            <a:off x="0" y="369332"/>
            <a:ext cx="12192000" cy="1754326"/>
          </a:xfrm>
          <a:prstGeom prst="rect">
            <a:avLst/>
          </a:prstGeom>
        </p:spPr>
        <p:txBody>
          <a:bodyPr wrap="square">
            <a:spAutoFit/>
          </a:bodyPr>
          <a:lstStyle/>
          <a:p>
            <a:r>
              <a:rPr lang="ru-MO">
                <a:solidFill>
                  <a:srgbClr val="000000"/>
                </a:solidFill>
                <a:latin typeface="Times New Roman" panose="02020603050405020304" pitchFamily="18" charset="0"/>
                <a:cs typeface="Times New Roman" panose="02020603050405020304" pitchFamily="18" charset="0"/>
              </a:rPr>
              <a:t>Элементарная ячейка памяти представляет собой триггерную схему (CBB с двумя электрически устойчивыми состояниями, одно для логики ''0'' и одно для логики ''1''). Структура схемы триггера зависит от технологии изготовления. На рисунке выше показана схема памяти SRAM с 20 адресными строками, что соответствует количеству 1 048 576 8-битных / 1-местных (1 МБ) ячеек. Выбор схемы для чтения или записи осуществляется сигналом CS (Chip Select). Для чтения/записи сигнал режима R/W (чтение/запись) должен быть «1» для логического чтения и «0» для логического чтения.</a:t>
            </a:r>
            <a:endParaRPr lang="en-US"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0" y="2215992"/>
            <a:ext cx="6981825" cy="3609975"/>
          </a:xfrm>
          <a:prstGeom prst="rect">
            <a:avLst/>
          </a:prstGeom>
        </p:spPr>
      </p:pic>
      <p:sp>
        <p:nvSpPr>
          <p:cNvPr id="7" name="Прямоугольник 6"/>
          <p:cNvSpPr/>
          <p:nvPr/>
        </p:nvSpPr>
        <p:spPr>
          <a:xfrm>
            <a:off x="1352785" y="5837730"/>
            <a:ext cx="4276254" cy="369332"/>
          </a:xfrm>
          <a:prstGeom prst="rect">
            <a:avLst/>
          </a:prstGeom>
        </p:spPr>
        <p:txBody>
          <a:bodyPr wrap="square">
            <a:spAutoFit/>
          </a:bodyPr>
          <a:lstStyle/>
          <a:p>
            <a:r>
              <a:rPr lang="ru-MO">
                <a:solidFill>
                  <a:srgbClr val="000000"/>
                </a:solidFill>
                <a:latin typeface="Helvetica" panose="020B0604020202020204" pitchFamily="34" charset="0"/>
              </a:rPr>
              <a:t>Схема сигналов при чтении памяти</a:t>
            </a:r>
            <a:endParaRPr lang="en-US" dirty="0"/>
          </a:p>
        </p:txBody>
      </p:sp>
      <p:sp>
        <p:nvSpPr>
          <p:cNvPr id="8" name="Прямоугольник 7"/>
          <p:cNvSpPr/>
          <p:nvPr/>
        </p:nvSpPr>
        <p:spPr>
          <a:xfrm>
            <a:off x="6981825" y="1763317"/>
            <a:ext cx="5210175" cy="3139321"/>
          </a:xfrm>
          <a:prstGeom prst="rect">
            <a:avLst/>
          </a:prstGeom>
        </p:spPr>
        <p:txBody>
          <a:bodyPr wrap="square">
            <a:spAutoFit/>
          </a:bodyPr>
          <a:lstStyle/>
          <a:p>
            <a:r>
              <a:rPr lang="ru-MO">
                <a:solidFill>
                  <a:srgbClr val="000000"/>
                </a:solidFill>
                <a:latin typeface="Times New Roman" panose="02020603050405020304" pitchFamily="18" charset="0"/>
                <a:cs typeface="Times New Roman" panose="02020603050405020304" pitchFamily="18" charset="0"/>
              </a:rPr>
              <a:t>При чтении данные доступны через время tCD от фронта сигнала CS и остаются стабильными на выходе через время tOD после того, как сигнал CS становится неактивным (текущий рисунок). При записи (рис. ниже) управляющий сигнал R/W активен в ''0'' и должен иметь длительность, указанную в каталоге. В общем, запись происходит по переднему фронту сигнала R/W; в результате данные должны быть стабильны при входе раньше с tDA против этого фронта и сохраняться некоторое время после фронта</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8349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81481"/>
            <a:ext cx="6048375" cy="3200400"/>
          </a:xfrm>
          <a:prstGeom prst="rect">
            <a:avLst/>
          </a:prstGeom>
        </p:spPr>
      </p:pic>
      <p:sp>
        <p:nvSpPr>
          <p:cNvPr id="5" name="Прямоугольник 4"/>
          <p:cNvSpPr/>
          <p:nvPr/>
        </p:nvSpPr>
        <p:spPr>
          <a:xfrm>
            <a:off x="741205" y="3281881"/>
            <a:ext cx="4565964" cy="369332"/>
          </a:xfrm>
          <a:prstGeom prst="rect">
            <a:avLst/>
          </a:prstGeom>
        </p:spPr>
        <p:txBody>
          <a:bodyPr wrap="square">
            <a:spAutoFit/>
          </a:bodyPr>
          <a:lstStyle/>
          <a:p>
            <a:r>
              <a:rPr lang="ru-MO">
                <a:solidFill>
                  <a:srgbClr val="000000"/>
                </a:solidFill>
                <a:latin typeface="Helvetica" panose="020B0604020202020204" pitchFamily="34" charset="0"/>
              </a:rPr>
              <a:t>Схема сигналов при записи памяти</a:t>
            </a:r>
            <a:endParaRPr lang="en-US" dirty="0"/>
          </a:p>
        </p:txBody>
      </p:sp>
    </p:spTree>
    <p:extLst>
      <p:ext uri="{BB962C8B-B14F-4D97-AF65-F5344CB8AC3E}">
        <p14:creationId xmlns:p14="http://schemas.microsoft.com/office/powerpoint/2010/main" val="164806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096000" cy="369332"/>
          </a:xfrm>
          <a:prstGeom prst="rect">
            <a:avLst/>
          </a:prstGeom>
        </p:spPr>
        <p:txBody>
          <a:bodyPr>
            <a:spAutoFit/>
          </a:bodyPr>
          <a:lstStyle/>
          <a:p>
            <a:r>
              <a:rPr lang="ru-MO" b="1">
                <a:solidFill>
                  <a:srgbClr val="000000"/>
                </a:solidFill>
                <a:latin typeface="Times New Roman" pitchFamily="18" charset="0"/>
                <a:cs typeface="Times New Roman" pitchFamily="18" charset="0"/>
              </a:rPr>
              <a:t>Память SRAM на биполярных транзисторах</a:t>
            </a:r>
            <a:endParaRPr lang="en-US" dirty="0">
              <a:latin typeface="Times New Roman" pitchFamily="18" charset="0"/>
              <a:cs typeface="Times New Roman" pitchFamily="18" charset="0"/>
            </a:endParaRPr>
          </a:p>
        </p:txBody>
      </p:sp>
      <p:sp>
        <p:nvSpPr>
          <p:cNvPr id="5" name="Прямоугольник 4"/>
          <p:cNvSpPr/>
          <p:nvPr/>
        </p:nvSpPr>
        <p:spPr>
          <a:xfrm>
            <a:off x="0" y="275944"/>
            <a:ext cx="12192000" cy="1477328"/>
          </a:xfrm>
          <a:prstGeom prst="rect">
            <a:avLst/>
          </a:prstGeom>
        </p:spPr>
        <p:txBody>
          <a:bodyPr wrap="square">
            <a:spAutoFit/>
          </a:bodyPr>
          <a:lstStyle/>
          <a:p>
            <a:r>
              <a:rPr lang="ru-MO">
                <a:solidFill>
                  <a:srgbClr val="000000"/>
                </a:solidFill>
                <a:latin typeface="Times New Roman" panose="02020603050405020304" pitchFamily="18" charset="0"/>
                <a:cs typeface="Times New Roman" panose="02020603050405020304" pitchFamily="18" charset="0"/>
              </a:rPr>
              <a:t>Если ячейка памяти не выбрана, линия выбора находится на 0,3 В (логический ''0'') и эмиттер (б) на "0". Для чтения: линия выбора переключается на &gt;3В (логическая "1") и сохраненная информация передается на битовую линию (выход). Если Т1 в проводимости, то Vb&gt;3В, т.е. логическая "1" и читается "1". Если T1 заблокирован, ток не течет ни через один из эмиттеров a или b, и на битовой линии обнаруживается «0». После считывания линия выбора падает до 0,3 В и сохраняется прежнее логическое состояние ячейки памяти.</a:t>
            </a:r>
            <a:endParaRPr lang="en-US"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2495550" y="1753272"/>
            <a:ext cx="7200900" cy="2667000"/>
          </a:xfrm>
          <a:prstGeom prst="rect">
            <a:avLst/>
          </a:prstGeom>
        </p:spPr>
      </p:pic>
      <p:sp>
        <p:nvSpPr>
          <p:cNvPr id="7" name="Прямоугольник 6"/>
          <p:cNvSpPr/>
          <p:nvPr/>
        </p:nvSpPr>
        <p:spPr>
          <a:xfrm>
            <a:off x="4061988" y="4420272"/>
            <a:ext cx="3914115" cy="369332"/>
          </a:xfrm>
          <a:prstGeom prst="rect">
            <a:avLst/>
          </a:prstGeom>
        </p:spPr>
        <p:txBody>
          <a:bodyPr wrap="square">
            <a:spAutoFit/>
          </a:bodyPr>
          <a:lstStyle/>
          <a:p>
            <a:r>
              <a:rPr lang="ru-MO">
                <a:solidFill>
                  <a:srgbClr val="000000"/>
                </a:solidFill>
                <a:latin typeface="Helvetica" panose="020B0604020202020204" pitchFamily="34" charset="0"/>
              </a:rPr>
              <a:t>Биполярная ячейка памяти </a:t>
            </a:r>
            <a:r>
              <a:rPr lang="pt-BR">
                <a:solidFill>
                  <a:srgbClr val="000000"/>
                </a:solidFill>
                <a:latin typeface="Helvetica" panose="020B0604020202020204" pitchFamily="34" charset="0"/>
              </a:rPr>
              <a:t>SRAM</a:t>
            </a:r>
            <a:endParaRPr lang="en-US" dirty="0"/>
          </a:p>
        </p:txBody>
      </p:sp>
      <p:sp>
        <p:nvSpPr>
          <p:cNvPr id="8" name="Прямоугольник 7"/>
          <p:cNvSpPr/>
          <p:nvPr/>
        </p:nvSpPr>
        <p:spPr>
          <a:xfrm>
            <a:off x="0" y="4870206"/>
            <a:ext cx="12192000" cy="1754326"/>
          </a:xfrm>
          <a:prstGeom prst="rect">
            <a:avLst/>
          </a:prstGeom>
        </p:spPr>
        <p:txBody>
          <a:bodyPr wrap="square">
            <a:spAutoFit/>
          </a:bodyPr>
          <a:lstStyle/>
          <a:p>
            <a:r>
              <a:rPr lang="ru-MO" i="1">
                <a:solidFill>
                  <a:srgbClr val="000000"/>
                </a:solidFill>
                <a:latin typeface="Times New Roman" panose="02020603050405020304" pitchFamily="18" charset="0"/>
                <a:cs typeface="Times New Roman" panose="02020603050405020304" pitchFamily="18" charset="0"/>
              </a:rPr>
              <a:t>Для записи: </a:t>
            </a:r>
            <a:r>
              <a:rPr lang="ru-MO">
                <a:solidFill>
                  <a:srgbClr val="000000"/>
                </a:solidFill>
                <a:latin typeface="Times New Roman" panose="02020603050405020304" pitchFamily="18" charset="0"/>
                <a:cs typeface="Times New Roman" panose="02020603050405020304" pitchFamily="18" charset="0"/>
              </a:rPr>
              <a:t>подать напряжение на битовую линию и затем переключиться на линию выбора «1» (3 В). Если b = 0, T1 переходит в проводимость, а T2 замыкается. Если b = 1, T1 блокируется, а T2 переходит в проводимость. Схема сохраняет свой статус после пересечения линии выбора до логического «0».Биполярная память имеет самое высокое быстродействие, время доступа порядка 10 нс, но каждая ячейка требует большой площади поверхности на кремниевой таблетке и относительно высокого энергопотребления. Результатом является низкая плотность интеграции и высокая цена на бит.</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9311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3198891" cy="369332"/>
          </a:xfrm>
          <a:prstGeom prst="rect">
            <a:avLst/>
          </a:prstGeom>
        </p:spPr>
        <p:txBody>
          <a:bodyPr wrap="square">
            <a:spAutoFit/>
          </a:bodyPr>
          <a:lstStyle/>
          <a:p>
            <a:r>
              <a:rPr lang="pt-BR" b="1">
                <a:solidFill>
                  <a:srgbClr val="000000"/>
                </a:solidFill>
                <a:latin typeface="Times New Roman" pitchFamily="18" charset="0"/>
                <a:cs typeface="Times New Roman" pitchFamily="18" charset="0"/>
              </a:rPr>
              <a:t>SRAM-</a:t>
            </a:r>
            <a:r>
              <a:rPr lang="ru-MO" b="1">
                <a:solidFill>
                  <a:srgbClr val="000000"/>
                </a:solidFill>
                <a:latin typeface="Times New Roman" pitchFamily="18" charset="0"/>
                <a:cs typeface="Times New Roman" pitchFamily="18" charset="0"/>
              </a:rPr>
              <a:t>память типа </a:t>
            </a:r>
            <a:r>
              <a:rPr lang="pt-BR" b="1">
                <a:solidFill>
                  <a:srgbClr val="000000"/>
                </a:solidFill>
                <a:latin typeface="Times New Roman" pitchFamily="18" charset="0"/>
                <a:cs typeface="Times New Roman" pitchFamily="18" charset="0"/>
              </a:rPr>
              <a:t>MOS</a:t>
            </a:r>
            <a:endParaRPr lang="en-US" dirty="0">
              <a:latin typeface="Times New Roman" pitchFamily="18" charset="0"/>
              <a:cs typeface="Times New Roman" pitchFamily="18" charset="0"/>
            </a:endParaRPr>
          </a:p>
        </p:txBody>
      </p:sp>
      <p:sp>
        <p:nvSpPr>
          <p:cNvPr id="5" name="Прямоугольник 4"/>
          <p:cNvSpPr/>
          <p:nvPr/>
        </p:nvSpPr>
        <p:spPr>
          <a:xfrm>
            <a:off x="0" y="369332"/>
            <a:ext cx="12192000" cy="1477328"/>
          </a:xfrm>
          <a:prstGeom prst="rect">
            <a:avLst/>
          </a:prstGeom>
        </p:spPr>
        <p:txBody>
          <a:bodyPr wrap="square">
            <a:spAutoFit/>
          </a:bodyPr>
          <a:lstStyle/>
          <a:p>
            <a:r>
              <a:rPr lang="ru-MO">
                <a:solidFill>
                  <a:srgbClr val="000000"/>
                </a:solidFill>
                <a:latin typeface="Times New Roman" panose="02020603050405020304" pitchFamily="18" charset="0"/>
                <a:cs typeface="Times New Roman" panose="02020603050405020304" pitchFamily="18" charset="0"/>
              </a:rPr>
              <a:t>Преимуществом является меньшая стоимость/цена бита, высокая плотность интеграции, но они медленнее, время доступа находится в диапазоне 100 - 500 нс. SRAM - ячейки памяти MOS представляют собой бистабильные переключающие схемы с асинхронной работой, без тактильного импульса. В варианте с 6 транзисторами (рис.) Т1 и Т2 образуют бистабильную цепь типа RS, Т3 и Т4 выполняют резистивную роль, а Т5 и Т6 используются для подключения ячейки к дополнительным линиям данных D, D.</a:t>
            </a:r>
            <a:endParaRPr lang="en-US" dirty="0">
              <a:latin typeface="Times New Roman" panose="02020603050405020304" pitchFamily="18" charset="0"/>
              <a:cs typeface="Times New Roman" panose="02020603050405020304" pitchFamily="18" charset="0"/>
            </a:endParaRPr>
          </a:p>
        </p:txBody>
      </p:sp>
      <p:cxnSp>
        <p:nvCxnSpPr>
          <p:cNvPr id="7" name="Прямая соединительная линия 6"/>
          <p:cNvCxnSpPr/>
          <p:nvPr/>
        </p:nvCxnSpPr>
        <p:spPr>
          <a:xfrm>
            <a:off x="3670411" y="1539090"/>
            <a:ext cx="190123" cy="0"/>
          </a:xfrm>
          <a:prstGeom prst="line">
            <a:avLst/>
          </a:prstGeom>
          <a:ln w="28575"/>
        </p:spPr>
        <p:style>
          <a:lnRef idx="1">
            <a:schemeClr val="dk1"/>
          </a:lnRef>
          <a:fillRef idx="0">
            <a:schemeClr val="dk1"/>
          </a:fillRef>
          <a:effectRef idx="0">
            <a:schemeClr val="dk1"/>
          </a:effectRef>
          <a:fontRef idx="minor">
            <a:schemeClr val="tx1"/>
          </a:fontRef>
        </p:style>
      </p:cxnSp>
      <p:pic>
        <p:nvPicPr>
          <p:cNvPr id="8" name="Рисунок 7"/>
          <p:cNvPicPr>
            <a:picLocks noChangeAspect="1"/>
          </p:cNvPicPr>
          <p:nvPr/>
        </p:nvPicPr>
        <p:blipFill>
          <a:blip r:embed="rId2"/>
          <a:stretch>
            <a:fillRect/>
          </a:stretch>
        </p:blipFill>
        <p:spPr>
          <a:xfrm>
            <a:off x="-4811" y="1846660"/>
            <a:ext cx="5857875" cy="3581400"/>
          </a:xfrm>
          <a:prstGeom prst="rect">
            <a:avLst/>
          </a:prstGeom>
        </p:spPr>
      </p:pic>
      <p:sp>
        <p:nvSpPr>
          <p:cNvPr id="9" name="Прямоугольник 8"/>
          <p:cNvSpPr/>
          <p:nvPr/>
        </p:nvSpPr>
        <p:spPr>
          <a:xfrm>
            <a:off x="1098343" y="5428060"/>
            <a:ext cx="3651565" cy="369332"/>
          </a:xfrm>
          <a:prstGeom prst="rect">
            <a:avLst/>
          </a:prstGeom>
        </p:spPr>
        <p:txBody>
          <a:bodyPr wrap="square">
            <a:spAutoFit/>
          </a:bodyPr>
          <a:lstStyle/>
          <a:p>
            <a:r>
              <a:rPr lang="pt-BR" dirty="0">
                <a:solidFill>
                  <a:srgbClr val="000000"/>
                </a:solidFill>
                <a:latin typeface="Helvetica" panose="020B0604020202020204" pitchFamily="34" charset="0"/>
              </a:rPr>
              <a:t>Celul</a:t>
            </a:r>
            <a:r>
              <a:rPr lang="pt-BR" dirty="0">
                <a:solidFill>
                  <a:srgbClr val="000000"/>
                </a:solidFill>
                <a:latin typeface="Arial" panose="020B0604020202020204" pitchFamily="34" charset="0"/>
              </a:rPr>
              <a:t>ă </a:t>
            </a:r>
            <a:r>
              <a:rPr lang="pt-BR" dirty="0">
                <a:solidFill>
                  <a:srgbClr val="000000"/>
                </a:solidFill>
                <a:latin typeface="Helvetica" panose="020B0604020202020204" pitchFamily="34" charset="0"/>
              </a:rPr>
              <a:t>de memorie SRAM - MOS</a:t>
            </a:r>
            <a:r>
              <a:rPr lang="pt-BR" dirty="0"/>
              <a:t> </a:t>
            </a:r>
            <a:endParaRPr lang="en-US" dirty="0"/>
          </a:p>
        </p:txBody>
      </p:sp>
      <p:sp>
        <p:nvSpPr>
          <p:cNvPr id="10" name="Прямоугольник 9"/>
          <p:cNvSpPr/>
          <p:nvPr/>
        </p:nvSpPr>
        <p:spPr>
          <a:xfrm>
            <a:off x="5948126" y="1846660"/>
            <a:ext cx="6243874" cy="3139321"/>
          </a:xfrm>
          <a:prstGeom prst="rect">
            <a:avLst/>
          </a:prstGeom>
        </p:spPr>
        <p:txBody>
          <a:bodyPr wrap="square">
            <a:spAutoFit/>
          </a:bodyPr>
          <a:lstStyle/>
          <a:p>
            <a:r>
              <a:rPr lang="ru-MO">
                <a:solidFill>
                  <a:srgbClr val="000000"/>
                </a:solidFill>
                <a:latin typeface="Times New Roman" panose="02020603050405020304" pitchFamily="18" charset="0"/>
                <a:cs typeface="Times New Roman" panose="02020603050405020304" pitchFamily="18" charset="0"/>
              </a:rPr>
              <a:t>При чтении T5 и T6 разблокируются с помощью «1» в строке выбора (или адреса), поэтому информация (1 бит), содержащаяся в триггере, копируется в строки данных. Если Т1 был заблокирован, а Т2 в проводимости, например (ячейка в состоянии ''1''), то по линии данных D = = ''1'' логически передается высокий уровень напряжения (+5В), а по линии данных D - передается логический уровень (ОВ) = ''0''. На письме, после выбора ячейки с логической ''1'' в строке выбора, логические значения, соответствующие вводимому биту, применяются к строкам данных: для ввода логической ''1'', и D=1, D=0 для ввода логического ''0'', D=1, D=0.</a:t>
            </a:r>
            <a:endParaRPr lang="en-US" dirty="0">
              <a:latin typeface="Times New Roman" panose="02020603050405020304" pitchFamily="18" charset="0"/>
              <a:cs typeface="Times New Roman" panose="02020603050405020304" pitchFamily="18" charset="0"/>
            </a:endParaRPr>
          </a:p>
        </p:txBody>
      </p:sp>
      <p:cxnSp>
        <p:nvCxnSpPr>
          <p:cNvPr id="13" name="Прямая соединительная линия 12"/>
          <p:cNvCxnSpPr/>
          <p:nvPr/>
        </p:nvCxnSpPr>
        <p:spPr>
          <a:xfrm>
            <a:off x="9702610" y="3018335"/>
            <a:ext cx="190123"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Прямая соединительная линия 13"/>
          <p:cNvCxnSpPr/>
          <p:nvPr/>
        </p:nvCxnSpPr>
        <p:spPr>
          <a:xfrm>
            <a:off x="10220223" y="4671503"/>
            <a:ext cx="190123"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Прямая соединительная линия 15"/>
          <p:cNvCxnSpPr/>
          <p:nvPr/>
        </p:nvCxnSpPr>
        <p:spPr>
          <a:xfrm>
            <a:off x="6579137" y="4671503"/>
            <a:ext cx="190123"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9359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0"/>
            <a:ext cx="12191999" cy="2031325"/>
          </a:xfrm>
          <a:prstGeom prst="rect">
            <a:avLst/>
          </a:prstGeom>
        </p:spPr>
        <p:txBody>
          <a:bodyPr wrap="square">
            <a:spAutoFit/>
          </a:bodyPr>
          <a:lstStyle/>
          <a:p>
            <a:r>
              <a:rPr lang="ru-MO">
                <a:solidFill>
                  <a:srgbClr val="000000"/>
                </a:solidFill>
                <a:latin typeface="Times New Roman" panose="02020603050405020304" pitchFamily="18" charset="0"/>
                <a:cs typeface="Times New Roman" panose="02020603050405020304" pitchFamily="18" charset="0"/>
              </a:rPr>
              <a:t>Память используется для хранения информации, используемой ЦП или периферийными устройствами. Хранящаяся информация бывает двух типов: программы и данные. В зависимости от емкости, типа информации и продолжительности ее хранения память, используемая в компьютерных системах, бывает трех категорий: внутренняя память, основная память и внешняя память. Фундаментальным признаком, отличающим три типа памяти, является время доступа: интервал времени с момента обращения к памяти центральным блоком и загрузки данных в/из памяти по шине данных (Latency). В зависимости от времени доступа память может быть быстрой (с коротким временем доступа) или медленной (с большим временем доступа)</a:t>
            </a:r>
            <a:endParaRPr lang="x-none"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0" y="1910327"/>
            <a:ext cx="12192000" cy="2031325"/>
          </a:xfrm>
          <a:prstGeom prst="rect">
            <a:avLst/>
          </a:prstGeom>
        </p:spPr>
        <p:txBody>
          <a:bodyPr wrap="square">
            <a:spAutoFit/>
          </a:bodyPr>
          <a:lstStyle/>
          <a:p>
            <a:r>
              <a:rPr lang="ru-MO">
                <a:solidFill>
                  <a:srgbClr val="000000"/>
                </a:solidFill>
                <a:latin typeface="Times New Roman" panose="02020603050405020304" pitchFamily="18" charset="0"/>
                <a:cs typeface="Times New Roman" panose="02020603050405020304" pitchFamily="18" charset="0"/>
              </a:rPr>
              <a:t>Внутренняя память расположена внутри микропроцессора и состоит из 10.. .100 записи 8, 16, 32,. . По битам для временного запоминания операндов, участвующих в арифметических и логических операциях, результатов операций и текущих адресов. Это память небольшой емкости, но очень быстрая (время доступа менее десяти наносекунд). Регистры могут использоваться программистом через инструкции. Обращение к регистру производится по его имени, состоящему из группы букв: A, B, C, D, E, H, L, AX, BX, CX, DX, BP, SP, ES, CS, EAX, EBX. , так далее. Высокосложные микропроцессоры (Pentium, Power PC) имеют помимо набора регистров быструю внутреннюю память 16 - 32 кБ для инструкций и данных.</a:t>
            </a:r>
            <a:endParaRPr lang="en-US"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4097654"/>
            <a:ext cx="12192001" cy="2308324"/>
          </a:xfrm>
          <a:prstGeom prst="rect">
            <a:avLst/>
          </a:prstGeom>
        </p:spPr>
        <p:txBody>
          <a:bodyPr wrap="square">
            <a:spAutoFit/>
          </a:bodyPr>
          <a:lstStyle/>
          <a:p>
            <a:r>
              <a:rPr lang="ru-MO">
                <a:solidFill>
                  <a:srgbClr val="000000"/>
                </a:solidFill>
                <a:latin typeface="Times New Roman" panose="02020603050405020304" pitchFamily="18" charset="0"/>
                <a:cs typeface="Times New Roman" panose="02020603050405020304" pitchFamily="18" charset="0"/>
              </a:rPr>
              <a:t>Основная память, также называемая системной памятью или оперативной памятью, имеет средний объем (десятки МБ) и среднее время доступа (сотни наносекунд). Он напрямую и постоянно подключен к системным шинам, что обеспечивает быстрый доступ к данным. Базовым блоком является одноразрядная ячейка памяти, изготовленная из полупроводниковых приборов. Ячейка памяти может быть электронной схемой с двумя устойчивыми состояниями, связанными с двумя двоичными значениями 0 и 1, или электронным устройством (диодом, транзистором) с двумя состояниями: состоянием проводимости и состоянием блокировки. Ячейки памяти сгруппированы по разрядности 1, 2, 4, 8, 16, 32, 64 бита. Каждое место имеет свой уникальный адрес в системе. Одновременно может быть активна и подключена к шине данных только одна ячейка, соответствующая адресу, который в данный момент находится на адресной шине.</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4775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7065034" cy="369332"/>
          </a:xfrm>
          <a:prstGeom prst="rect">
            <a:avLst/>
          </a:prstGeom>
        </p:spPr>
        <p:txBody>
          <a:bodyPr wrap="square">
            <a:spAutoFit/>
          </a:bodyPr>
          <a:lstStyle/>
          <a:p>
            <a:r>
              <a:rPr lang="ru-MO" b="1">
                <a:solidFill>
                  <a:srgbClr val="000000"/>
                </a:solidFill>
                <a:latin typeface="Times New Roman" pitchFamily="18" charset="0"/>
                <a:cs typeface="Times New Roman" pitchFamily="18" charset="0"/>
              </a:rPr>
              <a:t>Динамическая оперативная память</a:t>
            </a:r>
            <a:r>
              <a:rPr lang="pt-BR" b="1" smtClean="0">
                <a:solidFill>
                  <a:srgbClr val="000000"/>
                </a:solidFill>
                <a:latin typeface="Times New Roman" pitchFamily="18" charset="0"/>
                <a:cs typeface="Times New Roman" pitchFamily="18" charset="0"/>
              </a:rPr>
              <a:t>(</a:t>
            </a:r>
            <a:r>
              <a:rPr lang="pt-BR" b="1" i="1" smtClean="0">
                <a:solidFill>
                  <a:srgbClr val="000000"/>
                </a:solidFill>
                <a:latin typeface="Times New Roman" pitchFamily="18" charset="0"/>
                <a:cs typeface="Times New Roman" pitchFamily="18" charset="0"/>
              </a:rPr>
              <a:t>DRAM </a:t>
            </a:r>
            <a:r>
              <a:rPr lang="pt-BR" b="1" i="1" dirty="0">
                <a:solidFill>
                  <a:srgbClr val="000000"/>
                </a:solidFill>
                <a:latin typeface="Times New Roman" pitchFamily="18" charset="0"/>
                <a:cs typeface="Times New Roman" pitchFamily="18" charset="0"/>
              </a:rPr>
              <a:t>- Dynamic RAM</a:t>
            </a:r>
            <a:r>
              <a:rPr lang="pt-BR" b="1" dirty="0">
                <a:solidFill>
                  <a:srgbClr val="000000"/>
                </a:solidFill>
                <a:latin typeface="Times New Roman" pitchFamily="18" charset="0"/>
                <a:cs typeface="Times New Roman" pitchFamily="18" charset="0"/>
              </a:rPr>
              <a:t>)</a:t>
            </a:r>
            <a:r>
              <a:rPr lang="pt-BR" dirty="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5" name="Прямоугольник 4"/>
          <p:cNvSpPr/>
          <p:nvPr/>
        </p:nvSpPr>
        <p:spPr>
          <a:xfrm>
            <a:off x="0" y="369332"/>
            <a:ext cx="12192000" cy="6463308"/>
          </a:xfrm>
          <a:prstGeom prst="rect">
            <a:avLst/>
          </a:prstGeom>
        </p:spPr>
        <p:txBody>
          <a:bodyPr wrap="square">
            <a:spAutoFit/>
          </a:bodyPr>
          <a:lstStyle/>
          <a:p>
            <a:r>
              <a:rPr lang="ru-MO">
                <a:solidFill>
                  <a:srgbClr val="000000"/>
                </a:solidFill>
                <a:latin typeface="Times New Roman" panose="02020603050405020304" pitchFamily="18" charset="0"/>
                <a:cs typeface="Times New Roman" panose="02020603050405020304" pitchFamily="18" charset="0"/>
              </a:rPr>
              <a:t>Для достижения высокой емкости схем памяти структура разрядной ячейки упрощается до одного транзистора/бит. Более высокая плотность интеграции и более низкое энергопотребление, чем у памяти SRAM. В результате стоимость бита снижается.</a:t>
            </a:r>
            <a:r>
              <a:rPr lang="en-US" dirty="0">
                <a:solidFill>
                  <a:srgbClr val="000000"/>
                </a:solidFill>
                <a:latin typeface="Times New Roman" panose="02020603050405020304" pitchFamily="18" charset="0"/>
                <a:cs typeface="Times New Roman" panose="02020603050405020304" pitchFamily="18" charset="0"/>
              </a:rPr>
              <a:t/>
            </a:r>
            <a:br>
              <a:rPr lang="en-US" dirty="0">
                <a:solidFill>
                  <a:srgbClr val="000000"/>
                </a:solidFill>
                <a:latin typeface="Times New Roman" panose="02020603050405020304" pitchFamily="18" charset="0"/>
                <a:cs typeface="Times New Roman" panose="02020603050405020304" pitchFamily="18" charset="0"/>
              </a:rPr>
            </a:br>
            <a:r>
              <a:rPr lang="x-none" smtClean="0">
                <a:solidFill>
                  <a:srgbClr val="000000"/>
                </a:solidFill>
                <a:latin typeface="Times New Roman" panose="02020603050405020304" pitchFamily="18" charset="0"/>
                <a:cs typeface="Times New Roman" panose="02020603050405020304" pitchFamily="18" charset="0"/>
              </a:rPr>
              <a:t>	</a:t>
            </a:r>
            <a:r>
              <a:rPr lang="ru-MO">
                <a:solidFill>
                  <a:srgbClr val="000000"/>
                </a:solidFill>
                <a:latin typeface="Times New Roman" panose="02020603050405020304" pitchFamily="18" charset="0"/>
                <a:cs typeface="Times New Roman" panose="02020603050405020304" pitchFamily="18" charset="0"/>
              </a:rPr>
              <a:t>Ячейка памяти DRAM использует в качестве элемента памяти емкость затвор-подложка МОП-транзистора, которая по своей конструкции является паразитной емкостью для обычных применений. По построению емкость приведена к значению, соответствующему хранению информации в виде электрического </a:t>
            </a:r>
            <a:r>
              <a:rPr lang="ru-MO">
                <a:solidFill>
                  <a:srgbClr val="000000"/>
                </a:solidFill>
                <a:latin typeface="Times New Roman" panose="02020603050405020304" pitchFamily="18" charset="0"/>
                <a:cs typeface="Times New Roman" panose="02020603050405020304" pitchFamily="18" charset="0"/>
              </a:rPr>
              <a:t>заряда</a:t>
            </a:r>
            <a:r>
              <a:rPr lang="ru-MO" smtClean="0">
                <a:solidFill>
                  <a:srgbClr val="000000"/>
                </a:solidFill>
                <a:latin typeface="Times New Roman" panose="02020603050405020304" pitchFamily="18" charset="0"/>
                <a:cs typeface="Times New Roman" panose="02020603050405020304" pitchFamily="18" charset="0"/>
              </a:rPr>
              <a:t>.</a:t>
            </a:r>
            <a:r>
              <a:rPr lang="en-US" dirty="0">
                <a:solidFill>
                  <a:srgbClr val="000000"/>
                </a:solidFill>
                <a:latin typeface="Times New Roman" panose="02020603050405020304" pitchFamily="18" charset="0"/>
                <a:cs typeface="Times New Roman" panose="02020603050405020304" pitchFamily="18" charset="0"/>
              </a:rPr>
              <a:t/>
            </a:r>
            <a:br>
              <a:rPr lang="en-US" dirty="0">
                <a:solidFill>
                  <a:srgbClr val="000000"/>
                </a:solidFill>
                <a:latin typeface="Times New Roman" panose="02020603050405020304" pitchFamily="18" charset="0"/>
                <a:cs typeface="Times New Roman" panose="02020603050405020304" pitchFamily="18" charset="0"/>
              </a:rPr>
            </a:br>
            <a:r>
              <a:rPr lang="x-none" smtClean="0">
                <a:solidFill>
                  <a:srgbClr val="000000"/>
                </a:solidFill>
                <a:latin typeface="Times New Roman" panose="02020603050405020304" pitchFamily="18" charset="0"/>
                <a:cs typeface="Times New Roman" panose="02020603050405020304" pitchFamily="18" charset="0"/>
              </a:rPr>
              <a:t>	</a:t>
            </a:r>
            <a:r>
              <a:rPr lang="ru-MO">
                <a:solidFill>
                  <a:srgbClr val="000000"/>
                </a:solidFill>
                <a:latin typeface="Times New Roman" panose="02020603050405020304" pitchFamily="18" charset="0"/>
                <a:cs typeface="Times New Roman" panose="02020603050405020304" pitchFamily="18" charset="0"/>
              </a:rPr>
              <a:t>Сохранение информации носит временный характер из-за остаточных токов разряда конденсаторов в течение нескольких миллисекунд. Таким образом, упрощение битовой ячейки имеет важный недостаток: битовая ячейка со временем теряет </a:t>
            </a:r>
            <a:r>
              <a:rPr lang="ru-MO">
                <a:solidFill>
                  <a:srgbClr val="000000"/>
                </a:solidFill>
                <a:latin typeface="Times New Roman" panose="02020603050405020304" pitchFamily="18" charset="0"/>
                <a:cs typeface="Times New Roman" panose="02020603050405020304" pitchFamily="18" charset="0"/>
              </a:rPr>
              <a:t>информацию</a:t>
            </a:r>
            <a:r>
              <a:rPr lang="ru-MO" smtClean="0">
                <a:solidFill>
                  <a:srgbClr val="000000"/>
                </a:solidFill>
                <a:latin typeface="Times New Roman" panose="02020603050405020304" pitchFamily="18" charset="0"/>
                <a:cs typeface="Times New Roman" panose="02020603050405020304" pitchFamily="18" charset="0"/>
              </a:rPr>
              <a:t>.</a:t>
            </a:r>
            <a:r>
              <a:rPr lang="en-US" b="1" dirty="0">
                <a:solidFill>
                  <a:srgbClr val="000000"/>
                </a:solidFill>
                <a:latin typeface="Times New Roman" panose="02020603050405020304" pitchFamily="18" charset="0"/>
                <a:cs typeface="Times New Roman" panose="02020603050405020304" pitchFamily="18" charset="0"/>
              </a:rPr>
              <a:t/>
            </a:r>
            <a:br>
              <a:rPr lang="en-US" b="1" dirty="0">
                <a:solidFill>
                  <a:srgbClr val="000000"/>
                </a:solidFill>
                <a:latin typeface="Times New Roman" panose="02020603050405020304" pitchFamily="18" charset="0"/>
                <a:cs typeface="Times New Roman" panose="02020603050405020304" pitchFamily="18" charset="0"/>
              </a:rPr>
            </a:br>
            <a:r>
              <a:rPr lang="x-none" b="1" smtClean="0">
                <a:solidFill>
                  <a:srgbClr val="000000"/>
                </a:solidFill>
                <a:latin typeface="Times New Roman" panose="02020603050405020304" pitchFamily="18" charset="0"/>
                <a:cs typeface="Times New Roman" panose="02020603050405020304" pitchFamily="18" charset="0"/>
              </a:rPr>
              <a:t>	</a:t>
            </a:r>
            <a:r>
              <a:rPr lang="ru-MO">
                <a:solidFill>
                  <a:srgbClr val="000000"/>
                </a:solidFill>
                <a:latin typeface="Times New Roman" panose="02020603050405020304" pitchFamily="18" charset="0"/>
                <a:cs typeface="Times New Roman" panose="02020603050405020304" pitchFamily="18" charset="0"/>
              </a:rPr>
              <a:t>Для сохранения информации ее необходимо периодически регенерировать путем чтения и перезаписи с интервалом в 2 мс (</a:t>
            </a:r>
            <a:r>
              <a:rPr lang="ru-MO">
                <a:solidFill>
                  <a:srgbClr val="000000"/>
                </a:solidFill>
                <a:latin typeface="Times New Roman" panose="02020603050405020304" pitchFamily="18" charset="0"/>
                <a:cs typeface="Times New Roman" panose="02020603050405020304" pitchFamily="18" charset="0"/>
              </a:rPr>
              <a:t>обычно</a:t>
            </a:r>
            <a:r>
              <a:rPr lang="ru-MO" smtClean="0">
                <a:solidFill>
                  <a:srgbClr val="000000"/>
                </a:solidFill>
                <a:latin typeface="Times New Roman" panose="02020603050405020304" pitchFamily="18" charset="0"/>
                <a:cs typeface="Times New Roman" panose="02020603050405020304" pitchFamily="18" charset="0"/>
              </a:rPr>
              <a:t>).</a:t>
            </a:r>
            <a:endParaRPr lang="x-none" dirty="0" smtClean="0">
              <a:solidFill>
                <a:srgbClr val="000000"/>
              </a:solidFill>
              <a:latin typeface="Times New Roman" panose="02020603050405020304" pitchFamily="18" charset="0"/>
              <a:cs typeface="Times New Roman" panose="02020603050405020304" pitchFamily="18" charset="0"/>
            </a:endParaRPr>
          </a:p>
          <a:p>
            <a:r>
              <a:rPr lang="x-none" smtClean="0">
                <a:solidFill>
                  <a:srgbClr val="000000"/>
                </a:solidFill>
                <a:latin typeface="Times New Roman" panose="02020603050405020304" pitchFamily="18" charset="0"/>
                <a:cs typeface="Times New Roman" panose="02020603050405020304" pitchFamily="18" charset="0"/>
              </a:rPr>
              <a:t>	</a:t>
            </a:r>
            <a:r>
              <a:rPr lang="ru-MO">
                <a:solidFill>
                  <a:srgbClr val="000000"/>
                </a:solidFill>
                <a:latin typeface="Times New Roman" panose="02020603050405020304" pitchFamily="18" charset="0"/>
                <a:cs typeface="Times New Roman" panose="02020603050405020304" pitchFamily="18" charset="0"/>
              </a:rPr>
              <a:t>Блок-схема схемы памяти DRAM (рис.) отличается от схемы памяти SRAM. Хотя организация по-прежнему является матрицей, ячейка памяти — 1 бит. Адрес бита фрагментируется на адрес строки и адрес столбца. Два типа адресов проверяются разными сигналами: RAS (строб адреса строки) для адреса строки и CAS (строб адреса столбца) для адреса </a:t>
            </a:r>
            <a:r>
              <a:rPr lang="ru-MO">
                <a:solidFill>
                  <a:srgbClr val="000000"/>
                </a:solidFill>
                <a:latin typeface="Times New Roman" panose="02020603050405020304" pitchFamily="18" charset="0"/>
                <a:cs typeface="Times New Roman" panose="02020603050405020304" pitchFamily="18" charset="0"/>
              </a:rPr>
              <a:t>столбца</a:t>
            </a:r>
            <a:r>
              <a:rPr lang="ru-MO" smtClean="0">
                <a:solidFill>
                  <a:srgbClr val="000000"/>
                </a:solidFill>
                <a:latin typeface="Times New Roman" panose="02020603050405020304" pitchFamily="18" charset="0"/>
                <a:cs typeface="Times New Roman" panose="02020603050405020304" pitchFamily="18" charset="0"/>
              </a:rPr>
              <a:t>.</a:t>
            </a:r>
            <a:r>
              <a:rPr lang="en-US" dirty="0">
                <a:solidFill>
                  <a:srgbClr val="000000"/>
                </a:solidFill>
                <a:latin typeface="Times New Roman" panose="02020603050405020304" pitchFamily="18" charset="0"/>
                <a:cs typeface="Times New Roman" panose="02020603050405020304" pitchFamily="18" charset="0"/>
              </a:rPr>
              <a:t/>
            </a:r>
            <a:br>
              <a:rPr lang="en-US" dirty="0">
                <a:solidFill>
                  <a:srgbClr val="000000"/>
                </a:solidFill>
                <a:latin typeface="Times New Roman" panose="02020603050405020304" pitchFamily="18" charset="0"/>
                <a:cs typeface="Times New Roman" panose="02020603050405020304" pitchFamily="18" charset="0"/>
              </a:rPr>
            </a:br>
            <a:r>
              <a:rPr lang="x-none" smtClean="0">
                <a:solidFill>
                  <a:srgbClr val="000000"/>
                </a:solidFill>
                <a:latin typeface="Times New Roman" panose="02020603050405020304" pitchFamily="18" charset="0"/>
                <a:cs typeface="Times New Roman" panose="02020603050405020304" pitchFamily="18" charset="0"/>
              </a:rPr>
              <a:t>	</a:t>
            </a:r>
            <a:r>
              <a:rPr lang="ru-MO">
                <a:solidFill>
                  <a:srgbClr val="000000"/>
                </a:solidFill>
                <a:latin typeface="Times New Roman" panose="02020603050405020304" pitchFamily="18" charset="0"/>
                <a:cs typeface="Times New Roman" panose="02020603050405020304" pitchFamily="18" charset="0"/>
              </a:rPr>
              <a:t>Схемы DRAM не имеют сигнала CS, выбор схемы осуществляется только через пару сигналов RAS, CAS. Регенерация выполняется одновременно для всех клеток на строке в матрице. В результате во время регенерации активируется только сигнал RAS, а не CAS. Например, при объеме 16 кб матрица имеет 128 строк и 128 столбцов. Адреса строк и столбцов имеют по 7 бит. Требуется 128 циклов обновления, которые должны выполняться за 2 мс, что приводит к 15 мкс/строку. В вычислительных системах регенерация выполняется одновременно для всех цепей памяти DRAM, независимо от их емкости, поэтому общее время регенерации также составляет 2 </a:t>
            </a:r>
            <a:r>
              <a:rPr lang="ru-MO">
                <a:solidFill>
                  <a:srgbClr val="000000"/>
                </a:solidFill>
                <a:latin typeface="Times New Roman" panose="02020603050405020304" pitchFamily="18" charset="0"/>
                <a:cs typeface="Times New Roman" panose="02020603050405020304" pitchFamily="18" charset="0"/>
              </a:rPr>
              <a:t>мс</a:t>
            </a:r>
            <a:r>
              <a:rPr lang="ru-MO" smtClean="0">
                <a:solidFill>
                  <a:srgbClr val="000000"/>
                </a:solidFill>
                <a:latin typeface="Times New Roman" panose="02020603050405020304" pitchFamily="18" charset="0"/>
                <a:cs typeface="Times New Roman" panose="02020603050405020304" pitchFamily="18" charset="0"/>
              </a:rPr>
              <a:t>.</a:t>
            </a:r>
            <a:r>
              <a:rPr lang="en-US" dirty="0">
                <a:solidFill>
                  <a:srgbClr val="000000"/>
                </a:solidFill>
                <a:latin typeface="Times New Roman" panose="02020603050405020304" pitchFamily="18" charset="0"/>
                <a:cs typeface="Times New Roman" panose="02020603050405020304" pitchFamily="18" charset="0"/>
              </a:rPr>
              <a:t/>
            </a:r>
            <a:br>
              <a:rPr lang="en-US" dirty="0">
                <a:solidFill>
                  <a:srgbClr val="000000"/>
                </a:solidFill>
                <a:latin typeface="Times New Roman" panose="02020603050405020304" pitchFamily="18" charset="0"/>
                <a:cs typeface="Times New Roman" panose="02020603050405020304" pitchFamily="18" charset="0"/>
              </a:rPr>
            </a:br>
            <a:r>
              <a:rPr lang="x-none" smtClean="0">
                <a:solidFill>
                  <a:srgbClr val="000000"/>
                </a:solidFill>
                <a:latin typeface="Times New Roman" panose="02020603050405020304" pitchFamily="18" charset="0"/>
                <a:cs typeface="Times New Roman" panose="02020603050405020304" pitchFamily="18" charset="0"/>
              </a:rPr>
              <a:t>	</a:t>
            </a:r>
            <a:r>
              <a:rPr lang="ru-MO">
                <a:solidFill>
                  <a:srgbClr val="000000"/>
                </a:solidFill>
                <a:latin typeface="Times New Roman" panose="02020603050405020304" pitchFamily="18" charset="0"/>
                <a:cs typeface="Times New Roman" panose="02020603050405020304" pitchFamily="18" charset="0"/>
              </a:rPr>
              <a:t>Для каналов емкостью более 16 кб массив ячеек также имеет 128 строк, но большее количество столбцов; регенерация производится одновременно для всех клеток в линии.</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0718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0"/>
            <a:ext cx="7839075" cy="6153150"/>
          </a:xfrm>
          <a:prstGeom prst="rect">
            <a:avLst/>
          </a:prstGeom>
        </p:spPr>
      </p:pic>
      <p:sp>
        <p:nvSpPr>
          <p:cNvPr id="5" name="Прямоугольник 4"/>
          <p:cNvSpPr/>
          <p:nvPr/>
        </p:nvSpPr>
        <p:spPr>
          <a:xfrm>
            <a:off x="1173933" y="6220226"/>
            <a:ext cx="6096000" cy="369332"/>
          </a:xfrm>
          <a:prstGeom prst="rect">
            <a:avLst/>
          </a:prstGeom>
        </p:spPr>
        <p:txBody>
          <a:bodyPr>
            <a:spAutoFit/>
          </a:bodyPr>
          <a:lstStyle/>
          <a:p>
            <a:r>
              <a:rPr lang="ru-MO">
                <a:solidFill>
                  <a:srgbClr val="000000"/>
                </a:solidFill>
                <a:latin typeface="Helvetica" panose="020B0604020202020204" pitchFamily="34" charset="0"/>
              </a:rPr>
              <a:t>Внутренняя блок-схема схемы памяти DRAM</a:t>
            </a:r>
            <a:endParaRPr lang="en-US" dirty="0"/>
          </a:p>
        </p:txBody>
      </p:sp>
    </p:spTree>
    <p:extLst>
      <p:ext uri="{BB962C8B-B14F-4D97-AF65-F5344CB8AC3E}">
        <p14:creationId xmlns:p14="http://schemas.microsoft.com/office/powerpoint/2010/main" val="3982811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0"/>
            <a:ext cx="12192000" cy="3139321"/>
          </a:xfrm>
          <a:prstGeom prst="rect">
            <a:avLst/>
          </a:prstGeom>
        </p:spPr>
        <p:txBody>
          <a:bodyPr wrap="square">
            <a:spAutoFit/>
          </a:bodyPr>
          <a:lstStyle/>
          <a:p>
            <a:r>
              <a:rPr lang="ru-MO" b="1">
                <a:solidFill>
                  <a:srgbClr val="000000"/>
                </a:solidFill>
                <a:latin typeface="Times New Roman" pitchFamily="18" charset="0"/>
                <a:cs typeface="Times New Roman" pitchFamily="18" charset="0"/>
              </a:rPr>
              <a:t>Память</a:t>
            </a:r>
            <a:r>
              <a:rPr lang="en-US" b="1" smtClean="0">
                <a:solidFill>
                  <a:srgbClr val="000000"/>
                </a:solidFill>
                <a:latin typeface="Times New Roman" pitchFamily="18" charset="0"/>
                <a:cs typeface="Times New Roman" pitchFamily="18" charset="0"/>
              </a:rPr>
              <a:t> </a:t>
            </a:r>
            <a:r>
              <a:rPr lang="en-US" b="1" dirty="0">
                <a:solidFill>
                  <a:srgbClr val="000000"/>
                </a:solidFill>
                <a:latin typeface="Times New Roman" pitchFamily="18" charset="0"/>
                <a:cs typeface="Times New Roman" pitchFamily="18" charset="0"/>
              </a:rPr>
              <a:t>DRAM - MOS</a:t>
            </a:r>
            <a:r>
              <a:rPr lang="en-US" b="1">
                <a:solidFill>
                  <a:srgbClr val="000000"/>
                </a:solidFill>
                <a:latin typeface="Times New Roman" pitchFamily="18" charset="0"/>
                <a:cs typeface="Times New Roman" pitchFamily="18" charset="0"/>
              </a:rPr>
              <a:t/>
            </a:r>
            <a:br>
              <a:rPr lang="en-US" b="1">
                <a:solidFill>
                  <a:srgbClr val="000000"/>
                </a:solidFill>
                <a:latin typeface="Times New Roman" pitchFamily="18" charset="0"/>
                <a:cs typeface="Times New Roman" pitchFamily="18" charset="0"/>
              </a:rPr>
            </a:br>
            <a:r>
              <a:rPr lang="ru-MO" b="1">
                <a:solidFill>
                  <a:srgbClr val="000000"/>
                </a:solidFill>
                <a:latin typeface="Times New Roman" pitchFamily="18" charset="0"/>
                <a:cs typeface="Times New Roman" pitchFamily="18" charset="0"/>
              </a:rPr>
              <a:t>Вариант 1 Нет напряжения питания</a:t>
            </a:r>
            <a:r>
              <a:rPr lang="en-US"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(fig. </a:t>
            </a:r>
            <a:r>
              <a:rPr lang="en-US" dirty="0" smtClean="0">
                <a:solidFill>
                  <a:srgbClr val="000000"/>
                </a:solidFill>
                <a:latin typeface="Times New Roman" pitchFamily="18" charset="0"/>
                <a:cs typeface="Times New Roman" pitchFamily="18" charset="0"/>
              </a:rPr>
              <a:t>a</a:t>
            </a:r>
            <a:r>
              <a:rPr lang="en-US" dirty="0">
                <a:solidFill>
                  <a:srgbClr val="000000"/>
                </a:solidFill>
                <a:latin typeface="Times New Roman" pitchFamily="18" charset="0"/>
                <a:cs typeface="Times New Roman" pitchFamily="18" charset="0"/>
              </a:rPr>
              <a:t>).</a:t>
            </a:r>
            <a:r>
              <a:rPr lang="en-US">
                <a:solidFill>
                  <a:srgbClr val="000000"/>
                </a:solidFill>
                <a:latin typeface="Times New Roman" pitchFamily="18" charset="0"/>
                <a:cs typeface="Times New Roman" pitchFamily="18" charset="0"/>
              </a:rPr>
              <a:t/>
            </a:r>
            <a:br>
              <a:rPr lang="en-US">
                <a:solidFill>
                  <a:srgbClr val="000000"/>
                </a:solidFill>
                <a:latin typeface="Times New Roman" pitchFamily="18" charset="0"/>
                <a:cs typeface="Times New Roman" pitchFamily="18" charset="0"/>
              </a:rPr>
            </a:br>
            <a:r>
              <a:rPr lang="ru-MO">
                <a:solidFill>
                  <a:srgbClr val="000000"/>
                </a:solidFill>
                <a:latin typeface="Times New Roman" pitchFamily="18" charset="0"/>
                <a:cs typeface="Times New Roman" pitchFamily="18" charset="0"/>
              </a:rPr>
              <a:t>Транзисторы Т3 и Т4 соединяют ячейку с разрядными линиями (селекция), Т1 и Т2 составляют бистабильную схему, СВВ и С1 и С2 являются накопительными элементами. При чтении примените «1» к строке выбора; T3 и T4 входят в кабелепровод и соединяют ячейку с линиями данных. Если C1 загружен, T1 находится в состоянии проводимости, а T2 заблокирован и считывает линии данных. При D = 0, D = 1 во время чтения C1 перезаряжается от линии выбора, а C2 остается разгруженным из-за того, что T1 находится в проводимости, а T2 заблокирован. Следовательно, логическое значение также регенерируется при чтении. При регистрации, после выбора информация, примененная к строкам данных, заставляет ячейку переключаться в соответствующее состояние.</a:t>
            </a:r>
            <a:r>
              <a:rPr lang="en-US" smtClean="0">
                <a:solidFill>
                  <a:srgbClr val="000000"/>
                </a:solidFill>
                <a:latin typeface="Times New Roman" pitchFamily="18" charset="0"/>
                <a:cs typeface="Times New Roman" pitchFamily="18" charset="0"/>
              </a:rPr>
              <a:t>.</a:t>
            </a:r>
            <a:r>
              <a:rPr lang="en-US">
                <a:solidFill>
                  <a:srgbClr val="000000"/>
                </a:solidFill>
                <a:latin typeface="Times New Roman" pitchFamily="18" charset="0"/>
                <a:cs typeface="Times New Roman" pitchFamily="18" charset="0"/>
              </a:rPr>
              <a:t/>
            </a:r>
            <a:br>
              <a:rPr lang="en-US">
                <a:solidFill>
                  <a:srgbClr val="000000"/>
                </a:solidFill>
                <a:latin typeface="Times New Roman" pitchFamily="18" charset="0"/>
                <a:cs typeface="Times New Roman" pitchFamily="18" charset="0"/>
              </a:rPr>
            </a:br>
            <a:r>
              <a:rPr lang="ru-MO" b="1">
                <a:solidFill>
                  <a:srgbClr val="000000"/>
                </a:solidFill>
                <a:latin typeface="Times New Roman" pitchFamily="18" charset="0"/>
                <a:cs typeface="Times New Roman" pitchFamily="18" charset="0"/>
              </a:rPr>
              <a:t>Вариант 2 Нет напряжения питания</a:t>
            </a:r>
            <a:r>
              <a:rPr lang="en-US"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(fig. </a:t>
            </a:r>
            <a:r>
              <a:rPr lang="en-US" dirty="0" smtClean="0">
                <a:solidFill>
                  <a:srgbClr val="000000"/>
                </a:solidFill>
                <a:latin typeface="Times New Roman" pitchFamily="18" charset="0"/>
                <a:cs typeface="Times New Roman" pitchFamily="18" charset="0"/>
              </a:rPr>
              <a:t>b</a:t>
            </a:r>
            <a:r>
              <a:rPr lang="en-US">
                <a:solidFill>
                  <a:srgbClr val="000000"/>
                </a:solidFill>
                <a:latin typeface="Times New Roman" pitchFamily="18" charset="0"/>
                <a:cs typeface="Times New Roman" pitchFamily="18" charset="0"/>
              </a:rPr>
              <a:t>). </a:t>
            </a:r>
            <a:r>
              <a:rPr lang="ru-MO">
                <a:solidFill>
                  <a:srgbClr val="000000"/>
                </a:solidFill>
                <a:latin typeface="Times New Roman" pitchFamily="18" charset="0"/>
                <a:cs typeface="Times New Roman" pitchFamily="18" charset="0"/>
              </a:rPr>
              <a:t>Элементом памяти является конденсатор С. Инвертор с Т2 и Т3 используется для считывания информации. При чтении строка данных будет содержать дополнение информации из C</a:t>
            </a:r>
            <a:r>
              <a:rPr lang="en-US" smtClean="0">
                <a:solidFill>
                  <a:srgbClr val="000000"/>
                </a:solidFill>
                <a:latin typeface="Times New Roman" pitchFamily="18" charset="0"/>
                <a:cs typeface="Times New Roman" pitchFamily="18" charset="0"/>
              </a:rPr>
              <a:t>.</a:t>
            </a:r>
            <a:r>
              <a:rPr lang="en-US"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5" name="Рисунок 4"/>
          <p:cNvPicPr>
            <a:picLocks noChangeAspect="1"/>
          </p:cNvPicPr>
          <p:nvPr/>
        </p:nvPicPr>
        <p:blipFill>
          <a:blip r:embed="rId2"/>
          <a:stretch>
            <a:fillRect/>
          </a:stretch>
        </p:blipFill>
        <p:spPr>
          <a:xfrm>
            <a:off x="2647951" y="3416320"/>
            <a:ext cx="6896100" cy="2905125"/>
          </a:xfrm>
          <a:prstGeom prst="rect">
            <a:avLst/>
          </a:prstGeom>
        </p:spPr>
      </p:pic>
      <p:sp>
        <p:nvSpPr>
          <p:cNvPr id="6" name="Прямоугольник 5"/>
          <p:cNvSpPr/>
          <p:nvPr/>
        </p:nvSpPr>
        <p:spPr>
          <a:xfrm>
            <a:off x="4533900" y="6321445"/>
            <a:ext cx="3646714" cy="369332"/>
          </a:xfrm>
          <a:prstGeom prst="rect">
            <a:avLst/>
          </a:prstGeom>
        </p:spPr>
        <p:txBody>
          <a:bodyPr wrap="square">
            <a:spAutoFit/>
          </a:bodyPr>
          <a:lstStyle/>
          <a:p>
            <a:r>
              <a:rPr lang="ru-MO">
                <a:solidFill>
                  <a:srgbClr val="000000"/>
                </a:solidFill>
                <a:latin typeface="Helvetica" panose="020B0604020202020204" pitchFamily="34" charset="0"/>
              </a:rPr>
              <a:t>Ячейки </a:t>
            </a:r>
            <a:r>
              <a:rPr lang="ru-MO" smtClean="0">
                <a:solidFill>
                  <a:srgbClr val="000000"/>
                </a:solidFill>
                <a:latin typeface="Helvetica" panose="020B0604020202020204" pitchFamily="34" charset="0"/>
              </a:rPr>
              <a:t>памяти</a:t>
            </a:r>
            <a:r>
              <a:rPr lang="en-US" smtClean="0">
                <a:solidFill>
                  <a:srgbClr val="000000"/>
                </a:solidFill>
                <a:latin typeface="Helvetica" panose="020B0604020202020204" pitchFamily="34" charset="0"/>
              </a:rPr>
              <a:t> </a:t>
            </a:r>
            <a:r>
              <a:rPr lang="pt-BR" smtClean="0">
                <a:solidFill>
                  <a:srgbClr val="000000"/>
                </a:solidFill>
                <a:latin typeface="Helvetica" panose="020B0604020202020204" pitchFamily="34" charset="0"/>
              </a:rPr>
              <a:t>DRAM </a:t>
            </a:r>
            <a:r>
              <a:rPr lang="pt-BR" dirty="0">
                <a:solidFill>
                  <a:srgbClr val="000000"/>
                </a:solidFill>
                <a:latin typeface="Helvetica" panose="020B0604020202020204" pitchFamily="34" charset="0"/>
              </a:rPr>
              <a:t>- MOS</a:t>
            </a:r>
            <a:r>
              <a:rPr lang="pt-BR" dirty="0"/>
              <a:t> </a:t>
            </a:r>
            <a:endParaRPr lang="en-US" dirty="0"/>
          </a:p>
        </p:txBody>
      </p:sp>
    </p:spTree>
    <p:extLst>
      <p:ext uri="{BB962C8B-B14F-4D97-AF65-F5344CB8AC3E}">
        <p14:creationId xmlns:p14="http://schemas.microsoft.com/office/powerpoint/2010/main" val="1424105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1477328"/>
          </a:xfrm>
          <a:prstGeom prst="rect">
            <a:avLst/>
          </a:prstGeom>
        </p:spPr>
        <p:txBody>
          <a:bodyPr wrap="square">
            <a:spAutoFit/>
          </a:bodyPr>
          <a:lstStyle/>
          <a:p>
            <a:r>
              <a:rPr lang="ru-MO">
                <a:solidFill>
                  <a:srgbClr val="000000"/>
                </a:solidFill>
                <a:latin typeface="Times New Roman" pitchFamily="18" charset="0"/>
                <a:cs typeface="Times New Roman" pitchFamily="18" charset="0"/>
              </a:rPr>
              <a:t>Считаем, что изначально емкость C загружена примерно на VDD. При чтении линия выбора R (Чтение) является логической "1", инвертор T2 - T3 опережает и на линии данных "0" считывается логически. Если емкость С разряжена, инвертор не работает при выборе и логически считывается «1» на линии данных. При регистрации логическая линия W (Запись) подается на ''1'' и в результате Т1 входит в проводимость, соединяя емкость С с линией данных. Логическое значение в строке данных передается на C.</a:t>
            </a:r>
            <a:endParaRPr lang="en-US" dirty="0">
              <a:latin typeface="Times New Roman" pitchFamily="18" charset="0"/>
              <a:cs typeface="Times New Roman" pitchFamily="18" charset="0"/>
            </a:endParaRPr>
          </a:p>
        </p:txBody>
      </p:sp>
      <p:pic>
        <p:nvPicPr>
          <p:cNvPr id="5" name="Рисунок 4"/>
          <p:cNvPicPr>
            <a:picLocks noChangeAspect="1"/>
          </p:cNvPicPr>
          <p:nvPr/>
        </p:nvPicPr>
        <p:blipFill>
          <a:blip r:embed="rId2"/>
          <a:stretch>
            <a:fillRect/>
          </a:stretch>
        </p:blipFill>
        <p:spPr>
          <a:xfrm>
            <a:off x="5762445" y="1318779"/>
            <a:ext cx="5510392" cy="3259029"/>
          </a:xfrm>
          <a:prstGeom prst="rect">
            <a:avLst/>
          </a:prstGeom>
        </p:spPr>
      </p:pic>
      <p:sp>
        <p:nvSpPr>
          <p:cNvPr id="6" name="Прямоугольник 5"/>
          <p:cNvSpPr/>
          <p:nvPr/>
        </p:nvSpPr>
        <p:spPr>
          <a:xfrm>
            <a:off x="6050416" y="4577808"/>
            <a:ext cx="5222421" cy="369332"/>
          </a:xfrm>
          <a:prstGeom prst="rect">
            <a:avLst/>
          </a:prstGeom>
        </p:spPr>
        <p:txBody>
          <a:bodyPr wrap="square">
            <a:spAutoFit/>
          </a:bodyPr>
          <a:lstStyle/>
          <a:p>
            <a:r>
              <a:rPr lang="ru-MO">
                <a:solidFill>
                  <a:srgbClr val="000000"/>
                </a:solidFill>
                <a:latin typeface="Helvetica" panose="020B0604020202020204" pitchFamily="34" charset="0"/>
              </a:rPr>
              <a:t>Схема сигналов при записи памяти DRAM</a:t>
            </a:r>
            <a:endParaRPr lang="en-US" dirty="0"/>
          </a:p>
        </p:txBody>
      </p:sp>
      <p:sp>
        <p:nvSpPr>
          <p:cNvPr id="7" name="Прямоугольник 6"/>
          <p:cNvSpPr/>
          <p:nvPr/>
        </p:nvSpPr>
        <p:spPr>
          <a:xfrm>
            <a:off x="0" y="5094098"/>
            <a:ext cx="12192000" cy="1477328"/>
          </a:xfrm>
          <a:prstGeom prst="rect">
            <a:avLst/>
          </a:prstGeom>
        </p:spPr>
        <p:txBody>
          <a:bodyPr wrap="square">
            <a:spAutoFit/>
          </a:bodyPr>
          <a:lstStyle/>
          <a:p>
            <a:r>
              <a:rPr lang="ru-MO">
                <a:solidFill>
                  <a:srgbClr val="000000"/>
                </a:solidFill>
                <a:latin typeface="Times New Roman" pitchFamily="18" charset="0"/>
                <a:cs typeface="Times New Roman" pitchFamily="18" charset="0"/>
              </a:rPr>
              <a:t>Обновление выполняется чтением команды. Емкость С заряжается при максимальном напряжении в линии отсчета R, через инвертор Т2 - Т3, если она изначально имеет достаточный уровень напряжения. Если емкость C изначально разряжена, она остается в том же состоянии, потому что инвертор не работает, а T2 заблокирован. Схемы памяти DRAM обеспечивают высокую плотность интеграции, низкую стоимость на бит и низкое энергопотребление. Используется для блоков большой емкости (десятки МБ).</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19563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6740307"/>
          </a:xfrm>
          <a:prstGeom prst="rect">
            <a:avLst/>
          </a:prstGeom>
        </p:spPr>
        <p:txBody>
          <a:bodyPr wrap="square">
            <a:spAutoFit/>
          </a:bodyPr>
          <a:lstStyle/>
          <a:p>
            <a:r>
              <a:rPr lang="ru-MO" sz="1600" b="1">
                <a:solidFill>
                  <a:srgbClr val="000000"/>
                </a:solidFill>
                <a:latin typeface="Times New Roman" panose="02020603050405020304" pitchFamily="18" charset="0"/>
                <a:cs typeface="Times New Roman" panose="02020603050405020304" pitchFamily="18" charset="0"/>
              </a:rPr>
              <a:t>Новые технологии памяти </a:t>
            </a:r>
            <a:r>
              <a:rPr lang="en-US" sz="1600" b="1" smtClean="0">
                <a:solidFill>
                  <a:srgbClr val="000000"/>
                </a:solidFill>
                <a:latin typeface="Times New Roman" panose="02020603050405020304" pitchFamily="18" charset="0"/>
                <a:cs typeface="Times New Roman" panose="02020603050405020304" pitchFamily="18" charset="0"/>
              </a:rPr>
              <a:t>DRAM</a:t>
            </a:r>
            <a:r>
              <a:rPr lang="en-US" sz="1600" b="1">
                <a:solidFill>
                  <a:srgbClr val="000000"/>
                </a:solidFill>
                <a:latin typeface="Times New Roman" panose="02020603050405020304" pitchFamily="18" charset="0"/>
                <a:cs typeface="Times New Roman" panose="02020603050405020304" pitchFamily="18" charset="0"/>
              </a:rPr>
              <a:t/>
            </a:r>
            <a:br>
              <a:rPr lang="en-US" sz="1600" b="1">
                <a:solidFill>
                  <a:srgbClr val="000000"/>
                </a:solidFill>
                <a:latin typeface="Times New Roman" panose="02020603050405020304" pitchFamily="18" charset="0"/>
                <a:cs typeface="Times New Roman" panose="02020603050405020304" pitchFamily="18" charset="0"/>
              </a:rPr>
            </a:br>
            <a:r>
              <a:rPr lang="ru-MO" sz="1600">
                <a:solidFill>
                  <a:srgbClr val="000000"/>
                </a:solidFill>
                <a:latin typeface="Times New Roman" panose="02020603050405020304" pitchFamily="18" charset="0"/>
                <a:cs typeface="Times New Roman" panose="02020603050405020304" pitchFamily="18" charset="0"/>
              </a:rPr>
              <a:t>Увеличение рабочей частоты и скорости вычислений процессоров нового поколения потребовало поиска новых технологических решений для сокращения времени доступа к памяти большой емкости. Существует физический предел времени прохождения электрических сигналов через блоки схемы памяти (дешифратор, ячейка памяти, оконечные выходные усилители). Поэтому решение по сокращению времени доступа заключается в оптимизации внутренней структуры, исключении определенных стадий процесса передачи и параллельного </a:t>
            </a:r>
            <a:r>
              <a:rPr lang="ru-MO" sz="1600">
                <a:solidFill>
                  <a:srgbClr val="000000"/>
                </a:solidFill>
                <a:latin typeface="Times New Roman" panose="02020603050405020304" pitchFamily="18" charset="0"/>
                <a:cs typeface="Times New Roman" panose="02020603050405020304" pitchFamily="18" charset="0"/>
              </a:rPr>
              <a:t>доступа</a:t>
            </a:r>
            <a:r>
              <a:rPr lang="ru-MO" sz="1600" smtClean="0">
                <a:solidFill>
                  <a:srgbClr val="000000"/>
                </a:solidFill>
                <a:latin typeface="Times New Roman" panose="02020603050405020304" pitchFamily="18" charset="0"/>
                <a:cs typeface="Times New Roman" panose="02020603050405020304" pitchFamily="18" charset="0"/>
              </a:rPr>
              <a:t>.</a:t>
            </a:r>
            <a:r>
              <a:rPr lang="en-US" sz="1600" dirty="0">
                <a:solidFill>
                  <a:srgbClr val="000000"/>
                </a:solidFill>
                <a:latin typeface="Times New Roman" panose="02020603050405020304" pitchFamily="18" charset="0"/>
                <a:cs typeface="Times New Roman" panose="02020603050405020304" pitchFamily="18" charset="0"/>
              </a:rPr>
              <a:t/>
            </a:r>
            <a:br>
              <a:rPr lang="en-US" sz="1600" dirty="0">
                <a:solidFill>
                  <a:srgbClr val="000000"/>
                </a:solidFill>
                <a:latin typeface="Times New Roman" panose="02020603050405020304" pitchFamily="18" charset="0"/>
                <a:cs typeface="Times New Roman" panose="02020603050405020304" pitchFamily="18" charset="0"/>
              </a:rPr>
            </a:br>
            <a:endParaRPr lang="x-none" sz="1600" dirty="0" smtClean="0">
              <a:solidFill>
                <a:srgbClr val="000000"/>
              </a:solidFill>
              <a:latin typeface="Times New Roman" panose="02020603050405020304" pitchFamily="18" charset="0"/>
              <a:cs typeface="Times New Roman" panose="02020603050405020304" pitchFamily="18" charset="0"/>
            </a:endParaRPr>
          </a:p>
          <a:p>
            <a:r>
              <a:rPr lang="en-US" sz="1600" b="1" dirty="0" smtClean="0">
                <a:solidFill>
                  <a:srgbClr val="000000"/>
                </a:solidFill>
                <a:latin typeface="Times New Roman" panose="02020603050405020304" pitchFamily="18" charset="0"/>
                <a:cs typeface="Times New Roman" panose="02020603050405020304" pitchFamily="18" charset="0"/>
              </a:rPr>
              <a:t>FPM </a:t>
            </a:r>
            <a:r>
              <a:rPr lang="en-US" sz="1600" b="1" dirty="0">
                <a:solidFill>
                  <a:srgbClr val="000000"/>
                </a:solidFill>
                <a:latin typeface="Times New Roman" panose="02020603050405020304" pitchFamily="18" charset="0"/>
                <a:cs typeface="Times New Roman" panose="02020603050405020304" pitchFamily="18" charset="0"/>
              </a:rPr>
              <a:t>DRAM </a:t>
            </a:r>
            <a:r>
              <a:rPr lang="en-US" sz="1600" dirty="0">
                <a:solidFill>
                  <a:srgbClr val="000000"/>
                </a:solidFill>
                <a:latin typeface="Times New Roman" panose="02020603050405020304" pitchFamily="18" charset="0"/>
                <a:cs typeface="Times New Roman" panose="02020603050405020304" pitchFamily="18" charset="0"/>
              </a:rPr>
              <a:t>(</a:t>
            </a:r>
            <a:r>
              <a:rPr lang="en-US" sz="1600" i="1" dirty="0">
                <a:solidFill>
                  <a:srgbClr val="000000"/>
                </a:solidFill>
                <a:latin typeface="Times New Roman" panose="02020603050405020304" pitchFamily="18" charset="0"/>
                <a:cs typeface="Times New Roman" panose="02020603050405020304" pitchFamily="18" charset="0"/>
              </a:rPr>
              <a:t>Fast Page Mode DRAM</a:t>
            </a:r>
            <a:r>
              <a:rPr lang="en-US" sz="1600">
                <a:solidFill>
                  <a:srgbClr val="000000"/>
                </a:solidFill>
                <a:latin typeface="Times New Roman" panose="02020603050405020304" pitchFamily="18" charset="0"/>
                <a:cs typeface="Times New Roman" panose="02020603050405020304" pitchFamily="18" charset="0"/>
              </a:rPr>
              <a:t>) </a:t>
            </a:r>
            <a:r>
              <a:rPr lang="ru-MO" sz="1600" b="1">
                <a:solidFill>
                  <a:srgbClr val="000000"/>
                </a:solidFill>
                <a:latin typeface="Times New Roman" panose="02020603050405020304" pitchFamily="18" charset="0"/>
                <a:cs typeface="Times New Roman" panose="02020603050405020304" pitchFamily="18" charset="0"/>
              </a:rPr>
              <a:t>оперативная память на странице</a:t>
            </a:r>
            <a:r>
              <a:rPr lang="en-US" sz="1600">
                <a:solidFill>
                  <a:srgbClr val="000000"/>
                </a:solidFill>
                <a:latin typeface="Times New Roman" panose="02020603050405020304" pitchFamily="18" charset="0"/>
                <a:cs typeface="Times New Roman" panose="02020603050405020304" pitchFamily="18" charset="0"/>
              </a:rPr>
              <a:t/>
            </a:r>
            <a:br>
              <a:rPr lang="en-US" sz="1600">
                <a:solidFill>
                  <a:srgbClr val="000000"/>
                </a:solidFill>
                <a:latin typeface="Times New Roman" panose="02020603050405020304" pitchFamily="18" charset="0"/>
                <a:cs typeface="Times New Roman" panose="02020603050405020304" pitchFamily="18" charset="0"/>
              </a:rPr>
            </a:br>
            <a:r>
              <a:rPr lang="ru-MO" sz="1600">
                <a:solidFill>
                  <a:srgbClr val="000000"/>
                </a:solidFill>
                <a:latin typeface="Times New Roman" panose="02020603050405020304" pitchFamily="18" charset="0"/>
                <a:cs typeface="Times New Roman" panose="02020603050405020304" pitchFamily="18" charset="0"/>
              </a:rPr>
              <a:t>Этот тип памяти обеспечивает более быстрый доступ к данным, содержащимся в строке массива памяти (странице), при последовательной передаче с последовательных адресов. При подкачке адрес строки указывается только один раз в начале цикла передачи, а затем последовательно в пределах количества столбцов генерируется только адрес столбца. Таким образом, среднее время доступа, рассчитанное для ячейки памяти, уменьшается примерно на 50%.</a:t>
            </a:r>
            <a:r>
              <a:rPr lang="en-US" sz="1600" dirty="0">
                <a:solidFill>
                  <a:srgbClr val="000000"/>
                </a:solidFill>
                <a:latin typeface="Times New Roman" panose="02020603050405020304" pitchFamily="18" charset="0"/>
                <a:cs typeface="Times New Roman" panose="02020603050405020304" pitchFamily="18" charset="0"/>
              </a:rPr>
              <a:t/>
            </a:r>
            <a:br>
              <a:rPr lang="en-US" sz="1600" dirty="0">
                <a:solidFill>
                  <a:srgbClr val="000000"/>
                </a:solidFill>
                <a:latin typeface="Times New Roman" panose="02020603050405020304" pitchFamily="18" charset="0"/>
                <a:cs typeface="Times New Roman" panose="02020603050405020304" pitchFamily="18" charset="0"/>
              </a:rPr>
            </a:br>
            <a:endParaRPr lang="x-none" sz="1600" dirty="0" smtClean="0">
              <a:solidFill>
                <a:srgbClr val="000000"/>
              </a:solidFill>
              <a:latin typeface="Times New Roman" panose="02020603050405020304" pitchFamily="18" charset="0"/>
              <a:cs typeface="Times New Roman" panose="02020603050405020304" pitchFamily="18" charset="0"/>
            </a:endParaRPr>
          </a:p>
          <a:p>
            <a:r>
              <a:rPr lang="en-US" sz="1600" b="1" dirty="0" smtClean="0">
                <a:solidFill>
                  <a:srgbClr val="000000"/>
                </a:solidFill>
                <a:latin typeface="Times New Roman" panose="02020603050405020304" pitchFamily="18" charset="0"/>
                <a:cs typeface="Times New Roman" panose="02020603050405020304" pitchFamily="18" charset="0"/>
              </a:rPr>
              <a:t> </a:t>
            </a:r>
            <a:r>
              <a:rPr lang="en-US" sz="1600" b="1" dirty="0">
                <a:solidFill>
                  <a:srgbClr val="000000"/>
                </a:solidFill>
                <a:latin typeface="Times New Roman" panose="02020603050405020304" pitchFamily="18" charset="0"/>
                <a:cs typeface="Times New Roman" panose="02020603050405020304" pitchFamily="18" charset="0"/>
              </a:rPr>
              <a:t>EDO DRAM (</a:t>
            </a:r>
            <a:r>
              <a:rPr lang="en-US" sz="1600" i="1" dirty="0">
                <a:solidFill>
                  <a:srgbClr val="000000"/>
                </a:solidFill>
                <a:latin typeface="Times New Roman" panose="02020603050405020304" pitchFamily="18" charset="0"/>
                <a:cs typeface="Times New Roman" panose="02020603050405020304" pitchFamily="18" charset="0"/>
              </a:rPr>
              <a:t>Extended Data Output DRAM</a:t>
            </a:r>
            <a:r>
              <a:rPr lang="en-US" sz="1600" b="1">
                <a:solidFill>
                  <a:srgbClr val="000000"/>
                </a:solidFill>
                <a:latin typeface="Times New Roman" panose="02020603050405020304" pitchFamily="18" charset="0"/>
                <a:cs typeface="Times New Roman" panose="02020603050405020304" pitchFamily="18" charset="0"/>
              </a:rPr>
              <a:t>) </a:t>
            </a:r>
            <a:r>
              <a:rPr lang="ru-MO" sz="1600" b="1">
                <a:solidFill>
                  <a:srgbClr val="000000"/>
                </a:solidFill>
                <a:latin typeface="Times New Roman" panose="02020603050405020304" pitchFamily="18" charset="0"/>
                <a:cs typeface="Times New Roman" panose="02020603050405020304" pitchFamily="18" charset="0"/>
              </a:rPr>
              <a:t>память с отдельной проверкой выходного усилителя</a:t>
            </a:r>
            <a:r>
              <a:rPr lang="en-US" sz="1600" b="1">
                <a:solidFill>
                  <a:srgbClr val="000000"/>
                </a:solidFill>
                <a:latin typeface="Times New Roman" panose="02020603050405020304" pitchFamily="18" charset="0"/>
                <a:cs typeface="Times New Roman" panose="02020603050405020304" pitchFamily="18" charset="0"/>
              </a:rPr>
              <a:t/>
            </a:r>
            <a:br>
              <a:rPr lang="en-US" sz="1600" b="1">
                <a:solidFill>
                  <a:srgbClr val="000000"/>
                </a:solidFill>
                <a:latin typeface="Times New Roman" panose="02020603050405020304" pitchFamily="18" charset="0"/>
                <a:cs typeface="Times New Roman" panose="02020603050405020304" pitchFamily="18" charset="0"/>
              </a:rPr>
            </a:br>
            <a:r>
              <a:rPr lang="ru-MO" sz="1600">
                <a:solidFill>
                  <a:srgbClr val="000000"/>
                </a:solidFill>
                <a:latin typeface="Times New Roman" panose="02020603050405020304" pitchFamily="18" charset="0"/>
                <a:cs typeface="Times New Roman" panose="02020603050405020304" pitchFamily="18" charset="0"/>
              </a:rPr>
              <a:t>Для классических DRAM схема памяти выбирается активацией входов RAS и CAS. При передаче на странице каждый раз, когда сигнал CAS активируется и деактивируется, выходы схемы переключаются из состояния высокого импеданса в выбранное состояние и наоборот, переключаются, что фактически увеличивает время передачи. Для схем типа EDO был введен отдельный вход выбора, который позволяет проверять выход схемы на время передачи блока, что сокращает время передачи. Скидка действительна только для операций чтения памяти. По статистике количество чтений примерно в 10 раз превышает количество записей, что дает высокую эффективность </a:t>
            </a:r>
            <a:r>
              <a:rPr lang="ru-MO" sz="1600">
                <a:solidFill>
                  <a:srgbClr val="000000"/>
                </a:solidFill>
                <a:latin typeface="Times New Roman" panose="02020603050405020304" pitchFamily="18" charset="0"/>
                <a:cs typeface="Times New Roman" panose="02020603050405020304" pitchFamily="18" charset="0"/>
              </a:rPr>
              <a:t>процесса</a:t>
            </a:r>
            <a:r>
              <a:rPr lang="ru-MO" sz="1600" smtClean="0">
                <a:solidFill>
                  <a:srgbClr val="000000"/>
                </a:solidFill>
                <a:latin typeface="Times New Roman" panose="02020603050405020304" pitchFamily="18" charset="0"/>
                <a:cs typeface="Times New Roman" panose="02020603050405020304" pitchFamily="18" charset="0"/>
              </a:rPr>
              <a:t>.</a:t>
            </a:r>
            <a:r>
              <a:rPr lang="en-US" sz="1600" dirty="0">
                <a:solidFill>
                  <a:srgbClr val="000000"/>
                </a:solidFill>
                <a:latin typeface="Times New Roman" panose="02020603050405020304" pitchFamily="18" charset="0"/>
                <a:cs typeface="Times New Roman" panose="02020603050405020304" pitchFamily="18" charset="0"/>
              </a:rPr>
              <a:t/>
            </a:r>
            <a:br>
              <a:rPr lang="en-US" sz="1600" dirty="0">
                <a:solidFill>
                  <a:srgbClr val="000000"/>
                </a:solidFill>
                <a:latin typeface="Times New Roman" panose="02020603050405020304" pitchFamily="18" charset="0"/>
                <a:cs typeface="Times New Roman" panose="02020603050405020304" pitchFamily="18" charset="0"/>
              </a:rPr>
            </a:br>
            <a:endParaRPr lang="x-none" sz="1600" b="1" dirty="0">
              <a:solidFill>
                <a:srgbClr val="000000"/>
              </a:solidFill>
              <a:latin typeface="Times New Roman" panose="02020603050405020304" pitchFamily="18" charset="0"/>
              <a:cs typeface="Times New Roman" panose="02020603050405020304" pitchFamily="18" charset="0"/>
            </a:endParaRPr>
          </a:p>
          <a:p>
            <a:r>
              <a:rPr lang="en-US" sz="1600" b="1" dirty="0" smtClean="0">
                <a:solidFill>
                  <a:srgbClr val="000000"/>
                </a:solidFill>
                <a:latin typeface="Times New Roman" panose="02020603050405020304" pitchFamily="18" charset="0"/>
                <a:cs typeface="Times New Roman" panose="02020603050405020304" pitchFamily="18" charset="0"/>
              </a:rPr>
              <a:t>BEDO </a:t>
            </a:r>
            <a:r>
              <a:rPr lang="en-US" sz="1600" b="1" dirty="0">
                <a:solidFill>
                  <a:srgbClr val="000000"/>
                </a:solidFill>
                <a:latin typeface="Times New Roman" panose="02020603050405020304" pitchFamily="18" charset="0"/>
                <a:cs typeface="Times New Roman" panose="02020603050405020304" pitchFamily="18" charset="0"/>
              </a:rPr>
              <a:t>DRAM (</a:t>
            </a:r>
            <a:r>
              <a:rPr lang="en-US" sz="1600" i="1" dirty="0">
                <a:solidFill>
                  <a:srgbClr val="000000"/>
                </a:solidFill>
                <a:latin typeface="Times New Roman" panose="02020603050405020304" pitchFamily="18" charset="0"/>
                <a:cs typeface="Times New Roman" panose="02020603050405020304" pitchFamily="18" charset="0"/>
              </a:rPr>
              <a:t>Burst Extended Data Output DRAM</a:t>
            </a:r>
            <a:r>
              <a:rPr lang="en-US" sz="1600" b="1">
                <a:solidFill>
                  <a:srgbClr val="000000"/>
                </a:solidFill>
                <a:latin typeface="Times New Roman" panose="02020603050405020304" pitchFamily="18" charset="0"/>
                <a:cs typeface="Times New Roman" panose="02020603050405020304" pitchFamily="18" charset="0"/>
              </a:rPr>
              <a:t>) </a:t>
            </a:r>
            <a:r>
              <a:rPr lang="ru-MO" sz="1600" b="1">
                <a:solidFill>
                  <a:srgbClr val="000000"/>
                </a:solidFill>
                <a:latin typeface="Times New Roman" panose="02020603050405020304" pitchFamily="18" charset="0"/>
                <a:cs typeface="Times New Roman" panose="02020603050405020304" pitchFamily="18" charset="0"/>
              </a:rPr>
              <a:t>память</a:t>
            </a:r>
            <a:r>
              <a:rPr lang="x-none" sz="1600" b="1" smtClean="0">
                <a:solidFill>
                  <a:srgbClr val="000000"/>
                </a:solidFill>
                <a:latin typeface="Times New Roman" panose="02020603050405020304" pitchFamily="18" charset="0"/>
                <a:cs typeface="Times New Roman" panose="02020603050405020304" pitchFamily="18" charset="0"/>
              </a:rPr>
              <a:t> </a:t>
            </a:r>
            <a:r>
              <a:rPr lang="en-US" sz="1600" b="1" smtClean="0">
                <a:solidFill>
                  <a:srgbClr val="000000"/>
                </a:solidFill>
                <a:latin typeface="Times New Roman" panose="02020603050405020304" pitchFamily="18" charset="0"/>
                <a:cs typeface="Times New Roman" panose="02020603050405020304" pitchFamily="18" charset="0"/>
              </a:rPr>
              <a:t>EDO </a:t>
            </a:r>
            <a:r>
              <a:rPr lang="ru-MO" sz="1600" b="1" smtClean="0">
                <a:solidFill>
                  <a:srgbClr val="000000"/>
                </a:solidFill>
                <a:latin typeface="Times New Roman" panose="02020603050405020304" pitchFamily="18" charset="0"/>
                <a:cs typeface="Times New Roman" panose="02020603050405020304" pitchFamily="18" charset="0"/>
              </a:rPr>
              <a:t>с </a:t>
            </a:r>
            <a:r>
              <a:rPr lang="ru-MO" sz="1600" b="1">
                <a:solidFill>
                  <a:srgbClr val="000000"/>
                </a:solidFill>
                <a:latin typeface="Times New Roman" panose="02020603050405020304" pitchFamily="18" charset="0"/>
                <a:cs typeface="Times New Roman" panose="02020603050405020304" pitchFamily="18" charset="0"/>
              </a:rPr>
              <a:t>лавинной операцией</a:t>
            </a:r>
            <a:r>
              <a:rPr lang="en-US" sz="1600">
                <a:solidFill>
                  <a:srgbClr val="000000"/>
                </a:solidFill>
                <a:latin typeface="Times New Roman" panose="02020603050405020304" pitchFamily="18" charset="0"/>
                <a:cs typeface="Times New Roman" panose="02020603050405020304" pitchFamily="18" charset="0"/>
              </a:rPr>
              <a:t/>
            </a:r>
            <a:br>
              <a:rPr lang="en-US" sz="1600">
                <a:solidFill>
                  <a:srgbClr val="000000"/>
                </a:solidFill>
                <a:latin typeface="Times New Roman" panose="02020603050405020304" pitchFamily="18" charset="0"/>
                <a:cs typeface="Times New Roman" panose="02020603050405020304" pitchFamily="18" charset="0"/>
              </a:rPr>
            </a:br>
            <a:r>
              <a:rPr lang="ru-MO" sz="1600">
                <a:solidFill>
                  <a:srgbClr val="000000"/>
                </a:solidFill>
                <a:latin typeface="Times New Roman" panose="02020603050405020304" pitchFamily="18" charset="0"/>
                <a:cs typeface="Times New Roman" panose="02020603050405020304" pitchFamily="18" charset="0"/>
              </a:rPr>
              <a:t>Этот тип памяти со страничной передачей автоматически генерирует адреса столбцов внутри схемы. После регистрации адреса столбца генерируются еще три последовательных адреса. Таким образом, вы можете получить доступ к 4 местам с одним адресом столбца. Режим работы этой памяти 4-1-1-1, т.е. требуется 4 единицы времени для чтения первой локации и одна единица времени для чтения следующих трех. BEDO DRAM используются реже, поскольку новые процессоры Intel обеспечивают поддержку жестких дисков для использования </a:t>
            </a:r>
            <a:r>
              <a:rPr lang="ru-MO" sz="1600">
                <a:solidFill>
                  <a:srgbClr val="000000"/>
                </a:solidFill>
                <a:latin typeface="Times New Roman" panose="02020603050405020304" pitchFamily="18" charset="0"/>
                <a:cs typeface="Times New Roman" panose="02020603050405020304" pitchFamily="18" charset="0"/>
              </a:rPr>
              <a:t>SDRAM</a:t>
            </a:r>
            <a:r>
              <a:rPr lang="ru-MO" sz="1600" smtClean="0">
                <a:solidFill>
                  <a:srgbClr val="000000"/>
                </a:solidFill>
                <a:latin typeface="Times New Roman" panose="02020603050405020304" pitchFamily="18" charset="0"/>
                <a:cs typeface="Times New Roman" panose="02020603050405020304" pitchFamily="18" charset="0"/>
              </a:rPr>
              <a:t>.</a:t>
            </a:r>
            <a:r>
              <a:rPr lang="en-US" sz="1600" smtClean="0">
                <a:solidFill>
                  <a:srgbClr val="000000"/>
                </a:solidFill>
                <a:latin typeface="Times New Roman" panose="02020603050405020304" pitchFamily="18" charset="0"/>
                <a:cs typeface="Times New Roman" panose="02020603050405020304" pitchFamily="18" charset="0"/>
              </a:rPr>
              <a:t> </a:t>
            </a:r>
            <a:endParaRPr lang="en-US" sz="16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7524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5078313"/>
          </a:xfrm>
          <a:prstGeom prst="rect">
            <a:avLst/>
          </a:prstGeom>
        </p:spPr>
        <p:txBody>
          <a:bodyPr wrap="square">
            <a:spAutoFit/>
          </a:bodyPr>
          <a:lstStyle/>
          <a:p>
            <a:r>
              <a:rPr lang="en-US" b="1" dirty="0">
                <a:solidFill>
                  <a:srgbClr val="000000"/>
                </a:solidFill>
                <a:latin typeface="Times New Roman" pitchFamily="18" charset="0"/>
                <a:cs typeface="Times New Roman" pitchFamily="18" charset="0"/>
              </a:rPr>
              <a:t>SDRAM </a:t>
            </a:r>
            <a:r>
              <a:rPr lang="en-US" dirty="0">
                <a:solidFill>
                  <a:srgbClr val="000000"/>
                </a:solidFill>
                <a:latin typeface="Times New Roman" pitchFamily="18" charset="0"/>
                <a:cs typeface="Times New Roman" pitchFamily="18" charset="0"/>
              </a:rPr>
              <a:t>(</a:t>
            </a:r>
            <a:r>
              <a:rPr lang="en-US" i="1" dirty="0">
                <a:solidFill>
                  <a:srgbClr val="000000"/>
                </a:solidFill>
                <a:latin typeface="Times New Roman" pitchFamily="18" charset="0"/>
                <a:cs typeface="Times New Roman" pitchFamily="18" charset="0"/>
              </a:rPr>
              <a:t>Synchronous DRAM</a:t>
            </a:r>
            <a:r>
              <a:rPr lang="en-US">
                <a:solidFill>
                  <a:srgbClr val="000000"/>
                </a:solidFill>
                <a:latin typeface="Times New Roman" pitchFamily="18" charset="0"/>
                <a:cs typeface="Times New Roman" pitchFamily="18" charset="0"/>
              </a:rPr>
              <a:t>) </a:t>
            </a:r>
            <a:r>
              <a:rPr lang="ru-MO" b="1">
                <a:solidFill>
                  <a:srgbClr val="000000"/>
                </a:solidFill>
                <a:latin typeface="Times New Roman" pitchFamily="18" charset="0"/>
                <a:cs typeface="Times New Roman" pitchFamily="18" charset="0"/>
              </a:rPr>
              <a:t>синхронная </a:t>
            </a:r>
            <a:r>
              <a:rPr lang="en-US" b="1">
                <a:solidFill>
                  <a:srgbClr val="000000"/>
                </a:solidFill>
                <a:latin typeface="Times New Roman" pitchFamily="18" charset="0"/>
                <a:cs typeface="Times New Roman" pitchFamily="18" charset="0"/>
              </a:rPr>
              <a:t>DRAM-</a:t>
            </a:r>
            <a:r>
              <a:rPr lang="ru-MO" b="1">
                <a:solidFill>
                  <a:srgbClr val="000000"/>
                </a:solidFill>
                <a:latin typeface="Times New Roman" pitchFamily="18" charset="0"/>
                <a:cs typeface="Times New Roman" pitchFamily="18" charset="0"/>
              </a:rPr>
              <a:t>память</a:t>
            </a:r>
            <a:r>
              <a:rPr lang="en-US" b="1">
                <a:solidFill>
                  <a:srgbClr val="000000"/>
                </a:solidFill>
                <a:latin typeface="Times New Roman" pitchFamily="18" charset="0"/>
                <a:cs typeface="Times New Roman" pitchFamily="18" charset="0"/>
              </a:rPr>
              <a:t/>
            </a:r>
            <a:br>
              <a:rPr lang="en-US" b="1">
                <a:solidFill>
                  <a:srgbClr val="000000"/>
                </a:solidFill>
                <a:latin typeface="Times New Roman" pitchFamily="18" charset="0"/>
                <a:cs typeface="Times New Roman" pitchFamily="18" charset="0"/>
              </a:rPr>
            </a:br>
            <a:r>
              <a:rPr lang="ru-MO">
                <a:solidFill>
                  <a:srgbClr val="000000"/>
                </a:solidFill>
                <a:latin typeface="Times New Roman" pitchFamily="18" charset="0"/>
                <a:cs typeface="Times New Roman" pitchFamily="18" charset="0"/>
              </a:rPr>
              <a:t>Этот класс памяти содержит несколько конструктивных вариантов, общим для всех является синхронный режим работы, управляемый тактовым сигналом. Они адаптированы к стандартной синхронной шине, представленной микропроцессорами семейства Intel P6 (Pentium Pro, Pentium II и III).</a:t>
            </a:r>
            <a:r>
              <a:rPr lang="en-US">
                <a:solidFill>
                  <a:srgbClr val="000000"/>
                </a:solidFill>
                <a:latin typeface="Times New Roman" pitchFamily="18" charset="0"/>
                <a:cs typeface="Times New Roman" pitchFamily="18" charset="0"/>
              </a:rPr>
              <a:t/>
            </a:r>
            <a:br>
              <a:rPr lang="en-US">
                <a:solidFill>
                  <a:srgbClr val="000000"/>
                </a:solidFill>
                <a:latin typeface="Times New Roman" pitchFamily="18" charset="0"/>
                <a:cs typeface="Times New Roman" pitchFamily="18" charset="0"/>
              </a:rPr>
            </a:br>
            <a:r>
              <a:rPr lang="ru-MO">
                <a:solidFill>
                  <a:srgbClr val="000000"/>
                </a:solidFill>
                <a:latin typeface="Times New Roman" pitchFamily="18" charset="0"/>
                <a:cs typeface="Times New Roman" pitchFamily="18" charset="0"/>
              </a:rPr>
              <a:t>Основными функциональными особенностями являются </a:t>
            </a:r>
            <a:r>
              <a:rPr lang="en-US" smtClean="0">
                <a:solidFill>
                  <a:srgbClr val="000000"/>
                </a:solidFill>
                <a:latin typeface="Times New Roman" pitchFamily="18" charset="0"/>
                <a:cs typeface="Times New Roman" pitchFamily="18" charset="0"/>
              </a:rPr>
              <a:t>:</a:t>
            </a:r>
            <a:r>
              <a:rPr lang="x-none" smtClean="0">
                <a:solidFill>
                  <a:srgbClr val="000000"/>
                </a:solidFill>
                <a:latin typeface="Times New Roman" pitchFamily="18" charset="0"/>
                <a:cs typeface="Times New Roman" pitchFamily="18" charset="0"/>
              </a:rPr>
              <a:t> </a:t>
            </a:r>
            <a:endParaRPr lang="x-none" dirty="0" smtClean="0">
              <a:solidFill>
                <a:srgbClr val="000000"/>
              </a:solidFill>
              <a:latin typeface="Times New Roman" pitchFamily="18" charset="0"/>
              <a:cs typeface="Times New Roman" pitchFamily="18" charset="0"/>
            </a:endParaRPr>
          </a:p>
          <a:p>
            <a:pPr marL="285750" indent="-285750">
              <a:buFont typeface="Arial" panose="020B0604020202020204" pitchFamily="34" charset="0"/>
              <a:buChar char="•"/>
            </a:pPr>
            <a:r>
              <a:rPr lang="ru-MO">
                <a:solidFill>
                  <a:srgbClr val="000000"/>
                </a:solidFill>
                <a:latin typeface="Times New Roman" pitchFamily="18" charset="0"/>
                <a:cs typeface="Times New Roman" pitchFamily="18" charset="0"/>
              </a:rPr>
              <a:t>Синхронная работа с тактовым сигналом процессора</a:t>
            </a:r>
            <a:r>
              <a:rPr lang="en-US" smtClean="0">
                <a:solidFill>
                  <a:srgbClr val="000000"/>
                </a:solidFill>
                <a:latin typeface="Times New Roman" pitchFamily="18" charset="0"/>
                <a:cs typeface="Times New Roman" pitchFamily="18" charset="0"/>
              </a:rPr>
              <a:t>;</a:t>
            </a:r>
            <a:endParaRPr lang="x-none" dirty="0" smtClean="0">
              <a:solidFill>
                <a:srgbClr val="000000"/>
              </a:solidFill>
              <a:latin typeface="Times New Roman" pitchFamily="18" charset="0"/>
              <a:cs typeface="Times New Roman" pitchFamily="18" charset="0"/>
            </a:endParaRPr>
          </a:p>
          <a:p>
            <a:pPr marL="285750" indent="-285750">
              <a:buFont typeface="Arial" panose="020B0604020202020204" pitchFamily="34" charset="0"/>
              <a:buChar char="•"/>
            </a:pPr>
            <a:r>
              <a:rPr lang="ru-MO">
                <a:solidFill>
                  <a:srgbClr val="000000"/>
                </a:solidFill>
                <a:latin typeface="Times New Roman" pitchFamily="18" charset="0"/>
                <a:cs typeface="Times New Roman" pitchFamily="18" charset="0"/>
              </a:rPr>
              <a:t>память организована в блоки с параллельной работой</a:t>
            </a:r>
            <a:r>
              <a:rPr lang="en-US" smtClean="0">
                <a:solidFill>
                  <a:srgbClr val="000000"/>
                </a:solidFill>
                <a:latin typeface="Times New Roman" pitchFamily="18" charset="0"/>
                <a:cs typeface="Times New Roman" pitchFamily="18" charset="0"/>
              </a:rPr>
              <a:t>;</a:t>
            </a:r>
            <a:endParaRPr lang="x-none" dirty="0" smtClean="0">
              <a:solidFill>
                <a:srgbClr val="000000"/>
              </a:solidFill>
              <a:latin typeface="Times New Roman" pitchFamily="18" charset="0"/>
              <a:cs typeface="Times New Roman" pitchFamily="18" charset="0"/>
            </a:endParaRPr>
          </a:p>
          <a:p>
            <a:pPr marL="285750" indent="-285750">
              <a:buFont typeface="Arial" panose="020B0604020202020204" pitchFamily="34" charset="0"/>
              <a:buChar char="•"/>
            </a:pPr>
            <a:r>
              <a:rPr lang="ru-MO">
                <a:solidFill>
                  <a:srgbClr val="000000"/>
                </a:solidFill>
                <a:latin typeface="Times New Roman" pitchFamily="18" charset="0"/>
                <a:cs typeface="Times New Roman" pitchFamily="18" charset="0"/>
              </a:rPr>
              <a:t>благоприятствует </a:t>
            </a:r>
            <a:r>
              <a:rPr lang="ru-MO">
                <a:solidFill>
                  <a:srgbClr val="000000"/>
                </a:solidFill>
                <a:latin typeface="Times New Roman" pitchFamily="18" charset="0"/>
                <a:cs typeface="Times New Roman" pitchFamily="18" charset="0"/>
              </a:rPr>
              <a:t>лавинному </a:t>
            </a:r>
            <a:r>
              <a:rPr lang="ru-MO" smtClean="0">
                <a:solidFill>
                  <a:srgbClr val="000000"/>
                </a:solidFill>
                <a:latin typeface="Times New Roman" pitchFamily="18" charset="0"/>
                <a:cs typeface="Times New Roman" pitchFamily="18" charset="0"/>
              </a:rPr>
              <a:t>доступу</a:t>
            </a:r>
            <a:r>
              <a:rPr lang="en-US" smtClean="0">
                <a:solidFill>
                  <a:srgbClr val="000000"/>
                </a:solidFill>
                <a:latin typeface="Times New Roman" pitchFamily="18" charset="0"/>
                <a:cs typeface="Times New Roman" pitchFamily="18" charset="0"/>
              </a:rPr>
              <a:t> </a:t>
            </a:r>
            <a:r>
              <a:rPr lang="en-US" smtClean="0">
                <a:solidFill>
                  <a:srgbClr val="000000"/>
                </a:solidFill>
                <a:latin typeface="Times New Roman" pitchFamily="18" charset="0"/>
                <a:cs typeface="Times New Roman" pitchFamily="18" charset="0"/>
              </a:rPr>
              <a:t>(</a:t>
            </a:r>
            <a:r>
              <a:rPr lang="en-US" i="1" smtClean="0">
                <a:solidFill>
                  <a:srgbClr val="000000"/>
                </a:solidFill>
                <a:latin typeface="Times New Roman" pitchFamily="18" charset="0"/>
                <a:cs typeface="Times New Roman" pitchFamily="18" charset="0"/>
              </a:rPr>
              <a:t>burst</a:t>
            </a:r>
            <a:r>
              <a:rPr lang="en-US" dirty="0" smtClean="0">
                <a:solidFill>
                  <a:srgbClr val="000000"/>
                </a:solidFill>
                <a:latin typeface="Times New Roman" pitchFamily="18" charset="0"/>
                <a:cs typeface="Times New Roman" pitchFamily="18" charset="0"/>
              </a:rPr>
              <a:t>);</a:t>
            </a:r>
            <a:endParaRPr lang="x-none" dirty="0" smtClean="0">
              <a:solidFill>
                <a:srgbClr val="000000"/>
              </a:solidFill>
              <a:latin typeface="Times New Roman" pitchFamily="18" charset="0"/>
              <a:cs typeface="Times New Roman" pitchFamily="18" charset="0"/>
            </a:endParaRPr>
          </a:p>
          <a:p>
            <a:pPr marL="285750" indent="-285750">
              <a:buFont typeface="Arial" panose="020B0604020202020204" pitchFamily="34" charset="0"/>
              <a:buChar char="•"/>
            </a:pPr>
            <a:r>
              <a:rPr lang="ru-MO">
                <a:solidFill>
                  <a:srgbClr val="000000"/>
                </a:solidFill>
                <a:latin typeface="Times New Roman" pitchFamily="18" charset="0"/>
                <a:cs typeface="Times New Roman" pitchFamily="18" charset="0"/>
              </a:rPr>
              <a:t>используется структура DRAM, но с более быстрыми ячейками памяти</a:t>
            </a:r>
            <a:r>
              <a:rPr lang="en-US" smtClean="0">
                <a:solidFill>
                  <a:srgbClr val="000000"/>
                </a:solidFill>
                <a:latin typeface="Times New Roman" pitchFamily="18" charset="0"/>
                <a:cs typeface="Times New Roman" pitchFamily="18" charset="0"/>
              </a:rPr>
              <a:t>;</a:t>
            </a:r>
            <a:endParaRPr lang="x-none" dirty="0" smtClean="0">
              <a:solidFill>
                <a:srgbClr val="000000"/>
              </a:solidFill>
              <a:latin typeface="Times New Roman" pitchFamily="18" charset="0"/>
              <a:cs typeface="Times New Roman" pitchFamily="18" charset="0"/>
            </a:endParaRPr>
          </a:p>
          <a:p>
            <a:pPr marL="285750" indent="-285750">
              <a:buFont typeface="Arial" panose="020B0604020202020204" pitchFamily="34" charset="0"/>
              <a:buChar char="•"/>
            </a:pPr>
            <a:r>
              <a:rPr lang="ru-MO">
                <a:solidFill>
                  <a:srgbClr val="000000"/>
                </a:solidFill>
                <a:latin typeface="Times New Roman" pitchFamily="18" charset="0"/>
                <a:cs typeface="Times New Roman" pitchFamily="18" charset="0"/>
              </a:rPr>
              <a:t>адресация может осуществляться в режиме "конвейер" (поблочно</a:t>
            </a:r>
            <a:r>
              <a:rPr lang="en-US" smtClean="0">
                <a:solidFill>
                  <a:srgbClr val="000000"/>
                </a:solidFill>
                <a:latin typeface="Times New Roman" pitchFamily="18" charset="0"/>
                <a:cs typeface="Times New Roman" pitchFamily="18" charset="0"/>
              </a:rPr>
              <a:t>);</a:t>
            </a:r>
            <a:endParaRPr lang="x-none" dirty="0" smtClean="0">
              <a:solidFill>
                <a:srgbClr val="000000"/>
              </a:solidFill>
              <a:latin typeface="Times New Roman" pitchFamily="18" charset="0"/>
              <a:cs typeface="Times New Roman" pitchFamily="18" charset="0"/>
            </a:endParaRPr>
          </a:p>
          <a:p>
            <a:pPr marL="285750" indent="-285750">
              <a:buFont typeface="Arial" panose="020B0604020202020204" pitchFamily="34" charset="0"/>
              <a:buChar char="•"/>
            </a:pPr>
            <a:r>
              <a:rPr lang="ru-MO">
                <a:solidFill>
                  <a:srgbClr val="000000"/>
                </a:solidFill>
                <a:latin typeface="Times New Roman" pitchFamily="18" charset="0"/>
                <a:cs typeface="Times New Roman" pitchFamily="18" charset="0"/>
              </a:rPr>
              <a:t>разрешается начинать новый доступ до окончания предыдущего</a:t>
            </a:r>
            <a:r>
              <a:rPr lang="en-US" smtClean="0">
                <a:solidFill>
                  <a:srgbClr val="000000"/>
                </a:solidFill>
                <a:latin typeface="Times New Roman" pitchFamily="18" charset="0"/>
                <a:cs typeface="Times New Roman" pitchFamily="18" charset="0"/>
              </a:rPr>
              <a:t>;</a:t>
            </a:r>
            <a:r>
              <a:rPr lang="x-none" smtClean="0">
                <a:solidFill>
                  <a:srgbClr val="000000"/>
                </a:solidFill>
                <a:latin typeface="Times New Roman" pitchFamily="18" charset="0"/>
                <a:cs typeface="Times New Roman" pitchFamily="18" charset="0"/>
              </a:rPr>
              <a:t> </a:t>
            </a:r>
            <a:endParaRPr lang="x-none" dirty="0" smtClean="0">
              <a:solidFill>
                <a:srgbClr val="000000"/>
              </a:solidFill>
              <a:latin typeface="Times New Roman" pitchFamily="18" charset="0"/>
              <a:cs typeface="Times New Roman" pitchFamily="18" charset="0"/>
            </a:endParaRPr>
          </a:p>
          <a:p>
            <a:pPr marL="285750" indent="-285750">
              <a:buFont typeface="Arial" panose="020B0604020202020204" pitchFamily="34" charset="0"/>
              <a:buChar char="•"/>
            </a:pPr>
            <a:r>
              <a:rPr lang="ru-MO">
                <a:solidFill>
                  <a:srgbClr val="000000"/>
                </a:solidFill>
                <a:latin typeface="Times New Roman" pitchFamily="18" charset="0"/>
                <a:cs typeface="Times New Roman" pitchFamily="18" charset="0"/>
              </a:rPr>
              <a:t>среднее время доступа в 4 раза меньше по сравнению с классической памятью DRAM</a:t>
            </a:r>
            <a:r>
              <a:rPr lang="en-US" smtClean="0">
                <a:solidFill>
                  <a:srgbClr val="000000"/>
                </a:solidFill>
                <a:latin typeface="Times New Roman" pitchFamily="18" charset="0"/>
                <a:cs typeface="Times New Roman" pitchFamily="18" charset="0"/>
              </a:rPr>
              <a:t>.</a:t>
            </a:r>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endParaRPr lang="x-none" dirty="0" smtClean="0">
              <a:solidFill>
                <a:srgbClr val="000000"/>
              </a:solidFill>
              <a:latin typeface="Times New Roman" pitchFamily="18" charset="0"/>
              <a:cs typeface="Times New Roman" pitchFamily="18" charset="0"/>
            </a:endParaRPr>
          </a:p>
          <a:p>
            <a:r>
              <a:rPr lang="ru-MO">
                <a:solidFill>
                  <a:srgbClr val="000000"/>
                </a:solidFill>
                <a:latin typeface="Times New Roman" pitchFamily="18" charset="0"/>
                <a:cs typeface="Times New Roman" pitchFamily="18" charset="0"/>
              </a:rPr>
              <a:t>На рис. представлена ​​структура памяти, организованная на 4-х блоках, доступных для конкурентного доступа. Структура способствует «безопасным» операциям. Вы можете запрограммировать количество ячеек в пакете на 1, 2, 4, 8 байт или страницу </a:t>
            </a:r>
            <a:r>
              <a:rPr lang="ru-MO">
                <a:solidFill>
                  <a:srgbClr val="000000"/>
                </a:solidFill>
                <a:latin typeface="Times New Roman" pitchFamily="18" charset="0"/>
                <a:cs typeface="Times New Roman" pitchFamily="18" charset="0"/>
              </a:rPr>
              <a:t>памяти</a:t>
            </a:r>
            <a:r>
              <a:rPr lang="ru-MO" smtClean="0">
                <a:solidFill>
                  <a:srgbClr val="000000"/>
                </a:solidFill>
                <a:latin typeface="Times New Roman" pitchFamily="18" charset="0"/>
                <a:cs typeface="Times New Roman" pitchFamily="18" charset="0"/>
              </a:rPr>
              <a:t>.</a:t>
            </a:r>
            <a:r>
              <a:rPr lang="en-US" smtClean="0">
                <a:solidFill>
                  <a:srgbClr val="000000"/>
                </a:solidFill>
                <a:latin typeface="Times New Roman" pitchFamily="18" charset="0"/>
                <a:cs typeface="Times New Roman" pitchFamily="18" charset="0"/>
              </a:rPr>
              <a:t> </a:t>
            </a:r>
            <a:r>
              <a:rPr lang="ru-MO" smtClean="0">
                <a:solidFill>
                  <a:srgbClr val="000000"/>
                </a:solidFill>
                <a:latin typeface="Times New Roman" pitchFamily="18" charset="0"/>
                <a:cs typeface="Times New Roman" pitchFamily="18" charset="0"/>
              </a:rPr>
              <a:t>Доступ </a:t>
            </a:r>
            <a:r>
              <a:rPr lang="ru-MO">
                <a:solidFill>
                  <a:srgbClr val="000000"/>
                </a:solidFill>
                <a:latin typeface="Times New Roman" pitchFamily="18" charset="0"/>
                <a:cs typeface="Times New Roman" pitchFamily="18" charset="0"/>
              </a:rPr>
              <a:t>начинается с указанного адреса и продолжается с последовательными адресами до количества запланированных местоположений. Схема памяти поддерживает несколько типов команд, каждая из которых определяется комбинацией входных сигналов.</a:t>
            </a:r>
            <a:endParaRPr lang="x-none" dirty="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89640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4247317"/>
          </a:xfrm>
          <a:prstGeom prst="rect">
            <a:avLst/>
          </a:prstGeom>
        </p:spPr>
        <p:txBody>
          <a:bodyPr wrap="square">
            <a:spAutoFit/>
          </a:bodyPr>
          <a:lstStyle/>
          <a:p>
            <a:r>
              <a:rPr lang="ru-MO">
                <a:solidFill>
                  <a:srgbClr val="000000"/>
                </a:solidFill>
                <a:latin typeface="Times New Roman" pitchFamily="18" charset="0"/>
                <a:cs typeface="Times New Roman" pitchFamily="18" charset="0"/>
              </a:rPr>
              <a:t>Эти команды </a:t>
            </a:r>
            <a:r>
              <a:rPr lang="en-US" smtClean="0">
                <a:solidFill>
                  <a:srgbClr val="000000"/>
                </a:solidFill>
                <a:latin typeface="Times New Roman" pitchFamily="18" charset="0"/>
                <a:cs typeface="Times New Roman" pitchFamily="18" charset="0"/>
              </a:rPr>
              <a:t>:</a:t>
            </a:r>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en-US" i="1" dirty="0">
                <a:solidFill>
                  <a:srgbClr val="000000"/>
                </a:solidFill>
                <a:latin typeface="Times New Roman" pitchFamily="18" charset="0"/>
                <a:cs typeface="Times New Roman" pitchFamily="18" charset="0"/>
              </a:rPr>
              <a:t>Command Inhibit </a:t>
            </a:r>
            <a:r>
              <a:rPr lang="en-US">
                <a:solidFill>
                  <a:srgbClr val="000000"/>
                </a:solidFill>
                <a:latin typeface="Times New Roman" pitchFamily="18" charset="0"/>
                <a:cs typeface="Times New Roman" pitchFamily="18" charset="0"/>
              </a:rPr>
              <a:t>- </a:t>
            </a:r>
            <a:r>
              <a:rPr lang="ru-MO">
                <a:solidFill>
                  <a:srgbClr val="000000"/>
                </a:solidFill>
                <a:latin typeface="Times New Roman" pitchFamily="18" charset="0"/>
                <a:cs typeface="Times New Roman" pitchFamily="18" charset="0"/>
              </a:rPr>
              <a:t>запрет следующих команд, не влияя на текущие</a:t>
            </a:r>
            <a:r>
              <a:rPr lang="en-US" smtClean="0">
                <a:solidFill>
                  <a:srgbClr val="000000"/>
                </a:solidFill>
                <a:latin typeface="Times New Roman" pitchFamily="18" charset="0"/>
                <a:cs typeface="Times New Roman" pitchFamily="18" charset="0"/>
              </a:rPr>
              <a:t>;</a:t>
            </a:r>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en-US" i="1" dirty="0">
                <a:solidFill>
                  <a:srgbClr val="000000"/>
                </a:solidFill>
                <a:latin typeface="Times New Roman" pitchFamily="18" charset="0"/>
                <a:cs typeface="Times New Roman" pitchFamily="18" charset="0"/>
              </a:rPr>
              <a:t>No Operation (NOP) </a:t>
            </a:r>
            <a:r>
              <a:rPr lang="en-US">
                <a:solidFill>
                  <a:srgbClr val="000000"/>
                </a:solidFill>
                <a:latin typeface="Times New Roman" pitchFamily="18" charset="0"/>
                <a:cs typeface="Times New Roman" pitchFamily="18" charset="0"/>
              </a:rPr>
              <a:t>- </a:t>
            </a:r>
            <a:r>
              <a:rPr lang="ru-MO">
                <a:solidFill>
                  <a:srgbClr val="000000"/>
                </a:solidFill>
                <a:latin typeface="Times New Roman" pitchFamily="18" charset="0"/>
                <a:cs typeface="Times New Roman" pitchFamily="18" charset="0"/>
              </a:rPr>
              <a:t>недействующая команда (ни чтение, ни запись), чтобы предотвратить ввод новых команд при выборе схемы</a:t>
            </a:r>
            <a:r>
              <a:rPr lang="en-US" smtClean="0">
                <a:solidFill>
                  <a:srgbClr val="000000"/>
                </a:solidFill>
                <a:latin typeface="Times New Roman" pitchFamily="18" charset="0"/>
                <a:cs typeface="Times New Roman" pitchFamily="18" charset="0"/>
              </a:rPr>
              <a:t>;</a:t>
            </a:r>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en-US" i="1" dirty="0">
                <a:solidFill>
                  <a:srgbClr val="000000"/>
                </a:solidFill>
                <a:latin typeface="Times New Roman" pitchFamily="18" charset="0"/>
                <a:cs typeface="Times New Roman" pitchFamily="18" charset="0"/>
              </a:rPr>
              <a:t>Load Mode Register </a:t>
            </a:r>
            <a:r>
              <a:rPr lang="en-US">
                <a:solidFill>
                  <a:srgbClr val="000000"/>
                </a:solidFill>
                <a:latin typeface="Times New Roman" pitchFamily="18" charset="0"/>
                <a:cs typeface="Times New Roman" pitchFamily="18" charset="0"/>
              </a:rPr>
              <a:t>- </a:t>
            </a:r>
            <a:r>
              <a:rPr lang="ru-MO">
                <a:solidFill>
                  <a:srgbClr val="000000"/>
                </a:solidFill>
                <a:latin typeface="Times New Roman" pitchFamily="18" charset="0"/>
                <a:cs typeface="Times New Roman" pitchFamily="18" charset="0"/>
              </a:rPr>
              <a:t>загрузка регистра режима через входы A0 - A11. Режим работы программируется через содержимое регистра режима.</a:t>
            </a:r>
            <a:r>
              <a:rPr lang="en-US" smtClean="0">
                <a:solidFill>
                  <a:srgbClr val="000000"/>
                </a:solidFill>
                <a:latin typeface="Times New Roman" pitchFamily="18" charset="0"/>
                <a:cs typeface="Times New Roman" pitchFamily="18" charset="0"/>
              </a:rPr>
              <a:t>;</a:t>
            </a:r>
            <a:r>
              <a:rPr lang="en-US" smtClean="0">
                <a:latin typeface="Times New Roman" pitchFamily="18" charset="0"/>
                <a:cs typeface="Times New Roman" pitchFamily="18" charset="0"/>
              </a:rPr>
              <a:t> </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i="1" dirty="0">
                <a:solidFill>
                  <a:srgbClr val="000000"/>
                </a:solidFill>
                <a:latin typeface="Times New Roman" pitchFamily="18" charset="0"/>
                <a:cs typeface="Times New Roman" pitchFamily="18" charset="0"/>
              </a:rPr>
              <a:t>Active</a:t>
            </a:r>
            <a:r>
              <a:rPr lang="en-US" dirty="0">
                <a:solidFill>
                  <a:srgbClr val="000000"/>
                </a:solidFill>
                <a:latin typeface="Times New Roman" pitchFamily="18" charset="0"/>
                <a:cs typeface="Times New Roman" pitchFamily="18" charset="0"/>
              </a:rPr>
              <a:t> </a:t>
            </a:r>
            <a:r>
              <a:rPr lang="en-US">
                <a:solidFill>
                  <a:srgbClr val="000000"/>
                </a:solidFill>
                <a:latin typeface="Times New Roman" pitchFamily="18" charset="0"/>
                <a:cs typeface="Times New Roman" pitchFamily="18" charset="0"/>
              </a:rPr>
              <a:t>- </a:t>
            </a:r>
            <a:r>
              <a:rPr lang="ru-MO">
                <a:solidFill>
                  <a:srgbClr val="000000"/>
                </a:solidFill>
                <a:latin typeface="Times New Roman" pitchFamily="18" charset="0"/>
                <a:cs typeface="Times New Roman" pitchFamily="18" charset="0"/>
              </a:rPr>
              <a:t>предшествует команде чтения или записи, открывая строку памяти в адресуемом блоке</a:t>
            </a:r>
            <a:r>
              <a:rPr lang="en-US" smtClean="0">
                <a:solidFill>
                  <a:srgbClr val="000000"/>
                </a:solidFill>
                <a:latin typeface="Times New Roman" pitchFamily="18" charset="0"/>
                <a:cs typeface="Times New Roman" pitchFamily="18" charset="0"/>
              </a:rPr>
              <a:t>;</a:t>
            </a:r>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en-US" i="1" dirty="0">
                <a:solidFill>
                  <a:srgbClr val="000000"/>
                </a:solidFill>
                <a:latin typeface="Times New Roman" pitchFamily="18" charset="0"/>
                <a:cs typeface="Times New Roman" pitchFamily="18" charset="0"/>
              </a:rPr>
              <a:t>Read</a:t>
            </a:r>
            <a:r>
              <a:rPr lang="en-US" dirty="0">
                <a:solidFill>
                  <a:srgbClr val="000000"/>
                </a:solidFill>
                <a:latin typeface="Times New Roman" pitchFamily="18" charset="0"/>
                <a:cs typeface="Times New Roman" pitchFamily="18" charset="0"/>
              </a:rPr>
              <a:t> </a:t>
            </a:r>
            <a:r>
              <a:rPr lang="en-US">
                <a:solidFill>
                  <a:srgbClr val="000000"/>
                </a:solidFill>
                <a:latin typeface="Times New Roman" pitchFamily="18" charset="0"/>
                <a:cs typeface="Times New Roman" pitchFamily="18" charset="0"/>
              </a:rPr>
              <a:t>- </a:t>
            </a:r>
            <a:r>
              <a:rPr lang="ru-MO">
                <a:solidFill>
                  <a:srgbClr val="000000"/>
                </a:solidFill>
                <a:latin typeface="Times New Roman" pitchFamily="18" charset="0"/>
                <a:cs typeface="Times New Roman" pitchFamily="18" charset="0"/>
              </a:rPr>
              <a:t>сохранить команду чтения, начиная с активированной строки</a:t>
            </a:r>
            <a:r>
              <a:rPr lang="en-US" smtClean="0">
                <a:solidFill>
                  <a:srgbClr val="000000"/>
                </a:solidFill>
                <a:latin typeface="Times New Roman" pitchFamily="18" charset="0"/>
                <a:cs typeface="Times New Roman" pitchFamily="18" charset="0"/>
              </a:rPr>
              <a:t>;</a:t>
            </a:r>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en-US" i="1" dirty="0">
                <a:solidFill>
                  <a:srgbClr val="000000"/>
                </a:solidFill>
                <a:latin typeface="Times New Roman" pitchFamily="18" charset="0"/>
                <a:cs typeface="Times New Roman" pitchFamily="18" charset="0"/>
              </a:rPr>
              <a:t>Write</a:t>
            </a:r>
            <a:r>
              <a:rPr lang="en-US" dirty="0">
                <a:solidFill>
                  <a:srgbClr val="000000"/>
                </a:solidFill>
                <a:latin typeface="Times New Roman" pitchFamily="18" charset="0"/>
                <a:cs typeface="Times New Roman" pitchFamily="18" charset="0"/>
              </a:rPr>
              <a:t> </a:t>
            </a:r>
            <a:r>
              <a:rPr lang="en-US">
                <a:solidFill>
                  <a:srgbClr val="000000"/>
                </a:solidFill>
                <a:latin typeface="Times New Roman" pitchFamily="18" charset="0"/>
                <a:cs typeface="Times New Roman" pitchFamily="18" charset="0"/>
              </a:rPr>
              <a:t>- </a:t>
            </a:r>
            <a:r>
              <a:rPr lang="ru-MO">
                <a:solidFill>
                  <a:srgbClr val="000000"/>
                </a:solidFill>
                <a:latin typeface="Times New Roman" pitchFamily="18" charset="0"/>
                <a:cs typeface="Times New Roman" pitchFamily="18" charset="0"/>
              </a:rPr>
              <a:t>сохранить команду записи, начиная с активированной строки</a:t>
            </a:r>
            <a:r>
              <a:rPr lang="en-US" smtClean="0">
                <a:solidFill>
                  <a:srgbClr val="000000"/>
                </a:solidFill>
                <a:latin typeface="Times New Roman" pitchFamily="18" charset="0"/>
                <a:cs typeface="Times New Roman" pitchFamily="18" charset="0"/>
              </a:rPr>
              <a:t>;</a:t>
            </a:r>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en-US" i="1" dirty="0" err="1">
                <a:solidFill>
                  <a:srgbClr val="000000"/>
                </a:solidFill>
                <a:latin typeface="Times New Roman" pitchFamily="18" charset="0"/>
                <a:cs typeface="Times New Roman" pitchFamily="18" charset="0"/>
              </a:rPr>
              <a:t>Precharge</a:t>
            </a:r>
            <a:r>
              <a:rPr lang="en-US" dirty="0">
                <a:solidFill>
                  <a:srgbClr val="000000"/>
                </a:solidFill>
                <a:latin typeface="Times New Roman" pitchFamily="18" charset="0"/>
                <a:cs typeface="Times New Roman" pitchFamily="18" charset="0"/>
              </a:rPr>
              <a:t> </a:t>
            </a:r>
            <a:r>
              <a:rPr lang="en-US">
                <a:solidFill>
                  <a:srgbClr val="000000"/>
                </a:solidFill>
                <a:latin typeface="Times New Roman" pitchFamily="18" charset="0"/>
                <a:cs typeface="Times New Roman" pitchFamily="18" charset="0"/>
              </a:rPr>
              <a:t>- </a:t>
            </a:r>
            <a:r>
              <a:rPr lang="ru-MO">
                <a:solidFill>
                  <a:srgbClr val="000000"/>
                </a:solidFill>
                <a:latin typeface="Times New Roman" pitchFamily="18" charset="0"/>
                <a:cs typeface="Times New Roman" pitchFamily="18" charset="0"/>
              </a:rPr>
              <a:t>команда для деактивации выбранной линии в одном или во всех блоках</a:t>
            </a:r>
            <a:r>
              <a:rPr lang="en-US" smtClean="0">
                <a:solidFill>
                  <a:srgbClr val="000000"/>
                </a:solidFill>
                <a:latin typeface="Times New Roman" pitchFamily="18" charset="0"/>
                <a:cs typeface="Times New Roman" pitchFamily="18" charset="0"/>
              </a:rPr>
              <a:t>;</a:t>
            </a:r>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en-US" i="1" dirty="0">
                <a:solidFill>
                  <a:srgbClr val="000000"/>
                </a:solidFill>
                <a:latin typeface="Times New Roman" pitchFamily="18" charset="0"/>
                <a:cs typeface="Times New Roman" pitchFamily="18" charset="0"/>
              </a:rPr>
              <a:t>Auto</a:t>
            </a:r>
            <a:r>
              <a:rPr lang="en-US" dirty="0">
                <a:solidFill>
                  <a:srgbClr val="000000"/>
                </a:solidFill>
                <a:latin typeface="Times New Roman" pitchFamily="18" charset="0"/>
                <a:cs typeface="Times New Roman" pitchFamily="18" charset="0"/>
              </a:rPr>
              <a:t> </a:t>
            </a:r>
            <a:r>
              <a:rPr lang="en-US" i="1" dirty="0">
                <a:solidFill>
                  <a:srgbClr val="000000"/>
                </a:solidFill>
                <a:latin typeface="Times New Roman" pitchFamily="18" charset="0"/>
                <a:cs typeface="Times New Roman" pitchFamily="18" charset="0"/>
              </a:rPr>
              <a:t>Charge</a:t>
            </a:r>
            <a:r>
              <a:rPr lang="en-US" dirty="0">
                <a:solidFill>
                  <a:srgbClr val="000000"/>
                </a:solidFill>
                <a:latin typeface="Times New Roman" pitchFamily="18" charset="0"/>
                <a:cs typeface="Times New Roman" pitchFamily="18" charset="0"/>
              </a:rPr>
              <a:t> </a:t>
            </a:r>
            <a:r>
              <a:rPr lang="en-US">
                <a:solidFill>
                  <a:srgbClr val="000000"/>
                </a:solidFill>
                <a:latin typeface="Times New Roman" pitchFamily="18" charset="0"/>
                <a:cs typeface="Times New Roman" pitchFamily="18" charset="0"/>
              </a:rPr>
              <a:t>- </a:t>
            </a:r>
            <a:r>
              <a:rPr lang="ru-MO">
                <a:solidFill>
                  <a:srgbClr val="000000"/>
                </a:solidFill>
                <a:latin typeface="Times New Roman" pitchFamily="18" charset="0"/>
                <a:cs typeface="Times New Roman" pitchFamily="18" charset="0"/>
              </a:rPr>
              <a:t>выполняет предыдущую операцию автоматически в конце безопасной передачи</a:t>
            </a:r>
            <a:r>
              <a:rPr lang="en-US" smtClean="0">
                <a:solidFill>
                  <a:srgbClr val="000000"/>
                </a:solidFill>
                <a:latin typeface="Times New Roman" pitchFamily="18" charset="0"/>
                <a:cs typeface="Times New Roman" pitchFamily="18" charset="0"/>
              </a:rPr>
              <a:t>;</a:t>
            </a:r>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en-US" i="1" dirty="0">
                <a:solidFill>
                  <a:srgbClr val="000000"/>
                </a:solidFill>
                <a:latin typeface="Times New Roman" pitchFamily="18" charset="0"/>
                <a:cs typeface="Times New Roman" pitchFamily="18" charset="0"/>
              </a:rPr>
              <a:t>Burst Terminate </a:t>
            </a:r>
            <a:r>
              <a:rPr lang="en-US">
                <a:solidFill>
                  <a:srgbClr val="000000"/>
                </a:solidFill>
                <a:latin typeface="Times New Roman" pitchFamily="18" charset="0"/>
                <a:cs typeface="Times New Roman" pitchFamily="18" charset="0"/>
              </a:rPr>
              <a:t>- </a:t>
            </a:r>
            <a:r>
              <a:rPr lang="ru-MO">
                <a:solidFill>
                  <a:srgbClr val="000000"/>
                </a:solidFill>
                <a:latin typeface="Times New Roman" pitchFamily="18" charset="0"/>
                <a:cs typeface="Times New Roman" pitchFamily="18" charset="0"/>
              </a:rPr>
              <a:t>обрезать команду аварийного перевода</a:t>
            </a:r>
            <a:r>
              <a:rPr lang="en-US"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x-none" i="1" dirty="0">
                <a:solidFill>
                  <a:srgbClr val="000000"/>
                </a:solidFill>
                <a:latin typeface="Times New Roman" pitchFamily="18" charset="0"/>
                <a:cs typeface="Times New Roman" pitchFamily="18" charset="0"/>
              </a:rPr>
              <a:t>A</a:t>
            </a:r>
            <a:r>
              <a:rPr lang="en-US" i="1" dirty="0" err="1">
                <a:solidFill>
                  <a:srgbClr val="000000"/>
                </a:solidFill>
                <a:latin typeface="Times New Roman" pitchFamily="18" charset="0"/>
                <a:cs typeface="Times New Roman" pitchFamily="18" charset="0"/>
              </a:rPr>
              <a:t>uto</a:t>
            </a:r>
            <a:r>
              <a:rPr lang="en-US" i="1" dirty="0">
                <a:solidFill>
                  <a:srgbClr val="000000"/>
                </a:solidFill>
                <a:latin typeface="Times New Roman" pitchFamily="18" charset="0"/>
                <a:cs typeface="Times New Roman" pitchFamily="18" charset="0"/>
              </a:rPr>
              <a:t> Refresh </a:t>
            </a:r>
            <a:r>
              <a:rPr lang="en-US">
                <a:latin typeface="Times New Roman" pitchFamily="18" charset="0"/>
                <a:cs typeface="Times New Roman" pitchFamily="18" charset="0"/>
              </a:rPr>
              <a:t>- </a:t>
            </a:r>
            <a:r>
              <a:rPr lang="ru-MO">
                <a:solidFill>
                  <a:srgbClr val="000000"/>
                </a:solidFill>
                <a:latin typeface="Times New Roman" pitchFamily="18" charset="0"/>
                <a:cs typeface="Times New Roman" pitchFamily="18" charset="0"/>
              </a:rPr>
              <a:t>команда регенерации информации</a:t>
            </a:r>
            <a:r>
              <a:rPr lang="en-US" smtClean="0">
                <a:solidFill>
                  <a:srgbClr val="000000"/>
                </a:solidFill>
                <a:latin typeface="Times New Roman" pitchFamily="18" charset="0"/>
                <a:cs typeface="Times New Roman" pitchFamily="18" charset="0"/>
              </a:rPr>
              <a:t>;</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i="1" dirty="0">
                <a:solidFill>
                  <a:srgbClr val="000000"/>
                </a:solidFill>
                <a:latin typeface="Times New Roman" pitchFamily="18" charset="0"/>
                <a:cs typeface="Times New Roman" pitchFamily="18" charset="0"/>
              </a:rPr>
              <a:t>Self Refresh </a:t>
            </a:r>
            <a:r>
              <a:rPr lang="en-US">
                <a:latin typeface="Times New Roman" pitchFamily="18" charset="0"/>
                <a:cs typeface="Times New Roman" pitchFamily="18" charset="0"/>
              </a:rPr>
              <a:t>- </a:t>
            </a:r>
            <a:r>
              <a:rPr lang="ru-MO">
                <a:solidFill>
                  <a:srgbClr val="000000"/>
                </a:solidFill>
                <a:latin typeface="Times New Roman" pitchFamily="18" charset="0"/>
                <a:cs typeface="Times New Roman" pitchFamily="18" charset="0"/>
              </a:rPr>
              <a:t>Команда регенерации информации SDRAM, даже если вычислительная система находится в режиме пониженного энергопотребления.</a:t>
            </a:r>
            <a:r>
              <a:rPr lang="en-US" smtClean="0">
                <a:solidFill>
                  <a:srgbClr val="000000"/>
                </a:solidFill>
                <a:latin typeface="Times New Roman" pitchFamily="18" charset="0"/>
                <a:cs typeface="Times New Roman" pitchFamily="18" charset="0"/>
              </a:rPr>
              <a:t>(</a:t>
            </a:r>
            <a:r>
              <a:rPr lang="en-US" i="1" dirty="0" smtClean="0">
                <a:solidFill>
                  <a:srgbClr val="000000"/>
                </a:solidFill>
                <a:latin typeface="Times New Roman" pitchFamily="18" charset="0"/>
                <a:cs typeface="Times New Roman" pitchFamily="18" charset="0"/>
              </a:rPr>
              <a:t>power</a:t>
            </a:r>
            <a:r>
              <a:rPr lang="x-none" i="1" dirty="0" smtClean="0">
                <a:solidFill>
                  <a:srgbClr val="000000"/>
                </a:solidFill>
                <a:latin typeface="Times New Roman" pitchFamily="18" charset="0"/>
                <a:cs typeface="Times New Roman" pitchFamily="18" charset="0"/>
              </a:rPr>
              <a:t> </a:t>
            </a:r>
            <a:r>
              <a:rPr lang="en-US" i="1" dirty="0" smtClean="0">
                <a:solidFill>
                  <a:srgbClr val="000000"/>
                </a:solidFill>
                <a:latin typeface="Times New Roman" pitchFamily="18" charset="0"/>
                <a:cs typeface="Times New Roman" pitchFamily="18" charset="0"/>
              </a:rPr>
              <a:t>down</a:t>
            </a:r>
            <a:r>
              <a:rPr lang="en-US" dirty="0">
                <a:solidFill>
                  <a:srgbClr val="000000"/>
                </a:solidFill>
                <a:latin typeface="Times New Roman" pitchFamily="18" charset="0"/>
                <a:cs typeface="Times New Roman" pitchFamily="18" charset="0"/>
              </a:rPr>
              <a:t>). </a:t>
            </a:r>
          </a:p>
        </p:txBody>
      </p:sp>
      <p:pic>
        <p:nvPicPr>
          <p:cNvPr id="5" name="Рисунок 4"/>
          <p:cNvPicPr>
            <a:picLocks noChangeAspect="1"/>
          </p:cNvPicPr>
          <p:nvPr/>
        </p:nvPicPr>
        <p:blipFill>
          <a:blip r:embed="rId2"/>
          <a:stretch>
            <a:fillRect/>
          </a:stretch>
        </p:blipFill>
        <p:spPr>
          <a:xfrm>
            <a:off x="2505075" y="4296058"/>
            <a:ext cx="7181850" cy="1181100"/>
          </a:xfrm>
          <a:prstGeom prst="rect">
            <a:avLst/>
          </a:prstGeom>
        </p:spPr>
      </p:pic>
      <p:sp>
        <p:nvSpPr>
          <p:cNvPr id="6" name="Прямоугольник 5"/>
          <p:cNvSpPr/>
          <p:nvPr/>
        </p:nvSpPr>
        <p:spPr>
          <a:xfrm>
            <a:off x="1214673" y="5477158"/>
            <a:ext cx="9762654" cy="369332"/>
          </a:xfrm>
          <a:prstGeom prst="rect">
            <a:avLst/>
          </a:prstGeom>
        </p:spPr>
        <p:txBody>
          <a:bodyPr wrap="square">
            <a:spAutoFit/>
          </a:bodyPr>
          <a:lstStyle/>
          <a:p>
            <a:r>
              <a:rPr lang="ru-MO">
                <a:solidFill>
                  <a:srgbClr val="000000"/>
                </a:solidFill>
                <a:latin typeface="Times New Roman" pitchFamily="18" charset="0"/>
                <a:cs typeface="Times New Roman" pitchFamily="18" charset="0"/>
              </a:rPr>
              <a:t>сравнивает основные временные параметры, соответствующие указанным типам памяти DRAM.</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642508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 y="0"/>
            <a:ext cx="6376307" cy="6707433"/>
          </a:xfrm>
          <a:prstGeom prst="rect">
            <a:avLst/>
          </a:prstGeom>
        </p:spPr>
      </p:pic>
      <p:sp>
        <p:nvSpPr>
          <p:cNvPr id="5" name="Прямоугольник 4"/>
          <p:cNvSpPr/>
          <p:nvPr/>
        </p:nvSpPr>
        <p:spPr>
          <a:xfrm>
            <a:off x="5061856" y="6488668"/>
            <a:ext cx="5094515" cy="369332"/>
          </a:xfrm>
          <a:prstGeom prst="rect">
            <a:avLst/>
          </a:prstGeom>
        </p:spPr>
        <p:txBody>
          <a:bodyPr wrap="square">
            <a:spAutoFit/>
          </a:bodyPr>
          <a:lstStyle/>
          <a:p>
            <a:r>
              <a:rPr lang="ru-MO">
                <a:solidFill>
                  <a:srgbClr val="000000"/>
                </a:solidFill>
                <a:latin typeface="Helvetica" panose="020B0604020202020204" pitchFamily="34" charset="0"/>
              </a:rPr>
              <a:t>Внутренняя структура памяти SDRAM (8 МБ)</a:t>
            </a:r>
            <a:endParaRPr lang="en-US" dirty="0"/>
          </a:p>
        </p:txBody>
      </p:sp>
    </p:spTree>
    <p:extLst>
      <p:ext uri="{BB962C8B-B14F-4D97-AF65-F5344CB8AC3E}">
        <p14:creationId xmlns:p14="http://schemas.microsoft.com/office/powerpoint/2010/main" val="1932779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5355312"/>
          </a:xfrm>
          <a:prstGeom prst="rect">
            <a:avLst/>
          </a:prstGeom>
        </p:spPr>
        <p:txBody>
          <a:bodyPr wrap="square">
            <a:spAutoFit/>
          </a:bodyPr>
          <a:lstStyle/>
          <a:p>
            <a:r>
              <a:rPr lang="en-US" b="1" dirty="0">
                <a:solidFill>
                  <a:srgbClr val="000000"/>
                </a:solidFill>
                <a:latin typeface="Times New Roman" pitchFamily="18" charset="0"/>
                <a:cs typeface="Times New Roman" pitchFamily="18" charset="0"/>
              </a:rPr>
              <a:t>DRDRAM </a:t>
            </a:r>
            <a:r>
              <a:rPr lang="en-US" dirty="0">
                <a:solidFill>
                  <a:srgbClr val="000000"/>
                </a:solidFill>
                <a:latin typeface="Times New Roman" pitchFamily="18" charset="0"/>
                <a:cs typeface="Times New Roman" pitchFamily="18" charset="0"/>
              </a:rPr>
              <a:t>(</a:t>
            </a:r>
            <a:r>
              <a:rPr lang="en-US" i="1" dirty="0">
                <a:solidFill>
                  <a:srgbClr val="000000"/>
                </a:solidFill>
                <a:latin typeface="Times New Roman" pitchFamily="18" charset="0"/>
                <a:cs typeface="Times New Roman" pitchFamily="18" charset="0"/>
              </a:rPr>
              <a:t>Direct Rambus DRAM</a:t>
            </a:r>
            <a:r>
              <a:rPr lang="en-US">
                <a:solidFill>
                  <a:srgbClr val="000000"/>
                </a:solidFill>
                <a:latin typeface="Times New Roman" pitchFamily="18" charset="0"/>
                <a:cs typeface="Times New Roman" pitchFamily="18" charset="0"/>
              </a:rPr>
              <a:t>) </a:t>
            </a:r>
            <a:r>
              <a:rPr lang="ru-MO" b="1">
                <a:solidFill>
                  <a:srgbClr val="000000"/>
                </a:solidFill>
                <a:latin typeface="Times New Roman" pitchFamily="18" charset="0"/>
                <a:cs typeface="Times New Roman" pitchFamily="18" charset="0"/>
              </a:rPr>
              <a:t>память, выполненная по новой шинной технологии Rambus</a:t>
            </a:r>
            <a:r>
              <a:rPr lang="en-US" b="1">
                <a:solidFill>
                  <a:srgbClr val="000000"/>
                </a:solidFill>
                <a:latin typeface="Times New Roman" pitchFamily="18" charset="0"/>
                <a:cs typeface="Times New Roman" pitchFamily="18" charset="0"/>
              </a:rPr>
              <a:t/>
            </a:r>
            <a:br>
              <a:rPr lang="en-US" b="1">
                <a:solidFill>
                  <a:srgbClr val="000000"/>
                </a:solidFill>
                <a:latin typeface="Times New Roman" pitchFamily="18" charset="0"/>
                <a:cs typeface="Times New Roman" pitchFamily="18" charset="0"/>
              </a:rPr>
            </a:br>
            <a:r>
              <a:rPr lang="ru-MO">
                <a:solidFill>
                  <a:srgbClr val="000000"/>
                </a:solidFill>
                <a:latin typeface="Times New Roman" pitchFamily="18" charset="0"/>
                <a:cs typeface="Times New Roman" pitchFamily="18" charset="0"/>
              </a:rPr>
              <a:t>Технология, разработанная Rambus для увеличения скорости работы и адаптации к новым поколениям процессоров Intel. Шина обеспечивает скорость передачи 1,6 ГБ/сек при тактовой частоте 800 МГц.</a:t>
            </a:r>
            <a:r>
              <a:rPr lang="en-US" smtClean="0">
                <a:solidFill>
                  <a:srgbClr val="000000"/>
                </a:solidFill>
                <a:latin typeface="Times New Roman" pitchFamily="18" charset="0"/>
                <a:cs typeface="Times New Roman" pitchFamily="18" charset="0"/>
              </a:rPr>
              <a:t>.</a:t>
            </a:r>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endParaRPr lang="en-US" dirty="0" smtClean="0">
              <a:solidFill>
                <a:srgbClr val="000000"/>
              </a:solidFill>
              <a:latin typeface="Times New Roman" pitchFamily="18" charset="0"/>
              <a:cs typeface="Times New Roman" pitchFamily="18" charset="0"/>
            </a:endParaRPr>
          </a:p>
          <a:p>
            <a:r>
              <a:rPr lang="en-US" b="1" dirty="0" smtClean="0">
                <a:solidFill>
                  <a:srgbClr val="000000"/>
                </a:solidFill>
                <a:latin typeface="Times New Roman" pitchFamily="18" charset="0"/>
                <a:cs typeface="Times New Roman" pitchFamily="18" charset="0"/>
              </a:rPr>
              <a:t>JEDEC </a:t>
            </a:r>
            <a:r>
              <a:rPr lang="en-US" b="1" dirty="0">
                <a:solidFill>
                  <a:srgbClr val="000000"/>
                </a:solidFill>
                <a:latin typeface="Times New Roman" pitchFamily="18" charset="0"/>
                <a:cs typeface="Times New Roman" pitchFamily="18" charset="0"/>
              </a:rPr>
              <a:t>SDRAM </a:t>
            </a:r>
            <a:r>
              <a:rPr lang="en-US" dirty="0">
                <a:solidFill>
                  <a:srgbClr val="000000"/>
                </a:solidFill>
                <a:latin typeface="Times New Roman" pitchFamily="18" charset="0"/>
                <a:cs typeface="Times New Roman" pitchFamily="18" charset="0"/>
              </a:rPr>
              <a:t>(</a:t>
            </a:r>
            <a:r>
              <a:rPr lang="en-US" i="1" dirty="0">
                <a:solidFill>
                  <a:srgbClr val="000000"/>
                </a:solidFill>
                <a:latin typeface="Times New Roman" pitchFamily="18" charset="0"/>
                <a:cs typeface="Times New Roman" pitchFamily="18" charset="0"/>
              </a:rPr>
              <a:t>Joint Electronic Device Engineering Council</a:t>
            </a:r>
            <a:r>
              <a:rPr lang="en-US" smtClean="0">
                <a:solidFill>
                  <a:srgbClr val="000000"/>
                </a:solidFill>
                <a:latin typeface="Times New Roman" pitchFamily="18" charset="0"/>
                <a:cs typeface="Times New Roman" pitchFamily="18" charset="0"/>
              </a:rPr>
              <a:t>), </a:t>
            </a:r>
            <a:r>
              <a:rPr lang="ru-MO" b="1">
                <a:solidFill>
                  <a:srgbClr val="000000"/>
                </a:solidFill>
                <a:latin typeface="Times New Roman" pitchFamily="18" charset="0"/>
                <a:cs typeface="Times New Roman" pitchFamily="18" charset="0"/>
              </a:rPr>
              <a:t>отраслевой стандарт для синхронных схем DRAM</a:t>
            </a:r>
            <a:r>
              <a:rPr lang="en-US" b="1">
                <a:solidFill>
                  <a:srgbClr val="000000"/>
                </a:solidFill>
                <a:latin typeface="Times New Roman" pitchFamily="18" charset="0"/>
                <a:cs typeface="Times New Roman" pitchFamily="18" charset="0"/>
              </a:rPr>
              <a:t/>
            </a:r>
            <a:br>
              <a:rPr lang="en-US" b="1">
                <a:solidFill>
                  <a:srgbClr val="000000"/>
                </a:solidFill>
                <a:latin typeface="Times New Roman" pitchFamily="18" charset="0"/>
                <a:cs typeface="Times New Roman" pitchFamily="18" charset="0"/>
              </a:rPr>
            </a:br>
            <a:r>
              <a:rPr lang="ru-MO">
                <a:solidFill>
                  <a:srgbClr val="000000"/>
                </a:solidFill>
                <a:latin typeface="Times New Roman" pitchFamily="18" charset="0"/>
                <a:cs typeface="Times New Roman" pitchFamily="18" charset="0"/>
              </a:rPr>
              <a:t>Память организована в виде двух блоков и может работать в нескольких режимах пакетной передачи на частотах 83 МГц и 100 МГц. Другими аналогичными стандартами, определенными Intel, являются PC66 SDRAM (для системной шины 66 МГц) и PC100 SDRAM (для 100 МГц системной </a:t>
            </a:r>
            <a:r>
              <a:rPr lang="ru-MO">
                <a:solidFill>
                  <a:srgbClr val="000000"/>
                </a:solidFill>
                <a:latin typeface="Times New Roman" pitchFamily="18" charset="0"/>
                <a:cs typeface="Times New Roman" pitchFamily="18" charset="0"/>
              </a:rPr>
              <a:t>шины</a:t>
            </a:r>
            <a:r>
              <a:rPr lang="ru-MO" smtClean="0">
                <a:solidFill>
                  <a:srgbClr val="000000"/>
                </a:solidFill>
                <a:latin typeface="Times New Roman" pitchFamily="18" charset="0"/>
                <a:cs typeface="Times New Roman" pitchFamily="18" charset="0"/>
              </a:rPr>
              <a:t>).</a:t>
            </a:r>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endParaRPr lang="en-US" dirty="0" smtClean="0">
              <a:solidFill>
                <a:srgbClr val="000000"/>
              </a:solidFill>
              <a:latin typeface="Times New Roman" pitchFamily="18" charset="0"/>
              <a:cs typeface="Times New Roman" pitchFamily="18" charset="0"/>
            </a:endParaRPr>
          </a:p>
          <a:p>
            <a:r>
              <a:rPr lang="en-US" b="1" dirty="0" smtClean="0">
                <a:solidFill>
                  <a:srgbClr val="000000"/>
                </a:solidFill>
                <a:latin typeface="Times New Roman" pitchFamily="18" charset="0"/>
                <a:cs typeface="Times New Roman" pitchFamily="18" charset="0"/>
              </a:rPr>
              <a:t>ESDRAM </a:t>
            </a:r>
            <a:r>
              <a:rPr lang="en-US" dirty="0">
                <a:solidFill>
                  <a:srgbClr val="000000"/>
                </a:solidFill>
                <a:latin typeface="Times New Roman" pitchFamily="18" charset="0"/>
                <a:cs typeface="Times New Roman" pitchFamily="18" charset="0"/>
              </a:rPr>
              <a:t>(</a:t>
            </a:r>
            <a:r>
              <a:rPr lang="en-US" i="1" dirty="0">
                <a:solidFill>
                  <a:srgbClr val="000000"/>
                </a:solidFill>
                <a:latin typeface="Times New Roman" pitchFamily="18" charset="0"/>
                <a:cs typeface="Times New Roman" pitchFamily="18" charset="0"/>
              </a:rPr>
              <a:t>Enhanced SDRAM</a:t>
            </a:r>
            <a:r>
              <a:rPr lang="en-US">
                <a:solidFill>
                  <a:srgbClr val="000000"/>
                </a:solidFill>
                <a:latin typeface="Times New Roman" pitchFamily="18" charset="0"/>
                <a:cs typeface="Times New Roman" pitchFamily="18" charset="0"/>
              </a:rPr>
              <a:t>) </a:t>
            </a:r>
            <a:r>
              <a:rPr lang="ru-MO" b="1">
                <a:solidFill>
                  <a:srgbClr val="000000"/>
                </a:solidFill>
                <a:latin typeface="Times New Roman" pitchFamily="18" charset="0"/>
                <a:cs typeface="Times New Roman" pitchFamily="18" charset="0"/>
              </a:rPr>
              <a:t>расширенная память </a:t>
            </a:r>
            <a:r>
              <a:rPr lang="en-US" b="1">
                <a:solidFill>
                  <a:srgbClr val="000000"/>
                </a:solidFill>
                <a:latin typeface="Times New Roman" pitchFamily="18" charset="0"/>
                <a:cs typeface="Times New Roman" pitchFamily="18" charset="0"/>
              </a:rPr>
              <a:t>SDRAM </a:t>
            </a:r>
            <a:r>
              <a:rPr lang="ru-MO">
                <a:solidFill>
                  <a:srgbClr val="000000"/>
                </a:solidFill>
                <a:latin typeface="Times New Roman" pitchFamily="18" charset="0"/>
                <a:cs typeface="Times New Roman" pitchFamily="18" charset="0"/>
              </a:rPr>
              <a:t>Схема памяти включает статическую RAM малой емкости в дополнение к памяти SDRAM большой емкости. Передача данных между статической и динамической памятью осуществляется через внутреннюю высокоскоростную шину с большим количеством линий данных. Сегодня это одно из </a:t>
            </a:r>
            <a:r>
              <a:rPr lang="ru-MO">
                <a:solidFill>
                  <a:srgbClr val="000000"/>
                </a:solidFill>
                <a:latin typeface="Times New Roman" pitchFamily="18" charset="0"/>
                <a:cs typeface="Times New Roman" pitchFamily="18" charset="0"/>
              </a:rPr>
              <a:t>лучших </a:t>
            </a:r>
            <a:r>
              <a:rPr lang="ru-MO" smtClean="0">
                <a:solidFill>
                  <a:srgbClr val="000000"/>
                </a:solidFill>
                <a:latin typeface="Times New Roman" pitchFamily="18" charset="0"/>
                <a:cs typeface="Times New Roman" pitchFamily="18" charset="0"/>
              </a:rPr>
              <a:t>схем памяти.</a:t>
            </a:r>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endParaRPr lang="en-US" dirty="0" smtClean="0">
              <a:solidFill>
                <a:srgbClr val="000000"/>
              </a:solidFill>
              <a:latin typeface="Times New Roman" pitchFamily="18" charset="0"/>
              <a:cs typeface="Times New Roman" pitchFamily="18" charset="0"/>
            </a:endParaRPr>
          </a:p>
          <a:p>
            <a:r>
              <a:rPr lang="en-US" b="1" dirty="0" smtClean="0">
                <a:solidFill>
                  <a:srgbClr val="000000"/>
                </a:solidFill>
                <a:latin typeface="Times New Roman" pitchFamily="18" charset="0"/>
                <a:cs typeface="Times New Roman" pitchFamily="18" charset="0"/>
              </a:rPr>
              <a:t>VRAM </a:t>
            </a:r>
            <a:r>
              <a:rPr lang="en-US" dirty="0">
                <a:solidFill>
                  <a:srgbClr val="000000"/>
                </a:solidFill>
                <a:latin typeface="Times New Roman" pitchFamily="18" charset="0"/>
                <a:cs typeface="Times New Roman" pitchFamily="18" charset="0"/>
              </a:rPr>
              <a:t>(</a:t>
            </a:r>
            <a:r>
              <a:rPr lang="en-US" i="1" dirty="0">
                <a:solidFill>
                  <a:srgbClr val="000000"/>
                </a:solidFill>
                <a:latin typeface="Times New Roman" pitchFamily="18" charset="0"/>
                <a:cs typeface="Times New Roman" pitchFamily="18" charset="0"/>
              </a:rPr>
              <a:t>Video RAM</a:t>
            </a:r>
            <a:r>
              <a:rPr lang="en-US">
                <a:solidFill>
                  <a:srgbClr val="000000"/>
                </a:solidFill>
                <a:latin typeface="Times New Roman" pitchFamily="18" charset="0"/>
                <a:cs typeface="Times New Roman" pitchFamily="18" charset="0"/>
              </a:rPr>
              <a:t>) </a:t>
            </a:r>
            <a:r>
              <a:rPr lang="ru-MO" b="1">
                <a:solidFill>
                  <a:srgbClr val="000000"/>
                </a:solidFill>
                <a:latin typeface="Times New Roman" pitchFamily="18" charset="0"/>
                <a:cs typeface="Times New Roman" pitchFamily="18" charset="0"/>
              </a:rPr>
              <a:t>видеопамять </a:t>
            </a:r>
            <a:r>
              <a:rPr lang="ru-MO" b="1">
                <a:solidFill>
                  <a:srgbClr val="000000"/>
                </a:solidFill>
                <a:latin typeface="Times New Roman" pitchFamily="18" charset="0"/>
                <a:cs typeface="Times New Roman" pitchFamily="18" charset="0"/>
              </a:rPr>
              <a:t>ОЗУ </a:t>
            </a:r>
            <a:r>
              <a:rPr lang="ru-MO">
                <a:solidFill>
                  <a:srgbClr val="000000"/>
                </a:solidFill>
                <a:latin typeface="Times New Roman" pitchFamily="18" charset="0"/>
                <a:cs typeface="Times New Roman" pitchFamily="18" charset="0"/>
              </a:rPr>
              <a:t>Под названием VRAM сгруппированы схемы памяти, используемые в видеоинтерфейсах для хранения информации, отображаемой на экране монитора. Они предназначены для обеспечения одновременного доступа к данным процессора и блока обновления изображения. Чем короче время доступа, тем лучше разрешение (количество пикселей) изображения. Схемы видеопамяти бывают как SRAM, так и DRAM. Одна из самых эффективных схем WRAM, которую можно использовать с разрешением до 1600 x 1200 пикселей.</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445855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096000" cy="369332"/>
          </a:xfrm>
          <a:prstGeom prst="rect">
            <a:avLst/>
          </a:prstGeom>
        </p:spPr>
        <p:txBody>
          <a:bodyPr>
            <a:spAutoFit/>
          </a:bodyPr>
          <a:lstStyle/>
          <a:p>
            <a:r>
              <a:rPr lang="ru-MO" b="1" smtClean="0">
                <a:solidFill>
                  <a:srgbClr val="000000"/>
                </a:solidFill>
                <a:latin typeface="Times New Roman" pitchFamily="18" charset="0"/>
                <a:cs typeface="Times New Roman" pitchFamily="18" charset="0"/>
              </a:rPr>
              <a:t>Буферы </a:t>
            </a:r>
            <a:r>
              <a:rPr lang="en-US" b="1" smtClean="0">
                <a:solidFill>
                  <a:srgbClr val="000000"/>
                </a:solidFill>
                <a:latin typeface="Times New Roman" pitchFamily="18" charset="0"/>
                <a:cs typeface="Times New Roman" pitchFamily="18" charset="0"/>
              </a:rPr>
              <a:t>(caches</a:t>
            </a:r>
            <a:r>
              <a:rPr lang="en-US" b="1" dirty="0">
                <a:solidFill>
                  <a:srgbClr val="000000"/>
                </a:solidFill>
                <a:latin typeface="Times New Roman" pitchFamily="18" charset="0"/>
                <a:cs typeface="Times New Roman" pitchFamily="18" charset="0"/>
              </a:rPr>
              <a:t>)</a:t>
            </a:r>
            <a:r>
              <a:rPr lang="en-US" dirty="0">
                <a:latin typeface="Times New Roman" pitchFamily="18" charset="0"/>
                <a:cs typeface="Times New Roman" pitchFamily="18" charset="0"/>
              </a:rPr>
              <a:t> </a:t>
            </a:r>
          </a:p>
        </p:txBody>
      </p:sp>
      <p:sp>
        <p:nvSpPr>
          <p:cNvPr id="5" name="Прямоугольник 4"/>
          <p:cNvSpPr/>
          <p:nvPr/>
        </p:nvSpPr>
        <p:spPr>
          <a:xfrm>
            <a:off x="0" y="266769"/>
            <a:ext cx="12192000" cy="2585323"/>
          </a:xfrm>
          <a:prstGeom prst="rect">
            <a:avLst/>
          </a:prstGeom>
        </p:spPr>
        <p:txBody>
          <a:bodyPr wrap="square">
            <a:spAutoFit/>
          </a:bodyPr>
          <a:lstStyle/>
          <a:p>
            <a:r>
              <a:rPr lang="ru-MO" i="1">
                <a:solidFill>
                  <a:srgbClr val="000000"/>
                </a:solidFill>
                <a:latin typeface="Times New Roman" pitchFamily="18" charset="0"/>
                <a:cs typeface="Times New Roman" pitchFamily="18" charset="0"/>
              </a:rPr>
              <a:t>Они пришли вместе с передовыми, высокопроизводительными процессорами. Кэш — это память, расположенная между микропроцессором и центральной (или основной) памятью. Его главное преимущество — скорость (очень короткое время доступа), а главный недостаток — </a:t>
            </a:r>
            <a:r>
              <a:rPr lang="ru-MO" i="1">
                <a:solidFill>
                  <a:srgbClr val="000000"/>
                </a:solidFill>
                <a:latin typeface="Times New Roman" pitchFamily="18" charset="0"/>
                <a:cs typeface="Times New Roman" pitchFamily="18" charset="0"/>
              </a:rPr>
              <a:t>себестоимость</a:t>
            </a:r>
            <a:r>
              <a:rPr lang="ru-MO" i="1" smtClean="0">
                <a:solidFill>
                  <a:srgbClr val="000000"/>
                </a:solidFill>
                <a:latin typeface="Times New Roman" pitchFamily="18" charset="0"/>
                <a:cs typeface="Times New Roman" pitchFamily="18" charset="0"/>
              </a:rPr>
              <a:t>.</a:t>
            </a:r>
          </a:p>
          <a:p>
            <a:r>
              <a:rPr lang="ru-MO" i="1" smtClean="0">
                <a:solidFill>
                  <a:srgbClr val="000000"/>
                </a:solidFill>
                <a:latin typeface="Times New Roman" pitchFamily="18" charset="0"/>
                <a:cs typeface="Times New Roman" pitchFamily="18" charset="0"/>
              </a:rPr>
              <a:t>Кэши </a:t>
            </a:r>
            <a:r>
              <a:rPr lang="ru-MO" i="1">
                <a:solidFill>
                  <a:srgbClr val="000000"/>
                </a:solidFill>
                <a:latin typeface="Times New Roman" pitchFamily="18" charset="0"/>
                <a:cs typeface="Times New Roman" pitchFamily="18" charset="0"/>
              </a:rPr>
              <a:t>принесли новые понятия: первичный и вторичный кеши, прозрачность чтения/записи, кеши данных, кеши </a:t>
            </a:r>
            <a:r>
              <a:rPr lang="ru-MO" i="1">
                <a:solidFill>
                  <a:srgbClr val="000000"/>
                </a:solidFill>
                <a:latin typeface="Times New Roman" pitchFamily="18" charset="0"/>
                <a:cs typeface="Times New Roman" pitchFamily="18" charset="0"/>
              </a:rPr>
              <a:t>инструкций</a:t>
            </a:r>
            <a:r>
              <a:rPr lang="ru-MO" i="1" smtClean="0">
                <a:solidFill>
                  <a:srgbClr val="000000"/>
                </a:solidFill>
                <a:latin typeface="Times New Roman" pitchFamily="18" charset="0"/>
                <a:cs typeface="Times New Roman" pitchFamily="18" charset="0"/>
              </a:rPr>
              <a:t>.</a:t>
            </a:r>
          </a:p>
          <a:p>
            <a:r>
              <a:rPr lang="ru-MO" i="1" smtClean="0">
                <a:solidFill>
                  <a:srgbClr val="000000"/>
                </a:solidFill>
                <a:latin typeface="Times New Roman" pitchFamily="18" charset="0"/>
                <a:cs typeface="Times New Roman" pitchFamily="18" charset="0"/>
              </a:rPr>
              <a:t>При </a:t>
            </a:r>
            <a:r>
              <a:rPr lang="ru-MO" i="1">
                <a:solidFill>
                  <a:srgbClr val="000000"/>
                </a:solidFill>
                <a:latin typeface="Times New Roman" pitchFamily="18" charset="0"/>
                <a:cs typeface="Times New Roman" pitchFamily="18" charset="0"/>
              </a:rPr>
              <a:t>использовании кэшей необходимо следить за тем, чтобы они содержали те же данные, что и центральная память, и чтобы одни и те же данные находились по тем же адресам. В этом отношении существует протокол проверки: функция мониторинга обеспечивается процедурой отслеживания, а обновление выполняется с помощью процедуры </a:t>
            </a:r>
            <a:r>
              <a:rPr lang="ru-MO" i="1">
                <a:solidFill>
                  <a:srgbClr val="000000"/>
                </a:solidFill>
                <a:latin typeface="Times New Roman" pitchFamily="18" charset="0"/>
                <a:cs typeface="Times New Roman" pitchFamily="18" charset="0"/>
              </a:rPr>
              <a:t>MESI</a:t>
            </a:r>
            <a:r>
              <a:rPr lang="ru-MO" i="1" smtClean="0">
                <a:solidFill>
                  <a:srgbClr val="000000"/>
                </a:solidFill>
                <a:latin typeface="Times New Roman" pitchFamily="18" charset="0"/>
                <a:cs typeface="Times New Roman" pitchFamily="18" charset="0"/>
              </a:rPr>
              <a:t>.</a:t>
            </a:r>
            <a:r>
              <a:rPr lang="en-US"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6" name="Прямоугольник 5"/>
          <p:cNvSpPr/>
          <p:nvPr/>
        </p:nvSpPr>
        <p:spPr>
          <a:xfrm>
            <a:off x="0" y="2677656"/>
            <a:ext cx="6096000" cy="369332"/>
          </a:xfrm>
          <a:prstGeom prst="rect">
            <a:avLst/>
          </a:prstGeom>
        </p:spPr>
        <p:txBody>
          <a:bodyPr>
            <a:spAutoFit/>
          </a:bodyPr>
          <a:lstStyle/>
          <a:p>
            <a:r>
              <a:rPr lang="ru-MO" b="1">
                <a:solidFill>
                  <a:srgbClr val="000000"/>
                </a:solidFill>
                <a:latin typeface="Times New Roman" pitchFamily="18" charset="0"/>
                <a:cs typeface="Times New Roman" pitchFamily="18" charset="0"/>
              </a:rPr>
              <a:t>Роль буфера</a:t>
            </a:r>
            <a:endParaRPr lang="en-US" dirty="0">
              <a:latin typeface="Times New Roman" pitchFamily="18" charset="0"/>
              <a:cs typeface="Times New Roman" pitchFamily="18" charset="0"/>
            </a:endParaRPr>
          </a:p>
        </p:txBody>
      </p:sp>
      <p:sp>
        <p:nvSpPr>
          <p:cNvPr id="7" name="Прямоугольник 6"/>
          <p:cNvSpPr/>
          <p:nvPr/>
        </p:nvSpPr>
        <p:spPr>
          <a:xfrm>
            <a:off x="0" y="3046988"/>
            <a:ext cx="12192000" cy="2308324"/>
          </a:xfrm>
          <a:prstGeom prst="rect">
            <a:avLst/>
          </a:prstGeom>
        </p:spPr>
        <p:txBody>
          <a:bodyPr wrap="square">
            <a:spAutoFit/>
          </a:bodyPr>
          <a:lstStyle/>
          <a:p>
            <a:r>
              <a:rPr lang="ru-MO">
                <a:solidFill>
                  <a:srgbClr val="000000"/>
                </a:solidFill>
                <a:latin typeface="Times New Roman" pitchFamily="18" charset="0"/>
                <a:cs typeface="Times New Roman" pitchFamily="18" charset="0"/>
              </a:rPr>
              <a:t>Буфер представляет собой очень быстрый блок ОЗУ, но с ограниченной емкостью из-за высокой себестоимости. Обычная оперативная память имеет время доступа около 70 нс. Если процессор (шины) работает на тактовой частоте более 100 МГц, тактовый период составляет менее 10 нс. Из этих данных следует, что операция ОЗУ (запись или чтение) занимает несколько периодов касания, что неприемлемо для продвинутых процессоров, рассчитанных на работу на частоте 1 ГГц! Чтобы оправдать себестоимость быстрых процессоров, необходимо, чтобы память реагировала (читала/записывала) за один период касания; эта цель достижима, но очень дорога, особенно когда приложениям требуется огромный объем памяти. Это основная причина, по которой были введены буферы, очень быстрые, но с гораздо меньшей емкостью по сравнению с центральной памятью. Их еще называют «буферами» или </a:t>
            </a:r>
            <a:r>
              <a:rPr lang="ru-MO">
                <a:solidFill>
                  <a:srgbClr val="000000"/>
                </a:solidFill>
                <a:latin typeface="Times New Roman" pitchFamily="18" charset="0"/>
                <a:cs typeface="Times New Roman" pitchFamily="18" charset="0"/>
              </a:rPr>
              <a:t>«</a:t>
            </a:r>
            <a:r>
              <a:rPr lang="ru-MO" smtClean="0">
                <a:solidFill>
                  <a:srgbClr val="000000"/>
                </a:solidFill>
                <a:latin typeface="Times New Roman" pitchFamily="18" charset="0"/>
                <a:cs typeface="Times New Roman" pitchFamily="18" charset="0"/>
              </a:rPr>
              <a:t>буфернои</a:t>
            </a:r>
            <a:r>
              <a:rPr lang="ru-MO">
                <a:solidFill>
                  <a:srgbClr val="000000"/>
                </a:solidFill>
                <a:latin typeface="Times New Roman" pitchFamily="18" charset="0"/>
                <a:cs typeface="Times New Roman" pitchFamily="18" charset="0"/>
              </a:rPr>
              <a:t>» </a:t>
            </a:r>
            <a:r>
              <a:rPr lang="ru-MO" smtClean="0">
                <a:solidFill>
                  <a:srgbClr val="000000"/>
                </a:solidFill>
                <a:latin typeface="Times New Roman" pitchFamily="18" charset="0"/>
                <a:cs typeface="Times New Roman" pitchFamily="18" charset="0"/>
              </a:rPr>
              <a:t>памятью.</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817011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2031325"/>
          </a:xfrm>
          <a:prstGeom prst="rect">
            <a:avLst/>
          </a:prstGeom>
        </p:spPr>
        <p:txBody>
          <a:bodyPr wrap="square">
            <a:spAutoFit/>
          </a:bodyPr>
          <a:lstStyle/>
          <a:p>
            <a:r>
              <a:rPr lang="ru-MO">
                <a:solidFill>
                  <a:srgbClr val="000000"/>
                </a:solidFill>
                <a:latin typeface="Times New Roman" panose="02020603050405020304" pitchFamily="18" charset="0"/>
                <a:cs typeface="Times New Roman" panose="02020603050405020304" pitchFamily="18" charset="0"/>
              </a:rPr>
              <a:t>Внешняя память, также называемая массовой памятью, расположена в периферийных устройствах, которые специализируются на хранении данных: жестких дисках (Hard Disk, Floppy Disk), магнитных лентах, дисководах компакт-дисков (Compact Disk). Это память практически неограниченного объема (десятки, сотни ГБ), но с большим временем доступа (порядка десятков миллисекунд). Время доступа к магнитному диску, например, складывается из: времени поиска (поиска определенной дорожки), времени вращения (поиска определенного сектора) и времени передачи данных, которое зависит от скорости передачи диска. Внешняя память используется для хранения программ и данных в течение длительного времени (месяцы, годы).</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6675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3416320"/>
          </a:xfrm>
          <a:prstGeom prst="rect">
            <a:avLst/>
          </a:prstGeom>
        </p:spPr>
        <p:txBody>
          <a:bodyPr wrap="square">
            <a:spAutoFit/>
          </a:bodyPr>
          <a:lstStyle/>
          <a:p>
            <a:r>
              <a:rPr lang="ru-MO">
                <a:solidFill>
                  <a:srgbClr val="000000"/>
                </a:solidFill>
                <a:latin typeface="Times New Roman" pitchFamily="18" charset="0"/>
                <a:cs typeface="Times New Roman" pitchFamily="18" charset="0"/>
              </a:rPr>
              <a:t>Кэш хранит небольшую часть данных и инструкций в центральной памяти. Они предварительно загружаются в кеш, где процессор может быстро получить к ним доступ; результаты некоторых вычислений также кэшируются, откуда они будут перенесены в центральную память</a:t>
            </a:r>
            <a:r>
              <a:rPr lang="en-US" smtClean="0">
                <a:solidFill>
                  <a:srgbClr val="000000"/>
                </a:solidFill>
                <a:latin typeface="Times New Roman" pitchFamily="18" charset="0"/>
                <a:cs typeface="Times New Roman" pitchFamily="18" charset="0"/>
              </a:rPr>
              <a:t>.</a:t>
            </a:r>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endParaRPr lang="x-none" dirty="0" smtClean="0">
              <a:solidFill>
                <a:srgbClr val="000000"/>
              </a:solidFill>
              <a:latin typeface="Times New Roman" pitchFamily="18" charset="0"/>
              <a:cs typeface="Times New Roman" pitchFamily="18" charset="0"/>
            </a:endParaRPr>
          </a:p>
          <a:p>
            <a:r>
              <a:rPr lang="ru-MO">
                <a:solidFill>
                  <a:srgbClr val="000000"/>
                </a:solidFill>
                <a:latin typeface="Times New Roman" pitchFamily="18" charset="0"/>
                <a:cs typeface="Times New Roman" pitchFamily="18" charset="0"/>
              </a:rPr>
              <a:t>Если процессору нужен определенный операнд, возможны два случая </a:t>
            </a:r>
            <a:r>
              <a:rPr lang="en-US" smtClean="0">
                <a:solidFill>
                  <a:srgbClr val="000000"/>
                </a:solidFill>
                <a:latin typeface="Times New Roman" pitchFamily="18" charset="0"/>
                <a:cs typeface="Times New Roman" pitchFamily="18" charset="0"/>
              </a:rPr>
              <a:t>:</a:t>
            </a:r>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x-none" smtClean="0">
                <a:solidFill>
                  <a:srgbClr val="000000"/>
                </a:solidFill>
                <a:latin typeface="Times New Roman" pitchFamily="18" charset="0"/>
                <a:cs typeface="Times New Roman" pitchFamily="18" charset="0"/>
              </a:rPr>
              <a:t>	</a:t>
            </a:r>
            <a:r>
              <a:rPr lang="ru-MO">
                <a:solidFill>
                  <a:srgbClr val="000000"/>
                </a:solidFill>
                <a:latin typeface="Times New Roman" pitchFamily="18" charset="0"/>
                <a:cs typeface="Times New Roman" pitchFamily="18" charset="0"/>
              </a:rPr>
              <a:t> операнд кэшируется - к нему можно быстро получить доступ</a:t>
            </a:r>
            <a:r>
              <a:rPr lang="en-US" smtClean="0">
                <a:solidFill>
                  <a:srgbClr val="000000"/>
                </a:solidFill>
                <a:latin typeface="Times New Roman" pitchFamily="18" charset="0"/>
                <a:cs typeface="Times New Roman" pitchFamily="18" charset="0"/>
              </a:rPr>
              <a:t>;</a:t>
            </a:r>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x-none" smtClean="0">
                <a:solidFill>
                  <a:srgbClr val="000000"/>
                </a:solidFill>
                <a:latin typeface="Times New Roman" pitchFamily="18" charset="0"/>
                <a:cs typeface="Times New Roman" pitchFamily="18" charset="0"/>
              </a:rPr>
              <a:t>	</a:t>
            </a:r>
            <a:r>
              <a:rPr lang="ru-MO">
                <a:solidFill>
                  <a:srgbClr val="000000"/>
                </a:solidFill>
                <a:latin typeface="Times New Roman" pitchFamily="18" charset="0"/>
                <a:cs typeface="Times New Roman" pitchFamily="18" charset="0"/>
              </a:rPr>
              <a:t> операнд находится в центральной памяти (медленно) - обращение осуществляется за несколько периодов такта (теряется много времени</a:t>
            </a:r>
            <a:r>
              <a:rPr lang="en-US" smtClean="0">
                <a:solidFill>
                  <a:srgbClr val="000000"/>
                </a:solidFill>
                <a:latin typeface="Times New Roman" pitchFamily="18" charset="0"/>
                <a:cs typeface="Times New Roman" pitchFamily="18" charset="0"/>
              </a:rPr>
              <a:t>).</a:t>
            </a:r>
            <a:endParaRPr lang="x-none" dirty="0" smtClean="0">
              <a:solidFill>
                <a:srgbClr val="000000"/>
              </a:solidFill>
              <a:latin typeface="Times New Roman" pitchFamily="18" charset="0"/>
              <a:cs typeface="Times New Roman" pitchFamily="18" charset="0"/>
            </a:endParaRPr>
          </a:p>
          <a:p>
            <a:r>
              <a:rPr lang="en-US">
                <a:solidFill>
                  <a:srgbClr val="000000"/>
                </a:solidFill>
                <a:latin typeface="Times New Roman" pitchFamily="18" charset="0"/>
                <a:cs typeface="Times New Roman" pitchFamily="18" charset="0"/>
              </a:rPr>
              <a:t/>
            </a:r>
            <a:br>
              <a:rPr lang="en-US">
                <a:solidFill>
                  <a:srgbClr val="000000"/>
                </a:solidFill>
                <a:latin typeface="Times New Roman" pitchFamily="18" charset="0"/>
                <a:cs typeface="Times New Roman" pitchFamily="18" charset="0"/>
              </a:rPr>
            </a:br>
            <a:r>
              <a:rPr lang="ru-MO">
                <a:solidFill>
                  <a:srgbClr val="000000"/>
                </a:solidFill>
                <a:latin typeface="Times New Roman" pitchFamily="18" charset="0"/>
                <a:cs typeface="Times New Roman" pitchFamily="18" charset="0"/>
              </a:rPr>
              <a:t>Статистически установлено, что вероятность нахождения операнда в кеше составляет до 70 %, если он имеет размер не менее 8 КБ, и достигает 90 % при объеме кеша более 64 КБ. Это объясняет, почему минимальный объем кэш-памяти составляет 8 КБ (встроенный кэш на чипе — 8 КБ на Intel </a:t>
            </a:r>
            <a:r>
              <a:rPr lang="ru-MO">
                <a:solidFill>
                  <a:srgbClr val="000000"/>
                </a:solidFill>
                <a:latin typeface="Times New Roman" pitchFamily="18" charset="0"/>
                <a:cs typeface="Times New Roman" pitchFamily="18" charset="0"/>
              </a:rPr>
              <a:t>486</a:t>
            </a:r>
            <a:r>
              <a:rPr lang="ru-MO" smtClean="0">
                <a:solidFill>
                  <a:srgbClr val="000000"/>
                </a:solidFill>
                <a:latin typeface="Times New Roman" pitchFamily="18" charset="0"/>
                <a:cs typeface="Times New Roman" pitchFamily="18" charset="0"/>
              </a:rPr>
              <a:t>).</a:t>
            </a:r>
            <a:r>
              <a:rPr lang="en-US"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54797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096000" cy="369332"/>
          </a:xfrm>
          <a:prstGeom prst="rect">
            <a:avLst/>
          </a:prstGeom>
        </p:spPr>
        <p:txBody>
          <a:bodyPr>
            <a:spAutoFit/>
          </a:bodyPr>
          <a:lstStyle/>
          <a:p>
            <a:r>
              <a:rPr lang="ru-MO" b="1">
                <a:solidFill>
                  <a:srgbClr val="000000"/>
                </a:solidFill>
                <a:latin typeface="Times New Roman" pitchFamily="18" charset="0"/>
                <a:cs typeface="Times New Roman" pitchFamily="18" charset="0"/>
              </a:rPr>
              <a:t>Материальные и логические кэши</a:t>
            </a:r>
            <a:endParaRPr lang="en-US" dirty="0">
              <a:latin typeface="Times New Roman" pitchFamily="18" charset="0"/>
              <a:cs typeface="Times New Roman" pitchFamily="18" charset="0"/>
            </a:endParaRPr>
          </a:p>
        </p:txBody>
      </p:sp>
      <p:sp>
        <p:nvSpPr>
          <p:cNvPr id="5" name="Прямоугольник 4"/>
          <p:cNvSpPr/>
          <p:nvPr/>
        </p:nvSpPr>
        <p:spPr>
          <a:xfrm>
            <a:off x="0" y="369332"/>
            <a:ext cx="12192000" cy="2585323"/>
          </a:xfrm>
          <a:prstGeom prst="rect">
            <a:avLst/>
          </a:prstGeom>
        </p:spPr>
        <p:txBody>
          <a:bodyPr wrap="square">
            <a:spAutoFit/>
          </a:bodyPr>
          <a:lstStyle/>
          <a:p>
            <a:r>
              <a:rPr lang="ru-MO">
                <a:solidFill>
                  <a:srgbClr val="000000"/>
                </a:solidFill>
                <a:latin typeface="Times New Roman" pitchFamily="18" charset="0"/>
                <a:cs typeface="Times New Roman" pitchFamily="18" charset="0"/>
              </a:rPr>
              <a:t>Концепция кэша применяется к центральной памяти, а также к памяти большого объема (диску). Однако это не тот же кеш. Текущий диск доступен через 10–40 миллисекунд; между диском и процессором можно разместить кэш, но на этот раз он будет установлен в центральной памяти без введения специальных схем. Затем у нас есть два типа кеша: кеш ОЗУ и кеш диска</a:t>
            </a:r>
            <a:r>
              <a:rPr lang="ru-MO">
                <a:solidFill>
                  <a:srgbClr val="000000"/>
                </a:solidFill>
                <a:latin typeface="Times New Roman" pitchFamily="18" charset="0"/>
                <a:cs typeface="Times New Roman" pitchFamily="18" charset="0"/>
              </a:rPr>
              <a:t>. </a:t>
            </a:r>
            <a:endParaRPr lang="ru-MO" smtClean="0">
              <a:solidFill>
                <a:srgbClr val="000000"/>
              </a:solidFill>
              <a:latin typeface="Times New Roman" pitchFamily="18" charset="0"/>
              <a:cs typeface="Times New Roman" pitchFamily="18" charset="0"/>
            </a:endParaRPr>
          </a:p>
          <a:p>
            <a:r>
              <a:rPr lang="ru-MO" smtClean="0">
                <a:solidFill>
                  <a:srgbClr val="000000"/>
                </a:solidFill>
                <a:latin typeface="Times New Roman" pitchFamily="18" charset="0"/>
                <a:cs typeface="Times New Roman" pitchFamily="18" charset="0"/>
              </a:rPr>
              <a:t>Кэш </a:t>
            </a:r>
            <a:r>
              <a:rPr lang="ru-MO">
                <a:solidFill>
                  <a:srgbClr val="000000"/>
                </a:solidFill>
                <a:latin typeface="Times New Roman" pitchFamily="18" charset="0"/>
                <a:cs typeface="Times New Roman" pitchFamily="18" charset="0"/>
              </a:rPr>
              <a:t>оперативной памяти является материальным, поскольку он реализован с помощью специальных (быстрых) схем памяти; дисковый кэш вообще логичен, являясь частью центральной памяти и для его реализации требуется наличие специальной управляющей программы. Дисковый кэш записывает последние считанные данные с диска или заранее сохраняет считанные данные, а затем предоставляет их процессору по запросу. В операционной системе Windows есть специальная программа кэширования под названием SmartDrive.</a:t>
            </a:r>
            <a:endParaRPr lang="en-US" dirty="0">
              <a:latin typeface="Times New Roman" pitchFamily="18" charset="0"/>
              <a:cs typeface="Times New Roman" pitchFamily="18" charset="0"/>
            </a:endParaRPr>
          </a:p>
        </p:txBody>
      </p:sp>
      <p:sp>
        <p:nvSpPr>
          <p:cNvPr id="6" name="Прямоугольник 5"/>
          <p:cNvSpPr/>
          <p:nvPr/>
        </p:nvSpPr>
        <p:spPr>
          <a:xfrm>
            <a:off x="0" y="3231654"/>
            <a:ext cx="6096000" cy="369332"/>
          </a:xfrm>
          <a:prstGeom prst="rect">
            <a:avLst/>
          </a:prstGeom>
        </p:spPr>
        <p:txBody>
          <a:bodyPr>
            <a:spAutoFit/>
          </a:bodyPr>
          <a:lstStyle/>
          <a:p>
            <a:r>
              <a:rPr lang="ru-MO" b="1">
                <a:solidFill>
                  <a:srgbClr val="000000"/>
                </a:solidFill>
                <a:latin typeface="Times New Roman" pitchFamily="18" charset="0"/>
                <a:cs typeface="Times New Roman" pitchFamily="18" charset="0"/>
              </a:rPr>
              <a:t>Прозрачный кеш и кеш записи</a:t>
            </a:r>
            <a:endParaRPr lang="en-US" dirty="0">
              <a:latin typeface="Times New Roman" pitchFamily="18" charset="0"/>
              <a:cs typeface="Times New Roman" pitchFamily="18" charset="0"/>
            </a:endParaRPr>
          </a:p>
        </p:txBody>
      </p:sp>
      <p:sp>
        <p:nvSpPr>
          <p:cNvPr id="7" name="Прямоугольник 6"/>
          <p:cNvSpPr/>
          <p:nvPr/>
        </p:nvSpPr>
        <p:spPr>
          <a:xfrm>
            <a:off x="0" y="3600986"/>
            <a:ext cx="12192000" cy="2862322"/>
          </a:xfrm>
          <a:prstGeom prst="rect">
            <a:avLst/>
          </a:prstGeom>
        </p:spPr>
        <p:txBody>
          <a:bodyPr wrap="square">
            <a:spAutoFit/>
          </a:bodyPr>
          <a:lstStyle/>
          <a:p>
            <a:r>
              <a:rPr lang="ru-MO">
                <a:solidFill>
                  <a:srgbClr val="000000"/>
                </a:solidFill>
                <a:latin typeface="Times New Roman" pitchFamily="18" charset="0"/>
                <a:cs typeface="Times New Roman" pitchFamily="18" charset="0"/>
              </a:rPr>
              <a:t>Данные, считанные из центральной памяти, кэшируются с помощью нескольких стратегий. Например, процессор может кэшировать операнд и все последующие данные до тех пор, пока не будет заполнено доступное </a:t>
            </a:r>
            <a:r>
              <a:rPr lang="ru-MO">
                <a:solidFill>
                  <a:srgbClr val="000000"/>
                </a:solidFill>
                <a:latin typeface="Times New Roman" pitchFamily="18" charset="0"/>
                <a:cs typeface="Times New Roman" pitchFamily="18" charset="0"/>
              </a:rPr>
              <a:t>пространство</a:t>
            </a:r>
            <a:r>
              <a:rPr lang="ru-MO" smtClean="0">
                <a:solidFill>
                  <a:srgbClr val="000000"/>
                </a:solidFill>
                <a:latin typeface="Times New Roman" pitchFamily="18" charset="0"/>
                <a:cs typeface="Times New Roman" pitchFamily="18" charset="0"/>
              </a:rPr>
              <a:t>.</a:t>
            </a:r>
            <a:r>
              <a:rPr lang="en-US">
                <a:solidFill>
                  <a:srgbClr val="000000"/>
                </a:solidFill>
                <a:latin typeface="Times New Roman" pitchFamily="18" charset="0"/>
                <a:cs typeface="Times New Roman" pitchFamily="18" charset="0"/>
              </a:rPr>
              <a:t/>
            </a:r>
            <a:br>
              <a:rPr lang="en-US">
                <a:solidFill>
                  <a:srgbClr val="000000"/>
                </a:solidFill>
                <a:latin typeface="Times New Roman" pitchFamily="18" charset="0"/>
                <a:cs typeface="Times New Roman" pitchFamily="18" charset="0"/>
              </a:rPr>
            </a:br>
            <a:r>
              <a:rPr lang="ru-MO">
                <a:solidFill>
                  <a:srgbClr val="000000"/>
                </a:solidFill>
                <a:latin typeface="Times New Roman" pitchFamily="18" charset="0"/>
                <a:cs typeface="Times New Roman" pitchFamily="18" charset="0"/>
              </a:rPr>
              <a:t>Когда требуется операнд, процессор кэширует его с приоритетом. Вот почему это называется кешем </a:t>
            </a:r>
            <a:r>
              <a:rPr lang="ru-MO">
                <a:solidFill>
                  <a:srgbClr val="000000"/>
                </a:solidFill>
                <a:latin typeface="Times New Roman" pitchFamily="18" charset="0"/>
                <a:cs typeface="Times New Roman" pitchFamily="18" charset="0"/>
              </a:rPr>
              <a:t>чтения</a:t>
            </a:r>
            <a:r>
              <a:rPr lang="ru-MO" smtClean="0">
                <a:solidFill>
                  <a:srgbClr val="000000"/>
                </a:solidFill>
                <a:latin typeface="Times New Roman" pitchFamily="18" charset="0"/>
                <a:cs typeface="Times New Roman" pitchFamily="18" charset="0"/>
              </a:rPr>
              <a:t>.</a:t>
            </a:r>
            <a:r>
              <a:rPr lang="en-US">
                <a:solidFill>
                  <a:srgbClr val="000000"/>
                </a:solidFill>
                <a:latin typeface="Times New Roman" pitchFamily="18" charset="0"/>
                <a:cs typeface="Times New Roman" pitchFamily="18" charset="0"/>
              </a:rPr>
              <a:t/>
            </a:r>
            <a:br>
              <a:rPr lang="en-US">
                <a:solidFill>
                  <a:srgbClr val="000000"/>
                </a:solidFill>
                <a:latin typeface="Times New Roman" pitchFamily="18" charset="0"/>
                <a:cs typeface="Times New Roman" pitchFamily="18" charset="0"/>
              </a:rPr>
            </a:br>
            <a:r>
              <a:rPr lang="ru-MO">
                <a:solidFill>
                  <a:srgbClr val="000000"/>
                </a:solidFill>
                <a:latin typeface="Times New Roman" pitchFamily="18" charset="0"/>
                <a:cs typeface="Times New Roman" pitchFamily="18" charset="0"/>
              </a:rPr>
              <a:t>Вы можете использовать тот же кеш для записи. Вместо того, чтобы отправлять данные непосредственно в центральную память, процессор отправляет данные в кеш, что намного </a:t>
            </a:r>
            <a:r>
              <a:rPr lang="ru-MO">
                <a:solidFill>
                  <a:srgbClr val="000000"/>
                </a:solidFill>
                <a:latin typeface="Times New Roman" pitchFamily="18" charset="0"/>
                <a:cs typeface="Times New Roman" pitchFamily="18" charset="0"/>
              </a:rPr>
              <a:t>быстрее</a:t>
            </a:r>
            <a:r>
              <a:rPr lang="ru-MO" smtClean="0">
                <a:solidFill>
                  <a:srgbClr val="000000"/>
                </a:solidFill>
                <a:latin typeface="Times New Roman" pitchFamily="18" charset="0"/>
                <a:cs typeface="Times New Roman" pitchFamily="18" charset="0"/>
              </a:rPr>
              <a:t>.</a:t>
            </a:r>
            <a:endParaRPr lang="x-none" dirty="0" smtClean="0">
              <a:solidFill>
                <a:srgbClr val="000000"/>
              </a:solidFill>
              <a:latin typeface="Times New Roman" pitchFamily="18" charset="0"/>
              <a:cs typeface="Times New Roman" pitchFamily="18" charset="0"/>
            </a:endParaRPr>
          </a:p>
          <a:p>
            <a:endParaRPr lang="x-none" dirty="0">
              <a:solidFill>
                <a:srgbClr val="000000"/>
              </a:solidFill>
              <a:latin typeface="Times New Roman" pitchFamily="18" charset="0"/>
              <a:cs typeface="Times New Roman" pitchFamily="18" charset="0"/>
            </a:endParaRPr>
          </a:p>
          <a:p>
            <a:r>
              <a:rPr lang="en-US" smtClean="0">
                <a:solidFill>
                  <a:srgbClr val="000000"/>
                </a:solidFill>
                <a:latin typeface="Times New Roman" pitchFamily="18" charset="0"/>
                <a:cs typeface="Times New Roman" pitchFamily="18" charset="0"/>
              </a:rPr>
              <a:t> </a:t>
            </a:r>
            <a:r>
              <a:rPr lang="ru-MO">
                <a:solidFill>
                  <a:srgbClr val="000000"/>
                </a:solidFill>
                <a:latin typeface="Times New Roman" pitchFamily="18" charset="0"/>
                <a:cs typeface="Times New Roman" pitchFamily="18" charset="0"/>
              </a:rPr>
              <a:t>Следовательно </a:t>
            </a:r>
            <a:r>
              <a:rPr lang="en-US" smtClean="0">
                <a:solidFill>
                  <a:srgbClr val="000000"/>
                </a:solidFill>
                <a:latin typeface="Times New Roman" pitchFamily="18" charset="0"/>
                <a:cs typeface="Times New Roman" pitchFamily="18" charset="0"/>
              </a:rPr>
              <a:t>:</a:t>
            </a:r>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x-none" smtClean="0">
                <a:solidFill>
                  <a:srgbClr val="000000"/>
                </a:solidFill>
                <a:latin typeface="Times New Roman" pitchFamily="18" charset="0"/>
                <a:cs typeface="Times New Roman" pitchFamily="18" charset="0"/>
              </a:rPr>
              <a:t>	</a:t>
            </a:r>
            <a:r>
              <a:rPr lang="ru-MO">
                <a:solidFill>
                  <a:srgbClr val="000000"/>
                </a:solidFill>
                <a:latin typeface="Times New Roman" pitchFamily="18" charset="0"/>
                <a:cs typeface="Times New Roman" pitchFamily="18" charset="0"/>
              </a:rPr>
              <a:t> кэш может передавать данные в центральную память через равные промежутки времени</a:t>
            </a:r>
            <a:r>
              <a:rPr lang="en-US" smtClean="0">
                <a:solidFill>
                  <a:srgbClr val="000000"/>
                </a:solidFill>
                <a:latin typeface="Times New Roman" pitchFamily="18" charset="0"/>
                <a:cs typeface="Times New Roman" pitchFamily="18" charset="0"/>
              </a:rPr>
              <a:t>;</a:t>
            </a:r>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x-none" smtClean="0">
                <a:solidFill>
                  <a:srgbClr val="000000"/>
                </a:solidFill>
                <a:latin typeface="Times New Roman" pitchFamily="18" charset="0"/>
                <a:cs typeface="Times New Roman" pitchFamily="18" charset="0"/>
              </a:rPr>
              <a:t>	</a:t>
            </a:r>
            <a:r>
              <a:rPr lang="ru-MO">
                <a:solidFill>
                  <a:srgbClr val="000000"/>
                </a:solidFill>
                <a:latin typeface="Times New Roman" pitchFamily="18" charset="0"/>
                <a:cs typeface="Times New Roman" pitchFamily="18" charset="0"/>
              </a:rPr>
              <a:t> кэш передает данные в центральную память только после накопления определенного объема данных</a:t>
            </a:r>
            <a:r>
              <a:rPr lang="en-US" smtClean="0">
                <a:solidFill>
                  <a:srgbClr val="000000"/>
                </a:solidFill>
                <a:latin typeface="Times New Roman" pitchFamily="18" charset="0"/>
                <a:cs typeface="Times New Roman" pitchFamily="18" charset="0"/>
              </a:rPr>
              <a:t>;</a:t>
            </a:r>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x-none" smtClean="0">
                <a:solidFill>
                  <a:srgbClr val="000000"/>
                </a:solidFill>
                <a:latin typeface="Times New Roman" pitchFamily="18" charset="0"/>
                <a:cs typeface="Times New Roman" pitchFamily="18" charset="0"/>
              </a:rPr>
              <a:t>	</a:t>
            </a:r>
            <a:r>
              <a:rPr lang="ru-MO">
                <a:solidFill>
                  <a:srgbClr val="000000"/>
                </a:solidFill>
                <a:latin typeface="Times New Roman" pitchFamily="18" charset="0"/>
                <a:cs typeface="Times New Roman" pitchFamily="18" charset="0"/>
              </a:rPr>
              <a:t> кэш использует доступность шины для выполнения передачи</a:t>
            </a:r>
            <a:r>
              <a:rPr lang="en-US" smtClean="0">
                <a:solidFill>
                  <a:srgbClr val="000000"/>
                </a:solidFill>
                <a:latin typeface="Times New Roman" pitchFamily="18" charset="0"/>
                <a:cs typeface="Times New Roman" pitchFamily="18" charset="0"/>
              </a:rPr>
              <a:t>.</a:t>
            </a:r>
            <a:r>
              <a:rPr lang="en-US"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50549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5078313"/>
          </a:xfrm>
          <a:prstGeom prst="rect">
            <a:avLst/>
          </a:prstGeom>
        </p:spPr>
        <p:txBody>
          <a:bodyPr wrap="square">
            <a:spAutoFit/>
          </a:bodyPr>
          <a:lstStyle/>
          <a:p>
            <a:r>
              <a:rPr lang="ru-MO">
                <a:solidFill>
                  <a:srgbClr val="000000"/>
                </a:solidFill>
                <a:latin typeface="Times New Roman" pitchFamily="18" charset="0"/>
                <a:cs typeface="Times New Roman" pitchFamily="18" charset="0"/>
              </a:rPr>
              <a:t>Во всех трех вышеперечисленных случаях наступает критический период, когда центральная память не обновляется («актуальна»). Вот почему кеш не используется (кроме как в исключительных случаях), как описано выше. Кэширование выполняется, но оно ведет себя как проход, пропуская данные в центральную память. Вот почему он называется кэшем только для чтения или только для </a:t>
            </a:r>
            <a:r>
              <a:rPr lang="ru-MO">
                <a:solidFill>
                  <a:srgbClr val="000000"/>
                </a:solidFill>
                <a:latin typeface="Times New Roman" pitchFamily="18" charset="0"/>
                <a:cs typeface="Times New Roman" pitchFamily="18" charset="0"/>
              </a:rPr>
              <a:t>чтения</a:t>
            </a:r>
            <a:r>
              <a:rPr lang="ru-MO" smtClean="0">
                <a:solidFill>
                  <a:srgbClr val="000000"/>
                </a:solidFill>
                <a:latin typeface="Times New Roman" pitchFamily="18" charset="0"/>
                <a:cs typeface="Times New Roman" pitchFamily="18" charset="0"/>
              </a:rPr>
              <a:t>.</a:t>
            </a:r>
            <a:r>
              <a:rPr lang="en-US">
                <a:solidFill>
                  <a:srgbClr val="000000"/>
                </a:solidFill>
                <a:latin typeface="Times New Roman" pitchFamily="18" charset="0"/>
                <a:cs typeface="Times New Roman" pitchFamily="18" charset="0"/>
              </a:rPr>
              <a:t/>
            </a:r>
            <a:br>
              <a:rPr lang="en-US">
                <a:solidFill>
                  <a:srgbClr val="000000"/>
                </a:solidFill>
                <a:latin typeface="Times New Roman" pitchFamily="18" charset="0"/>
                <a:cs typeface="Times New Roman" pitchFamily="18" charset="0"/>
              </a:rPr>
            </a:br>
            <a:r>
              <a:rPr lang="ru-MO">
                <a:solidFill>
                  <a:srgbClr val="000000"/>
                </a:solidFill>
                <a:latin typeface="Times New Roman" pitchFamily="18" charset="0"/>
                <a:cs typeface="Times New Roman" pitchFamily="18" charset="0"/>
              </a:rPr>
              <a:t>Кэш, в установленные сроки, может работать </a:t>
            </a:r>
            <a:r>
              <a:rPr lang="en-US" smtClean="0">
                <a:solidFill>
                  <a:srgbClr val="000000"/>
                </a:solidFill>
                <a:latin typeface="Times New Roman" pitchFamily="18" charset="0"/>
                <a:cs typeface="Times New Roman" pitchFamily="18" charset="0"/>
              </a:rPr>
              <a:t>:</a:t>
            </a:r>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x-none" dirty="0" smtClean="0">
                <a:solidFill>
                  <a:srgbClr val="000000"/>
                </a:solidFill>
                <a:latin typeface="Times New Roman" pitchFamily="18" charset="0"/>
                <a:cs typeface="Times New Roman" pitchFamily="18" charset="0"/>
              </a:rPr>
              <a:t>	</a:t>
            </a:r>
            <a:r>
              <a:rPr lang="en-US" i="1" dirty="0" smtClean="0">
                <a:solidFill>
                  <a:srgbClr val="000000"/>
                </a:solidFill>
                <a:latin typeface="Times New Roman" pitchFamily="18" charset="0"/>
                <a:cs typeface="Times New Roman" pitchFamily="18" charset="0"/>
              </a:rPr>
              <a:t>Write-back</a:t>
            </a:r>
            <a:r>
              <a:rPr lang="en-US">
                <a:solidFill>
                  <a:srgbClr val="000000"/>
                </a:solidFill>
                <a:latin typeface="Times New Roman" pitchFamily="18" charset="0"/>
                <a:cs typeface="Times New Roman" pitchFamily="18" charset="0"/>
              </a:rPr>
              <a:t>, </a:t>
            </a:r>
            <a:r>
              <a:rPr lang="ru-MO">
                <a:solidFill>
                  <a:srgbClr val="000000"/>
                </a:solidFill>
                <a:latin typeface="Times New Roman" pitchFamily="18" charset="0"/>
                <a:cs typeface="Times New Roman" pitchFamily="18" charset="0"/>
              </a:rPr>
              <a:t>в режиме записи/чтения</a:t>
            </a:r>
            <a:r>
              <a:rPr lang="en-US" smtClean="0">
                <a:solidFill>
                  <a:srgbClr val="000000"/>
                </a:solidFill>
                <a:latin typeface="Times New Roman" pitchFamily="18" charset="0"/>
                <a:cs typeface="Times New Roman" pitchFamily="18" charset="0"/>
              </a:rPr>
              <a:t>;</a:t>
            </a:r>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x-none" dirty="0" smtClean="0">
                <a:solidFill>
                  <a:srgbClr val="000000"/>
                </a:solidFill>
                <a:latin typeface="Times New Roman" pitchFamily="18" charset="0"/>
                <a:cs typeface="Times New Roman" pitchFamily="18" charset="0"/>
              </a:rPr>
              <a:t>	</a:t>
            </a:r>
            <a:r>
              <a:rPr lang="en-US" i="1" dirty="0" smtClean="0">
                <a:solidFill>
                  <a:srgbClr val="000000"/>
                </a:solidFill>
                <a:latin typeface="Times New Roman" pitchFamily="18" charset="0"/>
                <a:cs typeface="Times New Roman" pitchFamily="18" charset="0"/>
              </a:rPr>
              <a:t>Write-through</a:t>
            </a:r>
            <a:r>
              <a:rPr lang="en-US">
                <a:solidFill>
                  <a:srgbClr val="000000"/>
                </a:solidFill>
                <a:latin typeface="Times New Roman" pitchFamily="18" charset="0"/>
                <a:cs typeface="Times New Roman" pitchFamily="18" charset="0"/>
              </a:rPr>
              <a:t>, </a:t>
            </a:r>
            <a:r>
              <a:rPr lang="ru-MO">
                <a:solidFill>
                  <a:srgbClr val="000000"/>
                </a:solidFill>
                <a:latin typeface="Times New Roman" pitchFamily="18" charset="0"/>
                <a:cs typeface="Times New Roman" pitchFamily="18" charset="0"/>
              </a:rPr>
              <a:t>прозрачное письмо; информация течет свободно, в виде страницы или блока</a:t>
            </a:r>
            <a:r>
              <a:rPr lang="en-US" smtClean="0">
                <a:solidFill>
                  <a:srgbClr val="000000"/>
                </a:solidFill>
                <a:latin typeface="Times New Roman" pitchFamily="18" charset="0"/>
                <a:cs typeface="Times New Roman" pitchFamily="18" charset="0"/>
              </a:rPr>
              <a:t>.</a:t>
            </a:r>
            <a:r>
              <a:rPr lang="en-US">
                <a:solidFill>
                  <a:srgbClr val="000000"/>
                </a:solidFill>
                <a:latin typeface="Times New Roman" pitchFamily="18" charset="0"/>
                <a:cs typeface="Times New Roman" pitchFamily="18" charset="0"/>
              </a:rPr>
              <a:t/>
            </a:r>
            <a:br>
              <a:rPr lang="en-US">
                <a:solidFill>
                  <a:srgbClr val="000000"/>
                </a:solidFill>
                <a:latin typeface="Times New Roman" pitchFamily="18" charset="0"/>
                <a:cs typeface="Times New Roman" pitchFamily="18" charset="0"/>
              </a:rPr>
            </a:br>
            <a:r>
              <a:rPr lang="ru-MO">
                <a:solidFill>
                  <a:srgbClr val="000000"/>
                </a:solidFill>
                <a:latin typeface="Times New Roman" pitchFamily="18" charset="0"/>
                <a:cs typeface="Times New Roman" pitchFamily="18" charset="0"/>
              </a:rPr>
              <a:t>Классический случай потери данных на ПК под управлением Windows 3.0 изначально был кэширован. Речь шла о передаче данных на винчестер (по "логическому" каналу). Windows использует буфер, созданный командой SmartDrive для жесткого диска. Память обычно работает путем записи (кэш записи). Когда вы выходите из Windows для завершения рабочего сеанса, следующим шагом после возврата в DOS является выключение </a:t>
            </a:r>
            <a:r>
              <a:rPr lang="ru-MO">
                <a:solidFill>
                  <a:srgbClr val="000000"/>
                </a:solidFill>
                <a:latin typeface="Times New Roman" pitchFamily="18" charset="0"/>
                <a:cs typeface="Times New Roman" pitchFamily="18" charset="0"/>
              </a:rPr>
              <a:t>компьютера</a:t>
            </a:r>
            <a:r>
              <a:rPr lang="ru-MO" smtClean="0">
                <a:solidFill>
                  <a:srgbClr val="000000"/>
                </a:solidFill>
                <a:latin typeface="Times New Roman" pitchFamily="18" charset="0"/>
                <a:cs typeface="Times New Roman" pitchFamily="18" charset="0"/>
              </a:rPr>
              <a:t>.</a:t>
            </a:r>
            <a:r>
              <a:rPr lang="x-none"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x-none" smtClean="0">
                <a:solidFill>
                  <a:srgbClr val="000000"/>
                </a:solidFill>
                <a:latin typeface="Times New Roman" pitchFamily="18" charset="0"/>
                <a:cs typeface="Times New Roman" pitchFamily="18" charset="0"/>
              </a:rPr>
              <a:t>	</a:t>
            </a:r>
            <a:r>
              <a:rPr lang="ru-MO">
                <a:solidFill>
                  <a:srgbClr val="000000"/>
                </a:solidFill>
                <a:latin typeface="Times New Roman" pitchFamily="18" charset="0"/>
                <a:cs typeface="Times New Roman" pitchFamily="18" charset="0"/>
              </a:rPr>
              <a:t> Между завершением работы Windows и завершением работы SmartDrive не успел передать кэшированный блок данных на диск. Многие пользователи были удивлены, обнаружив потерю данных и даже целых файлов. В результате, начиная с Windows 3.1, Microsoft исправила эту ситуацию </a:t>
            </a:r>
            <a:r>
              <a:rPr lang="ru-MO">
                <a:solidFill>
                  <a:srgbClr val="000000"/>
                </a:solidFill>
                <a:latin typeface="Times New Roman" pitchFamily="18" charset="0"/>
                <a:cs typeface="Times New Roman" pitchFamily="18" charset="0"/>
              </a:rPr>
              <a:t>двумя </a:t>
            </a:r>
            <a:r>
              <a:rPr lang="ru-MO" smtClean="0">
                <a:solidFill>
                  <a:srgbClr val="000000"/>
                </a:solidFill>
                <a:latin typeface="Times New Roman" pitchFamily="18" charset="0"/>
                <a:cs typeface="Times New Roman" pitchFamily="18" charset="0"/>
              </a:rPr>
              <a:t>способами</a:t>
            </a:r>
            <a:r>
              <a:rPr lang="en-US" smtClean="0">
                <a:solidFill>
                  <a:srgbClr val="000000"/>
                </a:solidFill>
                <a:latin typeface="Times New Roman" pitchFamily="18" charset="0"/>
                <a:cs typeface="Times New Roman" pitchFamily="18" charset="0"/>
              </a:rPr>
              <a:t>:</a:t>
            </a:r>
            <a:endParaRPr lang="x-none" dirty="0" smtClean="0">
              <a:solidFill>
                <a:srgbClr val="000000"/>
              </a:solidFill>
              <a:latin typeface="Times New Roman" pitchFamily="18" charset="0"/>
              <a:cs typeface="Times New Roman" pitchFamily="18" charset="0"/>
            </a:endParaRPr>
          </a:p>
          <a:p>
            <a:r>
              <a:rPr lang="en-US">
                <a:solidFill>
                  <a:srgbClr val="000000"/>
                </a:solidFill>
                <a:latin typeface="Times New Roman" pitchFamily="18" charset="0"/>
                <a:cs typeface="Times New Roman" pitchFamily="18" charset="0"/>
              </a:rPr>
              <a:t/>
            </a:r>
            <a:br>
              <a:rPr lang="en-US">
                <a:solidFill>
                  <a:srgbClr val="000000"/>
                </a:solidFill>
                <a:latin typeface="Times New Roman" pitchFamily="18" charset="0"/>
                <a:cs typeface="Times New Roman" pitchFamily="18" charset="0"/>
              </a:rPr>
            </a:br>
            <a:r>
              <a:rPr lang="ru-MO">
                <a:solidFill>
                  <a:srgbClr val="000000"/>
                </a:solidFill>
                <a:latin typeface="Times New Roman" pitchFamily="18" charset="0"/>
                <a:cs typeface="Times New Roman" pitchFamily="18" charset="0"/>
              </a:rPr>
              <a:t>Подсказка DOS не должна появляться на экране при выходе из Windows до завершения переноса данных на жесткий диск; Кэш по определению должен быть прозрачным для записи; использование кеша записи, чтобы быть экспресс-выбором для пользователя</a:t>
            </a:r>
            <a:r>
              <a:rPr lang="en-US" smtClean="0">
                <a:solidFill>
                  <a:srgbClr val="000000"/>
                </a:solidFill>
                <a:latin typeface="Times New Roman" pitchFamily="18" charset="0"/>
                <a:cs typeface="Times New Roman" pitchFamily="18" charset="0"/>
              </a:rPr>
              <a:t>. </a:t>
            </a:r>
            <a:endParaRPr lang="en-US"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6791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096000" cy="369332"/>
          </a:xfrm>
          <a:prstGeom prst="rect">
            <a:avLst/>
          </a:prstGeom>
        </p:spPr>
        <p:txBody>
          <a:bodyPr>
            <a:spAutoFit/>
          </a:bodyPr>
          <a:lstStyle/>
          <a:p>
            <a:r>
              <a:rPr lang="ru-MO" b="1">
                <a:solidFill>
                  <a:srgbClr val="000000"/>
                </a:solidFill>
                <a:latin typeface="Times New Roman" pitchFamily="18" charset="0"/>
                <a:cs typeface="Times New Roman" pitchFamily="18" charset="0"/>
              </a:rPr>
              <a:t>Первичный и вторичный кэш</a:t>
            </a:r>
            <a:endParaRPr lang="en-US" dirty="0">
              <a:latin typeface="Times New Roman" pitchFamily="18" charset="0"/>
              <a:cs typeface="Times New Roman" pitchFamily="18" charset="0"/>
            </a:endParaRPr>
          </a:p>
        </p:txBody>
      </p:sp>
      <p:sp>
        <p:nvSpPr>
          <p:cNvPr id="5" name="Прямоугольник 4"/>
          <p:cNvSpPr/>
          <p:nvPr/>
        </p:nvSpPr>
        <p:spPr>
          <a:xfrm>
            <a:off x="0" y="184666"/>
            <a:ext cx="12192000" cy="1200329"/>
          </a:xfrm>
          <a:prstGeom prst="rect">
            <a:avLst/>
          </a:prstGeom>
        </p:spPr>
        <p:txBody>
          <a:bodyPr wrap="square">
            <a:spAutoFit/>
          </a:bodyPr>
          <a:lstStyle/>
          <a:p>
            <a:r>
              <a:rPr lang="ru-MO">
                <a:solidFill>
                  <a:srgbClr val="000000"/>
                </a:solidFill>
                <a:latin typeface="Times New Roman" pitchFamily="18" charset="0"/>
                <a:cs typeface="Times New Roman" pitchFamily="18" charset="0"/>
              </a:rPr>
              <a:t>Кэши могут существовать на многих уровнях </a:t>
            </a:r>
            <a:r>
              <a:rPr lang="en-US" smtClean="0">
                <a:solidFill>
                  <a:srgbClr val="000000"/>
                </a:solidFill>
                <a:latin typeface="Times New Roman" pitchFamily="18" charset="0"/>
                <a:cs typeface="Times New Roman" pitchFamily="18" charset="0"/>
              </a:rPr>
              <a:t>:</a:t>
            </a:r>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en-US" dirty="0">
                <a:solidFill>
                  <a:srgbClr val="000000"/>
                </a:solidFill>
                <a:latin typeface="Times New Roman" pitchFamily="18" charset="0"/>
                <a:cs typeface="Times New Roman" pitchFamily="18" charset="0"/>
              </a:rPr>
              <a:t>1</a:t>
            </a:r>
            <a:r>
              <a:rPr lang="en-US">
                <a:solidFill>
                  <a:srgbClr val="000000"/>
                </a:solidFill>
                <a:latin typeface="Times New Roman" pitchFamily="18" charset="0"/>
                <a:cs typeface="Times New Roman" pitchFamily="18" charset="0"/>
              </a:rPr>
              <a:t>. </a:t>
            </a:r>
            <a:r>
              <a:rPr lang="ru-MO">
                <a:solidFill>
                  <a:srgbClr val="000000"/>
                </a:solidFill>
                <a:latin typeface="Times New Roman" pitchFamily="18" charset="0"/>
                <a:cs typeface="Times New Roman" pitchFamily="18" charset="0"/>
              </a:rPr>
              <a:t>Первичный кэш, встроенный в микропроцессор; он очень эффективен, но имеет ограниченную емкость, от 8 кб до 64 </a:t>
            </a:r>
            <a:r>
              <a:rPr lang="ru-MO">
                <a:solidFill>
                  <a:srgbClr val="000000"/>
                </a:solidFill>
                <a:latin typeface="Times New Roman" pitchFamily="18" charset="0"/>
                <a:cs typeface="Times New Roman" pitchFamily="18" charset="0"/>
              </a:rPr>
              <a:t>кб</a:t>
            </a:r>
            <a:r>
              <a:rPr lang="ru-MO" smtClean="0">
                <a:solidFill>
                  <a:srgbClr val="000000"/>
                </a:solidFill>
                <a:latin typeface="Times New Roman" pitchFamily="18" charset="0"/>
                <a:cs typeface="Times New Roman" pitchFamily="18" charset="0"/>
              </a:rPr>
              <a:t>.</a:t>
            </a:r>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en-US" dirty="0">
                <a:solidFill>
                  <a:srgbClr val="000000"/>
                </a:solidFill>
                <a:latin typeface="Times New Roman" pitchFamily="18" charset="0"/>
                <a:cs typeface="Times New Roman" pitchFamily="18" charset="0"/>
              </a:rPr>
              <a:t>2</a:t>
            </a:r>
            <a:r>
              <a:rPr lang="en-US">
                <a:solidFill>
                  <a:srgbClr val="000000"/>
                </a:solidFill>
                <a:latin typeface="Times New Roman" pitchFamily="18" charset="0"/>
                <a:cs typeface="Times New Roman" pitchFamily="18" charset="0"/>
              </a:rPr>
              <a:t>. </a:t>
            </a:r>
            <a:r>
              <a:rPr lang="ru-MO">
                <a:solidFill>
                  <a:srgbClr val="000000"/>
                </a:solidFill>
                <a:latin typeface="Times New Roman" pitchFamily="18" charset="0"/>
                <a:cs typeface="Times New Roman" pitchFamily="18" charset="0"/>
              </a:rPr>
              <a:t>Вторичный кэш вне микропроцессора, поэтому он может иметь большую емкость; часто превышает 128 кб</a:t>
            </a:r>
            <a:r>
              <a:rPr lang="en-US" smtClean="0">
                <a:solidFill>
                  <a:srgbClr val="000000"/>
                </a:solidFill>
                <a:latin typeface="Times New Roman" pitchFamily="18" charset="0"/>
                <a:cs typeface="Times New Roman" pitchFamily="18" charset="0"/>
              </a:rPr>
              <a:t>.</a:t>
            </a:r>
            <a:r>
              <a:rPr lang="en-US"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8" name="Рисунок 7"/>
          <p:cNvPicPr>
            <a:picLocks noChangeAspect="1"/>
          </p:cNvPicPr>
          <p:nvPr/>
        </p:nvPicPr>
        <p:blipFill>
          <a:blip r:embed="rId2"/>
          <a:stretch>
            <a:fillRect/>
          </a:stretch>
        </p:blipFill>
        <p:spPr>
          <a:xfrm>
            <a:off x="0" y="1569661"/>
            <a:ext cx="8255085" cy="4831144"/>
          </a:xfrm>
          <a:prstGeom prst="rect">
            <a:avLst/>
          </a:prstGeom>
        </p:spPr>
      </p:pic>
      <p:sp>
        <p:nvSpPr>
          <p:cNvPr id="9" name="Прямоугольник 8"/>
          <p:cNvSpPr/>
          <p:nvPr/>
        </p:nvSpPr>
        <p:spPr>
          <a:xfrm>
            <a:off x="8255086" y="1844424"/>
            <a:ext cx="3867504" cy="3139321"/>
          </a:xfrm>
          <a:prstGeom prst="rect">
            <a:avLst/>
          </a:prstGeom>
        </p:spPr>
        <p:txBody>
          <a:bodyPr wrap="square">
            <a:spAutoFit/>
          </a:bodyPr>
          <a:lstStyle/>
          <a:p>
            <a:r>
              <a:rPr lang="ru-MO">
                <a:solidFill>
                  <a:srgbClr val="000000"/>
                </a:solidFill>
                <a:latin typeface="Times New Roman" pitchFamily="18" charset="0"/>
                <a:cs typeface="Times New Roman" pitchFamily="18" charset="0"/>
              </a:rPr>
              <a:t>На рисунке показано расположение основного кэша внутри микропроцессора (Power PC) и вторичного кэша между микропроцессором и центральной памятью, а на рисунке более точно показано положение первичного кэша во внутренней структуре Power PC 601. Память совместно используется в кэше данных и в кэше инструкций.</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453681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0"/>
            <a:ext cx="6486525" cy="3295650"/>
          </a:xfrm>
          <a:prstGeom prst="rect">
            <a:avLst/>
          </a:prstGeom>
        </p:spPr>
      </p:pic>
      <p:sp>
        <p:nvSpPr>
          <p:cNvPr id="5" name="Прямоугольник 4"/>
          <p:cNvSpPr/>
          <p:nvPr/>
        </p:nvSpPr>
        <p:spPr>
          <a:xfrm>
            <a:off x="0" y="3295650"/>
            <a:ext cx="7142672" cy="369332"/>
          </a:xfrm>
          <a:prstGeom prst="rect">
            <a:avLst/>
          </a:prstGeom>
        </p:spPr>
        <p:txBody>
          <a:bodyPr wrap="square">
            <a:spAutoFit/>
          </a:bodyPr>
          <a:lstStyle/>
          <a:p>
            <a:r>
              <a:rPr lang="ru-MO">
                <a:solidFill>
                  <a:srgbClr val="000000"/>
                </a:solidFill>
                <a:latin typeface="Helvetica" panose="020B0604020202020204" pitchFamily="34" charset="0"/>
              </a:rPr>
              <a:t>Связь между основным кешем и другими внутренними дисками</a:t>
            </a:r>
            <a:endParaRPr lang="en-US" dirty="0"/>
          </a:p>
        </p:txBody>
      </p:sp>
    </p:spTree>
    <p:extLst>
      <p:ext uri="{BB962C8B-B14F-4D97-AF65-F5344CB8AC3E}">
        <p14:creationId xmlns:p14="http://schemas.microsoft.com/office/powerpoint/2010/main" val="2838637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096000" cy="369332"/>
          </a:xfrm>
          <a:prstGeom prst="rect">
            <a:avLst/>
          </a:prstGeom>
        </p:spPr>
        <p:txBody>
          <a:bodyPr>
            <a:spAutoFit/>
          </a:bodyPr>
          <a:lstStyle/>
          <a:p>
            <a:r>
              <a:rPr lang="ru-MO" b="1">
                <a:solidFill>
                  <a:srgbClr val="000000"/>
                </a:solidFill>
                <a:latin typeface="Times New Roman" pitchFamily="18" charset="0"/>
                <a:cs typeface="Times New Roman" pitchFamily="18" charset="0"/>
              </a:rPr>
              <a:t>Унифицированные кеши, отдельные кеши</a:t>
            </a:r>
            <a:endParaRPr lang="en-US" dirty="0">
              <a:latin typeface="Times New Roman" pitchFamily="18" charset="0"/>
              <a:cs typeface="Times New Roman" pitchFamily="18" charset="0"/>
            </a:endParaRPr>
          </a:p>
        </p:txBody>
      </p:sp>
      <p:sp>
        <p:nvSpPr>
          <p:cNvPr id="5" name="Прямоугольник 4"/>
          <p:cNvSpPr/>
          <p:nvPr/>
        </p:nvSpPr>
        <p:spPr>
          <a:xfrm>
            <a:off x="0" y="369332"/>
            <a:ext cx="12192000" cy="2031325"/>
          </a:xfrm>
          <a:prstGeom prst="rect">
            <a:avLst/>
          </a:prstGeom>
        </p:spPr>
        <p:txBody>
          <a:bodyPr wrap="square">
            <a:spAutoFit/>
          </a:bodyPr>
          <a:lstStyle/>
          <a:p>
            <a:r>
              <a:rPr lang="ru-MO">
                <a:solidFill>
                  <a:srgbClr val="000000"/>
                </a:solidFill>
                <a:latin typeface="Times New Roman" pitchFamily="18" charset="0"/>
                <a:cs typeface="Times New Roman" pitchFamily="18" charset="0"/>
              </a:rPr>
              <a:t>Информация, хранящаяся в буфере, может быть </a:t>
            </a:r>
            <a:r>
              <a:rPr lang="ru-MO">
                <a:solidFill>
                  <a:srgbClr val="000000"/>
                </a:solidFill>
                <a:latin typeface="Times New Roman" pitchFamily="18" charset="0"/>
                <a:cs typeface="Times New Roman" pitchFamily="18" charset="0"/>
              </a:rPr>
              <a:t>двух </a:t>
            </a:r>
            <a:r>
              <a:rPr lang="ru-MO" smtClean="0">
                <a:solidFill>
                  <a:srgbClr val="000000"/>
                </a:solidFill>
                <a:latin typeface="Times New Roman" pitchFamily="18" charset="0"/>
                <a:cs typeface="Times New Roman" pitchFamily="18" charset="0"/>
              </a:rPr>
              <a:t>типов</a:t>
            </a:r>
            <a:r>
              <a:rPr lang="en-US" smtClean="0">
                <a:solidFill>
                  <a:srgbClr val="000000"/>
                </a:solidFill>
                <a:latin typeface="Times New Roman" pitchFamily="18" charset="0"/>
                <a:cs typeface="Times New Roman" pitchFamily="18" charset="0"/>
              </a:rPr>
              <a:t>:</a:t>
            </a:r>
            <a:r>
              <a:rPr lang="en-US">
                <a:solidFill>
                  <a:srgbClr val="000000"/>
                </a:solidFill>
                <a:latin typeface="Times New Roman" pitchFamily="18" charset="0"/>
                <a:cs typeface="Times New Roman" pitchFamily="18" charset="0"/>
              </a:rPr>
              <a:t/>
            </a:r>
            <a:br>
              <a:rPr lang="en-US">
                <a:solidFill>
                  <a:srgbClr val="000000"/>
                </a:solidFill>
                <a:latin typeface="Times New Roman" pitchFamily="18" charset="0"/>
                <a:cs typeface="Times New Roman" pitchFamily="18" charset="0"/>
              </a:rPr>
            </a:br>
            <a:r>
              <a:rPr lang="ru-MO">
                <a:solidFill>
                  <a:srgbClr val="000000"/>
                </a:solidFill>
                <a:latin typeface="Times New Roman" pitchFamily="18" charset="0"/>
                <a:cs typeface="Times New Roman" pitchFamily="18" charset="0"/>
              </a:rPr>
              <a:t>инструкции (программы) и числа (операнды). В результате можно представить два </a:t>
            </a:r>
            <a:r>
              <a:rPr lang="ru-MO">
                <a:solidFill>
                  <a:srgbClr val="000000"/>
                </a:solidFill>
                <a:latin typeface="Times New Roman" pitchFamily="18" charset="0"/>
                <a:cs typeface="Times New Roman" pitchFamily="18" charset="0"/>
              </a:rPr>
              <a:t>типа </a:t>
            </a:r>
            <a:r>
              <a:rPr lang="ru-MO" smtClean="0">
                <a:solidFill>
                  <a:srgbClr val="000000"/>
                </a:solidFill>
                <a:latin typeface="Times New Roman" pitchFamily="18" charset="0"/>
                <a:cs typeface="Times New Roman" pitchFamily="18" charset="0"/>
              </a:rPr>
              <a:t>архитектуры</a:t>
            </a:r>
            <a:r>
              <a:rPr lang="en-US" smtClean="0">
                <a:solidFill>
                  <a:srgbClr val="000000"/>
                </a:solidFill>
                <a:latin typeface="Times New Roman" pitchFamily="18" charset="0"/>
                <a:cs typeface="Times New Roman" pitchFamily="18" charset="0"/>
              </a:rPr>
              <a:t>:</a:t>
            </a:r>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x-none" smtClean="0">
                <a:solidFill>
                  <a:srgbClr val="000000"/>
                </a:solidFill>
                <a:latin typeface="Times New Roman" pitchFamily="18" charset="0"/>
                <a:cs typeface="Times New Roman" pitchFamily="18" charset="0"/>
              </a:rPr>
              <a:t>	</a:t>
            </a:r>
            <a:r>
              <a:rPr lang="ru-MO">
                <a:solidFill>
                  <a:srgbClr val="000000"/>
                </a:solidFill>
                <a:latin typeface="Times New Roman" pitchFamily="18" charset="0"/>
                <a:cs typeface="Times New Roman" pitchFamily="18" charset="0"/>
              </a:rPr>
              <a:t> С единым кешем, в котором хранятся как инструкции, так и данные; эта память называется унифицированным кешем. Его проще реализовать, но это не лучшая формула</a:t>
            </a:r>
            <a:r>
              <a:rPr lang="en-US" smtClean="0">
                <a:solidFill>
                  <a:srgbClr val="000000"/>
                </a:solidFill>
                <a:latin typeface="Times New Roman" pitchFamily="18" charset="0"/>
                <a:cs typeface="Times New Roman" pitchFamily="18" charset="0"/>
              </a:rPr>
              <a:t>.</a:t>
            </a:r>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x-none" smtClean="0">
                <a:solidFill>
                  <a:srgbClr val="000000"/>
                </a:solidFill>
                <a:latin typeface="Times New Roman" pitchFamily="18" charset="0"/>
                <a:cs typeface="Times New Roman" pitchFamily="18" charset="0"/>
              </a:rPr>
              <a:t>	</a:t>
            </a:r>
            <a:r>
              <a:rPr lang="ru-MO">
                <a:solidFill>
                  <a:srgbClr val="000000"/>
                </a:solidFill>
                <a:latin typeface="Times New Roman" pitchFamily="18" charset="0"/>
                <a:cs typeface="Times New Roman" pitchFamily="18" charset="0"/>
              </a:rPr>
              <a:t> С двумя отдельными кэшами, один для инструкций и один для данных. Реализация сложнее, но это самая эффективная формула. Устранена причина конфликта при доступе к памяти, которая проявляется в унифицированных. Используется название отдельные кэши, а структура называется Гарвардской архитектурой.</a:t>
            </a:r>
            <a:r>
              <a:rPr lang="en-US" smtClean="0">
                <a:solidFill>
                  <a:srgbClr val="000000"/>
                </a:solidFill>
                <a:latin typeface="Times New Roman" pitchFamily="18" charset="0"/>
                <a:cs typeface="Times New Roman" pitchFamily="18" charset="0"/>
              </a:rPr>
              <a:t>.</a:t>
            </a:r>
            <a:r>
              <a:rPr lang="en-US"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6" name="Прямоугольник 5"/>
          <p:cNvSpPr/>
          <p:nvPr/>
        </p:nvSpPr>
        <p:spPr>
          <a:xfrm>
            <a:off x="0" y="2400657"/>
            <a:ext cx="6096000" cy="369332"/>
          </a:xfrm>
          <a:prstGeom prst="rect">
            <a:avLst/>
          </a:prstGeom>
        </p:spPr>
        <p:txBody>
          <a:bodyPr>
            <a:spAutoFit/>
          </a:bodyPr>
          <a:lstStyle/>
          <a:p>
            <a:r>
              <a:rPr lang="ru-MO" b="1">
                <a:solidFill>
                  <a:srgbClr val="000000"/>
                </a:solidFill>
                <a:latin typeface="Times New Roman" pitchFamily="18" charset="0"/>
                <a:cs typeface="Times New Roman" pitchFamily="18" charset="0"/>
              </a:rPr>
              <a:t>Процедуры мониторинга кэша</a:t>
            </a:r>
            <a:endParaRPr lang="en-US" dirty="0">
              <a:latin typeface="Times New Roman" pitchFamily="18" charset="0"/>
              <a:cs typeface="Times New Roman" pitchFamily="18" charset="0"/>
            </a:endParaRPr>
          </a:p>
        </p:txBody>
      </p:sp>
      <p:sp>
        <p:nvSpPr>
          <p:cNvPr id="7" name="Прямоугольник 6"/>
          <p:cNvSpPr/>
          <p:nvPr/>
        </p:nvSpPr>
        <p:spPr>
          <a:xfrm>
            <a:off x="0" y="2769989"/>
            <a:ext cx="12192000" cy="3139321"/>
          </a:xfrm>
          <a:prstGeom prst="rect">
            <a:avLst/>
          </a:prstGeom>
        </p:spPr>
        <p:txBody>
          <a:bodyPr wrap="square">
            <a:spAutoFit/>
          </a:bodyPr>
          <a:lstStyle/>
          <a:p>
            <a:r>
              <a:rPr lang="ru-MO">
                <a:solidFill>
                  <a:srgbClr val="000000"/>
                </a:solidFill>
                <a:latin typeface="Times New Roman" pitchFamily="18" charset="0"/>
                <a:cs typeface="Times New Roman" pitchFamily="18" charset="0"/>
              </a:rPr>
              <a:t>Кэшированная информация является копией кэшированной информации. Это проверяется с помощью специальных процедур и называется непротиворечивостью. Проверка выполняется под управлением процессора. Наиболее распространенной стратегией является протокол MESI (Modified, Exclusive, Shared, Invalid) с его 4 состояниями, записанными в 4 конкретных индикаторах для каждой строки данных в кэше.</a:t>
            </a:r>
            <a:r>
              <a:rPr lang="en-US" smtClean="0">
                <a:solidFill>
                  <a:srgbClr val="000000"/>
                </a:solidFill>
                <a:latin typeface="Times New Roman" pitchFamily="18" charset="0"/>
                <a:cs typeface="Times New Roman" pitchFamily="18" charset="0"/>
              </a:rPr>
              <a:t>.</a:t>
            </a:r>
            <a:r>
              <a:rPr lang="x-none"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endParaRPr lang="x-none" dirty="0" smtClean="0">
              <a:solidFill>
                <a:srgbClr val="000000"/>
              </a:solidFill>
              <a:latin typeface="Times New Roman" pitchFamily="18" charset="0"/>
              <a:cs typeface="Times New Roman" pitchFamily="18" charset="0"/>
            </a:endParaRPr>
          </a:p>
          <a:p>
            <a:r>
              <a:rPr lang="en-US" i="1" smtClean="0">
                <a:solidFill>
                  <a:srgbClr val="000000"/>
                </a:solidFill>
                <a:latin typeface="Times New Roman" pitchFamily="18" charset="0"/>
                <a:cs typeface="Times New Roman" pitchFamily="18" charset="0"/>
              </a:rPr>
              <a:t>Modified </a:t>
            </a:r>
            <a:r>
              <a:rPr lang="ru-MO">
                <a:solidFill>
                  <a:srgbClr val="000000"/>
                </a:solidFill>
                <a:latin typeface="Times New Roman" pitchFamily="18" charset="0"/>
                <a:cs typeface="Times New Roman" pitchFamily="18" charset="0"/>
              </a:rPr>
              <a:t>(Изменение): кешированная строка изменена из содержимого памяти</a:t>
            </a:r>
            <a:r>
              <a:rPr lang="en-US" smtClean="0">
                <a:solidFill>
                  <a:srgbClr val="000000"/>
                </a:solidFill>
                <a:latin typeface="Times New Roman" pitchFamily="18" charset="0"/>
                <a:cs typeface="Times New Roman" pitchFamily="18" charset="0"/>
              </a:rPr>
              <a:t>.</a:t>
            </a:r>
            <a:r>
              <a:rPr lang="en-US" smtClean="0">
                <a:latin typeface="Times New Roman" pitchFamily="18" charset="0"/>
                <a:cs typeface="Times New Roman" pitchFamily="18" charset="0"/>
              </a:rPr>
              <a:t> </a:t>
            </a:r>
            <a:endParaRPr lang="x-none" dirty="0" smtClean="0">
              <a:latin typeface="Times New Roman" pitchFamily="18" charset="0"/>
              <a:cs typeface="Times New Roman" pitchFamily="18" charset="0"/>
            </a:endParaRPr>
          </a:p>
          <a:p>
            <a:r>
              <a:rPr lang="en-US" i="1" smtClean="0">
                <a:latin typeface="Times New Roman" pitchFamily="18" charset="0"/>
                <a:cs typeface="Times New Roman" pitchFamily="18" charset="0"/>
              </a:rPr>
              <a:t>Exclusive </a:t>
            </a:r>
            <a:r>
              <a:rPr lang="ru-MO">
                <a:latin typeface="Times New Roman" pitchFamily="18" charset="0"/>
                <a:cs typeface="Times New Roman" pitchFamily="18" charset="0"/>
              </a:rPr>
              <a:t>(Эксклюзив): Строка кэша содержит данные, идентичные памяти по тем же адресам. Ни в одном другом кеше нет таких же данных</a:t>
            </a:r>
            <a:r>
              <a:rPr lang="en-US" smtClean="0">
                <a:latin typeface="Times New Roman" pitchFamily="18" charset="0"/>
                <a:cs typeface="Times New Roman" pitchFamily="18" charset="0"/>
              </a:rPr>
              <a:t>.</a:t>
            </a:r>
            <a:endParaRPr lang="x-none" dirty="0" smtClean="0">
              <a:latin typeface="Times New Roman" pitchFamily="18" charset="0"/>
              <a:cs typeface="Times New Roman" pitchFamily="18" charset="0"/>
            </a:endParaRPr>
          </a:p>
          <a:p>
            <a:r>
              <a:rPr lang="en-US" i="1" smtClean="0">
                <a:latin typeface="Times New Roman" pitchFamily="18" charset="0"/>
                <a:cs typeface="Times New Roman" pitchFamily="18" charset="0"/>
              </a:rPr>
              <a:t>Shared </a:t>
            </a:r>
            <a:r>
              <a:rPr lang="ru-MO">
                <a:latin typeface="Times New Roman" pitchFamily="18" charset="0"/>
                <a:cs typeface="Times New Roman" pitchFamily="18" charset="0"/>
              </a:rPr>
              <a:t>(Общий доступ): Строка кэша содержит данные, идентичные памяти по тем же адресам. В другом кэше те же данные</a:t>
            </a:r>
            <a:r>
              <a:rPr lang="en-US" smtClean="0">
                <a:latin typeface="Times New Roman" pitchFamily="18" charset="0"/>
                <a:cs typeface="Times New Roman" pitchFamily="18" charset="0"/>
              </a:rPr>
              <a:t>.</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i="1" dirty="0" err="1">
                <a:latin typeface="Times New Roman" pitchFamily="18" charset="0"/>
                <a:cs typeface="Times New Roman" pitchFamily="18" charset="0"/>
              </a:rPr>
              <a:t>Invalide</a:t>
            </a:r>
            <a:r>
              <a:rPr lang="en-US" i="1" dirty="0">
                <a:latin typeface="Times New Roman" pitchFamily="18" charset="0"/>
                <a:cs typeface="Times New Roman" pitchFamily="18" charset="0"/>
              </a:rPr>
              <a:t> </a:t>
            </a:r>
            <a:r>
              <a:rPr lang="en-US">
                <a:latin typeface="Times New Roman" pitchFamily="18" charset="0"/>
                <a:cs typeface="Times New Roman" pitchFamily="18" charset="0"/>
              </a:rPr>
              <a:t>: </a:t>
            </a:r>
            <a:r>
              <a:rPr lang="ru-MO">
                <a:latin typeface="Times New Roman" pitchFamily="18" charset="0"/>
                <a:cs typeface="Times New Roman" pitchFamily="18" charset="0"/>
              </a:rPr>
              <a:t>строка кэша не содержит допустимых данных.</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725467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2585323"/>
          </a:xfrm>
          <a:prstGeom prst="rect">
            <a:avLst/>
          </a:prstGeom>
        </p:spPr>
        <p:txBody>
          <a:bodyPr wrap="square">
            <a:spAutoFit/>
          </a:bodyPr>
          <a:lstStyle/>
          <a:p>
            <a:r>
              <a:rPr lang="ru-MO" smtClean="0">
                <a:latin typeface="Times New Roman" pitchFamily="18" charset="0"/>
                <a:cs typeface="Times New Roman" pitchFamily="18" charset="0"/>
              </a:rPr>
              <a:t>В </a:t>
            </a:r>
            <a:r>
              <a:rPr lang="ru-MO">
                <a:latin typeface="Times New Roman" pitchFamily="18" charset="0"/>
                <a:cs typeface="Times New Roman" pitchFamily="18" charset="0"/>
              </a:rPr>
              <a:t>зависимости от значения индикаторов (0 или 1) процессор может построчно проверять соответствие и вносить необходимые исправления</a:t>
            </a:r>
            <a:r>
              <a:rPr lang="ru-MO">
                <a:latin typeface="Times New Roman" pitchFamily="18" charset="0"/>
                <a:cs typeface="Times New Roman" pitchFamily="18" charset="0"/>
              </a:rPr>
              <a:t>. </a:t>
            </a:r>
            <a:endParaRPr lang="ru-MO" smtClean="0">
              <a:latin typeface="Times New Roman" pitchFamily="18" charset="0"/>
              <a:cs typeface="Times New Roman" pitchFamily="18" charset="0"/>
            </a:endParaRPr>
          </a:p>
          <a:p>
            <a:r>
              <a:rPr lang="ru-MO" smtClean="0">
                <a:latin typeface="Times New Roman" pitchFamily="18" charset="0"/>
                <a:cs typeface="Times New Roman" pitchFamily="18" charset="0"/>
              </a:rPr>
              <a:t>Протокол </a:t>
            </a:r>
            <a:r>
              <a:rPr lang="ru-MO">
                <a:latin typeface="Times New Roman" pitchFamily="18" charset="0"/>
                <a:cs typeface="Times New Roman" pitchFamily="18" charset="0"/>
              </a:rPr>
              <a:t>MESI также может применяться в сокращенном виде. Проверка согласованности кэша с содержимым основной памяти или содержимым другого буфера гарантируется логикой отслеживания, которая работает совместно с протоколом MESI</a:t>
            </a:r>
            <a:r>
              <a:rPr lang="ru-MO">
                <a:latin typeface="Times New Roman" pitchFamily="18" charset="0"/>
                <a:cs typeface="Times New Roman" pitchFamily="18" charset="0"/>
              </a:rPr>
              <a:t>. </a:t>
            </a:r>
            <a:endParaRPr lang="ru-MO" smtClean="0">
              <a:latin typeface="Times New Roman" pitchFamily="18" charset="0"/>
              <a:cs typeface="Times New Roman" pitchFamily="18" charset="0"/>
            </a:endParaRPr>
          </a:p>
          <a:p>
            <a:r>
              <a:rPr lang="ru-MO" smtClean="0">
                <a:latin typeface="Times New Roman" pitchFamily="18" charset="0"/>
                <a:cs typeface="Times New Roman" pitchFamily="18" charset="0"/>
              </a:rPr>
              <a:t>Согласованность </a:t>
            </a:r>
            <a:r>
              <a:rPr lang="ru-MO">
                <a:latin typeface="Times New Roman" pitchFamily="18" charset="0"/>
                <a:cs typeface="Times New Roman" pitchFamily="18" charset="0"/>
              </a:rPr>
              <a:t>требуется, в частности, когда главный процессор запрашивает данные из центральной памяти; он требует, чтобы подчиненные процессоры проверяли свои кэши, прежде чем узнать, были ли данные уже скопированы в центральную память. Как правило, каждая строка кэша имеет тег доступа к порту, выделенному для транзакций шины путем отслеживания; следовательно, отслеживание трафика не препятствует доступу процессора к кешу.</a:t>
            </a:r>
            <a:endParaRPr lang="en-US" dirty="0">
              <a:latin typeface="Times New Roman" pitchFamily="18" charset="0"/>
              <a:cs typeface="Times New Roman" pitchFamily="18" charset="0"/>
            </a:endParaRPr>
          </a:p>
        </p:txBody>
      </p:sp>
      <p:sp>
        <p:nvSpPr>
          <p:cNvPr id="5" name="Прямоугольник 4"/>
          <p:cNvSpPr/>
          <p:nvPr/>
        </p:nvSpPr>
        <p:spPr>
          <a:xfrm>
            <a:off x="2875" y="2771808"/>
            <a:ext cx="6096000" cy="369332"/>
          </a:xfrm>
          <a:prstGeom prst="rect">
            <a:avLst/>
          </a:prstGeom>
        </p:spPr>
        <p:txBody>
          <a:bodyPr>
            <a:spAutoFit/>
          </a:bodyPr>
          <a:lstStyle/>
          <a:p>
            <a:r>
              <a:rPr lang="ru-MO" b="1">
                <a:solidFill>
                  <a:srgbClr val="000000"/>
                </a:solidFill>
                <a:latin typeface="Times New Roman" pitchFamily="18" charset="0"/>
                <a:cs typeface="Times New Roman" pitchFamily="18" charset="0"/>
              </a:rPr>
              <a:t>Кэш-архитектура</a:t>
            </a:r>
            <a:endParaRPr lang="en-US" dirty="0">
              <a:latin typeface="Times New Roman" pitchFamily="18" charset="0"/>
              <a:cs typeface="Times New Roman" pitchFamily="18" charset="0"/>
            </a:endParaRPr>
          </a:p>
        </p:txBody>
      </p:sp>
      <p:sp>
        <p:nvSpPr>
          <p:cNvPr id="6" name="Прямоугольник 5"/>
          <p:cNvSpPr/>
          <p:nvPr/>
        </p:nvSpPr>
        <p:spPr>
          <a:xfrm>
            <a:off x="2875" y="3141140"/>
            <a:ext cx="12192000" cy="1477328"/>
          </a:xfrm>
          <a:prstGeom prst="rect">
            <a:avLst/>
          </a:prstGeom>
        </p:spPr>
        <p:txBody>
          <a:bodyPr wrap="square">
            <a:spAutoFit/>
          </a:bodyPr>
          <a:lstStyle/>
          <a:p>
            <a:r>
              <a:rPr lang="ru-MO">
                <a:solidFill>
                  <a:srgbClr val="000000"/>
                </a:solidFill>
                <a:latin typeface="Times New Roman" pitchFamily="18" charset="0"/>
                <a:cs typeface="Times New Roman" pitchFamily="18" charset="0"/>
              </a:rPr>
              <a:t>Существует несколько типов архитектур кэширования. Из них наиболее часто используются </a:t>
            </a:r>
            <a:r>
              <a:rPr lang="en-US" smtClean="0">
                <a:solidFill>
                  <a:srgbClr val="000000"/>
                </a:solidFill>
                <a:latin typeface="Times New Roman" pitchFamily="18" charset="0"/>
                <a:cs typeface="Times New Roman" pitchFamily="18" charset="0"/>
              </a:rPr>
              <a:t>:</a:t>
            </a:r>
            <a:r>
              <a:rPr lang="x-none" smtClean="0">
                <a:solidFill>
                  <a:srgbClr val="000000"/>
                </a:solidFill>
                <a:latin typeface="Times New Roman" pitchFamily="18" charset="0"/>
                <a:cs typeface="Times New Roman" pitchFamily="18" charset="0"/>
              </a:rPr>
              <a:t> </a:t>
            </a:r>
            <a:endParaRPr lang="x-none" dirty="0" smtClean="0">
              <a:solidFill>
                <a:srgbClr val="000000"/>
              </a:solidFill>
              <a:latin typeface="Times New Roman" pitchFamily="18" charset="0"/>
              <a:cs typeface="Times New Roman" pitchFamily="18" charset="0"/>
            </a:endParaRPr>
          </a:p>
          <a:p>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en-US" dirty="0">
                <a:solidFill>
                  <a:srgbClr val="000000"/>
                </a:solidFill>
                <a:latin typeface="Times New Roman" pitchFamily="18" charset="0"/>
                <a:cs typeface="Times New Roman" pitchFamily="18" charset="0"/>
              </a:rPr>
              <a:t>1</a:t>
            </a:r>
            <a:r>
              <a:rPr lang="en-US">
                <a:solidFill>
                  <a:srgbClr val="000000"/>
                </a:solidFill>
                <a:latin typeface="Times New Roman" pitchFamily="18" charset="0"/>
                <a:cs typeface="Times New Roman" pitchFamily="18" charset="0"/>
              </a:rPr>
              <a:t>. </a:t>
            </a:r>
            <a:r>
              <a:rPr lang="ru-MO">
                <a:solidFill>
                  <a:srgbClr val="000000"/>
                </a:solidFill>
                <a:latin typeface="Times New Roman" pitchFamily="18" charset="0"/>
                <a:cs typeface="Times New Roman" pitchFamily="18" charset="0"/>
              </a:rPr>
              <a:t>Кэши прямого адреса</a:t>
            </a:r>
            <a:r>
              <a:rPr lang="en-US" smtClean="0">
                <a:solidFill>
                  <a:srgbClr val="000000"/>
                </a:solidFill>
                <a:latin typeface="Times New Roman" pitchFamily="18" charset="0"/>
                <a:cs typeface="Times New Roman" pitchFamily="18" charset="0"/>
              </a:rPr>
              <a:t>;</a:t>
            </a:r>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en-US" dirty="0">
                <a:solidFill>
                  <a:srgbClr val="000000"/>
                </a:solidFill>
                <a:latin typeface="Times New Roman" pitchFamily="18" charset="0"/>
                <a:cs typeface="Times New Roman" pitchFamily="18" charset="0"/>
              </a:rPr>
              <a:t>2</a:t>
            </a:r>
            <a:r>
              <a:rPr lang="en-US">
                <a:solidFill>
                  <a:srgbClr val="000000"/>
                </a:solidFill>
                <a:latin typeface="Times New Roman" pitchFamily="18" charset="0"/>
                <a:cs typeface="Times New Roman" pitchFamily="18" charset="0"/>
              </a:rPr>
              <a:t>. </a:t>
            </a:r>
            <a:r>
              <a:rPr lang="ru-MO">
                <a:solidFill>
                  <a:srgbClr val="000000"/>
                </a:solidFill>
                <a:latin typeface="Times New Roman" pitchFamily="18" charset="0"/>
                <a:cs typeface="Times New Roman" pitchFamily="18" charset="0"/>
              </a:rPr>
              <a:t>Ассоциативные кеши</a:t>
            </a:r>
            <a:r>
              <a:rPr lang="en-US" smtClean="0">
                <a:solidFill>
                  <a:srgbClr val="000000"/>
                </a:solidFill>
                <a:latin typeface="Times New Roman" pitchFamily="18" charset="0"/>
                <a:cs typeface="Times New Roman" pitchFamily="18" charset="0"/>
              </a:rPr>
              <a:t>;</a:t>
            </a:r>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en-US" dirty="0">
                <a:solidFill>
                  <a:srgbClr val="000000"/>
                </a:solidFill>
                <a:latin typeface="Times New Roman" pitchFamily="18" charset="0"/>
                <a:cs typeface="Times New Roman" pitchFamily="18" charset="0"/>
              </a:rPr>
              <a:t>3</a:t>
            </a:r>
            <a:r>
              <a:rPr lang="en-US">
                <a:solidFill>
                  <a:srgbClr val="000000"/>
                </a:solidFill>
                <a:latin typeface="Times New Roman" pitchFamily="18" charset="0"/>
                <a:cs typeface="Times New Roman" pitchFamily="18" charset="0"/>
              </a:rPr>
              <a:t>. </a:t>
            </a:r>
            <a:r>
              <a:rPr lang="ru-MO">
                <a:solidFill>
                  <a:srgbClr val="000000"/>
                </a:solidFill>
                <a:latin typeface="Times New Roman" pitchFamily="18" charset="0"/>
                <a:cs typeface="Times New Roman" pitchFamily="18" charset="0"/>
              </a:rPr>
              <a:t>Многогрупповые или многопутевые ассоциативные кэши</a:t>
            </a:r>
            <a:r>
              <a:rPr lang="en-US" smtClean="0">
                <a:solidFill>
                  <a:srgbClr val="000000"/>
                </a:solidFill>
                <a:latin typeface="Times New Roman" pitchFamily="18" charset="0"/>
                <a:cs typeface="Times New Roman" pitchFamily="18" charset="0"/>
              </a:rPr>
              <a:t>.</a:t>
            </a:r>
            <a:r>
              <a:rPr lang="en-US"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7521461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3693319"/>
          </a:xfrm>
          <a:prstGeom prst="rect">
            <a:avLst/>
          </a:prstGeom>
        </p:spPr>
        <p:txBody>
          <a:bodyPr wrap="square">
            <a:spAutoFit/>
          </a:bodyPr>
          <a:lstStyle/>
          <a:p>
            <a:r>
              <a:rPr lang="ru-MO" b="1">
                <a:solidFill>
                  <a:srgbClr val="000000"/>
                </a:solidFill>
                <a:latin typeface="Times New Roman" pitchFamily="18" charset="0"/>
                <a:cs typeface="Times New Roman" pitchFamily="18" charset="0"/>
              </a:rPr>
              <a:t>Кэши </a:t>
            </a:r>
            <a:r>
              <a:rPr lang="ru-MO" b="1">
                <a:solidFill>
                  <a:srgbClr val="000000"/>
                </a:solidFill>
                <a:latin typeface="Times New Roman" pitchFamily="18" charset="0"/>
                <a:cs typeface="Times New Roman" pitchFamily="18" charset="0"/>
              </a:rPr>
              <a:t>прямого </a:t>
            </a:r>
            <a:r>
              <a:rPr lang="ru-MO" b="1" smtClean="0">
                <a:solidFill>
                  <a:srgbClr val="000000"/>
                </a:solidFill>
                <a:latin typeface="Times New Roman" pitchFamily="18" charset="0"/>
                <a:cs typeface="Times New Roman" pitchFamily="18" charset="0"/>
              </a:rPr>
              <a:t>адреса </a:t>
            </a:r>
            <a:r>
              <a:rPr lang="en-US" smtClean="0">
                <a:solidFill>
                  <a:srgbClr val="000000"/>
                </a:solidFill>
                <a:latin typeface="Times New Roman" pitchFamily="18" charset="0"/>
                <a:cs typeface="Times New Roman" pitchFamily="18" charset="0"/>
              </a:rPr>
              <a:t>(</a:t>
            </a:r>
            <a:r>
              <a:rPr lang="en-US" i="1" smtClean="0">
                <a:solidFill>
                  <a:srgbClr val="000000"/>
                </a:solidFill>
                <a:latin typeface="Times New Roman" pitchFamily="18" charset="0"/>
                <a:cs typeface="Times New Roman" pitchFamily="18" charset="0"/>
              </a:rPr>
              <a:t>Direct </a:t>
            </a:r>
            <a:r>
              <a:rPr lang="en-US" i="1" dirty="0">
                <a:solidFill>
                  <a:srgbClr val="000000"/>
                </a:solidFill>
                <a:latin typeface="Times New Roman" pitchFamily="18" charset="0"/>
                <a:cs typeface="Times New Roman" pitchFamily="18" charset="0"/>
              </a:rPr>
              <a:t>Mapped Memory</a:t>
            </a:r>
            <a:r>
              <a:rPr lang="en-US" smtClean="0">
                <a:solidFill>
                  <a:srgbClr val="000000"/>
                </a:solidFill>
                <a:latin typeface="Times New Roman" pitchFamily="18" charset="0"/>
                <a:cs typeface="Times New Roman" pitchFamily="18" charset="0"/>
              </a:rPr>
              <a:t>)</a:t>
            </a:r>
            <a:r>
              <a:rPr lang="x-none" smtClean="0">
                <a:solidFill>
                  <a:srgbClr val="000000"/>
                </a:solidFill>
                <a:latin typeface="Times New Roman" pitchFamily="18" charset="0"/>
                <a:cs typeface="Times New Roman" pitchFamily="18" charset="0"/>
              </a:rPr>
              <a:t> </a:t>
            </a:r>
            <a:r>
              <a:rPr lang="ru-MO">
                <a:solidFill>
                  <a:srgbClr val="000000"/>
                </a:solidFill>
                <a:latin typeface="Times New Roman" pitchFamily="18" charset="0"/>
                <a:cs typeface="Times New Roman" pitchFamily="18" charset="0"/>
              </a:rPr>
              <a:t>они являются точными копиями центральной памяти, т.е. в кэш-памяти воспроизводятся место за местом (адрес за адресом) все, что происходит в центральной памяти. В этом случае кэш считывает адрес, сгенерированный процессором, и предоставляет имеющуюся у него информацию. Метод простой и быстрый, но не имеет максимальной эффективности</a:t>
            </a:r>
            <a:r>
              <a:rPr lang="en-US" smtClean="0">
                <a:solidFill>
                  <a:srgbClr val="000000"/>
                </a:solidFill>
                <a:latin typeface="Times New Roman" pitchFamily="18" charset="0"/>
                <a:cs typeface="Times New Roman" pitchFamily="18" charset="0"/>
              </a:rPr>
              <a:t>.</a:t>
            </a:r>
            <a:endParaRPr lang="x-none" dirty="0" smtClean="0">
              <a:solidFill>
                <a:srgbClr val="000000"/>
              </a:solidFill>
              <a:latin typeface="Times New Roman" pitchFamily="18" charset="0"/>
              <a:cs typeface="Times New Roman" pitchFamily="18" charset="0"/>
            </a:endParaRPr>
          </a:p>
          <a:p>
            <a:r>
              <a:rPr lang="en-US">
                <a:solidFill>
                  <a:srgbClr val="000000"/>
                </a:solidFill>
                <a:latin typeface="Times New Roman" pitchFamily="18" charset="0"/>
                <a:cs typeface="Times New Roman" pitchFamily="18" charset="0"/>
              </a:rPr>
              <a:t/>
            </a:r>
            <a:br>
              <a:rPr lang="en-US">
                <a:solidFill>
                  <a:srgbClr val="000000"/>
                </a:solidFill>
                <a:latin typeface="Times New Roman" pitchFamily="18" charset="0"/>
                <a:cs typeface="Times New Roman" pitchFamily="18" charset="0"/>
              </a:rPr>
            </a:br>
            <a:r>
              <a:rPr lang="ru-MO" b="1">
                <a:solidFill>
                  <a:srgbClr val="000000"/>
                </a:solidFill>
                <a:latin typeface="Times New Roman" pitchFamily="18" charset="0"/>
                <a:cs typeface="Times New Roman" pitchFamily="18" charset="0"/>
              </a:rPr>
              <a:t>Ассоциативные кеши</a:t>
            </a:r>
            <a:r>
              <a:rPr lang="en-US" smtClean="0">
                <a:solidFill>
                  <a:srgbClr val="000000"/>
                </a:solidFill>
                <a:latin typeface="Times New Roman" pitchFamily="18" charset="0"/>
                <a:cs typeface="Times New Roman" pitchFamily="18" charset="0"/>
              </a:rPr>
              <a:t>. </a:t>
            </a:r>
            <a:r>
              <a:rPr lang="ru-MO">
                <a:solidFill>
                  <a:srgbClr val="000000"/>
                </a:solidFill>
                <a:latin typeface="Times New Roman" pitchFamily="18" charset="0"/>
                <a:cs typeface="Times New Roman" pitchFamily="18" charset="0"/>
              </a:rPr>
              <a:t>Информация, извлеченная из центральной оперативной памяти, кэшируется (с полным адресом) по другим адресам, в зависимости от доступного свободного места (неважно где). Извлечение данных производится по аналогии: контроллер кеша получает адрес операнда и проверяет, есть ли он в кеше, пролистывая адрес за адресом. Кэширование позволяет быстро записывать самую свежую информацию, но поиск операнда требует дополнительной логики и занимает больше </a:t>
            </a:r>
            <a:r>
              <a:rPr lang="ru-MO">
                <a:solidFill>
                  <a:srgbClr val="000000"/>
                </a:solidFill>
                <a:latin typeface="Times New Roman" pitchFamily="18" charset="0"/>
                <a:cs typeface="Times New Roman" pitchFamily="18" charset="0"/>
              </a:rPr>
              <a:t>времени</a:t>
            </a:r>
            <a:r>
              <a:rPr lang="ru-MO" smtClean="0">
                <a:solidFill>
                  <a:srgbClr val="000000"/>
                </a:solidFill>
                <a:latin typeface="Times New Roman" pitchFamily="18" charset="0"/>
                <a:cs typeface="Times New Roman" pitchFamily="18" charset="0"/>
              </a:rPr>
              <a:t>.</a:t>
            </a:r>
            <a:endParaRPr lang="x-none" dirty="0" smtClean="0">
              <a:latin typeface="Times New Roman" pitchFamily="18" charset="0"/>
              <a:cs typeface="Times New Roman" pitchFamily="18" charset="0"/>
            </a:endParaRPr>
          </a:p>
          <a:p>
            <a:r>
              <a:rPr lang="en-US">
                <a:latin typeface="Times New Roman" pitchFamily="18" charset="0"/>
                <a:cs typeface="Times New Roman" pitchFamily="18" charset="0"/>
              </a:rPr>
              <a:t/>
            </a:r>
            <a:br>
              <a:rPr lang="en-US">
                <a:latin typeface="Times New Roman" pitchFamily="18" charset="0"/>
                <a:cs typeface="Times New Roman" pitchFamily="18" charset="0"/>
              </a:rPr>
            </a:br>
            <a:r>
              <a:rPr lang="ru-MO" b="1">
                <a:latin typeface="Times New Roman" pitchFamily="18" charset="0"/>
                <a:cs typeface="Times New Roman" pitchFamily="18" charset="0"/>
              </a:rPr>
              <a:t>Многогрупповые ассоциативные кэш-кеши</a:t>
            </a:r>
            <a:r>
              <a:rPr lang="en-US" smtClean="0">
                <a:latin typeface="Times New Roman" pitchFamily="18" charset="0"/>
                <a:cs typeface="Times New Roman" pitchFamily="18" charset="0"/>
              </a:rPr>
              <a:t>. </a:t>
            </a:r>
            <a:r>
              <a:rPr lang="ru-MO">
                <a:latin typeface="Times New Roman" pitchFamily="18" charset="0"/>
                <a:cs typeface="Times New Roman" pitchFamily="18" charset="0"/>
              </a:rPr>
              <a:t>Этот тип архитектуры сочетает в себе элементы двух предыдущих типов. Кэш делится на две, четыре или восемь групп, каждая из которых записывает блок данных.</a:t>
            </a:r>
            <a:endParaRPr lang="en-US" dirty="0">
              <a:latin typeface="Times New Roman" pitchFamily="18" charset="0"/>
              <a:cs typeface="Times New Roman" pitchFamily="18" charset="0"/>
            </a:endParaRPr>
          </a:p>
        </p:txBody>
      </p:sp>
      <p:sp>
        <p:nvSpPr>
          <p:cNvPr id="5" name="Прямоугольник 4"/>
          <p:cNvSpPr/>
          <p:nvPr/>
        </p:nvSpPr>
        <p:spPr>
          <a:xfrm>
            <a:off x="0" y="3995678"/>
            <a:ext cx="12192000" cy="2862322"/>
          </a:xfrm>
          <a:prstGeom prst="rect">
            <a:avLst/>
          </a:prstGeom>
        </p:spPr>
        <p:txBody>
          <a:bodyPr wrap="square">
            <a:spAutoFit/>
          </a:bodyPr>
          <a:lstStyle/>
          <a:p>
            <a:r>
              <a:rPr lang="ru-MO" i="1">
                <a:solidFill>
                  <a:srgbClr val="000000"/>
                </a:solidFill>
                <a:latin typeface="Times New Roman" pitchFamily="18" charset="0"/>
                <a:cs typeface="Times New Roman" pitchFamily="18" charset="0"/>
              </a:rPr>
              <a:t>Блок данных в центральной памяти можно найти в любой из групп кэша</a:t>
            </a:r>
            <a:r>
              <a:rPr lang="en-US" i="1" smtClean="0">
                <a:solidFill>
                  <a:srgbClr val="000000"/>
                </a:solidFill>
                <a:latin typeface="Times New Roman" pitchFamily="18" charset="0"/>
                <a:cs typeface="Times New Roman" pitchFamily="18" charset="0"/>
              </a:rPr>
              <a:t>.</a:t>
            </a:r>
            <a:r>
              <a:rPr lang="en-US" i="1">
                <a:solidFill>
                  <a:srgbClr val="000000"/>
                </a:solidFill>
                <a:latin typeface="Times New Roman" pitchFamily="18" charset="0"/>
                <a:cs typeface="Times New Roman" pitchFamily="18" charset="0"/>
              </a:rPr>
              <a:t/>
            </a:r>
            <a:br>
              <a:rPr lang="en-US" i="1">
                <a:solidFill>
                  <a:srgbClr val="000000"/>
                </a:solidFill>
                <a:latin typeface="Times New Roman" pitchFamily="18" charset="0"/>
                <a:cs typeface="Times New Roman" pitchFamily="18" charset="0"/>
              </a:rPr>
            </a:br>
            <a:r>
              <a:rPr lang="ru-MO">
                <a:solidFill>
                  <a:srgbClr val="000000"/>
                </a:solidFill>
                <a:latin typeface="Times New Roman" pitchFamily="18" charset="0"/>
                <a:cs typeface="Times New Roman" pitchFamily="18" charset="0"/>
              </a:rPr>
              <a:t>В ассоциативной памяти с двумя группами (путями) есть два возможных положения операнда; если есть 4 группы, есть 4 возможных позиции и т. </a:t>
            </a:r>
            <a:r>
              <a:rPr lang="ru-MO">
                <a:solidFill>
                  <a:srgbClr val="000000"/>
                </a:solidFill>
                <a:latin typeface="Times New Roman" pitchFamily="18" charset="0"/>
                <a:cs typeface="Times New Roman" pitchFamily="18" charset="0"/>
              </a:rPr>
              <a:t>д</a:t>
            </a:r>
            <a:r>
              <a:rPr lang="ru-MO" smtClean="0">
                <a:solidFill>
                  <a:srgbClr val="000000"/>
                </a:solidFill>
                <a:latin typeface="Times New Roman" pitchFamily="18" charset="0"/>
                <a:cs typeface="Times New Roman" pitchFamily="18" charset="0"/>
              </a:rPr>
              <a:t>.</a:t>
            </a:r>
            <a:r>
              <a:rPr lang="en-US">
                <a:solidFill>
                  <a:srgbClr val="000000"/>
                </a:solidFill>
                <a:latin typeface="Times New Roman" pitchFamily="18" charset="0"/>
                <a:cs typeface="Times New Roman" pitchFamily="18" charset="0"/>
              </a:rPr>
              <a:t/>
            </a:r>
            <a:br>
              <a:rPr lang="en-US">
                <a:solidFill>
                  <a:srgbClr val="000000"/>
                </a:solidFill>
                <a:latin typeface="Times New Roman" pitchFamily="18" charset="0"/>
                <a:cs typeface="Times New Roman" pitchFamily="18" charset="0"/>
              </a:rPr>
            </a:br>
            <a:r>
              <a:rPr lang="ru-MO">
                <a:solidFill>
                  <a:srgbClr val="000000"/>
                </a:solidFill>
                <a:latin typeface="Times New Roman" pitchFamily="18" charset="0"/>
                <a:cs typeface="Times New Roman" pitchFamily="18" charset="0"/>
              </a:rPr>
              <a:t>Адрес разделен на две части </a:t>
            </a:r>
            <a:r>
              <a:rPr lang="en-US" smtClean="0">
                <a:solidFill>
                  <a:srgbClr val="000000"/>
                </a:solidFill>
                <a:latin typeface="Times New Roman" pitchFamily="18" charset="0"/>
                <a:cs typeface="Times New Roman" pitchFamily="18" charset="0"/>
              </a:rPr>
              <a:t>:</a:t>
            </a:r>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en-US" dirty="0">
                <a:solidFill>
                  <a:srgbClr val="000000"/>
                </a:solidFill>
                <a:latin typeface="Times New Roman" pitchFamily="18" charset="0"/>
                <a:cs typeface="Times New Roman" pitchFamily="18" charset="0"/>
              </a:rPr>
              <a:t>1</a:t>
            </a:r>
            <a:r>
              <a:rPr lang="en-US">
                <a:solidFill>
                  <a:srgbClr val="000000"/>
                </a:solidFill>
                <a:latin typeface="Times New Roman" pitchFamily="18" charset="0"/>
                <a:cs typeface="Times New Roman" pitchFamily="18" charset="0"/>
              </a:rPr>
              <a:t>. </a:t>
            </a:r>
            <a:r>
              <a:rPr lang="ru-MO">
                <a:solidFill>
                  <a:srgbClr val="000000"/>
                </a:solidFill>
                <a:latin typeface="Times New Roman" pitchFamily="18" charset="0"/>
                <a:cs typeface="Times New Roman" pitchFamily="18" charset="0"/>
              </a:rPr>
              <a:t>Верх служит тегом и позволяет выбрать группу, в которой находится искомый операнд</a:t>
            </a:r>
            <a:r>
              <a:rPr lang="en-US" smtClean="0">
                <a:solidFill>
                  <a:srgbClr val="000000"/>
                </a:solidFill>
                <a:latin typeface="Times New Roman" pitchFamily="18" charset="0"/>
                <a:cs typeface="Times New Roman" pitchFamily="18" charset="0"/>
              </a:rPr>
              <a:t>;</a:t>
            </a:r>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en-US" dirty="0">
                <a:solidFill>
                  <a:srgbClr val="000000"/>
                </a:solidFill>
                <a:latin typeface="Times New Roman" pitchFamily="18" charset="0"/>
                <a:cs typeface="Times New Roman" pitchFamily="18" charset="0"/>
              </a:rPr>
              <a:t>2</a:t>
            </a:r>
            <a:r>
              <a:rPr lang="en-US">
                <a:solidFill>
                  <a:srgbClr val="000000"/>
                </a:solidFill>
                <a:latin typeface="Times New Roman" pitchFamily="18" charset="0"/>
                <a:cs typeface="Times New Roman" pitchFamily="18" charset="0"/>
              </a:rPr>
              <a:t>. </a:t>
            </a:r>
            <a:r>
              <a:rPr lang="ru-MO">
                <a:solidFill>
                  <a:srgbClr val="000000"/>
                </a:solidFill>
                <a:latin typeface="Times New Roman" pitchFamily="18" charset="0"/>
                <a:cs typeface="Times New Roman" pitchFamily="18" charset="0"/>
              </a:rPr>
              <a:t>Внизу находится операнд в выбранной группе</a:t>
            </a:r>
            <a:r>
              <a:rPr lang="en-US" smtClean="0">
                <a:solidFill>
                  <a:srgbClr val="000000"/>
                </a:solidFill>
                <a:latin typeface="Times New Roman" pitchFamily="18" charset="0"/>
                <a:cs typeface="Times New Roman" pitchFamily="18" charset="0"/>
              </a:rPr>
              <a:t>.</a:t>
            </a:r>
            <a:r>
              <a:rPr lang="en-US">
                <a:solidFill>
                  <a:srgbClr val="000000"/>
                </a:solidFill>
                <a:latin typeface="Times New Roman" pitchFamily="18" charset="0"/>
                <a:cs typeface="Times New Roman" pitchFamily="18" charset="0"/>
              </a:rPr>
              <a:t/>
            </a:r>
            <a:br>
              <a:rPr lang="en-US">
                <a:solidFill>
                  <a:srgbClr val="000000"/>
                </a:solidFill>
                <a:latin typeface="Times New Roman" pitchFamily="18" charset="0"/>
                <a:cs typeface="Times New Roman" pitchFamily="18" charset="0"/>
              </a:rPr>
            </a:br>
            <a:r>
              <a:rPr lang="ru-MO">
                <a:solidFill>
                  <a:srgbClr val="000000"/>
                </a:solidFill>
                <a:latin typeface="Times New Roman" pitchFamily="18" charset="0"/>
                <a:cs typeface="Times New Roman" pitchFamily="18" charset="0"/>
              </a:rPr>
              <a:t>Используя разбиение адресов, контроллер кэша сначала определяет группу, в которой находится операнд, на основе тега, а затем сравнивает низ адреса с адресами в группе. Поиск выполняется быстрее, потому что поиск в группах выполняется </a:t>
            </a:r>
            <a:r>
              <a:rPr lang="ru-MO">
                <a:solidFill>
                  <a:srgbClr val="000000"/>
                </a:solidFill>
                <a:latin typeface="Times New Roman" pitchFamily="18" charset="0"/>
                <a:cs typeface="Times New Roman" pitchFamily="18" charset="0"/>
              </a:rPr>
              <a:t>параллельно</a:t>
            </a:r>
            <a:r>
              <a:rPr lang="ru-MO" smtClean="0">
                <a:solidFill>
                  <a:srgbClr val="000000"/>
                </a:solidFill>
                <a:latin typeface="Times New Roman" pitchFamily="18" charset="0"/>
                <a:cs typeface="Times New Roman" pitchFamily="18" charset="0"/>
              </a:rPr>
              <a:t>.</a:t>
            </a:r>
            <a:r>
              <a:rPr lang="en-US" smtClean="0">
                <a:latin typeface="Times New Roman" pitchFamily="18" charset="0"/>
                <a:cs typeface="Times New Roman" pitchFamily="18" charset="0"/>
              </a:rPr>
              <a:t> </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441167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096000" cy="369332"/>
          </a:xfrm>
          <a:prstGeom prst="rect">
            <a:avLst/>
          </a:prstGeom>
        </p:spPr>
        <p:txBody>
          <a:bodyPr>
            <a:spAutoFit/>
          </a:bodyPr>
          <a:lstStyle/>
          <a:p>
            <a:r>
              <a:rPr lang="ru-MO" b="1">
                <a:solidFill>
                  <a:srgbClr val="000000"/>
                </a:solidFill>
                <a:latin typeface="Times New Roman" pitchFamily="18" charset="0"/>
                <a:cs typeface="Times New Roman" pitchFamily="18" charset="0"/>
              </a:rPr>
              <a:t>Алгоритмы</a:t>
            </a:r>
            <a:r>
              <a:rPr lang="en-US" b="1" smtClean="0">
                <a:solidFill>
                  <a:srgbClr val="000000"/>
                </a:solidFill>
                <a:latin typeface="Times New Roman" pitchFamily="18" charset="0"/>
                <a:cs typeface="Times New Roman" pitchFamily="18" charset="0"/>
              </a:rPr>
              <a:t> </a:t>
            </a:r>
            <a:r>
              <a:rPr lang="en-US" b="1">
                <a:solidFill>
                  <a:srgbClr val="000000"/>
                </a:solidFill>
                <a:latin typeface="Times New Roman" pitchFamily="18" charset="0"/>
                <a:cs typeface="Times New Roman" pitchFamily="18" charset="0"/>
              </a:rPr>
              <a:t>LRU </a:t>
            </a:r>
            <a:r>
              <a:rPr lang="ru-MO" smtClean="0">
                <a:solidFill>
                  <a:srgbClr val="000000"/>
                </a:solidFill>
                <a:latin typeface="Times New Roman" pitchFamily="18" charset="0"/>
                <a:cs typeface="Times New Roman" pitchFamily="18" charset="0"/>
              </a:rPr>
              <a:t>и</a:t>
            </a:r>
            <a:r>
              <a:rPr lang="en-US" b="1" smtClean="0">
                <a:solidFill>
                  <a:srgbClr val="000000"/>
                </a:solidFill>
                <a:latin typeface="Times New Roman" pitchFamily="18" charset="0"/>
                <a:cs typeface="Times New Roman" pitchFamily="18" charset="0"/>
              </a:rPr>
              <a:t> </a:t>
            </a:r>
            <a:r>
              <a:rPr lang="en-US" b="1" dirty="0">
                <a:solidFill>
                  <a:srgbClr val="000000"/>
                </a:solidFill>
                <a:latin typeface="Times New Roman" pitchFamily="18" charset="0"/>
                <a:cs typeface="Times New Roman" pitchFamily="18" charset="0"/>
              </a:rPr>
              <a:t>MRU</a:t>
            </a:r>
            <a:r>
              <a:rPr lang="en-US" dirty="0">
                <a:latin typeface="Times New Roman" pitchFamily="18" charset="0"/>
                <a:cs typeface="Times New Roman" pitchFamily="18" charset="0"/>
              </a:rPr>
              <a:t> </a:t>
            </a:r>
          </a:p>
        </p:txBody>
      </p:sp>
      <p:sp>
        <p:nvSpPr>
          <p:cNvPr id="5" name="Прямоугольник 4"/>
          <p:cNvSpPr/>
          <p:nvPr/>
        </p:nvSpPr>
        <p:spPr>
          <a:xfrm>
            <a:off x="0" y="369332"/>
            <a:ext cx="12192000" cy="3139321"/>
          </a:xfrm>
          <a:prstGeom prst="rect">
            <a:avLst/>
          </a:prstGeom>
        </p:spPr>
        <p:txBody>
          <a:bodyPr wrap="square">
            <a:spAutoFit/>
          </a:bodyPr>
          <a:lstStyle/>
          <a:p>
            <a:r>
              <a:rPr lang="en-US" dirty="0" err="1">
                <a:solidFill>
                  <a:srgbClr val="000000"/>
                </a:solidFill>
                <a:latin typeface="Times New Roman" pitchFamily="18" charset="0"/>
                <a:cs typeface="Times New Roman" pitchFamily="18" charset="0"/>
              </a:rPr>
              <a:t>În</a:t>
            </a:r>
            <a:r>
              <a:rPr lang="en-US" dirty="0">
                <a:solidFill>
                  <a:srgbClr val="000000"/>
                </a:solidFill>
                <a:latin typeface="Times New Roman" pitchFamily="18" charset="0"/>
                <a:cs typeface="Times New Roman" pitchFamily="18" charset="0"/>
              </a:rPr>
              <a:t> mod </a:t>
            </a:r>
            <a:r>
              <a:rPr lang="en-US" dirty="0" err="1">
                <a:solidFill>
                  <a:srgbClr val="000000"/>
                </a:solidFill>
                <a:latin typeface="Times New Roman" pitchFamily="18" charset="0"/>
                <a:cs typeface="Times New Roman" pitchFamily="18" charset="0"/>
              </a:rPr>
              <a:t>clasic</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memoriile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intermediare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dispun</a:t>
            </a:r>
            <a:r>
              <a:rPr lang="en-US" dirty="0">
                <a:solidFill>
                  <a:srgbClr val="000000"/>
                </a:solidFill>
                <a:latin typeface="Times New Roman" pitchFamily="18" charset="0"/>
                <a:cs typeface="Times New Roman" pitchFamily="18" charset="0"/>
              </a:rPr>
              <a:t> de un </a:t>
            </a:r>
            <a:r>
              <a:rPr lang="en-US" dirty="0" err="1">
                <a:solidFill>
                  <a:srgbClr val="000000"/>
                </a:solidFill>
                <a:latin typeface="Times New Roman" pitchFamily="18" charset="0"/>
                <a:cs typeface="Times New Roman" pitchFamily="18" charset="0"/>
              </a:rPr>
              <a:t>algoritm</a:t>
            </a:r>
            <a:r>
              <a:rPr lang="en-US" dirty="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de</a:t>
            </a:r>
            <a:r>
              <a:rPr lang="x-none"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plasare</a:t>
            </a:r>
            <a:r>
              <a:rPr lang="en-US" dirty="0"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a </a:t>
            </a:r>
            <a:r>
              <a:rPr lang="en-US" dirty="0" err="1">
                <a:solidFill>
                  <a:srgbClr val="000000"/>
                </a:solidFill>
                <a:latin typeface="Times New Roman" pitchFamily="18" charset="0"/>
                <a:cs typeface="Times New Roman" pitchFamily="18" charset="0"/>
              </a:rPr>
              <a:t>datelor</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fondat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următoarele</a:t>
            </a:r>
            <a:r>
              <a:rPr lang="en-US" dirty="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no</a:t>
            </a:r>
            <a:r>
              <a:rPr lang="x-none" dirty="0" smtClean="0">
                <a:solidFill>
                  <a:srgbClr val="000000"/>
                </a:solidFill>
                <a:latin typeface="Times New Roman" pitchFamily="18" charset="0"/>
                <a:cs typeface="Times New Roman" pitchFamily="18" charset="0"/>
              </a:rPr>
              <a:t>ț</a:t>
            </a:r>
            <a:r>
              <a:rPr lang="en-US" dirty="0" err="1" smtClean="0">
                <a:solidFill>
                  <a:srgbClr val="000000"/>
                </a:solidFill>
                <a:latin typeface="Times New Roman" pitchFamily="18" charset="0"/>
                <a:cs typeface="Times New Roman" pitchFamily="18" charset="0"/>
              </a:rPr>
              <a:t>iuni</a:t>
            </a:r>
            <a:r>
              <a:rPr lang="en-US" dirty="0">
                <a:solidFill>
                  <a:srgbClr val="000000"/>
                </a:solidFill>
                <a:latin typeface="Times New Roman" pitchFamily="18" charset="0"/>
                <a:cs typeface="Times New Roman" pitchFamily="18" charset="0"/>
              </a:rPr>
              <a:t>:</a:t>
            </a:r>
            <a:br>
              <a:rPr lang="en-US" dirty="0">
                <a:solidFill>
                  <a:srgbClr val="000000"/>
                </a:solidFill>
                <a:latin typeface="Times New Roman" pitchFamily="18" charset="0"/>
                <a:cs typeface="Times New Roman" pitchFamily="18" charset="0"/>
              </a:rPr>
            </a:br>
            <a:r>
              <a:rPr lang="x-none" dirty="0" smtClean="0">
                <a:solidFill>
                  <a:srgbClr val="000000"/>
                </a:solidFill>
                <a:latin typeface="Times New Roman" pitchFamily="18" charset="0"/>
                <a:cs typeface="Times New Roman" pitchFamily="18" charset="0"/>
              </a:rPr>
              <a:t>	</a:t>
            </a:r>
          </a:p>
          <a:p>
            <a:r>
              <a:rPr lang="x-none" dirty="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LRU </a:t>
            </a:r>
            <a:r>
              <a:rPr lang="en-US" dirty="0">
                <a:solidFill>
                  <a:srgbClr val="000000"/>
                </a:solidFill>
                <a:latin typeface="Times New Roman" pitchFamily="18" charset="0"/>
                <a:cs typeface="Times New Roman" pitchFamily="18" charset="0"/>
              </a:rPr>
              <a:t>(</a:t>
            </a:r>
            <a:r>
              <a:rPr lang="en-US" i="1" dirty="0">
                <a:solidFill>
                  <a:srgbClr val="000000"/>
                </a:solidFill>
                <a:latin typeface="Times New Roman" pitchFamily="18" charset="0"/>
                <a:cs typeface="Times New Roman" pitchFamily="18" charset="0"/>
              </a:rPr>
              <a:t>Least Recently Used</a:t>
            </a:r>
            <a:r>
              <a:rPr lang="en-US">
                <a:solidFill>
                  <a:srgbClr val="000000"/>
                </a:solidFill>
                <a:latin typeface="Times New Roman" pitchFamily="18" charset="0"/>
                <a:cs typeface="Times New Roman" pitchFamily="18" charset="0"/>
              </a:rPr>
              <a:t>) </a:t>
            </a:r>
            <a:r>
              <a:rPr lang="ru-MO">
                <a:solidFill>
                  <a:srgbClr val="000000"/>
                </a:solidFill>
                <a:latin typeface="Times New Roman" pitchFamily="18" charset="0"/>
                <a:cs typeface="Times New Roman" pitchFamily="18" charset="0"/>
              </a:rPr>
              <a:t>ссылаясь на "менее используемые" данные, т.е. данные, которые не использовались в течение длительного времени, "старые" </a:t>
            </a:r>
            <a:r>
              <a:rPr lang="ru-MO">
                <a:solidFill>
                  <a:srgbClr val="000000"/>
                </a:solidFill>
                <a:latin typeface="Times New Roman" pitchFamily="18" charset="0"/>
                <a:cs typeface="Times New Roman" pitchFamily="18" charset="0"/>
              </a:rPr>
              <a:t>данные</a:t>
            </a:r>
            <a:r>
              <a:rPr lang="ru-MO" smtClean="0">
                <a:solidFill>
                  <a:srgbClr val="000000"/>
                </a:solidFill>
                <a:latin typeface="Times New Roman" pitchFamily="18" charset="0"/>
                <a:cs typeface="Times New Roman" pitchFamily="18" charset="0"/>
              </a:rPr>
              <a:t>.</a:t>
            </a:r>
          </a:p>
          <a:p>
            <a:r>
              <a:rPr lang="ru-MO">
                <a:latin typeface="Times New Roman" pitchFamily="18" charset="0"/>
                <a:cs typeface="Times New Roman" pitchFamily="18" charset="0"/>
              </a:rPr>
              <a:t>Согласно этому алгоритму, старые данные кэшируются вместе с самыми последними использованными, пока память не будет полностью </a:t>
            </a:r>
            <a:r>
              <a:rPr lang="ru-MO">
                <a:latin typeface="Times New Roman" pitchFamily="18" charset="0"/>
                <a:cs typeface="Times New Roman" pitchFamily="18" charset="0"/>
              </a:rPr>
              <a:t>заполнена</a:t>
            </a:r>
            <a:r>
              <a:rPr lang="ru-MO" smtClean="0">
                <a:latin typeface="Times New Roman" pitchFamily="18" charset="0"/>
                <a:cs typeface="Times New Roman" pitchFamily="18" charset="0"/>
              </a:rPr>
              <a:t>.</a:t>
            </a:r>
            <a:r>
              <a:rPr lang="x-none" smtClean="0">
                <a:latin typeface="Times New Roman" pitchFamily="18" charset="0"/>
                <a:cs typeface="Times New Roman" pitchFamily="18" charset="0"/>
              </a:rPr>
              <a:t> </a:t>
            </a:r>
          </a:p>
          <a:p>
            <a:endParaRPr lang="x-none" dirty="0" smtClean="0">
              <a:latin typeface="Times New Roman" pitchFamily="18" charset="0"/>
              <a:cs typeface="Times New Roman" pitchFamily="18" charset="0"/>
            </a:endParaRPr>
          </a:p>
          <a:p>
            <a:r>
              <a:rPr lang="x-none"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MRU </a:t>
            </a:r>
            <a:r>
              <a:rPr lang="en-US" dirty="0">
                <a:latin typeface="Times New Roman" pitchFamily="18" charset="0"/>
                <a:cs typeface="Times New Roman" pitchFamily="18" charset="0"/>
              </a:rPr>
              <a:t>(</a:t>
            </a:r>
            <a:r>
              <a:rPr lang="en-US" i="1" dirty="0">
                <a:latin typeface="Times New Roman" pitchFamily="18" charset="0"/>
                <a:cs typeface="Times New Roman" pitchFamily="18" charset="0"/>
              </a:rPr>
              <a:t>Most Recently Used</a:t>
            </a:r>
            <a:r>
              <a:rPr lang="en-US">
                <a:latin typeface="Times New Roman" pitchFamily="18" charset="0"/>
                <a:cs typeface="Times New Roman" pitchFamily="18" charset="0"/>
              </a:rPr>
              <a:t>), </a:t>
            </a:r>
            <a:r>
              <a:rPr lang="ru-MO">
                <a:latin typeface="Times New Roman" pitchFamily="18" charset="0"/>
                <a:cs typeface="Times New Roman" pitchFamily="18" charset="0"/>
              </a:rPr>
              <a:t>относительно "самых последних использованных" данных, т.е. самых последних. Наиболее часто используемые программные переменные кэшируются с приоритетом, независимо от того, где они находятся в центральной памяти. Алгоритм обычно используется в прогнозирующем режиме, характерном для высокопроизводительных процессоров.</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358486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096000" cy="369332"/>
          </a:xfrm>
          <a:prstGeom prst="rect">
            <a:avLst/>
          </a:prstGeom>
        </p:spPr>
        <p:txBody>
          <a:bodyPr>
            <a:spAutoFit/>
          </a:bodyPr>
          <a:lstStyle/>
          <a:p>
            <a:r>
              <a:rPr lang="ru-MO" b="1">
                <a:solidFill>
                  <a:srgbClr val="000000"/>
                </a:solidFill>
                <a:latin typeface="Times New Roman" pitchFamily="18" charset="0"/>
                <a:cs typeface="Times New Roman" pitchFamily="18" charset="0"/>
              </a:rPr>
              <a:t>Многопроцессорные системы</a:t>
            </a:r>
            <a:endParaRPr lang="en-US" dirty="0">
              <a:latin typeface="Times New Roman" pitchFamily="18" charset="0"/>
              <a:cs typeface="Times New Roman" pitchFamily="18" charset="0"/>
            </a:endParaRPr>
          </a:p>
        </p:txBody>
      </p:sp>
      <p:sp>
        <p:nvSpPr>
          <p:cNvPr id="5" name="Прямоугольник 4"/>
          <p:cNvSpPr/>
          <p:nvPr/>
        </p:nvSpPr>
        <p:spPr>
          <a:xfrm>
            <a:off x="21124" y="369332"/>
            <a:ext cx="12170875" cy="2862322"/>
          </a:xfrm>
          <a:prstGeom prst="rect">
            <a:avLst/>
          </a:prstGeom>
        </p:spPr>
        <p:txBody>
          <a:bodyPr wrap="square">
            <a:spAutoFit/>
          </a:bodyPr>
          <a:lstStyle/>
          <a:p>
            <a:r>
              <a:rPr lang="ru-MO">
                <a:solidFill>
                  <a:srgbClr val="000000"/>
                </a:solidFill>
                <a:latin typeface="Times New Roman" pitchFamily="18" charset="0"/>
                <a:cs typeface="Times New Roman" pitchFamily="18" charset="0"/>
              </a:rPr>
              <a:t>Постоянное увеличение производительности микропроцессоров позволяет производить микрокомпьютеры с производительностью, сравнимой с производительностью компьютеров более высокого класса. В клиент-серверных приложениях сложные вычислительные системы могут быть заменены многопроцессорными (многопроцессорными) микросистемами. В этих случаях крайне важно использовать кеши. Используются две основные стратегии </a:t>
            </a:r>
            <a:r>
              <a:rPr lang="en-US" smtClean="0">
                <a:solidFill>
                  <a:srgbClr val="000000"/>
                </a:solidFill>
                <a:latin typeface="Times New Roman" pitchFamily="18" charset="0"/>
                <a:cs typeface="Times New Roman" pitchFamily="18" charset="0"/>
              </a:rPr>
              <a:t>:</a:t>
            </a:r>
            <a:endParaRPr lang="x-none" dirty="0" smtClean="0">
              <a:solidFill>
                <a:srgbClr val="000000"/>
              </a:solidFill>
              <a:latin typeface="Times New Roman" pitchFamily="18" charset="0"/>
              <a:cs typeface="Times New Roman" pitchFamily="18" charset="0"/>
            </a:endParaRPr>
          </a:p>
          <a:p>
            <a:r>
              <a:rPr lang="en-US">
                <a:solidFill>
                  <a:srgbClr val="000000"/>
                </a:solidFill>
                <a:latin typeface="Times New Roman" pitchFamily="18" charset="0"/>
                <a:cs typeface="Times New Roman" pitchFamily="18" charset="0"/>
              </a:rPr>
              <a:t/>
            </a:r>
            <a:br>
              <a:rPr lang="en-US">
                <a:solidFill>
                  <a:srgbClr val="000000"/>
                </a:solidFill>
                <a:latin typeface="Times New Roman" pitchFamily="18" charset="0"/>
                <a:cs typeface="Times New Roman" pitchFamily="18" charset="0"/>
              </a:rPr>
            </a:br>
            <a:r>
              <a:rPr lang="ru-MO">
                <a:solidFill>
                  <a:srgbClr val="000000"/>
                </a:solidFill>
                <a:latin typeface="Times New Roman" pitchFamily="18" charset="0"/>
                <a:cs typeface="Times New Roman" pitchFamily="18" charset="0"/>
              </a:rPr>
              <a:t>Симметричный монтаж </a:t>
            </a:r>
            <a:r>
              <a:rPr lang="en-US"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SMP (</a:t>
            </a:r>
            <a:r>
              <a:rPr lang="en-US" i="1" dirty="0">
                <a:solidFill>
                  <a:srgbClr val="000000"/>
                </a:solidFill>
                <a:latin typeface="Times New Roman" pitchFamily="18" charset="0"/>
                <a:cs typeface="Times New Roman" pitchFamily="18" charset="0"/>
              </a:rPr>
              <a:t>Symmetric Multi-Processing</a:t>
            </a:r>
            <a:r>
              <a:rPr lang="en-US">
                <a:solidFill>
                  <a:srgbClr val="000000"/>
                </a:solidFill>
                <a:latin typeface="Times New Roman" pitchFamily="18" charset="0"/>
                <a:cs typeface="Times New Roman" pitchFamily="18" charset="0"/>
              </a:rPr>
              <a:t>), </a:t>
            </a:r>
            <a:r>
              <a:rPr lang="ru-MO">
                <a:solidFill>
                  <a:srgbClr val="000000"/>
                </a:solidFill>
                <a:latin typeface="Times New Roman" pitchFamily="18" charset="0"/>
                <a:cs typeface="Times New Roman" pitchFamily="18" charset="0"/>
              </a:rPr>
              <a:t>состоящий из двух или четырех функционально идентичных и взаимозаменяемых микропроцессоров; не имеет значения, какой из них запускает конкретную программу</a:t>
            </a:r>
            <a:r>
              <a:rPr lang="en-US" smtClean="0">
                <a:solidFill>
                  <a:srgbClr val="000000"/>
                </a:solidFill>
                <a:latin typeface="Times New Roman" pitchFamily="18" charset="0"/>
                <a:cs typeface="Times New Roman" pitchFamily="18" charset="0"/>
              </a:rPr>
              <a:t>.</a:t>
            </a:r>
            <a:endParaRPr lang="x-none" dirty="0" smtClean="0">
              <a:solidFill>
                <a:srgbClr val="000000"/>
              </a:solidFill>
              <a:latin typeface="Times New Roman" pitchFamily="18" charset="0"/>
              <a:cs typeface="Times New Roman" pitchFamily="18" charset="0"/>
            </a:endParaRPr>
          </a:p>
          <a:p>
            <a:r>
              <a:rPr lang="en-US">
                <a:solidFill>
                  <a:srgbClr val="000000"/>
                </a:solidFill>
                <a:latin typeface="Times New Roman" pitchFamily="18" charset="0"/>
                <a:cs typeface="Times New Roman" pitchFamily="18" charset="0"/>
              </a:rPr>
              <a:t/>
            </a:r>
            <a:br>
              <a:rPr lang="en-US">
                <a:solidFill>
                  <a:srgbClr val="000000"/>
                </a:solidFill>
                <a:latin typeface="Times New Roman" pitchFamily="18" charset="0"/>
                <a:cs typeface="Times New Roman" pitchFamily="18" charset="0"/>
              </a:rPr>
            </a:br>
            <a:r>
              <a:rPr lang="ru-MO">
                <a:solidFill>
                  <a:srgbClr val="000000"/>
                </a:solidFill>
                <a:latin typeface="Times New Roman" pitchFamily="18" charset="0"/>
                <a:cs typeface="Times New Roman" pitchFamily="18" charset="0"/>
              </a:rPr>
              <a:t>Асимметричный монтаж</a:t>
            </a:r>
            <a:r>
              <a:rPr lang="en-US"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AMP ( </a:t>
            </a:r>
            <a:r>
              <a:rPr lang="en-US" i="1" dirty="0">
                <a:solidFill>
                  <a:srgbClr val="000000"/>
                </a:solidFill>
                <a:latin typeface="Times New Roman" pitchFamily="18" charset="0"/>
                <a:cs typeface="Times New Roman" pitchFamily="18" charset="0"/>
              </a:rPr>
              <a:t>Asymmetric Multi-Processing</a:t>
            </a:r>
            <a:r>
              <a:rPr lang="en-US">
                <a:solidFill>
                  <a:srgbClr val="000000"/>
                </a:solidFill>
                <a:latin typeface="Times New Roman" pitchFamily="18" charset="0"/>
                <a:cs typeface="Times New Roman" pitchFamily="18" charset="0"/>
              </a:rPr>
              <a:t>) </a:t>
            </a:r>
            <a:r>
              <a:rPr lang="ru-MO">
                <a:solidFill>
                  <a:srgbClr val="000000"/>
                </a:solidFill>
                <a:latin typeface="Times New Roman" pitchFamily="18" charset="0"/>
                <a:cs typeface="Times New Roman" pitchFamily="18" charset="0"/>
              </a:rPr>
              <a:t>в которых процессоры специализированы, не относятся к одному типу и не выполняют одни и те же программы.</a:t>
            </a:r>
            <a:endParaRPr lang="en-US" dirty="0">
              <a:latin typeface="Times New Roman" pitchFamily="18" charset="0"/>
              <a:cs typeface="Times New Roman" pitchFamily="18" charset="0"/>
            </a:endParaRPr>
          </a:p>
        </p:txBody>
      </p:sp>
      <p:pic>
        <p:nvPicPr>
          <p:cNvPr id="6" name="Рисунок 5"/>
          <p:cNvPicPr>
            <a:picLocks noChangeAspect="1"/>
          </p:cNvPicPr>
          <p:nvPr/>
        </p:nvPicPr>
        <p:blipFill>
          <a:blip r:embed="rId2"/>
          <a:stretch>
            <a:fillRect/>
          </a:stretch>
        </p:blipFill>
        <p:spPr>
          <a:xfrm>
            <a:off x="6400799" y="3005891"/>
            <a:ext cx="5791200" cy="3743325"/>
          </a:xfrm>
          <a:prstGeom prst="rect">
            <a:avLst/>
          </a:prstGeom>
        </p:spPr>
      </p:pic>
      <p:sp>
        <p:nvSpPr>
          <p:cNvPr id="7" name="Прямоугольник 6"/>
          <p:cNvSpPr/>
          <p:nvPr/>
        </p:nvSpPr>
        <p:spPr>
          <a:xfrm>
            <a:off x="1319842" y="5825885"/>
            <a:ext cx="5008444" cy="646331"/>
          </a:xfrm>
          <a:prstGeom prst="rect">
            <a:avLst/>
          </a:prstGeom>
        </p:spPr>
        <p:txBody>
          <a:bodyPr wrap="square">
            <a:spAutoFit/>
          </a:bodyPr>
          <a:lstStyle/>
          <a:p>
            <a:r>
              <a:rPr lang="ru-MO">
                <a:solidFill>
                  <a:srgbClr val="000000"/>
                </a:solidFill>
                <a:latin typeface="Helvetica" panose="020B0604020202020204" pitchFamily="34" charset="0"/>
              </a:rPr>
              <a:t>Симметричная многопроцессорная система с двумя отдельными вторичными кэшами</a:t>
            </a:r>
            <a:endParaRPr lang="en-US" dirty="0"/>
          </a:p>
        </p:txBody>
      </p:sp>
    </p:spTree>
    <p:extLst>
      <p:ext uri="{BB962C8B-B14F-4D97-AF65-F5344CB8AC3E}">
        <p14:creationId xmlns:p14="http://schemas.microsoft.com/office/powerpoint/2010/main" val="4191867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2402186" cy="369332"/>
          </a:xfrm>
          <a:prstGeom prst="rect">
            <a:avLst/>
          </a:prstGeom>
        </p:spPr>
        <p:txBody>
          <a:bodyPr wrap="square">
            <a:spAutoFit/>
          </a:bodyPr>
          <a:lstStyle/>
          <a:p>
            <a:r>
              <a:rPr lang="ru-MO" b="1">
                <a:solidFill>
                  <a:srgbClr val="000000"/>
                </a:solidFill>
                <a:latin typeface="Times New Roman" pitchFamily="18" charset="0"/>
                <a:cs typeface="Times New Roman" pitchFamily="18" charset="0"/>
              </a:rPr>
              <a:t>Основная память</a:t>
            </a:r>
            <a:endParaRPr lang="en-US" dirty="0">
              <a:latin typeface="Times New Roman" pitchFamily="18" charset="0"/>
              <a:cs typeface="Times New Roman" pitchFamily="18" charset="0"/>
            </a:endParaRPr>
          </a:p>
        </p:txBody>
      </p:sp>
      <p:sp>
        <p:nvSpPr>
          <p:cNvPr id="5" name="Прямоугольник 4"/>
          <p:cNvSpPr/>
          <p:nvPr/>
        </p:nvSpPr>
        <p:spPr>
          <a:xfrm>
            <a:off x="0" y="264193"/>
            <a:ext cx="12192000" cy="1477328"/>
          </a:xfrm>
          <a:prstGeom prst="rect">
            <a:avLst/>
          </a:prstGeom>
        </p:spPr>
        <p:txBody>
          <a:bodyPr wrap="square">
            <a:spAutoFit/>
          </a:bodyPr>
          <a:lstStyle/>
          <a:p>
            <a:r>
              <a:rPr lang="ru-MO">
                <a:solidFill>
                  <a:srgbClr val="000000"/>
                </a:solidFill>
                <a:latin typeface="Times New Roman" panose="02020603050405020304" pitchFamily="18" charset="0"/>
                <a:cs typeface="Times New Roman" panose="02020603050405020304" pitchFamily="18" charset="0"/>
              </a:rPr>
              <a:t>Он подключается непосредственно к системной шине, что обеспечивает высокую скорость передачи данных. С физической точки зрения он состоит из нескольких интегральных схем памяти, которые могут быть разных типов и технологий (рис.1). Интегральные схемы памяти имеют матричную организацию: ячейкой памяти может быть строка массива или элемент. В первом случае адресом местоположения является номер строки, а во втором случае адресом местоположения является номер строки и столбца.</a:t>
            </a:r>
            <a:endParaRPr lang="en-US"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0" y="1784048"/>
            <a:ext cx="6312340" cy="5073952"/>
          </a:xfrm>
          <a:prstGeom prst="rect">
            <a:avLst/>
          </a:prstGeom>
        </p:spPr>
      </p:pic>
      <p:sp>
        <p:nvSpPr>
          <p:cNvPr id="7" name="Прямоугольник 6"/>
          <p:cNvSpPr/>
          <p:nvPr/>
        </p:nvSpPr>
        <p:spPr>
          <a:xfrm>
            <a:off x="4623305" y="2233539"/>
            <a:ext cx="2293544" cy="646331"/>
          </a:xfrm>
          <a:prstGeom prst="rect">
            <a:avLst/>
          </a:prstGeom>
        </p:spPr>
        <p:txBody>
          <a:bodyPr wrap="square">
            <a:spAutoFit/>
          </a:bodyPr>
          <a:lstStyle/>
          <a:p>
            <a:r>
              <a:rPr lang="en-US" b="1" dirty="0">
                <a:solidFill>
                  <a:srgbClr val="000000"/>
                </a:solidFill>
                <a:latin typeface="Times New Roman" panose="02020603050405020304" pitchFamily="18" charset="0"/>
                <a:cs typeface="Times New Roman" panose="02020603050405020304" pitchFamily="18" charset="0"/>
              </a:rPr>
              <a:t>Schema bloc a </a:t>
            </a:r>
            <a:r>
              <a:rPr lang="en-US" b="1" dirty="0" err="1">
                <a:solidFill>
                  <a:srgbClr val="000000"/>
                </a:solidFill>
                <a:latin typeface="Times New Roman" panose="02020603050405020304" pitchFamily="18" charset="0"/>
                <a:cs typeface="Times New Roman" panose="02020603050405020304" pitchFamily="18" charset="0"/>
              </a:rPr>
              <a:t>unui</a:t>
            </a:r>
            <a:r>
              <a:rPr lang="en-US" b="1" dirty="0">
                <a:solidFill>
                  <a:srgbClr val="000000"/>
                </a:solidFill>
                <a:latin typeface="Times New Roman" panose="02020603050405020304" pitchFamily="18" charset="0"/>
                <a:cs typeface="Times New Roman" panose="02020603050405020304" pitchFamily="18" charset="0"/>
              </a:rPr>
              <a:t> circuit de </a:t>
            </a:r>
            <a:r>
              <a:rPr lang="en-US" b="1" dirty="0" err="1">
                <a:solidFill>
                  <a:srgbClr val="000000"/>
                </a:solidFill>
                <a:latin typeface="Times New Roman" panose="02020603050405020304" pitchFamily="18" charset="0"/>
                <a:cs typeface="Times New Roman" panose="02020603050405020304" pitchFamily="18" charset="0"/>
              </a:rPr>
              <a:t>memorie</a:t>
            </a:r>
            <a:r>
              <a:rPr lang="en-US" dirty="0">
                <a:latin typeface="Times New Roman" panose="02020603050405020304" pitchFamily="18" charset="0"/>
                <a:cs typeface="Times New Roman" panose="02020603050405020304" pitchFamily="18" charset="0"/>
              </a:rPr>
              <a:t> </a:t>
            </a:r>
          </a:p>
        </p:txBody>
      </p:sp>
      <p:sp>
        <p:nvSpPr>
          <p:cNvPr id="8" name="Прямоугольник 7"/>
          <p:cNvSpPr/>
          <p:nvPr/>
        </p:nvSpPr>
        <p:spPr>
          <a:xfrm>
            <a:off x="7058686" y="2005714"/>
            <a:ext cx="5133314" cy="2031325"/>
          </a:xfrm>
          <a:prstGeom prst="rect">
            <a:avLst/>
          </a:prstGeom>
        </p:spPr>
        <p:txBody>
          <a:bodyPr wrap="square">
            <a:spAutoFit/>
          </a:bodyPr>
          <a:lstStyle/>
          <a:p>
            <a:r>
              <a:rPr lang="ru-MO">
                <a:solidFill>
                  <a:srgbClr val="000000"/>
                </a:solidFill>
                <a:latin typeface="Times New Roman" pitchFamily="18" charset="0"/>
                <a:cs typeface="Times New Roman" pitchFamily="18" charset="0"/>
              </a:rPr>
              <a:t>Общее количество ячеек определяет емкость схемы памяти. Полное описание структуры схемы дается количеством мест и количеством битов/местоположений. Обычно количество местоположений и количество бит/ячейка являются степенью двойки. Примеры: 1024 x 8 (емкость 1 КБ); 1024 x 1024 x 8 (емкость 1 МБ).</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995936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323659" y="0"/>
            <a:ext cx="5200650" cy="3448050"/>
          </a:xfrm>
          <a:prstGeom prst="rect">
            <a:avLst/>
          </a:prstGeom>
        </p:spPr>
      </p:pic>
      <p:sp>
        <p:nvSpPr>
          <p:cNvPr id="5" name="Прямоугольник 4"/>
          <p:cNvSpPr/>
          <p:nvPr/>
        </p:nvSpPr>
        <p:spPr>
          <a:xfrm>
            <a:off x="3020838" y="3448050"/>
            <a:ext cx="7572399" cy="369332"/>
          </a:xfrm>
          <a:prstGeom prst="rect">
            <a:avLst/>
          </a:prstGeom>
        </p:spPr>
        <p:txBody>
          <a:bodyPr wrap="square">
            <a:spAutoFit/>
          </a:bodyPr>
          <a:lstStyle/>
          <a:p>
            <a:r>
              <a:rPr lang="ru-MO">
                <a:solidFill>
                  <a:srgbClr val="000000"/>
                </a:solidFill>
                <a:latin typeface="Helvetica" panose="020B0604020202020204" pitchFamily="34" charset="0"/>
              </a:rPr>
              <a:t>Симметричная многопроцессорная система с общим кэшем</a:t>
            </a:r>
            <a:endParaRPr lang="en-US" dirty="0"/>
          </a:p>
        </p:txBody>
      </p:sp>
      <p:sp>
        <p:nvSpPr>
          <p:cNvPr id="6" name="Прямоугольник 5"/>
          <p:cNvSpPr/>
          <p:nvPr/>
        </p:nvSpPr>
        <p:spPr>
          <a:xfrm>
            <a:off x="0" y="3817382"/>
            <a:ext cx="12192000" cy="1477328"/>
          </a:xfrm>
          <a:prstGeom prst="rect">
            <a:avLst/>
          </a:prstGeom>
        </p:spPr>
        <p:txBody>
          <a:bodyPr wrap="square">
            <a:spAutoFit/>
          </a:bodyPr>
          <a:lstStyle/>
          <a:p>
            <a:r>
              <a:rPr lang="ru-MO">
                <a:solidFill>
                  <a:srgbClr val="000000"/>
                </a:solidFill>
                <a:latin typeface="Times New Roman" pitchFamily="18" charset="0"/>
                <a:cs typeface="Times New Roman" pitchFamily="18" charset="0"/>
              </a:rPr>
              <a:t>На самом деле физическая сборка с несколькими процессорами — это только один аспект проблемы. Два других </a:t>
            </a:r>
            <a:r>
              <a:rPr lang="en-US" smtClean="0">
                <a:solidFill>
                  <a:srgbClr val="000000"/>
                </a:solidFill>
                <a:latin typeface="Times New Roman" pitchFamily="18" charset="0"/>
                <a:cs typeface="Times New Roman" pitchFamily="18" charset="0"/>
              </a:rPr>
              <a:t>:</a:t>
            </a:r>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x-none" smtClean="0">
                <a:solidFill>
                  <a:srgbClr val="000000"/>
                </a:solidFill>
                <a:latin typeface="Times New Roman" pitchFamily="18" charset="0"/>
                <a:cs typeface="Times New Roman" pitchFamily="18" charset="0"/>
              </a:rPr>
              <a:t>	</a:t>
            </a:r>
            <a:r>
              <a:rPr lang="ru-MO">
                <a:solidFill>
                  <a:srgbClr val="000000"/>
                </a:solidFill>
                <a:latin typeface="Times New Roman" pitchFamily="18" charset="0"/>
                <a:cs typeface="Times New Roman" pitchFamily="18" charset="0"/>
              </a:rPr>
              <a:t> Разделение времени для каждого процессора</a:t>
            </a:r>
            <a:r>
              <a:rPr lang="en-US" smtClean="0">
                <a:solidFill>
                  <a:srgbClr val="000000"/>
                </a:solidFill>
                <a:latin typeface="Times New Roman" pitchFamily="18" charset="0"/>
                <a:cs typeface="Times New Roman" pitchFamily="18" charset="0"/>
              </a:rPr>
              <a:t>;</a:t>
            </a:r>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x-none" smtClean="0">
                <a:solidFill>
                  <a:srgbClr val="000000"/>
                </a:solidFill>
                <a:latin typeface="Times New Roman" pitchFamily="18" charset="0"/>
                <a:cs typeface="Times New Roman" pitchFamily="18" charset="0"/>
              </a:rPr>
              <a:t>	</a:t>
            </a:r>
            <a:r>
              <a:rPr lang="ru-MO">
                <a:solidFill>
                  <a:srgbClr val="000000"/>
                </a:solidFill>
                <a:latin typeface="Times New Roman" pitchFamily="18" charset="0"/>
                <a:cs typeface="Times New Roman" pitchFamily="18" charset="0"/>
              </a:rPr>
              <a:t> Программы, которые должны управлять многопроцессорной системой</a:t>
            </a:r>
            <a:r>
              <a:rPr lang="en-US" smtClean="0">
                <a:solidFill>
                  <a:srgbClr val="000000"/>
                </a:solidFill>
                <a:latin typeface="Times New Roman" pitchFamily="18" charset="0"/>
                <a:cs typeface="Times New Roman" pitchFamily="18" charset="0"/>
              </a:rPr>
              <a:t>.</a:t>
            </a:r>
            <a:r>
              <a:rPr lang="en-US">
                <a:solidFill>
                  <a:srgbClr val="000000"/>
                </a:solidFill>
                <a:latin typeface="Times New Roman" pitchFamily="18" charset="0"/>
                <a:cs typeface="Times New Roman" pitchFamily="18" charset="0"/>
              </a:rPr>
              <a:t/>
            </a:r>
            <a:br>
              <a:rPr lang="en-US">
                <a:solidFill>
                  <a:srgbClr val="000000"/>
                </a:solidFill>
                <a:latin typeface="Times New Roman" pitchFamily="18" charset="0"/>
                <a:cs typeface="Times New Roman" pitchFamily="18" charset="0"/>
              </a:rPr>
            </a:br>
            <a:r>
              <a:rPr lang="ru-MO">
                <a:solidFill>
                  <a:srgbClr val="000000"/>
                </a:solidFill>
                <a:latin typeface="Times New Roman" pitchFamily="18" charset="0"/>
                <a:cs typeface="Times New Roman" pitchFamily="18" charset="0"/>
              </a:rPr>
              <a:t>Один кэш для двух процессоров — экономичное, но менее эффективное решение по сравнению с решением на основе отдельных внешних кэшей. Вопрос согласованности между кешем и центральной памятью остается очень </a:t>
            </a:r>
            <a:r>
              <a:rPr lang="ru-MO">
                <a:solidFill>
                  <a:srgbClr val="000000"/>
                </a:solidFill>
                <a:latin typeface="Times New Roman" pitchFamily="18" charset="0"/>
                <a:cs typeface="Times New Roman" pitchFamily="18" charset="0"/>
              </a:rPr>
              <a:t>важным</a:t>
            </a:r>
            <a:r>
              <a:rPr lang="ru-MO" smtClean="0">
                <a:solidFill>
                  <a:srgbClr val="000000"/>
                </a:solidFill>
                <a:latin typeface="Times New Roman" pitchFamily="18" charset="0"/>
                <a:cs typeface="Times New Roman" pitchFamily="18" charset="0"/>
              </a:rPr>
              <a:t>.</a:t>
            </a:r>
            <a:r>
              <a:rPr lang="en-US"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960422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1754326"/>
          </a:xfrm>
          <a:prstGeom prst="rect">
            <a:avLst/>
          </a:prstGeom>
        </p:spPr>
        <p:txBody>
          <a:bodyPr wrap="square">
            <a:spAutoFit/>
          </a:bodyPr>
          <a:lstStyle/>
          <a:p>
            <a:r>
              <a:rPr lang="ru-MO" b="1">
                <a:solidFill>
                  <a:srgbClr val="000000"/>
                </a:solidFill>
                <a:latin typeface="Times New Roman" panose="02020603050405020304" pitchFamily="18" charset="0"/>
                <a:cs typeface="Times New Roman" panose="02020603050405020304" pitchFamily="18" charset="0"/>
              </a:rPr>
              <a:t>Классификация схем памяти </a:t>
            </a:r>
            <a:endParaRPr lang="ru-MO" b="1" smtClean="0">
              <a:solidFill>
                <a:srgbClr val="000000"/>
              </a:solidFill>
              <a:latin typeface="Times New Roman" panose="02020603050405020304" pitchFamily="18" charset="0"/>
              <a:cs typeface="Times New Roman" panose="02020603050405020304" pitchFamily="18" charset="0"/>
            </a:endParaRPr>
          </a:p>
          <a:p>
            <a:r>
              <a:rPr lang="ru-MO" smtClean="0">
                <a:solidFill>
                  <a:srgbClr val="000000"/>
                </a:solidFill>
                <a:latin typeface="Times New Roman" panose="02020603050405020304" pitchFamily="18" charset="0"/>
                <a:cs typeface="Times New Roman" panose="02020603050405020304" pitchFamily="18" charset="0"/>
              </a:rPr>
              <a:t>Первый </a:t>
            </a:r>
            <a:r>
              <a:rPr lang="ru-MO">
                <a:solidFill>
                  <a:srgbClr val="000000"/>
                </a:solidFill>
                <a:latin typeface="Times New Roman" panose="02020603050405020304" pitchFamily="18" charset="0"/>
                <a:cs typeface="Times New Roman" panose="02020603050405020304" pitchFamily="18" charset="0"/>
              </a:rPr>
              <a:t>критерий классификации определяется продолжительностью хранения информации в памяти. Таким образом, текущие данные в программе, которые постоянно изменяются в процессе выполнения, запущенные программы, изображения на экране хранятся в схемах ОЗУ (оперативной памяти). ОЗУ может считываться и записываться центральным процессором (микропроцессором) неограниченное количество раз; это также называется живой памятью. При отключении напряжения питания информация теряется "навсегда и безвозвратно" - это энергозависимая память.</a:t>
            </a:r>
            <a:endParaRPr lang="en-US"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106990" y="2031325"/>
            <a:ext cx="4029075" cy="3028950"/>
          </a:xfrm>
          <a:prstGeom prst="rect">
            <a:avLst/>
          </a:prstGeom>
        </p:spPr>
      </p:pic>
      <p:pic>
        <p:nvPicPr>
          <p:cNvPr id="6" name="Рисунок 5"/>
          <p:cNvPicPr>
            <a:picLocks noChangeAspect="1"/>
          </p:cNvPicPr>
          <p:nvPr/>
        </p:nvPicPr>
        <p:blipFill>
          <a:blip r:embed="rId3"/>
          <a:stretch>
            <a:fillRect/>
          </a:stretch>
        </p:blipFill>
        <p:spPr>
          <a:xfrm>
            <a:off x="6096000" y="1919146"/>
            <a:ext cx="3571074" cy="3727772"/>
          </a:xfrm>
          <a:prstGeom prst="rect">
            <a:avLst/>
          </a:prstGeom>
        </p:spPr>
      </p:pic>
      <p:sp>
        <p:nvSpPr>
          <p:cNvPr id="7" name="Прямоугольник 6"/>
          <p:cNvSpPr/>
          <p:nvPr/>
        </p:nvSpPr>
        <p:spPr>
          <a:xfrm>
            <a:off x="2957465" y="6211669"/>
            <a:ext cx="3289426" cy="369332"/>
          </a:xfrm>
          <a:prstGeom prst="rect">
            <a:avLst/>
          </a:prstGeom>
        </p:spPr>
        <p:txBody>
          <a:bodyPr wrap="square">
            <a:spAutoFit/>
          </a:bodyPr>
          <a:lstStyle/>
          <a:p>
            <a:r>
              <a:rPr lang="ru-MO">
                <a:solidFill>
                  <a:srgbClr val="000000"/>
                </a:solidFill>
                <a:latin typeface="Times New Roman" panose="02020603050405020304" pitchFamily="18" charset="0"/>
                <a:cs typeface="Times New Roman" panose="02020603050405020304" pitchFamily="18" charset="0"/>
              </a:rPr>
              <a:t>Структура схемы памяти</a:t>
            </a:r>
            <a:endParaRPr lang="en-US"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657885" y="5060275"/>
            <a:ext cx="2610416" cy="369332"/>
          </a:xfrm>
          <a:prstGeom prst="rect">
            <a:avLst/>
          </a:prstGeom>
        </p:spPr>
        <p:txBody>
          <a:bodyPr wrap="square">
            <a:spAutoFit/>
          </a:bodyPr>
          <a:lstStyle/>
          <a:p>
            <a:r>
              <a:rPr lang="en-US" dirty="0" err="1">
                <a:solidFill>
                  <a:srgbClr val="000000"/>
                </a:solidFill>
                <a:latin typeface="Times New Roman" panose="02020603050405020304" pitchFamily="18" charset="0"/>
                <a:cs typeface="Times New Roman" panose="02020603050405020304" pitchFamily="18" charset="0"/>
              </a:rPr>
              <a:t>structură</a:t>
            </a:r>
            <a:r>
              <a:rPr lang="en-US" dirty="0">
                <a:solidFill>
                  <a:srgbClr val="000000"/>
                </a:solidFill>
                <a:latin typeface="Times New Roman" panose="02020603050405020304" pitchFamily="18" charset="0"/>
                <a:cs typeface="Times New Roman" panose="02020603050405020304" pitchFamily="18" charset="0"/>
              </a:rPr>
              <a:t> cu n </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loca</a:t>
            </a:r>
            <a:r>
              <a:rPr lang="x-none" dirty="0" smtClean="0">
                <a:solidFill>
                  <a:srgbClr val="000000"/>
                </a:solidFill>
                <a:latin typeface="Times New Roman" panose="02020603050405020304" pitchFamily="18" charset="0"/>
                <a:cs typeface="Times New Roman" panose="02020603050405020304" pitchFamily="18" charset="0"/>
              </a:rPr>
              <a:t>ț</a:t>
            </a:r>
            <a:r>
              <a:rPr lang="en-US" dirty="0" smtClean="0">
                <a:solidFill>
                  <a:srgbClr val="000000"/>
                </a:solidFill>
                <a:latin typeface="Times New Roman" panose="02020603050405020304" pitchFamily="18" charset="0"/>
                <a:cs typeface="Times New Roman" panose="02020603050405020304" pitchFamily="18" charset="0"/>
              </a:rPr>
              <a:t>ii</a:t>
            </a:r>
            <a:r>
              <a:rPr lang="en-US" dirty="0">
                <a:solidFill>
                  <a:srgbClr val="000000"/>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p>
        </p:txBody>
      </p:sp>
      <p:sp>
        <p:nvSpPr>
          <p:cNvPr id="9" name="Прямоугольник 8"/>
          <p:cNvSpPr/>
          <p:nvPr/>
        </p:nvSpPr>
        <p:spPr>
          <a:xfrm>
            <a:off x="6370936" y="5646918"/>
            <a:ext cx="2659702" cy="369332"/>
          </a:xfrm>
          <a:prstGeom prst="rect">
            <a:avLst/>
          </a:prstGeom>
        </p:spPr>
        <p:txBody>
          <a:bodyPr wrap="none">
            <a:spAutoFit/>
          </a:bodyPr>
          <a:lstStyle/>
          <a:p>
            <a:r>
              <a:rPr lang="fr-FR" dirty="0">
                <a:latin typeface="Times New Roman" panose="02020603050405020304" pitchFamily="18" charset="0"/>
                <a:cs typeface="Times New Roman" panose="02020603050405020304" pitchFamily="18" charset="0"/>
              </a:rPr>
              <a:t>structură cu n x m </a:t>
            </a:r>
            <a:r>
              <a:rPr lang="fr-FR" dirty="0" smtClean="0">
                <a:latin typeface="Times New Roman" panose="02020603050405020304" pitchFamily="18" charset="0"/>
                <a:cs typeface="Times New Roman" panose="02020603050405020304" pitchFamily="18" charset="0"/>
              </a:rPr>
              <a:t>– loca</a:t>
            </a:r>
            <a:r>
              <a:rPr lang="x-none" dirty="0">
                <a:latin typeface="Times New Roman" panose="02020603050405020304" pitchFamily="18" charset="0"/>
                <a:cs typeface="Times New Roman" panose="02020603050405020304" pitchFamily="18" charset="0"/>
              </a:rPr>
              <a:t>ț</a:t>
            </a:r>
            <a:r>
              <a:rPr lang="fr-FR" dirty="0" smtClean="0">
                <a:latin typeface="Times New Roman" panose="02020603050405020304" pitchFamily="18" charset="0"/>
                <a:cs typeface="Times New Roman" panose="02020603050405020304" pitchFamily="18" charset="0"/>
              </a:rPr>
              <a:t>ii</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6666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1754326"/>
          </a:xfrm>
          <a:prstGeom prst="rect">
            <a:avLst/>
          </a:prstGeom>
        </p:spPr>
        <p:txBody>
          <a:bodyPr wrap="square">
            <a:spAutoFit/>
          </a:bodyPr>
          <a:lstStyle/>
          <a:p>
            <a:r>
              <a:rPr lang="ru-MO">
                <a:solidFill>
                  <a:srgbClr val="000000"/>
                </a:solidFill>
                <a:latin typeface="Times New Roman" panose="02020603050405020304" pitchFamily="18" charset="0"/>
                <a:cs typeface="Times New Roman" panose="02020603050405020304" pitchFamily="18" charset="0"/>
              </a:rPr>
              <a:t>Другая информация, такая как таблицы преобразования, фиксированные программы, определенные системные функции, требуется в течение срока службы компьютерной системы или в течение длительных периодов времени (месяцы, годы). Они хранятся в схемах ROM (Read Only Memory). CPU может считывать ROM-память неограниченное количество раз, но не может изменять сохраненную информацию. Она сохраняется неопределенно долго даже при отсутствии напряжения питания, а запись информации осуществляется специальными устройствами либо в процессе производства, либо пользователем.</a:t>
            </a:r>
            <a:endParaRPr lang="en-US"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1972805" y="1815129"/>
            <a:ext cx="7105650" cy="4391025"/>
          </a:xfrm>
          <a:prstGeom prst="rect">
            <a:avLst/>
          </a:prstGeom>
        </p:spPr>
      </p:pic>
    </p:spTree>
    <p:extLst>
      <p:ext uri="{BB962C8B-B14F-4D97-AF65-F5344CB8AC3E}">
        <p14:creationId xmlns:p14="http://schemas.microsoft.com/office/powerpoint/2010/main" val="3378882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2585323"/>
          </a:xfrm>
          <a:prstGeom prst="rect">
            <a:avLst/>
          </a:prstGeom>
        </p:spPr>
        <p:txBody>
          <a:bodyPr wrap="square">
            <a:spAutoFit/>
          </a:bodyPr>
          <a:lstStyle/>
          <a:p>
            <a:r>
              <a:rPr lang="ru-MO">
                <a:solidFill>
                  <a:srgbClr val="000000"/>
                </a:solidFill>
                <a:latin typeface="Times New Roman" panose="02020603050405020304" pitchFamily="18" charset="0"/>
                <a:cs typeface="Times New Roman" panose="02020603050405020304" pitchFamily="18" charset="0"/>
              </a:rPr>
              <a:t>Доступ к RAM и ROM </a:t>
            </a:r>
            <a:r>
              <a:rPr lang="ru-MO" smtClean="0">
                <a:solidFill>
                  <a:srgbClr val="000000"/>
                </a:solidFill>
                <a:latin typeface="Times New Roman" panose="02020603050405020304" pitchFamily="18" charset="0"/>
                <a:cs typeface="Times New Roman" panose="02020603050405020304" pitchFamily="18" charset="0"/>
              </a:rPr>
              <a:t>осуществляется </a:t>
            </a:r>
            <a:r>
              <a:rPr lang="ru-MO">
                <a:solidFill>
                  <a:srgbClr val="000000"/>
                </a:solidFill>
                <a:latin typeface="Times New Roman" panose="02020603050405020304" pitchFamily="18" charset="0"/>
                <a:cs typeface="Times New Roman" panose="02020603050405020304" pitchFamily="18" charset="0"/>
              </a:rPr>
              <a:t>произвольно, что означает, что время доступа к информации не зависит от адреса расположения в цепи памяти. Другой тип доступа — последовательный, и в этом случае время доступа зависит от того, где находится информация. Этот тип доступа характерен для внешней памяти (диск, лента). Более подходящим названием для оперативной памяти было бы RWM (память для чтения и записи), но традиционное название сохранилось (более 30 лет). Схемы памяти RAM и ROM изготавливаются с использованием различных производственных технологий, целью которых являются: время доступа как можно меньше, высокая плотность интеграции (высокая емкость на схему), как можно меньше стоимость / бит, как можно меньше потребляемая мощность, выраженная в / Bitw бит. насколько это возможно. Поскольку эти цели противоречивы, некоторые технологии оптимизируют только определенные свойства. Например, быстрая память дорогая, а емкая имеет высокое энергопотребление и среднее время доступа.</a:t>
            </a:r>
            <a:endParaRPr lang="en-US"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0" y="2671268"/>
            <a:ext cx="6096000" cy="369332"/>
          </a:xfrm>
          <a:prstGeom prst="rect">
            <a:avLst/>
          </a:prstGeom>
        </p:spPr>
        <p:txBody>
          <a:bodyPr>
            <a:spAutoFit/>
          </a:bodyPr>
          <a:lstStyle/>
          <a:p>
            <a:r>
              <a:rPr lang="ru-MO" b="1">
                <a:solidFill>
                  <a:srgbClr val="000000"/>
                </a:solidFill>
                <a:latin typeface="Times New Roman" panose="02020603050405020304" pitchFamily="18" charset="0"/>
                <a:cs typeface="Times New Roman" panose="02020603050405020304" pitchFamily="18" charset="0"/>
              </a:rPr>
              <a:t>Характеристики схемы памяти</a:t>
            </a:r>
            <a:endParaRPr lang="en-US"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0" y="3012075"/>
            <a:ext cx="12192000" cy="2862322"/>
          </a:xfrm>
          <a:prstGeom prst="rect">
            <a:avLst/>
          </a:prstGeom>
        </p:spPr>
        <p:txBody>
          <a:bodyPr wrap="square">
            <a:spAutoFit/>
          </a:bodyPr>
          <a:lstStyle/>
          <a:p>
            <a:pPr marL="285750" indent="-285750">
              <a:buFont typeface="Arial" panose="020B0604020202020204" pitchFamily="34" charset="0"/>
              <a:buChar char="•"/>
            </a:pPr>
            <a:r>
              <a:rPr lang="ru-MO">
                <a:solidFill>
                  <a:srgbClr val="000000"/>
                </a:solidFill>
                <a:latin typeface="Times New Roman" panose="02020603050405020304" pitchFamily="18" charset="0"/>
                <a:cs typeface="Times New Roman" panose="02020603050405020304" pitchFamily="18" charset="0"/>
              </a:rPr>
              <a:t>Структура или организация: количество ячеек памяти в ячейке (бит/ячейка) и общее количество ячеек. Операции чтения и записи выполняются только с </a:t>
            </a:r>
            <a:r>
              <a:rPr lang="ru-MO" smtClean="0">
                <a:solidFill>
                  <a:srgbClr val="000000"/>
                </a:solidFill>
                <a:latin typeface="Times New Roman" panose="02020603050405020304" pitchFamily="18" charset="0"/>
                <a:cs typeface="Times New Roman" panose="02020603050405020304" pitchFamily="18" charset="0"/>
              </a:rPr>
              <a:t>местоположениями</a:t>
            </a:r>
            <a:r>
              <a:rPr lang="en-US" smtClean="0">
                <a:solidFill>
                  <a:srgbClr val="000000"/>
                </a:solidFill>
                <a:latin typeface="Times New Roman" panose="02020603050405020304" pitchFamily="18" charset="0"/>
                <a:cs typeface="Times New Roman" panose="02020603050405020304" pitchFamily="18" charset="0"/>
              </a:rPr>
              <a:t>.</a:t>
            </a:r>
            <a:r>
              <a:rPr lang="x-none" smtClean="0">
                <a:solidFill>
                  <a:srgbClr val="000000"/>
                </a:solidFill>
                <a:latin typeface="Times New Roman" panose="02020603050405020304" pitchFamily="18" charset="0"/>
                <a:cs typeface="Times New Roman" panose="02020603050405020304" pitchFamily="18" charset="0"/>
              </a:rPr>
              <a:t> </a:t>
            </a:r>
            <a:endParaRPr lang="x-none" dirty="0" smtClean="0">
              <a:solidFill>
                <a:srgbClr val="00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MO">
                <a:solidFill>
                  <a:srgbClr val="000000"/>
                </a:solidFill>
                <a:latin typeface="Times New Roman" panose="02020603050405020304" pitchFamily="18" charset="0"/>
                <a:cs typeface="Times New Roman" panose="02020603050405020304" pitchFamily="18" charset="0"/>
              </a:rPr>
              <a:t>Объем памяти: общее количество ячеек памяти или слов</a:t>
            </a:r>
            <a:r>
              <a:rPr lang="en-US" smtClean="0">
                <a:solidFill>
                  <a:srgbClr val="000000"/>
                </a:solidFill>
                <a:latin typeface="Times New Roman" panose="02020603050405020304" pitchFamily="18" charset="0"/>
                <a:cs typeface="Times New Roman" panose="02020603050405020304" pitchFamily="18" charset="0"/>
              </a:rPr>
              <a:t>.</a:t>
            </a:r>
            <a:endParaRPr lang="x-none" dirty="0" smtClean="0">
              <a:solidFill>
                <a:srgbClr val="00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MO">
                <a:solidFill>
                  <a:srgbClr val="000000"/>
                </a:solidFill>
                <a:latin typeface="Times New Roman" panose="02020603050405020304" pitchFamily="18" charset="0"/>
                <a:cs typeface="Times New Roman" panose="02020603050405020304" pitchFamily="18" charset="0"/>
              </a:rPr>
              <a:t>Время доступа: время между обращением центрального блока к памяти и фактическим доступом к данным.</a:t>
            </a:r>
            <a:r>
              <a:rPr lang="en-US" smtClean="0">
                <a:solidFill>
                  <a:srgbClr val="000000"/>
                </a:solidFill>
                <a:latin typeface="Times New Roman" panose="02020603050405020304" pitchFamily="18" charset="0"/>
                <a:cs typeface="Times New Roman" panose="02020603050405020304" pitchFamily="18" charset="0"/>
              </a:rPr>
              <a:t>.</a:t>
            </a:r>
            <a:endParaRPr lang="x-none" dirty="0" smtClean="0">
              <a:solidFill>
                <a:srgbClr val="00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MO">
                <a:solidFill>
                  <a:srgbClr val="000000"/>
                </a:solidFill>
                <a:latin typeface="Times New Roman" panose="02020603050405020304" pitchFamily="18" charset="0"/>
                <a:cs typeface="Times New Roman" panose="02020603050405020304" pitchFamily="18" charset="0"/>
              </a:rPr>
              <a:t>Потребляемая мощность, напряжения питания</a:t>
            </a:r>
            <a:r>
              <a:rPr lang="ru-MO" smtClean="0">
                <a:solidFill>
                  <a:srgbClr val="000000"/>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ru-MO">
                <a:solidFill>
                  <a:srgbClr val="000000"/>
                </a:solidFill>
                <a:latin typeface="Times New Roman" panose="02020603050405020304" pitchFamily="18" charset="0"/>
                <a:cs typeface="Times New Roman" panose="02020603050405020304" pitchFamily="18" charset="0"/>
              </a:rPr>
              <a:t>Тип памяти </a:t>
            </a:r>
            <a:r>
              <a:rPr lang="en-US" smtClean="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RAM, ROM.</a:t>
            </a:r>
            <a:r>
              <a:rPr lang="en-US" dirty="0">
                <a:latin typeface="Times New Roman" panose="02020603050405020304" pitchFamily="18" charset="0"/>
                <a:cs typeface="Times New Roman" panose="02020603050405020304" pitchFamily="18" charset="0"/>
              </a:rPr>
              <a:t> </a:t>
            </a:r>
            <a:endParaRPr lang="x-none"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MO">
                <a:latin typeface="Times New Roman" panose="02020603050405020304" pitchFamily="18" charset="0"/>
                <a:cs typeface="Times New Roman" panose="02020603050405020304" pitchFamily="18" charset="0"/>
              </a:rPr>
              <a:t>Технология реализации: </a:t>
            </a:r>
            <a:r>
              <a:rPr lang="ru-MO" smtClean="0">
                <a:latin typeface="Times New Roman" panose="02020603050405020304" pitchFamily="18" charset="0"/>
                <a:cs typeface="Times New Roman" panose="02020603050405020304" pitchFamily="18" charset="0"/>
              </a:rPr>
              <a:t>биполярная </a:t>
            </a:r>
            <a:r>
              <a:rPr lang="en-US" smtClean="0">
                <a:latin typeface="Times New Roman" panose="02020603050405020304" pitchFamily="18" charset="0"/>
                <a:cs typeface="Times New Roman" panose="02020603050405020304" pitchFamily="18" charset="0"/>
              </a:rPr>
              <a:t>(TTL</a:t>
            </a:r>
            <a:r>
              <a:rPr lang="en-US" dirty="0">
                <a:latin typeface="Times New Roman" panose="02020603050405020304" pitchFamily="18" charset="0"/>
                <a:cs typeface="Times New Roman" panose="02020603050405020304" pitchFamily="18" charset="0"/>
              </a:rPr>
              <a:t>, TTL </a:t>
            </a:r>
            <a:r>
              <a:rPr lang="en-US" dirty="0" err="1">
                <a:latin typeface="Times New Roman" panose="02020603050405020304" pitchFamily="18" charset="0"/>
                <a:cs typeface="Times New Roman" panose="02020603050405020304" pitchFamily="18" charset="0"/>
              </a:rPr>
              <a:t>Shottky</a:t>
            </a:r>
            <a:r>
              <a:rPr lang="en-US" dirty="0">
                <a:latin typeface="Times New Roman" panose="02020603050405020304" pitchFamily="18" charset="0"/>
                <a:cs typeface="Times New Roman" panose="02020603050405020304" pitchFamily="18" charset="0"/>
              </a:rPr>
              <a:t>, ECL), MOS</a:t>
            </a:r>
            <a:r>
              <a:rPr lang="en-US" dirty="0" smtClean="0">
                <a:latin typeface="Times New Roman" panose="02020603050405020304" pitchFamily="18" charset="0"/>
                <a:cs typeface="Times New Roman" panose="02020603050405020304" pitchFamily="18" charset="0"/>
              </a:rPr>
              <a:t>,</a:t>
            </a:r>
            <a:r>
              <a:rPr lang="x-none"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CMOS</a:t>
            </a:r>
            <a:r>
              <a:rPr lang="en-US" dirty="0">
                <a:latin typeface="Times New Roman" panose="02020603050405020304" pitchFamily="18" charset="0"/>
                <a:cs typeface="Times New Roman" panose="02020603050405020304" pitchFamily="18" charset="0"/>
              </a:rPr>
              <a:t>, I2L.</a:t>
            </a:r>
            <a:r>
              <a:rPr lang="en-US">
                <a:latin typeface="Times New Roman" panose="02020603050405020304" pitchFamily="18" charset="0"/>
                <a:cs typeface="Times New Roman" panose="02020603050405020304" pitchFamily="18" charset="0"/>
              </a:rPr>
              <a:t/>
            </a:r>
            <a:br>
              <a:rPr lang="en-US">
                <a:latin typeface="Times New Roman" panose="02020603050405020304" pitchFamily="18" charset="0"/>
                <a:cs typeface="Times New Roman" panose="02020603050405020304" pitchFamily="18" charset="0"/>
              </a:rPr>
            </a:br>
            <a:r>
              <a:rPr lang="ru-MO">
                <a:latin typeface="Times New Roman" panose="02020603050405020304" pitchFamily="18" charset="0"/>
                <a:cs typeface="Times New Roman" panose="02020603050405020304" pitchFamily="18" charset="0"/>
              </a:rPr>
              <a:t>Биполярные схемы очень быстрые, но имеют низкую плотность интеграции. </a:t>
            </a:r>
            <a:r>
              <a:rPr lang="en-US">
                <a:latin typeface="Times New Roman" panose="02020603050405020304" pitchFamily="18" charset="0"/>
                <a:cs typeface="Times New Roman" panose="02020603050405020304" pitchFamily="18" charset="0"/>
              </a:rPr>
              <a:t>MOS</a:t>
            </a:r>
            <a:r>
              <a:rPr lang="ru-MO" smtClean="0">
                <a:latin typeface="Times New Roman" panose="02020603050405020304" pitchFamily="18" charset="0"/>
                <a:cs typeface="Times New Roman" panose="02020603050405020304" pitchFamily="18" charset="0"/>
              </a:rPr>
              <a:t> </a:t>
            </a:r>
            <a:r>
              <a:rPr lang="ru-MO">
                <a:latin typeface="Times New Roman" panose="02020603050405020304" pitchFamily="18" charset="0"/>
                <a:cs typeface="Times New Roman" panose="02020603050405020304" pitchFamily="18" charset="0"/>
              </a:rPr>
              <a:t>имеют высокую плотность интеграции, низкое энергопотребление, но медленнее. Технология I2L имеет производительность между биполярными и </a:t>
            </a:r>
            <a:r>
              <a:rPr lang="en-US">
                <a:latin typeface="Times New Roman" panose="02020603050405020304" pitchFamily="18" charset="0"/>
                <a:cs typeface="Times New Roman" panose="02020603050405020304" pitchFamily="18" charset="0"/>
              </a:rPr>
              <a:t>MOS </a:t>
            </a:r>
            <a:r>
              <a:rPr lang="ru-MO" smtClean="0">
                <a:latin typeface="Times New Roman" panose="02020603050405020304" pitchFamily="18" charset="0"/>
                <a:cs typeface="Times New Roman" panose="02020603050405020304" pitchFamily="18" charset="0"/>
              </a:rPr>
              <a:t>-</a:t>
            </a:r>
            <a:r>
              <a:rPr lang="ru-MO">
                <a:latin typeface="Times New Roman" panose="02020603050405020304" pitchFamily="18" charset="0"/>
                <a:cs typeface="Times New Roman" panose="02020603050405020304" pitchFamily="18" charset="0"/>
              </a:rPr>
              <a:t>схемами.</a:t>
            </a:r>
            <a:r>
              <a:rPr lang="en-US"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000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203727"/>
            <a:ext cx="12192000" cy="3139321"/>
          </a:xfrm>
          <a:prstGeom prst="rect">
            <a:avLst/>
          </a:prstGeom>
        </p:spPr>
        <p:txBody>
          <a:bodyPr wrap="square">
            <a:spAutoFit/>
          </a:bodyPr>
          <a:lstStyle/>
          <a:p>
            <a:r>
              <a:rPr lang="ru-MO">
                <a:solidFill>
                  <a:srgbClr val="000000"/>
                </a:solidFill>
                <a:latin typeface="Times New Roman" panose="02020603050405020304" pitchFamily="18" charset="0"/>
                <a:cs typeface="Times New Roman" panose="02020603050405020304" pitchFamily="18" charset="0"/>
              </a:rPr>
              <a:t>Ячейки памяти организованы в виде матрицы, местами которой являются строки матрицы. Ячейки в столбце подключены к одной и той же битовой линии данных и состоят из полупроводниковых элементов: биполярных диодов, биполярных транзисторов, </a:t>
            </a:r>
            <a:r>
              <a:rPr lang="en-US">
                <a:solidFill>
                  <a:srgbClr val="000000"/>
                </a:solidFill>
                <a:latin typeface="Times New Roman" panose="02020603050405020304" pitchFamily="18" charset="0"/>
                <a:cs typeface="Times New Roman" panose="02020603050405020304" pitchFamily="18" charset="0"/>
              </a:rPr>
              <a:t>MOS </a:t>
            </a:r>
            <a:r>
              <a:rPr lang="ru-MO" smtClean="0">
                <a:solidFill>
                  <a:srgbClr val="000000"/>
                </a:solidFill>
                <a:latin typeface="Times New Roman" panose="02020603050405020304" pitchFamily="18" charset="0"/>
                <a:cs typeface="Times New Roman" panose="02020603050405020304" pitchFamily="18" charset="0"/>
              </a:rPr>
              <a:t>-</a:t>
            </a:r>
            <a:r>
              <a:rPr lang="ru-MO">
                <a:solidFill>
                  <a:srgbClr val="000000"/>
                </a:solidFill>
                <a:latin typeface="Times New Roman" panose="02020603050405020304" pitchFamily="18" charset="0"/>
                <a:cs typeface="Times New Roman" panose="02020603050405020304" pitchFamily="18" charset="0"/>
              </a:rPr>
              <a:t>транзисторов и т. д</a:t>
            </a:r>
            <a:r>
              <a:rPr lang="ru-MO" smtClean="0">
                <a:solidFill>
                  <a:srgbClr val="000000"/>
                </a:solidFill>
                <a:latin typeface="Times New Roman" panose="02020603050405020304" pitchFamily="18" charset="0"/>
                <a:cs typeface="Times New Roman" panose="02020603050405020304" pitchFamily="18" charset="0"/>
              </a:rPr>
              <a:t>.</a:t>
            </a:r>
          </a:p>
          <a:p>
            <a:r>
              <a:rPr lang="ru-MO">
                <a:solidFill>
                  <a:srgbClr val="000000"/>
                </a:solidFill>
                <a:latin typeface="Times New Roman" panose="02020603050405020304" pitchFamily="18" charset="0"/>
                <a:cs typeface="Times New Roman" panose="02020603050405020304" pitchFamily="18" charset="0"/>
              </a:rPr>
              <a:t>Общие характеристики</a:t>
            </a:r>
            <a:r>
              <a:rPr lang="ru-MO" smtClean="0">
                <a:solidFill>
                  <a:srgbClr val="000000"/>
                </a:solidFill>
                <a:latin typeface="Times New Roman" panose="02020603050405020304" pitchFamily="18" charset="0"/>
                <a:cs typeface="Times New Roman" panose="02020603050405020304" pitchFamily="18" charset="0"/>
              </a:rPr>
              <a:t>:</a:t>
            </a:r>
            <a:endParaRPr lang="x-none" smtClean="0">
              <a:solidFill>
                <a:srgbClr val="00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MO">
                <a:solidFill>
                  <a:srgbClr val="000000"/>
                </a:solidFill>
                <a:latin typeface="Times New Roman" panose="02020603050405020304" pitchFamily="18" charset="0"/>
                <a:cs typeface="Times New Roman" panose="02020603050405020304" pitchFamily="18" charset="0"/>
              </a:rPr>
              <a:t>произвольный доступ</a:t>
            </a:r>
            <a:r>
              <a:rPr lang="ru-MO" smtClean="0">
                <a:solidFill>
                  <a:srgbClr val="000000"/>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ru-MO" smtClean="0">
                <a:solidFill>
                  <a:srgbClr val="000000"/>
                </a:solidFill>
                <a:latin typeface="Times New Roman" panose="02020603050405020304" pitchFamily="18" charset="0"/>
                <a:cs typeface="Times New Roman" panose="02020603050405020304" pitchFamily="18" charset="0"/>
              </a:rPr>
              <a:t>энергонезависимая </a:t>
            </a:r>
            <a:r>
              <a:rPr lang="ru-MO">
                <a:solidFill>
                  <a:srgbClr val="000000"/>
                </a:solidFill>
                <a:latin typeface="Times New Roman" panose="02020603050405020304" pitchFamily="18" charset="0"/>
                <a:cs typeface="Times New Roman" panose="02020603050405020304" pitchFamily="18" charset="0"/>
              </a:rPr>
              <a:t>(содержащаяся информация не теряется при отключении напряжения питания</a:t>
            </a:r>
            <a:r>
              <a:rPr lang="ru-MO" smtClean="0">
                <a:solidFill>
                  <a:srgbClr val="000000"/>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ru-MO" smtClean="0">
                <a:solidFill>
                  <a:srgbClr val="000000"/>
                </a:solidFill>
                <a:latin typeface="Times New Roman" panose="02020603050405020304" pitchFamily="18" charset="0"/>
                <a:cs typeface="Times New Roman" panose="02020603050405020304" pitchFamily="18" charset="0"/>
              </a:rPr>
              <a:t>может </a:t>
            </a:r>
            <a:r>
              <a:rPr lang="ru-MO">
                <a:solidFill>
                  <a:srgbClr val="000000"/>
                </a:solidFill>
                <a:latin typeface="Times New Roman" panose="02020603050405020304" pitchFamily="18" charset="0"/>
                <a:cs typeface="Times New Roman" panose="02020603050405020304" pitchFamily="18" charset="0"/>
              </a:rPr>
              <a:t>быть прочитан только центральным блоком (Read Only); </a:t>
            </a:r>
            <a:endParaRPr lang="ru-MO" smtClean="0">
              <a:solidFill>
                <a:srgbClr val="00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MO" smtClean="0">
                <a:solidFill>
                  <a:srgbClr val="000000"/>
                </a:solidFill>
                <a:latin typeface="Times New Roman" panose="02020603050405020304" pitchFamily="18" charset="0"/>
                <a:cs typeface="Times New Roman" panose="02020603050405020304" pitchFamily="18" charset="0"/>
              </a:rPr>
              <a:t>написание </a:t>
            </a:r>
            <a:r>
              <a:rPr lang="ru-MO">
                <a:solidFill>
                  <a:srgbClr val="000000"/>
                </a:solidFill>
                <a:latin typeface="Times New Roman" panose="02020603050405020304" pitchFamily="18" charset="0"/>
                <a:cs typeface="Times New Roman" panose="02020603050405020304" pitchFamily="18" charset="0"/>
              </a:rPr>
              <a:t>производится специальными приспособлениями</a:t>
            </a:r>
            <a:r>
              <a:rPr lang="ru-MO" smtClean="0">
                <a:solidFill>
                  <a:srgbClr val="000000"/>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ru-MO" smtClean="0">
                <a:solidFill>
                  <a:srgbClr val="000000"/>
                </a:solidFill>
                <a:latin typeface="Times New Roman" panose="02020603050405020304" pitchFamily="18" charset="0"/>
                <a:cs typeface="Times New Roman" panose="02020603050405020304" pitchFamily="18" charset="0"/>
              </a:rPr>
              <a:t>время </a:t>
            </a:r>
            <a:r>
              <a:rPr lang="ru-MO">
                <a:solidFill>
                  <a:srgbClr val="000000"/>
                </a:solidFill>
                <a:latin typeface="Times New Roman" panose="02020603050405020304" pitchFamily="18" charset="0"/>
                <a:cs typeface="Times New Roman" panose="02020603050405020304" pitchFamily="18" charset="0"/>
              </a:rPr>
              <a:t>доступа 25 - 30 нс для биполярной технологии, 100 - 500 нс для МОП</a:t>
            </a:r>
            <a:r>
              <a:rPr lang="ru-MO" smtClean="0">
                <a:solidFill>
                  <a:srgbClr val="000000"/>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ru-MO" smtClean="0">
                <a:solidFill>
                  <a:srgbClr val="000000"/>
                </a:solidFill>
                <a:latin typeface="Times New Roman" panose="02020603050405020304" pitchFamily="18" charset="0"/>
                <a:cs typeface="Times New Roman" panose="02020603050405020304" pitchFamily="18" charset="0"/>
              </a:rPr>
              <a:t>высокая </a:t>
            </a:r>
            <a:r>
              <a:rPr lang="ru-MO">
                <a:solidFill>
                  <a:srgbClr val="000000"/>
                </a:solidFill>
                <a:latin typeface="Times New Roman" panose="02020603050405020304" pitchFamily="18" charset="0"/>
                <a:cs typeface="Times New Roman" panose="02020603050405020304" pitchFamily="18" charset="0"/>
              </a:rPr>
              <a:t>плотность интеграции, низкое потребление, низкая стоимость за бит.технология изготовления (биполярные, МОП, КМОП и др.).</a:t>
            </a:r>
            <a:endParaRPr lang="en-US"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0" y="0"/>
            <a:ext cx="3690434" cy="369332"/>
          </a:xfrm>
          <a:prstGeom prst="rect">
            <a:avLst/>
          </a:prstGeom>
        </p:spPr>
        <p:txBody>
          <a:bodyPr wrap="none">
            <a:spAutoFit/>
          </a:bodyPr>
          <a:lstStyle/>
          <a:p>
            <a:r>
              <a:rPr lang="ru-MO" b="1">
                <a:solidFill>
                  <a:srgbClr val="000000"/>
                </a:solidFill>
                <a:latin typeface="Times New Roman" pitchFamily="18" charset="0"/>
                <a:cs typeface="Times New Roman" pitchFamily="18" charset="0"/>
              </a:rPr>
              <a:t>П</a:t>
            </a:r>
            <a:r>
              <a:rPr lang="ru-MO" b="1" smtClean="0">
                <a:solidFill>
                  <a:srgbClr val="000000"/>
                </a:solidFill>
                <a:latin typeface="Times New Roman" pitchFamily="18" charset="0"/>
                <a:cs typeface="Times New Roman" pitchFamily="18" charset="0"/>
              </a:rPr>
              <a:t>амять</a:t>
            </a:r>
            <a:r>
              <a:rPr lang="en-US" b="1" smtClean="0">
                <a:solidFill>
                  <a:srgbClr val="000000"/>
                </a:solidFill>
                <a:latin typeface="Times New Roman" pitchFamily="18" charset="0"/>
                <a:cs typeface="Times New Roman" pitchFamily="18" charset="0"/>
              </a:rPr>
              <a:t> </a:t>
            </a:r>
            <a:r>
              <a:rPr lang="en-US" b="1" dirty="0">
                <a:solidFill>
                  <a:srgbClr val="000000"/>
                </a:solidFill>
                <a:latin typeface="Times New Roman" pitchFamily="18" charset="0"/>
                <a:cs typeface="Times New Roman" pitchFamily="18" charset="0"/>
              </a:rPr>
              <a:t>ROM (</a:t>
            </a:r>
            <a:r>
              <a:rPr lang="en-US" b="1" i="1" dirty="0">
                <a:solidFill>
                  <a:srgbClr val="000000"/>
                </a:solidFill>
                <a:latin typeface="Times New Roman" pitchFamily="18" charset="0"/>
                <a:cs typeface="Times New Roman" pitchFamily="18" charset="0"/>
              </a:rPr>
              <a:t>Read Only Memory</a:t>
            </a:r>
            <a:r>
              <a:rPr lang="en-US" b="1" dirty="0">
                <a:solidFill>
                  <a:srgbClr val="000000"/>
                </a:solidFill>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6" name="Рисунок 5"/>
          <p:cNvPicPr>
            <a:picLocks noChangeAspect="1"/>
          </p:cNvPicPr>
          <p:nvPr/>
        </p:nvPicPr>
        <p:blipFill>
          <a:blip r:embed="rId2"/>
          <a:stretch>
            <a:fillRect/>
          </a:stretch>
        </p:blipFill>
        <p:spPr>
          <a:xfrm>
            <a:off x="63375" y="3343048"/>
            <a:ext cx="5563401" cy="3514952"/>
          </a:xfrm>
          <a:prstGeom prst="rect">
            <a:avLst/>
          </a:prstGeom>
        </p:spPr>
      </p:pic>
      <p:sp>
        <p:nvSpPr>
          <p:cNvPr id="7" name="Прямоугольник 6"/>
          <p:cNvSpPr/>
          <p:nvPr/>
        </p:nvSpPr>
        <p:spPr>
          <a:xfrm>
            <a:off x="4996070" y="6246694"/>
            <a:ext cx="4565964" cy="338554"/>
          </a:xfrm>
          <a:prstGeom prst="rect">
            <a:avLst/>
          </a:prstGeom>
        </p:spPr>
        <p:txBody>
          <a:bodyPr wrap="square">
            <a:spAutoFit/>
          </a:bodyPr>
          <a:lstStyle/>
          <a:p>
            <a:r>
              <a:rPr lang="ru-MO" sz="1600" b="1">
                <a:solidFill>
                  <a:srgbClr val="000000"/>
                </a:solidFill>
                <a:latin typeface="Times New Roman" panose="02020603050405020304" pitchFamily="18" charset="0"/>
                <a:cs typeface="Times New Roman" panose="02020603050405020304" pitchFamily="18" charset="0"/>
              </a:rPr>
              <a:t>Общая схема схемы </a:t>
            </a:r>
            <a:r>
              <a:rPr lang="en-US" sz="1600" b="1">
                <a:solidFill>
                  <a:srgbClr val="000000"/>
                </a:solidFill>
                <a:latin typeface="Times New Roman" pitchFamily="18" charset="0"/>
                <a:cs typeface="Times New Roman" pitchFamily="18" charset="0"/>
              </a:rPr>
              <a:t>ROM</a:t>
            </a:r>
            <a:endParaRPr lang="en-US" sz="1600" b="1"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5626776" y="2954655"/>
            <a:ext cx="6565223" cy="2862322"/>
          </a:xfrm>
          <a:prstGeom prst="rect">
            <a:avLst/>
          </a:prstGeom>
        </p:spPr>
        <p:txBody>
          <a:bodyPr wrap="square">
            <a:spAutoFit/>
          </a:bodyPr>
          <a:lstStyle/>
          <a:p>
            <a:r>
              <a:rPr lang="ru-MO">
                <a:solidFill>
                  <a:srgbClr val="000000"/>
                </a:solidFill>
                <a:latin typeface="Times New Roman" pitchFamily="18" charset="0"/>
                <a:cs typeface="Times New Roman" pitchFamily="18" charset="0"/>
              </a:rPr>
              <a:t>В общей схеме схемы ПЗУ для соответствующих электрических сигналов используются обычные обозначения</a:t>
            </a:r>
            <a:r>
              <a:rPr lang="ru-MO" smtClean="0">
                <a:solidFill>
                  <a:srgbClr val="000000"/>
                </a:solidFill>
                <a:latin typeface="Times New Roman" pitchFamily="18" charset="0"/>
                <a:cs typeface="Times New Roman" pitchFamily="18" charset="0"/>
              </a:rPr>
              <a:t>:</a:t>
            </a:r>
          </a:p>
          <a:p>
            <a:pPr marL="285750" indent="-285750">
              <a:buFont typeface="Arial" panose="020B0604020202020204" pitchFamily="34" charset="0"/>
              <a:buChar char="•"/>
            </a:pPr>
            <a:r>
              <a:rPr lang="en-US" i="1" smtClean="0"/>
              <a:t>CS </a:t>
            </a:r>
            <a:r>
              <a:rPr lang="en-US" smtClean="0"/>
              <a:t>- </a:t>
            </a:r>
            <a:r>
              <a:rPr lang="en-US" i="1" smtClean="0"/>
              <a:t>Chip Select</a:t>
            </a:r>
            <a:r>
              <a:rPr lang="en-US" smtClean="0"/>
              <a:t>, </a:t>
            </a:r>
            <a:r>
              <a:rPr lang="ru-MO"/>
              <a:t>выбор схемы; активный сигнал (0) активирует схему, т.е. разрешает операции с памятью</a:t>
            </a:r>
            <a:r>
              <a:rPr lang="en-US" smtClean="0"/>
              <a:t>;</a:t>
            </a:r>
            <a:endParaRPr lang="x-none" smtClean="0"/>
          </a:p>
          <a:p>
            <a:pPr marL="285750" indent="-285750">
              <a:buFont typeface="Arial" panose="020B0604020202020204" pitchFamily="34" charset="0"/>
              <a:buChar char="•"/>
            </a:pPr>
            <a:r>
              <a:rPr lang="en-US" i="1" smtClean="0"/>
              <a:t>OE </a:t>
            </a:r>
            <a:r>
              <a:rPr lang="en-US" smtClean="0"/>
              <a:t>- </a:t>
            </a:r>
            <a:r>
              <a:rPr lang="en-US" i="1" smtClean="0"/>
              <a:t>Output Enable</a:t>
            </a:r>
            <a:r>
              <a:rPr lang="en-US" smtClean="0"/>
              <a:t>, </a:t>
            </a:r>
            <a:r>
              <a:rPr lang="ru-MO"/>
              <a:t>проверка вывода данных</a:t>
            </a:r>
            <a:r>
              <a:rPr lang="en-US" smtClean="0"/>
              <a:t>;</a:t>
            </a:r>
            <a:endParaRPr lang="x-none" smtClean="0"/>
          </a:p>
          <a:p>
            <a:pPr marL="285750" indent="-285750">
              <a:buFont typeface="Arial" panose="020B0604020202020204" pitchFamily="34" charset="0"/>
              <a:buChar char="•"/>
            </a:pPr>
            <a:r>
              <a:rPr lang="en-US" i="1" smtClean="0"/>
              <a:t>PROG </a:t>
            </a:r>
            <a:r>
              <a:rPr lang="en-US" smtClean="0"/>
              <a:t>- </a:t>
            </a:r>
            <a:r>
              <a:rPr lang="ru-MO"/>
              <a:t>память для программирования (запись данных</a:t>
            </a:r>
            <a:r>
              <a:rPr lang="en-US" smtClean="0"/>
              <a:t>);</a:t>
            </a:r>
            <a:endParaRPr lang="x-none" smtClean="0"/>
          </a:p>
          <a:p>
            <a:pPr marL="285750" indent="-285750">
              <a:buFont typeface="Arial" panose="020B0604020202020204" pitchFamily="34" charset="0"/>
              <a:buChar char="•"/>
            </a:pPr>
            <a:r>
              <a:rPr lang="en-US" i="1" smtClean="0"/>
              <a:t>Ao, A1, . . . , An </a:t>
            </a:r>
            <a:r>
              <a:rPr lang="en-US" smtClean="0"/>
              <a:t>- </a:t>
            </a:r>
            <a:r>
              <a:rPr lang="ru-MO"/>
              <a:t>линии адресной шины (определяет местонахождение адреса</a:t>
            </a:r>
            <a:r>
              <a:rPr lang="en-US" smtClean="0"/>
              <a:t>);</a:t>
            </a:r>
            <a:endParaRPr lang="x-none" smtClean="0"/>
          </a:p>
          <a:p>
            <a:pPr marL="285750" indent="-285750">
              <a:buFont typeface="Arial" panose="020B0604020202020204" pitchFamily="34" charset="0"/>
              <a:buChar char="•"/>
            </a:pPr>
            <a:r>
              <a:rPr lang="en-US" i="1" smtClean="0"/>
              <a:t>Do, D1, . . . , Dk </a:t>
            </a:r>
            <a:r>
              <a:rPr lang="en-US" smtClean="0"/>
              <a:t>- </a:t>
            </a:r>
            <a:r>
              <a:rPr lang="ru-MO"/>
              <a:t>линии данных (подключается к шине данных</a:t>
            </a:r>
            <a:r>
              <a:rPr lang="en-US" smtClean="0"/>
              <a:t>). </a:t>
            </a:r>
            <a:endParaRPr lang="en-US" dirty="0"/>
          </a:p>
        </p:txBody>
      </p:sp>
      <p:cxnSp>
        <p:nvCxnSpPr>
          <p:cNvPr id="10" name="Прямая соединительная линия 9"/>
          <p:cNvCxnSpPr/>
          <p:nvPr/>
        </p:nvCxnSpPr>
        <p:spPr>
          <a:xfrm>
            <a:off x="5966234" y="3564656"/>
            <a:ext cx="307818"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Прямая соединительная линия 10"/>
          <p:cNvCxnSpPr/>
          <p:nvPr/>
        </p:nvCxnSpPr>
        <p:spPr>
          <a:xfrm>
            <a:off x="5966234" y="4097728"/>
            <a:ext cx="307818"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79518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1477328"/>
          </a:xfrm>
          <a:prstGeom prst="rect">
            <a:avLst/>
          </a:prstGeom>
        </p:spPr>
        <p:txBody>
          <a:bodyPr wrap="square">
            <a:spAutoFit/>
          </a:bodyPr>
          <a:lstStyle/>
          <a:p>
            <a:r>
              <a:rPr lang="ru-MO">
                <a:solidFill>
                  <a:srgbClr val="000000"/>
                </a:solidFill>
                <a:latin typeface="Times New Roman" panose="02020603050405020304" pitchFamily="18" charset="0"/>
                <a:cs typeface="Times New Roman" panose="02020603050405020304" pitchFamily="18" charset="0"/>
              </a:rPr>
              <a:t>На рисунке представлена ​​схема сигналов, участвующих в чтении памяти. Сигнал CS генерируется адресом схемы памяти, а сигнал OE (включение выхода) генерируется командой чтения памяти. По прошествии временных интервалов tCS и tOE соответственно данные доступны и стабильны на выходе схемы (из установки адреса - время доступа). Время tOH представляет собой интервал, в течение которого данные сохраняются на выходе после исчезновения команды OE. Общая продолжительность операции чтения равна продолжительности сохранения адреса на шине.</a:t>
            </a:r>
            <a:endParaRPr lang="en-US"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435792" y="1661994"/>
            <a:ext cx="6838950" cy="3581400"/>
          </a:xfrm>
          <a:prstGeom prst="rect">
            <a:avLst/>
          </a:prstGeom>
        </p:spPr>
      </p:pic>
      <p:sp>
        <p:nvSpPr>
          <p:cNvPr id="6" name="Прямоугольник 5"/>
          <p:cNvSpPr/>
          <p:nvPr/>
        </p:nvSpPr>
        <p:spPr>
          <a:xfrm>
            <a:off x="1689980" y="5221268"/>
            <a:ext cx="4330574" cy="369332"/>
          </a:xfrm>
          <a:prstGeom prst="rect">
            <a:avLst/>
          </a:prstGeom>
        </p:spPr>
        <p:txBody>
          <a:bodyPr wrap="square">
            <a:spAutoFit/>
          </a:bodyPr>
          <a:lstStyle/>
          <a:p>
            <a:r>
              <a:rPr lang="ru-MO">
                <a:solidFill>
                  <a:srgbClr val="000000"/>
                </a:solidFill>
                <a:latin typeface="Helvetica" panose="020B0604020202020204" pitchFamily="34" charset="0"/>
              </a:rPr>
              <a:t>Схема сигналов при чтении памяти</a:t>
            </a:r>
            <a:endParaRPr lang="en-US" dirty="0"/>
          </a:p>
        </p:txBody>
      </p:sp>
    </p:spTree>
    <p:extLst>
      <p:ext uri="{BB962C8B-B14F-4D97-AF65-F5344CB8AC3E}">
        <p14:creationId xmlns:p14="http://schemas.microsoft.com/office/powerpoint/2010/main" val="1474893282"/>
      </p:ext>
    </p:extLst>
  </p:cSld>
  <p:clrMapOvr>
    <a:masterClrMapping/>
  </p:clrMapOvr>
</p:sld>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12186</TotalTime>
  <Words>4292</Words>
  <Application>Microsoft Office PowerPoint</Application>
  <PresentationFormat>Произвольный</PresentationFormat>
  <Paragraphs>180</Paragraphs>
  <Slides>40</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Office Theme</vt:lpstr>
      <vt:lpstr>Arhitectura Calculatoarelor  T.7 –Память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Circuite și Dispozitive Electronice  L.1 – Introducere </dc:title>
  <dc:creator>Пользователь Windows</dc:creator>
  <cp:lastModifiedBy>Asus</cp:lastModifiedBy>
  <cp:revision>552</cp:revision>
  <dcterms:created xsi:type="dcterms:W3CDTF">2020-08-28T11:28:42Z</dcterms:created>
  <dcterms:modified xsi:type="dcterms:W3CDTF">2022-03-27T17:10:48Z</dcterms:modified>
</cp:coreProperties>
</file>