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image" Target="../media/image-1-15.png"/><Relationship Id="rId16" Type="http://schemas.openxmlformats.org/officeDocument/2006/relationships/image" Target="../media/image-1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image" Target="../media/image-2-18.png"/><Relationship Id="rId19" Type="http://schemas.openxmlformats.org/officeDocument/2006/relationships/image" Target="../media/image-2-19.png"/><Relationship Id="rId20" Type="http://schemas.openxmlformats.org/officeDocument/2006/relationships/image" Target="../media/image-2-20.png"/><Relationship Id="rId21" Type="http://schemas.openxmlformats.org/officeDocument/2006/relationships/image" Target="../media/image-2-21.png"/><Relationship Id="rId22" Type="http://schemas.openxmlformats.org/officeDocument/2006/relationships/image" Target="../media/image-2-22.png"/><Relationship Id="rId23" Type="http://schemas.openxmlformats.org/officeDocument/2006/relationships/image" Target="../media/image-2-23.png"/><Relationship Id="rId24" Type="http://schemas.openxmlformats.org/officeDocument/2006/relationships/image" Target="../media/image-2-24.png"/><Relationship Id="rId25" Type="http://schemas.openxmlformats.org/officeDocument/2006/relationships/image" Target="../media/image-2-25.png"/><Relationship Id="rId26" Type="http://schemas.openxmlformats.org/officeDocument/2006/relationships/slideLayout" Target="../slideLayouts/slideLayout1.xml"/><Relationship Id="rId2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slideLayout" Target="../slideLayouts/slideLayout1.xml"/><Relationship Id="rId3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slideLayout" Target="../slideLayouts/slideLayout1.xml"/><Relationship Id="rId4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952500"/>
            <a:ext cx="1905000" cy="28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952500"/>
            <a:ext cx="28575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2857500"/>
            <a:ext cx="1905000" cy="285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0" y="1428750"/>
            <a:ext cx="1905000" cy="285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175" y="1428750"/>
            <a:ext cx="28575" cy="1905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0750" y="3333750"/>
            <a:ext cx="1905000" cy="285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05000"/>
            <a:ext cx="12192000" cy="19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81250"/>
            <a:ext cx="12192000" cy="19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857500"/>
            <a:ext cx="12192000" cy="190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6500" y="4762500"/>
            <a:ext cx="381000" cy="381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6500" y="4762500"/>
            <a:ext cx="381000" cy="381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96500" y="476250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800" y="3352800"/>
            <a:ext cx="914400" cy="381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1645" y="3771900"/>
            <a:ext cx="571500" cy="457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3402" y="3771900"/>
            <a:ext cx="400050" cy="4572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349940" y="1790700"/>
            <a:ext cx="1149197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analogice vs. digitale</a:t>
            </a:r>
            <a:endParaRPr lang="en-US" sz="4500" dirty="0"/>
          </a:p>
        </p:txBody>
      </p:sp>
      <p:sp>
        <p:nvSpPr>
          <p:cNvPr id="19" name="Text 1"/>
          <p:cNvSpPr/>
          <p:nvPr/>
        </p:nvSpPr>
        <p:spPr>
          <a:xfrm>
            <a:off x="1658303" y="2590800"/>
            <a:ext cx="887539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Care este diferența și de ce contează?</a:t>
            </a:r>
            <a:endParaRPr lang="en-US" sz="2700" dirty="0"/>
          </a:p>
        </p:txBody>
      </p:sp>
      <p:sp>
        <p:nvSpPr>
          <p:cNvPr id="20" name="Text 2"/>
          <p:cNvSpPr/>
          <p:nvPr/>
        </p:nvSpPr>
        <p:spPr>
          <a:xfrm>
            <a:off x="4880818" y="4343400"/>
            <a:ext cx="111978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Analogice</a:t>
            </a:r>
            <a:endParaRPr lang="en-US" sz="1500" dirty="0"/>
          </a:p>
        </p:txBody>
      </p:sp>
      <p:sp>
        <p:nvSpPr>
          <p:cNvPr id="21" name="Text 3"/>
          <p:cNvSpPr/>
          <p:nvPr/>
        </p:nvSpPr>
        <p:spPr>
          <a:xfrm>
            <a:off x="6575971" y="4343400"/>
            <a:ext cx="882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Digitale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62000"/>
            <a:ext cx="1428750" cy="1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762000"/>
            <a:ext cx="19050" cy="14287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190750"/>
            <a:ext cx="1428750" cy="1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0" y="1143000"/>
            <a:ext cx="1428750" cy="19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0" y="1143000"/>
            <a:ext cx="19050" cy="142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500" y="2571750"/>
            <a:ext cx="1428750" cy="19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143000"/>
            <a:ext cx="361950" cy="342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1638300"/>
            <a:ext cx="5486400" cy="3848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3429000"/>
            <a:ext cx="5105400" cy="571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3429000"/>
            <a:ext cx="5105400" cy="57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1143000"/>
            <a:ext cx="247650" cy="3429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1638300"/>
            <a:ext cx="5486400" cy="38481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62725" y="3257550"/>
            <a:ext cx="190500" cy="381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5950" y="3257550"/>
            <a:ext cx="190500" cy="3810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69176" y="3257550"/>
            <a:ext cx="190500" cy="3810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72401" y="3257550"/>
            <a:ext cx="190500" cy="3810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75627" y="3257550"/>
            <a:ext cx="190500" cy="3810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78852" y="3257550"/>
            <a:ext cx="190500" cy="3810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82077" y="3257550"/>
            <a:ext cx="190500" cy="3810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000" y="5791200"/>
            <a:ext cx="11430000" cy="6096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21893" y="5943600"/>
            <a:ext cx="228600" cy="3048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34732" y="5943600"/>
            <a:ext cx="257175" cy="3048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77026" y="5943600"/>
            <a:ext cx="285750" cy="3048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381000" y="152400"/>
            <a:ext cx="13716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Ce sunt circuitele analogice și digitale?</a:t>
            </a:r>
            <a:endParaRPr lang="en-US" sz="2700" dirty="0"/>
          </a:p>
        </p:txBody>
      </p:sp>
      <p:sp>
        <p:nvSpPr>
          <p:cNvPr id="28" name="Text 1"/>
          <p:cNvSpPr/>
          <p:nvPr/>
        </p:nvSpPr>
        <p:spPr>
          <a:xfrm>
            <a:off x="857250" y="1162050"/>
            <a:ext cx="280963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Analogice</a:t>
            </a:r>
            <a:endParaRPr lang="en-US" sz="1800" dirty="0"/>
          </a:p>
        </p:txBody>
      </p:sp>
      <p:sp>
        <p:nvSpPr>
          <p:cNvPr id="29" name="Text 2"/>
          <p:cNvSpPr/>
          <p:nvPr/>
        </p:nvSpPr>
        <p:spPr>
          <a:xfrm>
            <a:off x="571500" y="18288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Definiție:</a:t>
            </a:r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Circuite care procesează semnale continue care pot lua orice valoare într-un anumit interval.</a:t>
            </a:r>
            <a:endParaRPr lang="en-US" sz="1350" dirty="0"/>
          </a:p>
        </p:txBody>
      </p:sp>
      <p:sp>
        <p:nvSpPr>
          <p:cNvPr id="30" name="Text 3"/>
          <p:cNvSpPr/>
          <p:nvPr/>
        </p:nvSpPr>
        <p:spPr>
          <a:xfrm>
            <a:off x="571500" y="2476500"/>
            <a:ext cx="51054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Principii de funcționare:</a:t>
            </a:r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Semnalele analogice variază în mod continuu, reprezentând informația prin modificații continue ale tensiunii sau curentului.</a:t>
            </a:r>
            <a:endParaRPr lang="en-US" sz="1350" dirty="0"/>
          </a:p>
        </p:txBody>
      </p:sp>
      <p:sp>
        <p:nvSpPr>
          <p:cNvPr id="31" name="Text 4"/>
          <p:cNvSpPr/>
          <p:nvPr/>
        </p:nvSpPr>
        <p:spPr>
          <a:xfrm>
            <a:off x="571500" y="41529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Exemple:</a:t>
            </a:r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Amplificatoare audio, filtre analogice, osciloscopuri.</a:t>
            </a:r>
            <a:endParaRPr lang="en-US" sz="1350" dirty="0"/>
          </a:p>
        </p:txBody>
      </p:sp>
      <p:sp>
        <p:nvSpPr>
          <p:cNvPr id="32" name="Text 5"/>
          <p:cNvSpPr/>
          <p:nvPr/>
        </p:nvSpPr>
        <p:spPr>
          <a:xfrm>
            <a:off x="6686550" y="1162050"/>
            <a:ext cx="250370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Digitale</a:t>
            </a:r>
            <a:endParaRPr lang="en-US" sz="1800" dirty="0"/>
          </a:p>
        </p:txBody>
      </p:sp>
      <p:sp>
        <p:nvSpPr>
          <p:cNvPr id="33" name="Text 6"/>
          <p:cNvSpPr/>
          <p:nvPr/>
        </p:nvSpPr>
        <p:spPr>
          <a:xfrm>
            <a:off x="6515100" y="18288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Definiție:</a:t>
            </a:r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Circuite care procesează semnale discrete care pot lua doar anumite valori, de obicei 0 și 1.</a:t>
            </a:r>
            <a:endParaRPr lang="en-US" sz="1350" dirty="0"/>
          </a:p>
        </p:txBody>
      </p:sp>
      <p:sp>
        <p:nvSpPr>
          <p:cNvPr id="34" name="Text 7"/>
          <p:cNvSpPr/>
          <p:nvPr/>
        </p:nvSpPr>
        <p:spPr>
          <a:xfrm>
            <a:off x="6515100" y="24765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Principii de funcționare:</a:t>
            </a:r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Semnalele digitale se schimbă în mod discret, reprezentând informația prin stări binare.</a:t>
            </a:r>
            <a:endParaRPr lang="en-US" sz="1350" dirty="0"/>
          </a:p>
        </p:txBody>
      </p:sp>
      <p:sp>
        <p:nvSpPr>
          <p:cNvPr id="35" name="Text 8"/>
          <p:cNvSpPr/>
          <p:nvPr/>
        </p:nvSpPr>
        <p:spPr>
          <a:xfrm>
            <a:off x="6515100" y="3886200"/>
            <a:ext cx="5105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Exemple:</a:t>
            </a:r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Procesatoare, memorii, microprocesoare, circuite de control.</a:t>
            </a:r>
            <a:endParaRPr lang="en-US" sz="1350" dirty="0"/>
          </a:p>
        </p:txBody>
      </p:sp>
      <p:sp>
        <p:nvSpPr>
          <p:cNvPr id="36" name="Text 9"/>
          <p:cNvSpPr/>
          <p:nvPr/>
        </p:nvSpPr>
        <p:spPr>
          <a:xfrm>
            <a:off x="2826693" y="5962650"/>
            <a:ext cx="252388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Componente electronice</a:t>
            </a:r>
            <a:endParaRPr lang="en-US" sz="1350" dirty="0"/>
          </a:p>
        </p:txBody>
      </p:sp>
      <p:sp>
        <p:nvSpPr>
          <p:cNvPr id="37" name="Text 10"/>
          <p:cNvSpPr/>
          <p:nvPr/>
        </p:nvSpPr>
        <p:spPr>
          <a:xfrm>
            <a:off x="5568107" y="5962650"/>
            <a:ext cx="240494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Procesare a semnalelor</a:t>
            </a:r>
            <a:endParaRPr lang="en-US" sz="1350" dirty="0"/>
          </a:p>
        </p:txBody>
      </p:sp>
      <p:sp>
        <p:nvSpPr>
          <p:cNvPr id="38" name="Text 11"/>
          <p:cNvSpPr/>
          <p:nvPr/>
        </p:nvSpPr>
        <p:spPr>
          <a:xfrm>
            <a:off x="8238976" y="5962650"/>
            <a:ext cx="171717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Aplicații practice</a:t>
            </a:r>
            <a:endParaRPr lang="en-US" sz="1350" dirty="0"/>
          </a:p>
        </p:txBody>
      </p:sp>
      <p:sp>
        <p:nvSpPr>
          <p:cNvPr id="39" name="Text 12"/>
          <p:cNvSpPr/>
          <p:nvPr/>
        </p:nvSpPr>
        <p:spPr>
          <a:xfrm>
            <a:off x="11794331" y="6553200"/>
            <a:ext cx="2943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2/5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62000"/>
            <a:ext cx="1428750" cy="1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762000"/>
            <a:ext cx="19050" cy="14287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190750"/>
            <a:ext cx="1428750" cy="1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0" y="1143000"/>
            <a:ext cx="1428750" cy="19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0" y="1143000"/>
            <a:ext cx="19050" cy="142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500" y="2571750"/>
            <a:ext cx="1428750" cy="19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143000"/>
            <a:ext cx="11430000" cy="5257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1371600"/>
            <a:ext cx="10972800" cy="762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1600200"/>
            <a:ext cx="28575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5200" y="1600200"/>
            <a:ext cx="285750" cy="304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7080" y="1600200"/>
            <a:ext cx="200025" cy="3048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2133600"/>
            <a:ext cx="10972800" cy="12192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" y="2609850"/>
            <a:ext cx="219075" cy="2667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5200" y="2705100"/>
            <a:ext cx="4248150" cy="3810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95655" y="2867025"/>
            <a:ext cx="142875" cy="28575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2804" y="2867025"/>
            <a:ext cx="142875" cy="2857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49953" y="2867025"/>
            <a:ext cx="142875" cy="28575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7102" y="2867025"/>
            <a:ext cx="142875" cy="28575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4252" y="2867025"/>
            <a:ext cx="142875" cy="28575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31401" y="2867025"/>
            <a:ext cx="142875" cy="28575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58550" y="2867025"/>
            <a:ext cx="142875" cy="28575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9600" y="3352800"/>
            <a:ext cx="10972800" cy="10287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2000" y="3733800"/>
            <a:ext cx="190500" cy="2667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05200" y="4057650"/>
            <a:ext cx="152400" cy="1524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67080" y="3943350"/>
            <a:ext cx="152400" cy="1524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9600" y="4381500"/>
            <a:ext cx="10972800" cy="80010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2000" y="4648200"/>
            <a:ext cx="190500" cy="2667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05200" y="4857750"/>
            <a:ext cx="152400" cy="15240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067080" y="4857750"/>
            <a:ext cx="152400" cy="15240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09600" y="5181600"/>
            <a:ext cx="10972800" cy="83820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2000" y="5467350"/>
            <a:ext cx="190500" cy="26670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05200" y="5676900"/>
            <a:ext cx="152400" cy="152400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067080" y="5676900"/>
            <a:ext cx="152400" cy="152400"/>
          </a:xfrm>
          <a:prstGeom prst="rect">
            <a:avLst/>
          </a:prstGeom>
        </p:spPr>
      </p:pic>
      <p:sp>
        <p:nvSpPr>
          <p:cNvPr id="37" name="Text 0"/>
          <p:cNvSpPr/>
          <p:nvPr/>
        </p:nvSpPr>
        <p:spPr>
          <a:xfrm>
            <a:off x="381000" y="152400"/>
            <a:ext cx="1143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Diferențe fundamentale între circuitele analogice și digitale</a:t>
            </a:r>
            <a:endParaRPr lang="en-US" sz="2700" dirty="0"/>
          </a:p>
        </p:txBody>
      </p:sp>
      <p:sp>
        <p:nvSpPr>
          <p:cNvPr id="38" name="Text 1"/>
          <p:cNvSpPr/>
          <p:nvPr/>
        </p:nvSpPr>
        <p:spPr>
          <a:xfrm>
            <a:off x="1162050" y="1485900"/>
            <a:ext cx="20383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Aspecte comparate</a:t>
            </a:r>
            <a:endParaRPr lang="en-US" sz="1500" dirty="0"/>
          </a:p>
        </p:txBody>
      </p:sp>
      <p:sp>
        <p:nvSpPr>
          <p:cNvPr id="39" name="Text 2"/>
          <p:cNvSpPr/>
          <p:nvPr/>
        </p:nvSpPr>
        <p:spPr>
          <a:xfrm>
            <a:off x="3905250" y="1619250"/>
            <a:ext cx="234136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Analogice</a:t>
            </a:r>
            <a:endParaRPr lang="en-US" sz="1500" dirty="0"/>
          </a:p>
        </p:txBody>
      </p:sp>
      <p:sp>
        <p:nvSpPr>
          <p:cNvPr id="40" name="Text 3"/>
          <p:cNvSpPr/>
          <p:nvPr/>
        </p:nvSpPr>
        <p:spPr>
          <a:xfrm>
            <a:off x="8381405" y="1619250"/>
            <a:ext cx="208651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Digitale</a:t>
            </a:r>
            <a:endParaRPr lang="en-US" sz="1500" dirty="0"/>
          </a:p>
        </p:txBody>
      </p:sp>
      <p:sp>
        <p:nvSpPr>
          <p:cNvPr id="41" name="Text 4"/>
          <p:cNvSpPr/>
          <p:nvPr/>
        </p:nvSpPr>
        <p:spPr>
          <a:xfrm>
            <a:off x="1057275" y="2609850"/>
            <a:ext cx="220081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Procesare semnale</a:t>
            </a:r>
            <a:endParaRPr lang="en-US" sz="1350" dirty="0"/>
          </a:p>
        </p:txBody>
      </p:sp>
      <p:sp>
        <p:nvSpPr>
          <p:cNvPr id="42" name="Text 5"/>
          <p:cNvSpPr/>
          <p:nvPr/>
        </p:nvSpPr>
        <p:spPr>
          <a:xfrm>
            <a:off x="3505200" y="2400300"/>
            <a:ext cx="51084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Semnale continue care variază în mod continuu</a:t>
            </a:r>
            <a:endParaRPr lang="en-US" sz="1200" dirty="0"/>
          </a:p>
        </p:txBody>
      </p:sp>
      <p:sp>
        <p:nvSpPr>
          <p:cNvPr id="43" name="Text 6"/>
          <p:cNvSpPr/>
          <p:nvPr/>
        </p:nvSpPr>
        <p:spPr>
          <a:xfrm>
            <a:off x="8067080" y="2286000"/>
            <a:ext cx="336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Semnale discrete care iau doar anumite valori</a:t>
            </a:r>
            <a:endParaRPr lang="en-US" sz="1200" dirty="0"/>
          </a:p>
        </p:txBody>
      </p:sp>
      <p:sp>
        <p:nvSpPr>
          <p:cNvPr id="44" name="Text 7"/>
          <p:cNvSpPr/>
          <p:nvPr/>
        </p:nvSpPr>
        <p:spPr>
          <a:xfrm>
            <a:off x="1028700" y="3733800"/>
            <a:ext cx="91422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Precizie</a:t>
            </a:r>
            <a:endParaRPr lang="en-US" sz="1350" dirty="0"/>
          </a:p>
        </p:txBody>
      </p:sp>
      <p:sp>
        <p:nvSpPr>
          <p:cNvPr id="45" name="Text 8"/>
          <p:cNvSpPr/>
          <p:nvPr/>
        </p:nvSpPr>
        <p:spPr>
          <a:xfrm>
            <a:off x="3505200" y="3505200"/>
            <a:ext cx="4257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Depinde de calitatea componentelor și de zgomotul termic</a:t>
            </a:r>
            <a:endParaRPr lang="en-US" sz="1200" dirty="0"/>
          </a:p>
        </p:txBody>
      </p:sp>
      <p:sp>
        <p:nvSpPr>
          <p:cNvPr id="46" name="Text 9"/>
          <p:cNvSpPr/>
          <p:nvPr/>
        </p:nvSpPr>
        <p:spPr>
          <a:xfrm>
            <a:off x="3733800" y="4038600"/>
            <a:ext cx="249102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Limitată de zgomot și fluctuații</a:t>
            </a:r>
            <a:endParaRPr lang="en-US" sz="1050" dirty="0"/>
          </a:p>
        </p:txBody>
      </p:sp>
      <p:sp>
        <p:nvSpPr>
          <p:cNvPr id="47" name="Text 10"/>
          <p:cNvSpPr/>
          <p:nvPr/>
        </p:nvSpPr>
        <p:spPr>
          <a:xfrm>
            <a:off x="8067080" y="3524250"/>
            <a:ext cx="40355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Precizie determinată de numărul de biți</a:t>
            </a:r>
            <a:endParaRPr lang="en-US" sz="1200" dirty="0"/>
          </a:p>
        </p:txBody>
      </p:sp>
      <p:sp>
        <p:nvSpPr>
          <p:cNvPr id="48" name="Text 11"/>
          <p:cNvSpPr/>
          <p:nvPr/>
        </p:nvSpPr>
        <p:spPr>
          <a:xfrm>
            <a:off x="8295680" y="3829050"/>
            <a:ext cx="313432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Teoretic infinită, practic limitată de reprezentare</a:t>
            </a:r>
            <a:endParaRPr lang="en-US" sz="1050" dirty="0"/>
          </a:p>
        </p:txBody>
      </p:sp>
      <p:sp>
        <p:nvSpPr>
          <p:cNvPr id="49" name="Text 12"/>
          <p:cNvSpPr/>
          <p:nvPr/>
        </p:nvSpPr>
        <p:spPr>
          <a:xfrm>
            <a:off x="1028700" y="4648200"/>
            <a:ext cx="234457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Imunitate la zgomot</a:t>
            </a:r>
            <a:endParaRPr lang="en-US" sz="1350" dirty="0"/>
          </a:p>
        </p:txBody>
      </p:sp>
      <p:sp>
        <p:nvSpPr>
          <p:cNvPr id="50" name="Text 13"/>
          <p:cNvSpPr/>
          <p:nvPr/>
        </p:nvSpPr>
        <p:spPr>
          <a:xfrm>
            <a:off x="3505200" y="4533900"/>
            <a:ext cx="51084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Sensibil la zgomot și fluctuații</a:t>
            </a:r>
            <a:endParaRPr lang="en-US" sz="1200" dirty="0"/>
          </a:p>
        </p:txBody>
      </p:sp>
      <p:sp>
        <p:nvSpPr>
          <p:cNvPr id="51" name="Text 14"/>
          <p:cNvSpPr/>
          <p:nvPr/>
        </p:nvSpPr>
        <p:spPr>
          <a:xfrm>
            <a:off x="3733800" y="4838700"/>
            <a:ext cx="238297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Zgomotul afectează semnalul</a:t>
            </a:r>
            <a:endParaRPr lang="en-US" sz="1050" dirty="0"/>
          </a:p>
        </p:txBody>
      </p:sp>
      <p:sp>
        <p:nvSpPr>
          <p:cNvPr id="52" name="Text 15"/>
          <p:cNvSpPr/>
          <p:nvPr/>
        </p:nvSpPr>
        <p:spPr>
          <a:xfrm>
            <a:off x="8067080" y="4533900"/>
            <a:ext cx="40355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Reconstruiește semnalul perfect la recepție</a:t>
            </a:r>
            <a:endParaRPr lang="en-US" sz="1200" dirty="0"/>
          </a:p>
        </p:txBody>
      </p:sp>
      <p:sp>
        <p:nvSpPr>
          <p:cNvPr id="53" name="Text 16"/>
          <p:cNvSpPr/>
          <p:nvPr/>
        </p:nvSpPr>
        <p:spPr>
          <a:xfrm>
            <a:off x="8295680" y="4838700"/>
            <a:ext cx="263658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Zgomotul nu afectează semnalul</a:t>
            </a:r>
            <a:endParaRPr lang="en-US" sz="1050" dirty="0"/>
          </a:p>
        </p:txBody>
      </p:sp>
      <p:sp>
        <p:nvSpPr>
          <p:cNvPr id="54" name="Text 17"/>
          <p:cNvSpPr/>
          <p:nvPr/>
        </p:nvSpPr>
        <p:spPr>
          <a:xfrm>
            <a:off x="1028700" y="5334000"/>
            <a:ext cx="2171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Complexitate implementare</a:t>
            </a:r>
            <a:endParaRPr lang="en-US" sz="1350" dirty="0"/>
          </a:p>
        </p:txBody>
      </p:sp>
      <p:sp>
        <p:nvSpPr>
          <p:cNvPr id="55" name="Text 18"/>
          <p:cNvSpPr/>
          <p:nvPr/>
        </p:nvSpPr>
        <p:spPr>
          <a:xfrm>
            <a:off x="3505200" y="5353050"/>
            <a:ext cx="51084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Complexitate medie, dependență de aplicație</a:t>
            </a:r>
            <a:endParaRPr lang="en-US" sz="1200" dirty="0"/>
          </a:p>
        </p:txBody>
      </p:sp>
      <p:sp>
        <p:nvSpPr>
          <p:cNvPr id="56" name="Text 19"/>
          <p:cNvSpPr/>
          <p:nvPr/>
        </p:nvSpPr>
        <p:spPr>
          <a:xfrm>
            <a:off x="3733800" y="5657850"/>
            <a:ext cx="238458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Simplă pentru aplicații simple</a:t>
            </a:r>
            <a:endParaRPr lang="en-US" sz="1050" dirty="0"/>
          </a:p>
        </p:txBody>
      </p:sp>
      <p:sp>
        <p:nvSpPr>
          <p:cNvPr id="57" name="Text 20"/>
          <p:cNvSpPr/>
          <p:nvPr/>
        </p:nvSpPr>
        <p:spPr>
          <a:xfrm>
            <a:off x="8067080" y="5353050"/>
            <a:ext cx="40355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Complexitate ridicată, dar flexibilitate mare</a:t>
            </a:r>
            <a:endParaRPr lang="en-US" sz="1200" dirty="0"/>
          </a:p>
        </p:txBody>
      </p:sp>
      <p:sp>
        <p:nvSpPr>
          <p:cNvPr id="58" name="Text 21"/>
          <p:cNvSpPr/>
          <p:nvPr/>
        </p:nvSpPr>
        <p:spPr>
          <a:xfrm>
            <a:off x="8295680" y="5657850"/>
            <a:ext cx="27507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Flexibilitate mare prin programare</a:t>
            </a:r>
            <a:endParaRPr lang="en-US" sz="1050" dirty="0"/>
          </a:p>
        </p:txBody>
      </p:sp>
      <p:sp>
        <p:nvSpPr>
          <p:cNvPr id="59" name="Text 22"/>
          <p:cNvSpPr/>
          <p:nvPr/>
        </p:nvSpPr>
        <p:spPr>
          <a:xfrm>
            <a:off x="11794331" y="6553200"/>
            <a:ext cx="2943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3/5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62000"/>
            <a:ext cx="1428750" cy="1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762000"/>
            <a:ext cx="19050" cy="14287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190750"/>
            <a:ext cx="1428750" cy="1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0" y="1143000"/>
            <a:ext cx="1428750" cy="19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0" y="1143000"/>
            <a:ext cx="19050" cy="142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500" y="2571750"/>
            <a:ext cx="1428750" cy="19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143000"/>
            <a:ext cx="361950" cy="342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1638300"/>
            <a:ext cx="5600700" cy="1828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2209800"/>
            <a:ext cx="476250" cy="4762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5" y="2314575"/>
            <a:ext cx="190500" cy="266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8500" y="2209800"/>
            <a:ext cx="476250" cy="47625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7088" y="2314575"/>
            <a:ext cx="219075" cy="2667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" y="2800350"/>
            <a:ext cx="476250" cy="47625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4375" y="2905125"/>
            <a:ext cx="190500" cy="2667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8500" y="2800350"/>
            <a:ext cx="476250" cy="47625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1375" y="2905125"/>
            <a:ext cx="190500" cy="2667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000" y="3619500"/>
            <a:ext cx="5600700" cy="20193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1500" y="42291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1500" y="453390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1500" y="4838700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1500" y="5143500"/>
            <a:ext cx="152400" cy="1524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10300" y="1143000"/>
            <a:ext cx="247650" cy="3429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10300" y="1638300"/>
            <a:ext cx="5600700" cy="18288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00800" y="2209800"/>
            <a:ext cx="476250" cy="47625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43675" y="2314575"/>
            <a:ext cx="190500" cy="2667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67800" y="2209800"/>
            <a:ext cx="476250" cy="47625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6388" y="2314575"/>
            <a:ext cx="219075" cy="2667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2800350"/>
            <a:ext cx="476250" cy="47625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519863" y="2905125"/>
            <a:ext cx="238125" cy="26670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067800" y="2800350"/>
            <a:ext cx="476250" cy="47625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34488" y="2905125"/>
            <a:ext cx="142875" cy="26670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210300" y="3619500"/>
            <a:ext cx="5600700" cy="2019300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00800" y="4229100"/>
            <a:ext cx="152400" cy="152400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400800" y="4533900"/>
            <a:ext cx="152400" cy="152400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400800" y="4838700"/>
            <a:ext cx="152400" cy="152400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400800" y="5143500"/>
            <a:ext cx="152400" cy="152400"/>
          </a:xfrm>
          <a:prstGeom prst="rect">
            <a:avLst/>
          </a:prstGeom>
        </p:spPr>
      </p:pic>
      <p:pic>
        <p:nvPicPr>
          <p:cNvPr id="40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81000" y="5791200"/>
            <a:ext cx="11430000" cy="609600"/>
          </a:xfrm>
          <a:prstGeom prst="rect">
            <a:avLst/>
          </a:prstGeom>
        </p:spPr>
      </p:pic>
      <p:pic>
        <p:nvPicPr>
          <p:cNvPr id="41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83359" y="5943600"/>
            <a:ext cx="285750" cy="304800"/>
          </a:xfrm>
          <a:prstGeom prst="rect">
            <a:avLst/>
          </a:prstGeom>
        </p:spPr>
      </p:pic>
      <p:pic>
        <p:nvPicPr>
          <p:cNvPr id="4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512147" y="5943600"/>
            <a:ext cx="228600" cy="304800"/>
          </a:xfrm>
          <a:prstGeom prst="rect">
            <a:avLst/>
          </a:prstGeom>
        </p:spPr>
      </p:pic>
      <p:pic>
        <p:nvPicPr>
          <p:cNvPr id="4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60320" y="5943600"/>
            <a:ext cx="257175" cy="304800"/>
          </a:xfrm>
          <a:prstGeom prst="rect">
            <a:avLst/>
          </a:prstGeom>
        </p:spPr>
      </p:pic>
      <p:sp>
        <p:nvSpPr>
          <p:cNvPr id="44" name="Text 0"/>
          <p:cNvSpPr/>
          <p:nvPr/>
        </p:nvSpPr>
        <p:spPr>
          <a:xfrm>
            <a:off x="381000" y="152400"/>
            <a:ext cx="13716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Aplicații specifice și avantaje comparative</a:t>
            </a:r>
            <a:endParaRPr lang="en-US" sz="2700" dirty="0"/>
          </a:p>
        </p:txBody>
      </p:sp>
      <p:sp>
        <p:nvSpPr>
          <p:cNvPr id="45" name="Text 1"/>
          <p:cNvSpPr/>
          <p:nvPr/>
        </p:nvSpPr>
        <p:spPr>
          <a:xfrm>
            <a:off x="857250" y="1162050"/>
            <a:ext cx="280963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Analogice</a:t>
            </a:r>
            <a:endParaRPr lang="en-US" sz="1800" dirty="0"/>
          </a:p>
        </p:txBody>
      </p:sp>
      <p:sp>
        <p:nvSpPr>
          <p:cNvPr id="46" name="Text 2"/>
          <p:cNvSpPr/>
          <p:nvPr/>
        </p:nvSpPr>
        <p:spPr>
          <a:xfrm>
            <a:off x="571500" y="1828800"/>
            <a:ext cx="5219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A34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Aplicații dominante</a:t>
            </a:r>
            <a:endParaRPr lang="en-US" sz="1500" dirty="0"/>
          </a:p>
        </p:txBody>
      </p:sp>
      <p:sp>
        <p:nvSpPr>
          <p:cNvPr id="47" name="Text 3"/>
          <p:cNvSpPr/>
          <p:nvPr/>
        </p:nvSpPr>
        <p:spPr>
          <a:xfrm>
            <a:off x="1162050" y="2333625"/>
            <a:ext cx="18930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Amplificatoare audio</a:t>
            </a:r>
            <a:endParaRPr lang="en-US" sz="1200" dirty="0"/>
          </a:p>
        </p:txBody>
      </p:sp>
      <p:sp>
        <p:nvSpPr>
          <p:cNvPr id="48" name="Text 4"/>
          <p:cNvSpPr/>
          <p:nvPr/>
        </p:nvSpPr>
        <p:spPr>
          <a:xfrm>
            <a:off x="3829050" y="2333625"/>
            <a:ext cx="9915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RF</a:t>
            </a:r>
            <a:endParaRPr lang="en-US" sz="1200" dirty="0"/>
          </a:p>
        </p:txBody>
      </p:sp>
      <p:sp>
        <p:nvSpPr>
          <p:cNvPr id="49" name="Text 5"/>
          <p:cNvSpPr/>
          <p:nvPr/>
        </p:nvSpPr>
        <p:spPr>
          <a:xfrm>
            <a:off x="1162050" y="2924175"/>
            <a:ext cx="138981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Filtre analogice</a:t>
            </a:r>
            <a:endParaRPr lang="en-US" sz="1200" dirty="0"/>
          </a:p>
        </p:txBody>
      </p:sp>
      <p:sp>
        <p:nvSpPr>
          <p:cNvPr id="50" name="Text 6"/>
          <p:cNvSpPr/>
          <p:nvPr/>
        </p:nvSpPr>
        <p:spPr>
          <a:xfrm>
            <a:off x="3829050" y="2924175"/>
            <a:ext cx="16627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Panouri de control</a:t>
            </a:r>
            <a:endParaRPr lang="en-US" sz="1200" dirty="0"/>
          </a:p>
        </p:txBody>
      </p:sp>
      <p:sp>
        <p:nvSpPr>
          <p:cNvPr id="51" name="Text 7"/>
          <p:cNvSpPr/>
          <p:nvPr/>
        </p:nvSpPr>
        <p:spPr>
          <a:xfrm>
            <a:off x="571500" y="3810000"/>
            <a:ext cx="6263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A34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Avantaje în aplicații specifice</a:t>
            </a:r>
            <a:endParaRPr lang="en-US" sz="1500" dirty="0"/>
          </a:p>
        </p:txBody>
      </p:sp>
      <p:sp>
        <p:nvSpPr>
          <p:cNvPr id="52" name="Text 8"/>
          <p:cNvSpPr/>
          <p:nvPr/>
        </p:nvSpPr>
        <p:spPr>
          <a:xfrm>
            <a:off x="800100" y="4191000"/>
            <a:ext cx="403621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Simplificare în aplicații cu semnale continue</a:t>
            </a:r>
            <a:endParaRPr lang="en-US" sz="1200" dirty="0"/>
          </a:p>
        </p:txBody>
      </p:sp>
      <p:sp>
        <p:nvSpPr>
          <p:cNvPr id="53" name="Text 9"/>
          <p:cNvSpPr/>
          <p:nvPr/>
        </p:nvSpPr>
        <p:spPr>
          <a:xfrm>
            <a:off x="800100" y="4495800"/>
            <a:ext cx="23511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Consum redus de energie</a:t>
            </a:r>
            <a:endParaRPr lang="en-US" sz="1200" dirty="0"/>
          </a:p>
        </p:txBody>
      </p:sp>
      <p:sp>
        <p:nvSpPr>
          <p:cNvPr id="54" name="Text 10"/>
          <p:cNvSpPr/>
          <p:nvPr/>
        </p:nvSpPr>
        <p:spPr>
          <a:xfrm>
            <a:off x="800100" y="4800600"/>
            <a:ext cx="51454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Lipsa interferenței electromagnetice în anumite aplicații</a:t>
            </a:r>
            <a:endParaRPr lang="en-US" sz="1200" dirty="0"/>
          </a:p>
        </p:txBody>
      </p:sp>
      <p:sp>
        <p:nvSpPr>
          <p:cNvPr id="55" name="Text 11"/>
          <p:cNvSpPr/>
          <p:nvPr/>
        </p:nvSpPr>
        <p:spPr>
          <a:xfrm>
            <a:off x="800100" y="5105400"/>
            <a:ext cx="54576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Costuri de implementare mai reduse pentru aplicații simple</a:t>
            </a:r>
            <a:endParaRPr lang="en-US" sz="1200" dirty="0"/>
          </a:p>
        </p:txBody>
      </p:sp>
      <p:sp>
        <p:nvSpPr>
          <p:cNvPr id="56" name="Text 12"/>
          <p:cNvSpPr/>
          <p:nvPr/>
        </p:nvSpPr>
        <p:spPr>
          <a:xfrm>
            <a:off x="6572250" y="1162050"/>
            <a:ext cx="250370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Digitale</a:t>
            </a:r>
            <a:endParaRPr lang="en-US" sz="1800" dirty="0"/>
          </a:p>
        </p:txBody>
      </p:sp>
      <p:sp>
        <p:nvSpPr>
          <p:cNvPr id="57" name="Text 13"/>
          <p:cNvSpPr/>
          <p:nvPr/>
        </p:nvSpPr>
        <p:spPr>
          <a:xfrm>
            <a:off x="6400800" y="1828800"/>
            <a:ext cx="5219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Aplicații dominante</a:t>
            </a:r>
            <a:endParaRPr lang="en-US" sz="1500" dirty="0"/>
          </a:p>
        </p:txBody>
      </p:sp>
      <p:sp>
        <p:nvSpPr>
          <p:cNvPr id="58" name="Text 14"/>
          <p:cNvSpPr/>
          <p:nvPr/>
        </p:nvSpPr>
        <p:spPr>
          <a:xfrm>
            <a:off x="6991350" y="2333625"/>
            <a:ext cx="11899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Procesatoare</a:t>
            </a:r>
            <a:endParaRPr lang="en-US" sz="1200" dirty="0"/>
          </a:p>
        </p:txBody>
      </p:sp>
      <p:sp>
        <p:nvSpPr>
          <p:cNvPr id="59" name="Text 15"/>
          <p:cNvSpPr/>
          <p:nvPr/>
        </p:nvSpPr>
        <p:spPr>
          <a:xfrm>
            <a:off x="9658350" y="2333625"/>
            <a:ext cx="7372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Memorii</a:t>
            </a:r>
            <a:endParaRPr lang="en-US" sz="1200" dirty="0"/>
          </a:p>
        </p:txBody>
      </p:sp>
      <p:sp>
        <p:nvSpPr>
          <p:cNvPr id="60" name="Text 16"/>
          <p:cNvSpPr/>
          <p:nvPr/>
        </p:nvSpPr>
        <p:spPr>
          <a:xfrm>
            <a:off x="6991350" y="2924175"/>
            <a:ext cx="17159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Sisteme de control</a:t>
            </a:r>
            <a:endParaRPr lang="en-US" sz="1200" dirty="0"/>
          </a:p>
        </p:txBody>
      </p:sp>
      <p:sp>
        <p:nvSpPr>
          <p:cNvPr id="61" name="Text 17"/>
          <p:cNvSpPr/>
          <p:nvPr/>
        </p:nvSpPr>
        <p:spPr>
          <a:xfrm>
            <a:off x="9658350" y="2924175"/>
            <a:ext cx="1683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Dispozitive mobile</a:t>
            </a:r>
            <a:endParaRPr lang="en-US" sz="1200" dirty="0"/>
          </a:p>
        </p:txBody>
      </p:sp>
      <p:sp>
        <p:nvSpPr>
          <p:cNvPr id="62" name="Text 18"/>
          <p:cNvSpPr/>
          <p:nvPr/>
        </p:nvSpPr>
        <p:spPr>
          <a:xfrm>
            <a:off x="6400800" y="3810000"/>
            <a:ext cx="6263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Avantaje în aplicații specifice</a:t>
            </a:r>
            <a:endParaRPr lang="en-US" sz="1500" dirty="0"/>
          </a:p>
        </p:txBody>
      </p:sp>
      <p:sp>
        <p:nvSpPr>
          <p:cNvPr id="63" name="Text 19"/>
          <p:cNvSpPr/>
          <p:nvPr/>
        </p:nvSpPr>
        <p:spPr>
          <a:xfrm>
            <a:off x="6629400" y="4191000"/>
            <a:ext cx="18475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Imunitate la zgomot</a:t>
            </a:r>
            <a:endParaRPr lang="en-US" sz="1200" dirty="0"/>
          </a:p>
        </p:txBody>
      </p:sp>
      <p:sp>
        <p:nvSpPr>
          <p:cNvPr id="64" name="Text 20"/>
          <p:cNvSpPr/>
          <p:nvPr/>
        </p:nvSpPr>
        <p:spPr>
          <a:xfrm>
            <a:off x="6629400" y="4495800"/>
            <a:ext cx="38270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Ușurința în procesarea și stocarea datelor</a:t>
            </a:r>
            <a:endParaRPr lang="en-US" sz="1200" dirty="0"/>
          </a:p>
        </p:txBody>
      </p:sp>
      <p:sp>
        <p:nvSpPr>
          <p:cNvPr id="65" name="Text 21"/>
          <p:cNvSpPr/>
          <p:nvPr/>
        </p:nvSpPr>
        <p:spPr>
          <a:xfrm>
            <a:off x="6629400" y="4800600"/>
            <a:ext cx="26115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Flexibilitate prin programare</a:t>
            </a:r>
            <a:endParaRPr lang="en-US" sz="1200" dirty="0"/>
          </a:p>
        </p:txBody>
      </p:sp>
      <p:sp>
        <p:nvSpPr>
          <p:cNvPr id="66" name="Text 22"/>
          <p:cNvSpPr/>
          <p:nvPr/>
        </p:nvSpPr>
        <p:spPr>
          <a:xfrm>
            <a:off x="6629400" y="5105400"/>
            <a:ext cx="423963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Precizia și exactitatea în procesarea complexă</a:t>
            </a:r>
            <a:endParaRPr lang="en-US" sz="1200" dirty="0"/>
          </a:p>
        </p:txBody>
      </p:sp>
      <p:sp>
        <p:nvSpPr>
          <p:cNvPr id="67" name="Text 23"/>
          <p:cNvSpPr/>
          <p:nvPr/>
        </p:nvSpPr>
        <p:spPr>
          <a:xfrm>
            <a:off x="2945309" y="5962650"/>
            <a:ext cx="271444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Audio și semnale continue</a:t>
            </a:r>
            <a:endParaRPr lang="en-US" sz="1350" dirty="0"/>
          </a:p>
        </p:txBody>
      </p:sp>
      <p:sp>
        <p:nvSpPr>
          <p:cNvPr id="68" name="Text 24"/>
          <p:cNvSpPr/>
          <p:nvPr/>
        </p:nvSpPr>
        <p:spPr>
          <a:xfrm>
            <a:off x="5816947" y="5962650"/>
            <a:ext cx="172628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Procesare binară</a:t>
            </a:r>
            <a:endParaRPr lang="en-US" sz="1350" dirty="0"/>
          </a:p>
        </p:txBody>
      </p:sp>
      <p:sp>
        <p:nvSpPr>
          <p:cNvPr id="69" name="Text 25"/>
          <p:cNvSpPr/>
          <p:nvPr/>
        </p:nvSpPr>
        <p:spPr>
          <a:xfrm>
            <a:off x="7893695" y="5962650"/>
            <a:ext cx="205775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Eficiență energetică</a:t>
            </a:r>
            <a:endParaRPr lang="en-US" sz="1350" dirty="0"/>
          </a:p>
        </p:txBody>
      </p:sp>
      <p:sp>
        <p:nvSpPr>
          <p:cNvPr id="70" name="Text 26"/>
          <p:cNvSpPr/>
          <p:nvPr/>
        </p:nvSpPr>
        <p:spPr>
          <a:xfrm>
            <a:off x="11794331" y="6553200"/>
            <a:ext cx="2943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4/5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62000"/>
            <a:ext cx="1428750" cy="1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762000"/>
            <a:ext cx="19050" cy="14287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190750"/>
            <a:ext cx="1428750" cy="1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0" y="1143000"/>
            <a:ext cx="1428750" cy="19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0" y="1143000"/>
            <a:ext cx="19050" cy="142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500" y="2571750"/>
            <a:ext cx="1428750" cy="19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905000"/>
            <a:ext cx="3708350" cy="2971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2114550"/>
            <a:ext cx="510480" cy="571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815" y="2228850"/>
            <a:ext cx="323850" cy="342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1750" y="1905000"/>
            <a:ext cx="3708350" cy="2971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2250" y="2114550"/>
            <a:ext cx="485180" cy="571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1965" y="2228850"/>
            <a:ext cx="285750" cy="3429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2501" y="1905000"/>
            <a:ext cx="3708350" cy="29718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3001" y="2114550"/>
            <a:ext cx="483543" cy="571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91823" y="2228850"/>
            <a:ext cx="285750" cy="3429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000" y="5105400"/>
            <a:ext cx="11430000" cy="10668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500" y="5676900"/>
            <a:ext cx="257175" cy="3048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3772" y="5676900"/>
            <a:ext cx="171450" cy="3048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60765" y="5676900"/>
            <a:ext cx="285750" cy="3048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88885" y="5676900"/>
            <a:ext cx="228600" cy="3048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381000" y="152400"/>
            <a:ext cx="13716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 ce contează alegerea corectă a tipului de circuit</a:t>
            </a:r>
            <a:endParaRPr lang="en-US" sz="2700" dirty="0"/>
          </a:p>
        </p:txBody>
      </p:sp>
      <p:sp>
        <p:nvSpPr>
          <p:cNvPr id="25" name="Text 1"/>
          <p:cNvSpPr/>
          <p:nvPr/>
        </p:nvSpPr>
        <p:spPr>
          <a:xfrm>
            <a:off x="381000" y="1143000"/>
            <a:ext cx="114300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Alegerea între circuite analogice și digitale influențează direct performanța, costurile și fiabilitatea proiectelor electronice.</a:t>
            </a:r>
            <a:endParaRPr lang="en-US" sz="1500" dirty="0"/>
          </a:p>
        </p:txBody>
      </p:sp>
      <p:sp>
        <p:nvSpPr>
          <p:cNvPr id="26" name="Text 2"/>
          <p:cNvSpPr/>
          <p:nvPr/>
        </p:nvSpPr>
        <p:spPr>
          <a:xfrm>
            <a:off x="1234380" y="2095500"/>
            <a:ext cx="266447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Impact pe performanță</a:t>
            </a:r>
            <a:endParaRPr lang="en-US" sz="1800" dirty="0"/>
          </a:p>
        </p:txBody>
      </p:sp>
      <p:sp>
        <p:nvSpPr>
          <p:cNvPr id="27" name="Text 3"/>
          <p:cNvSpPr/>
          <p:nvPr/>
        </p:nvSpPr>
        <p:spPr>
          <a:xfrm>
            <a:off x="609600" y="2857500"/>
            <a:ext cx="32892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Semnale analogice: Redrește distorsiunile</a:t>
            </a:r>
            <a:endParaRPr lang="en-US" sz="1350" dirty="0"/>
          </a:p>
        </p:txBody>
      </p:sp>
      <p:sp>
        <p:nvSpPr>
          <p:cNvPr id="28" name="Text 4"/>
          <p:cNvSpPr/>
          <p:nvPr/>
        </p:nvSpPr>
        <p:spPr>
          <a:xfrm>
            <a:off x="609600" y="3467100"/>
            <a:ext cx="32892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Semnale digitale: Tăierea la frecvențe înalte</a:t>
            </a:r>
            <a:endParaRPr lang="en-US" sz="1350" dirty="0"/>
          </a:p>
        </p:txBody>
      </p:sp>
      <p:sp>
        <p:nvSpPr>
          <p:cNvPr id="29" name="Text 5"/>
          <p:cNvSpPr/>
          <p:nvPr/>
        </p:nvSpPr>
        <p:spPr>
          <a:xfrm>
            <a:off x="609600" y="4076700"/>
            <a:ext cx="32892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Decizia influențează calitatea audio/video</a:t>
            </a:r>
            <a:endParaRPr lang="en-US" sz="1350" dirty="0"/>
          </a:p>
        </p:txBody>
      </p:sp>
      <p:sp>
        <p:nvSpPr>
          <p:cNvPr id="30" name="Text 6"/>
          <p:cNvSpPr/>
          <p:nvPr/>
        </p:nvSpPr>
        <p:spPr>
          <a:xfrm>
            <a:off x="5069830" y="2095500"/>
            <a:ext cx="2689771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Impact asupra costurilor</a:t>
            </a:r>
            <a:endParaRPr lang="en-US" sz="1800" dirty="0"/>
          </a:p>
        </p:txBody>
      </p:sp>
      <p:sp>
        <p:nvSpPr>
          <p:cNvPr id="31" name="Text 7"/>
          <p:cNvSpPr/>
          <p:nvPr/>
        </p:nvSpPr>
        <p:spPr>
          <a:xfrm>
            <a:off x="4470350" y="2857500"/>
            <a:ext cx="32892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analogice: Componente suplimentare</a:t>
            </a:r>
            <a:endParaRPr lang="en-US" sz="1350" dirty="0"/>
          </a:p>
        </p:txBody>
      </p:sp>
      <p:sp>
        <p:nvSpPr>
          <p:cNvPr id="32" name="Text 8"/>
          <p:cNvSpPr/>
          <p:nvPr/>
        </p:nvSpPr>
        <p:spPr>
          <a:xfrm>
            <a:off x="4470350" y="3467100"/>
            <a:ext cx="3947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Circuite digitale: Procesare paralelă</a:t>
            </a:r>
            <a:endParaRPr lang="en-US" sz="1350" dirty="0"/>
          </a:p>
        </p:txBody>
      </p:sp>
      <p:sp>
        <p:nvSpPr>
          <p:cNvPr id="33" name="Text 9"/>
          <p:cNvSpPr/>
          <p:nvPr/>
        </p:nvSpPr>
        <p:spPr>
          <a:xfrm>
            <a:off x="4470350" y="3810000"/>
            <a:ext cx="3947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Decizia influențează bugetul total</a:t>
            </a:r>
            <a:endParaRPr lang="en-US" sz="1350" dirty="0"/>
          </a:p>
        </p:txBody>
      </p:sp>
      <p:sp>
        <p:nvSpPr>
          <p:cNvPr id="34" name="Text 10"/>
          <p:cNvSpPr/>
          <p:nvPr/>
        </p:nvSpPr>
        <p:spPr>
          <a:xfrm>
            <a:off x="8928943" y="2095500"/>
            <a:ext cx="2691408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Impact asupra fiabilității</a:t>
            </a:r>
            <a:endParaRPr lang="en-US" sz="1800" dirty="0"/>
          </a:p>
        </p:txBody>
      </p:sp>
      <p:sp>
        <p:nvSpPr>
          <p:cNvPr id="35" name="Text 11"/>
          <p:cNvSpPr/>
          <p:nvPr/>
        </p:nvSpPr>
        <p:spPr>
          <a:xfrm>
            <a:off x="8331101" y="2857500"/>
            <a:ext cx="3947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Analogice: Sensibile la zgomot</a:t>
            </a:r>
            <a:endParaRPr lang="en-US" sz="1350" dirty="0"/>
          </a:p>
        </p:txBody>
      </p:sp>
      <p:sp>
        <p:nvSpPr>
          <p:cNvPr id="36" name="Text 12"/>
          <p:cNvSpPr/>
          <p:nvPr/>
        </p:nvSpPr>
        <p:spPr>
          <a:xfrm>
            <a:off x="8331101" y="3200400"/>
            <a:ext cx="3947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Digitale: Imunitate la perturbări</a:t>
            </a:r>
            <a:endParaRPr lang="en-US" sz="1350" dirty="0"/>
          </a:p>
        </p:txBody>
      </p:sp>
      <p:sp>
        <p:nvSpPr>
          <p:cNvPr id="37" name="Text 13"/>
          <p:cNvSpPr/>
          <p:nvPr/>
        </p:nvSpPr>
        <p:spPr>
          <a:xfrm>
            <a:off x="8331101" y="3543300"/>
            <a:ext cx="32892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Decizia influențează durata de viață</a:t>
            </a:r>
            <a:endParaRPr lang="en-US" sz="1350" dirty="0"/>
          </a:p>
        </p:txBody>
      </p:sp>
      <p:sp>
        <p:nvSpPr>
          <p:cNvPr id="38" name="Text 14"/>
          <p:cNvSpPr/>
          <p:nvPr/>
        </p:nvSpPr>
        <p:spPr>
          <a:xfrm>
            <a:off x="571500" y="5295900"/>
            <a:ext cx="11049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Factori cheie pentru luarea deciziei:</a:t>
            </a:r>
            <a:endParaRPr lang="en-US" sz="1500" dirty="0"/>
          </a:p>
        </p:txBody>
      </p:sp>
      <p:sp>
        <p:nvSpPr>
          <p:cNvPr id="39" name="Text 15"/>
          <p:cNvSpPr/>
          <p:nvPr/>
        </p:nvSpPr>
        <p:spPr>
          <a:xfrm>
            <a:off x="904875" y="5695950"/>
            <a:ext cx="16305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Tipul de semnal</a:t>
            </a:r>
            <a:endParaRPr lang="en-US" sz="1350" dirty="0"/>
          </a:p>
        </p:txBody>
      </p:sp>
      <p:sp>
        <p:nvSpPr>
          <p:cNvPr id="40" name="Text 16"/>
          <p:cNvSpPr/>
          <p:nvPr/>
        </p:nvSpPr>
        <p:spPr>
          <a:xfrm>
            <a:off x="3521422" y="5695950"/>
            <a:ext cx="21950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Puterea de procesare</a:t>
            </a:r>
            <a:endParaRPr lang="en-US" sz="1350" dirty="0"/>
          </a:p>
        </p:txBody>
      </p:sp>
      <p:sp>
        <p:nvSpPr>
          <p:cNvPr id="41" name="Text 17"/>
          <p:cNvSpPr/>
          <p:nvPr/>
        </p:nvSpPr>
        <p:spPr>
          <a:xfrm>
            <a:off x="6722715" y="5695950"/>
            <a:ext cx="258728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Relație cost/performance</a:t>
            </a:r>
            <a:endParaRPr lang="en-US" sz="1350" dirty="0"/>
          </a:p>
        </p:txBody>
      </p:sp>
      <p:sp>
        <p:nvSpPr>
          <p:cNvPr id="42" name="Text 18"/>
          <p:cNvSpPr/>
          <p:nvPr/>
        </p:nvSpPr>
        <p:spPr>
          <a:xfrm>
            <a:off x="10193685" y="5695950"/>
            <a:ext cx="171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Timp de răspuns</a:t>
            </a:r>
            <a:endParaRPr lang="en-US" sz="1350" dirty="0"/>
          </a:p>
        </p:txBody>
      </p:sp>
      <p:sp>
        <p:nvSpPr>
          <p:cNvPr id="43" name="Text 19"/>
          <p:cNvSpPr/>
          <p:nvPr/>
        </p:nvSpPr>
        <p:spPr>
          <a:xfrm>
            <a:off x="11794331" y="6553200"/>
            <a:ext cx="2943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5/5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2025-11-07T17:13:28Z</dcterms:created>
  <dcterms:modified xsi:type="dcterms:W3CDTF">2025-11-07T17:13:28Z</dcterms:modified>
</cp:coreProperties>
</file>