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6" r:id="rId5"/>
    <p:sldId id="259" r:id="rId6"/>
    <p:sldId id="260" r:id="rId7"/>
    <p:sldId id="292" r:id="rId8"/>
    <p:sldId id="293" r:id="rId9"/>
    <p:sldId id="317" r:id="rId10"/>
    <p:sldId id="318" r:id="rId11"/>
    <p:sldId id="294" r:id="rId12"/>
    <p:sldId id="295" r:id="rId13"/>
    <p:sldId id="296" r:id="rId14"/>
    <p:sldId id="280" r:id="rId15"/>
    <p:sldId id="281" r:id="rId16"/>
    <p:sldId id="282" r:id="rId17"/>
    <p:sldId id="310" r:id="rId18"/>
    <p:sldId id="311" r:id="rId19"/>
    <p:sldId id="312" r:id="rId20"/>
    <p:sldId id="313" r:id="rId21"/>
    <p:sldId id="283" r:id="rId22"/>
    <p:sldId id="284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6" r:id="rId31"/>
    <p:sldId id="307" r:id="rId32"/>
    <p:sldId id="304" r:id="rId33"/>
    <p:sldId id="305" r:id="rId34"/>
    <p:sldId id="285" r:id="rId35"/>
    <p:sldId id="286" r:id="rId36"/>
    <p:sldId id="287" r:id="rId37"/>
    <p:sldId id="288" r:id="rId38"/>
    <p:sldId id="289" r:id="rId39"/>
    <p:sldId id="308" r:id="rId40"/>
    <p:sldId id="309" r:id="rId41"/>
    <p:sldId id="290" r:id="rId42"/>
    <p:sldId id="291" r:id="rId43"/>
    <p:sldId id="271" r:id="rId44"/>
    <p:sldId id="272" r:id="rId45"/>
    <p:sldId id="273" r:id="rId46"/>
    <p:sldId id="274" r:id="rId47"/>
    <p:sldId id="315" r:id="rId48"/>
    <p:sldId id="275" r:id="rId49"/>
    <p:sldId id="276" r:id="rId50"/>
    <p:sldId id="277" r:id="rId51"/>
    <p:sldId id="278" r:id="rId52"/>
    <p:sldId id="279" r:id="rId53"/>
    <p:sldId id="314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>
      <p:cViewPr varScale="1">
        <p:scale>
          <a:sx n="71" d="100"/>
          <a:sy n="71" d="100"/>
        </p:scale>
        <p:origin x="102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5A26E8F-0A29-2D73-FA6D-9755C1458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322552-EFB4-EBA7-850A-E318154AB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1B93AE-7F3B-9AD1-A58B-48C8B24F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D7D3010-1A1E-EFB1-05BB-E5DF92078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CFF64D8-5F3F-039A-6660-DD3E4741B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EDCD7-ED84-464F-8199-F67E42EA4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59A5C-E72E-9915-A4D6-720F343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C274F8-4B07-B7CA-A29F-585436A6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F14C4DC-5C04-FFAF-DC7B-E609D357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28FB2D0-4034-0B98-6154-808DFEF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DD6F7-403F-5D9D-E6E4-C42C8A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F00B-47A7-417C-B28E-362725A7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0BFF682-87CE-C122-045D-A6BBF745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6AEEF2-F786-56C4-3378-2CE03280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B965A5-6DBB-3B76-D074-FBEA674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084893-2C18-6453-4C6C-E5791B7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622F527-6A91-91E5-EA3F-B9A8937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C50B-6B96-4F39-840E-6572DA01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042DFB-34AE-D67E-0F1C-B9FE089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58E953-9E4B-EB00-5A6B-1F74F6A7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800EBA-380F-D353-9271-46CC7EA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33EF6-3573-C170-A9A9-2E5AB35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B5E4921-4E39-AC39-0E4C-9DAA3A7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4A7-D508-40C5-BA26-07B2960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EBDB38-3CF5-D525-0CCD-781F7E0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7E6E99-048F-96B7-B530-53ECB52C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03B6314-534A-DE7A-5AE2-B553316B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E28625-DA50-F2C6-D0EC-E70789AB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3DF993C-BD49-8CC6-5202-AEBA7B58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0AB6B9B-EFB9-AE56-0F8F-E45E8FC7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6A37-5B0B-4D92-997C-E921FCB5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AF06AF-0B0C-A350-AEE0-77F163D4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F98998-ACA8-10FD-E1DF-734CF4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2E1ECE-899D-08B8-10D5-5E9124FE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47DC235-4ABC-1131-3502-B66B5053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EAD615F-1A08-5F7A-7AB8-26BB1EC2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A6C2C9A-A047-E368-D06C-A799B8BF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36F800E-04D9-643C-BA1F-ED76005A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B2A404E-1BE6-2B63-3C0C-B0EC7B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1F63-D343-4FD8-A951-4AFFE7C82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899CC9-A9C7-056A-5A51-FE17A9F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FD5AC7A-71A4-4886-29C1-BEA389E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16FC0A-2A26-9189-C85C-F5A4B7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104A71D-D0D0-4798-5943-C332101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8744-CCF5-4050-B957-6DC2F848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A39EC3D-9A06-AD85-4FCD-ABA662A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80E98E0-D40B-94E9-2E29-3EC4A3C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46222AF-CB4D-4E11-6230-AF70CCD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8EBC-5B11-42DB-8D82-C8F9453C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20EC66-AAFE-9EBF-1DE8-47A79EF4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DA53BC-34C5-31E1-6BE0-471CB29D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AA858D-ABB9-DF46-B5A5-125E59CB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0887940-874E-E769-81BB-2565B8F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5424B1-D341-CF14-9630-63D7293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96181E-5CC6-DCC5-1D9B-ED44173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99A9-91B5-4064-8752-D18E4EDD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A560DF-C4E6-FF7D-A2C1-9CA8BD51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18EABFF-A966-3F9B-376F-AF2002FA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11D0C50-3E29-EEA0-253E-E4E83097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4F4353C-79C2-8968-DD39-68FE964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DE826EE-A44A-C494-650D-91064DA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2AD6FF-CD24-1980-B0B1-9288FA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5A24-CA67-4754-9B12-E1EB0AD9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33CC3B-8879-E2E2-F0D2-5A66222F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66DED8-EBD4-C2DD-8D76-C21AD4646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938BD-1E1D-8201-9E7E-6943504CE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C973BF-B738-2792-AD06-1C458C0C5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2D66EE-0704-A764-A7C5-A723F95AE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5F1F1-C029-4221-9A70-CEBA66A7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053539/#FN6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2177"/>
            <a:ext cx="8915400" cy="2895600"/>
          </a:xfrm>
        </p:spPr>
        <p:txBody>
          <a:bodyPr/>
          <a:lstStyle/>
          <a:p>
            <a:r>
              <a:rPr lang="ro-RO" altLang="en-US" b="1" dirty="0"/>
              <a:t>Tema </a:t>
            </a:r>
            <a:br>
              <a:rPr lang="en-US" altLang="en-US" b="1" dirty="0"/>
            </a:br>
            <a:r>
              <a:rPr lang="ro-RO" altLang="en-US" b="1" dirty="0"/>
              <a:t>Întroducere în </a:t>
            </a:r>
            <a:r>
              <a:rPr lang="en-US" altLang="en-US" b="1" dirty="0" err="1"/>
              <a:t>Nanom</a:t>
            </a:r>
            <a:r>
              <a:rPr lang="ro-RO" altLang="en-US" b="1" dirty="0"/>
              <a:t>etrologie și Instrumentație pentru Nanoinginerie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1BA36B9-0A0B-20B5-A9B2-6B522AB7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Nanotehnologia</a:t>
            </a:r>
            <a:r>
              <a:rPr lang="en-US" dirty="0"/>
              <a:t> vs </a:t>
            </a:r>
            <a:r>
              <a:rPr lang="en-US" dirty="0" err="1"/>
              <a:t>Metrologia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3B09E85-B241-794B-E164-69AB78C6A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În </a:t>
            </a:r>
            <a:r>
              <a:rPr lang="en-US" sz="2400" dirty="0" err="1"/>
              <a:t>intervalul</a:t>
            </a:r>
            <a:r>
              <a:rPr lang="en-US" sz="2400" dirty="0"/>
              <a:t> de </a:t>
            </a:r>
            <a:r>
              <a:rPr lang="en-US" sz="2400" dirty="0" err="1"/>
              <a:t>dimensiuni</a:t>
            </a:r>
            <a:r>
              <a:rPr lang="en-US" sz="2400" dirty="0"/>
              <a:t> </a:t>
            </a:r>
            <a:r>
              <a:rPr lang="en-US" sz="2400" dirty="0" err="1"/>
              <a:t>definit</a:t>
            </a:r>
            <a:r>
              <a:rPr lang="en-US" sz="2400" dirty="0"/>
              <a:t> de </a:t>
            </a:r>
            <a:r>
              <a:rPr lang="en-US" sz="2400" dirty="0" err="1"/>
              <a:t>termenul</a:t>
            </a:r>
            <a:r>
              <a:rPr lang="en-US" sz="2400" dirty="0"/>
              <a:t> la </a:t>
            </a:r>
            <a:r>
              <a:rPr lang="en-US" sz="2400" dirty="0" err="1"/>
              <a:t>scară</a:t>
            </a:r>
            <a:r>
              <a:rPr lang="en-US" sz="2400" dirty="0"/>
              <a:t> </a:t>
            </a:r>
            <a:r>
              <a:rPr lang="en-US" sz="2400" dirty="0" err="1"/>
              <a:t>nanometrică</a:t>
            </a:r>
            <a:r>
              <a:rPr lang="en-US" sz="2400" dirty="0"/>
              <a:t>, apar </a:t>
            </a:r>
            <a:r>
              <a:rPr lang="en-US" sz="2400" dirty="0" err="1"/>
              <a:t>efecte</a:t>
            </a:r>
            <a:r>
              <a:rPr lang="en-US" sz="2400" dirty="0"/>
              <a:t> </a:t>
            </a:r>
            <a:r>
              <a:rPr lang="en-US" sz="2400" dirty="0" err="1"/>
              <a:t>fizice</a:t>
            </a:r>
            <a:r>
              <a:rPr lang="en-US" sz="2400" dirty="0"/>
              <a:t> </a:t>
            </a:r>
            <a:r>
              <a:rPr lang="en-US" sz="2400" dirty="0" err="1"/>
              <a:t>noi</a:t>
            </a:r>
            <a:r>
              <a:rPr lang="en-US" sz="2400" dirty="0"/>
              <a:t> care sunt</a:t>
            </a:r>
            <a:r>
              <a:rPr lang="ro-RO" sz="2400" dirty="0"/>
              <a:t> </a:t>
            </a:r>
            <a:r>
              <a:rPr lang="en-US" sz="2400" dirty="0" err="1"/>
              <a:t>decisiv</a:t>
            </a:r>
            <a:r>
              <a:rPr lang="ro-RO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dezvoltarea</a:t>
            </a:r>
            <a:r>
              <a:rPr lang="en-US" sz="2400" dirty="0"/>
              <a:t> de </a:t>
            </a:r>
            <a:r>
              <a:rPr lang="en-US" sz="2400" dirty="0" err="1"/>
              <a:t>produse</a:t>
            </a:r>
            <a:r>
              <a:rPr lang="en-US" sz="2400" dirty="0"/>
              <a:t> </a:t>
            </a:r>
            <a:r>
              <a:rPr lang="en-US" sz="2400" dirty="0" err="1"/>
              <a:t>noi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Nanotehnologia</a:t>
            </a:r>
            <a:r>
              <a:rPr lang="en-US" sz="2400" dirty="0"/>
              <a:t> </a:t>
            </a:r>
            <a:r>
              <a:rPr lang="en-US" sz="2400" dirty="0" err="1"/>
              <a:t>prezintă</a:t>
            </a:r>
            <a:r>
              <a:rPr lang="en-US" sz="2400" dirty="0"/>
              <a:t> o </a:t>
            </a:r>
            <a:r>
              <a:rPr lang="en-US" sz="2400" dirty="0" err="1"/>
              <a:t>inginerie</a:t>
            </a:r>
            <a:r>
              <a:rPr lang="en-US" sz="2400" dirty="0"/>
              <a:t> </a:t>
            </a:r>
            <a:r>
              <a:rPr lang="en-US" sz="2400" dirty="0" err="1"/>
              <a:t>fără</a:t>
            </a:r>
            <a:r>
              <a:rPr lang="en-US" sz="2400" dirty="0"/>
              <a:t> precedent</a:t>
            </a:r>
            <a:r>
              <a:rPr lang="ro-RO" sz="2400" dirty="0"/>
              <a:t> de </a:t>
            </a:r>
            <a:r>
              <a:rPr lang="en-US" sz="2400" dirty="0" err="1"/>
              <a:t>oportunități</a:t>
            </a:r>
            <a:r>
              <a:rPr lang="en-US" sz="2400" dirty="0"/>
              <a:t> de a </a:t>
            </a:r>
            <a:r>
              <a:rPr lang="en-US" sz="2400" dirty="0" err="1"/>
              <a:t>proiecta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mod specific </a:t>
            </a:r>
            <a:r>
              <a:rPr lang="en-US" sz="2400" dirty="0" err="1"/>
              <a:t>proprietățile</a:t>
            </a:r>
            <a:r>
              <a:rPr lang="en-US" sz="2400" dirty="0"/>
              <a:t> </a:t>
            </a:r>
            <a:r>
              <a:rPr lang="en-US" sz="2400" dirty="0" err="1"/>
              <a:t>materialelor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anumite</a:t>
            </a:r>
            <a:r>
              <a:rPr lang="en-US" sz="2400" dirty="0"/>
              <a:t> </a:t>
            </a:r>
            <a:r>
              <a:rPr lang="en-US" sz="2400" dirty="0" err="1"/>
              <a:t>aplicații</a:t>
            </a:r>
            <a:r>
              <a:rPr lang="ro-RO" sz="2400" dirty="0"/>
              <a:t>, ce </a:t>
            </a:r>
            <a:r>
              <a:rPr lang="en-US" sz="2400" dirty="0"/>
              <a:t> </a:t>
            </a:r>
            <a:r>
              <a:rPr lang="en-US" sz="2400" dirty="0" err="1"/>
              <a:t>ajută</a:t>
            </a:r>
            <a:r>
              <a:rPr lang="en-US" sz="2400" dirty="0"/>
              <a:t> la </a:t>
            </a:r>
            <a:r>
              <a:rPr lang="en-US" sz="2400" dirty="0" err="1"/>
              <a:t>îmbunătățirea</a:t>
            </a:r>
            <a:r>
              <a:rPr lang="en-US" sz="2400" dirty="0"/>
              <a:t> </a:t>
            </a:r>
            <a:r>
              <a:rPr lang="en-US" sz="2400" dirty="0" err="1"/>
              <a:t>multor</a:t>
            </a:r>
            <a:r>
              <a:rPr lang="en-US" sz="2400" dirty="0"/>
              <a:t> </a:t>
            </a:r>
            <a:r>
              <a:rPr lang="en-US" sz="2400" dirty="0" err="1"/>
              <a:t>produse</a:t>
            </a:r>
            <a:r>
              <a:rPr lang="en-US" sz="2400" dirty="0"/>
              <a:t> </a:t>
            </a:r>
            <a:r>
              <a:rPr lang="en-US" sz="2400" dirty="0" err="1"/>
              <a:t>dintr</a:t>
            </a:r>
            <a:r>
              <a:rPr lang="en-US" sz="2400" dirty="0"/>
              <a:t>-o </a:t>
            </a:r>
            <a:r>
              <a:rPr lang="en-US" sz="2400" dirty="0" err="1"/>
              <a:t>gamă</a:t>
            </a:r>
            <a:r>
              <a:rPr lang="en-US" sz="2400" dirty="0"/>
              <a:t> </a:t>
            </a:r>
            <a:r>
              <a:rPr lang="en-US" sz="2400" dirty="0" err="1"/>
              <a:t>largă</a:t>
            </a:r>
            <a:r>
              <a:rPr lang="en-US" sz="2400" dirty="0"/>
              <a:t> de </a:t>
            </a:r>
            <a:r>
              <a:rPr lang="en-US" sz="2400" dirty="0" err="1"/>
              <a:t>industrii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5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Nanometrologia iarăși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2550"/>
            <a:ext cx="9067800" cy="4525962"/>
          </a:xfrm>
        </p:spPr>
        <p:txBody>
          <a:bodyPr/>
          <a:lstStyle/>
          <a:p>
            <a:pPr algn="just"/>
            <a:r>
              <a:rPr lang="en-US" sz="2000" dirty="0" err="1"/>
              <a:t>Există</a:t>
            </a:r>
            <a:r>
              <a:rPr lang="en-US" sz="2000" dirty="0"/>
              <a:t> o </a:t>
            </a:r>
            <a:r>
              <a:rPr lang="en-US" sz="2000" dirty="0" err="1"/>
              <a:t>utilizare</a:t>
            </a:r>
            <a:r>
              <a:rPr lang="en-US" sz="2000" dirty="0"/>
              <a:t> din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mare a </a:t>
            </a:r>
            <a:r>
              <a:rPr lang="en-US" sz="2000" dirty="0" err="1"/>
              <a:t>termenului</a:t>
            </a:r>
            <a:r>
              <a:rPr lang="en-US" sz="2000" dirty="0"/>
              <a:t> „</a:t>
            </a:r>
            <a:r>
              <a:rPr lang="en-US" sz="2000" dirty="0" err="1"/>
              <a:t>nanometrologie</a:t>
            </a:r>
            <a:r>
              <a:rPr lang="en-US" sz="2000" dirty="0"/>
              <a:t>”, </a:t>
            </a:r>
            <a:r>
              <a:rPr lang="ro-RO" sz="2000" dirty="0"/>
              <a:t>preponderent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indica</a:t>
            </a:r>
            <a:r>
              <a:rPr lang="en-US" sz="2000" dirty="0"/>
              <a:t> </a:t>
            </a:r>
            <a:r>
              <a:rPr lang="en-US" sz="2000" dirty="0" err="1"/>
              <a:t>activitățile</a:t>
            </a:r>
            <a:r>
              <a:rPr lang="en-US" sz="2000" dirty="0"/>
              <a:t> de </a:t>
            </a:r>
            <a:r>
              <a:rPr lang="en-US" sz="2000" dirty="0" err="1"/>
              <a:t>metrologie</a:t>
            </a:r>
            <a:r>
              <a:rPr lang="en-US" sz="2000" dirty="0"/>
              <a:t> </a:t>
            </a:r>
            <a:r>
              <a:rPr lang="ro-RO" sz="2000" dirty="0"/>
              <a:t>privind</a:t>
            </a:r>
            <a:r>
              <a:rPr lang="en-US" sz="2000" dirty="0"/>
              <a:t> </a:t>
            </a:r>
            <a:r>
              <a:rPr lang="ro-RO" sz="2000" dirty="0"/>
              <a:t>la </a:t>
            </a:r>
            <a:r>
              <a:rPr lang="en-US" sz="2000" dirty="0" err="1"/>
              <a:t>nanotehnologie</a:t>
            </a:r>
            <a:r>
              <a:rPr lang="en-US" sz="2000" dirty="0"/>
              <a:t>, </a:t>
            </a:r>
            <a:r>
              <a:rPr lang="en-US" sz="2000" dirty="0" err="1"/>
              <a:t>nanomateriale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la </a:t>
            </a:r>
            <a:r>
              <a:rPr lang="ro-RO" sz="2000" dirty="0"/>
              <a:t>nanoscală</a:t>
            </a:r>
            <a:r>
              <a:rPr lang="en-US" sz="2000" dirty="0"/>
              <a:t>.</a:t>
            </a:r>
            <a:endParaRPr lang="ro-RO" sz="2000" dirty="0"/>
          </a:p>
          <a:p>
            <a:pPr algn="just"/>
            <a:r>
              <a:rPr lang="en-US" sz="2000" dirty="0"/>
              <a:t>În </a:t>
            </a:r>
            <a:r>
              <a:rPr lang="en-US" sz="2000" dirty="0" err="1"/>
              <a:t>conformitate</a:t>
            </a:r>
            <a:r>
              <a:rPr lang="en-US" sz="2000" dirty="0"/>
              <a:t> cu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definiții</a:t>
            </a:r>
            <a:r>
              <a:rPr lang="en-US" sz="2000" dirty="0"/>
              <a:t> „nano”, cum </a:t>
            </a:r>
            <a:r>
              <a:rPr lang="en-US" sz="2000" dirty="0" err="1"/>
              <a:t>ar</a:t>
            </a:r>
            <a:r>
              <a:rPr lang="en-US" sz="2000" dirty="0"/>
              <a:t> fi</a:t>
            </a:r>
            <a:r>
              <a:rPr lang="ro-RO" sz="2000" dirty="0"/>
              <a:t>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dezvoltate</a:t>
            </a:r>
            <a:r>
              <a:rPr lang="en-US" sz="2000" dirty="0"/>
              <a:t> de ISO,  interpret</a:t>
            </a:r>
            <a:r>
              <a:rPr lang="ro-RO" sz="2000" dirty="0"/>
              <a:t>ăm</a:t>
            </a:r>
            <a:r>
              <a:rPr lang="en-US" sz="2000" dirty="0"/>
              <a:t> </a:t>
            </a:r>
            <a:r>
              <a:rPr lang="en-US" sz="2000" dirty="0" err="1"/>
              <a:t>termenul</a:t>
            </a:r>
            <a:r>
              <a:rPr lang="en-US" sz="2000" dirty="0"/>
              <a:t> de </a:t>
            </a:r>
            <a:r>
              <a:rPr lang="en-US" sz="2000" dirty="0" err="1"/>
              <a:t>nanometrologie</a:t>
            </a:r>
            <a:r>
              <a:rPr lang="en-US" sz="2000" dirty="0"/>
              <a:t> </a:t>
            </a:r>
            <a:r>
              <a:rPr lang="en-US" sz="2000" dirty="0" err="1"/>
              <a:t>drept</a:t>
            </a:r>
            <a:r>
              <a:rPr lang="en-US" sz="2000" dirty="0"/>
              <a:t> „</a:t>
            </a:r>
            <a:r>
              <a:rPr lang="en-US" sz="2000" i="1" dirty="0" err="1"/>
              <a:t>știința</a:t>
            </a:r>
            <a:r>
              <a:rPr lang="en-US" sz="2000" i="1" dirty="0"/>
              <a:t> </a:t>
            </a:r>
            <a:r>
              <a:rPr lang="en-US" sz="2000" i="1" dirty="0" err="1"/>
              <a:t>măsurării</a:t>
            </a:r>
            <a:r>
              <a:rPr lang="en-US" sz="2000" i="1" dirty="0"/>
              <a:t> la </a:t>
            </a:r>
            <a:r>
              <a:rPr lang="en-US" sz="2000" i="1" dirty="0" err="1"/>
              <a:t>scară</a:t>
            </a:r>
            <a:r>
              <a:rPr lang="en-US" sz="2000" i="1" dirty="0"/>
              <a:t> </a:t>
            </a:r>
            <a:r>
              <a:rPr lang="en-US" sz="2000" i="1" dirty="0" err="1"/>
              <a:t>nanometrică</a:t>
            </a:r>
            <a:r>
              <a:rPr lang="en-US" sz="2000" dirty="0"/>
              <a:t>”;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sens</a:t>
            </a:r>
            <a:r>
              <a:rPr lang="en-US" sz="2000" dirty="0"/>
              <a:t>, „</a:t>
            </a:r>
            <a:r>
              <a:rPr lang="en-US" sz="2000" dirty="0" err="1"/>
              <a:t>nanometrologie</a:t>
            </a:r>
            <a:r>
              <a:rPr lang="en-US" sz="2000" dirty="0"/>
              <a:t>” </a:t>
            </a:r>
            <a:r>
              <a:rPr lang="en-US" sz="2000" dirty="0" err="1"/>
              <a:t>și</a:t>
            </a:r>
            <a:r>
              <a:rPr lang="en-US" sz="2000" dirty="0"/>
              <a:t> „</a:t>
            </a:r>
            <a:r>
              <a:rPr lang="en-US" sz="2000" dirty="0" err="1"/>
              <a:t>metrologie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”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deveni</a:t>
            </a:r>
            <a:r>
              <a:rPr lang="en-US" sz="2000" dirty="0"/>
              <a:t> </a:t>
            </a:r>
            <a:r>
              <a:rPr lang="en-US" sz="2000" dirty="0" err="1"/>
              <a:t>sinonime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endParaRPr lang="en-US" sz="2000" dirty="0"/>
          </a:p>
          <a:p>
            <a:pPr algn="just"/>
            <a:r>
              <a:rPr lang="en-US" sz="2000" dirty="0" err="1"/>
              <a:t>Adoptarea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nou</a:t>
            </a:r>
            <a:r>
              <a:rPr lang="en-US" sz="2000" dirty="0"/>
              <a:t> termen, „</a:t>
            </a:r>
            <a:r>
              <a:rPr lang="en-US" sz="2000" dirty="0" err="1"/>
              <a:t>nanometrologie</a:t>
            </a:r>
            <a:r>
              <a:rPr lang="en-US" sz="2000" dirty="0"/>
              <a:t>”, nu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interpretată</a:t>
            </a:r>
            <a:r>
              <a:rPr lang="en-US" sz="2000" dirty="0"/>
              <a:t> </a:t>
            </a:r>
            <a:r>
              <a:rPr lang="en-US" sz="2000" dirty="0" err="1"/>
              <a:t>greșit</a:t>
            </a:r>
            <a:r>
              <a:rPr lang="en-US" sz="2000" dirty="0"/>
              <a:t>: </a:t>
            </a:r>
            <a:r>
              <a:rPr lang="en-US" sz="2000" dirty="0" err="1"/>
              <a:t>nanometrologia</a:t>
            </a:r>
            <a:r>
              <a:rPr lang="en-US" sz="2000" dirty="0"/>
              <a:t> nu </a:t>
            </a:r>
            <a:r>
              <a:rPr lang="en-US" sz="2000" dirty="0" err="1"/>
              <a:t>este</a:t>
            </a:r>
            <a:r>
              <a:rPr lang="en-US" sz="2000" dirty="0"/>
              <a:t> un</a:t>
            </a:r>
            <a:r>
              <a:rPr lang="ro-RO" sz="2000" dirty="0"/>
              <a:t> </a:t>
            </a:r>
            <a:r>
              <a:rPr lang="en-US" sz="2000" dirty="0"/>
              <a:t>„un </a:t>
            </a:r>
            <a:r>
              <a:rPr lang="en-US" sz="2000" dirty="0" err="1"/>
              <a:t>fel</a:t>
            </a:r>
            <a:r>
              <a:rPr lang="ro-RO" sz="2000" dirty="0"/>
              <a:t>/alt fel</a:t>
            </a:r>
            <a:r>
              <a:rPr lang="en-US" sz="2000" dirty="0"/>
              <a:t>” de </a:t>
            </a:r>
            <a:r>
              <a:rPr lang="en-US" sz="2000" dirty="0" err="1"/>
              <a:t>metrologie</a:t>
            </a:r>
            <a:r>
              <a:rPr lang="en-US" sz="2000" dirty="0"/>
              <a:t>. </a:t>
            </a:r>
            <a:r>
              <a:rPr lang="en-US" sz="2000" i="1" dirty="0" err="1"/>
              <a:t>Problemele</a:t>
            </a:r>
            <a:r>
              <a:rPr lang="en-US" sz="2000" i="1" dirty="0"/>
              <a:t> </a:t>
            </a:r>
            <a:r>
              <a:rPr lang="en-US" sz="2000" i="1" dirty="0" err="1"/>
              <a:t>și</a:t>
            </a:r>
            <a:r>
              <a:rPr lang="en-US" sz="2000" i="1" dirty="0"/>
              <a:t> </a:t>
            </a:r>
            <a:r>
              <a:rPr lang="en-US" sz="2000" i="1" dirty="0" err="1"/>
              <a:t>principiile</a:t>
            </a:r>
            <a:r>
              <a:rPr lang="en-US" sz="2000" i="1" dirty="0"/>
              <a:t> </a:t>
            </a:r>
            <a:r>
              <a:rPr lang="en-US" sz="2000" i="1" dirty="0" err="1"/>
              <a:t>fundamentale</a:t>
            </a:r>
            <a:r>
              <a:rPr lang="en-US" sz="2000" i="1" dirty="0"/>
              <a:t> ale </a:t>
            </a:r>
            <a:r>
              <a:rPr lang="en-US" sz="2000" i="1" dirty="0" err="1"/>
              <a:t>metrologiei</a:t>
            </a:r>
            <a:r>
              <a:rPr lang="en-US" sz="2000" i="1" dirty="0"/>
              <a:t> </a:t>
            </a:r>
            <a:r>
              <a:rPr lang="en-US" sz="2000" i="1" dirty="0" err="1"/>
              <a:t>în</a:t>
            </a:r>
            <a:r>
              <a:rPr lang="en-US" sz="2000" i="1" dirty="0"/>
              <a:t> general </a:t>
            </a:r>
            <a:r>
              <a:rPr lang="en-US" sz="2000" i="1" dirty="0" err="1"/>
              <a:t>rămân</a:t>
            </a:r>
            <a:r>
              <a:rPr lang="en-US" sz="2000" i="1" dirty="0"/>
              <a:t> </a:t>
            </a:r>
            <a:r>
              <a:rPr lang="en-US" sz="2000" i="1" dirty="0" err="1"/>
              <a:t>valabile</a:t>
            </a:r>
            <a:r>
              <a:rPr lang="en-US" sz="2000" i="1" dirty="0"/>
              <a:t>. </a:t>
            </a:r>
            <a:r>
              <a:rPr lang="en-US" sz="2000" i="1" dirty="0" err="1"/>
              <a:t>Concepte</a:t>
            </a:r>
            <a:r>
              <a:rPr lang="ro-RO" sz="2000" i="1" dirty="0"/>
              <a:t> </a:t>
            </a:r>
            <a:r>
              <a:rPr lang="en-US" sz="2000" i="1" dirty="0"/>
              <a:t>cum </a:t>
            </a:r>
            <a:r>
              <a:rPr lang="en-US" sz="2000" i="1" dirty="0" err="1"/>
              <a:t>ar</a:t>
            </a:r>
            <a:r>
              <a:rPr lang="en-US" sz="2000" i="1" dirty="0"/>
              <a:t> fi </a:t>
            </a:r>
            <a:r>
              <a:rPr lang="en-US" sz="2000" i="1" dirty="0" err="1"/>
              <a:t>trasabilitatea</a:t>
            </a:r>
            <a:r>
              <a:rPr lang="en-US" sz="2000" i="1" dirty="0"/>
              <a:t> </a:t>
            </a:r>
            <a:r>
              <a:rPr lang="en-US" sz="2000" i="1" dirty="0" err="1"/>
              <a:t>metrologică</a:t>
            </a:r>
            <a:r>
              <a:rPr lang="en-US" sz="2000" i="1" dirty="0"/>
              <a:t> </a:t>
            </a:r>
            <a:r>
              <a:rPr lang="en-US" sz="2000" i="1" dirty="0" err="1"/>
              <a:t>și</a:t>
            </a:r>
            <a:r>
              <a:rPr lang="en-US" sz="2000" i="1" dirty="0"/>
              <a:t> </a:t>
            </a:r>
            <a:r>
              <a:rPr lang="en-US" sz="2000" i="1" dirty="0" err="1"/>
              <a:t>incertitudinea</a:t>
            </a:r>
            <a:r>
              <a:rPr lang="en-US" sz="2000" i="1" dirty="0"/>
              <a:t> de </a:t>
            </a:r>
            <a:r>
              <a:rPr lang="en-US" sz="2000" i="1" dirty="0" err="1"/>
              <a:t>măsurare</a:t>
            </a:r>
            <a:r>
              <a:rPr lang="en-US" sz="2000" i="1" dirty="0"/>
              <a:t>, </a:t>
            </a:r>
            <a:r>
              <a:rPr lang="en-US" sz="2000" i="1" dirty="0" err="1"/>
              <a:t>validarea</a:t>
            </a:r>
            <a:r>
              <a:rPr lang="en-US" sz="2000" i="1" dirty="0"/>
              <a:t> </a:t>
            </a:r>
            <a:r>
              <a:rPr lang="en-US" sz="2000" i="1" dirty="0" err="1"/>
              <a:t>și</a:t>
            </a:r>
            <a:r>
              <a:rPr lang="en-US" sz="2000" i="1" dirty="0"/>
              <a:t> </a:t>
            </a:r>
            <a:r>
              <a:rPr lang="en-US" sz="2000" i="1" dirty="0" err="1"/>
              <a:t>calibrarea</a:t>
            </a:r>
            <a:r>
              <a:rPr lang="en-US" sz="2000" i="1" dirty="0"/>
              <a:t> </a:t>
            </a:r>
            <a:r>
              <a:rPr lang="en-US" sz="2000" i="1" dirty="0" err="1"/>
              <a:t>metodei</a:t>
            </a:r>
            <a:r>
              <a:rPr lang="en-US" sz="2000" i="1" dirty="0"/>
              <a:t>, </a:t>
            </a:r>
            <a:r>
              <a:rPr lang="en-US" sz="2000" i="1" dirty="0" err="1"/>
              <a:t>acuratețea</a:t>
            </a:r>
            <a:r>
              <a:rPr lang="ro-RO" sz="2000" i="1" dirty="0"/>
              <a:t> </a:t>
            </a:r>
            <a:r>
              <a:rPr lang="en-US" sz="2000" i="1" dirty="0"/>
              <a:t>(o </a:t>
            </a:r>
            <a:r>
              <a:rPr lang="en-US" sz="2000" i="1" dirty="0" err="1"/>
              <a:t>combinație</a:t>
            </a:r>
            <a:r>
              <a:rPr lang="en-US" sz="2000" i="1" dirty="0"/>
              <a:t> de </a:t>
            </a:r>
            <a:r>
              <a:rPr lang="en-US" sz="2000" i="1" dirty="0" err="1"/>
              <a:t>precizie</a:t>
            </a:r>
            <a:r>
              <a:rPr lang="en-US" sz="2000" i="1" dirty="0"/>
              <a:t> </a:t>
            </a:r>
            <a:r>
              <a:rPr lang="en-US" sz="2000" i="1" dirty="0" err="1"/>
              <a:t>și</a:t>
            </a:r>
            <a:r>
              <a:rPr lang="en-US" sz="2000" i="1" dirty="0"/>
              <a:t> </a:t>
            </a:r>
            <a:r>
              <a:rPr lang="en-US" sz="2000" i="1" dirty="0" err="1"/>
              <a:t>corectitudine</a:t>
            </a:r>
            <a:r>
              <a:rPr lang="en-US" sz="2000" i="1" dirty="0"/>
              <a:t>), nu </a:t>
            </a:r>
            <a:r>
              <a:rPr lang="en-US" sz="2000" i="1" dirty="0" err="1"/>
              <a:t>trebuie</a:t>
            </a:r>
            <a:r>
              <a:rPr lang="en-US" sz="2000" i="1" dirty="0"/>
              <a:t> </a:t>
            </a:r>
            <a:r>
              <a:rPr lang="en-US" sz="2000" i="1" dirty="0" err="1"/>
              <a:t>să</a:t>
            </a:r>
            <a:r>
              <a:rPr lang="en-US" sz="2000" i="1" dirty="0"/>
              <a:t> fie </a:t>
            </a:r>
            <a:r>
              <a:rPr lang="en-US" sz="2000" i="1" dirty="0" err="1"/>
              <a:t>adaptate</a:t>
            </a:r>
            <a:r>
              <a:rPr lang="en-US" sz="2000" i="1" dirty="0"/>
              <a:t> </a:t>
            </a:r>
            <a:r>
              <a:rPr lang="en-US" sz="2000" i="1" dirty="0" err="1"/>
              <a:t>pentru</a:t>
            </a:r>
            <a:r>
              <a:rPr lang="en-US" sz="2000" i="1" dirty="0"/>
              <a:t> a se </a:t>
            </a:r>
            <a:r>
              <a:rPr lang="en-US" sz="2000" i="1" dirty="0" err="1"/>
              <a:t>potrivi</a:t>
            </a:r>
            <a:r>
              <a:rPr lang="en-US" sz="2000" i="1" dirty="0"/>
              <a:t> </a:t>
            </a:r>
            <a:r>
              <a:rPr lang="en-US" sz="2000" i="1" dirty="0" err="1"/>
              <a:t>nevoilor</a:t>
            </a:r>
            <a:r>
              <a:rPr lang="en-US" sz="2000" i="1" dirty="0"/>
              <a:t> </a:t>
            </a:r>
            <a:r>
              <a:rPr lang="en-US" sz="2000" i="1" dirty="0" err="1"/>
              <a:t>speciale</a:t>
            </a:r>
            <a:r>
              <a:rPr lang="en-US" sz="2000" i="1" dirty="0"/>
              <a:t> ale</a:t>
            </a:r>
            <a:r>
              <a:rPr lang="ro-RO" sz="2000" i="1" dirty="0"/>
              <a:t> </a:t>
            </a:r>
            <a:r>
              <a:rPr lang="en-US" sz="2000" i="1" dirty="0" err="1"/>
              <a:t>nanotehnologiei</a:t>
            </a:r>
            <a:r>
              <a:rPr lang="en-US" sz="2000" i="1" dirty="0"/>
              <a:t>. </a:t>
            </a:r>
          </a:p>
          <a:p>
            <a:pPr algn="just"/>
            <a:r>
              <a:rPr lang="en-US" sz="2000" dirty="0" err="1"/>
              <a:t>Desigur</a:t>
            </a:r>
            <a:r>
              <a:rPr lang="en-US" sz="2000" dirty="0"/>
              <a:t>,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adevărat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măsurarea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măsură</a:t>
            </a:r>
            <a:r>
              <a:rPr lang="en-US" sz="2000" dirty="0"/>
              <a:t> </a:t>
            </a:r>
            <a:r>
              <a:rPr lang="en-US" sz="2000" dirty="0" err="1"/>
              <a:t>tehnologică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științifică</a:t>
            </a:r>
            <a:r>
              <a:rPr lang="ro-RO" sz="2000" dirty="0"/>
              <a:t> </a:t>
            </a:r>
            <a:r>
              <a:rPr lang="en-US" sz="2000" dirty="0" err="1"/>
              <a:t>provoca</a:t>
            </a:r>
            <a:r>
              <a:rPr lang="ro-RO" sz="2000" dirty="0"/>
              <a:t>toare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aceasta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face</a:t>
            </a:r>
            <a:r>
              <a:rPr lang="ro-RO" sz="2000" dirty="0"/>
              <a:t> m</a:t>
            </a:r>
            <a:r>
              <a:rPr lang="en-US" sz="2000" dirty="0" err="1"/>
              <a:t>etrologia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</a:t>
            </a:r>
            <a:r>
              <a:rPr lang="ro-RO" sz="2000" dirty="0"/>
              <a:t>mai </a:t>
            </a:r>
            <a:r>
              <a:rPr lang="en-US" sz="2000" dirty="0" err="1"/>
              <a:t>specială</a:t>
            </a:r>
            <a:r>
              <a:rPr lang="en-US" sz="20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1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Care sunt </a:t>
            </a:r>
            <a:r>
              <a:rPr lang="en-US" sz="3000" dirty="0" err="1"/>
              <a:t>provocările</a:t>
            </a:r>
            <a:r>
              <a:rPr lang="en-US" sz="3000" dirty="0"/>
              <a:t> </a:t>
            </a:r>
            <a:r>
              <a:rPr lang="en-US" sz="3000" dirty="0" err="1"/>
              <a:t>în</a:t>
            </a:r>
            <a:r>
              <a:rPr lang="en-US" sz="3000" dirty="0"/>
              <a:t> </a:t>
            </a:r>
            <a:r>
              <a:rPr lang="en-US" sz="3000" dirty="0" err="1"/>
              <a:t>metrologie</a:t>
            </a:r>
            <a:r>
              <a:rPr lang="en-US" sz="3000" dirty="0"/>
              <a:t> la </a:t>
            </a:r>
            <a:r>
              <a:rPr lang="en-US" sz="3000" dirty="0" err="1"/>
              <a:t>scară</a:t>
            </a:r>
            <a:r>
              <a:rPr lang="en-US" sz="3000" dirty="0"/>
              <a:t> </a:t>
            </a:r>
            <a:r>
              <a:rPr lang="en-US" sz="3000" dirty="0" err="1"/>
              <a:t>nanometrică</a:t>
            </a:r>
            <a:r>
              <a:rPr lang="en-US" sz="3000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" y="2312444"/>
            <a:ext cx="9141691" cy="4525962"/>
          </a:xfrm>
        </p:spPr>
        <p:txBody>
          <a:bodyPr/>
          <a:lstStyle/>
          <a:p>
            <a:r>
              <a:rPr lang="en-US" sz="2000" dirty="0" err="1"/>
              <a:t>Comparativ</a:t>
            </a:r>
            <a:r>
              <a:rPr lang="en-US" sz="2000" dirty="0"/>
              <a:t> cu </a:t>
            </a:r>
            <a:r>
              <a:rPr lang="en-US" sz="2000" dirty="0" err="1"/>
              <a:t>măsurătorile</a:t>
            </a:r>
            <a:r>
              <a:rPr lang="en-US" sz="2000" dirty="0"/>
              <a:t> </a:t>
            </a:r>
            <a:r>
              <a:rPr lang="ro-RO" sz="2000" dirty="0"/>
              <a:t>cotidiene</a:t>
            </a:r>
            <a:r>
              <a:rPr lang="en-US" sz="2000" dirty="0"/>
              <a:t>, la </a:t>
            </a:r>
            <a:r>
              <a:rPr lang="en-US" sz="2000" dirty="0" err="1"/>
              <a:t>dimensiuni</a:t>
            </a:r>
            <a:r>
              <a:rPr lang="ro-RO" sz="2000" dirty="0"/>
              <a:t> normale</a:t>
            </a:r>
            <a:r>
              <a:rPr lang="en-US" sz="2000" dirty="0"/>
              <a:t>, </a:t>
            </a:r>
            <a:r>
              <a:rPr lang="en-US" sz="2000" dirty="0" err="1"/>
              <a:t>efectele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suplimentare</a:t>
            </a:r>
            <a:r>
              <a:rPr lang="en-US" sz="2000" dirty="0"/>
              <a:t>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luate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considerare</a:t>
            </a:r>
            <a:r>
              <a:rPr lang="en-US" sz="2000" dirty="0"/>
              <a:t>. </a:t>
            </a:r>
            <a:r>
              <a:rPr lang="ro-RO" sz="2000" dirty="0"/>
              <a:t>E.g.</a:t>
            </a:r>
            <a:r>
              <a:rPr lang="en-US" sz="2000" dirty="0"/>
              <a:t> </a:t>
            </a:r>
            <a:r>
              <a:rPr lang="en-US" sz="2000" dirty="0" err="1"/>
              <a:t>măsurarea</a:t>
            </a:r>
            <a:r>
              <a:rPr lang="en-US" sz="2000" dirty="0"/>
              <a:t> </a:t>
            </a:r>
            <a:r>
              <a:rPr lang="en-US" sz="2000" dirty="0" err="1"/>
              <a:t>lungimii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influențată</a:t>
            </a:r>
            <a:r>
              <a:rPr lang="en-US" sz="2000" dirty="0"/>
              <a:t> de </a:t>
            </a:r>
            <a:r>
              <a:rPr lang="en-US" sz="2000" dirty="0" err="1"/>
              <a:t>efecte</a:t>
            </a:r>
            <a:r>
              <a:rPr lang="en-US" sz="2000" dirty="0"/>
              <a:t> care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neglijabile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macro </a:t>
            </a:r>
            <a:r>
              <a:rPr lang="en-US" sz="2000" dirty="0" err="1"/>
              <a:t>și</a:t>
            </a:r>
            <a:r>
              <a:rPr lang="en-US" sz="2000" dirty="0"/>
              <a:t> micro. </a:t>
            </a:r>
            <a:r>
              <a:rPr lang="en-US" sz="2000" dirty="0" err="1"/>
              <a:t>Acesta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motivul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care to</a:t>
            </a:r>
            <a:r>
              <a:rPr lang="ro-RO" sz="2000" dirty="0"/>
              <a:t>ți măsuranzii </a:t>
            </a:r>
            <a:r>
              <a:rPr lang="en-US" sz="2000" dirty="0" err="1"/>
              <a:t>cunoscu</a:t>
            </a:r>
            <a:r>
              <a:rPr lang="ro-RO" sz="2000" dirty="0"/>
              <a:t>ți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macro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fie </a:t>
            </a:r>
            <a:r>
              <a:rPr lang="en-US" sz="2000" dirty="0" err="1"/>
              <a:t>reconsidera</a:t>
            </a:r>
            <a:r>
              <a:rPr lang="ro-RO" sz="2000" dirty="0"/>
              <a:t>ți</a:t>
            </a:r>
            <a:r>
              <a:rPr lang="en-US" sz="2000" dirty="0"/>
              <a:t> </a:t>
            </a:r>
            <a:r>
              <a:rPr lang="en-US" sz="2000" dirty="0" err="1"/>
              <a:t>atunci</a:t>
            </a:r>
            <a:r>
              <a:rPr lang="en-US" sz="2000" dirty="0"/>
              <a:t> </a:t>
            </a:r>
            <a:r>
              <a:rPr lang="en-US" sz="2000" dirty="0" err="1"/>
              <a:t>când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evalua</a:t>
            </a:r>
            <a:r>
              <a:rPr lang="ro-RO" sz="2000" dirty="0"/>
              <a:t>ți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/>
              <a:t>Este </a:t>
            </a:r>
            <a:r>
              <a:rPr lang="en-US" sz="2000" dirty="0" err="1"/>
              <a:t>interesant</a:t>
            </a:r>
            <a:r>
              <a:rPr lang="en-US" sz="2000" dirty="0"/>
              <a:t> de </a:t>
            </a:r>
            <a:r>
              <a:rPr lang="en-US" sz="2000" dirty="0" err="1"/>
              <a:t>observat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diferitele</a:t>
            </a:r>
            <a:r>
              <a:rPr lang="en-US" sz="2000" dirty="0"/>
              <a:t> </a:t>
            </a:r>
            <a:r>
              <a:rPr lang="en-US" sz="2000" dirty="0" err="1"/>
              <a:t>unități</a:t>
            </a:r>
            <a:r>
              <a:rPr lang="en-US" sz="2000" dirty="0"/>
              <a:t> ale S</a:t>
            </a:r>
            <a:r>
              <a:rPr lang="ro-RO" sz="2000" dirty="0"/>
              <a:t>I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ro-RO" sz="2000" dirty="0"/>
              <a:t> </a:t>
            </a:r>
            <a:r>
              <a:rPr lang="en-US" sz="2000" dirty="0" err="1"/>
              <a:t>mărimi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sunt definite la un </a:t>
            </a: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b="1" i="1" dirty="0" err="1"/>
              <a:t>în</a:t>
            </a:r>
            <a:r>
              <a:rPr lang="en-US" sz="2000" b="1" i="1" dirty="0"/>
              <a:t> care </a:t>
            </a:r>
            <a:r>
              <a:rPr lang="en-US" sz="2000" b="1" i="1" dirty="0" err="1"/>
              <a:t>precizia</a:t>
            </a:r>
            <a:r>
              <a:rPr lang="en-US" sz="2000" b="1" i="1" dirty="0"/>
              <a:t> </a:t>
            </a:r>
            <a:r>
              <a:rPr lang="en-US" sz="2000" b="1" i="1" dirty="0" err="1"/>
              <a:t>reală</a:t>
            </a:r>
            <a:r>
              <a:rPr lang="en-US" sz="2000" b="1" i="1" dirty="0"/>
              <a:t> a </a:t>
            </a:r>
            <a:r>
              <a:rPr lang="en-US" sz="2000" b="1" i="1" dirty="0" err="1"/>
              <a:t>măsurării</a:t>
            </a:r>
            <a:r>
              <a:rPr lang="en-US" sz="2000" b="1" i="1" dirty="0"/>
              <a:t> </a:t>
            </a:r>
            <a:r>
              <a:rPr lang="en-US" sz="2000" b="1" i="1" dirty="0" err="1"/>
              <a:t>este</a:t>
            </a:r>
            <a:r>
              <a:rPr lang="en-US" sz="2000" b="1" i="1" dirty="0"/>
              <a:t> </a:t>
            </a:r>
            <a:r>
              <a:rPr lang="en-US" sz="2000" b="1" i="1" dirty="0" err="1"/>
              <a:t>cea</a:t>
            </a:r>
            <a:r>
              <a:rPr lang="en-US" sz="2000" b="1" i="1" dirty="0"/>
              <a:t> </a:t>
            </a:r>
            <a:r>
              <a:rPr lang="en-US" sz="2000" b="1" i="1" dirty="0" err="1"/>
              <a:t>mai</a:t>
            </a:r>
            <a:r>
              <a:rPr lang="en-US" sz="2000" b="1" i="1" dirty="0"/>
              <a:t> mare</a:t>
            </a:r>
            <a:r>
              <a:rPr lang="en-US" sz="2000" dirty="0"/>
              <a:t>.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tendințe</a:t>
            </a:r>
            <a:r>
              <a:rPr lang="en-US" sz="2000" dirty="0"/>
              <a:t> – </a:t>
            </a:r>
            <a:r>
              <a:rPr lang="en-US" sz="2000" dirty="0" err="1"/>
              <a:t>unde</a:t>
            </a:r>
            <a:r>
              <a:rPr lang="en-US" sz="2000" dirty="0"/>
              <a:t> </a:t>
            </a:r>
            <a:r>
              <a:rPr lang="en-US" sz="2000" dirty="0" err="1"/>
              <a:t>acuratețea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general</a:t>
            </a:r>
            <a:r>
              <a:rPr lang="ro-RO" sz="2000" dirty="0"/>
              <a:t> </a:t>
            </a:r>
            <a:r>
              <a:rPr lang="en-US" sz="2000" dirty="0" err="1"/>
              <a:t>scăde</a:t>
            </a:r>
            <a:r>
              <a:rPr lang="en-US" sz="2000" dirty="0"/>
              <a:t> </a:t>
            </a:r>
            <a:r>
              <a:rPr lang="en-US" sz="2000" dirty="0" err="1"/>
              <a:t>atât</a:t>
            </a:r>
            <a:r>
              <a:rPr lang="en-US" sz="2000" dirty="0"/>
              <a:t> </a:t>
            </a:r>
            <a:r>
              <a:rPr lang="en-US" sz="2000" dirty="0" err="1"/>
              <a:t>spre</a:t>
            </a:r>
            <a:r>
              <a:rPr lang="en-US" sz="2000" dirty="0"/>
              <a:t> </a:t>
            </a:r>
            <a:r>
              <a:rPr lang="en-US" sz="2000" dirty="0" err="1"/>
              <a:t>intervale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scurte</a:t>
            </a:r>
            <a:r>
              <a:rPr lang="en-US" sz="2000" dirty="0"/>
              <a:t>, </a:t>
            </a:r>
            <a:r>
              <a:rPr lang="en-US" sz="2000" dirty="0" err="1"/>
              <a:t>cât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spre</a:t>
            </a:r>
            <a:r>
              <a:rPr lang="en-US" sz="2000" dirty="0"/>
              <a:t> </a:t>
            </a:r>
            <a:r>
              <a:rPr lang="en-US" sz="2000" dirty="0" err="1"/>
              <a:t>intervale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lungi –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similare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mărimi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. Din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cauză</a:t>
            </a:r>
            <a:r>
              <a:rPr lang="en-US" sz="2000" dirty="0"/>
              <a:t>, </a:t>
            </a:r>
            <a:r>
              <a:rPr lang="en-US" sz="2000" dirty="0" err="1"/>
              <a:t>va</a:t>
            </a:r>
            <a:r>
              <a:rPr lang="en-US" sz="2000" dirty="0"/>
              <a:t> fi din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ro-RO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dificilă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stabili</a:t>
            </a:r>
            <a:r>
              <a:rPr lang="en-US" sz="2000" dirty="0"/>
              <a:t> </a:t>
            </a:r>
            <a:r>
              <a:rPr lang="en-US" sz="2000" dirty="0" err="1"/>
              <a:t>trasabilitatea</a:t>
            </a:r>
            <a:r>
              <a:rPr lang="en-US" sz="2000" dirty="0"/>
              <a:t> </a:t>
            </a:r>
            <a:r>
              <a:rPr lang="en-US" sz="2000" dirty="0" err="1"/>
              <a:t>metrologică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atinge</a:t>
            </a:r>
            <a:r>
              <a:rPr lang="en-US" sz="2000" dirty="0"/>
              <a:t> </a:t>
            </a:r>
            <a:r>
              <a:rPr lang="en-US" sz="2000" dirty="0" err="1"/>
              <a:t>măsurarea</a:t>
            </a:r>
            <a:r>
              <a:rPr lang="ro-RO" sz="2000" dirty="0"/>
              <a:t> </a:t>
            </a:r>
            <a:r>
              <a:rPr lang="en-US" sz="2000" dirty="0" err="1"/>
              <a:t>incertitudin</a:t>
            </a:r>
            <a:r>
              <a:rPr lang="ro-RO" sz="2000" dirty="0"/>
              <a:t>i</a:t>
            </a:r>
            <a:r>
              <a:rPr lang="en-US" sz="2000" dirty="0" err="1"/>
              <a:t>i</a:t>
            </a:r>
            <a:r>
              <a:rPr lang="ro-RO" sz="2000" dirty="0"/>
              <a:t> scontate</a:t>
            </a:r>
            <a:r>
              <a:rPr lang="en-US" sz="2000" dirty="0"/>
              <a:t>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69391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Exemple de </a:t>
            </a:r>
            <a:r>
              <a:rPr lang="en-US" sz="2000" dirty="0" err="1"/>
              <a:t>provocări</a:t>
            </a:r>
            <a:r>
              <a:rPr lang="en-US" sz="2000" dirty="0"/>
              <a:t> </a:t>
            </a:r>
            <a:r>
              <a:rPr lang="en-US" sz="2000" dirty="0" err="1"/>
              <a:t>nanometrologice</a:t>
            </a:r>
            <a:r>
              <a:rPr lang="en-US" sz="2000" dirty="0"/>
              <a:t> </a:t>
            </a:r>
            <a:r>
              <a:rPr lang="en-US" sz="2000" dirty="0" err="1"/>
              <a:t>includ</a:t>
            </a:r>
            <a:r>
              <a:rPr lang="en-US" sz="2000" dirty="0"/>
              <a:t>:</a:t>
            </a:r>
            <a:endParaRPr lang="ro-RO" sz="2000" dirty="0"/>
          </a:p>
          <a:p>
            <a:r>
              <a:rPr lang="en-US" sz="2000" dirty="0"/>
              <a:t>- </a:t>
            </a:r>
            <a:r>
              <a:rPr lang="en-US" sz="2000" dirty="0" err="1"/>
              <a:t>Lanțuri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lungi de </a:t>
            </a:r>
            <a:r>
              <a:rPr lang="en-US" sz="2000" dirty="0" err="1"/>
              <a:t>trasabilitate</a:t>
            </a:r>
            <a:r>
              <a:rPr lang="en-US" sz="2000" dirty="0"/>
              <a:t> </a:t>
            </a:r>
            <a:r>
              <a:rPr lang="en-US" sz="2000" dirty="0" err="1"/>
              <a:t>metrologică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/>
              <a:t>- </a:t>
            </a:r>
            <a:r>
              <a:rPr lang="en-US" sz="2000" dirty="0" err="1"/>
              <a:t>Nevoia</a:t>
            </a:r>
            <a:r>
              <a:rPr lang="en-US" sz="2000" dirty="0"/>
              <a:t> de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materiale</a:t>
            </a:r>
            <a:r>
              <a:rPr lang="en-US" sz="2000" dirty="0"/>
              <a:t> de </a:t>
            </a:r>
            <a:r>
              <a:rPr lang="en-US" sz="2000" dirty="0" err="1"/>
              <a:t>referință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 </a:t>
            </a:r>
            <a:r>
              <a:rPr lang="en-US" sz="2000" dirty="0" err="1"/>
              <a:t>documentare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/>
              <a:t>- </a:t>
            </a:r>
            <a:r>
              <a:rPr lang="en-US" sz="2000" dirty="0" err="1"/>
              <a:t>Necesitatea</a:t>
            </a:r>
            <a:r>
              <a:rPr lang="en-US" sz="2000" dirty="0"/>
              <a:t> </a:t>
            </a:r>
            <a:r>
              <a:rPr lang="en-US" sz="2000" dirty="0" err="1"/>
              <a:t>unor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instrumente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testare</a:t>
            </a:r>
            <a:r>
              <a:rPr lang="en-US" sz="2000" dirty="0"/>
              <a:t> care </a:t>
            </a:r>
            <a:r>
              <a:rPr lang="en-US" sz="2000" dirty="0" err="1"/>
              <a:t>funcționează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/>
              <a:t>- </a:t>
            </a:r>
            <a:r>
              <a:rPr lang="en-US" sz="2000" dirty="0" err="1"/>
              <a:t>Necesitatea</a:t>
            </a:r>
            <a:r>
              <a:rPr lang="en-US" sz="2000" dirty="0"/>
              <a:t> de a </a:t>
            </a:r>
            <a:r>
              <a:rPr lang="en-US" sz="2000" dirty="0" err="1"/>
              <a:t>măsura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caracteristici</a:t>
            </a:r>
            <a:r>
              <a:rPr lang="en-US" sz="2000" dirty="0"/>
              <a:t> </a:t>
            </a:r>
            <a:r>
              <a:rPr lang="en-US" sz="2000" dirty="0" err="1"/>
              <a:t>unice</a:t>
            </a:r>
            <a:r>
              <a:rPr lang="en-US" sz="2000" dirty="0"/>
              <a:t> la </a:t>
            </a:r>
            <a:r>
              <a:rPr lang="en-US" sz="2000" dirty="0" err="1"/>
              <a:t>scara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/>
              <a:t>- </a:t>
            </a:r>
            <a:r>
              <a:rPr lang="en-US" sz="2000" dirty="0" err="1"/>
              <a:t>Măsurători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medii</a:t>
            </a:r>
            <a:r>
              <a:rPr lang="en-US" sz="2000" dirty="0"/>
              <a:t> </a:t>
            </a:r>
            <a:r>
              <a:rPr lang="en-US" sz="2000" dirty="0" err="1"/>
              <a:t>dificile</a:t>
            </a:r>
            <a:r>
              <a:rPr lang="en-US" sz="2000" dirty="0"/>
              <a:t>, de </a:t>
            </a:r>
            <a:r>
              <a:rPr lang="en-US" sz="2000" dirty="0" err="1"/>
              <a:t>exemplu</a:t>
            </a:r>
            <a:r>
              <a:rPr lang="en-US" sz="2000" dirty="0"/>
              <a:t>, vid ultra-</a:t>
            </a:r>
            <a:r>
              <a:rPr lang="en-US" sz="2000" dirty="0" err="1"/>
              <a:t>înalt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ro-RO" sz="2000" dirty="0"/>
              <a:t>în medii biologice complexe....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8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C3BFE03-9BA8-B014-4A49-F32D5845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Nanometrology streams: research-oriented and industrial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AC9061E9-FF8C-902F-3931-E19F001B1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731" y="2570727"/>
            <a:ext cx="8154538" cy="3286584"/>
          </a:xfrm>
        </p:spPr>
      </p:pic>
    </p:spTree>
    <p:extLst>
      <p:ext uri="{BB962C8B-B14F-4D97-AF65-F5344CB8AC3E}">
        <p14:creationId xmlns:p14="http://schemas.microsoft.com/office/powerpoint/2010/main" val="234552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4774466-B371-46EA-16B6-52DA67BE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>
                <a:solidFill>
                  <a:srgbClr val="3C4043"/>
                </a:solidFill>
                <a:highlight>
                  <a:srgbClr val="D2E3FC"/>
                </a:highlight>
                <a:latin typeface="Roboto" panose="02000000000000000000" pitchFamily="2" charset="0"/>
              </a:rPr>
              <a:t>Aplicarea</a:t>
            </a:r>
            <a:r>
              <a:rPr lang="en-US" sz="3000" dirty="0">
                <a:solidFill>
                  <a:srgbClr val="3C4043"/>
                </a:solidFill>
                <a:highlight>
                  <a:srgbClr val="D2E3FC"/>
                </a:highlight>
                <a:latin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3C4043"/>
                </a:solidFill>
                <a:highlight>
                  <a:srgbClr val="D2E3FC"/>
                </a:highlight>
                <a:latin typeface="Roboto" panose="02000000000000000000" pitchFamily="2" charset="0"/>
              </a:rPr>
              <a:t>posibilă</a:t>
            </a:r>
            <a:r>
              <a:rPr lang="en-US" sz="3000" dirty="0">
                <a:solidFill>
                  <a:srgbClr val="3C4043"/>
                </a:solidFill>
                <a:highlight>
                  <a:srgbClr val="D2E3FC"/>
                </a:highlight>
                <a:latin typeface="Roboto" panose="02000000000000000000" pitchFamily="2" charset="0"/>
              </a:rPr>
              <a:t> a </a:t>
            </a:r>
            <a:r>
              <a:rPr lang="en-US" sz="3000" dirty="0" err="1">
                <a:solidFill>
                  <a:srgbClr val="3C4043"/>
                </a:solidFill>
                <a:highlight>
                  <a:srgbClr val="D2E3FC"/>
                </a:highlight>
                <a:latin typeface="Roboto" panose="02000000000000000000" pitchFamily="2" charset="0"/>
              </a:rPr>
              <a:t>efectelor</a:t>
            </a:r>
            <a:r>
              <a:rPr lang="en-US" sz="3000" dirty="0">
                <a:solidFill>
                  <a:srgbClr val="3C4043"/>
                </a:solidFill>
                <a:highlight>
                  <a:srgbClr val="D2E3FC"/>
                </a:highlight>
                <a:latin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3C4043"/>
                </a:solidFill>
                <a:highlight>
                  <a:srgbClr val="D2E3FC"/>
                </a:highlight>
                <a:latin typeface="Roboto" panose="02000000000000000000" pitchFamily="2" charset="0"/>
              </a:rPr>
              <a:t>în</a:t>
            </a:r>
            <a:r>
              <a:rPr lang="en-US" sz="3000" dirty="0">
                <a:solidFill>
                  <a:srgbClr val="3C4043"/>
                </a:solidFill>
                <a:highlight>
                  <a:srgbClr val="D2E3FC"/>
                </a:highlight>
                <a:latin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3C4043"/>
                </a:solidFill>
                <a:highlight>
                  <a:srgbClr val="D2E3FC"/>
                </a:highlight>
                <a:latin typeface="Roboto" panose="02000000000000000000" pitchFamily="2" charset="0"/>
              </a:rPr>
              <a:t>nanomateriale</a:t>
            </a:r>
            <a:endParaRPr lang="en-US" sz="3000" dirty="0"/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8DC9E1ED-72B0-E4DD-AF6C-57F81EF314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446" y="1503680"/>
          <a:ext cx="9130554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277">
                  <a:extLst>
                    <a:ext uri="{9D8B030D-6E8A-4147-A177-3AD203B41FA5}">
                      <a16:colId xmlns:a16="http://schemas.microsoft.com/office/drawing/2014/main" val="2625914510"/>
                    </a:ext>
                  </a:extLst>
                </a:gridCol>
                <a:gridCol w="4565277">
                  <a:extLst>
                    <a:ext uri="{9D8B030D-6E8A-4147-A177-3AD203B41FA5}">
                      <a16:colId xmlns:a16="http://schemas.microsoft.com/office/drawing/2014/main" val="3167644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</a:t>
                      </a:r>
                      <a:r>
                        <a:rPr lang="en-US" b="1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fect</a:t>
                      </a:r>
                      <a:r>
                        <a:rPr lang="en-US" b="1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1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nanodimensionare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Aplicație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74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Raport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suprafață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la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volum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mărit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reactivitate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sporită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Cataliza, celule solare și </a:t>
                      </a:r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baterii, senzori de gaz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16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Prag scăzut de percolare (scurgeri, </a:t>
                      </a:r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filtrare)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Conductibilitatea materialelor, elementele sensibile ale senzorilor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6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Durabilitate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crescută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rezistență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la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uzură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generate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scăderea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mărimii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granulelor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Acoperiri durabile, unelte, </a:t>
                      </a:r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straturi protectoare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0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Îngustarea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bandgap cu 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educ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erea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același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timp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mărim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granulelor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Optoelectronica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Rezistivitate crescută la </a:t>
                      </a:r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reduc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erea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simultan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ă a</a:t>
                      </a:r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dimensiun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ii</a:t>
                      </a:r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granulelor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Electronice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elemente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pasive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elemente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senzoriale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Cinetica de transfer atomic îmbunătățită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Baterii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stocare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hidrogen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41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Punct de topire redus și ag</a:t>
                      </a:r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lomerare (sinterizare)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Prelucrarea materialului, </a:t>
                      </a:r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F5F5F5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temperatura de aglomerare (sinterizare) a materialelor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scăzută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92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Fiabilitate crescută, nivel redus 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 </a:t>
                      </a:r>
                      <a:r>
                        <a:rPr lang="es-E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obosel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Componente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electronice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MEMS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46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1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7831FE6-E043-C004-FACB-04925E4A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1038"/>
            <a:ext cx="9144000" cy="4525962"/>
          </a:xfrm>
        </p:spPr>
        <p:txBody>
          <a:bodyPr/>
          <a:lstStyle/>
          <a:p>
            <a:r>
              <a:rPr lang="en-US" sz="2200" dirty="0" err="1"/>
              <a:t>Toate</a:t>
            </a:r>
            <a:r>
              <a:rPr lang="en-US" sz="2200" dirty="0"/>
              <a:t> </a:t>
            </a:r>
            <a:r>
              <a:rPr lang="en-US" sz="2200" dirty="0" err="1"/>
              <a:t>țările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care au </a:t>
            </a:r>
            <a:r>
              <a:rPr lang="en-US" sz="2200" dirty="0" err="1"/>
              <a:t>fost</a:t>
            </a:r>
            <a:r>
              <a:rPr lang="en-US" sz="2200" dirty="0"/>
              <a:t> </a:t>
            </a:r>
            <a:r>
              <a:rPr lang="en-US" sz="2200" dirty="0" err="1"/>
              <a:t>adoptate</a:t>
            </a:r>
            <a:r>
              <a:rPr lang="en-US" sz="2200" dirty="0"/>
              <a:t> </a:t>
            </a:r>
            <a:r>
              <a:rPr lang="en-US" sz="2200" dirty="0" err="1"/>
              <a:t>programe</a:t>
            </a:r>
            <a:r>
              <a:rPr lang="en-US" sz="2200" dirty="0"/>
              <a:t> la </a:t>
            </a:r>
            <a:r>
              <a:rPr lang="en-US" sz="2200" dirty="0" err="1"/>
              <a:t>nivel</a:t>
            </a:r>
            <a:r>
              <a:rPr lang="en-US" sz="2200" dirty="0"/>
              <a:t> </a:t>
            </a:r>
            <a:r>
              <a:rPr lang="en-US" sz="2200" dirty="0" err="1"/>
              <a:t>guvernamental</a:t>
            </a:r>
            <a:r>
              <a:rPr lang="ro-RO" sz="2200" dirty="0"/>
              <a:t> în </a:t>
            </a:r>
            <a:r>
              <a:rPr lang="en-US" sz="2200" dirty="0" err="1"/>
              <a:t>crearea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dezvoltarea</a:t>
            </a:r>
            <a:r>
              <a:rPr lang="en-US" sz="2200" dirty="0"/>
              <a:t> </a:t>
            </a:r>
            <a:r>
              <a:rPr lang="en-US" sz="2200" dirty="0" err="1"/>
              <a:t>nanoindustriei</a:t>
            </a:r>
            <a:r>
              <a:rPr lang="en-US" sz="2200" dirty="0"/>
              <a:t>, </a:t>
            </a:r>
            <a:r>
              <a:rPr lang="en-US" sz="2200" dirty="0" err="1"/>
              <a:t>realiz</a:t>
            </a:r>
            <a:r>
              <a:rPr lang="ro-RO" sz="2200" dirty="0" err="1"/>
              <a:t>ează</a:t>
            </a:r>
            <a:r>
              <a:rPr lang="ro-RO" sz="2200" dirty="0"/>
              <a:t> </a:t>
            </a:r>
            <a:r>
              <a:rPr lang="en-US" sz="2200" dirty="0"/>
              <a:t>ne</a:t>
            </a:r>
            <a:r>
              <a:rPr lang="ro-RO" sz="2200" dirty="0" err="1"/>
              <a:t>cesitatea</a:t>
            </a:r>
            <a:r>
              <a:rPr lang="en-US" sz="2200" dirty="0"/>
              <a:t> de a </a:t>
            </a:r>
            <a:r>
              <a:rPr lang="en-US" sz="2200" dirty="0" err="1"/>
              <a:t>dezvolta</a:t>
            </a:r>
            <a:r>
              <a:rPr lang="ro-RO" sz="2200" dirty="0"/>
              <a:t> anticipat</a:t>
            </a:r>
            <a:r>
              <a:rPr lang="en-US" sz="2200" dirty="0"/>
              <a:t> </a:t>
            </a:r>
            <a:r>
              <a:rPr lang="en-US" sz="2200" dirty="0" err="1"/>
              <a:t>metrologi</a:t>
            </a:r>
            <a:r>
              <a:rPr lang="ro-RO" sz="2200" dirty="0"/>
              <a:t>a</a:t>
            </a:r>
            <a:r>
              <a:rPr lang="en-US" sz="2200" dirty="0"/>
              <a:t>, </a:t>
            </a:r>
            <a:r>
              <a:rPr lang="en-US" sz="2200" dirty="0" err="1"/>
              <a:t>standardiz</a:t>
            </a:r>
            <a:r>
              <a:rPr lang="ro-RO" sz="2200" dirty="0" err="1"/>
              <a:t>area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certific</a:t>
            </a:r>
            <a:r>
              <a:rPr lang="ro-RO" sz="2200" dirty="0" err="1"/>
              <a:t>area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această</a:t>
            </a:r>
            <a:r>
              <a:rPr lang="en-US" sz="2200" dirty="0"/>
              <a:t> </a:t>
            </a:r>
            <a:r>
              <a:rPr lang="ro-RO" sz="2200" dirty="0"/>
              <a:t>direcție</a:t>
            </a:r>
            <a:r>
              <a:rPr lang="en-US" sz="2200" dirty="0"/>
              <a:t>. </a:t>
            </a:r>
            <a:endParaRPr lang="ro-RO" sz="2200" dirty="0"/>
          </a:p>
          <a:p>
            <a:r>
              <a:rPr lang="en-US" sz="2200" dirty="0"/>
              <a:t>În </a:t>
            </a:r>
            <a:r>
              <a:rPr lang="en-US" sz="2200" dirty="0" err="1"/>
              <a:t>nanoindustrie</a:t>
            </a:r>
            <a:r>
              <a:rPr lang="en-US" sz="2200" dirty="0"/>
              <a:t>,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mult</a:t>
            </a:r>
            <a:r>
              <a:rPr lang="en-US" sz="2200" dirty="0"/>
              <a:t> </a:t>
            </a:r>
            <a:r>
              <a:rPr lang="en-US" sz="2200" dirty="0" err="1"/>
              <a:t>decât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​​</a:t>
            </a:r>
            <a:r>
              <a:rPr lang="en-US" sz="2200" dirty="0" err="1"/>
              <a:t>orice</a:t>
            </a:r>
            <a:r>
              <a:rPr lang="en-US" sz="2200" dirty="0"/>
              <a:t> alt </a:t>
            </a:r>
            <a:r>
              <a:rPr lang="en-US" sz="2200" dirty="0" err="1"/>
              <a:t>domeniu</a:t>
            </a:r>
            <a:r>
              <a:rPr lang="en-US" sz="2200" dirty="0"/>
              <a:t> al </a:t>
            </a:r>
            <a:r>
              <a:rPr lang="en-US" sz="2200" dirty="0" err="1"/>
              <a:t>activității</a:t>
            </a:r>
            <a:r>
              <a:rPr lang="en-US" sz="2200" dirty="0"/>
              <a:t> </a:t>
            </a:r>
            <a:r>
              <a:rPr lang="en-US" sz="2200" dirty="0" err="1"/>
              <a:t>umane</a:t>
            </a:r>
            <a:r>
              <a:rPr lang="ro-RO" sz="2200" dirty="0"/>
              <a:t> este</a:t>
            </a:r>
            <a:r>
              <a:rPr lang="en-US" sz="2200" dirty="0"/>
              <a:t> </a:t>
            </a:r>
            <a:r>
              <a:rPr lang="en-US" sz="2200" dirty="0" err="1"/>
              <a:t>adevărată</a:t>
            </a:r>
            <a:r>
              <a:rPr lang="en-US" sz="2200" dirty="0"/>
              <a:t> </a:t>
            </a:r>
            <a:r>
              <a:rPr lang="en-US" sz="2200" dirty="0" err="1"/>
              <a:t>teza</a:t>
            </a:r>
            <a:r>
              <a:rPr lang="en-US" sz="2200" dirty="0"/>
              <a:t>: „</a:t>
            </a:r>
            <a:r>
              <a:rPr lang="en-US" sz="2200" dirty="0" err="1"/>
              <a:t>Dacă</a:t>
            </a:r>
            <a:r>
              <a:rPr lang="en-US" sz="2200" dirty="0"/>
              <a:t> nu o </a:t>
            </a:r>
            <a:r>
              <a:rPr lang="en-US" sz="2200" dirty="0" err="1"/>
              <a:t>poți</a:t>
            </a:r>
            <a:r>
              <a:rPr lang="en-US" sz="2200" dirty="0"/>
              <a:t> </a:t>
            </a:r>
            <a:r>
              <a:rPr lang="en-US" sz="2200" dirty="0" err="1"/>
              <a:t>măsura</a:t>
            </a:r>
            <a:r>
              <a:rPr lang="en-US" sz="2200" dirty="0"/>
              <a:t>, </a:t>
            </a:r>
            <a:r>
              <a:rPr lang="en-US" sz="2200" dirty="0" err="1"/>
              <a:t>atunci</a:t>
            </a:r>
            <a:r>
              <a:rPr lang="en-US" sz="2200" dirty="0"/>
              <a:t> nu </a:t>
            </a:r>
            <a:r>
              <a:rPr lang="en-US" sz="2200" dirty="0" err="1"/>
              <a:t>poți</a:t>
            </a:r>
            <a:r>
              <a:rPr lang="ro-RO" sz="2200" dirty="0"/>
              <a:t> să o faci</a:t>
            </a:r>
            <a:r>
              <a:rPr lang="en-US" sz="2200" dirty="0"/>
              <a:t>" </a:t>
            </a:r>
            <a:endParaRPr lang="ro-RO" sz="2200" dirty="0"/>
          </a:p>
          <a:p>
            <a:r>
              <a:rPr lang="en-US" sz="2200" dirty="0" err="1"/>
              <a:t>Nanospecialiştii</a:t>
            </a:r>
            <a:r>
              <a:rPr lang="en-US" sz="2200" dirty="0"/>
              <a:t> sunt </a:t>
            </a:r>
            <a:r>
              <a:rPr lang="en-US" sz="2200" dirty="0" err="1"/>
              <a:t>nevoiţi</a:t>
            </a:r>
            <a:r>
              <a:rPr lang="en-US" sz="2200" dirty="0"/>
              <a:t> </a:t>
            </a:r>
            <a:r>
              <a:rPr lang="en-US" sz="2200" dirty="0" err="1"/>
              <a:t>să</a:t>
            </a:r>
            <a:r>
              <a:rPr lang="en-US" sz="2200" dirty="0"/>
              <a:t> </a:t>
            </a:r>
            <a:r>
              <a:rPr lang="en-US" sz="2200" dirty="0" err="1"/>
              <a:t>urmeze</a:t>
            </a:r>
            <a:r>
              <a:rPr lang="en-US" sz="2200" dirty="0"/>
              <a:t> motto-</a:t>
            </a:r>
            <a:r>
              <a:rPr lang="en-US" sz="2200" dirty="0" err="1"/>
              <a:t>ul</a:t>
            </a:r>
            <a:r>
              <a:rPr lang="en-US" sz="2200" dirty="0"/>
              <a:t>: „</a:t>
            </a:r>
            <a:r>
              <a:rPr lang="ro-RO" sz="2200" dirty="0"/>
              <a:t>P</a:t>
            </a:r>
            <a:r>
              <a:rPr lang="en-US" sz="2200" dirty="0" err="1"/>
              <a:t>rogres</a:t>
            </a:r>
            <a:r>
              <a:rPr lang="ro-RO" sz="2200" dirty="0"/>
              <a:t>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ro-RO" sz="2200" dirty="0"/>
              <a:t> </a:t>
            </a:r>
            <a:r>
              <a:rPr lang="en-US" sz="2200" dirty="0" err="1"/>
              <a:t>domeniul</a:t>
            </a:r>
            <a:r>
              <a:rPr lang="en-US" sz="2200" dirty="0"/>
              <a:t> </a:t>
            </a:r>
            <a:r>
              <a:rPr lang="en-US" sz="2200" dirty="0" err="1"/>
              <a:t>nanotehnologiei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imposibil</a:t>
            </a:r>
            <a:r>
              <a:rPr lang="en-US" sz="2200" dirty="0"/>
              <a:t> </a:t>
            </a:r>
            <a:r>
              <a:rPr lang="en-US" sz="2200" dirty="0" err="1"/>
              <a:t>fără</a:t>
            </a:r>
            <a:r>
              <a:rPr lang="en-US" sz="2200" dirty="0"/>
              <a:t> </a:t>
            </a:r>
            <a:r>
              <a:rPr lang="en-US" sz="2200" dirty="0" err="1"/>
              <a:t>progrese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nanometrologie</a:t>
            </a:r>
            <a:r>
              <a:rPr lang="en-US" sz="2200" dirty="0"/>
              <a:t>.</a:t>
            </a:r>
            <a:r>
              <a:rPr lang="ro-RO" sz="2200" dirty="0"/>
              <a:t> P</a:t>
            </a:r>
            <a:r>
              <a:rPr lang="en-US" sz="2200" dirty="0" err="1"/>
              <a:t>rin</a:t>
            </a:r>
            <a:r>
              <a:rPr lang="en-US" sz="2200" dirty="0"/>
              <a:t> </a:t>
            </a:r>
            <a:r>
              <a:rPr lang="en-US" sz="2200" dirty="0" err="1"/>
              <a:t>urmare</a:t>
            </a:r>
            <a:r>
              <a:rPr lang="en-US" sz="2200" dirty="0"/>
              <a:t>, </a:t>
            </a:r>
            <a:r>
              <a:rPr lang="en-US" sz="2200" dirty="0" err="1"/>
              <a:t>nanometrologia</a:t>
            </a:r>
            <a:r>
              <a:rPr lang="en-US" sz="2200" dirty="0"/>
              <a:t> </a:t>
            </a:r>
            <a:r>
              <a:rPr lang="en-US" sz="2200" dirty="0" err="1"/>
              <a:t>ar</a:t>
            </a:r>
            <a:r>
              <a:rPr lang="en-US" sz="2200" dirty="0"/>
              <a:t> </a:t>
            </a:r>
            <a:r>
              <a:rPr lang="en-US" sz="2200" dirty="0" err="1"/>
              <a:t>trebui</a:t>
            </a:r>
            <a:r>
              <a:rPr lang="en-US" sz="2200" dirty="0"/>
              <a:t> </a:t>
            </a:r>
            <a:r>
              <a:rPr lang="en-US" sz="2200" dirty="0" err="1"/>
              <a:t>să</a:t>
            </a:r>
            <a:r>
              <a:rPr lang="en-US" sz="2200" dirty="0"/>
              <a:t> fie o </a:t>
            </a:r>
            <a:r>
              <a:rPr lang="en-US" sz="2200" dirty="0" err="1"/>
              <a:t>componentă</a:t>
            </a:r>
            <a:r>
              <a:rPr lang="en-US" sz="2200" dirty="0"/>
              <a:t> </a:t>
            </a:r>
            <a:r>
              <a:rPr lang="en-US" sz="2200" dirty="0" err="1"/>
              <a:t>obligatorie</a:t>
            </a:r>
            <a:r>
              <a:rPr lang="en-US" sz="2200" dirty="0"/>
              <a:t> a </a:t>
            </a:r>
            <a:r>
              <a:rPr lang="en-US" sz="2200" dirty="0" err="1"/>
              <a:t>tuturor</a:t>
            </a:r>
            <a:r>
              <a:rPr lang="ro-RO" sz="2200" dirty="0"/>
              <a:t> </a:t>
            </a:r>
            <a:r>
              <a:rPr lang="en-US" sz="2200" dirty="0" err="1"/>
              <a:t>tipuri</a:t>
            </a:r>
            <a:r>
              <a:rPr lang="ro-RO" sz="2200" dirty="0"/>
              <a:t>lor</a:t>
            </a:r>
            <a:r>
              <a:rPr lang="en-US" sz="2200" dirty="0"/>
              <a:t> de </a:t>
            </a:r>
            <a:r>
              <a:rPr lang="en-US" sz="2200" dirty="0" err="1"/>
              <a:t>nanotehnologie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51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Clasificarea </a:t>
            </a:r>
            <a:r>
              <a:rPr lang="ro-RO" dirty="0" err="1"/>
              <a:t>nanometrologiei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ro-RO" sz="2000" dirty="0"/>
              <a:t>Nanometrologia dimensională</a:t>
            </a:r>
          </a:p>
          <a:p>
            <a:r>
              <a:rPr lang="ro-RO" sz="2000" dirty="0"/>
              <a:t>Nanometrologia chimică</a:t>
            </a:r>
          </a:p>
          <a:p>
            <a:r>
              <a:rPr lang="ro-RO" sz="2000" dirty="0"/>
              <a:t>Nanometrologia filmelor șubțiri</a:t>
            </a:r>
          </a:p>
          <a:p>
            <a:r>
              <a:rPr lang="ro-RO" sz="2000" dirty="0"/>
              <a:t>Nanometrologia (proprietăților) mecanică</a:t>
            </a:r>
          </a:p>
          <a:p>
            <a:r>
              <a:rPr lang="ro-RO" sz="2000" dirty="0"/>
              <a:t>Metrologia materialelor nanostructurate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36" y="3642213"/>
            <a:ext cx="6775327" cy="30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2"/>
          </a:xfrm>
        </p:spPr>
        <p:txBody>
          <a:bodyPr/>
          <a:lstStyle/>
          <a:p>
            <a:pPr algn="ctr"/>
            <a:r>
              <a:rPr lang="ro-RO" sz="2000" b="1" dirty="0"/>
              <a:t>Nanometrologia electrică</a:t>
            </a:r>
          </a:p>
          <a:p>
            <a:pPr marL="0" indent="0">
              <a:buNone/>
            </a:pPr>
            <a:r>
              <a:rPr lang="en-US" sz="1600" dirty="0"/>
              <a:t>Activities on electrical </a:t>
            </a:r>
            <a:r>
              <a:rPr lang="en-US" sz="1600" dirty="0" err="1"/>
              <a:t>nanometrology</a:t>
            </a:r>
            <a:r>
              <a:rPr lang="en-US" sz="1600" dirty="0"/>
              <a:t> listed can be divided into:</a:t>
            </a:r>
            <a:endParaRPr lang="ro-RO" sz="1600" dirty="0"/>
          </a:p>
          <a:p>
            <a:r>
              <a:rPr lang="en-US" sz="1600" dirty="0"/>
              <a:t>support of metrology for the semiconductor industry (ITRS) working towards</a:t>
            </a:r>
            <a:r>
              <a:rPr lang="ro-RO" sz="1600" dirty="0"/>
              <a:t> </a:t>
            </a:r>
            <a:r>
              <a:rPr lang="en-US" sz="1600" dirty="0"/>
              <a:t>Extreme UV (EUV) lithography;</a:t>
            </a:r>
          </a:p>
          <a:p>
            <a:r>
              <a:rPr lang="en-US" sz="1600" dirty="0"/>
              <a:t>application and improvement of nanoimprint technologies;</a:t>
            </a:r>
          </a:p>
          <a:p>
            <a:r>
              <a:rPr lang="en-US" sz="1600" dirty="0"/>
              <a:t>metrology for the electrical quantum triangle (see Figure 3) related to</a:t>
            </a:r>
            <a:r>
              <a:rPr lang="ro-RO" sz="1600" dirty="0"/>
              <a:t> </a:t>
            </a:r>
            <a:r>
              <a:rPr lang="en-US" sz="1600" dirty="0"/>
              <a:t>measurements of, or improvements on, quantum based constants, for</a:t>
            </a:r>
            <a:r>
              <a:rPr lang="ro-RO" sz="1600" dirty="0"/>
              <a:t> </a:t>
            </a:r>
            <a:r>
              <a:rPr lang="en-US" sz="1600" dirty="0"/>
              <a:t>example, Quantum Hall effect (QHE), Josephson Junction (JJ) and Single</a:t>
            </a:r>
            <a:r>
              <a:rPr lang="ro-RO" sz="1600" dirty="0"/>
              <a:t> </a:t>
            </a:r>
            <a:r>
              <a:rPr lang="en-US" sz="1600" dirty="0"/>
              <a:t>electron transistor (SET);</a:t>
            </a:r>
          </a:p>
          <a:p>
            <a:r>
              <a:rPr lang="en-US" sz="1600" dirty="0"/>
              <a:t>investigation into new methods to reduce the measurement uncertainty and to</a:t>
            </a:r>
            <a:r>
              <a:rPr lang="ro-RO" sz="1600" dirty="0"/>
              <a:t> </a:t>
            </a:r>
            <a:r>
              <a:rPr lang="en-US" sz="1600" dirty="0"/>
              <a:t>support traceability of electrical measurements of nanoparticles/</a:t>
            </a:r>
            <a:r>
              <a:rPr lang="ro-RO" sz="1600" dirty="0"/>
              <a:t> </a:t>
            </a:r>
            <a:r>
              <a:rPr lang="en-US" sz="1600" dirty="0" err="1"/>
              <a:t>nanoaerosols</a:t>
            </a:r>
            <a:r>
              <a:rPr lang="en-US" sz="1600" dirty="0"/>
              <a:t>,</a:t>
            </a:r>
            <a:r>
              <a:rPr lang="ro-RO" sz="1600" dirty="0"/>
              <a:t> </a:t>
            </a:r>
            <a:r>
              <a:rPr lang="en-US" sz="1600" dirty="0"/>
              <a:t>for example, providing traceable </a:t>
            </a:r>
            <a:r>
              <a:rPr lang="en-US" sz="1600" dirty="0" err="1"/>
              <a:t>femtoampere</a:t>
            </a:r>
            <a:r>
              <a:rPr lang="en-US" sz="1600" dirty="0"/>
              <a:t> measurements for</a:t>
            </a:r>
            <a:r>
              <a:rPr lang="ro-RO" sz="1600" dirty="0"/>
              <a:t> </a:t>
            </a:r>
            <a:r>
              <a:rPr lang="en-US" sz="1600" dirty="0"/>
              <a:t>nanoparticles, counting of thin films, nanostructures, organic materials and</a:t>
            </a:r>
            <a:r>
              <a:rPr lang="ro-RO" sz="1600" dirty="0"/>
              <a:t> </a:t>
            </a:r>
            <a:r>
              <a:rPr lang="en-US" sz="1600" dirty="0"/>
              <a:t>CNT (SWCNT, MWCNT, doped CNT);</a:t>
            </a:r>
          </a:p>
          <a:p>
            <a:r>
              <a:rPr lang="en-US" sz="1600" dirty="0"/>
              <a:t>use of graphene to develop new </a:t>
            </a:r>
            <a:r>
              <a:rPr lang="en-US" sz="1600" dirty="0" err="1"/>
              <a:t>nano</a:t>
            </a:r>
            <a:r>
              <a:rPr lang="en-US" sz="1600" dirty="0"/>
              <a:t>-based devices;</a:t>
            </a:r>
          </a:p>
          <a:p>
            <a:r>
              <a:rPr lang="en-US" sz="1600" dirty="0"/>
              <a:t>use of polymers and organic materials to develop new </a:t>
            </a:r>
            <a:r>
              <a:rPr lang="en-US" sz="1600" dirty="0" err="1"/>
              <a:t>nano</a:t>
            </a:r>
            <a:r>
              <a:rPr lang="en-US" sz="1600" dirty="0"/>
              <a:t>-based devices;</a:t>
            </a:r>
          </a:p>
          <a:p>
            <a:r>
              <a:rPr lang="en-US" sz="1600" dirty="0"/>
              <a:t>use of AFM to measure the magnetic properties of nanostructures, for</a:t>
            </a:r>
            <a:r>
              <a:rPr lang="ro-RO" sz="1600" dirty="0"/>
              <a:t> </a:t>
            </a:r>
            <a:r>
              <a:rPr lang="en-US" sz="1600" dirty="0"/>
              <a:t>example, bits on hard disc;</a:t>
            </a:r>
          </a:p>
          <a:p>
            <a:r>
              <a:rPr lang="en-US" sz="1600" dirty="0"/>
              <a:t>development and improvement of </a:t>
            </a:r>
            <a:r>
              <a:rPr lang="en-US" sz="1600" dirty="0" err="1"/>
              <a:t>magnetoeletronic</a:t>
            </a:r>
            <a:r>
              <a:rPr lang="en-US" sz="1600" dirty="0"/>
              <a:t> sensors using</a:t>
            </a:r>
            <a:r>
              <a:rPr lang="ro-RO" sz="1600" dirty="0"/>
              <a:t> </a:t>
            </a:r>
            <a:r>
              <a:rPr lang="en-US" sz="1600" dirty="0" err="1"/>
              <a:t>nanotechnological</a:t>
            </a:r>
            <a:r>
              <a:rPr lang="en-US" sz="1600" dirty="0"/>
              <a:t> effects for higher sensitivity; </a:t>
            </a:r>
          </a:p>
          <a:p>
            <a:r>
              <a:rPr lang="en-US" sz="1600" dirty="0"/>
              <a:t> improvement of </a:t>
            </a:r>
            <a:r>
              <a:rPr lang="en-US" sz="1600" dirty="0" err="1"/>
              <a:t>magnetoeletronic</a:t>
            </a:r>
            <a:r>
              <a:rPr lang="en-US" sz="1600" dirty="0"/>
              <a:t> devices.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078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 and Quantum electronics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752600"/>
            <a:ext cx="3980527" cy="373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0491" y="5486400"/>
            <a:ext cx="429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Electrical quantum triangle showing the relations of Ohm, ampere and</a:t>
            </a: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voltage </a:t>
            </a:r>
            <a:r>
              <a:rPr lang="ro-RO" dirty="0">
                <a:solidFill>
                  <a:srgbClr val="FF0000"/>
                </a:solidFill>
              </a:rPr>
              <a:t>              </a:t>
            </a:r>
            <a:r>
              <a:rPr lang="en-US" dirty="0">
                <a:solidFill>
                  <a:srgbClr val="FF0000"/>
                </a:solidFill>
              </a:rPr>
              <a:t>to fundamental constants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-4619" y="1599843"/>
            <a:ext cx="48751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Activitățile</a:t>
            </a:r>
            <a:r>
              <a:rPr lang="en-US" dirty="0"/>
              <a:t> implicate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investigarea</a:t>
            </a:r>
            <a:r>
              <a:rPr lang="en-US" dirty="0"/>
              <a:t> </a:t>
            </a:r>
            <a:r>
              <a:rPr lang="en-US" dirty="0" err="1"/>
              <a:t>triunghiului</a:t>
            </a:r>
            <a:r>
              <a:rPr lang="en-US" dirty="0"/>
              <a:t> </a:t>
            </a:r>
            <a:r>
              <a:rPr lang="en-US" dirty="0" err="1"/>
              <a:t>cuantic</a:t>
            </a:r>
            <a:r>
              <a:rPr lang="en-US" dirty="0"/>
              <a:t> electric sunt</a:t>
            </a:r>
            <a:r>
              <a:rPr lang="ro-RO" dirty="0"/>
              <a:t> </a:t>
            </a:r>
            <a:r>
              <a:rPr lang="en-US" dirty="0"/>
              <a:t>legate de </a:t>
            </a:r>
            <a:r>
              <a:rPr lang="en-US" dirty="0" err="1"/>
              <a:t>fabricarea</a:t>
            </a:r>
            <a:r>
              <a:rPr lang="en-US" dirty="0"/>
              <a:t> de </a:t>
            </a:r>
            <a:r>
              <a:rPr lang="en-US" dirty="0" err="1"/>
              <a:t>joncțiuni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, precise</a:t>
            </a:r>
            <a:r>
              <a:rPr lang="ro-RO" dirty="0"/>
              <a:t> (</a:t>
            </a:r>
            <a:r>
              <a:rPr lang="en-US" dirty="0" err="1"/>
              <a:t>joncțiunea</a:t>
            </a:r>
            <a:r>
              <a:rPr lang="en-US" dirty="0"/>
              <a:t> Josephson</a:t>
            </a:r>
            <a:r>
              <a:rPr lang="ro-RO" dirty="0"/>
              <a:t>)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ro-RO" dirty="0"/>
              <a:t> </a:t>
            </a:r>
            <a:r>
              <a:rPr lang="en-US" dirty="0" err="1"/>
              <a:t>efect</a:t>
            </a:r>
            <a:r>
              <a:rPr lang="ro-RO" dirty="0"/>
              <a:t>ul</a:t>
            </a:r>
            <a:r>
              <a:rPr lang="en-US" dirty="0"/>
              <a:t> Hall </a:t>
            </a:r>
            <a:r>
              <a:rPr lang="en-US" dirty="0" err="1"/>
              <a:t>cuantic</a:t>
            </a:r>
            <a:r>
              <a:rPr lang="en-US" dirty="0"/>
              <a:t>, </a:t>
            </a:r>
            <a:r>
              <a:rPr lang="en-US" dirty="0" err="1"/>
              <a:t>nanostructuri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(</a:t>
            </a:r>
            <a:r>
              <a:rPr lang="en-US" dirty="0" err="1"/>
              <a:t>tranzistor</a:t>
            </a:r>
            <a:r>
              <a:rPr lang="en-US" dirty="0"/>
              <a:t> cu un </a:t>
            </a:r>
            <a:r>
              <a:rPr lang="en-US" dirty="0" err="1"/>
              <a:t>singur</a:t>
            </a:r>
            <a:r>
              <a:rPr lang="en-US" dirty="0"/>
              <a:t> electron).</a:t>
            </a:r>
            <a:endParaRPr lang="ro-RO" dirty="0"/>
          </a:p>
          <a:p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legate de </a:t>
            </a:r>
            <a:r>
              <a:rPr lang="en-US" dirty="0" err="1"/>
              <a:t>stările</a:t>
            </a:r>
            <a:r>
              <a:rPr lang="en-US" dirty="0"/>
              <a:t> </a:t>
            </a:r>
            <a:r>
              <a:rPr lang="en-US" dirty="0" err="1"/>
              <a:t>cuantizate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metrologia</a:t>
            </a:r>
            <a:r>
              <a:rPr lang="en-US" dirty="0"/>
              <a:t> </a:t>
            </a:r>
            <a:r>
              <a:rPr lang="en-US" dirty="0" err="1"/>
              <a:t>cuantică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de </a:t>
            </a:r>
            <a:r>
              <a:rPr lang="en-US" dirty="0" err="1"/>
              <a:t>nanometrologi</a:t>
            </a:r>
            <a:r>
              <a:rPr lang="ro-RO" dirty="0"/>
              <a:t>a electrică</a:t>
            </a:r>
            <a:r>
              <a:rPr lang="en-US" dirty="0"/>
              <a:t>. </a:t>
            </a:r>
          </a:p>
          <a:p>
            <a:endParaRPr lang="ro-RO" dirty="0"/>
          </a:p>
          <a:p>
            <a:r>
              <a:rPr lang="en-US" i="1" dirty="0" err="1"/>
              <a:t>Activitățile</a:t>
            </a:r>
            <a:r>
              <a:rPr lang="en-US" i="1" dirty="0"/>
              <a:t> legate de </a:t>
            </a:r>
            <a:r>
              <a:rPr lang="en-US" i="1" dirty="0" err="1"/>
              <a:t>fabricarea</a:t>
            </a:r>
            <a:r>
              <a:rPr lang="en-US" i="1" dirty="0"/>
              <a:t> </a:t>
            </a:r>
            <a:r>
              <a:rPr lang="en-US" i="1" dirty="0" err="1"/>
              <a:t>semiconductoarelor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ro-RO" i="1" dirty="0"/>
              <a:t> </a:t>
            </a:r>
            <a:r>
              <a:rPr lang="en-US" i="1" dirty="0" err="1"/>
              <a:t>provocările</a:t>
            </a:r>
            <a:r>
              <a:rPr lang="en-US" i="1" dirty="0"/>
              <a:t>) </a:t>
            </a:r>
            <a:r>
              <a:rPr lang="en-US" i="1" dirty="0" err="1"/>
              <a:t>sunt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implicate cu </a:t>
            </a:r>
            <a:r>
              <a:rPr lang="en-US" i="1" dirty="0" err="1"/>
              <a:t>nano</a:t>
            </a:r>
            <a:r>
              <a:rPr lang="ro-RO" i="1" dirty="0"/>
              <a:t>tehnologia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aplicarea</a:t>
            </a:r>
            <a:r>
              <a:rPr lang="en-US" i="1" dirty="0"/>
              <a:t> </a:t>
            </a:r>
            <a:r>
              <a:rPr lang="en-US" i="1" dirty="0" err="1"/>
              <a:t>nanometrologiei</a:t>
            </a:r>
            <a:r>
              <a:rPr lang="en-US" i="1" dirty="0"/>
              <a:t> </a:t>
            </a:r>
            <a:r>
              <a:rPr lang="en-US" i="1" dirty="0" err="1"/>
              <a:t>dimensionale</a:t>
            </a:r>
            <a:r>
              <a:rPr lang="en-US" i="1" dirty="0"/>
              <a:t>, a </a:t>
            </a:r>
            <a:r>
              <a:rPr lang="en-US" i="1" dirty="0" err="1"/>
              <a:t>metrologiei</a:t>
            </a:r>
            <a:r>
              <a:rPr lang="en-US" i="1" dirty="0"/>
              <a:t> cu </a:t>
            </a:r>
            <a:r>
              <a:rPr lang="en-US" i="1" dirty="0" err="1"/>
              <a:t>peliculă</a:t>
            </a:r>
            <a:r>
              <a:rPr lang="en-US" i="1" dirty="0"/>
              <a:t> </a:t>
            </a:r>
            <a:r>
              <a:rPr lang="en-US" i="1" dirty="0" err="1"/>
              <a:t>subțire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analiză</a:t>
            </a:r>
            <a:r>
              <a:rPr lang="en-US" i="1" dirty="0"/>
              <a:t> </a:t>
            </a:r>
            <a:r>
              <a:rPr lang="en-US" i="1" dirty="0" err="1"/>
              <a:t>chimică</a:t>
            </a:r>
            <a:r>
              <a:rPr lang="ro-RO" i="1" dirty="0"/>
              <a:t> a suprafeței</a:t>
            </a:r>
            <a:r>
              <a:rPr lang="en-US" i="1" dirty="0"/>
              <a:t>, </a:t>
            </a:r>
            <a:r>
              <a:rPr lang="en-US" i="1" dirty="0" err="1"/>
              <a:t>decât</a:t>
            </a:r>
            <a:r>
              <a:rPr lang="en-US" i="1" dirty="0"/>
              <a:t> </a:t>
            </a:r>
            <a:r>
              <a:rPr lang="en-US" i="1" dirty="0" err="1"/>
              <a:t>nanometrologie</a:t>
            </a:r>
            <a:r>
              <a:rPr lang="en-US" i="1" dirty="0"/>
              <a:t> </a:t>
            </a:r>
            <a:r>
              <a:rPr lang="en-US" i="1" dirty="0" err="1"/>
              <a:t>electrică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700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Importanța nanometrologiei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Proiect Co-Nanomet: în cadrul FP7 al Comisiei Europene: Coordonarea în nanometrologie în Europa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28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Bionanometrologia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038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Bionanometrologia , car</a:t>
            </a:r>
            <a:r>
              <a:rPr lang="en-US" dirty="0"/>
              <a:t>e</a:t>
            </a:r>
            <a:r>
              <a:rPr lang="ro-RO" dirty="0"/>
              <a:t> necesită dezvoltarea:</a:t>
            </a:r>
          </a:p>
          <a:p>
            <a:r>
              <a:rPr lang="en-US" sz="2000" dirty="0" err="1"/>
              <a:t>imagistica</a:t>
            </a:r>
            <a:r>
              <a:rPr lang="en-US" sz="2000" dirty="0"/>
              <a:t> non-</a:t>
            </a:r>
            <a:r>
              <a:rPr lang="en-US" sz="2000" dirty="0" err="1"/>
              <a:t>invazivă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sistemelor</a:t>
            </a:r>
            <a:r>
              <a:rPr lang="en-US" sz="2000" dirty="0"/>
              <a:t> vii la </a:t>
            </a:r>
            <a:r>
              <a:rPr lang="en-US" sz="2000" dirty="0" err="1"/>
              <a:t>rezoluție</a:t>
            </a:r>
            <a:r>
              <a:rPr lang="en-US" sz="2000" dirty="0"/>
              <a:t> </a:t>
            </a:r>
            <a:r>
              <a:rPr lang="en-US" sz="2000" dirty="0" err="1"/>
              <a:t>spațială</a:t>
            </a:r>
            <a:r>
              <a:rPr lang="en-US" sz="2000" dirty="0"/>
              <a:t> &lt;10 nm;</a:t>
            </a:r>
            <a:endParaRPr lang="ro-RO" sz="2000" dirty="0"/>
          </a:p>
          <a:p>
            <a:r>
              <a:rPr lang="en-US" sz="2000" dirty="0" err="1"/>
              <a:t>rezoluție</a:t>
            </a:r>
            <a:r>
              <a:rPr lang="en-US" sz="2000" dirty="0"/>
              <a:t> </a:t>
            </a:r>
            <a:r>
              <a:rPr lang="en-US" sz="2000" dirty="0" err="1"/>
              <a:t>crescută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măsurători</a:t>
            </a:r>
            <a:r>
              <a:rPr lang="en-US" sz="2000" dirty="0"/>
              <a:t> ale </a:t>
            </a:r>
            <a:r>
              <a:rPr lang="en-US" sz="2000" dirty="0" err="1"/>
              <a:t>funcțiilor</a:t>
            </a:r>
            <a:r>
              <a:rPr lang="en-US" sz="2000" dirty="0"/>
              <a:t> </a:t>
            </a:r>
            <a:r>
              <a:rPr lang="en-US" sz="2000" dirty="0" err="1"/>
              <a:t>specifice</a:t>
            </a:r>
            <a:r>
              <a:rPr lang="en-US" sz="2000" dirty="0"/>
              <a:t> ale </a:t>
            </a:r>
            <a:r>
              <a:rPr lang="en-US" sz="2000" dirty="0" err="1"/>
              <a:t>biomoleculelor</a:t>
            </a:r>
            <a:r>
              <a:rPr lang="en-US" sz="2000" dirty="0"/>
              <a:t>, de </a:t>
            </a:r>
            <a:r>
              <a:rPr lang="en-US" sz="2000" dirty="0" err="1"/>
              <a:t>exemplu</a:t>
            </a:r>
            <a:r>
              <a:rPr lang="en-US" sz="2000" dirty="0"/>
              <a:t>, </a:t>
            </a:r>
            <a:r>
              <a:rPr lang="en-US" sz="2000" dirty="0" err="1"/>
              <a:t>activitatea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forțele</a:t>
            </a:r>
            <a:r>
              <a:rPr lang="en-US" sz="2000" dirty="0"/>
              <a:t> de </a:t>
            </a:r>
            <a:r>
              <a:rPr lang="en-US" sz="2000" dirty="0" err="1"/>
              <a:t>legare</a:t>
            </a:r>
            <a:r>
              <a:rPr lang="en-US" sz="2000" dirty="0"/>
              <a:t>;</a:t>
            </a:r>
            <a:endParaRPr lang="ro-RO" sz="2000" dirty="0"/>
          </a:p>
          <a:p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diagnosticare</a:t>
            </a:r>
            <a:r>
              <a:rPr lang="en-US" sz="2000" dirty="0"/>
              <a:t> </a:t>
            </a:r>
            <a:r>
              <a:rPr lang="en-US" sz="2000" dirty="0" err="1"/>
              <a:t>fiabile</a:t>
            </a:r>
            <a:r>
              <a:rPr lang="en-US" sz="2000" dirty="0"/>
              <a:t>, </a:t>
            </a:r>
            <a:r>
              <a:rPr lang="en-US" sz="2000" dirty="0" err="1"/>
              <a:t>dar</a:t>
            </a:r>
            <a:r>
              <a:rPr lang="en-US" sz="2000" dirty="0"/>
              <a:t> </a:t>
            </a:r>
            <a:r>
              <a:rPr lang="en-US" sz="2000" dirty="0" err="1"/>
              <a:t>ușor</a:t>
            </a:r>
            <a:r>
              <a:rPr lang="en-US" sz="2000" dirty="0"/>
              <a:t> de </a:t>
            </a:r>
            <a:r>
              <a:rPr lang="en-US" sz="2000" dirty="0" err="1"/>
              <a:t>utilizat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ieftine</a:t>
            </a:r>
            <a:r>
              <a:rPr lang="en-US" sz="2000" dirty="0"/>
              <a:t>,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afecțiuni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boli</a:t>
            </a:r>
            <a:r>
              <a:rPr lang="en-US" sz="2000" dirty="0"/>
              <a:t> </a:t>
            </a:r>
            <a:r>
              <a:rPr lang="en-US" sz="2000" dirty="0" err="1"/>
              <a:t>fiziologice</a:t>
            </a:r>
            <a:r>
              <a:rPr lang="en-US" sz="2000" dirty="0"/>
              <a:t> </a:t>
            </a:r>
            <a:r>
              <a:rPr lang="en-US" sz="2000" dirty="0" err="1"/>
              <a:t>specifice</a:t>
            </a:r>
            <a:r>
              <a:rPr lang="en-US" sz="2000" dirty="0"/>
              <a:t>, cu </a:t>
            </a:r>
            <a:r>
              <a:rPr lang="en-US" sz="2000" dirty="0" err="1"/>
              <a:t>viteză</a:t>
            </a:r>
            <a:r>
              <a:rPr lang="en-US" sz="2000" dirty="0"/>
              <a:t>, </a:t>
            </a:r>
            <a:r>
              <a:rPr lang="en-US" sz="2000" dirty="0" err="1"/>
              <a:t>sensibilitate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selectivitate</a:t>
            </a:r>
            <a:r>
              <a:rPr lang="en-US" sz="2000" dirty="0"/>
              <a:t> </a:t>
            </a:r>
            <a:r>
              <a:rPr lang="en-US" sz="2000" dirty="0" err="1"/>
              <a:t>îmbunătățite</a:t>
            </a:r>
            <a:r>
              <a:rPr lang="en-US" sz="2000" dirty="0"/>
              <a:t>;</a:t>
            </a:r>
            <a:endParaRPr lang="ro-RO" sz="2000" dirty="0"/>
          </a:p>
          <a:p>
            <a:r>
              <a:rPr lang="en-US" sz="2000" dirty="0" err="1"/>
              <a:t>definirea</a:t>
            </a:r>
            <a:r>
              <a:rPr lang="en-US" sz="2000" dirty="0"/>
              <a:t> </a:t>
            </a:r>
            <a:r>
              <a:rPr lang="en-US" sz="2000" dirty="0" err="1"/>
              <a:t>măsurilor</a:t>
            </a:r>
            <a:r>
              <a:rPr lang="en-US" sz="2000" dirty="0"/>
              <a:t> </a:t>
            </a:r>
            <a:r>
              <a:rPr lang="en-US" sz="2000" dirty="0" err="1"/>
              <a:t>relevante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tehnicilor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protocoalelor</a:t>
            </a:r>
            <a:r>
              <a:rPr lang="en-US" sz="2000" dirty="0"/>
              <a:t> </a:t>
            </a:r>
            <a:r>
              <a:rPr lang="en-US" sz="2000" dirty="0" err="1"/>
              <a:t>necesare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înțelegerea</a:t>
            </a:r>
            <a:r>
              <a:rPr lang="en-US" sz="2000" dirty="0"/>
              <a:t> </a:t>
            </a:r>
            <a:r>
              <a:rPr lang="en-US" sz="2000" dirty="0" err="1"/>
              <a:t>rolului</a:t>
            </a:r>
            <a:r>
              <a:rPr lang="en-US" sz="2000" dirty="0"/>
              <a:t> </a:t>
            </a:r>
            <a:r>
              <a:rPr lang="en-US" sz="2000" dirty="0" err="1"/>
              <a:t>particulelor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structurilor</a:t>
            </a:r>
            <a:r>
              <a:rPr lang="en-US" sz="2000" dirty="0"/>
              <a:t> </a:t>
            </a:r>
            <a:r>
              <a:rPr lang="en-US" sz="2000" dirty="0" err="1"/>
              <a:t>materialelor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toxicitate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biocompatibilitate</a:t>
            </a:r>
            <a:r>
              <a:rPr lang="en-US" sz="2000" dirty="0"/>
              <a:t>; </a:t>
            </a:r>
            <a:endParaRPr lang="ro-RO" sz="2000" dirty="0"/>
          </a:p>
          <a:p>
            <a:r>
              <a:rPr lang="en-US" sz="2000" dirty="0" err="1"/>
              <a:t>dezvoltarea</a:t>
            </a:r>
            <a:r>
              <a:rPr lang="en-US" sz="2000" dirty="0"/>
              <a:t> de </a:t>
            </a:r>
            <a:r>
              <a:rPr lang="en-US" sz="2000" dirty="0" err="1"/>
              <a:t>reglementări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 </a:t>
            </a:r>
            <a:r>
              <a:rPr lang="en-US" sz="2000" dirty="0" err="1"/>
              <a:t>relevante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asigurarea</a:t>
            </a:r>
            <a:r>
              <a:rPr lang="en-US" sz="2000" dirty="0"/>
              <a:t> </a:t>
            </a:r>
            <a:r>
              <a:rPr lang="en-US" sz="2000" dirty="0" err="1"/>
              <a:t>calității</a:t>
            </a:r>
            <a:r>
              <a:rPr lang="en-US" sz="2000" dirty="0"/>
              <a:t>, </a:t>
            </a:r>
            <a:r>
              <a:rPr lang="en-US" sz="2000" dirty="0" err="1"/>
              <a:t>eficacității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siguranței</a:t>
            </a:r>
            <a:r>
              <a:rPr lang="en-US" sz="2000" dirty="0"/>
              <a:t> </a:t>
            </a:r>
            <a:r>
              <a:rPr lang="en-US" sz="2000" dirty="0" err="1"/>
              <a:t>noilor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produse</a:t>
            </a:r>
            <a:r>
              <a:rPr lang="en-US" sz="2000" dirty="0"/>
              <a:t> </a:t>
            </a:r>
            <a:r>
              <a:rPr lang="en-US" sz="2000" dirty="0" err="1"/>
              <a:t>nano</a:t>
            </a:r>
            <a:r>
              <a:rPr lang="en-US" sz="2000" dirty="0"/>
              <a:t>-activate.</a:t>
            </a:r>
          </a:p>
        </p:txBody>
      </p:sp>
    </p:spTree>
    <p:extLst>
      <p:ext uri="{BB962C8B-B14F-4D97-AF65-F5344CB8AC3E}">
        <p14:creationId xmlns:p14="http://schemas.microsoft.com/office/powerpoint/2010/main" val="348274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D63B446-696D-D5A5-45C7-9C2284CB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Complexitatea nanometrologiei: actorii din domeniu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D167591-8131-C57D-C10A-D508FBE86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" y="1600200"/>
            <a:ext cx="9117106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evidențiat</a:t>
            </a:r>
            <a:r>
              <a:rPr lang="en-US" sz="2200" dirty="0"/>
              <a:t> de </a:t>
            </a:r>
            <a:r>
              <a:rPr lang="en-US" sz="2200" dirty="0" err="1"/>
              <a:t>numărul</a:t>
            </a:r>
            <a:r>
              <a:rPr lang="en-US" sz="2200" dirty="0"/>
              <a:t> mare de </a:t>
            </a:r>
            <a:r>
              <a:rPr lang="en-US" sz="2200" dirty="0" err="1"/>
              <a:t>furnizori</a:t>
            </a:r>
            <a:r>
              <a:rPr lang="en-US" sz="2200" dirty="0"/>
              <a:t> </a:t>
            </a:r>
            <a:r>
              <a:rPr lang="en-US" sz="2200" dirty="0" err="1"/>
              <a:t>implicați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rezolvarea</a:t>
            </a:r>
            <a:r>
              <a:rPr lang="en-US" sz="2200" dirty="0"/>
              <a:t> </a:t>
            </a:r>
            <a:r>
              <a:rPr lang="en-US" sz="2200" dirty="0" err="1"/>
              <a:t>problemelor</a:t>
            </a:r>
            <a:r>
              <a:rPr lang="en-US" sz="2200" dirty="0"/>
              <a:t> </a:t>
            </a:r>
            <a:r>
              <a:rPr lang="en-US" sz="2200" dirty="0" err="1"/>
              <a:t>metrologice</a:t>
            </a:r>
            <a:r>
              <a:rPr lang="en-US" sz="2200" dirty="0"/>
              <a:t> ale </a:t>
            </a:r>
            <a:r>
              <a:rPr lang="en-US" sz="2200" dirty="0" err="1"/>
              <a:t>nanotehnologiei</a:t>
            </a:r>
            <a:r>
              <a:rPr lang="en-US" sz="2200" dirty="0"/>
              <a:t>: </a:t>
            </a:r>
            <a:endParaRPr lang="ro-RO" sz="2200" dirty="0"/>
          </a:p>
          <a:p>
            <a:r>
              <a:rPr lang="en-US" sz="1800" b="1" dirty="0"/>
              <a:t>institute </a:t>
            </a:r>
            <a:r>
              <a:rPr lang="en-US" sz="1800" b="1" dirty="0" err="1"/>
              <a:t>metrologice</a:t>
            </a:r>
            <a:r>
              <a:rPr lang="en-US" sz="1800" b="1" dirty="0"/>
              <a:t> </a:t>
            </a:r>
            <a:r>
              <a:rPr lang="en-US" sz="1800" b="1" dirty="0" err="1"/>
              <a:t>naționale</a:t>
            </a:r>
            <a:r>
              <a:rPr lang="ro-RO" sz="1800" b="1" dirty="0"/>
              <a:t>, </a:t>
            </a:r>
            <a:r>
              <a:rPr lang="en-US" sz="1800" b="1" dirty="0" err="1"/>
              <a:t>laboratoare</a:t>
            </a:r>
            <a:r>
              <a:rPr lang="en-US" sz="1800" b="1" dirty="0"/>
              <a:t> </a:t>
            </a:r>
            <a:r>
              <a:rPr lang="en-US" sz="1800" b="1" dirty="0" err="1"/>
              <a:t>metrologice</a:t>
            </a:r>
            <a:r>
              <a:rPr lang="en-US" sz="1800" b="1" dirty="0"/>
              <a:t> (de </a:t>
            </a:r>
            <a:r>
              <a:rPr lang="en-US" sz="1800" b="1" dirty="0" err="1"/>
              <a:t>calibrare</a:t>
            </a:r>
            <a:r>
              <a:rPr lang="en-US" sz="1800" b="1" dirty="0"/>
              <a:t>); </a:t>
            </a:r>
            <a:endParaRPr lang="ro-RO" sz="1800" b="1" dirty="0"/>
          </a:p>
          <a:p>
            <a:r>
              <a:rPr lang="en-US" sz="1800" b="1" dirty="0" err="1"/>
              <a:t>furnizori</a:t>
            </a:r>
            <a:r>
              <a:rPr lang="en-US" sz="1800" b="1" dirty="0"/>
              <a:t> </a:t>
            </a:r>
            <a:r>
              <a:rPr lang="en-US" sz="1800" b="1" dirty="0" err="1"/>
              <a:t>comerciali</a:t>
            </a:r>
            <a:r>
              <a:rPr lang="en-US" sz="1800" b="1" dirty="0"/>
              <a:t> de </a:t>
            </a:r>
            <a:r>
              <a:rPr lang="en-US" sz="1800" b="1" dirty="0" err="1"/>
              <a:t>servicii</a:t>
            </a:r>
            <a:r>
              <a:rPr lang="en-US" sz="1800" b="1" dirty="0"/>
              <a:t> de </a:t>
            </a:r>
            <a:r>
              <a:rPr lang="en-US" sz="1800" b="1" dirty="0" err="1"/>
              <a:t>metrologie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furnizori</a:t>
            </a:r>
            <a:r>
              <a:rPr lang="en-US" sz="1800" b="1" dirty="0"/>
              <a:t> de </a:t>
            </a:r>
            <a:r>
              <a:rPr lang="en-US" sz="1800" b="1" dirty="0" err="1"/>
              <a:t>componente</a:t>
            </a:r>
            <a:r>
              <a:rPr lang="en-US" sz="1800" b="1" dirty="0"/>
              <a:t>, de </a:t>
            </a:r>
            <a:r>
              <a:rPr lang="en-US" sz="1800" b="1" dirty="0" err="1"/>
              <a:t>materiale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laboratoare</a:t>
            </a:r>
            <a:r>
              <a:rPr lang="en-US" sz="1800" b="1" dirty="0"/>
              <a:t> care </a:t>
            </a:r>
            <a:r>
              <a:rPr lang="en-US" sz="1800" b="1" dirty="0" err="1"/>
              <a:t>lucrează</a:t>
            </a:r>
            <a:r>
              <a:rPr lang="en-US" sz="1800" b="1" dirty="0"/>
              <a:t> </a:t>
            </a:r>
            <a:r>
              <a:rPr lang="en-US" sz="1800" b="1" dirty="0" err="1"/>
              <a:t>în</a:t>
            </a:r>
            <a:r>
              <a:rPr lang="en-US" sz="1800" b="1" dirty="0"/>
              <a:t> </a:t>
            </a:r>
            <a:r>
              <a:rPr lang="en-US" sz="1800" b="1" dirty="0" err="1"/>
              <a:t>baza</a:t>
            </a:r>
            <a:r>
              <a:rPr lang="en-US" sz="1800" b="1" dirty="0"/>
              <a:t> </a:t>
            </a:r>
            <a:r>
              <a:rPr lang="en-US" sz="1800" b="1" dirty="0" err="1"/>
              <a:t>unor</a:t>
            </a:r>
            <a:r>
              <a:rPr lang="en-US" sz="1800" b="1" dirty="0"/>
              <a:t> </a:t>
            </a:r>
            <a:r>
              <a:rPr lang="en-US" sz="1800" b="1" dirty="0" err="1"/>
              <a:t>contracte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firme</a:t>
            </a:r>
            <a:r>
              <a:rPr lang="en-US" sz="1800" b="1" dirty="0"/>
              <a:t> de management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consultanță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laboratoare</a:t>
            </a:r>
            <a:r>
              <a:rPr lang="en-US" sz="1800" b="1" dirty="0"/>
              <a:t>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organizații</a:t>
            </a:r>
            <a:r>
              <a:rPr lang="en-US" sz="1800" b="1" dirty="0"/>
              <a:t> </a:t>
            </a:r>
            <a:r>
              <a:rPr lang="en-US" sz="1800" b="1" dirty="0" err="1"/>
              <a:t>guvernamentale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laboratoare</a:t>
            </a:r>
            <a:r>
              <a:rPr lang="en-US" sz="1800" b="1" dirty="0"/>
              <a:t> </a:t>
            </a:r>
            <a:r>
              <a:rPr lang="en-US" sz="1800" b="1" dirty="0" err="1"/>
              <a:t>independente</a:t>
            </a:r>
            <a:r>
              <a:rPr lang="en-US" sz="1800" b="1" dirty="0"/>
              <a:t> de </a:t>
            </a:r>
            <a:r>
              <a:rPr lang="en-US" sz="1800" b="1" dirty="0" err="1"/>
              <a:t>testare</a:t>
            </a:r>
            <a:r>
              <a:rPr lang="en-US" sz="1800" b="1" dirty="0"/>
              <a:t> </a:t>
            </a:r>
            <a:r>
              <a:rPr lang="en-US" sz="1800" b="1" dirty="0" err="1"/>
              <a:t>și</a:t>
            </a:r>
            <a:r>
              <a:rPr lang="en-US" sz="1800" b="1" dirty="0"/>
              <a:t> </a:t>
            </a:r>
            <a:r>
              <a:rPr lang="en-US" sz="1800" b="1" dirty="0" err="1"/>
              <a:t>certificare</a:t>
            </a:r>
            <a:r>
              <a:rPr lang="en-US" sz="1800" b="1" dirty="0"/>
              <a:t>; </a:t>
            </a:r>
            <a:r>
              <a:rPr lang="en-US" sz="1800" b="1" dirty="0" err="1"/>
              <a:t>laboratoare</a:t>
            </a:r>
            <a:r>
              <a:rPr lang="en-US" sz="1800" b="1" dirty="0"/>
              <a:t> </a:t>
            </a:r>
            <a:r>
              <a:rPr lang="en-US" sz="1800" b="1" dirty="0" err="1"/>
              <a:t>industriale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parteneriate</a:t>
            </a:r>
            <a:r>
              <a:rPr lang="en-US" sz="1800" b="1" dirty="0"/>
              <a:t> cu </a:t>
            </a:r>
            <a:r>
              <a:rPr lang="en-US" sz="1800" b="1" dirty="0" err="1"/>
              <a:t>consorții</a:t>
            </a:r>
            <a:r>
              <a:rPr lang="en-US" sz="1800" b="1" dirty="0"/>
              <a:t> </a:t>
            </a:r>
            <a:r>
              <a:rPr lang="en-US" sz="1800" b="1" dirty="0" err="1"/>
              <a:t>industriale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producatori</a:t>
            </a:r>
            <a:r>
              <a:rPr lang="en-US" sz="1800" b="1" dirty="0"/>
              <a:t> de </a:t>
            </a:r>
            <a:r>
              <a:rPr lang="en-US" sz="1800" b="1" dirty="0" err="1"/>
              <a:t>instrumente</a:t>
            </a:r>
            <a:r>
              <a:rPr lang="en-US" sz="1800" b="1" dirty="0"/>
              <a:t> </a:t>
            </a:r>
            <a:r>
              <a:rPr lang="en-US" sz="1800" b="1" dirty="0" err="1"/>
              <a:t>si</a:t>
            </a:r>
            <a:r>
              <a:rPr lang="en-US" sz="1800" b="1" dirty="0"/>
              <a:t> </a:t>
            </a:r>
            <a:r>
              <a:rPr lang="en-US" sz="1800" b="1" dirty="0" err="1"/>
              <a:t>furnizori</a:t>
            </a:r>
            <a:r>
              <a:rPr lang="en-US" sz="1800" b="1" dirty="0"/>
              <a:t> de </a:t>
            </a:r>
            <a:r>
              <a:rPr lang="en-US" sz="1800" b="1" dirty="0" err="1"/>
              <a:t>instrumente</a:t>
            </a:r>
            <a:r>
              <a:rPr lang="en-US" sz="1800" b="1" dirty="0"/>
              <a:t> de </a:t>
            </a:r>
            <a:r>
              <a:rPr lang="en-US" sz="1800" b="1" dirty="0" err="1"/>
              <a:t>masura</a:t>
            </a:r>
            <a:r>
              <a:rPr lang="en-US" sz="1800" b="1" dirty="0"/>
              <a:t>;</a:t>
            </a:r>
            <a:endParaRPr lang="ro-RO" sz="1800" b="1" dirty="0"/>
          </a:p>
          <a:p>
            <a:r>
              <a:rPr lang="en-US" sz="1800" b="1" dirty="0" err="1"/>
              <a:t>Autorit</a:t>
            </a:r>
            <a:r>
              <a:rPr lang="ro-RO" sz="1800" b="1" dirty="0"/>
              <a:t>ăți</a:t>
            </a:r>
            <a:r>
              <a:rPr lang="en-US" sz="1800" b="1" dirty="0"/>
              <a:t> de </a:t>
            </a:r>
            <a:r>
              <a:rPr lang="en-US" sz="1800" b="1" dirty="0" err="1"/>
              <a:t>reglementare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investitori</a:t>
            </a:r>
            <a:r>
              <a:rPr lang="en-US" sz="1800" b="1" dirty="0"/>
              <a:t> </a:t>
            </a:r>
            <a:r>
              <a:rPr lang="en-US" sz="1800" b="1" dirty="0" err="1"/>
              <a:t>în</a:t>
            </a:r>
            <a:r>
              <a:rPr lang="en-US" sz="1800" b="1" dirty="0"/>
              <a:t> </a:t>
            </a:r>
            <a:r>
              <a:rPr lang="en-US" sz="1800" b="1" dirty="0" err="1"/>
              <a:t>afaceri</a:t>
            </a:r>
            <a:r>
              <a:rPr lang="en-US" sz="1800" b="1" dirty="0"/>
              <a:t> </a:t>
            </a:r>
            <a:r>
              <a:rPr lang="en-US" sz="1800" b="1" dirty="0" err="1"/>
              <a:t>mici</a:t>
            </a:r>
            <a:r>
              <a:rPr lang="en-US" sz="1800" b="1" dirty="0"/>
              <a:t>; </a:t>
            </a:r>
            <a:r>
              <a:rPr lang="en-US" sz="1800" b="1" dirty="0" err="1"/>
              <a:t>dezvoltatori</a:t>
            </a:r>
            <a:r>
              <a:rPr lang="en-US" sz="1800" b="1" dirty="0"/>
              <a:t> de software;</a:t>
            </a:r>
            <a:r>
              <a:rPr lang="ro-RO" sz="1800" b="1" dirty="0"/>
              <a:t> </a:t>
            </a:r>
            <a:r>
              <a:rPr lang="en-US" sz="1800" b="1" dirty="0" err="1"/>
              <a:t>dezvoltatori</a:t>
            </a:r>
            <a:r>
              <a:rPr lang="en-US" sz="1800" b="1" dirty="0"/>
              <a:t> de </a:t>
            </a:r>
            <a:r>
              <a:rPr lang="en-US" sz="1800" b="1" dirty="0" err="1"/>
              <a:t>standarde</a:t>
            </a:r>
            <a:r>
              <a:rPr lang="en-US" sz="1800" b="1" dirty="0"/>
              <a:t>; </a:t>
            </a:r>
            <a:r>
              <a:rPr lang="en-US" sz="1800" b="1" dirty="0" err="1"/>
              <a:t>laboratoare</a:t>
            </a:r>
            <a:r>
              <a:rPr lang="en-US" sz="1800" b="1" dirty="0"/>
              <a:t> de </a:t>
            </a:r>
            <a:r>
              <a:rPr lang="en-US" sz="1800" b="1" dirty="0" err="1"/>
              <a:t>testare</a:t>
            </a:r>
            <a:r>
              <a:rPr lang="en-US" sz="1800" b="1" dirty="0"/>
              <a:t>; </a:t>
            </a:r>
            <a:endParaRPr lang="ro-RO" sz="1800" b="1" dirty="0"/>
          </a:p>
          <a:p>
            <a:r>
              <a:rPr lang="en-US" sz="1800" b="1" dirty="0" err="1"/>
              <a:t>Universități</a:t>
            </a:r>
            <a:r>
              <a:rPr lang="en-US" sz="1800" b="1" dirty="0"/>
              <a:t>, </a:t>
            </a:r>
            <a:r>
              <a:rPr lang="en-US" sz="1800" b="1" dirty="0" err="1"/>
              <a:t>centre</a:t>
            </a:r>
            <a:r>
              <a:rPr lang="en-US" sz="1800" b="1" dirty="0"/>
              <a:t> de </a:t>
            </a:r>
            <a:r>
              <a:rPr lang="en-US" sz="1800" b="1" dirty="0" err="1"/>
              <a:t>cercetare</a:t>
            </a:r>
            <a:r>
              <a:rPr lang="en-US" sz="2200" b="1" dirty="0"/>
              <a:t>.</a:t>
            </a:r>
            <a:endParaRPr lang="ro-RO" sz="2200" b="1" dirty="0"/>
          </a:p>
        </p:txBody>
      </p:sp>
    </p:spTree>
    <p:extLst>
      <p:ext uri="{BB962C8B-B14F-4D97-AF65-F5344CB8AC3E}">
        <p14:creationId xmlns:p14="http://schemas.microsoft.com/office/powerpoint/2010/main" val="1373166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AD6DBF3-A910-EAD6-5321-D07D5D2B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61405A4-C76B-1735-5EAC-6B60C853D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Aceeași </a:t>
            </a:r>
            <a:r>
              <a:rPr lang="en-US" sz="2200" dirty="0" err="1"/>
              <a:t>circumstanță</a:t>
            </a:r>
            <a:r>
              <a:rPr lang="en-US" sz="2200" dirty="0"/>
              <a:t> se </a:t>
            </a:r>
            <a:r>
              <a:rPr lang="en-US" sz="2200" dirty="0" err="1"/>
              <a:t>datorează</a:t>
            </a:r>
            <a:r>
              <a:rPr lang="en-US" sz="2200" dirty="0"/>
              <a:t> </a:t>
            </a:r>
            <a:r>
              <a:rPr lang="en-US" sz="2200" dirty="0" err="1"/>
              <a:t>varietății</a:t>
            </a:r>
            <a:r>
              <a:rPr lang="en-US" sz="2200" dirty="0"/>
              <a:t> </a:t>
            </a:r>
            <a:r>
              <a:rPr lang="en-US" sz="2200" dirty="0" err="1"/>
              <a:t>cantităților</a:t>
            </a:r>
            <a:r>
              <a:rPr lang="en-US" sz="2200" dirty="0"/>
              <a:t> </a:t>
            </a:r>
            <a:r>
              <a:rPr lang="en-US" sz="2200" dirty="0" err="1"/>
              <a:t>măsurate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nanotehnologie</a:t>
            </a:r>
            <a:r>
              <a:rPr lang="en-US" sz="2200" dirty="0"/>
              <a:t>: </a:t>
            </a:r>
            <a:endParaRPr lang="ro-RO" sz="2200" dirty="0"/>
          </a:p>
          <a:p>
            <a:r>
              <a:rPr lang="en-US" sz="2200" i="1" dirty="0" err="1"/>
              <a:t>biologice</a:t>
            </a:r>
            <a:r>
              <a:rPr lang="en-US" sz="2200" i="1" dirty="0"/>
              <a:t>; </a:t>
            </a:r>
            <a:r>
              <a:rPr lang="en-US" sz="2200" i="1" dirty="0" err="1"/>
              <a:t>chimic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fizic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fiziologic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acustic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electronice</a:t>
            </a:r>
            <a:r>
              <a:rPr lang="en-US" sz="2200" i="1" dirty="0"/>
              <a:t>/</a:t>
            </a:r>
            <a:r>
              <a:rPr lang="en-US" sz="2200" i="1" dirty="0" err="1"/>
              <a:t>electrice</a:t>
            </a:r>
            <a:r>
              <a:rPr lang="en-US" sz="2200" i="1" dirty="0"/>
              <a:t>; magnetic</a:t>
            </a:r>
            <a:r>
              <a:rPr lang="ro-RO" sz="2200" i="1" dirty="0"/>
              <a:t>e</a:t>
            </a:r>
            <a:r>
              <a:rPr lang="en-US" sz="2200" i="1" dirty="0"/>
              <a:t>; optic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fotonic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frecvent</a:t>
            </a:r>
            <a:r>
              <a:rPr lang="ro-RO" sz="2200" i="1" dirty="0"/>
              <a:t>e</a:t>
            </a:r>
            <a:r>
              <a:rPr lang="en-US" sz="2200" i="1" dirty="0"/>
              <a:t> radio; </a:t>
            </a:r>
            <a:r>
              <a:rPr lang="en-US" sz="2200" i="1" dirty="0" err="1"/>
              <a:t>termice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termochimice</a:t>
            </a:r>
            <a:r>
              <a:rPr lang="en-US" sz="2200" i="1" dirty="0"/>
              <a:t>; </a:t>
            </a:r>
            <a:r>
              <a:rPr lang="en-US" sz="2200" i="1" dirty="0" err="1"/>
              <a:t>termică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termodinamică</a:t>
            </a:r>
            <a:r>
              <a:rPr lang="en-US" sz="2200" i="1" dirty="0"/>
              <a:t>; </a:t>
            </a:r>
            <a:r>
              <a:rPr lang="en-US" sz="2200" i="1" dirty="0" err="1"/>
              <a:t>termice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termofizice</a:t>
            </a:r>
            <a:r>
              <a:rPr lang="en-US" sz="2200" i="1" dirty="0"/>
              <a:t>; </a:t>
            </a:r>
            <a:endParaRPr lang="ro-RO" sz="2200" i="1" dirty="0"/>
          </a:p>
          <a:p>
            <a:r>
              <a:rPr lang="en-US" sz="2200" i="1" dirty="0" err="1"/>
              <a:t>caracteristicile</a:t>
            </a:r>
            <a:r>
              <a:rPr lang="en-US" sz="2200" i="1" dirty="0"/>
              <a:t> </a:t>
            </a:r>
            <a:r>
              <a:rPr lang="en-US" sz="2200" i="1" dirty="0" err="1"/>
              <a:t>instalațiilor</a:t>
            </a:r>
            <a:r>
              <a:rPr lang="en-US" sz="2200" i="1" dirty="0"/>
              <a:t> de </a:t>
            </a:r>
            <a:r>
              <a:rPr lang="en-US" sz="2200" i="1" dirty="0" err="1"/>
              <a:t>calcul</a:t>
            </a:r>
            <a:r>
              <a:rPr lang="en-US" sz="2200" i="1" dirty="0"/>
              <a:t>; </a:t>
            </a:r>
            <a:endParaRPr lang="ro-RO" sz="2200" i="1" dirty="0"/>
          </a:p>
          <a:p>
            <a:r>
              <a:rPr lang="en-US" sz="2200" i="1" dirty="0" err="1"/>
              <a:t>caracteristicile</a:t>
            </a:r>
            <a:r>
              <a:rPr lang="en-US" sz="2200" i="1" dirty="0"/>
              <a:t> software-</a:t>
            </a:r>
            <a:r>
              <a:rPr lang="en-US" sz="2200" i="1" dirty="0" err="1"/>
              <a:t>ului</a:t>
            </a:r>
            <a:r>
              <a:rPr lang="en-US" sz="2200" i="1" dirty="0"/>
              <a:t>; </a:t>
            </a:r>
            <a:endParaRPr lang="ro-RO" sz="2200" i="1" dirty="0"/>
          </a:p>
          <a:p>
            <a:r>
              <a:rPr lang="en-US" sz="2200" i="1" dirty="0" err="1"/>
              <a:t>caracteristicile</a:t>
            </a:r>
            <a:r>
              <a:rPr lang="en-US" sz="2200" i="1" dirty="0"/>
              <a:t> </a:t>
            </a:r>
            <a:r>
              <a:rPr lang="en-US" sz="2200" i="1" dirty="0" err="1"/>
              <a:t>sistemului</a:t>
            </a:r>
            <a:r>
              <a:rPr lang="en-US" sz="2200" i="1" dirty="0"/>
              <a:t>; </a:t>
            </a:r>
            <a:endParaRPr lang="ro-RO" sz="2200" i="1" dirty="0"/>
          </a:p>
          <a:p>
            <a:r>
              <a:rPr lang="en-US" sz="2200" i="1" dirty="0" err="1"/>
              <a:t>cinetic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mecanic</a:t>
            </a:r>
            <a:r>
              <a:rPr lang="ro-RO" sz="2200" i="1" dirty="0"/>
              <a:t>e</a:t>
            </a:r>
            <a:r>
              <a:rPr lang="en-US" sz="2200" i="1" dirty="0"/>
              <a:t>; molecular</a:t>
            </a:r>
            <a:r>
              <a:rPr lang="ro-RO" sz="2200" i="1" dirty="0"/>
              <a:t>e</a:t>
            </a:r>
            <a:r>
              <a:rPr lang="en-US" sz="2200" i="1" dirty="0"/>
              <a:t>; </a:t>
            </a:r>
            <a:r>
              <a:rPr lang="en-US" sz="2200" i="1" dirty="0" err="1"/>
              <a:t>spațial</a:t>
            </a:r>
            <a:r>
              <a:rPr lang="ro-RO" sz="2200" i="1" dirty="0"/>
              <a:t>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530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Rolul universităților, centrelor de cercetare în nanometrologie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91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Invenția</a:t>
            </a:r>
            <a:r>
              <a:rPr lang="en-US" sz="2000" dirty="0"/>
              <a:t> </a:t>
            </a:r>
            <a:r>
              <a:rPr lang="ro-RO" sz="2000" dirty="0"/>
              <a:t>(1981) </a:t>
            </a:r>
            <a:r>
              <a:rPr lang="en-US" sz="2000" dirty="0"/>
              <a:t>Scanning Tunneling Microscopy (STM) la </a:t>
            </a:r>
            <a:r>
              <a:rPr lang="en-US" sz="2000" dirty="0" err="1"/>
              <a:t>Centrul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 IBM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citată</a:t>
            </a:r>
            <a:r>
              <a:rPr lang="ro-RO" sz="2000" dirty="0"/>
              <a:t> </a:t>
            </a:r>
            <a:r>
              <a:rPr lang="en-US" sz="2000" dirty="0"/>
              <a:t>ca </a:t>
            </a:r>
            <a:r>
              <a:rPr lang="en-US" sz="2000" dirty="0" err="1"/>
              <a:t>principala</a:t>
            </a:r>
            <a:r>
              <a:rPr lang="en-US" sz="2000" dirty="0"/>
              <a:t> </a:t>
            </a:r>
            <a:r>
              <a:rPr lang="en-US" sz="2000" dirty="0" err="1"/>
              <a:t>contribuție</a:t>
            </a:r>
            <a:r>
              <a:rPr lang="en-US" sz="2000" dirty="0"/>
              <a:t> a </a:t>
            </a:r>
            <a:r>
              <a:rPr lang="en-US" sz="2000" dirty="0" err="1"/>
              <a:t>cercetării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dezvoltării</a:t>
            </a:r>
            <a:r>
              <a:rPr lang="en-US" sz="2000" dirty="0"/>
              <a:t> la </a:t>
            </a:r>
            <a:r>
              <a:rPr lang="en-US" sz="2000" dirty="0" err="1"/>
              <a:t>demararea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r>
              <a:rPr lang="en-US" sz="2000" dirty="0"/>
              <a:t>. </a:t>
            </a:r>
            <a:r>
              <a:rPr lang="ro-RO" sz="2000" dirty="0"/>
              <a:t>Invenția a adus </a:t>
            </a:r>
            <a:r>
              <a:rPr lang="en-US" sz="2000" dirty="0" err="1"/>
              <a:t>lui</a:t>
            </a:r>
            <a:r>
              <a:rPr lang="en-US" sz="2000" dirty="0"/>
              <a:t> Binnig </a:t>
            </a:r>
            <a:r>
              <a:rPr lang="en-US" sz="2000" dirty="0" err="1"/>
              <a:t>și</a:t>
            </a:r>
            <a:r>
              <a:rPr lang="en-US" sz="2000" dirty="0"/>
              <a:t> Rohrer </a:t>
            </a:r>
            <a:r>
              <a:rPr lang="en-US" sz="2000" dirty="0" err="1"/>
              <a:t>Premiul</a:t>
            </a:r>
            <a:r>
              <a:rPr lang="en-US" sz="2000" dirty="0"/>
              <a:t> Nobel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fizică</a:t>
            </a:r>
            <a:r>
              <a:rPr lang="ro-RO" sz="2000" dirty="0"/>
              <a:t> (</a:t>
            </a:r>
            <a:r>
              <a:rPr lang="en-US" sz="2000" dirty="0"/>
              <a:t>1986</a:t>
            </a:r>
            <a:r>
              <a:rPr lang="ro-RO" sz="2000" dirty="0"/>
              <a:t>)</a:t>
            </a:r>
            <a:r>
              <a:rPr lang="en-US" sz="2000" dirty="0"/>
              <a:t>. </a:t>
            </a:r>
            <a:r>
              <a:rPr lang="en-US" sz="2000" dirty="0" err="1"/>
              <a:t>Interesant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Binnig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Rohrerș</a:t>
            </a:r>
            <a:r>
              <a:rPr lang="ro-RO" sz="2000" dirty="0"/>
              <a:t> </a:t>
            </a:r>
            <a:r>
              <a:rPr lang="en-US" sz="2000" dirty="0"/>
              <a:t>au </a:t>
            </a:r>
            <a:r>
              <a:rPr lang="en-US" sz="2000" dirty="0" err="1"/>
              <a:t>împărțit</a:t>
            </a:r>
            <a:r>
              <a:rPr lang="en-US" sz="2000" dirty="0"/>
              <a:t> </a:t>
            </a:r>
            <a:r>
              <a:rPr lang="en-US" sz="2000" dirty="0" err="1"/>
              <a:t>Premiul</a:t>
            </a:r>
            <a:r>
              <a:rPr lang="en-US" sz="2000" dirty="0"/>
              <a:t> Nobel cu Ruska, care a </a:t>
            </a:r>
            <a:r>
              <a:rPr lang="en-US" sz="2000" dirty="0" err="1"/>
              <a:t>dezvoltat</a:t>
            </a:r>
            <a:r>
              <a:rPr lang="en-US" sz="2000" dirty="0"/>
              <a:t> </a:t>
            </a:r>
            <a:r>
              <a:rPr lang="en-US" sz="2000" dirty="0" err="1"/>
              <a:t>microscopul</a:t>
            </a:r>
            <a:r>
              <a:rPr lang="en-US" sz="2000" dirty="0"/>
              <a:t> electronic cu </a:t>
            </a:r>
            <a:r>
              <a:rPr lang="en-US" sz="2000" dirty="0" err="1"/>
              <a:t>decenii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devreme</a:t>
            </a:r>
            <a:r>
              <a:rPr lang="en-US" sz="2000" dirty="0"/>
              <a:t>, la Technical</a:t>
            </a:r>
            <a:r>
              <a:rPr lang="ro-RO" sz="2000" dirty="0"/>
              <a:t> </a:t>
            </a:r>
            <a:r>
              <a:rPr lang="en-US" sz="2000" dirty="0" err="1"/>
              <a:t>Coleg</a:t>
            </a:r>
            <a:r>
              <a:rPr lang="ro-RO" sz="2000" dirty="0"/>
              <a:t>e</a:t>
            </a:r>
            <a:r>
              <a:rPr lang="en-US" sz="2000" dirty="0"/>
              <a:t> din Berlin.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Microscopia</a:t>
            </a:r>
            <a:r>
              <a:rPr lang="en-US" sz="2000" dirty="0"/>
              <a:t> </a:t>
            </a:r>
            <a:r>
              <a:rPr lang="en-US" sz="2000" dirty="0" err="1"/>
              <a:t>electronică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transmisie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instrumente</a:t>
            </a:r>
            <a:r>
              <a:rPr lang="en-US" sz="2000" dirty="0"/>
              <a:t> </a:t>
            </a:r>
            <a:r>
              <a:rPr lang="en-US" sz="2000" dirty="0" err="1"/>
              <a:t>cheie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descoperiri</a:t>
            </a:r>
            <a:r>
              <a:rPr lang="en-US" sz="2000" dirty="0"/>
              <a:t> </a:t>
            </a:r>
            <a:r>
              <a:rPr lang="en-US" sz="2000" dirty="0" err="1"/>
              <a:t>esențiale</a:t>
            </a:r>
            <a:r>
              <a:rPr lang="en-US" sz="2000" dirty="0"/>
              <a:t> au </a:t>
            </a:r>
            <a:r>
              <a:rPr lang="en-US" sz="2000" dirty="0" err="1"/>
              <a:t>fost</a:t>
            </a:r>
            <a:r>
              <a:rPr lang="en-US" sz="2000" dirty="0"/>
              <a:t> legate de </a:t>
            </a:r>
            <a:r>
              <a:rPr lang="en-US" sz="2000" dirty="0" err="1"/>
              <a:t>observațiile</a:t>
            </a:r>
            <a:r>
              <a:rPr lang="en-US" sz="2000" dirty="0"/>
              <a:t> </a:t>
            </a:r>
            <a:r>
              <a:rPr lang="ro-RO" sz="2000" dirty="0"/>
              <a:t>picurilor în</a:t>
            </a:r>
            <a:r>
              <a:rPr lang="en-US" sz="2000" dirty="0"/>
              <a:t> </a:t>
            </a:r>
            <a:r>
              <a:rPr lang="en-US" sz="2000" dirty="0" err="1"/>
              <a:t>spectrometri</a:t>
            </a:r>
            <a:r>
              <a:rPr lang="ro-RO" sz="2000" dirty="0"/>
              <a:t>a</a:t>
            </a:r>
            <a:r>
              <a:rPr lang="en-US" sz="2000" dirty="0"/>
              <a:t> de </a:t>
            </a:r>
            <a:r>
              <a:rPr lang="en-US" sz="2000" dirty="0" err="1"/>
              <a:t>masă</a:t>
            </a:r>
            <a:r>
              <a:rPr lang="en-US" sz="2000" dirty="0"/>
              <a:t> </a:t>
            </a:r>
            <a:r>
              <a:rPr lang="en-US" sz="2000" dirty="0" err="1"/>
              <a:t>corespunzătoare</a:t>
            </a:r>
            <a:r>
              <a:rPr lang="ro-RO" sz="2000" dirty="0"/>
              <a:t> </a:t>
            </a:r>
            <a:r>
              <a:rPr lang="en-US" sz="2000" dirty="0"/>
              <a:t>molecule</a:t>
            </a:r>
            <a:r>
              <a:rPr lang="ro-RO" sz="2000" dirty="0"/>
              <a:t>i</a:t>
            </a:r>
            <a:r>
              <a:rPr lang="en-US" sz="2000" dirty="0"/>
              <a:t> cu masa </a:t>
            </a:r>
            <a:r>
              <a:rPr lang="en-US" sz="2000" dirty="0" err="1"/>
              <a:t>exactă</a:t>
            </a:r>
            <a:r>
              <a:rPr lang="en-US" sz="2000" dirty="0"/>
              <a:t> de </a:t>
            </a:r>
            <a:r>
              <a:rPr lang="ro-RO" sz="2000" dirty="0"/>
              <a:t>60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ro-RO" sz="2000" dirty="0"/>
              <a:t>70</a:t>
            </a:r>
            <a:r>
              <a:rPr lang="en-US" sz="2000" dirty="0"/>
              <a:t> de </a:t>
            </a:r>
            <a:r>
              <a:rPr lang="en-US" sz="2000" dirty="0" err="1"/>
              <a:t>atomi</a:t>
            </a:r>
            <a:r>
              <a:rPr lang="en-US" sz="2000" dirty="0"/>
              <a:t> de carbon.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În 1985, Harold </a:t>
            </a:r>
            <a:r>
              <a:rPr lang="en-US" sz="2000" dirty="0" err="1"/>
              <a:t>Kroto</a:t>
            </a:r>
            <a:r>
              <a:rPr lang="en-US" sz="2000" dirty="0"/>
              <a:t> (</a:t>
            </a:r>
            <a:r>
              <a:rPr lang="en-US" sz="2000" dirty="0" err="1"/>
              <a:t>Universitatea</a:t>
            </a:r>
            <a:r>
              <a:rPr lang="en-US" sz="2000" dirty="0"/>
              <a:t> Sussex), James R. Heath, Sean O'Brien, Robert Curl </a:t>
            </a:r>
            <a:r>
              <a:rPr lang="en-US" sz="2000" dirty="0" err="1"/>
              <a:t>și</a:t>
            </a:r>
            <a:r>
              <a:rPr lang="en-US" sz="2000" dirty="0"/>
              <a:t> Richard Smalley</a:t>
            </a:r>
            <a:r>
              <a:rPr lang="ro-RO" sz="2000" dirty="0"/>
              <a:t> (</a:t>
            </a:r>
            <a:r>
              <a:rPr lang="en-US" sz="2000" dirty="0" err="1"/>
              <a:t>Universitatea</a:t>
            </a:r>
            <a:r>
              <a:rPr lang="en-US" sz="2000" dirty="0"/>
              <a:t> Rice</a:t>
            </a:r>
            <a:r>
              <a:rPr lang="ro-RO" sz="2000" dirty="0"/>
              <a:t>) au </a:t>
            </a:r>
            <a:r>
              <a:rPr lang="en-US" sz="2000" dirty="0" err="1"/>
              <a:t>descoperit</a:t>
            </a:r>
            <a:r>
              <a:rPr lang="en-US" sz="2000" dirty="0"/>
              <a:t> C</a:t>
            </a:r>
            <a:r>
              <a:rPr lang="ro-RO" sz="2000" dirty="0"/>
              <a:t>-</a:t>
            </a:r>
            <a:r>
              <a:rPr lang="en-US" sz="2000" dirty="0"/>
              <a:t>60. </a:t>
            </a:r>
            <a:r>
              <a:rPr lang="en-US" sz="2000" dirty="0" err="1"/>
              <a:t>Kroto</a:t>
            </a:r>
            <a:r>
              <a:rPr lang="en-US" sz="2000" dirty="0"/>
              <a:t>, Curl </a:t>
            </a:r>
            <a:r>
              <a:rPr lang="en-US" sz="2000" dirty="0" err="1"/>
              <a:t>și</a:t>
            </a:r>
            <a:r>
              <a:rPr lang="en-US" sz="2000" dirty="0"/>
              <a:t> Smalley </a:t>
            </a:r>
            <a:r>
              <a:rPr lang="ro-RO" sz="2000" dirty="0"/>
              <a:t>- </a:t>
            </a:r>
            <a:r>
              <a:rPr lang="en-US" sz="2000" dirty="0" err="1"/>
              <a:t>Premiul</a:t>
            </a:r>
            <a:r>
              <a:rPr lang="en-US" sz="2000" dirty="0"/>
              <a:t> Nobel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Chimie</a:t>
            </a:r>
            <a:r>
              <a:rPr lang="en-US" sz="2000" dirty="0"/>
              <a:t> </a:t>
            </a:r>
            <a:r>
              <a:rPr lang="ro-RO" sz="2000" dirty="0"/>
              <a:t>(</a:t>
            </a:r>
            <a:r>
              <a:rPr lang="en-US" sz="2000" dirty="0"/>
              <a:t>1996</a:t>
            </a:r>
            <a:r>
              <a:rPr lang="ro-RO" sz="2000" dirty="0"/>
              <a:t>)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rolul</a:t>
            </a:r>
            <a:r>
              <a:rPr lang="en-US" sz="2000" dirty="0"/>
              <a:t> lor </a:t>
            </a:r>
            <a:r>
              <a:rPr lang="en-US" sz="2000" dirty="0" err="1"/>
              <a:t>în</a:t>
            </a:r>
            <a:r>
              <a:rPr lang="ro-RO" sz="2000" dirty="0"/>
              <a:t> </a:t>
            </a:r>
            <a:r>
              <a:rPr lang="en-US" sz="2000" dirty="0" err="1"/>
              <a:t>descoperirea</a:t>
            </a:r>
            <a:r>
              <a:rPr lang="en-US" sz="2000" dirty="0"/>
              <a:t> </a:t>
            </a:r>
            <a:r>
              <a:rPr lang="en-US" sz="2000" dirty="0" err="1"/>
              <a:t>fulerene</a:t>
            </a:r>
            <a:r>
              <a:rPr lang="ro-RO" sz="2000" dirty="0"/>
              <a:t>lor</a:t>
            </a:r>
            <a:r>
              <a:rPr lang="en-US" sz="2000" dirty="0"/>
              <a:t>. De</a:t>
            </a:r>
            <a:r>
              <a:rPr lang="ro-RO" sz="2000" dirty="0"/>
              <a:t>și o </a:t>
            </a:r>
            <a:r>
              <a:rPr lang="en-US" sz="2000" dirty="0"/>
              <a:t>no</a:t>
            </a:r>
            <a:r>
              <a:rPr lang="ro-RO" sz="2000" dirty="0"/>
              <a:t>uă</a:t>
            </a:r>
            <a:r>
              <a:rPr lang="en-US" sz="2000" dirty="0"/>
              <a:t> </a:t>
            </a:r>
            <a:r>
              <a:rPr lang="en-US" sz="2000" dirty="0" err="1"/>
              <a:t>clas</a:t>
            </a:r>
            <a:r>
              <a:rPr lang="ro-RO" sz="2000" dirty="0"/>
              <a:t>ă</a:t>
            </a:r>
            <a:r>
              <a:rPr lang="en-US" sz="2000" dirty="0"/>
              <a:t> de </a:t>
            </a:r>
            <a:r>
              <a:rPr lang="en-US" sz="2000" dirty="0" err="1"/>
              <a:t>materiale</a:t>
            </a:r>
            <a:r>
              <a:rPr lang="en-US" sz="2000" dirty="0"/>
              <a:t> nu </a:t>
            </a:r>
            <a:r>
              <a:rPr lang="en-US" sz="2000" dirty="0" err="1"/>
              <a:t>este</a:t>
            </a:r>
            <a:r>
              <a:rPr lang="ro-RO" sz="2000" dirty="0"/>
              <a:t> </a:t>
            </a:r>
            <a:r>
              <a:rPr lang="en-US" sz="2000" dirty="0"/>
              <a:t>o </a:t>
            </a:r>
            <a:r>
              <a:rPr lang="en-US" sz="2000" dirty="0" err="1"/>
              <a:t>contribuție</a:t>
            </a:r>
            <a:r>
              <a:rPr lang="en-US" sz="2000" dirty="0"/>
              <a:t> la </a:t>
            </a:r>
            <a:r>
              <a:rPr lang="en-US" sz="2000" dirty="0" err="1"/>
              <a:t>nanometrologie</a:t>
            </a:r>
            <a:r>
              <a:rPr lang="ro-RO" sz="2000" dirty="0"/>
              <a:t>. Totuși 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ro-RO" sz="2000" dirty="0"/>
              <a:t>nantuburilor de carbon </a:t>
            </a:r>
            <a:r>
              <a:rPr lang="en-US" sz="2000" dirty="0"/>
              <a:t>ca </a:t>
            </a:r>
            <a:r>
              <a:rPr lang="ro-RO" sz="2000" dirty="0"/>
              <a:t>sonde în </a:t>
            </a:r>
            <a:r>
              <a:rPr lang="en-US" sz="2000" dirty="0"/>
              <a:t> AFM, </a:t>
            </a:r>
            <a:r>
              <a:rPr lang="en-US" sz="2000" dirty="0" err="1"/>
              <a:t>arată</a:t>
            </a:r>
            <a:r>
              <a:rPr lang="en-US" sz="2000" dirty="0"/>
              <a:t> </a:t>
            </a:r>
            <a:r>
              <a:rPr lang="en-US" sz="2000" dirty="0" err="1"/>
              <a:t>importanța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clase</a:t>
            </a:r>
            <a:r>
              <a:rPr lang="en-US" sz="2000" dirty="0"/>
              <a:t> de </a:t>
            </a:r>
            <a:r>
              <a:rPr lang="en-US" sz="2000" dirty="0" err="1"/>
              <a:t>materiale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8950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Rolul organelor de reglementare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525962"/>
          </a:xfrm>
        </p:spPr>
        <p:txBody>
          <a:bodyPr/>
          <a:lstStyle/>
          <a:p>
            <a:r>
              <a:rPr lang="en-US" sz="2000" dirty="0" err="1"/>
              <a:t>Nanotehnologia</a:t>
            </a:r>
            <a:r>
              <a:rPr lang="en-US" sz="2000" dirty="0"/>
              <a:t> a </a:t>
            </a:r>
            <a:r>
              <a:rPr lang="en-US" sz="2000" dirty="0" err="1"/>
              <a:t>permis</a:t>
            </a:r>
            <a:r>
              <a:rPr lang="en-US" sz="2000" dirty="0"/>
              <a:t> </a:t>
            </a:r>
            <a:r>
              <a:rPr lang="en-US" sz="2000" dirty="0" err="1"/>
              <a:t>producția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largă</a:t>
            </a:r>
            <a:r>
              <a:rPr lang="en-US" sz="2000" dirty="0"/>
              <a:t> de </a:t>
            </a:r>
            <a:r>
              <a:rPr lang="en-US" sz="2000" dirty="0" err="1"/>
              <a:t>nanomateriale</a:t>
            </a:r>
            <a:r>
              <a:rPr lang="en-US" sz="2000" dirty="0"/>
              <a:t>. </a:t>
            </a:r>
            <a:r>
              <a:rPr lang="en-US" sz="2000" dirty="0" err="1"/>
              <a:t>Guvernele</a:t>
            </a:r>
            <a:r>
              <a:rPr lang="en-US" sz="2000" dirty="0"/>
              <a:t> invest</a:t>
            </a:r>
            <a:r>
              <a:rPr lang="ro-RO" sz="2000" dirty="0"/>
              <a:t>esc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tehnologie</a:t>
            </a:r>
            <a:r>
              <a:rPr lang="en-US" sz="2000" dirty="0"/>
              <a:t> cu </a:t>
            </a:r>
            <a:r>
              <a:rPr lang="en-US" sz="2000" dirty="0" err="1"/>
              <a:t>așteptarea</a:t>
            </a:r>
            <a:r>
              <a:rPr lang="en-US" sz="2000" dirty="0"/>
              <a:t> ca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nanomateriale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contribuie</a:t>
            </a:r>
            <a:r>
              <a:rPr lang="en-US" sz="2000" dirty="0"/>
              <a:t> la</a:t>
            </a:r>
            <a:r>
              <a:rPr lang="ro-RO" sz="2000" dirty="0"/>
              <a:t> </a:t>
            </a:r>
            <a:r>
              <a:rPr lang="en-US" sz="2000" dirty="0" err="1"/>
              <a:t>soluție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o </a:t>
            </a:r>
            <a:r>
              <a:rPr lang="en-US" sz="2000" dirty="0" err="1"/>
              <a:t>serie</a:t>
            </a:r>
            <a:r>
              <a:rPr lang="en-US" sz="2000" dirty="0"/>
              <a:t> de „Mari </a:t>
            </a:r>
            <a:r>
              <a:rPr lang="en-US" sz="2000" dirty="0" err="1"/>
              <a:t>provocări</a:t>
            </a:r>
            <a:r>
              <a:rPr lang="en-US" sz="2000" dirty="0"/>
              <a:t>”,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furnizarea</a:t>
            </a:r>
            <a:r>
              <a:rPr lang="en-US" sz="2000" dirty="0"/>
              <a:t> </a:t>
            </a:r>
            <a:r>
              <a:rPr lang="en-US" sz="2000" dirty="0" err="1"/>
              <a:t>sigură</a:t>
            </a:r>
            <a:r>
              <a:rPr lang="en-US" sz="2000" dirty="0"/>
              <a:t> de </a:t>
            </a:r>
            <a:r>
              <a:rPr lang="en-US" sz="2000" dirty="0" err="1"/>
              <a:t>apă</a:t>
            </a:r>
            <a:r>
              <a:rPr lang="en-US" sz="2000" dirty="0"/>
              <a:t>,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alimente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 err="1"/>
              <a:t>Pe</a:t>
            </a:r>
            <a:r>
              <a:rPr lang="en-US" sz="2000" dirty="0"/>
              <a:t> de </a:t>
            </a:r>
            <a:r>
              <a:rPr lang="en-US" sz="2000" dirty="0" err="1"/>
              <a:t>altă</a:t>
            </a:r>
            <a:r>
              <a:rPr lang="en-US" sz="2000" dirty="0"/>
              <a:t> parte, </a:t>
            </a:r>
            <a:r>
              <a:rPr lang="en-US" sz="2000" dirty="0" err="1"/>
              <a:t>eliberarea</a:t>
            </a:r>
            <a:r>
              <a:rPr lang="ro-RO" sz="2000" dirty="0"/>
              <a:t> potențială în mediu </a:t>
            </a:r>
            <a:r>
              <a:rPr lang="en-US" sz="2000" dirty="0"/>
              <a:t>de </a:t>
            </a:r>
            <a:r>
              <a:rPr lang="ro-RO" sz="2000" dirty="0"/>
              <a:t>NP</a:t>
            </a:r>
            <a:r>
              <a:rPr lang="en-US" sz="2000" dirty="0"/>
              <a:t> </a:t>
            </a:r>
            <a:r>
              <a:rPr lang="en-US" sz="2000" dirty="0" err="1"/>
              <a:t>proiectate</a:t>
            </a:r>
            <a:r>
              <a:rPr lang="en-US" sz="2000" dirty="0"/>
              <a:t> cu </a:t>
            </a:r>
            <a:r>
              <a:rPr lang="en-US" sz="2000" dirty="0" err="1"/>
              <a:t>proprietăți</a:t>
            </a:r>
            <a:r>
              <a:rPr lang="en-US" sz="2000" dirty="0"/>
              <a:t> </a:t>
            </a:r>
            <a:r>
              <a:rPr lang="en-US" sz="2000" dirty="0" err="1"/>
              <a:t>speciale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faptul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aceste</a:t>
            </a:r>
            <a:r>
              <a:rPr lang="ro-RO" sz="2000" dirty="0"/>
              <a:t> NP</a:t>
            </a:r>
            <a:r>
              <a:rPr lang="en-US" sz="2000" dirty="0"/>
              <a:t> au o </a:t>
            </a:r>
            <a:r>
              <a:rPr lang="en-US" sz="2000" dirty="0" err="1"/>
              <a:t>dimensiune</a:t>
            </a:r>
            <a:r>
              <a:rPr lang="en-US" sz="2000" dirty="0"/>
              <a:t> </a:t>
            </a:r>
            <a:r>
              <a:rPr lang="en-US" sz="2000" dirty="0" err="1"/>
              <a:t>similară</a:t>
            </a:r>
            <a:r>
              <a:rPr lang="en-US" sz="2000" dirty="0"/>
              <a:t> cu </a:t>
            </a:r>
            <a:r>
              <a:rPr lang="en-US" sz="2000" dirty="0" err="1"/>
              <a:t>dimensiunea</a:t>
            </a:r>
            <a:r>
              <a:rPr lang="en-US" sz="2000" dirty="0"/>
              <a:t> </a:t>
            </a:r>
            <a:r>
              <a:rPr lang="en-US" sz="2000" dirty="0" err="1"/>
              <a:t>moleculelor</a:t>
            </a:r>
            <a:r>
              <a:rPr lang="en-US" sz="2000" dirty="0"/>
              <a:t> </a:t>
            </a:r>
            <a:r>
              <a:rPr lang="en-US" sz="2000" dirty="0" err="1"/>
              <a:t>biologice</a:t>
            </a:r>
            <a:r>
              <a:rPr lang="en-US" sz="2000" dirty="0"/>
              <a:t>, care </a:t>
            </a:r>
            <a:r>
              <a:rPr lang="en-US" sz="2000" dirty="0" err="1"/>
              <a:t>determină</a:t>
            </a:r>
            <a:r>
              <a:rPr lang="en-US" sz="2000" dirty="0"/>
              <a:t>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procesele</a:t>
            </a:r>
            <a:r>
              <a:rPr lang="en-US" sz="2000" dirty="0"/>
              <a:t> </a:t>
            </a:r>
            <a:r>
              <a:rPr lang="en-US" sz="2000" dirty="0" err="1"/>
              <a:t>esențiale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ro-RO" sz="2000" dirty="0"/>
              <a:t> </a:t>
            </a:r>
            <a:r>
              <a:rPr lang="en-US" sz="2000" dirty="0" err="1"/>
              <a:t>organismului</a:t>
            </a:r>
            <a:r>
              <a:rPr lang="en-US" sz="2000" dirty="0"/>
              <a:t> </a:t>
            </a:r>
            <a:r>
              <a:rPr lang="en-US" sz="2000" dirty="0" err="1"/>
              <a:t>uman</a:t>
            </a:r>
            <a:r>
              <a:rPr lang="en-US" sz="2000" dirty="0"/>
              <a:t>, a </a:t>
            </a:r>
            <a:r>
              <a:rPr lang="en-US" sz="2000" dirty="0" err="1"/>
              <a:t>dus</a:t>
            </a:r>
            <a:r>
              <a:rPr lang="en-US" sz="2000" dirty="0"/>
              <a:t> la </a:t>
            </a:r>
            <a:r>
              <a:rPr lang="en-US" sz="2000" dirty="0" err="1"/>
              <a:t>îngrijorare</a:t>
            </a:r>
            <a:r>
              <a:rPr lang="en-US" sz="2000" dirty="0"/>
              <a:t> cu </a:t>
            </a:r>
            <a:r>
              <a:rPr lang="en-US" sz="2000" dirty="0" err="1"/>
              <a:t>privire</a:t>
            </a:r>
            <a:r>
              <a:rPr lang="en-US" sz="2000" dirty="0"/>
              <a:t> la </a:t>
            </a:r>
            <a:r>
              <a:rPr lang="en-US" sz="2000" dirty="0" err="1"/>
              <a:t>siguranța</a:t>
            </a:r>
            <a:r>
              <a:rPr lang="en-US" sz="2000" dirty="0"/>
              <a:t> </a:t>
            </a:r>
            <a:r>
              <a:rPr lang="en-US" sz="2000" dirty="0" err="1"/>
              <a:t>nanomaterialelor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special a </a:t>
            </a:r>
            <a:r>
              <a:rPr lang="en-US" sz="2000" dirty="0" err="1"/>
              <a:t>nanomaterialelor</a:t>
            </a:r>
            <a:r>
              <a:rPr lang="en-US" sz="2000" dirty="0"/>
              <a:t> sub </a:t>
            </a:r>
            <a:r>
              <a:rPr lang="en-US" sz="2000" dirty="0" err="1"/>
              <a:t>formă</a:t>
            </a:r>
            <a:r>
              <a:rPr lang="en-US" sz="2000" dirty="0"/>
              <a:t> de </a:t>
            </a:r>
            <a:r>
              <a:rPr lang="ro-RO" sz="2000" dirty="0"/>
              <a:t>NP</a:t>
            </a:r>
            <a:r>
              <a:rPr lang="en-US" sz="2000" dirty="0"/>
              <a:t>.</a:t>
            </a:r>
            <a:r>
              <a:rPr lang="ro-RO" sz="2000" dirty="0"/>
              <a:t>  </a:t>
            </a:r>
          </a:p>
          <a:p>
            <a:r>
              <a:rPr lang="en-US" sz="2000" dirty="0"/>
              <a:t>Ca </a:t>
            </a:r>
            <a:r>
              <a:rPr lang="en-US" sz="2000" dirty="0" err="1"/>
              <a:t>rezultat</a:t>
            </a:r>
            <a:r>
              <a:rPr lang="en-US" sz="2000" dirty="0"/>
              <a:t>, </a:t>
            </a:r>
            <a:r>
              <a:rPr lang="en-US" sz="2000" dirty="0" err="1"/>
              <a:t>atât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​​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privește</a:t>
            </a:r>
            <a:r>
              <a:rPr lang="en-US" sz="2000" dirty="0"/>
              <a:t> </a:t>
            </a:r>
            <a:r>
              <a:rPr lang="en-US" sz="2000" dirty="0" err="1"/>
              <a:t>așteptările</a:t>
            </a:r>
            <a:r>
              <a:rPr lang="en-US" sz="2000" dirty="0"/>
              <a:t> de </a:t>
            </a:r>
            <a:r>
              <a:rPr lang="en-US" sz="2000" dirty="0" err="1"/>
              <a:t>inovare</a:t>
            </a:r>
            <a:r>
              <a:rPr lang="en-US" sz="2000" dirty="0"/>
              <a:t>, </a:t>
            </a:r>
            <a:r>
              <a:rPr lang="en-US" sz="2000" dirty="0" err="1"/>
              <a:t>cât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sănătatea</a:t>
            </a:r>
            <a:r>
              <a:rPr lang="en-US" sz="2000" dirty="0"/>
              <a:t> </a:t>
            </a:r>
            <a:r>
              <a:rPr lang="en-US" sz="2000" dirty="0" err="1"/>
              <a:t>umană</a:t>
            </a:r>
            <a:r>
              <a:rPr lang="en-US" sz="2000" dirty="0"/>
              <a:t>, </a:t>
            </a:r>
            <a:r>
              <a:rPr lang="en-US" sz="2000" dirty="0" err="1"/>
              <a:t>guvernele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ro-RO" sz="2000" dirty="0"/>
              <a:t>autoritățțile de </a:t>
            </a:r>
            <a:r>
              <a:rPr lang="en-US" sz="2000" dirty="0" err="1"/>
              <a:t>reglement</a:t>
            </a:r>
            <a:r>
              <a:rPr lang="ro-RO" sz="2000" dirty="0"/>
              <a:t>are</a:t>
            </a:r>
            <a:r>
              <a:rPr lang="en-US" sz="2000" dirty="0"/>
              <a:t> au </a:t>
            </a:r>
            <a:r>
              <a:rPr lang="en-US" sz="2000" dirty="0" err="1"/>
              <a:t>subliniat</a:t>
            </a:r>
            <a:r>
              <a:rPr lang="en-US" sz="2000" dirty="0"/>
              <a:t> </a:t>
            </a:r>
            <a:r>
              <a:rPr lang="en-US" sz="2000" dirty="0" err="1"/>
              <a:t>importanța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 </a:t>
            </a:r>
            <a:r>
              <a:rPr lang="en-US" sz="2000" dirty="0" err="1"/>
              <a:t>fiabile</a:t>
            </a:r>
            <a:r>
              <a:rPr lang="en-US" sz="2000" dirty="0"/>
              <a:t> ale </a:t>
            </a:r>
            <a:r>
              <a:rPr lang="en-US" sz="2000" dirty="0" err="1"/>
              <a:t>proprietăților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caracteristicilor</a:t>
            </a:r>
            <a:r>
              <a:rPr lang="ro-RO" sz="2000" dirty="0"/>
              <a:t> </a:t>
            </a:r>
            <a:r>
              <a:rPr lang="en-US" sz="2000" dirty="0" err="1"/>
              <a:t>nanomateriale</a:t>
            </a:r>
            <a:r>
              <a:rPr lang="ro-RO" sz="2000" dirty="0"/>
              <a:t>lor</a:t>
            </a:r>
            <a:r>
              <a:rPr lang="en-US" sz="2000" dirty="0"/>
              <a:t>.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cerere</a:t>
            </a:r>
            <a:r>
              <a:rPr lang="en-US" sz="2000" dirty="0"/>
              <a:t> a </a:t>
            </a:r>
            <a:r>
              <a:rPr lang="en-US" sz="2000" dirty="0" err="1"/>
              <a:t>dus</a:t>
            </a:r>
            <a:r>
              <a:rPr lang="en-US" sz="2000" dirty="0"/>
              <a:t> </a:t>
            </a:r>
            <a:r>
              <a:rPr lang="en-US" sz="2000" dirty="0" err="1"/>
              <a:t>deja</a:t>
            </a:r>
            <a:r>
              <a:rPr lang="en-US" sz="2000" dirty="0"/>
              <a:t> la o </a:t>
            </a:r>
            <a:r>
              <a:rPr lang="en-US" sz="2000" dirty="0" err="1"/>
              <a:t>finanțare</a:t>
            </a:r>
            <a:r>
              <a:rPr lang="en-US" sz="2000" dirty="0"/>
              <a:t> </a:t>
            </a:r>
            <a:r>
              <a:rPr lang="en-US" sz="2000" dirty="0" err="1"/>
              <a:t>sporită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dedicată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r>
              <a:rPr lang="ro-RO" sz="2000" dirty="0"/>
              <a:t> cu scopuri de măsurători fiabile și reglementări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572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Rolul industriei / producătorilor de mărfuri și servicii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181600"/>
          </a:xfrm>
        </p:spPr>
        <p:txBody>
          <a:bodyPr/>
          <a:lstStyle/>
          <a:p>
            <a:r>
              <a:rPr lang="en-US" sz="2000" dirty="0" err="1"/>
              <a:t>Scopul</a:t>
            </a:r>
            <a:r>
              <a:rPr lang="en-US" sz="2000" dirty="0"/>
              <a:t> </a:t>
            </a:r>
            <a:r>
              <a:rPr lang="en-US" sz="2000" dirty="0" err="1"/>
              <a:t>investițiilor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industrie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a </a:t>
            </a:r>
            <a:r>
              <a:rPr lang="en-US" sz="2000" dirty="0" err="1"/>
              <a:t>dezvolta</a:t>
            </a:r>
            <a:r>
              <a:rPr lang="en-US" sz="2000" dirty="0"/>
              <a:t>,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comercializa</a:t>
            </a:r>
            <a:r>
              <a:rPr lang="en-US" sz="2000" dirty="0"/>
              <a:t> </a:t>
            </a:r>
            <a:r>
              <a:rPr lang="en-US" sz="2000" dirty="0" err="1"/>
              <a:t>produse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, </a:t>
            </a:r>
            <a:r>
              <a:rPr lang="en-US" sz="2000" dirty="0" err="1"/>
              <a:t>inovatoare</a:t>
            </a:r>
            <a:r>
              <a:rPr lang="en-US" sz="2000" dirty="0"/>
              <a:t>. </a:t>
            </a:r>
            <a:r>
              <a:rPr lang="ro-RO" sz="2000" dirty="0"/>
              <a:t>P</a:t>
            </a:r>
            <a:r>
              <a:rPr lang="en-US" sz="2000" dirty="0" err="1"/>
              <a:t>rodusele</a:t>
            </a:r>
            <a:r>
              <a:rPr lang="en-US" sz="2000" dirty="0"/>
              <a:t> </a:t>
            </a:r>
            <a:r>
              <a:rPr lang="ro-RO" sz="2000" dirty="0"/>
              <a:t>moderne </a:t>
            </a:r>
            <a:r>
              <a:rPr lang="en-US" sz="2000" dirty="0"/>
              <a:t>de </a:t>
            </a:r>
            <a:r>
              <a:rPr lang="en-US" sz="2000" dirty="0" err="1"/>
              <a:t>consum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en-US" sz="2000" dirty="0"/>
              <a:t> </a:t>
            </a:r>
            <a:r>
              <a:rPr lang="en-US" sz="2000" dirty="0" err="1"/>
              <a:t>produsele</a:t>
            </a:r>
            <a:r>
              <a:rPr lang="en-US" sz="2000" dirty="0"/>
              <a:t> din </a:t>
            </a:r>
            <a:r>
              <a:rPr lang="en-US" sz="2000" dirty="0" err="1"/>
              <a:t>nanotehnologie</a:t>
            </a:r>
            <a:r>
              <a:rPr lang="en-US" sz="2000" dirty="0"/>
              <a:t>,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adesea</a:t>
            </a:r>
            <a:r>
              <a:rPr lang="en-US" sz="2000" dirty="0"/>
              <a:t> </a:t>
            </a:r>
            <a:r>
              <a:rPr lang="en-US" sz="2000" dirty="0" err="1"/>
              <a:t>ansambluri</a:t>
            </a:r>
            <a:r>
              <a:rPr lang="en-US" sz="2000" dirty="0"/>
              <a:t> de </a:t>
            </a:r>
            <a:r>
              <a:rPr lang="en-US" sz="2000" dirty="0" err="1"/>
              <a:t>materiale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componente</a:t>
            </a:r>
            <a:r>
              <a:rPr lang="en-US" sz="2000" dirty="0"/>
              <a:t> </a:t>
            </a:r>
            <a:r>
              <a:rPr lang="en-US" sz="2000" dirty="0" err="1"/>
              <a:t>produse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locuri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/</a:t>
            </a:r>
            <a:r>
              <a:rPr lang="en-US" sz="2000" dirty="0" err="1"/>
              <a:t>sau</a:t>
            </a:r>
            <a:r>
              <a:rPr lang="en-US" sz="2000" dirty="0"/>
              <a:t> de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companii</a:t>
            </a:r>
            <a:r>
              <a:rPr lang="en-US" sz="2000" dirty="0"/>
              <a:t>.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lucru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posibil</a:t>
            </a:r>
            <a:r>
              <a:rPr lang="en-US" sz="2000" dirty="0"/>
              <a:t> </a:t>
            </a:r>
            <a:r>
              <a:rPr lang="en-US" sz="2000" dirty="0" err="1"/>
              <a:t>doar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componente</a:t>
            </a:r>
            <a:r>
              <a:rPr lang="ro-RO" sz="2000" dirty="0"/>
              <a:t> </a:t>
            </a:r>
            <a:r>
              <a:rPr lang="en-US" sz="2000" dirty="0"/>
              <a:t>cu </a:t>
            </a:r>
            <a:r>
              <a:rPr lang="en-US" sz="2000" dirty="0" err="1"/>
              <a:t>proprietăți</a:t>
            </a:r>
            <a:r>
              <a:rPr lang="en-US" sz="2000" dirty="0"/>
              <a:t> </a:t>
            </a:r>
            <a:r>
              <a:rPr lang="en-US" sz="2000" dirty="0" err="1"/>
              <a:t>compatibile</a:t>
            </a:r>
            <a:r>
              <a:rPr lang="en-US" sz="2000" dirty="0"/>
              <a:t> (</a:t>
            </a:r>
            <a:r>
              <a:rPr lang="ro-RO" sz="2000" dirty="0"/>
              <a:t>e.g. </a:t>
            </a:r>
            <a:r>
              <a:rPr lang="en-US" sz="2000" dirty="0" err="1"/>
              <a:t>dimensiune</a:t>
            </a:r>
            <a:r>
              <a:rPr lang="en-US" sz="2000" dirty="0"/>
              <a:t>). </a:t>
            </a:r>
            <a:r>
              <a:rPr lang="en-US" sz="2000" dirty="0" err="1"/>
              <a:t>Demonstrarea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compatibilități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cerință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comerțul</a:t>
            </a:r>
            <a:r>
              <a:rPr lang="en-US" sz="2000" dirty="0"/>
              <a:t> cu</a:t>
            </a:r>
            <a:r>
              <a:rPr lang="ro-RO" sz="2000" dirty="0"/>
              <a:t>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componente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produse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se </a:t>
            </a:r>
            <a:r>
              <a:rPr lang="en-US" sz="2000" dirty="0" err="1"/>
              <a:t>bazează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mod </a:t>
            </a:r>
            <a:r>
              <a:rPr lang="en-US" sz="2000" dirty="0" err="1"/>
              <a:t>necesar</a:t>
            </a:r>
            <a:r>
              <a:rPr lang="en-US" sz="2000" dirty="0"/>
              <a:t> pe </a:t>
            </a:r>
            <a:r>
              <a:rPr lang="en-US" sz="2000" dirty="0" err="1"/>
              <a:t>rezultatele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 </a:t>
            </a:r>
            <a:r>
              <a:rPr lang="en-US" sz="2000" dirty="0" err="1"/>
              <a:t>raportate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material </a:t>
            </a:r>
            <a:r>
              <a:rPr lang="en-US" sz="2000" dirty="0" err="1"/>
              <a:t>sau</a:t>
            </a:r>
            <a:r>
              <a:rPr lang="ro-RO" sz="2000" dirty="0"/>
              <a:t> </a:t>
            </a:r>
            <a:r>
              <a:rPr lang="en-US" sz="2000" dirty="0" err="1"/>
              <a:t>fișe</a:t>
            </a:r>
            <a:r>
              <a:rPr lang="en-US" sz="2000" dirty="0"/>
              <a:t> cu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produse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 err="1"/>
              <a:t>Acesta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motivul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care </a:t>
            </a:r>
            <a:r>
              <a:rPr lang="en-US" sz="2000" dirty="0" err="1"/>
              <a:t>industria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un </a:t>
            </a:r>
            <a:r>
              <a:rPr lang="en-US" sz="2000" dirty="0" err="1"/>
              <a:t>jucător</a:t>
            </a:r>
            <a:r>
              <a:rPr lang="en-US" sz="2000" dirty="0"/>
              <a:t> important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metrologiei</a:t>
            </a:r>
            <a:r>
              <a:rPr lang="en-US" sz="2000" dirty="0"/>
              <a:t>, </a:t>
            </a:r>
            <a:r>
              <a:rPr lang="en-US" sz="2000" dirty="0" err="1"/>
              <a:t>atât</a:t>
            </a:r>
            <a:r>
              <a:rPr lang="en-US" sz="2000" dirty="0"/>
              <a:t> ca </a:t>
            </a:r>
            <a:r>
              <a:rPr lang="en-US" sz="2000" dirty="0" err="1"/>
              <a:t>consumator</a:t>
            </a:r>
            <a:r>
              <a:rPr lang="en-US" sz="2000" dirty="0"/>
              <a:t>, cu ne</a:t>
            </a:r>
            <a:r>
              <a:rPr lang="ro-RO" sz="2000" dirty="0"/>
              <a:t>cesități </a:t>
            </a:r>
            <a:r>
              <a:rPr lang="en-US" sz="2000" dirty="0"/>
              <a:t>de </a:t>
            </a:r>
            <a:r>
              <a:rPr lang="en-US" sz="2000" dirty="0" err="1"/>
              <a:t>măsurare</a:t>
            </a:r>
            <a:r>
              <a:rPr lang="en-US" sz="2000" dirty="0"/>
              <a:t>, </a:t>
            </a:r>
            <a:r>
              <a:rPr lang="en-US" sz="2000" dirty="0" err="1"/>
              <a:t>precum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furnizor</a:t>
            </a:r>
            <a:r>
              <a:rPr lang="en-US" sz="2000" dirty="0"/>
              <a:t> de </a:t>
            </a:r>
            <a:r>
              <a:rPr lang="en-US" sz="2000" dirty="0" err="1"/>
              <a:t>soluții</a:t>
            </a:r>
            <a:r>
              <a:rPr lang="en-US" sz="2000" dirty="0"/>
              <a:t> </a:t>
            </a:r>
            <a:r>
              <a:rPr lang="en-US" sz="2000" dirty="0" err="1"/>
              <a:t>specifice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. Este </a:t>
            </a:r>
            <a:r>
              <a:rPr lang="en-US" sz="2000" dirty="0" err="1"/>
              <a:t>notat</a:t>
            </a:r>
            <a:r>
              <a:rPr lang="en-US" sz="2000" dirty="0"/>
              <a:t> ca</a:t>
            </a:r>
            <a:r>
              <a:rPr lang="ro-RO" sz="2000" dirty="0"/>
              <a:t> o</a:t>
            </a:r>
            <a:r>
              <a:rPr lang="en-US" sz="2000" dirty="0"/>
              <a:t> </a:t>
            </a:r>
            <a:r>
              <a:rPr lang="en-US" sz="2000" dirty="0" err="1"/>
              <a:t>mulțime</a:t>
            </a:r>
            <a:r>
              <a:rPr lang="en-US" sz="2000" dirty="0"/>
              <a:t> de </a:t>
            </a:r>
            <a:r>
              <a:rPr lang="ro-RO" sz="2000" dirty="0"/>
              <a:t>ÎMM</a:t>
            </a:r>
            <a:r>
              <a:rPr lang="en-US" sz="2000" dirty="0"/>
              <a:t> sunt implicate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acestea</a:t>
            </a:r>
            <a:r>
              <a:rPr lang="en-US" sz="2000" dirty="0"/>
              <a:t> din </a:t>
            </a:r>
            <a:r>
              <a:rPr lang="en-US" sz="2000" dirty="0" err="1"/>
              <a:t>urmă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063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Entități metrologice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9067800" cy="4525962"/>
          </a:xfrm>
        </p:spPr>
        <p:txBody>
          <a:bodyPr/>
          <a:lstStyle/>
          <a:p>
            <a:pPr marL="0" indent="0">
              <a:buNone/>
            </a:pPr>
            <a:r>
              <a:rPr lang="ro-RO" sz="2000" dirty="0"/>
              <a:t>O</a:t>
            </a:r>
            <a:r>
              <a:rPr lang="en-US" dirty="0"/>
              <a:t> </a:t>
            </a:r>
            <a:r>
              <a:rPr lang="en-US" sz="2000" dirty="0" err="1"/>
              <a:t>proporție</a:t>
            </a:r>
            <a:r>
              <a:rPr lang="en-US" sz="2000" dirty="0"/>
              <a:t> </a:t>
            </a:r>
            <a:r>
              <a:rPr lang="en-US" sz="2000" dirty="0" err="1"/>
              <a:t>semnificativă</a:t>
            </a:r>
            <a:r>
              <a:rPr lang="en-US" sz="2000" dirty="0"/>
              <a:t> a </a:t>
            </a:r>
            <a:r>
              <a:rPr lang="en-US" sz="2000" dirty="0" err="1"/>
              <a:t>cercetărilor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metrologiei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efectuată</a:t>
            </a:r>
            <a:r>
              <a:rPr lang="en-US" sz="2000" dirty="0"/>
              <a:t> la </a:t>
            </a:r>
            <a:r>
              <a:rPr lang="en-US" sz="2000" dirty="0" err="1"/>
              <a:t>institutele</a:t>
            </a:r>
            <a:r>
              <a:rPr lang="en-US" sz="2000" dirty="0"/>
              <a:t> </a:t>
            </a:r>
            <a:r>
              <a:rPr lang="en-US" sz="2000" dirty="0" err="1"/>
              <a:t>naționale</a:t>
            </a:r>
            <a:r>
              <a:rPr lang="en-US" sz="2000" dirty="0"/>
              <a:t> de </a:t>
            </a:r>
            <a:r>
              <a:rPr lang="en-US" sz="2000" dirty="0" err="1"/>
              <a:t>metrologie</a:t>
            </a:r>
            <a:r>
              <a:rPr lang="en-US" sz="2000" dirty="0"/>
              <a:t> (INM)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/>
              <a:t>institute </a:t>
            </a:r>
            <a:r>
              <a:rPr lang="en-US" sz="2000" dirty="0" err="1"/>
              <a:t>desemnate</a:t>
            </a:r>
            <a:r>
              <a:rPr lang="en-US" sz="2000" dirty="0"/>
              <a:t>, care au un </a:t>
            </a:r>
            <a:r>
              <a:rPr lang="en-US" sz="2000" dirty="0" err="1"/>
              <a:t>rol</a:t>
            </a:r>
            <a:r>
              <a:rPr lang="en-US" sz="2000" dirty="0"/>
              <a:t> </a:t>
            </a:r>
            <a:r>
              <a:rPr lang="en-US" sz="2000" dirty="0" err="1"/>
              <a:t>esențial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stabilirea</a:t>
            </a:r>
            <a:r>
              <a:rPr lang="en-US" sz="2000" dirty="0"/>
              <a:t> </a:t>
            </a:r>
            <a:r>
              <a:rPr lang="en-US" sz="2000" dirty="0" err="1"/>
              <a:t>trasabilității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ro-RO" sz="2000" dirty="0"/>
              <a:t> </a:t>
            </a:r>
            <a:r>
              <a:rPr lang="en-US" sz="2000" dirty="0" err="1"/>
              <a:t>rezultate</a:t>
            </a:r>
            <a:r>
              <a:rPr lang="en-US" sz="2000" dirty="0"/>
              <a:t> la SI. </a:t>
            </a:r>
            <a:r>
              <a:rPr lang="en-US" sz="2000" dirty="0" err="1"/>
              <a:t>Serviciile</a:t>
            </a:r>
            <a:r>
              <a:rPr lang="en-US" sz="2000" dirty="0"/>
              <a:t> de </a:t>
            </a:r>
            <a:r>
              <a:rPr lang="en-US" sz="2000" dirty="0" err="1"/>
              <a:t>calibrare</a:t>
            </a:r>
            <a:r>
              <a:rPr lang="en-US" sz="2000" dirty="0"/>
              <a:t> ale</a:t>
            </a:r>
            <a:r>
              <a:rPr lang="ro-RO" sz="2000" dirty="0"/>
              <a:t> INM</a:t>
            </a:r>
            <a:r>
              <a:rPr lang="en-US" sz="2000" dirty="0"/>
              <a:t> </a:t>
            </a:r>
            <a:r>
              <a:rPr lang="en-US" sz="2000" dirty="0" err="1"/>
              <a:t>realizează</a:t>
            </a:r>
            <a:r>
              <a:rPr lang="en-US" sz="2000" dirty="0"/>
              <a:t> </a:t>
            </a:r>
            <a:r>
              <a:rPr lang="en-US" sz="2000" dirty="0" err="1"/>
              <a:t>cel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ro-RO" sz="2000" dirty="0"/>
              <a:t> </a:t>
            </a:r>
            <a:r>
              <a:rPr lang="en-US" sz="2000" dirty="0" err="1"/>
              <a:t>legătură</a:t>
            </a:r>
            <a:r>
              <a:rPr lang="en-US" sz="2000" dirty="0"/>
              <a:t> </a:t>
            </a:r>
            <a:r>
              <a:rPr lang="en-US" sz="2000" dirty="0" err="1"/>
              <a:t>directă</a:t>
            </a:r>
            <a:r>
              <a:rPr lang="en-US" sz="2000" dirty="0"/>
              <a:t> cu </a:t>
            </a:r>
            <a:r>
              <a:rPr lang="en-US" sz="2000" dirty="0" err="1"/>
              <a:t>unitățile</a:t>
            </a:r>
            <a:r>
              <a:rPr lang="en-US" sz="2000" dirty="0"/>
              <a:t> SI care </a:t>
            </a:r>
            <a:r>
              <a:rPr lang="en-US" sz="2000" dirty="0" err="1"/>
              <a:t>formează</a:t>
            </a:r>
            <a:r>
              <a:rPr lang="en-US" sz="2000" dirty="0"/>
              <a:t>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ro-RO" sz="2000" dirty="0"/>
              <a:t>SI </a:t>
            </a:r>
            <a:r>
              <a:rPr lang="en-US" sz="2000" dirty="0"/>
              <a:t>de </a:t>
            </a:r>
            <a:r>
              <a:rPr lang="en-US" sz="2000" dirty="0" err="1"/>
              <a:t>măsurare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Majoritatea</a:t>
            </a:r>
            <a:r>
              <a:rPr lang="en-US" sz="2000" dirty="0"/>
              <a:t> INM nu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preocupate</a:t>
            </a:r>
            <a:r>
              <a:rPr lang="en-US" sz="2000" dirty="0"/>
              <a:t> </a:t>
            </a:r>
            <a:r>
              <a:rPr lang="en-US" sz="2000" dirty="0" err="1"/>
              <a:t>doar</a:t>
            </a:r>
            <a:r>
              <a:rPr lang="en-US" sz="2000" dirty="0"/>
              <a:t> de </a:t>
            </a:r>
            <a:r>
              <a:rPr lang="en-US" sz="2000" dirty="0" err="1"/>
              <a:t>trasabilitate</a:t>
            </a:r>
            <a:r>
              <a:rPr lang="en-US" sz="2000" dirty="0"/>
              <a:t>, ci </a:t>
            </a:r>
            <a:r>
              <a:rPr lang="en-US" sz="2000" dirty="0" err="1"/>
              <a:t>și</a:t>
            </a:r>
            <a:r>
              <a:rPr lang="en-US" sz="2000" dirty="0"/>
              <a:t> de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realizarea</a:t>
            </a:r>
            <a:r>
              <a:rPr lang="ro-RO" sz="2000" dirty="0"/>
              <a:t> de </a:t>
            </a:r>
            <a:r>
              <a:rPr lang="en-US" sz="2000" dirty="0" err="1"/>
              <a:t>măsurători</a:t>
            </a:r>
            <a:r>
              <a:rPr lang="en-US" sz="2000" dirty="0"/>
              <a:t> la </a:t>
            </a:r>
            <a:r>
              <a:rPr lang="en-US" sz="2000" dirty="0" err="1"/>
              <a:t>cel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înalt</a:t>
            </a:r>
            <a:r>
              <a:rPr lang="en-US" sz="2000" dirty="0"/>
              <a:t> </a:t>
            </a:r>
            <a:r>
              <a:rPr lang="en-US" sz="2000" dirty="0" err="1"/>
              <a:t>nivel</a:t>
            </a:r>
            <a:r>
              <a:rPr lang="en-US" sz="2000" dirty="0"/>
              <a:t> de </a:t>
            </a:r>
            <a:r>
              <a:rPr lang="en-US" sz="2000" dirty="0" err="1"/>
              <a:t>precizie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cu </a:t>
            </a:r>
            <a:r>
              <a:rPr lang="en-US" sz="2000" dirty="0" err="1"/>
              <a:t>cea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mică</a:t>
            </a:r>
            <a:r>
              <a:rPr lang="en-US" sz="2000" dirty="0"/>
              <a:t> </a:t>
            </a:r>
            <a:r>
              <a:rPr lang="en-US" sz="2000" dirty="0" err="1"/>
              <a:t>incertitudine</a:t>
            </a:r>
            <a:r>
              <a:rPr lang="en-US" sz="2000" dirty="0"/>
              <a:t>. </a:t>
            </a:r>
            <a:r>
              <a:rPr lang="en-US" sz="2000" dirty="0" err="1"/>
              <a:t>Precizia</a:t>
            </a:r>
            <a:r>
              <a:rPr lang="en-US" sz="2000" dirty="0"/>
              <a:t> </a:t>
            </a:r>
            <a:r>
              <a:rPr lang="ro-RO" sz="2000" dirty="0"/>
              <a:t>înaltă a </a:t>
            </a:r>
            <a:r>
              <a:rPr lang="en-US" sz="2000" dirty="0" err="1"/>
              <a:t>instrumentel</a:t>
            </a:r>
            <a:r>
              <a:rPr lang="ro-RO" sz="2000" dirty="0"/>
              <a:t>or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constituie</a:t>
            </a:r>
            <a:r>
              <a:rPr lang="en-US" sz="2000" dirty="0"/>
              <a:t> </a:t>
            </a:r>
            <a:r>
              <a:rPr lang="en-US" sz="2000" dirty="0" err="1"/>
              <a:t>coloana</a:t>
            </a:r>
            <a:r>
              <a:rPr lang="en-US" sz="2000" dirty="0"/>
              <a:t> </a:t>
            </a:r>
            <a:r>
              <a:rPr lang="en-US" sz="2000" dirty="0" err="1"/>
              <a:t>vertebrală</a:t>
            </a:r>
            <a:r>
              <a:rPr lang="en-US" sz="2000" dirty="0"/>
              <a:t> a </a:t>
            </a:r>
            <a:r>
              <a:rPr lang="en-US" sz="2000" dirty="0" err="1"/>
              <a:t>comparabilității</a:t>
            </a:r>
            <a:r>
              <a:rPr lang="en-US" sz="2000" dirty="0"/>
              <a:t> la </a:t>
            </a: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dirty="0" err="1"/>
              <a:t>mondial</a:t>
            </a:r>
            <a:r>
              <a:rPr lang="en-US" sz="2000" dirty="0"/>
              <a:t> a </a:t>
            </a:r>
            <a:r>
              <a:rPr lang="ro-RO" sz="2000" dirty="0"/>
              <a:t>trasabilității </a:t>
            </a:r>
            <a:r>
              <a:rPr lang="en-US" sz="2000" dirty="0" err="1"/>
              <a:t>rezultatele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Comparațiile</a:t>
            </a:r>
            <a:r>
              <a:rPr lang="en-US" sz="2000" dirty="0"/>
              <a:t> </a:t>
            </a:r>
            <a:r>
              <a:rPr lang="en-US" sz="2000" dirty="0" err="1"/>
              <a:t>internaționale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INM </a:t>
            </a:r>
            <a:r>
              <a:rPr lang="en-US" sz="2000" dirty="0" err="1"/>
              <a:t>asigură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rezultatele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de </a:t>
            </a:r>
            <a:r>
              <a:rPr lang="en-US" sz="2000" dirty="0" err="1"/>
              <a:t>acord</a:t>
            </a:r>
            <a:r>
              <a:rPr lang="ro-RO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cadrul</a:t>
            </a:r>
            <a:r>
              <a:rPr lang="en-US" sz="2000" dirty="0"/>
              <a:t> </a:t>
            </a:r>
            <a:r>
              <a:rPr lang="en-US" sz="2000" dirty="0" err="1"/>
              <a:t>incertitudinilor</a:t>
            </a:r>
            <a:r>
              <a:rPr lang="en-US" sz="2000" dirty="0"/>
              <a:t> lor la </a:t>
            </a: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dirty="0" err="1"/>
              <a:t>mondial</a:t>
            </a:r>
            <a:r>
              <a:rPr lang="en-US" sz="2000" dirty="0"/>
              <a:t>. </a:t>
            </a:r>
            <a:r>
              <a:rPr lang="en-US" sz="2000" dirty="0" err="1"/>
              <a:t>Pentru</a:t>
            </a:r>
            <a:r>
              <a:rPr lang="en-US" sz="2000" dirty="0"/>
              <a:t> a se </a:t>
            </a:r>
            <a:r>
              <a:rPr lang="en-US" sz="2000" dirty="0" err="1"/>
              <a:t>asigura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industria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părți</a:t>
            </a:r>
            <a:r>
              <a:rPr lang="en-US" sz="2000" dirty="0"/>
              <a:t> </a:t>
            </a:r>
            <a:r>
              <a:rPr lang="en-US" sz="2000" dirty="0" err="1"/>
              <a:t>interesate</a:t>
            </a:r>
            <a:r>
              <a:rPr lang="en-US" sz="2000" dirty="0"/>
              <a:t> pot </a:t>
            </a:r>
            <a:r>
              <a:rPr lang="en-US" sz="2000" dirty="0" err="1"/>
              <a:t>în</a:t>
            </a:r>
            <a:r>
              <a:rPr lang="en-US" sz="2000" dirty="0"/>
              <a:t> mod </a:t>
            </a:r>
            <a:r>
              <a:rPr lang="en-US" sz="2000" dirty="0" err="1"/>
              <a:t>optim</a:t>
            </a:r>
            <a:r>
              <a:rPr lang="ro-RO" sz="2000" dirty="0"/>
              <a:t> </a:t>
            </a:r>
            <a:r>
              <a:rPr lang="en-US" sz="2000" dirty="0"/>
              <a:t>profit</a:t>
            </a:r>
            <a:r>
              <a:rPr lang="ro-RO" sz="2000" dirty="0"/>
              <a:t>a</a:t>
            </a:r>
            <a:r>
              <a:rPr lang="en-US" sz="2000" dirty="0"/>
              <a:t> de </a:t>
            </a:r>
            <a:r>
              <a:rPr lang="en-US" sz="2000" dirty="0" err="1"/>
              <a:t>realizările</a:t>
            </a:r>
            <a:r>
              <a:rPr lang="en-US" sz="2000" dirty="0"/>
              <a:t> INM, </a:t>
            </a:r>
            <a:r>
              <a:rPr lang="en-US" sz="2000" dirty="0" err="1"/>
              <a:t>majoritatea</a:t>
            </a:r>
            <a:r>
              <a:rPr lang="en-US" sz="2000" dirty="0"/>
              <a:t> INMI </a:t>
            </a:r>
            <a:r>
              <a:rPr lang="en-US" sz="2000" dirty="0" err="1"/>
              <a:t>produc</a:t>
            </a:r>
            <a:r>
              <a:rPr lang="en-US" sz="2000" dirty="0"/>
              <a:t> </a:t>
            </a:r>
            <a:r>
              <a:rPr lang="en-US" sz="2000" dirty="0" err="1"/>
              <a:t>materiale</a:t>
            </a:r>
            <a:r>
              <a:rPr lang="en-US" sz="2000" dirty="0"/>
              <a:t> de </a:t>
            </a:r>
            <a:r>
              <a:rPr lang="en-US" sz="2000" dirty="0" err="1"/>
              <a:t>referință</a:t>
            </a:r>
            <a:r>
              <a:rPr lang="en-US" sz="2000" dirty="0"/>
              <a:t> certificate (CRM) care pot fi</a:t>
            </a:r>
            <a:r>
              <a:rPr lang="ro-RO" sz="2000" dirty="0"/>
              <a:t>v</a:t>
            </a:r>
            <a:r>
              <a:rPr lang="en-US" sz="2000" dirty="0" err="1"/>
              <a:t>folosit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calibrare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astfel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servească</a:t>
            </a:r>
            <a:r>
              <a:rPr lang="en-US" sz="2000" dirty="0"/>
              <a:t> </a:t>
            </a:r>
            <a:r>
              <a:rPr lang="en-US" sz="2000" dirty="0" err="1"/>
              <a:t>drept</a:t>
            </a:r>
            <a:r>
              <a:rPr lang="en-US" sz="2000" dirty="0"/>
              <a:t> </a:t>
            </a:r>
            <a:r>
              <a:rPr lang="en-US" sz="2000" dirty="0" err="1"/>
              <a:t>punte</a:t>
            </a:r>
            <a:r>
              <a:rPr lang="en-US" sz="2000" dirty="0"/>
              <a:t> de la </a:t>
            </a:r>
            <a:r>
              <a:rPr lang="ro-RO" sz="2000" dirty="0"/>
              <a:t>INM </a:t>
            </a:r>
            <a:r>
              <a:rPr lang="en-US" sz="2000" dirty="0"/>
              <a:t>la </a:t>
            </a:r>
            <a:r>
              <a:rPr lang="en-US" sz="2000" dirty="0" err="1"/>
              <a:t>utilizatorul</a:t>
            </a:r>
            <a:r>
              <a:rPr lang="en-US" sz="2000" dirty="0"/>
              <a:t> final.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313002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Entități metrologice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 În 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privește</a:t>
            </a:r>
            <a:r>
              <a:rPr lang="en-US" sz="2000" dirty="0"/>
              <a:t> </a:t>
            </a:r>
            <a:r>
              <a:rPr lang="en-US" sz="2000" dirty="0" err="1"/>
              <a:t>măsurătorile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, </a:t>
            </a:r>
            <a:r>
              <a:rPr lang="en-US" sz="2000" dirty="0" err="1"/>
              <a:t>principalele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primele</a:t>
            </a:r>
            <a:r>
              <a:rPr lang="en-US" sz="2000" dirty="0"/>
              <a:t> </a:t>
            </a:r>
            <a:r>
              <a:rPr lang="en-US" sz="2000" dirty="0" err="1"/>
              <a:t>activități</a:t>
            </a:r>
            <a:r>
              <a:rPr lang="en-US" sz="2000" dirty="0"/>
              <a:t> INM au </a:t>
            </a:r>
            <a:r>
              <a:rPr lang="en-US" sz="2000" dirty="0" err="1"/>
              <a:t>fost</a:t>
            </a:r>
            <a:r>
              <a:rPr lang="en-US" sz="2000" dirty="0"/>
              <a:t> legate de </a:t>
            </a:r>
            <a:r>
              <a:rPr lang="en-US" sz="2000" dirty="0" err="1"/>
              <a:t>măsurători</a:t>
            </a:r>
            <a:r>
              <a:rPr lang="en-US" sz="2000" dirty="0"/>
              <a:t> de </a:t>
            </a:r>
            <a:r>
              <a:rPr lang="en-US" sz="2000" dirty="0" err="1"/>
              <a:t>dimensiuni</a:t>
            </a:r>
            <a:r>
              <a:rPr lang="en-US" sz="2000" dirty="0"/>
              <a:t> pe </a:t>
            </a:r>
            <a:r>
              <a:rPr lang="en-US" sz="2000" dirty="0" err="1"/>
              <a:t>structuri</a:t>
            </a:r>
            <a:r>
              <a:rPr lang="en-US" sz="2000" dirty="0"/>
              <a:t> de </a:t>
            </a:r>
            <a:r>
              <a:rPr lang="en-US" sz="2000" dirty="0" err="1"/>
              <a:t>suprafață</a:t>
            </a:r>
            <a:r>
              <a:rPr lang="en-US" sz="2000" dirty="0"/>
              <a:t> („</a:t>
            </a:r>
            <a:r>
              <a:rPr lang="en-US" sz="2000" dirty="0" err="1"/>
              <a:t>dimensiuni</a:t>
            </a:r>
            <a:r>
              <a:rPr lang="en-US" sz="2000" dirty="0"/>
              <a:t> </a:t>
            </a:r>
            <a:r>
              <a:rPr lang="en-US" sz="2000" dirty="0" err="1"/>
              <a:t>critice</a:t>
            </a:r>
            <a:r>
              <a:rPr lang="en-US" sz="2000" dirty="0"/>
              <a:t>”) </a:t>
            </a:r>
            <a:r>
              <a:rPr lang="en-US" sz="2000" dirty="0" err="1"/>
              <a:t>adesea</a:t>
            </a:r>
            <a:r>
              <a:rPr lang="en-US" sz="2000" dirty="0"/>
              <a:t> legate de </a:t>
            </a:r>
            <a:r>
              <a:rPr lang="en-US" sz="2000" dirty="0" err="1"/>
              <a:t>aplicațiile</a:t>
            </a:r>
            <a:r>
              <a:rPr lang="en-US" sz="2000" dirty="0"/>
              <a:t> micro-</a:t>
            </a:r>
            <a:r>
              <a:rPr lang="en-US" sz="2000" dirty="0" err="1"/>
              <a:t>electronice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ro-RO" sz="2000" dirty="0"/>
              <a:t>INM</a:t>
            </a:r>
            <a:r>
              <a:rPr lang="en-US" sz="2000" dirty="0"/>
              <a:t> au </a:t>
            </a:r>
            <a:r>
              <a:rPr lang="en-US" sz="2000" dirty="0" err="1"/>
              <a:t>dezvoltat</a:t>
            </a:r>
            <a:r>
              <a:rPr lang="en-US" sz="2000" dirty="0"/>
              <a:t> </a:t>
            </a:r>
            <a:r>
              <a:rPr lang="en-US" sz="2000" dirty="0" err="1"/>
              <a:t>instrumentele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metodele</a:t>
            </a:r>
            <a:r>
              <a:rPr lang="en-US" sz="2000" dirty="0"/>
              <a:t> care permit o </a:t>
            </a:r>
            <a:r>
              <a:rPr lang="en-US" sz="2000" dirty="0" err="1"/>
              <a:t>calibrare</a:t>
            </a:r>
            <a:r>
              <a:rPr lang="en-US" sz="2000" dirty="0"/>
              <a:t> </a:t>
            </a:r>
            <a:r>
              <a:rPr lang="en-US" sz="2000" dirty="0" err="1"/>
              <a:t>trasabilă</a:t>
            </a:r>
            <a:r>
              <a:rPr lang="en-US" sz="2000" dirty="0"/>
              <a:t> a </a:t>
            </a:r>
            <a:r>
              <a:rPr lang="en-US" sz="2000" dirty="0" err="1"/>
              <a:t>microscoapelor</a:t>
            </a:r>
            <a:r>
              <a:rPr lang="en-US" sz="2000" dirty="0"/>
              <a:t> cu </a:t>
            </a:r>
            <a:r>
              <a:rPr lang="en-US" sz="2000" dirty="0" err="1"/>
              <a:t>sonde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r>
              <a:rPr lang="ro-RO" sz="2000" dirty="0"/>
              <a:t> </a:t>
            </a:r>
            <a:r>
              <a:rPr lang="en-US" sz="2000" dirty="0"/>
              <a:t>(de </a:t>
            </a:r>
            <a:r>
              <a:rPr lang="en-US" sz="2000" dirty="0" err="1"/>
              <a:t>exemplu</a:t>
            </a:r>
            <a:r>
              <a:rPr lang="en-US" sz="2000" dirty="0"/>
              <a:t>, STM, AFM). În </a:t>
            </a:r>
            <a:r>
              <a:rPr lang="en-US" sz="2000" dirty="0" err="1"/>
              <a:t>consecință</a:t>
            </a:r>
            <a:r>
              <a:rPr lang="en-US" sz="2000" dirty="0"/>
              <a:t>, </a:t>
            </a:r>
            <a:r>
              <a:rPr lang="en-US" sz="2000" dirty="0" err="1"/>
              <a:t>aceasta</a:t>
            </a:r>
            <a:r>
              <a:rPr lang="en-US" sz="2000" dirty="0"/>
              <a:t> a </a:t>
            </a:r>
            <a:r>
              <a:rPr lang="en-US" sz="2000" dirty="0" err="1"/>
              <a:t>crescut</a:t>
            </a:r>
            <a:r>
              <a:rPr lang="en-US" sz="2000" dirty="0"/>
              <a:t> </a:t>
            </a:r>
            <a:r>
              <a:rPr lang="en-US" sz="2000" dirty="0" err="1"/>
              <a:t>acuratețea</a:t>
            </a:r>
            <a:r>
              <a:rPr lang="en-US" sz="2000" dirty="0"/>
              <a:t> </a:t>
            </a:r>
            <a:r>
              <a:rPr lang="en-US" sz="2000" dirty="0" err="1"/>
              <a:t>rezultatelor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 </a:t>
            </a:r>
            <a:r>
              <a:rPr lang="en-US" sz="2000" dirty="0" err="1"/>
              <a:t>obținute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/>
              <a:t>Cu </a:t>
            </a:r>
            <a:r>
              <a:rPr lang="en-US" sz="2000" dirty="0" err="1"/>
              <a:t>timpul</a:t>
            </a:r>
            <a:r>
              <a:rPr lang="en-US" sz="2000" dirty="0"/>
              <a:t>,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aspecte</a:t>
            </a:r>
            <a:r>
              <a:rPr lang="en-US" sz="2000" dirty="0"/>
              <a:t> ale </a:t>
            </a:r>
            <a:r>
              <a:rPr lang="en-US" sz="2000" dirty="0" err="1"/>
              <a:t>măsurătorilor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au </a:t>
            </a:r>
            <a:r>
              <a:rPr lang="en-US" sz="2000" dirty="0" err="1"/>
              <a:t>intrat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activităților</a:t>
            </a:r>
            <a:r>
              <a:rPr lang="en-US" sz="2000" dirty="0"/>
              <a:t> </a:t>
            </a:r>
            <a:r>
              <a:rPr lang="ro-RO" sz="2000" dirty="0"/>
              <a:t>INM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caracterizarea</a:t>
            </a:r>
            <a:r>
              <a:rPr lang="en-US" sz="2000" dirty="0"/>
              <a:t> </a:t>
            </a:r>
            <a:r>
              <a:rPr lang="en-US" sz="2000" dirty="0" err="1"/>
              <a:t>nanomaterialelor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special a </a:t>
            </a:r>
            <a:r>
              <a:rPr lang="ro-RO" sz="2000" dirty="0"/>
              <a:t>NP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În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domenii</a:t>
            </a:r>
            <a:r>
              <a:rPr lang="en-US" sz="2000" dirty="0"/>
              <a:t>, de </a:t>
            </a:r>
            <a:r>
              <a:rPr lang="en-US" sz="2000" dirty="0" err="1"/>
              <a:t>exemplu</a:t>
            </a:r>
            <a:r>
              <a:rPr lang="en-US" sz="2000" dirty="0"/>
              <a:t>, </a:t>
            </a:r>
            <a:r>
              <a:rPr lang="en-US" sz="2000" dirty="0" err="1"/>
              <a:t>biologie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instanțe</a:t>
            </a:r>
            <a:r>
              <a:rPr lang="en-US" sz="2000" dirty="0"/>
              <a:t> au </a:t>
            </a:r>
            <a:r>
              <a:rPr lang="en-US" sz="2000" dirty="0" err="1"/>
              <a:t>jucat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joacă</a:t>
            </a:r>
            <a:r>
              <a:rPr lang="en-US" sz="2000" dirty="0"/>
              <a:t> </a:t>
            </a:r>
            <a:r>
              <a:rPr lang="en-US" sz="2000" dirty="0" err="1"/>
              <a:t>încă</a:t>
            </a:r>
            <a:r>
              <a:rPr lang="en-US" sz="2000" dirty="0"/>
              <a:t> un </a:t>
            </a:r>
            <a:r>
              <a:rPr lang="en-US" sz="2000" dirty="0" err="1"/>
              <a:t>rol</a:t>
            </a:r>
            <a:r>
              <a:rPr lang="en-US" sz="2000" dirty="0"/>
              <a:t> </a:t>
            </a:r>
            <a:r>
              <a:rPr lang="en-US" sz="2000" dirty="0" err="1"/>
              <a:t>metrologic</a:t>
            </a:r>
            <a:r>
              <a:rPr lang="en-US" sz="2000" dirty="0"/>
              <a:t> important.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73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Consumatoii, cetățenii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" y="1600200"/>
            <a:ext cx="9053945" cy="4525962"/>
          </a:xfrm>
        </p:spPr>
        <p:txBody>
          <a:bodyPr/>
          <a:lstStyle/>
          <a:p>
            <a:r>
              <a:rPr lang="en-US" sz="2000" dirty="0" err="1"/>
              <a:t>Ambiția</a:t>
            </a:r>
            <a:r>
              <a:rPr lang="en-US" sz="2000" dirty="0"/>
              <a:t> </a:t>
            </a:r>
            <a:r>
              <a:rPr lang="en-US" sz="2000" dirty="0" err="1"/>
              <a:t>supremă</a:t>
            </a:r>
            <a:r>
              <a:rPr lang="en-US" sz="2000" dirty="0"/>
              <a:t> a </a:t>
            </a:r>
            <a:r>
              <a:rPr lang="en-US" sz="2000" dirty="0" err="1"/>
              <a:t>metrologiei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a </a:t>
            </a:r>
            <a:r>
              <a:rPr lang="en-US" sz="2000" dirty="0" err="1"/>
              <a:t>contribui</a:t>
            </a:r>
            <a:r>
              <a:rPr lang="en-US" sz="2000" dirty="0"/>
              <a:t> la </a:t>
            </a:r>
            <a:r>
              <a:rPr lang="en-US" sz="2000" dirty="0" err="1"/>
              <a:t>bunăstarea</a:t>
            </a:r>
            <a:r>
              <a:rPr lang="en-US" sz="2000" dirty="0"/>
              <a:t> </a:t>
            </a:r>
            <a:r>
              <a:rPr lang="en-US" sz="2000" dirty="0" err="1"/>
              <a:t>cetățenilor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îmbunătățirea</a:t>
            </a:r>
            <a:r>
              <a:rPr lang="en-US" sz="2000" dirty="0"/>
              <a:t> </a:t>
            </a:r>
            <a:r>
              <a:rPr lang="en-US" sz="2000" dirty="0" err="1"/>
              <a:t>fiabilității</a:t>
            </a:r>
            <a:r>
              <a:rPr lang="ro-RO" sz="2000" dirty="0"/>
              <a:t> </a:t>
            </a:r>
            <a:r>
              <a:rPr lang="en-US" sz="2000" dirty="0" err="1"/>
              <a:t>rezultatele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 la un cost </a:t>
            </a:r>
            <a:r>
              <a:rPr lang="en-US" sz="2000" dirty="0" err="1"/>
              <a:t>accesibil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Un </a:t>
            </a:r>
            <a:r>
              <a:rPr lang="en-US" sz="2000" dirty="0" err="1"/>
              <a:t>efect</a:t>
            </a:r>
            <a:r>
              <a:rPr lang="en-US" sz="2000" dirty="0"/>
              <a:t> direct </a:t>
            </a:r>
            <a:r>
              <a:rPr lang="en-US" sz="2000" dirty="0" err="1"/>
              <a:t>asupra</a:t>
            </a:r>
            <a:r>
              <a:rPr lang="en-US" sz="2000" dirty="0"/>
              <a:t> </a:t>
            </a:r>
            <a:r>
              <a:rPr lang="en-US" sz="2000" dirty="0" err="1"/>
              <a:t>bunăstării</a:t>
            </a:r>
            <a:r>
              <a:rPr lang="en-US" sz="2000" dirty="0"/>
              <a:t> </a:t>
            </a:r>
            <a:r>
              <a:rPr lang="en-US" sz="2000" dirty="0" err="1"/>
              <a:t>cetățenilor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acela</a:t>
            </a:r>
            <a:r>
              <a:rPr lang="en-US" sz="2000" dirty="0"/>
              <a:t> de </a:t>
            </a:r>
            <a:r>
              <a:rPr lang="en-US" sz="2000" dirty="0" err="1"/>
              <a:t>creștere</a:t>
            </a:r>
            <a:r>
              <a:rPr lang="ro-RO" sz="2000" dirty="0"/>
              <a:t> a </a:t>
            </a:r>
            <a:r>
              <a:rPr lang="en-US" sz="2000" dirty="0" err="1"/>
              <a:t>încreder</a:t>
            </a:r>
            <a:r>
              <a:rPr lang="ro-RO" sz="2000" dirty="0"/>
              <a:t>ii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datele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cu care ne </a:t>
            </a:r>
            <a:r>
              <a:rPr lang="en-US" sz="2000" dirty="0" err="1"/>
              <a:t>confruntăm</a:t>
            </a:r>
            <a:r>
              <a:rPr lang="en-US" sz="2000" dirty="0"/>
              <a:t> </a:t>
            </a:r>
            <a:r>
              <a:rPr lang="ro-RO" sz="2000" dirty="0"/>
              <a:t>cotidian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informațiile</a:t>
            </a:r>
            <a:r>
              <a:rPr lang="en-US" sz="2000" dirty="0"/>
              <a:t> de </a:t>
            </a:r>
            <a:r>
              <a:rPr lang="en-US" sz="2000" dirty="0" err="1"/>
              <a:t>pe</a:t>
            </a:r>
            <a:r>
              <a:rPr lang="ro-RO" sz="2000" dirty="0"/>
              <a:t> </a:t>
            </a:r>
            <a:r>
              <a:rPr lang="en-US" sz="2000" dirty="0" err="1"/>
              <a:t>etichetele</a:t>
            </a:r>
            <a:r>
              <a:rPr lang="en-US" sz="2000" dirty="0"/>
              <a:t> </a:t>
            </a:r>
            <a:r>
              <a:rPr lang="en-US" sz="2000" dirty="0" err="1"/>
              <a:t>produselor</a:t>
            </a:r>
            <a:r>
              <a:rPr lang="en-US" sz="2000" dirty="0"/>
              <a:t> </a:t>
            </a:r>
            <a:r>
              <a:rPr lang="en-US" sz="2000" dirty="0" err="1"/>
              <a:t>alimentare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care le </a:t>
            </a:r>
            <a:r>
              <a:rPr lang="en-US" sz="2000" dirty="0" err="1"/>
              <a:t>consumăm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eficacitatea</a:t>
            </a:r>
            <a:r>
              <a:rPr lang="en-US" sz="2000" dirty="0"/>
              <a:t> </a:t>
            </a:r>
            <a:r>
              <a:rPr lang="en-US" sz="2000" dirty="0" err="1"/>
              <a:t>cremei</a:t>
            </a:r>
            <a:r>
              <a:rPr lang="en-US" sz="2000" dirty="0"/>
              <a:t> </a:t>
            </a:r>
            <a:r>
              <a:rPr lang="en-US" sz="2000" dirty="0" err="1"/>
              <a:t>solare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care o </a:t>
            </a:r>
            <a:r>
              <a:rPr lang="en-US" sz="2000" dirty="0" err="1"/>
              <a:t>aplicăm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pielea</a:t>
            </a:r>
            <a:r>
              <a:rPr lang="en-US" sz="2000" dirty="0"/>
              <a:t> </a:t>
            </a:r>
            <a:r>
              <a:rPr lang="en-US" sz="2000" dirty="0" err="1"/>
              <a:t>copiilor</a:t>
            </a:r>
            <a:r>
              <a:rPr lang="en-US" sz="2000" dirty="0"/>
              <a:t> </a:t>
            </a:r>
            <a:r>
              <a:rPr lang="en-US" sz="2000" dirty="0" err="1"/>
              <a:t>noștri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ro-RO" sz="2000" dirty="0"/>
              <a:t> Întrun mo</a:t>
            </a:r>
            <a:r>
              <a:rPr lang="en-US" sz="2000" dirty="0"/>
              <a:t>d </a:t>
            </a:r>
            <a:r>
              <a:rPr lang="en-US" sz="2000" dirty="0" err="1"/>
              <a:t>mai</a:t>
            </a:r>
            <a:r>
              <a:rPr lang="en-US" sz="2000" dirty="0"/>
              <a:t> indirect, </a:t>
            </a:r>
            <a:r>
              <a:rPr lang="en-US" sz="2000" dirty="0" err="1"/>
              <a:t>fiabilitatea</a:t>
            </a:r>
            <a:r>
              <a:rPr lang="en-US" sz="2000" dirty="0"/>
              <a:t> </a:t>
            </a:r>
            <a:r>
              <a:rPr lang="en-US" sz="2000" dirty="0" err="1"/>
              <a:t>îmbunătățită</a:t>
            </a:r>
            <a:r>
              <a:rPr lang="en-US" sz="2000" dirty="0"/>
              <a:t> a </a:t>
            </a:r>
            <a:r>
              <a:rPr lang="en-US" sz="2000" dirty="0" err="1"/>
              <a:t>măsurătorilor</a:t>
            </a:r>
            <a:r>
              <a:rPr lang="en-US" sz="2000" dirty="0"/>
              <a:t> </a:t>
            </a:r>
            <a:r>
              <a:rPr lang="en-US" sz="2000" dirty="0" err="1"/>
              <a:t>crește</a:t>
            </a:r>
            <a:r>
              <a:rPr lang="en-US" sz="2000" dirty="0"/>
              <a:t> </a:t>
            </a:r>
            <a:r>
              <a:rPr lang="en-US" sz="2000" dirty="0" err="1"/>
              <a:t>eficacitatea</a:t>
            </a:r>
            <a:r>
              <a:rPr lang="en-US" sz="2000" dirty="0"/>
              <a:t> </a:t>
            </a:r>
            <a:r>
              <a:rPr lang="en-US" sz="2000" dirty="0" err="1"/>
              <a:t>modului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care </a:t>
            </a:r>
            <a:r>
              <a:rPr lang="en-US" sz="2000" dirty="0" err="1"/>
              <a:t>folosim</a:t>
            </a:r>
            <a:r>
              <a:rPr lang="ro-RO" sz="2000" dirty="0"/>
              <a:t> </a:t>
            </a:r>
            <a:r>
              <a:rPr lang="en-US" sz="2000" dirty="0" err="1"/>
              <a:t>resurse</a:t>
            </a:r>
            <a:r>
              <a:rPr lang="en-US" sz="2000" dirty="0"/>
              <a:t> </a:t>
            </a:r>
            <a:r>
              <a:rPr lang="en-US" sz="2000" dirty="0" err="1"/>
              <a:t>naturale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reduce </a:t>
            </a:r>
            <a:r>
              <a:rPr lang="en-US" sz="2000" dirty="0" err="1"/>
              <a:t>riscurile</a:t>
            </a:r>
            <a:r>
              <a:rPr lang="en-US" sz="2000" dirty="0"/>
              <a:t> la care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expusă</a:t>
            </a:r>
            <a:r>
              <a:rPr lang="en-US" sz="2000" dirty="0"/>
              <a:t> o </a:t>
            </a:r>
            <a:r>
              <a:rPr lang="en-US" sz="2000" dirty="0" err="1"/>
              <a:t>industrie</a:t>
            </a:r>
            <a:r>
              <a:rPr lang="en-US" sz="2000" dirty="0"/>
              <a:t> </a:t>
            </a:r>
            <a:r>
              <a:rPr lang="en-US" sz="2000" dirty="0" err="1"/>
              <a:t>globalizată</a:t>
            </a:r>
            <a:r>
              <a:rPr lang="en-US" sz="2000" dirty="0"/>
              <a:t>, care </a:t>
            </a:r>
            <a:r>
              <a:rPr lang="en-US" sz="2000" dirty="0" err="1"/>
              <a:t>creează</a:t>
            </a:r>
            <a:r>
              <a:rPr lang="en-US" sz="2000" dirty="0"/>
              <a:t> </a:t>
            </a:r>
            <a:r>
              <a:rPr lang="en-US" sz="2000" dirty="0" err="1"/>
              <a:t>locuri</a:t>
            </a:r>
            <a:r>
              <a:rPr lang="en-US" sz="2000" dirty="0"/>
              <a:t> de </a:t>
            </a:r>
            <a:r>
              <a:rPr lang="en-US" sz="2000" dirty="0" err="1"/>
              <a:t>muncă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bogăție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r>
              <a:rPr lang="en-US" sz="2000" dirty="0" err="1"/>
              <a:t>Ambiția</a:t>
            </a:r>
            <a:r>
              <a:rPr lang="en-US" sz="2000" dirty="0"/>
              <a:t> </a:t>
            </a:r>
            <a:r>
              <a:rPr lang="en-US" sz="2000" dirty="0" err="1"/>
              <a:t>supremă</a:t>
            </a:r>
            <a:r>
              <a:rPr lang="en-US" sz="2000" dirty="0"/>
              <a:t> a </a:t>
            </a:r>
            <a:r>
              <a:rPr lang="en-US" sz="2000" dirty="0" err="1"/>
              <a:t>metrologiei</a:t>
            </a:r>
            <a:r>
              <a:rPr lang="en-US" sz="2000" dirty="0"/>
              <a:t>, </a:t>
            </a:r>
            <a:r>
              <a:rPr lang="en-US" sz="2000" dirty="0" err="1"/>
              <a:t>menționată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sus</a:t>
            </a:r>
            <a:r>
              <a:rPr lang="en-US" sz="2000" dirty="0"/>
              <a:t>, nu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diferită</a:t>
            </a:r>
            <a:r>
              <a:rPr lang="en-US" sz="2000" dirty="0"/>
              <a:t> de </a:t>
            </a:r>
            <a:r>
              <a:rPr lang="en-US" sz="2000" dirty="0" err="1"/>
              <a:t>scopul</a:t>
            </a:r>
            <a:r>
              <a:rPr lang="en-US" sz="2000" dirty="0"/>
              <a:t> principal al </a:t>
            </a:r>
            <a:r>
              <a:rPr lang="en-US" sz="2000" dirty="0" err="1"/>
              <a:t>nanometrologiei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ro-RO" sz="2000" dirty="0"/>
              <a:t>F</a:t>
            </a:r>
            <a:r>
              <a:rPr lang="en-US" sz="2000" dirty="0" err="1"/>
              <a:t>ocalizarea</a:t>
            </a:r>
            <a:r>
              <a:rPr lang="en-US" sz="2000" dirty="0"/>
              <a:t> </a:t>
            </a:r>
            <a:r>
              <a:rPr lang="en-US" sz="2000" dirty="0" err="1"/>
              <a:t>nanometrologiei</a:t>
            </a:r>
            <a:r>
              <a:rPr lang="en-US" sz="2000" dirty="0"/>
              <a:t> pe zona </a:t>
            </a:r>
            <a:r>
              <a:rPr lang="en-US" sz="2000" dirty="0" err="1"/>
              <a:t>în</a:t>
            </a:r>
            <a:r>
              <a:rPr lang="en-US" sz="2000" dirty="0"/>
              <a:t> curs de </a:t>
            </a:r>
            <a:r>
              <a:rPr lang="en-US" sz="2000" dirty="0" err="1"/>
              <a:t>dezvoltare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relativ</a:t>
            </a:r>
            <a:r>
              <a:rPr lang="en-US" sz="2000" dirty="0"/>
              <a:t> </a:t>
            </a:r>
            <a:r>
              <a:rPr lang="en-US" sz="2000" dirty="0" err="1"/>
              <a:t>tânără</a:t>
            </a:r>
            <a:r>
              <a:rPr lang="en-US" sz="2000" dirty="0"/>
              <a:t> a </a:t>
            </a:r>
            <a:r>
              <a:rPr lang="en-US" sz="2000" dirty="0" err="1"/>
              <a:t>nanotehnologiei</a:t>
            </a:r>
            <a:r>
              <a:rPr lang="en-US" sz="2000" dirty="0"/>
              <a:t> </a:t>
            </a:r>
            <a:r>
              <a:rPr lang="en-US" sz="2000" dirty="0" err="1"/>
              <a:t>implică</a:t>
            </a:r>
            <a:r>
              <a:rPr lang="en-US" sz="2000" dirty="0"/>
              <a:t> </a:t>
            </a:r>
            <a:r>
              <a:rPr lang="en-US" sz="2000" dirty="0" err="1"/>
              <a:t>faptul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există</a:t>
            </a:r>
            <a:r>
              <a:rPr lang="ro-RO" sz="2000" dirty="0"/>
              <a:t> </a:t>
            </a:r>
            <a:r>
              <a:rPr lang="en-US" sz="2000" dirty="0" err="1"/>
              <a:t>încă</a:t>
            </a:r>
            <a:r>
              <a:rPr lang="en-US" sz="2000" dirty="0"/>
              <a:t> o mare </a:t>
            </a:r>
            <a:r>
              <a:rPr lang="en-US" sz="2000" dirty="0" err="1"/>
              <a:t>incertitudine</a:t>
            </a:r>
            <a:r>
              <a:rPr lang="en-US" sz="2000" dirty="0"/>
              <a:t>, o parte din care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rezolvată</a:t>
            </a:r>
            <a:r>
              <a:rPr lang="en-US" sz="2000" dirty="0"/>
              <a:t> </a:t>
            </a:r>
            <a:r>
              <a:rPr lang="en-US" sz="2000" dirty="0" err="1"/>
              <a:t>doar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măsurători</a:t>
            </a:r>
            <a:r>
              <a:rPr lang="en-US" sz="2000" dirty="0"/>
              <a:t> din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fiabile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68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Nanometrologia vs Standardizarea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525962"/>
          </a:xfrm>
        </p:spPr>
        <p:txBody>
          <a:bodyPr/>
          <a:lstStyle/>
          <a:p>
            <a:r>
              <a:rPr lang="en-US" sz="2000" dirty="0" err="1"/>
              <a:t>Standardizarea</a:t>
            </a:r>
            <a:r>
              <a:rPr lang="en-US" sz="2000" dirty="0"/>
              <a:t> (ca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standardelor</a:t>
            </a:r>
            <a:r>
              <a:rPr lang="en-US" sz="2000" dirty="0"/>
              <a:t> </a:t>
            </a:r>
            <a:r>
              <a:rPr lang="en-US" sz="2000" dirty="0" err="1"/>
              <a:t>documentare</a:t>
            </a:r>
            <a:r>
              <a:rPr lang="en-US" sz="2000" dirty="0"/>
              <a:t>) </a:t>
            </a:r>
            <a:r>
              <a:rPr lang="en-US" sz="2000" dirty="0" err="1"/>
              <a:t>este</a:t>
            </a:r>
            <a:r>
              <a:rPr lang="en-US" sz="2000" dirty="0"/>
              <a:t> pe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largă</a:t>
            </a:r>
            <a:r>
              <a:rPr lang="ro-RO" sz="2000" dirty="0"/>
              <a:t> </a:t>
            </a:r>
            <a:r>
              <a:rPr lang="en-US" sz="2000" dirty="0" err="1"/>
              <a:t>considerată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premisele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introducerea</a:t>
            </a:r>
            <a:r>
              <a:rPr lang="en-US" sz="2000" dirty="0"/>
              <a:t> cu </a:t>
            </a:r>
            <a:r>
              <a:rPr lang="en-US" sz="2000" dirty="0" err="1"/>
              <a:t>succes</a:t>
            </a:r>
            <a:r>
              <a:rPr lang="en-US" sz="2000" dirty="0"/>
              <a:t> a</a:t>
            </a:r>
            <a:r>
              <a:rPr lang="ro-RO" sz="2000" dirty="0"/>
              <a:t> </a:t>
            </a:r>
            <a:r>
              <a:rPr lang="en-US" sz="2000" dirty="0" err="1"/>
              <a:t>nanotehnologii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industrie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 err="1"/>
              <a:t>Nanotehnologia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nenumăratele</a:t>
            </a:r>
            <a:r>
              <a:rPr lang="en-US" sz="2000" dirty="0"/>
              <a:t> sale </a:t>
            </a:r>
            <a:r>
              <a:rPr lang="en-US" sz="2000" dirty="0" err="1"/>
              <a:t>aplicații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avea</a:t>
            </a:r>
            <a:r>
              <a:rPr lang="en-US" sz="2000" dirty="0"/>
              <a:t> </a:t>
            </a:r>
            <a:r>
              <a:rPr lang="en-US" sz="2000" dirty="0" err="1"/>
              <a:t>nevoie</a:t>
            </a:r>
            <a:r>
              <a:rPr lang="ro-RO" sz="2000" dirty="0"/>
              <a:t> de </a:t>
            </a:r>
            <a:r>
              <a:rPr lang="en-US" sz="2000" dirty="0" err="1"/>
              <a:t>standardizare</a:t>
            </a:r>
            <a:r>
              <a:rPr lang="en-US" sz="2000" dirty="0"/>
              <a:t> </a:t>
            </a:r>
            <a:r>
              <a:rPr lang="en-US" sz="2000" dirty="0" err="1"/>
              <a:t>privind</a:t>
            </a:r>
            <a:r>
              <a:rPr lang="en-US" sz="2000" dirty="0"/>
              <a:t>: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1) terminologie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nomenclatură</a:t>
            </a:r>
            <a:r>
              <a:rPr lang="en-US" sz="2000" dirty="0"/>
              <a:t>;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2) </a:t>
            </a:r>
            <a:r>
              <a:rPr lang="en-US" sz="2000" dirty="0" err="1"/>
              <a:t>măsurarea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caracterizarea</a:t>
            </a:r>
            <a:r>
              <a:rPr lang="en-US" sz="2000" dirty="0"/>
              <a:t> </a:t>
            </a:r>
            <a:r>
              <a:rPr lang="en-US" sz="2000" dirty="0" err="1"/>
              <a:t>nanomaterialelor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sistemelor</a:t>
            </a:r>
            <a:r>
              <a:rPr lang="en-US" sz="2000" dirty="0"/>
              <a:t>;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3) HSE</a:t>
            </a:r>
            <a:r>
              <a:rPr lang="ro-RO" sz="2000" dirty="0"/>
              <a:t> (sănătate, siguranță și mediul ambiant)</a:t>
            </a:r>
            <a:r>
              <a:rPr lang="en-US" sz="2000" dirty="0"/>
              <a:t>; </a:t>
            </a:r>
            <a:r>
              <a:rPr lang="en-US" sz="2000" dirty="0" err="1"/>
              <a:t>și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4) </a:t>
            </a:r>
            <a:r>
              <a:rPr lang="en-US" sz="2000" dirty="0" err="1"/>
              <a:t>standarde</a:t>
            </a:r>
            <a:r>
              <a:rPr lang="en-US" sz="2000" dirty="0"/>
              <a:t> de </a:t>
            </a:r>
            <a:r>
              <a:rPr lang="en-US" sz="2000" dirty="0" err="1"/>
              <a:t>produs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ro-RO" sz="2000" dirty="0"/>
              <a:t>5) Tehnici de măsurări ăn nanotehnologii</a:t>
            </a:r>
          </a:p>
        </p:txBody>
      </p:sp>
    </p:spTree>
    <p:extLst>
      <p:ext uri="{BB962C8B-B14F-4D97-AF65-F5344CB8AC3E}">
        <p14:creationId xmlns:p14="http://schemas.microsoft.com/office/powerpoint/2010/main" val="20975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Introduction to </a:t>
            </a:r>
            <a:r>
              <a:rPr lang="en-US" sz="3000" dirty="0" err="1"/>
              <a:t>Nanometrology</a:t>
            </a:r>
            <a:r>
              <a:rPr lang="en-US" sz="3000" dirty="0"/>
              <a:t>: What is it? Why is it</a:t>
            </a:r>
            <a:r>
              <a:rPr lang="ro-RO" sz="3000" dirty="0"/>
              <a:t> </a:t>
            </a:r>
            <a:r>
              <a:rPr lang="en-US" sz="3000" dirty="0"/>
              <a:t>important? What are the main challenges?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25962"/>
          </a:xfrm>
        </p:spPr>
        <p:txBody>
          <a:bodyPr/>
          <a:lstStyle/>
          <a:p>
            <a:r>
              <a:rPr lang="en-US" sz="2000" dirty="0" err="1"/>
              <a:t>Metrologia</a:t>
            </a:r>
            <a:r>
              <a:rPr lang="en-US" sz="2000" dirty="0"/>
              <a:t> </a:t>
            </a:r>
            <a:r>
              <a:rPr lang="ro-RO" sz="2000" dirty="0"/>
              <a:t>-</a:t>
            </a:r>
            <a:r>
              <a:rPr lang="en-US" sz="2000" dirty="0"/>
              <a:t> </a:t>
            </a:r>
            <a:r>
              <a:rPr lang="en-US" sz="2000" dirty="0" err="1"/>
              <a:t>știința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,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nanometrologia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acea</a:t>
            </a:r>
            <a:r>
              <a:rPr lang="en-US" sz="2000" dirty="0"/>
              <a:t> parte a </a:t>
            </a:r>
            <a:r>
              <a:rPr lang="en-US" sz="2000" dirty="0" err="1"/>
              <a:t>metrologiei</a:t>
            </a:r>
            <a:r>
              <a:rPr lang="en-US" sz="2000" dirty="0"/>
              <a:t> care se </a:t>
            </a:r>
            <a:r>
              <a:rPr lang="en-US" sz="2000" dirty="0" err="1"/>
              <a:t>referă</a:t>
            </a:r>
            <a:r>
              <a:rPr lang="en-US" sz="2000" dirty="0"/>
              <a:t> la</a:t>
            </a:r>
            <a:r>
              <a:rPr lang="ro-RO" sz="2000" dirty="0"/>
              <a:t> </a:t>
            </a:r>
            <a:r>
              <a:rPr lang="en-US" sz="2000" dirty="0" err="1"/>
              <a:t>măsurători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r>
              <a:rPr lang="en-US" sz="2000" dirty="0" err="1"/>
              <a:t>Importanța</a:t>
            </a:r>
            <a:r>
              <a:rPr lang="en-US" sz="2000" dirty="0"/>
              <a:t> </a:t>
            </a:r>
            <a:r>
              <a:rPr lang="en-US" sz="2000" dirty="0" err="1"/>
              <a:t>nanometrologiei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ușor</a:t>
            </a:r>
            <a:r>
              <a:rPr lang="en-US" sz="2000" dirty="0"/>
              <a:t> de </a:t>
            </a:r>
            <a:r>
              <a:rPr lang="en-US" sz="2000" dirty="0" err="1"/>
              <a:t>demonstrat</a:t>
            </a:r>
            <a:r>
              <a:rPr lang="en-US" sz="2000" dirty="0"/>
              <a:t>: </a:t>
            </a:r>
            <a:r>
              <a:rPr lang="en-US" sz="2000" dirty="0" err="1"/>
              <a:t>capacitatea</a:t>
            </a:r>
            <a:r>
              <a:rPr lang="en-US" sz="2000" dirty="0"/>
              <a:t> de a </a:t>
            </a:r>
            <a:r>
              <a:rPr lang="en-US" sz="2000" dirty="0" err="1"/>
              <a:t>măsura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ro-RO" sz="2000" dirty="0"/>
              <a:t> este</a:t>
            </a:r>
            <a:r>
              <a:rPr lang="en-US" sz="2000" dirty="0"/>
              <a:t> un factor </a:t>
            </a:r>
            <a:r>
              <a:rPr lang="en-US" sz="2000" dirty="0" err="1"/>
              <a:t>decisiv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ro-RO" sz="2000" dirty="0"/>
              <a:t>O</a:t>
            </a:r>
            <a:r>
              <a:rPr lang="en-US" sz="2000" dirty="0"/>
              <a:t> </a:t>
            </a:r>
            <a:r>
              <a:rPr lang="en-US" sz="2000" dirty="0" err="1"/>
              <a:t>provoc</a:t>
            </a:r>
            <a:r>
              <a:rPr lang="ro-RO" sz="2000" dirty="0"/>
              <a:t>are</a:t>
            </a:r>
            <a:r>
              <a:rPr lang="en-US" sz="2000" dirty="0"/>
              <a:t> actual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continuare</a:t>
            </a:r>
            <a:r>
              <a:rPr lang="en-US" sz="2000" dirty="0"/>
              <a:t> a </a:t>
            </a:r>
            <a:r>
              <a:rPr lang="en-US" sz="2000" dirty="0" err="1"/>
              <a:t>metodelor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la</a:t>
            </a:r>
            <a:r>
              <a:rPr lang="ro-RO" sz="2000" dirty="0"/>
              <a:t> </a:t>
            </a:r>
            <a:r>
              <a:rPr lang="en-US" sz="2000" dirty="0" err="1"/>
              <a:t>capătul</a:t>
            </a:r>
            <a:r>
              <a:rPr lang="en-US" sz="2000" dirty="0"/>
              <a:t> inferior al </a:t>
            </a:r>
            <a:r>
              <a:rPr lang="en-US" sz="2000" dirty="0" err="1"/>
              <a:t>nanoscalei</a:t>
            </a:r>
            <a:r>
              <a:rPr lang="en-US" sz="2000" dirty="0"/>
              <a:t>, </a:t>
            </a:r>
            <a:r>
              <a:rPr lang="en-US" sz="2000" dirty="0" err="1"/>
              <a:t>permițând</a:t>
            </a:r>
            <a:r>
              <a:rPr lang="en-US" sz="2000" dirty="0"/>
              <a:t> </a:t>
            </a:r>
            <a:r>
              <a:rPr lang="en-US" sz="2000" dirty="0" err="1"/>
              <a:t>astfel</a:t>
            </a:r>
            <a:r>
              <a:rPr lang="en-US" sz="2000" dirty="0"/>
              <a:t> o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bună</a:t>
            </a:r>
            <a:r>
              <a:rPr lang="en-US" sz="2000" dirty="0"/>
              <a:t> </a:t>
            </a:r>
            <a:r>
              <a:rPr lang="en-US" sz="2000" dirty="0" err="1"/>
              <a:t>înțelegere</a:t>
            </a:r>
            <a:r>
              <a:rPr lang="en-US" sz="2000" dirty="0"/>
              <a:t> </a:t>
            </a:r>
            <a:r>
              <a:rPr lang="en-US" sz="2000" dirty="0" err="1"/>
              <a:t>științifică</a:t>
            </a:r>
            <a:r>
              <a:rPr lang="en-US" sz="2000" dirty="0"/>
              <a:t> a </a:t>
            </a:r>
            <a:r>
              <a:rPr lang="en-US" sz="2000" dirty="0" err="1"/>
              <a:t>fenomenelor</a:t>
            </a:r>
            <a:r>
              <a:rPr lang="en-US" sz="2000" dirty="0"/>
              <a:t> care </a:t>
            </a:r>
            <a:r>
              <a:rPr lang="en-US" sz="2000" dirty="0" err="1"/>
              <a:t>apar</a:t>
            </a:r>
            <a:r>
              <a:rPr lang="ro-RO" sz="2000" dirty="0"/>
              <a:t> </a:t>
            </a:r>
            <a:r>
              <a:rPr lang="en-US" sz="2000" dirty="0"/>
              <a:t>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care fac </a:t>
            </a:r>
            <a:r>
              <a:rPr lang="en-US" sz="2000" dirty="0" err="1"/>
              <a:t>nanotehnologia</a:t>
            </a:r>
            <a:r>
              <a:rPr lang="en-US" sz="2000" dirty="0"/>
              <a:t> </a:t>
            </a:r>
            <a:r>
              <a:rPr lang="en-US" sz="2000" dirty="0" err="1"/>
              <a:t>atât</a:t>
            </a:r>
            <a:r>
              <a:rPr lang="en-US" sz="2000" dirty="0"/>
              <a:t> de </a:t>
            </a:r>
            <a:r>
              <a:rPr lang="en-US" sz="2000" dirty="0" err="1"/>
              <a:t>interesantă</a:t>
            </a:r>
            <a:r>
              <a:rPr lang="en-US" sz="2000" dirty="0"/>
              <a:t>. 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809248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Problemele</a:t>
            </a:r>
            <a:r>
              <a:rPr lang="en-US" dirty="0"/>
              <a:t> de </a:t>
            </a:r>
            <a:r>
              <a:rPr lang="en-US" dirty="0" err="1"/>
              <a:t>reglementare</a:t>
            </a:r>
            <a:r>
              <a:rPr lang="en-US" dirty="0"/>
              <a:t> de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importanță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r>
              <a:rPr lang="en-US" sz="2000" dirty="0" err="1"/>
              <a:t>sănătatea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securitatea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muncă</a:t>
            </a:r>
            <a:r>
              <a:rPr lang="en-US" sz="2000" dirty="0"/>
              <a:t> (</a:t>
            </a:r>
            <a:r>
              <a:rPr lang="en-US" sz="2000" dirty="0" err="1"/>
              <a:t>producție</a:t>
            </a:r>
            <a:r>
              <a:rPr lang="en-US" sz="2000" dirty="0"/>
              <a:t> de </a:t>
            </a:r>
            <a:r>
              <a:rPr lang="en-US" sz="2000" dirty="0" err="1"/>
              <a:t>laborator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largă</a:t>
            </a:r>
            <a:r>
              <a:rPr lang="en-US" sz="2000" dirty="0"/>
              <a:t>);</a:t>
            </a:r>
            <a:endParaRPr lang="ro-RO" sz="2000" dirty="0"/>
          </a:p>
          <a:p>
            <a:r>
              <a:rPr lang="en-US" sz="2000" dirty="0" err="1"/>
              <a:t>siguranța</a:t>
            </a:r>
            <a:r>
              <a:rPr lang="en-US" sz="2000" dirty="0"/>
              <a:t> </a:t>
            </a:r>
            <a:r>
              <a:rPr lang="en-US" sz="2000" dirty="0" err="1"/>
              <a:t>produselor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consumatorilor</a:t>
            </a:r>
            <a:r>
              <a:rPr lang="en-US" sz="2000" dirty="0"/>
              <a:t> (</a:t>
            </a:r>
            <a:r>
              <a:rPr lang="ro-RO" sz="2000" dirty="0"/>
              <a:t>Life Cycle Assessment /e</a:t>
            </a:r>
            <a:r>
              <a:rPr lang="en-US" sz="2000" dirty="0" err="1"/>
              <a:t>valuarea</a:t>
            </a:r>
            <a:r>
              <a:rPr lang="en-US" sz="2000" dirty="0"/>
              <a:t> </a:t>
            </a:r>
            <a:r>
              <a:rPr lang="en-US" sz="2000" dirty="0" err="1"/>
              <a:t>ciclului</a:t>
            </a:r>
            <a:r>
              <a:rPr lang="en-US" sz="2000" dirty="0"/>
              <a:t> de </a:t>
            </a:r>
            <a:r>
              <a:rPr lang="en-US" sz="2000" dirty="0" err="1"/>
              <a:t>viață</a:t>
            </a:r>
            <a:r>
              <a:rPr lang="en-US" sz="2000" dirty="0"/>
              <a:t> (LCA), </a:t>
            </a:r>
            <a:r>
              <a:rPr lang="en-US" sz="2000" dirty="0" err="1"/>
              <a:t>deșeuri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emisie</a:t>
            </a:r>
            <a:r>
              <a:rPr lang="en-US" sz="2000" dirty="0"/>
              <a:t>);</a:t>
            </a:r>
            <a:endParaRPr lang="ro-RO" sz="2000" dirty="0"/>
          </a:p>
          <a:p>
            <a:r>
              <a:rPr lang="en-US" sz="2000" dirty="0" err="1"/>
              <a:t>siguranța</a:t>
            </a:r>
            <a:r>
              <a:rPr lang="en-US" sz="2000" dirty="0"/>
              <a:t> </a:t>
            </a:r>
            <a:r>
              <a:rPr lang="en-US" sz="2000" dirty="0" err="1"/>
              <a:t>mediului</a:t>
            </a:r>
            <a:r>
              <a:rPr lang="en-US" sz="2000" dirty="0"/>
              <a:t> (LCA, </a:t>
            </a:r>
            <a:r>
              <a:rPr lang="en-US" sz="2000" dirty="0" err="1"/>
              <a:t>lanț</a:t>
            </a:r>
            <a:r>
              <a:rPr lang="en-US" sz="2000" dirty="0"/>
              <a:t> </a:t>
            </a:r>
            <a:r>
              <a:rPr lang="en-US" sz="2000" dirty="0" err="1"/>
              <a:t>alimentar</a:t>
            </a:r>
            <a:r>
              <a:rPr lang="en-US" sz="2000" dirty="0"/>
              <a:t>, </a:t>
            </a:r>
            <a:r>
              <a:rPr lang="en-US" sz="2000" dirty="0" err="1"/>
              <a:t>deșeuri</a:t>
            </a:r>
            <a:r>
              <a:rPr lang="en-US" sz="2000" dirty="0"/>
              <a:t>, </a:t>
            </a:r>
            <a:r>
              <a:rPr lang="en-US" sz="2000" dirty="0" err="1"/>
              <a:t>emisii</a:t>
            </a:r>
            <a:r>
              <a:rPr lang="en-US" sz="2000" dirty="0"/>
              <a:t>);</a:t>
            </a:r>
            <a:endParaRPr lang="ro-RO" sz="2000" dirty="0"/>
          </a:p>
          <a:p>
            <a:r>
              <a:rPr lang="en-US" sz="2000" dirty="0" err="1"/>
              <a:t>orientări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manipularea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siguranță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durabilă</a:t>
            </a:r>
            <a:r>
              <a:rPr lang="en-US" sz="2000" dirty="0"/>
              <a:t> a </a:t>
            </a:r>
            <a:r>
              <a:rPr lang="en-US" sz="2000" dirty="0" err="1"/>
              <a:t>nanomaterialelor</a:t>
            </a:r>
            <a:r>
              <a:rPr lang="en-US" sz="2000" dirty="0"/>
              <a:t>;</a:t>
            </a:r>
            <a:endParaRPr lang="ro-RO" sz="2000" dirty="0"/>
          </a:p>
          <a:p>
            <a:r>
              <a:rPr lang="en-US" sz="2000" dirty="0" err="1"/>
              <a:t>măsuri</a:t>
            </a:r>
            <a:r>
              <a:rPr lang="en-US" sz="2000" dirty="0"/>
              <a:t> </a:t>
            </a:r>
            <a:r>
              <a:rPr lang="en-US" sz="2000" dirty="0" err="1"/>
              <a:t>tehnice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protecția</a:t>
            </a:r>
            <a:r>
              <a:rPr lang="en-US" sz="2000" dirty="0"/>
              <a:t> </a:t>
            </a:r>
            <a:r>
              <a:rPr lang="en-US" sz="2000" dirty="0" err="1"/>
              <a:t>sănătății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mediului</a:t>
            </a:r>
            <a:r>
              <a:rPr lang="en-US" sz="2000" dirty="0"/>
              <a:t> (</a:t>
            </a:r>
            <a:r>
              <a:rPr lang="ro-RO" sz="2000" dirty="0"/>
              <a:t>e.g. </a:t>
            </a:r>
            <a:r>
              <a:rPr lang="en-US" sz="2000" dirty="0" err="1"/>
              <a:t>filtre</a:t>
            </a:r>
            <a:r>
              <a:rPr lang="en-US" sz="2000" dirty="0"/>
              <a:t>);</a:t>
            </a:r>
            <a:endParaRPr lang="ro-RO" sz="2000" dirty="0"/>
          </a:p>
          <a:p>
            <a:r>
              <a:rPr lang="en-US" sz="2000" dirty="0" err="1"/>
              <a:t>hote</a:t>
            </a:r>
            <a:r>
              <a:rPr lang="en-US" sz="2000" dirty="0"/>
              <a:t> de </a:t>
            </a:r>
            <a:r>
              <a:rPr lang="en-US" sz="2000" dirty="0" err="1"/>
              <a:t>joasă</a:t>
            </a:r>
            <a:r>
              <a:rPr lang="en-US" sz="2000" dirty="0"/>
              <a:t> </a:t>
            </a:r>
            <a:r>
              <a:rPr lang="en-US" sz="2000" dirty="0" err="1"/>
              <a:t>presiune</a:t>
            </a:r>
            <a:r>
              <a:rPr lang="en-US" sz="2000" dirty="0"/>
              <a:t> etc.;</a:t>
            </a:r>
            <a:endParaRPr lang="ro-RO" sz="2000" dirty="0"/>
          </a:p>
          <a:p>
            <a:r>
              <a:rPr lang="en-US" sz="2000" dirty="0" err="1"/>
              <a:t>etichetarea</a:t>
            </a:r>
            <a:r>
              <a:rPr lang="en-US" sz="2000" dirty="0"/>
              <a:t> </a:t>
            </a:r>
            <a:r>
              <a:rPr lang="en-US" sz="2000" dirty="0" err="1"/>
              <a:t>materialelor</a:t>
            </a:r>
            <a:r>
              <a:rPr lang="en-US" sz="2000" dirty="0"/>
              <a:t> </a:t>
            </a:r>
            <a:r>
              <a:rPr lang="en-US" sz="2000" dirty="0" err="1"/>
              <a:t>potenţial</a:t>
            </a:r>
            <a:r>
              <a:rPr lang="en-US" sz="2000" dirty="0"/>
              <a:t> </a:t>
            </a:r>
            <a:r>
              <a:rPr lang="en-US" sz="2000" dirty="0" err="1"/>
              <a:t>periculoase</a:t>
            </a:r>
            <a:r>
              <a:rPr lang="en-US" sz="2000" dirty="0"/>
              <a:t>;</a:t>
            </a:r>
            <a:endParaRPr lang="ro-RO" sz="2000" dirty="0"/>
          </a:p>
          <a:p>
            <a:r>
              <a:rPr lang="en-US" sz="2000" dirty="0" err="1"/>
              <a:t>inventare</a:t>
            </a:r>
            <a:r>
              <a:rPr lang="en-US" sz="2000" dirty="0"/>
              <a:t> de </a:t>
            </a:r>
            <a:r>
              <a:rPr lang="en-US" sz="2000" dirty="0" err="1"/>
              <a:t>nanoparticule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nano-aplicații</a:t>
            </a:r>
            <a:r>
              <a:rPr lang="en-US" sz="2000" dirty="0"/>
              <a:t> </a:t>
            </a:r>
            <a:r>
              <a:rPr lang="en-US" sz="2000" dirty="0" err="1"/>
              <a:t>potențial</a:t>
            </a:r>
            <a:r>
              <a:rPr lang="en-US" sz="2000" dirty="0"/>
              <a:t> </a:t>
            </a:r>
            <a:r>
              <a:rPr lang="en-US" sz="2000" dirty="0" err="1"/>
              <a:t>critice</a:t>
            </a:r>
            <a:r>
              <a:rPr lang="en-US" sz="2000" dirty="0"/>
              <a:t>;</a:t>
            </a:r>
            <a:endParaRPr lang="ro-RO" sz="2000" dirty="0"/>
          </a:p>
          <a:p>
            <a:r>
              <a:rPr lang="en-US" sz="2000" dirty="0" err="1"/>
              <a:t>inventare</a:t>
            </a:r>
            <a:r>
              <a:rPr lang="en-US" sz="2000" dirty="0"/>
              <a:t> de </a:t>
            </a:r>
            <a:r>
              <a:rPr lang="en-US" sz="2000" dirty="0" err="1"/>
              <a:t>expunere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cantități</a:t>
            </a:r>
            <a:r>
              <a:rPr lang="en-US" sz="2000" dirty="0"/>
              <a:t> de </a:t>
            </a:r>
            <a:r>
              <a:rPr lang="en-US" sz="2000" dirty="0" err="1"/>
              <a:t>nanoparticule</a:t>
            </a:r>
            <a:r>
              <a:rPr lang="en-US" sz="2000" dirty="0"/>
              <a:t>;</a:t>
            </a:r>
            <a:endParaRPr lang="ro-RO" sz="2000" dirty="0"/>
          </a:p>
          <a:p>
            <a:r>
              <a:rPr lang="en-US" sz="2000" dirty="0" err="1"/>
              <a:t>valorile</a:t>
            </a:r>
            <a:r>
              <a:rPr lang="en-US" sz="2000" dirty="0"/>
              <a:t> </a:t>
            </a:r>
            <a:r>
              <a:rPr lang="en-US" sz="2000" dirty="0" err="1"/>
              <a:t>prag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nanoparticulele</a:t>
            </a:r>
            <a:r>
              <a:rPr lang="en-US" sz="2000" dirty="0"/>
              <a:t> </a:t>
            </a:r>
            <a:r>
              <a:rPr lang="en-US" sz="2000" dirty="0" err="1"/>
              <a:t>potențial</a:t>
            </a:r>
            <a:r>
              <a:rPr lang="en-US" sz="2000" dirty="0"/>
              <a:t> </a:t>
            </a:r>
            <a:r>
              <a:rPr lang="en-US" sz="2000" dirty="0" err="1"/>
              <a:t>periculoase</a:t>
            </a:r>
            <a:r>
              <a:rPr lang="en-US" sz="2000" dirty="0"/>
              <a:t>;</a:t>
            </a:r>
            <a:endParaRPr lang="ro-RO" sz="2000" dirty="0"/>
          </a:p>
          <a:p>
            <a:r>
              <a:rPr lang="en-US" sz="2000" dirty="0" err="1"/>
              <a:t>Studii</a:t>
            </a:r>
            <a:r>
              <a:rPr lang="en-US" sz="2000" dirty="0"/>
              <a:t> LCA ale </a:t>
            </a:r>
            <a:r>
              <a:rPr lang="en-US" sz="2000" dirty="0" err="1"/>
              <a:t>nanomaterialelor</a:t>
            </a:r>
            <a:r>
              <a:rPr lang="en-US" sz="2000" dirty="0"/>
              <a:t>, de </a:t>
            </a:r>
            <a:r>
              <a:rPr lang="en-US" sz="2000" dirty="0" err="1"/>
              <a:t>exemplu</a:t>
            </a:r>
            <a:r>
              <a:rPr lang="en-US" sz="2000" dirty="0"/>
              <a:t> </a:t>
            </a:r>
            <a:r>
              <a:rPr lang="en-US" sz="2000" dirty="0" err="1"/>
              <a:t>nanoparticule</a:t>
            </a:r>
            <a:r>
              <a:rPr lang="en-US" sz="2000" dirty="0"/>
              <a:t>; </a:t>
            </a:r>
            <a:r>
              <a:rPr lang="en-US" sz="2000" dirty="0" err="1"/>
              <a:t>și</a:t>
            </a:r>
            <a:endParaRPr lang="ro-RO" sz="2000" dirty="0"/>
          </a:p>
          <a:p>
            <a:r>
              <a:rPr lang="en-US" sz="2000" dirty="0"/>
              <a:t>„</a:t>
            </a:r>
            <a:r>
              <a:rPr lang="en-US" sz="2000" dirty="0" err="1"/>
              <a:t>Codul</a:t>
            </a:r>
            <a:r>
              <a:rPr lang="en-US" sz="2000" dirty="0"/>
              <a:t> de </a:t>
            </a:r>
            <a:r>
              <a:rPr lang="en-US" sz="2000" dirty="0" err="1"/>
              <a:t>conduită</a:t>
            </a:r>
            <a:r>
              <a:rPr lang="en-US" sz="2000" dirty="0"/>
              <a:t>” cu </a:t>
            </a:r>
            <a:r>
              <a:rPr lang="en-US" sz="2000" dirty="0" err="1"/>
              <a:t>privire</a:t>
            </a:r>
            <a:r>
              <a:rPr lang="en-US" sz="2000" dirty="0"/>
              <a:t> la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aspecte</a:t>
            </a:r>
            <a:r>
              <a:rPr lang="en-US" sz="2000" dirty="0"/>
              <a:t> ale </a:t>
            </a:r>
            <a:r>
              <a:rPr lang="en-US" sz="2000" dirty="0" err="1"/>
              <a:t>produsului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315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51038"/>
            <a:ext cx="8839200" cy="4525962"/>
          </a:xfrm>
        </p:spPr>
        <p:txBody>
          <a:bodyPr/>
          <a:lstStyle/>
          <a:p>
            <a:r>
              <a:rPr lang="en-US" sz="2000" dirty="0"/>
              <a:t>Un </a:t>
            </a:r>
            <a:r>
              <a:rPr lang="en-US" sz="2000" dirty="0" err="1"/>
              <a:t>exemplu</a:t>
            </a:r>
            <a:r>
              <a:rPr lang="en-US" sz="2000" dirty="0"/>
              <a:t> de </a:t>
            </a:r>
            <a:r>
              <a:rPr lang="en-US" sz="2000" dirty="0" err="1"/>
              <a:t>activitate</a:t>
            </a:r>
            <a:r>
              <a:rPr lang="en-US" sz="2000" dirty="0"/>
              <a:t> de </a:t>
            </a:r>
            <a:r>
              <a:rPr lang="en-US" sz="2000" dirty="0" err="1"/>
              <a:t>reglementare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nanotehnologie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cea</a:t>
            </a:r>
            <a:r>
              <a:rPr lang="en-US" sz="2000" dirty="0"/>
              <a:t> </a:t>
            </a:r>
            <a:r>
              <a:rPr lang="en-US" sz="2000" dirty="0" err="1"/>
              <a:t>întreprinsă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ro-RO" sz="2000" dirty="0"/>
              <a:t> </a:t>
            </a:r>
            <a:r>
              <a:rPr lang="en-US" sz="2000" dirty="0" err="1"/>
              <a:t>Organizația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Cooperare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Dezvoltare</a:t>
            </a:r>
            <a:r>
              <a:rPr lang="en-US" sz="2000" dirty="0"/>
              <a:t> </a:t>
            </a:r>
            <a:r>
              <a:rPr lang="en-US" sz="2000" dirty="0" err="1"/>
              <a:t>Economică</a:t>
            </a:r>
            <a:r>
              <a:rPr lang="en-US" sz="2000" dirty="0"/>
              <a:t> (OCDE) </a:t>
            </a:r>
            <a:r>
              <a:rPr lang="ro-RO" sz="2000" dirty="0"/>
              <a:t>Directoratul </a:t>
            </a:r>
            <a:r>
              <a:rPr lang="en-US" sz="2000" dirty="0" err="1"/>
              <a:t>Mediu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Un document </a:t>
            </a:r>
            <a:r>
              <a:rPr lang="en-US" sz="2000" dirty="0">
                <a:solidFill>
                  <a:srgbClr val="FF0000"/>
                </a:solidFill>
              </a:rPr>
              <a:t>https://eur</a:t>
            </a:r>
            <a:r>
              <a:rPr lang="ro-RO" sz="2000" dirty="0">
                <a:solidFill>
                  <a:srgbClr val="FF0000"/>
                </a:solidFill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lex.europa.eu/</a:t>
            </a:r>
            <a:r>
              <a:rPr lang="en-US" sz="2000" dirty="0" err="1">
                <a:solidFill>
                  <a:srgbClr val="FF0000"/>
                </a:solidFill>
              </a:rPr>
              <a:t>LexUriServ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 err="1">
                <a:solidFill>
                  <a:srgbClr val="FF0000"/>
                </a:solidFill>
              </a:rPr>
              <a:t>LexUriServ.do?uri</a:t>
            </a:r>
            <a:r>
              <a:rPr lang="en-US" sz="2000" dirty="0">
                <a:solidFill>
                  <a:srgbClr val="FF0000"/>
                </a:solidFill>
              </a:rPr>
              <a:t>=COM:2008:0366:FIN:en:PDF </a:t>
            </a:r>
            <a:endParaRPr lang="ro-RO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err="1"/>
              <a:t>oferă</a:t>
            </a:r>
            <a:r>
              <a:rPr lang="en-US" sz="2000" dirty="0"/>
              <a:t> o </a:t>
            </a:r>
            <a:r>
              <a:rPr lang="en-US" sz="2000" dirty="0" err="1"/>
              <a:t>perspectivă</a:t>
            </a:r>
            <a:r>
              <a:rPr lang="en-US" sz="2000" dirty="0"/>
              <a:t> </a:t>
            </a:r>
            <a:r>
              <a:rPr lang="en-US" sz="2000" dirty="0" err="1"/>
              <a:t>globală</a:t>
            </a:r>
            <a:r>
              <a:rPr lang="en-US" sz="2000" dirty="0"/>
              <a:t> a </a:t>
            </a:r>
            <a:r>
              <a:rPr lang="en-US" sz="2000" dirty="0" err="1"/>
              <a:t>activităților</a:t>
            </a:r>
            <a:r>
              <a:rPr lang="en-US" sz="2000" dirty="0"/>
              <a:t> </a:t>
            </a:r>
            <a:r>
              <a:rPr lang="en-US" sz="2000" dirty="0" err="1"/>
              <a:t>curente</a:t>
            </a:r>
            <a:r>
              <a:rPr lang="ro-RO" sz="2000" dirty="0"/>
              <a:t> </a:t>
            </a:r>
            <a:r>
              <a:rPr lang="en-US" sz="2000" dirty="0"/>
              <a:t>la </a:t>
            </a:r>
            <a:r>
              <a:rPr lang="en-US" sz="2000" dirty="0" err="1"/>
              <a:t>nivel</a:t>
            </a:r>
            <a:r>
              <a:rPr lang="en-US" sz="2000" dirty="0"/>
              <a:t> regional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național</a:t>
            </a:r>
            <a:r>
              <a:rPr lang="en-US" sz="2000" dirty="0"/>
              <a:t> </a:t>
            </a:r>
            <a:r>
              <a:rPr lang="en-US" sz="2000" dirty="0" err="1"/>
              <a:t>privind</a:t>
            </a:r>
            <a:r>
              <a:rPr lang="en-US" sz="2000" dirty="0"/>
              <a:t> </a:t>
            </a:r>
            <a:r>
              <a:rPr lang="en-US" sz="2000" dirty="0" err="1"/>
              <a:t>siguranța</a:t>
            </a:r>
            <a:r>
              <a:rPr lang="en-US" sz="2000" dirty="0"/>
              <a:t> </a:t>
            </a:r>
            <a:r>
              <a:rPr lang="en-US" sz="2000" dirty="0" err="1"/>
              <a:t>nanomaterialelor</a:t>
            </a:r>
            <a:r>
              <a:rPr lang="en-US" sz="2000" dirty="0"/>
              <a:t> fabricate. </a:t>
            </a:r>
            <a:r>
              <a:rPr lang="en-US" sz="2000" dirty="0" err="1"/>
              <a:t>Acest</a:t>
            </a:r>
            <a:r>
              <a:rPr lang="ro-RO" sz="2000" dirty="0"/>
              <a:t> </a:t>
            </a:r>
            <a:r>
              <a:rPr lang="en-US" sz="2000" dirty="0"/>
              <a:t>document REGULATORY ASPECTS OF NANOMATERIALS </a:t>
            </a:r>
            <a:r>
              <a:rPr lang="ro-RO" sz="2000" dirty="0"/>
              <a:t>(SEC(2008)2036) </a:t>
            </a:r>
            <a:r>
              <a:rPr lang="en-US" sz="2000" dirty="0"/>
              <a:t>menționează, de </a:t>
            </a:r>
            <a:r>
              <a:rPr lang="en-US" sz="2000" dirty="0" err="1"/>
              <a:t>exemplu</a:t>
            </a:r>
            <a:r>
              <a:rPr lang="en-US" sz="2000" dirty="0"/>
              <a:t>, </a:t>
            </a:r>
            <a:r>
              <a:rPr lang="en-US" sz="2000" dirty="0" err="1"/>
              <a:t>conexiuni</a:t>
            </a:r>
            <a:r>
              <a:rPr lang="en-US" sz="2000" dirty="0"/>
              <a:t> cu </a:t>
            </a:r>
            <a:r>
              <a:rPr lang="ro-RO" sz="2000" dirty="0"/>
              <a:t>organisme de </a:t>
            </a:r>
            <a:r>
              <a:rPr lang="en-US" sz="2000" dirty="0" err="1"/>
              <a:t>standardizare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metrologi</a:t>
            </a:r>
            <a:r>
              <a:rPr lang="ro-RO" sz="2000" dirty="0"/>
              <a:t>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951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" y="1600200"/>
            <a:ext cx="9137073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Deși </a:t>
            </a:r>
            <a:r>
              <a:rPr lang="en-US" sz="2000" dirty="0" err="1"/>
              <a:t>riscul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condiție</a:t>
            </a:r>
            <a:r>
              <a:rPr lang="en-US" sz="2000" dirty="0"/>
              <a:t> </a:t>
            </a:r>
            <a:r>
              <a:rPr lang="en-US" sz="2000" dirty="0" err="1"/>
              <a:t>prealabilă</a:t>
            </a:r>
            <a:r>
              <a:rPr lang="en-US" sz="2000" dirty="0"/>
              <a:t> </a:t>
            </a:r>
            <a:r>
              <a:rPr lang="en-US" sz="2000" dirty="0" err="1"/>
              <a:t>primordială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unele</a:t>
            </a:r>
            <a:r>
              <a:rPr lang="en-US" sz="2000" dirty="0"/>
              <a:t> </a:t>
            </a:r>
            <a:r>
              <a:rPr lang="en-US" sz="2000" dirty="0" err="1"/>
              <a:t>domenii</a:t>
            </a:r>
            <a:r>
              <a:rPr lang="en-US" sz="2000" dirty="0"/>
              <a:t> ale </a:t>
            </a:r>
            <a:r>
              <a:rPr lang="en-US" sz="2000" dirty="0" err="1"/>
              <a:t>nanotehnologiei</a:t>
            </a:r>
            <a:r>
              <a:rPr lang="en-US" sz="2000" dirty="0"/>
              <a:t>, </a:t>
            </a:r>
            <a:r>
              <a:rPr lang="en-US" sz="2000" dirty="0" err="1"/>
              <a:t>multe</a:t>
            </a:r>
            <a:r>
              <a:rPr lang="ro-RO" sz="2000" dirty="0"/>
              <a:t> </a:t>
            </a:r>
            <a:r>
              <a:rPr lang="en-US" sz="2000" dirty="0" err="1"/>
              <a:t>nanoproduse</a:t>
            </a:r>
            <a:r>
              <a:rPr lang="en-US" sz="2000" dirty="0"/>
              <a:t> care nu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periculoase</a:t>
            </a:r>
            <a:r>
              <a:rPr lang="en-US" sz="2000" dirty="0"/>
              <a:t> se </a:t>
            </a:r>
            <a:r>
              <a:rPr lang="en-US" sz="2000" dirty="0" err="1"/>
              <a:t>bazează</a:t>
            </a:r>
            <a:r>
              <a:rPr lang="en-US" sz="2000" dirty="0"/>
              <a:t>, de </a:t>
            </a:r>
            <a:r>
              <a:rPr lang="en-US" sz="2000" dirty="0" err="1"/>
              <a:t>asemenea</a:t>
            </a:r>
            <a:r>
              <a:rPr lang="en-US" sz="2000" dirty="0"/>
              <a:t>,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asigura</a:t>
            </a:r>
            <a:r>
              <a:rPr lang="en-US" sz="2000" dirty="0"/>
              <a:t> </a:t>
            </a:r>
            <a:r>
              <a:rPr lang="en-US" sz="2000" dirty="0" err="1"/>
              <a:t>calitatea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conformitatea</a:t>
            </a:r>
            <a:r>
              <a:rPr lang="en-US" sz="2000" dirty="0"/>
              <a:t>, </a:t>
            </a:r>
            <a:r>
              <a:rPr lang="ro-RO" sz="2000" dirty="0"/>
              <a:t>produsului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facilita</a:t>
            </a:r>
            <a:r>
              <a:rPr lang="en-US" sz="2000" dirty="0"/>
              <a:t> </a:t>
            </a:r>
            <a:r>
              <a:rPr lang="en-US" sz="2000" dirty="0" err="1"/>
              <a:t>comerțul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promova</a:t>
            </a:r>
            <a:r>
              <a:rPr lang="en-US" sz="2000" dirty="0"/>
              <a:t> </a:t>
            </a:r>
            <a:r>
              <a:rPr lang="en-US" sz="2000" dirty="0" err="1"/>
              <a:t>satisfacți</a:t>
            </a:r>
            <a:r>
              <a:rPr lang="ro-RO" sz="2000" dirty="0"/>
              <a:t>a clientului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producție</a:t>
            </a:r>
            <a:r>
              <a:rPr lang="en-US" sz="2000" dirty="0"/>
              <a:t> </a:t>
            </a:r>
            <a:r>
              <a:rPr lang="en-US" sz="2000" dirty="0" err="1"/>
              <a:t>eficientă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Evaluarea</a:t>
            </a:r>
            <a:r>
              <a:rPr lang="en-US" sz="2000" dirty="0"/>
              <a:t> </a:t>
            </a:r>
            <a:r>
              <a:rPr lang="en-US" sz="2000" dirty="0" err="1"/>
              <a:t>conformității</a:t>
            </a:r>
            <a:r>
              <a:rPr lang="en-US" sz="2000" dirty="0"/>
              <a:t> se </a:t>
            </a:r>
            <a:r>
              <a:rPr lang="en-US" sz="2000" dirty="0" err="1"/>
              <a:t>referă</a:t>
            </a:r>
            <a:r>
              <a:rPr lang="en-US" sz="2000" dirty="0"/>
              <a:t> la </a:t>
            </a:r>
            <a:r>
              <a:rPr lang="en-US" sz="2000" dirty="0" err="1"/>
              <a:t>specificația</a:t>
            </a:r>
            <a:r>
              <a:rPr lang="en-US" sz="2000" dirty="0"/>
              <a:t> </a:t>
            </a:r>
            <a:r>
              <a:rPr lang="en-US" sz="2000" dirty="0" err="1"/>
              <a:t>caracteristicilor</a:t>
            </a:r>
            <a:r>
              <a:rPr lang="en-US" sz="2000" dirty="0"/>
              <a:t> </a:t>
            </a:r>
            <a:r>
              <a:rPr lang="en-US" sz="2000" dirty="0" err="1"/>
              <a:t>calității</a:t>
            </a:r>
            <a:r>
              <a:rPr lang="en-US" sz="2000" dirty="0"/>
              <a:t> </a:t>
            </a:r>
            <a:r>
              <a:rPr lang="en-US" sz="2000" dirty="0" err="1"/>
              <a:t>produsului</a:t>
            </a:r>
            <a:r>
              <a:rPr lang="en-US" sz="2000" dirty="0"/>
              <a:t>, </a:t>
            </a:r>
            <a:r>
              <a:rPr lang="en-US" sz="2000" dirty="0" err="1"/>
              <a:t>adesea</a:t>
            </a:r>
            <a:r>
              <a:rPr lang="en-US" sz="2000" dirty="0"/>
              <a:t> </a:t>
            </a:r>
            <a:r>
              <a:rPr lang="en-US" sz="2000" dirty="0" err="1"/>
              <a:t>prezentate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 </a:t>
            </a:r>
            <a:r>
              <a:rPr lang="en-US" sz="2000" dirty="0" err="1"/>
              <a:t>scrise</a:t>
            </a:r>
            <a:r>
              <a:rPr lang="en-US" sz="2000" dirty="0"/>
              <a:t> </a:t>
            </a:r>
            <a:r>
              <a:rPr lang="en-US" sz="2000" dirty="0" err="1"/>
              <a:t>armonizate</a:t>
            </a:r>
            <a:r>
              <a:rPr lang="ro-RO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documente</a:t>
            </a:r>
            <a:r>
              <a:rPr lang="en-US" sz="2000" dirty="0"/>
              <a:t> normative </a:t>
            </a:r>
            <a:r>
              <a:rPr lang="en-US" sz="2000" dirty="0" err="1"/>
              <a:t>echivalente</a:t>
            </a:r>
            <a:r>
              <a:rPr lang="en-US" sz="2000" dirty="0"/>
              <a:t>, </a:t>
            </a:r>
            <a:r>
              <a:rPr lang="en-US" sz="2000" dirty="0" err="1"/>
              <a:t>și</a:t>
            </a:r>
            <a:r>
              <a:rPr lang="en-US" sz="2000" dirty="0"/>
              <a:t> cu </a:t>
            </a:r>
            <a:r>
              <a:rPr lang="en-US" sz="2000" dirty="0" err="1"/>
              <a:t>privire</a:t>
            </a:r>
            <a:r>
              <a:rPr lang="en-US" sz="2000" dirty="0"/>
              <a:t> la </a:t>
            </a:r>
            <a:r>
              <a:rPr lang="en-US" sz="2000" dirty="0" err="1"/>
              <a:t>legislația</a:t>
            </a:r>
            <a:r>
              <a:rPr lang="en-US" sz="2000" dirty="0"/>
              <a:t> UE.</a:t>
            </a:r>
            <a:r>
              <a:rPr lang="ro-RO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Sistemele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laboratoarele</a:t>
            </a:r>
            <a:r>
              <a:rPr lang="en-US" sz="2000" dirty="0"/>
              <a:t> pot fi, de </a:t>
            </a:r>
            <a:r>
              <a:rPr lang="en-US" sz="2000" dirty="0" err="1"/>
              <a:t>asemenea</a:t>
            </a:r>
            <a:r>
              <a:rPr lang="en-US" sz="2000" dirty="0"/>
              <a:t>, evaluate, </a:t>
            </a:r>
            <a:r>
              <a:rPr lang="en-US" sz="2000" dirty="0" err="1"/>
              <a:t>dacă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necesar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calitatea</a:t>
            </a:r>
            <a:r>
              <a:rPr lang="en-US" sz="2000" dirty="0"/>
              <a:t> </a:t>
            </a:r>
            <a:r>
              <a:rPr lang="en-US" sz="2000" dirty="0" err="1"/>
              <a:t>produsului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determinată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evaluarea</a:t>
            </a:r>
            <a:r>
              <a:rPr lang="en-US" sz="2000" dirty="0"/>
              <a:t> </a:t>
            </a:r>
            <a:r>
              <a:rPr lang="en-US" sz="2000" dirty="0" err="1"/>
              <a:t>conformității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măsurare</a:t>
            </a:r>
            <a:r>
              <a:rPr lang="ro-RO" sz="2000" dirty="0"/>
              <a:t> de </a:t>
            </a:r>
            <a:r>
              <a:rPr lang="en-US" sz="2000" dirty="0" err="1"/>
              <a:t>calitate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testarea</a:t>
            </a:r>
            <a:r>
              <a:rPr lang="en-US" sz="2000" dirty="0"/>
              <a:t> </a:t>
            </a:r>
            <a:r>
              <a:rPr lang="en-US" sz="2000" dirty="0" err="1"/>
              <a:t>produselor</a:t>
            </a:r>
            <a:r>
              <a:rPr lang="en-US" sz="2000" dirty="0"/>
              <a:t>, </a:t>
            </a:r>
            <a:r>
              <a:rPr lang="en-US" sz="2000" dirty="0" err="1"/>
              <a:t>standardizarea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dezvoltată</a:t>
            </a:r>
            <a:r>
              <a:rPr lang="en-US" sz="2000" dirty="0"/>
              <a:t> </a:t>
            </a:r>
            <a:r>
              <a:rPr lang="en-US" sz="2000" dirty="0" err="1"/>
              <a:t>atât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nanoproduse</a:t>
            </a:r>
            <a:r>
              <a:rPr lang="ro-RO" sz="2000" dirty="0"/>
              <a:t> </a:t>
            </a:r>
            <a:r>
              <a:rPr lang="en-US" sz="2000" dirty="0" err="1"/>
              <a:t>înșiși</a:t>
            </a:r>
            <a:r>
              <a:rPr lang="en-US" sz="2000" dirty="0"/>
              <a:t>, </a:t>
            </a:r>
            <a:r>
              <a:rPr lang="en-US" sz="2000" dirty="0" err="1"/>
              <a:t>precum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nanometrologia</a:t>
            </a:r>
            <a:r>
              <a:rPr lang="en-US" sz="2000" dirty="0"/>
              <a:t> </a:t>
            </a:r>
            <a:r>
              <a:rPr lang="en-US" sz="2000" dirty="0" err="1"/>
              <a:t>folosită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le </a:t>
            </a:r>
            <a:r>
              <a:rPr lang="en-US" sz="2000" dirty="0" err="1"/>
              <a:t>testa</a:t>
            </a:r>
            <a:r>
              <a:rPr lang="en-US" sz="2000" dirty="0"/>
              <a:t>. 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811413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 </a:t>
            </a:r>
            <a:r>
              <a:rPr lang="en-US" sz="2000" dirty="0" err="1"/>
              <a:t>exemplu</a:t>
            </a:r>
            <a:r>
              <a:rPr lang="en-US" sz="2000" dirty="0"/>
              <a:t>: </a:t>
            </a:r>
            <a:endParaRPr lang="ro-RO" sz="2000" dirty="0"/>
          </a:p>
          <a:p>
            <a:r>
              <a:rPr lang="en-US" sz="2000" dirty="0"/>
              <a:t>sunt </a:t>
            </a:r>
            <a:r>
              <a:rPr lang="en-US" sz="2000" dirty="0" err="1"/>
              <a:t>necesare</a:t>
            </a:r>
            <a:r>
              <a:rPr lang="en-US" sz="2000" dirty="0"/>
              <a:t> </a:t>
            </a:r>
            <a:r>
              <a:rPr lang="en-US" sz="2000" dirty="0" err="1"/>
              <a:t>definiții</a:t>
            </a:r>
            <a:r>
              <a:rPr lang="en-US" sz="2000" dirty="0"/>
              <a:t> </a:t>
            </a:r>
            <a:r>
              <a:rPr lang="en-US" sz="2000" dirty="0" err="1"/>
              <a:t>armonizate</a:t>
            </a:r>
            <a:r>
              <a:rPr lang="en-US" sz="2000" dirty="0"/>
              <a:t> ale </a:t>
            </a:r>
            <a:r>
              <a:rPr lang="en-US" sz="2000" dirty="0" err="1"/>
              <a:t>caracteristicilor</a:t>
            </a:r>
            <a:r>
              <a:rPr lang="en-US" sz="2000" dirty="0"/>
              <a:t> </a:t>
            </a:r>
            <a:r>
              <a:rPr lang="en-US" sz="2000" dirty="0" err="1"/>
              <a:t>calității</a:t>
            </a:r>
            <a:r>
              <a:rPr lang="en-US" sz="2000" dirty="0"/>
              <a:t> </a:t>
            </a:r>
            <a:r>
              <a:rPr lang="en-US" sz="2000" dirty="0" err="1"/>
              <a:t>nanoproduselor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ro-RO" sz="2000" dirty="0"/>
              <a:t> </a:t>
            </a:r>
            <a:r>
              <a:rPr lang="en-US" sz="2000" dirty="0" err="1"/>
              <a:t>domeniile</a:t>
            </a:r>
            <a:r>
              <a:rPr lang="en-US" sz="2000" dirty="0"/>
              <a:t> de </a:t>
            </a:r>
            <a:r>
              <a:rPr lang="en-US" sz="2000" dirty="0" err="1"/>
              <a:t>reglementare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care un </a:t>
            </a:r>
            <a:r>
              <a:rPr lang="en-US" sz="2000" dirty="0" err="1"/>
              <a:t>producător</a:t>
            </a:r>
            <a:r>
              <a:rPr lang="en-US" sz="2000" dirty="0"/>
              <a:t>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fie </a:t>
            </a:r>
            <a:r>
              <a:rPr lang="en-US" sz="2000" dirty="0" err="1"/>
              <a:t>certificat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asigurarea</a:t>
            </a:r>
            <a:r>
              <a:rPr lang="en-US" sz="2000" dirty="0"/>
              <a:t> </a:t>
            </a:r>
            <a:r>
              <a:rPr lang="en-US" sz="2000" dirty="0" err="1"/>
              <a:t>calității</a:t>
            </a:r>
            <a:r>
              <a:rPr lang="en-US" sz="2000" dirty="0"/>
              <a:t>; </a:t>
            </a:r>
            <a:endParaRPr lang="ro-RO" sz="2000" dirty="0"/>
          </a:p>
          <a:p>
            <a:r>
              <a:rPr lang="en-US" sz="2000" dirty="0"/>
              <a:t>sunt </a:t>
            </a:r>
            <a:r>
              <a:rPr lang="en-US" sz="2000" dirty="0" err="1"/>
              <a:t>necesare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recomandate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standardizate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ro-RO" sz="2000" dirty="0"/>
              <a:t> </a:t>
            </a:r>
            <a:r>
              <a:rPr lang="en-US" sz="2000" dirty="0" err="1"/>
              <a:t>sprijin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asigurarea</a:t>
            </a:r>
            <a:r>
              <a:rPr lang="en-US" sz="2000" dirty="0"/>
              <a:t> </a:t>
            </a:r>
            <a:r>
              <a:rPr lang="en-US" sz="2000" dirty="0" err="1"/>
              <a:t>calității</a:t>
            </a:r>
            <a:r>
              <a:rPr lang="en-US" sz="2000" dirty="0"/>
              <a:t> </a:t>
            </a:r>
            <a:r>
              <a:rPr lang="en-US" sz="2000" dirty="0" err="1"/>
              <a:t>măsurătorilor</a:t>
            </a:r>
            <a:r>
              <a:rPr lang="en-US" sz="2000" dirty="0"/>
              <a:t> </a:t>
            </a:r>
            <a:r>
              <a:rPr lang="en-US" sz="2000" dirty="0" err="1"/>
              <a:t>realizate</a:t>
            </a:r>
            <a:r>
              <a:rPr lang="en-US" sz="2000" dirty="0"/>
              <a:t> de </a:t>
            </a:r>
            <a:r>
              <a:rPr lang="en-US" sz="2000" dirty="0" err="1"/>
              <a:t>măsurători</a:t>
            </a:r>
            <a:r>
              <a:rPr lang="en-US" sz="2000" dirty="0"/>
              <a:t> </a:t>
            </a:r>
            <a:r>
              <a:rPr lang="ro-RO" sz="2000" dirty="0"/>
              <a:t>laboratoare </a:t>
            </a:r>
            <a:r>
              <a:rPr lang="en-US" sz="2000" dirty="0"/>
              <a:t>la </a:t>
            </a:r>
            <a:r>
              <a:rPr lang="en-US" sz="2000" dirty="0" err="1"/>
              <a:t>locul</a:t>
            </a:r>
            <a:r>
              <a:rPr lang="en-US" sz="2000" dirty="0"/>
              <a:t> de </a:t>
            </a:r>
            <a:r>
              <a:rPr lang="en-US" sz="2000" dirty="0" err="1"/>
              <a:t>muncă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79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05DCAF-2CAA-0EAD-3103-2E00D9A5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Nanometrologia vs Standardizare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A5277C3-B5F2-1532-C472-CF3D6C1F2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94873"/>
            <a:ext cx="8915400" cy="4525962"/>
          </a:xfrm>
        </p:spPr>
        <p:txBody>
          <a:bodyPr/>
          <a:lstStyle/>
          <a:p>
            <a:r>
              <a:rPr lang="en-US" sz="2200" dirty="0" err="1"/>
              <a:t>Prognoza</a:t>
            </a:r>
            <a:r>
              <a:rPr lang="en-US" sz="2200" dirty="0"/>
              <a:t> </a:t>
            </a:r>
            <a:r>
              <a:rPr lang="en-US" sz="2200" dirty="0" err="1"/>
              <a:t>volumelor</a:t>
            </a:r>
            <a:r>
              <a:rPr lang="en-US" sz="2200" dirty="0"/>
              <a:t> </a:t>
            </a:r>
            <a:r>
              <a:rPr lang="en-US" sz="2200" dirty="0" err="1"/>
              <a:t>pieței</a:t>
            </a:r>
            <a:r>
              <a:rPr lang="en-US" sz="2200" dirty="0"/>
              <a:t> </a:t>
            </a:r>
            <a:r>
              <a:rPr lang="en-US" sz="2200" dirty="0" err="1"/>
              <a:t>globale</a:t>
            </a:r>
            <a:r>
              <a:rPr lang="en-US" sz="2200" dirty="0"/>
              <a:t> de </a:t>
            </a:r>
            <a:r>
              <a:rPr lang="en-US" sz="2200" dirty="0" err="1"/>
              <a:t>nanotehnologiepeste</a:t>
            </a:r>
            <a:r>
              <a:rPr lang="en-US" sz="2200" dirty="0"/>
              <a:t> 4 </a:t>
            </a:r>
            <a:r>
              <a:rPr lang="en-US" sz="2200" dirty="0" err="1"/>
              <a:t>miliarde</a:t>
            </a:r>
            <a:r>
              <a:rPr lang="en-US" sz="2200" dirty="0"/>
              <a:t> de </a:t>
            </a:r>
            <a:r>
              <a:rPr lang="en-US" sz="2200" dirty="0" err="1"/>
              <a:t>dolari</a:t>
            </a:r>
            <a:r>
              <a:rPr lang="en-US" sz="2200" dirty="0"/>
              <a:t> </a:t>
            </a:r>
            <a:r>
              <a:rPr lang="en-US" sz="2200" dirty="0" err="1"/>
              <a:t>anual</a:t>
            </a:r>
            <a:r>
              <a:rPr lang="en-US" sz="2200" dirty="0"/>
              <a:t>. </a:t>
            </a:r>
            <a:r>
              <a:rPr lang="en-US" sz="2200" dirty="0" err="1"/>
              <a:t>Metrologia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domeniul</a:t>
            </a:r>
            <a:r>
              <a:rPr lang="en-US" sz="2200" dirty="0"/>
              <a:t> </a:t>
            </a:r>
            <a:r>
              <a:rPr lang="en-US" sz="2200" dirty="0" err="1"/>
              <a:t>nanotehnologiei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strâns</a:t>
            </a:r>
            <a:r>
              <a:rPr lang="en-US" sz="2200" dirty="0"/>
              <a:t> </a:t>
            </a:r>
            <a:r>
              <a:rPr lang="en-US" sz="2200" dirty="0" err="1"/>
              <a:t>legată</a:t>
            </a:r>
            <a:r>
              <a:rPr lang="en-US" sz="2200" dirty="0"/>
              <a:t> de </a:t>
            </a:r>
            <a:r>
              <a:rPr lang="en-US" sz="2200" dirty="0" err="1"/>
              <a:t>standardizare</a:t>
            </a:r>
            <a:r>
              <a:rPr lang="en-US" sz="2200" dirty="0"/>
              <a:t>. </a:t>
            </a:r>
            <a:endParaRPr lang="ro-RO" sz="2200" dirty="0"/>
          </a:p>
          <a:p>
            <a:r>
              <a:rPr lang="ro-RO" sz="2200" dirty="0"/>
              <a:t>Î</a:t>
            </a:r>
            <a:r>
              <a:rPr lang="en-US" sz="2200" dirty="0"/>
              <a:t>n SUA, </a:t>
            </a:r>
            <a:r>
              <a:rPr lang="en-US" sz="2200" dirty="0" err="1"/>
              <a:t>trei</a:t>
            </a:r>
            <a:r>
              <a:rPr lang="en-US" sz="2200" dirty="0"/>
              <a:t> </a:t>
            </a:r>
            <a:r>
              <a:rPr lang="en-US" sz="2200" dirty="0" err="1"/>
              <a:t>organizații</a:t>
            </a:r>
            <a:r>
              <a:rPr lang="en-US" sz="2200" dirty="0"/>
              <a:t> sunt implicate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prezent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standardizarea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domeniul</a:t>
            </a:r>
            <a:r>
              <a:rPr lang="en-US" sz="2200" dirty="0"/>
              <a:t> </a:t>
            </a:r>
            <a:r>
              <a:rPr lang="en-US" sz="2200" dirty="0" err="1"/>
              <a:t>nanotehnologiei</a:t>
            </a:r>
            <a:r>
              <a:rPr lang="en-US" sz="2200" dirty="0"/>
              <a:t>: ASTM, ANSI </a:t>
            </a:r>
            <a:r>
              <a:rPr lang="en-US" sz="2200" dirty="0" err="1"/>
              <a:t>și</a:t>
            </a:r>
            <a:r>
              <a:rPr lang="en-US" sz="2200" dirty="0"/>
              <a:t> IEEE. </a:t>
            </a:r>
            <a:r>
              <a:rPr lang="ro-RO" sz="2200" dirty="0"/>
              <a:t>C</a:t>
            </a:r>
            <a:r>
              <a:rPr lang="en-US" sz="2200" dirty="0" err="1"/>
              <a:t>ea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cunoscut</a:t>
            </a:r>
            <a:r>
              <a:rPr lang="ro-RO" sz="2200" dirty="0"/>
              <a:t>e</a:t>
            </a:r>
            <a:r>
              <a:rPr lang="en-US" sz="2200" dirty="0"/>
              <a:t> </a:t>
            </a:r>
            <a:r>
              <a:rPr lang="en-US" sz="2200" dirty="0" err="1"/>
              <a:t>lucr</a:t>
            </a:r>
            <a:r>
              <a:rPr lang="ro-RO" sz="2200" dirty="0" err="1"/>
              <a:t>ări</a:t>
            </a:r>
            <a:r>
              <a:rPr lang="ro-RO" sz="2200" dirty="0"/>
              <a:t> sunt </a:t>
            </a:r>
            <a:r>
              <a:rPr lang="en-US" sz="2200" dirty="0"/>
              <a:t>a</a:t>
            </a:r>
            <a:r>
              <a:rPr lang="ro-RO" sz="2200" dirty="0"/>
              <a:t>le</a:t>
            </a:r>
            <a:r>
              <a:rPr lang="en-US" sz="2200" dirty="0"/>
              <a:t> </a:t>
            </a:r>
            <a:r>
              <a:rPr lang="en-US" sz="2200" dirty="0" err="1"/>
              <a:t>Institutului</a:t>
            </a:r>
            <a:r>
              <a:rPr lang="en-US" sz="2200" dirty="0"/>
              <a:t> Național de </a:t>
            </a:r>
            <a:r>
              <a:rPr lang="en-US" sz="2200" dirty="0" err="1"/>
              <a:t>Standarde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Tehnologie</a:t>
            </a:r>
            <a:r>
              <a:rPr lang="en-US" sz="2200" dirty="0"/>
              <a:t> (NIST,</a:t>
            </a:r>
            <a:r>
              <a:rPr lang="ro-RO" sz="2200" dirty="0"/>
              <a:t> SUA</a:t>
            </a:r>
            <a:r>
              <a:rPr lang="en-US" sz="2200" dirty="0"/>
              <a:t>).</a:t>
            </a:r>
            <a:endParaRPr lang="ro-RO" sz="2200" dirty="0"/>
          </a:p>
          <a:p>
            <a:r>
              <a:rPr lang="en-US" sz="2200" dirty="0"/>
              <a:t>În 2001,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Japonia</a:t>
            </a:r>
            <a:r>
              <a:rPr lang="en-US" sz="2200" dirty="0"/>
              <a:t> a </a:t>
            </a:r>
            <a:r>
              <a:rPr lang="en-US" sz="2200" dirty="0" err="1"/>
              <a:t>fost</a:t>
            </a:r>
            <a:r>
              <a:rPr lang="en-US" sz="2200" dirty="0"/>
              <a:t> </a:t>
            </a:r>
            <a:r>
              <a:rPr lang="en-US" sz="2200" dirty="0" err="1"/>
              <a:t>adoptat</a:t>
            </a:r>
            <a:r>
              <a:rPr lang="en-US" sz="2200" dirty="0"/>
              <a:t> un program</a:t>
            </a:r>
            <a:r>
              <a:rPr lang="ro-RO" sz="2200" dirty="0"/>
              <a:t> </a:t>
            </a:r>
            <a:r>
              <a:rPr lang="en-US" sz="2200" dirty="0" err="1"/>
              <a:t>guvernamental</a:t>
            </a:r>
            <a:r>
              <a:rPr lang="ro-RO" sz="2200" dirty="0"/>
              <a:t> </a:t>
            </a:r>
            <a:r>
              <a:rPr lang="en-US" sz="2200" dirty="0"/>
              <a:t>„</a:t>
            </a:r>
            <a:r>
              <a:rPr lang="en-US" sz="2200" dirty="0" err="1"/>
              <a:t>Nanotehnologia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societatea</a:t>
            </a:r>
            <a:r>
              <a:rPr lang="en-US" sz="2200" dirty="0"/>
              <a:t> </a:t>
            </a:r>
            <a:r>
              <a:rPr lang="en-US" sz="2200" dirty="0" err="1"/>
              <a:t>viitoare</a:t>
            </a:r>
            <a:r>
              <a:rPr lang="en-US" sz="2200" dirty="0"/>
              <a:t>” sub </a:t>
            </a:r>
            <a:r>
              <a:rPr lang="en-US" sz="2200" dirty="0" err="1"/>
              <a:t>deviza</a:t>
            </a:r>
            <a:r>
              <a:rPr lang="en-US" sz="2200" dirty="0"/>
              <a:t> „</a:t>
            </a:r>
            <a:r>
              <a:rPr lang="en-US" sz="2200" dirty="0" err="1"/>
              <a:t>creând</a:t>
            </a:r>
            <a:r>
              <a:rPr lang="en-US" sz="2200" dirty="0"/>
              <a:t> </a:t>
            </a:r>
            <a:r>
              <a:rPr lang="en-US" sz="2200" dirty="0" err="1"/>
              <a:t>societatea</a:t>
            </a:r>
            <a:r>
              <a:rPr lang="ro-RO" sz="2200" dirty="0"/>
              <a:t> în a</a:t>
            </a:r>
            <a:r>
              <a:rPr lang="en-US" sz="2200" dirty="0" err="1"/>
              <a:t>rmonie</a:t>
            </a:r>
            <a:r>
              <a:rPr lang="en-US" sz="2200" dirty="0"/>
              <a:t> cu natura.” </a:t>
            </a:r>
            <a:r>
              <a:rPr lang="en-US" sz="2200" dirty="0" err="1"/>
              <a:t>Programul</a:t>
            </a:r>
            <a:r>
              <a:rPr lang="en-US" sz="2200" dirty="0"/>
              <a:t> </a:t>
            </a:r>
            <a:r>
              <a:rPr lang="en-US" sz="2200" dirty="0" err="1"/>
              <a:t>prevede</a:t>
            </a:r>
            <a:r>
              <a:rPr lang="en-US" sz="2200" dirty="0"/>
              <a:t>, de </a:t>
            </a:r>
            <a:r>
              <a:rPr lang="en-US" sz="2200" dirty="0" err="1"/>
              <a:t>asemenea</a:t>
            </a:r>
            <a:r>
              <a:rPr lang="en-US" sz="2200" dirty="0"/>
              <a:t>, </a:t>
            </a:r>
            <a:r>
              <a:rPr lang="en-US" sz="2200" dirty="0" err="1"/>
              <a:t>dezvoltarea</a:t>
            </a:r>
            <a:r>
              <a:rPr lang="en-US" sz="2200" dirty="0"/>
              <a:t> </a:t>
            </a:r>
            <a:r>
              <a:rPr lang="en-US" sz="2200" dirty="0" err="1"/>
              <a:t>nanometrologiei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7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76D52F0-5B0E-4658-8717-BE129623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Metrologia</a:t>
            </a:r>
            <a:r>
              <a:rPr lang="en-US" dirty="0"/>
              <a:t> vs </a:t>
            </a:r>
            <a:r>
              <a:rPr lang="en-US" dirty="0" err="1"/>
              <a:t>Standardizare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6BE2920-1773-B6A2-7D93-2CAB18D4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859" y="1524000"/>
            <a:ext cx="8991600" cy="4525962"/>
          </a:xfrm>
        </p:spPr>
        <p:txBody>
          <a:bodyPr/>
          <a:lstStyle/>
          <a:p>
            <a:pPr marL="0" indent="0">
              <a:buNone/>
            </a:pPr>
            <a:r>
              <a:rPr lang="ro-RO" sz="2200" dirty="0"/>
              <a:t>2005 –formarea Comitetului Tehnic al ISO – ISO/TC 229 </a:t>
            </a:r>
            <a:r>
              <a:rPr lang="ro-RO" sz="2200" dirty="0" err="1"/>
              <a:t>Nanotehnologiile</a:t>
            </a:r>
            <a:r>
              <a:rPr lang="ro-RO" sz="2200" dirty="0"/>
              <a:t> deoarece măsurătorile permit realizarea:</a:t>
            </a:r>
          </a:p>
          <a:p>
            <a:r>
              <a:rPr lang="ro-RO" sz="2200" dirty="0"/>
              <a:t>Identificării surselor de emisii ale </a:t>
            </a:r>
            <a:r>
              <a:rPr lang="ro-RO" sz="2200" dirty="0" err="1"/>
              <a:t>nanoparticulelor</a:t>
            </a:r>
            <a:r>
              <a:rPr lang="ro-RO" sz="2200" dirty="0"/>
              <a:t>;</a:t>
            </a:r>
          </a:p>
          <a:p>
            <a:r>
              <a:rPr lang="ro-RO" sz="2200" dirty="0"/>
              <a:t>Evaluarea eficacității a măsurilor de control;</a:t>
            </a:r>
          </a:p>
          <a:p>
            <a:r>
              <a:rPr lang="ro-RO" sz="2200" dirty="0"/>
              <a:t>Detectarea oricăror nereușite sau înrăutățiri a măsurilor de control care pot cauza pericole pentru sănătate</a:t>
            </a:r>
          </a:p>
          <a:p>
            <a:pPr marL="0" indent="0">
              <a:buNone/>
            </a:pPr>
            <a:r>
              <a:rPr lang="ro-RO" sz="2200" dirty="0"/>
              <a:t>Măsurile prioritare inițiale  ISO/TC 229 sunt în standardizarea pe domeniile:</a:t>
            </a:r>
          </a:p>
          <a:p>
            <a:pPr indent="60325"/>
            <a:r>
              <a:rPr lang="en-US" sz="2200" i="1" dirty="0" err="1"/>
              <a:t>termeni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definiții</a:t>
            </a:r>
            <a:r>
              <a:rPr lang="en-US" sz="2200" i="1" dirty="0"/>
              <a:t>, </a:t>
            </a:r>
            <a:endParaRPr lang="ro-RO" sz="2200" i="1" dirty="0"/>
          </a:p>
          <a:p>
            <a:pPr indent="60325"/>
            <a:r>
              <a:rPr lang="en-US" sz="2200" i="1" dirty="0" err="1"/>
              <a:t>metrologie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metode</a:t>
            </a:r>
            <a:r>
              <a:rPr lang="en-US" sz="2200" i="1" dirty="0"/>
              <a:t> de </a:t>
            </a:r>
            <a:r>
              <a:rPr lang="en-US" sz="2200" i="1" dirty="0" err="1"/>
              <a:t>testare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măsurare</a:t>
            </a:r>
            <a:r>
              <a:rPr lang="en-US" sz="2200" i="1" dirty="0"/>
              <a:t>, </a:t>
            </a:r>
            <a:endParaRPr lang="ro-RO" sz="2200" i="1" dirty="0"/>
          </a:p>
          <a:p>
            <a:pPr indent="60325"/>
            <a:r>
              <a:rPr lang="en-US" sz="2200" i="1" dirty="0" err="1"/>
              <a:t>standarde</a:t>
            </a:r>
            <a:r>
              <a:rPr lang="en-US" sz="2200" i="1" dirty="0"/>
              <a:t> de </a:t>
            </a:r>
            <a:r>
              <a:rPr lang="en-US" sz="2200" i="1" dirty="0" err="1"/>
              <a:t>referință</a:t>
            </a:r>
            <a:r>
              <a:rPr lang="en-US" sz="2200" i="1" dirty="0"/>
              <a:t> </a:t>
            </a:r>
            <a:r>
              <a:rPr lang="en-US" sz="2200" i="1" dirty="0" err="1"/>
              <a:t>pentru</a:t>
            </a:r>
            <a:r>
              <a:rPr lang="en-US" sz="2200" i="1" dirty="0"/>
              <a:t> </a:t>
            </a:r>
            <a:r>
              <a:rPr lang="en-US" sz="2200" i="1" dirty="0" err="1"/>
              <a:t>compoziție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proprietăți</a:t>
            </a:r>
            <a:r>
              <a:rPr lang="en-US" sz="2200" i="1" dirty="0"/>
              <a:t>, </a:t>
            </a:r>
            <a:endParaRPr lang="ro-RO" sz="2200" i="1" dirty="0"/>
          </a:p>
          <a:p>
            <a:pPr indent="60325"/>
            <a:r>
              <a:rPr lang="en-US" sz="2200" i="1" dirty="0" err="1"/>
              <a:t>modelare</a:t>
            </a:r>
            <a:r>
              <a:rPr lang="en-US" sz="2200" i="1" dirty="0"/>
              <a:t> </a:t>
            </a:r>
            <a:r>
              <a:rPr lang="en-US" sz="2200" i="1" dirty="0" err="1"/>
              <a:t>proces</a:t>
            </a:r>
            <a:r>
              <a:rPr lang="en-US" sz="2200" i="1" dirty="0"/>
              <a:t>, </a:t>
            </a:r>
            <a:endParaRPr lang="ro-RO" sz="2200" i="1" dirty="0"/>
          </a:p>
          <a:p>
            <a:pPr indent="60325"/>
            <a:r>
              <a:rPr lang="en-US" sz="2200" i="1" dirty="0"/>
              <a:t>medicament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siguranță</a:t>
            </a:r>
            <a:r>
              <a:rPr lang="en-US" sz="2200" i="1" dirty="0"/>
              <a:t>, </a:t>
            </a:r>
            <a:endParaRPr lang="ro-RO" sz="2200" i="1" dirty="0"/>
          </a:p>
          <a:p>
            <a:pPr indent="60325"/>
            <a:r>
              <a:rPr lang="en-US" sz="2200" i="1" dirty="0"/>
              <a:t>impact </a:t>
            </a:r>
            <a:r>
              <a:rPr lang="en-US" sz="2200" i="1" dirty="0" err="1"/>
              <a:t>asupra</a:t>
            </a:r>
            <a:r>
              <a:rPr lang="en-US" sz="2200" i="1" dirty="0"/>
              <a:t> </a:t>
            </a:r>
            <a:r>
              <a:rPr lang="en-US" sz="2200" i="1" dirty="0" err="1"/>
              <a:t>mediului</a:t>
            </a:r>
            <a:r>
              <a:rPr lang="en-US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673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5C02597-6665-17F4-4D67-62D6C933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Metrologia</a:t>
            </a:r>
            <a:r>
              <a:rPr lang="en-US" dirty="0"/>
              <a:t> vs </a:t>
            </a:r>
            <a:r>
              <a:rPr lang="en-US" dirty="0" err="1"/>
              <a:t>Standardizare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0536150-96E9-380F-5AF2-6906863EA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2"/>
          </a:xfrm>
        </p:spPr>
        <p:txBody>
          <a:bodyPr/>
          <a:lstStyle/>
          <a:p>
            <a:r>
              <a:rPr lang="en-US" sz="2200" dirty="0" err="1"/>
              <a:t>Rezolvarea</a:t>
            </a:r>
            <a:r>
              <a:rPr lang="en-US" sz="2200" dirty="0"/>
              <a:t> </a:t>
            </a:r>
            <a:r>
              <a:rPr lang="en-US" sz="2200" dirty="0" err="1"/>
              <a:t>acestor</a:t>
            </a:r>
            <a:r>
              <a:rPr lang="en-US" sz="2200" dirty="0"/>
              <a:t> </a:t>
            </a:r>
            <a:r>
              <a:rPr lang="en-US" sz="2200" dirty="0" err="1"/>
              <a:t>probleme</a:t>
            </a:r>
            <a:r>
              <a:rPr lang="en-US" sz="2200" dirty="0"/>
              <a:t>, </a:t>
            </a:r>
            <a:r>
              <a:rPr lang="en-US" sz="2200" dirty="0" err="1"/>
              <a:t>potrivit</a:t>
            </a:r>
            <a:r>
              <a:rPr lang="en-US" sz="2200" dirty="0"/>
              <a:t> </a:t>
            </a:r>
            <a:r>
              <a:rPr lang="en-US" sz="2200" dirty="0" err="1"/>
              <a:t>experților</a:t>
            </a:r>
            <a:r>
              <a:rPr lang="en-US" sz="2200" dirty="0"/>
              <a:t>, </a:t>
            </a:r>
            <a:r>
              <a:rPr lang="en-US" sz="2200" dirty="0" err="1"/>
              <a:t>va</a:t>
            </a:r>
            <a:r>
              <a:rPr lang="en-US" sz="2200" dirty="0"/>
              <a:t> </a:t>
            </a:r>
            <a:r>
              <a:rPr lang="en-US" sz="2200" dirty="0" err="1"/>
              <a:t>impuls</a:t>
            </a:r>
            <a:r>
              <a:rPr lang="ro-RO" sz="2200" dirty="0" err="1"/>
              <a:t>iona</a:t>
            </a:r>
            <a:r>
              <a:rPr lang="en-US" sz="2200" dirty="0"/>
              <a:t> </a:t>
            </a:r>
            <a:r>
              <a:rPr lang="en-US" sz="2200" dirty="0" err="1"/>
              <a:t>puternic</a:t>
            </a:r>
            <a:r>
              <a:rPr lang="en-US" sz="2200" dirty="0"/>
              <a:t> </a:t>
            </a:r>
            <a:r>
              <a:rPr lang="en-US" sz="2200" dirty="0" err="1"/>
              <a:t>dezvolt</a:t>
            </a:r>
            <a:r>
              <a:rPr lang="ro-RO" sz="2200" dirty="0" err="1"/>
              <a:t>area</a:t>
            </a:r>
            <a:r>
              <a:rPr lang="en-US" sz="2200" dirty="0"/>
              <a:t> </a:t>
            </a:r>
            <a:r>
              <a:rPr lang="en-US" sz="2200" dirty="0" err="1"/>
              <a:t>nanotehnologiilor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aplicării</a:t>
            </a:r>
            <a:r>
              <a:rPr lang="en-US" sz="2200" dirty="0"/>
              <a:t> lor practice.</a:t>
            </a:r>
            <a:endParaRPr lang="ro-RO" sz="2200" dirty="0"/>
          </a:p>
          <a:p>
            <a:r>
              <a:rPr lang="en-US" sz="2200" dirty="0"/>
              <a:t>În </a:t>
            </a:r>
            <a:r>
              <a:rPr lang="en-US" sz="2200" dirty="0" err="1"/>
              <a:t>cadrul</a:t>
            </a:r>
            <a:r>
              <a:rPr lang="en-US" sz="2200" dirty="0"/>
              <a:t> ISO/TC 229, secretariat </a:t>
            </a:r>
            <a:r>
              <a:rPr lang="ro-RO" sz="2200" dirty="0"/>
              <a:t>din</a:t>
            </a:r>
            <a:r>
              <a:rPr lang="en-US" sz="2200" dirty="0"/>
              <a:t> </a:t>
            </a:r>
            <a:r>
              <a:rPr lang="en-US" sz="2200" i="1" dirty="0" err="1"/>
              <a:t>Institu</a:t>
            </a:r>
            <a:r>
              <a:rPr lang="ro-RO" sz="2200" i="1" dirty="0"/>
              <a:t>tul </a:t>
            </a:r>
            <a:r>
              <a:rPr lang="en-US" sz="2200" i="1" dirty="0" err="1"/>
              <a:t>Britanic</a:t>
            </a:r>
            <a:r>
              <a:rPr lang="en-US" sz="2200" i="1" dirty="0"/>
              <a:t> de </a:t>
            </a:r>
            <a:r>
              <a:rPr lang="en-US" sz="2200" i="1" dirty="0" err="1"/>
              <a:t>Standardizare</a:t>
            </a:r>
            <a:r>
              <a:rPr lang="en-US" sz="2200" dirty="0"/>
              <a:t>, </a:t>
            </a:r>
            <a:r>
              <a:rPr lang="en-US" sz="2200" dirty="0" err="1"/>
              <a:t>subcomitetul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metrologie</a:t>
            </a:r>
            <a:r>
              <a:rPr lang="en-US" sz="2200" dirty="0"/>
              <a:t>, </a:t>
            </a:r>
            <a:r>
              <a:rPr lang="en-US" sz="2200" dirty="0" err="1"/>
              <a:t>metode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testare</a:t>
            </a:r>
            <a:r>
              <a:rPr lang="en-US" sz="2200" dirty="0"/>
              <a:t> </a:t>
            </a:r>
            <a:r>
              <a:rPr lang="ro-RO" sz="2200" dirty="0"/>
              <a:t>-</a:t>
            </a:r>
            <a:r>
              <a:rPr lang="en-US" sz="2200" dirty="0"/>
              <a:t> </a:t>
            </a:r>
            <a:r>
              <a:rPr lang="en-US" sz="2200" dirty="0" err="1"/>
              <a:t>coordonat</a:t>
            </a:r>
            <a:r>
              <a:rPr lang="en-US" sz="2200" dirty="0"/>
              <a:t> de </a:t>
            </a:r>
            <a:r>
              <a:rPr lang="en-US" sz="2200" i="1" dirty="0" err="1"/>
              <a:t>Japonia</a:t>
            </a:r>
            <a:r>
              <a:rPr lang="en-US" sz="2200" dirty="0"/>
              <a:t>, </a:t>
            </a:r>
            <a:r>
              <a:rPr lang="en-US" sz="2200" dirty="0" err="1"/>
              <a:t>subcomitetul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termeni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definiții</a:t>
            </a:r>
            <a:r>
              <a:rPr lang="en-US" sz="2200" dirty="0"/>
              <a:t> </a:t>
            </a:r>
            <a:r>
              <a:rPr lang="ro-RO" sz="2200" dirty="0"/>
              <a:t>- </a:t>
            </a:r>
            <a:r>
              <a:rPr lang="en-US" sz="2200" dirty="0"/>
              <a:t>d</a:t>
            </a:r>
            <a:r>
              <a:rPr lang="ro-RO" sz="2200" dirty="0"/>
              <a:t>e</a:t>
            </a:r>
            <a:r>
              <a:rPr lang="en-US" sz="2200" dirty="0"/>
              <a:t> </a:t>
            </a:r>
            <a:r>
              <a:rPr lang="en-US" sz="2200" i="1" dirty="0"/>
              <a:t>Canada</a:t>
            </a:r>
            <a:r>
              <a:rPr lang="ro-RO" sz="2200" i="1" dirty="0"/>
              <a:t>, </a:t>
            </a:r>
            <a:r>
              <a:rPr lang="en-US" sz="2200" dirty="0"/>
              <a:t> </a:t>
            </a:r>
            <a:r>
              <a:rPr lang="en-US" sz="2200" dirty="0" err="1"/>
              <a:t>subcomitetul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sănătate</a:t>
            </a:r>
            <a:r>
              <a:rPr lang="en-US" sz="2200" dirty="0"/>
              <a:t>, </a:t>
            </a:r>
            <a:r>
              <a:rPr lang="en-US" sz="2200" dirty="0" err="1"/>
              <a:t>siguranță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mediu</a:t>
            </a:r>
            <a:r>
              <a:rPr lang="en-US" sz="2200" dirty="0"/>
              <a:t> </a:t>
            </a:r>
            <a:r>
              <a:rPr lang="ro-RO" sz="2200" dirty="0"/>
              <a:t>- </a:t>
            </a:r>
            <a:r>
              <a:rPr lang="en-US" sz="2200" dirty="0"/>
              <a:t>de </a:t>
            </a:r>
            <a:r>
              <a:rPr lang="ro-RO" sz="2200" dirty="0"/>
              <a:t>SUA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pPr marL="0" indent="0">
              <a:buNone/>
            </a:pPr>
            <a:r>
              <a:rPr lang="en-US" sz="2200" dirty="0" err="1"/>
              <a:t>Alături</a:t>
            </a:r>
            <a:r>
              <a:rPr lang="en-US" sz="2200" dirty="0"/>
              <a:t> de </a:t>
            </a:r>
            <a:r>
              <a:rPr lang="en-US" sz="2200" dirty="0" err="1"/>
              <a:t>institutele</a:t>
            </a:r>
            <a:r>
              <a:rPr lang="en-US" sz="2200" dirty="0"/>
              <a:t> </a:t>
            </a:r>
            <a:r>
              <a:rPr lang="ro-RO" sz="2200" dirty="0"/>
              <a:t>SUA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Institutul </a:t>
            </a:r>
            <a:r>
              <a:rPr lang="en-US" sz="2200" dirty="0" err="1"/>
              <a:t>Britanic</a:t>
            </a:r>
            <a:r>
              <a:rPr lang="en-US" sz="2200" dirty="0"/>
              <a:t> de </a:t>
            </a:r>
            <a:r>
              <a:rPr lang="en-US" sz="2200" dirty="0" err="1"/>
              <a:t>Standarde</a:t>
            </a:r>
            <a:r>
              <a:rPr lang="en-US" sz="2200" dirty="0"/>
              <a:t> (BSI), </a:t>
            </a:r>
            <a:r>
              <a:rPr lang="en-US" sz="2200" dirty="0" err="1"/>
              <a:t>cei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activi</a:t>
            </a:r>
            <a:r>
              <a:rPr lang="en-US" sz="2200" dirty="0"/>
              <a:t> </a:t>
            </a:r>
            <a:r>
              <a:rPr lang="en-US" sz="2200" dirty="0" err="1"/>
              <a:t>participanți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dezvoltarea</a:t>
            </a:r>
            <a:r>
              <a:rPr lang="en-US" sz="2200" dirty="0"/>
              <a:t> </a:t>
            </a:r>
            <a:r>
              <a:rPr lang="ro-RO" sz="2200" dirty="0" err="1"/>
              <a:t>nanometrologiei</a:t>
            </a:r>
            <a:r>
              <a:rPr lang="ro-RO" sz="2200" dirty="0"/>
              <a:t>: </a:t>
            </a:r>
            <a:r>
              <a:rPr lang="en-US" sz="2200" dirty="0"/>
              <a:t>​​</a:t>
            </a:r>
            <a:r>
              <a:rPr lang="en-US" sz="2200" dirty="0" err="1"/>
              <a:t>Laboratorul</a:t>
            </a:r>
            <a:r>
              <a:rPr lang="en-US" sz="2200" dirty="0"/>
              <a:t> Național de </a:t>
            </a:r>
            <a:r>
              <a:rPr lang="en-US" sz="2200" dirty="0" err="1"/>
              <a:t>Fizică</a:t>
            </a:r>
            <a:r>
              <a:rPr lang="en-US" sz="2200" dirty="0"/>
              <a:t> al </a:t>
            </a:r>
            <a:r>
              <a:rPr lang="en-US" sz="2200" dirty="0" err="1"/>
              <a:t>Marii</a:t>
            </a:r>
            <a:r>
              <a:rPr lang="en-US" sz="2200" dirty="0"/>
              <a:t> </a:t>
            </a:r>
            <a:r>
              <a:rPr lang="en-US" sz="2200" dirty="0" err="1"/>
              <a:t>Britanii</a:t>
            </a:r>
            <a:r>
              <a:rPr lang="en-US" sz="2200" dirty="0"/>
              <a:t> (NPL), Institutul Național de </a:t>
            </a:r>
            <a:r>
              <a:rPr lang="en-US" sz="2200" dirty="0" err="1"/>
              <a:t>Metrologie</a:t>
            </a:r>
            <a:r>
              <a:rPr lang="en-US" sz="2200" dirty="0"/>
              <a:t> din </a:t>
            </a:r>
            <a:r>
              <a:rPr lang="en-US" sz="2200" dirty="0" err="1"/>
              <a:t>Franța</a:t>
            </a:r>
            <a:r>
              <a:rPr lang="en-US" sz="2200" dirty="0"/>
              <a:t> (LNE) </a:t>
            </a:r>
            <a:r>
              <a:rPr lang="en-US" sz="2200" dirty="0" err="1"/>
              <a:t>și</a:t>
            </a:r>
            <a:r>
              <a:rPr lang="en-US" sz="2200" dirty="0"/>
              <a:t> Institutul </a:t>
            </a:r>
            <a:r>
              <a:rPr lang="en-US" sz="2200" dirty="0" err="1"/>
              <a:t>Fizicotehnic</a:t>
            </a:r>
            <a:r>
              <a:rPr lang="en-US" sz="2200" dirty="0"/>
              <a:t> al </a:t>
            </a:r>
            <a:r>
              <a:rPr lang="en-US" sz="2200" dirty="0" err="1"/>
              <a:t>Germaniei</a:t>
            </a:r>
            <a:r>
              <a:rPr lang="en-US" sz="2200" dirty="0"/>
              <a:t> (PTI).</a:t>
            </a:r>
            <a:endParaRPr lang="ro-RO" sz="2200" dirty="0"/>
          </a:p>
          <a:p>
            <a:pPr marL="0" indent="0">
              <a:buNone/>
            </a:pPr>
            <a:endParaRPr lang="ro-RO" sz="2200" dirty="0"/>
          </a:p>
          <a:p>
            <a:pPr marL="0" indent="0">
              <a:buNone/>
            </a:pPr>
            <a:r>
              <a:rPr lang="en-US" sz="2200" dirty="0"/>
              <a:t>În </a:t>
            </a:r>
            <a:r>
              <a:rPr lang="en-US" sz="2200" dirty="0" err="1"/>
              <a:t>cadrul</a:t>
            </a:r>
            <a:r>
              <a:rPr lang="en-US" sz="2200" dirty="0"/>
              <a:t> </a:t>
            </a:r>
            <a:r>
              <a:rPr lang="en-US" sz="2200" dirty="0" err="1"/>
              <a:t>Comisiei</a:t>
            </a:r>
            <a:r>
              <a:rPr lang="en-US" sz="2200" dirty="0"/>
              <a:t> </a:t>
            </a:r>
            <a:r>
              <a:rPr lang="en-US" sz="2200" dirty="0" err="1"/>
              <a:t>Electrotehnice</a:t>
            </a:r>
            <a:r>
              <a:rPr lang="en-US" sz="2200" dirty="0"/>
              <a:t> </a:t>
            </a:r>
            <a:r>
              <a:rPr lang="en-US" sz="2200" dirty="0" err="1"/>
              <a:t>Internaționale</a:t>
            </a:r>
            <a:r>
              <a:rPr lang="en-US" sz="2200" dirty="0"/>
              <a:t> (IEC), </a:t>
            </a:r>
            <a:r>
              <a:rPr lang="en-US" sz="2200" dirty="0" err="1"/>
              <a:t>comitetul</a:t>
            </a:r>
            <a:r>
              <a:rPr lang="en-US" sz="2200" dirty="0"/>
              <a:t> </a:t>
            </a:r>
            <a:r>
              <a:rPr lang="en-US" sz="2200" dirty="0" err="1"/>
              <a:t>tehnic</a:t>
            </a:r>
            <a:r>
              <a:rPr lang="en-US" sz="2200" dirty="0"/>
              <a:t> TC 113 „</a:t>
            </a:r>
            <a:r>
              <a:rPr lang="en-US" sz="2200" dirty="0" err="1"/>
              <a:t>Standardizarea</a:t>
            </a:r>
            <a:r>
              <a:rPr lang="en-US" sz="2200" dirty="0"/>
              <a:t> </a:t>
            </a:r>
            <a:r>
              <a:rPr lang="en-US" sz="2200" dirty="0" err="1"/>
              <a:t>nanotehnologiei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produse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sisteme</a:t>
            </a:r>
            <a:r>
              <a:rPr lang="en-US" sz="2200" dirty="0"/>
              <a:t> </a:t>
            </a:r>
            <a:r>
              <a:rPr lang="en-US" sz="2200" dirty="0" err="1"/>
              <a:t>electrice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electronice</a:t>
            </a:r>
            <a:r>
              <a:rPr lang="en-US" sz="2200" dirty="0"/>
              <a:t>”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condus</a:t>
            </a:r>
            <a:r>
              <a:rPr lang="en-US" sz="2200" dirty="0"/>
              <a:t> de Institutul German de </a:t>
            </a:r>
            <a:r>
              <a:rPr lang="en-US" sz="2200" dirty="0" err="1"/>
              <a:t>Standarde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482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24B6A3-4AE9-552B-705A-5FA3303C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Metrologia</a:t>
            </a:r>
            <a:r>
              <a:rPr lang="en-US" dirty="0"/>
              <a:t> vs </a:t>
            </a:r>
            <a:r>
              <a:rPr lang="en-US" dirty="0" err="1"/>
              <a:t>Standardizare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5B13553-DCC7-57FA-C7D9-3F242C1EE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O </a:t>
            </a:r>
            <a:r>
              <a:rPr lang="en-US" sz="2200" dirty="0" err="1"/>
              <a:t>analiză</a:t>
            </a:r>
            <a:r>
              <a:rPr lang="en-US" sz="2200" dirty="0"/>
              <a:t> a </a:t>
            </a:r>
            <a:r>
              <a:rPr lang="en-US" sz="2200" dirty="0" err="1"/>
              <a:t>standardelor</a:t>
            </a:r>
            <a:r>
              <a:rPr lang="en-US" sz="2200" dirty="0"/>
              <a:t> </a:t>
            </a:r>
            <a:r>
              <a:rPr lang="en-US" sz="2200" dirty="0" err="1"/>
              <a:t>adoptate</a:t>
            </a:r>
            <a:r>
              <a:rPr lang="en-US" sz="2200" dirty="0"/>
              <a:t> </a:t>
            </a:r>
            <a:r>
              <a:rPr lang="ro-RO" sz="2200" dirty="0"/>
              <a:t>denotă că </a:t>
            </a:r>
            <a:r>
              <a:rPr lang="en-US" sz="2200" dirty="0"/>
              <a:t>sunt </a:t>
            </a:r>
            <a:r>
              <a:rPr lang="ro-RO" sz="2200" dirty="0"/>
              <a:t>parte a </a:t>
            </a:r>
            <a:r>
              <a:rPr lang="en-US" sz="2200" dirty="0" err="1"/>
              <a:t>trei</a:t>
            </a:r>
            <a:r>
              <a:rPr lang="en-US" sz="2200" dirty="0"/>
              <a:t> </a:t>
            </a:r>
            <a:r>
              <a:rPr lang="en-US" sz="2200" dirty="0" err="1"/>
              <a:t>grupuri</a:t>
            </a:r>
            <a:r>
              <a:rPr lang="en-US" sz="2200" dirty="0"/>
              <a:t>:</a:t>
            </a:r>
            <a:r>
              <a:rPr lang="ro-RO" sz="2200" dirty="0"/>
              <a:t> </a:t>
            </a:r>
            <a:r>
              <a:rPr lang="en-US" sz="2200" dirty="0"/>
              <a:t>- </a:t>
            </a:r>
            <a:r>
              <a:rPr lang="ro-RO" sz="2200" dirty="0"/>
              <a:t>  </a:t>
            </a:r>
            <a:r>
              <a:rPr lang="en-US" sz="2200" i="1" dirty="0"/>
              <a:t>standarde de </a:t>
            </a:r>
            <a:r>
              <a:rPr lang="en-US" sz="2200" i="1" dirty="0" err="1"/>
              <a:t>măsurare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testare</a:t>
            </a:r>
            <a:r>
              <a:rPr lang="en-US" sz="2200" i="1" dirty="0"/>
              <a:t> (</a:t>
            </a:r>
            <a:r>
              <a:rPr lang="en-US" sz="2200" i="1" dirty="0" err="1"/>
              <a:t>inclusiv</a:t>
            </a:r>
            <a:r>
              <a:rPr lang="en-US" sz="2200" i="1" dirty="0"/>
              <a:t> terminologie);</a:t>
            </a:r>
            <a:endParaRPr lang="ro-RO" sz="2200" i="1" dirty="0"/>
          </a:p>
          <a:p>
            <a:pPr>
              <a:buFontTx/>
              <a:buChar char="-"/>
            </a:pPr>
            <a:r>
              <a:rPr lang="en-US" sz="2200" i="1" dirty="0" err="1"/>
              <a:t>standarde</a:t>
            </a:r>
            <a:r>
              <a:rPr lang="en-US" sz="2200" i="1" dirty="0"/>
              <a:t> de </a:t>
            </a:r>
            <a:r>
              <a:rPr lang="en-US" sz="2200" i="1" dirty="0" err="1"/>
              <a:t>calitate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siguranță</a:t>
            </a:r>
            <a:r>
              <a:rPr lang="en-US" sz="2200" i="1" dirty="0"/>
              <a:t> (</a:t>
            </a:r>
            <a:r>
              <a:rPr lang="en-US" sz="2200" i="1" dirty="0" err="1"/>
              <a:t>inclusiv</a:t>
            </a:r>
            <a:r>
              <a:rPr lang="en-US" sz="2200" i="1" dirty="0"/>
              <a:t> </a:t>
            </a:r>
            <a:r>
              <a:rPr lang="en-US" sz="2200" i="1" dirty="0" err="1"/>
              <a:t>sănătate</a:t>
            </a:r>
            <a:r>
              <a:rPr lang="en-US" sz="2200" i="1" dirty="0"/>
              <a:t>);</a:t>
            </a:r>
            <a:endParaRPr lang="ro-RO" sz="2200" i="1" dirty="0"/>
          </a:p>
          <a:p>
            <a:pPr>
              <a:buFontTx/>
              <a:buChar char="-"/>
            </a:pPr>
            <a:r>
              <a:rPr lang="en-US" sz="2200" i="1" dirty="0" err="1"/>
              <a:t>standarde</a:t>
            </a:r>
            <a:r>
              <a:rPr lang="en-US" sz="2200" i="1" dirty="0"/>
              <a:t> de </a:t>
            </a:r>
            <a:r>
              <a:rPr lang="en-US" sz="2200" i="1" dirty="0" err="1"/>
              <a:t>compatibilitate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interacțiune</a:t>
            </a:r>
            <a:r>
              <a:rPr lang="en-US" sz="2200" i="1" dirty="0"/>
              <a:t>.</a:t>
            </a:r>
            <a:endParaRPr lang="ro-RO" sz="2200" i="1" dirty="0"/>
          </a:p>
          <a:p>
            <a:pPr marL="0" indent="0">
              <a:buNone/>
            </a:pPr>
            <a:r>
              <a:rPr lang="en-US" sz="2200" dirty="0"/>
              <a:t>O </a:t>
            </a:r>
            <a:r>
              <a:rPr lang="en-US" sz="2200" dirty="0" err="1"/>
              <a:t>atenție</a:t>
            </a:r>
            <a:r>
              <a:rPr lang="en-US" sz="2200" dirty="0"/>
              <a:t> </a:t>
            </a:r>
            <a:r>
              <a:rPr lang="en-US" sz="2200" dirty="0" err="1"/>
              <a:t>deosebită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acordată</a:t>
            </a:r>
            <a:r>
              <a:rPr lang="en-US" sz="2200" dirty="0"/>
              <a:t> </a:t>
            </a:r>
            <a:r>
              <a:rPr lang="en-US" sz="2200" i="1" dirty="0" err="1"/>
              <a:t>evaluării</a:t>
            </a:r>
            <a:r>
              <a:rPr lang="en-US" sz="2200" i="1" dirty="0"/>
              <a:t> </a:t>
            </a:r>
            <a:r>
              <a:rPr lang="en-US" sz="2200" i="1" dirty="0" err="1"/>
              <a:t>toxicității</a:t>
            </a:r>
            <a:r>
              <a:rPr lang="en-US" sz="2200" i="1" dirty="0"/>
              <a:t> </a:t>
            </a:r>
            <a:r>
              <a:rPr lang="en-US" sz="2200" i="1" dirty="0" err="1"/>
              <a:t>nanoparticulelor</a:t>
            </a:r>
            <a:r>
              <a:rPr lang="en-US" sz="2200" i="1" dirty="0"/>
              <a:t>, </a:t>
            </a:r>
            <a:r>
              <a:rPr lang="en-US" sz="2200" i="1" dirty="0" err="1"/>
              <a:t>dezvoltării</a:t>
            </a:r>
            <a:r>
              <a:rPr lang="en-US" sz="2200" i="1" dirty="0"/>
              <a:t> </a:t>
            </a:r>
            <a:r>
              <a:rPr lang="en-US" sz="2200" i="1" dirty="0" err="1"/>
              <a:t>metodelor</a:t>
            </a:r>
            <a:r>
              <a:rPr lang="en-US" sz="2200" i="1" dirty="0"/>
              <a:t> de </a:t>
            </a:r>
            <a:r>
              <a:rPr lang="en-US" sz="2200" i="1" dirty="0" err="1"/>
              <a:t>evaluare</a:t>
            </a:r>
            <a:r>
              <a:rPr lang="en-US" sz="2200" i="1" dirty="0"/>
              <a:t> a </a:t>
            </a:r>
            <a:r>
              <a:rPr lang="en-US" sz="2200" i="1" dirty="0" err="1"/>
              <a:t>toxicității</a:t>
            </a:r>
            <a:r>
              <a:rPr lang="en-US" sz="2200" i="1" dirty="0"/>
              <a:t> </a:t>
            </a:r>
            <a:r>
              <a:rPr lang="en-US" sz="2200" i="1" dirty="0" err="1"/>
              <a:t>și</a:t>
            </a:r>
            <a:r>
              <a:rPr lang="en-US" sz="2200" i="1" dirty="0"/>
              <a:t> </a:t>
            </a:r>
            <a:r>
              <a:rPr lang="en-US" sz="2200" i="1" dirty="0" err="1"/>
              <a:t>creării</a:t>
            </a:r>
            <a:r>
              <a:rPr lang="en-US" sz="2200" i="1" dirty="0"/>
              <a:t> </a:t>
            </a:r>
            <a:r>
              <a:rPr lang="en-US" sz="2200" i="1" dirty="0" err="1"/>
              <a:t>unui</a:t>
            </a:r>
            <a:r>
              <a:rPr lang="en-US" sz="2200" i="1" dirty="0"/>
              <a:t> „catalog” de </a:t>
            </a:r>
            <a:r>
              <a:rPr lang="en-US" sz="2200" i="1" dirty="0" err="1"/>
              <a:t>nanoparticule</a:t>
            </a:r>
            <a:r>
              <a:rPr lang="en-US" sz="2200" i="1" dirty="0"/>
              <a:t> cu un rating de </a:t>
            </a:r>
            <a:r>
              <a:rPr lang="en-US" sz="2200" i="1" dirty="0" err="1"/>
              <a:t>toxicitate</a:t>
            </a:r>
            <a:r>
              <a:rPr lang="en-US" sz="2200" dirty="0"/>
              <a:t>. Este </a:t>
            </a:r>
            <a:r>
              <a:rPr lang="en-US" sz="2200" dirty="0" err="1"/>
              <a:t>introdus</a:t>
            </a:r>
            <a:r>
              <a:rPr lang="en-US" sz="2200" dirty="0"/>
              <a:t> </a:t>
            </a:r>
            <a:r>
              <a:rPr lang="en-US" sz="2200" dirty="0" err="1"/>
              <a:t>conceptul</a:t>
            </a:r>
            <a:r>
              <a:rPr lang="en-US" sz="2200" dirty="0"/>
              <a:t> de </a:t>
            </a:r>
            <a:r>
              <a:rPr lang="en-US" sz="2200" dirty="0" err="1"/>
              <a:t>contaminare</a:t>
            </a:r>
            <a:r>
              <a:rPr lang="en-US" sz="2200" dirty="0"/>
              <a:t> a </a:t>
            </a:r>
            <a:r>
              <a:rPr lang="en-US" sz="2200" dirty="0" err="1"/>
              <a:t>mediului</a:t>
            </a:r>
            <a:r>
              <a:rPr lang="en-US" sz="2200" dirty="0"/>
              <a:t> cu </a:t>
            </a:r>
            <a:r>
              <a:rPr lang="en-US" sz="2200" dirty="0" err="1"/>
              <a:t>nanoparticule</a:t>
            </a:r>
            <a:r>
              <a:rPr lang="en-US" sz="2200" dirty="0"/>
              <a:t> - „</a:t>
            </a:r>
            <a:r>
              <a:rPr lang="en-US" sz="2200" dirty="0" err="1"/>
              <a:t>doză</a:t>
            </a:r>
            <a:r>
              <a:rPr lang="en-US" sz="2200" dirty="0"/>
              <a:t>”, similar cu „</a:t>
            </a:r>
            <a:r>
              <a:rPr lang="en-US" sz="2200" dirty="0" err="1"/>
              <a:t>doza</a:t>
            </a:r>
            <a:r>
              <a:rPr lang="en-US" sz="2200" dirty="0"/>
              <a:t> de </a:t>
            </a:r>
            <a:r>
              <a:rPr lang="en-US" sz="2200" dirty="0" err="1"/>
              <a:t>radioactivitate</a:t>
            </a:r>
            <a:r>
              <a:rPr lang="en-US" sz="2200" dirty="0"/>
              <a:t>”.</a:t>
            </a:r>
            <a:endParaRPr lang="ro-RO" sz="2200" dirty="0"/>
          </a:p>
          <a:p>
            <a:pPr marL="0" indent="0">
              <a:buNone/>
            </a:pPr>
            <a:r>
              <a:rPr lang="en-US" sz="2200" dirty="0"/>
              <a:t>În </a:t>
            </a:r>
            <a:r>
              <a:rPr lang="en-US" sz="2200" dirty="0" err="1"/>
              <a:t>ţările</a:t>
            </a:r>
            <a:r>
              <a:rPr lang="en-US" sz="2200" dirty="0"/>
              <a:t> </a:t>
            </a:r>
            <a:r>
              <a:rPr lang="ro-RO" sz="2200" dirty="0"/>
              <a:t>UE</a:t>
            </a:r>
            <a:r>
              <a:rPr lang="en-US" sz="2200" dirty="0"/>
              <a:t> </a:t>
            </a:r>
            <a:r>
              <a:rPr lang="ro-RO" sz="2200" dirty="0"/>
              <a:t>notăm </a:t>
            </a:r>
            <a:r>
              <a:rPr lang="en-US" sz="2200" dirty="0"/>
              <a:t>NANOFORUM, care </a:t>
            </a:r>
            <a:r>
              <a:rPr lang="en-US" sz="2200" dirty="0" err="1"/>
              <a:t>reuneşte</a:t>
            </a:r>
            <a:r>
              <a:rPr lang="en-US" sz="2200" dirty="0"/>
              <a:t> </a:t>
            </a:r>
            <a:r>
              <a:rPr lang="en-US" sz="2200" dirty="0" err="1"/>
              <a:t>specialişti</a:t>
            </a:r>
            <a:r>
              <a:rPr lang="en-US" sz="2200" dirty="0"/>
              <a:t> din </a:t>
            </a:r>
            <a:r>
              <a:rPr lang="ro-RO" sz="2200" dirty="0"/>
              <a:t>varia </a:t>
            </a:r>
            <a:r>
              <a:rPr lang="en-US" sz="2200" dirty="0"/>
              <a:t>discipline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sisteme</a:t>
            </a:r>
            <a:r>
              <a:rPr lang="en-US" sz="2200" dirty="0"/>
              <a:t> </a:t>
            </a:r>
            <a:r>
              <a:rPr lang="en-US" sz="2200" dirty="0" err="1"/>
              <a:t>naţionale</a:t>
            </a:r>
            <a:r>
              <a:rPr lang="ro-RO" sz="2200" dirty="0"/>
              <a:t>/</a:t>
            </a:r>
            <a:r>
              <a:rPr lang="en-US" sz="2200" dirty="0" err="1"/>
              <a:t>regionale</a:t>
            </a:r>
            <a:r>
              <a:rPr lang="en-US" sz="2200" dirty="0"/>
              <a:t> de </a:t>
            </a:r>
            <a:r>
              <a:rPr lang="en-US" sz="2200" dirty="0" err="1"/>
              <a:t>diseminare</a:t>
            </a:r>
            <a:r>
              <a:rPr lang="en-US" sz="2200" dirty="0"/>
              <a:t> a </a:t>
            </a:r>
            <a:r>
              <a:rPr lang="en-US" sz="2200" dirty="0" err="1"/>
              <a:t>informaţiilor</a:t>
            </a:r>
            <a:r>
              <a:rPr lang="en-US" sz="2200" dirty="0"/>
              <a:t> </a:t>
            </a:r>
            <a:r>
              <a:rPr lang="en-US" sz="2200" dirty="0" err="1"/>
              <a:t>despre</a:t>
            </a:r>
            <a:r>
              <a:rPr lang="en-US" sz="2200" dirty="0"/>
              <a:t> </a:t>
            </a:r>
            <a:r>
              <a:rPr lang="en-US" sz="2200" dirty="0" err="1"/>
              <a:t>starea</a:t>
            </a:r>
            <a:r>
              <a:rPr lang="en-US" sz="2200" dirty="0"/>
              <a:t> </a:t>
            </a:r>
            <a:r>
              <a:rPr lang="en-US" sz="2200" dirty="0" err="1"/>
              <a:t>actuală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tendinţele</a:t>
            </a:r>
            <a:r>
              <a:rPr lang="en-US" sz="2200" dirty="0"/>
              <a:t> de </a:t>
            </a:r>
            <a:r>
              <a:rPr lang="en-US" sz="2200" dirty="0" err="1"/>
              <a:t>dezvoltare</a:t>
            </a:r>
            <a:r>
              <a:rPr lang="en-US" sz="2200" dirty="0"/>
              <a:t> ale </a:t>
            </a:r>
            <a:r>
              <a:rPr lang="en-US" sz="2200" dirty="0" err="1"/>
              <a:t>nanotehnologiei</a:t>
            </a:r>
            <a:r>
              <a:rPr lang="en-US" sz="2200" dirty="0"/>
              <a:t>. </a:t>
            </a:r>
            <a:r>
              <a:rPr lang="ro-RO" sz="2200" dirty="0"/>
              <a:t>Este un</a:t>
            </a:r>
            <a:r>
              <a:rPr lang="en-US" sz="2200" dirty="0"/>
              <a:t> </a:t>
            </a:r>
            <a:r>
              <a:rPr lang="en-US" sz="2200" dirty="0" err="1"/>
              <a:t>centru</a:t>
            </a:r>
            <a:r>
              <a:rPr lang="en-US" sz="2200" dirty="0"/>
              <a:t> de </a:t>
            </a:r>
            <a:r>
              <a:rPr lang="en-US" sz="2200" dirty="0" err="1"/>
              <a:t>colectare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difuz</a:t>
            </a:r>
            <a:r>
              <a:rPr lang="ro-RO" sz="2200" dirty="0"/>
              <a:t>are a</a:t>
            </a:r>
            <a:r>
              <a:rPr lang="en-US" sz="2200" dirty="0"/>
              <a:t> </a:t>
            </a:r>
            <a:r>
              <a:rPr lang="en-US" sz="2200" dirty="0" err="1"/>
              <a:t>informații</a:t>
            </a:r>
            <a:r>
              <a:rPr lang="en-US" sz="2200" dirty="0"/>
              <a:t> </a:t>
            </a:r>
            <a:r>
              <a:rPr lang="en-US" sz="2200" dirty="0" err="1"/>
              <a:t>despre</a:t>
            </a:r>
            <a:r>
              <a:rPr lang="en-US" sz="2200" dirty="0"/>
              <a:t> </a:t>
            </a:r>
            <a:r>
              <a:rPr lang="en-US" sz="2200" dirty="0" err="1"/>
              <a:t>programe</a:t>
            </a:r>
            <a:r>
              <a:rPr lang="en-US" sz="2200" dirty="0"/>
              <a:t> de </a:t>
            </a:r>
            <a:r>
              <a:rPr lang="en-US" sz="2200" dirty="0" err="1"/>
              <a:t>cercetare</a:t>
            </a:r>
            <a:r>
              <a:rPr lang="en-US" sz="2200" dirty="0"/>
              <a:t>, </a:t>
            </a:r>
            <a:r>
              <a:rPr lang="en-US" sz="2200" dirty="0" err="1"/>
              <a:t>progrese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succese</a:t>
            </a:r>
            <a:r>
              <a:rPr lang="en-US" sz="2200" dirty="0"/>
              <a:t> </a:t>
            </a:r>
            <a:r>
              <a:rPr lang="en-US" sz="2200" dirty="0" err="1"/>
              <a:t>tehnologice</a:t>
            </a:r>
            <a:r>
              <a:rPr lang="en-US" sz="2200" dirty="0"/>
              <a:t>,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dezvoltarea</a:t>
            </a:r>
            <a:r>
              <a:rPr lang="en-US" sz="2200" dirty="0"/>
              <a:t> </a:t>
            </a:r>
            <a:r>
              <a:rPr lang="en-US" sz="2200" dirty="0" err="1"/>
              <a:t>nanotehnologiei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45429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5952A4B-E4D4-4063-1FA5-4431A706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Metrologia</a:t>
            </a:r>
            <a:r>
              <a:rPr lang="en-US" dirty="0"/>
              <a:t> vs </a:t>
            </a:r>
            <a:r>
              <a:rPr lang="en-US" dirty="0" err="1"/>
              <a:t>Standardizare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F9040A0-AAA5-A1EA-004B-B35246830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În </a:t>
            </a:r>
            <a:r>
              <a:rPr lang="en-US" sz="2200" dirty="0" err="1"/>
              <a:t>ţările</a:t>
            </a:r>
            <a:r>
              <a:rPr lang="en-US" sz="2200" dirty="0"/>
              <a:t> UE </a:t>
            </a:r>
            <a:r>
              <a:rPr lang="en-US" sz="2200" dirty="0" err="1"/>
              <a:t>notăm</a:t>
            </a:r>
            <a:r>
              <a:rPr lang="en-US" sz="2200" dirty="0"/>
              <a:t> NANOFORUM, care </a:t>
            </a:r>
            <a:r>
              <a:rPr lang="en-US" sz="2200" dirty="0" err="1"/>
              <a:t>reuneşte</a:t>
            </a:r>
            <a:r>
              <a:rPr lang="en-US" sz="2200" dirty="0"/>
              <a:t> </a:t>
            </a:r>
            <a:r>
              <a:rPr lang="en-US" sz="2200" dirty="0" err="1"/>
              <a:t>specialişti</a:t>
            </a:r>
            <a:r>
              <a:rPr lang="en-US" sz="2200" dirty="0"/>
              <a:t> din varia discipline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sisteme</a:t>
            </a:r>
            <a:r>
              <a:rPr lang="en-US" sz="2200" dirty="0"/>
              <a:t> </a:t>
            </a:r>
            <a:r>
              <a:rPr lang="en-US" sz="2200" dirty="0" err="1"/>
              <a:t>naţionale</a:t>
            </a:r>
            <a:r>
              <a:rPr lang="en-US" sz="2200" dirty="0"/>
              <a:t>/</a:t>
            </a:r>
            <a:r>
              <a:rPr lang="en-US" sz="2200" dirty="0" err="1"/>
              <a:t>regionale</a:t>
            </a:r>
            <a:r>
              <a:rPr lang="en-US" sz="2200" dirty="0"/>
              <a:t> de </a:t>
            </a:r>
            <a:r>
              <a:rPr lang="en-US" sz="2200" dirty="0" err="1"/>
              <a:t>diseminare</a:t>
            </a:r>
            <a:r>
              <a:rPr lang="en-US" sz="2200" dirty="0"/>
              <a:t> a </a:t>
            </a:r>
            <a:r>
              <a:rPr lang="en-US" sz="2200" dirty="0" err="1"/>
              <a:t>informaţiilor</a:t>
            </a:r>
            <a:r>
              <a:rPr lang="en-US" sz="2200" dirty="0"/>
              <a:t> </a:t>
            </a:r>
            <a:r>
              <a:rPr lang="en-US" sz="2200" dirty="0" err="1"/>
              <a:t>despre</a:t>
            </a:r>
            <a:r>
              <a:rPr lang="en-US" sz="2200" dirty="0"/>
              <a:t> </a:t>
            </a:r>
            <a:r>
              <a:rPr lang="en-US" sz="2200" dirty="0" err="1"/>
              <a:t>starea</a:t>
            </a:r>
            <a:r>
              <a:rPr lang="en-US" sz="2200" dirty="0"/>
              <a:t> </a:t>
            </a:r>
            <a:r>
              <a:rPr lang="en-US" sz="2200" dirty="0" err="1"/>
              <a:t>actuală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tendinţele</a:t>
            </a:r>
            <a:r>
              <a:rPr lang="en-US" sz="2200" dirty="0"/>
              <a:t> de </a:t>
            </a:r>
            <a:r>
              <a:rPr lang="en-US" sz="2200" dirty="0" err="1"/>
              <a:t>dezvoltare</a:t>
            </a:r>
            <a:r>
              <a:rPr lang="en-US" sz="2200" dirty="0"/>
              <a:t> ale </a:t>
            </a:r>
            <a:r>
              <a:rPr lang="en-US" sz="2200" dirty="0" err="1"/>
              <a:t>nanotehnologiei</a:t>
            </a:r>
            <a:r>
              <a:rPr lang="en-US" sz="2200" dirty="0"/>
              <a:t>. Este un </a:t>
            </a:r>
            <a:r>
              <a:rPr lang="en-US" sz="2200" dirty="0" err="1"/>
              <a:t>centru</a:t>
            </a:r>
            <a:r>
              <a:rPr lang="en-US" sz="2200" dirty="0"/>
              <a:t> de </a:t>
            </a:r>
            <a:r>
              <a:rPr lang="en-US" sz="2200" dirty="0" err="1"/>
              <a:t>colectare</a:t>
            </a:r>
            <a:r>
              <a:rPr lang="ro-RO" sz="2200" dirty="0"/>
              <a:t>/</a:t>
            </a:r>
            <a:r>
              <a:rPr lang="en-US" sz="2200" dirty="0" err="1"/>
              <a:t>difuzare</a:t>
            </a:r>
            <a:r>
              <a:rPr lang="en-US" sz="2200" dirty="0"/>
              <a:t> a </a:t>
            </a:r>
            <a:r>
              <a:rPr lang="en-US" sz="2200" dirty="0" err="1"/>
              <a:t>informații</a:t>
            </a:r>
            <a:r>
              <a:rPr lang="en-US" sz="2200" dirty="0"/>
              <a:t> </a:t>
            </a:r>
            <a:r>
              <a:rPr lang="en-US" sz="2200" dirty="0" err="1"/>
              <a:t>despre</a:t>
            </a:r>
            <a:r>
              <a:rPr lang="en-US" sz="2200" dirty="0"/>
              <a:t> </a:t>
            </a:r>
            <a:r>
              <a:rPr lang="en-US" sz="2200" dirty="0" err="1"/>
              <a:t>programe</a:t>
            </a:r>
            <a:r>
              <a:rPr lang="en-US" sz="2200" dirty="0"/>
              <a:t> de </a:t>
            </a:r>
            <a:r>
              <a:rPr lang="en-US" sz="2200" dirty="0" err="1"/>
              <a:t>cercetare</a:t>
            </a:r>
            <a:r>
              <a:rPr lang="en-US" sz="2200" dirty="0"/>
              <a:t>, </a:t>
            </a:r>
            <a:r>
              <a:rPr lang="en-US" sz="2200" dirty="0" err="1"/>
              <a:t>progrese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succese</a:t>
            </a:r>
            <a:r>
              <a:rPr lang="en-US" sz="2200" dirty="0"/>
              <a:t> </a:t>
            </a:r>
            <a:r>
              <a:rPr lang="en-US" sz="2200" dirty="0" err="1"/>
              <a:t>tehnologice</a:t>
            </a:r>
            <a:r>
              <a:rPr lang="en-US" sz="2200" dirty="0"/>
              <a:t>,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nanotehnologii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Consorțiul NANOFORUM include:</a:t>
            </a:r>
            <a:r>
              <a:rPr lang="ro-RO" sz="2200" dirty="0"/>
              <a:t> </a:t>
            </a:r>
          </a:p>
          <a:p>
            <a:r>
              <a:rPr lang="en-US" sz="2000" i="1" dirty="0"/>
              <a:t>The Institute of Nanotechnology </a:t>
            </a:r>
            <a:r>
              <a:rPr lang="ro-RO" sz="2000" i="1" dirty="0"/>
              <a:t>și </a:t>
            </a:r>
            <a:r>
              <a:rPr lang="en-US" sz="2000" i="1" dirty="0"/>
              <a:t>Europe</a:t>
            </a:r>
            <a:r>
              <a:rPr lang="ro-RO" sz="2000" i="1" dirty="0"/>
              <a:t>a</a:t>
            </a:r>
            <a:r>
              <a:rPr lang="en-US" sz="2000" i="1" dirty="0"/>
              <a:t>n </a:t>
            </a:r>
            <a:r>
              <a:rPr lang="en-US" sz="2000" i="1" dirty="0" err="1"/>
              <a:t>Nanotecgnology</a:t>
            </a:r>
            <a:r>
              <a:rPr lang="en-US" sz="2000" i="1" dirty="0"/>
              <a:t> Trade Alliance (</a:t>
            </a:r>
            <a:r>
              <a:rPr lang="ro-RO" sz="2000" i="1" dirty="0"/>
              <a:t>Marea Britanie</a:t>
            </a:r>
            <a:r>
              <a:rPr lang="ru-RU" sz="2000" i="1" dirty="0"/>
              <a:t>)</a:t>
            </a:r>
            <a:r>
              <a:rPr lang="ro-RO" sz="2000" i="1" dirty="0"/>
              <a:t>; </a:t>
            </a:r>
            <a:r>
              <a:rPr lang="en-US" sz="2000" i="1" dirty="0"/>
              <a:t>VDI </a:t>
            </a:r>
            <a:r>
              <a:rPr lang="en-US" sz="2000" i="1" dirty="0" err="1"/>
              <a:t>Technologiezentrum</a:t>
            </a:r>
            <a:r>
              <a:rPr lang="en-US" sz="2000" i="1" dirty="0"/>
              <a:t> (</a:t>
            </a:r>
            <a:r>
              <a:rPr lang="ro-RO" sz="2000" i="1" dirty="0"/>
              <a:t>Germania</a:t>
            </a:r>
            <a:r>
              <a:rPr lang="ru-RU" sz="2000" i="1" dirty="0"/>
              <a:t>)</a:t>
            </a:r>
            <a:r>
              <a:rPr lang="ro-RO" sz="2000" i="1" dirty="0"/>
              <a:t>; </a:t>
            </a:r>
            <a:r>
              <a:rPr lang="en-US" sz="2000" i="1" dirty="0"/>
              <a:t>CEA-</a:t>
            </a:r>
            <a:r>
              <a:rPr lang="en-US" sz="2000" i="1" dirty="0" err="1"/>
              <a:t>Leti</a:t>
            </a:r>
            <a:r>
              <a:rPr lang="en-US" sz="2000" i="1" dirty="0"/>
              <a:t> (</a:t>
            </a:r>
            <a:r>
              <a:rPr lang="ro-RO" sz="2000" i="1" dirty="0"/>
              <a:t>Franța</a:t>
            </a:r>
            <a:r>
              <a:rPr lang="ru-RU" sz="2000" i="1" dirty="0"/>
              <a:t>)</a:t>
            </a:r>
            <a:r>
              <a:rPr lang="ro-RO" sz="2000" i="1" dirty="0"/>
              <a:t>; </a:t>
            </a:r>
            <a:r>
              <a:rPr lang="en-US" sz="2000" i="1" dirty="0" err="1"/>
              <a:t>Malsch</a:t>
            </a:r>
            <a:r>
              <a:rPr lang="en-US" sz="2000" i="1" dirty="0"/>
              <a:t> Techno Valuation</a:t>
            </a:r>
            <a:r>
              <a:rPr lang="ro-RO" sz="2000" i="1" dirty="0"/>
              <a:t> și </a:t>
            </a:r>
            <a:r>
              <a:rPr lang="en-US" sz="2000" i="1" dirty="0"/>
              <a:t>Nano Ned (</a:t>
            </a:r>
            <a:r>
              <a:rPr lang="ro-RO" sz="2000" i="1" dirty="0"/>
              <a:t>Olanda</a:t>
            </a:r>
            <a:r>
              <a:rPr lang="ru-RU" sz="2000" i="1" dirty="0"/>
              <a:t>)</a:t>
            </a:r>
            <a:r>
              <a:rPr lang="ro-RO" sz="2000" i="1" dirty="0"/>
              <a:t>; </a:t>
            </a:r>
            <a:r>
              <a:rPr lang="en-US" sz="2000" i="1" dirty="0"/>
              <a:t>METU (</a:t>
            </a:r>
            <a:r>
              <a:rPr lang="ro-RO" sz="2000" i="1" dirty="0"/>
              <a:t>Turcia</a:t>
            </a:r>
            <a:r>
              <a:rPr lang="ru-RU" sz="2000" i="1" dirty="0"/>
              <a:t>)</a:t>
            </a:r>
            <a:r>
              <a:rPr lang="ro-RO" sz="2000" i="1" dirty="0"/>
              <a:t>; </a:t>
            </a:r>
            <a:r>
              <a:rPr lang="en-US" sz="2000" i="1" dirty="0"/>
              <a:t>Monte Carlo Group (</a:t>
            </a:r>
            <a:r>
              <a:rPr lang="ro-RO" sz="2000" i="1" dirty="0"/>
              <a:t>Bulgaria</a:t>
            </a:r>
            <a:r>
              <a:rPr lang="ru-RU" sz="2000" i="1" dirty="0"/>
              <a:t>)</a:t>
            </a:r>
            <a:r>
              <a:rPr lang="ro-RO" sz="2000" i="1" dirty="0"/>
              <a:t>; </a:t>
            </a:r>
            <a:r>
              <a:rPr lang="en-US" sz="2000" i="1" dirty="0"/>
              <a:t>Institute of High Pressure Physics, Polish Academy of Sciences “</a:t>
            </a:r>
            <a:r>
              <a:rPr lang="en-US" sz="2000" i="1" dirty="0" err="1"/>
              <a:t>Unipress</a:t>
            </a:r>
            <a:r>
              <a:rPr lang="en-US" sz="2000" i="1" dirty="0"/>
              <a:t>” (</a:t>
            </a:r>
            <a:r>
              <a:rPr lang="ro-RO" sz="2000" i="1" dirty="0"/>
              <a:t>Polonia</a:t>
            </a:r>
            <a:r>
              <a:rPr lang="ru-RU" sz="2000" i="1" dirty="0"/>
              <a:t>)</a:t>
            </a:r>
            <a:r>
              <a:rPr lang="ro-RO" sz="2000" i="1" dirty="0"/>
              <a:t>; </a:t>
            </a:r>
            <a:r>
              <a:rPr lang="en-US" sz="2000" i="1" dirty="0" err="1"/>
              <a:t>Spinverse</a:t>
            </a:r>
            <a:r>
              <a:rPr lang="en-US" sz="2000" i="1" dirty="0"/>
              <a:t> (</a:t>
            </a:r>
            <a:r>
              <a:rPr lang="ro-RO" sz="2000" i="1" dirty="0"/>
              <a:t>Finlanda</a:t>
            </a:r>
            <a:r>
              <a:rPr lang="ru-RU" sz="2000" i="1" dirty="0"/>
              <a:t>)</a:t>
            </a:r>
            <a:r>
              <a:rPr lang="ro-RO" sz="2000" i="1" dirty="0"/>
              <a:t>; </a:t>
            </a:r>
            <a:r>
              <a:rPr lang="en-US" sz="2000" i="1" dirty="0"/>
              <a:t>EFG (</a:t>
            </a:r>
            <a:r>
              <a:rPr lang="ro-RO" sz="2000" i="1" dirty="0"/>
              <a:t>Austria</a:t>
            </a:r>
            <a:r>
              <a:rPr lang="ru-RU" sz="2000" i="1" dirty="0"/>
              <a:t>).</a:t>
            </a:r>
            <a:endParaRPr lang="ro-RO" sz="2000" i="1" dirty="0"/>
          </a:p>
          <a:p>
            <a:pPr marL="0" indent="0">
              <a:buNone/>
            </a:pPr>
            <a:r>
              <a:rPr lang="en-US" sz="2200" dirty="0"/>
              <a:t>În </a:t>
            </a:r>
            <a:r>
              <a:rPr lang="ro-RO" sz="2200" dirty="0"/>
              <a:t>UE</a:t>
            </a:r>
            <a:r>
              <a:rPr lang="en-US" sz="2200" dirty="0"/>
              <a:t> se </a:t>
            </a:r>
            <a:r>
              <a:rPr lang="en-US" sz="2200" dirty="0" err="1"/>
              <a:t>ia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serios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pregătirea</a:t>
            </a:r>
            <a:r>
              <a:rPr lang="en-US" sz="2200" dirty="0"/>
              <a:t> </a:t>
            </a:r>
            <a:r>
              <a:rPr lang="en-US" sz="2200" dirty="0" err="1"/>
              <a:t>specialiștilor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nanometrologie</a:t>
            </a:r>
            <a:r>
              <a:rPr lang="en-US" sz="2200" dirty="0"/>
              <a:t>. </a:t>
            </a:r>
            <a:r>
              <a:rPr lang="ro-RO" sz="2200" dirty="0"/>
              <a:t>E</a:t>
            </a:r>
            <a:r>
              <a:rPr lang="en-US" sz="2200" dirty="0" err="1"/>
              <a:t>ste</a:t>
            </a:r>
            <a:r>
              <a:rPr lang="en-US" sz="2200" dirty="0"/>
              <a:t> un curs de </a:t>
            </a:r>
            <a:r>
              <a:rPr lang="en-US" sz="2200" dirty="0" err="1"/>
              <a:t>pregătire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nanometrologi</a:t>
            </a:r>
            <a:r>
              <a:rPr lang="en-US" sz="2200" dirty="0"/>
              <a:t> </a:t>
            </a:r>
            <a:r>
              <a:rPr lang="en-US" sz="2200" dirty="0" err="1"/>
              <a:t>numit</a:t>
            </a:r>
            <a:r>
              <a:rPr lang="en-US" sz="2200" dirty="0"/>
              <a:t> EUSPEN, care </a:t>
            </a:r>
            <a:r>
              <a:rPr lang="en-US" sz="2200" dirty="0" err="1"/>
              <a:t>conține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principal </a:t>
            </a:r>
            <a:r>
              <a:rPr lang="en-US" sz="2200" dirty="0" err="1"/>
              <a:t>tehnici</a:t>
            </a:r>
            <a:r>
              <a:rPr lang="en-US" sz="2200" dirty="0"/>
              <a:t> de </a:t>
            </a:r>
            <a:r>
              <a:rPr lang="en-US" sz="2200" dirty="0" err="1"/>
              <a:t>determinare</a:t>
            </a:r>
            <a:r>
              <a:rPr lang="en-US" sz="2200" dirty="0"/>
              <a:t> a </a:t>
            </a:r>
            <a:r>
              <a:rPr lang="en-US" sz="2200" dirty="0" err="1"/>
              <a:t>caracteristicilor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parametrilor</a:t>
            </a:r>
            <a:r>
              <a:rPr lang="en-US" sz="2200" dirty="0"/>
              <a:t> </a:t>
            </a:r>
            <a:r>
              <a:rPr lang="en-US" sz="2200" dirty="0" err="1"/>
              <a:t>nanostructurilor</a:t>
            </a:r>
            <a:r>
              <a:rPr lang="en-US" sz="2200" dirty="0"/>
              <a:t> legate de </a:t>
            </a:r>
            <a:r>
              <a:rPr lang="en-US" sz="2200" dirty="0" err="1"/>
              <a:t>fizică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industria</a:t>
            </a:r>
            <a:r>
              <a:rPr lang="en-US" sz="2200" dirty="0"/>
              <a:t> </a:t>
            </a:r>
            <a:r>
              <a:rPr lang="en-US" sz="2200" dirty="0" err="1"/>
              <a:t>electronică</a:t>
            </a:r>
            <a:r>
              <a:rPr lang="en-US" sz="2200" dirty="0"/>
              <a:t>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7978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000" dirty="0"/>
              <a:t>Exemplu de influență a metrologiei:</a:t>
            </a:r>
          </a:p>
          <a:p>
            <a:r>
              <a:rPr lang="ro-RO" sz="2000" dirty="0"/>
              <a:t>Definirea nonambiguă a obiectului măsurării (măsurandului), </a:t>
            </a:r>
          </a:p>
          <a:p>
            <a:r>
              <a:rPr lang="ro-RO" sz="2000" dirty="0"/>
              <a:t>Definirea caracteristicii calității</a:t>
            </a:r>
          </a:p>
          <a:p>
            <a:r>
              <a:rPr lang="ro-RO" sz="2000" dirty="0"/>
              <a:t>Definirea Metodelor de măsurători</a:t>
            </a:r>
          </a:p>
          <a:p>
            <a:r>
              <a:rPr lang="ro-RO" sz="2000" dirty="0"/>
              <a:t>Development of reference materials</a:t>
            </a:r>
          </a:p>
          <a:p>
            <a:r>
              <a:rPr lang="en-US" sz="2000" dirty="0"/>
              <a:t>Definition of nanomaterials for regulatory issues:</a:t>
            </a:r>
            <a:r>
              <a:rPr lang="ro-RO" sz="2000" dirty="0"/>
              <a:t> </a:t>
            </a:r>
            <a:r>
              <a:rPr lang="en-US" sz="2000" dirty="0"/>
              <a:t>Regulations require definitions of the items that are comprehensive, science-based</a:t>
            </a:r>
            <a:r>
              <a:rPr lang="ro-RO" sz="2000" dirty="0"/>
              <a:t> </a:t>
            </a:r>
            <a:r>
              <a:rPr lang="en-US" sz="2000" dirty="0"/>
              <a:t>and </a:t>
            </a:r>
            <a:r>
              <a:rPr lang="en-US" sz="2000" dirty="0" err="1"/>
              <a:t>harmonised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/>
              <a:t>Development of test methods and reference materials referring to human HSE: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173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030F2C7-4D93-BD3B-EC85-A166073D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Introducere</a:t>
            </a:r>
            <a:r>
              <a:rPr lang="en-US" dirty="0"/>
              <a:t> in </a:t>
            </a:r>
            <a:r>
              <a:rPr lang="en-US" dirty="0" err="1"/>
              <a:t>nanometrologie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2C05C61-65A3-780E-1F8C-D962ADA5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 </a:t>
            </a:r>
            <a:r>
              <a:rPr lang="en-US" sz="2400" dirty="0" err="1"/>
              <a:t>provocare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nouă</a:t>
            </a:r>
            <a:r>
              <a:rPr lang="en-US" sz="2400" dirty="0"/>
              <a:t>, </a:t>
            </a:r>
            <a:r>
              <a:rPr lang="en-US" sz="2400" dirty="0" err="1"/>
              <a:t>este</a:t>
            </a:r>
            <a:r>
              <a:rPr lang="ro-RO" sz="2400" dirty="0"/>
              <a:t> </a:t>
            </a:r>
            <a:r>
              <a:rPr lang="en-US" sz="2400" dirty="0" err="1"/>
              <a:t>stabilirea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infrastructuri</a:t>
            </a:r>
            <a:r>
              <a:rPr lang="en-US" sz="2400" dirty="0"/>
              <a:t> de </a:t>
            </a:r>
            <a:r>
              <a:rPr lang="en-US" sz="2400" dirty="0" err="1"/>
              <a:t>încredere</a:t>
            </a:r>
            <a:r>
              <a:rPr lang="en-US" sz="2400" dirty="0"/>
              <a:t> (</a:t>
            </a:r>
            <a:r>
              <a:rPr lang="en-US" sz="2400" dirty="0" err="1"/>
              <a:t>atât</a:t>
            </a:r>
            <a:r>
              <a:rPr lang="en-US" sz="2400" dirty="0"/>
              <a:t> </a:t>
            </a:r>
            <a:r>
              <a:rPr lang="en-US" sz="2400" dirty="0" err="1"/>
              <a:t>conceptuale</a:t>
            </a:r>
            <a:r>
              <a:rPr lang="en-US" sz="2400" dirty="0"/>
              <a:t> </a:t>
            </a:r>
            <a:r>
              <a:rPr lang="en-US" sz="2400" dirty="0" err="1"/>
              <a:t>cât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practice) care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garanteze</a:t>
            </a:r>
            <a:r>
              <a:rPr lang="en-US" sz="2400" dirty="0"/>
              <a:t> </a:t>
            </a:r>
            <a:r>
              <a:rPr lang="en-US" sz="2400" dirty="0" err="1"/>
              <a:t>fiabilitatea</a:t>
            </a:r>
            <a:r>
              <a:rPr lang="ro-RO" sz="2400" dirty="0"/>
              <a:t> </a:t>
            </a:r>
            <a:r>
              <a:rPr lang="en-US" sz="2400" dirty="0" err="1"/>
              <a:t>rezultatel</a:t>
            </a:r>
            <a:r>
              <a:rPr lang="ro-RO" sz="2400" dirty="0"/>
              <a:t>or</a:t>
            </a:r>
            <a:r>
              <a:rPr lang="en-US" sz="2400" dirty="0"/>
              <a:t> </a:t>
            </a:r>
            <a:r>
              <a:rPr lang="en-US" sz="2400" dirty="0" err="1"/>
              <a:t>măsurătorilor</a:t>
            </a:r>
            <a:r>
              <a:rPr lang="en-US" sz="2400" dirty="0"/>
              <a:t> la </a:t>
            </a:r>
            <a:r>
              <a:rPr lang="en-US" sz="2400" dirty="0" err="1"/>
              <a:t>scară</a:t>
            </a:r>
            <a:r>
              <a:rPr lang="en-US" sz="2400" dirty="0"/>
              <a:t> </a:t>
            </a:r>
            <a:r>
              <a:rPr lang="en-US" sz="2400" dirty="0" err="1"/>
              <a:t>nanometrică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ale </a:t>
            </a:r>
            <a:r>
              <a:rPr lang="en-US" sz="2400" dirty="0" err="1"/>
              <a:t>rezultatelor</a:t>
            </a:r>
            <a:r>
              <a:rPr lang="en-US" sz="2400" dirty="0"/>
              <a:t> </a:t>
            </a:r>
            <a:r>
              <a:rPr lang="en-US" sz="2400" dirty="0" err="1"/>
              <a:t>măsurătorilor</a:t>
            </a:r>
            <a:r>
              <a:rPr lang="en-US" sz="2400" dirty="0"/>
              <a:t> pe </a:t>
            </a:r>
            <a:r>
              <a:rPr lang="en-US" sz="2400" dirty="0" err="1"/>
              <a:t>nanomateriale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nanoproduse</a:t>
            </a:r>
            <a:r>
              <a:rPr lang="en-US" sz="2400" dirty="0"/>
              <a:t>.</a:t>
            </a:r>
            <a:r>
              <a:rPr lang="ro-RO" sz="2400" dirty="0"/>
              <a:t> </a:t>
            </a:r>
          </a:p>
          <a:p>
            <a:r>
              <a:rPr lang="en-US" sz="2400" dirty="0" err="1"/>
              <a:t>Această</a:t>
            </a:r>
            <a:r>
              <a:rPr lang="en-US" sz="2400" dirty="0"/>
              <a:t> </a:t>
            </a:r>
            <a:r>
              <a:rPr lang="en-US" sz="2400" dirty="0" err="1"/>
              <a:t>dezvoltare</a:t>
            </a:r>
            <a:r>
              <a:rPr lang="en-US" sz="2400" dirty="0"/>
              <a:t>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corespundă</a:t>
            </a:r>
            <a:r>
              <a:rPr lang="en-US" sz="2400" dirty="0"/>
              <a:t> </a:t>
            </a:r>
            <a:r>
              <a:rPr lang="en-US" sz="2400" dirty="0" err="1"/>
              <a:t>cursei</a:t>
            </a:r>
            <a:r>
              <a:rPr lang="en-US" sz="2400" dirty="0"/>
              <a:t> </a:t>
            </a:r>
            <a:r>
              <a:rPr lang="en-US" sz="2400" dirty="0" err="1"/>
              <a:t>globale</a:t>
            </a:r>
            <a:r>
              <a:rPr lang="en-US" sz="2400" dirty="0"/>
              <a:t> de a </a:t>
            </a:r>
            <a:r>
              <a:rPr lang="en-US" sz="2400" dirty="0" err="1"/>
              <a:t>investi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cercetare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dezvoltare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nanotehnologie</a:t>
            </a:r>
            <a:r>
              <a:rPr lang="en-US" sz="2400" dirty="0"/>
              <a:t>, care </a:t>
            </a:r>
            <a:r>
              <a:rPr lang="en-US" sz="2400" dirty="0" err="1"/>
              <a:t>deja</a:t>
            </a:r>
            <a:r>
              <a:rPr lang="en-US" sz="2400" dirty="0"/>
              <a:t> </a:t>
            </a:r>
            <a:r>
              <a:rPr lang="en-US" sz="2400" dirty="0" err="1"/>
              <a:t>creează</a:t>
            </a:r>
            <a:r>
              <a:rPr lang="ro-RO" sz="2400" dirty="0"/>
              <a:t> </a:t>
            </a:r>
            <a:r>
              <a:rPr lang="en-US" sz="2400" dirty="0" err="1"/>
              <a:t>produse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procese</a:t>
            </a:r>
            <a:r>
              <a:rPr lang="en-US" sz="2400" dirty="0"/>
              <a:t> </a:t>
            </a:r>
            <a:r>
              <a:rPr lang="en-US" sz="2400" dirty="0" err="1"/>
              <a:t>noi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4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Current and potential future liaisons of ISO/TC 229 (source: ISO/TC 229 overview by Peter </a:t>
            </a:r>
            <a:r>
              <a:rPr lang="en-US" sz="3000" dirty="0" err="1"/>
              <a:t>Hatto</a:t>
            </a:r>
            <a:r>
              <a:rPr lang="en-US" sz="3000" dirty="0"/>
              <a:t>, Chairman of ISO/TC 229)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6896923" cy="525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96923" y="1616364"/>
            <a:ext cx="2057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liaison-TCs with the highest </a:t>
            </a:r>
            <a:r>
              <a:rPr lang="en-US" sz="1600" dirty="0" err="1"/>
              <a:t>nanometrology</a:t>
            </a:r>
            <a:r>
              <a:rPr lang="en-US" sz="1600" dirty="0"/>
              <a:t>-relevance are :</a:t>
            </a:r>
            <a:endParaRPr lang="ro-RO" sz="1600" dirty="0"/>
          </a:p>
          <a:p>
            <a:endParaRPr lang="ro-RO" sz="1600" dirty="0"/>
          </a:p>
          <a:p>
            <a:r>
              <a:rPr lang="en-US" sz="1600" i="1" dirty="0"/>
              <a:t>ISO/TC 24/SC 4 Particle characterization; </a:t>
            </a:r>
            <a:endParaRPr lang="ro-RO" sz="1600" i="1" dirty="0"/>
          </a:p>
          <a:p>
            <a:endParaRPr lang="ro-RO" sz="1600" i="1" dirty="0"/>
          </a:p>
          <a:p>
            <a:r>
              <a:rPr lang="en-US" sz="1600" i="1" dirty="0"/>
              <a:t>ISO/TC 201 Surface chemical analysis (includes scanning probe microscopy); </a:t>
            </a:r>
            <a:endParaRPr lang="ro-RO" sz="1600" i="1" dirty="0"/>
          </a:p>
          <a:p>
            <a:endParaRPr lang="ro-RO" sz="1600" i="1" dirty="0"/>
          </a:p>
          <a:p>
            <a:r>
              <a:rPr lang="en-US" sz="1600" i="1" dirty="0"/>
              <a:t>ISO/TC 213 Dimensional and geometric product specification and verification (includes surface texture)</a:t>
            </a:r>
          </a:p>
        </p:txBody>
      </p:sp>
    </p:spTree>
    <p:extLst>
      <p:ext uri="{BB962C8B-B14F-4D97-AF65-F5344CB8AC3E}">
        <p14:creationId xmlns:p14="http://schemas.microsoft.com/office/powerpoint/2010/main" val="568938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A84A464-374B-3ECD-5ECE-F9FDE4F3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915CC92-D11E-B162-8AF7-4A7CE5A7C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5858"/>
            <a:ext cx="8921078" cy="6669741"/>
          </a:xfrm>
        </p:spPr>
      </p:pic>
    </p:spTree>
    <p:extLst>
      <p:ext uri="{BB962C8B-B14F-4D97-AF65-F5344CB8AC3E}">
        <p14:creationId xmlns:p14="http://schemas.microsoft.com/office/powerpoint/2010/main" val="3469497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31FA3C-043F-29E7-F4C5-6B90FB93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Cerințe metrologice pentru măsurători în </a:t>
            </a:r>
            <a:r>
              <a:rPr lang="ro-RO" dirty="0" err="1"/>
              <a:t>nanoindustrie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B31F25E-6798-2954-64C4-04ECA4058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165" y="2209800"/>
            <a:ext cx="8406715" cy="3633978"/>
          </a:xfrm>
        </p:spPr>
      </p:pic>
    </p:spTree>
    <p:extLst>
      <p:ext uri="{BB962C8B-B14F-4D97-AF65-F5344CB8AC3E}">
        <p14:creationId xmlns:p14="http://schemas.microsoft.com/office/powerpoint/2010/main" val="1398505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B81E6A2-21FC-E85B-8B6C-FC03E1C51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Importan</a:t>
            </a:r>
            <a:r>
              <a:rPr lang="ro-RO" altLang="en-US" dirty="0"/>
              <a:t>ța metrologiei</a:t>
            </a:r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B212156-3EA5-3240-044E-34D74686A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52596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200" dirty="0"/>
              <a:t>a) </a:t>
            </a:r>
            <a:r>
              <a:rPr lang="en-US" altLang="en-US" sz="2200" dirty="0" err="1"/>
              <a:t>Nanotehnologia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este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deja</a:t>
            </a:r>
            <a:r>
              <a:rPr lang="en-US" altLang="en-US" sz="2200" dirty="0"/>
              <a:t> un mare sector al </a:t>
            </a:r>
            <a:r>
              <a:rPr lang="en-US" altLang="en-US" sz="2200" dirty="0" err="1"/>
              <a:t>industriei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și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este</a:t>
            </a:r>
            <a:r>
              <a:rPr lang="en-US" altLang="en-US" sz="2200" dirty="0"/>
              <a:t> de </a:t>
            </a:r>
            <a:r>
              <a:rPr lang="en-US" altLang="en-US" sz="2200" dirty="0" err="1"/>
              <a:t>așteptat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să</a:t>
            </a:r>
            <a:r>
              <a:rPr lang="en-US" altLang="en-US" sz="2200" dirty="0"/>
              <a:t> continue </a:t>
            </a:r>
            <a:r>
              <a:rPr lang="en-US" altLang="en-US" sz="2200" dirty="0" err="1"/>
              <a:t>să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crească</a:t>
            </a:r>
            <a:r>
              <a:rPr lang="en-US" altLang="en-US" sz="2200" dirty="0"/>
              <a:t> </a:t>
            </a:r>
            <a:r>
              <a:rPr lang="en-US" altLang="en-US" sz="2200" dirty="0" err="1"/>
              <a:t>într</a:t>
            </a:r>
            <a:r>
              <a:rPr lang="en-US" altLang="en-US" sz="2200" dirty="0"/>
              <a:t>-un </a:t>
            </a:r>
            <a:r>
              <a:rPr lang="en-US" altLang="en-US" sz="2200" dirty="0" err="1"/>
              <a:t>ritm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foarte</a:t>
            </a:r>
            <a:r>
              <a:rPr lang="en-US" altLang="en-US" sz="2200" dirty="0"/>
              <a:t> rapid.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dirty="0"/>
              <a:t>b) </a:t>
            </a:r>
            <a:r>
              <a:rPr lang="en-US" altLang="en-US" sz="2200" dirty="0" err="1"/>
              <a:t>Controlul</a:t>
            </a:r>
            <a:r>
              <a:rPr lang="en-US" altLang="en-US" sz="2200" dirty="0"/>
              <a:t> precis al </a:t>
            </a:r>
            <a:r>
              <a:rPr lang="en-US" altLang="en-US" sz="2200" dirty="0" err="1"/>
              <a:t>dimensiunilor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obiectelor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este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problema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cheie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nanotehnologiei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și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științei</a:t>
            </a:r>
            <a:r>
              <a:rPr lang="en-US" altLang="en-US" sz="2200" dirty="0"/>
              <a:t> nano-</a:t>
            </a:r>
            <a:r>
              <a:rPr lang="en-US" altLang="en-US" sz="2200" dirty="0" err="1"/>
              <a:t>obiectelor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Dimensiunile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acestor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obiecte</a:t>
            </a:r>
            <a:r>
              <a:rPr lang="en-US" altLang="en-US" sz="2200" dirty="0"/>
              <a:t> sunt sub 100 nm, </a:t>
            </a:r>
            <a:r>
              <a:rPr lang="en-US" altLang="en-US" sz="2200" dirty="0" err="1"/>
              <a:t>iar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precizia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cerută</a:t>
            </a:r>
            <a:r>
              <a:rPr lang="ro-RO" altLang="en-US" sz="2200" dirty="0"/>
              <a:t> </a:t>
            </a:r>
            <a:r>
              <a:rPr lang="en-US" altLang="en-US" sz="2200" dirty="0" err="1"/>
              <a:t>frecvent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este</a:t>
            </a:r>
            <a:r>
              <a:rPr lang="en-US" altLang="en-US" sz="2200" dirty="0"/>
              <a:t> de </a:t>
            </a:r>
            <a:r>
              <a:rPr lang="en-US" altLang="en-US" sz="2200" dirty="0" err="1"/>
              <a:t>ordinul</a:t>
            </a:r>
            <a:r>
              <a:rPr lang="en-US" altLang="en-US" sz="2200" dirty="0"/>
              <a:t> a 0,1 nm. </a:t>
            </a:r>
            <a:r>
              <a:rPr lang="en-US" altLang="en-US" sz="2200" dirty="0" err="1"/>
              <a:t>Acest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lucru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necesită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noi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metode</a:t>
            </a:r>
            <a:r>
              <a:rPr lang="en-US" altLang="en-US" sz="2200" dirty="0"/>
              <a:t> de </a:t>
            </a:r>
            <a:r>
              <a:rPr lang="en-US" altLang="en-US" sz="2200" dirty="0" err="1"/>
              <a:t>măsurare</a:t>
            </a:r>
            <a:r>
              <a:rPr lang="en-US" altLang="en-US" sz="22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dirty="0"/>
              <a:t>c) </a:t>
            </a:r>
            <a:r>
              <a:rPr lang="en-US" altLang="en-US" sz="2200" dirty="0" err="1"/>
              <a:t>Tehnicile</a:t>
            </a:r>
            <a:r>
              <a:rPr lang="en-US" altLang="en-US" sz="2200" dirty="0"/>
              <a:t> de </a:t>
            </a:r>
            <a:r>
              <a:rPr lang="en-US" altLang="en-US" sz="2200" dirty="0" err="1"/>
              <a:t>măsurare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dezvoltate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pentru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materiale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convenționale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în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multe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cazuri</a:t>
            </a:r>
            <a:r>
              <a:rPr lang="en-US" altLang="en-US" sz="2200" dirty="0"/>
              <a:t> nu pot fi </a:t>
            </a:r>
            <a:r>
              <a:rPr lang="en-US" altLang="en-US" sz="2200" dirty="0" err="1"/>
              <a:t>aplicate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pur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și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simplu</a:t>
            </a:r>
            <a:r>
              <a:rPr lang="en-US" altLang="en-US" sz="2200" dirty="0"/>
              <a:t> la </a:t>
            </a:r>
            <a:r>
              <a:rPr lang="en-US" altLang="en-US" sz="2200" dirty="0" err="1"/>
              <a:t>nanostructuri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Trebuie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dezvoltate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protocoale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speciale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pentru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nanostructuri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și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nanomateriale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Nerespectarea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acestui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lucru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poate</a:t>
            </a:r>
            <a:r>
              <a:rPr lang="en-US" altLang="en-US" sz="2200" dirty="0"/>
              <a:t> duce la </a:t>
            </a:r>
            <a:r>
              <a:rPr lang="en-US" altLang="en-US" sz="2200" dirty="0" err="1"/>
              <a:t>greșeli</a:t>
            </a:r>
            <a:r>
              <a:rPr lang="en-US" altLang="en-US" sz="2200" dirty="0"/>
              <a:t> grave </a:t>
            </a:r>
            <a:r>
              <a:rPr lang="en-US" altLang="en-US" sz="2200" dirty="0" err="1"/>
              <a:t>în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evaluarea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rezultatelor</a:t>
            </a:r>
            <a:r>
              <a:rPr lang="en-US" altLang="en-US" sz="22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200" dirty="0"/>
              <a:t>d) </a:t>
            </a:r>
            <a:r>
              <a:rPr lang="en-US" altLang="en-US" sz="2200" dirty="0" err="1"/>
              <a:t>Oamenii</a:t>
            </a:r>
            <a:r>
              <a:rPr lang="en-US" altLang="en-US" sz="2200" dirty="0"/>
              <a:t> de </a:t>
            </a:r>
            <a:r>
              <a:rPr lang="en-US" altLang="en-US" sz="2200" dirty="0" err="1"/>
              <a:t>știință</a:t>
            </a:r>
            <a:r>
              <a:rPr lang="en-US" altLang="en-US" sz="2200" dirty="0"/>
              <a:t> </a:t>
            </a:r>
            <a:r>
              <a:rPr lang="en-US" altLang="en-US" sz="2200" dirty="0" err="1"/>
              <a:t>și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inginerii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doresc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să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exploateze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noi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fenomene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fizice</a:t>
            </a:r>
            <a:r>
              <a:rPr lang="en-US" altLang="en-US" sz="2200" dirty="0"/>
              <a:t> care apar </a:t>
            </a:r>
            <a:r>
              <a:rPr lang="en-US" altLang="en-US" sz="2200" dirty="0" err="1"/>
              <a:t>atunci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când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dimensiunile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sistemului</a:t>
            </a:r>
            <a:r>
              <a:rPr lang="en-US" altLang="en-US" sz="2200" dirty="0"/>
              <a:t> sunt </a:t>
            </a:r>
            <a:r>
              <a:rPr lang="en-US" altLang="en-US" sz="2200" dirty="0" err="1"/>
              <a:t>reduse</a:t>
            </a:r>
            <a:r>
              <a:rPr lang="en-US" altLang="en-US" sz="2200" dirty="0"/>
              <a:t> la </a:t>
            </a:r>
            <a:r>
              <a:rPr lang="en-US" altLang="en-US" sz="2200" dirty="0" err="1"/>
              <a:t>intervalul</a:t>
            </a:r>
            <a:r>
              <a:rPr lang="en-US" altLang="en-US" sz="2200" dirty="0"/>
              <a:t> nanometric. </a:t>
            </a:r>
            <a:r>
              <a:rPr lang="en-US" altLang="en-US" sz="2200" dirty="0" err="1"/>
              <a:t>Fenomenele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noi</a:t>
            </a:r>
            <a:r>
              <a:rPr lang="en-US" altLang="en-US" sz="2200" dirty="0"/>
              <a:t> la </a:t>
            </a:r>
            <a:r>
              <a:rPr lang="en-US" altLang="en-US" sz="2200" dirty="0" err="1"/>
              <a:t>scară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nanometrică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necesită</a:t>
            </a:r>
            <a:r>
              <a:rPr lang="en-US" altLang="en-US" sz="2200" dirty="0"/>
              <a:t> </a:t>
            </a:r>
            <a:r>
              <a:rPr lang="en-US" altLang="en-US" sz="2200" dirty="0" err="1"/>
              <a:t>înțelegerea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și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capacitatea</a:t>
            </a:r>
            <a:r>
              <a:rPr lang="en-US" altLang="en-US" sz="2200" dirty="0"/>
              <a:t> de a </a:t>
            </a:r>
            <a:r>
              <a:rPr lang="en-US" altLang="en-US" sz="2200" dirty="0" err="1"/>
              <a:t>măsura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fizica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obiectelor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foarte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mici</a:t>
            </a:r>
            <a:r>
              <a:rPr lang="en-US" alt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182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D86B137-D187-2DB9-85AC-CF3808CC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C1E150C-B242-146C-C69A-3FBAD697A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" y="1676400"/>
            <a:ext cx="9135035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e) </a:t>
            </a:r>
            <a:r>
              <a:rPr lang="en-US" sz="2200" dirty="0" err="1"/>
              <a:t>Nanostructurile</a:t>
            </a:r>
            <a:r>
              <a:rPr lang="en-US" sz="2200" dirty="0"/>
              <a:t> interpretate ca </a:t>
            </a:r>
            <a:r>
              <a:rPr lang="en-US" sz="2200" dirty="0" err="1"/>
              <a:t>aranjarea</a:t>
            </a:r>
            <a:r>
              <a:rPr lang="en-US" sz="2200" dirty="0"/>
              <a:t> </a:t>
            </a:r>
            <a:r>
              <a:rPr lang="en-US" sz="2200" dirty="0" err="1"/>
              <a:t>atomilor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a </a:t>
            </a:r>
            <a:r>
              <a:rPr lang="en-US" sz="2200" dirty="0" err="1"/>
              <a:t>particulelor</a:t>
            </a:r>
            <a:r>
              <a:rPr lang="en-US" sz="2200" dirty="0"/>
              <a:t> </a:t>
            </a:r>
            <a:r>
              <a:rPr lang="en-US" sz="2200" dirty="0" err="1"/>
              <a:t>formează</a:t>
            </a:r>
            <a:r>
              <a:rPr lang="en-US" sz="2200" dirty="0"/>
              <a:t> </a:t>
            </a:r>
            <a:r>
              <a:rPr lang="en-US" sz="2200" dirty="0" err="1"/>
              <a:t>forme</a:t>
            </a:r>
            <a:r>
              <a:rPr lang="en-US" sz="2200" dirty="0"/>
              <a:t> </a:t>
            </a:r>
            <a:r>
              <a:rPr lang="en-US" sz="2200" dirty="0" err="1"/>
              <a:t>noi</a:t>
            </a:r>
            <a:r>
              <a:rPr lang="en-US" sz="2200" dirty="0"/>
              <a:t> Exemple sunt fullerene, </a:t>
            </a:r>
            <a:r>
              <a:rPr lang="en-US" sz="2200" dirty="0" err="1"/>
              <a:t>nanoparticule</a:t>
            </a:r>
            <a:r>
              <a:rPr lang="en-US" sz="2200" dirty="0"/>
              <a:t>, </a:t>
            </a:r>
            <a:r>
              <a:rPr lang="en-US" sz="2200" dirty="0" err="1"/>
              <a:t>nanotuburi</a:t>
            </a:r>
            <a:r>
              <a:rPr lang="en-US" sz="2200" dirty="0"/>
              <a:t>,  </a:t>
            </a:r>
            <a:r>
              <a:rPr lang="en-US" sz="2200" dirty="0" err="1"/>
              <a:t>metale</a:t>
            </a:r>
            <a:r>
              <a:rPr lang="en-US" sz="2200" dirty="0"/>
              <a:t> </a:t>
            </a:r>
            <a:r>
              <a:rPr lang="en-US" sz="2200" dirty="0" err="1"/>
              <a:t>nanostructurate</a:t>
            </a:r>
            <a:r>
              <a:rPr lang="en-US" sz="2200" dirty="0"/>
              <a:t>, dendrite. </a:t>
            </a:r>
          </a:p>
          <a:p>
            <a:pPr marL="0" indent="0">
              <a:buNone/>
            </a:pPr>
            <a:r>
              <a:rPr lang="en-US" sz="2200" dirty="0"/>
              <a:t>f) </a:t>
            </a:r>
            <a:r>
              <a:rPr lang="en-US" sz="2200" dirty="0" err="1"/>
              <a:t>Trebuie</a:t>
            </a:r>
            <a:r>
              <a:rPr lang="en-US" sz="2200" dirty="0"/>
              <a:t> </a:t>
            </a:r>
            <a:r>
              <a:rPr lang="en-US" sz="2200" dirty="0" err="1"/>
              <a:t>dezvoltate</a:t>
            </a:r>
            <a:r>
              <a:rPr lang="en-US" sz="2200" dirty="0"/>
              <a:t> </a:t>
            </a:r>
            <a:r>
              <a:rPr lang="en-US" sz="2200" dirty="0" err="1"/>
              <a:t>noi</a:t>
            </a:r>
            <a:r>
              <a:rPr lang="en-US" sz="2200" dirty="0"/>
              <a:t> </a:t>
            </a:r>
            <a:r>
              <a:rPr lang="en-US" sz="2200" dirty="0" err="1"/>
              <a:t>echipamente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face </a:t>
            </a:r>
            <a:r>
              <a:rPr lang="en-US" sz="2200" dirty="0" err="1"/>
              <a:t>față</a:t>
            </a:r>
            <a:r>
              <a:rPr lang="en-US" sz="2200" dirty="0"/>
              <a:t> </a:t>
            </a:r>
            <a:r>
              <a:rPr lang="en-US" sz="2200" dirty="0" err="1"/>
              <a:t>provocărilor</a:t>
            </a:r>
            <a:r>
              <a:rPr lang="en-US" sz="2200" dirty="0"/>
              <a:t> de </a:t>
            </a:r>
            <a:r>
              <a:rPr lang="en-US" sz="2200" dirty="0" err="1"/>
              <a:t>mai</a:t>
            </a:r>
            <a:r>
              <a:rPr lang="en-US" sz="2200" dirty="0"/>
              <a:t> sus. </a:t>
            </a:r>
            <a:r>
              <a:rPr lang="en-US" sz="2200" dirty="0" err="1"/>
              <a:t>Dezvoltarea</a:t>
            </a:r>
            <a:r>
              <a:rPr lang="en-US" sz="2200" dirty="0"/>
              <a:t> </a:t>
            </a:r>
            <a:r>
              <a:rPr lang="en-US" sz="2200" dirty="0" err="1"/>
              <a:t>unor</a:t>
            </a:r>
            <a:r>
              <a:rPr lang="en-US" sz="2200" dirty="0"/>
              <a:t> </a:t>
            </a:r>
            <a:r>
              <a:rPr lang="en-US" sz="2200" dirty="0" err="1"/>
              <a:t>astfel</a:t>
            </a:r>
            <a:r>
              <a:rPr lang="en-US" sz="2200" dirty="0"/>
              <a:t> de </a:t>
            </a:r>
            <a:r>
              <a:rPr lang="en-US" sz="2200" dirty="0" err="1"/>
              <a:t>echipamente</a:t>
            </a:r>
            <a:r>
              <a:rPr lang="en-US" sz="2200" dirty="0"/>
              <a:t> </a:t>
            </a:r>
            <a:r>
              <a:rPr lang="en-US" sz="2200" dirty="0" err="1"/>
              <a:t>permite</a:t>
            </a:r>
            <a:r>
              <a:rPr lang="en-US" sz="2200" dirty="0"/>
              <a:t>, de </a:t>
            </a:r>
            <a:r>
              <a:rPr lang="en-US" sz="2200" dirty="0" err="1"/>
              <a:t>asemenea</a:t>
            </a:r>
            <a:r>
              <a:rPr lang="en-US" sz="2200" dirty="0"/>
              <a:t>, </a:t>
            </a:r>
            <a:r>
              <a:rPr lang="en-US" sz="2200" dirty="0" err="1"/>
              <a:t>producerea</a:t>
            </a:r>
            <a:r>
              <a:rPr lang="en-US" sz="2200" dirty="0"/>
              <a:t> de </a:t>
            </a:r>
            <a:r>
              <a:rPr lang="en-US" sz="2200" dirty="0" err="1"/>
              <a:t>nanostructuri</a:t>
            </a:r>
            <a:r>
              <a:rPr lang="en-US" sz="2200" dirty="0"/>
              <a:t> </a:t>
            </a:r>
            <a:r>
              <a:rPr lang="en-US" sz="2200" dirty="0" err="1"/>
              <a:t>reproductibile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o </a:t>
            </a:r>
            <a:r>
              <a:rPr lang="en-US" sz="2200" dirty="0" err="1"/>
              <a:t>condiție</a:t>
            </a:r>
            <a:r>
              <a:rPr lang="en-US" sz="2200" dirty="0"/>
              <a:t> </a:t>
            </a:r>
            <a:r>
              <a:rPr lang="en-US" sz="2200" dirty="0" err="1"/>
              <a:t>prealabilă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înțelegerea</a:t>
            </a:r>
            <a:r>
              <a:rPr lang="en-US" sz="2200" dirty="0"/>
              <a:t> </a:t>
            </a:r>
            <a:r>
              <a:rPr lang="en-US" sz="2200" dirty="0" err="1"/>
              <a:t>proprietăților</a:t>
            </a:r>
            <a:r>
              <a:rPr lang="en-US" sz="2200" dirty="0"/>
              <a:t> </a:t>
            </a:r>
            <a:r>
              <a:rPr lang="en-US" sz="2200" dirty="0" err="1"/>
              <a:t>acestora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g) </a:t>
            </a:r>
            <a:r>
              <a:rPr lang="en-US" sz="2200" dirty="0" err="1"/>
              <a:t>Trebuie</a:t>
            </a:r>
            <a:r>
              <a:rPr lang="en-US" sz="2200" dirty="0"/>
              <a:t> </a:t>
            </a:r>
            <a:r>
              <a:rPr lang="en-US" sz="2200" dirty="0" err="1"/>
              <a:t>dezvoltate</a:t>
            </a:r>
            <a:r>
              <a:rPr lang="en-US" sz="2200" dirty="0"/>
              <a:t> </a:t>
            </a:r>
            <a:r>
              <a:rPr lang="en-US" sz="2200" dirty="0" err="1"/>
              <a:t>standarde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se </a:t>
            </a:r>
            <a:r>
              <a:rPr lang="en-US" sz="2200" dirty="0" err="1"/>
              <a:t>potrivi</a:t>
            </a:r>
            <a:r>
              <a:rPr lang="en-US" sz="2200" dirty="0"/>
              <a:t> cu </a:t>
            </a:r>
            <a:r>
              <a:rPr lang="en-US" sz="2200" dirty="0" err="1"/>
              <a:t>progresele</a:t>
            </a:r>
            <a:r>
              <a:rPr lang="en-US" sz="2200" dirty="0"/>
              <a:t> </a:t>
            </a:r>
            <a:r>
              <a:rPr lang="en-US" sz="2200" dirty="0" err="1"/>
              <a:t>tehnologice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sprijini</a:t>
            </a:r>
            <a:r>
              <a:rPr lang="en-US" sz="2200" dirty="0"/>
              <a:t> </a:t>
            </a:r>
            <a:r>
              <a:rPr lang="en-US" sz="2200" dirty="0" err="1"/>
              <a:t>aplicațiile</a:t>
            </a:r>
            <a:r>
              <a:rPr lang="en-US" sz="2200" dirty="0"/>
              <a:t> </a:t>
            </a:r>
            <a:r>
              <a:rPr lang="en-US" sz="2200" dirty="0" err="1"/>
              <a:t>nanostructurilor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h) La </a:t>
            </a:r>
            <a:r>
              <a:rPr lang="en-US" sz="2200" dirty="0" err="1"/>
              <a:t>scară</a:t>
            </a:r>
            <a:r>
              <a:rPr lang="en-US" sz="2200" dirty="0"/>
              <a:t> </a:t>
            </a:r>
            <a:r>
              <a:rPr lang="en-US" sz="2200" dirty="0" err="1"/>
              <a:t>nanometrică</a:t>
            </a:r>
            <a:r>
              <a:rPr lang="en-US" sz="2200" dirty="0"/>
              <a:t>, </a:t>
            </a:r>
            <a:r>
              <a:rPr lang="en-US" sz="2200" dirty="0" err="1"/>
              <a:t>domenii</a:t>
            </a:r>
            <a:r>
              <a:rPr lang="en-US" sz="2200" dirty="0"/>
              <a:t> de </a:t>
            </a:r>
            <a:r>
              <a:rPr lang="en-US" sz="2200" dirty="0" err="1"/>
              <a:t>cercetare</a:t>
            </a:r>
            <a:r>
              <a:rPr lang="en-US" sz="2200" dirty="0"/>
              <a:t> separate, cum </a:t>
            </a:r>
            <a:r>
              <a:rPr lang="en-US" sz="2200" dirty="0" err="1"/>
              <a:t>ar</a:t>
            </a:r>
            <a:r>
              <a:rPr lang="en-US" sz="2200" dirty="0"/>
              <a:t> fi </a:t>
            </a:r>
            <a:r>
              <a:rPr lang="en-US" sz="2200" dirty="0" err="1"/>
              <a:t>biologia</a:t>
            </a:r>
            <a:r>
              <a:rPr lang="en-US" sz="2200" dirty="0"/>
              <a:t>, </a:t>
            </a:r>
            <a:r>
              <a:rPr lang="en-US" sz="2200" dirty="0" err="1"/>
              <a:t>chimia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tehnologia</a:t>
            </a:r>
            <a:r>
              <a:rPr lang="en-US" sz="2200" dirty="0"/>
              <a:t> </a:t>
            </a:r>
            <a:r>
              <a:rPr lang="en-US" sz="2200" dirty="0" err="1"/>
              <a:t>materialelor</a:t>
            </a:r>
            <a:r>
              <a:rPr lang="en-US" sz="2200" dirty="0"/>
              <a:t>, se </a:t>
            </a:r>
            <a:r>
              <a:rPr lang="en-US" sz="2200" dirty="0" err="1"/>
              <a:t>îmbină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sunt </a:t>
            </a:r>
            <a:r>
              <a:rPr lang="en-US" sz="2200" dirty="0" err="1"/>
              <a:t>susținute</a:t>
            </a:r>
            <a:r>
              <a:rPr lang="en-US" sz="2200" dirty="0"/>
              <a:t> de un fundament </a:t>
            </a:r>
            <a:r>
              <a:rPr lang="en-US" sz="2200" dirty="0" err="1"/>
              <a:t>comun</a:t>
            </a:r>
            <a:r>
              <a:rPr lang="en-US" sz="2200" dirty="0"/>
              <a:t> al </a:t>
            </a:r>
            <a:r>
              <a:rPr lang="en-US" sz="2200" dirty="0" err="1"/>
              <a:t>tehnicilor</a:t>
            </a:r>
            <a:r>
              <a:rPr lang="en-US" sz="2200" dirty="0"/>
              <a:t> de </a:t>
            </a:r>
            <a:r>
              <a:rPr lang="en-US" sz="2200" dirty="0" err="1"/>
              <a:t>fizică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știința</a:t>
            </a:r>
            <a:r>
              <a:rPr lang="en-US" sz="2200" dirty="0"/>
              <a:t> </a:t>
            </a:r>
            <a:r>
              <a:rPr lang="en-US" sz="2200" dirty="0" err="1"/>
              <a:t>materialelor</a:t>
            </a:r>
            <a:r>
              <a:rPr lang="en-US" sz="2200" dirty="0"/>
              <a:t> </a:t>
            </a:r>
            <a:r>
              <a:rPr lang="en-US" sz="2200" dirty="0" err="1"/>
              <a:t>computaționale</a:t>
            </a:r>
            <a:r>
              <a:rPr lang="en-US" sz="2200" dirty="0"/>
              <a:t> care se </a:t>
            </a:r>
            <a:r>
              <a:rPr lang="en-US" sz="2200" dirty="0" err="1"/>
              <a:t>dezvoltă</a:t>
            </a:r>
            <a:r>
              <a:rPr lang="en-US" sz="2200" dirty="0"/>
              <a:t> </a:t>
            </a:r>
            <a:r>
              <a:rPr lang="en-US" sz="2200" dirty="0" err="1"/>
              <a:t>într</a:t>
            </a:r>
            <a:r>
              <a:rPr lang="en-US" sz="2200" dirty="0"/>
              <a:t>-un </a:t>
            </a:r>
            <a:r>
              <a:rPr lang="en-US" sz="2200" dirty="0" err="1"/>
              <a:t>ritm</a:t>
            </a:r>
            <a:r>
              <a:rPr lang="en-US" sz="2200" dirty="0"/>
              <a:t> rapid.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27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0D3C76-8776-D588-D960-DD9156F5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1381956-3AD7-F2FA-533D-C7850D8C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Prin </a:t>
            </a:r>
            <a:r>
              <a:rPr lang="en-US" sz="2200" dirty="0" err="1"/>
              <a:t>urmare</a:t>
            </a:r>
            <a:r>
              <a:rPr lang="en-US" sz="2200" dirty="0"/>
              <a:t>, </a:t>
            </a:r>
            <a:r>
              <a:rPr lang="en-US" sz="2200" dirty="0" err="1"/>
              <a:t>domeniul</a:t>
            </a:r>
            <a:r>
              <a:rPr lang="en-US" sz="2200" dirty="0"/>
              <a:t> </a:t>
            </a:r>
            <a:r>
              <a:rPr lang="en-US" sz="2200" dirty="0" err="1"/>
              <a:t>nanometrologiei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un </a:t>
            </a:r>
            <a:r>
              <a:rPr lang="en-US" sz="2200" dirty="0" err="1"/>
              <a:t>domeniu</a:t>
            </a:r>
            <a:r>
              <a:rPr lang="en-US" sz="2200" dirty="0"/>
              <a:t> </a:t>
            </a:r>
            <a:r>
              <a:rPr lang="en-US" sz="2200" dirty="0" err="1"/>
              <a:t>viu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interesant</a:t>
            </a:r>
            <a:r>
              <a:rPr lang="en-US" sz="2200" dirty="0"/>
              <a:t> de </a:t>
            </a:r>
            <a:r>
              <a:rPr lang="en-US" sz="2200" dirty="0" err="1"/>
              <a:t>cercetare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dezvoltare</a:t>
            </a:r>
            <a:r>
              <a:rPr lang="en-US" sz="2200" dirty="0"/>
              <a:t>, care </a:t>
            </a:r>
            <a:r>
              <a:rPr lang="en-US" sz="2200" dirty="0" err="1"/>
              <a:t>combină</a:t>
            </a:r>
            <a:r>
              <a:rPr lang="en-US" sz="2200" dirty="0"/>
              <a:t> </a:t>
            </a:r>
            <a:r>
              <a:rPr lang="en-US" sz="2200" dirty="0" err="1"/>
              <a:t>șanse</a:t>
            </a:r>
            <a:r>
              <a:rPr lang="en-US" sz="2200" dirty="0"/>
              <a:t> de </a:t>
            </a:r>
            <a:r>
              <a:rPr lang="en-US" sz="2200" dirty="0" err="1"/>
              <a:t>descoperiri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știința</a:t>
            </a:r>
            <a:r>
              <a:rPr lang="en-US" sz="2200" dirty="0"/>
              <a:t> fundamental</a:t>
            </a:r>
            <a:r>
              <a:rPr lang="ro-RO" sz="2200" dirty="0"/>
              <a:t>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oferă</a:t>
            </a:r>
            <a:r>
              <a:rPr lang="en-US" sz="2200" dirty="0"/>
              <a:t> </a:t>
            </a:r>
            <a:r>
              <a:rPr lang="en-US" sz="2200" dirty="0" err="1"/>
              <a:t>oportunități</a:t>
            </a:r>
            <a:r>
              <a:rPr lang="en-US" sz="2200" dirty="0"/>
              <a:t> de </a:t>
            </a:r>
            <a:r>
              <a:rPr lang="en-US" sz="2200" dirty="0" err="1"/>
              <a:t>comercializare</a:t>
            </a:r>
            <a:r>
              <a:rPr lang="en-US" sz="2200" dirty="0"/>
              <a:t>.</a:t>
            </a:r>
            <a:endParaRPr lang="ro-RO" sz="2200" dirty="0"/>
          </a:p>
          <a:p>
            <a:pPr marL="0" indent="0">
              <a:buNone/>
            </a:pPr>
            <a:r>
              <a:rPr lang="en-US" sz="2200" dirty="0" err="1"/>
              <a:t>Asigurarea</a:t>
            </a:r>
            <a:r>
              <a:rPr lang="en-US" sz="2200" dirty="0"/>
              <a:t> </a:t>
            </a:r>
            <a:r>
              <a:rPr lang="en-US" sz="2200" dirty="0" err="1"/>
              <a:t>metrologică</a:t>
            </a:r>
            <a:r>
              <a:rPr lang="en-US" sz="2200" dirty="0"/>
              <a:t> a </a:t>
            </a:r>
            <a:r>
              <a:rPr lang="en-US" sz="2200" dirty="0" err="1"/>
              <a:t>uniformității</a:t>
            </a:r>
            <a:r>
              <a:rPr lang="en-US" sz="2200" dirty="0"/>
              <a:t> </a:t>
            </a:r>
            <a:r>
              <a:rPr lang="en-US" sz="2200" dirty="0" err="1"/>
              <a:t>măsurătorilor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nanotehnologii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asociată</a:t>
            </a:r>
            <a:r>
              <a:rPr lang="en-US" sz="2200" dirty="0"/>
              <a:t> cu </a:t>
            </a:r>
            <a:r>
              <a:rPr lang="en-US" sz="2200" dirty="0" err="1"/>
              <a:t>crearea</a:t>
            </a:r>
            <a:r>
              <a:rPr lang="en-US" sz="2200" dirty="0"/>
              <a:t> de </a:t>
            </a:r>
            <a:r>
              <a:rPr lang="ro-RO" sz="2200" dirty="0"/>
              <a:t>etaloane</a:t>
            </a:r>
            <a:r>
              <a:rPr lang="en-US" sz="2200" dirty="0"/>
              <a:t> de </a:t>
            </a:r>
            <a:r>
              <a:rPr lang="en-US" sz="2200" dirty="0" err="1"/>
              <a:t>mărimi</a:t>
            </a:r>
            <a:r>
              <a:rPr lang="en-US" sz="2200" dirty="0"/>
              <a:t> </a:t>
            </a:r>
            <a:r>
              <a:rPr lang="en-US" sz="2200" dirty="0" err="1"/>
              <a:t>fizice</a:t>
            </a:r>
            <a:r>
              <a:rPr lang="en-US" sz="2200" dirty="0"/>
              <a:t>, </a:t>
            </a:r>
            <a:r>
              <a:rPr lang="en-US" sz="2200" dirty="0" err="1"/>
              <a:t>instalații</a:t>
            </a:r>
            <a:r>
              <a:rPr lang="en-US" sz="2200" dirty="0"/>
              <a:t> standard, </a:t>
            </a:r>
            <a:r>
              <a:rPr lang="en-US" sz="2200" dirty="0" err="1"/>
              <a:t>dezvoltarea</a:t>
            </a:r>
            <a:r>
              <a:rPr lang="en-US" sz="2200" dirty="0"/>
              <a:t> </a:t>
            </a:r>
            <a:r>
              <a:rPr lang="en-US" sz="2200" dirty="0" err="1"/>
              <a:t>metodelor</a:t>
            </a:r>
            <a:r>
              <a:rPr lang="en-US" sz="2200" dirty="0"/>
              <a:t> de </a:t>
            </a:r>
            <a:r>
              <a:rPr lang="en-US" sz="2200" dirty="0" err="1"/>
              <a:t>verificare</a:t>
            </a:r>
            <a:r>
              <a:rPr lang="en-US" sz="2200" dirty="0"/>
              <a:t> (</a:t>
            </a:r>
            <a:r>
              <a:rPr lang="en-US" sz="2200" dirty="0" err="1"/>
              <a:t>calibrare</a:t>
            </a:r>
            <a:r>
              <a:rPr lang="en-US" sz="2200" dirty="0"/>
              <a:t>) a </a:t>
            </a:r>
            <a:r>
              <a:rPr lang="en-US" sz="2200" dirty="0" err="1"/>
              <a:t>instrumentelor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en-US" sz="2200" dirty="0"/>
              <a:t>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nanotehnologii</a:t>
            </a:r>
            <a:r>
              <a:rPr lang="en-US" sz="2200" dirty="0"/>
              <a:t>, </a:t>
            </a:r>
            <a:r>
              <a:rPr lang="en-US" sz="2200" dirty="0" err="1"/>
              <a:t>elaborarea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certificarea</a:t>
            </a:r>
            <a:r>
              <a:rPr lang="en-US" sz="2200" dirty="0"/>
              <a:t> </a:t>
            </a:r>
            <a:r>
              <a:rPr lang="en-US" sz="2200" dirty="0" err="1"/>
              <a:t>metodelor</a:t>
            </a:r>
            <a:r>
              <a:rPr lang="en-US" sz="2200" dirty="0"/>
              <a:t>, precum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măsurarea</a:t>
            </a:r>
            <a:r>
              <a:rPr lang="en-US" sz="2200" dirty="0"/>
              <a:t> </a:t>
            </a:r>
            <a:r>
              <a:rPr lang="en-US" sz="2200" dirty="0" err="1"/>
              <a:t>parametrii</a:t>
            </a:r>
            <a:r>
              <a:rPr lang="en-US" sz="2200" dirty="0"/>
              <a:t> </a:t>
            </a:r>
            <a:r>
              <a:rPr lang="en-US" sz="2200" dirty="0" err="1"/>
              <a:t>fizico-chimic</a:t>
            </a:r>
            <a:r>
              <a:rPr lang="ro-RO" sz="2200" dirty="0"/>
              <a:t>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proprietățil</a:t>
            </a:r>
            <a:r>
              <a:rPr lang="ro-RO" sz="2200" dirty="0"/>
              <a:t>or</a:t>
            </a:r>
            <a:r>
              <a:rPr lang="en-US" sz="2200" dirty="0"/>
              <a:t> </a:t>
            </a:r>
            <a:r>
              <a:rPr lang="en-US" sz="2200" dirty="0" err="1"/>
              <a:t>obiectelor</a:t>
            </a:r>
            <a:r>
              <a:rPr lang="en-US" sz="2200" dirty="0"/>
              <a:t> </a:t>
            </a:r>
            <a:r>
              <a:rPr lang="en-US" sz="2200" dirty="0" err="1"/>
              <a:t>nanotehnologice</a:t>
            </a:r>
            <a:r>
              <a:rPr lang="en-US" sz="2200" dirty="0"/>
              <a:t>.</a:t>
            </a:r>
            <a:endParaRPr lang="ro-RO" sz="2200" dirty="0"/>
          </a:p>
          <a:p>
            <a:pPr marL="0" indent="0">
              <a:buNone/>
            </a:pPr>
            <a:r>
              <a:rPr lang="en-US" sz="2200" dirty="0" err="1"/>
              <a:t>Necesitatea</a:t>
            </a:r>
            <a:r>
              <a:rPr lang="en-US" sz="2200" dirty="0"/>
              <a:t> </a:t>
            </a:r>
            <a:r>
              <a:rPr lang="en-US" sz="2200" dirty="0" err="1"/>
              <a:t>dezvoltării</a:t>
            </a:r>
            <a:r>
              <a:rPr lang="en-US" sz="2200" dirty="0"/>
              <a:t> </a:t>
            </a:r>
            <a:r>
              <a:rPr lang="en-US" sz="2200" dirty="0" err="1"/>
              <a:t>avansate</a:t>
            </a:r>
            <a:r>
              <a:rPr lang="en-US" sz="2200" dirty="0"/>
              <a:t> a </a:t>
            </a:r>
            <a:r>
              <a:rPr lang="en-US" sz="2200" dirty="0" err="1"/>
              <a:t>informațiilor</a:t>
            </a:r>
            <a:r>
              <a:rPr lang="en-US" sz="2200" dirty="0"/>
              <a:t> de </a:t>
            </a:r>
            <a:r>
              <a:rPr lang="en-US" sz="2200" dirty="0" err="1"/>
              <a:t>măsurare</a:t>
            </a:r>
            <a:r>
              <a:rPr lang="ro-RO" sz="2200" dirty="0"/>
              <a:t> </a:t>
            </a:r>
            <a:r>
              <a:rPr lang="en-US" sz="2200" dirty="0"/>
              <a:t>pe </a:t>
            </a:r>
            <a:r>
              <a:rPr lang="en-US" sz="2200" dirty="0" err="1"/>
              <a:t>piața</a:t>
            </a:r>
            <a:r>
              <a:rPr lang="en-US" sz="2200" dirty="0"/>
              <a:t> </a:t>
            </a:r>
            <a:r>
              <a:rPr lang="en-US" sz="2200" dirty="0" err="1"/>
              <a:t>tehnologiilor</a:t>
            </a:r>
            <a:r>
              <a:rPr lang="en-US" sz="2200" dirty="0"/>
              <a:t> </a:t>
            </a:r>
            <a:r>
              <a:rPr lang="en-US" sz="2200" dirty="0" err="1"/>
              <a:t>moderne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subliniată</a:t>
            </a:r>
            <a:r>
              <a:rPr lang="en-US" sz="2200" dirty="0"/>
              <a:t> constant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ro-RO" sz="2200" dirty="0" err="1"/>
              <a:t>ra</a:t>
            </a:r>
            <a:r>
              <a:rPr lang="en-US" sz="2200" dirty="0" err="1"/>
              <a:t>poarte</a:t>
            </a:r>
            <a:r>
              <a:rPr lang="en-US" sz="2200" dirty="0"/>
              <a:t> </a:t>
            </a:r>
            <a:r>
              <a:rPr lang="ro-RO" sz="2200" dirty="0"/>
              <a:t>ale</a:t>
            </a:r>
            <a:r>
              <a:rPr lang="en-US" sz="2200" dirty="0"/>
              <a:t> Institutul Național de </a:t>
            </a:r>
            <a:r>
              <a:rPr lang="en-US" sz="2200" dirty="0" err="1"/>
              <a:t>Standarde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Tehnologie</a:t>
            </a:r>
            <a:r>
              <a:rPr lang="en-US" sz="2200" dirty="0"/>
              <a:t> din SUA</a:t>
            </a:r>
            <a:r>
              <a:rPr lang="ro-RO" sz="2200" dirty="0"/>
              <a:t> </a:t>
            </a:r>
            <a:r>
              <a:rPr lang="en-US" sz="2200" dirty="0"/>
              <a:t>(NIST). </a:t>
            </a:r>
            <a:r>
              <a:rPr lang="en-US" sz="2200" dirty="0" err="1"/>
              <a:t>Potrivit</a:t>
            </a:r>
            <a:r>
              <a:rPr lang="en-US" sz="2200" dirty="0"/>
              <a:t> NIST, „</a:t>
            </a:r>
            <a:r>
              <a:rPr lang="en-US" sz="2200" dirty="0" err="1"/>
              <a:t>Inovații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măsurare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metrologie</a:t>
            </a:r>
            <a:r>
              <a:rPr lang="ro-RO" sz="2200" dirty="0"/>
              <a:t> </a:t>
            </a:r>
            <a:r>
              <a:rPr lang="en-US" sz="2200" dirty="0"/>
              <a:t>v</a:t>
            </a:r>
            <a:r>
              <a:rPr lang="ro-RO" sz="2200" dirty="0"/>
              <a:t>or</a:t>
            </a:r>
            <a:r>
              <a:rPr lang="en-US" sz="2200" dirty="0"/>
              <a:t> fi un factor de </a:t>
            </a:r>
            <a:r>
              <a:rPr lang="en-US" sz="2200" dirty="0" err="1"/>
              <a:t>succes</a:t>
            </a:r>
            <a:r>
              <a:rPr lang="en-US" sz="2200" dirty="0"/>
              <a:t> </a:t>
            </a:r>
            <a:r>
              <a:rPr lang="en-US" sz="2200" dirty="0" err="1"/>
              <a:t>tehnologic</a:t>
            </a:r>
            <a:r>
              <a:rPr lang="ro-RO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aproape</a:t>
            </a:r>
            <a:r>
              <a:rPr lang="en-US" sz="2200" dirty="0"/>
              <a:t> </a:t>
            </a:r>
            <a:r>
              <a:rPr lang="en-US" sz="2200" dirty="0" err="1"/>
              <a:t>toate</a:t>
            </a:r>
            <a:r>
              <a:rPr lang="en-US" sz="2200" dirty="0"/>
              <a:t> </a:t>
            </a:r>
            <a:r>
              <a:rPr lang="en-US" sz="2200" dirty="0" err="1"/>
              <a:t>sectoarele</a:t>
            </a:r>
            <a:r>
              <a:rPr lang="en-US" sz="2200" dirty="0"/>
              <a:t> </a:t>
            </a:r>
            <a:r>
              <a:rPr lang="en-US" sz="2200" dirty="0" err="1"/>
              <a:t>economiei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11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3BE733B-E88B-B792-C284-F6F556F4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222FCD4-1C18-2A7A-EEC3-ADBA1F4EA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25962"/>
          </a:xfrm>
        </p:spPr>
        <p:txBody>
          <a:bodyPr/>
          <a:lstStyle/>
          <a:p>
            <a:r>
              <a:rPr lang="en-US" sz="2200" dirty="0" err="1"/>
              <a:t>Diferența</a:t>
            </a:r>
            <a:r>
              <a:rPr lang="en-US" sz="2200" dirty="0"/>
              <a:t> </a:t>
            </a:r>
            <a:r>
              <a:rPr lang="en-US" sz="2200" dirty="0" err="1"/>
              <a:t>dintre</a:t>
            </a:r>
            <a:r>
              <a:rPr lang="en-US" sz="2200" dirty="0"/>
              <a:t> </a:t>
            </a:r>
            <a:r>
              <a:rPr lang="en-US" sz="2200" dirty="0" err="1"/>
              <a:t>nanometrologie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metrologia</a:t>
            </a:r>
            <a:r>
              <a:rPr lang="en-US" sz="2200" dirty="0"/>
              <a:t> </a:t>
            </a:r>
            <a:r>
              <a:rPr lang="en-US" sz="2200" dirty="0" err="1"/>
              <a:t>convențională</a:t>
            </a:r>
            <a:r>
              <a:rPr lang="en-US" sz="2200" dirty="0"/>
              <a:t> se </a:t>
            </a:r>
            <a:r>
              <a:rPr lang="en-US" sz="2200" dirty="0" err="1"/>
              <a:t>datorează</a:t>
            </a:r>
            <a:r>
              <a:rPr lang="en-US" sz="2200" dirty="0"/>
              <a:t> </a:t>
            </a:r>
            <a:r>
              <a:rPr lang="en-US" sz="2200" dirty="0" err="1"/>
              <a:t>faptului</a:t>
            </a:r>
            <a:r>
              <a:rPr lang="en-US" sz="2200" dirty="0"/>
              <a:t>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trecerea</a:t>
            </a:r>
            <a:r>
              <a:rPr lang="en-US" sz="2200" dirty="0"/>
              <a:t> la </a:t>
            </a:r>
            <a:r>
              <a:rPr lang="en-US" sz="2200" dirty="0" err="1"/>
              <a:t>scara</a:t>
            </a:r>
            <a:r>
              <a:rPr lang="en-US" sz="2200" dirty="0"/>
              <a:t> </a:t>
            </a:r>
            <a:r>
              <a:rPr lang="en-US" sz="2200" dirty="0" err="1"/>
              <a:t>nanometrică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însoțită</a:t>
            </a:r>
            <a:r>
              <a:rPr lang="en-US" sz="2200" dirty="0"/>
              <a:t> nu </a:t>
            </a:r>
            <a:r>
              <a:rPr lang="en-US" sz="2200" dirty="0" err="1"/>
              <a:t>numai</a:t>
            </a:r>
            <a:r>
              <a:rPr lang="en-US" sz="2200" dirty="0"/>
              <a:t> de modificări </a:t>
            </a:r>
            <a:r>
              <a:rPr lang="en-US" sz="2200" dirty="0" err="1"/>
              <a:t>cantitative</a:t>
            </a:r>
            <a:r>
              <a:rPr lang="en-US" sz="2200" dirty="0"/>
              <a:t>, ci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calitative</a:t>
            </a:r>
            <a:r>
              <a:rPr lang="en-US" sz="2200" dirty="0"/>
              <a:t> ale </a:t>
            </a:r>
            <a:r>
              <a:rPr lang="en-US" sz="2200" dirty="0" err="1"/>
              <a:t>proprietăților</a:t>
            </a:r>
            <a:r>
              <a:rPr lang="en-US" sz="2200" dirty="0"/>
              <a:t> </a:t>
            </a:r>
            <a:r>
              <a:rPr lang="en-US" sz="2200" dirty="0" err="1"/>
              <a:t>materiei</a:t>
            </a:r>
            <a:r>
              <a:rPr lang="en-US" sz="2200" dirty="0"/>
              <a:t>.</a:t>
            </a:r>
            <a:endParaRPr lang="ro-RO" sz="2200" dirty="0"/>
          </a:p>
          <a:p>
            <a:r>
              <a:rPr lang="en-US" sz="2200" dirty="0" err="1"/>
              <a:t>Dezvoltarea</a:t>
            </a:r>
            <a:r>
              <a:rPr lang="en-US" sz="2200" dirty="0"/>
              <a:t> </a:t>
            </a:r>
            <a:r>
              <a:rPr lang="en-US" sz="2200" dirty="0" err="1"/>
              <a:t>nanometrologiei</a:t>
            </a:r>
            <a:r>
              <a:rPr lang="en-US" sz="2200" dirty="0"/>
              <a:t> </a:t>
            </a:r>
            <a:r>
              <a:rPr lang="en-US" sz="2200" dirty="0" err="1"/>
              <a:t>necesită</a:t>
            </a:r>
            <a:r>
              <a:rPr lang="en-US" sz="2200" dirty="0"/>
              <a:t> o </a:t>
            </a:r>
            <a:r>
              <a:rPr lang="en-US" sz="2200" dirty="0" err="1"/>
              <a:t>revizuire</a:t>
            </a:r>
            <a:r>
              <a:rPr lang="en-US" sz="2200" dirty="0"/>
              <a:t> a </a:t>
            </a:r>
            <a:r>
              <a:rPr lang="en-US" sz="2200" dirty="0" err="1"/>
              <a:t>sensului</a:t>
            </a:r>
            <a:r>
              <a:rPr lang="en-US" sz="2200" dirty="0"/>
              <a:t> </a:t>
            </a:r>
            <a:r>
              <a:rPr lang="en-US" sz="2200" dirty="0" err="1"/>
              <a:t>fizic</a:t>
            </a:r>
            <a:r>
              <a:rPr lang="en-US" sz="2200" dirty="0"/>
              <a:t> al </a:t>
            </a:r>
            <a:r>
              <a:rPr lang="en-US" sz="2200" dirty="0" err="1"/>
              <a:t>definiției</a:t>
            </a:r>
            <a:r>
              <a:rPr lang="en-US" sz="2200" dirty="0"/>
              <a:t>, </a:t>
            </a:r>
            <a:r>
              <a:rPr lang="en-US" sz="2200" dirty="0" err="1"/>
              <a:t>diviziunilor</a:t>
            </a:r>
            <a:r>
              <a:rPr lang="en-US" sz="2200" dirty="0"/>
              <a:t> </a:t>
            </a:r>
            <a:r>
              <a:rPr lang="en-US" sz="2200" dirty="0" err="1"/>
              <a:t>unităților</a:t>
            </a:r>
            <a:r>
              <a:rPr lang="en-US" sz="2200" dirty="0"/>
              <a:t> de </a:t>
            </a:r>
            <a:r>
              <a:rPr lang="en-US" sz="2200" dirty="0" err="1"/>
              <a:t>măsură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contextul</a:t>
            </a:r>
            <a:r>
              <a:rPr lang="en-US" sz="2200" dirty="0"/>
              <a:t> </a:t>
            </a:r>
            <a:r>
              <a:rPr lang="en-US" sz="2200" dirty="0" err="1"/>
              <a:t>fenomenelor</a:t>
            </a:r>
            <a:r>
              <a:rPr lang="en-US" sz="2200" dirty="0"/>
              <a:t> </a:t>
            </a:r>
            <a:r>
              <a:rPr lang="en-US" sz="2200" dirty="0" err="1"/>
              <a:t>cuantice</a:t>
            </a:r>
            <a:r>
              <a:rPr lang="en-US" sz="2200" dirty="0"/>
              <a:t> determinate de </a:t>
            </a:r>
            <a:r>
              <a:rPr lang="en-US" sz="2200" dirty="0" err="1"/>
              <a:t>constante</a:t>
            </a:r>
            <a:r>
              <a:rPr lang="en-US" sz="2200" dirty="0"/>
              <a:t> </a:t>
            </a:r>
            <a:r>
              <a:rPr lang="en-US" sz="2200" dirty="0" err="1"/>
              <a:t>fizice</a:t>
            </a:r>
            <a:r>
              <a:rPr lang="en-US" sz="2200" dirty="0"/>
              <a:t> </a:t>
            </a:r>
            <a:r>
              <a:rPr lang="en-US" sz="2200" dirty="0" err="1"/>
              <a:t>fundamentale</a:t>
            </a:r>
            <a:r>
              <a:rPr lang="en-US" sz="2200" dirty="0"/>
              <a:t> (</a:t>
            </a:r>
            <a:r>
              <a:rPr lang="ro-RO" sz="2200" dirty="0"/>
              <a:t>CFF</a:t>
            </a:r>
            <a:r>
              <a:rPr lang="en-US" sz="2200" dirty="0"/>
              <a:t>)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fenomene</a:t>
            </a:r>
            <a:r>
              <a:rPr lang="en-US" sz="2200" dirty="0"/>
              <a:t> de </a:t>
            </a:r>
            <a:r>
              <a:rPr lang="en-US" sz="2200" dirty="0" err="1"/>
              <a:t>fluctuație</a:t>
            </a:r>
            <a:r>
              <a:rPr lang="en-US" sz="2200" dirty="0"/>
              <a:t> </a:t>
            </a:r>
            <a:r>
              <a:rPr lang="en-US" sz="2200" dirty="0" err="1"/>
              <a:t>caracteristice</a:t>
            </a:r>
            <a:r>
              <a:rPr lang="en-US" sz="2200" dirty="0"/>
              <a:t> </a:t>
            </a:r>
            <a:r>
              <a:rPr lang="en-US" sz="2200" dirty="0" err="1"/>
              <a:t>nanoobiectelor</a:t>
            </a:r>
            <a:r>
              <a:rPr lang="en-US" sz="2200" dirty="0"/>
              <a:t>. </a:t>
            </a:r>
            <a:endParaRPr lang="ro-RO" sz="2200" dirty="0"/>
          </a:p>
          <a:p>
            <a:r>
              <a:rPr lang="en-US" sz="2200" dirty="0"/>
              <a:t>În </a:t>
            </a:r>
            <a:r>
              <a:rPr lang="en-US" sz="2200" dirty="0" err="1"/>
              <a:t>nanometrologie</a:t>
            </a:r>
            <a:r>
              <a:rPr lang="en-US" sz="2200" dirty="0"/>
              <a:t>, se </a:t>
            </a:r>
            <a:r>
              <a:rPr lang="en-US" sz="2200" dirty="0" err="1"/>
              <a:t>pune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problema</a:t>
            </a:r>
            <a:r>
              <a:rPr lang="en-US" sz="2200" dirty="0"/>
              <a:t> </a:t>
            </a:r>
            <a:r>
              <a:rPr lang="en-US" sz="2200" dirty="0" err="1"/>
              <a:t>alegerii</a:t>
            </a:r>
            <a:r>
              <a:rPr lang="en-US" sz="2200" dirty="0"/>
              <a:t> </a:t>
            </a:r>
            <a:r>
              <a:rPr lang="en-US" sz="2200" dirty="0" err="1"/>
              <a:t>metodelor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instrumentelor</a:t>
            </a:r>
            <a:r>
              <a:rPr lang="en-US" sz="2200" dirty="0"/>
              <a:t> de </a:t>
            </a:r>
            <a:r>
              <a:rPr lang="en-US" sz="2200" dirty="0" err="1"/>
              <a:t>măsură</a:t>
            </a:r>
            <a:r>
              <a:rPr lang="en-US" sz="2200" dirty="0"/>
              <a:t>, precum </a:t>
            </a:r>
            <a:r>
              <a:rPr lang="en-US" sz="2200" dirty="0" err="1"/>
              <a:t>și</a:t>
            </a:r>
            <a:r>
              <a:rPr lang="en-US" sz="2200" dirty="0"/>
              <a:t> a </a:t>
            </a:r>
            <a:r>
              <a:rPr lang="en-US" sz="2200" dirty="0" err="1"/>
              <a:t>alegerii</a:t>
            </a:r>
            <a:r>
              <a:rPr lang="en-US" sz="2200" dirty="0"/>
              <a:t> </a:t>
            </a:r>
            <a:r>
              <a:rPr lang="en-US" sz="2200" dirty="0" err="1"/>
              <a:t>parametrilor</a:t>
            </a:r>
            <a:r>
              <a:rPr lang="en-US" sz="2200" dirty="0"/>
              <a:t> </a:t>
            </a:r>
            <a:r>
              <a:rPr lang="en-US" sz="2200" dirty="0" err="1"/>
              <a:t>nanoobiectelor</a:t>
            </a:r>
            <a:r>
              <a:rPr lang="en-US" sz="2200" dirty="0"/>
              <a:t> </a:t>
            </a:r>
            <a:r>
              <a:rPr lang="en-US" sz="2200" dirty="0" err="1"/>
              <a:t>necesari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crearea</a:t>
            </a:r>
            <a:r>
              <a:rPr lang="en-US" sz="2200" dirty="0"/>
              <a:t> </a:t>
            </a:r>
            <a:r>
              <a:rPr lang="en-US" sz="2200" dirty="0" err="1"/>
              <a:t>standardelor</a:t>
            </a:r>
            <a:r>
              <a:rPr lang="en-US" sz="2200" dirty="0"/>
              <a:t> </a:t>
            </a:r>
            <a:r>
              <a:rPr lang="en-US" sz="2200" dirty="0" err="1"/>
              <a:t>acestora</a:t>
            </a:r>
            <a:r>
              <a:rPr lang="en-US" sz="2200" dirty="0"/>
              <a:t>.</a:t>
            </a:r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2042588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n external file that holds a picture, illustration, etc.&#10;Object name is nihms581421f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24246"/>
            <a:ext cx="7924800" cy="49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1" y="5562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</a:rPr>
              <a:t>Comparison of the NNI investment distribution (2011–2013) into the different </a:t>
            </a:r>
            <a:r>
              <a:rPr lang="en-US" dirty="0" err="1">
                <a:solidFill>
                  <a:srgbClr val="333333"/>
                </a:solidFill>
                <a:latin typeface="Cambria" panose="02040503050406030204" pitchFamily="18" charset="0"/>
              </a:rPr>
              <a:t>nano</a:t>
            </a:r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</a:rPr>
              <a:t> areas between two US governmental agencies: the NSF (covering general research on nanotechnology) and the NIH (focused on nanomedicine). Source: NNI Dashboard</a:t>
            </a:r>
            <a:r>
              <a:rPr lang="en-US" u="sng" baseline="30000" dirty="0">
                <a:solidFill>
                  <a:srgbClr val="376FAA"/>
                </a:solidFill>
                <a:latin typeface="Cambria" panose="02040503050406030204" pitchFamily="18" charset="0"/>
                <a:hlinkClick r:id="rId3"/>
              </a:rPr>
              <a:t>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143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6028B1D-8F00-CA75-867A-066D2FAC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IMPORTANCE OF DIMENSION AND SIZE</a:t>
            </a:r>
            <a:br>
              <a:rPr lang="en-US" sz="2400" b="1" dirty="0"/>
            </a:br>
            <a:r>
              <a:rPr lang="en-US" sz="2400" b="1" dirty="0"/>
              <a:t>DISTRIBUTION IN NANO</a:t>
            </a:r>
            <a:r>
              <a:rPr lang="ro-RO" sz="2400" b="1" dirty="0"/>
              <a:t>S</a:t>
            </a:r>
            <a:r>
              <a:rPr lang="en-US" sz="2400" b="1" dirty="0"/>
              <a:t>TRUCTURE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68CF568-FCFD-6C29-1E2A-9C2AC129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Care </a:t>
            </a:r>
            <a:r>
              <a:rPr lang="en-US" sz="2200" dirty="0" err="1"/>
              <a:t>sunt</a:t>
            </a:r>
            <a:r>
              <a:rPr lang="en-US" sz="2200" dirty="0"/>
              <a:t> </a:t>
            </a:r>
            <a:r>
              <a:rPr lang="en-US" sz="2200" dirty="0" err="1"/>
              <a:t>principalele</a:t>
            </a:r>
            <a:r>
              <a:rPr lang="en-US" sz="2200" dirty="0"/>
              <a:t> </a:t>
            </a:r>
            <a:r>
              <a:rPr lang="en-US" sz="2200" dirty="0" err="1"/>
              <a:t>fenomene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efecte</a:t>
            </a:r>
            <a:r>
              <a:rPr lang="en-US" sz="2200" dirty="0"/>
              <a:t> </a:t>
            </a:r>
            <a:r>
              <a:rPr lang="en-US" sz="2200" dirty="0" err="1"/>
              <a:t>noi</a:t>
            </a:r>
            <a:r>
              <a:rPr lang="en-US" sz="2200" dirty="0"/>
              <a:t> care </a:t>
            </a:r>
            <a:r>
              <a:rPr lang="en-US" sz="2200" dirty="0" err="1"/>
              <a:t>apar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sunt</a:t>
            </a:r>
            <a:r>
              <a:rPr lang="en-US" sz="2200" dirty="0"/>
              <a:t>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atunci</a:t>
            </a:r>
            <a:r>
              <a:rPr lang="en-US" sz="2200" dirty="0"/>
              <a:t> </a:t>
            </a:r>
            <a:r>
              <a:rPr lang="en-US" sz="2200" dirty="0" err="1"/>
              <a:t>când</a:t>
            </a:r>
            <a:r>
              <a:rPr lang="en-US" sz="2200" dirty="0"/>
              <a:t> se </a:t>
            </a:r>
            <a:r>
              <a:rPr lang="en-US" sz="2200" dirty="0" err="1"/>
              <a:t>efectuează</a:t>
            </a:r>
            <a:r>
              <a:rPr lang="en-US" sz="2200" dirty="0"/>
              <a:t> </a:t>
            </a:r>
            <a:r>
              <a:rPr lang="en-US" sz="2200" dirty="0" err="1"/>
              <a:t>cercetări</a:t>
            </a:r>
            <a:r>
              <a:rPr lang="en-US" sz="2200" dirty="0"/>
              <a:t> la </a:t>
            </a:r>
            <a:r>
              <a:rPr lang="en-US" sz="2200" dirty="0" err="1"/>
              <a:t>scară</a:t>
            </a:r>
            <a:r>
              <a:rPr lang="en-US" sz="2200" dirty="0"/>
              <a:t> </a:t>
            </a:r>
            <a:r>
              <a:rPr lang="en-US" sz="2200" dirty="0" err="1"/>
              <a:t>nanometrică</a:t>
            </a:r>
            <a:r>
              <a:rPr lang="en-US" sz="2200" dirty="0"/>
              <a:t>?</a:t>
            </a:r>
          </a:p>
          <a:p>
            <a:r>
              <a:rPr lang="en-US" sz="2200" dirty="0"/>
              <a:t>difuzia </a:t>
            </a:r>
            <a:r>
              <a:rPr lang="en-US" sz="2200" dirty="0" err="1"/>
              <a:t>atomică</a:t>
            </a:r>
            <a:r>
              <a:rPr lang="en-US" sz="2200" dirty="0"/>
              <a:t>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suprafețele</a:t>
            </a:r>
            <a:r>
              <a:rPr lang="en-US" sz="2200" dirty="0"/>
              <a:t> </a:t>
            </a:r>
            <a:r>
              <a:rPr lang="en-US" sz="2200" dirty="0" err="1"/>
              <a:t>limită</a:t>
            </a:r>
            <a:r>
              <a:rPr lang="en-US" sz="2200" dirty="0"/>
              <a:t> </a:t>
            </a:r>
            <a:r>
              <a:rPr lang="en-US" sz="2200" dirty="0" err="1"/>
              <a:t>dă</a:t>
            </a:r>
            <a:r>
              <a:rPr lang="en-US" sz="2200" dirty="0"/>
              <a:t> </a:t>
            </a:r>
            <a:r>
              <a:rPr lang="en-US" sz="2200" dirty="0" err="1"/>
              <a:t>naștere</a:t>
            </a:r>
            <a:r>
              <a:rPr lang="en-US" sz="2200" dirty="0"/>
              <a:t> </a:t>
            </a:r>
            <a:r>
              <a:rPr lang="en-US" sz="2200" dirty="0" err="1"/>
              <a:t>unui</a:t>
            </a:r>
            <a:r>
              <a:rPr lang="en-US" sz="2200" dirty="0"/>
              <a:t> </a:t>
            </a:r>
            <a:r>
              <a:rPr lang="en-US" sz="2200" dirty="0" err="1"/>
              <a:t>mecanism</a:t>
            </a:r>
            <a:r>
              <a:rPr lang="en-US" sz="2200" dirty="0"/>
              <a:t> </a:t>
            </a:r>
            <a:r>
              <a:rPr lang="en-US" sz="2200" dirty="0" err="1"/>
              <a:t>eficient</a:t>
            </a:r>
            <a:r>
              <a:rPr lang="en-US" sz="2200" dirty="0"/>
              <a:t> de transfer al </a:t>
            </a:r>
            <a:r>
              <a:rPr lang="en-US" sz="2200" dirty="0" err="1"/>
              <a:t>materiei</a:t>
            </a:r>
            <a:r>
              <a:rPr lang="en-US" sz="2200" dirty="0"/>
              <a:t> la </a:t>
            </a:r>
            <a:r>
              <a:rPr lang="en-US" sz="2200" dirty="0" err="1"/>
              <a:t>temperaturi</a:t>
            </a:r>
            <a:r>
              <a:rPr lang="en-US" sz="2200" dirty="0"/>
              <a:t> </a:t>
            </a:r>
            <a:r>
              <a:rPr lang="en-US" sz="2200" dirty="0" err="1"/>
              <a:t>relativ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scăzute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comparație</a:t>
            </a:r>
            <a:r>
              <a:rPr lang="en-US" sz="2200" dirty="0"/>
              <a:t> cu </a:t>
            </a:r>
            <a:r>
              <a:rPr lang="en-US" sz="2200" dirty="0" err="1"/>
              <a:t>procesul</a:t>
            </a:r>
            <a:r>
              <a:rPr lang="en-US" sz="2200" dirty="0"/>
              <a:t> </a:t>
            </a:r>
            <a:r>
              <a:rPr lang="en-US" sz="2200" dirty="0" err="1"/>
              <a:t>convențional</a:t>
            </a:r>
            <a:r>
              <a:rPr lang="en-US" sz="2200" dirty="0"/>
              <a:t>. </a:t>
            </a:r>
            <a:r>
              <a:rPr lang="en-US" sz="2200" dirty="0" err="1"/>
              <a:t>Fenomenul</a:t>
            </a:r>
            <a:r>
              <a:rPr lang="en-US" sz="2200" dirty="0"/>
              <a:t> </a:t>
            </a:r>
            <a:r>
              <a:rPr lang="en-US" sz="2200" dirty="0" err="1"/>
              <a:t>poate</a:t>
            </a:r>
            <a:r>
              <a:rPr lang="en-US" sz="2200" dirty="0"/>
              <a:t> fi </a:t>
            </a:r>
            <a:r>
              <a:rPr lang="en-US" sz="2200" dirty="0" err="1"/>
              <a:t>folosit</a:t>
            </a:r>
            <a:r>
              <a:rPr lang="en-US" sz="2200" dirty="0"/>
              <a:t>, e.g.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crește</a:t>
            </a:r>
            <a:r>
              <a:rPr lang="en-US" sz="2200" dirty="0"/>
              <a:t> </a:t>
            </a:r>
            <a:r>
              <a:rPr lang="en-US" sz="2200" dirty="0" err="1"/>
              <a:t>semnificativ</a:t>
            </a:r>
            <a:r>
              <a:rPr lang="en-US" sz="2200" dirty="0"/>
              <a:t> </a:t>
            </a:r>
            <a:r>
              <a:rPr lang="en-US" sz="2200" dirty="0" err="1"/>
              <a:t>sensibilitatea</a:t>
            </a:r>
            <a:r>
              <a:rPr lang="en-US" sz="2200" dirty="0"/>
              <a:t> </a:t>
            </a:r>
            <a:r>
              <a:rPr lang="en-US" sz="2200" dirty="0" err="1"/>
              <a:t>senzor</a:t>
            </a:r>
            <a:r>
              <a:rPr lang="en-US" sz="2200" dirty="0"/>
              <a:t> de </a:t>
            </a:r>
            <a:r>
              <a:rPr lang="en-US" sz="2200" dirty="0" err="1"/>
              <a:t>gaz</a:t>
            </a:r>
            <a:r>
              <a:rPr lang="en-US" sz="2200" dirty="0"/>
              <a:t>, </a:t>
            </a:r>
            <a:r>
              <a:rPr lang="en-US" sz="2200" dirty="0" err="1"/>
              <a:t>cinetica</a:t>
            </a:r>
            <a:r>
              <a:rPr lang="en-US" sz="2200" dirty="0"/>
              <a:t> </a:t>
            </a:r>
            <a:r>
              <a:rPr lang="en-US" sz="2200" dirty="0" err="1"/>
              <a:t>difuziei</a:t>
            </a:r>
            <a:r>
              <a:rPr lang="en-US" sz="2200" dirty="0"/>
              <a:t> </a:t>
            </a:r>
            <a:r>
              <a:rPr lang="en-US" sz="2200" dirty="0" err="1"/>
              <a:t>hidrogenului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stocarea</a:t>
            </a:r>
            <a:r>
              <a:rPr lang="en-US" sz="2200" dirty="0"/>
              <a:t> </a:t>
            </a:r>
            <a:r>
              <a:rPr lang="en-US" sz="2200" dirty="0" err="1"/>
              <a:t>acestuia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reduce </a:t>
            </a:r>
            <a:r>
              <a:rPr lang="en-US" sz="2200" dirty="0" err="1"/>
              <a:t>temperatura</a:t>
            </a:r>
            <a:r>
              <a:rPr lang="en-US" sz="2200" dirty="0"/>
              <a:t> de </a:t>
            </a:r>
            <a:r>
              <a:rPr lang="en-US" sz="2200" dirty="0" err="1"/>
              <a:t>funcționare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celulele</a:t>
            </a:r>
            <a:r>
              <a:rPr lang="en-US" sz="2200" dirty="0"/>
              <a:t> de </a:t>
            </a:r>
            <a:r>
              <a:rPr lang="en-US" sz="2200" dirty="0" err="1"/>
              <a:t>combustie</a:t>
            </a:r>
            <a:r>
              <a:rPr lang="en-US" sz="2200" dirty="0"/>
              <a:t> cu </a:t>
            </a:r>
            <a:r>
              <a:rPr lang="en-US" sz="2200" dirty="0" err="1"/>
              <a:t>oxid</a:t>
            </a:r>
            <a:r>
              <a:rPr lang="en-US" sz="2200" dirty="0"/>
              <a:t> solid;</a:t>
            </a:r>
            <a:endParaRPr lang="ro-RO" sz="2200" dirty="0"/>
          </a:p>
          <a:p>
            <a:r>
              <a:rPr lang="en-US" sz="2200" dirty="0" err="1"/>
              <a:t>dacă</a:t>
            </a:r>
            <a:r>
              <a:rPr lang="en-US" sz="2200" dirty="0"/>
              <a:t> </a:t>
            </a:r>
            <a:r>
              <a:rPr lang="en-US" sz="2200" dirty="0" err="1"/>
              <a:t>dimensiunea</a:t>
            </a:r>
            <a:r>
              <a:rPr lang="en-US" sz="2200" dirty="0"/>
              <a:t> </a:t>
            </a:r>
            <a:r>
              <a:rPr lang="en-US" sz="2200" dirty="0" err="1"/>
              <a:t>cristalului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mică</a:t>
            </a:r>
            <a:r>
              <a:rPr lang="en-US" sz="2200" dirty="0"/>
              <a:t> </a:t>
            </a:r>
            <a:r>
              <a:rPr lang="en-US" sz="2200" dirty="0" err="1"/>
              <a:t>decât</a:t>
            </a:r>
            <a:r>
              <a:rPr lang="en-US" sz="2200" dirty="0"/>
              <a:t> </a:t>
            </a:r>
            <a:r>
              <a:rPr lang="ro-RO" sz="2200" dirty="0"/>
              <a:t>parcursul </a:t>
            </a:r>
            <a:r>
              <a:rPr lang="en-US" sz="2200" dirty="0"/>
              <a:t>liber </a:t>
            </a:r>
            <a:r>
              <a:rPr lang="en-US" sz="2200" dirty="0" err="1"/>
              <a:t>medi</a:t>
            </a:r>
            <a:r>
              <a:rPr lang="ro-RO" sz="2200" dirty="0"/>
              <a:t>u</a:t>
            </a:r>
            <a:r>
              <a:rPr lang="en-US" sz="2200" dirty="0"/>
              <a:t> a </a:t>
            </a:r>
            <a:r>
              <a:rPr lang="en-US" sz="2200" dirty="0" err="1"/>
              <a:t>unui</a:t>
            </a:r>
            <a:r>
              <a:rPr lang="en-US" sz="2200" dirty="0"/>
              <a:t> electron, </a:t>
            </a:r>
            <a:r>
              <a:rPr lang="en-US" sz="2200" dirty="0" err="1"/>
              <a:t>atunci</a:t>
            </a:r>
            <a:r>
              <a:rPr lang="en-US" sz="2200" dirty="0"/>
              <a:t> </a:t>
            </a:r>
            <a:r>
              <a:rPr lang="en-US" sz="2200" dirty="0" err="1"/>
              <a:t>datorită</a:t>
            </a:r>
            <a:r>
              <a:rPr lang="en-US" sz="2200" dirty="0"/>
              <a:t> </a:t>
            </a:r>
            <a:r>
              <a:rPr lang="en-US" sz="2200" dirty="0" err="1"/>
              <a:t>împrăștierii</a:t>
            </a:r>
            <a:r>
              <a:rPr lang="en-US" sz="2200" dirty="0"/>
              <a:t> la </a:t>
            </a:r>
            <a:r>
              <a:rPr lang="ro-RO" sz="2200" dirty="0"/>
              <a:t>granița </a:t>
            </a:r>
            <a:r>
              <a:rPr lang="en-US" sz="2200" dirty="0" err="1"/>
              <a:t>limita</a:t>
            </a:r>
            <a:r>
              <a:rPr lang="en-US" sz="2200" dirty="0"/>
              <a:t> </a:t>
            </a:r>
            <a:r>
              <a:rPr lang="en-US" sz="2200" dirty="0" err="1"/>
              <a:t>granulelor</a:t>
            </a:r>
            <a:r>
              <a:rPr lang="en-US" sz="2200" dirty="0"/>
              <a:t>, </a:t>
            </a:r>
            <a:r>
              <a:rPr lang="en-US" sz="2200" dirty="0" err="1"/>
              <a:t>conductivitatea</a:t>
            </a:r>
            <a:r>
              <a:rPr lang="en-US" sz="2200" dirty="0"/>
              <a:t> </a:t>
            </a:r>
            <a:r>
              <a:rPr lang="en-US" sz="2200" dirty="0" err="1"/>
              <a:t>electronică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coeficientul</a:t>
            </a:r>
            <a:r>
              <a:rPr lang="en-US" sz="2200" dirty="0"/>
              <a:t> de </a:t>
            </a:r>
            <a:r>
              <a:rPr lang="en-US" sz="2200" dirty="0" err="1"/>
              <a:t>temperatură</a:t>
            </a:r>
            <a:r>
              <a:rPr lang="en-US" sz="2200" dirty="0"/>
              <a:t> </a:t>
            </a:r>
            <a:r>
              <a:rPr lang="en-US" sz="2200" dirty="0" err="1"/>
              <a:t>vor</a:t>
            </a:r>
            <a:r>
              <a:rPr lang="en-US" sz="2200" dirty="0"/>
              <a:t> </a:t>
            </a:r>
            <a:r>
              <a:rPr lang="en-US" sz="2200" dirty="0" err="1"/>
              <a:t>scădea</a:t>
            </a:r>
            <a:r>
              <a:rPr lang="en-US" sz="2200" dirty="0"/>
              <a:t>;</a:t>
            </a:r>
            <a:endParaRPr lang="ro-RO" sz="2200" dirty="0"/>
          </a:p>
          <a:p>
            <a:r>
              <a:rPr lang="en-US" sz="2200" dirty="0" err="1"/>
              <a:t>datorită</a:t>
            </a:r>
            <a:r>
              <a:rPr lang="en-US" sz="2200" dirty="0"/>
              <a:t> </a:t>
            </a:r>
            <a:r>
              <a:rPr lang="en-US" sz="2200" dirty="0" err="1"/>
              <a:t>efectelor</a:t>
            </a:r>
            <a:r>
              <a:rPr lang="en-US" sz="2200" dirty="0"/>
              <a:t> de </a:t>
            </a:r>
            <a:r>
              <a:rPr lang="en-US" sz="2200" dirty="0" err="1"/>
              <a:t>suprafață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dimensiunii</a:t>
            </a:r>
            <a:r>
              <a:rPr lang="en-US" sz="2200" dirty="0"/>
              <a:t> </a:t>
            </a:r>
            <a:r>
              <a:rPr lang="en-US" sz="2200" dirty="0" err="1"/>
              <a:t>mici</a:t>
            </a:r>
            <a:r>
              <a:rPr lang="en-US" sz="2200" dirty="0"/>
              <a:t> ale </a:t>
            </a:r>
            <a:r>
              <a:rPr lang="en-US" sz="2200" dirty="0" err="1"/>
              <a:t>particulelor</a:t>
            </a:r>
            <a:r>
              <a:rPr lang="en-US" sz="2200" dirty="0"/>
              <a:t>, </a:t>
            </a:r>
            <a:r>
              <a:rPr lang="en-US" sz="2200" dirty="0" err="1"/>
              <a:t>spectrul</a:t>
            </a:r>
            <a:r>
              <a:rPr lang="en-US" sz="2200" dirty="0"/>
              <a:t> </a:t>
            </a:r>
            <a:r>
              <a:rPr lang="en-US" sz="2200" dirty="0" err="1"/>
              <a:t>fotonic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modificat</a:t>
            </a:r>
            <a:r>
              <a:rPr lang="en-US" sz="2200" dirty="0"/>
              <a:t>, </a:t>
            </a:r>
            <a:r>
              <a:rPr lang="en-US" sz="2200" dirty="0" err="1"/>
              <a:t>adică</a:t>
            </a:r>
            <a:r>
              <a:rPr lang="en-US" sz="2200" dirty="0"/>
              <a:t>. </a:t>
            </a:r>
            <a:r>
              <a:rPr lang="en-US" sz="2200" dirty="0" err="1"/>
              <a:t>apare</a:t>
            </a:r>
            <a:r>
              <a:rPr lang="en-US" sz="2200" dirty="0"/>
              <a:t> </a:t>
            </a:r>
            <a:r>
              <a:rPr lang="en-US" sz="2200" dirty="0" err="1"/>
              <a:t>așa-numitul</a:t>
            </a:r>
            <a:r>
              <a:rPr lang="en-US" sz="2200" dirty="0"/>
              <a:t> </a:t>
            </a:r>
            <a:r>
              <a:rPr lang="en-US" sz="2200" dirty="0" err="1"/>
              <a:t>efect</a:t>
            </a:r>
            <a:r>
              <a:rPr lang="en-US" sz="2200" dirty="0"/>
              <a:t> de </a:t>
            </a:r>
            <a:r>
              <a:rPr lang="en-US" sz="2200" dirty="0" err="1"/>
              <a:t>localizare</a:t>
            </a:r>
            <a:r>
              <a:rPr lang="en-US" sz="2200" dirty="0"/>
              <a:t>;</a:t>
            </a:r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255437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EC54850-9ADA-4AFF-9ADC-817E4426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/>
              <a:t>IMPORTANCE OF DIMENSION AND SIZE</a:t>
            </a:r>
            <a:br>
              <a:rPr lang="en-US" sz="2200" b="1" dirty="0"/>
            </a:br>
            <a:r>
              <a:rPr lang="en-US" sz="2200" b="1" dirty="0"/>
              <a:t>DISTRIBUTION IN NANO</a:t>
            </a:r>
            <a:r>
              <a:rPr lang="ro-RO" sz="2200" b="1" dirty="0"/>
              <a:t>S</a:t>
            </a:r>
            <a:r>
              <a:rPr lang="en-US" sz="2200" b="1" dirty="0"/>
              <a:t>TRUCTURE</a:t>
            </a:r>
            <a:endParaRPr lang="en-US" sz="22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A86A2F6-2591-6F42-DCDF-2687BC68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525962"/>
          </a:xfrm>
        </p:spPr>
        <p:txBody>
          <a:bodyPr/>
          <a:lstStyle/>
          <a:p>
            <a:r>
              <a:rPr lang="en-US" sz="2200" dirty="0"/>
              <a:t>modificări ale </a:t>
            </a:r>
            <a:r>
              <a:rPr lang="en-US" sz="2200" dirty="0" err="1"/>
              <a:t>benzii</a:t>
            </a:r>
            <a:r>
              <a:rPr lang="en-US" sz="2200" dirty="0"/>
              <a:t> </a:t>
            </a:r>
            <a:r>
              <a:rPr lang="en-US" sz="2200" dirty="0" err="1"/>
              <a:t>interzise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particulele</a:t>
            </a:r>
            <a:r>
              <a:rPr lang="en-US" sz="2200" dirty="0"/>
              <a:t> </a:t>
            </a:r>
            <a:r>
              <a:rPr lang="en-US" sz="2200" dirty="0" err="1"/>
              <a:t>semiconductoare</a:t>
            </a:r>
            <a:r>
              <a:rPr lang="en-US" sz="2200" dirty="0"/>
              <a:t> </a:t>
            </a:r>
            <a:r>
              <a:rPr lang="en-US" sz="2200" dirty="0" err="1"/>
              <a:t>reduse</a:t>
            </a:r>
            <a:r>
              <a:rPr lang="en-US" sz="2200" dirty="0"/>
              <a:t> la </a:t>
            </a:r>
            <a:r>
              <a:rPr lang="en-US" sz="2200" dirty="0" err="1"/>
              <a:t>dimensiuni</a:t>
            </a:r>
            <a:r>
              <a:rPr lang="en-US" sz="2200" dirty="0"/>
              <a:t> </a:t>
            </a:r>
            <a:r>
              <a:rPr lang="en-US" sz="2200" dirty="0" err="1"/>
              <a:t>nanometrice</a:t>
            </a:r>
            <a:r>
              <a:rPr lang="en-US" sz="2200" dirty="0"/>
              <a:t> </a:t>
            </a:r>
            <a:r>
              <a:rPr lang="en-US" sz="2200" dirty="0" err="1"/>
              <a:t>duc</a:t>
            </a:r>
            <a:r>
              <a:rPr lang="en-US" sz="2200" dirty="0"/>
              <a:t> la o </a:t>
            </a:r>
            <a:r>
              <a:rPr lang="ro-RO" sz="2200" dirty="0" err="1"/>
              <a:t>delasare</a:t>
            </a:r>
            <a:r>
              <a:rPr lang="ro-RO" sz="2200" dirty="0"/>
              <a:t> spre</a:t>
            </a:r>
            <a:r>
              <a:rPr lang="en-US" sz="2200" dirty="0"/>
              <a:t> </a:t>
            </a:r>
            <a:r>
              <a:rPr lang="en-US" sz="2200" dirty="0" err="1"/>
              <a:t>albastru</a:t>
            </a:r>
            <a:r>
              <a:rPr lang="en-US" sz="2200" dirty="0"/>
              <a:t> a </a:t>
            </a:r>
            <a:r>
              <a:rPr lang="en-US" sz="2200" dirty="0" err="1"/>
              <a:t>luminiscenței</a:t>
            </a:r>
            <a:r>
              <a:rPr lang="en-US" sz="2200" dirty="0"/>
              <a:t>;</a:t>
            </a:r>
            <a:endParaRPr lang="ro-RO" sz="2200" dirty="0"/>
          </a:p>
          <a:p>
            <a:r>
              <a:rPr lang="en-US" sz="2200" dirty="0" err="1"/>
              <a:t>relaxarea</a:t>
            </a:r>
            <a:r>
              <a:rPr lang="en-US" sz="2200" dirty="0"/>
              <a:t> </a:t>
            </a:r>
            <a:r>
              <a:rPr lang="en-US" sz="2200" dirty="0" err="1"/>
              <a:t>luminiscenței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nanoparticulele</a:t>
            </a:r>
            <a:r>
              <a:rPr lang="en-US" sz="2200" dirty="0"/>
              <a:t> de </a:t>
            </a:r>
            <a:r>
              <a:rPr lang="en-US" sz="2200" dirty="0" err="1"/>
              <a:t>oxid</a:t>
            </a:r>
            <a:r>
              <a:rPr lang="en-US" sz="2200" dirty="0"/>
              <a:t> </a:t>
            </a:r>
            <a:r>
              <a:rPr lang="en-US" sz="2200" dirty="0" err="1"/>
              <a:t>asociată</a:t>
            </a:r>
            <a:r>
              <a:rPr lang="en-US" sz="2200" dirty="0"/>
              <a:t> cu modificări ale </a:t>
            </a:r>
            <a:r>
              <a:rPr lang="en-US" sz="2200" dirty="0" err="1"/>
              <a:t>dimensiunilor</a:t>
            </a:r>
            <a:r>
              <a:rPr lang="en-US" sz="2200" dirty="0"/>
              <a:t> </a:t>
            </a:r>
            <a:r>
              <a:rPr lang="en-US" sz="2200" dirty="0" err="1"/>
              <a:t>particulelor</a:t>
            </a:r>
            <a:r>
              <a:rPr lang="en-US" sz="2200" dirty="0"/>
              <a:t> duce la modificări ale </a:t>
            </a:r>
            <a:r>
              <a:rPr lang="en-US" sz="2200" dirty="0" err="1"/>
              <a:t>proprietăților</a:t>
            </a:r>
            <a:r>
              <a:rPr lang="en-US" sz="2200" dirty="0"/>
              <a:t> </a:t>
            </a:r>
            <a:r>
              <a:rPr lang="en-US" sz="2200" dirty="0" err="1"/>
              <a:t>optice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,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urmare</a:t>
            </a:r>
            <a:r>
              <a:rPr lang="en-US" sz="2200" dirty="0"/>
              <a:t>, </a:t>
            </a:r>
            <a:r>
              <a:rPr lang="en-US" sz="2200" dirty="0" err="1"/>
              <a:t>este</a:t>
            </a:r>
            <a:r>
              <a:rPr lang="en-US" sz="2200" dirty="0"/>
              <a:t> de </a:t>
            </a:r>
            <a:r>
              <a:rPr lang="en-US" sz="2200" dirty="0" err="1"/>
              <a:t>interes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fabricarea</a:t>
            </a:r>
            <a:r>
              <a:rPr lang="en-US" sz="2200" dirty="0"/>
              <a:t> </a:t>
            </a:r>
            <a:r>
              <a:rPr lang="ro-RO" sz="2200" dirty="0"/>
              <a:t>dispozitivelor </a:t>
            </a:r>
            <a:r>
              <a:rPr lang="en-US" sz="2200" dirty="0" err="1"/>
              <a:t>optoelectronice</a:t>
            </a:r>
            <a:r>
              <a:rPr lang="en-US" sz="2200" dirty="0"/>
              <a:t>;</a:t>
            </a:r>
            <a:endParaRPr lang="ro-RO" sz="2200" dirty="0"/>
          </a:p>
          <a:p>
            <a:r>
              <a:rPr lang="en-US" sz="2200" dirty="0" err="1"/>
              <a:t>reducerea</a:t>
            </a:r>
            <a:r>
              <a:rPr lang="en-US" sz="2200" dirty="0"/>
              <a:t> </a:t>
            </a:r>
            <a:r>
              <a:rPr lang="en-US" sz="2200" dirty="0" err="1"/>
              <a:t>dimensiunii</a:t>
            </a:r>
            <a:r>
              <a:rPr lang="en-US" sz="2200" dirty="0"/>
              <a:t> </a:t>
            </a:r>
            <a:r>
              <a:rPr lang="en-US" sz="2200" dirty="0" err="1"/>
              <a:t>punctelor</a:t>
            </a:r>
            <a:r>
              <a:rPr lang="en-US" sz="2200" dirty="0"/>
              <a:t> </a:t>
            </a:r>
            <a:r>
              <a:rPr lang="en-US" sz="2200" dirty="0" err="1"/>
              <a:t>cuantice</a:t>
            </a:r>
            <a:r>
              <a:rPr lang="en-US" sz="2200" dirty="0"/>
              <a:t> la </a:t>
            </a:r>
            <a:r>
              <a:rPr lang="en-US" sz="2200" dirty="0" err="1"/>
              <a:t>dimensiunea</a:t>
            </a:r>
            <a:r>
              <a:rPr lang="en-US" sz="2200" dirty="0"/>
              <a:t> </a:t>
            </a:r>
            <a:r>
              <a:rPr lang="en-US" sz="2200" dirty="0" err="1"/>
              <a:t>vecinătăţii</a:t>
            </a:r>
            <a:r>
              <a:rPr lang="en-US" sz="2200" dirty="0"/>
              <a:t> </a:t>
            </a:r>
            <a:r>
              <a:rPr lang="en-US" sz="2200" dirty="0" err="1"/>
              <a:t>unui</a:t>
            </a:r>
            <a:r>
              <a:rPr lang="en-US" sz="2200" dirty="0"/>
              <a:t> </a:t>
            </a:r>
            <a:r>
              <a:rPr lang="en-US" sz="2200" dirty="0" err="1"/>
              <a:t>punct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care sunt </a:t>
            </a:r>
            <a:r>
              <a:rPr lang="en-US" sz="2200" dirty="0" err="1"/>
              <a:t>prezenţi</a:t>
            </a:r>
            <a:r>
              <a:rPr lang="en-US" sz="2200" dirty="0"/>
              <a:t> </a:t>
            </a:r>
            <a:r>
              <a:rPr lang="en-US" sz="2200" dirty="0" err="1"/>
              <a:t>doar</a:t>
            </a:r>
            <a:r>
              <a:rPr lang="en-US" sz="2200" dirty="0"/>
              <a:t> </a:t>
            </a:r>
            <a:r>
              <a:rPr lang="en-US" sz="2200" dirty="0" err="1"/>
              <a:t>câţiva</a:t>
            </a:r>
            <a:r>
              <a:rPr lang="en-US" sz="2200" dirty="0"/>
              <a:t> </a:t>
            </a:r>
            <a:r>
              <a:rPr lang="en-US" sz="2200" dirty="0" err="1"/>
              <a:t>electroni</a:t>
            </a:r>
            <a:r>
              <a:rPr lang="en-US" sz="2200" dirty="0"/>
              <a:t> </a:t>
            </a:r>
            <a:r>
              <a:rPr lang="en-US" sz="2200" dirty="0" err="1"/>
              <a:t>devine</a:t>
            </a:r>
            <a:r>
              <a:rPr lang="en-US" sz="2200" dirty="0"/>
              <a:t> </a:t>
            </a:r>
            <a:r>
              <a:rPr lang="en-US" sz="2200" dirty="0" err="1"/>
              <a:t>baza</a:t>
            </a:r>
            <a:r>
              <a:rPr lang="en-US" sz="2200" dirty="0"/>
              <a:t> </a:t>
            </a:r>
            <a:r>
              <a:rPr lang="en-US" sz="2200" dirty="0" err="1"/>
              <a:t>tehnologică</a:t>
            </a:r>
            <a:r>
              <a:rPr lang="en-US" sz="2200" dirty="0"/>
              <a:t> a </a:t>
            </a:r>
            <a:r>
              <a:rPr lang="en-US" sz="2200" dirty="0" err="1"/>
              <a:t>spintronicii</a:t>
            </a:r>
            <a:r>
              <a:rPr lang="en-US" sz="2200" dirty="0"/>
              <a:t>;</a:t>
            </a:r>
            <a:endParaRPr lang="ro-RO" sz="2200" dirty="0"/>
          </a:p>
          <a:p>
            <a:r>
              <a:rPr lang="en-US" sz="2200" dirty="0" err="1"/>
              <a:t>efectele</a:t>
            </a:r>
            <a:r>
              <a:rPr lang="en-US" sz="2200" dirty="0"/>
              <a:t> de </a:t>
            </a:r>
            <a:r>
              <a:rPr lang="en-US" sz="2200" dirty="0" err="1"/>
              <a:t>suprafață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materialele</a:t>
            </a:r>
            <a:r>
              <a:rPr lang="en-US" sz="2200" dirty="0"/>
              <a:t> </a:t>
            </a:r>
            <a:r>
              <a:rPr lang="en-US" sz="2200" dirty="0" err="1"/>
              <a:t>magnetice</a:t>
            </a:r>
            <a:r>
              <a:rPr lang="en-US" sz="2200" dirty="0"/>
              <a:t> </a:t>
            </a:r>
            <a:r>
              <a:rPr lang="en-US" sz="2200" dirty="0" err="1"/>
              <a:t>reglează</a:t>
            </a:r>
            <a:r>
              <a:rPr lang="en-US" sz="2200" dirty="0"/>
              <a:t> </a:t>
            </a:r>
            <a:r>
              <a:rPr lang="en-US" sz="2200" dirty="0" err="1"/>
              <a:t>proprietățile</a:t>
            </a:r>
            <a:r>
              <a:rPr lang="en-US" sz="2200" dirty="0"/>
              <a:t> </a:t>
            </a:r>
            <a:r>
              <a:rPr lang="en-US" sz="2200" dirty="0" err="1"/>
              <a:t>magnetice</a:t>
            </a:r>
            <a:r>
              <a:rPr lang="en-US" sz="2200" dirty="0"/>
              <a:t> ale </a:t>
            </a:r>
            <a:r>
              <a:rPr lang="en-US" sz="2200" dirty="0" err="1"/>
              <a:t>straturilor</a:t>
            </a:r>
            <a:r>
              <a:rPr lang="en-US" sz="2200" dirty="0"/>
              <a:t> </a:t>
            </a:r>
            <a:r>
              <a:rPr lang="en-US" sz="2200" dirty="0" err="1"/>
              <a:t>subțiri</a:t>
            </a:r>
            <a:r>
              <a:rPr lang="en-US" sz="2200" dirty="0"/>
              <a:t>, </a:t>
            </a:r>
            <a:r>
              <a:rPr lang="en-US" sz="2200" dirty="0" err="1"/>
              <a:t>ceea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face </a:t>
            </a:r>
            <a:r>
              <a:rPr lang="en-US" sz="2200" dirty="0" err="1"/>
              <a:t>posibilă</a:t>
            </a:r>
            <a:r>
              <a:rPr lang="en-US" sz="2200" dirty="0"/>
              <a:t> </a:t>
            </a:r>
            <a:r>
              <a:rPr lang="en-US" sz="2200" dirty="0" err="1"/>
              <a:t>crearea</a:t>
            </a:r>
            <a:r>
              <a:rPr lang="en-US" sz="2200" dirty="0"/>
              <a:t> de </a:t>
            </a:r>
            <a:r>
              <a:rPr lang="en-US" sz="2200" dirty="0" err="1"/>
              <a:t>dispozitive</a:t>
            </a:r>
            <a:r>
              <a:rPr lang="en-US" sz="2200" dirty="0"/>
              <a:t> de </a:t>
            </a:r>
            <a:r>
              <a:rPr lang="en-US" sz="2200" dirty="0" err="1"/>
              <a:t>înregistrare</a:t>
            </a:r>
            <a:r>
              <a:rPr lang="en-US" sz="2200" dirty="0"/>
              <a:t> a </a:t>
            </a:r>
            <a:r>
              <a:rPr lang="en-US" sz="2200" dirty="0" err="1"/>
              <a:t>datelor</a:t>
            </a:r>
            <a:r>
              <a:rPr lang="en-US" sz="2200" dirty="0"/>
              <a:t> </a:t>
            </a:r>
            <a:r>
              <a:rPr lang="en-US" sz="2200" dirty="0" err="1"/>
              <a:t>magnetice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avansate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senzori</a:t>
            </a:r>
            <a:r>
              <a:rPr lang="en-US" sz="2200" dirty="0"/>
              <a:t> </a:t>
            </a:r>
            <a:r>
              <a:rPr lang="en-US" sz="2200" dirty="0" err="1"/>
              <a:t>magnetici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sensibili</a:t>
            </a:r>
            <a:r>
              <a:rPr lang="en-US" sz="2200" dirty="0"/>
              <a:t> (de </a:t>
            </a:r>
            <a:r>
              <a:rPr lang="en-US" sz="2200" dirty="0" err="1"/>
              <a:t>exemplu</a:t>
            </a:r>
            <a:r>
              <a:rPr lang="en-US" sz="2200" dirty="0"/>
              <a:t>, </a:t>
            </a:r>
            <a:r>
              <a:rPr lang="en-US" sz="2200" dirty="0" err="1"/>
              <a:t>rezistență</a:t>
            </a:r>
            <a:r>
              <a:rPr lang="en-US" sz="2200" dirty="0"/>
              <a:t> </a:t>
            </a:r>
            <a:r>
              <a:rPr lang="en-US" sz="2200" dirty="0" err="1"/>
              <a:t>magnetică</a:t>
            </a:r>
            <a:r>
              <a:rPr lang="en-US" sz="2200" dirty="0"/>
              <a:t> ultra-</a:t>
            </a:r>
            <a:r>
              <a:rPr lang="en-US" sz="2200" dirty="0" err="1"/>
              <a:t>înalta</a:t>
            </a:r>
            <a:r>
              <a:rPr lang="en-US" sz="2200" dirty="0"/>
              <a:t>);</a:t>
            </a:r>
            <a:endParaRPr lang="ro-RO" sz="2200" dirty="0"/>
          </a:p>
        </p:txBody>
      </p:sp>
    </p:spTree>
    <p:extLst>
      <p:ext uri="{BB962C8B-B14F-4D97-AF65-F5344CB8AC3E}">
        <p14:creationId xmlns:p14="http://schemas.microsoft.com/office/powerpoint/2010/main" val="317930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Beneficiul teoretic și științific al metrologiei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ro-RO" sz="2000" b="1" dirty="0"/>
              <a:t>Metrologia.</a:t>
            </a:r>
            <a:r>
              <a:rPr lang="ro-RO" sz="2000" dirty="0"/>
              <a:t> </a:t>
            </a:r>
            <a:r>
              <a:rPr lang="en-US" sz="2000" dirty="0" err="1"/>
              <a:t>Termenul</a:t>
            </a:r>
            <a:r>
              <a:rPr lang="en-US" sz="2000" dirty="0"/>
              <a:t> </a:t>
            </a:r>
            <a:r>
              <a:rPr lang="ro-RO" sz="2000" dirty="0"/>
              <a:t>e</a:t>
            </a:r>
            <a:r>
              <a:rPr lang="en-US" sz="2000" dirty="0" err="1"/>
              <a:t>ste</a:t>
            </a:r>
            <a:r>
              <a:rPr lang="en-US" sz="2000" dirty="0"/>
              <a:t> </a:t>
            </a:r>
            <a:r>
              <a:rPr lang="en-US" sz="2000" dirty="0" err="1"/>
              <a:t>folosit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moduri</a:t>
            </a:r>
            <a:r>
              <a:rPr lang="en-US" sz="2000" dirty="0"/>
              <a:t>. Este </a:t>
            </a:r>
            <a:r>
              <a:rPr lang="en-US" sz="2000" dirty="0" err="1"/>
              <a:t>uneori</a:t>
            </a:r>
            <a:r>
              <a:rPr lang="en-US" sz="2000" dirty="0"/>
              <a:t> </a:t>
            </a:r>
            <a:r>
              <a:rPr lang="en-US" sz="2000" dirty="0" err="1"/>
              <a:t>folosit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se </a:t>
            </a:r>
            <a:r>
              <a:rPr lang="en-US" sz="2000" dirty="0" err="1"/>
              <a:t>referi</a:t>
            </a:r>
            <a:r>
              <a:rPr lang="en-US" sz="2000" dirty="0"/>
              <a:t> la </a:t>
            </a:r>
            <a:r>
              <a:rPr lang="en-US" sz="2000" dirty="0" err="1"/>
              <a:t>instrumentație</a:t>
            </a:r>
            <a:r>
              <a:rPr lang="ro-RO" sz="2000" dirty="0"/>
              <a:t> măsurătoare</a:t>
            </a:r>
            <a:r>
              <a:rPr lang="en-US" sz="2000" dirty="0"/>
              <a:t> (</a:t>
            </a:r>
            <a:r>
              <a:rPr lang="ro-RO" sz="2000" dirty="0"/>
              <a:t>e.g.</a:t>
            </a:r>
            <a:r>
              <a:rPr lang="en-US" sz="2000" dirty="0"/>
              <a:t> „</a:t>
            </a:r>
            <a:r>
              <a:rPr lang="ro-RO" sz="2000" dirty="0"/>
              <a:t>necesar de</a:t>
            </a:r>
            <a:r>
              <a:rPr lang="en-US" sz="2000" dirty="0"/>
              <a:t> </a:t>
            </a:r>
            <a:r>
              <a:rPr lang="en-US" sz="2000" dirty="0" err="1"/>
              <a:t>dezvolt</a:t>
            </a:r>
            <a:r>
              <a:rPr lang="ro-RO" sz="2000" dirty="0"/>
              <a:t>at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metrologii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măsurarea</a:t>
            </a:r>
            <a:r>
              <a:rPr lang="en-US" sz="2000" dirty="0"/>
              <a:t> </a:t>
            </a:r>
            <a:r>
              <a:rPr lang="en-US" sz="2000" dirty="0" err="1"/>
              <a:t>proprietății</a:t>
            </a:r>
            <a:r>
              <a:rPr lang="en-US" sz="2000" dirty="0"/>
              <a:t> X </a:t>
            </a:r>
            <a:r>
              <a:rPr lang="en-US" sz="2000" dirty="0" err="1"/>
              <a:t>sau</a:t>
            </a:r>
            <a:r>
              <a:rPr lang="en-US" sz="2000" dirty="0"/>
              <a:t> Y…”). </a:t>
            </a:r>
            <a:r>
              <a:rPr lang="en-US" sz="2000" dirty="0" err="1"/>
              <a:t>Uneori</a:t>
            </a:r>
            <a:r>
              <a:rPr lang="ro-RO" sz="2000" dirty="0"/>
              <a:t> </a:t>
            </a:r>
            <a:r>
              <a:rPr lang="en-US" sz="2000" dirty="0" err="1"/>
              <a:t>metrologia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văzută</a:t>
            </a:r>
            <a:r>
              <a:rPr lang="en-US" sz="2000" dirty="0"/>
              <a:t> ca o </a:t>
            </a:r>
            <a:r>
              <a:rPr lang="en-US" sz="2000" dirty="0" err="1"/>
              <a:t>activitate</a:t>
            </a:r>
            <a:r>
              <a:rPr lang="en-US" sz="2000" dirty="0"/>
              <a:t> </a:t>
            </a:r>
            <a:r>
              <a:rPr lang="en-US" sz="2000" dirty="0" err="1"/>
              <a:t>înalt</a:t>
            </a:r>
            <a:r>
              <a:rPr lang="en-US" sz="2000" dirty="0"/>
              <a:t> </a:t>
            </a:r>
            <a:r>
              <a:rPr lang="en-US" sz="2000" dirty="0" err="1"/>
              <a:t>specializată</a:t>
            </a:r>
            <a:r>
              <a:rPr lang="en-US" sz="2000" dirty="0"/>
              <a:t> care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realizată</a:t>
            </a:r>
            <a:r>
              <a:rPr lang="en-US" sz="2000" dirty="0"/>
              <a:t> </a:t>
            </a:r>
            <a:r>
              <a:rPr lang="en-US" sz="2000" dirty="0" err="1"/>
              <a:t>exclusiv</a:t>
            </a:r>
            <a:r>
              <a:rPr lang="en-US" sz="2000" dirty="0"/>
              <a:t> de un </a:t>
            </a:r>
            <a:r>
              <a:rPr lang="en-US" sz="2000" dirty="0" err="1"/>
              <a:t>număr</a:t>
            </a:r>
            <a:r>
              <a:rPr lang="en-US" sz="2000" dirty="0"/>
              <a:t> </a:t>
            </a:r>
            <a:r>
              <a:rPr lang="en-US" sz="2000" dirty="0" err="1"/>
              <a:t>limitat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 err="1"/>
              <a:t>experți</a:t>
            </a:r>
            <a:r>
              <a:rPr lang="en-US" sz="2000" dirty="0"/>
              <a:t>, </a:t>
            </a:r>
            <a:r>
              <a:rPr lang="en-US" sz="2000" dirty="0" err="1"/>
              <a:t>adică</a:t>
            </a:r>
            <a:r>
              <a:rPr lang="en-US" sz="2000" dirty="0"/>
              <a:t> </a:t>
            </a:r>
            <a:r>
              <a:rPr lang="en-US" sz="2000" dirty="0" err="1"/>
              <a:t>metrologi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ro-RO" sz="2000" dirty="0"/>
              <a:t>E</a:t>
            </a:r>
            <a:r>
              <a:rPr lang="en-US" sz="2000" dirty="0" err="1"/>
              <a:t>xistă</a:t>
            </a:r>
            <a:r>
              <a:rPr lang="en-US" sz="2000" dirty="0"/>
              <a:t> de </a:t>
            </a:r>
            <a:r>
              <a:rPr lang="en-US" sz="2000" dirty="0" err="1"/>
              <a:t>fapt</a:t>
            </a:r>
            <a:r>
              <a:rPr lang="ro-RO" sz="2000" dirty="0"/>
              <a:t> </a:t>
            </a:r>
            <a:r>
              <a:rPr lang="en-US" sz="2000" dirty="0"/>
              <a:t>o </a:t>
            </a:r>
            <a:r>
              <a:rPr lang="en-US" sz="2000" dirty="0" err="1"/>
              <a:t>definiție</a:t>
            </a:r>
            <a:r>
              <a:rPr lang="en-US" sz="2000" dirty="0"/>
              <a:t> </a:t>
            </a:r>
            <a:r>
              <a:rPr lang="en-US" sz="2000" dirty="0" err="1"/>
              <a:t>agreată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clară</a:t>
            </a:r>
            <a:r>
              <a:rPr lang="en-US" sz="2000" dirty="0"/>
              <a:t>, care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atât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precisă</a:t>
            </a:r>
            <a:r>
              <a:rPr lang="en-US" sz="2000" dirty="0"/>
              <a:t>, </a:t>
            </a:r>
            <a:r>
              <a:rPr lang="en-US" sz="2000" dirty="0" err="1"/>
              <a:t>cât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generică</a:t>
            </a:r>
            <a:r>
              <a:rPr lang="en-US" sz="2000" dirty="0"/>
              <a:t> </a:t>
            </a:r>
            <a:r>
              <a:rPr lang="en-US" sz="2000" dirty="0" err="1"/>
              <a:t>decât</a:t>
            </a:r>
            <a:r>
              <a:rPr lang="en-US" sz="2000" dirty="0"/>
              <a:t> </a:t>
            </a:r>
            <a:r>
              <a:rPr lang="en-US" sz="2000" dirty="0" err="1"/>
              <a:t>exemplele</a:t>
            </a:r>
            <a:r>
              <a:rPr lang="en-US" sz="2000" dirty="0"/>
              <a:t> date:„</a:t>
            </a:r>
            <a:r>
              <a:rPr lang="en-US" sz="2000" dirty="0" err="1"/>
              <a:t>Metrologie</a:t>
            </a:r>
            <a:r>
              <a:rPr lang="en-US" sz="2000" dirty="0"/>
              <a:t> = </a:t>
            </a:r>
            <a:r>
              <a:rPr lang="en-US" sz="2000" dirty="0" err="1"/>
              <a:t>știință</a:t>
            </a:r>
            <a:r>
              <a:rPr lang="en-US" sz="2000" dirty="0"/>
              <a:t> a </a:t>
            </a:r>
            <a:r>
              <a:rPr lang="en-US" sz="2000" dirty="0" err="1"/>
              <a:t>măsurării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aplicarea</a:t>
            </a:r>
            <a:r>
              <a:rPr lang="en-US" sz="2000" dirty="0"/>
              <a:t> </a:t>
            </a:r>
            <a:r>
              <a:rPr lang="en-US" sz="2000" dirty="0" err="1"/>
              <a:t>acesteia</a:t>
            </a:r>
            <a:r>
              <a:rPr lang="ro-RO" sz="2000" dirty="0"/>
              <a:t>. </a:t>
            </a:r>
          </a:p>
          <a:p>
            <a:pPr marL="0" indent="0">
              <a:buNone/>
            </a:pPr>
            <a:r>
              <a:rPr lang="en-US" sz="1800" i="1" dirty="0" err="1"/>
              <a:t>Notă</a:t>
            </a:r>
            <a:r>
              <a:rPr lang="en-US" sz="1800" i="1" dirty="0"/>
              <a:t>: </a:t>
            </a:r>
            <a:r>
              <a:rPr lang="en-US" sz="1800" i="1" dirty="0" err="1"/>
              <a:t>metrologia</a:t>
            </a:r>
            <a:r>
              <a:rPr lang="en-US" sz="1800" i="1" dirty="0"/>
              <a:t> include </a:t>
            </a:r>
            <a:r>
              <a:rPr lang="en-US" sz="1800" i="1" dirty="0" err="1"/>
              <a:t>toate</a:t>
            </a:r>
            <a:r>
              <a:rPr lang="en-US" sz="1800" i="1" dirty="0"/>
              <a:t> </a:t>
            </a:r>
            <a:r>
              <a:rPr lang="en-US" sz="1800" i="1" dirty="0" err="1"/>
              <a:t>aspectele</a:t>
            </a:r>
            <a:r>
              <a:rPr lang="en-US" sz="1800" i="1" dirty="0"/>
              <a:t> </a:t>
            </a:r>
            <a:r>
              <a:rPr lang="en-US" sz="1800" i="1" dirty="0" err="1"/>
              <a:t>teoretice</a:t>
            </a:r>
            <a:r>
              <a:rPr lang="en-US" sz="1800" i="1" dirty="0"/>
              <a:t> </a:t>
            </a:r>
            <a:r>
              <a:rPr lang="en-US" sz="1800" i="1" dirty="0" err="1"/>
              <a:t>și</a:t>
            </a:r>
            <a:r>
              <a:rPr lang="en-US" sz="1800" i="1" dirty="0"/>
              <a:t> practice ale </a:t>
            </a:r>
            <a:r>
              <a:rPr lang="en-US" sz="1800" i="1" dirty="0" err="1"/>
              <a:t>măsurării</a:t>
            </a:r>
            <a:r>
              <a:rPr lang="en-US" sz="1800" i="1" dirty="0"/>
              <a:t>, </a:t>
            </a:r>
            <a:r>
              <a:rPr lang="en-US" sz="1800" i="1" dirty="0" err="1"/>
              <a:t>indiferent</a:t>
            </a:r>
            <a:r>
              <a:rPr lang="en-US" sz="1800" i="1" dirty="0"/>
              <a:t> de</a:t>
            </a:r>
            <a:r>
              <a:rPr lang="ro-RO" sz="1800" i="1" dirty="0"/>
              <a:t> </a:t>
            </a:r>
            <a:r>
              <a:rPr lang="en-US" sz="1800" i="1" dirty="0" err="1"/>
              <a:t>incertitudinea</a:t>
            </a:r>
            <a:r>
              <a:rPr lang="en-US" sz="1800" i="1" dirty="0"/>
              <a:t> de </a:t>
            </a:r>
            <a:r>
              <a:rPr lang="en-US" sz="1800" i="1" dirty="0" err="1"/>
              <a:t>măsurare</a:t>
            </a:r>
            <a:r>
              <a:rPr lang="en-US" sz="1800" i="1" dirty="0"/>
              <a:t> </a:t>
            </a:r>
            <a:r>
              <a:rPr lang="en-US" sz="1800" i="1" dirty="0" err="1"/>
              <a:t>și</a:t>
            </a:r>
            <a:r>
              <a:rPr lang="en-US" sz="1800" i="1" dirty="0"/>
              <a:t> </a:t>
            </a:r>
            <a:r>
              <a:rPr lang="en-US" sz="1800" i="1" dirty="0" err="1"/>
              <a:t>domeniul</a:t>
            </a:r>
            <a:r>
              <a:rPr lang="en-US" sz="1800" i="1" dirty="0"/>
              <a:t> de </a:t>
            </a:r>
            <a:r>
              <a:rPr lang="en-US" sz="1800" i="1" dirty="0" err="1"/>
              <a:t>aplicare</a:t>
            </a:r>
            <a:r>
              <a:rPr lang="en-US" sz="1800" i="1" dirty="0"/>
              <a:t>”.</a:t>
            </a:r>
            <a:r>
              <a:rPr lang="ro-RO" sz="1800" i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Un prim </a:t>
            </a:r>
            <a:r>
              <a:rPr lang="en-US" sz="2000" b="1" dirty="0" err="1"/>
              <a:t>și</a:t>
            </a:r>
            <a:r>
              <a:rPr lang="en-US" sz="2000" b="1" dirty="0"/>
              <a:t> evident </a:t>
            </a:r>
            <a:r>
              <a:rPr lang="en-US" sz="2000" b="1" dirty="0" err="1"/>
              <a:t>beneficiu</a:t>
            </a:r>
            <a:r>
              <a:rPr lang="en-US" sz="2000" b="1" dirty="0"/>
              <a:t> al </a:t>
            </a:r>
            <a:r>
              <a:rPr lang="en-US" sz="2000" b="1" dirty="0" err="1"/>
              <a:t>metrologiei</a:t>
            </a:r>
            <a:r>
              <a:rPr lang="en-US" sz="2000" b="1" dirty="0"/>
              <a:t> </a:t>
            </a:r>
            <a:r>
              <a:rPr lang="en-US" sz="2000" b="1" dirty="0" err="1"/>
              <a:t>este</a:t>
            </a:r>
            <a:r>
              <a:rPr lang="en-US" sz="2000" b="1" dirty="0"/>
              <a:t> </a:t>
            </a:r>
            <a:r>
              <a:rPr lang="en-US" sz="2000" b="1" dirty="0" err="1"/>
              <a:t>potențialul</a:t>
            </a:r>
            <a:r>
              <a:rPr lang="en-US" sz="2000" b="1" dirty="0"/>
              <a:t> </a:t>
            </a:r>
            <a:r>
              <a:rPr lang="en-US" sz="2000" b="1" dirty="0" err="1"/>
              <a:t>său</a:t>
            </a:r>
            <a:r>
              <a:rPr lang="en-US" sz="2000" b="1" dirty="0"/>
              <a:t> de a </a:t>
            </a:r>
            <a:r>
              <a:rPr lang="en-US" sz="2000" b="1" dirty="0" err="1"/>
              <a:t>îmbunătăți</a:t>
            </a:r>
            <a:r>
              <a:rPr lang="en-US" sz="2000" b="1" dirty="0"/>
              <a:t> </a:t>
            </a:r>
            <a:r>
              <a:rPr lang="en-US" sz="2000" b="1" dirty="0" err="1"/>
              <a:t>înțelegerea</a:t>
            </a:r>
            <a:r>
              <a:rPr lang="en-US" sz="2000" b="1" dirty="0"/>
              <a:t> </a:t>
            </a:r>
            <a:r>
              <a:rPr lang="en-US" sz="2000" b="1" dirty="0" err="1"/>
              <a:t>științifică</a:t>
            </a:r>
            <a:r>
              <a:rPr lang="en-US" sz="2000" b="1" dirty="0"/>
              <a:t>. </a:t>
            </a:r>
            <a:endParaRPr lang="ro-RO" sz="2000" b="1" dirty="0"/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Potenţialul</a:t>
            </a:r>
            <a:r>
              <a:rPr lang="en-US" sz="2000" dirty="0"/>
              <a:t> de </a:t>
            </a:r>
            <a:r>
              <a:rPr lang="en-US" sz="2000" dirty="0" err="1"/>
              <a:t>îmbunătățire</a:t>
            </a:r>
            <a:r>
              <a:rPr lang="ro-RO" sz="2000" dirty="0"/>
              <a:t> </a:t>
            </a:r>
            <a:r>
              <a:rPr lang="en-US" sz="2000" dirty="0"/>
              <a:t>a </a:t>
            </a:r>
            <a:r>
              <a:rPr lang="en-US" sz="2000" dirty="0" err="1"/>
              <a:t>înțelegerii</a:t>
            </a:r>
            <a:r>
              <a:rPr lang="en-US" sz="2000" dirty="0"/>
              <a:t> </a:t>
            </a:r>
            <a:r>
              <a:rPr lang="en-US" sz="2000" dirty="0" err="1"/>
              <a:t>științifice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, </a:t>
            </a:r>
            <a:r>
              <a:rPr lang="en-US" sz="2000" dirty="0" err="1"/>
              <a:t>desigur</a:t>
            </a:r>
            <a:r>
              <a:rPr lang="en-US" sz="2000" dirty="0"/>
              <a:t>, </a:t>
            </a:r>
            <a:r>
              <a:rPr lang="en-US" sz="2000" dirty="0" err="1"/>
              <a:t>partea</a:t>
            </a:r>
            <a:r>
              <a:rPr lang="en-US" sz="2000" dirty="0"/>
              <a:t> </a:t>
            </a:r>
            <a:r>
              <a:rPr lang="en-US" sz="2000" dirty="0" err="1"/>
              <a:t>cea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atrăgătoare</a:t>
            </a:r>
            <a:r>
              <a:rPr lang="en-US" sz="2000" dirty="0"/>
              <a:t> a </a:t>
            </a:r>
            <a:r>
              <a:rPr lang="en-US" sz="2000" dirty="0" err="1"/>
              <a:t>metrologiei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oamenii</a:t>
            </a:r>
            <a:r>
              <a:rPr lang="en-US" sz="2000" dirty="0"/>
              <a:t> de </a:t>
            </a:r>
            <a:r>
              <a:rPr lang="en-US" sz="2000" dirty="0" err="1"/>
              <a:t>știință</a:t>
            </a:r>
            <a:r>
              <a:rPr lang="en-US" sz="2000" dirty="0"/>
              <a:t> din</a:t>
            </a:r>
            <a:r>
              <a:rPr lang="ro-RO" sz="2000" dirty="0"/>
              <a:t> </a:t>
            </a:r>
            <a:r>
              <a:rPr lang="en-US" sz="2000" dirty="0" err="1"/>
              <a:t>lumea</a:t>
            </a:r>
            <a:r>
              <a:rPr lang="en-US" sz="2000" dirty="0"/>
              <a:t> </a:t>
            </a:r>
            <a:r>
              <a:rPr lang="en-US" sz="2000" dirty="0" err="1"/>
              <a:t>academică</a:t>
            </a:r>
            <a:r>
              <a:rPr lang="en-US" sz="2000" dirty="0"/>
              <a:t>, care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interesați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dezvolte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utilizeze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avansate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643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8C28B44-82FC-097B-6B3D-C068248C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/>
              <a:t>IMPORTANCE OF DIMENSION AND SIZE</a:t>
            </a:r>
            <a:br>
              <a:rPr lang="en-US" sz="2200" b="1" dirty="0"/>
            </a:br>
            <a:r>
              <a:rPr lang="en-US" sz="2200" b="1" dirty="0"/>
              <a:t>DISTRIBUTION IN NANO</a:t>
            </a:r>
            <a:r>
              <a:rPr lang="ro-RO" sz="2200" b="1" dirty="0"/>
              <a:t>S</a:t>
            </a:r>
            <a:r>
              <a:rPr lang="en-US" sz="2200" b="1" dirty="0"/>
              <a:t>TRUCTURE</a:t>
            </a:r>
            <a:endParaRPr lang="en-US" sz="22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AEC3761-E0D2-E97C-6A08-23D8B7DB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25962"/>
          </a:xfrm>
        </p:spPr>
        <p:txBody>
          <a:bodyPr/>
          <a:lstStyle/>
          <a:p>
            <a:r>
              <a:rPr lang="en-US" sz="2200" dirty="0"/>
              <a:t>la </a:t>
            </a:r>
            <a:r>
              <a:rPr lang="en-US" sz="2200" dirty="0" err="1"/>
              <a:t>metalele</a:t>
            </a:r>
            <a:r>
              <a:rPr lang="en-US" sz="2200" dirty="0"/>
              <a:t> cu granule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mici</a:t>
            </a:r>
            <a:r>
              <a:rPr lang="en-US" sz="2200" dirty="0"/>
              <a:t> de 100 nm, </a:t>
            </a:r>
            <a:r>
              <a:rPr lang="en-US" sz="2200" dirty="0" err="1"/>
              <a:t>limitele</a:t>
            </a:r>
            <a:r>
              <a:rPr lang="en-US" sz="2200" dirty="0"/>
              <a:t> </a:t>
            </a:r>
            <a:r>
              <a:rPr lang="en-US" sz="2200" dirty="0" err="1"/>
              <a:t>dintre</a:t>
            </a:r>
            <a:r>
              <a:rPr lang="en-US" sz="2200" dirty="0"/>
              <a:t> </a:t>
            </a:r>
            <a:r>
              <a:rPr lang="en-US" sz="2200" dirty="0" err="1"/>
              <a:t>boabe</a:t>
            </a:r>
            <a:r>
              <a:rPr lang="en-US" sz="2200" dirty="0"/>
              <a:t> </a:t>
            </a:r>
            <a:r>
              <a:rPr lang="en-US" sz="2200" dirty="0" err="1"/>
              <a:t>influenţează</a:t>
            </a:r>
            <a:r>
              <a:rPr lang="en-US" sz="2200" dirty="0"/>
              <a:t> </a:t>
            </a:r>
            <a:r>
              <a:rPr lang="en-US" sz="2200" dirty="0" err="1"/>
              <a:t>puternic</a:t>
            </a:r>
            <a:r>
              <a:rPr lang="en-US" sz="2200" dirty="0"/>
              <a:t> </a:t>
            </a:r>
            <a:r>
              <a:rPr lang="en-US" sz="2200" dirty="0" err="1"/>
              <a:t>proprietăţile</a:t>
            </a:r>
            <a:r>
              <a:rPr lang="en-US" sz="2200" dirty="0"/>
              <a:t> lor </a:t>
            </a:r>
            <a:r>
              <a:rPr lang="en-US" sz="2200" dirty="0" err="1"/>
              <a:t>mecanice</a:t>
            </a:r>
            <a:r>
              <a:rPr lang="en-US" sz="2200" dirty="0"/>
              <a:t>. </a:t>
            </a:r>
            <a:r>
              <a:rPr lang="en-US" sz="2200" dirty="0" err="1"/>
              <a:t>Acest</a:t>
            </a:r>
            <a:r>
              <a:rPr lang="en-US" sz="2200" dirty="0"/>
              <a:t> </a:t>
            </a:r>
            <a:r>
              <a:rPr lang="en-US" sz="2200" dirty="0" err="1"/>
              <a:t>mecanism</a:t>
            </a:r>
            <a:r>
              <a:rPr lang="en-US" sz="2200" dirty="0"/>
              <a:t> </a:t>
            </a:r>
            <a:r>
              <a:rPr lang="en-US" sz="2200" dirty="0" err="1"/>
              <a:t>ar</a:t>
            </a:r>
            <a:r>
              <a:rPr lang="en-US" sz="2200" dirty="0"/>
              <a:t> </a:t>
            </a:r>
            <a:r>
              <a:rPr lang="en-US" sz="2200" dirty="0" err="1"/>
              <a:t>putea</a:t>
            </a:r>
            <a:r>
              <a:rPr lang="en-US" sz="2200" dirty="0"/>
              <a:t> duce la </a:t>
            </a:r>
            <a:r>
              <a:rPr lang="en-US" sz="2200" dirty="0" err="1"/>
              <a:t>crearea</a:t>
            </a:r>
            <a:r>
              <a:rPr lang="en-US" sz="2200" dirty="0"/>
              <a:t> de </a:t>
            </a:r>
            <a:r>
              <a:rPr lang="en-US" sz="2200" dirty="0" err="1"/>
              <a:t>materiale</a:t>
            </a:r>
            <a:r>
              <a:rPr lang="en-US" sz="2200" dirty="0"/>
              <a:t> cu </a:t>
            </a:r>
            <a:r>
              <a:rPr lang="en-US" sz="2200" dirty="0" err="1"/>
              <a:t>rezistență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ductilitate</a:t>
            </a:r>
            <a:r>
              <a:rPr lang="en-US" sz="2200" dirty="0"/>
              <a:t> ultra-</a:t>
            </a:r>
            <a:r>
              <a:rPr lang="en-US" sz="2200" dirty="0" err="1"/>
              <a:t>înalta</a:t>
            </a:r>
            <a:r>
              <a:rPr lang="en-US" sz="2200" dirty="0"/>
              <a:t>;</a:t>
            </a:r>
          </a:p>
          <a:p>
            <a:r>
              <a:rPr lang="en-US" sz="2200" dirty="0" err="1"/>
              <a:t>datorită</a:t>
            </a:r>
            <a:r>
              <a:rPr lang="en-US" sz="2200" dirty="0"/>
              <a:t> </a:t>
            </a:r>
            <a:r>
              <a:rPr lang="en-US" sz="2200" dirty="0" err="1"/>
              <a:t>influenței</a:t>
            </a:r>
            <a:r>
              <a:rPr lang="en-US" sz="2200" dirty="0"/>
              <a:t> </a:t>
            </a:r>
            <a:r>
              <a:rPr lang="en-US" sz="2200" dirty="0" err="1"/>
              <a:t>efectelor</a:t>
            </a:r>
            <a:r>
              <a:rPr lang="en-US" sz="2200" dirty="0"/>
              <a:t> la </a:t>
            </a:r>
            <a:r>
              <a:rPr lang="en-US" sz="2200" dirty="0" err="1"/>
              <a:t>limită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a </a:t>
            </a:r>
            <a:r>
              <a:rPr lang="en-US" sz="2200" dirty="0" err="1"/>
              <a:t>tensiunilor</a:t>
            </a:r>
            <a:r>
              <a:rPr lang="en-US" sz="2200" dirty="0"/>
              <a:t>, </a:t>
            </a:r>
            <a:r>
              <a:rPr lang="en-US" sz="2200" dirty="0" err="1"/>
              <a:t>echilibrul</a:t>
            </a:r>
            <a:r>
              <a:rPr lang="en-US" sz="2200" dirty="0"/>
              <a:t> </a:t>
            </a:r>
            <a:r>
              <a:rPr lang="en-US" sz="2200" dirty="0" err="1"/>
              <a:t>termodinamic</a:t>
            </a:r>
            <a:r>
              <a:rPr lang="en-US" sz="2200" dirty="0"/>
              <a:t> de </a:t>
            </a:r>
            <a:r>
              <a:rPr lang="en-US" sz="2200" dirty="0" err="1"/>
              <a:t>fază</a:t>
            </a:r>
            <a:r>
              <a:rPr lang="en-US" sz="2200" dirty="0"/>
              <a:t> </a:t>
            </a:r>
            <a:r>
              <a:rPr lang="en-US" sz="2200" dirty="0" err="1"/>
              <a:t>suferă</a:t>
            </a:r>
            <a:r>
              <a:rPr lang="en-US" sz="2200" dirty="0"/>
              <a:t> o </a:t>
            </a:r>
            <a:r>
              <a:rPr lang="en-US" sz="2200" dirty="0" err="1"/>
              <a:t>deplasare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alte</a:t>
            </a:r>
            <a:r>
              <a:rPr lang="en-US" sz="2200" dirty="0"/>
              <a:t> modificări, </a:t>
            </a:r>
            <a:r>
              <a:rPr lang="en-US" sz="2200" dirty="0" err="1"/>
              <a:t>ceea</a:t>
            </a:r>
            <a:r>
              <a:rPr lang="en-US" sz="2200" dirty="0"/>
              <a:t> </a:t>
            </a:r>
            <a:r>
              <a:rPr lang="en-US" sz="2200" dirty="0" err="1"/>
              <a:t>ce</a:t>
            </a:r>
            <a:r>
              <a:rPr lang="en-US" sz="2200" dirty="0"/>
              <a:t> duce la </a:t>
            </a:r>
            <a:r>
              <a:rPr lang="en-US" sz="2200" dirty="0" err="1"/>
              <a:t>eliberarea</a:t>
            </a:r>
            <a:r>
              <a:rPr lang="en-US" sz="2200" dirty="0"/>
              <a:t> </a:t>
            </a:r>
            <a:r>
              <a:rPr lang="en-US" sz="2200" dirty="0" err="1"/>
              <a:t>energiei</a:t>
            </a:r>
            <a:r>
              <a:rPr lang="en-US" sz="2200" dirty="0"/>
              <a:t> </a:t>
            </a:r>
            <a:r>
              <a:rPr lang="en-US" sz="2200" dirty="0" err="1"/>
              <a:t>sistemului</a:t>
            </a:r>
            <a:r>
              <a:rPr lang="en-US" sz="2200" dirty="0"/>
              <a:t>,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urma</a:t>
            </a:r>
            <a:r>
              <a:rPr lang="en-US" sz="2200" dirty="0"/>
              <a:t> </a:t>
            </a:r>
            <a:r>
              <a:rPr lang="en-US" sz="2200" dirty="0" err="1"/>
              <a:t>căreia</a:t>
            </a:r>
            <a:r>
              <a:rPr lang="en-US" sz="2200" dirty="0"/>
              <a:t> </a:t>
            </a:r>
            <a:r>
              <a:rPr lang="en-US" sz="2200" dirty="0" err="1"/>
              <a:t>producerea</a:t>
            </a:r>
            <a:r>
              <a:rPr lang="en-US" sz="2200" dirty="0"/>
              <a:t> de </a:t>
            </a:r>
            <a:r>
              <a:rPr lang="en-US" sz="2200" dirty="0" err="1"/>
              <a:t>noi</a:t>
            </a:r>
            <a:r>
              <a:rPr lang="en-US" sz="2200" dirty="0"/>
              <a:t> </a:t>
            </a:r>
            <a:r>
              <a:rPr lang="en-US" sz="2200" dirty="0" err="1"/>
              <a:t>materiale</a:t>
            </a:r>
            <a:r>
              <a:rPr lang="en-US" sz="2200" dirty="0"/>
              <a:t> </a:t>
            </a:r>
            <a:r>
              <a:rPr lang="en-US" sz="2200" dirty="0" err="1"/>
              <a:t>instabile</a:t>
            </a:r>
            <a:r>
              <a:rPr lang="en-US" sz="2200" dirty="0"/>
              <a:t> cu </a:t>
            </a:r>
            <a:r>
              <a:rPr lang="en-US" sz="2200" dirty="0" err="1"/>
              <a:t>proprietăți</a:t>
            </a:r>
            <a:r>
              <a:rPr lang="en-US" sz="2200" dirty="0"/>
              <a:t> </a:t>
            </a:r>
            <a:r>
              <a:rPr lang="en-US" sz="2200" dirty="0" err="1"/>
              <a:t>necunoscute</a:t>
            </a:r>
            <a:endParaRPr lang="en-US" sz="2200" dirty="0"/>
          </a:p>
          <a:p>
            <a:r>
              <a:rPr lang="en-US" sz="2200" dirty="0" err="1"/>
              <a:t>când</a:t>
            </a:r>
            <a:r>
              <a:rPr lang="en-US" sz="2200" dirty="0"/>
              <a:t> </a:t>
            </a:r>
            <a:r>
              <a:rPr lang="en-US" sz="2200" dirty="0" err="1"/>
              <a:t>nanomaterialele</a:t>
            </a:r>
            <a:r>
              <a:rPr lang="en-US" sz="2200" dirty="0"/>
              <a:t> </a:t>
            </a:r>
            <a:r>
              <a:rPr lang="en-US" sz="2200" dirty="0" err="1"/>
              <a:t>interacționează</a:t>
            </a:r>
            <a:r>
              <a:rPr lang="en-US" sz="2200" dirty="0"/>
              <a:t>, </a:t>
            </a:r>
            <a:r>
              <a:rPr lang="en-US" sz="2200" dirty="0" err="1"/>
              <a:t>proprietățile</a:t>
            </a:r>
            <a:r>
              <a:rPr lang="en-US" sz="2200" dirty="0"/>
              <a:t> lor </a:t>
            </a:r>
            <a:r>
              <a:rPr lang="en-US" sz="2200" dirty="0" err="1"/>
              <a:t>tribologice</a:t>
            </a:r>
            <a:r>
              <a:rPr lang="en-US" sz="2200" dirty="0"/>
              <a:t> se </a:t>
            </a:r>
            <a:r>
              <a:rPr lang="en-US" sz="2200" dirty="0" err="1"/>
              <a:t>schimbă</a:t>
            </a:r>
            <a:r>
              <a:rPr lang="en-US" sz="2200" dirty="0"/>
              <a:t> dramatic. </a:t>
            </a:r>
            <a:r>
              <a:rPr lang="en-US" sz="2200" dirty="0" err="1"/>
              <a:t>Aceste</a:t>
            </a:r>
            <a:r>
              <a:rPr lang="en-US" sz="2200" dirty="0"/>
              <a:t> modificări </a:t>
            </a:r>
            <a:r>
              <a:rPr lang="en-US" sz="2200" dirty="0" err="1"/>
              <a:t>duc</a:t>
            </a:r>
            <a:r>
              <a:rPr lang="en-US" sz="2200" dirty="0"/>
              <a:t> la </a:t>
            </a:r>
            <a:r>
              <a:rPr lang="en-US" sz="2200" dirty="0" err="1"/>
              <a:t>frecare</a:t>
            </a:r>
            <a:r>
              <a:rPr lang="en-US" sz="2200" dirty="0"/>
              <a:t> </a:t>
            </a:r>
            <a:r>
              <a:rPr lang="en-US" sz="2200" dirty="0" err="1"/>
              <a:t>redusă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la </a:t>
            </a:r>
            <a:r>
              <a:rPr lang="en-US" sz="2200" dirty="0" err="1"/>
              <a:t>uzura</a:t>
            </a:r>
            <a:r>
              <a:rPr lang="en-US" sz="2200" dirty="0"/>
              <a:t> </a:t>
            </a:r>
            <a:r>
              <a:rPr lang="en-US" sz="2200" dirty="0" err="1"/>
              <a:t>rulmenților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microsisteme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instrumente</a:t>
            </a:r>
            <a:r>
              <a:rPr lang="en-US" sz="2200" dirty="0"/>
              <a:t> de </a:t>
            </a:r>
            <a:r>
              <a:rPr lang="en-US" sz="2200" dirty="0" err="1"/>
              <a:t>microchirurgie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39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FD0FF31-B167-05DB-DD98-B0A5C0C8D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667000"/>
            <a:ext cx="5910747" cy="2943212"/>
          </a:xfrm>
        </p:spPr>
      </p:pic>
      <p:sp>
        <p:nvSpPr>
          <p:cNvPr id="8" name="Titlu 1">
            <a:extLst>
              <a:ext uri="{FF2B5EF4-FFF2-40B4-BE49-F238E27FC236}">
                <a16:creationId xmlns:a16="http://schemas.microsoft.com/office/drawing/2014/main" id="{A9C85F9E-5FDE-6D11-5896-FA7EF812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o-RO" dirty="0"/>
              <a:t>Clasificarea nanomaterialelor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77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1EA3A19-909E-151A-4B4C-0BB6EDE0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Clasificarea nanomaterialelor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ACC2757-168D-AD90-96B2-1BF2AADE5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" y="2057400"/>
            <a:ext cx="8942712" cy="3571258"/>
          </a:xfrm>
        </p:spPr>
      </p:pic>
    </p:spTree>
    <p:extLst>
      <p:ext uri="{BB962C8B-B14F-4D97-AF65-F5344CB8AC3E}">
        <p14:creationId xmlns:p14="http://schemas.microsoft.com/office/powerpoint/2010/main" val="6637887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000" dirty="0"/>
              <a:t>Modelarea și simularea computerizată în asistarea modului de măsurători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79" y="1655573"/>
            <a:ext cx="5286241" cy="31404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828353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Nanometrologia</a:t>
            </a:r>
            <a:r>
              <a:rPr lang="en-US" sz="2000" dirty="0"/>
              <a:t> </a:t>
            </a:r>
            <a:r>
              <a:rPr lang="en-US" sz="2000" dirty="0" err="1"/>
              <a:t>oferă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caracterizareperformanța</a:t>
            </a:r>
            <a:r>
              <a:rPr lang="en-US" sz="2000" dirty="0"/>
              <a:t> </a:t>
            </a:r>
            <a:r>
              <a:rPr lang="en-US" sz="2000" dirty="0" err="1"/>
              <a:t>procesului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produsului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include </a:t>
            </a:r>
            <a:r>
              <a:rPr lang="en-US" sz="2000" dirty="0" err="1"/>
              <a:t>subiecte</a:t>
            </a:r>
            <a:r>
              <a:rPr lang="en-US" sz="2000" dirty="0"/>
              <a:t> precum </a:t>
            </a:r>
            <a:r>
              <a:rPr lang="en-US" sz="2000" dirty="0" err="1"/>
              <a:t>instrumente,abordări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aplicații</a:t>
            </a:r>
            <a:r>
              <a:rPr lang="en-US" sz="2000" dirty="0"/>
              <a:t> de </a:t>
            </a:r>
            <a:r>
              <a:rPr lang="en-US" sz="2000" dirty="0" err="1"/>
              <a:t>producție</a:t>
            </a:r>
            <a:r>
              <a:rPr lang="en-US" sz="2000" dirty="0"/>
              <a:t> off-line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. </a:t>
            </a:r>
            <a:r>
              <a:rPr lang="en-US" sz="2000" dirty="0" err="1"/>
              <a:t>Modelele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simulările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computer </a:t>
            </a:r>
            <a:r>
              <a:rPr lang="en-US" sz="2000" dirty="0" err="1"/>
              <a:t>ajută</a:t>
            </a:r>
            <a:r>
              <a:rPr lang="en-US" sz="2000" dirty="0"/>
              <a:t> la </a:t>
            </a:r>
            <a:r>
              <a:rPr lang="en-US" sz="2000" dirty="0" err="1"/>
              <a:t>proiectarea</a:t>
            </a:r>
            <a:r>
              <a:rPr lang="en-US" sz="2000" dirty="0"/>
              <a:t> de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moduri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 err="1"/>
              <a:t>măsurători</a:t>
            </a:r>
            <a:r>
              <a:rPr lang="en-US" sz="2000" dirty="0"/>
              <a:t> </a:t>
            </a:r>
            <a:r>
              <a:rPr lang="en-US" sz="2000" dirty="0" err="1"/>
              <a:t>oferind</a:t>
            </a:r>
            <a:r>
              <a:rPr lang="en-US" sz="2000" dirty="0"/>
              <a:t> o </a:t>
            </a:r>
            <a:r>
              <a:rPr lang="en-US" sz="2000" dirty="0" err="1"/>
              <a:t>perspectivă</a:t>
            </a:r>
            <a:r>
              <a:rPr lang="en-US" sz="2000" dirty="0"/>
              <a:t> </a:t>
            </a:r>
            <a:r>
              <a:rPr lang="en-US" sz="2000" dirty="0" err="1"/>
              <a:t>asupra</a:t>
            </a:r>
            <a:r>
              <a:rPr lang="en-US" sz="2000" dirty="0"/>
              <a:t> </a:t>
            </a:r>
            <a:r>
              <a:rPr lang="en-US" sz="2000" dirty="0" err="1"/>
              <a:t>proceselor</a:t>
            </a:r>
            <a:r>
              <a:rPr lang="en-US" sz="2000" dirty="0"/>
              <a:t> </a:t>
            </a:r>
            <a:r>
              <a:rPr lang="en-US" sz="2000" dirty="0" err="1"/>
              <a:t>fizice</a:t>
            </a:r>
            <a:r>
              <a:rPr lang="en-US" sz="2000" dirty="0"/>
              <a:t> de f</a:t>
            </a:r>
            <a:r>
              <a:rPr lang="ro-RO" sz="2000" dirty="0"/>
              <a:t>ond</a:t>
            </a:r>
            <a:r>
              <a:rPr lang="en-US" sz="2000" dirty="0"/>
              <a:t>. </a:t>
            </a:r>
            <a:r>
              <a:rPr lang="en-US" sz="2000" dirty="0" err="1"/>
              <a:t>Varia</a:t>
            </a:r>
            <a:r>
              <a:rPr lang="ro-RO" sz="2000" dirty="0"/>
              <a:t>  </a:t>
            </a:r>
            <a:r>
              <a:rPr lang="en-US" sz="2000" dirty="0" err="1"/>
              <a:t>tehnici</a:t>
            </a:r>
            <a:r>
              <a:rPr lang="en-US" sz="2000" dirty="0"/>
              <a:t> sunt </a:t>
            </a:r>
            <a:r>
              <a:rPr lang="en-US" sz="2000" dirty="0" err="1"/>
              <a:t>implementate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funcție</a:t>
            </a:r>
            <a:r>
              <a:rPr lang="en-US" sz="2000" dirty="0"/>
              <a:t> de </a:t>
            </a:r>
            <a:r>
              <a:rPr lang="en-US" sz="2000" dirty="0" err="1"/>
              <a:t>scara</a:t>
            </a:r>
            <a:r>
              <a:rPr lang="en-US" sz="2000" dirty="0"/>
              <a:t> </a:t>
            </a:r>
            <a:r>
              <a:rPr lang="en-US" sz="2000" dirty="0" err="1"/>
              <a:t>spațiu-timp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313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Beneficiul practic al metrologiei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63" y="1676400"/>
            <a:ext cx="8991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Un al </a:t>
            </a:r>
            <a:r>
              <a:rPr lang="en-US" sz="2000" dirty="0" err="1"/>
              <a:t>doilea</a:t>
            </a:r>
            <a:r>
              <a:rPr lang="en-US" sz="2000" dirty="0"/>
              <a:t> </a:t>
            </a:r>
            <a:r>
              <a:rPr lang="en-US" sz="2000" dirty="0" err="1"/>
              <a:t>beneficiu</a:t>
            </a:r>
            <a:r>
              <a:rPr lang="en-US" sz="2000" dirty="0"/>
              <a:t>, la </a:t>
            </a:r>
            <a:r>
              <a:rPr lang="en-US" sz="2000" dirty="0" err="1"/>
              <a:t>fel</a:t>
            </a:r>
            <a:r>
              <a:rPr lang="en-US" sz="2000" dirty="0"/>
              <a:t> de important, </a:t>
            </a:r>
            <a:r>
              <a:rPr lang="en-US" sz="2000" dirty="0" err="1"/>
              <a:t>dar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puțin</a:t>
            </a:r>
            <a:r>
              <a:rPr lang="en-US" sz="2000" dirty="0"/>
              <a:t> evident, al </a:t>
            </a:r>
            <a:r>
              <a:rPr lang="en-US" sz="2000" dirty="0" err="1"/>
              <a:t>metrologiei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practic</a:t>
            </a:r>
            <a:r>
              <a:rPr lang="ro-RO" sz="2000" dirty="0"/>
              <a:t> </a:t>
            </a:r>
            <a:r>
              <a:rPr lang="en-US" sz="2000" dirty="0"/>
              <a:t>„</a:t>
            </a:r>
            <a:r>
              <a:rPr lang="en-US" sz="2000" i="1" dirty="0" err="1"/>
              <a:t>Dacă</a:t>
            </a:r>
            <a:r>
              <a:rPr lang="en-US" sz="2000" i="1" dirty="0"/>
              <a:t> nu o </a:t>
            </a:r>
            <a:r>
              <a:rPr lang="en-US" sz="2000" i="1" dirty="0" err="1"/>
              <a:t>poți</a:t>
            </a:r>
            <a:r>
              <a:rPr lang="en-US" sz="2000" i="1" dirty="0"/>
              <a:t> </a:t>
            </a:r>
            <a:r>
              <a:rPr lang="en-US" sz="2000" i="1" dirty="0" err="1"/>
              <a:t>măsura</a:t>
            </a:r>
            <a:r>
              <a:rPr lang="en-US" sz="2000" i="1" dirty="0"/>
              <a:t>, nu o </a:t>
            </a:r>
            <a:r>
              <a:rPr lang="en-US" sz="2000" i="1" dirty="0" err="1"/>
              <a:t>poți</a:t>
            </a:r>
            <a:r>
              <a:rPr lang="en-US" sz="2000" i="1" dirty="0"/>
              <a:t> </a:t>
            </a:r>
            <a:r>
              <a:rPr lang="en-US" sz="2000" i="1" dirty="0" err="1"/>
              <a:t>îmbunătăți</a:t>
            </a:r>
            <a:r>
              <a:rPr lang="en-US" sz="2000" dirty="0"/>
              <a:t>”.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În </a:t>
            </a:r>
            <a:r>
              <a:rPr lang="en-US" sz="2000" dirty="0" err="1"/>
              <a:t>termeni</a:t>
            </a:r>
            <a:r>
              <a:rPr lang="en-US" sz="2000" dirty="0"/>
              <a:t> </a:t>
            </a:r>
            <a:r>
              <a:rPr lang="en-US" sz="2000" dirty="0" err="1"/>
              <a:t>generali</a:t>
            </a:r>
            <a:r>
              <a:rPr lang="en-US" sz="2000" dirty="0"/>
              <a:t>, </a:t>
            </a:r>
            <a:r>
              <a:rPr lang="en-US" sz="2000" dirty="0" err="1"/>
              <a:t>metrologia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strâns</a:t>
            </a:r>
            <a:r>
              <a:rPr lang="en-US" sz="2000" dirty="0"/>
              <a:t> </a:t>
            </a:r>
            <a:r>
              <a:rPr lang="en-US" sz="2000" dirty="0" err="1"/>
              <a:t>legată</a:t>
            </a:r>
            <a:r>
              <a:rPr lang="en-US" sz="2000" dirty="0"/>
              <a:t> de </a:t>
            </a:r>
            <a:r>
              <a:rPr lang="en-US" sz="2000" dirty="0" err="1"/>
              <a:t>conceptele</a:t>
            </a:r>
            <a:r>
              <a:rPr lang="en-US" sz="2000" dirty="0"/>
              <a:t> de control al </a:t>
            </a:r>
            <a:r>
              <a:rPr lang="en-US" sz="2000" dirty="0" err="1"/>
              <a:t>calității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de </a:t>
            </a:r>
            <a:r>
              <a:rPr lang="en-US" sz="2000" dirty="0" err="1"/>
              <a:t>evaluare</a:t>
            </a:r>
            <a:r>
              <a:rPr lang="en-US" sz="2000" dirty="0"/>
              <a:t> a </a:t>
            </a:r>
            <a:r>
              <a:rPr lang="en-US" sz="2000" dirty="0" err="1"/>
              <a:t>conformității,ceea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înseamnă</a:t>
            </a:r>
            <a:r>
              <a:rPr lang="en-US" sz="2000" dirty="0"/>
              <a:t> </a:t>
            </a:r>
            <a:r>
              <a:rPr lang="en-US" sz="2000" dirty="0" err="1"/>
              <a:t>luarea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decizii</a:t>
            </a:r>
            <a:r>
              <a:rPr lang="en-US" sz="2000" dirty="0"/>
              <a:t> cu </a:t>
            </a:r>
            <a:r>
              <a:rPr lang="en-US" sz="2000" dirty="0" err="1"/>
              <a:t>privire</a:t>
            </a:r>
            <a:r>
              <a:rPr lang="en-US" sz="2000" dirty="0"/>
              <a:t> la </a:t>
            </a:r>
            <a:r>
              <a:rPr lang="en-US" sz="2000" dirty="0" err="1"/>
              <a:t>conformitatea</a:t>
            </a:r>
            <a:r>
              <a:rPr lang="en-US" sz="2000" dirty="0"/>
              <a:t> </a:t>
            </a:r>
            <a:r>
              <a:rPr lang="ro-RO" sz="2000" dirty="0"/>
              <a:t>cu specificațiile a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produs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serviciu</a:t>
            </a:r>
            <a:r>
              <a:rPr lang="en-US" sz="2000" dirty="0"/>
              <a:t>. </a:t>
            </a:r>
            <a:r>
              <a:rPr lang="ro-RO" sz="2000" dirty="0"/>
              <a:t>Evaluarea c</a:t>
            </a:r>
            <a:r>
              <a:rPr lang="en-US" sz="2000" dirty="0" err="1"/>
              <a:t>onformit</a:t>
            </a:r>
            <a:r>
              <a:rPr lang="ro-RO" sz="2000" dirty="0"/>
              <a:t>ății </a:t>
            </a:r>
            <a:r>
              <a:rPr lang="en-US" sz="2000" dirty="0" err="1"/>
              <a:t>oferă</a:t>
            </a:r>
            <a:r>
              <a:rPr lang="en-US" sz="2000" dirty="0"/>
              <a:t> </a:t>
            </a:r>
            <a:r>
              <a:rPr lang="en-US" sz="2000" dirty="0" err="1"/>
              <a:t>consumatorului</a:t>
            </a:r>
            <a:r>
              <a:rPr lang="en-US" sz="2000" dirty="0"/>
              <a:t> </a:t>
            </a:r>
            <a:r>
              <a:rPr lang="en-US" sz="2000" dirty="0" err="1"/>
              <a:t>încredere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cerințele</a:t>
            </a:r>
            <a:r>
              <a:rPr lang="en-US" sz="2000" dirty="0"/>
              <a:t> </a:t>
            </a:r>
            <a:r>
              <a:rPr lang="en-US" sz="2000" dirty="0" err="1"/>
              <a:t>privind</a:t>
            </a:r>
            <a:r>
              <a:rPr lang="en-US" sz="2000" dirty="0"/>
              <a:t> </a:t>
            </a:r>
            <a:r>
              <a:rPr lang="en-US" sz="2000" dirty="0" err="1"/>
              <a:t>produsele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serviciile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îndeplinite</a:t>
            </a:r>
            <a:r>
              <a:rPr lang="ro-RO" sz="2000" dirty="0"/>
              <a:t> și </a:t>
            </a:r>
            <a:r>
              <a:rPr lang="en-US" sz="2000" dirty="0" err="1"/>
              <a:t>ajută</a:t>
            </a:r>
            <a:r>
              <a:rPr lang="en-US" sz="2000" dirty="0"/>
              <a:t> </a:t>
            </a:r>
            <a:r>
              <a:rPr lang="en-US" sz="2000" dirty="0" err="1"/>
              <a:t>producătorii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furnizorii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asigure</a:t>
            </a:r>
            <a:r>
              <a:rPr lang="en-US" sz="2000" dirty="0"/>
              <a:t> </a:t>
            </a:r>
            <a:r>
              <a:rPr lang="en-US" sz="2000" dirty="0" err="1"/>
              <a:t>calitatea</a:t>
            </a:r>
            <a:r>
              <a:rPr lang="en-US" sz="2000" dirty="0"/>
              <a:t> </a:t>
            </a:r>
            <a:r>
              <a:rPr lang="en-US" sz="2000" dirty="0" err="1"/>
              <a:t>produselor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esențial</a:t>
            </a:r>
            <a:r>
              <a:rPr lang="en-US" sz="2000" dirty="0"/>
              <a:t> din motive de </a:t>
            </a:r>
            <a:r>
              <a:rPr lang="en-US" sz="2000" dirty="0" err="1"/>
              <a:t>comerț</a:t>
            </a:r>
            <a:r>
              <a:rPr lang="en-US" sz="2000" dirty="0"/>
              <a:t> </a:t>
            </a:r>
            <a:r>
              <a:rPr lang="en-US" sz="2000" dirty="0" err="1"/>
              <a:t>echitabil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 err="1"/>
              <a:t>interes</a:t>
            </a:r>
            <a:r>
              <a:rPr lang="en-US" sz="2000" dirty="0"/>
              <a:t> public (</a:t>
            </a:r>
            <a:r>
              <a:rPr lang="en-US" sz="2000" dirty="0" err="1"/>
              <a:t>sănătate</a:t>
            </a:r>
            <a:r>
              <a:rPr lang="en-US" sz="2000" dirty="0"/>
              <a:t>, </a:t>
            </a:r>
            <a:r>
              <a:rPr lang="en-US" sz="2000" dirty="0" err="1"/>
              <a:t>siguranță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ordine</a:t>
            </a:r>
            <a:r>
              <a:rPr lang="en-US" sz="2000" dirty="0"/>
              <a:t> </a:t>
            </a:r>
            <a:r>
              <a:rPr lang="en-US" sz="2000" dirty="0" err="1"/>
              <a:t>publică</a:t>
            </a:r>
            <a:r>
              <a:rPr lang="en-US" sz="2000" dirty="0"/>
              <a:t>, </a:t>
            </a:r>
            <a:r>
              <a:rPr lang="en-US" sz="2000" dirty="0" err="1"/>
              <a:t>protecția</a:t>
            </a:r>
            <a:r>
              <a:rPr lang="en-US" sz="2000" dirty="0"/>
              <a:t> </a:t>
            </a:r>
            <a:r>
              <a:rPr lang="en-US" sz="2000" dirty="0" err="1"/>
              <a:t>mediului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consumatorului</a:t>
            </a:r>
            <a:r>
              <a:rPr lang="en-US" sz="2000" dirty="0"/>
              <a:t>). </a:t>
            </a:r>
            <a:endParaRPr lang="ro-RO" sz="2000" dirty="0"/>
          </a:p>
          <a:p>
            <a:pPr marL="0" indent="0">
              <a:buNone/>
            </a:pPr>
            <a:r>
              <a:rPr lang="en-US" sz="2000" b="1" dirty="0" err="1"/>
              <a:t>Aspectul</a:t>
            </a:r>
            <a:r>
              <a:rPr lang="en-US" sz="2000" b="1" dirty="0"/>
              <a:t> de </a:t>
            </a:r>
            <a:r>
              <a:rPr lang="en-US" sz="2000" b="1" dirty="0" err="1"/>
              <a:t>evaluare</a:t>
            </a:r>
            <a:r>
              <a:rPr lang="en-US" sz="2000" b="1" dirty="0"/>
              <a:t> a </a:t>
            </a:r>
            <a:r>
              <a:rPr lang="en-US" sz="2000" b="1" dirty="0" err="1"/>
              <a:t>conformității</a:t>
            </a:r>
            <a:r>
              <a:rPr lang="en-US" sz="2000" b="1" dirty="0"/>
              <a:t> al </a:t>
            </a:r>
            <a:r>
              <a:rPr lang="en-US" sz="2000" b="1" dirty="0" err="1"/>
              <a:t>metrologiei</a:t>
            </a:r>
            <a:r>
              <a:rPr lang="en-US" sz="2000" b="1" dirty="0"/>
              <a:t> </a:t>
            </a:r>
            <a:r>
              <a:rPr lang="en-US" sz="2000" b="1" dirty="0" err="1"/>
              <a:t>transformă</a:t>
            </a:r>
            <a:r>
              <a:rPr lang="en-US" sz="2000" b="1" dirty="0"/>
              <a:t> </a:t>
            </a:r>
            <a:r>
              <a:rPr lang="en-US" sz="2000" b="1" dirty="0" err="1"/>
              <a:t>știința</a:t>
            </a:r>
            <a:r>
              <a:rPr lang="en-US" sz="2000" b="1" dirty="0"/>
              <a:t>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en-US" sz="2000" b="1" dirty="0" err="1"/>
              <a:t>inovația</a:t>
            </a:r>
            <a:r>
              <a:rPr lang="en-US" sz="2000" b="1" dirty="0"/>
              <a:t> </a:t>
            </a:r>
            <a:r>
              <a:rPr lang="en-US" sz="2000" b="1" dirty="0" err="1"/>
              <a:t>în</a:t>
            </a:r>
            <a:r>
              <a:rPr lang="en-US" sz="2000" b="1" dirty="0"/>
              <a:t> </a:t>
            </a:r>
            <a:r>
              <a:rPr lang="en-US" sz="2000" b="1" dirty="0" err="1"/>
              <a:t>economie</a:t>
            </a:r>
            <a:r>
              <a:rPr lang="en-US" sz="2000" b="1" dirty="0"/>
              <a:t>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en-US" sz="2000" b="1" dirty="0" err="1"/>
              <a:t>prosperitate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Evaluarea </a:t>
            </a:r>
            <a:r>
              <a:rPr lang="en-US" sz="2000" dirty="0" err="1"/>
              <a:t>conformității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deosebit</a:t>
            </a:r>
            <a:r>
              <a:rPr lang="en-US" sz="2000" dirty="0"/>
              <a:t> de </a:t>
            </a:r>
            <a:r>
              <a:rPr lang="en-US" sz="2000" dirty="0" err="1"/>
              <a:t>relevantă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nanotehnologie</a:t>
            </a:r>
            <a:r>
              <a:rPr lang="en-US" sz="2000" dirty="0"/>
              <a:t>,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există</a:t>
            </a:r>
            <a:r>
              <a:rPr lang="en-US" sz="2000" dirty="0"/>
              <a:t> o mare </a:t>
            </a:r>
            <a:r>
              <a:rPr lang="en-US" sz="2000" dirty="0" err="1"/>
              <a:t>preocupare</a:t>
            </a:r>
            <a:r>
              <a:rPr lang="en-US" sz="2000" dirty="0"/>
              <a:t> cu </a:t>
            </a:r>
            <a:r>
              <a:rPr lang="en-US" sz="2000" dirty="0" err="1"/>
              <a:t>privire</a:t>
            </a:r>
            <a:r>
              <a:rPr lang="en-US" sz="2000" dirty="0"/>
              <a:t> la</a:t>
            </a:r>
            <a:r>
              <a:rPr lang="ro-RO" sz="2000" dirty="0"/>
              <a:t> </a:t>
            </a:r>
            <a:r>
              <a:rPr lang="en-US" sz="2000" dirty="0" err="1"/>
              <a:t>dificultatea</a:t>
            </a:r>
            <a:r>
              <a:rPr lang="en-US" sz="2000" dirty="0"/>
              <a:t> de a </a:t>
            </a:r>
            <a:r>
              <a:rPr lang="en-US" sz="2000" dirty="0" err="1"/>
              <a:t>transforma</a:t>
            </a:r>
            <a:r>
              <a:rPr lang="en-US" sz="2000" dirty="0"/>
              <a:t> </a:t>
            </a:r>
            <a:r>
              <a:rPr lang="en-US" sz="2000" dirty="0" err="1"/>
              <a:t>evoluțiile</a:t>
            </a:r>
            <a:r>
              <a:rPr lang="en-US" sz="2000" dirty="0"/>
              <a:t> </a:t>
            </a:r>
            <a:r>
              <a:rPr lang="en-US" sz="2000" dirty="0" err="1"/>
              <a:t>științifice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produse</a:t>
            </a:r>
            <a:r>
              <a:rPr lang="en-US" sz="2000" dirty="0"/>
              <a:t> </a:t>
            </a:r>
            <a:r>
              <a:rPr lang="en-US" sz="2000" dirty="0" err="1"/>
              <a:t>inovatoare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Europa. </a:t>
            </a:r>
          </a:p>
        </p:txBody>
      </p:sp>
    </p:spTree>
    <p:extLst>
      <p:ext uri="{BB962C8B-B14F-4D97-AF65-F5344CB8AC3E}">
        <p14:creationId xmlns:p14="http://schemas.microsoft.com/office/powerpoint/2010/main" val="369653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Nanotehnologia vs Metrologia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525962"/>
          </a:xfrm>
        </p:spPr>
        <p:txBody>
          <a:bodyPr/>
          <a:lstStyle/>
          <a:p>
            <a:r>
              <a:rPr lang="en-US" sz="2000" dirty="0" err="1"/>
              <a:t>Progresele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metrologie</a:t>
            </a:r>
            <a:r>
              <a:rPr lang="en-US" sz="2000" dirty="0"/>
              <a:t> </a:t>
            </a:r>
            <a:r>
              <a:rPr lang="en-US" sz="2000" dirty="0" err="1"/>
              <a:t>depind</a:t>
            </a:r>
            <a:r>
              <a:rPr lang="en-US" sz="2000" dirty="0"/>
              <a:t> de </a:t>
            </a:r>
            <a:r>
              <a:rPr lang="en-US" sz="2000" dirty="0" err="1"/>
              <a:t>mulți</a:t>
            </a:r>
            <a:r>
              <a:rPr lang="en-US" sz="2000" dirty="0"/>
              <a:t> </a:t>
            </a:r>
            <a:r>
              <a:rPr lang="en-US" sz="2000" dirty="0" err="1"/>
              <a:t>factori</a:t>
            </a:r>
            <a:r>
              <a:rPr lang="en-US" sz="2000" dirty="0"/>
              <a:t>: </a:t>
            </a:r>
            <a:r>
              <a:rPr lang="en-US" sz="2000" dirty="0" err="1"/>
              <a:t>îmbunătățirea</a:t>
            </a:r>
            <a:r>
              <a:rPr lang="en-US" sz="2000" dirty="0"/>
              <a:t> </a:t>
            </a:r>
            <a:r>
              <a:rPr lang="en-US" sz="2000" dirty="0" err="1"/>
              <a:t>cunoștințelor</a:t>
            </a:r>
            <a:r>
              <a:rPr lang="en-US" sz="2000" dirty="0"/>
              <a:t> </a:t>
            </a:r>
            <a:r>
              <a:rPr lang="en-US" sz="2000" dirty="0" err="1"/>
              <a:t>științifice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tehnice</a:t>
            </a:r>
            <a:r>
              <a:rPr lang="en-US" sz="2000" dirty="0"/>
              <a:t>, </a:t>
            </a:r>
            <a:r>
              <a:rPr lang="en-US" sz="2000" dirty="0" err="1"/>
              <a:t>îninstrumentare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 </a:t>
            </a:r>
            <a:r>
              <a:rPr lang="en-US" sz="2000" dirty="0" err="1"/>
              <a:t>documentare</a:t>
            </a:r>
            <a:r>
              <a:rPr lang="en-US" sz="2000" dirty="0"/>
              <a:t> (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testare</a:t>
            </a:r>
            <a:r>
              <a:rPr lang="en-US" sz="2000" dirty="0"/>
              <a:t> standard)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 </a:t>
            </a:r>
            <a:r>
              <a:rPr lang="en-US" sz="2000" dirty="0" err="1"/>
              <a:t>fizice</a:t>
            </a:r>
            <a:r>
              <a:rPr lang="en-US" sz="2000" dirty="0"/>
              <a:t> (ca </a:t>
            </a:r>
            <a:r>
              <a:rPr lang="en-US" sz="2000" dirty="0" err="1"/>
              <a:t>înmateriale</a:t>
            </a:r>
            <a:r>
              <a:rPr lang="en-US" sz="2000" dirty="0"/>
              <a:t> de </a:t>
            </a:r>
            <a:r>
              <a:rPr lang="en-US" sz="2000" dirty="0" err="1"/>
              <a:t>referinta</a:t>
            </a:r>
            <a:r>
              <a:rPr lang="en-US" sz="2000" dirty="0"/>
              <a:t>). </a:t>
            </a:r>
            <a:endParaRPr lang="ro-RO" sz="2000" dirty="0"/>
          </a:p>
          <a:p>
            <a:r>
              <a:rPr lang="ro-RO" sz="2000" dirty="0"/>
              <a:t>S</a:t>
            </a:r>
            <a:r>
              <a:rPr lang="en-US" sz="2000" dirty="0" err="1"/>
              <a:t>tabilirea</a:t>
            </a:r>
            <a:r>
              <a:rPr lang="en-US" sz="2000" dirty="0"/>
              <a:t> </a:t>
            </a:r>
            <a:r>
              <a:rPr lang="en-US" sz="2000" dirty="0" err="1"/>
              <a:t>priorităților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ro-RO" sz="2000" dirty="0"/>
              <a:t> d</a:t>
            </a:r>
            <a:r>
              <a:rPr lang="en-US" sz="2000" dirty="0" err="1"/>
              <a:t>ezvoltarea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nanometrologie</a:t>
            </a:r>
            <a:r>
              <a:rPr lang="en-US" sz="2000" dirty="0"/>
              <a:t> </a:t>
            </a:r>
            <a:r>
              <a:rPr lang="en-US" sz="2000" dirty="0" err="1"/>
              <a:t>depinde</a:t>
            </a:r>
            <a:r>
              <a:rPr lang="en-US" sz="2000" dirty="0"/>
              <a:t> de o </a:t>
            </a:r>
            <a:r>
              <a:rPr lang="en-US" sz="2000" dirty="0" err="1"/>
              <a:t>cunoaștere</a:t>
            </a:r>
            <a:r>
              <a:rPr lang="en-US" sz="2000" dirty="0"/>
              <a:t> </a:t>
            </a:r>
            <a:r>
              <a:rPr lang="en-US" sz="2000" dirty="0" err="1"/>
              <a:t>clară</a:t>
            </a:r>
            <a:r>
              <a:rPr lang="en-US" sz="2000" dirty="0"/>
              <a:t> a </a:t>
            </a:r>
            <a:r>
              <a:rPr lang="en-US" sz="2000" dirty="0" err="1"/>
              <a:t>domeniului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ro-RO" sz="2000" dirty="0"/>
              <a:t>c</a:t>
            </a:r>
            <a:r>
              <a:rPr lang="en-US" sz="2000" dirty="0" err="1"/>
              <a:t>ererile</a:t>
            </a:r>
            <a:r>
              <a:rPr lang="en-US" sz="2000" dirty="0"/>
              <a:t> din </a:t>
            </a:r>
            <a:r>
              <a:rPr lang="en-US" sz="2000" dirty="0" err="1"/>
              <a:t>partea</a:t>
            </a:r>
            <a:r>
              <a:rPr lang="en-US" sz="2000" dirty="0"/>
              <a:t> </a:t>
            </a:r>
            <a:r>
              <a:rPr lang="en-US" sz="2000" dirty="0" err="1"/>
              <a:t>industriei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, a </a:t>
            </a:r>
            <a:r>
              <a:rPr lang="en-US" sz="2000" dirty="0" err="1"/>
              <a:t>autorităților</a:t>
            </a:r>
            <a:r>
              <a:rPr lang="en-US" sz="2000" dirty="0"/>
              <a:t> sale de </a:t>
            </a:r>
            <a:r>
              <a:rPr lang="en-US" sz="2000" dirty="0" err="1"/>
              <a:t>reglementare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societății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general.</a:t>
            </a:r>
            <a:endParaRPr lang="ro-RO" sz="2000" dirty="0"/>
          </a:p>
          <a:p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înțelege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, </a:t>
            </a:r>
            <a:r>
              <a:rPr lang="en-US" sz="2000" dirty="0" err="1"/>
              <a:t>aceasta</a:t>
            </a:r>
            <a:r>
              <a:rPr lang="en-US" sz="2000" dirty="0"/>
              <a:t>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descrisă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întâi</a:t>
            </a:r>
            <a:r>
              <a:rPr lang="en-US" sz="2000" dirty="0"/>
              <a:t>. </a:t>
            </a:r>
            <a:r>
              <a:rPr lang="ro-RO" sz="2000" dirty="0"/>
              <a:t>Cu u</a:t>
            </a:r>
            <a:r>
              <a:rPr lang="en-US" sz="2000" dirty="0"/>
              <a:t>n </a:t>
            </a:r>
            <a:r>
              <a:rPr lang="en-US" sz="2000" dirty="0" err="1"/>
              <a:t>larg</a:t>
            </a:r>
            <a:r>
              <a:rPr lang="en-US" sz="2000" dirty="0"/>
              <a:t> </a:t>
            </a:r>
            <a:r>
              <a:rPr lang="en-US" sz="2000" dirty="0" err="1"/>
              <a:t>consens</a:t>
            </a:r>
            <a:r>
              <a:rPr lang="ro-RO" sz="2000" dirty="0"/>
              <a:t> d</a:t>
            </a:r>
            <a:r>
              <a:rPr lang="en-US" sz="2000" dirty="0" err="1"/>
              <a:t>efiniți</a:t>
            </a:r>
            <a:r>
              <a:rPr lang="ro-RO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ro-RO" sz="2000" dirty="0"/>
              <a:t> </a:t>
            </a:r>
            <a:r>
              <a:rPr lang="en-US" sz="2000" dirty="0" err="1"/>
              <a:t>termenul</a:t>
            </a:r>
            <a:r>
              <a:rPr lang="en-US" sz="2000" dirty="0"/>
              <a:t> de </a:t>
            </a:r>
            <a:r>
              <a:rPr lang="en-US" sz="2000" dirty="0" err="1"/>
              <a:t>nanotehnologie</a:t>
            </a:r>
            <a:r>
              <a:rPr lang="en-US" sz="2000" dirty="0"/>
              <a:t> 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ro-RO" sz="2000" dirty="0"/>
              <a:t>introdusă </a:t>
            </a:r>
            <a:r>
              <a:rPr lang="en-US" sz="2000" dirty="0"/>
              <a:t>de </a:t>
            </a:r>
            <a:r>
              <a:rPr lang="en-US" sz="2000" dirty="0" err="1"/>
              <a:t>Organizația</a:t>
            </a:r>
            <a:r>
              <a:rPr lang="en-US" sz="2000" dirty="0"/>
              <a:t> </a:t>
            </a:r>
            <a:r>
              <a:rPr lang="en-US" sz="2000" dirty="0" err="1"/>
              <a:t>Internațională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Standardizare</a:t>
            </a:r>
            <a:r>
              <a:rPr lang="en-US" sz="2000" dirty="0"/>
              <a:t>(ISO) :</a:t>
            </a:r>
            <a:r>
              <a:rPr lang="ro-RO" sz="2000" dirty="0"/>
              <a:t> </a:t>
            </a:r>
            <a:r>
              <a:rPr lang="en-US" sz="2000" dirty="0"/>
              <a:t>„</a:t>
            </a:r>
            <a:r>
              <a:rPr lang="en-US" sz="2000" b="1" i="1" dirty="0" err="1"/>
              <a:t>Nanotehnologie</a:t>
            </a:r>
            <a:r>
              <a:rPr lang="en-US" sz="2000" b="1" i="1" dirty="0"/>
              <a:t> = </a:t>
            </a:r>
            <a:r>
              <a:rPr lang="en-US" sz="2000" b="1" i="1" dirty="0" err="1"/>
              <a:t>aplicarea</a:t>
            </a:r>
            <a:r>
              <a:rPr lang="en-US" sz="2000" b="1" i="1" dirty="0"/>
              <a:t> </a:t>
            </a:r>
            <a:r>
              <a:rPr lang="en-US" sz="2000" b="1" i="1" dirty="0" err="1"/>
              <a:t>cunoștințelor</a:t>
            </a:r>
            <a:r>
              <a:rPr lang="en-US" sz="2000" b="1" i="1" dirty="0"/>
              <a:t> </a:t>
            </a:r>
            <a:r>
              <a:rPr lang="en-US" sz="2000" b="1" i="1" dirty="0" err="1"/>
              <a:t>științifice</a:t>
            </a:r>
            <a:r>
              <a:rPr lang="en-US" sz="2000" b="1" i="1" dirty="0"/>
              <a:t> </a:t>
            </a:r>
            <a:r>
              <a:rPr lang="en-US" sz="2000" b="1" i="1" dirty="0" err="1"/>
              <a:t>pentru</a:t>
            </a:r>
            <a:r>
              <a:rPr lang="en-US" sz="2000" b="1" i="1" dirty="0"/>
              <a:t> a </a:t>
            </a:r>
            <a:r>
              <a:rPr lang="en-US" sz="2000" b="1" i="1" dirty="0" err="1"/>
              <a:t>manipula</a:t>
            </a:r>
            <a:r>
              <a:rPr lang="en-US" sz="2000" b="1" i="1" dirty="0"/>
              <a:t> </a:t>
            </a:r>
            <a:r>
              <a:rPr lang="en-US" sz="2000" b="1" i="1" dirty="0" err="1"/>
              <a:t>și</a:t>
            </a:r>
            <a:r>
              <a:rPr lang="en-US" sz="2000" b="1" i="1" dirty="0"/>
              <a:t> </a:t>
            </a:r>
            <a:r>
              <a:rPr lang="en-US" sz="2000" b="1" i="1" dirty="0" err="1"/>
              <a:t>controla</a:t>
            </a:r>
            <a:r>
              <a:rPr lang="en-US" sz="2000" b="1" i="1" dirty="0"/>
              <a:t> </a:t>
            </a:r>
            <a:r>
              <a:rPr lang="en-US" sz="2000" b="1" i="1" dirty="0" err="1"/>
              <a:t>materia</a:t>
            </a:r>
            <a:r>
              <a:rPr lang="en-US" sz="2000" b="1" i="1" dirty="0"/>
              <a:t> </a:t>
            </a:r>
            <a:r>
              <a:rPr lang="en-US" sz="2000" b="1" i="1" dirty="0" err="1"/>
              <a:t>în</a:t>
            </a:r>
            <a:r>
              <a:rPr lang="ro-RO" sz="2000" b="1" i="1" dirty="0"/>
              <a:t> </a:t>
            </a:r>
            <a:r>
              <a:rPr lang="en-US" sz="2000" b="1" i="1" dirty="0"/>
              <a:t>la </a:t>
            </a:r>
            <a:r>
              <a:rPr lang="en-US" sz="2000" b="1" i="1" dirty="0" err="1"/>
              <a:t>scară</a:t>
            </a:r>
            <a:r>
              <a:rPr lang="en-US" sz="2000" b="1" i="1" dirty="0"/>
              <a:t> </a:t>
            </a:r>
            <a:r>
              <a:rPr lang="en-US" sz="2000" b="1" i="1" dirty="0" err="1"/>
              <a:t>nanometrică</a:t>
            </a:r>
            <a:r>
              <a:rPr lang="en-US" sz="2000" b="1" i="1" dirty="0"/>
              <a:t> </a:t>
            </a:r>
            <a:r>
              <a:rPr lang="en-US" sz="2000" b="1" i="1" dirty="0" err="1"/>
              <a:t>pentru</a:t>
            </a:r>
            <a:r>
              <a:rPr lang="en-US" sz="2000" b="1" i="1" dirty="0"/>
              <a:t> a </a:t>
            </a:r>
            <a:r>
              <a:rPr lang="en-US" sz="2000" b="1" i="1" dirty="0" err="1"/>
              <a:t>utiliza</a:t>
            </a:r>
            <a:r>
              <a:rPr lang="en-US" sz="2000" b="1" i="1" dirty="0"/>
              <a:t> </a:t>
            </a:r>
            <a:r>
              <a:rPr lang="en-US" sz="2000" b="1" i="1" dirty="0" err="1"/>
              <a:t>proprietăți</a:t>
            </a:r>
            <a:r>
              <a:rPr lang="en-US" sz="2000" b="1" i="1" dirty="0"/>
              <a:t> </a:t>
            </a:r>
            <a:r>
              <a:rPr lang="en-US" sz="2000" b="1" i="1" dirty="0" err="1"/>
              <a:t>și</a:t>
            </a:r>
            <a:r>
              <a:rPr lang="en-US" sz="2000" b="1" i="1" dirty="0"/>
              <a:t> </a:t>
            </a:r>
            <a:r>
              <a:rPr lang="en-US" sz="2000" b="1" i="1" dirty="0" err="1"/>
              <a:t>fenomene</a:t>
            </a:r>
            <a:r>
              <a:rPr lang="en-US" sz="2000" b="1" i="1" dirty="0"/>
              <a:t> </a:t>
            </a:r>
            <a:r>
              <a:rPr lang="en-US" sz="2000" b="1" i="1" dirty="0" err="1"/>
              <a:t>dependente</a:t>
            </a:r>
            <a:r>
              <a:rPr lang="en-US" sz="2000" b="1" i="1" dirty="0"/>
              <a:t> de </a:t>
            </a:r>
            <a:r>
              <a:rPr lang="en-US" sz="2000" b="1" i="1" dirty="0" err="1"/>
              <a:t>dimensiune</a:t>
            </a:r>
            <a:r>
              <a:rPr lang="en-US" sz="2000" b="1" i="1" dirty="0"/>
              <a:t> </a:t>
            </a:r>
            <a:r>
              <a:rPr lang="en-US" sz="2000" b="1" i="1" dirty="0" err="1"/>
              <a:t>și</a:t>
            </a:r>
            <a:r>
              <a:rPr lang="en-US" sz="2000" b="1" i="1" dirty="0"/>
              <a:t> </a:t>
            </a:r>
            <a:r>
              <a:rPr lang="en-US" sz="2000" b="1" i="1" dirty="0" err="1"/>
              <a:t>structură</a:t>
            </a:r>
            <a:r>
              <a:rPr lang="ro-RO" sz="2000" b="1" i="1" dirty="0"/>
              <a:t> și </a:t>
            </a:r>
            <a:r>
              <a:rPr lang="en-US" sz="2000" b="1" i="1" dirty="0" err="1"/>
              <a:t>cele</a:t>
            </a:r>
            <a:r>
              <a:rPr lang="en-US" sz="2000" b="1" i="1" dirty="0"/>
              <a:t> </a:t>
            </a:r>
            <a:r>
              <a:rPr lang="en-US" sz="2000" b="1" i="1" dirty="0" err="1"/>
              <a:t>asociate</a:t>
            </a:r>
            <a:r>
              <a:rPr lang="en-US" sz="2000" b="1" i="1" dirty="0"/>
              <a:t> cu </a:t>
            </a:r>
            <a:r>
              <a:rPr lang="en-US" sz="2000" b="1" i="1" dirty="0" err="1"/>
              <a:t>atomi</a:t>
            </a:r>
            <a:r>
              <a:rPr lang="en-US" sz="2000" b="1" i="1" dirty="0"/>
              <a:t> </a:t>
            </a:r>
            <a:r>
              <a:rPr lang="en-US" sz="2000" b="1" i="1" dirty="0" err="1"/>
              <a:t>sau</a:t>
            </a:r>
            <a:r>
              <a:rPr lang="en-US" sz="2000" b="1" i="1" dirty="0"/>
              <a:t> molecule </a:t>
            </a:r>
            <a:r>
              <a:rPr lang="en-US" sz="2000" b="1" i="1" dirty="0" err="1"/>
              <a:t>individuali</a:t>
            </a:r>
            <a:r>
              <a:rPr lang="en-US" sz="2000" b="1" i="1" dirty="0"/>
              <a:t> </a:t>
            </a:r>
            <a:r>
              <a:rPr lang="en-US" sz="2000" b="1" i="1" dirty="0" err="1"/>
              <a:t>sau</a:t>
            </a:r>
            <a:r>
              <a:rPr lang="en-US" sz="2000" b="1" i="1" dirty="0"/>
              <a:t> cu </a:t>
            </a:r>
            <a:r>
              <a:rPr lang="en-US" sz="2000" b="1" i="1" dirty="0" err="1"/>
              <a:t>materiale</a:t>
            </a:r>
            <a:r>
              <a:rPr lang="en-US" sz="2000" b="1" i="1" dirty="0"/>
              <a:t> </a:t>
            </a:r>
            <a:r>
              <a:rPr lang="en-US" sz="2000" b="1" i="1" dirty="0" err="1"/>
              <a:t>în</a:t>
            </a:r>
            <a:r>
              <a:rPr lang="en-US" sz="2000" b="1" i="1" dirty="0"/>
              <a:t> </a:t>
            </a:r>
            <a:r>
              <a:rPr lang="en-US" sz="2000" b="1" i="1" dirty="0" err="1"/>
              <a:t>vrac</a:t>
            </a:r>
            <a:endParaRPr lang="ro-RO" sz="2000" b="1" i="1" dirty="0"/>
          </a:p>
        </p:txBody>
      </p:sp>
    </p:spTree>
    <p:extLst>
      <p:ext uri="{BB962C8B-B14F-4D97-AF65-F5344CB8AC3E}">
        <p14:creationId xmlns:p14="http://schemas.microsoft.com/office/powerpoint/2010/main" val="407014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Nanotehnologia</a:t>
            </a:r>
            <a:r>
              <a:rPr lang="en-US" dirty="0"/>
              <a:t> vs </a:t>
            </a:r>
            <a:r>
              <a:rPr lang="en-US" dirty="0" err="1"/>
              <a:t>Metrologia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2"/>
          </a:xfrm>
        </p:spPr>
        <p:txBody>
          <a:bodyPr/>
          <a:lstStyle/>
          <a:p>
            <a:r>
              <a:rPr lang="en-US" sz="1800" b="1" dirty="0"/>
              <a:t>NOTĂ</a:t>
            </a:r>
            <a:r>
              <a:rPr lang="en-US" sz="1800" dirty="0"/>
              <a:t> </a:t>
            </a:r>
            <a:r>
              <a:rPr lang="en-US" sz="1800" dirty="0" err="1"/>
              <a:t>Manipularea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controlul</a:t>
            </a:r>
            <a:r>
              <a:rPr lang="en-US" sz="1800" dirty="0"/>
              <a:t> </a:t>
            </a:r>
            <a:r>
              <a:rPr lang="en-US" sz="1800" dirty="0" err="1"/>
              <a:t>includ</a:t>
            </a:r>
            <a:r>
              <a:rPr lang="en-US" sz="1800" dirty="0"/>
              <a:t> </a:t>
            </a:r>
            <a:r>
              <a:rPr lang="en-US" sz="1800" dirty="0" err="1"/>
              <a:t>sinteza</a:t>
            </a:r>
            <a:r>
              <a:rPr lang="en-US" sz="1800" dirty="0"/>
              <a:t> </a:t>
            </a:r>
            <a:r>
              <a:rPr lang="en-US" sz="1800" dirty="0" err="1"/>
              <a:t>materialului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1800" dirty="0" err="1"/>
              <a:t>Definiția</a:t>
            </a:r>
            <a:r>
              <a:rPr lang="en-US" sz="1800" dirty="0"/>
              <a:t> de </a:t>
            </a:r>
            <a:r>
              <a:rPr lang="en-US" sz="1800" dirty="0" err="1"/>
              <a:t>mai</a:t>
            </a:r>
            <a:r>
              <a:rPr lang="en-US" sz="1800" dirty="0"/>
              <a:t> sus a </a:t>
            </a:r>
            <a:r>
              <a:rPr lang="en-US" sz="1800" dirty="0" err="1"/>
              <a:t>nanotehnologiei</a:t>
            </a:r>
            <a:r>
              <a:rPr lang="en-US" sz="1800" dirty="0"/>
              <a:t> se </a:t>
            </a:r>
            <a:r>
              <a:rPr lang="en-US" sz="1800" dirty="0" err="1"/>
              <a:t>bazează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mare </a:t>
            </a:r>
            <a:r>
              <a:rPr lang="en-US" sz="1800" dirty="0" err="1"/>
              <a:t>măsură</a:t>
            </a:r>
            <a:r>
              <a:rPr lang="en-US" sz="1800" dirty="0"/>
              <a:t> pe </a:t>
            </a:r>
            <a:r>
              <a:rPr lang="en-US" sz="1800" dirty="0" err="1"/>
              <a:t>definiția</a:t>
            </a:r>
            <a:r>
              <a:rPr lang="en-US" sz="1800" dirty="0"/>
              <a:t> ISO a </a:t>
            </a:r>
            <a:r>
              <a:rPr lang="en-US" sz="1800" dirty="0" err="1"/>
              <a:t>termenului</a:t>
            </a:r>
            <a:r>
              <a:rPr lang="en-US" sz="1800" dirty="0"/>
              <a:t> la </a:t>
            </a:r>
            <a:r>
              <a:rPr lang="en-US" sz="1800" dirty="0" err="1"/>
              <a:t>scară</a:t>
            </a:r>
            <a:r>
              <a:rPr lang="en-US" sz="1800" dirty="0"/>
              <a:t> </a:t>
            </a:r>
            <a:r>
              <a:rPr lang="en-US" sz="1800" dirty="0" err="1"/>
              <a:t>nanometrică</a:t>
            </a:r>
            <a:r>
              <a:rPr lang="en-US" sz="1800" dirty="0"/>
              <a:t>:</a:t>
            </a:r>
            <a:r>
              <a:rPr lang="ro-RO" sz="1800" dirty="0"/>
              <a:t> </a:t>
            </a:r>
            <a:r>
              <a:rPr lang="en-US" sz="1800" dirty="0"/>
              <a:t>„</a:t>
            </a:r>
            <a:r>
              <a:rPr lang="en-US" sz="1800" dirty="0" err="1"/>
              <a:t>Nanoscală</a:t>
            </a:r>
            <a:r>
              <a:rPr lang="en-US" sz="1800" dirty="0"/>
              <a:t> = interval de </a:t>
            </a:r>
            <a:r>
              <a:rPr lang="en-US" sz="1800" dirty="0" err="1"/>
              <a:t>dimensiuni</a:t>
            </a:r>
            <a:r>
              <a:rPr lang="en-US" sz="1800" dirty="0"/>
              <a:t> de la </a:t>
            </a:r>
            <a:r>
              <a:rPr lang="en-US" sz="1800" dirty="0" err="1"/>
              <a:t>aproximativ</a:t>
            </a:r>
            <a:r>
              <a:rPr lang="en-US" sz="1800" dirty="0"/>
              <a:t> 1 nm </a:t>
            </a:r>
            <a:r>
              <a:rPr lang="en-US" sz="1800" dirty="0" err="1"/>
              <a:t>până</a:t>
            </a:r>
            <a:r>
              <a:rPr lang="en-US" sz="1800" dirty="0"/>
              <a:t> la 100 nm</a:t>
            </a:r>
            <a:endParaRPr lang="ro-RO" sz="1800" dirty="0"/>
          </a:p>
          <a:p>
            <a:r>
              <a:rPr lang="en-US" sz="1800" b="1" dirty="0"/>
              <a:t>NOTA 1 </a:t>
            </a:r>
            <a:r>
              <a:rPr lang="en-US" sz="1800" dirty="0" err="1"/>
              <a:t>Proprietățile</a:t>
            </a:r>
            <a:r>
              <a:rPr lang="en-US" sz="1800" dirty="0"/>
              <a:t> care nu </a:t>
            </a:r>
            <a:r>
              <a:rPr lang="en-US" sz="1800" dirty="0" err="1"/>
              <a:t>sunt</a:t>
            </a:r>
            <a:r>
              <a:rPr lang="en-US" sz="1800" dirty="0"/>
              <a:t> </a:t>
            </a:r>
            <a:r>
              <a:rPr lang="en-US" sz="1800" dirty="0" err="1"/>
              <a:t>extrapolări</a:t>
            </a:r>
            <a:r>
              <a:rPr lang="en-US" sz="1800" dirty="0"/>
              <a:t> de la o </a:t>
            </a:r>
            <a:r>
              <a:rPr lang="en-US" sz="1800" dirty="0" err="1"/>
              <a:t>dimensiune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mare </a:t>
            </a:r>
            <a:r>
              <a:rPr lang="en-US" sz="1800" dirty="0" err="1"/>
              <a:t>vor</a:t>
            </a:r>
            <a:r>
              <a:rPr lang="en-US" sz="1800" dirty="0"/>
              <a:t> fi de </a:t>
            </a:r>
            <a:r>
              <a:rPr lang="en-US" sz="1800" dirty="0" err="1"/>
              <a:t>obicei</a:t>
            </a:r>
            <a:r>
              <a:rPr lang="en-US" sz="1800" dirty="0"/>
              <a:t>, </a:t>
            </a:r>
            <a:r>
              <a:rPr lang="en-US" sz="1800" dirty="0" err="1"/>
              <a:t>dar</a:t>
            </a:r>
            <a:r>
              <a:rPr lang="en-US" sz="1800" dirty="0"/>
              <a:t> nu </a:t>
            </a:r>
            <a:r>
              <a:rPr lang="en-US" sz="1800" dirty="0" err="1"/>
              <a:t>exclusiv</a:t>
            </a:r>
            <a:r>
              <a:rPr lang="en-US" sz="1800" dirty="0"/>
              <a:t>,</a:t>
            </a:r>
            <a:r>
              <a:rPr lang="ro-RO" sz="1800" dirty="0"/>
              <a:t> </a:t>
            </a:r>
            <a:r>
              <a:rPr lang="en-US" sz="1800" dirty="0" err="1"/>
              <a:t>expuse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această</a:t>
            </a:r>
            <a:r>
              <a:rPr lang="en-US" sz="1800" dirty="0"/>
              <a:t> </a:t>
            </a:r>
            <a:r>
              <a:rPr lang="en-US" sz="1800" dirty="0" err="1"/>
              <a:t>gamă</a:t>
            </a:r>
            <a:r>
              <a:rPr lang="en-US" sz="1800" dirty="0"/>
              <a:t> de </a:t>
            </a:r>
            <a:r>
              <a:rPr lang="en-US" sz="1800" dirty="0" err="1"/>
              <a:t>dimensiuni</a:t>
            </a:r>
            <a:r>
              <a:rPr lang="en-US" sz="1800" dirty="0"/>
              <a:t>.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astfel</a:t>
            </a:r>
            <a:r>
              <a:rPr lang="en-US" sz="1800" dirty="0"/>
              <a:t> de </a:t>
            </a:r>
            <a:r>
              <a:rPr lang="en-US" sz="1800" dirty="0" err="1"/>
              <a:t>proprietăți</a:t>
            </a:r>
            <a:r>
              <a:rPr lang="en-US" sz="1800" dirty="0"/>
              <a:t> </a:t>
            </a:r>
            <a:r>
              <a:rPr lang="en-US" sz="1800" dirty="0" err="1"/>
              <a:t>limitele</a:t>
            </a:r>
            <a:r>
              <a:rPr lang="en-US" sz="1800" dirty="0"/>
              <a:t> de </a:t>
            </a:r>
            <a:r>
              <a:rPr lang="en-US" sz="1800" dirty="0" err="1"/>
              <a:t>dimensiune</a:t>
            </a:r>
            <a:r>
              <a:rPr lang="en-US" sz="1800" dirty="0"/>
              <a:t> </a:t>
            </a:r>
            <a:r>
              <a:rPr lang="en-US" sz="1800" dirty="0" err="1"/>
              <a:t>sunt</a:t>
            </a:r>
            <a:r>
              <a:rPr lang="en-US" sz="1800" dirty="0"/>
              <a:t> considerate </a:t>
            </a:r>
            <a:r>
              <a:rPr lang="en-US" sz="1800" dirty="0" err="1"/>
              <a:t>aproximative</a:t>
            </a:r>
            <a:r>
              <a:rPr lang="en-US" sz="1800" dirty="0"/>
              <a:t>.</a:t>
            </a:r>
            <a:endParaRPr lang="ro-RO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3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006267-08C9-B87E-7FC5-EBEEC87C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Nanotehnologia </a:t>
            </a:r>
            <a:r>
              <a:rPr lang="ro-RO" dirty="0" err="1"/>
              <a:t>vs</a:t>
            </a:r>
            <a:r>
              <a:rPr lang="ro-RO" dirty="0"/>
              <a:t> Metrologia 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E76B373-FA37-007A-F3F7-C34BC226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2"/>
          </a:xfrm>
        </p:spPr>
        <p:txBody>
          <a:bodyPr/>
          <a:lstStyle/>
          <a:p>
            <a:r>
              <a:rPr lang="en-US" sz="2400" b="1" dirty="0"/>
              <a:t>NOTA 2</a:t>
            </a:r>
            <a:r>
              <a:rPr lang="en-US" sz="2400" dirty="0"/>
              <a:t> </a:t>
            </a:r>
            <a:r>
              <a:rPr lang="en-US" sz="2400" dirty="0" err="1"/>
              <a:t>Limita</a:t>
            </a:r>
            <a:r>
              <a:rPr lang="en-US" sz="2400" dirty="0"/>
              <a:t> </a:t>
            </a:r>
            <a:r>
              <a:rPr lang="en-US" sz="2400" dirty="0" err="1"/>
              <a:t>inferioară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această</a:t>
            </a:r>
            <a:r>
              <a:rPr lang="en-US" sz="2400" dirty="0"/>
              <a:t> </a:t>
            </a:r>
            <a:r>
              <a:rPr lang="en-US" sz="2400" dirty="0" err="1"/>
              <a:t>definiție</a:t>
            </a:r>
            <a:r>
              <a:rPr lang="en-US" sz="2400" dirty="0"/>
              <a:t> (</a:t>
            </a:r>
            <a:r>
              <a:rPr lang="en-US" sz="2400" dirty="0" err="1"/>
              <a:t>aprox</a:t>
            </a:r>
            <a:r>
              <a:rPr lang="ro-RO" sz="2400" dirty="0"/>
              <a:t>.</a:t>
            </a:r>
            <a:r>
              <a:rPr lang="en-US" sz="2400" dirty="0"/>
              <a:t> 1 nm)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introdusă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evita</a:t>
            </a:r>
            <a:r>
              <a:rPr lang="en-US" sz="2400" dirty="0"/>
              <a:t> un</a:t>
            </a:r>
            <a:r>
              <a:rPr lang="ro-RO" sz="2400" dirty="0"/>
              <a:t>/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grupuri</a:t>
            </a:r>
            <a:r>
              <a:rPr lang="en-US" sz="2400" dirty="0"/>
              <a:t> </a:t>
            </a:r>
            <a:r>
              <a:rPr lang="ro-RO" sz="2400" dirty="0"/>
              <a:t>mici </a:t>
            </a:r>
            <a:r>
              <a:rPr lang="en-US" sz="2400" dirty="0"/>
              <a:t>de </a:t>
            </a:r>
            <a:r>
              <a:rPr lang="en-US" sz="2400" dirty="0" err="1"/>
              <a:t>atomi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fie </a:t>
            </a:r>
            <a:r>
              <a:rPr lang="en-US" sz="2400" dirty="0" err="1"/>
              <a:t>desemnate</a:t>
            </a:r>
            <a:r>
              <a:rPr lang="en-US" sz="2400" dirty="0"/>
              <a:t> ca nano-</a:t>
            </a:r>
            <a:r>
              <a:rPr lang="en-US" sz="2400" dirty="0" err="1"/>
              <a:t>obiecte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elemente</a:t>
            </a:r>
            <a:r>
              <a:rPr lang="en-US" sz="2400" dirty="0"/>
              <a:t> ale </a:t>
            </a:r>
            <a:r>
              <a:rPr lang="en-US" sz="2400" dirty="0" err="1"/>
              <a:t>nanostructurilor</a:t>
            </a:r>
            <a:r>
              <a:rPr lang="en-US" sz="2400" dirty="0"/>
              <a:t>, </a:t>
            </a:r>
            <a:r>
              <a:rPr lang="en-US" sz="2400" dirty="0" err="1"/>
              <a:t>ceea</a:t>
            </a:r>
            <a:r>
              <a:rPr lang="en-US" sz="2400" dirty="0"/>
              <a:t> </a:t>
            </a:r>
            <a:r>
              <a:rPr lang="ro-RO" sz="2400" dirty="0"/>
              <a:t>s-ar </a:t>
            </a:r>
            <a:r>
              <a:rPr lang="en-US" sz="2400" dirty="0" err="1"/>
              <a:t>subînțele</a:t>
            </a:r>
            <a:r>
              <a:rPr lang="ro-RO" sz="2400" dirty="0" err="1"/>
              <a:t>ge</a:t>
            </a:r>
            <a:r>
              <a:rPr lang="en-US" sz="2400" dirty="0"/>
              <a:t> de </a:t>
            </a:r>
            <a:r>
              <a:rPr lang="en-US" sz="2400" dirty="0" err="1"/>
              <a:t>absența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limite</a:t>
            </a:r>
            <a:r>
              <a:rPr lang="en-US" sz="2400" dirty="0"/>
              <a:t> </a:t>
            </a:r>
            <a:r>
              <a:rPr lang="en-US" sz="2400" dirty="0" err="1"/>
              <a:t>inferioare</a:t>
            </a:r>
            <a:r>
              <a:rPr lang="en-US" sz="2400" dirty="0"/>
              <a:t>”.</a:t>
            </a:r>
            <a:endParaRPr lang="ro-RO" sz="2400" dirty="0"/>
          </a:p>
          <a:p>
            <a:r>
              <a:rPr lang="en-US" sz="2400" dirty="0" err="1"/>
              <a:t>Această</a:t>
            </a:r>
            <a:r>
              <a:rPr lang="en-US" sz="2400" dirty="0"/>
              <a:t> </a:t>
            </a:r>
            <a:r>
              <a:rPr lang="en-US" sz="2400" dirty="0" err="1"/>
              <a:t>definiție</a:t>
            </a:r>
            <a:r>
              <a:rPr lang="en-US" sz="2400" dirty="0"/>
              <a:t> </a:t>
            </a:r>
            <a:r>
              <a:rPr lang="en-US" sz="2400" dirty="0" err="1"/>
              <a:t>implică</a:t>
            </a:r>
            <a:r>
              <a:rPr lang="en-US" sz="2400" dirty="0"/>
              <a:t> </a:t>
            </a:r>
            <a:r>
              <a:rPr lang="en-US" sz="2400" dirty="0" err="1"/>
              <a:t>faptul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„</a:t>
            </a:r>
            <a:r>
              <a:rPr lang="ro-RO" sz="2400" dirty="0" err="1"/>
              <a:t>nano</a:t>
            </a:r>
            <a:r>
              <a:rPr lang="en-US" sz="2400" dirty="0" err="1"/>
              <a:t>scală</a:t>
            </a:r>
            <a:r>
              <a:rPr lang="en-US" sz="2400" dirty="0"/>
              <a:t>” </a:t>
            </a:r>
            <a:r>
              <a:rPr lang="en-US" sz="2400" dirty="0" err="1"/>
              <a:t>este</a:t>
            </a:r>
            <a:r>
              <a:rPr lang="en-US" sz="2400" dirty="0"/>
              <a:t> de </a:t>
            </a:r>
            <a:r>
              <a:rPr lang="en-US" sz="2400" dirty="0" err="1"/>
              <a:t>fapt</a:t>
            </a:r>
            <a:r>
              <a:rPr lang="en-US" sz="2400" dirty="0"/>
              <a:t> </a:t>
            </a:r>
            <a:r>
              <a:rPr lang="en-US" sz="2400" dirty="0" err="1"/>
              <a:t>prescurtarea</a:t>
            </a:r>
            <a:r>
              <a:rPr lang="en-US" sz="2400" dirty="0"/>
              <a:t> „</a:t>
            </a:r>
            <a:r>
              <a:rPr lang="en-US" sz="2400" dirty="0" err="1"/>
              <a:t>scală</a:t>
            </a:r>
            <a:r>
              <a:rPr lang="en-US" sz="2400" dirty="0"/>
              <a:t> </a:t>
            </a:r>
            <a:r>
              <a:rPr lang="en-US" sz="2400" dirty="0" err="1"/>
              <a:t>nanometrică</a:t>
            </a:r>
            <a:r>
              <a:rPr lang="en-US" sz="2400" dirty="0"/>
              <a:t>”. </a:t>
            </a:r>
          </a:p>
          <a:p>
            <a:r>
              <a:rPr lang="en-US" sz="2400" dirty="0"/>
              <a:t>Nota 1 a </a:t>
            </a:r>
            <a:r>
              <a:rPr lang="en-US" sz="2400" dirty="0" err="1"/>
              <a:t>definiției</a:t>
            </a:r>
            <a:r>
              <a:rPr lang="en-US" sz="2400" dirty="0"/>
              <a:t> de </a:t>
            </a:r>
            <a:r>
              <a:rPr lang="en-US" sz="2400" dirty="0" err="1"/>
              <a:t>mai</a:t>
            </a:r>
            <a:r>
              <a:rPr lang="en-US" sz="2400" dirty="0"/>
              <a:t> sus </a:t>
            </a:r>
            <a:r>
              <a:rPr lang="en-US" sz="2400" dirty="0" err="1"/>
              <a:t>este</a:t>
            </a:r>
            <a:r>
              <a:rPr lang="ro-RO" sz="2400" dirty="0"/>
              <a:t> </a:t>
            </a:r>
            <a:r>
              <a:rPr lang="en-US" sz="2400" dirty="0"/>
              <a:t>o </a:t>
            </a:r>
            <a:r>
              <a:rPr lang="en-US" sz="2400" dirty="0" err="1"/>
              <a:t>reamintire</a:t>
            </a:r>
            <a:r>
              <a:rPr lang="en-US" sz="2400" dirty="0"/>
              <a:t> a </a:t>
            </a:r>
            <a:r>
              <a:rPr lang="en-US" sz="2400" dirty="0" err="1"/>
              <a:t>potențialului</a:t>
            </a:r>
            <a:r>
              <a:rPr lang="en-US" sz="2400" dirty="0"/>
              <a:t> </a:t>
            </a:r>
            <a:r>
              <a:rPr lang="en-US" sz="2400" dirty="0" err="1"/>
              <a:t>nanotehnologiei</a:t>
            </a:r>
            <a:r>
              <a:rPr lang="en-US" sz="2400" dirty="0"/>
              <a:t>, care nu </a:t>
            </a:r>
            <a:r>
              <a:rPr lang="en-US" sz="2400" dirty="0" err="1"/>
              <a:t>decurge</a:t>
            </a:r>
            <a:r>
              <a:rPr lang="en-US" sz="2400" dirty="0"/>
              <a:t> </a:t>
            </a:r>
            <a:r>
              <a:rPr lang="en-US" sz="2400" dirty="0" err="1"/>
              <a:t>doar</a:t>
            </a:r>
            <a:r>
              <a:rPr lang="en-US" sz="2400" dirty="0"/>
              <a:t> din </a:t>
            </a:r>
            <a:r>
              <a:rPr lang="en-US" sz="2400" dirty="0" err="1"/>
              <a:t>considerente</a:t>
            </a:r>
            <a:r>
              <a:rPr lang="en-US" sz="2400" dirty="0"/>
              <a:t> de </a:t>
            </a:r>
            <a:r>
              <a:rPr lang="en-US" sz="2400" dirty="0" err="1"/>
              <a:t>scară</a:t>
            </a:r>
            <a:r>
              <a:rPr lang="en-US" sz="2400" dirty="0"/>
              <a:t>, ci</a:t>
            </a:r>
            <a:r>
              <a:rPr lang="ro-RO" sz="2400" dirty="0"/>
              <a:t> </a:t>
            </a:r>
            <a:r>
              <a:rPr lang="en-US" sz="2400" dirty="0"/>
              <a:t>din </a:t>
            </a:r>
            <a:r>
              <a:rPr lang="en-US" sz="2400" dirty="0" err="1"/>
              <a:t>proprietăți</a:t>
            </a:r>
            <a:r>
              <a:rPr lang="en-US" sz="2400" dirty="0"/>
              <a:t> </a:t>
            </a:r>
            <a:r>
              <a:rPr lang="en-US" sz="2400" dirty="0" err="1"/>
              <a:t>noi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374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530</TotalTime>
  <Words>5547</Words>
  <Application>Microsoft Office PowerPoint</Application>
  <PresentationFormat>Expunere pe ecran (4:3)</PresentationFormat>
  <Paragraphs>266</Paragraphs>
  <Slides>53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53</vt:i4>
      </vt:variant>
    </vt:vector>
  </HeadingPairs>
  <TitlesOfParts>
    <vt:vector size="57" baseType="lpstr">
      <vt:lpstr>Arial</vt:lpstr>
      <vt:lpstr>Cambria</vt:lpstr>
      <vt:lpstr>Roboto</vt:lpstr>
      <vt:lpstr>Default Design</vt:lpstr>
      <vt:lpstr>Tema  Întroducere în Nanometrologie și Instrumentație pentru Nanoinginerie</vt:lpstr>
      <vt:lpstr>Importanța nanometrologiei</vt:lpstr>
      <vt:lpstr>Introduction to Nanometrology: What is it? Why is it important? What are the main challenges? </vt:lpstr>
      <vt:lpstr>Introducere in nanometrologie</vt:lpstr>
      <vt:lpstr>Beneficiul teoretic și științific al metrologiei</vt:lpstr>
      <vt:lpstr>Beneficiul practic al metrologiei</vt:lpstr>
      <vt:lpstr>Nanotehnologia vs Metrologia </vt:lpstr>
      <vt:lpstr>Nanotehnologia vs Metrologia </vt:lpstr>
      <vt:lpstr>Nanotehnologia vs Metrologia </vt:lpstr>
      <vt:lpstr>Nanotehnologia vs Metrologia</vt:lpstr>
      <vt:lpstr>Nanometrologia iarăși</vt:lpstr>
      <vt:lpstr>Care sunt provocările în metrologie la scară nanometrică? </vt:lpstr>
      <vt:lpstr>Prezentare PowerPoint</vt:lpstr>
      <vt:lpstr>Nanometrology streams: research-oriented and industrial</vt:lpstr>
      <vt:lpstr>Aplicarea posibilă a efectelor în nanomateriale</vt:lpstr>
      <vt:lpstr>Prezentare PowerPoint</vt:lpstr>
      <vt:lpstr>Clasificarea nanometrologiei</vt:lpstr>
      <vt:lpstr>Prezentare PowerPoint</vt:lpstr>
      <vt:lpstr>Semiconductor and Quantum electronics</vt:lpstr>
      <vt:lpstr>Bionanometrologia</vt:lpstr>
      <vt:lpstr>Complexitatea nanometrologiei: actorii din domeniu</vt:lpstr>
      <vt:lpstr>Prezentare PowerPoint</vt:lpstr>
      <vt:lpstr>Rolul universităților, centrelor de cercetare în nanometrologie</vt:lpstr>
      <vt:lpstr>Rolul organelor de reglementare</vt:lpstr>
      <vt:lpstr>Rolul industriei / producătorilor de mărfuri și servicii</vt:lpstr>
      <vt:lpstr>Entități metrologice</vt:lpstr>
      <vt:lpstr>Entități metrologice</vt:lpstr>
      <vt:lpstr>Consumatoii, cetățenii</vt:lpstr>
      <vt:lpstr>Nanometrologia vs Standardizarea</vt:lpstr>
      <vt:lpstr>Problemele de reglementare de cea mai mare importanță:</vt:lpstr>
      <vt:lpstr>Prezentare PowerPoint</vt:lpstr>
      <vt:lpstr>Prezentare PowerPoint</vt:lpstr>
      <vt:lpstr>Prezentare PowerPoint</vt:lpstr>
      <vt:lpstr>Nanometrologia vs Standardizare</vt:lpstr>
      <vt:lpstr>Metrologia vs Standardizare</vt:lpstr>
      <vt:lpstr>Metrologia vs Standardizare</vt:lpstr>
      <vt:lpstr>Metrologia vs Standardizare</vt:lpstr>
      <vt:lpstr>Metrologia vs Standardizare</vt:lpstr>
      <vt:lpstr>Prezentare PowerPoint</vt:lpstr>
      <vt:lpstr>Current and potential future liaisons of ISO/TC 229 (source: ISO/TC 229 overview by Peter Hatto, Chairman of ISO/TC 229) </vt:lpstr>
      <vt:lpstr>Prezentare PowerPoint</vt:lpstr>
      <vt:lpstr>Cerințe metrologice pentru măsurători în nanoindustrie</vt:lpstr>
      <vt:lpstr>Importanța metrologiei</vt:lpstr>
      <vt:lpstr>Prezentare PowerPoint</vt:lpstr>
      <vt:lpstr>Prezentare PowerPoint</vt:lpstr>
      <vt:lpstr>Prezentare PowerPoint</vt:lpstr>
      <vt:lpstr>Prezentare PowerPoint</vt:lpstr>
      <vt:lpstr>IMPORTANCE OF DIMENSION AND SIZE DISTRIBUTION IN NANOSTRUCTURE</vt:lpstr>
      <vt:lpstr>IMPORTANCE OF DIMENSION AND SIZE DISTRIBUTION IN NANOSTRUCTURE</vt:lpstr>
      <vt:lpstr>IMPORTANCE OF DIMENSION AND SIZE DISTRIBUTION IN NANOSTRUCTURE</vt:lpstr>
      <vt:lpstr>Clasificarea nanomaterialelor</vt:lpstr>
      <vt:lpstr>Clasificarea nanomaterialelor</vt:lpstr>
      <vt:lpstr>Modelarea și simularea computerizată în asistarea modului de măsurători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Întroducere în Instrumentație și Metrologie pentru Nanoinginerie</dc:title>
  <dc:subject>DigitalOfficePro Free Templates</dc:subject>
  <dc:creator>buzdugan artur</dc:creator>
  <cp:keywords>Templates; PowerPoint; DigitalOfficePro; Free</cp:keywords>
  <cp:lastModifiedBy>buzdugan artur</cp:lastModifiedBy>
  <cp:revision>40</cp:revision>
  <dcterms:created xsi:type="dcterms:W3CDTF">2024-06-17T15:33:16Z</dcterms:created>
  <dcterms:modified xsi:type="dcterms:W3CDTF">2024-10-15T11:26:34Z</dcterms:modified>
  <cp:category>Templates;PowerPoint</cp:category>
</cp:coreProperties>
</file>