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4937" autoAdjust="0"/>
  </p:normalViewPr>
  <p:slideViewPr>
    <p:cSldViewPr snapToGrid="0">
      <p:cViewPr varScale="1">
        <p:scale>
          <a:sx n="106" d="100"/>
          <a:sy n="106" d="100"/>
        </p:scale>
        <p:origin x="100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27F67-3A50-4297-B8B6-693DA88AA5E4}" type="datetimeFigureOut">
              <a:rPr lang="en-US" smtClean="0"/>
              <a:t>4/19/2021</a:t>
            </a:fld>
            <a:endParaRPr lang="en-US"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58DB0D-707A-4B4F-9F6C-74B60B20FB92}" type="slidenum">
              <a:rPr lang="en-US" smtClean="0"/>
              <a:t>‹#›</a:t>
            </a:fld>
            <a:endParaRPr lang="en-US" dirty="0"/>
          </a:p>
        </p:txBody>
      </p:sp>
    </p:spTree>
    <p:extLst>
      <p:ext uri="{BB962C8B-B14F-4D97-AF65-F5344CB8AC3E}">
        <p14:creationId xmlns:p14="http://schemas.microsoft.com/office/powerpoint/2010/main" val="1570655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6858DB0D-707A-4B4F-9F6C-74B60B20FB92}" type="slidenum">
              <a:rPr lang="en-US" smtClean="0"/>
              <a:t>4</a:t>
            </a:fld>
            <a:endParaRPr lang="en-US" dirty="0"/>
          </a:p>
        </p:txBody>
      </p:sp>
    </p:spTree>
    <p:extLst>
      <p:ext uri="{BB962C8B-B14F-4D97-AF65-F5344CB8AC3E}">
        <p14:creationId xmlns:p14="http://schemas.microsoft.com/office/powerpoint/2010/main" val="4040469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153801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134420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218976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64619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906351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301116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2052972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282048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148447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417882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369606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CAE28-B5DB-416C-BBE2-FF443ED9C5B5}" type="datetimeFigureOut">
              <a:rPr lang="en-US" smtClean="0"/>
              <a:t>4/19/2021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C0902-DFCD-4542-83AB-0F1E2C26E220}" type="slidenum">
              <a:rPr lang="en-US" smtClean="0"/>
              <a:t>‹#›</a:t>
            </a:fld>
            <a:endParaRPr lang="en-US" dirty="0"/>
          </a:p>
        </p:txBody>
      </p:sp>
    </p:spTree>
    <p:extLst>
      <p:ext uri="{BB962C8B-B14F-4D97-AF65-F5344CB8AC3E}">
        <p14:creationId xmlns:p14="http://schemas.microsoft.com/office/powerpoint/2010/main" val="14515823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34564" y="422567"/>
            <a:ext cx="11633703" cy="1426913"/>
          </a:xfrm>
        </p:spPr>
        <p:txBody>
          <a:bodyPr anchor="t">
            <a:normAutofit fontScale="90000"/>
          </a:bodyPr>
          <a:lstStyle/>
          <a:p>
            <a:r>
              <a:rPr lang="ro-MD" sz="5400" b="1" dirty="0" smtClean="0">
                <a:latin typeface="Times New Roman" panose="02020603050405020304" pitchFamily="18" charset="0"/>
                <a:cs typeface="Times New Roman" panose="02020603050405020304" pitchFamily="18" charset="0"/>
              </a:rPr>
              <a:t>REȚELE DE CALCULATOARE</a:t>
            </a:r>
            <a:br>
              <a:rPr lang="ro-MD" sz="5400" b="1" dirty="0" smtClean="0">
                <a:latin typeface="Times New Roman" panose="02020603050405020304" pitchFamily="18" charset="0"/>
                <a:cs typeface="Times New Roman" panose="02020603050405020304" pitchFamily="18" charset="0"/>
              </a:rPr>
            </a:br>
            <a:r>
              <a:rPr lang="en-GB" sz="3200" dirty="0" smtClean="0">
                <a:latin typeface="Times New Roman" panose="02020603050405020304" pitchFamily="18" charset="0"/>
                <a:cs typeface="Times New Roman" panose="02020603050405020304" pitchFamily="18" charset="0"/>
              </a:rPr>
              <a:t>T</a:t>
            </a:r>
            <a:r>
              <a:rPr lang="ro-MD" sz="3200" dirty="0" smtClean="0">
                <a:latin typeface="Times New Roman" panose="02020603050405020304" pitchFamily="18" charset="0"/>
                <a:cs typeface="Times New Roman" panose="02020603050405020304" pitchFamily="18" charset="0"/>
              </a:rPr>
              <a:t>.2 </a:t>
            </a:r>
            <a:r>
              <a:rPr lang="ro-MD" sz="3200" dirty="0" smtClean="0">
                <a:latin typeface="Times New Roman" panose="02020603050405020304" pitchFamily="18" charset="0"/>
                <a:cs typeface="Times New Roman" panose="02020603050405020304" pitchFamily="18" charset="0"/>
              </a:rPr>
              <a:t>–</a:t>
            </a:r>
            <a:r>
              <a:rPr lang="en-GB" sz="4000" b="1" dirty="0" err="1" smtClean="0">
                <a:latin typeface="Times New Roman" panose="02020603050405020304" pitchFamily="18" charset="0"/>
                <a:ea typeface="+mn-ea"/>
                <a:cs typeface="Times New Roman" panose="02020603050405020304" pitchFamily="18" charset="0"/>
              </a:rPr>
              <a:t>Modele</a:t>
            </a:r>
            <a:r>
              <a:rPr lang="en-GB" sz="4000" b="1" dirty="0" smtClean="0">
                <a:latin typeface="Times New Roman" panose="02020603050405020304" pitchFamily="18" charset="0"/>
                <a:ea typeface="+mn-ea"/>
                <a:cs typeface="Times New Roman" panose="02020603050405020304" pitchFamily="18" charset="0"/>
              </a:rPr>
              <a:t> </a:t>
            </a:r>
            <a:r>
              <a:rPr lang="en-GB" sz="4000" b="1" dirty="0">
                <a:latin typeface="Times New Roman" panose="02020603050405020304" pitchFamily="18" charset="0"/>
                <a:ea typeface="+mn-ea"/>
                <a:cs typeface="Times New Roman" panose="02020603050405020304" pitchFamily="18" charset="0"/>
              </a:rPr>
              <a:t>etalon</a:t>
            </a:r>
            <a:r>
              <a:rPr lang="ro-MD" sz="4000" b="1" dirty="0">
                <a:latin typeface="Times New Roman" panose="02020603050405020304" pitchFamily="18" charset="0"/>
                <a:ea typeface="+mn-ea"/>
                <a:cs typeface="Times New Roman" panose="02020603050405020304" pitchFamily="18" charset="0"/>
              </a:rPr>
              <a:t> </a:t>
            </a:r>
            <a:r>
              <a:rPr lang="ro-RO" sz="4000" b="1" dirty="0">
                <a:latin typeface="Times New Roman" panose="02020603050405020304" pitchFamily="18" charset="0"/>
                <a:ea typeface="+mn-ea"/>
                <a:cs typeface="Times New Roman" panose="02020603050405020304" pitchFamily="18" charset="0"/>
              </a:rPr>
              <a:t>ISO-OSI, TCP/IP</a:t>
            </a:r>
            <a:r>
              <a:rPr lang="en-US" dirty="0"/>
              <a:t/>
            </a:r>
            <a:br>
              <a:rPr lang="en-US" dirty="0"/>
            </a:br>
            <a:r>
              <a:rPr lang="en-US" dirty="0"/>
              <a:t/>
            </a:r>
            <a:br>
              <a:rPr lang="en-US" dirty="0"/>
            </a:b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ro-RO"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5" name="Подзаголовок 4"/>
          <p:cNvSpPr>
            <a:spLocks noGrp="1"/>
          </p:cNvSpPr>
          <p:nvPr>
            <p:ph type="subTitle" idx="1"/>
          </p:nvPr>
        </p:nvSpPr>
        <p:spPr>
          <a:xfrm>
            <a:off x="1406305" y="6047715"/>
            <a:ext cx="9144000" cy="495678"/>
          </a:xfrm>
        </p:spPr>
        <p:txBody>
          <a:bodyPr/>
          <a:lstStyle/>
          <a:p>
            <a:r>
              <a:rPr lang="ro-MD" dirty="0" smtClean="0"/>
              <a:t>Conf. Univ. Dr. Crețu Vasilii</a:t>
            </a:r>
            <a:endParaRPr lang="en-US" dirty="0"/>
          </a:p>
        </p:txBody>
      </p:sp>
      <p:sp>
        <p:nvSpPr>
          <p:cNvPr id="2" name="TextBox 1"/>
          <p:cNvSpPr txBox="1"/>
          <p:nvPr/>
        </p:nvSpPr>
        <p:spPr>
          <a:xfrm>
            <a:off x="337239" y="2740440"/>
            <a:ext cx="11631441" cy="646331"/>
          </a:xfrm>
          <a:prstGeom prst="rect">
            <a:avLst/>
          </a:prstGeom>
          <a:noFill/>
        </p:spPr>
        <p:txBody>
          <a:bodyPr wrap="square" rtlCol="0">
            <a:spAutoFit/>
          </a:bodyPr>
          <a:lstStyle/>
          <a:p>
            <a:r>
              <a:rPr lang="ro-MD" b="1" dirty="0" smtClean="0"/>
              <a:t>Scopul Lecției: </a:t>
            </a:r>
            <a:r>
              <a:rPr lang="ro-MD" b="1" dirty="0" smtClean="0"/>
              <a:t>De a face cunoștință cu noțiunea de modele de referință și de a înțelege noțiunea de niveluri și stivă de protocoale.</a:t>
            </a:r>
            <a:endParaRPr lang="en-US" dirty="0"/>
          </a:p>
        </p:txBody>
      </p:sp>
      <p:sp>
        <p:nvSpPr>
          <p:cNvPr id="6" name="TextBox 5"/>
          <p:cNvSpPr txBox="1"/>
          <p:nvPr/>
        </p:nvSpPr>
        <p:spPr>
          <a:xfrm>
            <a:off x="0" y="1764713"/>
            <a:ext cx="12192000" cy="646331"/>
          </a:xfrm>
          <a:prstGeom prst="rect">
            <a:avLst/>
          </a:prstGeom>
          <a:noFill/>
        </p:spPr>
        <p:txBody>
          <a:bodyPr wrap="square" rtlCol="0">
            <a:spAutoFit/>
          </a:bodyPr>
          <a:lstStyle/>
          <a:p>
            <a:r>
              <a:rPr lang="ro-RO" b="1" dirty="0"/>
              <a:t>Protocoale de </a:t>
            </a:r>
            <a:r>
              <a:rPr lang="ro-RO" b="1" dirty="0"/>
              <a:t>comunicație, </a:t>
            </a:r>
            <a:r>
              <a:rPr lang="ro-RO" b="1" dirty="0"/>
              <a:t>Modelul de reţea </a:t>
            </a:r>
            <a:r>
              <a:rPr lang="ro-RO" b="1" dirty="0" smtClean="0"/>
              <a:t>OSI, </a:t>
            </a:r>
            <a:r>
              <a:rPr lang="ro-RO" b="1" dirty="0"/>
              <a:t>Avantajele folosirii </a:t>
            </a:r>
            <a:r>
              <a:rPr lang="ro-RO" b="1" dirty="0" smtClean="0"/>
              <a:t>OSI, </a:t>
            </a:r>
            <a:r>
              <a:rPr lang="ro-RO" b="1" dirty="0"/>
              <a:t>Caracteristicile modelului </a:t>
            </a:r>
            <a:r>
              <a:rPr lang="ro-RO" b="1" dirty="0" smtClean="0"/>
              <a:t>OSI, </a:t>
            </a:r>
            <a:r>
              <a:rPr lang="ro-RO" b="1" dirty="0"/>
              <a:t>Modelul </a:t>
            </a:r>
            <a:r>
              <a:rPr lang="ro-RO" b="1" dirty="0" smtClean="0"/>
              <a:t>TCP/IP, </a:t>
            </a:r>
            <a:r>
              <a:rPr lang="ro-RO" b="1" dirty="0"/>
              <a:t>Compararea </a:t>
            </a:r>
            <a:r>
              <a:rPr lang="ro-RO" b="1" dirty="0" smtClean="0"/>
              <a:t>modelului ISO-OSI și TCP/IP.</a:t>
            </a:r>
            <a:endParaRPr lang="en-US" dirty="0"/>
          </a:p>
        </p:txBody>
      </p:sp>
      <p:sp>
        <p:nvSpPr>
          <p:cNvPr id="3" name="Прямоугольник 2"/>
          <p:cNvSpPr/>
          <p:nvPr/>
        </p:nvSpPr>
        <p:spPr>
          <a:xfrm>
            <a:off x="434564" y="3948335"/>
            <a:ext cx="10234945" cy="1754326"/>
          </a:xfrm>
          <a:prstGeom prst="rect">
            <a:avLst/>
          </a:prstGeom>
        </p:spPr>
        <p:txBody>
          <a:bodyPr wrap="square">
            <a:spAutoFit/>
          </a:bodyPr>
          <a:lstStyle/>
          <a:p>
            <a:r>
              <a:rPr lang="ro-RO" b="1" dirty="0"/>
              <a:t>Studentul trebuie </a:t>
            </a:r>
            <a:r>
              <a:rPr lang="ro-RO" b="1" i="1" dirty="0"/>
              <a:t>să cunoască:</a:t>
            </a:r>
            <a:endParaRPr lang="ro-RO" b="1" dirty="0"/>
          </a:p>
          <a:p>
            <a:r>
              <a:rPr lang="ro-RO" b="1" i="1" dirty="0"/>
              <a:t>§  </a:t>
            </a:r>
            <a:r>
              <a:rPr lang="ro-RO" b="1" i="1" dirty="0" smtClean="0"/>
              <a:t>Noțiunea de </a:t>
            </a:r>
            <a:r>
              <a:rPr lang="ro-RO" b="1" i="1" dirty="0" smtClean="0"/>
              <a:t>protocol de comunicație</a:t>
            </a:r>
            <a:endParaRPr lang="ro-RO" b="1" dirty="0"/>
          </a:p>
          <a:p>
            <a:r>
              <a:rPr lang="ro-RO" b="1" i="1" dirty="0"/>
              <a:t>§  </a:t>
            </a:r>
            <a:r>
              <a:rPr lang="ro-RO" b="1" i="1" dirty="0" smtClean="0"/>
              <a:t>Noțiunea de model de referință</a:t>
            </a:r>
            <a:endParaRPr lang="ro-RO" b="1" dirty="0"/>
          </a:p>
          <a:p>
            <a:r>
              <a:rPr lang="ro-RO" b="1" i="1" dirty="0"/>
              <a:t>§  </a:t>
            </a:r>
            <a:r>
              <a:rPr lang="ro-RO" b="1" i="1" dirty="0" smtClean="0"/>
              <a:t>Nivelele modelului ISO-OSI</a:t>
            </a:r>
            <a:endParaRPr lang="ro-RO" b="1" i="1" dirty="0" smtClean="0"/>
          </a:p>
          <a:p>
            <a:r>
              <a:rPr lang="ro-RO" b="1" i="1" dirty="0" smtClean="0"/>
              <a:t>§  Modelul TCP/IP</a:t>
            </a:r>
            <a:endParaRPr lang="ro-RO" b="1" dirty="0" smtClean="0"/>
          </a:p>
          <a:p>
            <a:r>
              <a:rPr lang="ro-RO" b="1" i="1" dirty="0" smtClean="0"/>
              <a:t>§ Compararea modelelor de referinta</a:t>
            </a:r>
            <a:endParaRPr lang="ro-RO" b="1" dirty="0" smtClean="0"/>
          </a:p>
        </p:txBody>
      </p:sp>
    </p:spTree>
    <p:extLst>
      <p:ext uri="{BB962C8B-B14F-4D97-AF65-F5344CB8AC3E}">
        <p14:creationId xmlns:p14="http://schemas.microsoft.com/office/powerpoint/2010/main" val="2699953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1050" y="0"/>
            <a:ext cx="10515600" cy="574213"/>
          </a:xfrm>
        </p:spPr>
        <p:txBody>
          <a:bodyPr>
            <a:normAutofit fontScale="90000"/>
          </a:bodyPr>
          <a:lstStyle/>
          <a:p>
            <a:r>
              <a:rPr lang="ro-RO" b="1" dirty="0"/>
              <a:t>Compararea </a:t>
            </a:r>
            <a:endParaRPr lang="en-US" dirty="0"/>
          </a:p>
        </p:txBody>
      </p:sp>
      <p:sp>
        <p:nvSpPr>
          <p:cNvPr id="3" name="Объект 2"/>
          <p:cNvSpPr>
            <a:spLocks noGrp="1"/>
          </p:cNvSpPr>
          <p:nvPr>
            <p:ph idx="1"/>
          </p:nvPr>
        </p:nvSpPr>
        <p:spPr>
          <a:xfrm>
            <a:off x="0" y="574214"/>
            <a:ext cx="12192000" cy="6283786"/>
          </a:xfrm>
        </p:spPr>
        <p:txBody>
          <a:bodyPr>
            <a:normAutofit/>
          </a:bodyPr>
          <a:lstStyle/>
          <a:p>
            <a:r>
              <a:rPr lang="ro-RO" dirty="0" smtClean="0"/>
              <a:t> </a:t>
            </a:r>
            <a:r>
              <a:rPr lang="ro-RO" dirty="0"/>
              <a:t>Asemănări</a:t>
            </a:r>
            <a:r>
              <a:rPr lang="ro-RO" dirty="0" smtClean="0"/>
              <a:t>:</a:t>
            </a:r>
            <a:br>
              <a:rPr lang="ro-RO" dirty="0" smtClean="0"/>
            </a:br>
            <a:r>
              <a:rPr lang="en-GB" dirty="0" smtClean="0"/>
              <a:t>1.</a:t>
            </a:r>
            <a:r>
              <a:rPr lang="ro-RO" dirty="0" smtClean="0"/>
              <a:t> </a:t>
            </a:r>
            <a:r>
              <a:rPr lang="ro-RO" dirty="0"/>
              <a:t>Ambele modele de date descriu procesul de comunicaţie a datelor în reţea pe straturi;</a:t>
            </a:r>
            <a:br>
              <a:rPr lang="ro-RO" dirty="0"/>
            </a:br>
            <a:r>
              <a:rPr lang="en-GB" dirty="0" smtClean="0"/>
              <a:t>2.</a:t>
            </a:r>
            <a:r>
              <a:rPr lang="ro-RO" dirty="0" smtClean="0"/>
              <a:t> </a:t>
            </a:r>
            <a:r>
              <a:rPr lang="ro-RO" dirty="0"/>
              <a:t>Ambele conţin straturile Aplicaţie şi Transport, cu funcţii asemănătoare;</a:t>
            </a:r>
            <a:br>
              <a:rPr lang="ro-RO" dirty="0"/>
            </a:br>
            <a:r>
              <a:rPr lang="en-GB" dirty="0" smtClean="0"/>
              <a:t>3.</a:t>
            </a:r>
            <a:r>
              <a:rPr lang="ro-RO" dirty="0" smtClean="0"/>
              <a:t> </a:t>
            </a:r>
            <a:r>
              <a:rPr lang="ro-RO" dirty="0"/>
              <a:t>Ambele folosesc tehnologia de tip packet switching;</a:t>
            </a:r>
            <a:br>
              <a:rPr lang="ro-RO" dirty="0"/>
            </a:br>
            <a:r>
              <a:rPr lang="en-GB" dirty="0" smtClean="0"/>
              <a:t>4.</a:t>
            </a:r>
            <a:r>
              <a:rPr lang="ro-RO" dirty="0" smtClean="0"/>
              <a:t> </a:t>
            </a:r>
            <a:r>
              <a:rPr lang="ro-RO" dirty="0"/>
              <a:t>Administratorii de reţea trebuie să le cunoască pe amândouă</a:t>
            </a:r>
            <a:r>
              <a:rPr lang="ro-RO" dirty="0" smtClean="0"/>
              <a:t>.</a:t>
            </a:r>
            <a:br>
              <a:rPr lang="ro-RO" dirty="0" smtClean="0"/>
            </a:br>
            <a:endParaRPr lang="en-GB" dirty="0" smtClean="0"/>
          </a:p>
          <a:p>
            <a:r>
              <a:rPr lang="ro-RO" dirty="0" smtClean="0"/>
              <a:t>Deosebiri</a:t>
            </a:r>
            <a:r>
              <a:rPr lang="ro-RO" dirty="0"/>
              <a:t>:</a:t>
            </a:r>
            <a:br>
              <a:rPr lang="ro-RO" dirty="0"/>
            </a:br>
            <a:r>
              <a:rPr lang="en-GB" dirty="0" smtClean="0"/>
              <a:t>1.</a:t>
            </a:r>
            <a:r>
              <a:rPr lang="ro-RO" dirty="0" smtClean="0"/>
              <a:t> </a:t>
            </a:r>
            <a:r>
              <a:rPr lang="ro-RO" dirty="0"/>
              <a:t>Spre deosebire de modelul OSI care foloseşte şapte niveluri, modelul TCP/IP foloseşte patru;</a:t>
            </a:r>
            <a:br>
              <a:rPr lang="ro-RO" dirty="0"/>
            </a:br>
            <a:r>
              <a:rPr lang="en-GB" dirty="0" smtClean="0"/>
              <a:t>2.</a:t>
            </a:r>
            <a:r>
              <a:rPr lang="ro-RO" dirty="0" smtClean="0"/>
              <a:t> </a:t>
            </a:r>
            <a:r>
              <a:rPr lang="ro-RO" dirty="0"/>
              <a:t>Nivelurile OSI Sesiune şi Prezentare sunt tratate de nivelul TCP/IP Aplicaţie;</a:t>
            </a:r>
            <a:br>
              <a:rPr lang="ro-RO" dirty="0"/>
            </a:br>
            <a:r>
              <a:rPr lang="en-GB" dirty="0" smtClean="0"/>
              <a:t>3.</a:t>
            </a:r>
            <a:r>
              <a:rPr lang="ro-RO" dirty="0" smtClean="0"/>
              <a:t> </a:t>
            </a:r>
            <a:r>
              <a:rPr lang="ro-RO" dirty="0"/>
              <a:t>Nivelurile OSI Legătură de Date şi Fizic sunt tratate de nivelul TCP/IP Acces Reţea.</a:t>
            </a:r>
            <a:br>
              <a:rPr lang="ro-RO" dirty="0"/>
            </a:br>
            <a:r>
              <a:rPr lang="en-GB" dirty="0" smtClean="0"/>
              <a:t>4.</a:t>
            </a:r>
            <a:r>
              <a:rPr lang="ro-RO" dirty="0" smtClean="0"/>
              <a:t> </a:t>
            </a:r>
            <a:r>
              <a:rPr lang="ro-RO" dirty="0"/>
              <a:t>Modelul TCP/IP pare simplu pentru că are mai puţine niveluri</a:t>
            </a:r>
            <a:r>
              <a:rPr lang="ro-RO" dirty="0" smtClean="0"/>
              <a:t>.</a:t>
            </a:r>
            <a:endParaRPr lang="en-US" dirty="0"/>
          </a:p>
        </p:txBody>
      </p:sp>
    </p:spTree>
    <p:extLst>
      <p:ext uri="{BB962C8B-B14F-4D97-AF65-F5344CB8AC3E}">
        <p14:creationId xmlns:p14="http://schemas.microsoft.com/office/powerpoint/2010/main" val="3786852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03515" y="0"/>
            <a:ext cx="10515600" cy="549275"/>
          </a:xfrm>
        </p:spPr>
        <p:txBody>
          <a:bodyPr>
            <a:normAutofit fontScale="90000"/>
          </a:bodyPr>
          <a:lstStyle/>
          <a:p>
            <a:r>
              <a:rPr lang="ro-RO" sz="3600" b="1" dirty="0"/>
              <a:t>Avantajele oferite de împărţirea reţelelor în niveluri</a:t>
            </a:r>
            <a:endParaRPr lang="en-US" sz="3600" b="1" dirty="0"/>
          </a:p>
        </p:txBody>
      </p:sp>
      <p:sp>
        <p:nvSpPr>
          <p:cNvPr id="3" name="Объект 2"/>
          <p:cNvSpPr>
            <a:spLocks noGrp="1"/>
          </p:cNvSpPr>
          <p:nvPr>
            <p:ph idx="1"/>
          </p:nvPr>
        </p:nvSpPr>
        <p:spPr>
          <a:xfrm>
            <a:off x="0" y="549276"/>
            <a:ext cx="12192000" cy="6308724"/>
          </a:xfrm>
        </p:spPr>
        <p:txBody>
          <a:bodyPr>
            <a:normAutofit/>
          </a:bodyPr>
          <a:lstStyle/>
          <a:p>
            <a:r>
              <a:rPr lang="ro-RO" dirty="0" smtClean="0"/>
              <a:t>Standardizarea </a:t>
            </a:r>
            <a:r>
              <a:rPr lang="ro-RO" dirty="0"/>
              <a:t>componentelor reţelelor, permiţând astfel crearea acestora de către diversi producători</a:t>
            </a:r>
            <a:r>
              <a:rPr lang="ro-RO" dirty="0" smtClean="0"/>
              <a:t>;</a:t>
            </a:r>
            <a:endParaRPr lang="en-GB" dirty="0" smtClean="0"/>
          </a:p>
          <a:p>
            <a:r>
              <a:rPr lang="ro-RO" dirty="0" smtClean="0"/>
              <a:t>Permiterea </a:t>
            </a:r>
            <a:r>
              <a:rPr lang="ro-RO" dirty="0"/>
              <a:t>comunicării între tipuri diferite de componente software şi hardware</a:t>
            </a:r>
            <a:r>
              <a:rPr lang="ro-RO" dirty="0" smtClean="0"/>
              <a:t>;</a:t>
            </a:r>
            <a:endParaRPr lang="en-GB" dirty="0" smtClean="0"/>
          </a:p>
          <a:p>
            <a:r>
              <a:rPr lang="ro-RO" dirty="0" smtClean="0"/>
              <a:t>Previne </a:t>
            </a:r>
            <a:r>
              <a:rPr lang="ro-RO" dirty="0"/>
              <a:t>ca schimbările apărute într-un nivel să nu afecteze celelalte niveluri, permiţând astfel dezvoltarea rapidă a acestora</a:t>
            </a:r>
            <a:r>
              <a:rPr lang="ro-RO" dirty="0" smtClean="0"/>
              <a:t>;</a:t>
            </a:r>
            <a:endParaRPr lang="en-GB" dirty="0" smtClean="0"/>
          </a:p>
          <a:p>
            <a:r>
              <a:rPr lang="ro-RO" dirty="0" smtClean="0"/>
              <a:t>Fenomenul </a:t>
            </a:r>
            <a:r>
              <a:rPr lang="ro-RO" dirty="0"/>
              <a:t>de comunicare în reţea este descompus în părţi mai mici şi implicit mai simple</a:t>
            </a:r>
            <a:r>
              <a:rPr lang="ro-RO" dirty="0" smtClean="0"/>
              <a:t>;</a:t>
            </a:r>
            <a:endParaRPr lang="en-GB" dirty="0" smtClean="0"/>
          </a:p>
          <a:p>
            <a:r>
              <a:rPr lang="ro-RO" dirty="0" smtClean="0"/>
              <a:t>Comunicarea </a:t>
            </a:r>
            <a:r>
              <a:rPr lang="ro-RO" dirty="0"/>
              <a:t>prin reţea devine mai puţin complexă, înţelegerea şi învăţarea modului în care informaţia este trimisă şi primită devenind mai uşor de făcut</a:t>
            </a:r>
            <a:r>
              <a:rPr lang="ro-RO" dirty="0" smtClean="0"/>
              <a:t>;</a:t>
            </a:r>
            <a:endParaRPr lang="en-GB" dirty="0" smtClean="0"/>
          </a:p>
          <a:p>
            <a:r>
              <a:rPr lang="ro-RO" dirty="0" smtClean="0"/>
              <a:t>Studierea </a:t>
            </a:r>
            <a:r>
              <a:rPr lang="ro-RO" dirty="0"/>
              <a:t>acestor niveluri permite înţelegerea modului de circulaţie a pachetelor de date de la o reţea la alta şi ce echipamente operează în fiecare nivel în momentul când informaţia circulă prin el.</a:t>
            </a:r>
            <a:endParaRPr lang="en-US" dirty="0"/>
          </a:p>
        </p:txBody>
      </p:sp>
    </p:spTree>
    <p:extLst>
      <p:ext uri="{BB962C8B-B14F-4D97-AF65-F5344CB8AC3E}">
        <p14:creationId xmlns:p14="http://schemas.microsoft.com/office/powerpoint/2010/main" val="3750924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906722"/>
          </a:xfrm>
        </p:spPr>
        <p:txBody>
          <a:bodyPr/>
          <a:lstStyle/>
          <a:p>
            <a:r>
              <a:rPr lang="ro-RO" b="1" dirty="0"/>
              <a:t>Protocoale de </a:t>
            </a:r>
            <a:r>
              <a:rPr lang="ro-RO" b="1" dirty="0" smtClean="0"/>
              <a:t>comunicație</a:t>
            </a:r>
            <a:endParaRPr lang="en-US" dirty="0"/>
          </a:p>
        </p:txBody>
      </p:sp>
      <p:sp>
        <p:nvSpPr>
          <p:cNvPr id="3" name="Объект 2"/>
          <p:cNvSpPr>
            <a:spLocks noGrp="1"/>
          </p:cNvSpPr>
          <p:nvPr>
            <p:ph idx="1"/>
          </p:nvPr>
        </p:nvSpPr>
        <p:spPr>
          <a:xfrm>
            <a:off x="0" y="669471"/>
            <a:ext cx="12192000" cy="6188529"/>
          </a:xfrm>
        </p:spPr>
        <p:txBody>
          <a:bodyPr>
            <a:normAutofit/>
          </a:bodyPr>
          <a:lstStyle/>
          <a:p>
            <a:r>
              <a:rPr lang="ro-RO" dirty="0"/>
              <a:t>un set standard de reguli și reglementări care permite ca două dispozitive electronice să se conecteze și să facă schimb de informații între ele </a:t>
            </a:r>
            <a:endParaRPr lang="en-GB" dirty="0" smtClean="0"/>
          </a:p>
          <a:p>
            <a:r>
              <a:rPr lang="ro-RO" dirty="0"/>
              <a:t>definește formatul și ordinea mesajelor schimbate între două sau mai multe entități care comunică, precum și acțiunile întreprinse în legătură cu transmiterea și / sau primirea unui mesaj sau a unui alt eveniment </a:t>
            </a:r>
            <a:endParaRPr lang="en-GB" dirty="0" smtClean="0"/>
          </a:p>
          <a:p>
            <a:r>
              <a:rPr lang="ro-RO" dirty="0"/>
              <a:t>un acord între părțile care comunică despre modul în care urmează să se desfășoare </a:t>
            </a:r>
            <a:r>
              <a:rPr lang="ro-RO" dirty="0" smtClean="0"/>
              <a:t>comunicarea</a:t>
            </a:r>
            <a:endParaRPr lang="en-GB" dirty="0" smtClean="0"/>
          </a:p>
          <a:p>
            <a:pPr marL="0" indent="0">
              <a:buNone/>
            </a:pPr>
            <a:r>
              <a:rPr lang="en-GB" b="1" dirty="0" smtClean="0"/>
              <a:t>			</a:t>
            </a:r>
            <a:r>
              <a:rPr lang="ro-RO" b="1" dirty="0" smtClean="0">
                <a:solidFill>
                  <a:srgbClr val="0070C0"/>
                </a:solidFill>
              </a:rPr>
              <a:t>niveluri </a:t>
            </a:r>
            <a:r>
              <a:rPr lang="ro-RO" dirty="0">
                <a:solidFill>
                  <a:srgbClr val="0070C0"/>
                </a:solidFill>
              </a:rPr>
              <a:t>(</a:t>
            </a:r>
            <a:r>
              <a:rPr lang="ro-RO" i="1" dirty="0">
                <a:solidFill>
                  <a:srgbClr val="0070C0"/>
                </a:solidFill>
              </a:rPr>
              <a:t>layer</a:t>
            </a:r>
            <a:r>
              <a:rPr lang="ro-RO" dirty="0">
                <a:solidFill>
                  <a:srgbClr val="0070C0"/>
                </a:solidFill>
              </a:rPr>
              <a:t>)</a:t>
            </a:r>
            <a:endParaRPr lang="en-GB" dirty="0" smtClean="0">
              <a:solidFill>
                <a:srgbClr val="0070C0"/>
              </a:solidFill>
            </a:endParaRPr>
          </a:p>
          <a:p>
            <a:r>
              <a:rPr lang="ro-RO" dirty="0" smtClean="0"/>
              <a:t>Un set de protocoale (câte unul pentru fiecare nivel) formează o </a:t>
            </a:r>
            <a:r>
              <a:rPr lang="ro-RO" b="1" dirty="0" smtClean="0"/>
              <a:t>stivă de protocoale </a:t>
            </a:r>
            <a:r>
              <a:rPr lang="ro-RO" dirty="0" smtClean="0"/>
              <a:t>(</a:t>
            </a:r>
            <a:r>
              <a:rPr lang="ro-RO" i="1" dirty="0" smtClean="0"/>
              <a:t>stack</a:t>
            </a:r>
            <a:r>
              <a:rPr lang="ro-RO" dirty="0" smtClean="0"/>
              <a:t>). </a:t>
            </a:r>
            <a:endParaRPr lang="en-GB" dirty="0" smtClean="0"/>
          </a:p>
          <a:p>
            <a:r>
              <a:rPr lang="ro-RO" dirty="0" smtClean="0"/>
              <a:t>Un set complet de niveluri și protocoale formează </a:t>
            </a:r>
            <a:r>
              <a:rPr lang="ro-RO" b="1" dirty="0" smtClean="0"/>
              <a:t>arhitectura de rețea</a:t>
            </a:r>
            <a:r>
              <a:rPr lang="ro-RO" dirty="0" smtClean="0"/>
              <a:t>.</a:t>
            </a:r>
            <a:endParaRPr lang="en-GB" dirty="0" smtClean="0"/>
          </a:p>
          <a:p>
            <a:r>
              <a:rPr lang="ro-RO" dirty="0" smtClean="0"/>
              <a:t>Cele mai cunoscute modele de referință ce pot fi utilizate pentru a crea o arhitectură de rețea sunt OSI și TCP/IP.</a:t>
            </a:r>
            <a:endParaRPr lang="en-US" dirty="0" smtClean="0"/>
          </a:p>
        </p:txBody>
      </p:sp>
    </p:spTree>
    <p:extLst>
      <p:ext uri="{BB962C8B-B14F-4D97-AF65-F5344CB8AC3E}">
        <p14:creationId xmlns:p14="http://schemas.microsoft.com/office/powerpoint/2010/main" val="984258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36526"/>
            <a:ext cx="12192000" cy="790344"/>
          </a:xfrm>
        </p:spPr>
        <p:txBody>
          <a:bodyPr>
            <a:noAutofit/>
          </a:bodyPr>
          <a:lstStyle/>
          <a:p>
            <a:pPr algn="ctr"/>
            <a:r>
              <a:rPr lang="ro-RO" sz="2400" b="1" dirty="0"/>
              <a:t>Modelul de referinţă OSI-RM (</a:t>
            </a:r>
            <a:r>
              <a:rPr lang="ro-RO" sz="2400" b="1" i="1" dirty="0"/>
              <a:t>Open Systems Interconnection-Reference Model</a:t>
            </a:r>
            <a:r>
              <a:rPr lang="ro-RO" sz="2400" b="1" dirty="0" smtClean="0"/>
              <a:t>)</a:t>
            </a:r>
            <a:r>
              <a:rPr lang="en-GB" sz="2400" b="1" dirty="0" smtClean="0"/>
              <a:t/>
            </a:r>
            <a:br>
              <a:rPr lang="en-GB" sz="2400" b="1" dirty="0" smtClean="0"/>
            </a:br>
            <a:r>
              <a:rPr lang="ro-RO" sz="2400" b="1" i="1" dirty="0"/>
              <a:t>ISO (International Standards Organization) </a:t>
            </a:r>
            <a:endParaRPr lang="en-US" sz="2400" b="1" i="1" dirty="0"/>
          </a:p>
        </p:txBody>
      </p:sp>
      <p:sp>
        <p:nvSpPr>
          <p:cNvPr id="3" name="Объект 2"/>
          <p:cNvSpPr>
            <a:spLocks noGrp="1"/>
          </p:cNvSpPr>
          <p:nvPr>
            <p:ph idx="1"/>
          </p:nvPr>
        </p:nvSpPr>
        <p:spPr>
          <a:xfrm>
            <a:off x="0" y="1155470"/>
            <a:ext cx="12192000" cy="1897973"/>
          </a:xfrm>
        </p:spPr>
        <p:txBody>
          <a:bodyPr/>
          <a:lstStyle/>
          <a:p>
            <a:r>
              <a:rPr lang="ro-RO" dirty="0"/>
              <a:t>defineşte un set de reguli universal valabile pentru proiectarea protocoalelor de comunicaţiilor, în scopul înlesnirii interconectării dispozitivelor </a:t>
            </a:r>
            <a:r>
              <a:rPr lang="ro-RO" i="1" dirty="0"/>
              <a:t>hardware </a:t>
            </a:r>
            <a:r>
              <a:rPr lang="ro-RO" dirty="0"/>
              <a:t>si </a:t>
            </a:r>
            <a:r>
              <a:rPr lang="ro-RO" i="1" dirty="0"/>
              <a:t>software </a:t>
            </a:r>
            <a:r>
              <a:rPr lang="ro-RO" dirty="0"/>
              <a:t>indiferent de producător</a:t>
            </a:r>
            <a:r>
              <a:rPr lang="ro-RO" dirty="0" smtClean="0"/>
              <a:t>.</a:t>
            </a:r>
            <a:endParaRPr lang="en-GB" dirty="0" smtClean="0"/>
          </a:p>
          <a:p>
            <a:r>
              <a:rPr lang="ro-RO" dirty="0"/>
              <a:t>este organizată ierarhic pe şapte niveluri</a:t>
            </a:r>
            <a:r>
              <a:rPr lang="ro-RO" dirty="0" smtClean="0"/>
              <a:t>:</a:t>
            </a:r>
            <a:endParaRPr lang="en-US" dirty="0"/>
          </a:p>
        </p:txBody>
      </p:sp>
      <p:pic>
        <p:nvPicPr>
          <p:cNvPr id="4" name="Рисунок 3"/>
          <p:cNvPicPr/>
          <p:nvPr/>
        </p:nvPicPr>
        <p:blipFill rotWithShape="1">
          <a:blip r:embed="rId2" cstate="print"/>
          <a:srcRect t="-1" b="6011"/>
          <a:stretch/>
        </p:blipFill>
        <p:spPr bwMode="auto">
          <a:xfrm>
            <a:off x="7135587" y="2292956"/>
            <a:ext cx="5056414" cy="4528469"/>
          </a:xfrm>
          <a:prstGeom prst="rect">
            <a:avLst/>
          </a:prstGeom>
          <a:noFill/>
          <a:ln w="9525">
            <a:noFill/>
            <a:miter lim="800000"/>
            <a:headEnd/>
            <a:tailEnd/>
          </a:ln>
        </p:spPr>
      </p:pic>
    </p:spTree>
    <p:extLst>
      <p:ext uri="{BB962C8B-B14F-4D97-AF65-F5344CB8AC3E}">
        <p14:creationId xmlns:p14="http://schemas.microsoft.com/office/powerpoint/2010/main" val="625303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0515600" cy="868363"/>
          </a:xfrm>
        </p:spPr>
        <p:txBody>
          <a:bodyPr/>
          <a:lstStyle/>
          <a:p>
            <a:r>
              <a:rPr lang="ro-RO" b="1" dirty="0"/>
              <a:t>Modelul de referinţă </a:t>
            </a:r>
            <a:r>
              <a:rPr lang="en-GB" b="1" dirty="0" smtClean="0"/>
              <a:t>ISO-</a:t>
            </a:r>
            <a:r>
              <a:rPr lang="ro-RO" b="1" dirty="0" smtClean="0"/>
              <a:t>OSI</a:t>
            </a:r>
            <a:endParaRPr lang="en-US" dirty="0"/>
          </a:p>
        </p:txBody>
      </p:sp>
      <p:sp>
        <p:nvSpPr>
          <p:cNvPr id="3" name="Объект 2"/>
          <p:cNvSpPr>
            <a:spLocks noGrp="1"/>
          </p:cNvSpPr>
          <p:nvPr>
            <p:ph idx="1"/>
          </p:nvPr>
        </p:nvSpPr>
        <p:spPr>
          <a:xfrm>
            <a:off x="0" y="685800"/>
            <a:ext cx="12192000" cy="6172199"/>
          </a:xfrm>
        </p:spPr>
        <p:txBody>
          <a:bodyPr>
            <a:normAutofit fontScale="85000" lnSpcReduction="10000"/>
          </a:bodyPr>
          <a:lstStyle/>
          <a:p>
            <a:r>
              <a:rPr lang="ro-RO" b="1" dirty="0" smtClean="0"/>
              <a:t>Nivelul Aplicaţie - </a:t>
            </a:r>
            <a:r>
              <a:rPr lang="ro-RO" dirty="0" smtClean="0"/>
              <a:t>realizează </a:t>
            </a:r>
            <a:r>
              <a:rPr lang="ro-RO" i="1" dirty="0" smtClean="0"/>
              <a:t>interfaţa </a:t>
            </a:r>
            <a:r>
              <a:rPr lang="ro-RO" dirty="0"/>
              <a:t>cu utilizatorul şi interfaţa cu aplicaţiile, specifică interfaţa de lucru cu </a:t>
            </a:r>
            <a:r>
              <a:rPr lang="ro-RO" dirty="0" smtClean="0"/>
              <a:t>utilizatorul </a:t>
            </a:r>
            <a:r>
              <a:rPr lang="ro-RO" dirty="0"/>
              <a:t>şi gestionează comunicaţia între </a:t>
            </a:r>
            <a:r>
              <a:rPr lang="ro-RO" dirty="0" smtClean="0"/>
              <a:t>aplicaţii</a:t>
            </a:r>
            <a:r>
              <a:rPr lang="en-GB" dirty="0"/>
              <a:t> (</a:t>
            </a:r>
            <a:r>
              <a:rPr lang="ro-RO" dirty="0"/>
              <a:t>Unitatea de date: </a:t>
            </a:r>
            <a:r>
              <a:rPr lang="ro-RO" i="1" dirty="0"/>
              <a:t>mesajul</a:t>
            </a:r>
            <a:r>
              <a:rPr lang="en-GB" dirty="0"/>
              <a:t>)</a:t>
            </a:r>
          </a:p>
          <a:p>
            <a:r>
              <a:rPr lang="ro-RO" b="1" dirty="0" smtClean="0"/>
              <a:t>Nivelul </a:t>
            </a:r>
            <a:r>
              <a:rPr lang="ro-RO" b="1" dirty="0"/>
              <a:t>Prezentare - </a:t>
            </a:r>
            <a:r>
              <a:rPr lang="ro-RO" dirty="0"/>
              <a:t>transformă datele în formate înţelese de fiecare aplicaţie şi de calculatoarele respective, asigură </a:t>
            </a:r>
            <a:r>
              <a:rPr lang="ro-RO" i="1" dirty="0"/>
              <a:t>compresia</a:t>
            </a:r>
            <a:r>
              <a:rPr lang="ro-RO" b="1" dirty="0"/>
              <a:t> </a:t>
            </a:r>
            <a:r>
              <a:rPr lang="ro-RO" dirty="0"/>
              <a:t>datelor şi </a:t>
            </a:r>
            <a:r>
              <a:rPr lang="ro-RO" i="1" dirty="0" smtClean="0"/>
              <a:t>criptarea</a:t>
            </a:r>
            <a:r>
              <a:rPr lang="en-GB" i="1" dirty="0" smtClean="0"/>
              <a:t> </a:t>
            </a:r>
            <a:r>
              <a:rPr lang="en-GB" dirty="0"/>
              <a:t>(</a:t>
            </a:r>
            <a:r>
              <a:rPr lang="ro-RO" dirty="0"/>
              <a:t>Unitatea de date: </a:t>
            </a:r>
            <a:r>
              <a:rPr lang="ro-RO" i="1" dirty="0"/>
              <a:t>mesajul</a:t>
            </a:r>
            <a:r>
              <a:rPr lang="en-GB" dirty="0"/>
              <a:t>)</a:t>
            </a:r>
          </a:p>
          <a:p>
            <a:r>
              <a:rPr lang="ro-RO" b="1" dirty="0" smtClean="0"/>
              <a:t>Nivelul </a:t>
            </a:r>
            <a:r>
              <a:rPr lang="ro-RO" b="1" dirty="0"/>
              <a:t>Sesiune - </a:t>
            </a:r>
            <a:r>
              <a:rPr lang="ro-RO" dirty="0"/>
              <a:t>furnizează controlul comunicaţiei între aplicaţii. Stabileşte, menţine, gestionează şi închide conexiuni (sesiuni) între </a:t>
            </a:r>
            <a:r>
              <a:rPr lang="ro-RO" dirty="0" smtClean="0"/>
              <a:t>aplicaţii</a:t>
            </a:r>
            <a:r>
              <a:rPr lang="en-GB" dirty="0" smtClean="0"/>
              <a:t> (</a:t>
            </a:r>
            <a:r>
              <a:rPr lang="ro-RO" dirty="0"/>
              <a:t>Unitatea de date: </a:t>
            </a:r>
            <a:r>
              <a:rPr lang="ro-RO" i="1" dirty="0"/>
              <a:t>mesajul</a:t>
            </a:r>
            <a:r>
              <a:rPr lang="en-GB" dirty="0" smtClean="0"/>
              <a:t>)</a:t>
            </a:r>
          </a:p>
          <a:p>
            <a:r>
              <a:rPr lang="ro-RO" b="1" dirty="0"/>
              <a:t>Nivelul Transport - </a:t>
            </a:r>
            <a:r>
              <a:rPr lang="ro-RO" dirty="0"/>
              <a:t>transferul </a:t>
            </a:r>
            <a:r>
              <a:rPr lang="ro-RO" i="1" dirty="0"/>
              <a:t>fiabil</a:t>
            </a:r>
            <a:r>
              <a:rPr lang="ro-RO" dirty="0"/>
              <a:t> al informaţiei între două sisteme terminale (</a:t>
            </a:r>
            <a:r>
              <a:rPr lang="ro-RO" i="1" dirty="0"/>
              <a:t>end points</a:t>
            </a:r>
            <a:r>
              <a:rPr lang="ro-RO" dirty="0"/>
              <a:t>) ale unei comunicaţii. Furnizează controlul erorilor şi controlul fluxului de date între două puncte terminale, asigurând ordinea corectă a pachetelor de date</a:t>
            </a:r>
            <a:r>
              <a:rPr lang="ro-RO" dirty="0" smtClean="0"/>
              <a:t>.</a:t>
            </a:r>
            <a:r>
              <a:rPr lang="en-GB" dirty="0" smtClean="0"/>
              <a:t> (</a:t>
            </a:r>
            <a:r>
              <a:rPr lang="ro-RO" dirty="0" smtClean="0"/>
              <a:t>Unitatea </a:t>
            </a:r>
            <a:r>
              <a:rPr lang="ro-RO" dirty="0"/>
              <a:t>de date: segmentul, </a:t>
            </a:r>
            <a:r>
              <a:rPr lang="ro-RO" dirty="0" smtClean="0"/>
              <a:t>datagrama</a:t>
            </a:r>
            <a:r>
              <a:rPr lang="en-GB" dirty="0" smtClean="0"/>
              <a:t>)</a:t>
            </a:r>
          </a:p>
          <a:p>
            <a:r>
              <a:rPr lang="ro-RO" b="1" dirty="0"/>
              <a:t>Nivelul Reţea - </a:t>
            </a:r>
            <a:r>
              <a:rPr lang="ro-RO" dirty="0"/>
              <a:t>determinarea căii optime pentru realizarea transferului de informaţie într-o reţea constituită din mai multe segmente, prin fragmentarea şi reasamblarea </a:t>
            </a:r>
            <a:r>
              <a:rPr lang="ro-RO" i="1" dirty="0" smtClean="0"/>
              <a:t>informaţiei </a:t>
            </a:r>
            <a:r>
              <a:rPr lang="en-GB" i="1" dirty="0" smtClean="0"/>
              <a:t>(</a:t>
            </a:r>
            <a:r>
              <a:rPr lang="ro-RO" dirty="0"/>
              <a:t>Unitatea de date: </a:t>
            </a:r>
            <a:r>
              <a:rPr lang="ro-RO" i="1" dirty="0" smtClean="0"/>
              <a:t>pachetul</a:t>
            </a:r>
            <a:r>
              <a:rPr lang="en-GB" i="1" dirty="0" smtClean="0"/>
              <a:t>)</a:t>
            </a:r>
          </a:p>
          <a:p>
            <a:r>
              <a:rPr lang="ro-RO" b="1" dirty="0"/>
              <a:t>Nivelul Legături de Date - </a:t>
            </a:r>
            <a:r>
              <a:rPr lang="ro-RO" dirty="0"/>
              <a:t>furnizează un transport sigur, fiabil, al datelor de-a lungul unei legături fizice, realizând: Controlul erorilor de comunicaţie; Controlul fluxului de date; Controlul legăturii; Sincronizarea la nivel de </a:t>
            </a:r>
            <a:r>
              <a:rPr lang="ro-RO" dirty="0" smtClean="0"/>
              <a:t>cadru</a:t>
            </a:r>
            <a:r>
              <a:rPr lang="en-GB" dirty="0" smtClean="0"/>
              <a:t> (</a:t>
            </a:r>
            <a:r>
              <a:rPr lang="ro-RO" dirty="0"/>
              <a:t>Unitatea de date: </a:t>
            </a:r>
            <a:r>
              <a:rPr lang="ro-RO" i="1" dirty="0"/>
              <a:t>cadrul</a:t>
            </a:r>
            <a:r>
              <a:rPr lang="en-GB" dirty="0" smtClean="0"/>
              <a:t>)</a:t>
            </a:r>
          </a:p>
          <a:p>
            <a:r>
              <a:rPr lang="ro-RO" b="1" dirty="0"/>
              <a:t>Nivelul Fizic - </a:t>
            </a:r>
            <a:r>
              <a:rPr lang="ro-RO" dirty="0"/>
              <a:t>transmiterea unui şir de biţi pe un canal de comunicaţie. Se precizează </a:t>
            </a:r>
            <a:r>
              <a:rPr lang="ro-RO" i="1" dirty="0"/>
              <a:t>modulaţii, codări, sincronizări </a:t>
            </a:r>
            <a:r>
              <a:rPr lang="ro-RO" dirty="0"/>
              <a:t>la nivel de </a:t>
            </a:r>
            <a:r>
              <a:rPr lang="ro-RO" i="1" dirty="0"/>
              <a:t>bit</a:t>
            </a:r>
            <a:r>
              <a:rPr lang="ro-RO" i="1" dirty="0" smtClean="0"/>
              <a:t>.</a:t>
            </a:r>
            <a:r>
              <a:rPr lang="en-GB" i="1" dirty="0" smtClean="0"/>
              <a:t> </a:t>
            </a:r>
            <a:r>
              <a:rPr lang="en-GB" dirty="0" smtClean="0"/>
              <a:t>(</a:t>
            </a:r>
            <a:r>
              <a:rPr lang="ro-RO" dirty="0" smtClean="0"/>
              <a:t>Unitatea </a:t>
            </a:r>
            <a:r>
              <a:rPr lang="ro-RO" dirty="0"/>
              <a:t>de date: </a:t>
            </a:r>
            <a:r>
              <a:rPr lang="ro-RO" i="1" dirty="0" smtClean="0"/>
              <a:t>bitul</a:t>
            </a:r>
            <a:r>
              <a:rPr lang="en-GB" dirty="0" smtClean="0"/>
              <a:t>)</a:t>
            </a:r>
            <a:endParaRPr lang="en-US" dirty="0"/>
          </a:p>
          <a:p>
            <a:endParaRPr lang="en-US" dirty="0"/>
          </a:p>
        </p:txBody>
      </p:sp>
    </p:spTree>
    <p:extLst>
      <p:ext uri="{BB962C8B-B14F-4D97-AF65-F5344CB8AC3E}">
        <p14:creationId xmlns:p14="http://schemas.microsoft.com/office/powerpoint/2010/main" val="731176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65900"/>
          </a:xfrm>
        </p:spPr>
        <p:txBody>
          <a:bodyPr>
            <a:normAutofit fontScale="90000"/>
          </a:bodyPr>
          <a:lstStyle/>
          <a:p>
            <a:r>
              <a:rPr lang="ro-RO" b="1" dirty="0"/>
              <a:t>Nivelul Fizic</a:t>
            </a:r>
            <a:endParaRPr lang="en-US" dirty="0"/>
          </a:p>
        </p:txBody>
      </p:sp>
      <p:sp>
        <p:nvSpPr>
          <p:cNvPr id="3" name="Объект 2"/>
          <p:cNvSpPr>
            <a:spLocks noGrp="1"/>
          </p:cNvSpPr>
          <p:nvPr>
            <p:ph idx="1"/>
          </p:nvPr>
        </p:nvSpPr>
        <p:spPr>
          <a:xfrm>
            <a:off x="0" y="931026"/>
            <a:ext cx="12192000" cy="3151117"/>
          </a:xfrm>
        </p:spPr>
        <p:txBody>
          <a:bodyPr>
            <a:normAutofit/>
          </a:bodyPr>
          <a:lstStyle/>
          <a:p>
            <a:pPr marL="0" indent="0">
              <a:buNone/>
            </a:pPr>
            <a:r>
              <a:rPr lang="ro-RO" dirty="0"/>
              <a:t>defineşte 4 tipuri de caracteristici:</a:t>
            </a:r>
            <a:endParaRPr lang="en-GB" dirty="0" smtClean="0"/>
          </a:p>
          <a:p>
            <a:r>
              <a:rPr lang="ro-RO" dirty="0"/>
              <a:t>Mecanice (forma şi dimensiunile</a:t>
            </a:r>
            <a:r>
              <a:rPr lang="ro-RO" i="1" dirty="0"/>
              <a:t> conectorilor</a:t>
            </a:r>
            <a:r>
              <a:rPr lang="ro-RO" dirty="0"/>
              <a:t>, numărul de </a:t>
            </a:r>
            <a:r>
              <a:rPr lang="ro-RO" i="1" dirty="0"/>
              <a:t>pini</a:t>
            </a:r>
            <a:r>
              <a:rPr lang="ro-RO" dirty="0" smtClean="0"/>
              <a:t>)</a:t>
            </a:r>
            <a:endParaRPr lang="en-GB" dirty="0" smtClean="0"/>
          </a:p>
          <a:p>
            <a:r>
              <a:rPr lang="ro-RO" dirty="0"/>
              <a:t>Electrice (modulaţia, debite binare, codări, lungimi maxime ale canalelor </a:t>
            </a:r>
            <a:r>
              <a:rPr lang="ro-RO" dirty="0" smtClean="0"/>
              <a:t>de</a:t>
            </a:r>
            <a:r>
              <a:rPr lang="en-GB" dirty="0" smtClean="0"/>
              <a:t> </a:t>
            </a:r>
            <a:r>
              <a:rPr lang="ro-RO" dirty="0" smtClean="0"/>
              <a:t>comunicaţie)</a:t>
            </a:r>
            <a:endParaRPr lang="en-GB" dirty="0" smtClean="0"/>
          </a:p>
          <a:p>
            <a:r>
              <a:rPr lang="ro-RO" dirty="0"/>
              <a:t>Funcţionale (funcţia fiecărui pin</a:t>
            </a:r>
            <a:r>
              <a:rPr lang="ro-RO" dirty="0" smtClean="0"/>
              <a:t>)</a:t>
            </a:r>
            <a:endParaRPr lang="en-GB" dirty="0" smtClean="0"/>
          </a:p>
          <a:p>
            <a:r>
              <a:rPr lang="ro-RO" dirty="0" smtClean="0"/>
              <a:t>Procedurale </a:t>
            </a:r>
            <a:r>
              <a:rPr lang="ro-RO" dirty="0"/>
              <a:t>(succesiunea procedurilor pentru activarea unui serviciu</a:t>
            </a:r>
            <a:r>
              <a:rPr lang="ro-RO" dirty="0" smtClean="0"/>
              <a:t>)</a:t>
            </a:r>
            <a:endParaRPr lang="en-US" dirty="0"/>
          </a:p>
        </p:txBody>
      </p:sp>
    </p:spTree>
    <p:extLst>
      <p:ext uri="{BB962C8B-B14F-4D97-AF65-F5344CB8AC3E}">
        <p14:creationId xmlns:p14="http://schemas.microsoft.com/office/powerpoint/2010/main" val="3623320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99399"/>
          </a:xfrm>
        </p:spPr>
        <p:txBody>
          <a:bodyPr>
            <a:normAutofit fontScale="90000"/>
          </a:bodyPr>
          <a:lstStyle/>
          <a:p>
            <a:r>
              <a:rPr lang="ro-RO" sz="3200" b="1" dirty="0"/>
              <a:t>Modelul de referinţă OSI (Open Systems Interconnection)</a:t>
            </a:r>
            <a:endParaRPr lang="en-US" sz="3200" dirty="0"/>
          </a:p>
        </p:txBody>
      </p:sp>
      <p:pic>
        <p:nvPicPr>
          <p:cNvPr id="4" name="Объект 3"/>
          <p:cNvPicPr>
            <a:picLocks noGrp="1"/>
          </p:cNvPicPr>
          <p:nvPr>
            <p:ph idx="1"/>
          </p:nvPr>
        </p:nvPicPr>
        <p:blipFill>
          <a:blip r:embed="rId2" cstate="print"/>
          <a:srcRect/>
          <a:stretch>
            <a:fillRect/>
          </a:stretch>
        </p:blipFill>
        <p:spPr bwMode="auto">
          <a:xfrm>
            <a:off x="1789687" y="864524"/>
            <a:ext cx="8612625" cy="5880422"/>
          </a:xfrm>
          <a:prstGeom prst="rect">
            <a:avLst/>
          </a:prstGeom>
          <a:noFill/>
          <a:ln w="9525">
            <a:noFill/>
            <a:miter lim="800000"/>
            <a:headEnd/>
            <a:tailEnd/>
          </a:ln>
        </p:spPr>
      </p:pic>
    </p:spTree>
    <p:extLst>
      <p:ext uri="{BB962C8B-B14F-4D97-AF65-F5344CB8AC3E}">
        <p14:creationId xmlns:p14="http://schemas.microsoft.com/office/powerpoint/2010/main" val="3947556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665653"/>
          </a:xfrm>
        </p:spPr>
        <p:txBody>
          <a:bodyPr>
            <a:normAutofit fontScale="90000"/>
          </a:bodyPr>
          <a:lstStyle/>
          <a:p>
            <a:r>
              <a:rPr lang="ro-RO" b="1" dirty="0"/>
              <a:t>Modelul de referinţă OSI</a:t>
            </a:r>
            <a:endParaRPr lang="en-US" dirty="0"/>
          </a:p>
        </p:txBody>
      </p:sp>
      <p:sp>
        <p:nvSpPr>
          <p:cNvPr id="3" name="Объект 2"/>
          <p:cNvSpPr>
            <a:spLocks noGrp="1"/>
          </p:cNvSpPr>
          <p:nvPr>
            <p:ph idx="1"/>
          </p:nvPr>
        </p:nvSpPr>
        <p:spPr>
          <a:xfrm>
            <a:off x="0" y="665653"/>
            <a:ext cx="12192000" cy="6192347"/>
          </a:xfrm>
        </p:spPr>
        <p:txBody>
          <a:bodyPr>
            <a:normAutofit lnSpcReduction="10000"/>
          </a:bodyPr>
          <a:lstStyle/>
          <a:p>
            <a:r>
              <a:rPr lang="ro-RO" dirty="0"/>
              <a:t>Este cel mai răspândit (în industrie) model de </a:t>
            </a:r>
            <a:r>
              <a:rPr lang="ro-RO" dirty="0" smtClean="0"/>
              <a:t>protocoale</a:t>
            </a:r>
            <a:endParaRPr lang="en-GB" dirty="0" smtClean="0"/>
          </a:p>
          <a:p>
            <a:r>
              <a:rPr lang="ro-RO" dirty="0"/>
              <a:t>Este un model abstract (reprezintă un ghid) de reprezentare a procesului de comunicaţie în reţelele de </a:t>
            </a:r>
            <a:r>
              <a:rPr lang="ro-RO" dirty="0" smtClean="0"/>
              <a:t>calculatoare</a:t>
            </a:r>
            <a:endParaRPr lang="en-GB" dirty="0" smtClean="0"/>
          </a:p>
          <a:p>
            <a:r>
              <a:rPr lang="ro-RO" dirty="0"/>
              <a:t>A fost dezvoltat de către ISO (International Standardization Organization</a:t>
            </a:r>
            <a:r>
              <a:rPr lang="ro-RO" dirty="0" smtClean="0"/>
              <a:t>)</a:t>
            </a:r>
            <a:endParaRPr lang="en-GB" dirty="0" smtClean="0"/>
          </a:p>
          <a:p>
            <a:r>
              <a:rPr lang="ro-RO" dirty="0"/>
              <a:t>Scopul: crearea posibilităţii de acces la piaţa reţelelor (ocupată de IBM) a tuturor producătorilor – printr-o standardizare în ansamblu</a:t>
            </a:r>
            <a:br>
              <a:rPr lang="ro-RO" dirty="0"/>
            </a:br>
            <a:r>
              <a:rPr lang="en-GB" dirty="0" smtClean="0"/>
              <a:t>	</a:t>
            </a:r>
            <a:r>
              <a:rPr lang="en-US" dirty="0"/>
              <a:t> </a:t>
            </a:r>
            <a:endParaRPr lang="en-US" dirty="0" smtClean="0"/>
          </a:p>
          <a:p>
            <a:pPr marL="0" indent="0">
              <a:buNone/>
            </a:pPr>
            <a:r>
              <a:rPr lang="en-GB" b="1" dirty="0" smtClean="0"/>
              <a:t> 	</a:t>
            </a:r>
            <a:r>
              <a:rPr lang="ro-RO" b="1" dirty="0" smtClean="0"/>
              <a:t>Avantajele </a:t>
            </a:r>
            <a:r>
              <a:rPr lang="ro-RO" b="1" dirty="0"/>
              <a:t>folosirii OSI</a:t>
            </a:r>
            <a:r>
              <a:rPr lang="ro-RO" b="1" dirty="0" smtClean="0"/>
              <a:t>:</a:t>
            </a:r>
            <a:endParaRPr lang="en-GB" b="1" dirty="0" smtClean="0"/>
          </a:p>
          <a:p>
            <a:r>
              <a:rPr lang="ro-RO" dirty="0"/>
              <a:t>Descompune fenomenul de comunicare în reţea în părţi mai mici şi implicit mai </a:t>
            </a:r>
            <a:r>
              <a:rPr lang="ro-RO" dirty="0" smtClean="0"/>
              <a:t>simple.</a:t>
            </a:r>
            <a:endParaRPr lang="en-GB" dirty="0" smtClean="0"/>
          </a:p>
          <a:p>
            <a:r>
              <a:rPr lang="ro-RO" dirty="0" smtClean="0"/>
              <a:t>Standardizează </a:t>
            </a:r>
            <a:r>
              <a:rPr lang="ro-RO" dirty="0"/>
              <a:t>componentele unei reţele permiţînd dezvoltarea independentă de un anumit </a:t>
            </a:r>
            <a:r>
              <a:rPr lang="ro-RO" dirty="0" smtClean="0"/>
              <a:t>producător.</a:t>
            </a:r>
            <a:endParaRPr lang="en-GB" dirty="0" smtClean="0"/>
          </a:p>
          <a:p>
            <a:r>
              <a:rPr lang="ro-RO" dirty="0" smtClean="0"/>
              <a:t>Permite </a:t>
            </a:r>
            <a:r>
              <a:rPr lang="ro-RO" dirty="0"/>
              <a:t>comunicarea între diferite tipuri de hardware şi </a:t>
            </a:r>
            <a:r>
              <a:rPr lang="ro-RO" dirty="0" smtClean="0"/>
              <a:t>software.</a:t>
            </a:r>
            <a:endParaRPr lang="en-GB" dirty="0" smtClean="0"/>
          </a:p>
          <a:p>
            <a:r>
              <a:rPr lang="ro-RO" dirty="0" smtClean="0"/>
              <a:t>Permite </a:t>
            </a:r>
            <a:r>
              <a:rPr lang="ro-RO" dirty="0"/>
              <a:t>o înţelegere mai uşoară a fenomenelor de comunicaţie</a:t>
            </a:r>
            <a:r>
              <a:rPr lang="ro-RO" dirty="0" smtClean="0"/>
              <a:t>.</a:t>
            </a:r>
            <a:endParaRPr lang="en-US" dirty="0"/>
          </a:p>
        </p:txBody>
      </p:sp>
    </p:spTree>
    <p:extLst>
      <p:ext uri="{BB962C8B-B14F-4D97-AF65-F5344CB8AC3E}">
        <p14:creationId xmlns:p14="http://schemas.microsoft.com/office/powerpoint/2010/main" val="3630056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90591"/>
          </a:xfrm>
        </p:spPr>
        <p:txBody>
          <a:bodyPr>
            <a:normAutofit/>
          </a:bodyPr>
          <a:lstStyle/>
          <a:p>
            <a:r>
              <a:rPr lang="ro-RO" sz="3600" b="1" dirty="0"/>
              <a:t>Modelul </a:t>
            </a:r>
            <a:r>
              <a:rPr lang="ro-RO" sz="3600" b="1" dirty="0" smtClean="0"/>
              <a:t>TCP/IP</a:t>
            </a:r>
            <a:endParaRPr lang="en-US" sz="3600" dirty="0"/>
          </a:p>
        </p:txBody>
      </p:sp>
      <p:pic>
        <p:nvPicPr>
          <p:cNvPr id="4" name="Объект 3"/>
          <p:cNvPicPr>
            <a:picLocks noGrp="1"/>
          </p:cNvPicPr>
          <p:nvPr>
            <p:ph idx="1"/>
          </p:nvPr>
        </p:nvPicPr>
        <p:blipFill>
          <a:blip r:embed="rId2" cstate="print"/>
          <a:srcRect/>
          <a:stretch>
            <a:fillRect/>
          </a:stretch>
        </p:blipFill>
        <p:spPr bwMode="auto">
          <a:xfrm>
            <a:off x="57150" y="1055714"/>
            <a:ext cx="5069194" cy="5121275"/>
          </a:xfrm>
          <a:prstGeom prst="rect">
            <a:avLst/>
          </a:prstGeom>
          <a:noFill/>
          <a:ln w="9525">
            <a:noFill/>
            <a:miter lim="800000"/>
            <a:headEnd/>
            <a:tailEnd/>
          </a:ln>
        </p:spPr>
      </p:pic>
      <p:pic>
        <p:nvPicPr>
          <p:cNvPr id="1026" name="Picture 2" descr="Компьютерные сети от А до Я: стек протоколов TCP/IP"/>
          <p:cNvPicPr>
            <a:picLocks noChangeAspect="1" noChangeArrowheads="1"/>
          </p:cNvPicPr>
          <p:nvPr/>
        </p:nvPicPr>
        <p:blipFill rotWithShape="1">
          <a:blip r:embed="rId3">
            <a:extLst>
              <a:ext uri="{28A0092B-C50C-407E-A947-70E740481C1C}">
                <a14:useLocalDpi xmlns:a14="http://schemas.microsoft.com/office/drawing/2010/main" val="0"/>
              </a:ext>
            </a:extLst>
          </a:blip>
          <a:srcRect l="8220" r="7868"/>
          <a:stretch/>
        </p:blipFill>
        <p:spPr bwMode="auto">
          <a:xfrm>
            <a:off x="6738257" y="1055715"/>
            <a:ext cx="5453743" cy="5121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5473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9" y="0"/>
            <a:ext cx="10515600" cy="524336"/>
          </a:xfrm>
        </p:spPr>
        <p:txBody>
          <a:bodyPr>
            <a:normAutofit fontScale="90000"/>
          </a:bodyPr>
          <a:lstStyle/>
          <a:p>
            <a:r>
              <a:rPr lang="ro-RO" sz="3600" b="1" dirty="0"/>
              <a:t>Modelul </a:t>
            </a:r>
            <a:r>
              <a:rPr lang="ro-RO" sz="3600" b="1" dirty="0" smtClean="0"/>
              <a:t>TCP/IP</a:t>
            </a:r>
            <a:endParaRPr lang="en-US" sz="3600" dirty="0"/>
          </a:p>
        </p:txBody>
      </p:sp>
      <p:sp>
        <p:nvSpPr>
          <p:cNvPr id="3" name="Объект 2"/>
          <p:cNvSpPr>
            <a:spLocks noGrp="1"/>
          </p:cNvSpPr>
          <p:nvPr>
            <p:ph idx="1"/>
          </p:nvPr>
        </p:nvSpPr>
        <p:spPr>
          <a:xfrm>
            <a:off x="1" y="524336"/>
            <a:ext cx="12191999" cy="5968538"/>
          </a:xfrm>
        </p:spPr>
        <p:txBody>
          <a:bodyPr>
            <a:normAutofit fontScale="85000" lnSpcReduction="20000"/>
          </a:bodyPr>
          <a:lstStyle/>
          <a:p>
            <a:r>
              <a:rPr lang="ro-RO" b="1" dirty="0"/>
              <a:t>Nivelul </a:t>
            </a:r>
            <a:r>
              <a:rPr lang="ro-RO" b="1" dirty="0" smtClean="0"/>
              <a:t>Aplicaţie</a:t>
            </a:r>
            <a:r>
              <a:rPr lang="en-GB" b="1" dirty="0" smtClean="0"/>
              <a:t> - </a:t>
            </a:r>
            <a:r>
              <a:rPr lang="ro-RO" dirty="0"/>
              <a:t>manevrează protocoalele de nivel superior, problemele de reprezentare, codificările şi controlul </a:t>
            </a:r>
            <a:r>
              <a:rPr lang="ro-RO" dirty="0" smtClean="0"/>
              <a:t>dialogurilor</a:t>
            </a:r>
            <a:endParaRPr lang="en-GB" dirty="0" smtClean="0"/>
          </a:p>
          <a:p>
            <a:r>
              <a:rPr lang="ro-RO" b="1" dirty="0" smtClean="0"/>
              <a:t>Nivelul Transport</a:t>
            </a:r>
            <a:r>
              <a:rPr lang="en-GB" b="1" dirty="0" smtClean="0"/>
              <a:t> - </a:t>
            </a:r>
            <a:r>
              <a:rPr lang="ro-RO" dirty="0" smtClean="0"/>
              <a:t>administrează transmisia de date de la un computer la altul, asigurând calitatea serviciului de comunicare, siguranţa liniei de transport, controlul fluxului, detecţia şi corecţia erorilor.</a:t>
            </a:r>
            <a:r>
              <a:rPr lang="en-GB" dirty="0" smtClean="0"/>
              <a:t> </a:t>
            </a:r>
            <a:r>
              <a:rPr lang="ro-RO" dirty="0" smtClean="0"/>
              <a:t>Nivelul transport include protocoale TCP şi UDP.</a:t>
            </a:r>
            <a:br>
              <a:rPr lang="ro-RO" dirty="0" smtClean="0"/>
            </a:br>
            <a:r>
              <a:rPr lang="ro-RO" dirty="0" smtClean="0"/>
              <a:t>- TCP (Trasmission Control Protocol) este un protocol orientat pe conexiune care permite ca un flux de octeţi trimişi de la un calculator să ajungă fără erori pe orice alt calculator din Internet. Dacă pe calculatorul destinaţie un pachet ajunge cu erori, TCP cere retrimiterea acelui pachet.</a:t>
            </a:r>
            <a:r>
              <a:rPr lang="ro-RO" b="1" dirty="0" smtClean="0"/>
              <a:t/>
            </a:r>
            <a:br>
              <a:rPr lang="ro-RO" b="1" dirty="0" smtClean="0"/>
            </a:br>
            <a:r>
              <a:rPr lang="en-GB" b="1" dirty="0" smtClean="0"/>
              <a:t>-</a:t>
            </a:r>
            <a:r>
              <a:rPr lang="ro-RO" dirty="0" smtClean="0"/>
              <a:t> UDP (User Datagram Protocol), este un protocol nesigur, fără conexiuni, destinat aplicaţiilor care doresc să utilizeze propria lor secvenţiere şi control al fluxului</a:t>
            </a:r>
            <a:endParaRPr lang="en-GB" dirty="0" smtClean="0"/>
          </a:p>
          <a:p>
            <a:r>
              <a:rPr lang="ro-RO" b="1" dirty="0" smtClean="0"/>
              <a:t>Nivelul Internet</a:t>
            </a:r>
            <a:r>
              <a:rPr lang="en-GB" b="1" dirty="0" smtClean="0"/>
              <a:t> </a:t>
            </a:r>
            <a:r>
              <a:rPr lang="ro-RO" dirty="0" smtClean="0"/>
              <a:t>adresarea logică în stiva TCP/IP. Pe scurt, el poate face doua lucruri:</a:t>
            </a:r>
            <a:br>
              <a:rPr lang="ro-RO" dirty="0" smtClean="0"/>
            </a:br>
            <a:r>
              <a:rPr lang="en-GB" dirty="0" smtClean="0"/>
              <a:t>	1. </a:t>
            </a:r>
            <a:r>
              <a:rPr lang="ro-RO" dirty="0" smtClean="0"/>
              <a:t>identifică cea mai buna cale pe care trebuie sa o urmeze un pachet pentru a ajunge la destinaţie;</a:t>
            </a:r>
            <a:br>
              <a:rPr lang="ro-RO" dirty="0" smtClean="0"/>
            </a:br>
            <a:r>
              <a:rPr lang="en-GB" dirty="0" smtClean="0"/>
              <a:t>	2. </a:t>
            </a:r>
            <a:r>
              <a:rPr lang="ro-RO" dirty="0" smtClean="0"/>
              <a:t>realizează comutaţia acelui pachet, aceasta fiind posibilitatea de a trimite pachetul printr-o altă interfaţă decât aceea de primire.</a:t>
            </a:r>
            <a:endParaRPr lang="en-GB" dirty="0" smtClean="0"/>
          </a:p>
          <a:p>
            <a:r>
              <a:rPr lang="ro-RO" b="1" dirty="0" smtClean="0"/>
              <a:t>Nivelul </a:t>
            </a:r>
            <a:r>
              <a:rPr lang="ro-RO" b="1" dirty="0"/>
              <a:t>Acces </a:t>
            </a:r>
            <a:r>
              <a:rPr lang="ro-RO" b="1" dirty="0" smtClean="0"/>
              <a:t>Reţea</a:t>
            </a:r>
            <a:r>
              <a:rPr lang="en-GB" b="1" dirty="0" smtClean="0"/>
              <a:t> s</a:t>
            </a:r>
            <a:r>
              <a:rPr lang="ro-RO" dirty="0" smtClean="0"/>
              <a:t>e </a:t>
            </a:r>
            <a:r>
              <a:rPr lang="ro-RO" dirty="0"/>
              <a:t>ocupă cu toate problemele legate de transmiterea efectivă a unui pachet IP pe o legătură fizică, incluzând şi aspectele legate de tehnologii şi de medii de transmisie, adică nivelurile OSI 1 şi 2 (Legătură de Date şi Fizic). Driverele, modemurile, plăcile de reţea, şi alte componente se găsesc în </a:t>
            </a:r>
            <a:r>
              <a:rPr lang="ro-RO" dirty="0" smtClean="0"/>
              <a:t>nivelul</a:t>
            </a:r>
            <a:endParaRPr lang="en-US" dirty="0"/>
          </a:p>
        </p:txBody>
      </p:sp>
    </p:spTree>
    <p:extLst>
      <p:ext uri="{BB962C8B-B14F-4D97-AF65-F5344CB8AC3E}">
        <p14:creationId xmlns:p14="http://schemas.microsoft.com/office/powerpoint/2010/main" val="153586628"/>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12547</TotalTime>
  <Words>751</Words>
  <Application>Microsoft Office PowerPoint</Application>
  <PresentationFormat>Широкоэкранный</PresentationFormat>
  <Paragraphs>63</Paragraphs>
  <Slides>11</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Calibri Light</vt:lpstr>
      <vt:lpstr>Times New Roman</vt:lpstr>
      <vt:lpstr>Office Theme</vt:lpstr>
      <vt:lpstr>REȚELE DE CALCULATOARE T.2 –Modele etalon ISO-OSI, TCP/IP    </vt:lpstr>
      <vt:lpstr>Protocoale de comunicație</vt:lpstr>
      <vt:lpstr>Modelul de referinţă OSI-RM (Open Systems Interconnection-Reference Model) ISO (International Standards Organization) </vt:lpstr>
      <vt:lpstr>Modelul de referinţă ISO-OSI</vt:lpstr>
      <vt:lpstr>Nivelul Fizic</vt:lpstr>
      <vt:lpstr>Modelul de referinţă OSI (Open Systems Interconnection)</vt:lpstr>
      <vt:lpstr>Modelul de referinţă OSI</vt:lpstr>
      <vt:lpstr>Modelul TCP/IP</vt:lpstr>
      <vt:lpstr>Modelul TCP/IP</vt:lpstr>
      <vt:lpstr>Compararea </vt:lpstr>
      <vt:lpstr>Avantajele oferite de împărţirea reţelelor în niveluri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Circuite și Dispozitive Electronice  L.1 – Introducere </dc:title>
  <dc:creator>Пользователь Windows</dc:creator>
  <cp:lastModifiedBy>Пользователь Windows</cp:lastModifiedBy>
  <cp:revision>556</cp:revision>
  <dcterms:created xsi:type="dcterms:W3CDTF">2020-08-28T11:28:42Z</dcterms:created>
  <dcterms:modified xsi:type="dcterms:W3CDTF">2021-04-18T22:51:09Z</dcterms:modified>
</cp:coreProperties>
</file>