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319" r:id="rId3"/>
    <p:sldId id="257" r:id="rId4"/>
    <p:sldId id="258" r:id="rId5"/>
    <p:sldId id="327" r:id="rId6"/>
    <p:sldId id="329" r:id="rId7"/>
    <p:sldId id="328" r:id="rId8"/>
    <p:sldId id="320" r:id="rId9"/>
    <p:sldId id="263" r:id="rId10"/>
    <p:sldId id="262" r:id="rId11"/>
    <p:sldId id="264" r:id="rId12"/>
    <p:sldId id="260" r:id="rId13"/>
    <p:sldId id="265" r:id="rId14"/>
    <p:sldId id="321" r:id="rId15"/>
    <p:sldId id="322" r:id="rId16"/>
    <p:sldId id="261" r:id="rId17"/>
    <p:sldId id="266" r:id="rId18"/>
    <p:sldId id="323" r:id="rId19"/>
    <p:sldId id="267" r:id="rId20"/>
    <p:sldId id="324" r:id="rId21"/>
    <p:sldId id="268" r:id="rId22"/>
    <p:sldId id="305" r:id="rId23"/>
    <p:sldId id="306" r:id="rId24"/>
    <p:sldId id="307" r:id="rId25"/>
    <p:sldId id="308" r:id="rId26"/>
    <p:sldId id="309" r:id="rId27"/>
    <p:sldId id="310" r:id="rId28"/>
    <p:sldId id="325" r:id="rId29"/>
    <p:sldId id="269" r:id="rId30"/>
    <p:sldId id="326" r:id="rId31"/>
    <p:sldId id="311" r:id="rId32"/>
    <p:sldId id="312" r:id="rId33"/>
    <p:sldId id="313" r:id="rId34"/>
    <p:sldId id="314" r:id="rId35"/>
    <p:sldId id="315" r:id="rId36"/>
    <p:sldId id="316" r:id="rId37"/>
    <p:sldId id="317" r:id="rId38"/>
    <p:sldId id="318" r:id="rId3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 mediu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13" autoAdjust="0"/>
    <p:restoredTop sz="94660"/>
  </p:normalViewPr>
  <p:slideViewPr>
    <p:cSldViewPr>
      <p:cViewPr varScale="1">
        <p:scale>
          <a:sx n="70" d="100"/>
          <a:sy n="70" d="100"/>
        </p:scale>
        <p:origin x="60" y="7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4CCC68-429A-4D45-9222-6105148437B5}" type="datetimeFigureOut">
              <a:rPr lang="en-US" smtClean="0"/>
              <a:t>10/14/2024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3B68CD-CCA5-45FB-9616-4C06AD4AC269}" type="slidenum">
              <a:rPr lang="en-US" smtClean="0"/>
              <a:t>‹#›</a:t>
            </a:fld>
            <a:endParaRPr lang="en-US"/>
          </a:p>
        </p:txBody>
      </p:sp>
    </p:spTree>
    <p:extLst>
      <p:ext uri="{BB962C8B-B14F-4D97-AF65-F5344CB8AC3E}">
        <p14:creationId xmlns:p14="http://schemas.microsoft.com/office/powerpoint/2010/main" val="2791611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3B68CD-CCA5-45FB-9616-4C06AD4AC269}" type="slidenum">
              <a:rPr lang="en-US" smtClean="0"/>
              <a:t>11</a:t>
            </a:fld>
            <a:endParaRPr lang="en-US"/>
          </a:p>
        </p:txBody>
      </p:sp>
    </p:spTree>
    <p:extLst>
      <p:ext uri="{BB962C8B-B14F-4D97-AF65-F5344CB8AC3E}">
        <p14:creationId xmlns:p14="http://schemas.microsoft.com/office/powerpoint/2010/main" val="3037923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3B68CD-CCA5-45FB-9616-4C06AD4AC269}" type="slidenum">
              <a:rPr lang="en-US" smtClean="0"/>
              <a:t>12</a:t>
            </a:fld>
            <a:endParaRPr lang="en-US"/>
          </a:p>
        </p:txBody>
      </p:sp>
    </p:spTree>
    <p:extLst>
      <p:ext uri="{BB962C8B-B14F-4D97-AF65-F5344CB8AC3E}">
        <p14:creationId xmlns:p14="http://schemas.microsoft.com/office/powerpoint/2010/main" val="1247390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5A26E8F-0A29-2D73-FA6D-9755C1458E46}"/>
              </a:ext>
            </a:extLst>
          </p:cNvPr>
          <p:cNvSpPr>
            <a:spLocks noGrp="1" noChangeArrowheads="1"/>
          </p:cNvSpPr>
          <p:nvPr>
            <p:ph type="ctrTitle"/>
          </p:nvPr>
        </p:nvSpPr>
        <p:spPr>
          <a:xfrm>
            <a:off x="2438400" y="53975"/>
            <a:ext cx="6400800" cy="1016000"/>
          </a:xfrm>
        </p:spPr>
        <p:txBody>
          <a:bodyPr/>
          <a:lstStyle>
            <a:lvl1pPr>
              <a:defRPr/>
            </a:lvl1pPr>
          </a:lstStyle>
          <a:p>
            <a:pPr lvl="0"/>
            <a:r>
              <a:rPr lang="ro-RO" altLang="en-US" noProof="0"/>
              <a:t>Faceți clic pentru a edita stilul de titlu coordonator</a:t>
            </a:r>
            <a:endParaRPr lang="en-US" altLang="en-US" noProof="0"/>
          </a:p>
        </p:txBody>
      </p:sp>
      <p:sp>
        <p:nvSpPr>
          <p:cNvPr id="4099" name="Rectangle 3">
            <a:extLst>
              <a:ext uri="{FF2B5EF4-FFF2-40B4-BE49-F238E27FC236}">
                <a16:creationId xmlns:a16="http://schemas.microsoft.com/office/drawing/2014/main" id="{83322552-EFB4-EBA7-850A-E318154ABBB9}"/>
              </a:ext>
            </a:extLst>
          </p:cNvPr>
          <p:cNvSpPr>
            <a:spLocks noGrp="1" noChangeArrowheads="1"/>
          </p:cNvSpPr>
          <p:nvPr>
            <p:ph type="subTitle" idx="1"/>
          </p:nvPr>
        </p:nvSpPr>
        <p:spPr>
          <a:xfrm>
            <a:off x="2438400" y="892175"/>
            <a:ext cx="6400800" cy="698500"/>
          </a:xfrm>
        </p:spPr>
        <p:txBody>
          <a:bodyPr/>
          <a:lstStyle>
            <a:lvl1pPr marL="0" indent="0" algn="ctr">
              <a:buFontTx/>
              <a:buNone/>
              <a:defRPr/>
            </a:lvl1pPr>
          </a:lstStyle>
          <a:p>
            <a:pPr lvl="0"/>
            <a:r>
              <a:rPr lang="ro-RO" altLang="en-US" noProof="0"/>
              <a:t>Faceți clic pentru a edita stilul de subtitlu coordonator</a:t>
            </a:r>
            <a:endParaRPr lang="en-US" altLang="en-US" noProof="0"/>
          </a:p>
        </p:txBody>
      </p:sp>
      <p:sp>
        <p:nvSpPr>
          <p:cNvPr id="4100" name="Rectangle 4">
            <a:extLst>
              <a:ext uri="{FF2B5EF4-FFF2-40B4-BE49-F238E27FC236}">
                <a16:creationId xmlns:a16="http://schemas.microsoft.com/office/drawing/2014/main" id="{2A1B93AE-7F3B-9AD1-A58B-48C8B24FAE6C}"/>
              </a:ext>
            </a:extLst>
          </p:cNvPr>
          <p:cNvSpPr>
            <a:spLocks noGrp="1" noChangeArrowheads="1"/>
          </p:cNvSpPr>
          <p:nvPr>
            <p:ph type="dt" sz="half" idx="2"/>
          </p:nvPr>
        </p:nvSpPr>
        <p:spPr>
          <a:xfrm>
            <a:off x="762000" y="6159500"/>
            <a:ext cx="2133600" cy="476250"/>
          </a:xfrm>
        </p:spPr>
        <p:txBody>
          <a:bodyPr/>
          <a:lstStyle>
            <a:lvl1pPr>
              <a:defRPr/>
            </a:lvl1pPr>
          </a:lstStyle>
          <a:p>
            <a:endParaRPr lang="en-US" altLang="en-US"/>
          </a:p>
        </p:txBody>
      </p:sp>
      <p:sp>
        <p:nvSpPr>
          <p:cNvPr id="4101" name="Rectangle 5">
            <a:extLst>
              <a:ext uri="{FF2B5EF4-FFF2-40B4-BE49-F238E27FC236}">
                <a16:creationId xmlns:a16="http://schemas.microsoft.com/office/drawing/2014/main" id="{ED7D3010-1A1E-EFB1-05BB-E5DF920783BE}"/>
              </a:ext>
            </a:extLst>
          </p:cNvPr>
          <p:cNvSpPr>
            <a:spLocks noGrp="1" noChangeArrowheads="1"/>
          </p:cNvSpPr>
          <p:nvPr>
            <p:ph type="ftr" sz="quarter" idx="3"/>
          </p:nvPr>
        </p:nvSpPr>
        <p:spPr>
          <a:xfrm>
            <a:off x="3429000" y="6159500"/>
            <a:ext cx="2895600" cy="476250"/>
          </a:xfrm>
        </p:spPr>
        <p:txBody>
          <a:bodyPr/>
          <a:lstStyle>
            <a:lvl1pPr>
              <a:defRPr/>
            </a:lvl1pPr>
          </a:lstStyle>
          <a:p>
            <a:endParaRPr lang="en-US" altLang="en-US"/>
          </a:p>
        </p:txBody>
      </p:sp>
      <p:sp>
        <p:nvSpPr>
          <p:cNvPr id="4102" name="Rectangle 6">
            <a:extLst>
              <a:ext uri="{FF2B5EF4-FFF2-40B4-BE49-F238E27FC236}">
                <a16:creationId xmlns:a16="http://schemas.microsoft.com/office/drawing/2014/main" id="{5CFF64D8-5F3F-039A-6660-DD3E4741B0A3}"/>
              </a:ext>
            </a:extLst>
          </p:cNvPr>
          <p:cNvSpPr>
            <a:spLocks noGrp="1" noChangeArrowheads="1"/>
          </p:cNvSpPr>
          <p:nvPr>
            <p:ph type="sldNum" sz="quarter" idx="4"/>
          </p:nvPr>
        </p:nvSpPr>
        <p:spPr>
          <a:xfrm>
            <a:off x="6858000" y="6159500"/>
            <a:ext cx="2133600" cy="476250"/>
          </a:xfrm>
        </p:spPr>
        <p:txBody>
          <a:bodyPr/>
          <a:lstStyle>
            <a:lvl1pPr>
              <a:defRPr/>
            </a:lvl1pPr>
          </a:lstStyle>
          <a:p>
            <a:fld id="{BE4EDCD7-ED84-464F-8199-F67E42EA4E68}"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61959A5C-E72E-9915-A4D6-720F3430E8A7}"/>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4EC274F8-4B07-B7CA-A29F-585436A605B1}"/>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6F14C4DC-5C04-FFAF-DC7B-E609D357709C}"/>
              </a:ext>
            </a:extLst>
          </p:cNvPr>
          <p:cNvSpPr>
            <a:spLocks noGrp="1"/>
          </p:cNvSpPr>
          <p:nvPr>
            <p:ph type="dt" sz="half" idx="10"/>
          </p:nvPr>
        </p:nvSpPr>
        <p:spPr/>
        <p:txBody>
          <a:bodyPr/>
          <a:lstStyle>
            <a:lvl1pPr>
              <a:defRPr/>
            </a:lvl1pPr>
          </a:lstStyle>
          <a:p>
            <a:endParaRPr lang="en-US" altLang="en-US"/>
          </a:p>
        </p:txBody>
      </p:sp>
      <p:sp>
        <p:nvSpPr>
          <p:cNvPr id="5" name="Substituent subsol 4">
            <a:extLst>
              <a:ext uri="{FF2B5EF4-FFF2-40B4-BE49-F238E27FC236}">
                <a16:creationId xmlns:a16="http://schemas.microsoft.com/office/drawing/2014/main" id="{128FB2D0-4034-0B98-6154-808DFEF5F05F}"/>
              </a:ext>
            </a:extLst>
          </p:cNvPr>
          <p:cNvSpPr>
            <a:spLocks noGrp="1"/>
          </p:cNvSpPr>
          <p:nvPr>
            <p:ph type="ftr" sz="quarter" idx="11"/>
          </p:nvPr>
        </p:nvSpPr>
        <p:spPr/>
        <p:txBody>
          <a:bodyPr/>
          <a:lstStyle>
            <a:lvl1pPr>
              <a:defRPr/>
            </a:lvl1pPr>
          </a:lstStyle>
          <a:p>
            <a:endParaRPr lang="en-US" altLang="en-US"/>
          </a:p>
        </p:txBody>
      </p:sp>
      <p:sp>
        <p:nvSpPr>
          <p:cNvPr id="6" name="Substituent număr diapozitiv 5">
            <a:extLst>
              <a:ext uri="{FF2B5EF4-FFF2-40B4-BE49-F238E27FC236}">
                <a16:creationId xmlns:a16="http://schemas.microsoft.com/office/drawing/2014/main" id="{0EDDD6F7-403F-5D9D-E6E4-C42C8A1D96D8}"/>
              </a:ext>
            </a:extLst>
          </p:cNvPr>
          <p:cNvSpPr>
            <a:spLocks noGrp="1"/>
          </p:cNvSpPr>
          <p:nvPr>
            <p:ph type="sldNum" sz="quarter" idx="12"/>
          </p:nvPr>
        </p:nvSpPr>
        <p:spPr/>
        <p:txBody>
          <a:bodyPr/>
          <a:lstStyle>
            <a:lvl1pPr>
              <a:defRPr/>
            </a:lvl1pPr>
          </a:lstStyle>
          <a:p>
            <a:fld id="{E492F00B-47A7-417C-B28E-362725A79746}" type="slidenum">
              <a:rPr lang="en-US" altLang="en-US"/>
              <a:pPr/>
              <a:t>‹#›</a:t>
            </a:fld>
            <a:endParaRPr lang="en-US" altLang="en-US"/>
          </a:p>
        </p:txBody>
      </p:sp>
    </p:spTree>
    <p:extLst>
      <p:ext uri="{BB962C8B-B14F-4D97-AF65-F5344CB8AC3E}">
        <p14:creationId xmlns:p14="http://schemas.microsoft.com/office/powerpoint/2010/main" val="1633655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a16="http://schemas.microsoft.com/office/drawing/2014/main" id="{E0BFF682-87CE-C122-045D-A6BBF745D34B}"/>
              </a:ext>
            </a:extLst>
          </p:cNvPr>
          <p:cNvSpPr>
            <a:spLocks noGrp="1"/>
          </p:cNvSpPr>
          <p:nvPr>
            <p:ph type="title" orient="vert"/>
          </p:nvPr>
        </p:nvSpPr>
        <p:spPr>
          <a:xfrm>
            <a:off x="6629400" y="228600"/>
            <a:ext cx="2057400" cy="6248400"/>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C36AEEF2-F786-56C4-3378-2CE03280CE0C}"/>
              </a:ext>
            </a:extLst>
          </p:cNvPr>
          <p:cNvSpPr>
            <a:spLocks noGrp="1"/>
          </p:cNvSpPr>
          <p:nvPr>
            <p:ph type="body" orient="vert" idx="1"/>
          </p:nvPr>
        </p:nvSpPr>
        <p:spPr>
          <a:xfrm>
            <a:off x="457200" y="228600"/>
            <a:ext cx="6019800" cy="6248400"/>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2CB965A5-6DBB-3B76-D074-FBEA6745ED3D}"/>
              </a:ext>
            </a:extLst>
          </p:cNvPr>
          <p:cNvSpPr>
            <a:spLocks noGrp="1"/>
          </p:cNvSpPr>
          <p:nvPr>
            <p:ph type="dt" sz="half" idx="10"/>
          </p:nvPr>
        </p:nvSpPr>
        <p:spPr/>
        <p:txBody>
          <a:bodyPr/>
          <a:lstStyle>
            <a:lvl1pPr>
              <a:defRPr/>
            </a:lvl1pPr>
          </a:lstStyle>
          <a:p>
            <a:endParaRPr lang="en-US" altLang="en-US"/>
          </a:p>
        </p:txBody>
      </p:sp>
      <p:sp>
        <p:nvSpPr>
          <p:cNvPr id="5" name="Substituent subsol 4">
            <a:extLst>
              <a:ext uri="{FF2B5EF4-FFF2-40B4-BE49-F238E27FC236}">
                <a16:creationId xmlns:a16="http://schemas.microsoft.com/office/drawing/2014/main" id="{FD084893-2C18-6453-4C6C-E5791B7AC2B6}"/>
              </a:ext>
            </a:extLst>
          </p:cNvPr>
          <p:cNvSpPr>
            <a:spLocks noGrp="1"/>
          </p:cNvSpPr>
          <p:nvPr>
            <p:ph type="ftr" sz="quarter" idx="11"/>
          </p:nvPr>
        </p:nvSpPr>
        <p:spPr/>
        <p:txBody>
          <a:bodyPr/>
          <a:lstStyle>
            <a:lvl1pPr>
              <a:defRPr/>
            </a:lvl1pPr>
          </a:lstStyle>
          <a:p>
            <a:endParaRPr lang="en-US" altLang="en-US"/>
          </a:p>
        </p:txBody>
      </p:sp>
      <p:sp>
        <p:nvSpPr>
          <p:cNvPr id="6" name="Substituent număr diapozitiv 5">
            <a:extLst>
              <a:ext uri="{FF2B5EF4-FFF2-40B4-BE49-F238E27FC236}">
                <a16:creationId xmlns:a16="http://schemas.microsoft.com/office/drawing/2014/main" id="{3622F527-6A91-91E5-EA3F-B9A893795075}"/>
              </a:ext>
            </a:extLst>
          </p:cNvPr>
          <p:cNvSpPr>
            <a:spLocks noGrp="1"/>
          </p:cNvSpPr>
          <p:nvPr>
            <p:ph type="sldNum" sz="quarter" idx="12"/>
          </p:nvPr>
        </p:nvSpPr>
        <p:spPr/>
        <p:txBody>
          <a:bodyPr/>
          <a:lstStyle>
            <a:lvl1pPr>
              <a:defRPr/>
            </a:lvl1pPr>
          </a:lstStyle>
          <a:p>
            <a:fld id="{CECEC50B-6B96-4F39-840E-6572DA01638F}" type="slidenum">
              <a:rPr lang="en-US" altLang="en-US"/>
              <a:pPr/>
              <a:t>‹#›</a:t>
            </a:fld>
            <a:endParaRPr lang="en-US" altLang="en-US"/>
          </a:p>
        </p:txBody>
      </p:sp>
    </p:spTree>
    <p:extLst>
      <p:ext uri="{BB962C8B-B14F-4D97-AF65-F5344CB8AC3E}">
        <p14:creationId xmlns:p14="http://schemas.microsoft.com/office/powerpoint/2010/main" val="884081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65B8C71-93B0-BADE-3FA8-EE361DB24352}"/>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FAA85C1E-7FCE-2B92-9BDB-B7CA49E2ABFB}"/>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2BE798B8-8009-343F-6E47-067C1890A97B}"/>
              </a:ext>
            </a:extLst>
          </p:cNvPr>
          <p:cNvSpPr>
            <a:spLocks noGrp="1"/>
          </p:cNvSpPr>
          <p:nvPr>
            <p:ph type="dt" sz="half" idx="10"/>
          </p:nvPr>
        </p:nvSpPr>
        <p:spPr/>
        <p:txBody>
          <a:bodyPr/>
          <a:lstStyle>
            <a:lvl1pPr>
              <a:defRPr/>
            </a:lvl1pPr>
          </a:lstStyle>
          <a:p>
            <a:endParaRPr lang="en-US" altLang="en-US"/>
          </a:p>
        </p:txBody>
      </p:sp>
      <p:sp>
        <p:nvSpPr>
          <p:cNvPr id="5" name="Substituent subsol 4">
            <a:extLst>
              <a:ext uri="{FF2B5EF4-FFF2-40B4-BE49-F238E27FC236}">
                <a16:creationId xmlns:a16="http://schemas.microsoft.com/office/drawing/2014/main" id="{0F0DFE9F-DF8E-3534-3F87-8EC664CF9906}"/>
              </a:ext>
            </a:extLst>
          </p:cNvPr>
          <p:cNvSpPr>
            <a:spLocks noGrp="1"/>
          </p:cNvSpPr>
          <p:nvPr>
            <p:ph type="ftr" sz="quarter" idx="11"/>
          </p:nvPr>
        </p:nvSpPr>
        <p:spPr/>
        <p:txBody>
          <a:bodyPr/>
          <a:lstStyle>
            <a:lvl1pPr>
              <a:defRPr/>
            </a:lvl1pPr>
          </a:lstStyle>
          <a:p>
            <a:endParaRPr lang="en-US" altLang="en-US"/>
          </a:p>
        </p:txBody>
      </p:sp>
      <p:sp>
        <p:nvSpPr>
          <p:cNvPr id="6" name="Substituent număr diapozitiv 5">
            <a:extLst>
              <a:ext uri="{FF2B5EF4-FFF2-40B4-BE49-F238E27FC236}">
                <a16:creationId xmlns:a16="http://schemas.microsoft.com/office/drawing/2014/main" id="{AF45B203-B159-E508-DEA7-758F334799E7}"/>
              </a:ext>
            </a:extLst>
          </p:cNvPr>
          <p:cNvSpPr>
            <a:spLocks noGrp="1"/>
          </p:cNvSpPr>
          <p:nvPr>
            <p:ph type="sldNum" sz="quarter" idx="12"/>
          </p:nvPr>
        </p:nvSpPr>
        <p:spPr/>
        <p:txBody>
          <a:bodyPr/>
          <a:lstStyle>
            <a:lvl1pPr>
              <a:defRPr/>
            </a:lvl1pPr>
          </a:lstStyle>
          <a:p>
            <a:fld id="{FAD113DD-E872-47E2-BCF5-6EE8FF8547CA}" type="slidenum">
              <a:rPr lang="en-US" altLang="en-US"/>
              <a:pPr/>
              <a:t>‹#›</a:t>
            </a:fld>
            <a:endParaRPr lang="en-US" altLang="en-US"/>
          </a:p>
        </p:txBody>
      </p:sp>
    </p:spTree>
    <p:extLst>
      <p:ext uri="{BB962C8B-B14F-4D97-AF65-F5344CB8AC3E}">
        <p14:creationId xmlns:p14="http://schemas.microsoft.com/office/powerpoint/2010/main" val="1554376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05042DFB-34AE-D67E-0F1C-B9FE0894BCFE}"/>
              </a:ext>
            </a:extLst>
          </p:cNvPr>
          <p:cNvSpPr>
            <a:spLocks noGrp="1"/>
          </p:cNvSpPr>
          <p:nvPr>
            <p:ph type="title"/>
          </p:nvPr>
        </p:nvSpPr>
        <p:spPr>
          <a:xfrm>
            <a:off x="623888" y="1709738"/>
            <a:ext cx="78867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E458E953-9E4B-EB00-5A6B-1F74F6A774E6}"/>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o-RO"/>
              <a:t>Faceţi clic pentru a edita Master stiluri text</a:t>
            </a:r>
          </a:p>
        </p:txBody>
      </p:sp>
      <p:sp>
        <p:nvSpPr>
          <p:cNvPr id="4" name="Substituent dată 3">
            <a:extLst>
              <a:ext uri="{FF2B5EF4-FFF2-40B4-BE49-F238E27FC236}">
                <a16:creationId xmlns:a16="http://schemas.microsoft.com/office/drawing/2014/main" id="{60800EBA-380F-D353-9271-46CC7EAD4C9E}"/>
              </a:ext>
            </a:extLst>
          </p:cNvPr>
          <p:cNvSpPr>
            <a:spLocks noGrp="1"/>
          </p:cNvSpPr>
          <p:nvPr>
            <p:ph type="dt" sz="half" idx="10"/>
          </p:nvPr>
        </p:nvSpPr>
        <p:spPr/>
        <p:txBody>
          <a:bodyPr/>
          <a:lstStyle>
            <a:lvl1pPr>
              <a:defRPr/>
            </a:lvl1pPr>
          </a:lstStyle>
          <a:p>
            <a:endParaRPr lang="en-US" altLang="en-US"/>
          </a:p>
        </p:txBody>
      </p:sp>
      <p:sp>
        <p:nvSpPr>
          <p:cNvPr id="5" name="Substituent subsol 4">
            <a:extLst>
              <a:ext uri="{FF2B5EF4-FFF2-40B4-BE49-F238E27FC236}">
                <a16:creationId xmlns:a16="http://schemas.microsoft.com/office/drawing/2014/main" id="{2DF33EF6-3573-C170-A9A9-2E5AB3592AD7}"/>
              </a:ext>
            </a:extLst>
          </p:cNvPr>
          <p:cNvSpPr>
            <a:spLocks noGrp="1"/>
          </p:cNvSpPr>
          <p:nvPr>
            <p:ph type="ftr" sz="quarter" idx="11"/>
          </p:nvPr>
        </p:nvSpPr>
        <p:spPr/>
        <p:txBody>
          <a:bodyPr/>
          <a:lstStyle>
            <a:lvl1pPr>
              <a:defRPr/>
            </a:lvl1pPr>
          </a:lstStyle>
          <a:p>
            <a:endParaRPr lang="en-US" altLang="en-US"/>
          </a:p>
        </p:txBody>
      </p:sp>
      <p:sp>
        <p:nvSpPr>
          <p:cNvPr id="6" name="Substituent număr diapozitiv 5">
            <a:extLst>
              <a:ext uri="{FF2B5EF4-FFF2-40B4-BE49-F238E27FC236}">
                <a16:creationId xmlns:a16="http://schemas.microsoft.com/office/drawing/2014/main" id="{8B5E4921-4E39-AC39-0E4C-9DAA3A77D1C7}"/>
              </a:ext>
            </a:extLst>
          </p:cNvPr>
          <p:cNvSpPr>
            <a:spLocks noGrp="1"/>
          </p:cNvSpPr>
          <p:nvPr>
            <p:ph type="sldNum" sz="quarter" idx="12"/>
          </p:nvPr>
        </p:nvSpPr>
        <p:spPr/>
        <p:txBody>
          <a:bodyPr/>
          <a:lstStyle>
            <a:lvl1pPr>
              <a:defRPr/>
            </a:lvl1pPr>
          </a:lstStyle>
          <a:p>
            <a:fld id="{5F19A4A7-D508-40C5-BA26-07B296098E9E}" type="slidenum">
              <a:rPr lang="en-US" altLang="en-US"/>
              <a:pPr/>
              <a:t>‹#›</a:t>
            </a:fld>
            <a:endParaRPr lang="en-US" altLang="en-US"/>
          </a:p>
        </p:txBody>
      </p:sp>
    </p:spTree>
    <p:extLst>
      <p:ext uri="{BB962C8B-B14F-4D97-AF65-F5344CB8AC3E}">
        <p14:creationId xmlns:p14="http://schemas.microsoft.com/office/powerpoint/2010/main" val="4020382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1EBDB38-3CF5-D525-0CCD-781F7E0C52BE}"/>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1F7E6E99-048F-96B7-B530-53ECB52CFF9F}"/>
              </a:ext>
            </a:extLst>
          </p:cNvPr>
          <p:cNvSpPr>
            <a:spLocks noGrp="1"/>
          </p:cNvSpPr>
          <p:nvPr>
            <p:ph sz="half" idx="1"/>
          </p:nvPr>
        </p:nvSpPr>
        <p:spPr>
          <a:xfrm>
            <a:off x="457200" y="1951038"/>
            <a:ext cx="4038600" cy="4525962"/>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a16="http://schemas.microsoft.com/office/drawing/2014/main" id="{103B6314-534A-DE7A-5AE2-B553316B5418}"/>
              </a:ext>
            </a:extLst>
          </p:cNvPr>
          <p:cNvSpPr>
            <a:spLocks noGrp="1"/>
          </p:cNvSpPr>
          <p:nvPr>
            <p:ph sz="half" idx="2"/>
          </p:nvPr>
        </p:nvSpPr>
        <p:spPr>
          <a:xfrm>
            <a:off x="4648200" y="1951038"/>
            <a:ext cx="4038600" cy="4525962"/>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a16="http://schemas.microsoft.com/office/drawing/2014/main" id="{7DE28625-DA50-F2C6-D0EC-E70789ABF017}"/>
              </a:ext>
            </a:extLst>
          </p:cNvPr>
          <p:cNvSpPr>
            <a:spLocks noGrp="1"/>
          </p:cNvSpPr>
          <p:nvPr>
            <p:ph type="dt" sz="half" idx="10"/>
          </p:nvPr>
        </p:nvSpPr>
        <p:spPr/>
        <p:txBody>
          <a:bodyPr/>
          <a:lstStyle>
            <a:lvl1pPr>
              <a:defRPr/>
            </a:lvl1pPr>
          </a:lstStyle>
          <a:p>
            <a:endParaRPr lang="en-US" altLang="en-US"/>
          </a:p>
        </p:txBody>
      </p:sp>
      <p:sp>
        <p:nvSpPr>
          <p:cNvPr id="6" name="Substituent subsol 5">
            <a:extLst>
              <a:ext uri="{FF2B5EF4-FFF2-40B4-BE49-F238E27FC236}">
                <a16:creationId xmlns:a16="http://schemas.microsoft.com/office/drawing/2014/main" id="{53DF993C-BD49-8CC6-5202-AEBA7B586834}"/>
              </a:ext>
            </a:extLst>
          </p:cNvPr>
          <p:cNvSpPr>
            <a:spLocks noGrp="1"/>
          </p:cNvSpPr>
          <p:nvPr>
            <p:ph type="ftr" sz="quarter" idx="11"/>
          </p:nvPr>
        </p:nvSpPr>
        <p:spPr/>
        <p:txBody>
          <a:bodyPr/>
          <a:lstStyle>
            <a:lvl1pPr>
              <a:defRPr/>
            </a:lvl1pPr>
          </a:lstStyle>
          <a:p>
            <a:endParaRPr lang="en-US" altLang="en-US"/>
          </a:p>
        </p:txBody>
      </p:sp>
      <p:sp>
        <p:nvSpPr>
          <p:cNvPr id="7" name="Substituent număr diapozitiv 6">
            <a:extLst>
              <a:ext uri="{FF2B5EF4-FFF2-40B4-BE49-F238E27FC236}">
                <a16:creationId xmlns:a16="http://schemas.microsoft.com/office/drawing/2014/main" id="{40AB6B9B-EFB9-AE56-0F8F-E45E8FC7F930}"/>
              </a:ext>
            </a:extLst>
          </p:cNvPr>
          <p:cNvSpPr>
            <a:spLocks noGrp="1"/>
          </p:cNvSpPr>
          <p:nvPr>
            <p:ph type="sldNum" sz="quarter" idx="12"/>
          </p:nvPr>
        </p:nvSpPr>
        <p:spPr/>
        <p:txBody>
          <a:bodyPr/>
          <a:lstStyle>
            <a:lvl1pPr>
              <a:defRPr/>
            </a:lvl1pPr>
          </a:lstStyle>
          <a:p>
            <a:fld id="{CABE6A37-5B0B-4D92-997C-E921FCB58D07}" type="slidenum">
              <a:rPr lang="en-US" altLang="en-US"/>
              <a:pPr/>
              <a:t>‹#›</a:t>
            </a:fld>
            <a:endParaRPr lang="en-US" altLang="en-US"/>
          </a:p>
        </p:txBody>
      </p:sp>
    </p:spTree>
    <p:extLst>
      <p:ext uri="{BB962C8B-B14F-4D97-AF65-F5344CB8AC3E}">
        <p14:creationId xmlns:p14="http://schemas.microsoft.com/office/powerpoint/2010/main" val="67393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6DAF06AF-0B0C-A350-AEE0-77F163D4C729}"/>
              </a:ext>
            </a:extLst>
          </p:cNvPr>
          <p:cNvSpPr>
            <a:spLocks noGrp="1"/>
          </p:cNvSpPr>
          <p:nvPr>
            <p:ph type="title"/>
          </p:nvPr>
        </p:nvSpPr>
        <p:spPr>
          <a:xfrm>
            <a:off x="630238" y="365125"/>
            <a:ext cx="78867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97F98998-ACA8-10FD-E1DF-734CF4373619}"/>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a16="http://schemas.microsoft.com/office/drawing/2014/main" id="{032E1ECE-899D-08B8-10D5-5E9124FE8D21}"/>
              </a:ext>
            </a:extLst>
          </p:cNvPr>
          <p:cNvSpPr>
            <a:spLocks noGrp="1"/>
          </p:cNvSpPr>
          <p:nvPr>
            <p:ph sz="half" idx="2"/>
          </p:nvPr>
        </p:nvSpPr>
        <p:spPr>
          <a:xfrm>
            <a:off x="630238" y="2505075"/>
            <a:ext cx="3868737"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a16="http://schemas.microsoft.com/office/drawing/2014/main" id="{747DC235-4ABC-1131-3502-B66B5053C665}"/>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a16="http://schemas.microsoft.com/office/drawing/2014/main" id="{4EAD615F-1A08-5F7A-7AB8-26BB1EC2F5A4}"/>
              </a:ext>
            </a:extLst>
          </p:cNvPr>
          <p:cNvSpPr>
            <a:spLocks noGrp="1"/>
          </p:cNvSpPr>
          <p:nvPr>
            <p:ph sz="quarter" idx="4"/>
          </p:nvPr>
        </p:nvSpPr>
        <p:spPr>
          <a:xfrm>
            <a:off x="4629150" y="2505075"/>
            <a:ext cx="3887788"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a16="http://schemas.microsoft.com/office/drawing/2014/main" id="{6A6C2C9A-A047-E368-D06C-A799B8BFBAD2}"/>
              </a:ext>
            </a:extLst>
          </p:cNvPr>
          <p:cNvSpPr>
            <a:spLocks noGrp="1"/>
          </p:cNvSpPr>
          <p:nvPr>
            <p:ph type="dt" sz="half" idx="10"/>
          </p:nvPr>
        </p:nvSpPr>
        <p:spPr/>
        <p:txBody>
          <a:bodyPr/>
          <a:lstStyle>
            <a:lvl1pPr>
              <a:defRPr/>
            </a:lvl1pPr>
          </a:lstStyle>
          <a:p>
            <a:endParaRPr lang="en-US" altLang="en-US"/>
          </a:p>
        </p:txBody>
      </p:sp>
      <p:sp>
        <p:nvSpPr>
          <p:cNvPr id="8" name="Substituent subsol 7">
            <a:extLst>
              <a:ext uri="{FF2B5EF4-FFF2-40B4-BE49-F238E27FC236}">
                <a16:creationId xmlns:a16="http://schemas.microsoft.com/office/drawing/2014/main" id="{A36F800E-04D9-643C-BA1F-ED76005A9CBD}"/>
              </a:ext>
            </a:extLst>
          </p:cNvPr>
          <p:cNvSpPr>
            <a:spLocks noGrp="1"/>
          </p:cNvSpPr>
          <p:nvPr>
            <p:ph type="ftr" sz="quarter" idx="11"/>
          </p:nvPr>
        </p:nvSpPr>
        <p:spPr/>
        <p:txBody>
          <a:bodyPr/>
          <a:lstStyle>
            <a:lvl1pPr>
              <a:defRPr/>
            </a:lvl1pPr>
          </a:lstStyle>
          <a:p>
            <a:endParaRPr lang="en-US" altLang="en-US"/>
          </a:p>
        </p:txBody>
      </p:sp>
      <p:sp>
        <p:nvSpPr>
          <p:cNvPr id="9" name="Substituent număr diapozitiv 8">
            <a:extLst>
              <a:ext uri="{FF2B5EF4-FFF2-40B4-BE49-F238E27FC236}">
                <a16:creationId xmlns:a16="http://schemas.microsoft.com/office/drawing/2014/main" id="{4B2A404E-1BE6-2B63-3C0C-B0EC7B94220D}"/>
              </a:ext>
            </a:extLst>
          </p:cNvPr>
          <p:cNvSpPr>
            <a:spLocks noGrp="1"/>
          </p:cNvSpPr>
          <p:nvPr>
            <p:ph type="sldNum" sz="quarter" idx="12"/>
          </p:nvPr>
        </p:nvSpPr>
        <p:spPr/>
        <p:txBody>
          <a:bodyPr/>
          <a:lstStyle>
            <a:lvl1pPr>
              <a:defRPr/>
            </a:lvl1pPr>
          </a:lstStyle>
          <a:p>
            <a:fld id="{01F71F63-D343-4FD8-A951-4AFFE7C82EFE}" type="slidenum">
              <a:rPr lang="en-US" altLang="en-US"/>
              <a:pPr/>
              <a:t>‹#›</a:t>
            </a:fld>
            <a:endParaRPr lang="en-US" altLang="en-US"/>
          </a:p>
        </p:txBody>
      </p:sp>
    </p:spTree>
    <p:extLst>
      <p:ext uri="{BB962C8B-B14F-4D97-AF65-F5344CB8AC3E}">
        <p14:creationId xmlns:p14="http://schemas.microsoft.com/office/powerpoint/2010/main" val="3284510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C899CC9-A9C7-056A-5A51-FE17A9FCE626}"/>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a16="http://schemas.microsoft.com/office/drawing/2014/main" id="{BFD5AC7A-71A4-4886-29C1-BEA389EA002B}"/>
              </a:ext>
            </a:extLst>
          </p:cNvPr>
          <p:cNvSpPr>
            <a:spLocks noGrp="1"/>
          </p:cNvSpPr>
          <p:nvPr>
            <p:ph type="dt" sz="half" idx="10"/>
          </p:nvPr>
        </p:nvSpPr>
        <p:spPr/>
        <p:txBody>
          <a:bodyPr/>
          <a:lstStyle>
            <a:lvl1pPr>
              <a:defRPr/>
            </a:lvl1pPr>
          </a:lstStyle>
          <a:p>
            <a:endParaRPr lang="en-US" altLang="en-US"/>
          </a:p>
        </p:txBody>
      </p:sp>
      <p:sp>
        <p:nvSpPr>
          <p:cNvPr id="4" name="Substituent subsol 3">
            <a:extLst>
              <a:ext uri="{FF2B5EF4-FFF2-40B4-BE49-F238E27FC236}">
                <a16:creationId xmlns:a16="http://schemas.microsoft.com/office/drawing/2014/main" id="{E316FC0A-2A26-9189-C85C-F5A4B71EDF3E}"/>
              </a:ext>
            </a:extLst>
          </p:cNvPr>
          <p:cNvSpPr>
            <a:spLocks noGrp="1"/>
          </p:cNvSpPr>
          <p:nvPr>
            <p:ph type="ftr" sz="quarter" idx="11"/>
          </p:nvPr>
        </p:nvSpPr>
        <p:spPr/>
        <p:txBody>
          <a:bodyPr/>
          <a:lstStyle>
            <a:lvl1pPr>
              <a:defRPr/>
            </a:lvl1pPr>
          </a:lstStyle>
          <a:p>
            <a:endParaRPr lang="en-US" altLang="en-US"/>
          </a:p>
        </p:txBody>
      </p:sp>
      <p:sp>
        <p:nvSpPr>
          <p:cNvPr id="5" name="Substituent număr diapozitiv 4">
            <a:extLst>
              <a:ext uri="{FF2B5EF4-FFF2-40B4-BE49-F238E27FC236}">
                <a16:creationId xmlns:a16="http://schemas.microsoft.com/office/drawing/2014/main" id="{A104A71D-D0D0-4798-5943-C3321016BA93}"/>
              </a:ext>
            </a:extLst>
          </p:cNvPr>
          <p:cNvSpPr>
            <a:spLocks noGrp="1"/>
          </p:cNvSpPr>
          <p:nvPr>
            <p:ph type="sldNum" sz="quarter" idx="12"/>
          </p:nvPr>
        </p:nvSpPr>
        <p:spPr/>
        <p:txBody>
          <a:bodyPr/>
          <a:lstStyle>
            <a:lvl1pPr>
              <a:defRPr/>
            </a:lvl1pPr>
          </a:lstStyle>
          <a:p>
            <a:fld id="{A9938744-CCF5-4050-B957-6DC2F848EABC}" type="slidenum">
              <a:rPr lang="en-US" altLang="en-US"/>
              <a:pPr/>
              <a:t>‹#›</a:t>
            </a:fld>
            <a:endParaRPr lang="en-US" altLang="en-US"/>
          </a:p>
        </p:txBody>
      </p:sp>
    </p:spTree>
    <p:extLst>
      <p:ext uri="{BB962C8B-B14F-4D97-AF65-F5344CB8AC3E}">
        <p14:creationId xmlns:p14="http://schemas.microsoft.com/office/powerpoint/2010/main" val="2601956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a16="http://schemas.microsoft.com/office/drawing/2014/main" id="{DA39EC3D-9A06-AD85-4FCD-ABA662AECFE3}"/>
              </a:ext>
            </a:extLst>
          </p:cNvPr>
          <p:cNvSpPr>
            <a:spLocks noGrp="1"/>
          </p:cNvSpPr>
          <p:nvPr>
            <p:ph type="dt" sz="half" idx="10"/>
          </p:nvPr>
        </p:nvSpPr>
        <p:spPr/>
        <p:txBody>
          <a:bodyPr/>
          <a:lstStyle>
            <a:lvl1pPr>
              <a:defRPr/>
            </a:lvl1pPr>
          </a:lstStyle>
          <a:p>
            <a:endParaRPr lang="en-US" altLang="en-US"/>
          </a:p>
        </p:txBody>
      </p:sp>
      <p:sp>
        <p:nvSpPr>
          <p:cNvPr id="3" name="Substituent subsol 2">
            <a:extLst>
              <a:ext uri="{FF2B5EF4-FFF2-40B4-BE49-F238E27FC236}">
                <a16:creationId xmlns:a16="http://schemas.microsoft.com/office/drawing/2014/main" id="{980E98E0-D40B-94E9-2E29-3EC4A3CB99BF}"/>
              </a:ext>
            </a:extLst>
          </p:cNvPr>
          <p:cNvSpPr>
            <a:spLocks noGrp="1"/>
          </p:cNvSpPr>
          <p:nvPr>
            <p:ph type="ftr" sz="quarter" idx="11"/>
          </p:nvPr>
        </p:nvSpPr>
        <p:spPr/>
        <p:txBody>
          <a:bodyPr/>
          <a:lstStyle>
            <a:lvl1pPr>
              <a:defRPr/>
            </a:lvl1pPr>
          </a:lstStyle>
          <a:p>
            <a:endParaRPr lang="en-US" altLang="en-US"/>
          </a:p>
        </p:txBody>
      </p:sp>
      <p:sp>
        <p:nvSpPr>
          <p:cNvPr id="4" name="Substituent număr diapozitiv 3">
            <a:extLst>
              <a:ext uri="{FF2B5EF4-FFF2-40B4-BE49-F238E27FC236}">
                <a16:creationId xmlns:a16="http://schemas.microsoft.com/office/drawing/2014/main" id="{A46222AF-CB4D-4E11-6230-AF70CCD8C377}"/>
              </a:ext>
            </a:extLst>
          </p:cNvPr>
          <p:cNvSpPr>
            <a:spLocks noGrp="1"/>
          </p:cNvSpPr>
          <p:nvPr>
            <p:ph type="sldNum" sz="quarter" idx="12"/>
          </p:nvPr>
        </p:nvSpPr>
        <p:spPr/>
        <p:txBody>
          <a:bodyPr/>
          <a:lstStyle>
            <a:lvl1pPr>
              <a:defRPr/>
            </a:lvl1pPr>
          </a:lstStyle>
          <a:p>
            <a:fld id="{FE018EBC-5B11-42DB-8D82-C8F9453C73C4}" type="slidenum">
              <a:rPr lang="en-US" altLang="en-US"/>
              <a:pPr/>
              <a:t>‹#›</a:t>
            </a:fld>
            <a:endParaRPr lang="en-US" altLang="en-US"/>
          </a:p>
        </p:txBody>
      </p:sp>
    </p:spTree>
    <p:extLst>
      <p:ext uri="{BB962C8B-B14F-4D97-AF65-F5344CB8AC3E}">
        <p14:creationId xmlns:p14="http://schemas.microsoft.com/office/powerpoint/2010/main" val="30342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B720EC66-AAFE-9EBF-1DE8-47A79EF495F7}"/>
              </a:ext>
            </a:extLst>
          </p:cNvPr>
          <p:cNvSpPr>
            <a:spLocks noGrp="1"/>
          </p:cNvSpPr>
          <p:nvPr>
            <p:ph type="title"/>
          </p:nvPr>
        </p:nvSpPr>
        <p:spPr>
          <a:xfrm>
            <a:off x="630238" y="457200"/>
            <a:ext cx="2949575"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07DA53BC-34C5-31E1-6BE0-471CB29D24E3}"/>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a16="http://schemas.microsoft.com/office/drawing/2014/main" id="{B1AA858D-ABB9-DF46-B5A5-125E59CB717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50887940-874E-E769-81BB-2565B8FE0645}"/>
              </a:ext>
            </a:extLst>
          </p:cNvPr>
          <p:cNvSpPr>
            <a:spLocks noGrp="1"/>
          </p:cNvSpPr>
          <p:nvPr>
            <p:ph type="dt" sz="half" idx="10"/>
          </p:nvPr>
        </p:nvSpPr>
        <p:spPr/>
        <p:txBody>
          <a:bodyPr/>
          <a:lstStyle>
            <a:lvl1pPr>
              <a:defRPr/>
            </a:lvl1pPr>
          </a:lstStyle>
          <a:p>
            <a:endParaRPr lang="en-US" altLang="en-US"/>
          </a:p>
        </p:txBody>
      </p:sp>
      <p:sp>
        <p:nvSpPr>
          <p:cNvPr id="6" name="Substituent subsol 5">
            <a:extLst>
              <a:ext uri="{FF2B5EF4-FFF2-40B4-BE49-F238E27FC236}">
                <a16:creationId xmlns:a16="http://schemas.microsoft.com/office/drawing/2014/main" id="{175424B1-D341-CF14-9630-63D7293BA771}"/>
              </a:ext>
            </a:extLst>
          </p:cNvPr>
          <p:cNvSpPr>
            <a:spLocks noGrp="1"/>
          </p:cNvSpPr>
          <p:nvPr>
            <p:ph type="ftr" sz="quarter" idx="11"/>
          </p:nvPr>
        </p:nvSpPr>
        <p:spPr/>
        <p:txBody>
          <a:bodyPr/>
          <a:lstStyle>
            <a:lvl1pPr>
              <a:defRPr/>
            </a:lvl1pPr>
          </a:lstStyle>
          <a:p>
            <a:endParaRPr lang="en-US" altLang="en-US"/>
          </a:p>
        </p:txBody>
      </p:sp>
      <p:sp>
        <p:nvSpPr>
          <p:cNvPr id="7" name="Substituent număr diapozitiv 6">
            <a:extLst>
              <a:ext uri="{FF2B5EF4-FFF2-40B4-BE49-F238E27FC236}">
                <a16:creationId xmlns:a16="http://schemas.microsoft.com/office/drawing/2014/main" id="{5596181E-5CC6-DCC5-1D9B-ED44173EA940}"/>
              </a:ext>
            </a:extLst>
          </p:cNvPr>
          <p:cNvSpPr>
            <a:spLocks noGrp="1"/>
          </p:cNvSpPr>
          <p:nvPr>
            <p:ph type="sldNum" sz="quarter" idx="12"/>
          </p:nvPr>
        </p:nvSpPr>
        <p:spPr/>
        <p:txBody>
          <a:bodyPr/>
          <a:lstStyle>
            <a:lvl1pPr>
              <a:defRPr/>
            </a:lvl1pPr>
          </a:lstStyle>
          <a:p>
            <a:fld id="{3A8399A9-91B5-4064-8752-D18E4EDD8064}" type="slidenum">
              <a:rPr lang="en-US" altLang="en-US"/>
              <a:pPr/>
              <a:t>‹#›</a:t>
            </a:fld>
            <a:endParaRPr lang="en-US" altLang="en-US"/>
          </a:p>
        </p:txBody>
      </p:sp>
    </p:spTree>
    <p:extLst>
      <p:ext uri="{BB962C8B-B14F-4D97-AF65-F5344CB8AC3E}">
        <p14:creationId xmlns:p14="http://schemas.microsoft.com/office/powerpoint/2010/main" val="121426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9BA560DF-C4E6-FF7D-A2C1-9CA8BD519050}"/>
              </a:ext>
            </a:extLst>
          </p:cNvPr>
          <p:cNvSpPr>
            <a:spLocks noGrp="1"/>
          </p:cNvSpPr>
          <p:nvPr>
            <p:ph type="title"/>
          </p:nvPr>
        </p:nvSpPr>
        <p:spPr>
          <a:xfrm>
            <a:off x="630238" y="457200"/>
            <a:ext cx="2949575"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a16="http://schemas.microsoft.com/office/drawing/2014/main" id="{518EABFF-A966-3F9B-376F-AF2002FAF49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o-RO"/>
              <a:t>Faceți clic pe pictogramă pentru a adăuga o imagine</a:t>
            </a:r>
            <a:endParaRPr lang="en-US"/>
          </a:p>
        </p:txBody>
      </p:sp>
      <p:sp>
        <p:nvSpPr>
          <p:cNvPr id="4" name="Substituent text 3">
            <a:extLst>
              <a:ext uri="{FF2B5EF4-FFF2-40B4-BE49-F238E27FC236}">
                <a16:creationId xmlns:a16="http://schemas.microsoft.com/office/drawing/2014/main" id="{311D0C50-3E29-EEA0-253E-E4E83097622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64F4353C-79C2-8968-DD39-68FE964233A9}"/>
              </a:ext>
            </a:extLst>
          </p:cNvPr>
          <p:cNvSpPr>
            <a:spLocks noGrp="1"/>
          </p:cNvSpPr>
          <p:nvPr>
            <p:ph type="dt" sz="half" idx="10"/>
          </p:nvPr>
        </p:nvSpPr>
        <p:spPr/>
        <p:txBody>
          <a:bodyPr/>
          <a:lstStyle>
            <a:lvl1pPr>
              <a:defRPr/>
            </a:lvl1pPr>
          </a:lstStyle>
          <a:p>
            <a:endParaRPr lang="en-US" altLang="en-US"/>
          </a:p>
        </p:txBody>
      </p:sp>
      <p:sp>
        <p:nvSpPr>
          <p:cNvPr id="6" name="Substituent subsol 5">
            <a:extLst>
              <a:ext uri="{FF2B5EF4-FFF2-40B4-BE49-F238E27FC236}">
                <a16:creationId xmlns:a16="http://schemas.microsoft.com/office/drawing/2014/main" id="{0DE826EE-A44A-C494-650D-91064DADECD4}"/>
              </a:ext>
            </a:extLst>
          </p:cNvPr>
          <p:cNvSpPr>
            <a:spLocks noGrp="1"/>
          </p:cNvSpPr>
          <p:nvPr>
            <p:ph type="ftr" sz="quarter" idx="11"/>
          </p:nvPr>
        </p:nvSpPr>
        <p:spPr/>
        <p:txBody>
          <a:bodyPr/>
          <a:lstStyle>
            <a:lvl1pPr>
              <a:defRPr/>
            </a:lvl1pPr>
          </a:lstStyle>
          <a:p>
            <a:endParaRPr lang="en-US" altLang="en-US"/>
          </a:p>
        </p:txBody>
      </p:sp>
      <p:sp>
        <p:nvSpPr>
          <p:cNvPr id="7" name="Substituent număr diapozitiv 6">
            <a:extLst>
              <a:ext uri="{FF2B5EF4-FFF2-40B4-BE49-F238E27FC236}">
                <a16:creationId xmlns:a16="http://schemas.microsoft.com/office/drawing/2014/main" id="{552AD6FF-CD24-1980-B0B1-9288FABD28F8}"/>
              </a:ext>
            </a:extLst>
          </p:cNvPr>
          <p:cNvSpPr>
            <a:spLocks noGrp="1"/>
          </p:cNvSpPr>
          <p:nvPr>
            <p:ph type="sldNum" sz="quarter" idx="12"/>
          </p:nvPr>
        </p:nvSpPr>
        <p:spPr/>
        <p:txBody>
          <a:bodyPr/>
          <a:lstStyle>
            <a:lvl1pPr>
              <a:defRPr/>
            </a:lvl1pPr>
          </a:lstStyle>
          <a:p>
            <a:fld id="{51FB5A24-CA67-4754-9B12-E1EB0AD925C3}" type="slidenum">
              <a:rPr lang="en-US" altLang="en-US"/>
              <a:pPr/>
              <a:t>‹#›</a:t>
            </a:fld>
            <a:endParaRPr lang="en-US" altLang="en-US"/>
          </a:p>
        </p:txBody>
      </p:sp>
    </p:spTree>
    <p:extLst>
      <p:ext uri="{BB962C8B-B14F-4D97-AF65-F5344CB8AC3E}">
        <p14:creationId xmlns:p14="http://schemas.microsoft.com/office/powerpoint/2010/main" val="4286430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D33CC3B-8879-E2E2-F0D2-5A66222F8EDA}"/>
              </a:ext>
            </a:extLst>
          </p:cNvPr>
          <p:cNvSpPr>
            <a:spLocks noGrp="1" noChangeArrowheads="1"/>
          </p:cNvSpPr>
          <p:nvPr>
            <p:ph type="title"/>
          </p:nvPr>
        </p:nvSpPr>
        <p:spPr bwMode="auto">
          <a:xfrm>
            <a:off x="457200" y="2286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o-RO" altLang="en-US"/>
              <a:t>Faceți clic pentru a edita stilul de titlu coordonator</a:t>
            </a:r>
            <a:endParaRPr lang="en-US" altLang="en-US"/>
          </a:p>
        </p:txBody>
      </p:sp>
      <p:sp>
        <p:nvSpPr>
          <p:cNvPr id="1027" name="Rectangle 3">
            <a:extLst>
              <a:ext uri="{FF2B5EF4-FFF2-40B4-BE49-F238E27FC236}">
                <a16:creationId xmlns:a16="http://schemas.microsoft.com/office/drawing/2014/main" id="{2666DED8-EBD4-C2DD-8D76-C21AD46462A7}"/>
              </a:ext>
            </a:extLst>
          </p:cNvPr>
          <p:cNvSpPr>
            <a:spLocks noGrp="1" noChangeArrowheads="1"/>
          </p:cNvSpPr>
          <p:nvPr>
            <p:ph type="body" idx="1"/>
          </p:nvPr>
        </p:nvSpPr>
        <p:spPr bwMode="auto">
          <a:xfrm>
            <a:off x="457200" y="1951038"/>
            <a:ext cx="82296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o-RO" altLang="en-US"/>
              <a:t>Faceţi clic pentru a edita Master stiluri text</a:t>
            </a:r>
          </a:p>
          <a:p>
            <a:pPr lvl="1"/>
            <a:r>
              <a:rPr lang="ro-RO" altLang="en-US"/>
              <a:t>al doilea nivel</a:t>
            </a:r>
          </a:p>
          <a:p>
            <a:pPr lvl="2"/>
            <a:r>
              <a:rPr lang="ro-RO" altLang="en-US"/>
              <a:t>al treilea nivel</a:t>
            </a:r>
          </a:p>
          <a:p>
            <a:pPr lvl="3"/>
            <a:r>
              <a:rPr lang="ro-RO" altLang="en-US"/>
              <a:t>al patrulea nivel</a:t>
            </a:r>
          </a:p>
          <a:p>
            <a:pPr lvl="4"/>
            <a:r>
              <a:rPr lang="ro-RO" altLang="en-US"/>
              <a:t>al cincilea nivel</a:t>
            </a:r>
            <a:endParaRPr lang="en-US" altLang="en-US"/>
          </a:p>
        </p:txBody>
      </p:sp>
      <p:sp>
        <p:nvSpPr>
          <p:cNvPr id="1028" name="Rectangle 4">
            <a:extLst>
              <a:ext uri="{FF2B5EF4-FFF2-40B4-BE49-F238E27FC236}">
                <a16:creationId xmlns:a16="http://schemas.microsoft.com/office/drawing/2014/main" id="{41F938BD-1E1D-8201-9E7E-6943504CE0EC}"/>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B1C973BF-B738-2792-AD06-1C458C0C508B}"/>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2E2D66EE-0704-A764-A7C5-A723F95AEFC8}"/>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2D5F1F1-C029-4221-9A70-CEBA66A76F9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A262803-05AD-A4FA-44CC-661D89DA441A}"/>
              </a:ext>
            </a:extLst>
          </p:cNvPr>
          <p:cNvSpPr>
            <a:spLocks noGrp="1" noChangeArrowheads="1"/>
          </p:cNvSpPr>
          <p:nvPr>
            <p:ph type="ctrTitle"/>
          </p:nvPr>
        </p:nvSpPr>
        <p:spPr>
          <a:xfrm>
            <a:off x="-228600" y="2177"/>
            <a:ext cx="8915400" cy="2895600"/>
          </a:xfrm>
        </p:spPr>
        <p:txBody>
          <a:bodyPr/>
          <a:lstStyle/>
          <a:p>
            <a:r>
              <a:rPr lang="ro-RO" altLang="en-US" b="1" dirty="0"/>
              <a:t>Tema </a:t>
            </a:r>
            <a:br>
              <a:rPr lang="en-US" altLang="en-US" b="1" dirty="0"/>
            </a:br>
            <a:r>
              <a:rPr lang="ro-RO" altLang="en-US" b="1" dirty="0"/>
              <a:t>C</a:t>
            </a:r>
            <a:r>
              <a:rPr lang="en-US" altLang="en-US" b="1" dirty="0" err="1"/>
              <a:t>oncept</a:t>
            </a:r>
            <a:r>
              <a:rPr lang="ro-RO" altLang="en-US" b="1" dirty="0"/>
              <a:t>e și</a:t>
            </a:r>
            <a:r>
              <a:rPr lang="en-US" altLang="en-US" b="1" dirty="0"/>
              <a:t> </a:t>
            </a:r>
            <a:r>
              <a:rPr lang="ro-RO" altLang="en-US" b="1" dirty="0"/>
              <a:t>T</a:t>
            </a:r>
            <a:r>
              <a:rPr lang="en-US" altLang="en-US" b="1" dirty="0" err="1"/>
              <a:t>erminologie</a:t>
            </a:r>
            <a:r>
              <a:rPr lang="ro-RO" altLang="en-US" b="1" dirty="0"/>
              <a:t> în Metrologie (recapitulare)</a:t>
            </a:r>
            <a:endParaRPr lang="en-US" altLang="en-US" b="1" dirty="0"/>
          </a:p>
        </p:txBody>
      </p:sp>
      <p:sp>
        <p:nvSpPr>
          <p:cNvPr id="2051" name="Rectangle 3">
            <a:extLst>
              <a:ext uri="{FF2B5EF4-FFF2-40B4-BE49-F238E27FC236}">
                <a16:creationId xmlns:a16="http://schemas.microsoft.com/office/drawing/2014/main" id="{57E34CD9-DC25-7A3F-E326-F58C1915C1EE}"/>
              </a:ext>
            </a:extLst>
          </p:cNvPr>
          <p:cNvSpPr>
            <a:spLocks noGrp="1" noChangeArrowheads="1"/>
          </p:cNvSpPr>
          <p:nvPr>
            <p:ph type="subTitle" idx="1"/>
          </p:nvPr>
        </p:nvSpPr>
        <p:spPr>
          <a:xfrm>
            <a:off x="2438400" y="5715000"/>
            <a:ext cx="6400800" cy="698500"/>
          </a:xfrm>
        </p:spPr>
        <p:txBody>
          <a:bodyPr/>
          <a:lstStyle/>
          <a:p>
            <a:r>
              <a:rPr lang="en-US" altLang="en-US" dirty="0"/>
              <a:t>Company Name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Estimarea incertitudinii</a:t>
            </a:r>
            <a:endParaRPr lang="en-US" dirty="0"/>
          </a:p>
        </p:txBody>
      </p:sp>
      <p:sp>
        <p:nvSpPr>
          <p:cNvPr id="3" name="Content Placeholder 2"/>
          <p:cNvSpPr>
            <a:spLocks noGrp="1"/>
          </p:cNvSpPr>
          <p:nvPr>
            <p:ph idx="1"/>
          </p:nvPr>
        </p:nvSpPr>
        <p:spPr/>
        <p:txBody>
          <a:bodyPr/>
          <a:lstStyle/>
          <a:p>
            <a:r>
              <a:rPr lang="en-US" sz="2000" dirty="0"/>
              <a:t>Estimarea </a:t>
            </a:r>
            <a:r>
              <a:rPr lang="en-US" sz="2000" dirty="0" err="1"/>
              <a:t>incertitudinii</a:t>
            </a:r>
            <a:r>
              <a:rPr lang="en-US" sz="2000" dirty="0"/>
              <a:t> de </a:t>
            </a:r>
            <a:r>
              <a:rPr lang="en-US" sz="2000" dirty="0" err="1"/>
              <a:t>măsurare</a:t>
            </a:r>
            <a:r>
              <a:rPr lang="en-US" sz="2000" dirty="0"/>
              <a:t> </a:t>
            </a:r>
            <a:r>
              <a:rPr lang="en-US" sz="2000" dirty="0" err="1"/>
              <a:t>implică</a:t>
            </a:r>
            <a:r>
              <a:rPr lang="en-US" sz="2000" dirty="0"/>
              <a:t> </a:t>
            </a:r>
            <a:r>
              <a:rPr lang="en-US" sz="2000" dirty="0" err="1"/>
              <a:t>luarea</a:t>
            </a:r>
            <a:r>
              <a:rPr lang="en-US" sz="2000" dirty="0"/>
              <a:t> </a:t>
            </a:r>
            <a:r>
              <a:rPr lang="en-US" sz="2000" dirty="0" err="1"/>
              <a:t>în</a:t>
            </a:r>
            <a:r>
              <a:rPr lang="en-US" sz="2000" dirty="0"/>
              <a:t> </a:t>
            </a:r>
            <a:r>
              <a:rPr lang="en-US" sz="2000" dirty="0" err="1"/>
              <a:t>considerare</a:t>
            </a:r>
            <a:r>
              <a:rPr lang="en-US" sz="2000" dirty="0"/>
              <a:t> a </a:t>
            </a:r>
            <a:r>
              <a:rPr lang="en-US" sz="2000" dirty="0" err="1"/>
              <a:t>tuturor</a:t>
            </a:r>
            <a:r>
              <a:rPr lang="en-US" sz="2000" dirty="0"/>
              <a:t> </a:t>
            </a:r>
            <a:r>
              <a:rPr lang="en-US" sz="2000" dirty="0" err="1"/>
              <a:t>surselor</a:t>
            </a:r>
            <a:r>
              <a:rPr lang="en-US" sz="2000" dirty="0"/>
              <a:t> </a:t>
            </a:r>
            <a:r>
              <a:rPr lang="en-US" sz="2000" dirty="0" err="1"/>
              <a:t>cunoscute</a:t>
            </a:r>
            <a:r>
              <a:rPr lang="en-US" sz="2000" dirty="0"/>
              <a:t> de </a:t>
            </a:r>
            <a:r>
              <a:rPr lang="en-US" sz="2000" dirty="0" err="1"/>
              <a:t>incertitudine</a:t>
            </a:r>
            <a:r>
              <a:rPr lang="en-US" sz="2000" dirty="0"/>
              <a:t> </a:t>
            </a:r>
            <a:r>
              <a:rPr lang="en-US" sz="2000" dirty="0" err="1"/>
              <a:t>în</a:t>
            </a:r>
            <a:r>
              <a:rPr lang="ro-RO" sz="2000" dirty="0"/>
              <a:t> </a:t>
            </a:r>
            <a:r>
              <a:rPr lang="en-US" sz="2000" dirty="0" err="1"/>
              <a:t>procesul</a:t>
            </a:r>
            <a:r>
              <a:rPr lang="en-US" sz="2000" dirty="0"/>
              <a:t> de </a:t>
            </a:r>
            <a:r>
              <a:rPr lang="en-US" sz="2000" dirty="0" err="1"/>
              <a:t>măsurare</a:t>
            </a:r>
            <a:r>
              <a:rPr lang="en-US" sz="2000" dirty="0"/>
              <a:t> </a:t>
            </a:r>
            <a:r>
              <a:rPr lang="en-US" sz="2000" dirty="0" err="1"/>
              <a:t>și</a:t>
            </a:r>
            <a:r>
              <a:rPr lang="en-US" sz="2000" dirty="0"/>
              <a:t> </a:t>
            </a:r>
            <a:r>
              <a:rPr lang="en-US" sz="2000" dirty="0" err="1"/>
              <a:t>trebuie</a:t>
            </a:r>
            <a:r>
              <a:rPr lang="en-US" sz="2000" dirty="0"/>
              <a:t> </a:t>
            </a:r>
            <a:r>
              <a:rPr lang="en-US" sz="2000" dirty="0" err="1"/>
              <a:t>efectuată</a:t>
            </a:r>
            <a:r>
              <a:rPr lang="en-US" sz="2000" dirty="0"/>
              <a:t> </a:t>
            </a:r>
            <a:r>
              <a:rPr lang="en-US" sz="2000" dirty="0" err="1"/>
              <a:t>în</a:t>
            </a:r>
            <a:r>
              <a:rPr lang="en-US" sz="2000" dirty="0"/>
              <a:t> </a:t>
            </a:r>
            <a:r>
              <a:rPr lang="en-US" sz="2000" dirty="0" err="1"/>
              <a:t>conformitate</a:t>
            </a:r>
            <a:r>
              <a:rPr lang="en-US" sz="2000" dirty="0"/>
              <a:t> cu „</a:t>
            </a:r>
            <a:r>
              <a:rPr lang="en-US" sz="2000" dirty="0" err="1"/>
              <a:t>Ghidul</a:t>
            </a:r>
            <a:r>
              <a:rPr lang="en-US" sz="2000" dirty="0"/>
              <a:t> ISO/IEC 98-3:2008, </a:t>
            </a:r>
            <a:r>
              <a:rPr lang="en-US" sz="2000" dirty="0" err="1"/>
              <a:t>Incertitudinea</a:t>
            </a:r>
            <a:r>
              <a:rPr lang="ro-RO" sz="2000" dirty="0"/>
              <a:t> </a:t>
            </a:r>
            <a:r>
              <a:rPr lang="en-US" sz="2000" dirty="0" err="1"/>
              <a:t>măsur</a:t>
            </a:r>
            <a:r>
              <a:rPr lang="ro-RO" sz="2000" dirty="0"/>
              <a:t>ării</a:t>
            </a:r>
            <a:r>
              <a:rPr lang="en-US" sz="2000" dirty="0"/>
              <a:t> – </a:t>
            </a:r>
            <a:r>
              <a:rPr lang="en-US" sz="2000" dirty="0" err="1"/>
              <a:t>partea</a:t>
            </a:r>
            <a:r>
              <a:rPr lang="en-US" sz="2000" dirty="0"/>
              <a:t> 3: </a:t>
            </a:r>
            <a:r>
              <a:rPr lang="en-US" sz="2000" dirty="0" err="1"/>
              <a:t>Ghid</a:t>
            </a:r>
            <a:r>
              <a:rPr lang="en-US" sz="2000" dirty="0"/>
              <a:t> </a:t>
            </a:r>
            <a:r>
              <a:rPr lang="en-US" sz="2000" dirty="0" err="1"/>
              <a:t>pentru</a:t>
            </a:r>
            <a:r>
              <a:rPr lang="en-US" sz="2000" dirty="0"/>
              <a:t> </a:t>
            </a:r>
            <a:r>
              <a:rPr lang="en-US" sz="2000" dirty="0" err="1"/>
              <a:t>exprimarea</a:t>
            </a:r>
            <a:r>
              <a:rPr lang="en-US" sz="2000" dirty="0"/>
              <a:t> </a:t>
            </a:r>
            <a:r>
              <a:rPr lang="en-US" sz="2000" dirty="0" err="1"/>
              <a:t>incertitudinii</a:t>
            </a:r>
            <a:r>
              <a:rPr lang="en-US" sz="2000" dirty="0"/>
              <a:t> </a:t>
            </a:r>
            <a:r>
              <a:rPr lang="en-US" sz="2000" dirty="0" err="1"/>
              <a:t>în</a:t>
            </a:r>
            <a:r>
              <a:rPr lang="en-US" sz="2000" dirty="0"/>
              <a:t> </a:t>
            </a:r>
            <a:r>
              <a:rPr lang="en-US" sz="2000" dirty="0" err="1"/>
              <a:t>măsurare</a:t>
            </a:r>
            <a:r>
              <a:rPr lang="en-US" sz="2000" dirty="0"/>
              <a:t>” (GUM:1995)”.</a:t>
            </a:r>
            <a:r>
              <a:rPr lang="ro-RO" sz="2000" dirty="0"/>
              <a:t> </a:t>
            </a:r>
          </a:p>
          <a:p>
            <a:endParaRPr lang="ro-RO" sz="2000" dirty="0"/>
          </a:p>
          <a:p>
            <a:r>
              <a:rPr lang="en-US" sz="2000" dirty="0"/>
              <a:t>De </a:t>
            </a:r>
            <a:r>
              <a:rPr lang="en-US" sz="2000" dirty="0" err="1"/>
              <a:t>obicei</a:t>
            </a:r>
            <a:r>
              <a:rPr lang="en-US" sz="2000" dirty="0"/>
              <a:t>, </a:t>
            </a:r>
            <a:r>
              <a:rPr lang="en-US" sz="2000" dirty="0" err="1"/>
              <a:t>incertitudinea</a:t>
            </a:r>
            <a:r>
              <a:rPr lang="en-US" sz="2000" dirty="0"/>
              <a:t> de </a:t>
            </a:r>
            <a:r>
              <a:rPr lang="en-US" sz="2000" dirty="0" err="1"/>
              <a:t>măsurare</a:t>
            </a:r>
            <a:r>
              <a:rPr lang="en-US" sz="2000" dirty="0"/>
              <a:t> </a:t>
            </a:r>
            <a:r>
              <a:rPr lang="en-US" sz="2000" dirty="0" err="1"/>
              <a:t>este</a:t>
            </a:r>
            <a:r>
              <a:rPr lang="en-US" sz="2000" dirty="0"/>
              <a:t> </a:t>
            </a:r>
            <a:r>
              <a:rPr lang="en-US" sz="2000" dirty="0" err="1"/>
              <a:t>raportată</a:t>
            </a:r>
            <a:r>
              <a:rPr lang="en-US" sz="2000" dirty="0"/>
              <a:t> ca </a:t>
            </a:r>
            <a:r>
              <a:rPr lang="en-US" sz="2000" dirty="0" err="1"/>
              <a:t>incertitudine</a:t>
            </a:r>
            <a:r>
              <a:rPr lang="en-US" sz="2000" dirty="0"/>
              <a:t> standard </a:t>
            </a:r>
            <a:r>
              <a:rPr lang="en-US" sz="2000" dirty="0" err="1"/>
              <a:t>înmulțită</a:t>
            </a:r>
            <a:r>
              <a:rPr lang="en-US" sz="2000" dirty="0"/>
              <a:t> cu o </a:t>
            </a:r>
            <a:r>
              <a:rPr lang="en-US" sz="2000" dirty="0" err="1"/>
              <a:t>acoperire</a:t>
            </a:r>
            <a:r>
              <a:rPr lang="ro-RO" sz="2000" dirty="0"/>
              <a:t> </a:t>
            </a:r>
            <a:r>
              <a:rPr lang="en-US" sz="2000" dirty="0" err="1"/>
              <a:t>factorul</a:t>
            </a:r>
            <a:r>
              <a:rPr lang="en-US" sz="2000" dirty="0"/>
              <a:t> k = 2, care </a:t>
            </a:r>
            <a:r>
              <a:rPr lang="en-US" sz="2000" dirty="0" err="1"/>
              <a:t>pentru</a:t>
            </a:r>
            <a:r>
              <a:rPr lang="en-US" sz="2000" dirty="0"/>
              <a:t> o </a:t>
            </a:r>
            <a:r>
              <a:rPr lang="en-US" sz="2000" dirty="0" err="1"/>
              <a:t>distribuție</a:t>
            </a:r>
            <a:r>
              <a:rPr lang="en-US" sz="2000" dirty="0"/>
              <a:t> </a:t>
            </a:r>
            <a:r>
              <a:rPr lang="en-US" sz="2000" dirty="0" err="1"/>
              <a:t>normală</a:t>
            </a:r>
            <a:r>
              <a:rPr lang="en-US" sz="2000" dirty="0"/>
              <a:t> </a:t>
            </a:r>
            <a:r>
              <a:rPr lang="en-US" sz="2000" dirty="0" err="1"/>
              <a:t>corespunde</a:t>
            </a:r>
            <a:r>
              <a:rPr lang="en-US" sz="2000" dirty="0"/>
              <a:t> </a:t>
            </a:r>
            <a:r>
              <a:rPr lang="en-US" sz="2000" dirty="0" err="1"/>
              <a:t>unei</a:t>
            </a:r>
            <a:r>
              <a:rPr lang="en-US" sz="2000" dirty="0"/>
              <a:t> </a:t>
            </a:r>
            <a:r>
              <a:rPr lang="en-US" sz="2000" dirty="0" err="1"/>
              <a:t>probabilități</a:t>
            </a:r>
            <a:r>
              <a:rPr lang="en-US" sz="2000" dirty="0"/>
              <a:t> de </a:t>
            </a:r>
            <a:r>
              <a:rPr lang="en-US" sz="2000" dirty="0" err="1"/>
              <a:t>acoperire</a:t>
            </a:r>
            <a:r>
              <a:rPr lang="en-US" sz="2000" dirty="0"/>
              <a:t> de </a:t>
            </a:r>
            <a:r>
              <a:rPr lang="en-US" sz="2000" dirty="0" err="1"/>
              <a:t>aproximativ</a:t>
            </a:r>
            <a:r>
              <a:rPr lang="en-US" sz="2000" dirty="0"/>
              <a:t> 95 %,</a:t>
            </a:r>
            <a:r>
              <a:rPr lang="ro-RO" sz="2000" dirty="0"/>
              <a:t> </a:t>
            </a:r>
            <a:r>
              <a:rPr lang="en-US" sz="2000" dirty="0" err="1"/>
              <a:t>adică</a:t>
            </a:r>
            <a:r>
              <a:rPr lang="en-US" sz="2000" dirty="0"/>
              <a:t>, </a:t>
            </a:r>
            <a:r>
              <a:rPr lang="en-US" sz="2000" dirty="0" err="1"/>
              <a:t>valoarea</a:t>
            </a:r>
            <a:r>
              <a:rPr lang="en-US" sz="2000" dirty="0"/>
              <a:t> </a:t>
            </a:r>
            <a:r>
              <a:rPr lang="en-US" sz="2000" dirty="0" err="1"/>
              <a:t>corectă</a:t>
            </a:r>
            <a:r>
              <a:rPr lang="en-US" sz="2000" dirty="0"/>
              <a:t> a </a:t>
            </a:r>
            <a:r>
              <a:rPr lang="en-US" sz="2000" dirty="0" err="1"/>
              <a:t>măsurandului</a:t>
            </a:r>
            <a:r>
              <a:rPr lang="en-US" sz="2000" dirty="0"/>
              <a:t> </a:t>
            </a:r>
            <a:r>
              <a:rPr lang="en-US" sz="2000" dirty="0" err="1"/>
              <a:t>este</a:t>
            </a:r>
            <a:r>
              <a:rPr lang="en-US" sz="2000" dirty="0"/>
              <a:t> </a:t>
            </a:r>
            <a:r>
              <a:rPr lang="en-US" sz="2000" dirty="0" err="1"/>
              <a:t>în</a:t>
            </a:r>
            <a:r>
              <a:rPr lang="en-US" sz="2000" dirty="0"/>
              <a:t> </a:t>
            </a:r>
            <a:r>
              <a:rPr lang="en-US" sz="2000" dirty="0" err="1"/>
              <a:t>intervalul</a:t>
            </a:r>
            <a:r>
              <a:rPr lang="en-US" sz="2000" dirty="0"/>
              <a:t> [</a:t>
            </a:r>
            <a:r>
              <a:rPr lang="en-US" sz="2000" dirty="0" err="1"/>
              <a:t>valoarea</a:t>
            </a:r>
            <a:r>
              <a:rPr lang="en-US" sz="2000" dirty="0"/>
              <a:t> </a:t>
            </a:r>
            <a:r>
              <a:rPr lang="en-US" sz="2000" dirty="0" err="1"/>
              <a:t>măsurată</a:t>
            </a:r>
            <a:r>
              <a:rPr lang="en-US" sz="2000" dirty="0"/>
              <a:t> ± </a:t>
            </a:r>
            <a:r>
              <a:rPr lang="en-US" sz="2000" dirty="0" err="1"/>
              <a:t>incertitudine</a:t>
            </a:r>
            <a:r>
              <a:rPr lang="en-US" sz="2000" dirty="0"/>
              <a:t> </a:t>
            </a:r>
            <a:r>
              <a:rPr lang="en-US" sz="2000" dirty="0" err="1"/>
              <a:t>extinsă</a:t>
            </a:r>
            <a:r>
              <a:rPr lang="en-US" sz="2000" dirty="0"/>
              <a:t>] la un</a:t>
            </a:r>
            <a:r>
              <a:rPr lang="ro-RO" sz="2000" dirty="0"/>
              <a:t> </a:t>
            </a:r>
            <a:r>
              <a:rPr lang="en-US" sz="2000" dirty="0" err="1"/>
              <a:t>nivel</a:t>
            </a:r>
            <a:r>
              <a:rPr lang="en-US" sz="2000" dirty="0"/>
              <a:t> de </a:t>
            </a:r>
            <a:r>
              <a:rPr lang="en-US" sz="2000" dirty="0" err="1"/>
              <a:t>încredere</a:t>
            </a:r>
            <a:r>
              <a:rPr lang="en-US" sz="2000" dirty="0"/>
              <a:t> de </a:t>
            </a:r>
            <a:r>
              <a:rPr lang="en-US" sz="2000" dirty="0" err="1"/>
              <a:t>aproximativ</a:t>
            </a:r>
            <a:r>
              <a:rPr lang="en-US" sz="2000" dirty="0"/>
              <a:t> 95%.</a:t>
            </a:r>
          </a:p>
          <a:p>
            <a:endParaRPr lang="en-US" dirty="0"/>
          </a:p>
        </p:txBody>
      </p:sp>
    </p:spTree>
    <p:extLst>
      <p:ext uri="{BB962C8B-B14F-4D97-AF65-F5344CB8AC3E}">
        <p14:creationId xmlns:p14="http://schemas.microsoft.com/office/powerpoint/2010/main" val="2523920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228600"/>
            <a:ext cx="6248400" cy="1143000"/>
          </a:xfrm>
        </p:spPr>
        <p:txBody>
          <a:bodyPr/>
          <a:lstStyle/>
          <a:p>
            <a:r>
              <a:rPr lang="ro-RO" dirty="0"/>
              <a:t>Metrological traceability in Calibration</a:t>
            </a:r>
            <a:endParaRPr lang="en-US" dirty="0"/>
          </a:p>
        </p:txBody>
      </p:sp>
      <p:pic>
        <p:nvPicPr>
          <p:cNvPr id="1026" name="Picture 2" descr="Metrological Traceability in Calibration – Are you traceable?"/>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7200" y="381000"/>
            <a:ext cx="2515152" cy="622081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nderstanding metrological traceability in hydrogen peroxide ..."/>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2438400"/>
            <a:ext cx="6131298" cy="34488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298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Originea și componentele incertitudinii măsurătorilor</a:t>
            </a:r>
            <a:endParaRPr lang="en-US" dirty="0"/>
          </a:p>
        </p:txBody>
      </p:sp>
      <p:sp>
        <p:nvSpPr>
          <p:cNvPr id="3" name="Content Placeholder 2"/>
          <p:cNvSpPr>
            <a:spLocks noGrp="1"/>
          </p:cNvSpPr>
          <p:nvPr>
            <p:ph idx="1"/>
          </p:nvPr>
        </p:nvSpPr>
        <p:spPr>
          <a:xfrm>
            <a:off x="-33251" y="1676400"/>
            <a:ext cx="9144000" cy="4525962"/>
          </a:xfrm>
        </p:spPr>
        <p:txBody>
          <a:bodyPr/>
          <a:lstStyle/>
          <a:p>
            <a:pPr marL="0" indent="0">
              <a:buNone/>
            </a:pPr>
            <a:r>
              <a:rPr lang="en-US" sz="2000" b="1" dirty="0"/>
              <a:t>În </a:t>
            </a:r>
            <a:r>
              <a:rPr lang="en-US" sz="2000" b="1" dirty="0" err="1"/>
              <a:t>termeni</a:t>
            </a:r>
            <a:r>
              <a:rPr lang="en-US" sz="2000" b="1" dirty="0"/>
              <a:t> </a:t>
            </a:r>
            <a:r>
              <a:rPr lang="en-US" sz="2000" b="1" dirty="0" err="1"/>
              <a:t>metrologici</a:t>
            </a:r>
            <a:r>
              <a:rPr lang="en-US" sz="2000" b="1" dirty="0"/>
              <a:t>, o </a:t>
            </a:r>
            <a:r>
              <a:rPr lang="en-US" sz="2000" b="1" dirty="0" err="1"/>
              <a:t>eroare</a:t>
            </a:r>
            <a:r>
              <a:rPr lang="en-US" sz="2000" b="1" dirty="0"/>
              <a:t> de </a:t>
            </a:r>
            <a:r>
              <a:rPr lang="en-US" sz="2000" b="1" dirty="0" err="1"/>
              <a:t>măsurare</a:t>
            </a:r>
            <a:r>
              <a:rPr lang="en-US" sz="2000" b="1" dirty="0"/>
              <a:t> </a:t>
            </a:r>
            <a:r>
              <a:rPr lang="en-US" sz="2000" b="1" dirty="0" err="1"/>
              <a:t>este</a:t>
            </a:r>
            <a:r>
              <a:rPr lang="en-US" sz="2000" b="1" dirty="0"/>
              <a:t> </a:t>
            </a:r>
            <a:r>
              <a:rPr lang="en-US" sz="2000" b="1" dirty="0" err="1">
                <a:solidFill>
                  <a:srgbClr val="FF0000"/>
                </a:solidFill>
              </a:rPr>
              <a:t>diferența</a:t>
            </a:r>
            <a:r>
              <a:rPr lang="ro-RO" sz="2000" b="1" dirty="0">
                <a:solidFill>
                  <a:srgbClr val="FF0000"/>
                </a:solidFill>
              </a:rPr>
              <a:t> </a:t>
            </a:r>
            <a:r>
              <a:rPr lang="en-US" sz="2000" b="1" dirty="0" err="1">
                <a:solidFill>
                  <a:srgbClr val="FF0000"/>
                </a:solidFill>
              </a:rPr>
              <a:t>între</a:t>
            </a:r>
            <a:r>
              <a:rPr lang="en-US" sz="2000" b="1" dirty="0">
                <a:solidFill>
                  <a:srgbClr val="FF0000"/>
                </a:solidFill>
              </a:rPr>
              <a:t> o </a:t>
            </a:r>
            <a:r>
              <a:rPr lang="en-US" sz="2000" b="1" dirty="0" err="1">
                <a:solidFill>
                  <a:srgbClr val="FF0000"/>
                </a:solidFill>
              </a:rPr>
              <a:t>valoare</a:t>
            </a:r>
            <a:r>
              <a:rPr lang="en-US" sz="2000" b="1" dirty="0">
                <a:solidFill>
                  <a:srgbClr val="FF0000"/>
                </a:solidFill>
              </a:rPr>
              <a:t> </a:t>
            </a:r>
            <a:r>
              <a:rPr lang="en-US" sz="2000" b="1" dirty="0" err="1">
                <a:solidFill>
                  <a:srgbClr val="FF0000"/>
                </a:solidFill>
              </a:rPr>
              <a:t>măsurată</a:t>
            </a:r>
            <a:r>
              <a:rPr lang="en-US" sz="2000" b="1" dirty="0">
                <a:solidFill>
                  <a:srgbClr val="FF0000"/>
                </a:solidFill>
              </a:rPr>
              <a:t> </a:t>
            </a:r>
            <a:r>
              <a:rPr lang="en-US" sz="2000" b="1" dirty="0" err="1">
                <a:solidFill>
                  <a:srgbClr val="FF0000"/>
                </a:solidFill>
              </a:rPr>
              <a:t>și</a:t>
            </a:r>
            <a:r>
              <a:rPr lang="en-US" sz="2000" b="1" dirty="0">
                <a:solidFill>
                  <a:srgbClr val="FF0000"/>
                </a:solidFill>
              </a:rPr>
              <a:t> o </a:t>
            </a:r>
            <a:r>
              <a:rPr lang="en-US" sz="2000" b="1" dirty="0" err="1">
                <a:solidFill>
                  <a:srgbClr val="FF0000"/>
                </a:solidFill>
              </a:rPr>
              <a:t>valoare</a:t>
            </a:r>
            <a:r>
              <a:rPr lang="en-US" sz="2000" b="1" dirty="0">
                <a:solidFill>
                  <a:srgbClr val="FF0000"/>
                </a:solidFill>
              </a:rPr>
              <a:t> de </a:t>
            </a:r>
            <a:r>
              <a:rPr lang="en-US" sz="2000" b="1" dirty="0" err="1">
                <a:solidFill>
                  <a:srgbClr val="FF0000"/>
                </a:solidFill>
              </a:rPr>
              <a:t>referință</a:t>
            </a:r>
            <a:endParaRPr lang="ro-RO" sz="2000" b="1" dirty="0">
              <a:solidFill>
                <a:srgbClr val="FF0000"/>
              </a:solidFill>
            </a:endParaRPr>
          </a:p>
          <a:p>
            <a:pPr marL="457200" indent="-457200">
              <a:buAutoNum type="arabicPeriod"/>
            </a:pPr>
            <a:r>
              <a:rPr lang="ro-RO" sz="2000" b="1" dirty="0"/>
              <a:t>Dispersia mare</a:t>
            </a:r>
          </a:p>
          <a:p>
            <a:pPr marL="457200" indent="-457200">
              <a:buAutoNum type="arabicPeriod"/>
            </a:pPr>
            <a:r>
              <a:rPr lang="ro-RO" sz="2000" b="1" dirty="0"/>
              <a:t>Dispersia redusă, precizie ănaltă</a:t>
            </a:r>
          </a:p>
          <a:p>
            <a:pPr marL="457200" indent="-457200">
              <a:buAutoNum type="arabicPeriod"/>
            </a:pPr>
            <a:r>
              <a:rPr lang="ro-RO" sz="2000" b="1" dirty="0"/>
              <a:t>Eroare sistematică de măsurare (spre stânga)</a:t>
            </a:r>
          </a:p>
          <a:p>
            <a:pPr marL="457200" indent="-457200">
              <a:buAutoNum type="arabicPeriod"/>
            </a:pPr>
            <a:r>
              <a:rPr lang="ro-RO" sz="2000" b="1" dirty="0"/>
              <a:t>Precizie bună dar cu o dispersie</a:t>
            </a:r>
          </a:p>
          <a:p>
            <a:pPr marL="457200" indent="-457200">
              <a:buAutoNum type="arabicPeriod"/>
            </a:pPr>
            <a:endParaRPr lang="ro-RO" sz="2000" b="1" dirty="0"/>
          </a:p>
          <a:p>
            <a:pPr marL="457200" indent="-457200">
              <a:buAutoNum type="arabicPeriod"/>
            </a:pPr>
            <a:endParaRPr lang="ro-RO" sz="2000" b="1" dirty="0"/>
          </a:p>
          <a:p>
            <a:pPr marL="457200" indent="-457200">
              <a:buAutoNum type="arabicPeriod"/>
            </a:pPr>
            <a:endParaRPr lang="ro-RO" sz="2000" b="1" dirty="0"/>
          </a:p>
          <a:p>
            <a:pPr marL="457200" indent="-457200">
              <a:buAutoNum type="arabicPeriod"/>
            </a:pPr>
            <a:endParaRPr lang="ro-RO" sz="2000" b="1" dirty="0"/>
          </a:p>
          <a:p>
            <a:pPr marL="0" indent="0">
              <a:buNone/>
            </a:pPr>
            <a:r>
              <a:rPr lang="ro-RO" sz="2000" b="1" dirty="0"/>
              <a:t>Histogramele</a:t>
            </a:r>
          </a:p>
          <a:p>
            <a:pPr marL="0" indent="0">
              <a:buNone/>
            </a:pPr>
            <a:r>
              <a:rPr lang="ro-RO" sz="1400" b="1" dirty="0"/>
              <a:t>Totuși, poziția centrală a </a:t>
            </a:r>
          </a:p>
          <a:p>
            <a:pPr marL="0" indent="0">
              <a:buNone/>
            </a:pPr>
            <a:r>
              <a:rPr lang="ro-RO" sz="1400" b="1" dirty="0"/>
              <a:t>distribuției normale pentru </a:t>
            </a:r>
          </a:p>
          <a:p>
            <a:pPr marL="0" indent="0">
              <a:buNone/>
            </a:pPr>
            <a:r>
              <a:rPr lang="ro-RO" sz="1400" b="1" dirty="0"/>
              <a:t>3 are o relativă decalaj </a:t>
            </a:r>
          </a:p>
          <a:p>
            <a:pPr marL="0" indent="0">
              <a:buNone/>
            </a:pPr>
            <a:r>
              <a:rPr lang="ro-RO" sz="1400" b="1" dirty="0"/>
              <a:t>Sistematicl a ochiul </a:t>
            </a:r>
          </a:p>
          <a:p>
            <a:pPr marL="0" indent="0">
              <a:buNone/>
            </a:pPr>
            <a:endParaRPr lang="en-US" sz="1400" b="1" dirty="0"/>
          </a:p>
        </p:txBody>
      </p:sp>
      <p:pic>
        <p:nvPicPr>
          <p:cNvPr id="4" name="Picture 3"/>
          <p:cNvPicPr>
            <a:picLocks noChangeAspect="1"/>
          </p:cNvPicPr>
          <p:nvPr/>
        </p:nvPicPr>
        <p:blipFill>
          <a:blip r:embed="rId3"/>
          <a:stretch>
            <a:fillRect/>
          </a:stretch>
        </p:blipFill>
        <p:spPr>
          <a:xfrm>
            <a:off x="2500745" y="3739817"/>
            <a:ext cx="6610004" cy="1537876"/>
          </a:xfrm>
          <a:prstGeom prst="rect">
            <a:avLst/>
          </a:prstGeom>
        </p:spPr>
      </p:pic>
      <p:pic>
        <p:nvPicPr>
          <p:cNvPr id="5" name="Picture 4"/>
          <p:cNvPicPr>
            <a:picLocks noChangeAspect="1"/>
          </p:cNvPicPr>
          <p:nvPr/>
        </p:nvPicPr>
        <p:blipFill>
          <a:blip r:embed="rId4"/>
          <a:stretch>
            <a:fillRect/>
          </a:stretch>
        </p:blipFill>
        <p:spPr>
          <a:xfrm>
            <a:off x="2500745" y="5304587"/>
            <a:ext cx="6610004" cy="1530350"/>
          </a:xfrm>
          <a:prstGeom prst="rect">
            <a:avLst/>
          </a:prstGeom>
        </p:spPr>
      </p:pic>
    </p:spTree>
    <p:extLst>
      <p:ext uri="{BB962C8B-B14F-4D97-AF65-F5344CB8AC3E}">
        <p14:creationId xmlns:p14="http://schemas.microsoft.com/office/powerpoint/2010/main" val="4077502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Corectitudinea (trueness)</a:t>
            </a:r>
            <a:endParaRPr lang="en-US" dirty="0"/>
          </a:p>
        </p:txBody>
      </p:sp>
      <p:sp>
        <p:nvSpPr>
          <p:cNvPr id="3" name="Content Placeholder 2"/>
          <p:cNvSpPr>
            <a:spLocks noGrp="1"/>
          </p:cNvSpPr>
          <p:nvPr>
            <p:ph idx="1"/>
          </p:nvPr>
        </p:nvSpPr>
        <p:spPr>
          <a:xfrm>
            <a:off x="0" y="1600200"/>
            <a:ext cx="9067800" cy="4525962"/>
          </a:xfrm>
        </p:spPr>
        <p:txBody>
          <a:bodyPr/>
          <a:lstStyle/>
          <a:p>
            <a:pPr marL="0" indent="0">
              <a:buNone/>
            </a:pPr>
            <a:r>
              <a:rPr lang="ro-RO" sz="2000" dirty="0"/>
              <a:t>Termenii metrologici ce caracterizează </a:t>
            </a:r>
            <a:r>
              <a:rPr lang="ro-RO" sz="2000" b="1" dirty="0"/>
              <a:t>pe baze statistice </a:t>
            </a:r>
            <a:r>
              <a:rPr lang="ro-RO" sz="2000" dirty="0"/>
              <a:t>desenele de mai sus sunt</a:t>
            </a:r>
          </a:p>
          <a:p>
            <a:pPr marL="0" indent="0">
              <a:buNone/>
            </a:pPr>
            <a:r>
              <a:rPr lang="ro-RO" sz="2000" b="1" dirty="0"/>
              <a:t>     corectitudinea, precizia și acuratețea</a:t>
            </a:r>
          </a:p>
          <a:p>
            <a:pPr marL="0" indent="0">
              <a:buNone/>
            </a:pPr>
            <a:endParaRPr lang="ro-RO" sz="2000" b="1" dirty="0"/>
          </a:p>
          <a:p>
            <a:pPr marL="0" indent="0">
              <a:buNone/>
            </a:pPr>
            <a:r>
              <a:rPr lang="en-US" sz="2000" b="1" dirty="0" err="1"/>
              <a:t>Corectitudinea</a:t>
            </a:r>
            <a:r>
              <a:rPr lang="en-US" sz="2000" b="1" dirty="0"/>
              <a:t> (</a:t>
            </a:r>
            <a:r>
              <a:rPr lang="en-US" sz="2000" b="1" dirty="0" err="1"/>
              <a:t>măsurării</a:t>
            </a:r>
            <a:r>
              <a:rPr lang="en-US" sz="2000" b="1" dirty="0"/>
              <a:t>) </a:t>
            </a:r>
            <a:r>
              <a:rPr lang="en-US" sz="2000" dirty="0" err="1"/>
              <a:t>este</a:t>
            </a:r>
            <a:r>
              <a:rPr lang="en-US" sz="2000" dirty="0"/>
              <a:t> </a:t>
            </a:r>
            <a:r>
              <a:rPr lang="en-US" sz="2000" dirty="0" err="1"/>
              <a:t>gradul</a:t>
            </a:r>
            <a:r>
              <a:rPr lang="en-US" sz="2000" dirty="0"/>
              <a:t> de </a:t>
            </a:r>
            <a:r>
              <a:rPr lang="en-US" sz="2000" b="1" dirty="0" err="1">
                <a:solidFill>
                  <a:srgbClr val="FF0000"/>
                </a:solidFill>
              </a:rPr>
              <a:t>concordanță</a:t>
            </a:r>
            <a:r>
              <a:rPr lang="en-US" sz="2000" b="1" dirty="0">
                <a:solidFill>
                  <a:srgbClr val="FF0000"/>
                </a:solidFill>
              </a:rPr>
              <a:t> </a:t>
            </a:r>
            <a:r>
              <a:rPr lang="en-US" sz="2000" b="1" dirty="0" err="1">
                <a:solidFill>
                  <a:srgbClr val="FF0000"/>
                </a:solidFill>
              </a:rPr>
              <a:t>dintre</a:t>
            </a:r>
            <a:r>
              <a:rPr lang="en-US" sz="2000" b="1" dirty="0">
                <a:solidFill>
                  <a:srgbClr val="FF0000"/>
                </a:solidFill>
              </a:rPr>
              <a:t> </a:t>
            </a:r>
            <a:r>
              <a:rPr lang="en-US" sz="2000" b="1" dirty="0" err="1">
                <a:solidFill>
                  <a:srgbClr val="FF0000"/>
                </a:solidFill>
              </a:rPr>
              <a:t>valoarea</a:t>
            </a:r>
            <a:r>
              <a:rPr lang="en-US" sz="2000" b="1" dirty="0">
                <a:solidFill>
                  <a:srgbClr val="FF0000"/>
                </a:solidFill>
              </a:rPr>
              <a:t> </a:t>
            </a:r>
            <a:r>
              <a:rPr lang="en-US" sz="2000" b="1" dirty="0" err="1">
                <a:solidFill>
                  <a:srgbClr val="FF0000"/>
                </a:solidFill>
              </a:rPr>
              <a:t>medie</a:t>
            </a:r>
            <a:r>
              <a:rPr lang="en-US" sz="2000" b="1" dirty="0">
                <a:solidFill>
                  <a:srgbClr val="FF0000"/>
                </a:solidFill>
              </a:rPr>
              <a:t> a </a:t>
            </a:r>
            <a:r>
              <a:rPr lang="en-US" sz="2000" b="1" dirty="0" err="1">
                <a:solidFill>
                  <a:srgbClr val="FF0000"/>
                </a:solidFill>
              </a:rPr>
              <a:t>unui</a:t>
            </a:r>
            <a:r>
              <a:rPr lang="en-US" sz="2000" b="1" dirty="0">
                <a:solidFill>
                  <a:srgbClr val="FF0000"/>
                </a:solidFill>
              </a:rPr>
              <a:t> </a:t>
            </a:r>
            <a:r>
              <a:rPr lang="en-US" sz="2000" b="1" dirty="0" err="1">
                <a:solidFill>
                  <a:srgbClr val="FF0000"/>
                </a:solidFill>
              </a:rPr>
              <a:t>număr</a:t>
            </a:r>
            <a:r>
              <a:rPr lang="en-US" sz="2000" b="1" dirty="0">
                <a:solidFill>
                  <a:srgbClr val="FF0000"/>
                </a:solidFill>
              </a:rPr>
              <a:t> </a:t>
            </a:r>
            <a:r>
              <a:rPr lang="en-US" sz="2000" b="1" dirty="0" err="1">
                <a:solidFill>
                  <a:srgbClr val="FF0000"/>
                </a:solidFill>
              </a:rPr>
              <a:t>infinit</a:t>
            </a:r>
            <a:r>
              <a:rPr lang="en-US" sz="2000" b="1" dirty="0">
                <a:solidFill>
                  <a:srgbClr val="FF0000"/>
                </a:solidFill>
              </a:rPr>
              <a:t> de </a:t>
            </a:r>
            <a:r>
              <a:rPr lang="en-US" sz="2000" b="1" dirty="0" err="1">
                <a:solidFill>
                  <a:srgbClr val="FF0000"/>
                </a:solidFill>
              </a:rPr>
              <a:t>valori</a:t>
            </a:r>
            <a:r>
              <a:rPr lang="en-US" sz="2000" b="1" dirty="0">
                <a:solidFill>
                  <a:srgbClr val="FF0000"/>
                </a:solidFill>
              </a:rPr>
              <a:t> replicate ale </a:t>
            </a:r>
            <a:r>
              <a:rPr lang="en-US" sz="2000" b="1" dirty="0" err="1">
                <a:solidFill>
                  <a:srgbClr val="FF0000"/>
                </a:solidFill>
              </a:rPr>
              <a:t>mărimii</a:t>
            </a:r>
            <a:r>
              <a:rPr lang="en-US" sz="2000" b="1" dirty="0">
                <a:solidFill>
                  <a:srgbClr val="FF0000"/>
                </a:solidFill>
              </a:rPr>
              <a:t> </a:t>
            </a:r>
            <a:r>
              <a:rPr lang="en-US" sz="2000" b="1" dirty="0" err="1">
                <a:solidFill>
                  <a:srgbClr val="FF0000"/>
                </a:solidFill>
              </a:rPr>
              <a:t>măsurate</a:t>
            </a:r>
            <a:r>
              <a:rPr lang="en-US" sz="2000" b="1" dirty="0">
                <a:solidFill>
                  <a:srgbClr val="FF0000"/>
                </a:solidFill>
              </a:rPr>
              <a:t> </a:t>
            </a:r>
            <a:r>
              <a:rPr lang="en-US" sz="2000" b="1" dirty="0" err="1">
                <a:solidFill>
                  <a:srgbClr val="FF0000"/>
                </a:solidFill>
              </a:rPr>
              <a:t>și</a:t>
            </a:r>
            <a:r>
              <a:rPr lang="en-US" sz="2000" b="1" dirty="0">
                <a:solidFill>
                  <a:srgbClr val="FF0000"/>
                </a:solidFill>
              </a:rPr>
              <a:t> o </a:t>
            </a:r>
            <a:r>
              <a:rPr lang="en-US" sz="2000" b="1" dirty="0" err="1">
                <a:solidFill>
                  <a:srgbClr val="FF0000"/>
                </a:solidFill>
              </a:rPr>
              <a:t>valoare</a:t>
            </a:r>
            <a:r>
              <a:rPr lang="en-US" sz="2000" b="1" dirty="0">
                <a:solidFill>
                  <a:srgbClr val="FF0000"/>
                </a:solidFill>
              </a:rPr>
              <a:t> a </a:t>
            </a:r>
            <a:r>
              <a:rPr lang="en-US" sz="2000" b="1" dirty="0" err="1">
                <a:solidFill>
                  <a:srgbClr val="FF0000"/>
                </a:solidFill>
              </a:rPr>
              <a:t>mărimii</a:t>
            </a:r>
            <a:r>
              <a:rPr lang="en-US" sz="2000" b="1" dirty="0">
                <a:solidFill>
                  <a:srgbClr val="FF0000"/>
                </a:solidFill>
              </a:rPr>
              <a:t> de </a:t>
            </a:r>
            <a:r>
              <a:rPr lang="en-US" sz="2000" b="1" dirty="0" err="1">
                <a:solidFill>
                  <a:srgbClr val="FF0000"/>
                </a:solidFill>
              </a:rPr>
              <a:t>referință</a:t>
            </a:r>
            <a:r>
              <a:rPr lang="en-US" sz="2000" dirty="0"/>
              <a:t>. </a:t>
            </a:r>
            <a:endParaRPr lang="ro-RO" sz="2000" dirty="0"/>
          </a:p>
          <a:p>
            <a:pPr marL="0" indent="0">
              <a:buNone/>
            </a:pPr>
            <a:r>
              <a:rPr lang="en-US" sz="2000" dirty="0" err="1"/>
              <a:t>În</a:t>
            </a:r>
            <a:r>
              <a:rPr lang="en-US" sz="2000" dirty="0"/>
              <a:t> </a:t>
            </a:r>
            <a:r>
              <a:rPr lang="en-US" sz="2000" dirty="0" err="1"/>
              <a:t>acest</a:t>
            </a:r>
            <a:r>
              <a:rPr lang="en-US" sz="2000" dirty="0"/>
              <a:t> </a:t>
            </a:r>
            <a:r>
              <a:rPr lang="en-US" sz="2000" dirty="0" err="1"/>
              <a:t>sens</a:t>
            </a:r>
            <a:r>
              <a:rPr lang="en-US" sz="2000" dirty="0"/>
              <a:t>, 1, 2 </a:t>
            </a:r>
            <a:r>
              <a:rPr lang="en-US" sz="2000" dirty="0" err="1"/>
              <a:t>și</a:t>
            </a:r>
            <a:r>
              <a:rPr lang="en-US" sz="2000" dirty="0"/>
              <a:t> 4 au </a:t>
            </a:r>
            <a:r>
              <a:rPr lang="en-US" sz="2000" dirty="0" err="1"/>
              <a:t>evoluat</a:t>
            </a:r>
            <a:r>
              <a:rPr lang="en-US" sz="2000" dirty="0"/>
              <a:t> la </a:t>
            </a:r>
            <a:r>
              <a:rPr lang="en-US" sz="2000" dirty="0" err="1"/>
              <a:t>fel</a:t>
            </a:r>
            <a:r>
              <a:rPr lang="en-US" sz="2000" dirty="0"/>
              <a:t> de bine.</a:t>
            </a:r>
            <a:endParaRPr lang="ro-RO" sz="2000" dirty="0"/>
          </a:p>
          <a:p>
            <a:pPr marL="0" indent="0">
              <a:buNone/>
            </a:pPr>
            <a:endParaRPr lang="en-US" sz="2000" dirty="0"/>
          </a:p>
        </p:txBody>
      </p:sp>
      <p:pic>
        <p:nvPicPr>
          <p:cNvPr id="4" name="Picture 3"/>
          <p:cNvPicPr>
            <a:picLocks noChangeAspect="1"/>
          </p:cNvPicPr>
          <p:nvPr/>
        </p:nvPicPr>
        <p:blipFill>
          <a:blip r:embed="rId2"/>
          <a:stretch>
            <a:fillRect/>
          </a:stretch>
        </p:blipFill>
        <p:spPr>
          <a:xfrm>
            <a:off x="304800" y="4462780"/>
            <a:ext cx="8247595" cy="1918876"/>
          </a:xfrm>
          <a:prstGeom prst="rect">
            <a:avLst/>
          </a:prstGeom>
        </p:spPr>
      </p:pic>
    </p:spTree>
    <p:extLst>
      <p:ext uri="{BB962C8B-B14F-4D97-AF65-F5344CB8AC3E}">
        <p14:creationId xmlns:p14="http://schemas.microsoft.com/office/powerpoint/2010/main" val="3068389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Precizia (precission)</a:t>
            </a:r>
            <a:endParaRPr lang="en-US" dirty="0"/>
          </a:p>
        </p:txBody>
      </p:sp>
      <p:sp>
        <p:nvSpPr>
          <p:cNvPr id="3" name="Content Placeholder 2"/>
          <p:cNvSpPr>
            <a:spLocks noGrp="1"/>
          </p:cNvSpPr>
          <p:nvPr>
            <p:ph idx="1"/>
          </p:nvPr>
        </p:nvSpPr>
        <p:spPr/>
        <p:txBody>
          <a:bodyPr/>
          <a:lstStyle/>
          <a:p>
            <a:r>
              <a:rPr lang="en-US" sz="2000" b="1" dirty="0"/>
              <a:t>Precizia (</a:t>
            </a:r>
            <a:r>
              <a:rPr lang="en-US" sz="2000" b="1" dirty="0" err="1"/>
              <a:t>măsurării</a:t>
            </a:r>
            <a:r>
              <a:rPr lang="en-US" sz="2000" b="1" dirty="0"/>
              <a:t>) </a:t>
            </a:r>
            <a:r>
              <a:rPr lang="en-US" sz="2000" dirty="0" err="1"/>
              <a:t>este</a:t>
            </a:r>
            <a:r>
              <a:rPr lang="en-US" sz="2000" dirty="0"/>
              <a:t> </a:t>
            </a:r>
            <a:r>
              <a:rPr lang="en-US" sz="2000" dirty="0" err="1"/>
              <a:t>gradul</a:t>
            </a:r>
            <a:r>
              <a:rPr lang="en-US" sz="2000" dirty="0"/>
              <a:t> de </a:t>
            </a:r>
            <a:r>
              <a:rPr lang="en-US" sz="2000" dirty="0" err="1"/>
              <a:t>concordanță</a:t>
            </a:r>
            <a:r>
              <a:rPr lang="en-US" sz="2000" dirty="0"/>
              <a:t> </a:t>
            </a:r>
            <a:r>
              <a:rPr lang="en-US" sz="2000" dirty="0" err="1"/>
              <a:t>dintre</a:t>
            </a:r>
            <a:r>
              <a:rPr lang="en-US" sz="2000" dirty="0"/>
              <a:t> </a:t>
            </a:r>
            <a:r>
              <a:rPr lang="en-US" sz="2000" dirty="0" err="1"/>
              <a:t>indicații</a:t>
            </a:r>
            <a:r>
              <a:rPr lang="en-US" sz="2000" dirty="0"/>
              <a:t> </a:t>
            </a:r>
            <a:r>
              <a:rPr lang="en-US" sz="2000" dirty="0" err="1"/>
              <a:t>sau</a:t>
            </a:r>
            <a:r>
              <a:rPr lang="en-US" sz="2000" dirty="0"/>
              <a:t> </a:t>
            </a:r>
            <a:r>
              <a:rPr lang="en-US" sz="2000" dirty="0" err="1"/>
              <a:t>valorile</a:t>
            </a:r>
            <a:r>
              <a:rPr lang="en-US" sz="2000" dirty="0"/>
              <a:t> </a:t>
            </a:r>
            <a:r>
              <a:rPr lang="en-US" sz="2000" dirty="0" err="1"/>
              <a:t>mărimii</a:t>
            </a:r>
            <a:r>
              <a:rPr lang="en-US" sz="2000" dirty="0"/>
              <a:t> </a:t>
            </a:r>
            <a:r>
              <a:rPr lang="en-US" sz="2000" dirty="0" err="1"/>
              <a:t>măsurate</a:t>
            </a:r>
            <a:r>
              <a:rPr lang="en-US" sz="2000" dirty="0"/>
              <a:t> </a:t>
            </a:r>
            <a:r>
              <a:rPr lang="en-US" sz="2000" dirty="0" err="1"/>
              <a:t>obținute</a:t>
            </a:r>
            <a:r>
              <a:rPr lang="en-US" sz="2000" dirty="0"/>
              <a:t> </a:t>
            </a:r>
            <a:r>
              <a:rPr lang="en-US" sz="2000" dirty="0" err="1"/>
              <a:t>prin</a:t>
            </a:r>
            <a:r>
              <a:rPr lang="en-US" sz="2000" dirty="0"/>
              <a:t> </a:t>
            </a:r>
            <a:r>
              <a:rPr lang="en-US" sz="2000" dirty="0" err="1"/>
              <a:t>măsurători</a:t>
            </a:r>
            <a:r>
              <a:rPr lang="en-US" sz="2000" dirty="0"/>
              <a:t> </a:t>
            </a:r>
            <a:r>
              <a:rPr lang="en-US" sz="2000" dirty="0" err="1"/>
              <a:t>repetate</a:t>
            </a:r>
            <a:r>
              <a:rPr lang="en-US" sz="2000" dirty="0"/>
              <a:t> </a:t>
            </a:r>
            <a:r>
              <a:rPr lang="en-US" sz="2000" dirty="0" err="1"/>
              <a:t>pe</a:t>
            </a:r>
            <a:r>
              <a:rPr lang="en-US" sz="2000" dirty="0"/>
              <a:t> </a:t>
            </a:r>
            <a:r>
              <a:rPr lang="en-US" sz="2000" dirty="0" err="1"/>
              <a:t>aceleași</a:t>
            </a:r>
            <a:r>
              <a:rPr lang="en-US" sz="2000" dirty="0"/>
              <a:t> </a:t>
            </a:r>
            <a:r>
              <a:rPr lang="en-US" sz="2000" dirty="0" err="1"/>
              <a:t>obiecte</a:t>
            </a:r>
            <a:r>
              <a:rPr lang="en-US" sz="2000" dirty="0"/>
              <a:t> </a:t>
            </a:r>
            <a:r>
              <a:rPr lang="en-US" sz="2000" dirty="0" err="1"/>
              <a:t>sau</a:t>
            </a:r>
            <a:r>
              <a:rPr lang="en-US" sz="2000" dirty="0"/>
              <a:t> </a:t>
            </a:r>
            <a:r>
              <a:rPr lang="en-US" sz="2000" dirty="0" err="1"/>
              <a:t>pe</a:t>
            </a:r>
            <a:r>
              <a:rPr lang="en-US" sz="2000" dirty="0"/>
              <a:t> </a:t>
            </a:r>
            <a:r>
              <a:rPr lang="en-US" sz="2000" dirty="0" err="1"/>
              <a:t>obiecte</a:t>
            </a:r>
            <a:r>
              <a:rPr lang="en-US" sz="2000" dirty="0"/>
              <a:t> </a:t>
            </a:r>
            <a:r>
              <a:rPr lang="en-US" sz="2000" dirty="0" err="1"/>
              <a:t>similare</a:t>
            </a:r>
            <a:r>
              <a:rPr lang="en-US" sz="2000" dirty="0"/>
              <a:t> </a:t>
            </a:r>
            <a:r>
              <a:rPr lang="en-US" sz="2000" dirty="0" err="1"/>
              <a:t>în</a:t>
            </a:r>
            <a:r>
              <a:rPr lang="en-US" sz="2000" dirty="0"/>
              <a:t> </a:t>
            </a:r>
            <a:r>
              <a:rPr lang="en-US" sz="2000" dirty="0" err="1"/>
              <a:t>condiții</a:t>
            </a:r>
            <a:r>
              <a:rPr lang="en-US" sz="2000" dirty="0"/>
              <a:t> </a:t>
            </a:r>
            <a:r>
              <a:rPr lang="en-US" sz="2000" dirty="0" err="1"/>
              <a:t>specificate</a:t>
            </a:r>
            <a:r>
              <a:rPr lang="en-US" sz="2000" dirty="0"/>
              <a:t>.</a:t>
            </a:r>
            <a:endParaRPr lang="ro-RO" sz="2000" dirty="0"/>
          </a:p>
          <a:p>
            <a:r>
              <a:rPr lang="ro-RO" sz="2000" b="1" dirty="0">
                <a:solidFill>
                  <a:srgbClr val="FF0000"/>
                </a:solidFill>
              </a:rPr>
              <a:t>Deci, arată cît de apropiate sunt rezultatele unele față de altele</a:t>
            </a:r>
          </a:p>
          <a:p>
            <a:r>
              <a:rPr lang="en-US" sz="2000" dirty="0"/>
              <a:t> </a:t>
            </a:r>
            <a:r>
              <a:rPr lang="en-US" sz="2000" dirty="0" err="1"/>
              <a:t>În</a:t>
            </a:r>
            <a:r>
              <a:rPr lang="en-US" sz="2000" dirty="0"/>
              <a:t> </a:t>
            </a:r>
            <a:r>
              <a:rPr lang="en-US" sz="2000" dirty="0" err="1"/>
              <a:t>acest</a:t>
            </a:r>
            <a:r>
              <a:rPr lang="en-US" sz="2000" dirty="0"/>
              <a:t> </a:t>
            </a:r>
            <a:r>
              <a:rPr lang="en-US" sz="2000" dirty="0" err="1"/>
              <a:t>sens</a:t>
            </a:r>
            <a:r>
              <a:rPr lang="en-US" sz="2000" dirty="0"/>
              <a:t>, 2 </a:t>
            </a:r>
            <a:r>
              <a:rPr lang="en-US" sz="2000" dirty="0" err="1"/>
              <a:t>este</a:t>
            </a:r>
            <a:r>
              <a:rPr lang="en-US" sz="2000" dirty="0"/>
              <a:t> </a:t>
            </a:r>
            <a:r>
              <a:rPr lang="en-US" sz="2000" dirty="0" err="1"/>
              <a:t>remarcabil</a:t>
            </a:r>
            <a:r>
              <a:rPr lang="en-US" sz="2000" dirty="0"/>
              <a:t>, 2 </a:t>
            </a:r>
            <a:r>
              <a:rPr lang="en-US" sz="2000" dirty="0" err="1"/>
              <a:t>și</a:t>
            </a:r>
            <a:r>
              <a:rPr lang="en-US" sz="2000" dirty="0"/>
              <a:t> 3 </a:t>
            </a:r>
            <a:r>
              <a:rPr lang="en-US" sz="2000" dirty="0" err="1"/>
              <a:t>sunt</a:t>
            </a:r>
            <a:r>
              <a:rPr lang="en-US" sz="2000" dirty="0"/>
              <a:t> </a:t>
            </a:r>
            <a:r>
              <a:rPr lang="en-US" sz="2000" dirty="0" err="1"/>
              <a:t>comparabile</a:t>
            </a:r>
            <a:r>
              <a:rPr lang="ro-RO" sz="2000" dirty="0"/>
              <a:t>, iar 1 are cea mai mică precizie</a:t>
            </a:r>
          </a:p>
          <a:p>
            <a:endParaRPr lang="en-US" dirty="0"/>
          </a:p>
        </p:txBody>
      </p:sp>
      <p:pic>
        <p:nvPicPr>
          <p:cNvPr id="4" name="Picture 3"/>
          <p:cNvPicPr>
            <a:picLocks noChangeAspect="1"/>
          </p:cNvPicPr>
          <p:nvPr/>
        </p:nvPicPr>
        <p:blipFill>
          <a:blip r:embed="rId2"/>
          <a:stretch>
            <a:fillRect/>
          </a:stretch>
        </p:blipFill>
        <p:spPr>
          <a:xfrm>
            <a:off x="284443" y="3962400"/>
            <a:ext cx="8575113" cy="1995076"/>
          </a:xfrm>
          <a:prstGeom prst="rect">
            <a:avLst/>
          </a:prstGeom>
        </p:spPr>
      </p:pic>
    </p:spTree>
    <p:extLst>
      <p:ext uri="{BB962C8B-B14F-4D97-AF65-F5344CB8AC3E}">
        <p14:creationId xmlns:p14="http://schemas.microsoft.com/office/powerpoint/2010/main" val="1036646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Acuratețea (exactitatea) (accuracy)</a:t>
            </a:r>
            <a:endParaRPr lang="en-US" dirty="0"/>
          </a:p>
        </p:txBody>
      </p:sp>
      <p:sp>
        <p:nvSpPr>
          <p:cNvPr id="3" name="Content Placeholder 2"/>
          <p:cNvSpPr>
            <a:spLocks noGrp="1"/>
          </p:cNvSpPr>
          <p:nvPr>
            <p:ph idx="1"/>
          </p:nvPr>
        </p:nvSpPr>
        <p:spPr>
          <a:xfrm>
            <a:off x="381000" y="1752600"/>
            <a:ext cx="8229600" cy="4525962"/>
          </a:xfrm>
        </p:spPr>
        <p:txBody>
          <a:bodyPr/>
          <a:lstStyle/>
          <a:p>
            <a:r>
              <a:rPr lang="ro-RO" sz="2000" b="1" dirty="0"/>
              <a:t>Acuratețea</a:t>
            </a:r>
            <a:r>
              <a:rPr lang="en-US" sz="2000" b="1" dirty="0"/>
              <a:t> (</a:t>
            </a:r>
            <a:r>
              <a:rPr lang="en-US" sz="2000" b="1" dirty="0" err="1"/>
              <a:t>măsurării</a:t>
            </a:r>
            <a:r>
              <a:rPr lang="en-US" sz="2000" b="1" dirty="0"/>
              <a:t>) </a:t>
            </a:r>
            <a:r>
              <a:rPr lang="en-US" sz="2000" dirty="0" err="1"/>
              <a:t>este</a:t>
            </a:r>
            <a:r>
              <a:rPr lang="en-US" sz="2000" dirty="0"/>
              <a:t> </a:t>
            </a:r>
            <a:r>
              <a:rPr lang="en-US" sz="2000" dirty="0" err="1"/>
              <a:t>gradul</a:t>
            </a:r>
            <a:r>
              <a:rPr lang="en-US" sz="2000" dirty="0"/>
              <a:t> de </a:t>
            </a:r>
            <a:r>
              <a:rPr lang="en-US" sz="2000" dirty="0" err="1"/>
              <a:t>acord</a:t>
            </a:r>
            <a:r>
              <a:rPr lang="en-US" sz="2000" dirty="0"/>
              <a:t> </a:t>
            </a:r>
            <a:r>
              <a:rPr lang="en-US" sz="2000" dirty="0" err="1"/>
              <a:t>între</a:t>
            </a:r>
            <a:r>
              <a:rPr lang="en-US" sz="2000" dirty="0"/>
              <a:t> o </a:t>
            </a:r>
            <a:r>
              <a:rPr lang="en-US" sz="2000" dirty="0" err="1"/>
              <a:t>valoare</a:t>
            </a:r>
            <a:r>
              <a:rPr lang="en-US" sz="2000" dirty="0"/>
              <a:t> </a:t>
            </a:r>
            <a:r>
              <a:rPr lang="en-US" sz="2000" dirty="0" err="1"/>
              <a:t>măsurată</a:t>
            </a:r>
            <a:r>
              <a:rPr lang="en-US" sz="2000" dirty="0"/>
              <a:t> </a:t>
            </a:r>
            <a:r>
              <a:rPr lang="en-US" sz="2000" dirty="0" err="1"/>
              <a:t>și</a:t>
            </a:r>
            <a:r>
              <a:rPr lang="en-US" sz="2000" dirty="0"/>
              <a:t> o </a:t>
            </a:r>
            <a:r>
              <a:rPr lang="en-US" sz="2000" dirty="0" err="1"/>
              <a:t>valoare</a:t>
            </a:r>
            <a:r>
              <a:rPr lang="en-US" sz="2000" dirty="0"/>
              <a:t> </a:t>
            </a:r>
            <a:r>
              <a:rPr lang="en-US" sz="2000" dirty="0" err="1"/>
              <a:t>adevărată</a:t>
            </a:r>
            <a:r>
              <a:rPr lang="ro-RO" sz="2000" dirty="0"/>
              <a:t> - </a:t>
            </a:r>
            <a:r>
              <a:rPr lang="en-US" sz="2000" dirty="0" err="1"/>
              <a:t>valoarea</a:t>
            </a:r>
            <a:r>
              <a:rPr lang="en-US" sz="2000" dirty="0"/>
              <a:t> </a:t>
            </a:r>
            <a:r>
              <a:rPr lang="en-US" sz="2000" dirty="0" err="1"/>
              <a:t>cantitativă</a:t>
            </a:r>
            <a:r>
              <a:rPr lang="en-US" sz="2000" dirty="0"/>
              <a:t> a </a:t>
            </a:r>
            <a:r>
              <a:rPr lang="en-US" sz="2000" dirty="0" err="1"/>
              <a:t>unui</a:t>
            </a:r>
            <a:r>
              <a:rPr lang="en-US" sz="2000" dirty="0"/>
              <a:t> </a:t>
            </a:r>
            <a:r>
              <a:rPr lang="en-US" sz="2000" dirty="0" err="1"/>
              <a:t>măsurand</a:t>
            </a:r>
            <a:r>
              <a:rPr lang="ro-RO" sz="2000" dirty="0"/>
              <a:t>. </a:t>
            </a:r>
            <a:r>
              <a:rPr lang="ro-RO" sz="2000" b="1" dirty="0">
                <a:solidFill>
                  <a:srgbClr val="FF0000"/>
                </a:solidFill>
              </a:rPr>
              <a:t>Deci cât de aproape sunt aceste valori de valoarea reală</a:t>
            </a:r>
          </a:p>
          <a:p>
            <a:r>
              <a:rPr lang="en-US" sz="2000" dirty="0"/>
              <a:t>. Se </a:t>
            </a:r>
            <a:r>
              <a:rPr lang="en-US" sz="2000" dirty="0" err="1"/>
              <a:t>spune</a:t>
            </a:r>
            <a:r>
              <a:rPr lang="en-US" sz="2000" dirty="0"/>
              <a:t> </a:t>
            </a:r>
            <a:r>
              <a:rPr lang="en-US" sz="2000" dirty="0" err="1"/>
              <a:t>că</a:t>
            </a:r>
            <a:r>
              <a:rPr lang="en-US" sz="2000" dirty="0"/>
              <a:t> o </a:t>
            </a:r>
            <a:r>
              <a:rPr lang="en-US" sz="2000" dirty="0" err="1"/>
              <a:t>măsurătoare</a:t>
            </a:r>
            <a:r>
              <a:rPr lang="en-US" sz="2000" dirty="0"/>
              <a:t> </a:t>
            </a:r>
            <a:r>
              <a:rPr lang="en-US" sz="2000" dirty="0" err="1"/>
              <a:t>este</a:t>
            </a:r>
            <a:r>
              <a:rPr lang="en-US" sz="2000" dirty="0"/>
              <a:t> </a:t>
            </a:r>
            <a:r>
              <a:rPr lang="en-US" sz="2000" dirty="0" err="1"/>
              <a:t>mai</a:t>
            </a:r>
            <a:r>
              <a:rPr lang="en-US" sz="2000" dirty="0"/>
              <a:t> </a:t>
            </a:r>
            <a:r>
              <a:rPr lang="ro-RO" sz="2000" dirty="0"/>
              <a:t>cu acuratețe</a:t>
            </a:r>
            <a:r>
              <a:rPr lang="en-US" sz="2000" dirty="0"/>
              <a:t> </a:t>
            </a:r>
            <a:r>
              <a:rPr lang="en-US" sz="2000" dirty="0" err="1"/>
              <a:t>când</a:t>
            </a:r>
            <a:r>
              <a:rPr lang="en-US" sz="2000" dirty="0"/>
              <a:t> </a:t>
            </a:r>
            <a:r>
              <a:rPr lang="en-US" sz="2000" dirty="0" err="1"/>
              <a:t>oferă</a:t>
            </a:r>
            <a:r>
              <a:rPr lang="en-US" sz="2000" dirty="0"/>
              <a:t> o </a:t>
            </a:r>
            <a:r>
              <a:rPr lang="en-US" sz="2000" dirty="0" err="1"/>
              <a:t>ero</a:t>
            </a:r>
            <a:r>
              <a:rPr lang="ro-RO" sz="2000" dirty="0"/>
              <a:t>are mai mică</a:t>
            </a:r>
            <a:r>
              <a:rPr lang="en-US" sz="2000" dirty="0"/>
              <a:t> de </a:t>
            </a:r>
            <a:r>
              <a:rPr lang="en-US" sz="2000" dirty="0" err="1"/>
              <a:t>măsurare</a:t>
            </a:r>
            <a:r>
              <a:rPr lang="en-US" sz="2000" dirty="0"/>
              <a:t>. </a:t>
            </a:r>
            <a:r>
              <a:rPr lang="ro-RO" sz="2000" dirty="0"/>
              <a:t>Acuratețea</a:t>
            </a:r>
            <a:r>
              <a:rPr lang="en-US" sz="2000" dirty="0"/>
              <a:t> </a:t>
            </a:r>
            <a:r>
              <a:rPr lang="en-US" sz="2000" dirty="0" err="1"/>
              <a:t>necesită</a:t>
            </a:r>
            <a:r>
              <a:rPr lang="en-US" sz="2000" dirty="0"/>
              <a:t> </a:t>
            </a:r>
            <a:r>
              <a:rPr lang="en-US" sz="2000" dirty="0" err="1"/>
              <a:t>atât</a:t>
            </a:r>
            <a:r>
              <a:rPr lang="en-US" sz="2000" dirty="0"/>
              <a:t> </a:t>
            </a:r>
            <a:r>
              <a:rPr lang="en-US" sz="2000" dirty="0" err="1"/>
              <a:t>corectitudine</a:t>
            </a:r>
            <a:r>
              <a:rPr lang="en-US" sz="2000" dirty="0"/>
              <a:t>, </a:t>
            </a:r>
            <a:r>
              <a:rPr lang="en-US" sz="2000" dirty="0" err="1"/>
              <a:t>cât</a:t>
            </a:r>
            <a:r>
              <a:rPr lang="en-US" sz="2000" dirty="0"/>
              <a:t> </a:t>
            </a:r>
            <a:r>
              <a:rPr lang="en-US" sz="2000" dirty="0" err="1"/>
              <a:t>și</a:t>
            </a:r>
            <a:r>
              <a:rPr lang="en-US" sz="2000" dirty="0"/>
              <a:t> </a:t>
            </a:r>
            <a:r>
              <a:rPr lang="en-US" sz="2000" dirty="0" err="1"/>
              <a:t>precizie</a:t>
            </a:r>
            <a:r>
              <a:rPr lang="en-US" sz="2000" dirty="0"/>
              <a:t> </a:t>
            </a:r>
            <a:r>
              <a:rPr lang="en-US" sz="2000" dirty="0" err="1"/>
              <a:t>și</a:t>
            </a:r>
            <a:r>
              <a:rPr lang="en-US" sz="2000" dirty="0"/>
              <a:t>, </a:t>
            </a:r>
            <a:r>
              <a:rPr lang="en-US" sz="2000" dirty="0" err="1"/>
              <a:t>fără</a:t>
            </a:r>
            <a:r>
              <a:rPr lang="en-US" sz="2000" dirty="0"/>
              <a:t> </a:t>
            </a:r>
            <a:r>
              <a:rPr lang="en-US" sz="2000" dirty="0" err="1"/>
              <a:t>îndoială</a:t>
            </a:r>
            <a:r>
              <a:rPr lang="en-US" sz="2000" dirty="0"/>
              <a:t>, 2 </a:t>
            </a:r>
            <a:r>
              <a:rPr lang="en-US" sz="2000" dirty="0" err="1"/>
              <a:t>este</a:t>
            </a:r>
            <a:r>
              <a:rPr lang="ro-RO" sz="2000" dirty="0"/>
              <a:t> </a:t>
            </a:r>
            <a:r>
              <a:rPr lang="en-US" sz="2000" dirty="0" err="1"/>
              <a:t>cel</a:t>
            </a:r>
            <a:r>
              <a:rPr lang="en-US" sz="2000" dirty="0"/>
              <a:t> </a:t>
            </a:r>
            <a:r>
              <a:rPr lang="en-US" sz="2000" dirty="0" err="1"/>
              <a:t>mai</a:t>
            </a:r>
            <a:r>
              <a:rPr lang="en-US" sz="2000" dirty="0"/>
              <a:t> precis. </a:t>
            </a:r>
            <a:r>
              <a:rPr lang="ro-RO" sz="2000" dirty="0"/>
              <a:t>Nr.</a:t>
            </a:r>
            <a:r>
              <a:rPr lang="en-US" sz="2000" dirty="0"/>
              <a:t> 4 se </a:t>
            </a:r>
            <a:r>
              <a:rPr lang="en-US" sz="2000" dirty="0" err="1"/>
              <a:t>apropie</a:t>
            </a:r>
            <a:r>
              <a:rPr lang="en-US" sz="2000" dirty="0"/>
              <a:t> </a:t>
            </a:r>
            <a:r>
              <a:rPr lang="en-US" sz="2000" dirty="0" err="1"/>
              <a:t>cel</a:t>
            </a:r>
            <a:r>
              <a:rPr lang="en-US" sz="2000" dirty="0"/>
              <a:t> </a:t>
            </a:r>
            <a:r>
              <a:rPr lang="en-US" sz="2000" dirty="0" err="1"/>
              <a:t>mai</a:t>
            </a:r>
            <a:r>
              <a:rPr lang="en-US" sz="2000" dirty="0"/>
              <a:t> </a:t>
            </a:r>
            <a:r>
              <a:rPr lang="en-US" sz="2000" dirty="0" err="1"/>
              <a:t>mult</a:t>
            </a:r>
            <a:r>
              <a:rPr lang="en-US" sz="2000" dirty="0"/>
              <a:t>, cu </a:t>
            </a:r>
            <a:r>
              <a:rPr lang="en-US" sz="2000" dirty="0" err="1"/>
              <a:t>aceeași</a:t>
            </a:r>
            <a:r>
              <a:rPr lang="en-US" sz="2000" dirty="0"/>
              <a:t> </a:t>
            </a:r>
            <a:r>
              <a:rPr lang="en-US" sz="2000" dirty="0" err="1"/>
              <a:t>corectitudine</a:t>
            </a:r>
            <a:r>
              <a:rPr lang="en-US" sz="2000" dirty="0"/>
              <a:t>, </a:t>
            </a:r>
            <a:r>
              <a:rPr lang="en-US" sz="2000" dirty="0" err="1"/>
              <a:t>dar</a:t>
            </a:r>
            <a:r>
              <a:rPr lang="en-US" sz="2000" dirty="0"/>
              <a:t> cu un </a:t>
            </a:r>
            <a:r>
              <a:rPr lang="en-US" sz="2000" dirty="0" err="1"/>
              <a:t>scor</a:t>
            </a:r>
            <a:r>
              <a:rPr lang="en-US" sz="2000" dirty="0"/>
              <a:t> de </a:t>
            </a:r>
            <a:r>
              <a:rPr lang="en-US" sz="2000" dirty="0" err="1"/>
              <a:t>precizie</a:t>
            </a:r>
            <a:r>
              <a:rPr lang="en-US" sz="2000" dirty="0"/>
              <a:t> </a:t>
            </a:r>
            <a:r>
              <a:rPr lang="en-US" sz="2000" dirty="0" err="1"/>
              <a:t>mai</a:t>
            </a:r>
            <a:r>
              <a:rPr lang="en-US" sz="2000" dirty="0"/>
              <a:t> mic </a:t>
            </a:r>
            <a:r>
              <a:rPr lang="en-US" sz="2000" dirty="0" err="1"/>
              <a:t>decât</a:t>
            </a:r>
            <a:r>
              <a:rPr lang="ro-RO" sz="2000" dirty="0"/>
              <a:t> </a:t>
            </a:r>
            <a:r>
              <a:rPr lang="en-US" sz="2000" dirty="0"/>
              <a:t>2. Este </a:t>
            </a:r>
            <a:r>
              <a:rPr lang="en-US" sz="2000" dirty="0" err="1"/>
              <a:t>discutabil</a:t>
            </a:r>
            <a:r>
              <a:rPr lang="en-US" sz="2000" dirty="0"/>
              <a:t> care 3 </a:t>
            </a:r>
            <a:r>
              <a:rPr lang="en-US" sz="2000" dirty="0" err="1"/>
              <a:t>sau</a:t>
            </a:r>
            <a:r>
              <a:rPr lang="en-US" sz="2000" dirty="0"/>
              <a:t> 1 </a:t>
            </a:r>
            <a:r>
              <a:rPr lang="en-US" sz="2000" dirty="0" err="1"/>
              <a:t>sunt</a:t>
            </a:r>
            <a:r>
              <a:rPr lang="en-US" sz="2000" dirty="0"/>
              <a:t> </a:t>
            </a:r>
            <a:r>
              <a:rPr lang="en-US" sz="2000" dirty="0" err="1"/>
              <a:t>mai</a:t>
            </a:r>
            <a:r>
              <a:rPr lang="en-US" sz="2000" dirty="0"/>
              <a:t> </a:t>
            </a:r>
            <a:r>
              <a:rPr lang="ro-RO" sz="2000" dirty="0"/>
              <a:t>cu acuratețe</a:t>
            </a:r>
            <a:r>
              <a:rPr lang="en-US" sz="2000" dirty="0"/>
              <a:t>: </a:t>
            </a:r>
            <a:r>
              <a:rPr lang="ro-RO" sz="2000" dirty="0"/>
              <a:t>1 - </a:t>
            </a:r>
            <a:r>
              <a:rPr lang="en-US" sz="2000" dirty="0" err="1"/>
              <a:t>cel</a:t>
            </a:r>
            <a:r>
              <a:rPr lang="en-US" sz="2000" dirty="0"/>
              <a:t> </a:t>
            </a:r>
            <a:r>
              <a:rPr lang="en-US" sz="2000" dirty="0" err="1"/>
              <a:t>mai</a:t>
            </a:r>
            <a:r>
              <a:rPr lang="en-US" sz="2000" dirty="0"/>
              <a:t> bun </a:t>
            </a:r>
            <a:r>
              <a:rPr lang="en-US" sz="2000" dirty="0" err="1"/>
              <a:t>punctaj</a:t>
            </a:r>
            <a:r>
              <a:rPr lang="en-US" sz="2000" dirty="0"/>
              <a:t> la </a:t>
            </a:r>
            <a:r>
              <a:rPr lang="en-US" sz="2000" dirty="0" err="1"/>
              <a:t>corectitudine</a:t>
            </a:r>
            <a:r>
              <a:rPr lang="en-US" sz="2000" dirty="0"/>
              <a:t>, 3 </a:t>
            </a:r>
            <a:r>
              <a:rPr lang="ro-RO" sz="2000" dirty="0"/>
              <a:t>-</a:t>
            </a:r>
            <a:r>
              <a:rPr lang="en-US" sz="2000" dirty="0"/>
              <a:t> </a:t>
            </a:r>
            <a:r>
              <a:rPr lang="en-US" sz="2000" dirty="0" err="1"/>
              <a:t>cel</a:t>
            </a:r>
            <a:r>
              <a:rPr lang="en-US" sz="2000" dirty="0"/>
              <a:t> </a:t>
            </a:r>
            <a:r>
              <a:rPr lang="en-US" sz="2000" dirty="0" err="1"/>
              <a:t>mai</a:t>
            </a:r>
            <a:r>
              <a:rPr lang="en-US" sz="2000" dirty="0"/>
              <a:t> bun la </a:t>
            </a:r>
            <a:r>
              <a:rPr lang="ro-RO" sz="2000" dirty="0"/>
              <a:t>acuratețe</a:t>
            </a:r>
            <a:r>
              <a:rPr lang="en-US" sz="2000" dirty="0"/>
              <a:t>.</a:t>
            </a:r>
          </a:p>
          <a:p>
            <a:endParaRPr lang="en-US" dirty="0"/>
          </a:p>
        </p:txBody>
      </p:sp>
      <p:pic>
        <p:nvPicPr>
          <p:cNvPr id="4" name="Picture 3"/>
          <p:cNvPicPr>
            <a:picLocks noChangeAspect="1"/>
          </p:cNvPicPr>
          <p:nvPr/>
        </p:nvPicPr>
        <p:blipFill>
          <a:blip r:embed="rId2"/>
          <a:stretch>
            <a:fillRect/>
          </a:stretch>
        </p:blipFill>
        <p:spPr>
          <a:xfrm>
            <a:off x="611961" y="4803439"/>
            <a:ext cx="7920077" cy="1842676"/>
          </a:xfrm>
          <a:prstGeom prst="rect">
            <a:avLst/>
          </a:prstGeom>
        </p:spPr>
      </p:pic>
    </p:spTree>
    <p:extLst>
      <p:ext uri="{BB962C8B-B14F-4D97-AF65-F5344CB8AC3E}">
        <p14:creationId xmlns:p14="http://schemas.microsoft.com/office/powerpoint/2010/main" val="3399902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Originea și componentele incertitudinii măsurătorilor</a:t>
            </a:r>
            <a:endParaRPr lang="en-US" dirty="0"/>
          </a:p>
        </p:txBody>
      </p:sp>
      <p:sp>
        <p:nvSpPr>
          <p:cNvPr id="3" name="Content Placeholder 2"/>
          <p:cNvSpPr>
            <a:spLocks noGrp="1"/>
          </p:cNvSpPr>
          <p:nvPr>
            <p:ph idx="1"/>
          </p:nvPr>
        </p:nvSpPr>
        <p:spPr>
          <a:xfrm>
            <a:off x="0" y="2981623"/>
            <a:ext cx="8991600" cy="3876377"/>
          </a:xfrm>
        </p:spPr>
        <p:txBody>
          <a:bodyPr/>
          <a:lstStyle/>
          <a:p>
            <a:pPr marL="0" indent="0">
              <a:buNone/>
            </a:pPr>
            <a:r>
              <a:rPr lang="ro-RO" sz="2000" b="1" dirty="0"/>
              <a:t>De la eroarea la incertitudinea măsurătorilor</a:t>
            </a:r>
          </a:p>
          <a:p>
            <a:pPr marL="0" indent="0">
              <a:buNone/>
            </a:pPr>
            <a:r>
              <a:rPr lang="ro-RO" sz="2000" dirty="0"/>
              <a:t>nr</a:t>
            </a:r>
            <a:r>
              <a:rPr lang="en-US" sz="2000" dirty="0"/>
              <a:t> 3, </a:t>
            </a:r>
            <a:r>
              <a:rPr lang="en-US" sz="2000" dirty="0" err="1"/>
              <a:t>având</a:t>
            </a:r>
            <a:r>
              <a:rPr lang="en-US" sz="2000" dirty="0"/>
              <a:t> o </a:t>
            </a:r>
            <a:r>
              <a:rPr lang="en-US" sz="2000" dirty="0" err="1"/>
              <a:t>abatere</a:t>
            </a:r>
            <a:r>
              <a:rPr lang="en-US" sz="2000" dirty="0"/>
              <a:t> </a:t>
            </a:r>
            <a:r>
              <a:rPr lang="en-US" sz="2000" dirty="0" err="1"/>
              <a:t>sistematică</a:t>
            </a:r>
            <a:r>
              <a:rPr lang="en-US" sz="2000" dirty="0"/>
              <a:t> de la </a:t>
            </a:r>
            <a:r>
              <a:rPr lang="ro-RO" sz="2000" dirty="0"/>
              <a:t>centru</a:t>
            </a:r>
            <a:r>
              <a:rPr lang="en-US" sz="2000" dirty="0"/>
              <a:t> </a:t>
            </a:r>
            <a:r>
              <a:rPr lang="en-US" sz="2000" dirty="0" err="1"/>
              <a:t>ar</a:t>
            </a:r>
            <a:r>
              <a:rPr lang="en-US" sz="2000" dirty="0"/>
              <a:t> </a:t>
            </a:r>
            <a:r>
              <a:rPr lang="en-US" sz="2000" dirty="0" err="1"/>
              <a:t>trebui</a:t>
            </a:r>
            <a:r>
              <a:rPr lang="en-US" sz="2000" dirty="0"/>
              <a:t> </a:t>
            </a:r>
            <a:r>
              <a:rPr lang="en-US" sz="2000" dirty="0" err="1"/>
              <a:t>să-și</a:t>
            </a:r>
            <a:r>
              <a:rPr lang="en-US" sz="2000" dirty="0"/>
              <a:t> </a:t>
            </a:r>
            <a:r>
              <a:rPr lang="en-US" sz="2000" dirty="0" err="1"/>
              <a:t>poată</a:t>
            </a:r>
            <a:r>
              <a:rPr lang="en-US" sz="2000" dirty="0"/>
              <a:t> </a:t>
            </a:r>
            <a:r>
              <a:rPr lang="en-US" sz="2000" dirty="0" err="1"/>
              <a:t>îmbunătăți</a:t>
            </a:r>
            <a:r>
              <a:rPr lang="en-US" sz="2000" dirty="0"/>
              <a:t> </a:t>
            </a:r>
            <a:r>
              <a:rPr lang="en-US" sz="2000" dirty="0" err="1"/>
              <a:t>performanța</a:t>
            </a:r>
            <a:r>
              <a:rPr lang="ro-RO" sz="2000" dirty="0"/>
              <a:t> prin ajustarea scopului</a:t>
            </a:r>
            <a:r>
              <a:rPr lang="en-US" sz="2000" dirty="0"/>
              <a:t>. </a:t>
            </a:r>
            <a:r>
              <a:rPr lang="en-US" sz="2000" dirty="0" err="1"/>
              <a:t>Aceasta</a:t>
            </a:r>
            <a:r>
              <a:rPr lang="en-US" sz="2000" dirty="0"/>
              <a:t> </a:t>
            </a:r>
            <a:r>
              <a:rPr lang="en-US" sz="2000" dirty="0" err="1"/>
              <a:t>corespunde</a:t>
            </a:r>
            <a:r>
              <a:rPr lang="en-US" sz="2000" dirty="0"/>
              <a:t> cu </a:t>
            </a:r>
            <a:r>
              <a:rPr lang="en-US" sz="2000" dirty="0" err="1"/>
              <a:t>bunele</a:t>
            </a:r>
            <a:r>
              <a:rPr lang="en-US" sz="2000" dirty="0"/>
              <a:t> </a:t>
            </a:r>
            <a:r>
              <a:rPr lang="en-US" sz="2000" dirty="0" err="1"/>
              <a:t>practici</a:t>
            </a:r>
            <a:r>
              <a:rPr lang="en-US" sz="2000" dirty="0"/>
              <a:t> </a:t>
            </a:r>
            <a:r>
              <a:rPr lang="en-US" sz="2000" dirty="0" err="1"/>
              <a:t>metrologice</a:t>
            </a:r>
            <a:r>
              <a:rPr lang="en-US" sz="2000" dirty="0"/>
              <a:t>: </a:t>
            </a:r>
            <a:r>
              <a:rPr lang="en-US" sz="2000" dirty="0" err="1"/>
              <a:t>estimarea</a:t>
            </a:r>
            <a:r>
              <a:rPr lang="en-US" sz="2000" dirty="0"/>
              <a:t> </a:t>
            </a:r>
            <a:r>
              <a:rPr lang="en-US" sz="2000" dirty="0" err="1"/>
              <a:t>erorii</a:t>
            </a:r>
            <a:r>
              <a:rPr lang="en-US" sz="2000" dirty="0"/>
              <a:t> </a:t>
            </a:r>
            <a:r>
              <a:rPr lang="en-US" sz="2000" dirty="0" err="1"/>
              <a:t>sistematice</a:t>
            </a:r>
            <a:r>
              <a:rPr lang="en-US" sz="2000" dirty="0"/>
              <a:t> de </a:t>
            </a:r>
            <a:r>
              <a:rPr lang="en-US" sz="2000" dirty="0" err="1"/>
              <a:t>măsurare</a:t>
            </a:r>
            <a:r>
              <a:rPr lang="en-US" sz="2000" dirty="0"/>
              <a:t> </a:t>
            </a:r>
            <a:r>
              <a:rPr lang="en-US" sz="2000" dirty="0" err="1"/>
              <a:t>și</a:t>
            </a:r>
            <a:r>
              <a:rPr lang="en-US" sz="2000" dirty="0"/>
              <a:t> </a:t>
            </a:r>
            <a:r>
              <a:rPr lang="en-US" sz="2000" dirty="0" err="1"/>
              <a:t>corectați</a:t>
            </a:r>
            <a:r>
              <a:rPr lang="en-US" sz="2000" dirty="0"/>
              <a:t>-o. </a:t>
            </a:r>
            <a:r>
              <a:rPr lang="en-US" sz="2000" dirty="0" err="1"/>
              <a:t>Calibrarea</a:t>
            </a:r>
            <a:r>
              <a:rPr lang="en-US" sz="2000" dirty="0"/>
              <a:t> la </a:t>
            </a:r>
            <a:r>
              <a:rPr lang="en-US" sz="2000" dirty="0" err="1"/>
              <a:t>standarde</a:t>
            </a:r>
            <a:r>
              <a:rPr lang="en-US" sz="2000" dirty="0"/>
              <a:t> de </a:t>
            </a:r>
            <a:r>
              <a:rPr lang="en-US" sz="2000" dirty="0" err="1"/>
              <a:t>măsurare</a:t>
            </a:r>
            <a:r>
              <a:rPr lang="en-US" sz="2000" dirty="0"/>
              <a:t> </a:t>
            </a:r>
            <a:r>
              <a:rPr lang="en-US" sz="2000" dirty="0" err="1"/>
              <a:t>trasabile</a:t>
            </a:r>
            <a:r>
              <a:rPr lang="en-US" sz="2000" dirty="0"/>
              <a:t> </a:t>
            </a:r>
            <a:r>
              <a:rPr lang="en-US" sz="2000" dirty="0" err="1"/>
              <a:t>permite</a:t>
            </a:r>
            <a:r>
              <a:rPr lang="en-US" sz="2000" dirty="0"/>
              <a:t> </a:t>
            </a:r>
            <a:r>
              <a:rPr lang="en-US" sz="2000" dirty="0" err="1"/>
              <a:t>evaluarea</a:t>
            </a:r>
            <a:r>
              <a:rPr lang="en-US" sz="2000" dirty="0"/>
              <a:t> d</a:t>
            </a:r>
            <a:r>
              <a:rPr lang="ro-RO" sz="2000" dirty="0"/>
              <a:t>evierii distorsionate a</a:t>
            </a:r>
            <a:r>
              <a:rPr lang="en-US" sz="2000" dirty="0"/>
              <a:t> </a:t>
            </a:r>
            <a:r>
              <a:rPr lang="en-US" sz="2000" dirty="0" err="1"/>
              <a:t>instrumentului</a:t>
            </a:r>
            <a:r>
              <a:rPr lang="en-US" sz="2000" dirty="0"/>
              <a:t> </a:t>
            </a:r>
            <a:r>
              <a:rPr lang="en-US" sz="2000" dirty="0" err="1"/>
              <a:t>și</a:t>
            </a:r>
            <a:r>
              <a:rPr lang="en-US" sz="2000" dirty="0"/>
              <a:t> </a:t>
            </a:r>
            <a:r>
              <a:rPr lang="en-US" sz="2000" dirty="0" err="1"/>
              <a:t>apoi</a:t>
            </a:r>
            <a:r>
              <a:rPr lang="en-US" sz="2000" dirty="0"/>
              <a:t> </a:t>
            </a:r>
            <a:r>
              <a:rPr lang="en-US" sz="2000" dirty="0" err="1"/>
              <a:t>corectarea</a:t>
            </a:r>
            <a:r>
              <a:rPr lang="en-US" sz="2000" dirty="0"/>
              <a:t>.</a:t>
            </a:r>
            <a:r>
              <a:rPr lang="ro-RO" sz="2000" dirty="0"/>
              <a:t> </a:t>
            </a:r>
          </a:p>
          <a:p>
            <a:pPr marL="0" indent="0">
              <a:buNone/>
            </a:pPr>
            <a:r>
              <a:rPr lang="en-US" sz="2000" dirty="0"/>
              <a:t>Cu </a:t>
            </a:r>
            <a:r>
              <a:rPr lang="en-US" sz="2000" dirty="0" err="1"/>
              <a:t>toate</a:t>
            </a:r>
            <a:r>
              <a:rPr lang="en-US" sz="2000" dirty="0"/>
              <a:t> </a:t>
            </a:r>
            <a:r>
              <a:rPr lang="en-US" sz="2000" dirty="0" err="1"/>
              <a:t>acestea</a:t>
            </a:r>
            <a:r>
              <a:rPr lang="en-US" sz="2000" dirty="0"/>
              <a:t>, din moment </a:t>
            </a:r>
            <a:r>
              <a:rPr lang="en-US" sz="2000" dirty="0" err="1"/>
              <a:t>ce</a:t>
            </a:r>
            <a:r>
              <a:rPr lang="en-US" sz="2000" dirty="0"/>
              <a:t> </a:t>
            </a:r>
            <a:r>
              <a:rPr lang="en-US" sz="2000" dirty="0" err="1"/>
              <a:t>timpul</a:t>
            </a:r>
            <a:r>
              <a:rPr lang="en-US" sz="2000" dirty="0"/>
              <a:t> </a:t>
            </a:r>
            <a:r>
              <a:rPr lang="en-US" sz="2000" dirty="0" err="1"/>
              <a:t>și</a:t>
            </a:r>
            <a:r>
              <a:rPr lang="en-US" sz="2000" dirty="0"/>
              <a:t> </a:t>
            </a:r>
            <a:r>
              <a:rPr lang="en-US" sz="2000" dirty="0" err="1"/>
              <a:t>resursele</a:t>
            </a:r>
            <a:r>
              <a:rPr lang="en-US" sz="2000" dirty="0"/>
              <a:t> </a:t>
            </a:r>
            <a:r>
              <a:rPr lang="en-US" sz="2000" dirty="0" err="1"/>
              <a:t>financiare</a:t>
            </a:r>
            <a:r>
              <a:rPr lang="en-US" sz="2000" dirty="0"/>
              <a:t> nu permit </a:t>
            </a:r>
            <a:r>
              <a:rPr lang="en-US" sz="2000" dirty="0" err="1"/>
              <a:t>niciodată</a:t>
            </a:r>
            <a:r>
              <a:rPr lang="en-US" sz="2000" dirty="0"/>
              <a:t> </a:t>
            </a:r>
            <a:r>
              <a:rPr lang="en-US" sz="2000" dirty="0" err="1"/>
              <a:t>evaluarea</a:t>
            </a:r>
            <a:r>
              <a:rPr lang="en-US" sz="2000" dirty="0"/>
              <a:t>, </a:t>
            </a:r>
            <a:r>
              <a:rPr lang="en-US" sz="2000" dirty="0" err="1"/>
              <a:t>cuantificarea</a:t>
            </a:r>
            <a:r>
              <a:rPr lang="en-US" sz="2000" dirty="0"/>
              <a:t> </a:t>
            </a:r>
            <a:r>
              <a:rPr lang="en-US" sz="2000" dirty="0" err="1"/>
              <a:t>și</a:t>
            </a:r>
            <a:r>
              <a:rPr lang="en-US" sz="2000" dirty="0"/>
              <a:t> </a:t>
            </a:r>
            <a:r>
              <a:rPr lang="en-US" sz="2000" dirty="0" err="1"/>
              <a:t>controlul</a:t>
            </a:r>
            <a:r>
              <a:rPr lang="en-US" sz="2000" dirty="0"/>
              <a:t> </a:t>
            </a:r>
            <a:r>
              <a:rPr lang="en-US" sz="2000" dirty="0" err="1"/>
              <a:t>sau</a:t>
            </a:r>
            <a:r>
              <a:rPr lang="en-US" sz="2000" dirty="0"/>
              <a:t> </a:t>
            </a:r>
            <a:r>
              <a:rPr lang="en-US" sz="2000" dirty="0" err="1"/>
              <a:t>corectarea</a:t>
            </a:r>
            <a:r>
              <a:rPr lang="en-US" sz="2000" dirty="0"/>
              <a:t> </a:t>
            </a:r>
            <a:r>
              <a:rPr lang="en-US" sz="2000" dirty="0" err="1"/>
              <a:t>tuturor</a:t>
            </a:r>
            <a:r>
              <a:rPr lang="ro-RO" sz="2000" dirty="0"/>
              <a:t> </a:t>
            </a:r>
            <a:r>
              <a:rPr lang="en-US" sz="2000" dirty="0" err="1"/>
              <a:t>erori</a:t>
            </a:r>
            <a:r>
              <a:rPr lang="en-US" sz="2000" dirty="0"/>
              <a:t> de </a:t>
            </a:r>
            <a:r>
              <a:rPr lang="en-US" sz="2000" dirty="0" err="1"/>
              <a:t>măsurare</a:t>
            </a:r>
            <a:r>
              <a:rPr lang="en-US" sz="2000" dirty="0"/>
              <a:t>, </a:t>
            </a:r>
            <a:r>
              <a:rPr lang="en-US" sz="2000" dirty="0" err="1"/>
              <a:t>unele</a:t>
            </a:r>
            <a:r>
              <a:rPr lang="en-US" sz="2000" dirty="0"/>
              <a:t> </a:t>
            </a:r>
            <a:r>
              <a:rPr lang="en-US" sz="2000" dirty="0" err="1"/>
              <a:t>erori</a:t>
            </a:r>
            <a:r>
              <a:rPr lang="en-US" sz="2000" dirty="0"/>
              <a:t> </a:t>
            </a:r>
            <a:r>
              <a:rPr lang="en-US" sz="2000" dirty="0" err="1"/>
              <a:t>necuantificate</a:t>
            </a:r>
            <a:r>
              <a:rPr lang="en-US" sz="2000" dirty="0"/>
              <a:t> </a:t>
            </a:r>
            <a:r>
              <a:rPr lang="en-US" sz="2000" dirty="0" err="1"/>
              <a:t>vor</a:t>
            </a:r>
            <a:r>
              <a:rPr lang="en-US" sz="2000" dirty="0"/>
              <a:t> </a:t>
            </a:r>
            <a:r>
              <a:rPr lang="en-US" sz="2000" dirty="0" err="1"/>
              <a:t>rămâne</a:t>
            </a:r>
            <a:r>
              <a:rPr lang="en-US" sz="2000" dirty="0"/>
              <a:t> </a:t>
            </a:r>
            <a:r>
              <a:rPr lang="en-US" sz="2000" dirty="0" err="1"/>
              <a:t>și</a:t>
            </a:r>
            <a:r>
              <a:rPr lang="en-US" sz="2000" dirty="0"/>
              <a:t> </a:t>
            </a:r>
            <a:r>
              <a:rPr lang="en-US" sz="2000" dirty="0" err="1"/>
              <a:t>vor</a:t>
            </a:r>
            <a:r>
              <a:rPr lang="en-US" sz="2000" dirty="0"/>
              <a:t> duce </a:t>
            </a:r>
            <a:r>
              <a:rPr lang="en-US" sz="2000" dirty="0" err="1"/>
              <a:t>inevitabil</a:t>
            </a:r>
            <a:r>
              <a:rPr lang="en-US" sz="2000" dirty="0"/>
              <a:t> la </a:t>
            </a:r>
            <a:r>
              <a:rPr lang="en-US" sz="2000" dirty="0" err="1"/>
              <a:t>incertitudine</a:t>
            </a:r>
            <a:r>
              <a:rPr lang="en-US" sz="2000" dirty="0"/>
              <a:t> cu </a:t>
            </a:r>
            <a:r>
              <a:rPr lang="en-US" sz="2000" dirty="0" err="1"/>
              <a:t>privire</a:t>
            </a:r>
            <a:r>
              <a:rPr lang="en-US" sz="2000" dirty="0"/>
              <a:t> la</a:t>
            </a:r>
            <a:r>
              <a:rPr lang="ro-RO" sz="2000" dirty="0"/>
              <a:t> </a:t>
            </a:r>
            <a:r>
              <a:rPr lang="en-US" sz="2000" dirty="0" err="1"/>
              <a:t>acuratețea</a:t>
            </a:r>
            <a:r>
              <a:rPr lang="en-US" sz="2000" dirty="0"/>
              <a:t> </a:t>
            </a:r>
            <a:r>
              <a:rPr lang="en-US" sz="2000" dirty="0" err="1"/>
              <a:t>rezultatului</a:t>
            </a:r>
            <a:r>
              <a:rPr lang="en-US" sz="2000" dirty="0"/>
              <a:t> </a:t>
            </a:r>
            <a:r>
              <a:rPr lang="en-US" sz="2000" dirty="0" err="1"/>
              <a:t>măsurării</a:t>
            </a:r>
            <a:r>
              <a:rPr lang="en-US" sz="2000" dirty="0"/>
              <a:t> </a:t>
            </a:r>
            <a:r>
              <a:rPr lang="en-US" sz="2000" dirty="0" err="1"/>
              <a:t>sau</a:t>
            </a:r>
            <a:r>
              <a:rPr lang="en-US" sz="2000" dirty="0"/>
              <a:t> </a:t>
            </a:r>
            <a:r>
              <a:rPr lang="en-US" sz="2000" dirty="0" err="1"/>
              <a:t>incertitudinea</a:t>
            </a:r>
            <a:r>
              <a:rPr lang="en-US" sz="2000" dirty="0"/>
              <a:t> </a:t>
            </a:r>
            <a:r>
              <a:rPr lang="en-US" sz="2000" dirty="0" err="1"/>
              <a:t>măsurării</a:t>
            </a:r>
            <a:r>
              <a:rPr lang="en-US" sz="2000" dirty="0"/>
              <a:t>. </a:t>
            </a:r>
            <a:r>
              <a:rPr lang="en-US" sz="2000" dirty="0" err="1"/>
              <a:t>Chiar</a:t>
            </a:r>
            <a:r>
              <a:rPr lang="en-US" sz="2000" dirty="0"/>
              <a:t> </a:t>
            </a:r>
            <a:r>
              <a:rPr lang="en-US" sz="2000" dirty="0" err="1"/>
              <a:t>dacă</a:t>
            </a:r>
            <a:r>
              <a:rPr lang="en-US" sz="2000" dirty="0"/>
              <a:t> </a:t>
            </a:r>
            <a:r>
              <a:rPr lang="en-US" sz="2000" dirty="0" err="1"/>
              <a:t>măsurarea</a:t>
            </a:r>
            <a:r>
              <a:rPr lang="en-US" sz="2000" dirty="0"/>
              <a:t> de </a:t>
            </a:r>
            <a:r>
              <a:rPr lang="en-US" sz="2000" dirty="0" err="1"/>
              <a:t>bază</a:t>
            </a:r>
            <a:r>
              <a:rPr lang="ro-RO" sz="2000" dirty="0"/>
              <a:t> </a:t>
            </a:r>
            <a:r>
              <a:rPr lang="en-US" sz="2000" dirty="0" err="1"/>
              <a:t>erorile</a:t>
            </a:r>
            <a:r>
              <a:rPr lang="en-US" sz="2000" dirty="0"/>
              <a:t> </a:t>
            </a:r>
            <a:r>
              <a:rPr lang="en-US" sz="2000" dirty="0" err="1"/>
              <a:t>sunt</a:t>
            </a:r>
            <a:r>
              <a:rPr lang="en-US" sz="2000" dirty="0"/>
              <a:t> </a:t>
            </a:r>
            <a:r>
              <a:rPr lang="en-US" sz="2000" dirty="0" err="1"/>
              <a:t>necuantificate</a:t>
            </a:r>
            <a:r>
              <a:rPr lang="en-US" sz="2000" dirty="0"/>
              <a:t>, </a:t>
            </a:r>
            <a:r>
              <a:rPr lang="en-US" sz="2000" dirty="0" err="1"/>
              <a:t>este</a:t>
            </a:r>
            <a:r>
              <a:rPr lang="en-US" sz="2000" dirty="0"/>
              <a:t> </a:t>
            </a:r>
            <a:r>
              <a:rPr lang="en-US" sz="2000" dirty="0" err="1"/>
              <a:t>posibil</a:t>
            </a:r>
            <a:r>
              <a:rPr lang="en-US" sz="2000" dirty="0"/>
              <a:t> </a:t>
            </a:r>
            <a:r>
              <a:rPr lang="en-US" sz="2000" dirty="0" err="1"/>
              <a:t>și</a:t>
            </a:r>
            <a:r>
              <a:rPr lang="en-US" sz="2000" dirty="0"/>
              <a:t> </a:t>
            </a:r>
            <a:r>
              <a:rPr lang="en-US" sz="2000" dirty="0" err="1"/>
              <a:t>necesar</a:t>
            </a:r>
            <a:r>
              <a:rPr lang="en-US" sz="2000" dirty="0"/>
              <a:t> </a:t>
            </a:r>
            <a:r>
              <a:rPr lang="en-US" sz="2000" dirty="0" err="1"/>
              <a:t>să</a:t>
            </a:r>
            <a:r>
              <a:rPr lang="en-US" sz="2000" dirty="0"/>
              <a:t> se </a:t>
            </a:r>
            <a:r>
              <a:rPr lang="en-US" sz="2000" dirty="0" err="1"/>
              <a:t>estimeze</a:t>
            </a:r>
            <a:r>
              <a:rPr lang="en-US" sz="2000" dirty="0"/>
              <a:t> </a:t>
            </a:r>
            <a:r>
              <a:rPr lang="en-US" sz="2000" dirty="0" err="1"/>
              <a:t>incertitudinea</a:t>
            </a:r>
            <a:r>
              <a:rPr lang="en-US" sz="2000" dirty="0"/>
              <a:t> de </a:t>
            </a:r>
            <a:r>
              <a:rPr lang="en-US" sz="2000" dirty="0" err="1"/>
              <a:t>măsurare</a:t>
            </a:r>
            <a:r>
              <a:rPr lang="en-US" sz="2000" dirty="0"/>
              <a:t>. </a:t>
            </a:r>
          </a:p>
        </p:txBody>
      </p:sp>
      <p:pic>
        <p:nvPicPr>
          <p:cNvPr id="4" name="Picture 3"/>
          <p:cNvPicPr>
            <a:picLocks noChangeAspect="1"/>
          </p:cNvPicPr>
          <p:nvPr/>
        </p:nvPicPr>
        <p:blipFill>
          <a:blip r:embed="rId2"/>
          <a:stretch>
            <a:fillRect/>
          </a:stretch>
        </p:blipFill>
        <p:spPr>
          <a:xfrm>
            <a:off x="1266998" y="1485900"/>
            <a:ext cx="6610004" cy="1537876"/>
          </a:xfrm>
          <a:prstGeom prst="rect">
            <a:avLst/>
          </a:prstGeom>
        </p:spPr>
      </p:pic>
    </p:spTree>
    <p:extLst>
      <p:ext uri="{BB962C8B-B14F-4D97-AF65-F5344CB8AC3E}">
        <p14:creationId xmlns:p14="http://schemas.microsoft.com/office/powerpoint/2010/main" val="1899933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800" b="1" dirty="0" err="1"/>
              <a:t>Estimarea</a:t>
            </a:r>
            <a:r>
              <a:rPr lang="en-US" sz="2800" b="1" dirty="0"/>
              <a:t> </a:t>
            </a:r>
            <a:r>
              <a:rPr lang="ro-RO" sz="2800" b="1" dirty="0"/>
              <a:t>incertitudinii </a:t>
            </a:r>
            <a:br>
              <a:rPr lang="ro-RO" sz="2800" b="1" dirty="0"/>
            </a:br>
            <a:endParaRPr lang="en-US" sz="2000" dirty="0"/>
          </a:p>
        </p:txBody>
      </p:sp>
      <p:sp>
        <p:nvSpPr>
          <p:cNvPr id="3" name="Content Placeholder 2"/>
          <p:cNvSpPr>
            <a:spLocks noGrp="1"/>
          </p:cNvSpPr>
          <p:nvPr>
            <p:ph idx="1"/>
          </p:nvPr>
        </p:nvSpPr>
        <p:spPr>
          <a:xfrm>
            <a:off x="0" y="1524000"/>
            <a:ext cx="9144000" cy="2438400"/>
          </a:xfrm>
        </p:spPr>
        <p:txBody>
          <a:bodyPr/>
          <a:lstStyle/>
          <a:p>
            <a:pPr marL="0" indent="0">
              <a:buNone/>
            </a:pPr>
            <a:r>
              <a:rPr lang="ro-RO" sz="2000" b="1" dirty="0"/>
              <a:t>În funcție de modul de evaluare </a:t>
            </a:r>
            <a:r>
              <a:rPr lang="en-US" sz="2000" b="1" dirty="0"/>
              <a:t>a </a:t>
            </a:r>
            <a:r>
              <a:rPr lang="en-US" sz="2000" b="1" dirty="0" err="1"/>
              <a:t>contribuțiilor</a:t>
            </a:r>
            <a:r>
              <a:rPr lang="en-US" sz="2000" b="1" dirty="0"/>
              <a:t> la </a:t>
            </a:r>
            <a:r>
              <a:rPr lang="en-US" sz="2000" b="1" dirty="0" err="1"/>
              <a:t>incertitudinea</a:t>
            </a:r>
            <a:r>
              <a:rPr lang="en-US" sz="2000" b="1" dirty="0"/>
              <a:t> de </a:t>
            </a:r>
            <a:r>
              <a:rPr lang="en-US" sz="2000" b="1" dirty="0" err="1"/>
              <a:t>măsurare</a:t>
            </a:r>
            <a:r>
              <a:rPr lang="en-US" sz="2000" b="1" dirty="0"/>
              <a:t>: </a:t>
            </a:r>
            <a:r>
              <a:rPr lang="ro-RO" sz="2000" dirty="0"/>
              <a:t>avem incertitudine de </a:t>
            </a:r>
            <a:r>
              <a:rPr lang="en-US" sz="2000" dirty="0" err="1"/>
              <a:t>tipul</a:t>
            </a:r>
            <a:r>
              <a:rPr lang="en-US" sz="2000" dirty="0"/>
              <a:t> A </a:t>
            </a:r>
            <a:r>
              <a:rPr lang="en-US" sz="2000" dirty="0" err="1"/>
              <a:t>și</a:t>
            </a:r>
            <a:r>
              <a:rPr lang="en-US" sz="2000" dirty="0"/>
              <a:t> </a:t>
            </a:r>
            <a:r>
              <a:rPr lang="en-US" sz="2000" dirty="0" err="1"/>
              <a:t>tipul</a:t>
            </a:r>
            <a:r>
              <a:rPr lang="en-US" sz="2000" dirty="0"/>
              <a:t> B.</a:t>
            </a:r>
            <a:endParaRPr lang="ro-RO" sz="2000" dirty="0"/>
          </a:p>
          <a:p>
            <a:pPr marL="0" indent="0">
              <a:buNone/>
            </a:pPr>
            <a:r>
              <a:rPr lang="ro-RO" sz="2000" b="1" dirty="0"/>
              <a:t>I</a:t>
            </a:r>
            <a:r>
              <a:rPr lang="en-US" sz="2000" b="1" dirty="0" err="1"/>
              <a:t>ncertitudin</a:t>
            </a:r>
            <a:r>
              <a:rPr lang="ro-RO" sz="2000" b="1" dirty="0"/>
              <a:t>ea</a:t>
            </a:r>
            <a:r>
              <a:rPr lang="en-US" sz="2000" b="1" dirty="0"/>
              <a:t> de tip A </a:t>
            </a:r>
            <a:r>
              <a:rPr lang="en-US" sz="2000" dirty="0" err="1"/>
              <a:t>este</a:t>
            </a:r>
            <a:r>
              <a:rPr lang="en-US" sz="2000" dirty="0"/>
              <a:t> </a:t>
            </a:r>
            <a:r>
              <a:rPr lang="en-US" sz="2000" dirty="0" err="1"/>
              <a:t>dedusă</a:t>
            </a:r>
            <a:r>
              <a:rPr lang="en-US" sz="2000" dirty="0"/>
              <a:t> din </a:t>
            </a:r>
            <a:r>
              <a:rPr lang="en-US" sz="2000" dirty="0" err="1"/>
              <a:t>rezultatele</a:t>
            </a:r>
            <a:r>
              <a:rPr lang="en-US" sz="2000" dirty="0"/>
              <a:t> </a:t>
            </a:r>
            <a:r>
              <a:rPr lang="en-US" sz="2000" dirty="0" err="1"/>
              <a:t>experimentelor</a:t>
            </a:r>
            <a:r>
              <a:rPr lang="en-US" sz="2000" dirty="0"/>
              <a:t> </a:t>
            </a:r>
            <a:r>
              <a:rPr lang="en-US" sz="2000" dirty="0" err="1"/>
              <a:t>repetate</a:t>
            </a:r>
            <a:r>
              <a:rPr lang="en-US" sz="2000" dirty="0"/>
              <a:t> </a:t>
            </a:r>
            <a:r>
              <a:rPr lang="en-US" sz="2000" dirty="0" err="1"/>
              <a:t>pentru</a:t>
            </a:r>
            <a:r>
              <a:rPr lang="en-US" sz="2000" dirty="0"/>
              <a:t> a </a:t>
            </a:r>
            <a:r>
              <a:rPr lang="en-US" sz="2000" dirty="0" err="1"/>
              <a:t>evalua</a:t>
            </a:r>
            <a:r>
              <a:rPr lang="en-US" sz="2000" dirty="0"/>
              <a:t> o </a:t>
            </a:r>
            <a:r>
              <a:rPr lang="en-US" sz="2000" dirty="0" err="1"/>
              <a:t>componenta</a:t>
            </a:r>
            <a:r>
              <a:rPr lang="ro-RO" sz="2000" dirty="0"/>
              <a:t> aleatorie a </a:t>
            </a:r>
            <a:r>
              <a:rPr lang="en-US" sz="2000" dirty="0"/>
              <a:t> </a:t>
            </a:r>
            <a:r>
              <a:rPr lang="en-US" sz="2000" dirty="0" err="1"/>
              <a:t>incertitudinii</a:t>
            </a:r>
            <a:r>
              <a:rPr lang="en-US" sz="2000" dirty="0"/>
              <a:t> de </a:t>
            </a:r>
            <a:r>
              <a:rPr lang="en-US" sz="2000" dirty="0" err="1"/>
              <a:t>măsurare</a:t>
            </a:r>
            <a:r>
              <a:rPr lang="en-US" sz="2000" dirty="0"/>
              <a:t>: </a:t>
            </a:r>
            <a:r>
              <a:rPr lang="en-US" sz="2000" b="1" dirty="0" err="1"/>
              <a:t>experimentele</a:t>
            </a:r>
            <a:r>
              <a:rPr lang="en-US" sz="2000" b="1" dirty="0"/>
              <a:t> </a:t>
            </a:r>
            <a:r>
              <a:rPr lang="en-US" sz="2000" b="1" dirty="0" err="1"/>
              <a:t>determină</a:t>
            </a:r>
            <a:r>
              <a:rPr lang="en-US" sz="2000" b="1" dirty="0"/>
              <a:t> </a:t>
            </a:r>
            <a:r>
              <a:rPr lang="en-US" sz="2000" b="1" dirty="0" err="1"/>
              <a:t>cât</a:t>
            </a:r>
            <a:r>
              <a:rPr lang="en-US" sz="2000" b="1" dirty="0"/>
              <a:t> de </a:t>
            </a:r>
            <a:r>
              <a:rPr lang="en-US" sz="2000" b="1" dirty="0" err="1"/>
              <a:t>mult</a:t>
            </a:r>
            <a:r>
              <a:rPr lang="en-US" sz="2000" b="1" dirty="0"/>
              <a:t> </a:t>
            </a:r>
            <a:r>
              <a:rPr lang="en-US" sz="2000" b="1" dirty="0" err="1"/>
              <a:t>rezultă</a:t>
            </a:r>
            <a:r>
              <a:rPr lang="ro-RO" sz="2000" b="1" dirty="0"/>
              <a:t> varierea </a:t>
            </a:r>
            <a:r>
              <a:rPr lang="en-US" sz="2000" b="1" dirty="0" err="1"/>
              <a:t>măsur</a:t>
            </a:r>
            <a:r>
              <a:rPr lang="ro-RO" sz="2000" b="1" dirty="0"/>
              <a:t>ării (devierea standard)d</a:t>
            </a:r>
            <a:r>
              <a:rPr lang="en-US" sz="2000" b="1" dirty="0" err="1"/>
              <a:t>acă</a:t>
            </a:r>
            <a:r>
              <a:rPr lang="en-US" sz="2000" b="1" dirty="0"/>
              <a:t> </a:t>
            </a:r>
            <a:r>
              <a:rPr lang="en-US" sz="2000" b="1" dirty="0" err="1"/>
              <a:t>măsurarea</a:t>
            </a:r>
            <a:r>
              <a:rPr lang="en-US" sz="2000" b="1" dirty="0"/>
              <a:t> </a:t>
            </a:r>
            <a:r>
              <a:rPr lang="en-US" sz="2000" b="1" dirty="0" err="1"/>
              <a:t>este</a:t>
            </a:r>
            <a:r>
              <a:rPr lang="en-US" sz="2000" b="1" dirty="0"/>
              <a:t> </a:t>
            </a:r>
            <a:r>
              <a:rPr lang="en-US" sz="2000" b="1" dirty="0" err="1"/>
              <a:t>repetată</a:t>
            </a:r>
            <a:r>
              <a:rPr lang="en-US" sz="2000" b="1" dirty="0"/>
              <a:t>. </a:t>
            </a:r>
            <a:endParaRPr lang="ro-RO" sz="2000" b="1" dirty="0"/>
          </a:p>
          <a:p>
            <a:pPr marL="0" indent="0">
              <a:buNone/>
            </a:pPr>
            <a:r>
              <a:rPr lang="en-US" sz="2000" b="1" dirty="0"/>
              <a:t>Deci, </a:t>
            </a:r>
            <a:r>
              <a:rPr lang="en-US" sz="2000" b="1" dirty="0" err="1"/>
              <a:t>este</a:t>
            </a:r>
            <a:r>
              <a:rPr lang="en-US" sz="2000" b="1" dirty="0"/>
              <a:t> </a:t>
            </a:r>
            <a:r>
              <a:rPr lang="en-US" sz="2000" b="1" dirty="0" err="1"/>
              <a:t>bazat</a:t>
            </a:r>
            <a:r>
              <a:rPr lang="ro-RO" sz="2000" b="1" dirty="0"/>
              <a:t>ă</a:t>
            </a:r>
            <a:r>
              <a:rPr lang="en-US" sz="2000" b="1" dirty="0"/>
              <a:t> </a:t>
            </a:r>
            <a:r>
              <a:rPr lang="en-US" sz="2000" b="1" dirty="0" err="1"/>
              <a:t>pe</a:t>
            </a:r>
            <a:r>
              <a:rPr lang="en-US" sz="2000" b="1" dirty="0"/>
              <a:t> o </a:t>
            </a:r>
            <a:r>
              <a:rPr lang="en-US" sz="2000" b="1" dirty="0" err="1"/>
              <a:t>analiz</a:t>
            </a:r>
            <a:r>
              <a:rPr lang="ro-RO" sz="2000" b="1" dirty="0"/>
              <a:t>ă statistică.</a:t>
            </a:r>
          </a:p>
          <a:p>
            <a:pPr marL="0" indent="0">
              <a:buNone/>
            </a:pPr>
            <a:endParaRPr lang="en-US" sz="2000" dirty="0"/>
          </a:p>
        </p:txBody>
      </p:sp>
    </p:spTree>
    <p:extLst>
      <p:ext uri="{BB962C8B-B14F-4D97-AF65-F5344CB8AC3E}">
        <p14:creationId xmlns:p14="http://schemas.microsoft.com/office/powerpoint/2010/main" val="4061131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Estimarea incertitudinii</a:t>
            </a:r>
            <a:endParaRPr lang="en-US" dirty="0"/>
          </a:p>
        </p:txBody>
      </p:sp>
      <p:sp>
        <p:nvSpPr>
          <p:cNvPr id="3" name="Content Placeholder 2"/>
          <p:cNvSpPr>
            <a:spLocks noGrp="1"/>
          </p:cNvSpPr>
          <p:nvPr>
            <p:ph idx="1"/>
          </p:nvPr>
        </p:nvSpPr>
        <p:spPr/>
        <p:txBody>
          <a:bodyPr/>
          <a:lstStyle/>
          <a:p>
            <a:r>
              <a:rPr lang="en-US" sz="2000" b="1" dirty="0"/>
              <a:t>Incertitudinile de tip B </a:t>
            </a:r>
            <a:r>
              <a:rPr lang="en-US" sz="2000" dirty="0"/>
              <a:t>nu </a:t>
            </a:r>
            <a:r>
              <a:rPr lang="en-US" sz="2000" dirty="0" err="1"/>
              <a:t>sunt</a:t>
            </a:r>
            <a:r>
              <a:rPr lang="en-US" sz="2000" dirty="0"/>
              <a:t> determinate de </a:t>
            </a:r>
            <a:r>
              <a:rPr lang="en-US" sz="2000" dirty="0" err="1"/>
              <a:t>experimente</a:t>
            </a:r>
            <a:r>
              <a:rPr lang="en-US" sz="2000" dirty="0"/>
              <a:t> (</a:t>
            </a:r>
            <a:r>
              <a:rPr lang="en-US" sz="2000" dirty="0" err="1"/>
              <a:t>repetate</a:t>
            </a:r>
            <a:r>
              <a:rPr lang="en-US" sz="2000" dirty="0"/>
              <a:t>), ci </a:t>
            </a:r>
            <a:r>
              <a:rPr lang="en-US" sz="2000" dirty="0" err="1"/>
              <a:t>sunt</a:t>
            </a:r>
            <a:r>
              <a:rPr lang="en-US" sz="2000" dirty="0"/>
              <a:t> </a:t>
            </a:r>
            <a:r>
              <a:rPr lang="en-US" sz="2000" dirty="0" err="1"/>
              <a:t>estimări</a:t>
            </a:r>
            <a:r>
              <a:rPr lang="en-US" sz="2000" dirty="0"/>
              <a:t> </a:t>
            </a:r>
            <a:r>
              <a:rPr lang="en-US" sz="2000" dirty="0" err="1"/>
              <a:t>bazate</a:t>
            </a:r>
            <a:r>
              <a:rPr lang="en-US" sz="2000" dirty="0"/>
              <a:t> </a:t>
            </a:r>
            <a:r>
              <a:rPr lang="en-US" sz="2000" dirty="0" err="1"/>
              <a:t>pe</a:t>
            </a:r>
            <a:r>
              <a:rPr lang="en-US" sz="2000" dirty="0"/>
              <a:t> </a:t>
            </a:r>
            <a:r>
              <a:rPr lang="en-US" sz="2000" dirty="0" err="1"/>
              <a:t>experiență</a:t>
            </a:r>
            <a:r>
              <a:rPr lang="en-US" sz="2000" dirty="0"/>
              <a:t> </a:t>
            </a:r>
            <a:r>
              <a:rPr lang="en-US" sz="2000" dirty="0" err="1"/>
              <a:t>sau</a:t>
            </a:r>
            <a:r>
              <a:rPr lang="en-US" sz="2000" dirty="0"/>
              <a:t> </a:t>
            </a:r>
            <a:r>
              <a:rPr lang="en-US" sz="2000" dirty="0" err="1"/>
              <a:t>preluate</a:t>
            </a:r>
            <a:r>
              <a:rPr lang="en-US" sz="2000" dirty="0"/>
              <a:t> din </a:t>
            </a:r>
            <a:r>
              <a:rPr lang="en-US" sz="2000" dirty="0" err="1"/>
              <a:t>documente</a:t>
            </a:r>
            <a:r>
              <a:rPr lang="ro-RO" sz="2000" dirty="0"/>
              <a:t> ca </a:t>
            </a:r>
            <a:r>
              <a:rPr lang="en-US" sz="2000" dirty="0"/>
              <a:t>certificate de </a:t>
            </a:r>
            <a:r>
              <a:rPr lang="en-US" sz="2000" dirty="0" err="1"/>
              <a:t>calibrare</a:t>
            </a:r>
            <a:r>
              <a:rPr lang="en-US" sz="2000" dirty="0"/>
              <a:t>. </a:t>
            </a:r>
            <a:r>
              <a:rPr lang="en-US" sz="2000" dirty="0" err="1"/>
              <a:t>Sunt</a:t>
            </a:r>
            <a:r>
              <a:rPr lang="en-US" sz="2000" dirty="0"/>
              <a:t> </a:t>
            </a:r>
            <a:r>
              <a:rPr lang="en-US" sz="2000" dirty="0" err="1"/>
              <a:t>necesare</a:t>
            </a:r>
            <a:r>
              <a:rPr lang="en-US" sz="2000" dirty="0"/>
              <a:t> </a:t>
            </a:r>
            <a:r>
              <a:rPr lang="en-US" sz="2000" dirty="0" err="1"/>
              <a:t>evaluări</a:t>
            </a:r>
            <a:r>
              <a:rPr lang="en-US" sz="2000" dirty="0"/>
              <a:t> de tip B, </a:t>
            </a:r>
            <a:r>
              <a:rPr lang="ro-RO" sz="2000" dirty="0"/>
              <a:t>e.g. </a:t>
            </a:r>
            <a:r>
              <a:rPr lang="en-US" sz="2000" dirty="0" err="1"/>
              <a:t>dacă</a:t>
            </a:r>
            <a:r>
              <a:rPr lang="en-US" sz="2000" dirty="0"/>
              <a:t> se </a:t>
            </a:r>
            <a:r>
              <a:rPr lang="en-US" sz="2000" dirty="0" err="1"/>
              <a:t>efectuează</a:t>
            </a:r>
            <a:r>
              <a:rPr lang="en-US" sz="2000" dirty="0"/>
              <a:t> o </a:t>
            </a:r>
            <a:r>
              <a:rPr lang="en-US" sz="2000" dirty="0" err="1"/>
              <a:t>măsurătoare</a:t>
            </a:r>
            <a:r>
              <a:rPr lang="en-US" sz="2000" dirty="0"/>
              <a:t> </a:t>
            </a:r>
            <a:r>
              <a:rPr lang="en-US" sz="2000" dirty="0" err="1"/>
              <a:t>pe</a:t>
            </a:r>
            <a:r>
              <a:rPr lang="en-US" sz="2000" dirty="0"/>
              <a:t> un instrument care </a:t>
            </a:r>
            <a:r>
              <a:rPr lang="en-US" sz="2000" dirty="0" err="1"/>
              <a:t>este</a:t>
            </a:r>
            <a:r>
              <a:rPr lang="en-US" sz="2000" dirty="0"/>
              <a:t> </a:t>
            </a:r>
            <a:r>
              <a:rPr lang="en-US" sz="2000" dirty="0" err="1"/>
              <a:t>calibrat</a:t>
            </a:r>
            <a:r>
              <a:rPr lang="en-US" sz="2000" dirty="0"/>
              <a:t> cu un calibrator. </a:t>
            </a:r>
            <a:r>
              <a:rPr lang="en-US" sz="2000" dirty="0" err="1"/>
              <a:t>Valoarea</a:t>
            </a:r>
            <a:r>
              <a:rPr lang="en-US" sz="2000" dirty="0"/>
              <a:t> </a:t>
            </a:r>
            <a:r>
              <a:rPr lang="en-US" sz="2000" dirty="0" err="1"/>
              <a:t>certificată</a:t>
            </a:r>
            <a:r>
              <a:rPr lang="en-US" sz="2000" dirty="0"/>
              <a:t> a </a:t>
            </a:r>
            <a:r>
              <a:rPr lang="en-US" sz="2000" dirty="0" err="1"/>
              <a:t>calibratorului</a:t>
            </a:r>
            <a:r>
              <a:rPr lang="en-US" sz="2000" dirty="0"/>
              <a:t> nu </a:t>
            </a:r>
            <a:r>
              <a:rPr lang="en-US" sz="2000" dirty="0" err="1"/>
              <a:t>este</a:t>
            </a:r>
            <a:r>
              <a:rPr lang="en-US" sz="2000" dirty="0"/>
              <a:t> </a:t>
            </a:r>
            <a:r>
              <a:rPr lang="en-US" sz="2000" dirty="0" err="1"/>
              <a:t>lipsită</a:t>
            </a:r>
            <a:r>
              <a:rPr lang="en-US" sz="2000" dirty="0"/>
              <a:t> de </a:t>
            </a:r>
            <a:r>
              <a:rPr lang="en-US" sz="2000" dirty="0" err="1"/>
              <a:t>incertitudine</a:t>
            </a:r>
            <a:r>
              <a:rPr lang="en-US" sz="2000" dirty="0"/>
              <a:t>. </a:t>
            </a:r>
            <a:r>
              <a:rPr lang="en-US" sz="2000" dirty="0" err="1"/>
              <a:t>Incertitudinea</a:t>
            </a:r>
            <a:r>
              <a:rPr lang="en-US" sz="2000" dirty="0"/>
              <a:t> </a:t>
            </a:r>
            <a:r>
              <a:rPr lang="en-US" sz="2000" dirty="0" err="1"/>
              <a:t>valorii</a:t>
            </a:r>
            <a:r>
              <a:rPr lang="en-US" sz="2000" dirty="0"/>
              <a:t> certificate a </a:t>
            </a:r>
            <a:r>
              <a:rPr lang="en-US" sz="2000" dirty="0" err="1"/>
              <a:t>calibratorului</a:t>
            </a:r>
            <a:r>
              <a:rPr lang="en-US" sz="2000" dirty="0"/>
              <a:t> </a:t>
            </a:r>
            <a:r>
              <a:rPr lang="en-US" sz="2000" dirty="0" err="1"/>
              <a:t>este</a:t>
            </a:r>
            <a:r>
              <a:rPr lang="en-US" sz="2000" dirty="0"/>
              <a:t> </a:t>
            </a:r>
            <a:r>
              <a:rPr lang="en-US" sz="2000" dirty="0" err="1"/>
              <a:t>incertitudine</a:t>
            </a:r>
            <a:r>
              <a:rPr lang="en-US" sz="2000" dirty="0"/>
              <a:t> de tip B</a:t>
            </a:r>
            <a:r>
              <a:rPr lang="ro-RO" sz="2000" dirty="0"/>
              <a:t>. </a:t>
            </a:r>
            <a:r>
              <a:rPr lang="ro-RO" sz="2000" b="1" dirty="0"/>
              <a:t>Deci, este bazată pe o analiză non-statistică, și poate include informații asociate </a:t>
            </a:r>
            <a:r>
              <a:rPr lang="it-IT" sz="2000" b="1" dirty="0"/>
              <a:t>Informații asociate cu o cantitate numerică publicată cu autoritate</a:t>
            </a:r>
            <a:r>
              <a:rPr lang="ro-RO" sz="2000" b="1" dirty="0"/>
              <a:t> (</a:t>
            </a:r>
            <a:r>
              <a:rPr lang="it-IT" sz="2000" b="1" dirty="0"/>
              <a:t>certificate </a:t>
            </a:r>
            <a:r>
              <a:rPr lang="ro-RO" sz="2000" b="1" dirty="0"/>
              <a:t>ale</a:t>
            </a:r>
            <a:r>
              <a:rPr lang="it-IT" sz="2000" b="1" dirty="0"/>
              <a:t> materiale</a:t>
            </a:r>
            <a:r>
              <a:rPr lang="ro-RO" sz="2000" b="1" dirty="0"/>
              <a:t>lor</a:t>
            </a:r>
            <a:r>
              <a:rPr lang="it-IT" sz="2000" b="1" dirty="0"/>
              <a:t> de referință, specificații sau manuale </a:t>
            </a:r>
            <a:r>
              <a:rPr lang="ro-RO" sz="2000" b="1" dirty="0"/>
              <a:t>ale</a:t>
            </a:r>
            <a:r>
              <a:rPr lang="it-IT" sz="2000" b="1" dirty="0"/>
              <a:t> instrumente</a:t>
            </a:r>
            <a:r>
              <a:rPr lang="ro-RO" sz="2000" b="1" dirty="0"/>
              <a:t>lor</a:t>
            </a:r>
            <a:r>
              <a:rPr lang="it-IT" sz="2000" b="1" dirty="0"/>
              <a:t>, estimări bazate pe experiență pe termen lung,</a:t>
            </a:r>
            <a:endParaRPr lang="ro-RO" sz="2000" b="1" dirty="0"/>
          </a:p>
          <a:p>
            <a:endParaRPr lang="en-US" dirty="0"/>
          </a:p>
        </p:txBody>
      </p:sp>
    </p:spTree>
    <p:extLst>
      <p:ext uri="{BB962C8B-B14F-4D97-AF65-F5344CB8AC3E}">
        <p14:creationId xmlns:p14="http://schemas.microsoft.com/office/powerpoint/2010/main" val="3041743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 </a:t>
            </a:r>
            <a:endParaRPr lang="en-US" dirty="0"/>
          </a:p>
        </p:txBody>
      </p:sp>
      <p:sp>
        <p:nvSpPr>
          <p:cNvPr id="3" name="Content Placeholder 2"/>
          <p:cNvSpPr>
            <a:spLocks noGrp="1"/>
          </p:cNvSpPr>
          <p:nvPr>
            <p:ph idx="1"/>
          </p:nvPr>
        </p:nvSpPr>
        <p:spPr>
          <a:xfrm>
            <a:off x="0" y="2332038"/>
            <a:ext cx="9144000" cy="4525962"/>
          </a:xfrm>
        </p:spPr>
        <p:txBody>
          <a:bodyPr/>
          <a:lstStyle/>
          <a:p>
            <a:pPr marL="0" indent="0">
              <a:buNone/>
            </a:pPr>
            <a:endParaRPr lang="ro-RO" sz="2000" b="1" dirty="0"/>
          </a:p>
          <a:p>
            <a:pPr marL="0" indent="0">
              <a:buNone/>
            </a:pPr>
            <a:endParaRPr lang="ro-RO" sz="2000" b="1" dirty="0"/>
          </a:p>
          <a:p>
            <a:pPr marL="0" indent="0">
              <a:buNone/>
            </a:pPr>
            <a:endParaRPr lang="ro-RO" sz="2000" b="1" dirty="0"/>
          </a:p>
          <a:p>
            <a:pPr marL="0" indent="0">
              <a:buNone/>
            </a:pPr>
            <a:r>
              <a:rPr lang="ro-RO" sz="2000" b="1" dirty="0"/>
              <a:t>În practică, majoritatea măsurătorilor sunt afectate de o serie de surse de incertitudine. Prin urmare, incertitudinea totală de măsurare este calculată prin combinarea mai multor contribuții de incertitudine. In acest calcul, se folosesc următoarele convenții:</a:t>
            </a:r>
          </a:p>
          <a:p>
            <a:pPr marL="0" indent="0">
              <a:buNone/>
            </a:pPr>
            <a:r>
              <a:rPr lang="en-US" sz="2000" b="1" dirty="0"/>
              <a:t>s</a:t>
            </a:r>
            <a:r>
              <a:rPr lang="en-US" sz="2000" dirty="0"/>
              <a:t> </a:t>
            </a:r>
            <a:r>
              <a:rPr lang="ro-RO" sz="2000" dirty="0"/>
              <a:t>- </a:t>
            </a:r>
            <a:r>
              <a:rPr lang="en-US" sz="2000" b="1" dirty="0" err="1"/>
              <a:t>abatere</a:t>
            </a:r>
            <a:r>
              <a:rPr lang="en-US" sz="2000" b="1" dirty="0"/>
              <a:t> standard</a:t>
            </a:r>
            <a:r>
              <a:rPr lang="en-US" sz="2000" dirty="0"/>
              <a:t>, </a:t>
            </a:r>
            <a:r>
              <a:rPr lang="en-US" sz="2000" dirty="0" err="1"/>
              <a:t>obținută</a:t>
            </a:r>
            <a:r>
              <a:rPr lang="en-US" sz="2000" dirty="0"/>
              <a:t> din</a:t>
            </a:r>
            <a:r>
              <a:rPr lang="ro-RO" sz="2000" dirty="0"/>
              <a:t> </a:t>
            </a:r>
            <a:r>
              <a:rPr lang="en-US" sz="2000" dirty="0"/>
              <a:t>o </a:t>
            </a:r>
            <a:r>
              <a:rPr lang="en-US" sz="2000" dirty="0" err="1"/>
              <a:t>serie</a:t>
            </a:r>
            <a:r>
              <a:rPr lang="en-US" sz="2000" dirty="0"/>
              <a:t> de </a:t>
            </a:r>
            <a:r>
              <a:rPr lang="en-US" sz="2000" dirty="0" err="1"/>
              <a:t>observații</a:t>
            </a:r>
            <a:r>
              <a:rPr lang="en-US" sz="2000" dirty="0"/>
              <a:t> </a:t>
            </a:r>
            <a:r>
              <a:rPr lang="en-US" sz="2000" dirty="0" err="1"/>
              <a:t>experimentale</a:t>
            </a:r>
            <a:r>
              <a:rPr lang="ro-RO" sz="2000" dirty="0"/>
              <a:t>/</a:t>
            </a:r>
            <a:r>
              <a:rPr lang="en-US" sz="2000" dirty="0" err="1"/>
              <a:t>repetate</a:t>
            </a:r>
            <a:r>
              <a:rPr lang="en-US" sz="2000" dirty="0"/>
              <a:t>.</a:t>
            </a:r>
            <a:endParaRPr lang="ro-RO" sz="2000" dirty="0"/>
          </a:p>
          <a:p>
            <a:pPr marL="0" indent="0">
              <a:buNone/>
            </a:pPr>
            <a:r>
              <a:rPr lang="en-US" sz="2000" b="1" dirty="0"/>
              <a:t>u</a:t>
            </a:r>
            <a:r>
              <a:rPr lang="en-US" sz="2000" dirty="0"/>
              <a:t> </a:t>
            </a:r>
            <a:r>
              <a:rPr lang="ro-RO" sz="2000" dirty="0"/>
              <a:t>-</a:t>
            </a:r>
            <a:r>
              <a:rPr lang="en-US" sz="2000" dirty="0"/>
              <a:t> </a:t>
            </a:r>
            <a:r>
              <a:rPr lang="en-US" sz="2000" b="1" dirty="0" err="1"/>
              <a:t>incertitudine</a:t>
            </a:r>
            <a:r>
              <a:rPr lang="en-US" sz="2000" b="1" dirty="0"/>
              <a:t> standard </a:t>
            </a:r>
            <a:r>
              <a:rPr lang="en-US" sz="2000" dirty="0"/>
              <a:t>(</a:t>
            </a:r>
            <a:r>
              <a:rPr lang="en-US" sz="2000" dirty="0" err="1"/>
              <a:t>incertitudine</a:t>
            </a:r>
            <a:r>
              <a:rPr lang="en-US" sz="2000" dirty="0"/>
              <a:t> la un </a:t>
            </a:r>
            <a:r>
              <a:rPr lang="en-US" sz="2000" dirty="0" err="1"/>
              <a:t>nivel</a:t>
            </a:r>
            <a:r>
              <a:rPr lang="en-US" sz="2000" dirty="0"/>
              <a:t> de </a:t>
            </a:r>
            <a:r>
              <a:rPr lang="en-US" sz="2000" dirty="0" err="1"/>
              <a:t>încredere</a:t>
            </a:r>
            <a:r>
              <a:rPr lang="en-US" sz="2000" dirty="0"/>
              <a:t> de </a:t>
            </a:r>
            <a:r>
              <a:rPr lang="ro-RO" sz="2000" dirty="0"/>
              <a:t>apr. </a:t>
            </a:r>
            <a:r>
              <a:rPr lang="en-US" sz="2000" dirty="0"/>
              <a:t>68 %).</a:t>
            </a:r>
            <a:endParaRPr lang="ro-RO" sz="2000" dirty="0"/>
          </a:p>
          <a:p>
            <a:pPr marL="0" indent="0">
              <a:buNone/>
            </a:pPr>
            <a:r>
              <a:rPr lang="en-US" sz="2000" b="1" dirty="0"/>
              <a:t>k</a:t>
            </a:r>
            <a:r>
              <a:rPr lang="en-US" sz="2000" dirty="0"/>
              <a:t> </a:t>
            </a:r>
            <a:r>
              <a:rPr lang="ro-RO" sz="2000" dirty="0"/>
              <a:t>-</a:t>
            </a:r>
            <a:r>
              <a:rPr lang="en-US" sz="2000" dirty="0"/>
              <a:t> </a:t>
            </a:r>
            <a:r>
              <a:rPr lang="en-US" sz="2000" b="1" dirty="0"/>
              <a:t>factor de </a:t>
            </a:r>
            <a:r>
              <a:rPr lang="en-US" sz="2000" b="1" dirty="0" err="1"/>
              <a:t>acoperire</a:t>
            </a:r>
            <a:r>
              <a:rPr lang="en-US" sz="2000" dirty="0"/>
              <a:t>, </a:t>
            </a:r>
            <a:r>
              <a:rPr lang="en-US" sz="2000" dirty="0" err="1"/>
              <a:t>utilizat</a:t>
            </a:r>
            <a:r>
              <a:rPr lang="en-US" sz="2000" dirty="0"/>
              <a:t> </a:t>
            </a:r>
            <a:r>
              <a:rPr lang="en-US" sz="2000" dirty="0" err="1"/>
              <a:t>pentru</a:t>
            </a:r>
            <a:r>
              <a:rPr lang="en-US" sz="2000" dirty="0"/>
              <a:t> a </a:t>
            </a:r>
            <a:r>
              <a:rPr lang="en-US" sz="2000" dirty="0" err="1"/>
              <a:t>calcula</a:t>
            </a:r>
            <a:r>
              <a:rPr lang="en-US" sz="2000" dirty="0"/>
              <a:t> o </a:t>
            </a:r>
            <a:r>
              <a:rPr lang="en-US" sz="2000" dirty="0" err="1"/>
              <a:t>incertitudine</a:t>
            </a:r>
            <a:r>
              <a:rPr lang="en-US" sz="2000" dirty="0"/>
              <a:t> „</a:t>
            </a:r>
            <a:r>
              <a:rPr lang="en-US" sz="2000" dirty="0" err="1"/>
              <a:t>extinsă</a:t>
            </a:r>
            <a:r>
              <a:rPr lang="en-US" sz="2000" dirty="0"/>
              <a:t>” </a:t>
            </a:r>
            <a:r>
              <a:rPr lang="en-US" sz="2000" dirty="0" err="1"/>
              <a:t>mai</a:t>
            </a:r>
            <a:r>
              <a:rPr lang="en-US" sz="2000" dirty="0"/>
              <a:t> mare, </a:t>
            </a:r>
            <a:r>
              <a:rPr lang="en-US" sz="2000" b="1" dirty="0"/>
              <a:t>U</a:t>
            </a:r>
            <a:r>
              <a:rPr lang="en-US" sz="2000" dirty="0"/>
              <a:t>, din</a:t>
            </a:r>
            <a:r>
              <a:rPr lang="ro-RO" sz="2000" dirty="0"/>
              <a:t> </a:t>
            </a:r>
            <a:r>
              <a:rPr lang="en-US" sz="2000" dirty="0" err="1"/>
              <a:t>incertitudine</a:t>
            </a:r>
            <a:r>
              <a:rPr lang="en-US" sz="2000" dirty="0"/>
              <a:t> standard </a:t>
            </a:r>
            <a:r>
              <a:rPr lang="en-US" sz="2000" b="1" dirty="0"/>
              <a:t>u</a:t>
            </a:r>
            <a:r>
              <a:rPr lang="en-US" sz="2000" dirty="0"/>
              <a:t>: </a:t>
            </a:r>
            <a:r>
              <a:rPr lang="en-US" sz="2000" b="1" dirty="0"/>
              <a:t>U = </a:t>
            </a:r>
            <a:r>
              <a:rPr lang="en-US" sz="2000" b="1" dirty="0" err="1"/>
              <a:t>k·u</a:t>
            </a:r>
            <a:r>
              <a:rPr lang="en-US" sz="2000" b="1" dirty="0"/>
              <a:t>. </a:t>
            </a:r>
            <a:r>
              <a:rPr lang="en-US" sz="2000" dirty="0"/>
              <a:t>Incertitudinile </a:t>
            </a:r>
            <a:r>
              <a:rPr lang="en-US" sz="2000" dirty="0" err="1"/>
              <a:t>extinse</a:t>
            </a:r>
            <a:r>
              <a:rPr lang="en-US" sz="2000" dirty="0"/>
              <a:t> </a:t>
            </a:r>
            <a:r>
              <a:rPr lang="en-US" sz="2000" dirty="0" err="1"/>
              <a:t>sunt</a:t>
            </a:r>
            <a:r>
              <a:rPr lang="en-US" sz="2000" dirty="0"/>
              <a:t> </a:t>
            </a:r>
            <a:r>
              <a:rPr lang="en-US" sz="2000" dirty="0" err="1"/>
              <a:t>adesea</a:t>
            </a:r>
            <a:r>
              <a:rPr lang="en-US" sz="2000" dirty="0"/>
              <a:t> </a:t>
            </a:r>
            <a:r>
              <a:rPr lang="en-US" sz="2000" dirty="0" err="1"/>
              <a:t>folosite</a:t>
            </a:r>
            <a:r>
              <a:rPr lang="en-US" sz="2000" dirty="0"/>
              <a:t> din </a:t>
            </a:r>
            <a:r>
              <a:rPr lang="en-US" sz="2000" dirty="0" err="1"/>
              <a:t>cauza</a:t>
            </a:r>
            <a:r>
              <a:rPr lang="en-US" sz="2000" dirty="0"/>
              <a:t> </a:t>
            </a:r>
            <a:r>
              <a:rPr lang="en-US" sz="2000" dirty="0" err="1"/>
              <a:t>nivelului</a:t>
            </a:r>
            <a:r>
              <a:rPr lang="en-US" sz="2000" dirty="0"/>
              <a:t> </a:t>
            </a:r>
            <a:r>
              <a:rPr lang="ro-RO" sz="2000" dirty="0"/>
              <a:t>nesatisfăcător al </a:t>
            </a:r>
            <a:r>
              <a:rPr lang="en-US" sz="2000" dirty="0" err="1"/>
              <a:t>încreder</a:t>
            </a:r>
            <a:r>
              <a:rPr lang="ro-RO" sz="2000" dirty="0"/>
              <a:t>ii</a:t>
            </a:r>
            <a:r>
              <a:rPr lang="en-US" sz="2000" dirty="0"/>
              <a:t> </a:t>
            </a:r>
            <a:r>
              <a:rPr lang="en-US" sz="2000" dirty="0" err="1"/>
              <a:t>unei</a:t>
            </a:r>
            <a:r>
              <a:rPr lang="en-US" sz="2000" dirty="0"/>
              <a:t> </a:t>
            </a:r>
            <a:r>
              <a:rPr lang="en-US" sz="2000" dirty="0" err="1"/>
              <a:t>incertitudini</a:t>
            </a:r>
            <a:r>
              <a:rPr lang="en-US" sz="2000" dirty="0"/>
              <a:t> standard.</a:t>
            </a:r>
            <a:endParaRPr lang="ro-RO" sz="2000" dirty="0"/>
          </a:p>
        </p:txBody>
      </p:sp>
      <p:pic>
        <p:nvPicPr>
          <p:cNvPr id="4" name="Picture 3"/>
          <p:cNvPicPr>
            <a:picLocks noChangeAspect="1"/>
          </p:cNvPicPr>
          <p:nvPr/>
        </p:nvPicPr>
        <p:blipFill>
          <a:blip r:embed="rId2"/>
          <a:stretch>
            <a:fillRect/>
          </a:stretch>
        </p:blipFill>
        <p:spPr>
          <a:xfrm>
            <a:off x="609600" y="76200"/>
            <a:ext cx="7788821" cy="3276600"/>
          </a:xfrm>
          <a:prstGeom prst="rect">
            <a:avLst/>
          </a:prstGeom>
        </p:spPr>
      </p:pic>
    </p:spTree>
    <p:extLst>
      <p:ext uri="{BB962C8B-B14F-4D97-AF65-F5344CB8AC3E}">
        <p14:creationId xmlns:p14="http://schemas.microsoft.com/office/powerpoint/2010/main" val="844266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Triumviratul metrologiei</a:t>
            </a:r>
            <a:endParaRPr lang="en-US" dirty="0"/>
          </a:p>
        </p:txBody>
      </p:sp>
      <p:sp>
        <p:nvSpPr>
          <p:cNvPr id="3" name="Content Placeholder 2"/>
          <p:cNvSpPr>
            <a:spLocks noGrp="1"/>
          </p:cNvSpPr>
          <p:nvPr>
            <p:ph idx="1"/>
          </p:nvPr>
        </p:nvSpPr>
        <p:spPr/>
        <p:txBody>
          <a:bodyPr/>
          <a:lstStyle/>
          <a:p>
            <a:pPr marL="0" indent="0">
              <a:buNone/>
            </a:pPr>
            <a:r>
              <a:rPr lang="en-US" dirty="0" err="1"/>
              <a:t>Esen</a:t>
            </a:r>
            <a:r>
              <a:rPr lang="ro-RO" dirty="0"/>
              <a:t>ț</a:t>
            </a:r>
            <a:r>
              <a:rPr lang="en-US" dirty="0"/>
              <a:t>a </a:t>
            </a:r>
            <a:r>
              <a:rPr lang="en-US" dirty="0" err="1"/>
              <a:t>metrologiei</a:t>
            </a:r>
            <a:r>
              <a:rPr lang="en-US" dirty="0"/>
              <a:t> </a:t>
            </a:r>
            <a:r>
              <a:rPr lang="en-US" dirty="0" err="1"/>
              <a:t>este</a:t>
            </a:r>
            <a:r>
              <a:rPr lang="en-US" dirty="0"/>
              <a:t> </a:t>
            </a:r>
            <a:r>
              <a:rPr lang="en-US" dirty="0" err="1"/>
              <a:t>incoporat</a:t>
            </a:r>
            <a:r>
              <a:rPr lang="ro-RO" dirty="0"/>
              <a:t>ă în </a:t>
            </a:r>
          </a:p>
          <a:p>
            <a:r>
              <a:rPr lang="ro-RO" dirty="0"/>
              <a:t>Măsurand</a:t>
            </a:r>
          </a:p>
          <a:p>
            <a:r>
              <a:rPr lang="ro-RO" dirty="0"/>
              <a:t>Incertitudinea măsurătorilor</a:t>
            </a:r>
          </a:p>
          <a:p>
            <a:r>
              <a:rPr lang="ro-RO" dirty="0"/>
              <a:t>Trasabilitatea metrologică</a:t>
            </a:r>
            <a:endParaRPr lang="en-US" dirty="0"/>
          </a:p>
        </p:txBody>
      </p:sp>
    </p:spTree>
    <p:extLst>
      <p:ext uri="{BB962C8B-B14F-4D97-AF65-F5344CB8AC3E}">
        <p14:creationId xmlns:p14="http://schemas.microsoft.com/office/powerpoint/2010/main" val="3171902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000" dirty="0"/>
              <a:t>Dacă </a:t>
            </a:r>
            <a:r>
              <a:rPr lang="en-US" sz="2000" dirty="0" err="1"/>
              <a:t>trebuie</a:t>
            </a:r>
            <a:r>
              <a:rPr lang="en-US" sz="2000" dirty="0"/>
              <a:t> </a:t>
            </a:r>
            <a:r>
              <a:rPr lang="en-US" sz="2000" dirty="0" err="1"/>
              <a:t>combinate</a:t>
            </a:r>
            <a:r>
              <a:rPr lang="en-US" sz="2000" dirty="0"/>
              <a:t> </a:t>
            </a:r>
            <a:r>
              <a:rPr lang="en-US" sz="2000" dirty="0" err="1"/>
              <a:t>diferite</a:t>
            </a:r>
            <a:r>
              <a:rPr lang="en-US" sz="2000" dirty="0"/>
              <a:t> </a:t>
            </a:r>
            <a:r>
              <a:rPr lang="en-US" sz="2000" dirty="0" err="1"/>
              <a:t>distribuții</a:t>
            </a:r>
            <a:r>
              <a:rPr lang="en-US" sz="2000" dirty="0"/>
              <a:t> de </a:t>
            </a:r>
            <a:r>
              <a:rPr lang="en-US" sz="2000" dirty="0" err="1"/>
              <a:t>probabilitate</a:t>
            </a:r>
            <a:r>
              <a:rPr lang="en-US" sz="2000" dirty="0"/>
              <a:t>, </a:t>
            </a:r>
            <a:r>
              <a:rPr lang="en-US" sz="2000" dirty="0" err="1"/>
              <a:t>acest</a:t>
            </a:r>
            <a:r>
              <a:rPr lang="en-US" sz="2000" dirty="0"/>
              <a:t> </a:t>
            </a:r>
            <a:r>
              <a:rPr lang="en-US" sz="2000" dirty="0" err="1"/>
              <a:t>lucru</a:t>
            </a:r>
            <a:r>
              <a:rPr lang="en-US" sz="2000" dirty="0"/>
              <a:t> se face la </a:t>
            </a:r>
            <a:r>
              <a:rPr lang="en-US" sz="2000" dirty="0" err="1"/>
              <a:t>nivel</a:t>
            </a:r>
            <a:r>
              <a:rPr lang="en-US" sz="2000" dirty="0"/>
              <a:t> de </a:t>
            </a:r>
            <a:r>
              <a:rPr lang="en-US" sz="2000" dirty="0" err="1"/>
              <a:t>incertitudin</a:t>
            </a:r>
            <a:r>
              <a:rPr lang="ro-RO" sz="2000" dirty="0"/>
              <a:t>e </a:t>
            </a:r>
            <a:r>
              <a:rPr lang="en-US" sz="2000" dirty="0"/>
              <a:t>standard; </a:t>
            </a:r>
            <a:endParaRPr lang="ro-RO" sz="2000" dirty="0"/>
          </a:p>
          <a:p>
            <a:r>
              <a:rPr lang="en-US" sz="2000" dirty="0" err="1"/>
              <a:t>incertitudinea</a:t>
            </a:r>
            <a:r>
              <a:rPr lang="en-US" sz="2000" dirty="0"/>
              <a:t> standard </a:t>
            </a:r>
            <a:r>
              <a:rPr lang="en-US" sz="2000" dirty="0" err="1"/>
              <a:t>combinată</a:t>
            </a:r>
            <a:r>
              <a:rPr lang="en-US" sz="2000" dirty="0"/>
              <a:t> </a:t>
            </a:r>
            <a:r>
              <a:rPr lang="en-US" sz="2000" dirty="0" err="1"/>
              <a:t>rezultată</a:t>
            </a:r>
            <a:r>
              <a:rPr lang="en-US" sz="2000" dirty="0"/>
              <a:t> </a:t>
            </a:r>
            <a:r>
              <a:rPr lang="en-US" sz="2000" dirty="0" err="1"/>
              <a:t>este</a:t>
            </a:r>
            <a:r>
              <a:rPr lang="en-US" sz="2000" dirty="0"/>
              <a:t> </a:t>
            </a:r>
            <a:r>
              <a:rPr lang="en-US" sz="2000" dirty="0" err="1"/>
              <a:t>convertită</a:t>
            </a:r>
            <a:r>
              <a:rPr lang="en-US" sz="2000" dirty="0"/>
              <a:t> </a:t>
            </a:r>
            <a:r>
              <a:rPr lang="en-US" sz="2000" dirty="0" err="1"/>
              <a:t>într</a:t>
            </a:r>
            <a:r>
              <a:rPr lang="en-US" sz="2000" dirty="0"/>
              <a:t>-o </a:t>
            </a:r>
            <a:r>
              <a:rPr lang="en-US" sz="2000" dirty="0" err="1"/>
              <a:t>incertitudine</a:t>
            </a:r>
            <a:r>
              <a:rPr lang="en-US" sz="2000" dirty="0"/>
              <a:t> </a:t>
            </a:r>
            <a:r>
              <a:rPr lang="en-US" sz="2000" dirty="0" err="1"/>
              <a:t>extinsă</a:t>
            </a:r>
            <a:r>
              <a:rPr lang="en-US" sz="2000" dirty="0"/>
              <a:t>.</a:t>
            </a:r>
            <a:endParaRPr lang="ro-RO" sz="2000" dirty="0"/>
          </a:p>
          <a:p>
            <a:endParaRPr lang="en-US" dirty="0"/>
          </a:p>
        </p:txBody>
      </p:sp>
    </p:spTree>
    <p:extLst>
      <p:ext uri="{BB962C8B-B14F-4D97-AF65-F5344CB8AC3E}">
        <p14:creationId xmlns:p14="http://schemas.microsoft.com/office/powerpoint/2010/main" val="14225932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2336392"/>
            <a:ext cx="9172303" cy="4525962"/>
          </a:xfrm>
        </p:spPr>
        <p:txBody>
          <a:bodyPr/>
          <a:lstStyle/>
          <a:p>
            <a:pPr marL="0" indent="0">
              <a:buNone/>
            </a:pPr>
            <a:r>
              <a:rPr lang="ro-RO" sz="2000" b="1" dirty="0"/>
              <a:t>Distribuțiile normale </a:t>
            </a:r>
            <a:r>
              <a:rPr lang="ro-RO" sz="2000" dirty="0"/>
              <a:t>(Gauss) și dreptunghiulare sunt distribuțiile statistice cel mai frecvent întâlnite, deci este foarte important să înțelegem aceste lucruri. </a:t>
            </a:r>
          </a:p>
          <a:p>
            <a:pPr marL="0" indent="0">
              <a:buNone/>
            </a:pPr>
            <a:r>
              <a:rPr lang="en-US" sz="2000" dirty="0" err="1"/>
              <a:t>Să</a:t>
            </a:r>
            <a:r>
              <a:rPr lang="en-US" sz="2000" dirty="0"/>
              <a:t> </a:t>
            </a:r>
            <a:r>
              <a:rPr lang="en-US" sz="2000" dirty="0" err="1"/>
              <a:t>începem</a:t>
            </a:r>
            <a:r>
              <a:rPr lang="en-US" sz="2000" dirty="0"/>
              <a:t> cu </a:t>
            </a:r>
            <a:r>
              <a:rPr lang="en-US" sz="2000" dirty="0" err="1"/>
              <a:t>distribuția</a:t>
            </a:r>
            <a:r>
              <a:rPr lang="en-US" sz="2000" dirty="0"/>
              <a:t> </a:t>
            </a:r>
            <a:r>
              <a:rPr lang="en-US" sz="2000" dirty="0" err="1"/>
              <a:t>normală</a:t>
            </a:r>
            <a:r>
              <a:rPr lang="en-US" sz="2000" dirty="0"/>
              <a:t>.</a:t>
            </a:r>
          </a:p>
          <a:p>
            <a:r>
              <a:rPr lang="en-US" sz="2000" dirty="0"/>
              <a:t>Aria de sub </a:t>
            </a:r>
            <a:r>
              <a:rPr lang="en-US" sz="2000" dirty="0" err="1"/>
              <a:t>curbă</a:t>
            </a:r>
            <a:r>
              <a:rPr lang="en-US" sz="2000" dirty="0"/>
              <a:t> </a:t>
            </a:r>
            <a:r>
              <a:rPr lang="en-US" sz="2000" dirty="0" err="1"/>
              <a:t>este</a:t>
            </a:r>
            <a:r>
              <a:rPr lang="en-US" sz="2000" dirty="0"/>
              <a:t> 1, </a:t>
            </a:r>
            <a:r>
              <a:rPr lang="en-US" sz="2000" dirty="0" err="1"/>
              <a:t>corespun</a:t>
            </a:r>
            <a:r>
              <a:rPr lang="ro-RO" sz="2000" dirty="0"/>
              <a:t>de</a:t>
            </a:r>
            <a:r>
              <a:rPr lang="en-US" sz="2000" dirty="0"/>
              <a:t> la 100 % din </a:t>
            </a:r>
            <a:r>
              <a:rPr lang="en-US" sz="2000" dirty="0" err="1"/>
              <a:t>măsurători</a:t>
            </a:r>
            <a:r>
              <a:rPr lang="en-US" sz="2000" dirty="0"/>
              <a:t>.</a:t>
            </a:r>
            <a:endParaRPr lang="ro-RO" sz="2000" dirty="0"/>
          </a:p>
          <a:p>
            <a:r>
              <a:rPr lang="en-US" sz="2000" dirty="0" err="1"/>
              <a:t>Incertitudinea</a:t>
            </a:r>
            <a:r>
              <a:rPr lang="en-US" sz="2000" dirty="0"/>
              <a:t> standard a </a:t>
            </a:r>
            <a:r>
              <a:rPr lang="en-US" sz="2000" dirty="0" err="1"/>
              <a:t>valorii</a:t>
            </a:r>
            <a:r>
              <a:rPr lang="en-US" sz="2000" dirty="0"/>
              <a:t> </a:t>
            </a:r>
            <a:r>
              <a:rPr lang="en-US" sz="2000" dirty="0" err="1"/>
              <a:t>medii</a:t>
            </a:r>
            <a:r>
              <a:rPr lang="ro-RO" sz="2000" dirty="0"/>
              <a:t> </a:t>
            </a:r>
            <a:r>
              <a:rPr lang="en-US" sz="2000" b="1" dirty="0"/>
              <a:t>u = √</a:t>
            </a:r>
            <a:r>
              <a:rPr lang="ro-RO" sz="2000" b="1" dirty="0"/>
              <a:t>n</a:t>
            </a:r>
            <a:r>
              <a:rPr lang="ro-RO" sz="2000" dirty="0"/>
              <a:t>, unde</a:t>
            </a:r>
            <a:r>
              <a:rPr lang="en-US" sz="2000" dirty="0"/>
              <a:t> </a:t>
            </a:r>
            <a:r>
              <a:rPr lang="en-US" sz="2000" b="1" dirty="0"/>
              <a:t>n</a:t>
            </a:r>
            <a:r>
              <a:rPr lang="en-US" sz="2000" dirty="0"/>
              <a:t> = n</a:t>
            </a:r>
            <a:r>
              <a:rPr lang="ro-RO" sz="2000" dirty="0"/>
              <a:t>r.</a:t>
            </a:r>
            <a:r>
              <a:rPr lang="en-US" sz="2000" dirty="0"/>
              <a:t> </a:t>
            </a:r>
            <a:r>
              <a:rPr lang="en-US" sz="2000" dirty="0" err="1"/>
              <a:t>replici</a:t>
            </a:r>
            <a:r>
              <a:rPr lang="en-US" sz="2000" dirty="0"/>
              <a:t> </a:t>
            </a:r>
            <a:r>
              <a:rPr lang="en-US" sz="2000" dirty="0" err="1"/>
              <a:t>independente</a:t>
            </a:r>
            <a:r>
              <a:rPr lang="ro-RO" sz="2000" dirty="0"/>
              <a:t> (incertitudinea standard 68%)</a:t>
            </a:r>
            <a:endParaRPr lang="en-US" sz="2000" dirty="0"/>
          </a:p>
          <a:p>
            <a:r>
              <a:rPr lang="en-US" sz="2000" dirty="0" err="1"/>
              <a:t>Factorul</a:t>
            </a:r>
            <a:r>
              <a:rPr lang="en-US" sz="2000" dirty="0"/>
              <a:t> de </a:t>
            </a:r>
            <a:r>
              <a:rPr lang="en-US" sz="2000" dirty="0" err="1"/>
              <a:t>acoperire</a:t>
            </a:r>
            <a:r>
              <a:rPr lang="en-US" sz="2000" dirty="0"/>
              <a:t> </a:t>
            </a:r>
            <a:r>
              <a:rPr lang="en-US" sz="2000" b="1" dirty="0"/>
              <a:t>k = 2 </a:t>
            </a:r>
            <a:r>
              <a:rPr lang="en-US" sz="2000" dirty="0" err="1"/>
              <a:t>pentru</a:t>
            </a:r>
            <a:r>
              <a:rPr lang="en-US" sz="2000" dirty="0"/>
              <a:t> o </a:t>
            </a:r>
            <a:r>
              <a:rPr lang="en-US" sz="2000" dirty="0" err="1"/>
              <a:t>incertitudine</a:t>
            </a:r>
            <a:r>
              <a:rPr lang="en-US" sz="2000" dirty="0"/>
              <a:t> </a:t>
            </a:r>
            <a:r>
              <a:rPr lang="en-US" sz="2000" dirty="0" err="1"/>
              <a:t>extinsă</a:t>
            </a:r>
            <a:r>
              <a:rPr lang="en-US" sz="2000" dirty="0"/>
              <a:t> de </a:t>
            </a:r>
            <a:r>
              <a:rPr lang="en-US" sz="2000" dirty="0" err="1"/>
              <a:t>aprox</a:t>
            </a:r>
            <a:r>
              <a:rPr lang="ro-RO" sz="2000" dirty="0"/>
              <a:t>.</a:t>
            </a:r>
            <a:r>
              <a:rPr lang="en-US" sz="2000" dirty="0"/>
              <a:t> 95 %.</a:t>
            </a:r>
            <a:r>
              <a:rPr lang="ro-RO" sz="2000" dirty="0"/>
              <a:t> </a:t>
            </a:r>
          </a:p>
          <a:p>
            <a:pPr marL="0" indent="0">
              <a:buNone/>
            </a:pPr>
            <a:r>
              <a:rPr lang="en-US" sz="2000" b="1" dirty="0" err="1"/>
              <a:t>Pentru</a:t>
            </a:r>
            <a:r>
              <a:rPr lang="en-US" sz="2000" b="1" dirty="0"/>
              <a:t> </a:t>
            </a:r>
            <a:r>
              <a:rPr lang="en-US" sz="2000" b="1" dirty="0" err="1"/>
              <a:t>distribuția</a:t>
            </a:r>
            <a:r>
              <a:rPr lang="en-US" sz="2000" b="1" dirty="0"/>
              <a:t> </a:t>
            </a:r>
            <a:r>
              <a:rPr lang="ro-RO" sz="2000" b="1" dirty="0"/>
              <a:t>uniformă </a:t>
            </a:r>
            <a:r>
              <a:rPr lang="ro-RO" sz="2000" dirty="0"/>
              <a:t>/ </a:t>
            </a:r>
            <a:r>
              <a:rPr lang="en-US" sz="2000" dirty="0"/>
              <a:t>de </a:t>
            </a:r>
            <a:r>
              <a:rPr lang="en-US" sz="2000" dirty="0" err="1"/>
              <a:t>probabilitate</a:t>
            </a:r>
            <a:r>
              <a:rPr lang="en-US" sz="2000" dirty="0"/>
              <a:t> </a:t>
            </a:r>
            <a:r>
              <a:rPr lang="en-US" sz="2000" dirty="0" err="1"/>
              <a:t>dreptunghiulară</a:t>
            </a:r>
            <a:r>
              <a:rPr lang="en-US" sz="2000" dirty="0"/>
              <a:t> </a:t>
            </a:r>
            <a:r>
              <a:rPr lang="en-US" sz="2000" dirty="0" err="1"/>
              <a:t>avem</a:t>
            </a:r>
            <a:r>
              <a:rPr lang="en-US" sz="2000" dirty="0"/>
              <a:t> la </a:t>
            </a:r>
            <a:r>
              <a:rPr lang="en-US" sz="2000" dirty="0" err="1"/>
              <a:t>fel</a:t>
            </a:r>
            <a:r>
              <a:rPr lang="en-US" sz="2000" dirty="0"/>
              <a:t>:</a:t>
            </a:r>
          </a:p>
          <a:p>
            <a:r>
              <a:rPr lang="en-US" sz="2000" dirty="0"/>
              <a:t>Aria de sub </a:t>
            </a:r>
            <a:r>
              <a:rPr lang="en-US" sz="2000" dirty="0" err="1"/>
              <a:t>curbă</a:t>
            </a:r>
            <a:r>
              <a:rPr lang="en-US" sz="2000" dirty="0"/>
              <a:t> </a:t>
            </a:r>
            <a:r>
              <a:rPr lang="en-US" sz="2000" dirty="0" err="1"/>
              <a:t>este</a:t>
            </a:r>
            <a:r>
              <a:rPr lang="en-US" sz="2000" dirty="0"/>
              <a:t> 1, </a:t>
            </a:r>
            <a:r>
              <a:rPr lang="en-US" sz="2000" dirty="0" err="1"/>
              <a:t>corespunzând</a:t>
            </a:r>
            <a:r>
              <a:rPr lang="en-US" sz="2000" dirty="0"/>
              <a:t> la 100 % din </a:t>
            </a:r>
            <a:r>
              <a:rPr lang="en-US" sz="2000" dirty="0" err="1"/>
              <a:t>măsurători</a:t>
            </a:r>
            <a:endParaRPr lang="en-US" sz="2000" dirty="0"/>
          </a:p>
          <a:p>
            <a:r>
              <a:rPr lang="en-US" sz="2000" dirty="0" err="1"/>
              <a:t>Factorul</a:t>
            </a:r>
            <a:r>
              <a:rPr lang="en-US" sz="2000" dirty="0"/>
              <a:t> de </a:t>
            </a:r>
            <a:r>
              <a:rPr lang="en-US" sz="2000" dirty="0" err="1"/>
              <a:t>acoperire</a:t>
            </a:r>
            <a:r>
              <a:rPr lang="en-US" sz="2000" dirty="0"/>
              <a:t> </a:t>
            </a:r>
            <a:r>
              <a:rPr lang="en-US" sz="2000" b="1" dirty="0"/>
              <a:t>k = √3 </a:t>
            </a:r>
            <a:r>
              <a:rPr lang="en-US" sz="2000" dirty="0" err="1"/>
              <a:t>pentru</a:t>
            </a:r>
            <a:r>
              <a:rPr lang="en-US" sz="2000" dirty="0"/>
              <a:t> </a:t>
            </a:r>
            <a:r>
              <a:rPr lang="en-US" sz="2000" dirty="0" err="1"/>
              <a:t>aprox</a:t>
            </a:r>
            <a:r>
              <a:rPr lang="ro-RO" sz="2000" dirty="0"/>
              <a:t>.</a:t>
            </a:r>
            <a:r>
              <a:rPr lang="en-US" sz="2000" dirty="0"/>
              <a:t> 95 % </a:t>
            </a:r>
            <a:r>
              <a:rPr lang="en-US" sz="2000" dirty="0" err="1"/>
              <a:t>incertitudine</a:t>
            </a:r>
            <a:r>
              <a:rPr lang="en-US" sz="2000" dirty="0"/>
              <a:t> </a:t>
            </a:r>
            <a:r>
              <a:rPr lang="en-US" sz="2000" dirty="0" err="1"/>
              <a:t>extinsă</a:t>
            </a:r>
            <a:r>
              <a:rPr lang="en-US" sz="2000" dirty="0"/>
              <a:t> </a:t>
            </a:r>
            <a:r>
              <a:rPr lang="en-US" sz="2000" b="1" dirty="0"/>
              <a:t>U = </a:t>
            </a:r>
            <a:r>
              <a:rPr lang="en-US" sz="2000" b="1" dirty="0" err="1"/>
              <a:t>k·u</a:t>
            </a:r>
            <a:endParaRPr lang="en-US" sz="2000" b="1" dirty="0"/>
          </a:p>
          <a:p>
            <a:r>
              <a:rPr lang="en-US" sz="2000" dirty="0" err="1"/>
              <a:t>Incertitudine</a:t>
            </a:r>
            <a:r>
              <a:rPr lang="en-US" sz="2000" dirty="0"/>
              <a:t> standard </a:t>
            </a:r>
            <a:r>
              <a:rPr lang="en-US" sz="2000" dirty="0" err="1"/>
              <a:t>pentru</a:t>
            </a:r>
            <a:r>
              <a:rPr lang="en-US" sz="2000" dirty="0"/>
              <a:t> o </a:t>
            </a:r>
            <a:r>
              <a:rPr lang="en-US" sz="2000" dirty="0" err="1"/>
              <a:t>distribuție</a:t>
            </a:r>
            <a:r>
              <a:rPr lang="en-US" sz="2000" dirty="0"/>
              <a:t> a </a:t>
            </a:r>
            <a:r>
              <a:rPr lang="en-US" sz="2000" dirty="0" err="1"/>
              <a:t>lățimii</a:t>
            </a:r>
            <a:r>
              <a:rPr lang="en-US" sz="2000" dirty="0"/>
              <a:t> a:</a:t>
            </a:r>
            <a:r>
              <a:rPr lang="ro-RO" sz="2000" dirty="0"/>
              <a:t> </a:t>
            </a:r>
            <a:r>
              <a:rPr lang="ro-RO" sz="2000" b="1" dirty="0"/>
              <a:t>u=a/2√3 (58%)</a:t>
            </a:r>
          </a:p>
          <a:p>
            <a:pPr marL="0" indent="0">
              <a:buNone/>
            </a:pPr>
            <a:r>
              <a:rPr lang="ro-RO" sz="2000" b="1" dirty="0"/>
              <a:t>Pentru distribuția triunghiulară </a:t>
            </a:r>
            <a:r>
              <a:rPr lang="ro-RO" sz="2000" dirty="0"/>
              <a:t>incertitudinea standard este </a:t>
            </a:r>
            <a:r>
              <a:rPr lang="ro-RO" sz="2000" b="1" dirty="0"/>
              <a:t>65%</a:t>
            </a:r>
            <a:endParaRPr lang="en-US" sz="2000" b="1" dirty="0"/>
          </a:p>
          <a:p>
            <a:endParaRPr lang="en-US" dirty="0"/>
          </a:p>
        </p:txBody>
      </p:sp>
      <p:pic>
        <p:nvPicPr>
          <p:cNvPr id="4" name="Picture 3"/>
          <p:cNvPicPr>
            <a:picLocks noChangeAspect="1"/>
          </p:cNvPicPr>
          <p:nvPr/>
        </p:nvPicPr>
        <p:blipFill>
          <a:blip r:embed="rId2"/>
          <a:stretch>
            <a:fillRect/>
          </a:stretch>
        </p:blipFill>
        <p:spPr>
          <a:xfrm>
            <a:off x="4354" y="10886"/>
            <a:ext cx="5527971" cy="2325506"/>
          </a:xfrm>
          <a:prstGeom prst="rect">
            <a:avLst/>
          </a:prstGeom>
        </p:spPr>
      </p:pic>
      <p:pic>
        <p:nvPicPr>
          <p:cNvPr id="5" name="Picture 4"/>
          <p:cNvPicPr>
            <a:picLocks noChangeAspect="1"/>
          </p:cNvPicPr>
          <p:nvPr/>
        </p:nvPicPr>
        <p:blipFill>
          <a:blip r:embed="rId3"/>
          <a:stretch>
            <a:fillRect/>
          </a:stretch>
        </p:blipFill>
        <p:spPr>
          <a:xfrm>
            <a:off x="5499145" y="-3151"/>
            <a:ext cx="3673158" cy="2339543"/>
          </a:xfrm>
          <a:prstGeom prst="rect">
            <a:avLst/>
          </a:prstGeom>
        </p:spPr>
      </p:pic>
    </p:spTree>
    <p:extLst>
      <p:ext uri="{BB962C8B-B14F-4D97-AF65-F5344CB8AC3E}">
        <p14:creationId xmlns:p14="http://schemas.microsoft.com/office/powerpoint/2010/main" val="114764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Incertitudinea în funcție de modul de calculare</a:t>
            </a:r>
            <a:endParaRPr lang="en-US" dirty="0"/>
          </a:p>
        </p:txBody>
      </p:sp>
      <p:sp>
        <p:nvSpPr>
          <p:cNvPr id="3" name="Content Placeholder 2"/>
          <p:cNvSpPr>
            <a:spLocks noGrp="1"/>
          </p:cNvSpPr>
          <p:nvPr>
            <p:ph idx="1"/>
          </p:nvPr>
        </p:nvSpPr>
        <p:spPr/>
        <p:txBody>
          <a:bodyPr/>
          <a:lstStyle/>
          <a:p>
            <a:pPr marL="0" indent="0">
              <a:buNone/>
            </a:pPr>
            <a:r>
              <a:rPr lang="ro-RO" sz="2000" dirty="0"/>
              <a:t>În funcție de modul de calculare:</a:t>
            </a:r>
          </a:p>
          <a:p>
            <a:pPr marL="457200" indent="-457200">
              <a:buAutoNum type="alphaLcPeriod"/>
            </a:pPr>
            <a:r>
              <a:rPr lang="en-US" sz="2000" b="1" dirty="0" err="1"/>
              <a:t>Incertitudinea</a:t>
            </a:r>
            <a:r>
              <a:rPr lang="en-US" sz="2000" b="1" dirty="0"/>
              <a:t> standard - u(x</a:t>
            </a:r>
            <a:r>
              <a:rPr lang="en-US" sz="1600" b="1" dirty="0"/>
              <a:t>i</a:t>
            </a:r>
            <a:r>
              <a:rPr lang="en-US" sz="2000" b="1" dirty="0"/>
              <a:t>) </a:t>
            </a:r>
            <a:r>
              <a:rPr lang="en-US" sz="2000" dirty="0" err="1"/>
              <a:t>este</a:t>
            </a:r>
            <a:r>
              <a:rPr lang="en-US" sz="2000" dirty="0"/>
              <a:t> </a:t>
            </a:r>
            <a:r>
              <a:rPr lang="en-US" sz="2000" dirty="0" err="1"/>
              <a:t>incertitudinea</a:t>
            </a:r>
            <a:r>
              <a:rPr lang="ro-RO" sz="2000" dirty="0"/>
              <a:t> </a:t>
            </a:r>
            <a:r>
              <a:rPr lang="en-US" sz="2000" dirty="0" err="1"/>
              <a:t>rezultatului</a:t>
            </a:r>
            <a:r>
              <a:rPr lang="en-US" sz="2000" dirty="0"/>
              <a:t> </a:t>
            </a:r>
            <a:r>
              <a:rPr lang="en-US" sz="2000" dirty="0" err="1"/>
              <a:t>unei</a:t>
            </a:r>
            <a:r>
              <a:rPr lang="en-US" sz="2000" dirty="0"/>
              <a:t> măsurări exprimată ca </a:t>
            </a:r>
            <a:r>
              <a:rPr lang="en-US" sz="2000" dirty="0" err="1"/>
              <a:t>devia</a:t>
            </a:r>
            <a:r>
              <a:rPr lang="ro-RO" sz="2000" dirty="0"/>
              <a:t>ț</a:t>
            </a:r>
            <a:r>
              <a:rPr lang="en-US" sz="2000" dirty="0" err="1"/>
              <a:t>ie</a:t>
            </a:r>
            <a:r>
              <a:rPr lang="ro-RO" sz="2000" dirty="0"/>
              <a:t> </a:t>
            </a:r>
            <a:r>
              <a:rPr lang="en-US" sz="2000" dirty="0"/>
              <a:t>standard </a:t>
            </a:r>
            <a:r>
              <a:rPr lang="en-US" sz="2000" dirty="0" err="1"/>
              <a:t>în</a:t>
            </a:r>
            <a:r>
              <a:rPr lang="en-US" sz="2000" dirty="0"/>
              <a:t> care:</a:t>
            </a:r>
            <a:endParaRPr lang="ro-RO" sz="2000" dirty="0"/>
          </a:p>
          <a:p>
            <a:pPr marL="457200" indent="-457200">
              <a:buAutoNum type="alphaLcPeriod"/>
            </a:pPr>
            <a:endParaRPr lang="ro-RO" sz="2000" dirty="0"/>
          </a:p>
          <a:p>
            <a:pPr marL="457200" indent="-457200">
              <a:buAutoNum type="alphaLcPeriod"/>
            </a:pPr>
            <a:endParaRPr lang="ro-RO" sz="2000" dirty="0"/>
          </a:p>
          <a:p>
            <a:pPr marL="457200" indent="-457200">
              <a:buAutoNum type="alphaLcPeriod"/>
            </a:pPr>
            <a:endParaRPr lang="ro-RO" sz="2000" dirty="0"/>
          </a:p>
          <a:p>
            <a:pPr marL="457200" indent="-457200">
              <a:buAutoNum type="alphaLcPeriod"/>
            </a:pPr>
            <a:endParaRPr lang="ro-RO" sz="2000" dirty="0"/>
          </a:p>
          <a:p>
            <a:pPr marL="0" indent="0">
              <a:buNone/>
            </a:pPr>
            <a:r>
              <a:rPr lang="en-US" sz="2000" dirty="0"/>
              <a:t> x1....xi</a:t>
            </a:r>
            <a:r>
              <a:rPr lang="ro-RO" sz="2000" dirty="0"/>
              <a:t> </a:t>
            </a:r>
            <a:r>
              <a:rPr lang="en-US" sz="2000" dirty="0"/>
              <a:t> – date de </a:t>
            </a:r>
            <a:r>
              <a:rPr lang="en-US" sz="2000" dirty="0" err="1"/>
              <a:t>intrare</a:t>
            </a:r>
            <a:endParaRPr lang="en-US" sz="2000" dirty="0"/>
          </a:p>
          <a:p>
            <a:pPr marL="0" indent="0">
              <a:buNone/>
            </a:pPr>
            <a:r>
              <a:rPr lang="en-US" sz="2000" dirty="0"/>
              <a:t>x – media </a:t>
            </a:r>
            <a:r>
              <a:rPr lang="en-US" sz="2000" dirty="0" err="1"/>
              <a:t>datelor</a:t>
            </a:r>
            <a:r>
              <a:rPr lang="en-US" sz="2000" dirty="0"/>
              <a:t> de </a:t>
            </a:r>
            <a:r>
              <a:rPr lang="en-US" sz="2000" dirty="0" err="1"/>
              <a:t>intrare</a:t>
            </a:r>
            <a:endParaRPr lang="en-US" sz="2000" dirty="0"/>
          </a:p>
          <a:p>
            <a:pPr marL="0" indent="0">
              <a:buNone/>
            </a:pPr>
            <a:r>
              <a:rPr lang="en-US" sz="2000" dirty="0"/>
              <a:t>n-1- grade de </a:t>
            </a:r>
            <a:r>
              <a:rPr lang="en-US" sz="2000" dirty="0" err="1"/>
              <a:t>libertate</a:t>
            </a:r>
            <a:endParaRPr lang="ro-RO" sz="2000" dirty="0"/>
          </a:p>
          <a:p>
            <a:pPr marL="457200" indent="-457200">
              <a:buAutoNum type="alphaLcPeriod"/>
            </a:pPr>
            <a:endParaRPr lang="ro-RO" sz="2000" dirty="0"/>
          </a:p>
          <a:p>
            <a:pPr marL="457200" indent="-457200">
              <a:buAutoNum type="alphaLcPeriod"/>
            </a:pPr>
            <a:endParaRPr lang="ro-RO" sz="2000" dirty="0"/>
          </a:p>
          <a:p>
            <a:pPr marL="457200" indent="-457200">
              <a:buAutoNum type="alphaLcPeriod"/>
            </a:pPr>
            <a:endParaRPr lang="ro-RO" sz="2000" dirty="0"/>
          </a:p>
          <a:p>
            <a:pPr marL="457200" indent="-457200">
              <a:buAutoNum type="alphaLcPeriod"/>
            </a:pPr>
            <a:endParaRPr lang="ro-RO" sz="2000" dirty="0"/>
          </a:p>
          <a:p>
            <a:pPr marL="457200" indent="-457200">
              <a:buAutoNum type="alphaLcPeriod"/>
            </a:pPr>
            <a:endParaRPr lang="en-US" sz="2000" dirty="0"/>
          </a:p>
        </p:txBody>
      </p:sp>
      <p:pic>
        <p:nvPicPr>
          <p:cNvPr id="4" name="Picture 3"/>
          <p:cNvPicPr>
            <a:picLocks noChangeAspect="1"/>
          </p:cNvPicPr>
          <p:nvPr/>
        </p:nvPicPr>
        <p:blipFill>
          <a:blip r:embed="rId2"/>
          <a:stretch>
            <a:fillRect/>
          </a:stretch>
        </p:blipFill>
        <p:spPr>
          <a:xfrm>
            <a:off x="3200400" y="3200400"/>
            <a:ext cx="2409370" cy="914400"/>
          </a:xfrm>
          <a:prstGeom prst="rect">
            <a:avLst/>
          </a:prstGeom>
        </p:spPr>
      </p:pic>
    </p:spTree>
    <p:extLst>
      <p:ext uri="{BB962C8B-B14F-4D97-AF65-F5344CB8AC3E}">
        <p14:creationId xmlns:p14="http://schemas.microsoft.com/office/powerpoint/2010/main" val="5447860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951038"/>
            <a:ext cx="8686800" cy="4525962"/>
          </a:xfrm>
        </p:spPr>
        <p:txBody>
          <a:bodyPr/>
          <a:lstStyle/>
          <a:p>
            <a:pPr marL="0" indent="0">
              <a:buNone/>
            </a:pPr>
            <a:r>
              <a:rPr lang="en-US" sz="2000" b="1" dirty="0"/>
              <a:t>b. </a:t>
            </a:r>
            <a:r>
              <a:rPr lang="en-US" sz="2000" b="1" dirty="0" err="1"/>
              <a:t>Incertitudine</a:t>
            </a:r>
            <a:r>
              <a:rPr lang="en-US" sz="2000" b="1" dirty="0"/>
              <a:t> standard </a:t>
            </a:r>
            <a:r>
              <a:rPr lang="en-US" sz="2000" b="1" dirty="0" err="1"/>
              <a:t>combinată</a:t>
            </a:r>
            <a:r>
              <a:rPr lang="en-US" sz="2000" b="1" dirty="0"/>
              <a:t> - </a:t>
            </a:r>
            <a:r>
              <a:rPr lang="en-US" sz="2000" b="1" dirty="0" err="1"/>
              <a:t>uc</a:t>
            </a:r>
            <a:r>
              <a:rPr lang="en-US" sz="2000" b="1" dirty="0"/>
              <a:t>(y)</a:t>
            </a:r>
            <a:r>
              <a:rPr lang="en-US" sz="2000" dirty="0"/>
              <a:t> </a:t>
            </a:r>
            <a:r>
              <a:rPr lang="en-US" sz="2000" dirty="0" err="1"/>
              <a:t>ob</a:t>
            </a:r>
            <a:r>
              <a:rPr lang="ro-RO" sz="2000" dirty="0"/>
              <a:t>ț</a:t>
            </a:r>
            <a:r>
              <a:rPr lang="en-US" sz="2000" dirty="0" err="1"/>
              <a:t>inută</a:t>
            </a:r>
            <a:r>
              <a:rPr lang="en-US" sz="2000" dirty="0"/>
              <a:t> din </a:t>
            </a:r>
            <a:r>
              <a:rPr lang="en-US" sz="2000" dirty="0" err="1"/>
              <a:t>mai</a:t>
            </a:r>
            <a:r>
              <a:rPr lang="en-US" sz="2000" dirty="0"/>
              <a:t> </a:t>
            </a:r>
            <a:r>
              <a:rPr lang="en-US" sz="2000" dirty="0" err="1"/>
              <a:t>multe</a:t>
            </a:r>
            <a:r>
              <a:rPr lang="en-US" sz="2000" dirty="0"/>
              <a:t> </a:t>
            </a:r>
            <a:r>
              <a:rPr lang="en-US" sz="2000" dirty="0" err="1"/>
              <a:t>incertitudini</a:t>
            </a:r>
            <a:r>
              <a:rPr lang="en-US" sz="2000" dirty="0"/>
              <a:t> </a:t>
            </a:r>
            <a:r>
              <a:rPr lang="en-US" sz="2000" dirty="0" err="1"/>
              <a:t>şi</a:t>
            </a:r>
            <a:r>
              <a:rPr lang="en-US" sz="2000" dirty="0"/>
              <a:t> </a:t>
            </a:r>
            <a:r>
              <a:rPr lang="en-US" sz="2000" dirty="0" err="1"/>
              <a:t>egală</a:t>
            </a:r>
            <a:r>
              <a:rPr lang="en-US" sz="2000" dirty="0"/>
              <a:t> cu </a:t>
            </a:r>
            <a:r>
              <a:rPr lang="en-US" sz="2000" dirty="0" err="1"/>
              <a:t>rădăcina</a:t>
            </a:r>
            <a:r>
              <a:rPr lang="en-US" sz="2000" dirty="0"/>
              <a:t> </a:t>
            </a:r>
            <a:r>
              <a:rPr lang="en-US" sz="2000" dirty="0" err="1"/>
              <a:t>pătrată</a:t>
            </a:r>
            <a:r>
              <a:rPr lang="en-US" sz="2000" dirty="0"/>
              <a:t> a </a:t>
            </a:r>
            <a:r>
              <a:rPr lang="en-US" sz="2000" dirty="0" err="1"/>
              <a:t>unei</a:t>
            </a:r>
            <a:r>
              <a:rPr lang="en-US" sz="2000" dirty="0"/>
              <a:t> </a:t>
            </a:r>
            <a:r>
              <a:rPr lang="en-US" sz="2000" dirty="0" err="1"/>
              <a:t>sume</a:t>
            </a:r>
            <a:r>
              <a:rPr lang="en-US" sz="2000" dirty="0"/>
              <a:t> de </a:t>
            </a:r>
            <a:r>
              <a:rPr lang="en-US" sz="2000" dirty="0" err="1"/>
              <a:t>termeni</a:t>
            </a:r>
            <a:r>
              <a:rPr lang="en-US" sz="2000" dirty="0"/>
              <a:t>. </a:t>
            </a:r>
            <a:r>
              <a:rPr lang="en-US" sz="2000" dirty="0" err="1"/>
              <a:t>Când</a:t>
            </a:r>
            <a:r>
              <a:rPr lang="en-US" sz="2000" dirty="0"/>
              <a:t> </a:t>
            </a:r>
            <a:r>
              <a:rPr lang="en-US" sz="2000" dirty="0" err="1"/>
              <a:t>măsurandul</a:t>
            </a:r>
            <a:r>
              <a:rPr lang="en-US" sz="2000" dirty="0"/>
              <a:t> </a:t>
            </a:r>
            <a:r>
              <a:rPr lang="en-US" sz="2000" dirty="0" err="1"/>
              <a:t>este</a:t>
            </a:r>
            <a:r>
              <a:rPr lang="en-US" sz="2000" dirty="0"/>
              <a:t> </a:t>
            </a:r>
            <a:r>
              <a:rPr lang="en-US" sz="2000" dirty="0" err="1"/>
              <a:t>definit</a:t>
            </a:r>
            <a:r>
              <a:rPr lang="en-US" sz="2000" dirty="0"/>
              <a:t> ca un </a:t>
            </a:r>
            <a:r>
              <a:rPr lang="en-US" sz="2000" dirty="0" err="1"/>
              <a:t>produs</a:t>
            </a:r>
            <a:r>
              <a:rPr lang="en-US" sz="2000" dirty="0"/>
              <a:t> de </a:t>
            </a:r>
            <a:r>
              <a:rPr lang="en-US" sz="2000" dirty="0" err="1"/>
              <a:t>termeni</a:t>
            </a:r>
            <a:r>
              <a:rPr lang="en-US" sz="2000" dirty="0"/>
              <a:t> formula de </a:t>
            </a:r>
            <a:r>
              <a:rPr lang="en-US" sz="2000" dirty="0" err="1"/>
              <a:t>calcul</a:t>
            </a:r>
            <a:r>
              <a:rPr lang="en-US" sz="2000" dirty="0"/>
              <a:t> </a:t>
            </a:r>
            <a:r>
              <a:rPr lang="en-US" sz="2000" dirty="0" err="1"/>
              <a:t>este</a:t>
            </a:r>
            <a:r>
              <a:rPr lang="en-US" sz="2000" dirty="0"/>
              <a:t> (2):</a:t>
            </a:r>
            <a:endParaRPr lang="ro-RO" sz="2000" dirty="0"/>
          </a:p>
          <a:p>
            <a:pPr marL="0" indent="0">
              <a:buNone/>
            </a:pPr>
            <a:endParaRPr lang="ro-RO" sz="2000" dirty="0"/>
          </a:p>
          <a:p>
            <a:pPr marL="0" indent="0">
              <a:buNone/>
            </a:pPr>
            <a:endParaRPr lang="ro-RO" sz="2000" dirty="0"/>
          </a:p>
          <a:p>
            <a:pPr marL="0" indent="0">
              <a:buNone/>
            </a:pPr>
            <a:endParaRPr lang="ro-RO" sz="2000" dirty="0"/>
          </a:p>
          <a:p>
            <a:pPr marL="0" indent="0">
              <a:buNone/>
            </a:pPr>
            <a:endParaRPr lang="ro-RO" sz="2000" dirty="0"/>
          </a:p>
          <a:p>
            <a:pPr marL="0" indent="0">
              <a:buNone/>
            </a:pPr>
            <a:r>
              <a:rPr lang="en-US" sz="2000" dirty="0" err="1"/>
              <a:t>în</a:t>
            </a:r>
            <a:r>
              <a:rPr lang="en-US" sz="2000" dirty="0"/>
              <a:t> care: y- </a:t>
            </a:r>
            <a:r>
              <a:rPr lang="en-US" sz="2000" dirty="0" err="1"/>
              <a:t>estimarea</a:t>
            </a:r>
            <a:r>
              <a:rPr lang="en-US" sz="2000" dirty="0"/>
              <a:t> </a:t>
            </a:r>
            <a:r>
              <a:rPr lang="en-US" sz="2000" dirty="0" err="1"/>
              <a:t>măsurandului</a:t>
            </a:r>
            <a:endParaRPr lang="en-US" sz="2000" dirty="0"/>
          </a:p>
          <a:p>
            <a:pPr marL="0" indent="0">
              <a:buNone/>
            </a:pPr>
            <a:r>
              <a:rPr lang="en-US" sz="2000" dirty="0"/>
              <a:t> xi- date de </a:t>
            </a:r>
            <a:r>
              <a:rPr lang="en-US" sz="2000" dirty="0" err="1"/>
              <a:t>intrare</a:t>
            </a:r>
            <a:endParaRPr lang="en-US" sz="2000" dirty="0"/>
          </a:p>
          <a:p>
            <a:pPr marL="0" indent="0">
              <a:buNone/>
            </a:pPr>
            <a:r>
              <a:rPr lang="en-US" sz="2000" dirty="0"/>
              <a:t> u (xi) – </a:t>
            </a:r>
            <a:r>
              <a:rPr lang="en-US" sz="2000" dirty="0" err="1"/>
              <a:t>incertitudini</a:t>
            </a:r>
            <a:r>
              <a:rPr lang="en-US" sz="2000" dirty="0"/>
              <a:t> </a:t>
            </a:r>
            <a:r>
              <a:rPr lang="en-US" sz="2000" dirty="0" err="1"/>
              <a:t>asociate</a:t>
            </a:r>
            <a:r>
              <a:rPr lang="en-US" sz="2000" dirty="0"/>
              <a:t> </a:t>
            </a:r>
          </a:p>
        </p:txBody>
      </p:sp>
      <p:pic>
        <p:nvPicPr>
          <p:cNvPr id="4" name="Picture 3"/>
          <p:cNvPicPr>
            <a:picLocks noChangeAspect="1"/>
          </p:cNvPicPr>
          <p:nvPr/>
        </p:nvPicPr>
        <p:blipFill>
          <a:blip r:embed="rId2"/>
          <a:stretch>
            <a:fillRect/>
          </a:stretch>
        </p:blipFill>
        <p:spPr>
          <a:xfrm>
            <a:off x="3200400" y="3048000"/>
            <a:ext cx="2962494" cy="1055389"/>
          </a:xfrm>
          <a:prstGeom prst="rect">
            <a:avLst/>
          </a:prstGeom>
        </p:spPr>
      </p:pic>
    </p:spTree>
    <p:extLst>
      <p:ext uri="{BB962C8B-B14F-4D97-AF65-F5344CB8AC3E}">
        <p14:creationId xmlns:p14="http://schemas.microsoft.com/office/powerpoint/2010/main" val="3138087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000" b="1" dirty="0"/>
              <a:t>c. </a:t>
            </a:r>
            <a:r>
              <a:rPr lang="en-US" sz="2000" b="1" dirty="0" err="1"/>
              <a:t>Incertitudine</a:t>
            </a:r>
            <a:r>
              <a:rPr lang="en-US" sz="2000" b="1" dirty="0"/>
              <a:t> </a:t>
            </a:r>
            <a:r>
              <a:rPr lang="en-US" sz="2000" b="1" dirty="0" err="1"/>
              <a:t>extinsă</a:t>
            </a:r>
            <a:r>
              <a:rPr lang="en-US" sz="2000" b="1" dirty="0"/>
              <a:t> - </a:t>
            </a:r>
            <a:r>
              <a:rPr lang="en-US" sz="2000" b="1" dirty="0" err="1"/>
              <a:t>Ue</a:t>
            </a:r>
            <a:r>
              <a:rPr lang="en-US" sz="2000" b="1" dirty="0"/>
              <a:t> </a:t>
            </a:r>
            <a:r>
              <a:rPr lang="en-US" sz="2000" dirty="0" err="1"/>
              <a:t>este</a:t>
            </a:r>
            <a:r>
              <a:rPr lang="en-US" sz="2000" dirty="0"/>
              <a:t> o </a:t>
            </a:r>
            <a:r>
              <a:rPr lang="en-US" sz="2000" dirty="0" err="1"/>
              <a:t>cantitate</a:t>
            </a:r>
            <a:r>
              <a:rPr lang="en-US" sz="2000" dirty="0"/>
              <a:t> care</a:t>
            </a:r>
            <a:r>
              <a:rPr lang="ro-RO" sz="2000" dirty="0"/>
              <a:t> </a:t>
            </a:r>
            <a:r>
              <a:rPr lang="en-US" sz="2000" dirty="0" err="1"/>
              <a:t>defineşte</a:t>
            </a:r>
            <a:r>
              <a:rPr lang="en-US" sz="2000" dirty="0"/>
              <a:t> un interval </a:t>
            </a:r>
            <a:r>
              <a:rPr lang="en-US" sz="2000" dirty="0" err="1"/>
              <a:t>în</a:t>
            </a:r>
            <a:r>
              <a:rPr lang="en-US" sz="2000" dirty="0"/>
              <a:t> </a:t>
            </a:r>
            <a:r>
              <a:rPr lang="en-US" sz="2000" dirty="0" err="1"/>
              <a:t>jurul</a:t>
            </a:r>
            <a:r>
              <a:rPr lang="en-US" sz="2000" dirty="0"/>
              <a:t> </a:t>
            </a:r>
            <a:r>
              <a:rPr lang="en-US" sz="2000" dirty="0" err="1"/>
              <a:t>rezultatului</a:t>
            </a:r>
            <a:r>
              <a:rPr lang="en-US" sz="2000" dirty="0"/>
              <a:t> </a:t>
            </a:r>
            <a:r>
              <a:rPr lang="en-US" sz="2000" dirty="0" err="1"/>
              <a:t>unei</a:t>
            </a:r>
            <a:r>
              <a:rPr lang="en-US" sz="2000" dirty="0"/>
              <a:t> măsurări,</a:t>
            </a:r>
            <a:r>
              <a:rPr lang="ro-RO" sz="2000" dirty="0"/>
              <a:t> </a:t>
            </a:r>
            <a:r>
              <a:rPr lang="en-US" sz="2000" dirty="0"/>
              <a:t>interval </a:t>
            </a:r>
            <a:r>
              <a:rPr lang="en-US" sz="2000" dirty="0" err="1"/>
              <a:t>în</a:t>
            </a:r>
            <a:r>
              <a:rPr lang="en-US" sz="2000" dirty="0"/>
              <a:t> care </a:t>
            </a:r>
            <a:r>
              <a:rPr lang="en-US" sz="2000" dirty="0" err="1"/>
              <a:t>este</a:t>
            </a:r>
            <a:r>
              <a:rPr lang="en-US" sz="2000" dirty="0"/>
              <a:t> de </a:t>
            </a:r>
            <a:r>
              <a:rPr lang="en-US" sz="2000" dirty="0" err="1"/>
              <a:t>aşteptat</a:t>
            </a:r>
            <a:r>
              <a:rPr lang="en-US" sz="2000" dirty="0"/>
              <a:t> </a:t>
            </a:r>
            <a:r>
              <a:rPr lang="en-US" sz="2000" dirty="0" err="1"/>
              <a:t>să</a:t>
            </a:r>
            <a:r>
              <a:rPr lang="en-US" sz="2000" dirty="0"/>
              <a:t> fie </a:t>
            </a:r>
            <a:r>
              <a:rPr lang="en-US" sz="2000" dirty="0" err="1"/>
              <a:t>cuprinsă</a:t>
            </a:r>
            <a:r>
              <a:rPr lang="en-US" sz="2000" dirty="0"/>
              <a:t> o</a:t>
            </a:r>
            <a:r>
              <a:rPr lang="ro-RO" sz="2000" dirty="0"/>
              <a:t> </a:t>
            </a:r>
            <a:r>
              <a:rPr lang="en-US" sz="2000" dirty="0" err="1"/>
              <a:t>frac</a:t>
            </a:r>
            <a:r>
              <a:rPr lang="ro-RO" sz="2000" dirty="0"/>
              <a:t>ș</a:t>
            </a:r>
            <a:r>
              <a:rPr lang="en-US" sz="2000" dirty="0" err="1"/>
              <a:t>iune</a:t>
            </a:r>
            <a:r>
              <a:rPr lang="en-US" sz="2000" dirty="0"/>
              <a:t> </a:t>
            </a:r>
            <a:r>
              <a:rPr lang="en-US" sz="2000" dirty="0" err="1"/>
              <a:t>ridicată</a:t>
            </a:r>
            <a:r>
              <a:rPr lang="en-US" sz="2000" dirty="0"/>
              <a:t> a </a:t>
            </a:r>
            <a:r>
              <a:rPr lang="en-US" sz="2000" dirty="0" err="1"/>
              <a:t>distribu</a:t>
            </a:r>
            <a:r>
              <a:rPr lang="ro-RO" sz="2000" dirty="0"/>
              <a:t>ț</a:t>
            </a:r>
            <a:r>
              <a:rPr lang="en-US" sz="2000" dirty="0" err="1"/>
              <a:t>iei</a:t>
            </a:r>
            <a:r>
              <a:rPr lang="en-US" sz="2000" dirty="0"/>
              <a:t> </a:t>
            </a:r>
            <a:r>
              <a:rPr lang="en-US" sz="2000" dirty="0" err="1"/>
              <a:t>valorilor</a:t>
            </a:r>
            <a:r>
              <a:rPr lang="en-US" sz="2000" dirty="0"/>
              <a:t>, </a:t>
            </a:r>
            <a:r>
              <a:rPr lang="en-US" sz="2000" dirty="0" err="1"/>
              <a:t>ce</a:t>
            </a:r>
            <a:r>
              <a:rPr lang="en-US" sz="2000" dirty="0"/>
              <a:t> pot fi</a:t>
            </a:r>
            <a:r>
              <a:rPr lang="ro-RO" sz="2000" dirty="0"/>
              <a:t> </a:t>
            </a:r>
            <a:r>
              <a:rPr lang="en-US" sz="2000" dirty="0" err="1"/>
              <a:t>atribuite</a:t>
            </a:r>
            <a:r>
              <a:rPr lang="en-US" sz="2000" dirty="0"/>
              <a:t> </a:t>
            </a:r>
            <a:r>
              <a:rPr lang="en-US" sz="2000" dirty="0" err="1"/>
              <a:t>în</a:t>
            </a:r>
            <a:r>
              <a:rPr lang="en-US" sz="2000" dirty="0"/>
              <a:t> mod </a:t>
            </a:r>
            <a:r>
              <a:rPr lang="en-US" sz="2000" dirty="0" err="1"/>
              <a:t>rezonabil</a:t>
            </a:r>
            <a:r>
              <a:rPr lang="en-US" sz="2000" dirty="0"/>
              <a:t> </a:t>
            </a:r>
            <a:r>
              <a:rPr lang="en-US" sz="2000" dirty="0" err="1"/>
              <a:t>măsurandului</a:t>
            </a:r>
            <a:r>
              <a:rPr lang="en-US" sz="2000" dirty="0"/>
              <a:t> (JGCM 100</a:t>
            </a:r>
            <a:r>
              <a:rPr lang="ro-RO" sz="2000" dirty="0"/>
              <a:t> </a:t>
            </a:r>
            <a:r>
              <a:rPr lang="en-US" sz="2000" dirty="0"/>
              <a:t>2008).</a:t>
            </a:r>
          </a:p>
          <a:p>
            <a:pPr marL="0" indent="0">
              <a:buNone/>
            </a:pPr>
            <a:r>
              <a:rPr lang="ro-RO" sz="2000" b="1" dirty="0"/>
              <a:t>                                                 </a:t>
            </a:r>
            <a:r>
              <a:rPr lang="en-US" sz="2000" b="1" dirty="0" err="1"/>
              <a:t>Ue</a:t>
            </a:r>
            <a:r>
              <a:rPr lang="en-US" sz="2000" b="1" dirty="0"/>
              <a:t>= </a:t>
            </a:r>
            <a:r>
              <a:rPr lang="en-US" sz="2000" b="1" dirty="0" err="1"/>
              <a:t>uc·k</a:t>
            </a:r>
            <a:r>
              <a:rPr lang="en-US" sz="2000" b="1" dirty="0"/>
              <a:t> </a:t>
            </a:r>
            <a:r>
              <a:rPr lang="ro-RO" sz="2000" b="1" dirty="0"/>
              <a:t>                              </a:t>
            </a:r>
            <a:r>
              <a:rPr lang="en-US" sz="2000" b="1" dirty="0"/>
              <a:t>(3)</a:t>
            </a:r>
          </a:p>
          <a:p>
            <a:r>
              <a:rPr lang="en-US" sz="2000" dirty="0" err="1"/>
              <a:t>în</a:t>
            </a:r>
            <a:r>
              <a:rPr lang="en-US" sz="2000" dirty="0"/>
              <a:t> care: </a:t>
            </a:r>
            <a:r>
              <a:rPr lang="en-US" sz="2000" dirty="0" err="1"/>
              <a:t>uc</a:t>
            </a:r>
            <a:r>
              <a:rPr lang="en-US" sz="2000" dirty="0"/>
              <a:t> - </a:t>
            </a:r>
            <a:r>
              <a:rPr lang="en-US" sz="2000" dirty="0" err="1"/>
              <a:t>incertitudine</a:t>
            </a:r>
            <a:r>
              <a:rPr lang="en-US" sz="2000" dirty="0"/>
              <a:t> standard </a:t>
            </a:r>
            <a:r>
              <a:rPr lang="en-US" sz="2000" dirty="0" err="1"/>
              <a:t>combinată</a:t>
            </a:r>
            <a:endParaRPr lang="en-US" sz="2000" dirty="0"/>
          </a:p>
          <a:p>
            <a:r>
              <a:rPr lang="en-US" sz="2000" dirty="0"/>
              <a:t>k - factor de </a:t>
            </a:r>
            <a:r>
              <a:rPr lang="en-US" sz="2000" dirty="0" err="1"/>
              <a:t>acoperire</a:t>
            </a:r>
            <a:r>
              <a:rPr lang="en-US" sz="2000" dirty="0"/>
              <a:t> (k=2, </a:t>
            </a:r>
            <a:r>
              <a:rPr lang="en-US" sz="2000" dirty="0" err="1"/>
              <a:t>nivel</a:t>
            </a:r>
            <a:r>
              <a:rPr lang="en-US" sz="2000" dirty="0"/>
              <a:t> de </a:t>
            </a:r>
            <a:r>
              <a:rPr lang="en-US" sz="2000" dirty="0" err="1"/>
              <a:t>încredere</a:t>
            </a:r>
            <a:r>
              <a:rPr lang="en-US" sz="2000" dirty="0"/>
              <a:t> 95%)</a:t>
            </a:r>
          </a:p>
        </p:txBody>
      </p:sp>
    </p:spTree>
    <p:extLst>
      <p:ext uri="{BB962C8B-B14F-4D97-AF65-F5344CB8AC3E}">
        <p14:creationId xmlns:p14="http://schemas.microsoft.com/office/powerpoint/2010/main" val="40561469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000" dirty="0" err="1"/>
              <a:t>Înainte</a:t>
            </a:r>
            <a:r>
              <a:rPr lang="en-US" sz="2000" dirty="0"/>
              <a:t> de </a:t>
            </a:r>
            <a:r>
              <a:rPr lang="en-US" sz="2000" dirty="0" err="1"/>
              <a:t>începerea</a:t>
            </a:r>
            <a:r>
              <a:rPr lang="en-US" sz="2000" dirty="0"/>
              <a:t> </a:t>
            </a:r>
            <a:r>
              <a:rPr lang="en-US" sz="2000" dirty="0" err="1"/>
              <a:t>calculării</a:t>
            </a:r>
            <a:r>
              <a:rPr lang="en-US" sz="2000" dirty="0"/>
              <a:t> </a:t>
            </a:r>
            <a:r>
              <a:rPr lang="en-US" sz="2000" dirty="0" err="1"/>
              <a:t>incertitudinii</a:t>
            </a:r>
            <a:r>
              <a:rPr lang="en-US" sz="2000" dirty="0"/>
              <a:t> se </a:t>
            </a:r>
            <a:r>
              <a:rPr lang="en-US" sz="2000" dirty="0" err="1"/>
              <a:t>consideră</a:t>
            </a:r>
            <a:r>
              <a:rPr lang="en-US" sz="2000" dirty="0"/>
              <a:t> </a:t>
            </a:r>
            <a:r>
              <a:rPr lang="en-US" sz="2000" dirty="0" err="1"/>
              <a:t>următorii</a:t>
            </a:r>
            <a:r>
              <a:rPr lang="en-US" sz="2000" dirty="0"/>
              <a:t> </a:t>
            </a:r>
            <a:r>
              <a:rPr lang="en-US" sz="2000" dirty="0" err="1"/>
              <a:t>paşi</a:t>
            </a:r>
            <a:r>
              <a:rPr lang="en-US" sz="2000" dirty="0"/>
              <a:t> </a:t>
            </a:r>
            <a:r>
              <a:rPr lang="en-US" sz="2000" dirty="0" err="1"/>
              <a:t>importan</a:t>
            </a:r>
            <a:r>
              <a:rPr lang="ro-RO" sz="2000" dirty="0"/>
              <a:t>ț</a:t>
            </a:r>
            <a:r>
              <a:rPr lang="en-US" sz="2000" dirty="0"/>
              <a:t>i: </a:t>
            </a:r>
            <a:endParaRPr lang="ro-RO" sz="2000" dirty="0"/>
          </a:p>
          <a:p>
            <a:pPr marL="0" indent="0">
              <a:buNone/>
            </a:pPr>
            <a:endParaRPr lang="ro-RO" sz="2000" dirty="0"/>
          </a:p>
          <a:p>
            <a:r>
              <a:rPr lang="en-US" sz="2000" b="1" dirty="0" err="1"/>
              <a:t>specificarea</a:t>
            </a:r>
            <a:r>
              <a:rPr lang="en-US" sz="2000" b="1" dirty="0"/>
              <a:t> </a:t>
            </a:r>
            <a:r>
              <a:rPr lang="en-US" sz="2000" b="1" dirty="0" err="1"/>
              <a:t>corectă</a:t>
            </a:r>
            <a:r>
              <a:rPr lang="en-US" sz="2000" b="1" dirty="0"/>
              <a:t> a </a:t>
            </a:r>
            <a:r>
              <a:rPr lang="en-US" sz="2000" b="1" dirty="0" err="1"/>
              <a:t>măsurandului</a:t>
            </a:r>
            <a:r>
              <a:rPr lang="en-US" sz="2000" b="1" dirty="0"/>
              <a:t> </a:t>
            </a:r>
            <a:r>
              <a:rPr lang="en-US" sz="2000" b="1" dirty="0" err="1"/>
              <a:t>şi</a:t>
            </a:r>
            <a:r>
              <a:rPr lang="en-US" sz="2000" b="1" dirty="0"/>
              <a:t> a </a:t>
            </a:r>
            <a:r>
              <a:rPr lang="en-US" sz="2000" b="1" dirty="0" err="1"/>
              <a:t>unită</a:t>
            </a:r>
            <a:r>
              <a:rPr lang="ro-RO" sz="2000" b="1" dirty="0"/>
              <a:t>ț</a:t>
            </a:r>
            <a:r>
              <a:rPr lang="en-US" sz="2000" b="1" dirty="0"/>
              <a:t>ii de </a:t>
            </a:r>
            <a:r>
              <a:rPr lang="en-US" sz="2000" b="1" dirty="0" err="1"/>
              <a:t>măsură</a:t>
            </a:r>
            <a:r>
              <a:rPr lang="en-US" sz="2000" b="1" dirty="0"/>
              <a:t>; </a:t>
            </a:r>
            <a:endParaRPr lang="ro-RO" sz="2000" b="1" dirty="0"/>
          </a:p>
          <a:p>
            <a:r>
              <a:rPr lang="en-US" sz="2000" b="1" dirty="0" err="1"/>
              <a:t>specificarea</a:t>
            </a:r>
            <a:r>
              <a:rPr lang="en-US" sz="2000" b="1" dirty="0"/>
              <a:t> </a:t>
            </a:r>
            <a:r>
              <a:rPr lang="en-US" sz="2000" b="1" dirty="0" err="1"/>
              <a:t>metodei</a:t>
            </a:r>
            <a:r>
              <a:rPr lang="en-US" sz="2000" b="1" dirty="0"/>
              <a:t> </a:t>
            </a:r>
            <a:r>
              <a:rPr lang="en-US" sz="2000" b="1" dirty="0" err="1"/>
              <a:t>şi</a:t>
            </a:r>
            <a:r>
              <a:rPr lang="en-US" sz="2000" b="1" dirty="0"/>
              <a:t> </a:t>
            </a:r>
            <a:r>
              <a:rPr lang="en-US" sz="2000" b="1" dirty="0" err="1"/>
              <a:t>echipamentului</a:t>
            </a:r>
            <a:r>
              <a:rPr lang="en-US" sz="2000" b="1" dirty="0"/>
              <a:t>; </a:t>
            </a:r>
            <a:endParaRPr lang="ro-RO" sz="2000" b="1" dirty="0"/>
          </a:p>
          <a:p>
            <a:r>
              <a:rPr lang="en-US" sz="2000" b="1" dirty="0" err="1"/>
              <a:t>dezvoltarea</a:t>
            </a:r>
            <a:r>
              <a:rPr lang="en-US" sz="2000" b="1" dirty="0"/>
              <a:t> </a:t>
            </a:r>
            <a:r>
              <a:rPr lang="en-US" sz="2000" b="1" dirty="0" err="1"/>
              <a:t>unui</a:t>
            </a:r>
            <a:r>
              <a:rPr lang="en-US" sz="2000" b="1" dirty="0"/>
              <a:t> model </a:t>
            </a:r>
            <a:r>
              <a:rPr lang="en-US" sz="2000" b="1" dirty="0" err="1"/>
              <a:t>matematic</a:t>
            </a:r>
            <a:r>
              <a:rPr lang="en-US" sz="2000" b="1" dirty="0"/>
              <a:t> </a:t>
            </a:r>
            <a:r>
              <a:rPr lang="en-US" sz="2000" b="1" dirty="0" err="1"/>
              <a:t>pentru</a:t>
            </a:r>
            <a:r>
              <a:rPr lang="en-US" sz="2000" b="1" dirty="0"/>
              <a:t> </a:t>
            </a:r>
            <a:r>
              <a:rPr lang="en-US" sz="2000" b="1" dirty="0" err="1"/>
              <a:t>rezultatul</a:t>
            </a:r>
            <a:r>
              <a:rPr lang="en-US" sz="2000" b="1" dirty="0"/>
              <a:t> </a:t>
            </a:r>
            <a:r>
              <a:rPr lang="en-US" sz="2000" b="1" dirty="0" err="1"/>
              <a:t>evaluării</a:t>
            </a:r>
            <a:r>
              <a:rPr lang="en-US" sz="2000" b="1" dirty="0"/>
              <a:t>; </a:t>
            </a:r>
            <a:endParaRPr lang="ro-RO" sz="2000" b="1" dirty="0"/>
          </a:p>
          <a:p>
            <a:r>
              <a:rPr lang="en-US" sz="2000" b="1" dirty="0" err="1"/>
              <a:t>cuantificarea</a:t>
            </a:r>
            <a:r>
              <a:rPr lang="en-US" sz="2000" b="1" dirty="0"/>
              <a:t> </a:t>
            </a:r>
            <a:r>
              <a:rPr lang="en-US" sz="2000" b="1" dirty="0" err="1"/>
              <a:t>bugetului</a:t>
            </a:r>
            <a:r>
              <a:rPr lang="en-US" sz="2000" b="1" dirty="0"/>
              <a:t> de </a:t>
            </a:r>
            <a:r>
              <a:rPr lang="en-US" sz="2000" b="1" dirty="0" err="1"/>
              <a:t>incertitudini</a:t>
            </a:r>
            <a:r>
              <a:rPr lang="en-US" sz="2000" b="1" dirty="0"/>
              <a:t>; </a:t>
            </a:r>
            <a:endParaRPr lang="ro-RO" sz="2000" b="1" dirty="0"/>
          </a:p>
          <a:p>
            <a:r>
              <a:rPr lang="en-US" sz="2000" b="1" dirty="0" err="1"/>
              <a:t>calcularea</a:t>
            </a:r>
            <a:r>
              <a:rPr lang="en-US" sz="2000" b="1" dirty="0"/>
              <a:t> </a:t>
            </a:r>
            <a:r>
              <a:rPr lang="en-US" sz="2000" b="1" dirty="0" err="1"/>
              <a:t>incertitudinii</a:t>
            </a:r>
            <a:r>
              <a:rPr lang="en-US" sz="2000" b="1" dirty="0"/>
              <a:t> standard </a:t>
            </a:r>
            <a:r>
              <a:rPr lang="en-US" sz="2000" b="1" dirty="0" err="1"/>
              <a:t>combinate</a:t>
            </a:r>
            <a:r>
              <a:rPr lang="en-US" sz="2000" b="1" dirty="0"/>
              <a:t>; </a:t>
            </a:r>
            <a:endParaRPr lang="ro-RO" sz="2000" b="1" dirty="0"/>
          </a:p>
          <a:p>
            <a:r>
              <a:rPr lang="en-US" sz="2000" b="1" dirty="0" err="1"/>
              <a:t>raportarea</a:t>
            </a:r>
            <a:r>
              <a:rPr lang="en-US" sz="2000" b="1" dirty="0"/>
              <a:t> </a:t>
            </a:r>
            <a:r>
              <a:rPr lang="en-US" sz="2000" b="1" dirty="0" err="1"/>
              <a:t>rezultatului</a:t>
            </a:r>
            <a:r>
              <a:rPr lang="en-US" sz="2000" b="1" dirty="0"/>
              <a:t> cu </a:t>
            </a:r>
            <a:r>
              <a:rPr lang="en-US" sz="2000" b="1" dirty="0" err="1"/>
              <a:t>incertitudinea</a:t>
            </a:r>
            <a:r>
              <a:rPr lang="en-US" sz="2000" b="1" dirty="0"/>
              <a:t> </a:t>
            </a:r>
            <a:r>
              <a:rPr lang="en-US" sz="2000" b="1" dirty="0" err="1"/>
              <a:t>asociată</a:t>
            </a:r>
            <a:r>
              <a:rPr lang="en-US" sz="2000" b="1" dirty="0"/>
              <a:t>. </a:t>
            </a:r>
          </a:p>
        </p:txBody>
      </p:sp>
    </p:spTree>
    <p:extLst>
      <p:ext uri="{BB962C8B-B14F-4D97-AF65-F5344CB8AC3E}">
        <p14:creationId xmlns:p14="http://schemas.microsoft.com/office/powerpoint/2010/main" val="39247771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990600" y="1676400"/>
            <a:ext cx="6725092" cy="3901730"/>
          </a:xfrm>
          <a:prstGeom prst="rect">
            <a:avLst/>
          </a:prstGeom>
        </p:spPr>
      </p:pic>
      <p:sp>
        <p:nvSpPr>
          <p:cNvPr id="5" name="Rectangle 4"/>
          <p:cNvSpPr/>
          <p:nvPr/>
        </p:nvSpPr>
        <p:spPr>
          <a:xfrm>
            <a:off x="152400" y="5715000"/>
            <a:ext cx="8991600" cy="923330"/>
          </a:xfrm>
          <a:prstGeom prst="rect">
            <a:avLst/>
          </a:prstGeom>
        </p:spPr>
        <p:txBody>
          <a:bodyPr wrap="square">
            <a:spAutoFit/>
          </a:bodyPr>
          <a:lstStyle/>
          <a:p>
            <a:r>
              <a:rPr lang="en-US" b="1" dirty="0" err="1"/>
              <a:t>Diagrama</a:t>
            </a:r>
            <a:r>
              <a:rPr lang="en-US" b="1" dirty="0"/>
              <a:t> </a:t>
            </a:r>
            <a:r>
              <a:rPr lang="en-US" b="1" dirty="0" err="1"/>
              <a:t>bugetului</a:t>
            </a:r>
            <a:r>
              <a:rPr lang="en-US" b="1" dirty="0"/>
              <a:t> de </a:t>
            </a:r>
            <a:r>
              <a:rPr lang="en-US" b="1" dirty="0" err="1"/>
              <a:t>incertitudini</a:t>
            </a:r>
            <a:r>
              <a:rPr lang="en-US" b="1" dirty="0"/>
              <a:t> </a:t>
            </a:r>
            <a:r>
              <a:rPr lang="ro-RO" b="1" dirty="0"/>
              <a:t> (caz concret pt test formaldehidă) </a:t>
            </a:r>
            <a:r>
              <a:rPr lang="en-US" dirty="0" err="1"/>
              <a:t>eviden</a:t>
            </a:r>
            <a:r>
              <a:rPr lang="ro-RO" dirty="0"/>
              <a:t>ț</a:t>
            </a:r>
            <a:r>
              <a:rPr lang="en-US" dirty="0" err="1"/>
              <a:t>iind</a:t>
            </a:r>
            <a:r>
              <a:rPr lang="en-US" dirty="0"/>
              <a:t> </a:t>
            </a:r>
            <a:r>
              <a:rPr lang="en-US" dirty="0" err="1"/>
              <a:t>contribu</a:t>
            </a:r>
            <a:r>
              <a:rPr lang="ro-RO" dirty="0"/>
              <a:t>ț</a:t>
            </a:r>
            <a:r>
              <a:rPr lang="en-US" dirty="0" err="1"/>
              <a:t>iile</a:t>
            </a:r>
            <a:r>
              <a:rPr lang="en-US" dirty="0"/>
              <a:t> </a:t>
            </a:r>
            <a:r>
              <a:rPr lang="en-US" dirty="0" err="1"/>
              <a:t>incertitudinilor</a:t>
            </a:r>
            <a:r>
              <a:rPr lang="en-US" dirty="0"/>
              <a:t> standard la </a:t>
            </a:r>
            <a:r>
              <a:rPr lang="en-US" dirty="0" err="1"/>
              <a:t>rezultatul</a:t>
            </a:r>
            <a:r>
              <a:rPr lang="en-US" dirty="0"/>
              <a:t> final</a:t>
            </a:r>
            <a:r>
              <a:rPr lang="ro-RO" dirty="0"/>
              <a:t> </a:t>
            </a:r>
            <a:r>
              <a:rPr lang="en-US" dirty="0"/>
              <a:t>/The diagram of uncertainty budget revealing the contribution of standard uncertainties to final result. </a:t>
            </a:r>
          </a:p>
        </p:txBody>
      </p:sp>
    </p:spTree>
    <p:extLst>
      <p:ext uri="{BB962C8B-B14F-4D97-AF65-F5344CB8AC3E}">
        <p14:creationId xmlns:p14="http://schemas.microsoft.com/office/powerpoint/2010/main" val="8880923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Concluzii la incertitudine</a:t>
            </a:r>
            <a:endParaRPr lang="en-US" dirty="0"/>
          </a:p>
        </p:txBody>
      </p:sp>
      <p:sp>
        <p:nvSpPr>
          <p:cNvPr id="3" name="Content Placeholder 2"/>
          <p:cNvSpPr>
            <a:spLocks noGrp="1"/>
          </p:cNvSpPr>
          <p:nvPr>
            <p:ph idx="1"/>
          </p:nvPr>
        </p:nvSpPr>
        <p:spPr/>
        <p:txBody>
          <a:bodyPr/>
          <a:lstStyle/>
          <a:p>
            <a:r>
              <a:rPr lang="en-US" sz="2000" dirty="0" err="1"/>
              <a:t>Incertitudinea</a:t>
            </a:r>
            <a:r>
              <a:rPr lang="en-US" sz="2000" dirty="0"/>
              <a:t> </a:t>
            </a:r>
            <a:r>
              <a:rPr lang="en-US" sz="2000" dirty="0" err="1"/>
              <a:t>reprezintă</a:t>
            </a:r>
            <a:r>
              <a:rPr lang="en-US" sz="2000" dirty="0"/>
              <a:t> o </a:t>
            </a:r>
            <a:r>
              <a:rPr lang="en-US" sz="2000" dirty="0" err="1"/>
              <a:t>indica</a:t>
            </a:r>
            <a:r>
              <a:rPr lang="ro-RO" sz="2000" dirty="0"/>
              <a:t>ț</a:t>
            </a:r>
            <a:r>
              <a:rPr lang="en-US" sz="2000" dirty="0" err="1"/>
              <a:t>ie</a:t>
            </a:r>
            <a:r>
              <a:rPr lang="en-US" sz="2000" dirty="0"/>
              <a:t> </a:t>
            </a:r>
            <a:r>
              <a:rPr lang="en-US" sz="2000" dirty="0" err="1"/>
              <a:t>cantitativă</a:t>
            </a:r>
            <a:r>
              <a:rPr lang="en-US" sz="2000" dirty="0"/>
              <a:t> a </a:t>
            </a:r>
            <a:r>
              <a:rPr lang="en-US" sz="2000" dirty="0" err="1"/>
              <a:t>calită</a:t>
            </a:r>
            <a:r>
              <a:rPr lang="ro-RO" sz="2000" dirty="0"/>
              <a:t>ț</a:t>
            </a:r>
            <a:r>
              <a:rPr lang="en-US" sz="2000" dirty="0"/>
              <a:t>ii </a:t>
            </a:r>
            <a:r>
              <a:rPr lang="en-US" sz="2000" dirty="0" err="1"/>
              <a:t>rezultatului</a:t>
            </a:r>
            <a:r>
              <a:rPr lang="en-US" sz="2000" dirty="0"/>
              <a:t> </a:t>
            </a:r>
            <a:r>
              <a:rPr lang="en-US" sz="2000" dirty="0" err="1"/>
              <a:t>şi</a:t>
            </a:r>
            <a:r>
              <a:rPr lang="en-US" sz="2000" dirty="0"/>
              <a:t> se </a:t>
            </a:r>
            <a:r>
              <a:rPr lang="en-US" sz="2000" dirty="0" err="1"/>
              <a:t>adaugă</a:t>
            </a:r>
            <a:r>
              <a:rPr lang="en-US" sz="2000" dirty="0"/>
              <a:t> la </a:t>
            </a:r>
            <a:r>
              <a:rPr lang="en-US" sz="2000" dirty="0" err="1"/>
              <a:t>rezultatul</a:t>
            </a:r>
            <a:r>
              <a:rPr lang="en-US" sz="2000" dirty="0"/>
              <a:t> </a:t>
            </a:r>
            <a:r>
              <a:rPr lang="en-US" sz="2000" dirty="0" err="1"/>
              <a:t>unei</a:t>
            </a:r>
            <a:r>
              <a:rPr lang="en-US" sz="2000" dirty="0"/>
              <a:t> </a:t>
            </a:r>
            <a:r>
              <a:rPr lang="en-US" sz="2000" dirty="0" err="1"/>
              <a:t>măsurători</a:t>
            </a:r>
            <a:r>
              <a:rPr lang="en-US" sz="2000" dirty="0"/>
              <a:t>. </a:t>
            </a:r>
            <a:endParaRPr lang="ro-RO" sz="2000" dirty="0"/>
          </a:p>
          <a:p>
            <a:r>
              <a:rPr lang="en-US" sz="2000" dirty="0" err="1"/>
              <a:t>Raportarea</a:t>
            </a:r>
            <a:r>
              <a:rPr lang="en-US" sz="2000" dirty="0"/>
              <a:t> </a:t>
            </a:r>
            <a:r>
              <a:rPr lang="en-US" sz="2000" dirty="0" err="1"/>
              <a:t>incertitudinii</a:t>
            </a:r>
            <a:r>
              <a:rPr lang="en-US" sz="2000" dirty="0"/>
              <a:t> </a:t>
            </a:r>
            <a:r>
              <a:rPr lang="en-US" sz="2000" dirty="0" err="1"/>
              <a:t>este</a:t>
            </a:r>
            <a:r>
              <a:rPr lang="en-US" sz="2000" dirty="0"/>
              <a:t> o </a:t>
            </a:r>
            <a:r>
              <a:rPr lang="en-US" sz="2000" dirty="0" err="1"/>
              <a:t>cerin</a:t>
            </a:r>
            <a:r>
              <a:rPr lang="ro-RO" sz="2000" dirty="0"/>
              <a:t>ț</a:t>
            </a:r>
            <a:r>
              <a:rPr lang="en-US" sz="2000" dirty="0"/>
              <a:t>ă </a:t>
            </a:r>
            <a:r>
              <a:rPr lang="en-US" sz="2000" dirty="0" err="1"/>
              <a:t>obligatorie</a:t>
            </a:r>
            <a:r>
              <a:rPr lang="en-US" sz="2000" dirty="0"/>
              <a:t> </a:t>
            </a:r>
            <a:r>
              <a:rPr lang="en-US" sz="2000" dirty="0" err="1"/>
              <a:t>pentru</a:t>
            </a:r>
            <a:r>
              <a:rPr lang="en-US" sz="2000" dirty="0"/>
              <a:t> </a:t>
            </a:r>
            <a:r>
              <a:rPr lang="en-US" sz="2000" dirty="0" err="1"/>
              <a:t>laboratoarele</a:t>
            </a:r>
            <a:r>
              <a:rPr lang="en-US" sz="2000" dirty="0"/>
              <a:t> </a:t>
            </a:r>
            <a:r>
              <a:rPr lang="en-US" sz="2000" dirty="0" err="1"/>
              <a:t>acreditate</a:t>
            </a:r>
            <a:r>
              <a:rPr lang="en-US" sz="2000" dirty="0"/>
              <a:t> </a:t>
            </a:r>
            <a:r>
              <a:rPr lang="en-US" sz="2000" dirty="0" err="1"/>
              <a:t>în</a:t>
            </a:r>
            <a:r>
              <a:rPr lang="en-US" sz="2000" dirty="0"/>
              <a:t> </a:t>
            </a:r>
            <a:r>
              <a:rPr lang="en-US" sz="2000" dirty="0" err="1"/>
              <a:t>conformitate</a:t>
            </a:r>
            <a:r>
              <a:rPr lang="en-US" sz="2000" dirty="0"/>
              <a:t> cu SR EN 17025. </a:t>
            </a:r>
            <a:endParaRPr lang="ro-RO" sz="2000" dirty="0"/>
          </a:p>
        </p:txBody>
      </p:sp>
    </p:spTree>
    <p:extLst>
      <p:ext uri="{BB962C8B-B14F-4D97-AF65-F5344CB8AC3E}">
        <p14:creationId xmlns:p14="http://schemas.microsoft.com/office/powerpoint/2010/main" val="20989296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Avantajele </a:t>
            </a:r>
            <a:r>
              <a:rPr lang="en-US" dirty="0" err="1"/>
              <a:t>în</a:t>
            </a:r>
            <a:r>
              <a:rPr lang="en-US" dirty="0"/>
              <a:t> </a:t>
            </a:r>
            <a:r>
              <a:rPr lang="en-US" dirty="0" err="1"/>
              <a:t>raportarea</a:t>
            </a:r>
            <a:r>
              <a:rPr lang="en-US" dirty="0"/>
              <a:t> </a:t>
            </a:r>
            <a:r>
              <a:rPr lang="en-US" dirty="0" err="1"/>
              <a:t>incertitudinii</a:t>
            </a:r>
            <a:endParaRPr lang="en-US" dirty="0"/>
          </a:p>
        </p:txBody>
      </p:sp>
      <p:sp>
        <p:nvSpPr>
          <p:cNvPr id="3" name="Content Placeholder 2"/>
          <p:cNvSpPr>
            <a:spLocks noGrp="1"/>
          </p:cNvSpPr>
          <p:nvPr>
            <p:ph idx="1"/>
          </p:nvPr>
        </p:nvSpPr>
        <p:spPr/>
        <p:txBody>
          <a:bodyPr/>
          <a:lstStyle/>
          <a:p>
            <a:pPr marL="0" indent="0">
              <a:buNone/>
            </a:pPr>
            <a:r>
              <a:rPr lang="en-US" sz="2000" dirty="0"/>
              <a:t>: </a:t>
            </a:r>
            <a:r>
              <a:rPr lang="en-US" sz="2000" dirty="0" err="1"/>
              <a:t>demonstrează</a:t>
            </a:r>
            <a:r>
              <a:rPr lang="en-US" sz="2000" dirty="0"/>
              <a:t> </a:t>
            </a:r>
            <a:r>
              <a:rPr lang="en-US" sz="2000" dirty="0" err="1"/>
              <a:t>calitatea</a:t>
            </a:r>
            <a:r>
              <a:rPr lang="en-US" sz="2000" dirty="0"/>
              <a:t> </a:t>
            </a:r>
            <a:r>
              <a:rPr lang="en-US" sz="2000" dirty="0" err="1"/>
              <a:t>măsurătorilor</a:t>
            </a:r>
            <a:r>
              <a:rPr lang="en-US" sz="2000" dirty="0"/>
              <a:t>, </a:t>
            </a:r>
            <a:endParaRPr lang="ro-RO" sz="2000" dirty="0"/>
          </a:p>
          <a:p>
            <a:r>
              <a:rPr lang="en-US" sz="2000" dirty="0" err="1"/>
              <a:t>dă</a:t>
            </a:r>
            <a:r>
              <a:rPr lang="en-US" sz="2000" dirty="0"/>
              <a:t> </a:t>
            </a:r>
            <a:r>
              <a:rPr lang="en-US" sz="2000" dirty="0" err="1"/>
              <a:t>încredere</a:t>
            </a:r>
            <a:r>
              <a:rPr lang="en-US" sz="2000" dirty="0"/>
              <a:t> </a:t>
            </a:r>
            <a:r>
              <a:rPr lang="en-US" sz="2000" dirty="0" err="1"/>
              <a:t>în</a:t>
            </a:r>
            <a:r>
              <a:rPr lang="en-US" sz="2000" dirty="0"/>
              <a:t> </a:t>
            </a:r>
            <a:r>
              <a:rPr lang="en-US" sz="2000" dirty="0" err="1"/>
              <a:t>valoarea</a:t>
            </a:r>
            <a:r>
              <a:rPr lang="en-US" sz="2000" dirty="0"/>
              <a:t> </a:t>
            </a:r>
            <a:r>
              <a:rPr lang="en-US" sz="2000" dirty="0" err="1"/>
              <a:t>finală</a:t>
            </a:r>
            <a:r>
              <a:rPr lang="en-US" sz="2000" dirty="0"/>
              <a:t> a </a:t>
            </a:r>
            <a:r>
              <a:rPr lang="en-US" sz="2000" dirty="0" err="1"/>
              <a:t>rezultatului</a:t>
            </a:r>
            <a:r>
              <a:rPr lang="en-US" sz="2000" dirty="0"/>
              <a:t> </a:t>
            </a:r>
            <a:r>
              <a:rPr lang="en-US" sz="2000" dirty="0" err="1"/>
              <a:t>şi</a:t>
            </a:r>
            <a:r>
              <a:rPr lang="en-US" sz="2000" dirty="0"/>
              <a:t> </a:t>
            </a:r>
            <a:endParaRPr lang="ro-RO" sz="2000" dirty="0"/>
          </a:p>
          <a:p>
            <a:r>
              <a:rPr lang="en-US" sz="2000" dirty="0" err="1"/>
              <a:t>permite</a:t>
            </a:r>
            <a:r>
              <a:rPr lang="en-US" sz="2000" dirty="0"/>
              <a:t> </a:t>
            </a:r>
            <a:r>
              <a:rPr lang="en-US" sz="2000" dirty="0" err="1"/>
              <a:t>evaluarea</a:t>
            </a:r>
            <a:r>
              <a:rPr lang="en-US" sz="2000" dirty="0"/>
              <a:t> </a:t>
            </a:r>
            <a:r>
              <a:rPr lang="en-US" sz="2000" dirty="0" err="1"/>
              <a:t>comparativă</a:t>
            </a:r>
            <a:r>
              <a:rPr lang="en-US" sz="2000" dirty="0"/>
              <a:t> a </a:t>
            </a:r>
            <a:r>
              <a:rPr lang="en-US" sz="2000" dirty="0" err="1"/>
              <a:t>rezultatelor</a:t>
            </a:r>
            <a:r>
              <a:rPr lang="en-US" sz="2000" dirty="0"/>
              <a:t> </a:t>
            </a:r>
            <a:r>
              <a:rPr lang="en-US" sz="2000" dirty="0" err="1"/>
              <a:t>ob</a:t>
            </a:r>
            <a:r>
              <a:rPr lang="ro-RO" sz="2000" dirty="0"/>
              <a:t>ț</a:t>
            </a:r>
            <a:r>
              <a:rPr lang="en-US" sz="2000" dirty="0" err="1"/>
              <a:t>inute</a:t>
            </a:r>
            <a:r>
              <a:rPr lang="en-US" sz="2000" dirty="0"/>
              <a:t> de </a:t>
            </a:r>
            <a:r>
              <a:rPr lang="en-US" sz="2000" dirty="0" err="1"/>
              <a:t>diferite</a:t>
            </a:r>
            <a:r>
              <a:rPr lang="en-US" sz="2000" dirty="0"/>
              <a:t> </a:t>
            </a:r>
            <a:r>
              <a:rPr lang="en-US" sz="2000" dirty="0" err="1"/>
              <a:t>persoane</a:t>
            </a:r>
            <a:r>
              <a:rPr lang="en-US" sz="2000" dirty="0"/>
              <a:t>/</a:t>
            </a:r>
            <a:r>
              <a:rPr lang="en-US" sz="2000" dirty="0" err="1"/>
              <a:t>laboratoare</a:t>
            </a:r>
            <a:r>
              <a:rPr lang="en-US" sz="2000" dirty="0"/>
              <a:t>/</a:t>
            </a:r>
            <a:r>
              <a:rPr lang="en-US" sz="2000" dirty="0" err="1"/>
              <a:t>metode</a:t>
            </a:r>
            <a:r>
              <a:rPr lang="en-US" sz="2000" dirty="0"/>
              <a:t>,</a:t>
            </a:r>
            <a:endParaRPr lang="ro-RO" sz="2000" dirty="0"/>
          </a:p>
          <a:p>
            <a:r>
              <a:rPr lang="en-US" sz="2000" dirty="0" err="1"/>
              <a:t>procedura</a:t>
            </a:r>
            <a:r>
              <a:rPr lang="en-US" sz="2000" dirty="0"/>
              <a:t> de </a:t>
            </a:r>
            <a:r>
              <a:rPr lang="en-US" sz="2000" dirty="0" err="1"/>
              <a:t>testare</a:t>
            </a:r>
            <a:r>
              <a:rPr lang="en-US" sz="2000" dirty="0"/>
              <a:t> </a:t>
            </a:r>
            <a:r>
              <a:rPr lang="en-US" sz="2000" dirty="0" err="1"/>
              <a:t>ar</a:t>
            </a:r>
            <a:r>
              <a:rPr lang="en-US" sz="2000" dirty="0"/>
              <a:t> </a:t>
            </a:r>
            <a:r>
              <a:rPr lang="en-US" sz="2000" dirty="0" err="1"/>
              <a:t>putea</a:t>
            </a:r>
            <a:r>
              <a:rPr lang="en-US" sz="2000" dirty="0"/>
              <a:t> fi </a:t>
            </a:r>
            <a:r>
              <a:rPr lang="en-US" sz="2000" dirty="0" err="1"/>
              <a:t>optimizată</a:t>
            </a:r>
            <a:r>
              <a:rPr lang="en-US" sz="2000" dirty="0"/>
              <a:t>, </a:t>
            </a:r>
            <a:endParaRPr lang="ro-RO" sz="2000" dirty="0"/>
          </a:p>
          <a:p>
            <a:r>
              <a:rPr lang="en-US" sz="2000" dirty="0" err="1"/>
              <a:t>costurile</a:t>
            </a:r>
            <a:r>
              <a:rPr lang="en-US" sz="2000" dirty="0"/>
              <a:t> de </a:t>
            </a:r>
            <a:r>
              <a:rPr lang="en-US" sz="2000" dirty="0" err="1"/>
              <a:t>calibrare</a:t>
            </a:r>
            <a:r>
              <a:rPr lang="en-US" sz="2000" dirty="0"/>
              <a:t> </a:t>
            </a:r>
            <a:r>
              <a:rPr lang="en-US" sz="2000" dirty="0" err="1"/>
              <a:t>ar</a:t>
            </a:r>
            <a:r>
              <a:rPr lang="en-US" sz="2000" dirty="0"/>
              <a:t> </a:t>
            </a:r>
            <a:r>
              <a:rPr lang="en-US" sz="2000" dirty="0" err="1"/>
              <a:t>putea</a:t>
            </a:r>
            <a:r>
              <a:rPr lang="en-US" sz="2000" dirty="0"/>
              <a:t> fi </a:t>
            </a:r>
            <a:r>
              <a:rPr lang="en-US" sz="2000" dirty="0" err="1"/>
              <a:t>minimizate</a:t>
            </a:r>
            <a:r>
              <a:rPr lang="en-US" sz="2000" dirty="0"/>
              <a:t> </a:t>
            </a:r>
            <a:r>
              <a:rPr lang="en-US" sz="2000" dirty="0" err="1"/>
              <a:t>atunci</a:t>
            </a:r>
            <a:r>
              <a:rPr lang="en-US" sz="2000" dirty="0"/>
              <a:t> </a:t>
            </a:r>
            <a:r>
              <a:rPr lang="en-US" sz="2000" dirty="0" err="1"/>
              <a:t>când</a:t>
            </a:r>
            <a:r>
              <a:rPr lang="en-US" sz="2000" dirty="0"/>
              <a:t> se </a:t>
            </a:r>
            <a:r>
              <a:rPr lang="en-US" sz="2000" dirty="0" err="1"/>
              <a:t>dovedeşte</a:t>
            </a:r>
            <a:r>
              <a:rPr lang="en-US" sz="2000" dirty="0"/>
              <a:t> </a:t>
            </a:r>
            <a:r>
              <a:rPr lang="en-US" sz="2000" dirty="0" err="1"/>
              <a:t>că</a:t>
            </a:r>
            <a:r>
              <a:rPr lang="en-US" sz="2000" dirty="0"/>
              <a:t> o </a:t>
            </a:r>
            <a:r>
              <a:rPr lang="en-US" sz="2000" dirty="0" err="1"/>
              <a:t>măsurătoare</a:t>
            </a:r>
            <a:r>
              <a:rPr lang="en-US" sz="2000" dirty="0"/>
              <a:t> nu </a:t>
            </a:r>
            <a:r>
              <a:rPr lang="en-US" sz="2000" dirty="0" err="1"/>
              <a:t>contribuie</a:t>
            </a:r>
            <a:r>
              <a:rPr lang="en-US" sz="2000" dirty="0"/>
              <a:t> la </a:t>
            </a:r>
            <a:r>
              <a:rPr lang="en-US" sz="2000" dirty="0" err="1"/>
              <a:t>incertitudine</a:t>
            </a:r>
            <a:r>
              <a:rPr lang="en-US" sz="2000" dirty="0"/>
              <a:t>, </a:t>
            </a:r>
            <a:r>
              <a:rPr lang="en-US" sz="2000" dirty="0" err="1"/>
              <a:t>etc</a:t>
            </a:r>
            <a:endParaRPr lang="en-US" sz="2000" dirty="0"/>
          </a:p>
          <a:p>
            <a:endParaRPr lang="en-US" dirty="0"/>
          </a:p>
        </p:txBody>
      </p:sp>
    </p:spTree>
    <p:extLst>
      <p:ext uri="{BB962C8B-B14F-4D97-AF65-F5344CB8AC3E}">
        <p14:creationId xmlns:p14="http://schemas.microsoft.com/office/powerpoint/2010/main" val="32548315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R</a:t>
            </a:r>
            <a:r>
              <a:rPr lang="en-US" dirty="0" err="1"/>
              <a:t>eference</a:t>
            </a:r>
            <a:r>
              <a:rPr lang="en-US" dirty="0"/>
              <a:t> materials </a:t>
            </a:r>
            <a:r>
              <a:rPr lang="ro-RO" dirty="0"/>
              <a:t>&amp;</a:t>
            </a:r>
            <a:r>
              <a:rPr lang="en-US" dirty="0"/>
              <a:t> certified reference materials</a:t>
            </a:r>
          </a:p>
        </p:txBody>
      </p:sp>
      <p:sp>
        <p:nvSpPr>
          <p:cNvPr id="3" name="Content Placeholder 2"/>
          <p:cNvSpPr>
            <a:spLocks noGrp="1"/>
          </p:cNvSpPr>
          <p:nvPr>
            <p:ph idx="1"/>
          </p:nvPr>
        </p:nvSpPr>
        <p:spPr>
          <a:xfrm>
            <a:off x="0" y="1600200"/>
            <a:ext cx="9144000" cy="4525962"/>
          </a:xfrm>
        </p:spPr>
        <p:txBody>
          <a:bodyPr/>
          <a:lstStyle/>
          <a:p>
            <a:pPr marL="0" indent="0">
              <a:buNone/>
            </a:pPr>
            <a:r>
              <a:rPr lang="en-US" sz="2000" dirty="0" err="1"/>
              <a:t>Materialele</a:t>
            </a:r>
            <a:r>
              <a:rPr lang="en-US" sz="2000" dirty="0"/>
              <a:t> de </a:t>
            </a:r>
            <a:r>
              <a:rPr lang="en-US" sz="2000" dirty="0" err="1"/>
              <a:t>referință</a:t>
            </a:r>
            <a:r>
              <a:rPr lang="en-US" sz="2000" dirty="0"/>
              <a:t> </a:t>
            </a:r>
            <a:r>
              <a:rPr lang="en-US" sz="2000" dirty="0" err="1"/>
              <a:t>sunt</a:t>
            </a:r>
            <a:r>
              <a:rPr lang="en-US" sz="2000" dirty="0"/>
              <a:t> </a:t>
            </a:r>
            <a:r>
              <a:rPr lang="en-US" sz="2000" dirty="0" err="1"/>
              <a:t>instrumente</a:t>
            </a:r>
            <a:r>
              <a:rPr lang="en-US" sz="2000" dirty="0"/>
              <a:t> </a:t>
            </a:r>
            <a:r>
              <a:rPr lang="en-US" sz="2000" dirty="0" err="1"/>
              <a:t>esențiale</a:t>
            </a:r>
            <a:r>
              <a:rPr lang="en-US" sz="2000" dirty="0"/>
              <a:t> de </a:t>
            </a:r>
            <a:r>
              <a:rPr lang="en-US" sz="2000" dirty="0" err="1"/>
              <a:t>metrologie</a:t>
            </a:r>
            <a:r>
              <a:rPr lang="en-US" sz="2000" dirty="0"/>
              <a:t> </a:t>
            </a:r>
            <a:r>
              <a:rPr lang="en-US" sz="2000" dirty="0" err="1"/>
              <a:t>și</a:t>
            </a:r>
            <a:r>
              <a:rPr lang="en-US" sz="2000" dirty="0"/>
              <a:t> vin </a:t>
            </a:r>
            <a:r>
              <a:rPr lang="en-US" sz="2000" dirty="0" err="1"/>
              <a:t>în</a:t>
            </a:r>
            <a:r>
              <a:rPr lang="en-US" sz="2000" dirty="0"/>
              <a:t> </a:t>
            </a:r>
            <a:r>
              <a:rPr lang="en-US" sz="2000" dirty="0" err="1"/>
              <a:t>diferite</a:t>
            </a:r>
            <a:r>
              <a:rPr lang="en-US" sz="2000" dirty="0"/>
              <a:t> </a:t>
            </a:r>
            <a:r>
              <a:rPr lang="en-US" sz="2000" dirty="0" err="1"/>
              <a:t>clase</a:t>
            </a:r>
            <a:r>
              <a:rPr lang="en-US" sz="2000" dirty="0"/>
              <a:t> </a:t>
            </a:r>
            <a:r>
              <a:rPr lang="en-US" sz="2000" dirty="0" err="1"/>
              <a:t>și</a:t>
            </a:r>
            <a:r>
              <a:rPr lang="en-US" sz="2000" dirty="0"/>
              <a:t> </a:t>
            </a:r>
            <a:r>
              <a:rPr lang="en-US" sz="2000" dirty="0" err="1"/>
              <a:t>categorii</a:t>
            </a:r>
            <a:r>
              <a:rPr lang="en-US" sz="2000" dirty="0"/>
              <a:t>. </a:t>
            </a:r>
            <a:endParaRPr lang="ro-RO" sz="2000" dirty="0"/>
          </a:p>
          <a:p>
            <a:pPr marL="0" indent="0">
              <a:buNone/>
            </a:pPr>
            <a:r>
              <a:rPr lang="ro-RO" sz="2000" dirty="0"/>
              <a:t>C</a:t>
            </a:r>
            <a:r>
              <a:rPr lang="en-US" sz="2000" dirty="0" err="1"/>
              <a:t>erința</a:t>
            </a:r>
            <a:r>
              <a:rPr lang="en-US" sz="2000" dirty="0"/>
              <a:t> </a:t>
            </a:r>
            <a:r>
              <a:rPr lang="en-US" sz="2000" dirty="0" err="1"/>
              <a:t>minimă</a:t>
            </a:r>
            <a:r>
              <a:rPr lang="en-US" sz="2000" dirty="0"/>
              <a:t> </a:t>
            </a:r>
            <a:r>
              <a:rPr lang="en-US" sz="2000" dirty="0" err="1"/>
              <a:t>pentru</a:t>
            </a:r>
            <a:r>
              <a:rPr lang="en-US" sz="2000" dirty="0"/>
              <a:t> </a:t>
            </a:r>
            <a:r>
              <a:rPr lang="en-US" sz="2000" dirty="0" err="1"/>
              <a:t>orice</a:t>
            </a:r>
            <a:r>
              <a:rPr lang="en-US" sz="2000" dirty="0"/>
              <a:t> material de </a:t>
            </a:r>
            <a:r>
              <a:rPr lang="en-US" sz="2000" dirty="0" err="1"/>
              <a:t>referință</a:t>
            </a:r>
            <a:r>
              <a:rPr lang="en-US" sz="2000" dirty="0"/>
              <a:t> (RM) </a:t>
            </a:r>
            <a:r>
              <a:rPr lang="en-US" sz="2000" dirty="0" err="1"/>
              <a:t>este</a:t>
            </a:r>
            <a:r>
              <a:rPr lang="en-US" sz="2000" dirty="0"/>
              <a:t> </a:t>
            </a:r>
            <a:r>
              <a:rPr lang="en-US" sz="2000" dirty="0" err="1"/>
              <a:t>să</a:t>
            </a:r>
            <a:r>
              <a:rPr lang="en-US" sz="2000" dirty="0"/>
              <a:t> fie </a:t>
            </a:r>
            <a:r>
              <a:rPr lang="en-US" sz="2000" dirty="0" err="1"/>
              <a:t>suficient</a:t>
            </a:r>
            <a:r>
              <a:rPr lang="en-US" sz="2000" dirty="0"/>
              <a:t> de </a:t>
            </a:r>
            <a:r>
              <a:rPr lang="en-US" sz="2000" dirty="0" err="1"/>
              <a:t>omogen</a:t>
            </a:r>
            <a:r>
              <a:rPr lang="en-US" sz="2000" dirty="0"/>
              <a:t> </a:t>
            </a:r>
            <a:r>
              <a:rPr lang="en-US" sz="2000" dirty="0" err="1"/>
              <a:t>și</a:t>
            </a:r>
            <a:r>
              <a:rPr lang="en-US" sz="2000" dirty="0"/>
              <a:t> </a:t>
            </a:r>
            <a:r>
              <a:rPr lang="en-US" sz="2000" dirty="0" err="1"/>
              <a:t>suficient</a:t>
            </a:r>
            <a:r>
              <a:rPr lang="ro-RO" sz="2000" dirty="0"/>
              <a:t> </a:t>
            </a:r>
            <a:r>
              <a:rPr lang="en-US" sz="2000" dirty="0" err="1"/>
              <a:t>stabil</a:t>
            </a:r>
            <a:r>
              <a:rPr lang="en-US" sz="2000" dirty="0"/>
              <a:t> cu </a:t>
            </a:r>
            <a:r>
              <a:rPr lang="en-US" sz="2000" dirty="0" err="1"/>
              <a:t>privire</a:t>
            </a:r>
            <a:r>
              <a:rPr lang="en-US" sz="2000" dirty="0"/>
              <a:t> la o </a:t>
            </a:r>
            <a:r>
              <a:rPr lang="en-US" sz="2000" dirty="0" err="1"/>
              <a:t>proprietate</a:t>
            </a:r>
            <a:r>
              <a:rPr lang="en-US" sz="2000" dirty="0"/>
              <a:t> </a:t>
            </a:r>
            <a:r>
              <a:rPr lang="en-US" sz="2000" dirty="0" err="1"/>
              <a:t>specificată</a:t>
            </a:r>
            <a:r>
              <a:rPr lang="en-US" sz="2000" dirty="0"/>
              <a:t>, </a:t>
            </a:r>
            <a:r>
              <a:rPr lang="en-US" sz="2000" dirty="0" err="1"/>
              <a:t>pentru</a:t>
            </a:r>
            <a:r>
              <a:rPr lang="en-US" sz="2000" dirty="0"/>
              <a:t> a fi </a:t>
            </a:r>
            <a:r>
              <a:rPr lang="en-US" sz="2000" dirty="0" err="1"/>
              <a:t>utilizat</a:t>
            </a:r>
            <a:r>
              <a:rPr lang="en-US" sz="2000" dirty="0"/>
              <a:t> </a:t>
            </a:r>
            <a:r>
              <a:rPr lang="en-US" sz="2000" dirty="0" err="1"/>
              <a:t>pentru</a:t>
            </a:r>
            <a:r>
              <a:rPr lang="en-US" sz="2000" dirty="0"/>
              <a:t> o </a:t>
            </a:r>
            <a:r>
              <a:rPr lang="en-US" sz="2000" dirty="0" err="1"/>
              <a:t>etapă</a:t>
            </a:r>
            <a:r>
              <a:rPr lang="en-US" sz="2000" dirty="0"/>
              <a:t> </a:t>
            </a:r>
            <a:r>
              <a:rPr lang="en-US" sz="2000" dirty="0" err="1"/>
              <a:t>specificată</a:t>
            </a:r>
            <a:r>
              <a:rPr lang="en-US" sz="2000" dirty="0"/>
              <a:t> </a:t>
            </a:r>
            <a:r>
              <a:rPr lang="en-US" sz="2000" dirty="0" err="1"/>
              <a:t>în</a:t>
            </a:r>
            <a:r>
              <a:rPr lang="en-US" sz="2000" dirty="0"/>
              <a:t> </a:t>
            </a:r>
            <a:r>
              <a:rPr lang="en-US" sz="2000" dirty="0" err="1"/>
              <a:t>operarea</a:t>
            </a:r>
            <a:r>
              <a:rPr lang="en-US" sz="2000" dirty="0"/>
              <a:t> </a:t>
            </a:r>
            <a:r>
              <a:rPr lang="en-US" sz="2000" dirty="0" err="1"/>
              <a:t>sau</a:t>
            </a:r>
            <a:r>
              <a:rPr lang="en-US" sz="2000" dirty="0"/>
              <a:t> </a:t>
            </a:r>
            <a:r>
              <a:rPr lang="en-US" sz="2000" dirty="0" err="1"/>
              <a:t>verificarea</a:t>
            </a:r>
            <a:r>
              <a:rPr lang="ro-RO" sz="2000" dirty="0"/>
              <a:t> </a:t>
            </a:r>
            <a:r>
              <a:rPr lang="en-US" sz="2000" dirty="0"/>
              <a:t>un</a:t>
            </a:r>
            <a:r>
              <a:rPr lang="ro-RO" sz="2000" dirty="0"/>
              <a:t>ui</a:t>
            </a:r>
            <a:r>
              <a:rPr lang="en-US" sz="2000" dirty="0"/>
              <a:t> instrument </a:t>
            </a:r>
            <a:r>
              <a:rPr lang="en-US" sz="2000" dirty="0" err="1"/>
              <a:t>sau</a:t>
            </a:r>
            <a:r>
              <a:rPr lang="en-US" sz="2000" dirty="0"/>
              <a:t> o </a:t>
            </a:r>
            <a:r>
              <a:rPr lang="en-US" sz="2000" dirty="0" err="1"/>
              <a:t>metodă</a:t>
            </a:r>
            <a:r>
              <a:rPr lang="en-US" sz="2000" dirty="0"/>
              <a:t> de </a:t>
            </a:r>
            <a:r>
              <a:rPr lang="en-US" sz="2000" dirty="0" err="1"/>
              <a:t>măsurare</a:t>
            </a:r>
            <a:r>
              <a:rPr lang="en-US" sz="2000" dirty="0"/>
              <a:t>. </a:t>
            </a:r>
            <a:r>
              <a:rPr lang="en-US" sz="2000" dirty="0" err="1"/>
              <a:t>Trasabilitatea</a:t>
            </a:r>
            <a:r>
              <a:rPr lang="en-US" sz="2000" dirty="0"/>
              <a:t> </a:t>
            </a:r>
            <a:r>
              <a:rPr lang="en-US" sz="2000" dirty="0" err="1"/>
              <a:t>unui</a:t>
            </a:r>
            <a:r>
              <a:rPr lang="en-US" sz="2000" dirty="0"/>
              <a:t> </a:t>
            </a:r>
            <a:r>
              <a:rPr lang="en-US" sz="2000" dirty="0" err="1"/>
              <a:t>rezultat</a:t>
            </a:r>
            <a:r>
              <a:rPr lang="en-US" sz="2000" dirty="0"/>
              <a:t> de </a:t>
            </a:r>
            <a:r>
              <a:rPr lang="en-US" sz="2000" dirty="0" err="1"/>
              <a:t>măsurare</a:t>
            </a:r>
            <a:r>
              <a:rPr lang="en-US" sz="2000" dirty="0"/>
              <a:t> </a:t>
            </a:r>
            <a:r>
              <a:rPr lang="en-US" sz="2000" dirty="0" err="1"/>
              <a:t>poate</a:t>
            </a:r>
            <a:r>
              <a:rPr lang="en-US" sz="2000" dirty="0"/>
              <a:t> fi </a:t>
            </a:r>
            <a:r>
              <a:rPr lang="en-US" sz="2000" dirty="0" err="1"/>
              <a:t>asigurată</a:t>
            </a:r>
            <a:r>
              <a:rPr lang="en-US" sz="2000" dirty="0"/>
              <a:t> </a:t>
            </a:r>
            <a:r>
              <a:rPr lang="en-US" sz="2000" dirty="0" err="1"/>
              <a:t>prin</a:t>
            </a:r>
            <a:r>
              <a:rPr lang="en-US" sz="2000" dirty="0"/>
              <a:t> </a:t>
            </a:r>
            <a:r>
              <a:rPr lang="en-US" sz="2000" dirty="0" err="1"/>
              <a:t>calibrarea</a:t>
            </a:r>
            <a:r>
              <a:rPr lang="en-US" sz="2000" dirty="0"/>
              <a:t> </a:t>
            </a:r>
            <a:r>
              <a:rPr lang="en-US" sz="2000" dirty="0" err="1"/>
              <a:t>unui</a:t>
            </a:r>
            <a:r>
              <a:rPr lang="en-US" sz="2000" dirty="0"/>
              <a:t> </a:t>
            </a:r>
            <a:r>
              <a:rPr lang="en-US" sz="2000" dirty="0" err="1"/>
              <a:t>sistem</a:t>
            </a:r>
            <a:r>
              <a:rPr lang="en-US" sz="2000" dirty="0"/>
              <a:t> de </a:t>
            </a:r>
            <a:r>
              <a:rPr lang="en-US" sz="2000" dirty="0" err="1"/>
              <a:t>măsurare</a:t>
            </a:r>
            <a:r>
              <a:rPr lang="en-US" sz="2000" dirty="0"/>
              <a:t> cu un </a:t>
            </a:r>
            <a:r>
              <a:rPr lang="en-US" sz="2000" dirty="0" err="1"/>
              <a:t>calibrant</a:t>
            </a:r>
            <a:r>
              <a:rPr lang="en-US" sz="2000" dirty="0"/>
              <a:t> </a:t>
            </a:r>
            <a:r>
              <a:rPr lang="en-US" sz="2000" dirty="0" err="1"/>
              <a:t>corespunzător</a:t>
            </a:r>
            <a:r>
              <a:rPr lang="en-US" sz="2000" dirty="0"/>
              <a:t>, care </a:t>
            </a:r>
            <a:r>
              <a:rPr lang="en-US" sz="2000" dirty="0" err="1"/>
              <a:t>trebuie</a:t>
            </a:r>
            <a:r>
              <a:rPr lang="en-US" sz="2000" dirty="0"/>
              <a:t> </a:t>
            </a:r>
            <a:r>
              <a:rPr lang="en-US" sz="2000" dirty="0" err="1"/>
              <a:t>să</a:t>
            </a:r>
            <a:r>
              <a:rPr lang="en-US" sz="2000" dirty="0"/>
              <a:t> </a:t>
            </a:r>
            <a:r>
              <a:rPr lang="en-US" sz="2000" dirty="0" err="1"/>
              <a:t>aibă</a:t>
            </a:r>
            <a:r>
              <a:rPr lang="en-US" sz="2000" dirty="0"/>
              <a:t> </a:t>
            </a:r>
            <a:r>
              <a:rPr lang="en-US" sz="2000" dirty="0" err="1"/>
              <a:t>caracteristicile</a:t>
            </a:r>
            <a:r>
              <a:rPr lang="en-US" sz="2000" dirty="0"/>
              <a:t> </a:t>
            </a:r>
            <a:r>
              <a:rPr lang="en-US" sz="2000" dirty="0" err="1"/>
              <a:t>unui</a:t>
            </a:r>
            <a:r>
              <a:rPr lang="en-US" sz="2000" dirty="0"/>
              <a:t> </a:t>
            </a:r>
            <a:r>
              <a:rPr lang="ro-RO" sz="2000" dirty="0"/>
              <a:t>material  </a:t>
            </a:r>
            <a:r>
              <a:rPr lang="en-US" sz="2000" dirty="0" err="1"/>
              <a:t>certificat</a:t>
            </a:r>
            <a:r>
              <a:rPr lang="ro-RO" sz="2000" dirty="0"/>
              <a:t> </a:t>
            </a:r>
            <a:r>
              <a:rPr lang="en-US" sz="2000" dirty="0"/>
              <a:t>de </a:t>
            </a:r>
            <a:r>
              <a:rPr lang="en-US" sz="2000" dirty="0" err="1"/>
              <a:t>referință</a:t>
            </a:r>
            <a:r>
              <a:rPr lang="en-US" sz="2000" dirty="0"/>
              <a:t> (CRM). </a:t>
            </a:r>
            <a:endParaRPr lang="ro-RO" sz="2000" dirty="0"/>
          </a:p>
          <a:p>
            <a:pPr marL="0" indent="0">
              <a:buNone/>
            </a:pPr>
            <a:r>
              <a:rPr lang="en-US" sz="2000" dirty="0"/>
              <a:t>CRM-</a:t>
            </a:r>
            <a:r>
              <a:rPr lang="en-US" sz="2000" dirty="0" err="1"/>
              <a:t>urile</a:t>
            </a:r>
            <a:r>
              <a:rPr lang="en-US" sz="2000" dirty="0"/>
              <a:t> </a:t>
            </a:r>
            <a:r>
              <a:rPr lang="en-US" sz="2000" dirty="0" err="1"/>
              <a:t>sunt</a:t>
            </a:r>
            <a:r>
              <a:rPr lang="en-US" sz="2000" dirty="0"/>
              <a:t> </a:t>
            </a:r>
            <a:r>
              <a:rPr lang="en-US" sz="2000" dirty="0" err="1"/>
              <a:t>caracterizate</a:t>
            </a:r>
            <a:r>
              <a:rPr lang="en-US" sz="2000" dirty="0"/>
              <a:t> </a:t>
            </a:r>
            <a:r>
              <a:rPr lang="en-US" sz="2000" dirty="0" err="1"/>
              <a:t>printr</a:t>
            </a:r>
            <a:r>
              <a:rPr lang="en-US" sz="2000" dirty="0"/>
              <a:t>-o </a:t>
            </a:r>
            <a:r>
              <a:rPr lang="en-US" sz="2000" dirty="0" err="1"/>
              <a:t>procedură</a:t>
            </a:r>
            <a:r>
              <a:rPr lang="en-US" sz="2000" dirty="0"/>
              <a:t> </a:t>
            </a:r>
            <a:r>
              <a:rPr lang="en-US" sz="2000" dirty="0" err="1"/>
              <a:t>validă</a:t>
            </a:r>
            <a:r>
              <a:rPr lang="en-US" sz="2000" dirty="0"/>
              <a:t> </a:t>
            </a:r>
            <a:r>
              <a:rPr lang="en-US" sz="2000" dirty="0" err="1"/>
              <a:t>metrologic</a:t>
            </a:r>
            <a:r>
              <a:rPr lang="en-US" sz="2000" dirty="0"/>
              <a:t> </a:t>
            </a:r>
            <a:r>
              <a:rPr lang="en-US" sz="2000" dirty="0" err="1"/>
              <a:t>și</a:t>
            </a:r>
            <a:r>
              <a:rPr lang="en-US" sz="2000" dirty="0"/>
              <a:t> vin cu </a:t>
            </a:r>
            <a:r>
              <a:rPr lang="ro-RO" sz="2000" dirty="0"/>
              <a:t>un </a:t>
            </a:r>
            <a:r>
              <a:rPr lang="en-US" sz="2000" dirty="0" err="1"/>
              <a:t>certificat</a:t>
            </a:r>
            <a:r>
              <a:rPr lang="en-US" sz="2000" dirty="0"/>
              <a:t>, care </a:t>
            </a:r>
            <a:r>
              <a:rPr lang="en-US" sz="2000" dirty="0" err="1"/>
              <a:t>rezumă</a:t>
            </a:r>
            <a:r>
              <a:rPr lang="en-US" sz="2000" dirty="0"/>
              <a:t> </a:t>
            </a:r>
            <a:r>
              <a:rPr lang="en-US" sz="2000" dirty="0" err="1"/>
              <a:t>valoarea</a:t>
            </a:r>
            <a:r>
              <a:rPr lang="en-US" sz="2000" dirty="0"/>
              <a:t> </a:t>
            </a:r>
            <a:r>
              <a:rPr lang="en-US" sz="2000" dirty="0" err="1"/>
              <a:t>certificată</a:t>
            </a:r>
            <a:r>
              <a:rPr lang="en-US" sz="2000" dirty="0"/>
              <a:t>, </a:t>
            </a:r>
            <a:r>
              <a:rPr lang="en-US" sz="2000" dirty="0" err="1"/>
              <a:t>incertitudinea</a:t>
            </a:r>
            <a:r>
              <a:rPr lang="en-US" sz="2000" dirty="0"/>
              <a:t> </a:t>
            </a:r>
            <a:r>
              <a:rPr lang="en-US" sz="2000" dirty="0" err="1"/>
              <a:t>corespunzătoare</a:t>
            </a:r>
            <a:r>
              <a:rPr lang="en-US" sz="2000" dirty="0"/>
              <a:t>, o </a:t>
            </a:r>
            <a:r>
              <a:rPr lang="en-US" sz="2000" dirty="0" err="1"/>
              <a:t>declarație</a:t>
            </a:r>
            <a:r>
              <a:rPr lang="en-US" sz="2000" dirty="0"/>
              <a:t> </a:t>
            </a:r>
            <a:r>
              <a:rPr lang="en-US" sz="2000" dirty="0" err="1"/>
              <a:t>legată</a:t>
            </a:r>
            <a:r>
              <a:rPr lang="en-US" sz="2000" dirty="0"/>
              <a:t> de</a:t>
            </a:r>
            <a:r>
              <a:rPr lang="ro-RO" sz="2000" dirty="0"/>
              <a:t>c</a:t>
            </a:r>
            <a:r>
              <a:rPr lang="en-US" sz="2000" dirty="0" err="1"/>
              <a:t>trasabilitate</a:t>
            </a:r>
            <a:r>
              <a:rPr lang="en-US" sz="2000" dirty="0"/>
              <a:t> </a:t>
            </a:r>
            <a:r>
              <a:rPr lang="en-US" sz="2000" dirty="0" err="1"/>
              <a:t>metrologică</a:t>
            </a:r>
            <a:r>
              <a:rPr lang="en-US" sz="2000" dirty="0"/>
              <a:t> </a:t>
            </a:r>
            <a:r>
              <a:rPr lang="en-US" sz="2000" dirty="0" err="1"/>
              <a:t>și</a:t>
            </a:r>
            <a:r>
              <a:rPr lang="en-US" sz="2000" dirty="0"/>
              <a:t> o </a:t>
            </a:r>
            <a:r>
              <a:rPr lang="en-US" sz="2000" dirty="0" err="1"/>
              <a:t>referire</a:t>
            </a:r>
            <a:r>
              <a:rPr lang="en-US" sz="2000" dirty="0"/>
              <a:t> la </a:t>
            </a:r>
            <a:r>
              <a:rPr lang="en-US" sz="2000" dirty="0" err="1"/>
              <a:t>metoda</a:t>
            </a:r>
            <a:r>
              <a:rPr lang="en-US" sz="2000" dirty="0"/>
              <a:t>(</a:t>
            </a:r>
            <a:r>
              <a:rPr lang="en-US" sz="2000" dirty="0" err="1"/>
              <a:t>ele</a:t>
            </a:r>
            <a:r>
              <a:rPr lang="en-US" sz="2000" dirty="0"/>
              <a:t>) de </a:t>
            </a:r>
            <a:r>
              <a:rPr lang="en-US" sz="2000" dirty="0" err="1"/>
              <a:t>măsurare</a:t>
            </a:r>
            <a:r>
              <a:rPr lang="en-US" sz="2000" dirty="0"/>
              <a:t> </a:t>
            </a:r>
            <a:r>
              <a:rPr lang="en-US" sz="2000" dirty="0" err="1"/>
              <a:t>utilizată</a:t>
            </a:r>
            <a:r>
              <a:rPr lang="en-US" sz="2000" dirty="0"/>
              <a:t>(e).</a:t>
            </a:r>
            <a:r>
              <a:rPr lang="ro-RO" sz="2000" dirty="0"/>
              <a:t> </a:t>
            </a:r>
            <a:r>
              <a:rPr lang="en-US" sz="2000" dirty="0"/>
              <a:t>Dacă ne </a:t>
            </a:r>
            <a:r>
              <a:rPr lang="en-US" sz="2000" dirty="0" err="1"/>
              <a:t>uităm</a:t>
            </a:r>
            <a:r>
              <a:rPr lang="en-US" sz="2000" dirty="0"/>
              <a:t> la un CRM </a:t>
            </a:r>
            <a:r>
              <a:rPr lang="en-US" sz="2000" dirty="0" err="1"/>
              <a:t>pentru</a:t>
            </a:r>
            <a:r>
              <a:rPr lang="en-US" sz="2000" dirty="0"/>
              <a:t> </a:t>
            </a:r>
            <a:r>
              <a:rPr lang="en-US" sz="2000" dirty="0" err="1"/>
              <a:t>măsurători</a:t>
            </a:r>
            <a:r>
              <a:rPr lang="en-US" sz="2000" dirty="0"/>
              <a:t> de </a:t>
            </a:r>
            <a:r>
              <a:rPr lang="en-US" sz="2000" dirty="0" err="1"/>
              <a:t>grosime</a:t>
            </a:r>
            <a:r>
              <a:rPr lang="en-US" sz="2000" dirty="0"/>
              <a:t> </a:t>
            </a:r>
            <a:r>
              <a:rPr lang="ro-RO" sz="2000" dirty="0"/>
              <a:t>cert</a:t>
            </a:r>
            <a:r>
              <a:rPr lang="en-US" sz="2000" dirty="0" err="1"/>
              <a:t>icatul</a:t>
            </a:r>
            <a:r>
              <a:rPr lang="en-US" sz="2000" dirty="0"/>
              <a:t> </a:t>
            </a:r>
            <a:r>
              <a:rPr lang="en-US" sz="2000" dirty="0" err="1"/>
              <a:t>precizează</a:t>
            </a:r>
            <a:r>
              <a:rPr lang="en-US" sz="2000" dirty="0"/>
              <a:t> </a:t>
            </a:r>
            <a:r>
              <a:rPr lang="en-US" sz="2000" dirty="0" err="1"/>
              <a:t>grosimea</a:t>
            </a:r>
            <a:r>
              <a:rPr lang="en-US" sz="2000" dirty="0"/>
              <a:t> </a:t>
            </a:r>
            <a:r>
              <a:rPr lang="en-US" sz="2000" dirty="0" err="1"/>
              <a:t>certificată</a:t>
            </a:r>
            <a:r>
              <a:rPr lang="en-US" sz="2000" dirty="0"/>
              <a:t>, o </a:t>
            </a:r>
            <a:r>
              <a:rPr lang="en-US" sz="2000" dirty="0" err="1"/>
              <a:t>formulă</a:t>
            </a:r>
            <a:r>
              <a:rPr lang="en-US" sz="2000" dirty="0"/>
              <a:t> de </a:t>
            </a:r>
            <a:r>
              <a:rPr lang="en-US" sz="2000" dirty="0" err="1"/>
              <a:t>dispersie</a:t>
            </a:r>
            <a:r>
              <a:rPr lang="en-US" sz="2000" dirty="0"/>
              <a:t> a </a:t>
            </a:r>
            <a:r>
              <a:rPr lang="en-US" sz="2000" dirty="0" err="1"/>
              <a:t>indicelui</a:t>
            </a:r>
            <a:r>
              <a:rPr lang="en-US" sz="2000" dirty="0"/>
              <a:t> de </a:t>
            </a:r>
            <a:r>
              <a:rPr lang="en-US" sz="2000" dirty="0" err="1"/>
              <a:t>refracție</a:t>
            </a:r>
            <a:r>
              <a:rPr lang="en-US" sz="2000" dirty="0"/>
              <a:t> </a:t>
            </a:r>
            <a:r>
              <a:rPr lang="en-US" sz="2000" dirty="0" err="1"/>
              <a:t>pentru</a:t>
            </a:r>
            <a:r>
              <a:rPr lang="en-US" sz="2000" dirty="0"/>
              <a:t> o </a:t>
            </a:r>
            <a:r>
              <a:rPr lang="en-US" sz="2000" dirty="0" err="1"/>
              <a:t>anumită</a:t>
            </a:r>
            <a:r>
              <a:rPr lang="en-US" sz="2000" dirty="0"/>
              <a:t> </a:t>
            </a:r>
            <a:r>
              <a:rPr lang="en-US" sz="2000" dirty="0" err="1"/>
              <a:t>lungime</a:t>
            </a:r>
            <a:r>
              <a:rPr lang="en-US" sz="2000" dirty="0"/>
              <a:t> de </a:t>
            </a:r>
            <a:r>
              <a:rPr lang="en-US" sz="2000" dirty="0" err="1"/>
              <a:t>undă</a:t>
            </a:r>
            <a:r>
              <a:rPr lang="ro-RO" sz="2000" dirty="0"/>
              <a:t>, </a:t>
            </a:r>
            <a:r>
              <a:rPr lang="en-US" sz="2000" dirty="0" err="1"/>
              <a:t>intervalul</a:t>
            </a:r>
            <a:r>
              <a:rPr lang="en-US" sz="2000" dirty="0"/>
              <a:t> </a:t>
            </a:r>
            <a:r>
              <a:rPr lang="en-US" sz="2000" dirty="0" err="1"/>
              <a:t>și</a:t>
            </a:r>
            <a:r>
              <a:rPr lang="en-US" sz="2000" dirty="0"/>
              <a:t> </a:t>
            </a:r>
            <a:r>
              <a:rPr lang="en-US" sz="2000" dirty="0" err="1"/>
              <a:t>incertitudini</a:t>
            </a:r>
            <a:r>
              <a:rPr lang="en-US" sz="2000" dirty="0"/>
              <a:t> </a:t>
            </a:r>
            <a:r>
              <a:rPr lang="en-US" sz="2000" dirty="0" err="1"/>
              <a:t>corespunzătoare</a:t>
            </a:r>
            <a:r>
              <a:rPr lang="en-US" sz="2000" dirty="0"/>
              <a:t>. În plus, CRM-</a:t>
            </a:r>
            <a:r>
              <a:rPr lang="en-US" sz="2000" dirty="0" err="1"/>
              <a:t>ul</a:t>
            </a:r>
            <a:r>
              <a:rPr lang="en-US" sz="2000" dirty="0"/>
              <a:t> </a:t>
            </a:r>
            <a:r>
              <a:rPr lang="en-US" sz="2000" dirty="0" err="1"/>
              <a:t>poate</a:t>
            </a:r>
            <a:r>
              <a:rPr lang="en-US" sz="2000" dirty="0"/>
              <a:t> fi </a:t>
            </a:r>
            <a:r>
              <a:rPr lang="en-US" sz="2000" dirty="0" err="1"/>
              <a:t>caracterizat</a:t>
            </a:r>
            <a:r>
              <a:rPr lang="en-US" sz="2000" dirty="0"/>
              <a:t> cu </a:t>
            </a:r>
            <a:r>
              <a:rPr lang="en-US" sz="2000" dirty="0" err="1"/>
              <a:t>mai</a:t>
            </a:r>
            <a:r>
              <a:rPr lang="en-US" sz="2000" dirty="0"/>
              <a:t> </a:t>
            </a:r>
            <a:r>
              <a:rPr lang="en-US" sz="2000" dirty="0" err="1"/>
              <a:t>multe</a:t>
            </a:r>
            <a:r>
              <a:rPr lang="ro-RO" sz="2000" dirty="0"/>
              <a:t> </a:t>
            </a:r>
            <a:r>
              <a:rPr lang="en-US" sz="2000" dirty="0" err="1"/>
              <a:t>tehnici</a:t>
            </a:r>
            <a:r>
              <a:rPr lang="en-US" sz="2000" dirty="0"/>
              <a:t> de </a:t>
            </a:r>
            <a:r>
              <a:rPr lang="en-US" sz="2000" dirty="0" err="1"/>
              <a:t>sondare</a:t>
            </a:r>
            <a:r>
              <a:rPr lang="en-US" sz="2000" dirty="0"/>
              <a:t> </a:t>
            </a:r>
            <a:r>
              <a:rPr lang="en-US" sz="2000" dirty="0" err="1"/>
              <a:t>independentă</a:t>
            </a:r>
            <a:r>
              <a:rPr lang="en-US" sz="2000" dirty="0"/>
              <a:t> a </a:t>
            </a:r>
            <a:r>
              <a:rPr lang="en-US" sz="2000" dirty="0" err="1"/>
              <a:t>grosimii</a:t>
            </a:r>
            <a:r>
              <a:rPr lang="en-US" sz="2000" dirty="0"/>
              <a:t> </a:t>
            </a:r>
            <a:r>
              <a:rPr lang="en-US" sz="2000" dirty="0" err="1"/>
              <a:t>și</a:t>
            </a:r>
            <a:r>
              <a:rPr lang="en-US" sz="2000" dirty="0"/>
              <a:t> a </a:t>
            </a:r>
            <a:r>
              <a:rPr lang="en-US" sz="2000" dirty="0" err="1"/>
              <a:t>indicelui</a:t>
            </a:r>
            <a:r>
              <a:rPr lang="en-US" sz="2000" dirty="0"/>
              <a:t> de </a:t>
            </a:r>
            <a:r>
              <a:rPr lang="en-US" sz="2000" dirty="0" err="1"/>
              <a:t>refracție</a:t>
            </a:r>
            <a:r>
              <a:rPr lang="en-US" sz="2000" dirty="0"/>
              <a:t>.</a:t>
            </a:r>
          </a:p>
        </p:txBody>
      </p:sp>
    </p:spTree>
    <p:extLst>
      <p:ext uri="{BB962C8B-B14F-4D97-AF65-F5344CB8AC3E}">
        <p14:creationId xmlns:p14="http://schemas.microsoft.com/office/powerpoint/2010/main" val="3797704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Măsurand</a:t>
            </a:r>
            <a:endParaRPr lang="en-US" dirty="0"/>
          </a:p>
        </p:txBody>
      </p:sp>
      <p:sp>
        <p:nvSpPr>
          <p:cNvPr id="3" name="Content Placeholder 2"/>
          <p:cNvSpPr>
            <a:spLocks noGrp="1"/>
          </p:cNvSpPr>
          <p:nvPr>
            <p:ph idx="1"/>
          </p:nvPr>
        </p:nvSpPr>
        <p:spPr>
          <a:xfrm>
            <a:off x="457200" y="1951038"/>
            <a:ext cx="8686800" cy="4525962"/>
          </a:xfrm>
        </p:spPr>
        <p:txBody>
          <a:bodyPr/>
          <a:lstStyle/>
          <a:p>
            <a:r>
              <a:rPr lang="ro-RO" sz="2000" b="1" dirty="0"/>
              <a:t>Măsurandul – este cantitatea necesară de măsurat (cea ce măsurăm)</a:t>
            </a:r>
          </a:p>
          <a:p>
            <a:pPr marL="0" indent="0">
              <a:buNone/>
            </a:pPr>
            <a:r>
              <a:rPr lang="en-US" sz="2000" dirty="0"/>
              <a:t>De </a:t>
            </a:r>
            <a:r>
              <a:rPr lang="en-US" sz="2000" dirty="0" err="1"/>
              <a:t>obicei</a:t>
            </a:r>
            <a:r>
              <a:rPr lang="en-US" sz="2000" dirty="0"/>
              <a:t>, </a:t>
            </a:r>
            <a:r>
              <a:rPr lang="en-US" sz="2000" dirty="0" err="1"/>
              <a:t>această</a:t>
            </a:r>
            <a:r>
              <a:rPr lang="en-US" sz="2000" dirty="0"/>
              <a:t> </a:t>
            </a:r>
            <a:r>
              <a:rPr lang="en-US" sz="2000" dirty="0" err="1"/>
              <a:t>cantitate</a:t>
            </a:r>
            <a:r>
              <a:rPr lang="en-US" sz="2000" dirty="0"/>
              <a:t> </a:t>
            </a:r>
            <a:r>
              <a:rPr lang="en-US" sz="2000" dirty="0" err="1"/>
              <a:t>corespunde</a:t>
            </a:r>
            <a:r>
              <a:rPr lang="en-US" sz="2000" dirty="0"/>
              <a:t> </a:t>
            </a:r>
            <a:r>
              <a:rPr lang="en-US" sz="2000" dirty="0" err="1"/>
              <a:t>unei</a:t>
            </a:r>
            <a:r>
              <a:rPr lang="en-US" sz="2000" dirty="0"/>
              <a:t> </a:t>
            </a:r>
            <a:r>
              <a:rPr lang="en-US" sz="2000" dirty="0" err="1"/>
              <a:t>proprietăți</a:t>
            </a:r>
            <a:r>
              <a:rPr lang="en-US" sz="2000" dirty="0"/>
              <a:t> (</a:t>
            </a:r>
            <a:r>
              <a:rPr lang="ro-RO" sz="2000" dirty="0"/>
              <a:t>e.g.</a:t>
            </a:r>
            <a:r>
              <a:rPr lang="en-US" sz="2000" dirty="0"/>
              <a:t> </a:t>
            </a:r>
            <a:r>
              <a:rPr lang="en-US" sz="2000" dirty="0" err="1"/>
              <a:t>dimensiune</a:t>
            </a:r>
            <a:r>
              <a:rPr lang="en-US" sz="2000" dirty="0"/>
              <a:t>, </a:t>
            </a:r>
            <a:r>
              <a:rPr lang="en-US" sz="2000" dirty="0" err="1"/>
              <a:t>compoziție</a:t>
            </a:r>
            <a:r>
              <a:rPr lang="en-US" sz="2000" dirty="0"/>
              <a:t>, </a:t>
            </a:r>
            <a:r>
              <a:rPr lang="en-US" sz="2000" dirty="0" err="1"/>
              <a:t>temperatură</a:t>
            </a:r>
            <a:r>
              <a:rPr lang="en-US" sz="2000" dirty="0"/>
              <a:t>, </a:t>
            </a:r>
            <a:r>
              <a:rPr lang="en-US" sz="2000" dirty="0" err="1"/>
              <a:t>rezistență</a:t>
            </a:r>
            <a:r>
              <a:rPr lang="en-US" sz="2000" dirty="0"/>
              <a:t>) a </a:t>
            </a:r>
            <a:r>
              <a:rPr lang="en-US" sz="2000" dirty="0" err="1"/>
              <a:t>unui</a:t>
            </a:r>
            <a:r>
              <a:rPr lang="ro-RO" sz="2000" dirty="0"/>
              <a:t> </a:t>
            </a:r>
            <a:r>
              <a:rPr lang="en-US" sz="2000" dirty="0" err="1"/>
              <a:t>obiect</a:t>
            </a:r>
            <a:r>
              <a:rPr lang="en-US" sz="2000" dirty="0"/>
              <a:t> de </a:t>
            </a:r>
            <a:r>
              <a:rPr lang="en-US" sz="2000" dirty="0" err="1"/>
              <a:t>măsurare</a:t>
            </a:r>
            <a:r>
              <a:rPr lang="en-US" sz="2000" dirty="0"/>
              <a:t> (un </a:t>
            </a:r>
            <a:r>
              <a:rPr lang="en-US" sz="2000" dirty="0" err="1"/>
              <a:t>fenomen</a:t>
            </a:r>
            <a:r>
              <a:rPr lang="en-US" sz="2000" dirty="0"/>
              <a:t>, </a:t>
            </a:r>
            <a:r>
              <a:rPr lang="en-US" sz="2000" dirty="0" err="1"/>
              <a:t>corp</a:t>
            </a:r>
            <a:r>
              <a:rPr lang="en-US" sz="2000" dirty="0"/>
              <a:t> </a:t>
            </a:r>
            <a:r>
              <a:rPr lang="en-US" sz="2000" dirty="0" err="1"/>
              <a:t>sau</a:t>
            </a:r>
            <a:r>
              <a:rPr lang="en-US" sz="2000" dirty="0"/>
              <a:t> </a:t>
            </a:r>
            <a:r>
              <a:rPr lang="en-US" sz="2000" dirty="0" err="1"/>
              <a:t>substanță</a:t>
            </a:r>
            <a:r>
              <a:rPr lang="en-US" sz="2000" dirty="0"/>
              <a:t>). </a:t>
            </a:r>
            <a:r>
              <a:rPr lang="en-US" sz="2000" dirty="0" err="1"/>
              <a:t>Acest</a:t>
            </a:r>
            <a:r>
              <a:rPr lang="en-US" sz="2000" dirty="0"/>
              <a:t> </a:t>
            </a:r>
            <a:r>
              <a:rPr lang="en-US" sz="2000" dirty="0" err="1"/>
              <a:t>lucru</a:t>
            </a:r>
            <a:r>
              <a:rPr lang="en-US" sz="2000" dirty="0"/>
              <a:t> </a:t>
            </a:r>
            <a:r>
              <a:rPr lang="en-US" sz="2000" dirty="0" err="1"/>
              <a:t>poate</a:t>
            </a:r>
            <a:r>
              <a:rPr lang="en-US" sz="2000" dirty="0"/>
              <a:t> </a:t>
            </a:r>
            <a:r>
              <a:rPr lang="en-US" sz="2000" dirty="0" err="1"/>
              <a:t>părea</a:t>
            </a:r>
            <a:r>
              <a:rPr lang="en-US" sz="2000" dirty="0"/>
              <a:t> evident, </a:t>
            </a:r>
            <a:r>
              <a:rPr lang="en-US" sz="2000" dirty="0" err="1"/>
              <a:t>dar</a:t>
            </a:r>
            <a:r>
              <a:rPr lang="en-US" sz="2000" dirty="0"/>
              <a:t> de </a:t>
            </a:r>
            <a:r>
              <a:rPr lang="en-US" sz="2000" dirty="0" err="1"/>
              <a:t>multe</a:t>
            </a:r>
            <a:r>
              <a:rPr lang="en-US" sz="2000" dirty="0"/>
              <a:t> </a:t>
            </a:r>
            <a:r>
              <a:rPr lang="en-US" sz="2000" dirty="0" err="1"/>
              <a:t>ori</a:t>
            </a:r>
            <a:r>
              <a:rPr lang="en-US" sz="2000" dirty="0"/>
              <a:t> nu </a:t>
            </a:r>
            <a:r>
              <a:rPr lang="en-US" sz="2000" dirty="0" err="1"/>
              <a:t>este</a:t>
            </a:r>
            <a:r>
              <a:rPr lang="en-US" sz="2000" dirty="0"/>
              <a:t>.</a:t>
            </a:r>
            <a:endParaRPr lang="ro-RO" sz="2000" dirty="0"/>
          </a:p>
          <a:p>
            <a:pPr marL="0" indent="0">
              <a:buNone/>
            </a:pPr>
            <a:r>
              <a:rPr lang="en-US" sz="2000" dirty="0" err="1"/>
              <a:t>Exempl</a:t>
            </a:r>
            <a:r>
              <a:rPr lang="ro-RO" sz="2000" dirty="0"/>
              <a:t>u</a:t>
            </a:r>
            <a:r>
              <a:rPr lang="en-US" sz="2000" dirty="0"/>
              <a:t>, cum </a:t>
            </a:r>
            <a:r>
              <a:rPr lang="en-US" sz="2000" dirty="0" err="1"/>
              <a:t>ar</a:t>
            </a:r>
            <a:r>
              <a:rPr lang="en-US" sz="2000" dirty="0"/>
              <a:t> fi </a:t>
            </a:r>
            <a:r>
              <a:rPr lang="en-US" sz="2000" dirty="0" err="1"/>
              <a:t>cel</a:t>
            </a:r>
            <a:r>
              <a:rPr lang="en-US" sz="2000" dirty="0"/>
              <a:t> al </a:t>
            </a:r>
            <a:r>
              <a:rPr lang="en-US" sz="2000" dirty="0" err="1"/>
              <a:t>dimensiunii</a:t>
            </a:r>
            <a:r>
              <a:rPr lang="en-US" sz="2000" dirty="0"/>
              <a:t> </a:t>
            </a:r>
            <a:r>
              <a:rPr lang="en-US" sz="2000" dirty="0" err="1"/>
              <a:t>particulelor</a:t>
            </a:r>
            <a:r>
              <a:rPr lang="en-US" sz="2000" dirty="0"/>
              <a:t>: o </a:t>
            </a:r>
            <a:r>
              <a:rPr lang="en-US" sz="2000" dirty="0" err="1"/>
              <a:t>dimensiune</a:t>
            </a:r>
            <a:r>
              <a:rPr lang="en-US" sz="2000" dirty="0"/>
              <a:t> a </a:t>
            </a:r>
            <a:r>
              <a:rPr lang="en-US" sz="2000" dirty="0" err="1"/>
              <a:t>particulei</a:t>
            </a:r>
            <a:r>
              <a:rPr lang="en-US" sz="2000" dirty="0"/>
              <a:t> </a:t>
            </a:r>
            <a:r>
              <a:rPr lang="en-US" sz="2000" dirty="0" err="1"/>
              <a:t>este</a:t>
            </a:r>
            <a:r>
              <a:rPr lang="en-US" sz="2000" dirty="0"/>
              <a:t> </a:t>
            </a:r>
            <a:r>
              <a:rPr lang="en-US" sz="2000" dirty="0" err="1"/>
              <a:t>ușor</a:t>
            </a:r>
            <a:r>
              <a:rPr lang="en-US" sz="2000" dirty="0"/>
              <a:t> de </a:t>
            </a:r>
            <a:r>
              <a:rPr lang="ro-RO" sz="2000" dirty="0"/>
              <a:t>solicitat</a:t>
            </a:r>
            <a:r>
              <a:rPr lang="en-US" sz="2000" dirty="0"/>
              <a:t>, </a:t>
            </a:r>
            <a:r>
              <a:rPr lang="en-US" sz="2000" dirty="0" err="1"/>
              <a:t>dar</a:t>
            </a:r>
            <a:r>
              <a:rPr lang="en-US" sz="2000" dirty="0"/>
              <a:t> a da un </a:t>
            </a:r>
            <a:r>
              <a:rPr lang="en-US" sz="2000" dirty="0" err="1"/>
              <a:t>răspuns</a:t>
            </a:r>
            <a:r>
              <a:rPr lang="en-US" sz="2000" dirty="0"/>
              <a:t> nu </a:t>
            </a:r>
            <a:r>
              <a:rPr lang="en-US" sz="2000" dirty="0" err="1"/>
              <a:t>este</a:t>
            </a:r>
            <a:r>
              <a:rPr lang="en-US" sz="2000" dirty="0"/>
              <a:t> </a:t>
            </a:r>
            <a:r>
              <a:rPr lang="en-US" sz="2000" dirty="0" err="1"/>
              <a:t>atât</a:t>
            </a:r>
            <a:r>
              <a:rPr lang="en-US" sz="2000" dirty="0"/>
              <a:t> de </a:t>
            </a:r>
            <a:r>
              <a:rPr lang="en-US" sz="2000" dirty="0" err="1"/>
              <a:t>ușor</a:t>
            </a:r>
            <a:r>
              <a:rPr lang="en-US" sz="2000" dirty="0"/>
              <a:t>. </a:t>
            </a:r>
            <a:r>
              <a:rPr lang="en-US" sz="2000" dirty="0" err="1"/>
              <a:t>Deoarece</a:t>
            </a:r>
            <a:r>
              <a:rPr lang="en-US" sz="2000" dirty="0"/>
              <a:t> </a:t>
            </a:r>
            <a:r>
              <a:rPr lang="en-US" sz="2000" dirty="0" err="1"/>
              <a:t>particulele</a:t>
            </a:r>
            <a:r>
              <a:rPr lang="en-US" sz="2000" dirty="0"/>
              <a:t> nu au o </a:t>
            </a:r>
            <a:r>
              <a:rPr lang="en-US" sz="2000" dirty="0" err="1"/>
              <a:t>formă</a:t>
            </a:r>
            <a:r>
              <a:rPr lang="en-US" sz="2000" dirty="0"/>
              <a:t> </a:t>
            </a:r>
            <a:r>
              <a:rPr lang="en-US" sz="2000" dirty="0" err="1"/>
              <a:t>regulată</a:t>
            </a:r>
            <a:r>
              <a:rPr lang="en-US" sz="2000" dirty="0"/>
              <a:t>, care </a:t>
            </a:r>
            <a:r>
              <a:rPr lang="en-US" sz="2000" dirty="0" err="1"/>
              <a:t>este</a:t>
            </a:r>
            <a:r>
              <a:rPr lang="en-US" sz="2000" dirty="0"/>
              <a:t> </a:t>
            </a:r>
            <a:r>
              <a:rPr lang="en-US" sz="2000" dirty="0" err="1"/>
              <a:t>dimensiune</a:t>
            </a:r>
            <a:r>
              <a:rPr lang="ro-RO" sz="2000" dirty="0"/>
              <a:t> </a:t>
            </a:r>
            <a:r>
              <a:rPr lang="en-US" sz="2000" dirty="0"/>
              <a:t>a</a:t>
            </a:r>
            <a:r>
              <a:rPr lang="ro-RO" sz="2000" dirty="0"/>
              <a:t> </a:t>
            </a:r>
            <a:r>
              <a:rPr lang="en-US" sz="2000" dirty="0"/>
              <a:t>fi </a:t>
            </a:r>
            <a:r>
              <a:rPr lang="en-US" sz="2000" dirty="0" err="1"/>
              <a:t>măsurat</a:t>
            </a:r>
            <a:r>
              <a:rPr lang="ro-RO" sz="2000" dirty="0"/>
              <a:t>ă</a:t>
            </a:r>
            <a:r>
              <a:rPr lang="en-US" sz="2000" dirty="0"/>
              <a:t> </a:t>
            </a:r>
            <a:r>
              <a:rPr lang="en-US" sz="2000" dirty="0" err="1"/>
              <a:t>și</a:t>
            </a:r>
            <a:r>
              <a:rPr lang="en-US" sz="2000" dirty="0"/>
              <a:t> </a:t>
            </a:r>
            <a:r>
              <a:rPr lang="en-US" sz="2000" dirty="0" err="1"/>
              <a:t>raportat</a:t>
            </a:r>
            <a:r>
              <a:rPr lang="en-US" sz="2000" dirty="0"/>
              <a:t>? </a:t>
            </a:r>
            <a:r>
              <a:rPr lang="en-US" sz="2000" dirty="0" err="1"/>
              <a:t>Particulele</a:t>
            </a:r>
            <a:r>
              <a:rPr lang="en-US" sz="2000" dirty="0"/>
              <a:t> vin </a:t>
            </a:r>
            <a:r>
              <a:rPr lang="en-US" sz="2000" dirty="0" err="1"/>
              <a:t>adesea</a:t>
            </a:r>
            <a:r>
              <a:rPr lang="en-US" sz="2000" dirty="0"/>
              <a:t> </a:t>
            </a:r>
            <a:r>
              <a:rPr lang="en-US" sz="2000" dirty="0" err="1"/>
              <a:t>în</a:t>
            </a:r>
            <a:r>
              <a:rPr lang="en-US" sz="2000" dirty="0"/>
              <a:t> </a:t>
            </a:r>
            <a:r>
              <a:rPr lang="en-US" sz="2000" dirty="0" err="1"/>
              <a:t>grupuri</a:t>
            </a:r>
            <a:r>
              <a:rPr lang="en-US" sz="2000" dirty="0"/>
              <a:t> </a:t>
            </a:r>
            <a:r>
              <a:rPr lang="en-US" sz="2000" dirty="0" err="1"/>
              <a:t>mari</a:t>
            </a:r>
            <a:r>
              <a:rPr lang="en-US" sz="2000" dirty="0"/>
              <a:t>: </a:t>
            </a:r>
            <a:r>
              <a:rPr lang="en-US" sz="2000" dirty="0" err="1"/>
              <a:t>este</a:t>
            </a:r>
            <a:r>
              <a:rPr lang="en-US" sz="2000" dirty="0"/>
              <a:t> </a:t>
            </a:r>
            <a:r>
              <a:rPr lang="en-US" sz="2000" dirty="0" err="1"/>
              <a:t>acceptabilă</a:t>
            </a:r>
            <a:r>
              <a:rPr lang="en-US" sz="2000" dirty="0"/>
              <a:t> o </a:t>
            </a:r>
            <a:r>
              <a:rPr lang="en-US" sz="2000" dirty="0" err="1"/>
              <a:t>dimensiune</a:t>
            </a:r>
            <a:r>
              <a:rPr lang="en-US" sz="2000" dirty="0"/>
              <a:t> </a:t>
            </a:r>
            <a:r>
              <a:rPr lang="en-US" sz="2000" dirty="0" err="1"/>
              <a:t>medie</a:t>
            </a:r>
            <a:r>
              <a:rPr lang="en-US" sz="2000" dirty="0"/>
              <a:t> </a:t>
            </a:r>
            <a:r>
              <a:rPr lang="en-US" sz="2000" dirty="0" err="1"/>
              <a:t>pentru</a:t>
            </a:r>
            <a:r>
              <a:rPr lang="en-US" sz="2000" dirty="0"/>
              <a:t> </a:t>
            </a:r>
            <a:r>
              <a:rPr lang="en-US" sz="2000" dirty="0" err="1"/>
              <a:t>toți</a:t>
            </a:r>
            <a:r>
              <a:rPr lang="en-US" sz="2000" dirty="0"/>
              <a:t>? </a:t>
            </a:r>
            <a:endParaRPr lang="ro-RO" sz="2000" b="1" dirty="0"/>
          </a:p>
          <a:p>
            <a:pPr marL="0" indent="0">
              <a:buNone/>
            </a:pPr>
            <a:r>
              <a:rPr lang="ro-RO" sz="2000" b="1" dirty="0"/>
              <a:t>D</a:t>
            </a:r>
            <a:r>
              <a:rPr lang="en-US" sz="2000" b="1" dirty="0" err="1"/>
              <a:t>escrierea</a:t>
            </a:r>
            <a:r>
              <a:rPr lang="en-US" sz="2000" b="1" dirty="0"/>
              <a:t> </a:t>
            </a:r>
            <a:r>
              <a:rPr lang="en-US" sz="2000" b="1" dirty="0" err="1"/>
              <a:t>corectă</a:t>
            </a:r>
            <a:r>
              <a:rPr lang="en-US" sz="2000" b="1" dirty="0"/>
              <a:t> </a:t>
            </a:r>
            <a:r>
              <a:rPr lang="en-US" sz="2000" b="1" dirty="0" err="1"/>
              <a:t>și</a:t>
            </a:r>
            <a:r>
              <a:rPr lang="en-US" sz="2000" b="1" dirty="0"/>
              <a:t> </a:t>
            </a:r>
            <a:r>
              <a:rPr lang="en-US" sz="2000" b="1" dirty="0" err="1"/>
              <a:t>completă</a:t>
            </a:r>
            <a:r>
              <a:rPr lang="en-US" sz="2000" b="1" dirty="0"/>
              <a:t> a </a:t>
            </a:r>
            <a:r>
              <a:rPr lang="en-US" sz="2000" b="1" dirty="0" err="1"/>
              <a:t>măsurandului</a:t>
            </a:r>
            <a:r>
              <a:rPr lang="en-US" sz="2000" b="1" dirty="0"/>
              <a:t> </a:t>
            </a:r>
            <a:r>
              <a:rPr lang="en-US" sz="2000" b="1" dirty="0" err="1"/>
              <a:t>este</a:t>
            </a:r>
            <a:r>
              <a:rPr lang="en-US" sz="2000" b="1" dirty="0"/>
              <a:t>, </a:t>
            </a:r>
            <a:r>
              <a:rPr lang="en-US" sz="2000" b="1" dirty="0" err="1"/>
              <a:t>prin</a:t>
            </a:r>
            <a:r>
              <a:rPr lang="en-US" sz="2000" b="1" dirty="0"/>
              <a:t> </a:t>
            </a:r>
            <a:r>
              <a:rPr lang="en-US" sz="2000" b="1" dirty="0" err="1"/>
              <a:t>urmare</a:t>
            </a:r>
            <a:r>
              <a:rPr lang="en-US" sz="2000" b="1" dirty="0"/>
              <a:t>, prima </a:t>
            </a:r>
            <a:r>
              <a:rPr lang="en-US" sz="2000" b="1" dirty="0" err="1"/>
              <a:t>condiție</a:t>
            </a:r>
            <a:r>
              <a:rPr lang="en-US" sz="2000" b="1" dirty="0"/>
              <a:t> </a:t>
            </a:r>
            <a:r>
              <a:rPr lang="en-US" sz="2000" b="1" dirty="0" err="1"/>
              <a:t>prealabilă</a:t>
            </a:r>
            <a:r>
              <a:rPr lang="en-US" sz="2000" b="1" dirty="0"/>
              <a:t> </a:t>
            </a:r>
            <a:r>
              <a:rPr lang="en-US" sz="2000" b="1" dirty="0" err="1"/>
              <a:t>pentru</a:t>
            </a:r>
            <a:r>
              <a:rPr lang="en-US" sz="2000" b="1" dirty="0"/>
              <a:t> o </a:t>
            </a:r>
            <a:r>
              <a:rPr lang="en-US" sz="2000" b="1" dirty="0" err="1"/>
              <a:t>măsurare</a:t>
            </a:r>
            <a:r>
              <a:rPr lang="en-US" sz="2000" b="1" dirty="0"/>
              <a:t> de </a:t>
            </a:r>
            <a:r>
              <a:rPr lang="en-US" sz="2000" b="1" dirty="0" err="1"/>
              <a:t>succes</a:t>
            </a:r>
            <a:endParaRPr lang="en-US" sz="2000" b="1" dirty="0"/>
          </a:p>
        </p:txBody>
      </p:sp>
    </p:spTree>
    <p:extLst>
      <p:ext uri="{BB962C8B-B14F-4D97-AF65-F5344CB8AC3E}">
        <p14:creationId xmlns:p14="http://schemas.microsoft.com/office/powerpoint/2010/main" val="3373576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Certificatele de referință metrologică</a:t>
            </a:r>
            <a:endParaRPr lang="en-US" dirty="0"/>
          </a:p>
        </p:txBody>
      </p:sp>
      <p:sp>
        <p:nvSpPr>
          <p:cNvPr id="3" name="Content Placeholder 2"/>
          <p:cNvSpPr>
            <a:spLocks noGrp="1"/>
          </p:cNvSpPr>
          <p:nvPr>
            <p:ph idx="1"/>
          </p:nvPr>
        </p:nvSpPr>
        <p:spPr/>
        <p:txBody>
          <a:bodyPr/>
          <a:lstStyle/>
          <a:p>
            <a:r>
              <a:rPr lang="en-US" sz="2000" dirty="0"/>
              <a:t>CRM-</a:t>
            </a:r>
            <a:r>
              <a:rPr lang="en-US" sz="2000" dirty="0" err="1"/>
              <a:t>urile</a:t>
            </a:r>
            <a:r>
              <a:rPr lang="en-US" sz="2000" dirty="0"/>
              <a:t> </a:t>
            </a:r>
            <a:r>
              <a:rPr lang="en-US" sz="2000" dirty="0" err="1"/>
              <a:t>sunt</a:t>
            </a:r>
            <a:r>
              <a:rPr lang="en-US" sz="2000" dirty="0"/>
              <a:t> </a:t>
            </a:r>
            <a:r>
              <a:rPr lang="en-US" sz="2000" dirty="0" err="1"/>
              <a:t>caracterizate</a:t>
            </a:r>
            <a:r>
              <a:rPr lang="en-US" sz="2000" dirty="0"/>
              <a:t> </a:t>
            </a:r>
            <a:r>
              <a:rPr lang="en-US" sz="2000" dirty="0" err="1"/>
              <a:t>printr</a:t>
            </a:r>
            <a:r>
              <a:rPr lang="en-US" sz="2000" dirty="0"/>
              <a:t>-o </a:t>
            </a:r>
            <a:r>
              <a:rPr lang="en-US" sz="2000" dirty="0" err="1"/>
              <a:t>procedură</a:t>
            </a:r>
            <a:r>
              <a:rPr lang="en-US" sz="2000" dirty="0"/>
              <a:t> </a:t>
            </a:r>
            <a:r>
              <a:rPr lang="en-US" sz="2000" dirty="0" err="1"/>
              <a:t>validă</a:t>
            </a:r>
            <a:r>
              <a:rPr lang="en-US" sz="2000" dirty="0"/>
              <a:t> </a:t>
            </a:r>
            <a:r>
              <a:rPr lang="en-US" sz="2000" dirty="0" err="1"/>
              <a:t>metrologic</a:t>
            </a:r>
            <a:r>
              <a:rPr lang="en-US" sz="2000" dirty="0"/>
              <a:t> </a:t>
            </a:r>
            <a:r>
              <a:rPr lang="en-US" sz="2000" dirty="0" err="1"/>
              <a:t>și</a:t>
            </a:r>
            <a:r>
              <a:rPr lang="en-US" sz="2000" dirty="0"/>
              <a:t> vin cu </a:t>
            </a:r>
            <a:r>
              <a:rPr lang="ro-RO" sz="2000" dirty="0"/>
              <a:t>un </a:t>
            </a:r>
            <a:r>
              <a:rPr lang="en-US" sz="2000" dirty="0" err="1"/>
              <a:t>certificat</a:t>
            </a:r>
            <a:r>
              <a:rPr lang="en-US" sz="2000" dirty="0"/>
              <a:t>, care </a:t>
            </a:r>
            <a:r>
              <a:rPr lang="en-US" sz="2000" dirty="0" err="1"/>
              <a:t>rezumă</a:t>
            </a:r>
            <a:r>
              <a:rPr lang="en-US" sz="2000" dirty="0"/>
              <a:t> </a:t>
            </a:r>
            <a:r>
              <a:rPr lang="en-US" sz="2000" dirty="0" err="1"/>
              <a:t>valoarea</a:t>
            </a:r>
            <a:r>
              <a:rPr lang="en-US" sz="2000" dirty="0"/>
              <a:t> </a:t>
            </a:r>
            <a:r>
              <a:rPr lang="en-US" sz="2000" dirty="0" err="1"/>
              <a:t>certificată</a:t>
            </a:r>
            <a:r>
              <a:rPr lang="en-US" sz="2000" dirty="0"/>
              <a:t>, </a:t>
            </a:r>
            <a:r>
              <a:rPr lang="en-US" sz="2000" dirty="0" err="1"/>
              <a:t>incertitudinea</a:t>
            </a:r>
            <a:r>
              <a:rPr lang="en-US" sz="2000" dirty="0"/>
              <a:t> </a:t>
            </a:r>
            <a:r>
              <a:rPr lang="en-US" sz="2000" dirty="0" err="1"/>
              <a:t>corespunzătoare</a:t>
            </a:r>
            <a:r>
              <a:rPr lang="en-US" sz="2000" dirty="0"/>
              <a:t>, o </a:t>
            </a:r>
            <a:r>
              <a:rPr lang="en-US" sz="2000" dirty="0" err="1"/>
              <a:t>declarație</a:t>
            </a:r>
            <a:r>
              <a:rPr lang="en-US" sz="2000" dirty="0"/>
              <a:t> </a:t>
            </a:r>
            <a:r>
              <a:rPr lang="en-US" sz="2000" dirty="0" err="1"/>
              <a:t>legată</a:t>
            </a:r>
            <a:r>
              <a:rPr lang="en-US" sz="2000" dirty="0"/>
              <a:t> de</a:t>
            </a:r>
            <a:r>
              <a:rPr lang="ro-RO" sz="2000" dirty="0"/>
              <a:t> </a:t>
            </a:r>
            <a:r>
              <a:rPr lang="en-US" sz="2000" dirty="0" err="1"/>
              <a:t>trasabilitate</a:t>
            </a:r>
            <a:r>
              <a:rPr lang="en-US" sz="2000" dirty="0"/>
              <a:t> </a:t>
            </a:r>
            <a:r>
              <a:rPr lang="en-US" sz="2000" dirty="0" err="1"/>
              <a:t>metrologică</a:t>
            </a:r>
            <a:r>
              <a:rPr lang="en-US" sz="2000" dirty="0"/>
              <a:t> </a:t>
            </a:r>
            <a:r>
              <a:rPr lang="en-US" sz="2000" dirty="0" err="1"/>
              <a:t>și</a:t>
            </a:r>
            <a:r>
              <a:rPr lang="en-US" sz="2000" dirty="0"/>
              <a:t> o </a:t>
            </a:r>
            <a:r>
              <a:rPr lang="en-US" sz="2000" dirty="0" err="1"/>
              <a:t>referire</a:t>
            </a:r>
            <a:r>
              <a:rPr lang="en-US" sz="2000" dirty="0"/>
              <a:t> la </a:t>
            </a:r>
            <a:r>
              <a:rPr lang="en-US" sz="2000" dirty="0" err="1"/>
              <a:t>metoda</a:t>
            </a:r>
            <a:r>
              <a:rPr lang="en-US" sz="2000" dirty="0"/>
              <a:t>(</a:t>
            </a:r>
            <a:r>
              <a:rPr lang="en-US" sz="2000" dirty="0" err="1"/>
              <a:t>ele</a:t>
            </a:r>
            <a:r>
              <a:rPr lang="en-US" sz="2000" dirty="0"/>
              <a:t>) de </a:t>
            </a:r>
            <a:r>
              <a:rPr lang="en-US" sz="2000" dirty="0" err="1"/>
              <a:t>măsurare</a:t>
            </a:r>
            <a:r>
              <a:rPr lang="en-US" sz="2000" dirty="0"/>
              <a:t> </a:t>
            </a:r>
            <a:r>
              <a:rPr lang="en-US" sz="2000" dirty="0" err="1"/>
              <a:t>utilizată</a:t>
            </a:r>
            <a:r>
              <a:rPr lang="en-US" sz="2000" dirty="0"/>
              <a:t>(e).</a:t>
            </a:r>
            <a:r>
              <a:rPr lang="ro-RO" sz="2000" dirty="0"/>
              <a:t> </a:t>
            </a:r>
          </a:p>
          <a:p>
            <a:r>
              <a:rPr lang="en-US" sz="2000" dirty="0"/>
              <a:t>D</a:t>
            </a:r>
            <a:r>
              <a:rPr lang="ro-RO" sz="2000" dirty="0"/>
              <a:t>e exemplu</a:t>
            </a:r>
            <a:r>
              <a:rPr lang="en-US" sz="2000" dirty="0"/>
              <a:t> un CRM </a:t>
            </a:r>
            <a:r>
              <a:rPr lang="en-US" sz="2000" dirty="0" err="1"/>
              <a:t>pentru</a:t>
            </a:r>
            <a:r>
              <a:rPr lang="en-US" sz="2000" dirty="0"/>
              <a:t> </a:t>
            </a:r>
            <a:r>
              <a:rPr lang="en-US" sz="2000" dirty="0" err="1"/>
              <a:t>măsurători</a:t>
            </a:r>
            <a:r>
              <a:rPr lang="en-US" sz="2000" dirty="0"/>
              <a:t> de </a:t>
            </a:r>
            <a:r>
              <a:rPr lang="en-US" sz="2000" dirty="0" err="1"/>
              <a:t>grosime</a:t>
            </a:r>
            <a:r>
              <a:rPr lang="en-US" sz="2000" dirty="0"/>
              <a:t> </a:t>
            </a:r>
            <a:r>
              <a:rPr lang="ro-RO" sz="2000" dirty="0"/>
              <a:t>cert</a:t>
            </a:r>
            <a:r>
              <a:rPr lang="en-US" sz="2000" dirty="0" err="1"/>
              <a:t>icatul</a:t>
            </a:r>
            <a:r>
              <a:rPr lang="en-US" sz="2000" dirty="0"/>
              <a:t> </a:t>
            </a:r>
            <a:r>
              <a:rPr lang="en-US" sz="2000" dirty="0" err="1"/>
              <a:t>precizează</a:t>
            </a:r>
            <a:r>
              <a:rPr lang="en-US" sz="2000" dirty="0"/>
              <a:t> </a:t>
            </a:r>
            <a:r>
              <a:rPr lang="en-US" sz="2000" dirty="0" err="1"/>
              <a:t>grosimea</a:t>
            </a:r>
            <a:r>
              <a:rPr lang="en-US" sz="2000" dirty="0"/>
              <a:t> </a:t>
            </a:r>
            <a:r>
              <a:rPr lang="en-US" sz="2000" dirty="0" err="1"/>
              <a:t>certificată</a:t>
            </a:r>
            <a:r>
              <a:rPr lang="en-US" sz="2000" dirty="0"/>
              <a:t>, o </a:t>
            </a:r>
            <a:r>
              <a:rPr lang="en-US" sz="2000" dirty="0" err="1"/>
              <a:t>formulă</a:t>
            </a:r>
            <a:r>
              <a:rPr lang="en-US" sz="2000" dirty="0"/>
              <a:t> de </a:t>
            </a:r>
            <a:r>
              <a:rPr lang="en-US" sz="2000" dirty="0" err="1"/>
              <a:t>dispersie</a:t>
            </a:r>
            <a:r>
              <a:rPr lang="en-US" sz="2000" dirty="0"/>
              <a:t> a </a:t>
            </a:r>
            <a:r>
              <a:rPr lang="en-US" sz="2000" dirty="0" err="1"/>
              <a:t>indicelui</a:t>
            </a:r>
            <a:r>
              <a:rPr lang="en-US" sz="2000" dirty="0"/>
              <a:t> de </a:t>
            </a:r>
            <a:r>
              <a:rPr lang="en-US" sz="2000" dirty="0" err="1"/>
              <a:t>refracție</a:t>
            </a:r>
            <a:r>
              <a:rPr lang="en-US" sz="2000" dirty="0"/>
              <a:t> </a:t>
            </a:r>
            <a:r>
              <a:rPr lang="en-US" sz="2000" dirty="0" err="1"/>
              <a:t>pentru</a:t>
            </a:r>
            <a:r>
              <a:rPr lang="en-US" sz="2000" dirty="0"/>
              <a:t> o </a:t>
            </a:r>
            <a:r>
              <a:rPr lang="en-US" sz="2000" dirty="0" err="1"/>
              <a:t>anumită</a:t>
            </a:r>
            <a:r>
              <a:rPr lang="en-US" sz="2000" dirty="0"/>
              <a:t> </a:t>
            </a:r>
            <a:r>
              <a:rPr lang="en-US" sz="2000" dirty="0" err="1"/>
              <a:t>lungime</a:t>
            </a:r>
            <a:r>
              <a:rPr lang="en-US" sz="2000" dirty="0"/>
              <a:t> de </a:t>
            </a:r>
            <a:r>
              <a:rPr lang="en-US" sz="2000" dirty="0" err="1"/>
              <a:t>undă</a:t>
            </a:r>
            <a:r>
              <a:rPr lang="ro-RO" sz="2000" dirty="0"/>
              <a:t>, </a:t>
            </a:r>
            <a:r>
              <a:rPr lang="en-US" sz="2000" dirty="0" err="1"/>
              <a:t>intervalul</a:t>
            </a:r>
            <a:r>
              <a:rPr lang="en-US" sz="2000" dirty="0"/>
              <a:t> </a:t>
            </a:r>
            <a:r>
              <a:rPr lang="en-US" sz="2000" dirty="0" err="1"/>
              <a:t>și</a:t>
            </a:r>
            <a:r>
              <a:rPr lang="en-US" sz="2000" dirty="0"/>
              <a:t> </a:t>
            </a:r>
            <a:r>
              <a:rPr lang="en-US" sz="2000" dirty="0" err="1"/>
              <a:t>incertitudini</a:t>
            </a:r>
            <a:r>
              <a:rPr lang="en-US" sz="2000" dirty="0"/>
              <a:t> </a:t>
            </a:r>
            <a:r>
              <a:rPr lang="en-US" sz="2000" dirty="0" err="1"/>
              <a:t>corespunzătoare</a:t>
            </a:r>
            <a:r>
              <a:rPr lang="en-US" sz="2000" dirty="0"/>
              <a:t>. </a:t>
            </a:r>
            <a:endParaRPr lang="ro-RO" sz="2000" dirty="0"/>
          </a:p>
          <a:p>
            <a:r>
              <a:rPr lang="en-US" sz="2000" dirty="0"/>
              <a:t>CRM-</a:t>
            </a:r>
            <a:r>
              <a:rPr lang="en-US" sz="2000" dirty="0" err="1"/>
              <a:t>ul</a:t>
            </a:r>
            <a:r>
              <a:rPr lang="en-US" sz="2000" dirty="0"/>
              <a:t> </a:t>
            </a:r>
            <a:r>
              <a:rPr lang="en-US" sz="2000" dirty="0" err="1"/>
              <a:t>poate</a:t>
            </a:r>
            <a:r>
              <a:rPr lang="en-US" sz="2000" dirty="0"/>
              <a:t> fi </a:t>
            </a:r>
            <a:r>
              <a:rPr lang="en-US" sz="2000" dirty="0" err="1"/>
              <a:t>caracterizat</a:t>
            </a:r>
            <a:r>
              <a:rPr lang="en-US" sz="2000" dirty="0"/>
              <a:t> cu </a:t>
            </a:r>
            <a:r>
              <a:rPr lang="en-US" sz="2000" dirty="0" err="1"/>
              <a:t>mai</a:t>
            </a:r>
            <a:r>
              <a:rPr lang="en-US" sz="2000" dirty="0"/>
              <a:t> </a:t>
            </a:r>
            <a:r>
              <a:rPr lang="en-US" sz="2000" dirty="0" err="1"/>
              <a:t>multe</a:t>
            </a:r>
            <a:r>
              <a:rPr lang="ro-RO" sz="2000" dirty="0"/>
              <a:t> </a:t>
            </a:r>
            <a:r>
              <a:rPr lang="en-US" sz="2000" dirty="0" err="1"/>
              <a:t>tehnici</a:t>
            </a:r>
            <a:r>
              <a:rPr lang="en-US" sz="2000" dirty="0"/>
              <a:t> de </a:t>
            </a:r>
            <a:r>
              <a:rPr lang="en-US" sz="2000" dirty="0" err="1"/>
              <a:t>sondare</a:t>
            </a:r>
            <a:r>
              <a:rPr lang="en-US" sz="2000" dirty="0"/>
              <a:t> </a:t>
            </a:r>
            <a:r>
              <a:rPr lang="en-US" sz="2000" dirty="0" err="1"/>
              <a:t>independentă</a:t>
            </a:r>
            <a:r>
              <a:rPr lang="en-US" sz="2000" dirty="0"/>
              <a:t> a </a:t>
            </a:r>
            <a:r>
              <a:rPr lang="en-US" sz="2000" dirty="0" err="1"/>
              <a:t>grosimii</a:t>
            </a:r>
            <a:r>
              <a:rPr lang="en-US" sz="2000" dirty="0"/>
              <a:t> </a:t>
            </a:r>
            <a:r>
              <a:rPr lang="en-US" sz="2000" dirty="0" err="1"/>
              <a:t>și</a:t>
            </a:r>
            <a:r>
              <a:rPr lang="en-US" sz="2000" dirty="0"/>
              <a:t> a </a:t>
            </a:r>
            <a:r>
              <a:rPr lang="en-US" sz="2000" dirty="0" err="1"/>
              <a:t>indicelui</a:t>
            </a:r>
            <a:r>
              <a:rPr lang="en-US" sz="2000" dirty="0"/>
              <a:t> de </a:t>
            </a:r>
            <a:r>
              <a:rPr lang="en-US" sz="2000" dirty="0" err="1"/>
              <a:t>refracție</a:t>
            </a:r>
            <a:r>
              <a:rPr lang="en-US" sz="2000" dirty="0"/>
              <a:t>.</a:t>
            </a:r>
          </a:p>
          <a:p>
            <a:endParaRPr lang="en-US" dirty="0"/>
          </a:p>
        </p:txBody>
      </p:sp>
    </p:spTree>
    <p:extLst>
      <p:ext uri="{BB962C8B-B14F-4D97-AF65-F5344CB8AC3E}">
        <p14:creationId xmlns:p14="http://schemas.microsoft.com/office/powerpoint/2010/main" val="10110507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669" y="152400"/>
            <a:ext cx="8634549" cy="1143000"/>
          </a:xfrm>
        </p:spPr>
        <p:txBody>
          <a:bodyPr/>
          <a:lstStyle/>
          <a:p>
            <a:r>
              <a:rPr lang="ro-RO" dirty="0"/>
              <a:t>Importanța Evaluării Conformității</a:t>
            </a:r>
            <a:endParaRPr lang="en-US" dirty="0"/>
          </a:p>
        </p:txBody>
      </p:sp>
      <p:sp>
        <p:nvSpPr>
          <p:cNvPr id="3" name="Content Placeholder 2"/>
          <p:cNvSpPr>
            <a:spLocks noGrp="1"/>
          </p:cNvSpPr>
          <p:nvPr>
            <p:ph idx="1"/>
          </p:nvPr>
        </p:nvSpPr>
        <p:spPr>
          <a:xfrm>
            <a:off x="28303" y="1600200"/>
            <a:ext cx="9063446" cy="5029200"/>
          </a:xfrm>
        </p:spPr>
        <p:txBody>
          <a:bodyPr/>
          <a:lstStyle/>
          <a:p>
            <a:pPr marL="0" indent="0">
              <a:buNone/>
            </a:pPr>
            <a:r>
              <a:rPr lang="en-US" sz="2000" b="1" dirty="0"/>
              <a:t>Evaluarea </a:t>
            </a:r>
            <a:r>
              <a:rPr lang="en-US" sz="2000" b="1" dirty="0" err="1"/>
              <a:t>conformității</a:t>
            </a:r>
            <a:r>
              <a:rPr lang="en-US" sz="2000" b="1" dirty="0"/>
              <a:t> </a:t>
            </a:r>
            <a:r>
              <a:rPr lang="en-US" sz="2000" b="1" dirty="0" err="1"/>
              <a:t>este</a:t>
            </a:r>
            <a:r>
              <a:rPr lang="en-US" sz="2000" b="1" dirty="0"/>
              <a:t> </a:t>
            </a:r>
            <a:r>
              <a:rPr lang="en-US" sz="2000" b="1" dirty="0" err="1"/>
              <a:t>deosebit</a:t>
            </a:r>
            <a:r>
              <a:rPr lang="en-US" sz="2000" b="1" dirty="0"/>
              <a:t> de </a:t>
            </a:r>
            <a:r>
              <a:rPr lang="en-US" sz="2000" b="1" dirty="0" err="1"/>
              <a:t>relevantă</a:t>
            </a:r>
            <a:r>
              <a:rPr lang="en-US" sz="2000" b="1" dirty="0"/>
              <a:t> </a:t>
            </a:r>
            <a:r>
              <a:rPr lang="en-US" sz="2000" b="1" dirty="0" err="1"/>
              <a:t>pentru</a:t>
            </a:r>
            <a:r>
              <a:rPr lang="en-US" sz="2000" b="1" dirty="0"/>
              <a:t> </a:t>
            </a:r>
            <a:r>
              <a:rPr lang="en-US" sz="2000" b="1" dirty="0" err="1"/>
              <a:t>nanotehnologie</a:t>
            </a:r>
            <a:r>
              <a:rPr lang="en-US" sz="2000" dirty="0"/>
              <a:t>, </a:t>
            </a:r>
            <a:r>
              <a:rPr lang="en-US" sz="2000" dirty="0" err="1"/>
              <a:t>deoarece</a:t>
            </a:r>
            <a:r>
              <a:rPr lang="en-US" sz="2000" dirty="0"/>
              <a:t> </a:t>
            </a:r>
            <a:r>
              <a:rPr lang="en-US" sz="2000" dirty="0" err="1"/>
              <a:t>există</a:t>
            </a:r>
            <a:r>
              <a:rPr lang="en-US" sz="2000" dirty="0"/>
              <a:t> o mare </a:t>
            </a:r>
            <a:r>
              <a:rPr lang="en-US" sz="2000" dirty="0" err="1"/>
              <a:t>preocupare</a:t>
            </a:r>
            <a:r>
              <a:rPr lang="en-US" sz="2000" dirty="0"/>
              <a:t> cu </a:t>
            </a:r>
            <a:r>
              <a:rPr lang="en-US" sz="2000" dirty="0" err="1"/>
              <a:t>privire</a:t>
            </a:r>
            <a:r>
              <a:rPr lang="en-US" sz="2000" dirty="0"/>
              <a:t> la </a:t>
            </a:r>
            <a:r>
              <a:rPr lang="en-US" sz="2000" dirty="0" err="1"/>
              <a:t>dificultatea</a:t>
            </a:r>
            <a:r>
              <a:rPr lang="en-US" sz="2000" dirty="0"/>
              <a:t> de a </a:t>
            </a:r>
            <a:r>
              <a:rPr lang="en-US" sz="2000" dirty="0" err="1"/>
              <a:t>transforma</a:t>
            </a:r>
            <a:r>
              <a:rPr lang="en-US" sz="2000" dirty="0"/>
              <a:t> </a:t>
            </a:r>
            <a:r>
              <a:rPr lang="en-US" sz="2000" dirty="0" err="1"/>
              <a:t>evoluțiile</a:t>
            </a:r>
            <a:r>
              <a:rPr lang="en-US" sz="2000" dirty="0"/>
              <a:t> </a:t>
            </a:r>
            <a:r>
              <a:rPr lang="en-US" sz="2000" dirty="0" err="1"/>
              <a:t>științifice</a:t>
            </a:r>
            <a:r>
              <a:rPr lang="en-US" sz="2000" dirty="0"/>
              <a:t> </a:t>
            </a:r>
            <a:r>
              <a:rPr lang="en-US" sz="2000" dirty="0" err="1"/>
              <a:t>în</a:t>
            </a:r>
            <a:r>
              <a:rPr lang="en-US" sz="2000" dirty="0"/>
              <a:t> </a:t>
            </a:r>
            <a:r>
              <a:rPr lang="en-US" sz="2000" dirty="0" err="1"/>
              <a:t>produse</a:t>
            </a:r>
            <a:r>
              <a:rPr lang="en-US" sz="2000" dirty="0"/>
              <a:t> </a:t>
            </a:r>
            <a:r>
              <a:rPr lang="en-US" sz="2000" dirty="0" err="1"/>
              <a:t>inovatoare</a:t>
            </a:r>
            <a:r>
              <a:rPr lang="en-US" sz="2000" dirty="0"/>
              <a:t>. </a:t>
            </a:r>
          </a:p>
          <a:p>
            <a:pPr marL="0" indent="0">
              <a:buNone/>
            </a:pPr>
            <a:r>
              <a:rPr lang="en-US" sz="2000" dirty="0"/>
              <a:t>Fiecare </a:t>
            </a:r>
            <a:r>
              <a:rPr lang="en-US" sz="2000" dirty="0" err="1"/>
              <a:t>sarcină</a:t>
            </a:r>
            <a:r>
              <a:rPr lang="en-US" sz="2000" dirty="0"/>
              <a:t> de </a:t>
            </a:r>
            <a:r>
              <a:rPr lang="en-US" sz="2000" dirty="0" err="1"/>
              <a:t>măsurare</a:t>
            </a:r>
            <a:r>
              <a:rPr lang="en-US" sz="2000" dirty="0"/>
              <a:t> </a:t>
            </a:r>
            <a:r>
              <a:rPr lang="en-US" sz="2000" dirty="0" err="1"/>
              <a:t>pentru</a:t>
            </a:r>
            <a:r>
              <a:rPr lang="en-US" sz="2000" dirty="0"/>
              <a:t> </a:t>
            </a:r>
            <a:r>
              <a:rPr lang="en-US" sz="2000" dirty="0" err="1"/>
              <a:t>evaluarea</a:t>
            </a:r>
            <a:r>
              <a:rPr lang="en-US" sz="2000" dirty="0"/>
              <a:t> </a:t>
            </a:r>
            <a:r>
              <a:rPr lang="en-US" sz="2000" dirty="0" err="1"/>
              <a:t>conformității</a:t>
            </a:r>
            <a:r>
              <a:rPr lang="en-US" sz="2000" dirty="0"/>
              <a:t> </a:t>
            </a:r>
            <a:r>
              <a:rPr lang="en-US" sz="2000" dirty="0" err="1"/>
              <a:t>constă</a:t>
            </a:r>
            <a:r>
              <a:rPr lang="en-US" sz="2000" dirty="0"/>
              <a:t> din </a:t>
            </a:r>
            <a:r>
              <a:rPr lang="en-US" sz="2000" dirty="0" err="1"/>
              <a:t>pași</a:t>
            </a:r>
            <a:r>
              <a:rPr lang="en-US" sz="2000" dirty="0"/>
              <a:t>:</a:t>
            </a:r>
            <a:endParaRPr lang="ro-RO" sz="2000" dirty="0"/>
          </a:p>
          <a:p>
            <a:r>
              <a:rPr lang="en-US" sz="2000" dirty="0"/>
              <a:t>A</a:t>
            </a:r>
            <a:r>
              <a:rPr lang="ro-RO" sz="2000" dirty="0"/>
              <a:t> - </a:t>
            </a:r>
            <a:r>
              <a:rPr lang="en-US" sz="2000" dirty="0"/>
              <a:t> </a:t>
            </a:r>
            <a:r>
              <a:rPr lang="en-US" sz="2000" dirty="0" err="1"/>
              <a:t>specificarea</a:t>
            </a:r>
            <a:r>
              <a:rPr lang="en-US" sz="2000" dirty="0"/>
              <a:t> </a:t>
            </a:r>
            <a:r>
              <a:rPr lang="en-US" sz="2000" dirty="0" err="1"/>
              <a:t>inițială</a:t>
            </a:r>
            <a:r>
              <a:rPr lang="en-US" sz="2000" dirty="0"/>
              <a:t> a </a:t>
            </a:r>
            <a:r>
              <a:rPr lang="en-US" sz="2000" dirty="0" err="1"/>
              <a:t>sarcinii</a:t>
            </a:r>
            <a:r>
              <a:rPr lang="en-US" sz="2000" dirty="0"/>
              <a:t> </a:t>
            </a:r>
            <a:r>
              <a:rPr lang="en-US" sz="2000" dirty="0" err="1"/>
              <a:t>în</a:t>
            </a:r>
            <a:r>
              <a:rPr lang="en-US" sz="2000" dirty="0"/>
              <a:t> </a:t>
            </a:r>
            <a:r>
              <a:rPr lang="en-US" sz="2000" dirty="0" err="1"/>
              <a:t>ceea</a:t>
            </a:r>
            <a:r>
              <a:rPr lang="en-US" sz="2000" dirty="0"/>
              <a:t> </a:t>
            </a:r>
            <a:r>
              <a:rPr lang="en-US" sz="2000" dirty="0" err="1"/>
              <a:t>ce</a:t>
            </a:r>
            <a:r>
              <a:rPr lang="en-US" sz="2000" dirty="0"/>
              <a:t> </a:t>
            </a:r>
            <a:r>
              <a:rPr lang="en-US" sz="2000" dirty="0" err="1"/>
              <a:t>privește</a:t>
            </a:r>
            <a:r>
              <a:rPr lang="en-US" sz="2000" dirty="0"/>
              <a:t> </a:t>
            </a:r>
            <a:r>
              <a:rPr lang="en-US" sz="2000" dirty="0" err="1"/>
              <a:t>cerințele</a:t>
            </a:r>
            <a:r>
              <a:rPr lang="en-US" sz="2000" dirty="0"/>
              <a:t> </a:t>
            </a:r>
            <a:r>
              <a:rPr lang="ro-RO" sz="2000" dirty="0"/>
              <a:t>clientului pentru </a:t>
            </a:r>
            <a:r>
              <a:rPr lang="en-US" sz="2000" dirty="0" err="1"/>
              <a:t>produs</a:t>
            </a:r>
            <a:r>
              <a:rPr lang="en-US" sz="2000" dirty="0"/>
              <a:t> </a:t>
            </a:r>
            <a:r>
              <a:rPr lang="en-US" sz="2000" dirty="0" err="1"/>
              <a:t>sau</a:t>
            </a:r>
            <a:r>
              <a:rPr lang="en-US" sz="2000" dirty="0"/>
              <a:t> </a:t>
            </a:r>
            <a:r>
              <a:rPr lang="en-US" sz="2000" dirty="0" err="1"/>
              <a:t>proces</a:t>
            </a:r>
            <a:r>
              <a:rPr lang="en-US" sz="2000" dirty="0"/>
              <a:t>;</a:t>
            </a:r>
            <a:endParaRPr lang="ro-RO" sz="2000" dirty="0"/>
          </a:p>
          <a:p>
            <a:r>
              <a:rPr lang="en-US" sz="2000" dirty="0"/>
              <a:t>B</a:t>
            </a:r>
            <a:r>
              <a:rPr lang="ro-RO" sz="2000" dirty="0"/>
              <a:t> -</a:t>
            </a:r>
            <a:r>
              <a:rPr lang="en-US" sz="2000" dirty="0"/>
              <a:t> dialog </a:t>
            </a:r>
            <a:r>
              <a:rPr lang="en-US" sz="2000" dirty="0" err="1"/>
              <a:t>între</a:t>
            </a:r>
            <a:r>
              <a:rPr lang="en-US" sz="2000" dirty="0"/>
              <a:t> client </a:t>
            </a:r>
            <a:r>
              <a:rPr lang="en-US" sz="2000" dirty="0" err="1"/>
              <a:t>și</a:t>
            </a:r>
            <a:r>
              <a:rPr lang="en-US" sz="2000" dirty="0"/>
              <a:t> specialist </a:t>
            </a:r>
            <a:r>
              <a:rPr lang="en-US" sz="2000" dirty="0" err="1"/>
              <a:t>în</a:t>
            </a:r>
            <a:r>
              <a:rPr lang="en-US" sz="2000" dirty="0"/>
              <a:t> </a:t>
            </a:r>
            <a:r>
              <a:rPr lang="en-US" sz="2000" dirty="0" err="1"/>
              <a:t>măsurare</a:t>
            </a:r>
            <a:r>
              <a:rPr lang="en-US" sz="2000" dirty="0"/>
              <a:t>, </a:t>
            </a:r>
            <a:r>
              <a:rPr lang="en-US" sz="2000" dirty="0" err="1"/>
              <a:t>pentru</a:t>
            </a:r>
            <a:r>
              <a:rPr lang="en-US" sz="2000" dirty="0"/>
              <a:t> a </a:t>
            </a:r>
            <a:r>
              <a:rPr lang="ro-RO" sz="2000" dirty="0"/>
              <a:t>corela</a:t>
            </a:r>
            <a:r>
              <a:rPr lang="en-US" sz="2000" dirty="0"/>
              <a:t> </a:t>
            </a:r>
            <a:r>
              <a:rPr lang="en-US" sz="2000" dirty="0" err="1"/>
              <a:t>specificațiile</a:t>
            </a:r>
            <a:r>
              <a:rPr lang="en-US" sz="2000" dirty="0"/>
              <a:t> de </a:t>
            </a:r>
            <a:r>
              <a:rPr lang="en-US" sz="2000" dirty="0" err="1"/>
              <a:t>măsurare</a:t>
            </a:r>
            <a:r>
              <a:rPr lang="ro-RO" sz="2000" dirty="0"/>
              <a:t> </a:t>
            </a:r>
            <a:r>
              <a:rPr lang="en-US" sz="2000" dirty="0" err="1"/>
              <a:t>specificațiil</a:t>
            </a:r>
            <a:r>
              <a:rPr lang="ro-RO" sz="2000" dirty="0"/>
              <a:t>or</a:t>
            </a:r>
            <a:r>
              <a:rPr lang="en-US" sz="2000" dirty="0"/>
              <a:t> </a:t>
            </a:r>
            <a:r>
              <a:rPr lang="en-US" sz="2000" dirty="0" err="1"/>
              <a:t>produsului</a:t>
            </a:r>
            <a:r>
              <a:rPr lang="en-US" sz="2000" dirty="0"/>
              <a:t> </a:t>
            </a:r>
            <a:r>
              <a:rPr lang="en-US" sz="2000" dirty="0" err="1"/>
              <a:t>sau</a:t>
            </a:r>
            <a:r>
              <a:rPr lang="en-US" sz="2000" dirty="0"/>
              <a:t> </a:t>
            </a:r>
            <a:r>
              <a:rPr lang="en-US" sz="2000" dirty="0" err="1"/>
              <a:t>procesului</a:t>
            </a:r>
            <a:r>
              <a:rPr lang="en-US" sz="2000" dirty="0"/>
              <a:t>;</a:t>
            </a:r>
            <a:endParaRPr lang="ro-RO" sz="2000" dirty="0"/>
          </a:p>
          <a:p>
            <a:r>
              <a:rPr lang="en-US" sz="2000" dirty="0"/>
              <a:t>C</a:t>
            </a:r>
            <a:r>
              <a:rPr lang="ro-RO" sz="2000" dirty="0"/>
              <a:t> -</a:t>
            </a:r>
            <a:r>
              <a:rPr lang="en-US" sz="2000" dirty="0"/>
              <a:t> </a:t>
            </a:r>
            <a:r>
              <a:rPr lang="en-US" sz="2000" dirty="0" err="1"/>
              <a:t>selectarea</a:t>
            </a:r>
            <a:r>
              <a:rPr lang="en-US" sz="2000" dirty="0"/>
              <a:t> </a:t>
            </a:r>
            <a:r>
              <a:rPr lang="en-US" sz="2000" dirty="0" err="1"/>
              <a:t>și</a:t>
            </a:r>
            <a:r>
              <a:rPr lang="en-US" sz="2000" dirty="0"/>
              <a:t> </a:t>
            </a:r>
            <a:r>
              <a:rPr lang="en-US" sz="2000" dirty="0" err="1"/>
              <a:t>utilizarea</a:t>
            </a:r>
            <a:r>
              <a:rPr lang="en-US" sz="2000" dirty="0"/>
              <a:t> </a:t>
            </a:r>
            <a:r>
              <a:rPr lang="en-US" sz="2000" dirty="0" err="1"/>
              <a:t>metodei</a:t>
            </a:r>
            <a:r>
              <a:rPr lang="en-US" sz="2000" dirty="0"/>
              <a:t> de </a:t>
            </a:r>
            <a:r>
              <a:rPr lang="en-US" sz="2000" dirty="0" err="1"/>
              <a:t>măsurare</a:t>
            </a:r>
            <a:r>
              <a:rPr lang="en-US" sz="2000" dirty="0"/>
              <a:t>, a </a:t>
            </a:r>
            <a:r>
              <a:rPr lang="en-US" sz="2000" dirty="0" err="1"/>
              <a:t>personalului</a:t>
            </a:r>
            <a:r>
              <a:rPr lang="en-US" sz="2000" dirty="0"/>
              <a:t> </a:t>
            </a:r>
            <a:r>
              <a:rPr lang="en-US" sz="2000" dirty="0" err="1"/>
              <a:t>și</a:t>
            </a:r>
            <a:r>
              <a:rPr lang="en-US" sz="2000" dirty="0"/>
              <a:t> a </a:t>
            </a:r>
            <a:r>
              <a:rPr lang="en-US" sz="2000" dirty="0" err="1"/>
              <a:t>echipamentelor</a:t>
            </a:r>
            <a:r>
              <a:rPr lang="en-US" sz="2000" dirty="0"/>
              <a:t> cu un instrument </a:t>
            </a:r>
            <a:r>
              <a:rPr lang="en-US" sz="2000" dirty="0" err="1"/>
              <a:t>metrologic</a:t>
            </a:r>
            <a:r>
              <a:rPr lang="ro-RO" sz="2000" dirty="0"/>
              <a:t> </a:t>
            </a:r>
            <a:r>
              <a:rPr lang="en-US" sz="2000" dirty="0" err="1"/>
              <a:t>performanță</a:t>
            </a:r>
            <a:r>
              <a:rPr lang="en-US" sz="2000" dirty="0"/>
              <a:t> </a:t>
            </a:r>
            <a:r>
              <a:rPr lang="en-US" sz="2000" dirty="0" err="1"/>
              <a:t>adecvat</a:t>
            </a:r>
            <a:r>
              <a:rPr lang="en-US" sz="2000" dirty="0"/>
              <a:t> </a:t>
            </a:r>
            <a:r>
              <a:rPr lang="en-US" sz="2000" dirty="0" err="1"/>
              <a:t>sarcinii</a:t>
            </a:r>
            <a:r>
              <a:rPr lang="en-US" sz="2000" dirty="0"/>
              <a:t>;</a:t>
            </a:r>
            <a:endParaRPr lang="ro-RO" sz="2000" dirty="0"/>
          </a:p>
          <a:p>
            <a:r>
              <a:rPr lang="en-US" sz="2000" dirty="0"/>
              <a:t>D</a:t>
            </a:r>
            <a:r>
              <a:rPr lang="ro-RO" sz="2000" dirty="0"/>
              <a:t> -</a:t>
            </a:r>
            <a:r>
              <a:rPr lang="en-US" sz="2000" dirty="0"/>
              <a:t> </a:t>
            </a:r>
            <a:r>
              <a:rPr lang="en-US" sz="2000" dirty="0" err="1"/>
              <a:t>măsurarea</a:t>
            </a:r>
            <a:r>
              <a:rPr lang="en-US" sz="2000" dirty="0"/>
              <a:t> </a:t>
            </a:r>
            <a:r>
              <a:rPr lang="en-US" sz="2000" dirty="0" err="1"/>
              <a:t>și</a:t>
            </a:r>
            <a:r>
              <a:rPr lang="en-US" sz="2000" dirty="0"/>
              <a:t> </a:t>
            </a:r>
            <a:r>
              <a:rPr lang="en-US" sz="2000" dirty="0" err="1"/>
              <a:t>exprimarea</a:t>
            </a:r>
            <a:r>
              <a:rPr lang="en-US" sz="2000" dirty="0"/>
              <a:t> </a:t>
            </a:r>
            <a:r>
              <a:rPr lang="en-US" sz="2000" dirty="0" err="1"/>
              <a:t>corectă</a:t>
            </a:r>
            <a:r>
              <a:rPr lang="en-US" sz="2000" dirty="0"/>
              <a:t> a </a:t>
            </a:r>
            <a:r>
              <a:rPr lang="en-US" sz="2000" dirty="0" err="1"/>
              <a:t>rezultatelor</a:t>
            </a:r>
            <a:r>
              <a:rPr lang="en-US" sz="2000" dirty="0"/>
              <a:t> </a:t>
            </a:r>
            <a:r>
              <a:rPr lang="en-US" sz="2000" dirty="0" err="1"/>
              <a:t>măsurătorii</a:t>
            </a:r>
            <a:r>
              <a:rPr lang="en-US" sz="2000" dirty="0"/>
              <a:t>;</a:t>
            </a:r>
            <a:endParaRPr lang="ro-RO" sz="2000" dirty="0"/>
          </a:p>
          <a:p>
            <a:r>
              <a:rPr lang="en-US" sz="2000" dirty="0"/>
              <a:t>E</a:t>
            </a:r>
            <a:r>
              <a:rPr lang="ro-RO" sz="2000" dirty="0"/>
              <a:t> -</a:t>
            </a:r>
            <a:r>
              <a:rPr lang="en-US" sz="2000" dirty="0"/>
              <a:t> </a:t>
            </a:r>
            <a:r>
              <a:rPr lang="en-US" sz="2000" dirty="0" err="1"/>
              <a:t>utilizarea</a:t>
            </a:r>
            <a:r>
              <a:rPr lang="en-US" sz="2000" dirty="0"/>
              <a:t> </a:t>
            </a:r>
            <a:r>
              <a:rPr lang="en-US" sz="2000" dirty="0" err="1"/>
              <a:t>rezultatelor</a:t>
            </a:r>
            <a:r>
              <a:rPr lang="en-US" sz="2000" dirty="0"/>
              <a:t> </a:t>
            </a:r>
            <a:r>
              <a:rPr lang="en-US" sz="2000" dirty="0" err="1"/>
              <a:t>măsurătorilor</a:t>
            </a:r>
            <a:r>
              <a:rPr lang="en-US" sz="2000" dirty="0"/>
              <a:t> de </a:t>
            </a:r>
            <a:r>
              <a:rPr lang="en-US" sz="2000" dirty="0" err="1"/>
              <a:t>către</a:t>
            </a:r>
            <a:r>
              <a:rPr lang="en-US" sz="2000" dirty="0"/>
              <a:t> client </a:t>
            </a:r>
            <a:r>
              <a:rPr lang="en-US" sz="2000" dirty="0" err="1"/>
              <a:t>pentru</a:t>
            </a:r>
            <a:r>
              <a:rPr lang="en-US" sz="2000" dirty="0"/>
              <a:t> </a:t>
            </a:r>
            <a:r>
              <a:rPr lang="en-US" sz="2000" dirty="0" err="1"/>
              <a:t>evaluarea</a:t>
            </a:r>
            <a:r>
              <a:rPr lang="en-US" sz="2000" dirty="0"/>
              <a:t> </a:t>
            </a:r>
            <a:r>
              <a:rPr lang="en-US" sz="2000" dirty="0" err="1"/>
              <a:t>conformității</a:t>
            </a:r>
            <a:r>
              <a:rPr lang="en-US" sz="2000" dirty="0"/>
              <a:t> </a:t>
            </a:r>
            <a:r>
              <a:rPr lang="en-US" sz="2000" dirty="0" err="1"/>
              <a:t>produsului</a:t>
            </a:r>
            <a:r>
              <a:rPr lang="en-US" sz="2000" dirty="0"/>
              <a:t>.</a:t>
            </a:r>
            <a:endParaRPr lang="ro-RO" sz="2000" dirty="0"/>
          </a:p>
          <a:p>
            <a:pPr marL="0" indent="0">
              <a:buNone/>
            </a:pPr>
            <a:r>
              <a:rPr lang="en-US" sz="2000" dirty="0" err="1"/>
              <a:t>Bucla</a:t>
            </a:r>
            <a:r>
              <a:rPr lang="en-US" sz="2000" dirty="0"/>
              <a:t> de </a:t>
            </a:r>
            <a:r>
              <a:rPr lang="en-US" sz="2000" dirty="0" err="1"/>
              <a:t>asigurare</a:t>
            </a:r>
            <a:r>
              <a:rPr lang="en-US" sz="2000" dirty="0"/>
              <a:t> a </a:t>
            </a:r>
            <a:r>
              <a:rPr lang="en-US" sz="2000" dirty="0" err="1"/>
              <a:t>calității</a:t>
            </a:r>
            <a:r>
              <a:rPr lang="en-US" sz="2000" dirty="0"/>
              <a:t> </a:t>
            </a:r>
            <a:r>
              <a:rPr lang="en-US" sz="2000" dirty="0" err="1"/>
              <a:t>măsurătorii</a:t>
            </a:r>
            <a:r>
              <a:rPr lang="en-US" sz="2000" dirty="0"/>
              <a:t> </a:t>
            </a:r>
            <a:r>
              <a:rPr lang="en-US" sz="2000" dirty="0" err="1"/>
              <a:t>prezentată</a:t>
            </a:r>
            <a:r>
              <a:rPr lang="en-US" sz="2000" dirty="0"/>
              <a:t> </a:t>
            </a:r>
            <a:r>
              <a:rPr lang="ro-RO" sz="2000" dirty="0"/>
              <a:t>mai jos</a:t>
            </a:r>
            <a:r>
              <a:rPr lang="en-US" sz="2000" dirty="0"/>
              <a:t> </a:t>
            </a:r>
            <a:r>
              <a:rPr lang="en-US" sz="2000" dirty="0" err="1"/>
              <a:t>este</a:t>
            </a:r>
            <a:r>
              <a:rPr lang="en-US" sz="2000" dirty="0"/>
              <a:t> un </a:t>
            </a:r>
            <a:r>
              <a:rPr lang="en-US" sz="2000" dirty="0" err="1"/>
              <a:t>caz</a:t>
            </a:r>
            <a:r>
              <a:rPr lang="en-US" sz="2000" dirty="0"/>
              <a:t> special </a:t>
            </a:r>
            <a:r>
              <a:rPr lang="ro-RO" sz="2000" dirty="0"/>
              <a:t>sl </a:t>
            </a:r>
            <a:r>
              <a:rPr lang="en-US" sz="2000" dirty="0" err="1"/>
              <a:t>abord</a:t>
            </a:r>
            <a:r>
              <a:rPr lang="ro-RO" sz="2000" dirty="0"/>
              <a:t>ării unui</a:t>
            </a:r>
            <a:r>
              <a:rPr lang="en-US" sz="2000" dirty="0"/>
              <a:t> plan-do-</a:t>
            </a:r>
            <a:r>
              <a:rPr lang="en-US" sz="2000" dirty="0" err="1"/>
              <a:t>verificare</a:t>
            </a:r>
            <a:r>
              <a:rPr lang="en-US" sz="2000" dirty="0"/>
              <a:t>-</a:t>
            </a:r>
            <a:r>
              <a:rPr lang="en-US" sz="2000" dirty="0" err="1"/>
              <a:t>acționare</a:t>
            </a:r>
            <a:r>
              <a:rPr lang="en-US" sz="2000" dirty="0"/>
              <a:t>, </a:t>
            </a:r>
            <a:r>
              <a:rPr lang="en-US" sz="2000" dirty="0" err="1"/>
              <a:t>aplicabilă</a:t>
            </a:r>
            <a:r>
              <a:rPr lang="en-US" sz="2000" dirty="0"/>
              <a:t> </a:t>
            </a:r>
            <a:r>
              <a:rPr lang="en-US" sz="2000" dirty="0" err="1"/>
              <a:t>în</a:t>
            </a:r>
            <a:r>
              <a:rPr lang="en-US" sz="2000" dirty="0"/>
              <a:t> general </a:t>
            </a:r>
            <a:r>
              <a:rPr lang="en-US" sz="2000" dirty="0" err="1"/>
              <a:t>tuturor</a:t>
            </a:r>
            <a:r>
              <a:rPr lang="en-US" sz="2000" dirty="0"/>
              <a:t> </a:t>
            </a:r>
            <a:r>
              <a:rPr lang="en-US" sz="2000" dirty="0" err="1"/>
              <a:t>proceselor</a:t>
            </a:r>
            <a:r>
              <a:rPr lang="en-US" sz="2000" dirty="0"/>
              <a:t> de </a:t>
            </a:r>
            <a:r>
              <a:rPr lang="en-US" sz="2000" dirty="0" err="1"/>
              <a:t>producție</a:t>
            </a:r>
            <a:r>
              <a:rPr lang="en-US" sz="2000" dirty="0"/>
              <a:t>..</a:t>
            </a:r>
          </a:p>
        </p:txBody>
      </p:sp>
    </p:spTree>
    <p:extLst>
      <p:ext uri="{BB962C8B-B14F-4D97-AF65-F5344CB8AC3E}">
        <p14:creationId xmlns:p14="http://schemas.microsoft.com/office/powerpoint/2010/main" val="8047149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Bucla evaluării calității</a:t>
            </a:r>
            <a:endParaRPr lang="en-US" dirty="0"/>
          </a:p>
        </p:txBody>
      </p:sp>
      <p:pic>
        <p:nvPicPr>
          <p:cNvPr id="4" name="Content Placeholder 3"/>
          <p:cNvPicPr>
            <a:picLocks noGrp="1" noChangeAspect="1"/>
          </p:cNvPicPr>
          <p:nvPr>
            <p:ph idx="1"/>
          </p:nvPr>
        </p:nvPicPr>
        <p:blipFill>
          <a:blip r:embed="rId2"/>
          <a:stretch>
            <a:fillRect/>
          </a:stretch>
        </p:blipFill>
        <p:spPr>
          <a:xfrm>
            <a:off x="1681369" y="1730812"/>
            <a:ext cx="5862431" cy="4898588"/>
          </a:xfrm>
          <a:prstGeom prst="rect">
            <a:avLst/>
          </a:prstGeom>
        </p:spPr>
      </p:pic>
    </p:spTree>
    <p:extLst>
      <p:ext uri="{BB962C8B-B14F-4D97-AF65-F5344CB8AC3E}">
        <p14:creationId xmlns:p14="http://schemas.microsoft.com/office/powerpoint/2010/main" val="8367809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E</a:t>
            </a:r>
            <a:r>
              <a:rPr lang="en-US" dirty="0" err="1"/>
              <a:t>xemplific</a:t>
            </a:r>
            <a:r>
              <a:rPr lang="ro-RO" dirty="0"/>
              <a:t>area</a:t>
            </a:r>
            <a:r>
              <a:rPr lang="en-US" dirty="0"/>
              <a:t> </a:t>
            </a:r>
            <a:r>
              <a:rPr lang="en-US" dirty="0" err="1"/>
              <a:t>pentru</a:t>
            </a:r>
            <a:r>
              <a:rPr lang="en-US" dirty="0"/>
              <a:t> </a:t>
            </a:r>
            <a:r>
              <a:rPr lang="en-US" dirty="0" err="1"/>
              <a:t>cazul</a:t>
            </a:r>
            <a:r>
              <a:rPr lang="en-US" dirty="0"/>
              <a:t> </a:t>
            </a:r>
            <a:r>
              <a:rPr lang="en-US" dirty="0" err="1"/>
              <a:t>unui</a:t>
            </a:r>
            <a:r>
              <a:rPr lang="en-US" dirty="0"/>
              <a:t> </a:t>
            </a:r>
            <a:r>
              <a:rPr lang="en-US" dirty="0" err="1"/>
              <a:t>produs</a:t>
            </a:r>
            <a:r>
              <a:rPr lang="en-US" dirty="0"/>
              <a:t> c</a:t>
            </a:r>
            <a:r>
              <a:rPr lang="ro-RO" dirty="0"/>
              <a:t>u </a:t>
            </a:r>
            <a:r>
              <a:rPr lang="en-US" dirty="0" err="1"/>
              <a:t>nanoparticule</a:t>
            </a:r>
            <a:endParaRPr lang="en-US" dirty="0"/>
          </a:p>
        </p:txBody>
      </p:sp>
      <p:sp>
        <p:nvSpPr>
          <p:cNvPr id="3" name="Content Placeholder 2"/>
          <p:cNvSpPr>
            <a:spLocks noGrp="1"/>
          </p:cNvSpPr>
          <p:nvPr>
            <p:ph idx="1"/>
          </p:nvPr>
        </p:nvSpPr>
        <p:spPr>
          <a:xfrm>
            <a:off x="-4354" y="1600200"/>
            <a:ext cx="8995954" cy="4525962"/>
          </a:xfrm>
        </p:spPr>
        <p:txBody>
          <a:bodyPr/>
          <a:lstStyle/>
          <a:p>
            <a:pPr marL="0" indent="0">
              <a:buNone/>
            </a:pPr>
            <a:endParaRPr lang="ro-RO" sz="2000" dirty="0"/>
          </a:p>
          <a:p>
            <a:pPr marL="0" indent="0">
              <a:buNone/>
            </a:pPr>
            <a:endParaRPr lang="ro-RO" sz="2000" dirty="0"/>
          </a:p>
          <a:p>
            <a:pPr marL="0" indent="0">
              <a:buNone/>
            </a:pPr>
            <a:endParaRPr lang="ro-RO" sz="2000" dirty="0"/>
          </a:p>
          <a:p>
            <a:pPr marL="0" indent="0">
              <a:buNone/>
            </a:pPr>
            <a:endParaRPr lang="ro-RO" sz="2000" dirty="0"/>
          </a:p>
          <a:p>
            <a:pPr>
              <a:buFontTx/>
              <a:buChar char="-"/>
            </a:pPr>
            <a:r>
              <a:rPr lang="en-US" sz="2000" b="1" dirty="0" err="1"/>
              <a:t>Pasul</a:t>
            </a:r>
            <a:r>
              <a:rPr lang="en-US" sz="2000" b="1" dirty="0"/>
              <a:t> A:</a:t>
            </a:r>
            <a:r>
              <a:rPr lang="en-US" sz="2000" dirty="0"/>
              <a:t> </a:t>
            </a:r>
            <a:r>
              <a:rPr lang="en-US" sz="2000" b="1" dirty="0"/>
              <a:t>Specificația </a:t>
            </a:r>
            <a:r>
              <a:rPr lang="en-US" sz="2000" b="1" dirty="0" err="1"/>
              <a:t>produsului</a:t>
            </a:r>
            <a:r>
              <a:rPr lang="ro-RO" sz="2000" b="1" dirty="0"/>
              <a:t> - </a:t>
            </a:r>
            <a:r>
              <a:rPr lang="en-US" sz="2000" dirty="0" err="1"/>
              <a:t>specifică</a:t>
            </a:r>
            <a:r>
              <a:rPr lang="en-US" sz="2000" dirty="0"/>
              <a:t> </a:t>
            </a:r>
            <a:r>
              <a:rPr lang="en-US" sz="2000" dirty="0" err="1"/>
              <a:t>caracteristicile</a:t>
            </a:r>
            <a:r>
              <a:rPr lang="en-US" sz="2000" dirty="0"/>
              <a:t> de </a:t>
            </a:r>
            <a:r>
              <a:rPr lang="en-US" sz="2000" dirty="0" err="1"/>
              <a:t>calitate</a:t>
            </a:r>
            <a:r>
              <a:rPr lang="en-US" sz="2000" dirty="0"/>
              <a:t> ale </a:t>
            </a:r>
            <a:r>
              <a:rPr lang="en-US" sz="2000" dirty="0" err="1"/>
              <a:t>produsului</a:t>
            </a:r>
            <a:r>
              <a:rPr lang="en-US" sz="2000" dirty="0"/>
              <a:t> </a:t>
            </a:r>
            <a:r>
              <a:rPr lang="en-US" sz="2000" dirty="0" err="1"/>
              <a:t>în</a:t>
            </a:r>
            <a:r>
              <a:rPr lang="en-US" sz="2000" dirty="0"/>
              <a:t> sine, </a:t>
            </a:r>
            <a:r>
              <a:rPr lang="en-US" sz="2000" dirty="0" err="1"/>
              <a:t>prin</a:t>
            </a:r>
            <a:r>
              <a:rPr lang="en-US" sz="2000" dirty="0"/>
              <a:t> </a:t>
            </a:r>
            <a:r>
              <a:rPr lang="en-US" sz="2000" dirty="0" err="1"/>
              <a:t>stabilirea</a:t>
            </a:r>
            <a:r>
              <a:rPr lang="en-US" sz="2000" dirty="0"/>
              <a:t> de </a:t>
            </a:r>
            <a:r>
              <a:rPr lang="en-US" sz="2000" dirty="0" err="1"/>
              <a:t>toleranțe</a:t>
            </a:r>
            <a:r>
              <a:rPr lang="en-US" sz="2000" dirty="0"/>
              <a:t> </a:t>
            </a:r>
            <a:r>
              <a:rPr lang="en-US" sz="2000" dirty="0" err="1"/>
              <a:t>pe</a:t>
            </a:r>
            <a:r>
              <a:rPr lang="en-US" sz="2000" dirty="0"/>
              <a:t> </a:t>
            </a:r>
            <a:r>
              <a:rPr lang="en-US" sz="2000" dirty="0" err="1"/>
              <a:t>produs</a:t>
            </a:r>
            <a:r>
              <a:rPr lang="en-US" sz="2000" dirty="0"/>
              <a:t>, </a:t>
            </a:r>
            <a:r>
              <a:rPr lang="en-US" sz="2000" dirty="0" err="1"/>
              <a:t>deseori</a:t>
            </a:r>
            <a:r>
              <a:rPr lang="ro-RO" sz="2000" dirty="0"/>
              <a:t> </a:t>
            </a:r>
            <a:r>
              <a:rPr lang="en-US" sz="2000" dirty="0" err="1"/>
              <a:t>în</a:t>
            </a:r>
            <a:r>
              <a:rPr lang="en-US" sz="2000" dirty="0"/>
              <a:t> </a:t>
            </a:r>
            <a:r>
              <a:rPr lang="en-US" sz="2000" dirty="0" err="1"/>
              <a:t>ceea</a:t>
            </a:r>
            <a:r>
              <a:rPr lang="en-US" sz="2000" dirty="0"/>
              <a:t> </a:t>
            </a:r>
            <a:r>
              <a:rPr lang="en-US" sz="2000" dirty="0" err="1"/>
              <a:t>ce</a:t>
            </a:r>
            <a:r>
              <a:rPr lang="en-US" sz="2000" dirty="0"/>
              <a:t> </a:t>
            </a:r>
            <a:r>
              <a:rPr lang="en-US" sz="2000" dirty="0" err="1"/>
              <a:t>priveşte</a:t>
            </a:r>
            <a:r>
              <a:rPr lang="en-US" sz="2000" dirty="0"/>
              <a:t> </a:t>
            </a:r>
            <a:r>
              <a:rPr lang="en-US" sz="2000" dirty="0" err="1"/>
              <a:t>funcţia</a:t>
            </a:r>
            <a:r>
              <a:rPr lang="en-US" sz="2000" dirty="0"/>
              <a:t> </a:t>
            </a:r>
            <a:r>
              <a:rPr lang="en-US" sz="2000" dirty="0" err="1"/>
              <a:t>cerută</a:t>
            </a:r>
            <a:r>
              <a:rPr lang="en-US" sz="2000" dirty="0"/>
              <a:t> a </a:t>
            </a:r>
            <a:r>
              <a:rPr lang="en-US" sz="2000" dirty="0" err="1"/>
              <a:t>produsului</a:t>
            </a:r>
            <a:r>
              <a:rPr lang="en-US" sz="2000" dirty="0"/>
              <a:t>. </a:t>
            </a:r>
            <a:endParaRPr lang="ro-RO" sz="2000" dirty="0"/>
          </a:p>
          <a:p>
            <a:pPr>
              <a:buFontTx/>
              <a:buChar char="-"/>
            </a:pPr>
            <a:endParaRPr lang="ro-RO" sz="2000" dirty="0"/>
          </a:p>
          <a:p>
            <a:pPr marL="0" indent="0">
              <a:buNone/>
            </a:pPr>
            <a:r>
              <a:rPr lang="ro-RO" sz="2000" dirty="0"/>
              <a:t>E.g.</a:t>
            </a:r>
            <a:r>
              <a:rPr lang="en-US" sz="2000" dirty="0"/>
              <a:t>: un </a:t>
            </a:r>
            <a:r>
              <a:rPr lang="en-US" sz="2000" dirty="0" err="1"/>
              <a:t>produs</a:t>
            </a:r>
            <a:r>
              <a:rPr lang="en-US" sz="2000" dirty="0"/>
              <a:t> </a:t>
            </a:r>
            <a:r>
              <a:rPr lang="en-US" sz="2000" dirty="0" err="1"/>
              <a:t>nou</a:t>
            </a:r>
            <a:r>
              <a:rPr lang="en-US" sz="2000" dirty="0"/>
              <a:t> </a:t>
            </a:r>
            <a:r>
              <a:rPr lang="en-US" sz="2000" dirty="0" err="1"/>
              <a:t>conține</a:t>
            </a:r>
            <a:r>
              <a:rPr lang="en-US" sz="2000" dirty="0"/>
              <a:t> </a:t>
            </a:r>
            <a:r>
              <a:rPr lang="ro-RO" sz="2000" dirty="0"/>
              <a:t>NP . F</a:t>
            </a:r>
            <a:r>
              <a:rPr lang="en-US" sz="2000" dirty="0" err="1"/>
              <a:t>uncționalitatea</a:t>
            </a:r>
            <a:r>
              <a:rPr lang="ro-RO" sz="2000" dirty="0"/>
              <a:t> NP este dictată de  dimensiuni plasate între </a:t>
            </a:r>
            <a:r>
              <a:rPr lang="en-US" sz="2000" dirty="0" err="1"/>
              <a:t>limita</a:t>
            </a:r>
            <a:r>
              <a:rPr lang="en-US" sz="2000" dirty="0"/>
              <a:t> de </a:t>
            </a:r>
            <a:r>
              <a:rPr lang="ro-RO" sz="2000" dirty="0"/>
              <a:t>de jos  de specificație </a:t>
            </a:r>
            <a:r>
              <a:rPr lang="en-US" sz="2000" dirty="0"/>
              <a:t>de 20 nm </a:t>
            </a:r>
            <a:r>
              <a:rPr lang="en-US" sz="2000" dirty="0" err="1"/>
              <a:t>și</a:t>
            </a:r>
            <a:r>
              <a:rPr lang="en-US" sz="2000" dirty="0"/>
              <a:t> o </a:t>
            </a:r>
            <a:r>
              <a:rPr lang="en-US" sz="2000" dirty="0" err="1"/>
              <a:t>limită</a:t>
            </a:r>
            <a:r>
              <a:rPr lang="en-US" sz="2000" dirty="0"/>
              <a:t> de </a:t>
            </a:r>
            <a:r>
              <a:rPr lang="en-US" sz="2000" dirty="0" err="1"/>
              <a:t>specificație</a:t>
            </a:r>
            <a:r>
              <a:rPr lang="en-US" sz="2000" dirty="0"/>
              <a:t> </a:t>
            </a:r>
            <a:r>
              <a:rPr lang="en-US" sz="2000" dirty="0" err="1"/>
              <a:t>superioară</a:t>
            </a:r>
            <a:r>
              <a:rPr lang="en-US" sz="2000" dirty="0"/>
              <a:t> de 80 nm.</a:t>
            </a:r>
            <a:endParaRPr lang="ro-RO" sz="2000" dirty="0"/>
          </a:p>
        </p:txBody>
      </p:sp>
    </p:spTree>
    <p:extLst>
      <p:ext uri="{BB962C8B-B14F-4D97-AF65-F5344CB8AC3E}">
        <p14:creationId xmlns:p14="http://schemas.microsoft.com/office/powerpoint/2010/main" val="12900771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52600"/>
            <a:ext cx="8763000" cy="5029200"/>
          </a:xfrm>
        </p:spPr>
        <p:txBody>
          <a:bodyPr/>
          <a:lstStyle/>
          <a:p>
            <a:r>
              <a:rPr lang="en-US" sz="2000" b="1" dirty="0"/>
              <a:t>- </a:t>
            </a:r>
            <a:r>
              <a:rPr lang="en-US" sz="2000" b="1" dirty="0" err="1"/>
              <a:t>Pasul</a:t>
            </a:r>
            <a:r>
              <a:rPr lang="en-US" sz="2000" b="1" dirty="0"/>
              <a:t> B: </a:t>
            </a:r>
            <a:r>
              <a:rPr lang="en-US" sz="2000" b="1" dirty="0" err="1"/>
              <a:t>Potrivirea</a:t>
            </a:r>
            <a:r>
              <a:rPr lang="en-US" sz="2000" b="1" dirty="0"/>
              <a:t> </a:t>
            </a:r>
            <a:r>
              <a:rPr lang="en-US" sz="2000" b="1" dirty="0" err="1"/>
              <a:t>produsului</a:t>
            </a:r>
            <a:r>
              <a:rPr lang="en-US" sz="2000" b="1" dirty="0"/>
              <a:t> </a:t>
            </a:r>
            <a:r>
              <a:rPr lang="en-US" sz="2000" b="1" dirty="0" err="1"/>
              <a:t>și</a:t>
            </a:r>
            <a:r>
              <a:rPr lang="en-US" sz="2000" b="1" dirty="0"/>
              <a:t> </a:t>
            </a:r>
            <a:r>
              <a:rPr lang="en-US" sz="2000" b="1" dirty="0" err="1"/>
              <a:t>specificațiile</a:t>
            </a:r>
            <a:r>
              <a:rPr lang="en-US" sz="2000" b="1" dirty="0"/>
              <a:t> de </a:t>
            </a:r>
            <a:r>
              <a:rPr lang="en-US" sz="2000" b="1" dirty="0" err="1"/>
              <a:t>măsurare</a:t>
            </a:r>
            <a:r>
              <a:rPr lang="en-US" sz="2000" b="1" dirty="0"/>
              <a:t>. </a:t>
            </a:r>
            <a:endParaRPr lang="ro-RO" sz="2000" b="1" dirty="0"/>
          </a:p>
          <a:p>
            <a:pPr marL="0" indent="0">
              <a:buNone/>
            </a:pPr>
            <a:r>
              <a:rPr lang="en-US" sz="2000" dirty="0" err="1"/>
              <a:t>Pentru</a:t>
            </a:r>
            <a:r>
              <a:rPr lang="en-US" sz="2000" dirty="0"/>
              <a:t> a </a:t>
            </a:r>
            <a:r>
              <a:rPr lang="en-US" sz="2000" dirty="0" err="1"/>
              <a:t>evalua</a:t>
            </a:r>
            <a:r>
              <a:rPr lang="en-US" sz="2000" dirty="0"/>
              <a:t> </a:t>
            </a:r>
            <a:r>
              <a:rPr lang="en-US" sz="2000" dirty="0" err="1"/>
              <a:t>specificațiile</a:t>
            </a:r>
            <a:r>
              <a:rPr lang="en-US" sz="2000" dirty="0"/>
              <a:t> </a:t>
            </a:r>
            <a:r>
              <a:rPr lang="en-US" sz="2000" dirty="0" err="1"/>
              <a:t>produsului</a:t>
            </a:r>
            <a:r>
              <a:rPr lang="en-US" sz="2000" dirty="0"/>
              <a:t> </a:t>
            </a:r>
            <a:r>
              <a:rPr lang="en-US" sz="2000" dirty="0" err="1"/>
              <a:t>stabilite</a:t>
            </a:r>
            <a:r>
              <a:rPr lang="en-US" sz="2000" dirty="0"/>
              <a:t> </a:t>
            </a:r>
            <a:r>
              <a:rPr lang="en-US" sz="2000" dirty="0" err="1"/>
              <a:t>în</a:t>
            </a:r>
            <a:r>
              <a:rPr lang="en-US" sz="2000" dirty="0"/>
              <a:t> </a:t>
            </a:r>
            <a:r>
              <a:rPr lang="en-US" sz="2000" dirty="0" err="1"/>
              <a:t>Pasul</a:t>
            </a:r>
            <a:r>
              <a:rPr lang="en-US" sz="2000" dirty="0"/>
              <a:t> A, </a:t>
            </a:r>
            <a:r>
              <a:rPr lang="en-US" sz="2000" dirty="0" err="1"/>
              <a:t>sunt</a:t>
            </a:r>
            <a:r>
              <a:rPr lang="en-US" sz="2000" dirty="0"/>
              <a:t> </a:t>
            </a:r>
            <a:r>
              <a:rPr lang="en-US" sz="2000" dirty="0" err="1"/>
              <a:t>necesare</a:t>
            </a:r>
            <a:r>
              <a:rPr lang="en-US" sz="2000" dirty="0"/>
              <a:t> de </a:t>
            </a:r>
            <a:r>
              <a:rPr lang="en-US" sz="2000" dirty="0" err="1"/>
              <a:t>setat</a:t>
            </a:r>
            <a:r>
              <a:rPr lang="en-US" sz="2000" dirty="0"/>
              <a:t> </a:t>
            </a:r>
            <a:r>
              <a:rPr lang="en-US" sz="2000" dirty="0" err="1"/>
              <a:t>specificațiile</a:t>
            </a:r>
            <a:r>
              <a:rPr lang="en-US" sz="2000" dirty="0"/>
              <a:t> de </a:t>
            </a:r>
            <a:r>
              <a:rPr lang="en-US" sz="2000" dirty="0" err="1"/>
              <a:t>măsurare</a:t>
            </a:r>
            <a:r>
              <a:rPr lang="en-US" sz="2000" dirty="0"/>
              <a:t> </a:t>
            </a:r>
            <a:r>
              <a:rPr lang="en-US" sz="2000" dirty="0" err="1"/>
              <a:t>corespunzătoare</a:t>
            </a:r>
            <a:r>
              <a:rPr lang="en-US" sz="2000" dirty="0"/>
              <a:t>, e.g. </a:t>
            </a:r>
            <a:r>
              <a:rPr lang="en-US" sz="2000" dirty="0" err="1"/>
              <a:t>precizia</a:t>
            </a:r>
            <a:r>
              <a:rPr lang="en-US" sz="2000" dirty="0"/>
              <a:t> </a:t>
            </a:r>
            <a:r>
              <a:rPr lang="en-US" sz="2000" dirty="0" err="1"/>
              <a:t>minimă</a:t>
            </a:r>
            <a:r>
              <a:rPr lang="en-US" sz="2000" dirty="0"/>
              <a:t> </a:t>
            </a:r>
            <a:r>
              <a:rPr lang="en-US" sz="2000" dirty="0" err="1"/>
              <a:t>necesară</a:t>
            </a:r>
            <a:r>
              <a:rPr lang="en-US" sz="2000" dirty="0"/>
              <a:t> a </a:t>
            </a:r>
            <a:r>
              <a:rPr lang="en-US" sz="2000" dirty="0" err="1"/>
              <a:t>rezultatelor</a:t>
            </a:r>
            <a:r>
              <a:rPr lang="en-US" sz="2000" dirty="0"/>
              <a:t> </a:t>
            </a:r>
            <a:r>
              <a:rPr lang="en-US" sz="2000" dirty="0" err="1"/>
              <a:t>măsurătorii</a:t>
            </a:r>
            <a:r>
              <a:rPr lang="en-US" sz="2000" dirty="0"/>
              <a:t>. </a:t>
            </a:r>
            <a:r>
              <a:rPr lang="en-US" sz="2000" dirty="0" err="1"/>
              <a:t>Minimul</a:t>
            </a:r>
            <a:r>
              <a:rPr lang="en-US" sz="2000" dirty="0"/>
              <a:t> </a:t>
            </a:r>
            <a:r>
              <a:rPr lang="en-US" sz="2000" dirty="0" err="1"/>
              <a:t>necesar</a:t>
            </a:r>
            <a:r>
              <a:rPr lang="en-US" sz="2000" dirty="0"/>
              <a:t> al </a:t>
            </a:r>
            <a:r>
              <a:rPr lang="en-US" sz="2000" dirty="0" err="1"/>
              <a:t>preciziei</a:t>
            </a:r>
            <a:r>
              <a:rPr lang="en-US" sz="2000" dirty="0"/>
              <a:t> </a:t>
            </a:r>
            <a:r>
              <a:rPr lang="en-US" sz="2000" dirty="0" err="1"/>
              <a:t>asigură</a:t>
            </a:r>
            <a:r>
              <a:rPr lang="en-US" sz="2000" dirty="0"/>
              <a:t> </a:t>
            </a:r>
            <a:r>
              <a:rPr lang="en-US" sz="2000" dirty="0" err="1"/>
              <a:t>că</a:t>
            </a:r>
            <a:r>
              <a:rPr lang="en-US" sz="2000" dirty="0"/>
              <a:t> </a:t>
            </a:r>
            <a:r>
              <a:rPr lang="en-US" sz="2000" dirty="0" err="1"/>
              <a:t>rezultatele</a:t>
            </a:r>
            <a:r>
              <a:rPr lang="en-US" sz="2000" dirty="0"/>
              <a:t> </a:t>
            </a:r>
            <a:r>
              <a:rPr lang="en-US" sz="2000" dirty="0" err="1"/>
              <a:t>măsurătorilor</a:t>
            </a:r>
            <a:r>
              <a:rPr lang="en-US" sz="2000" dirty="0"/>
              <a:t> </a:t>
            </a:r>
            <a:r>
              <a:rPr lang="en-US" sz="2000" dirty="0" err="1"/>
              <a:t>sunt</a:t>
            </a:r>
            <a:r>
              <a:rPr lang="en-US" sz="2000" dirty="0"/>
              <a:t> </a:t>
            </a:r>
            <a:r>
              <a:rPr lang="en-US" sz="2000" dirty="0" err="1"/>
              <a:t>suficient</a:t>
            </a:r>
            <a:r>
              <a:rPr lang="en-US" sz="2000" dirty="0"/>
              <a:t> de precise </a:t>
            </a:r>
            <a:r>
              <a:rPr lang="en-US" sz="2000" dirty="0" err="1"/>
              <a:t>pentru</a:t>
            </a:r>
            <a:r>
              <a:rPr lang="en-US" sz="2000" dirty="0"/>
              <a:t> a </a:t>
            </a:r>
            <a:r>
              <a:rPr lang="en-US" sz="2000" dirty="0" err="1"/>
              <a:t>verifica</a:t>
            </a:r>
            <a:r>
              <a:rPr lang="en-US" sz="2000" dirty="0"/>
              <a:t> </a:t>
            </a:r>
            <a:r>
              <a:rPr lang="en-US" sz="2000" dirty="0" err="1"/>
              <a:t>în</a:t>
            </a:r>
            <a:r>
              <a:rPr lang="en-US" sz="2000" dirty="0"/>
              <a:t> mod </a:t>
            </a:r>
            <a:r>
              <a:rPr lang="en-US" sz="2000" dirty="0" err="1"/>
              <a:t>fiabil</a:t>
            </a:r>
            <a:r>
              <a:rPr lang="en-US" sz="2000" dirty="0"/>
              <a:t> </a:t>
            </a:r>
            <a:r>
              <a:rPr lang="en-US" sz="2000" dirty="0" err="1"/>
              <a:t>specificațiile</a:t>
            </a:r>
            <a:r>
              <a:rPr lang="en-US" sz="2000" dirty="0"/>
              <a:t> </a:t>
            </a:r>
            <a:r>
              <a:rPr lang="en-US" sz="2000" dirty="0" err="1"/>
              <a:t>produsului</a:t>
            </a:r>
            <a:r>
              <a:rPr lang="en-US" sz="2000" dirty="0"/>
              <a:t> (</a:t>
            </a:r>
            <a:r>
              <a:rPr lang="en-US" sz="2000" b="1" i="1" dirty="0" err="1"/>
              <a:t>Standardizarea</a:t>
            </a:r>
            <a:r>
              <a:rPr lang="en-US" sz="2000" b="1" i="1" dirty="0"/>
              <a:t> </a:t>
            </a:r>
            <a:r>
              <a:rPr lang="en-US" sz="2000" b="1" i="1" dirty="0" err="1"/>
              <a:t>oferă</a:t>
            </a:r>
            <a:r>
              <a:rPr lang="en-US" sz="2000" b="1" i="1" dirty="0"/>
              <a:t> </a:t>
            </a:r>
            <a:r>
              <a:rPr lang="en-US" sz="2000" b="1" i="1" dirty="0" err="1"/>
              <a:t>declarații</a:t>
            </a:r>
            <a:r>
              <a:rPr lang="en-US" sz="2000" b="1" i="1" dirty="0"/>
              <a:t> </a:t>
            </a:r>
            <a:r>
              <a:rPr lang="en-US" sz="2000" b="1" i="1" dirty="0" err="1"/>
              <a:t>armonizate</a:t>
            </a:r>
            <a:r>
              <a:rPr lang="en-US" sz="2000" b="1" i="1" dirty="0"/>
              <a:t> </a:t>
            </a:r>
            <a:r>
              <a:rPr lang="en-US" sz="2000" b="1" i="1" dirty="0" err="1"/>
              <a:t>și</a:t>
            </a:r>
            <a:r>
              <a:rPr lang="en-US" sz="2000" b="1" i="1" dirty="0"/>
              <a:t> </a:t>
            </a:r>
            <a:r>
              <a:rPr lang="en-US" sz="2000" b="1" i="1" dirty="0" err="1"/>
              <a:t>lipsite</a:t>
            </a:r>
            <a:r>
              <a:rPr lang="en-US" sz="2000" b="1" i="1" dirty="0"/>
              <a:t> de </a:t>
            </a:r>
            <a:r>
              <a:rPr lang="en-US" sz="2000" b="1" i="1" dirty="0" err="1"/>
              <a:t>ambiguitate</a:t>
            </a:r>
            <a:r>
              <a:rPr lang="en-US" sz="2000" b="1" i="1" dirty="0"/>
              <a:t> </a:t>
            </a:r>
            <a:r>
              <a:rPr lang="en-US" sz="2000" b="1" i="1" dirty="0" err="1"/>
              <a:t>despre</a:t>
            </a:r>
            <a:r>
              <a:rPr lang="en-US" sz="2000" b="1" i="1" dirty="0"/>
              <a:t> </a:t>
            </a:r>
            <a:r>
              <a:rPr lang="en-US" sz="2000" b="1" i="1" dirty="0" err="1"/>
              <a:t>aceste</a:t>
            </a:r>
            <a:r>
              <a:rPr lang="en-US" sz="2000" b="1" i="1" dirty="0"/>
              <a:t> </a:t>
            </a:r>
            <a:r>
              <a:rPr lang="en-US" sz="2000" b="1" i="1" dirty="0" err="1"/>
              <a:t>specificații</a:t>
            </a:r>
            <a:r>
              <a:rPr lang="en-US" sz="2000" b="1" i="1" dirty="0"/>
              <a:t>) </a:t>
            </a:r>
            <a:endParaRPr lang="ro-RO" sz="2000" b="1" i="1" dirty="0"/>
          </a:p>
          <a:p>
            <a:endParaRPr lang="en-US" sz="2000" b="1" i="1" dirty="0"/>
          </a:p>
          <a:p>
            <a:r>
              <a:rPr lang="en-US" sz="2000" dirty="0" err="1"/>
              <a:t>Revenind</a:t>
            </a:r>
            <a:r>
              <a:rPr lang="en-US" sz="2000" dirty="0"/>
              <a:t> la </a:t>
            </a:r>
            <a:r>
              <a:rPr lang="en-US" sz="2000" dirty="0" err="1"/>
              <a:t>exemplul</a:t>
            </a:r>
            <a:r>
              <a:rPr lang="en-US" sz="2000" dirty="0"/>
              <a:t> </a:t>
            </a:r>
            <a:r>
              <a:rPr lang="en-US" sz="2000" dirty="0" err="1"/>
              <a:t>nostru</a:t>
            </a:r>
            <a:r>
              <a:rPr lang="en-US" sz="2000" dirty="0"/>
              <a:t>: </a:t>
            </a:r>
            <a:r>
              <a:rPr lang="en-US" sz="2000" dirty="0" err="1"/>
              <a:t>testarea</a:t>
            </a:r>
            <a:r>
              <a:rPr lang="en-US" sz="2000" dirty="0"/>
              <a:t> </a:t>
            </a:r>
            <a:r>
              <a:rPr lang="en-US" sz="2000" dirty="0" err="1"/>
              <a:t>conformității</a:t>
            </a:r>
            <a:r>
              <a:rPr lang="en-US" sz="2000" dirty="0"/>
              <a:t> </a:t>
            </a:r>
            <a:r>
              <a:rPr lang="en-US" sz="2000" dirty="0" err="1"/>
              <a:t>produsului</a:t>
            </a:r>
            <a:r>
              <a:rPr lang="en-US" sz="2000" dirty="0"/>
              <a:t> cu </a:t>
            </a:r>
            <a:r>
              <a:rPr lang="en-US" sz="2000" dirty="0" err="1"/>
              <a:t>specificațiile</a:t>
            </a:r>
            <a:r>
              <a:rPr lang="en-US" sz="2000" dirty="0"/>
              <a:t> </a:t>
            </a:r>
            <a:r>
              <a:rPr lang="en-US" sz="2000" dirty="0" err="1"/>
              <a:t>privind</a:t>
            </a:r>
            <a:r>
              <a:rPr lang="en-US" sz="2000" dirty="0"/>
              <a:t> </a:t>
            </a:r>
            <a:r>
              <a:rPr lang="en-US" sz="2000" dirty="0" err="1"/>
              <a:t>diametrul</a:t>
            </a:r>
            <a:r>
              <a:rPr lang="en-US" sz="2000" dirty="0"/>
              <a:t> NP </a:t>
            </a:r>
            <a:r>
              <a:rPr lang="en-US" sz="2000" dirty="0" err="1"/>
              <a:t>vor</a:t>
            </a:r>
            <a:r>
              <a:rPr lang="en-US" sz="2000" dirty="0"/>
              <a:t> </a:t>
            </a:r>
            <a:r>
              <a:rPr lang="en-US" sz="2000" dirty="0" err="1"/>
              <a:t>necesita</a:t>
            </a:r>
            <a:r>
              <a:rPr lang="en-US" sz="2000" dirty="0"/>
              <a:t> un </a:t>
            </a:r>
            <a:r>
              <a:rPr lang="en-US" sz="2000" dirty="0" err="1"/>
              <a:t>sistem</a:t>
            </a:r>
            <a:r>
              <a:rPr lang="en-US" sz="2000" dirty="0"/>
              <a:t> de </a:t>
            </a:r>
            <a:r>
              <a:rPr lang="en-US" sz="2000" dirty="0" err="1"/>
              <a:t>măsurare</a:t>
            </a:r>
            <a:r>
              <a:rPr lang="en-US" sz="2000" dirty="0"/>
              <a:t> cu o </a:t>
            </a:r>
            <a:r>
              <a:rPr lang="en-US" sz="2000" dirty="0" err="1"/>
              <a:t>precizie</a:t>
            </a:r>
            <a:r>
              <a:rPr lang="en-US" sz="2000" dirty="0"/>
              <a:t> </a:t>
            </a:r>
            <a:r>
              <a:rPr lang="en-US" sz="2000" dirty="0" err="1"/>
              <a:t>mai</a:t>
            </a:r>
            <a:r>
              <a:rPr lang="en-US" sz="2000" dirty="0"/>
              <a:t> </a:t>
            </a:r>
            <a:r>
              <a:rPr lang="en-US" sz="2000" dirty="0" err="1"/>
              <a:t>bună</a:t>
            </a:r>
            <a:r>
              <a:rPr lang="en-US" sz="2000" dirty="0"/>
              <a:t> </a:t>
            </a:r>
            <a:r>
              <a:rPr lang="en-US" sz="2000" dirty="0" err="1"/>
              <a:t>decât</a:t>
            </a:r>
            <a:r>
              <a:rPr lang="en-US" sz="2000" dirty="0"/>
              <a:t>, de </a:t>
            </a:r>
            <a:r>
              <a:rPr lang="en-US" sz="2000" dirty="0" err="1"/>
              <a:t>exemplu</a:t>
            </a:r>
            <a:r>
              <a:rPr lang="en-US" sz="2000" dirty="0"/>
              <a:t>, 10 nm; </a:t>
            </a:r>
            <a:r>
              <a:rPr lang="en-US" sz="2000" dirty="0" err="1"/>
              <a:t>acest</a:t>
            </a:r>
            <a:r>
              <a:rPr lang="en-US" sz="2000" dirty="0"/>
              <a:t> </a:t>
            </a:r>
            <a:r>
              <a:rPr lang="en-US" sz="2000" dirty="0" err="1"/>
              <a:t>lucru</a:t>
            </a:r>
            <a:r>
              <a:rPr lang="en-US" sz="2000" dirty="0"/>
              <a:t> </a:t>
            </a:r>
            <a:r>
              <a:rPr lang="en-US" sz="2000" dirty="0" err="1"/>
              <a:t>ar</a:t>
            </a:r>
            <a:r>
              <a:rPr lang="en-US" sz="2000" dirty="0"/>
              <a:t> </a:t>
            </a:r>
            <a:r>
              <a:rPr lang="en-US" sz="2000" dirty="0" err="1"/>
              <a:t>trebui</a:t>
            </a:r>
            <a:r>
              <a:rPr lang="en-US" sz="2000" dirty="0"/>
              <a:t> </a:t>
            </a:r>
            <a:r>
              <a:rPr lang="en-US" sz="2000" dirty="0" err="1"/>
              <a:t>să</a:t>
            </a:r>
            <a:r>
              <a:rPr lang="en-US" sz="2000" dirty="0"/>
              <a:t> fie </a:t>
            </a:r>
            <a:r>
              <a:rPr lang="en-US" sz="2000" dirty="0" err="1"/>
              <a:t>suficient</a:t>
            </a:r>
            <a:r>
              <a:rPr lang="en-US" sz="2000" dirty="0"/>
              <a:t> </a:t>
            </a:r>
            <a:r>
              <a:rPr lang="en-US" sz="2000" dirty="0" err="1"/>
              <a:t>pentru</a:t>
            </a:r>
            <a:r>
              <a:rPr lang="en-US" sz="2000" dirty="0"/>
              <a:t> a </a:t>
            </a:r>
            <a:r>
              <a:rPr lang="en-US" sz="2000" dirty="0" err="1"/>
              <a:t>confirma</a:t>
            </a:r>
            <a:r>
              <a:rPr lang="en-US" sz="2000" dirty="0"/>
              <a:t> </a:t>
            </a:r>
            <a:r>
              <a:rPr lang="en-US" sz="2000" dirty="0" err="1"/>
              <a:t>că</a:t>
            </a:r>
            <a:r>
              <a:rPr lang="en-US" sz="2000" dirty="0"/>
              <a:t> </a:t>
            </a:r>
            <a:r>
              <a:rPr lang="en-US" sz="2000" dirty="0" err="1"/>
              <a:t>produsul</a:t>
            </a:r>
            <a:r>
              <a:rPr lang="en-US" sz="2000" dirty="0"/>
              <a:t> se </a:t>
            </a:r>
            <a:r>
              <a:rPr lang="en-US" sz="2000" dirty="0" err="1"/>
              <a:t>află</a:t>
            </a:r>
            <a:r>
              <a:rPr lang="en-US" sz="2000" dirty="0"/>
              <a:t> </a:t>
            </a:r>
            <a:r>
              <a:rPr lang="en-US" sz="2000" dirty="0" err="1"/>
              <a:t>în</a:t>
            </a:r>
            <a:r>
              <a:rPr lang="en-US" sz="2000" dirty="0"/>
              <a:t> </a:t>
            </a:r>
            <a:r>
              <a:rPr lang="en-US" sz="2000" dirty="0" err="1"/>
              <a:t>intervalul</a:t>
            </a:r>
            <a:r>
              <a:rPr lang="en-US" sz="2000" dirty="0"/>
              <a:t> de la 20 nm la 80 nm.</a:t>
            </a:r>
          </a:p>
          <a:p>
            <a:endParaRPr lang="en-US" dirty="0"/>
          </a:p>
        </p:txBody>
      </p:sp>
      <p:sp>
        <p:nvSpPr>
          <p:cNvPr id="4" name="Title 1"/>
          <p:cNvSpPr>
            <a:spLocks noGrp="1"/>
          </p:cNvSpPr>
          <p:nvPr>
            <p:ph type="title"/>
          </p:nvPr>
        </p:nvSpPr>
        <p:spPr/>
        <p:txBody>
          <a:bodyPr/>
          <a:lstStyle/>
          <a:p>
            <a:r>
              <a:rPr lang="ro-RO" dirty="0"/>
              <a:t>E</a:t>
            </a:r>
            <a:r>
              <a:rPr lang="en-US" dirty="0" err="1"/>
              <a:t>xemplific</a:t>
            </a:r>
            <a:r>
              <a:rPr lang="ro-RO" dirty="0"/>
              <a:t>area</a:t>
            </a:r>
            <a:r>
              <a:rPr lang="en-US" dirty="0"/>
              <a:t> </a:t>
            </a:r>
            <a:r>
              <a:rPr lang="en-US" dirty="0" err="1"/>
              <a:t>pentru</a:t>
            </a:r>
            <a:r>
              <a:rPr lang="en-US" dirty="0"/>
              <a:t> </a:t>
            </a:r>
            <a:r>
              <a:rPr lang="en-US" dirty="0" err="1"/>
              <a:t>cazul</a:t>
            </a:r>
            <a:r>
              <a:rPr lang="en-US" dirty="0"/>
              <a:t> </a:t>
            </a:r>
            <a:r>
              <a:rPr lang="en-US" dirty="0" err="1"/>
              <a:t>unui</a:t>
            </a:r>
            <a:r>
              <a:rPr lang="en-US" dirty="0"/>
              <a:t> </a:t>
            </a:r>
            <a:r>
              <a:rPr lang="en-US" dirty="0" err="1"/>
              <a:t>produs</a:t>
            </a:r>
            <a:r>
              <a:rPr lang="en-US" dirty="0"/>
              <a:t> c</a:t>
            </a:r>
            <a:r>
              <a:rPr lang="ro-RO" dirty="0"/>
              <a:t>u </a:t>
            </a:r>
            <a:r>
              <a:rPr lang="en-US" dirty="0" err="1"/>
              <a:t>nanoparticule</a:t>
            </a:r>
            <a:endParaRPr lang="en-US" dirty="0"/>
          </a:p>
        </p:txBody>
      </p:sp>
    </p:spTree>
    <p:extLst>
      <p:ext uri="{BB962C8B-B14F-4D97-AF65-F5344CB8AC3E}">
        <p14:creationId xmlns:p14="http://schemas.microsoft.com/office/powerpoint/2010/main" val="36158926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76400"/>
            <a:ext cx="9144000" cy="4525962"/>
          </a:xfrm>
        </p:spPr>
        <p:txBody>
          <a:bodyPr/>
          <a:lstStyle/>
          <a:p>
            <a:pPr>
              <a:buFontTx/>
              <a:buChar char="-"/>
            </a:pPr>
            <a:r>
              <a:rPr lang="en-US" sz="2000" b="1" dirty="0" err="1"/>
              <a:t>Pasul</a:t>
            </a:r>
            <a:r>
              <a:rPr lang="en-US" sz="2000" b="1" dirty="0"/>
              <a:t> C: </a:t>
            </a:r>
            <a:r>
              <a:rPr lang="en-US" sz="2000" b="1" dirty="0" err="1"/>
              <a:t>Selectarea</a:t>
            </a:r>
            <a:r>
              <a:rPr lang="en-US" sz="2000" b="1" dirty="0"/>
              <a:t> </a:t>
            </a:r>
            <a:r>
              <a:rPr lang="en-US" sz="2000" b="1" dirty="0" err="1"/>
              <a:t>metodei</a:t>
            </a:r>
            <a:r>
              <a:rPr lang="en-US" sz="2000" b="1" dirty="0"/>
              <a:t> de </a:t>
            </a:r>
            <a:r>
              <a:rPr lang="en-US" sz="2000" b="1" dirty="0" err="1"/>
              <a:t>măsurare</a:t>
            </a:r>
            <a:r>
              <a:rPr lang="ro-RO" sz="2000" dirty="0"/>
              <a:t>.</a:t>
            </a:r>
          </a:p>
          <a:p>
            <a:pPr>
              <a:buFontTx/>
              <a:buChar char="-"/>
            </a:pPr>
            <a:endParaRPr lang="ro-RO" sz="2000" dirty="0"/>
          </a:p>
          <a:p>
            <a:pPr marL="0" indent="0">
              <a:buNone/>
            </a:pPr>
            <a:r>
              <a:rPr lang="en-US" sz="2000" dirty="0" err="1"/>
              <a:t>Pasul</a:t>
            </a:r>
            <a:r>
              <a:rPr lang="en-US" sz="2000" dirty="0"/>
              <a:t> C </a:t>
            </a:r>
            <a:r>
              <a:rPr lang="en-US" sz="2000" dirty="0" err="1"/>
              <a:t>în</a:t>
            </a:r>
            <a:r>
              <a:rPr lang="en-US" sz="2000" dirty="0"/>
              <a:t> </a:t>
            </a:r>
            <a:r>
              <a:rPr lang="en-US" sz="2000" dirty="0" err="1"/>
              <a:t>procesul</a:t>
            </a:r>
            <a:r>
              <a:rPr lang="en-US" sz="2000" dirty="0"/>
              <a:t> de </a:t>
            </a:r>
            <a:r>
              <a:rPr lang="en-US" sz="2000" dirty="0" err="1"/>
              <a:t>măsurare</a:t>
            </a:r>
            <a:r>
              <a:rPr lang="en-US" sz="2000" dirty="0"/>
              <a:t> </a:t>
            </a:r>
            <a:r>
              <a:rPr lang="en-US" sz="2000" dirty="0" err="1"/>
              <a:t>const</a:t>
            </a:r>
            <a:r>
              <a:rPr lang="ro-RO" sz="2000" dirty="0"/>
              <a:t>ă</a:t>
            </a:r>
            <a:r>
              <a:rPr lang="en-US" sz="2000" dirty="0"/>
              <a:t> </a:t>
            </a:r>
            <a:r>
              <a:rPr lang="en-US" sz="2000" dirty="0" err="1"/>
              <a:t>în</a:t>
            </a:r>
            <a:r>
              <a:rPr lang="en-US" sz="2000" dirty="0"/>
              <a:t> </a:t>
            </a:r>
            <a:r>
              <a:rPr lang="en-US" sz="2000" dirty="0" err="1"/>
              <a:t>selectarea</a:t>
            </a:r>
            <a:r>
              <a:rPr lang="en-US" sz="2000" dirty="0"/>
              <a:t> </a:t>
            </a:r>
            <a:r>
              <a:rPr lang="en-US" sz="2000" dirty="0" err="1"/>
              <a:t>metodei</a:t>
            </a:r>
            <a:r>
              <a:rPr lang="en-US" sz="2000" dirty="0"/>
              <a:t> de </a:t>
            </a:r>
            <a:r>
              <a:rPr lang="en-US" sz="2000" dirty="0" err="1"/>
              <a:t>măsurare</a:t>
            </a:r>
            <a:r>
              <a:rPr lang="en-US" sz="2000" dirty="0"/>
              <a:t>, a </a:t>
            </a:r>
            <a:r>
              <a:rPr lang="en-US" sz="2000" dirty="0" err="1"/>
              <a:t>personalului</a:t>
            </a:r>
            <a:r>
              <a:rPr lang="en-US" sz="2000" dirty="0"/>
              <a:t> </a:t>
            </a:r>
            <a:r>
              <a:rPr lang="en-US" sz="2000" dirty="0" err="1"/>
              <a:t>și</a:t>
            </a:r>
            <a:r>
              <a:rPr lang="ro-RO" sz="2000" dirty="0"/>
              <a:t> </a:t>
            </a:r>
            <a:r>
              <a:rPr lang="en-US" sz="2000" dirty="0" err="1"/>
              <a:t>echipamente</a:t>
            </a:r>
            <a:r>
              <a:rPr lang="ro-RO" sz="2000" dirty="0"/>
              <a:t>lor</a:t>
            </a:r>
            <a:r>
              <a:rPr lang="en-US" sz="2000" dirty="0"/>
              <a:t> cu o </a:t>
            </a:r>
            <a:r>
              <a:rPr lang="en-US" sz="2000" dirty="0" err="1"/>
              <a:t>performanță</a:t>
            </a:r>
            <a:r>
              <a:rPr lang="en-US" sz="2000" dirty="0"/>
              <a:t> </a:t>
            </a:r>
            <a:r>
              <a:rPr lang="en-US" sz="2000" dirty="0" err="1"/>
              <a:t>metrologică</a:t>
            </a:r>
            <a:r>
              <a:rPr lang="en-US" sz="2000" dirty="0"/>
              <a:t> </a:t>
            </a:r>
            <a:r>
              <a:rPr lang="en-US" sz="2000" dirty="0" err="1"/>
              <a:t>adecvată</a:t>
            </a:r>
            <a:r>
              <a:rPr lang="en-US" sz="2000" dirty="0"/>
              <a:t> </a:t>
            </a:r>
            <a:r>
              <a:rPr lang="en-US" sz="2000" dirty="0" err="1"/>
              <a:t>sarcinii</a:t>
            </a:r>
            <a:r>
              <a:rPr lang="en-US" sz="2000" dirty="0"/>
              <a:t>. </a:t>
            </a:r>
            <a:endParaRPr lang="ro-RO" sz="2000" dirty="0"/>
          </a:p>
        </p:txBody>
      </p:sp>
      <p:sp>
        <p:nvSpPr>
          <p:cNvPr id="4" name="Title 1"/>
          <p:cNvSpPr>
            <a:spLocks noGrp="1"/>
          </p:cNvSpPr>
          <p:nvPr>
            <p:ph type="title"/>
          </p:nvPr>
        </p:nvSpPr>
        <p:spPr/>
        <p:txBody>
          <a:bodyPr/>
          <a:lstStyle/>
          <a:p>
            <a:r>
              <a:rPr lang="ro-RO" dirty="0"/>
              <a:t>E</a:t>
            </a:r>
            <a:r>
              <a:rPr lang="en-US" dirty="0" err="1"/>
              <a:t>xemplific</a:t>
            </a:r>
            <a:r>
              <a:rPr lang="ro-RO" dirty="0"/>
              <a:t>area</a:t>
            </a:r>
            <a:r>
              <a:rPr lang="en-US" dirty="0"/>
              <a:t> </a:t>
            </a:r>
            <a:r>
              <a:rPr lang="en-US" dirty="0" err="1"/>
              <a:t>pentru</a:t>
            </a:r>
            <a:r>
              <a:rPr lang="en-US" dirty="0"/>
              <a:t> </a:t>
            </a:r>
            <a:r>
              <a:rPr lang="en-US" dirty="0" err="1"/>
              <a:t>cazul</a:t>
            </a:r>
            <a:r>
              <a:rPr lang="en-US" dirty="0"/>
              <a:t> </a:t>
            </a:r>
            <a:r>
              <a:rPr lang="en-US" dirty="0" err="1"/>
              <a:t>unui</a:t>
            </a:r>
            <a:r>
              <a:rPr lang="en-US" dirty="0"/>
              <a:t> </a:t>
            </a:r>
            <a:r>
              <a:rPr lang="en-US" dirty="0" err="1"/>
              <a:t>produs</a:t>
            </a:r>
            <a:r>
              <a:rPr lang="en-US" dirty="0"/>
              <a:t> c</a:t>
            </a:r>
            <a:r>
              <a:rPr lang="ro-RO" dirty="0"/>
              <a:t>u </a:t>
            </a:r>
            <a:r>
              <a:rPr lang="en-US" dirty="0" err="1"/>
              <a:t>nanoparticule</a:t>
            </a:r>
            <a:endParaRPr lang="en-US" dirty="0"/>
          </a:p>
        </p:txBody>
      </p:sp>
    </p:spTree>
    <p:extLst>
      <p:ext uri="{BB962C8B-B14F-4D97-AF65-F5344CB8AC3E}">
        <p14:creationId xmlns:p14="http://schemas.microsoft.com/office/powerpoint/2010/main" val="39900279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76400"/>
            <a:ext cx="8763000" cy="4525962"/>
          </a:xfrm>
        </p:spPr>
        <p:txBody>
          <a:bodyPr/>
          <a:lstStyle/>
          <a:p>
            <a:r>
              <a:rPr lang="en-US" sz="2000" dirty="0"/>
              <a:t>- </a:t>
            </a:r>
            <a:r>
              <a:rPr lang="en-US" sz="2000" b="1" dirty="0" err="1"/>
              <a:t>Pasul</a:t>
            </a:r>
            <a:r>
              <a:rPr lang="en-US" sz="2000" b="1" dirty="0"/>
              <a:t> D: </a:t>
            </a:r>
            <a:r>
              <a:rPr lang="en-US" sz="2000" b="1" dirty="0" err="1"/>
              <a:t>Măsurare</a:t>
            </a:r>
            <a:r>
              <a:rPr lang="en-US" sz="2000" b="1" dirty="0"/>
              <a:t> </a:t>
            </a:r>
            <a:r>
              <a:rPr lang="en-US" sz="2000" b="1" dirty="0" err="1"/>
              <a:t>și</a:t>
            </a:r>
            <a:r>
              <a:rPr lang="en-US" sz="2000" b="1" dirty="0"/>
              <a:t> </a:t>
            </a:r>
            <a:r>
              <a:rPr lang="en-US" sz="2000" b="1" dirty="0" err="1"/>
              <a:t>raportare</a:t>
            </a:r>
            <a:r>
              <a:rPr lang="en-US" sz="2000" b="1" dirty="0"/>
              <a:t> </a:t>
            </a:r>
            <a:endParaRPr lang="ro-RO" sz="2000" b="1" dirty="0"/>
          </a:p>
          <a:p>
            <a:pPr marL="0" indent="0">
              <a:buNone/>
            </a:pPr>
            <a:r>
              <a:rPr lang="en-US" sz="2000" dirty="0" err="1"/>
              <a:t>Pasul</a:t>
            </a:r>
            <a:r>
              <a:rPr lang="en-US" sz="2000" dirty="0"/>
              <a:t> D </a:t>
            </a:r>
            <a:r>
              <a:rPr lang="en-US" sz="2000" dirty="0" err="1"/>
              <a:t>constă</a:t>
            </a:r>
            <a:r>
              <a:rPr lang="en-US" sz="2000" dirty="0"/>
              <a:t> </a:t>
            </a:r>
            <a:r>
              <a:rPr lang="en-US" sz="2000" dirty="0" err="1"/>
              <a:t>în</a:t>
            </a:r>
            <a:r>
              <a:rPr lang="en-US" sz="2000" dirty="0"/>
              <a:t> </a:t>
            </a:r>
            <a:r>
              <a:rPr lang="en-US" sz="2000" dirty="0" err="1"/>
              <a:t>măsurarea</a:t>
            </a:r>
            <a:r>
              <a:rPr lang="en-US" sz="2000" dirty="0"/>
              <a:t> </a:t>
            </a:r>
            <a:r>
              <a:rPr lang="en-US" sz="2000" dirty="0" err="1"/>
              <a:t>și</a:t>
            </a:r>
            <a:r>
              <a:rPr lang="en-US" sz="2000" dirty="0"/>
              <a:t> </a:t>
            </a:r>
            <a:r>
              <a:rPr lang="en-US" sz="2000" dirty="0" err="1"/>
              <a:t>exprimarea</a:t>
            </a:r>
            <a:r>
              <a:rPr lang="en-US" sz="2000" dirty="0"/>
              <a:t> </a:t>
            </a:r>
            <a:r>
              <a:rPr lang="en-US" sz="2000" dirty="0" err="1"/>
              <a:t>corectă</a:t>
            </a:r>
            <a:r>
              <a:rPr lang="en-US" sz="2000" dirty="0"/>
              <a:t> a </a:t>
            </a:r>
            <a:r>
              <a:rPr lang="en-US" sz="2000" dirty="0" err="1"/>
              <a:t>rezultatelor</a:t>
            </a:r>
            <a:r>
              <a:rPr lang="en-US" sz="2000" dirty="0"/>
              <a:t> </a:t>
            </a:r>
            <a:r>
              <a:rPr lang="en-US" sz="2000" dirty="0" err="1"/>
              <a:t>măsurătorii</a:t>
            </a:r>
            <a:r>
              <a:rPr lang="en-US" sz="2000" dirty="0"/>
              <a:t>: </a:t>
            </a:r>
            <a:r>
              <a:rPr lang="en-US" sz="2000" dirty="0" err="1"/>
              <a:t>este</a:t>
            </a:r>
            <a:r>
              <a:rPr lang="en-US" sz="2000" dirty="0"/>
              <a:t> </a:t>
            </a:r>
            <a:r>
              <a:rPr lang="en-US" sz="2000" dirty="0" err="1"/>
              <a:t>esențial</a:t>
            </a:r>
            <a:r>
              <a:rPr lang="en-US" sz="2000" dirty="0"/>
              <a:t> ca </a:t>
            </a:r>
            <a:r>
              <a:rPr lang="en-US" sz="2000" dirty="0" err="1"/>
              <a:t>atât</a:t>
            </a:r>
            <a:r>
              <a:rPr lang="en-US" sz="2000" dirty="0"/>
              <a:t> </a:t>
            </a:r>
            <a:r>
              <a:rPr lang="en-US" sz="2000" dirty="0" err="1"/>
              <a:t>sunt</a:t>
            </a:r>
            <a:r>
              <a:rPr lang="en-US" sz="2000" dirty="0"/>
              <a:t> </a:t>
            </a:r>
            <a:r>
              <a:rPr lang="en-US" sz="2000" dirty="0" err="1"/>
              <a:t>raportate</a:t>
            </a:r>
            <a:r>
              <a:rPr lang="en-US" sz="2000" dirty="0"/>
              <a:t> </a:t>
            </a:r>
            <a:r>
              <a:rPr lang="en-US" sz="2000" dirty="0" err="1"/>
              <a:t>valoarea</a:t>
            </a:r>
            <a:r>
              <a:rPr lang="en-US" sz="2000" dirty="0"/>
              <a:t> </a:t>
            </a:r>
            <a:r>
              <a:rPr lang="en-US" sz="2000" dirty="0" err="1"/>
              <a:t>măsurată</a:t>
            </a:r>
            <a:r>
              <a:rPr lang="en-US" sz="2000" dirty="0"/>
              <a:t> </a:t>
            </a:r>
            <a:r>
              <a:rPr lang="en-US" sz="2000" dirty="0" err="1"/>
              <a:t>și</a:t>
            </a:r>
            <a:r>
              <a:rPr lang="en-US" sz="2000" dirty="0"/>
              <a:t> o </a:t>
            </a:r>
            <a:r>
              <a:rPr lang="en-US" sz="2000" dirty="0" err="1"/>
              <a:t>evaluare</a:t>
            </a:r>
            <a:r>
              <a:rPr lang="en-US" sz="2000" dirty="0"/>
              <a:t> a </a:t>
            </a:r>
            <a:r>
              <a:rPr lang="en-US" sz="2000" dirty="0" err="1"/>
              <a:t>preciziei</a:t>
            </a:r>
            <a:r>
              <a:rPr lang="en-US" sz="2000" dirty="0"/>
              <a:t> </a:t>
            </a:r>
            <a:r>
              <a:rPr lang="en-US" sz="2000" dirty="0" err="1"/>
              <a:t>măsurării</a:t>
            </a:r>
            <a:r>
              <a:rPr lang="en-US" sz="2000" dirty="0"/>
              <a:t>. </a:t>
            </a:r>
            <a:r>
              <a:rPr lang="en-US" sz="2000" dirty="0" err="1"/>
              <a:t>Exprimarea</a:t>
            </a:r>
            <a:r>
              <a:rPr lang="en-US" sz="2000" dirty="0"/>
              <a:t> </a:t>
            </a:r>
            <a:r>
              <a:rPr lang="en-US" sz="2000" dirty="0" err="1"/>
              <a:t>rezultatelor</a:t>
            </a:r>
            <a:r>
              <a:rPr lang="en-US" sz="2000" dirty="0"/>
              <a:t> </a:t>
            </a:r>
            <a:r>
              <a:rPr lang="en-US" sz="2000" dirty="0" err="1"/>
              <a:t>măsurătorilor</a:t>
            </a:r>
            <a:r>
              <a:rPr lang="en-US" sz="2000" dirty="0"/>
              <a:t> </a:t>
            </a:r>
            <a:r>
              <a:rPr lang="en-US" sz="2000" dirty="0" err="1"/>
              <a:t>trebuie</a:t>
            </a:r>
            <a:r>
              <a:rPr lang="en-US" sz="2000" dirty="0"/>
              <a:t> </a:t>
            </a:r>
            <a:r>
              <a:rPr lang="en-US" sz="2000" dirty="0" err="1"/>
              <a:t>să</a:t>
            </a:r>
            <a:r>
              <a:rPr lang="en-US" sz="2000" dirty="0"/>
              <a:t> fie </a:t>
            </a:r>
            <a:r>
              <a:rPr lang="en-US" sz="2000" dirty="0" err="1"/>
              <a:t>într</a:t>
            </a:r>
            <a:r>
              <a:rPr lang="en-US" sz="2000" dirty="0"/>
              <a:t>-un mod </a:t>
            </a:r>
            <a:r>
              <a:rPr lang="en-US" sz="2000" dirty="0" err="1"/>
              <a:t>armonizat</a:t>
            </a:r>
            <a:r>
              <a:rPr lang="en-US" sz="2000" dirty="0"/>
              <a:t> </a:t>
            </a:r>
            <a:r>
              <a:rPr lang="en-US" sz="2000" dirty="0" err="1"/>
              <a:t>și</a:t>
            </a:r>
            <a:r>
              <a:rPr lang="en-US" sz="2000" dirty="0"/>
              <a:t> </a:t>
            </a:r>
            <a:r>
              <a:rPr lang="en-US" sz="2000" dirty="0" err="1"/>
              <a:t>lipsit</a:t>
            </a:r>
            <a:r>
              <a:rPr lang="en-US" sz="2000" dirty="0"/>
              <a:t> de </a:t>
            </a:r>
            <a:r>
              <a:rPr lang="en-US" sz="2000" dirty="0" err="1"/>
              <a:t>ambiguitate</a:t>
            </a:r>
            <a:r>
              <a:rPr lang="en-US" sz="2000" dirty="0"/>
              <a:t>.</a:t>
            </a:r>
            <a:endParaRPr lang="ro-RO" sz="2000" dirty="0"/>
          </a:p>
          <a:p>
            <a:pPr marL="0" indent="0">
              <a:buNone/>
            </a:pPr>
            <a:endParaRPr lang="en-US" sz="2000" dirty="0"/>
          </a:p>
          <a:p>
            <a:pPr marL="0" indent="0">
              <a:buNone/>
            </a:pPr>
            <a:r>
              <a:rPr lang="en-US" sz="2000" dirty="0"/>
              <a:t>În </a:t>
            </a:r>
            <a:r>
              <a:rPr lang="en-US" sz="2000" dirty="0" err="1"/>
              <a:t>exemplu</a:t>
            </a:r>
            <a:r>
              <a:rPr lang="en-US" sz="2000" dirty="0"/>
              <a:t>: o </a:t>
            </a:r>
            <a:r>
              <a:rPr lang="en-US" sz="2000" dirty="0" err="1"/>
              <a:t>primă</a:t>
            </a:r>
            <a:r>
              <a:rPr lang="en-US" sz="2000" dirty="0"/>
              <a:t> </a:t>
            </a:r>
            <a:r>
              <a:rPr lang="en-US" sz="2000" dirty="0" err="1"/>
              <a:t>serie</a:t>
            </a:r>
            <a:r>
              <a:rPr lang="en-US" sz="2000" dirty="0"/>
              <a:t> de </a:t>
            </a:r>
            <a:r>
              <a:rPr lang="en-US" sz="2000" dirty="0" err="1"/>
              <a:t>măsurători</a:t>
            </a:r>
            <a:r>
              <a:rPr lang="en-US" sz="2000" dirty="0"/>
              <a:t> ale </a:t>
            </a:r>
            <a:r>
              <a:rPr lang="en-US" sz="2000" dirty="0" err="1"/>
              <a:t>diametrului</a:t>
            </a:r>
            <a:r>
              <a:rPr lang="en-US" sz="2000" dirty="0"/>
              <a:t> NP </a:t>
            </a:r>
            <a:r>
              <a:rPr lang="en-US" sz="2000" dirty="0" err="1"/>
              <a:t>dă</a:t>
            </a:r>
            <a:r>
              <a:rPr lang="en-US" sz="2000" dirty="0"/>
              <a:t> un </a:t>
            </a:r>
            <a:r>
              <a:rPr lang="en-US" sz="2000" dirty="0" err="1"/>
              <a:t>diametru</a:t>
            </a:r>
            <a:r>
              <a:rPr lang="en-US" sz="2000" dirty="0"/>
              <a:t> </a:t>
            </a:r>
            <a:r>
              <a:rPr lang="en-US" sz="2000" dirty="0" err="1"/>
              <a:t>mediu</a:t>
            </a:r>
            <a:r>
              <a:rPr lang="en-US" sz="2000" dirty="0"/>
              <a:t> de 72 nm ± 15 nm. </a:t>
            </a:r>
            <a:r>
              <a:rPr lang="en-US" sz="2000" dirty="0" err="1"/>
              <a:t>Valoarea</a:t>
            </a:r>
            <a:r>
              <a:rPr lang="en-US" sz="2000" dirty="0"/>
              <a:t> „± 15 nm” </a:t>
            </a:r>
            <a:r>
              <a:rPr lang="en-US" sz="2000" dirty="0" err="1"/>
              <a:t>este</a:t>
            </a:r>
            <a:r>
              <a:rPr lang="en-US" sz="2000" dirty="0"/>
              <a:t> o </a:t>
            </a:r>
            <a:r>
              <a:rPr lang="en-US" sz="2000" dirty="0" err="1"/>
              <a:t>expresie</a:t>
            </a:r>
            <a:r>
              <a:rPr lang="en-US" sz="2000" dirty="0"/>
              <a:t> a </a:t>
            </a:r>
            <a:r>
              <a:rPr lang="en-US" sz="2000" dirty="0" err="1"/>
              <a:t>preciziei</a:t>
            </a:r>
            <a:r>
              <a:rPr lang="en-US" sz="2000" dirty="0"/>
              <a:t> </a:t>
            </a:r>
            <a:r>
              <a:rPr lang="en-US" sz="2000" dirty="0" err="1"/>
              <a:t>rezultatului</a:t>
            </a:r>
            <a:r>
              <a:rPr lang="en-US" sz="2000" dirty="0"/>
              <a:t> </a:t>
            </a:r>
            <a:r>
              <a:rPr lang="en-US" sz="2000" dirty="0" err="1"/>
              <a:t>măsurării</a:t>
            </a:r>
            <a:r>
              <a:rPr lang="en-US" sz="2000" dirty="0"/>
              <a:t>. </a:t>
            </a:r>
            <a:r>
              <a:rPr lang="en-US" sz="2000" dirty="0" err="1"/>
              <a:t>Pentru</a:t>
            </a:r>
            <a:r>
              <a:rPr lang="en-US" sz="2000" dirty="0"/>
              <a:t> a fi </a:t>
            </a:r>
            <a:r>
              <a:rPr lang="en-US" sz="2000" dirty="0" err="1"/>
              <a:t>semnificativ</a:t>
            </a:r>
            <a:r>
              <a:rPr lang="en-US" sz="2000" dirty="0"/>
              <a:t>, </a:t>
            </a:r>
            <a:r>
              <a:rPr lang="en-US" sz="2000" dirty="0" err="1"/>
              <a:t>valoarea</a:t>
            </a:r>
            <a:r>
              <a:rPr lang="en-US" sz="2000" dirty="0"/>
              <a:t> </a:t>
            </a:r>
            <a:r>
              <a:rPr lang="en-US" sz="2000" dirty="0" err="1"/>
              <a:t>trebuie</a:t>
            </a:r>
            <a:r>
              <a:rPr lang="en-US" sz="2000" dirty="0"/>
              <a:t> </a:t>
            </a:r>
            <a:r>
              <a:rPr lang="en-US" sz="2000" dirty="0" err="1"/>
              <a:t>precizată</a:t>
            </a:r>
            <a:r>
              <a:rPr lang="en-US" sz="2000" dirty="0"/>
              <a:t> cu </a:t>
            </a:r>
            <a:r>
              <a:rPr lang="en-US" sz="2000" dirty="0" err="1"/>
              <a:t>nivelul</a:t>
            </a:r>
            <a:r>
              <a:rPr lang="en-US" sz="2000" dirty="0"/>
              <a:t> </a:t>
            </a:r>
            <a:r>
              <a:rPr lang="en-US" sz="2000" dirty="0" err="1"/>
              <a:t>său</a:t>
            </a:r>
            <a:r>
              <a:rPr lang="en-US" sz="2000" dirty="0"/>
              <a:t> de </a:t>
            </a:r>
            <a:r>
              <a:rPr lang="en-US" sz="2000" dirty="0" err="1"/>
              <a:t>încredere</a:t>
            </a:r>
            <a:r>
              <a:rPr lang="en-US" sz="2000" dirty="0"/>
              <a:t> (e.g.: de </a:t>
            </a:r>
            <a:r>
              <a:rPr lang="en-US" sz="2000" dirty="0" err="1"/>
              <a:t>aproximativ</a:t>
            </a:r>
            <a:r>
              <a:rPr lang="en-US" sz="2000" dirty="0"/>
              <a:t> 95 %). </a:t>
            </a:r>
            <a:r>
              <a:rPr lang="en-US" sz="2000" dirty="0" err="1"/>
              <a:t>Clientul</a:t>
            </a:r>
            <a:r>
              <a:rPr lang="en-US" sz="2000" dirty="0"/>
              <a:t> </a:t>
            </a:r>
            <a:r>
              <a:rPr lang="en-US" sz="2000" dirty="0" err="1"/>
              <a:t>știe</a:t>
            </a:r>
            <a:r>
              <a:rPr lang="en-US" sz="2000" dirty="0"/>
              <a:t> </a:t>
            </a:r>
            <a:r>
              <a:rPr lang="en-US" sz="2000" dirty="0" err="1"/>
              <a:t>atunci</a:t>
            </a:r>
            <a:r>
              <a:rPr lang="en-US" sz="2000" dirty="0"/>
              <a:t> </a:t>
            </a:r>
            <a:r>
              <a:rPr lang="en-US" sz="2000" dirty="0" err="1"/>
              <a:t>că</a:t>
            </a:r>
            <a:r>
              <a:rPr lang="en-US" sz="2000" dirty="0"/>
              <a:t> la un </a:t>
            </a:r>
            <a:r>
              <a:rPr lang="en-US" sz="2000" dirty="0" err="1"/>
              <a:t>nivel</a:t>
            </a:r>
            <a:r>
              <a:rPr lang="en-US" sz="2000" dirty="0"/>
              <a:t> de </a:t>
            </a:r>
            <a:r>
              <a:rPr lang="en-US" sz="2000" dirty="0" err="1"/>
              <a:t>încredere</a:t>
            </a:r>
            <a:r>
              <a:rPr lang="en-US" sz="2000" dirty="0"/>
              <a:t> de 95 %, </a:t>
            </a:r>
            <a:r>
              <a:rPr lang="en-US" sz="2000" dirty="0" err="1"/>
              <a:t>valoarea</a:t>
            </a:r>
            <a:r>
              <a:rPr lang="en-US" sz="2000" dirty="0"/>
              <a:t> </a:t>
            </a:r>
            <a:r>
              <a:rPr lang="en-US" sz="2000" dirty="0" err="1"/>
              <a:t>adevărată</a:t>
            </a:r>
            <a:r>
              <a:rPr lang="en-US" sz="2000" dirty="0"/>
              <a:t> se </a:t>
            </a:r>
            <a:r>
              <a:rPr lang="en-US" sz="2000" dirty="0" err="1"/>
              <a:t>află</a:t>
            </a:r>
            <a:r>
              <a:rPr lang="en-US" sz="2000" dirty="0"/>
              <a:t> </a:t>
            </a:r>
            <a:r>
              <a:rPr lang="en-US" sz="2000" dirty="0" err="1"/>
              <a:t>în</a:t>
            </a:r>
            <a:r>
              <a:rPr lang="en-US" sz="2000" dirty="0"/>
              <a:t> </a:t>
            </a:r>
            <a:r>
              <a:rPr lang="en-US" sz="2000" dirty="0" err="1"/>
              <a:t>intervalul</a:t>
            </a:r>
            <a:r>
              <a:rPr lang="en-US" sz="2000" dirty="0"/>
              <a:t> </a:t>
            </a:r>
            <a:r>
              <a:rPr lang="en-US" sz="2000" dirty="0" err="1"/>
              <a:t>declarat</a:t>
            </a:r>
            <a:r>
              <a:rPr lang="en-US" sz="2000" dirty="0"/>
              <a:t> (</a:t>
            </a:r>
            <a:r>
              <a:rPr lang="en-US" sz="2000" dirty="0" err="1"/>
              <a:t>aici</a:t>
            </a:r>
            <a:r>
              <a:rPr lang="en-US" sz="2000" dirty="0"/>
              <a:t> [57 nm, 87 nm]). </a:t>
            </a:r>
            <a:r>
              <a:rPr lang="en-US" sz="2000" dirty="0" err="1"/>
              <a:t>Observăm</a:t>
            </a:r>
            <a:r>
              <a:rPr lang="en-US" sz="2000" dirty="0"/>
              <a:t>, </a:t>
            </a:r>
            <a:r>
              <a:rPr lang="en-US" sz="2000" dirty="0" err="1"/>
              <a:t>că</a:t>
            </a:r>
            <a:r>
              <a:rPr lang="en-US" sz="2000" dirty="0"/>
              <a:t> </a:t>
            </a:r>
            <a:r>
              <a:rPr lang="en-US" sz="2000" dirty="0" err="1"/>
              <a:t>incertitudinea</a:t>
            </a:r>
            <a:r>
              <a:rPr lang="en-US" sz="2000" dirty="0"/>
              <a:t> de </a:t>
            </a:r>
            <a:r>
              <a:rPr lang="en-US" sz="2000" dirty="0" err="1"/>
              <a:t>măsurare</a:t>
            </a:r>
            <a:r>
              <a:rPr lang="en-US" sz="2000" dirty="0"/>
              <a:t> </a:t>
            </a:r>
            <a:r>
              <a:rPr lang="en-US" sz="2000" dirty="0" err="1"/>
              <a:t>depășește</a:t>
            </a:r>
            <a:r>
              <a:rPr lang="en-US" sz="2000" dirty="0"/>
              <a:t> </a:t>
            </a:r>
            <a:r>
              <a:rPr lang="en-US" sz="2000" dirty="0" err="1"/>
              <a:t>precizia</a:t>
            </a:r>
            <a:r>
              <a:rPr lang="en-US" sz="2000" dirty="0"/>
              <a:t> </a:t>
            </a:r>
            <a:r>
              <a:rPr lang="en-US" sz="2000" dirty="0" err="1"/>
              <a:t>cerută</a:t>
            </a:r>
            <a:r>
              <a:rPr lang="en-US" sz="2000" dirty="0"/>
              <a:t> (</a:t>
            </a:r>
            <a:r>
              <a:rPr lang="en-US" sz="2000" dirty="0" err="1"/>
              <a:t>mai</a:t>
            </a:r>
            <a:r>
              <a:rPr lang="en-US" sz="2000" dirty="0"/>
              <a:t> bine </a:t>
            </a:r>
            <a:r>
              <a:rPr lang="en-US" sz="2000" dirty="0" err="1"/>
              <a:t>peste</a:t>
            </a:r>
            <a:r>
              <a:rPr lang="en-US" sz="2000" dirty="0"/>
              <a:t> 10 nm). </a:t>
            </a:r>
            <a:r>
              <a:rPr lang="en-US" sz="2000" dirty="0" err="1"/>
              <a:t>Măsurătorile</a:t>
            </a:r>
            <a:r>
              <a:rPr lang="en-US" sz="2000" dirty="0"/>
              <a:t> au </a:t>
            </a:r>
            <a:r>
              <a:rPr lang="en-US" sz="2000" dirty="0" err="1"/>
              <a:t>fost</a:t>
            </a:r>
            <a:r>
              <a:rPr lang="en-US" sz="2000" dirty="0"/>
              <a:t>, </a:t>
            </a:r>
            <a:r>
              <a:rPr lang="en-US" sz="2000" dirty="0" err="1"/>
              <a:t>prin</a:t>
            </a:r>
            <a:r>
              <a:rPr lang="en-US" sz="2000" dirty="0"/>
              <a:t> </a:t>
            </a:r>
            <a:r>
              <a:rPr lang="en-US" sz="2000" dirty="0" err="1"/>
              <a:t>urmare</a:t>
            </a:r>
            <a:r>
              <a:rPr lang="en-US" sz="2000" dirty="0"/>
              <a:t>, </a:t>
            </a:r>
            <a:r>
              <a:rPr lang="en-US" sz="2000" dirty="0" err="1"/>
              <a:t>repetate</a:t>
            </a:r>
            <a:r>
              <a:rPr lang="en-US" sz="2000" dirty="0"/>
              <a:t> cu </a:t>
            </a:r>
            <a:r>
              <a:rPr lang="en-US" sz="2000" dirty="0" err="1"/>
              <a:t>mai</a:t>
            </a:r>
            <a:r>
              <a:rPr lang="en-US" sz="2000" dirty="0"/>
              <a:t> </a:t>
            </a:r>
            <a:r>
              <a:rPr lang="en-US" sz="2000" dirty="0" err="1"/>
              <a:t>multă</a:t>
            </a:r>
            <a:r>
              <a:rPr lang="en-US" sz="2000" dirty="0"/>
              <a:t> </a:t>
            </a:r>
            <a:r>
              <a:rPr lang="en-US" sz="2000" dirty="0" err="1"/>
              <a:t>grijă</a:t>
            </a:r>
            <a:r>
              <a:rPr lang="en-US" sz="2000" dirty="0"/>
              <a:t>, </a:t>
            </a:r>
            <a:r>
              <a:rPr lang="en-US" sz="2000" dirty="0" err="1"/>
              <a:t>rezultând</a:t>
            </a:r>
            <a:r>
              <a:rPr lang="en-US" sz="2000" dirty="0"/>
              <a:t> o </a:t>
            </a:r>
            <a:r>
              <a:rPr lang="en-US" sz="2000" dirty="0" err="1"/>
              <a:t>nouă</a:t>
            </a:r>
            <a:r>
              <a:rPr lang="en-US" sz="2000" dirty="0"/>
              <a:t> </a:t>
            </a:r>
            <a:r>
              <a:rPr lang="en-US" sz="2000" dirty="0" err="1"/>
              <a:t>valoare</a:t>
            </a:r>
            <a:r>
              <a:rPr lang="en-US" sz="2000" dirty="0"/>
              <a:t> a </a:t>
            </a:r>
            <a:r>
              <a:rPr lang="en-US" sz="2000" dirty="0" err="1"/>
              <a:t>diametrul</a:t>
            </a:r>
            <a:r>
              <a:rPr lang="en-US" sz="2000" dirty="0"/>
              <a:t> </a:t>
            </a:r>
            <a:r>
              <a:rPr lang="en-US" sz="2000" dirty="0" err="1"/>
              <a:t>mediu</a:t>
            </a:r>
            <a:r>
              <a:rPr lang="en-US" sz="2000" dirty="0"/>
              <a:t> de 70 nm ± 10</a:t>
            </a:r>
          </a:p>
          <a:p>
            <a:endParaRPr lang="en-US" dirty="0"/>
          </a:p>
        </p:txBody>
      </p:sp>
      <p:sp>
        <p:nvSpPr>
          <p:cNvPr id="4" name="Title 1"/>
          <p:cNvSpPr>
            <a:spLocks noGrp="1"/>
          </p:cNvSpPr>
          <p:nvPr>
            <p:ph type="title"/>
          </p:nvPr>
        </p:nvSpPr>
        <p:spPr/>
        <p:txBody>
          <a:bodyPr/>
          <a:lstStyle/>
          <a:p>
            <a:r>
              <a:rPr lang="ro-RO" dirty="0"/>
              <a:t>E</a:t>
            </a:r>
            <a:r>
              <a:rPr lang="en-US" dirty="0" err="1"/>
              <a:t>xemplific</a:t>
            </a:r>
            <a:r>
              <a:rPr lang="ro-RO" dirty="0"/>
              <a:t>area</a:t>
            </a:r>
            <a:r>
              <a:rPr lang="en-US" dirty="0"/>
              <a:t> </a:t>
            </a:r>
            <a:r>
              <a:rPr lang="en-US" dirty="0" err="1"/>
              <a:t>pentru</a:t>
            </a:r>
            <a:r>
              <a:rPr lang="en-US" dirty="0"/>
              <a:t> </a:t>
            </a:r>
            <a:r>
              <a:rPr lang="en-US" dirty="0" err="1"/>
              <a:t>cazul</a:t>
            </a:r>
            <a:r>
              <a:rPr lang="en-US" dirty="0"/>
              <a:t> </a:t>
            </a:r>
            <a:r>
              <a:rPr lang="en-US" dirty="0" err="1"/>
              <a:t>unui</a:t>
            </a:r>
            <a:r>
              <a:rPr lang="en-US" dirty="0"/>
              <a:t> </a:t>
            </a:r>
            <a:r>
              <a:rPr lang="en-US" dirty="0" err="1"/>
              <a:t>produs</a:t>
            </a:r>
            <a:r>
              <a:rPr lang="en-US" dirty="0"/>
              <a:t> c</a:t>
            </a:r>
            <a:r>
              <a:rPr lang="ro-RO" dirty="0"/>
              <a:t>u </a:t>
            </a:r>
            <a:r>
              <a:rPr lang="en-US" dirty="0" err="1"/>
              <a:t>nanoparticule</a:t>
            </a:r>
            <a:endParaRPr lang="en-US" dirty="0"/>
          </a:p>
        </p:txBody>
      </p:sp>
    </p:spTree>
    <p:extLst>
      <p:ext uri="{BB962C8B-B14F-4D97-AF65-F5344CB8AC3E}">
        <p14:creationId xmlns:p14="http://schemas.microsoft.com/office/powerpoint/2010/main" val="30332226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00200"/>
            <a:ext cx="9144000" cy="4525962"/>
          </a:xfrm>
        </p:spPr>
        <p:txBody>
          <a:bodyPr/>
          <a:lstStyle/>
          <a:p>
            <a:pPr>
              <a:buFontTx/>
              <a:buChar char="-"/>
            </a:pPr>
            <a:r>
              <a:rPr lang="en-US" sz="2000" b="1" dirty="0" err="1"/>
              <a:t>Pasul</a:t>
            </a:r>
            <a:r>
              <a:rPr lang="en-US" sz="2000" b="1" dirty="0"/>
              <a:t> E: </a:t>
            </a:r>
            <a:r>
              <a:rPr lang="en-US" sz="2000" b="1" dirty="0" err="1"/>
              <a:t>Luarea</a:t>
            </a:r>
            <a:r>
              <a:rPr lang="en-US" sz="2000" b="1" dirty="0"/>
              <a:t> </a:t>
            </a:r>
            <a:r>
              <a:rPr lang="en-US" sz="2000" b="1" dirty="0" err="1"/>
              <a:t>deciziilor</a:t>
            </a:r>
            <a:r>
              <a:rPr lang="ro-RO" sz="2000" b="1" dirty="0"/>
              <a:t> </a:t>
            </a:r>
          </a:p>
          <a:p>
            <a:pPr marL="0" indent="0">
              <a:buNone/>
            </a:pPr>
            <a:r>
              <a:rPr lang="en-US" sz="2000" dirty="0" err="1"/>
              <a:t>Pe</a:t>
            </a:r>
            <a:r>
              <a:rPr lang="en-US" sz="2000" dirty="0"/>
              <a:t> </a:t>
            </a:r>
            <a:r>
              <a:rPr lang="en-US" sz="2000" dirty="0" err="1"/>
              <a:t>baza</a:t>
            </a:r>
            <a:r>
              <a:rPr lang="en-US" sz="2000" dirty="0"/>
              <a:t> </a:t>
            </a:r>
            <a:r>
              <a:rPr lang="en-US" sz="2000" dirty="0" err="1"/>
              <a:t>rezultatelor</a:t>
            </a:r>
            <a:r>
              <a:rPr lang="en-US" sz="2000" dirty="0"/>
              <a:t> </a:t>
            </a:r>
            <a:r>
              <a:rPr lang="en-US" sz="2000" dirty="0" err="1"/>
              <a:t>măsurătorilor</a:t>
            </a:r>
            <a:r>
              <a:rPr lang="en-US" sz="2000" dirty="0"/>
              <a:t>, </a:t>
            </a:r>
            <a:r>
              <a:rPr lang="en-US" sz="2000" dirty="0" err="1"/>
              <a:t>trebuie</a:t>
            </a:r>
            <a:r>
              <a:rPr lang="en-US" sz="2000" dirty="0"/>
              <a:t> </a:t>
            </a:r>
            <a:r>
              <a:rPr lang="en-US" sz="2000" dirty="0" err="1"/>
              <a:t>luată</a:t>
            </a:r>
            <a:r>
              <a:rPr lang="en-US" sz="2000" dirty="0"/>
              <a:t> </a:t>
            </a:r>
            <a:r>
              <a:rPr lang="en-US" sz="2000" dirty="0" err="1"/>
              <a:t>acum</a:t>
            </a:r>
            <a:r>
              <a:rPr lang="en-US" sz="2000" dirty="0"/>
              <a:t> o </a:t>
            </a:r>
            <a:r>
              <a:rPr lang="en-US" sz="2000" dirty="0" err="1"/>
              <a:t>decizie</a:t>
            </a:r>
            <a:r>
              <a:rPr lang="en-US" sz="2000" dirty="0"/>
              <a:t> cu </a:t>
            </a:r>
            <a:r>
              <a:rPr lang="en-US" sz="2000" dirty="0" err="1"/>
              <a:t>privire</a:t>
            </a:r>
            <a:r>
              <a:rPr lang="en-US" sz="2000" dirty="0"/>
              <a:t> la </a:t>
            </a:r>
            <a:r>
              <a:rPr lang="en-US" sz="2000" dirty="0" err="1"/>
              <a:t>satisfacția</a:t>
            </a:r>
            <a:r>
              <a:rPr lang="ro-RO" sz="2000" dirty="0"/>
              <a:t> cerințelor</a:t>
            </a:r>
            <a:r>
              <a:rPr lang="en-US" sz="2000" dirty="0"/>
              <a:t> </a:t>
            </a:r>
            <a:r>
              <a:rPr lang="en-US" sz="2000" dirty="0" err="1"/>
              <a:t>produsului</a:t>
            </a:r>
            <a:r>
              <a:rPr lang="en-US" sz="2000" dirty="0"/>
              <a:t>. Natura </a:t>
            </a:r>
            <a:r>
              <a:rPr lang="en-US" sz="2000" dirty="0" err="1"/>
              <a:t>statistică</a:t>
            </a:r>
            <a:r>
              <a:rPr lang="en-US" sz="2000" dirty="0"/>
              <a:t> a </a:t>
            </a:r>
            <a:r>
              <a:rPr lang="en-US" sz="2000" dirty="0" err="1"/>
              <a:t>eșantionării</a:t>
            </a:r>
            <a:r>
              <a:rPr lang="en-US" sz="2000" dirty="0"/>
              <a:t> (</a:t>
            </a:r>
            <a:r>
              <a:rPr lang="en-US" sz="2000" dirty="0" err="1"/>
              <a:t>testarea</a:t>
            </a:r>
            <a:r>
              <a:rPr lang="en-US" sz="2000" dirty="0"/>
              <a:t> </a:t>
            </a:r>
            <a:r>
              <a:rPr lang="en-US" sz="2000" dirty="0" err="1"/>
              <a:t>unuia</a:t>
            </a:r>
            <a:r>
              <a:rPr lang="en-US" sz="2000" dirty="0"/>
              <a:t> </a:t>
            </a:r>
            <a:r>
              <a:rPr lang="en-US" sz="2000" dirty="0" err="1"/>
              <a:t>sau</a:t>
            </a:r>
            <a:r>
              <a:rPr lang="en-US" sz="2000" dirty="0"/>
              <a:t> a </a:t>
            </a:r>
            <a:r>
              <a:rPr lang="en-US" sz="2000" dirty="0" err="1"/>
              <a:t>unui</a:t>
            </a:r>
            <a:r>
              <a:rPr lang="en-US" sz="2000" dirty="0"/>
              <a:t> </a:t>
            </a:r>
            <a:r>
              <a:rPr lang="en-US" sz="2000" dirty="0" err="1"/>
              <a:t>număr</a:t>
            </a:r>
            <a:r>
              <a:rPr lang="en-US" sz="2000" dirty="0"/>
              <a:t> </a:t>
            </a:r>
            <a:r>
              <a:rPr lang="en-US" sz="2000" dirty="0" err="1"/>
              <a:t>limitat</a:t>
            </a:r>
            <a:r>
              <a:rPr lang="en-US" sz="2000" dirty="0"/>
              <a:t> de </a:t>
            </a:r>
            <a:r>
              <a:rPr lang="en-US" sz="2000" dirty="0" err="1"/>
              <a:t>produse</a:t>
            </a:r>
            <a:r>
              <a:rPr lang="en-US" sz="2000" dirty="0"/>
              <a:t> </a:t>
            </a:r>
            <a:r>
              <a:rPr lang="en-US" sz="2000" dirty="0" err="1"/>
              <a:t>și</a:t>
            </a:r>
            <a:r>
              <a:rPr lang="ro-RO" sz="2000" dirty="0"/>
              <a:t> </a:t>
            </a:r>
            <a:r>
              <a:rPr lang="en-US" sz="2000" dirty="0" err="1"/>
              <a:t>extrapolând</a:t>
            </a:r>
            <a:r>
              <a:rPr lang="en-US" sz="2000" dirty="0"/>
              <a:t> </a:t>
            </a:r>
            <a:r>
              <a:rPr lang="en-US" sz="2000" dirty="0" err="1"/>
              <a:t>proprietățile</a:t>
            </a:r>
            <a:r>
              <a:rPr lang="en-US" sz="2000" dirty="0"/>
              <a:t> </a:t>
            </a:r>
            <a:r>
              <a:rPr lang="en-US" sz="2000" dirty="0" err="1"/>
              <a:t>măsurate</a:t>
            </a:r>
            <a:r>
              <a:rPr lang="en-US" sz="2000" dirty="0"/>
              <a:t> la un </a:t>
            </a:r>
            <a:r>
              <a:rPr lang="en-US" sz="2000" dirty="0" err="1"/>
              <a:t>număr</a:t>
            </a:r>
            <a:r>
              <a:rPr lang="en-US" sz="2000" dirty="0"/>
              <a:t> </a:t>
            </a:r>
            <a:r>
              <a:rPr lang="en-US" sz="2000" dirty="0" err="1"/>
              <a:t>mai</a:t>
            </a:r>
            <a:r>
              <a:rPr lang="en-US" sz="2000" dirty="0"/>
              <a:t> mare de </a:t>
            </a:r>
            <a:r>
              <a:rPr lang="en-US" sz="2000" dirty="0" err="1"/>
              <a:t>produse</a:t>
            </a:r>
            <a:r>
              <a:rPr lang="en-US" sz="2000" dirty="0"/>
              <a:t>) </a:t>
            </a:r>
            <a:r>
              <a:rPr lang="en-US" sz="2000" dirty="0" err="1"/>
              <a:t>și</a:t>
            </a:r>
            <a:r>
              <a:rPr lang="en-US" sz="2000" dirty="0"/>
              <a:t> </a:t>
            </a:r>
            <a:r>
              <a:rPr lang="en-US" sz="2000" dirty="0" err="1"/>
              <a:t>nivelul</a:t>
            </a:r>
            <a:r>
              <a:rPr lang="en-US" sz="2000" dirty="0"/>
              <a:t> de </a:t>
            </a:r>
            <a:r>
              <a:rPr lang="en-US" sz="2000" dirty="0" err="1"/>
              <a:t>încredere</a:t>
            </a:r>
            <a:r>
              <a:rPr lang="en-US" sz="2000" dirty="0"/>
              <a:t> al</a:t>
            </a:r>
            <a:r>
              <a:rPr lang="ro-RO" sz="2000" dirty="0"/>
              <a:t> </a:t>
            </a:r>
            <a:r>
              <a:rPr lang="en-US" sz="2000" dirty="0" err="1"/>
              <a:t>rezultatul</a:t>
            </a:r>
            <a:r>
              <a:rPr lang="en-US" sz="2000" dirty="0"/>
              <a:t> </a:t>
            </a:r>
            <a:r>
              <a:rPr lang="en-US" sz="2000" dirty="0" err="1"/>
              <a:t>măsurării</a:t>
            </a:r>
            <a:r>
              <a:rPr lang="en-US" sz="2000" dirty="0"/>
              <a:t>, </a:t>
            </a:r>
            <a:r>
              <a:rPr lang="en-US" sz="2000" dirty="0" err="1"/>
              <a:t>implică</a:t>
            </a:r>
            <a:r>
              <a:rPr lang="en-US" sz="2000" dirty="0"/>
              <a:t> </a:t>
            </a:r>
            <a:r>
              <a:rPr lang="en-US" sz="2000" dirty="0" err="1"/>
              <a:t>inevitabil</a:t>
            </a:r>
            <a:r>
              <a:rPr lang="en-US" sz="2000" dirty="0"/>
              <a:t> </a:t>
            </a:r>
            <a:r>
              <a:rPr lang="en-US" sz="2000" dirty="0" err="1"/>
              <a:t>riscul</a:t>
            </a:r>
            <a:r>
              <a:rPr lang="en-US" sz="2000" dirty="0"/>
              <a:t> ca </a:t>
            </a:r>
            <a:r>
              <a:rPr lang="en-US" sz="2000" dirty="0" err="1"/>
              <a:t>să</a:t>
            </a:r>
            <a:r>
              <a:rPr lang="en-US" sz="2000" dirty="0"/>
              <a:t> </a:t>
            </a:r>
            <a:r>
              <a:rPr lang="en-US" sz="2000" dirty="0" err="1"/>
              <a:t>apară</a:t>
            </a:r>
            <a:r>
              <a:rPr lang="en-US" sz="2000" dirty="0"/>
              <a:t> </a:t>
            </a:r>
            <a:r>
              <a:rPr lang="en-US" sz="2000" dirty="0" err="1"/>
              <a:t>decizii</a:t>
            </a:r>
            <a:r>
              <a:rPr lang="en-US" sz="2000" dirty="0"/>
              <a:t> </a:t>
            </a:r>
            <a:r>
              <a:rPr lang="en-US" sz="2000" dirty="0" err="1"/>
              <a:t>incorecte</a:t>
            </a:r>
            <a:r>
              <a:rPr lang="en-US" sz="2000" dirty="0"/>
              <a:t> de </a:t>
            </a:r>
            <a:r>
              <a:rPr lang="en-US" sz="2000" dirty="0" err="1"/>
              <a:t>conformitate</a:t>
            </a:r>
            <a:r>
              <a:rPr lang="en-US" sz="2000" dirty="0"/>
              <a:t> a </a:t>
            </a:r>
            <a:r>
              <a:rPr lang="en-US" sz="2000" dirty="0" err="1"/>
              <a:t>produsului</a:t>
            </a:r>
            <a:r>
              <a:rPr lang="en-US" sz="2000" dirty="0"/>
              <a:t>, </a:t>
            </a:r>
            <a:r>
              <a:rPr lang="en-US" sz="2000" dirty="0" err="1"/>
              <a:t>în</a:t>
            </a:r>
            <a:r>
              <a:rPr lang="en-US" sz="2000" dirty="0"/>
              <a:t> special </a:t>
            </a:r>
            <a:r>
              <a:rPr lang="en-US" sz="2000" dirty="0" err="1"/>
              <a:t>atunci</a:t>
            </a:r>
            <a:r>
              <a:rPr lang="en-US" sz="2000" dirty="0"/>
              <a:t> </a:t>
            </a:r>
            <a:r>
              <a:rPr lang="en-US" sz="2000" dirty="0" err="1"/>
              <a:t>când</a:t>
            </a:r>
            <a:r>
              <a:rPr lang="en-US" sz="2000" dirty="0"/>
              <a:t> </a:t>
            </a:r>
            <a:r>
              <a:rPr lang="en-US" sz="2000" dirty="0" err="1"/>
              <a:t>rezultatul</a:t>
            </a:r>
            <a:r>
              <a:rPr lang="en-US" sz="2000" dirty="0"/>
              <a:t> </a:t>
            </a:r>
            <a:r>
              <a:rPr lang="en-US" sz="2000" dirty="0" err="1"/>
              <a:t>unui</a:t>
            </a:r>
            <a:r>
              <a:rPr lang="en-US" sz="2000" dirty="0"/>
              <a:t> test </a:t>
            </a:r>
            <a:r>
              <a:rPr lang="en-US" sz="2000" dirty="0" err="1"/>
              <a:t>este</a:t>
            </a:r>
            <a:r>
              <a:rPr lang="en-US" sz="2000" dirty="0"/>
              <a:t> </a:t>
            </a:r>
            <a:r>
              <a:rPr lang="en-US" sz="2000" dirty="0" err="1"/>
              <a:t>aproape</a:t>
            </a:r>
            <a:r>
              <a:rPr lang="en-US" sz="2000" dirty="0"/>
              <a:t> de o </a:t>
            </a:r>
            <a:r>
              <a:rPr lang="en-US" sz="2000" dirty="0" err="1"/>
              <a:t>limită</a:t>
            </a:r>
            <a:r>
              <a:rPr lang="en-US" sz="2000" dirty="0"/>
              <a:t> de </a:t>
            </a:r>
            <a:r>
              <a:rPr lang="en-US" sz="2000" dirty="0" err="1"/>
              <a:t>specificație</a:t>
            </a:r>
            <a:r>
              <a:rPr lang="en-US" sz="2000" dirty="0"/>
              <a:t>. </a:t>
            </a:r>
            <a:endParaRPr lang="ro-RO" sz="2000" dirty="0"/>
          </a:p>
          <a:p>
            <a:pPr marL="0" indent="0">
              <a:buNone/>
            </a:pPr>
            <a:r>
              <a:rPr lang="en-US" sz="2000" dirty="0" err="1"/>
              <a:t>Această</a:t>
            </a:r>
            <a:r>
              <a:rPr lang="en-US" sz="2000" dirty="0"/>
              <a:t> </a:t>
            </a:r>
            <a:r>
              <a:rPr lang="en-US" sz="2000" dirty="0" err="1"/>
              <a:t>incertitudine</a:t>
            </a:r>
            <a:r>
              <a:rPr lang="en-US" sz="2000" dirty="0"/>
              <a:t> </a:t>
            </a:r>
            <a:r>
              <a:rPr lang="en-US" sz="2000" dirty="0" err="1"/>
              <a:t>poate</a:t>
            </a:r>
            <a:r>
              <a:rPr lang="en-US" sz="2000" dirty="0"/>
              <a:t> duce la:</a:t>
            </a:r>
            <a:endParaRPr lang="ro-RO" sz="2000" dirty="0"/>
          </a:p>
          <a:p>
            <a:pPr marL="0" indent="0">
              <a:buNone/>
            </a:pPr>
            <a:r>
              <a:rPr lang="en-US" sz="2000" dirty="0"/>
              <a:t>• </a:t>
            </a:r>
            <a:r>
              <a:rPr lang="en-US" sz="2000" dirty="0" err="1"/>
              <a:t>entități</a:t>
            </a:r>
            <a:r>
              <a:rPr lang="en-US" sz="2000" dirty="0"/>
              <a:t> care se </a:t>
            </a:r>
            <a:r>
              <a:rPr lang="en-US" sz="2000" dirty="0" err="1"/>
              <a:t>conformează</a:t>
            </a:r>
            <a:r>
              <a:rPr lang="en-US" sz="2000" dirty="0"/>
              <a:t> </a:t>
            </a:r>
            <a:r>
              <a:rPr lang="en-US" sz="2000" dirty="0" err="1"/>
              <a:t>corect</a:t>
            </a:r>
            <a:r>
              <a:rPr lang="en-US" sz="2000" dirty="0"/>
              <a:t>, </a:t>
            </a:r>
            <a:r>
              <a:rPr lang="ro-RO" sz="2000" dirty="0"/>
              <a:t>dar au </a:t>
            </a:r>
            <a:r>
              <a:rPr lang="en-US" sz="2000" dirty="0" err="1"/>
              <a:t>eșec</a:t>
            </a:r>
            <a:r>
              <a:rPr lang="en-US" sz="2000" dirty="0"/>
              <a:t> </a:t>
            </a:r>
            <a:r>
              <a:rPr lang="en-US" sz="2000" dirty="0" err="1"/>
              <a:t>incorect</a:t>
            </a:r>
            <a:r>
              <a:rPr lang="en-US" sz="2000" dirty="0"/>
              <a:t> la </a:t>
            </a:r>
            <a:r>
              <a:rPr lang="en-US" sz="2000" dirty="0" err="1"/>
              <a:t>inspecție</a:t>
            </a:r>
            <a:r>
              <a:rPr lang="en-US" sz="2000" dirty="0"/>
              <a:t> – </a:t>
            </a:r>
            <a:r>
              <a:rPr lang="en-US" sz="2000" dirty="0" err="1"/>
              <a:t>risc</a:t>
            </a:r>
            <a:r>
              <a:rPr lang="en-US" sz="2000" dirty="0"/>
              <a:t> </a:t>
            </a:r>
            <a:r>
              <a:rPr lang="ro-RO" sz="2000" dirty="0"/>
              <a:t>pentru </a:t>
            </a:r>
            <a:r>
              <a:rPr lang="en-US" sz="2000" dirty="0" err="1"/>
              <a:t>furnizor</a:t>
            </a:r>
            <a:r>
              <a:rPr lang="en-US" sz="2000" dirty="0"/>
              <a:t>;</a:t>
            </a:r>
            <a:endParaRPr lang="ro-RO" sz="2000" dirty="0"/>
          </a:p>
          <a:p>
            <a:pPr marL="0" indent="0">
              <a:buNone/>
            </a:pPr>
            <a:r>
              <a:rPr lang="en-US" sz="2000" dirty="0"/>
              <a:t>• </a:t>
            </a:r>
            <a:r>
              <a:rPr lang="en-US" sz="2000" dirty="0" err="1"/>
              <a:t>entități</a:t>
            </a:r>
            <a:r>
              <a:rPr lang="en-US" sz="2000" dirty="0"/>
              <a:t> </a:t>
            </a:r>
            <a:r>
              <a:rPr lang="en-US" sz="2000" dirty="0" err="1"/>
              <a:t>neconforme</a:t>
            </a:r>
            <a:r>
              <a:rPr lang="en-US" sz="2000" dirty="0"/>
              <a:t> </a:t>
            </a:r>
            <a:r>
              <a:rPr lang="en-US" sz="2000" dirty="0" err="1"/>
              <a:t>fiind</a:t>
            </a:r>
            <a:r>
              <a:rPr lang="en-US" sz="2000" dirty="0"/>
              <a:t> </a:t>
            </a:r>
            <a:r>
              <a:rPr lang="ro-RO" sz="2000" dirty="0"/>
              <a:t>evaluate</a:t>
            </a:r>
            <a:r>
              <a:rPr lang="en-US" sz="2000" dirty="0"/>
              <a:t> </a:t>
            </a:r>
            <a:r>
              <a:rPr lang="en-US" sz="2000" dirty="0" err="1"/>
              <a:t>incorect</a:t>
            </a:r>
            <a:r>
              <a:rPr lang="en-US" sz="2000" dirty="0"/>
              <a:t> la </a:t>
            </a:r>
            <a:r>
              <a:rPr lang="en-US" sz="2000" dirty="0" err="1"/>
              <a:t>inspecție</a:t>
            </a:r>
            <a:r>
              <a:rPr lang="en-US" sz="2000" dirty="0"/>
              <a:t> – </a:t>
            </a:r>
            <a:r>
              <a:rPr lang="en-US" sz="2000" dirty="0" err="1"/>
              <a:t>risc</a:t>
            </a:r>
            <a:r>
              <a:rPr lang="en-US" sz="2000" dirty="0"/>
              <a:t> </a:t>
            </a:r>
            <a:r>
              <a:rPr lang="en-US" sz="2000" dirty="0" err="1"/>
              <a:t>pentru</a:t>
            </a:r>
            <a:r>
              <a:rPr lang="en-US" sz="2000" dirty="0"/>
              <a:t> </a:t>
            </a:r>
            <a:r>
              <a:rPr lang="en-US" sz="2000" dirty="0" err="1"/>
              <a:t>consumator</a:t>
            </a:r>
            <a:r>
              <a:rPr lang="en-US" sz="2000" dirty="0"/>
              <a:t>.</a:t>
            </a:r>
            <a:endParaRPr lang="ro-RO" sz="2000" dirty="0"/>
          </a:p>
        </p:txBody>
      </p:sp>
      <p:sp>
        <p:nvSpPr>
          <p:cNvPr id="4" name="Title 1"/>
          <p:cNvSpPr>
            <a:spLocks noGrp="1"/>
          </p:cNvSpPr>
          <p:nvPr>
            <p:ph type="title"/>
          </p:nvPr>
        </p:nvSpPr>
        <p:spPr/>
        <p:txBody>
          <a:bodyPr/>
          <a:lstStyle/>
          <a:p>
            <a:r>
              <a:rPr lang="ro-RO" dirty="0"/>
              <a:t>E</a:t>
            </a:r>
            <a:r>
              <a:rPr lang="en-US" dirty="0" err="1"/>
              <a:t>xemplific</a:t>
            </a:r>
            <a:r>
              <a:rPr lang="ro-RO" dirty="0"/>
              <a:t>area</a:t>
            </a:r>
            <a:r>
              <a:rPr lang="en-US" dirty="0"/>
              <a:t> </a:t>
            </a:r>
            <a:r>
              <a:rPr lang="en-US" dirty="0" err="1"/>
              <a:t>pentru</a:t>
            </a:r>
            <a:r>
              <a:rPr lang="en-US" dirty="0"/>
              <a:t> </a:t>
            </a:r>
            <a:r>
              <a:rPr lang="en-US" dirty="0" err="1"/>
              <a:t>cazul</a:t>
            </a:r>
            <a:r>
              <a:rPr lang="en-US" dirty="0"/>
              <a:t> </a:t>
            </a:r>
            <a:r>
              <a:rPr lang="en-US" dirty="0" err="1"/>
              <a:t>unui</a:t>
            </a:r>
            <a:r>
              <a:rPr lang="en-US" dirty="0"/>
              <a:t> </a:t>
            </a:r>
            <a:r>
              <a:rPr lang="en-US" dirty="0" err="1"/>
              <a:t>produs</a:t>
            </a:r>
            <a:r>
              <a:rPr lang="en-US" dirty="0"/>
              <a:t> c</a:t>
            </a:r>
            <a:r>
              <a:rPr lang="ro-RO" dirty="0"/>
              <a:t>u </a:t>
            </a:r>
            <a:r>
              <a:rPr lang="en-US" dirty="0" err="1"/>
              <a:t>nanoparticule</a:t>
            </a:r>
            <a:endParaRPr lang="en-US" dirty="0"/>
          </a:p>
        </p:txBody>
      </p:sp>
    </p:spTree>
    <p:extLst>
      <p:ext uri="{BB962C8B-B14F-4D97-AF65-F5344CB8AC3E}">
        <p14:creationId xmlns:p14="http://schemas.microsoft.com/office/powerpoint/2010/main" val="19188718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52600"/>
            <a:ext cx="8839200" cy="4953000"/>
          </a:xfrm>
        </p:spPr>
        <p:txBody>
          <a:bodyPr/>
          <a:lstStyle/>
          <a:p>
            <a:r>
              <a:rPr lang="en-US" sz="2000" dirty="0"/>
              <a:t>În </a:t>
            </a:r>
            <a:r>
              <a:rPr lang="en-US" sz="2000" dirty="0" err="1"/>
              <a:t>exemplul</a:t>
            </a:r>
            <a:r>
              <a:rPr lang="en-US" sz="2000" dirty="0"/>
              <a:t> </a:t>
            </a:r>
            <a:r>
              <a:rPr lang="en-US" sz="2000" dirty="0" err="1"/>
              <a:t>nostru</a:t>
            </a:r>
            <a:r>
              <a:rPr lang="en-US" sz="2000" dirty="0"/>
              <a:t>: </a:t>
            </a:r>
            <a:r>
              <a:rPr lang="en-US" sz="2000" dirty="0" err="1"/>
              <a:t>rezultatul</a:t>
            </a:r>
            <a:r>
              <a:rPr lang="en-US" sz="2000" dirty="0"/>
              <a:t> </a:t>
            </a:r>
            <a:r>
              <a:rPr lang="en-US" sz="2000" dirty="0" err="1"/>
              <a:t>testului</a:t>
            </a:r>
            <a:r>
              <a:rPr lang="en-US" sz="2000" dirty="0"/>
              <a:t> </a:t>
            </a:r>
            <a:r>
              <a:rPr lang="en-US" sz="2000" dirty="0" err="1"/>
              <a:t>produsului</a:t>
            </a:r>
            <a:r>
              <a:rPr lang="en-US" sz="2000" dirty="0"/>
              <a:t> </a:t>
            </a:r>
            <a:r>
              <a:rPr lang="en-US" sz="2000" dirty="0" err="1"/>
              <a:t>în</a:t>
            </a:r>
            <a:r>
              <a:rPr lang="en-US" sz="2000" dirty="0"/>
              <a:t> </a:t>
            </a:r>
            <a:r>
              <a:rPr lang="en-US" sz="2000" dirty="0" err="1"/>
              <a:t>raport</a:t>
            </a:r>
            <a:r>
              <a:rPr lang="en-US" sz="2000" dirty="0"/>
              <a:t> cu </a:t>
            </a:r>
            <a:r>
              <a:rPr lang="en-US" sz="2000" dirty="0" err="1"/>
              <a:t>specificațiile</a:t>
            </a:r>
            <a:r>
              <a:rPr lang="en-US" sz="2000" dirty="0"/>
              <a:t> </a:t>
            </a:r>
            <a:r>
              <a:rPr lang="en-US" sz="2000" dirty="0" err="1"/>
              <a:t>privind</a:t>
            </a:r>
            <a:r>
              <a:rPr lang="en-US" sz="2000" dirty="0"/>
              <a:t> </a:t>
            </a:r>
            <a:r>
              <a:rPr lang="en-US" sz="2000" dirty="0" err="1"/>
              <a:t>diametrul</a:t>
            </a:r>
            <a:r>
              <a:rPr lang="en-US" sz="2000" dirty="0"/>
              <a:t> NP au </a:t>
            </a:r>
            <a:r>
              <a:rPr lang="en-US" sz="2000" dirty="0" err="1"/>
              <a:t>dat</a:t>
            </a:r>
            <a:r>
              <a:rPr lang="en-US" sz="2000" dirty="0"/>
              <a:t> un </a:t>
            </a:r>
            <a:r>
              <a:rPr lang="en-US" sz="2000" dirty="0" err="1"/>
              <a:t>diametru</a:t>
            </a:r>
            <a:r>
              <a:rPr lang="en-US" sz="2000" dirty="0"/>
              <a:t> </a:t>
            </a:r>
            <a:r>
              <a:rPr lang="en-US" sz="2000" dirty="0" err="1"/>
              <a:t>mediu</a:t>
            </a:r>
            <a:r>
              <a:rPr lang="en-US" sz="2000" dirty="0"/>
              <a:t> de 70 nm ± 10 nm (</a:t>
            </a:r>
            <a:r>
              <a:rPr lang="en-US" sz="2000" dirty="0" err="1"/>
              <a:t>nivelul</a:t>
            </a:r>
            <a:r>
              <a:rPr lang="en-US" sz="2000" dirty="0"/>
              <a:t> de </a:t>
            </a:r>
            <a:r>
              <a:rPr lang="en-US" sz="2000" dirty="0" err="1"/>
              <a:t>încredere</a:t>
            </a:r>
            <a:r>
              <a:rPr lang="en-US" sz="2000" dirty="0"/>
              <a:t> al </a:t>
            </a:r>
            <a:r>
              <a:rPr lang="en-US" sz="2000" dirty="0" err="1"/>
              <a:t>incertitudinii</a:t>
            </a:r>
            <a:r>
              <a:rPr lang="en-US" sz="2000" dirty="0"/>
              <a:t> de </a:t>
            </a:r>
            <a:r>
              <a:rPr lang="en-US" sz="2000" dirty="0" err="1"/>
              <a:t>măsurareeste</a:t>
            </a:r>
            <a:r>
              <a:rPr lang="en-US" sz="2000" dirty="0"/>
              <a:t> de </a:t>
            </a:r>
            <a:r>
              <a:rPr lang="en-US" sz="2000" dirty="0" err="1"/>
              <a:t>aproximativ</a:t>
            </a:r>
            <a:r>
              <a:rPr lang="en-US" sz="2000" dirty="0"/>
              <a:t> 95 %). </a:t>
            </a:r>
            <a:endParaRPr lang="ro-RO" sz="2000" dirty="0"/>
          </a:p>
          <a:p>
            <a:endParaRPr lang="en-US" sz="2000" dirty="0"/>
          </a:p>
          <a:p>
            <a:r>
              <a:rPr lang="en-US" sz="2000" dirty="0"/>
              <a:t>Evaluarea </a:t>
            </a:r>
            <a:r>
              <a:rPr lang="en-US" sz="2000" dirty="0" err="1"/>
              <a:t>conformității</a:t>
            </a:r>
            <a:r>
              <a:rPr lang="en-US" sz="2000" dirty="0"/>
              <a:t> </a:t>
            </a:r>
            <a:r>
              <a:rPr lang="en-US" sz="2000" dirty="0" err="1"/>
              <a:t>produsului</a:t>
            </a:r>
            <a:r>
              <a:rPr lang="en-US" sz="2000" dirty="0"/>
              <a:t> </a:t>
            </a:r>
            <a:r>
              <a:rPr lang="en-US" sz="2000" dirty="0" err="1"/>
              <a:t>obligă</a:t>
            </a:r>
            <a:r>
              <a:rPr lang="en-US" sz="2000" dirty="0"/>
              <a:t> </a:t>
            </a:r>
            <a:r>
              <a:rPr lang="en-US" sz="2000" dirty="0" err="1"/>
              <a:t>diametrul</a:t>
            </a:r>
            <a:r>
              <a:rPr lang="en-US" sz="2000" dirty="0"/>
              <a:t> </a:t>
            </a:r>
            <a:r>
              <a:rPr lang="en-US" sz="2000" dirty="0" err="1"/>
              <a:t>mediu</a:t>
            </a:r>
            <a:r>
              <a:rPr lang="en-US" sz="2000" dirty="0"/>
              <a:t> </a:t>
            </a:r>
            <a:r>
              <a:rPr lang="en-US" sz="2000" dirty="0" err="1"/>
              <a:t>să</a:t>
            </a:r>
            <a:r>
              <a:rPr lang="en-US" sz="2000" dirty="0"/>
              <a:t> se </a:t>
            </a:r>
            <a:r>
              <a:rPr lang="en-US" sz="2000" dirty="0" err="1"/>
              <a:t>situeze</a:t>
            </a:r>
            <a:r>
              <a:rPr lang="en-US" sz="2000" dirty="0"/>
              <a:t> </a:t>
            </a:r>
            <a:r>
              <a:rPr lang="en-US" sz="2000" dirty="0" err="1"/>
              <a:t>în</a:t>
            </a:r>
            <a:r>
              <a:rPr lang="en-US" sz="2000" dirty="0"/>
              <a:t> </a:t>
            </a:r>
            <a:r>
              <a:rPr lang="en-US" sz="2000" dirty="0" err="1"/>
              <a:t>intervalul</a:t>
            </a:r>
            <a:r>
              <a:rPr lang="en-US" sz="2000" dirty="0"/>
              <a:t> de </a:t>
            </a:r>
            <a:r>
              <a:rPr lang="en-US" sz="2000" dirty="0" err="1"/>
              <a:t>toleranță</a:t>
            </a:r>
            <a:r>
              <a:rPr lang="ro-RO" sz="2000" dirty="0"/>
              <a:t> </a:t>
            </a:r>
            <a:r>
              <a:rPr lang="en-US" sz="2000" dirty="0"/>
              <a:t>50 nm ± 30 nm. </a:t>
            </a:r>
            <a:r>
              <a:rPr lang="en-US" sz="2000" dirty="0" err="1"/>
              <a:t>Rezultatul</a:t>
            </a:r>
            <a:r>
              <a:rPr lang="en-US" sz="2000" dirty="0"/>
              <a:t> </a:t>
            </a:r>
            <a:r>
              <a:rPr lang="en-US" sz="2000" dirty="0" err="1"/>
              <a:t>testului</a:t>
            </a:r>
            <a:r>
              <a:rPr lang="en-US" sz="2000" dirty="0"/>
              <a:t> </a:t>
            </a:r>
            <a:r>
              <a:rPr lang="en-US" sz="2000" dirty="0" err="1"/>
              <a:t>este</a:t>
            </a:r>
            <a:r>
              <a:rPr lang="en-US" sz="2000" dirty="0"/>
              <a:t> </a:t>
            </a:r>
            <a:r>
              <a:rPr lang="en-US" sz="2000" dirty="0" err="1"/>
              <a:t>aproape</a:t>
            </a:r>
            <a:r>
              <a:rPr lang="en-US" sz="2000" dirty="0"/>
              <a:t> de </a:t>
            </a:r>
            <a:r>
              <a:rPr lang="en-US" sz="2000" dirty="0" err="1"/>
              <a:t>limita</a:t>
            </a:r>
            <a:r>
              <a:rPr lang="en-US" sz="2000" dirty="0"/>
              <a:t> </a:t>
            </a:r>
            <a:r>
              <a:rPr lang="en-US" sz="2000" dirty="0" err="1"/>
              <a:t>superioară</a:t>
            </a:r>
            <a:r>
              <a:rPr lang="en-US" sz="2000" dirty="0"/>
              <a:t> de </a:t>
            </a:r>
            <a:r>
              <a:rPr lang="en-US" sz="2000" dirty="0" err="1"/>
              <a:t>specificație</a:t>
            </a:r>
            <a:r>
              <a:rPr lang="en-US" sz="2000" dirty="0"/>
              <a:t> de 80 nm. </a:t>
            </a:r>
            <a:r>
              <a:rPr lang="en-US" sz="2000" dirty="0" err="1"/>
              <a:t>Presupunând</a:t>
            </a:r>
            <a:r>
              <a:rPr lang="en-US" sz="2000" dirty="0"/>
              <a:t> o </a:t>
            </a:r>
            <a:r>
              <a:rPr lang="ro-RO" sz="2000" dirty="0"/>
              <a:t>distribuție </a:t>
            </a:r>
            <a:r>
              <a:rPr lang="en-US" sz="2000" dirty="0" err="1"/>
              <a:t>simetrică</a:t>
            </a:r>
            <a:r>
              <a:rPr lang="ro-RO" sz="2000" dirty="0"/>
              <a:t> </a:t>
            </a:r>
            <a:r>
              <a:rPr lang="en-US" sz="2000" dirty="0"/>
              <a:t>a </a:t>
            </a:r>
            <a:r>
              <a:rPr lang="en-US" sz="2000" dirty="0" err="1"/>
              <a:t>probabilității</a:t>
            </a:r>
            <a:r>
              <a:rPr lang="en-US" sz="2000" dirty="0"/>
              <a:t>, </a:t>
            </a:r>
            <a:r>
              <a:rPr lang="en-US" sz="2000" dirty="0" err="1"/>
              <a:t>riscul</a:t>
            </a:r>
            <a:r>
              <a:rPr lang="en-US" sz="2000" dirty="0"/>
              <a:t> </a:t>
            </a:r>
            <a:r>
              <a:rPr lang="en-US" sz="2000" dirty="0" err="1"/>
              <a:t>consumatorului</a:t>
            </a:r>
            <a:r>
              <a:rPr lang="en-US" sz="2000" dirty="0"/>
              <a:t> </a:t>
            </a:r>
            <a:r>
              <a:rPr lang="en-US" sz="2000" dirty="0" err="1"/>
              <a:t>este</a:t>
            </a:r>
            <a:r>
              <a:rPr lang="en-US" sz="2000" dirty="0"/>
              <a:t> </a:t>
            </a:r>
            <a:r>
              <a:rPr lang="en-US" sz="2000" dirty="0" err="1"/>
              <a:t>calculat</a:t>
            </a:r>
            <a:r>
              <a:rPr lang="en-US" sz="2000" dirty="0"/>
              <a:t> la 2,5 %. </a:t>
            </a:r>
            <a:endParaRPr lang="ro-RO" sz="2000" dirty="0"/>
          </a:p>
          <a:p>
            <a:endParaRPr lang="ro-RO" sz="2000" dirty="0"/>
          </a:p>
          <a:p>
            <a:r>
              <a:rPr lang="en-US" sz="2000" dirty="0" err="1"/>
              <a:t>Costul</a:t>
            </a:r>
            <a:r>
              <a:rPr lang="en-US" sz="2000" dirty="0"/>
              <a:t> </a:t>
            </a:r>
            <a:r>
              <a:rPr lang="en-US" sz="2000" dirty="0" err="1"/>
              <a:t>riscului</a:t>
            </a:r>
            <a:r>
              <a:rPr lang="en-US" sz="2000" dirty="0"/>
              <a:t> </a:t>
            </a:r>
            <a:r>
              <a:rPr lang="en-US" sz="2000" dirty="0" err="1"/>
              <a:t>asociat</a:t>
            </a:r>
            <a:r>
              <a:rPr lang="en-US" sz="2000" dirty="0"/>
              <a:t> </a:t>
            </a:r>
            <a:r>
              <a:rPr lang="en-US" sz="2000" dirty="0" err="1"/>
              <a:t>consumatorului</a:t>
            </a:r>
            <a:r>
              <a:rPr lang="ro-RO" sz="2000" dirty="0"/>
              <a:t> </a:t>
            </a:r>
            <a:r>
              <a:rPr lang="en-US" sz="2000" dirty="0"/>
              <a:t>cu </a:t>
            </a:r>
            <a:r>
              <a:rPr lang="ro-RO" sz="2000" dirty="0"/>
              <a:t>NP</a:t>
            </a:r>
            <a:r>
              <a:rPr lang="en-US" sz="2000" dirty="0"/>
              <a:t> care </a:t>
            </a:r>
            <a:r>
              <a:rPr lang="en-US" sz="2000" dirty="0" err="1"/>
              <a:t>depășesc</a:t>
            </a:r>
            <a:r>
              <a:rPr lang="en-US" sz="2000" dirty="0"/>
              <a:t> </a:t>
            </a:r>
            <a:r>
              <a:rPr lang="en-US" sz="2000" dirty="0" err="1"/>
              <a:t>limita</a:t>
            </a:r>
            <a:r>
              <a:rPr lang="en-US" sz="2000" dirty="0"/>
              <a:t> </a:t>
            </a:r>
            <a:r>
              <a:rPr lang="en-US" sz="2000" dirty="0" err="1"/>
              <a:t>superioară</a:t>
            </a:r>
            <a:r>
              <a:rPr lang="en-US" sz="2000" dirty="0"/>
              <a:t> de </a:t>
            </a:r>
            <a:r>
              <a:rPr lang="en-US" sz="2000" dirty="0" err="1"/>
              <a:t>specificație</a:t>
            </a:r>
            <a:r>
              <a:rPr lang="en-US" sz="2000" dirty="0"/>
              <a:t> </a:t>
            </a:r>
            <a:r>
              <a:rPr lang="en-US" sz="2000" dirty="0" err="1"/>
              <a:t>este</a:t>
            </a:r>
            <a:r>
              <a:rPr lang="en-US" sz="2000" dirty="0"/>
              <a:t> </a:t>
            </a:r>
            <a:r>
              <a:rPr lang="en-US" sz="2000" dirty="0" err="1"/>
              <a:t>estimată</a:t>
            </a:r>
            <a:r>
              <a:rPr lang="en-US" sz="2000" dirty="0"/>
              <a:t> la 12500 EUR. </a:t>
            </a:r>
            <a:r>
              <a:rPr lang="en-US" sz="2000" dirty="0" err="1"/>
              <a:t>Asta</a:t>
            </a:r>
            <a:r>
              <a:rPr lang="en-US" sz="2000" dirty="0"/>
              <a:t> </a:t>
            </a:r>
            <a:r>
              <a:rPr lang="en-US" sz="2000" dirty="0" err="1"/>
              <a:t>trebuie</a:t>
            </a:r>
            <a:r>
              <a:rPr lang="en-US" sz="2000" dirty="0"/>
              <a:t> </a:t>
            </a:r>
            <a:r>
              <a:rPr lang="en-US" sz="2000" dirty="0" err="1"/>
              <a:t>să</a:t>
            </a:r>
            <a:r>
              <a:rPr lang="en-US" sz="2000" dirty="0"/>
              <a:t> fie</a:t>
            </a:r>
            <a:r>
              <a:rPr lang="ro-RO" sz="2000" dirty="0"/>
              <a:t> </a:t>
            </a:r>
            <a:r>
              <a:rPr lang="en-US" sz="2000" dirty="0" err="1"/>
              <a:t>comparativ</a:t>
            </a:r>
            <a:r>
              <a:rPr lang="en-US" sz="2000" dirty="0"/>
              <a:t> cu </a:t>
            </a:r>
            <a:r>
              <a:rPr lang="en-US" sz="2000" dirty="0" err="1"/>
              <a:t>costul</a:t>
            </a:r>
            <a:r>
              <a:rPr lang="en-US" sz="2000" dirty="0"/>
              <a:t> </a:t>
            </a:r>
            <a:r>
              <a:rPr lang="en-US" sz="2000" dirty="0" err="1"/>
              <a:t>testării</a:t>
            </a:r>
            <a:r>
              <a:rPr lang="en-US" sz="2000" dirty="0"/>
              <a:t> </a:t>
            </a:r>
            <a:r>
              <a:rPr lang="en-US" sz="2000" dirty="0" err="1"/>
              <a:t>suplimentare</a:t>
            </a:r>
            <a:r>
              <a:rPr lang="en-US" sz="2000" dirty="0"/>
              <a:t> </a:t>
            </a:r>
            <a:r>
              <a:rPr lang="en-US" sz="2000" dirty="0" err="1"/>
              <a:t>sau</a:t>
            </a:r>
            <a:r>
              <a:rPr lang="en-US" sz="2000" dirty="0"/>
              <a:t> </a:t>
            </a:r>
            <a:r>
              <a:rPr lang="en-US" sz="2000" dirty="0" err="1"/>
              <a:t>îmbunătățite</a:t>
            </a:r>
            <a:r>
              <a:rPr lang="en-US" sz="2000" dirty="0"/>
              <a:t> (</a:t>
            </a:r>
            <a:r>
              <a:rPr lang="ro-RO" sz="2000" dirty="0"/>
              <a:t>e.g. </a:t>
            </a:r>
            <a:r>
              <a:rPr lang="en-US" sz="2000" dirty="0"/>
              <a:t>2500 EUR la </a:t>
            </a:r>
            <a:r>
              <a:rPr lang="en-US" sz="2000" dirty="0" err="1"/>
              <a:t>măsurarea</a:t>
            </a:r>
            <a:r>
              <a:rPr lang="en-US" sz="2000" dirty="0"/>
              <a:t> </a:t>
            </a:r>
            <a:r>
              <a:rPr lang="ro-RO" sz="2000" dirty="0"/>
              <a:t>actuală cu </a:t>
            </a:r>
            <a:r>
              <a:rPr lang="en-US" sz="2000" dirty="0" err="1"/>
              <a:t>incertitudine</a:t>
            </a:r>
            <a:r>
              <a:rPr lang="en-US" sz="2000" dirty="0"/>
              <a:t> de 10 nm).</a:t>
            </a:r>
          </a:p>
          <a:p>
            <a:endParaRPr lang="en-US" sz="2000" dirty="0"/>
          </a:p>
        </p:txBody>
      </p:sp>
      <p:sp>
        <p:nvSpPr>
          <p:cNvPr id="4" name="Title 1"/>
          <p:cNvSpPr>
            <a:spLocks noGrp="1"/>
          </p:cNvSpPr>
          <p:nvPr>
            <p:ph type="title"/>
          </p:nvPr>
        </p:nvSpPr>
        <p:spPr/>
        <p:txBody>
          <a:bodyPr/>
          <a:lstStyle/>
          <a:p>
            <a:r>
              <a:rPr lang="ro-RO" dirty="0"/>
              <a:t>E</a:t>
            </a:r>
            <a:r>
              <a:rPr lang="en-US" dirty="0" err="1"/>
              <a:t>xemplific</a:t>
            </a:r>
            <a:r>
              <a:rPr lang="ro-RO" dirty="0"/>
              <a:t>area</a:t>
            </a:r>
            <a:r>
              <a:rPr lang="en-US" dirty="0"/>
              <a:t> </a:t>
            </a:r>
            <a:r>
              <a:rPr lang="en-US" dirty="0" err="1"/>
              <a:t>pentru</a:t>
            </a:r>
            <a:r>
              <a:rPr lang="en-US" dirty="0"/>
              <a:t> </a:t>
            </a:r>
            <a:r>
              <a:rPr lang="en-US" dirty="0" err="1"/>
              <a:t>cazul</a:t>
            </a:r>
            <a:r>
              <a:rPr lang="en-US" dirty="0"/>
              <a:t> </a:t>
            </a:r>
            <a:r>
              <a:rPr lang="en-US" dirty="0" err="1"/>
              <a:t>unui</a:t>
            </a:r>
            <a:r>
              <a:rPr lang="en-US" dirty="0"/>
              <a:t> </a:t>
            </a:r>
            <a:r>
              <a:rPr lang="en-US" dirty="0" err="1"/>
              <a:t>produs</a:t>
            </a:r>
            <a:r>
              <a:rPr lang="en-US" dirty="0"/>
              <a:t> c</a:t>
            </a:r>
            <a:r>
              <a:rPr lang="ro-RO" dirty="0"/>
              <a:t>u </a:t>
            </a:r>
            <a:r>
              <a:rPr lang="en-US" dirty="0" err="1"/>
              <a:t>nanoparticule</a:t>
            </a:r>
            <a:endParaRPr lang="en-US" dirty="0"/>
          </a:p>
        </p:txBody>
      </p:sp>
    </p:spTree>
    <p:extLst>
      <p:ext uri="{BB962C8B-B14F-4D97-AF65-F5344CB8AC3E}">
        <p14:creationId xmlns:p14="http://schemas.microsoft.com/office/powerpoint/2010/main" val="2468605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Incertitudinea măsurătorilor</a:t>
            </a:r>
            <a:endParaRPr lang="en-US" dirty="0"/>
          </a:p>
        </p:txBody>
      </p:sp>
      <p:sp>
        <p:nvSpPr>
          <p:cNvPr id="3" name="Content Placeholder 2"/>
          <p:cNvSpPr>
            <a:spLocks noGrp="1"/>
          </p:cNvSpPr>
          <p:nvPr>
            <p:ph idx="1"/>
          </p:nvPr>
        </p:nvSpPr>
        <p:spPr>
          <a:xfrm>
            <a:off x="17416" y="1676400"/>
            <a:ext cx="8974183" cy="4525962"/>
          </a:xfrm>
        </p:spPr>
        <p:txBody>
          <a:bodyPr/>
          <a:lstStyle/>
          <a:p>
            <a:pPr marL="0" indent="0">
              <a:buNone/>
            </a:pPr>
            <a:r>
              <a:rPr lang="ro-RO" sz="2000" dirty="0"/>
              <a:t>Incertitudinea de măsurare este:</a:t>
            </a:r>
          </a:p>
          <a:p>
            <a:pPr>
              <a:buFontTx/>
              <a:buChar char="-"/>
            </a:pPr>
            <a:r>
              <a:rPr lang="ro-RO" sz="2000" dirty="0"/>
              <a:t>un parametru, non-negativ asociat cu:</a:t>
            </a:r>
          </a:p>
          <a:p>
            <a:pPr>
              <a:buFontTx/>
              <a:buChar char="-"/>
            </a:pPr>
            <a:r>
              <a:rPr lang="ro-RO" sz="2000" dirty="0"/>
              <a:t>rezultatul unei măsurători, care caracterizează dispersia valorilor care ar putea fi atribuite în mod rezonabil măsurandului. </a:t>
            </a:r>
          </a:p>
          <a:p>
            <a:pPr marL="0" indent="0">
              <a:buNone/>
            </a:pPr>
            <a:r>
              <a:rPr lang="ro-RO" sz="2000" dirty="0"/>
              <a:t>Acest parametru ar putea fi o abatere standard sau o altă parte a unui interval care indică un anumit interval de încredere. </a:t>
            </a:r>
          </a:p>
          <a:p>
            <a:pPr marL="0" indent="0">
              <a:buNone/>
            </a:pPr>
            <a:r>
              <a:rPr lang="ro-RO" sz="2000" dirty="0"/>
              <a:t>Este important să se ia în considerare nu numai măsurarea unică, ci de asemenea rezultatul general al unui test. În acest caz, incertitudinea de măsurare cuprinde tooate componentele unui test. Unele dintre ele pot fi obținute prin interpretarea răspândirii statistice a rezultatele unei serii de măsurători. Din alte componente trebuie elaborate metode complementare (planuri de eșantionare, experiență). Rezultatele testării ar trebui să fie cea mai bună aproximare a valorii adevărate. Statistica aleatorie și efectele factorilor sistematici contribuie la incertitudinea măsurării rezultatelor testării. Dacă e posibil, acestea din urmă ar trebui eliminate utilizând, de exemplu, factori de corecție.</a:t>
            </a:r>
          </a:p>
        </p:txBody>
      </p:sp>
    </p:spTree>
    <p:extLst>
      <p:ext uri="{BB962C8B-B14F-4D97-AF65-F5344CB8AC3E}">
        <p14:creationId xmlns:p14="http://schemas.microsoft.com/office/powerpoint/2010/main" val="2020332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Eroarea vs Incertitudinea</a:t>
            </a:r>
            <a:endParaRPr lang="en-US" dirty="0"/>
          </a:p>
        </p:txBody>
      </p:sp>
      <p:sp>
        <p:nvSpPr>
          <p:cNvPr id="3" name="Content Placeholder 2"/>
          <p:cNvSpPr>
            <a:spLocks noGrp="1"/>
          </p:cNvSpPr>
          <p:nvPr>
            <p:ph idx="1"/>
          </p:nvPr>
        </p:nvSpPr>
        <p:spPr/>
        <p:txBody>
          <a:bodyPr/>
          <a:lstStyle/>
          <a:p>
            <a:r>
              <a:rPr lang="ro-RO" dirty="0"/>
              <a:t>Eroarea se referă la măsurarea concretă cu dispozitiv de masurare concret, deci eroarea caracterizează  precizia măsurării a dispozitivului de masurare</a:t>
            </a:r>
          </a:p>
          <a:p>
            <a:r>
              <a:rPr lang="ro-RO" dirty="0"/>
              <a:t>iar incertitudinea este gradul de indoială a rezultatului măsurării</a:t>
            </a:r>
            <a:endParaRPr lang="en-US" dirty="0"/>
          </a:p>
        </p:txBody>
      </p:sp>
    </p:spTree>
    <p:extLst>
      <p:ext uri="{BB962C8B-B14F-4D97-AF65-F5344CB8AC3E}">
        <p14:creationId xmlns:p14="http://schemas.microsoft.com/office/powerpoint/2010/main" val="1477005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Eroarea măsurătorilor - clasificarea</a:t>
            </a:r>
            <a:endParaRPr lang="en-US" dirty="0"/>
          </a:p>
        </p:txBody>
      </p:sp>
      <p:pic>
        <p:nvPicPr>
          <p:cNvPr id="4" name="Content Placeholder 3"/>
          <p:cNvPicPr>
            <a:picLocks noGrp="1" noChangeAspect="1"/>
          </p:cNvPicPr>
          <p:nvPr>
            <p:ph idx="1"/>
          </p:nvPr>
        </p:nvPicPr>
        <p:blipFill>
          <a:blip r:embed="rId2"/>
          <a:stretch>
            <a:fillRect/>
          </a:stretch>
        </p:blipFill>
        <p:spPr>
          <a:xfrm>
            <a:off x="609600" y="1524000"/>
            <a:ext cx="7857625" cy="5426428"/>
          </a:xfrm>
          <a:prstGeom prst="rect">
            <a:avLst/>
          </a:prstGeom>
        </p:spPr>
      </p:pic>
    </p:spTree>
    <p:extLst>
      <p:ext uri="{BB962C8B-B14F-4D97-AF65-F5344CB8AC3E}">
        <p14:creationId xmlns:p14="http://schemas.microsoft.com/office/powerpoint/2010/main" val="2209090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Eroarea vs Incertitudinea</a:t>
            </a:r>
            <a:endParaRPr lang="en-US" dirty="0"/>
          </a:p>
        </p:txBody>
      </p:sp>
      <p:sp>
        <p:nvSpPr>
          <p:cNvPr id="3" name="Content Placeholder 2"/>
          <p:cNvSpPr>
            <a:spLocks noGrp="1"/>
          </p:cNvSpPr>
          <p:nvPr>
            <p:ph idx="1"/>
          </p:nvPr>
        </p:nvSpPr>
        <p:spPr>
          <a:xfrm>
            <a:off x="0" y="1524000"/>
            <a:ext cx="8763000" cy="4525962"/>
          </a:xfrm>
        </p:spPr>
        <p:txBody>
          <a:bodyPr/>
          <a:lstStyle/>
          <a:p>
            <a:pPr marL="0" indent="0">
              <a:buNone/>
            </a:pPr>
            <a:r>
              <a:rPr lang="en-US" sz="2000" dirty="0"/>
              <a:t>Se </a:t>
            </a:r>
            <a:r>
              <a:rPr lang="en-US" sz="2000" dirty="0" err="1"/>
              <a:t>poate</a:t>
            </a:r>
            <a:r>
              <a:rPr lang="en-US" sz="2000" dirty="0"/>
              <a:t> </a:t>
            </a:r>
            <a:r>
              <a:rPr lang="en-US" sz="2000" dirty="0" err="1"/>
              <a:t>afirma</a:t>
            </a:r>
            <a:r>
              <a:rPr lang="en-US" sz="2000" dirty="0"/>
              <a:t> </a:t>
            </a:r>
            <a:r>
              <a:rPr lang="en-US" sz="2000" dirty="0" err="1"/>
              <a:t>că</a:t>
            </a:r>
            <a:r>
              <a:rPr lang="en-US" sz="2000" dirty="0"/>
              <a:t> </a:t>
            </a:r>
            <a:r>
              <a:rPr lang="en-US" sz="2000" dirty="0" err="1"/>
              <a:t>aceste</a:t>
            </a:r>
            <a:r>
              <a:rPr lang="en-US" sz="2000" dirty="0"/>
              <a:t> </a:t>
            </a:r>
            <a:r>
              <a:rPr lang="en-US" sz="2000" dirty="0" err="1"/>
              <a:t>concepte</a:t>
            </a:r>
            <a:r>
              <a:rPr lang="en-US" sz="2000" dirty="0"/>
              <a:t> </a:t>
            </a:r>
            <a:r>
              <a:rPr lang="en-US" sz="2000" dirty="0" err="1"/>
              <a:t>diferă</a:t>
            </a:r>
            <a:r>
              <a:rPr lang="en-US" sz="2000" dirty="0"/>
              <a:t> </a:t>
            </a:r>
            <a:r>
              <a:rPr lang="en-US" sz="2000" dirty="0" err="1"/>
              <a:t>în</a:t>
            </a:r>
            <a:r>
              <a:rPr lang="en-US" sz="2000" dirty="0"/>
              <a:t> </a:t>
            </a:r>
            <a:r>
              <a:rPr lang="en-US" sz="2000" dirty="0" err="1"/>
              <a:t>cantitatea</a:t>
            </a:r>
            <a:r>
              <a:rPr lang="en-US" sz="2000" dirty="0"/>
              <a:t> de </a:t>
            </a:r>
            <a:r>
              <a:rPr lang="en-US" sz="2000" dirty="0" err="1"/>
              <a:t>varianță</a:t>
            </a:r>
            <a:r>
              <a:rPr lang="en-US" sz="2000" dirty="0"/>
              <a:t> care </a:t>
            </a:r>
            <a:r>
              <a:rPr lang="en-US" sz="2000" dirty="0" err="1"/>
              <a:t>caracterizează</a:t>
            </a:r>
            <a:r>
              <a:rPr lang="en-US" sz="2000" dirty="0"/>
              <a:t> </a:t>
            </a:r>
            <a:r>
              <a:rPr lang="en-US" sz="2000" dirty="0" err="1"/>
              <a:t>răspândirea</a:t>
            </a:r>
            <a:r>
              <a:rPr lang="en-US" sz="2000" dirty="0"/>
              <a:t> </a:t>
            </a:r>
            <a:r>
              <a:rPr lang="en-US" sz="2000" dirty="0" err="1"/>
              <a:t>valorilor</a:t>
            </a:r>
            <a:r>
              <a:rPr lang="en-US" sz="2000" dirty="0"/>
              <a:t> </a:t>
            </a:r>
            <a:r>
              <a:rPr lang="en-US" sz="2000" dirty="0" err="1"/>
              <a:t>observate</a:t>
            </a:r>
            <a:r>
              <a:rPr lang="en-US" sz="2000" dirty="0"/>
              <a:t>. </a:t>
            </a:r>
            <a:endParaRPr lang="ro-RO" sz="2000" dirty="0"/>
          </a:p>
          <a:p>
            <a:pPr marL="0" indent="0">
              <a:buNone/>
            </a:pPr>
            <a:r>
              <a:rPr lang="en-US" sz="2000" dirty="0" err="1"/>
              <a:t>În</a:t>
            </a:r>
            <a:r>
              <a:rPr lang="en-US" sz="2000" dirty="0"/>
              <a:t> </a:t>
            </a:r>
            <a:r>
              <a:rPr lang="en-US" sz="2000" dirty="0" err="1"/>
              <a:t>abordarea</a:t>
            </a:r>
            <a:r>
              <a:rPr lang="en-US" sz="2000" dirty="0"/>
              <a:t> </a:t>
            </a:r>
            <a:r>
              <a:rPr lang="en-US" sz="2000" dirty="0" err="1"/>
              <a:t>clasică</a:t>
            </a:r>
            <a:r>
              <a:rPr lang="en-US" sz="2000" dirty="0"/>
              <a:t>, se </a:t>
            </a:r>
            <a:r>
              <a:rPr lang="en-US" sz="2000" dirty="0" err="1"/>
              <a:t>atribuie</a:t>
            </a:r>
            <a:r>
              <a:rPr lang="en-US" sz="2000" dirty="0"/>
              <a:t> </a:t>
            </a:r>
            <a:r>
              <a:rPr lang="en-US" sz="2000" dirty="0" err="1"/>
              <a:t>adevăratei</a:t>
            </a:r>
            <a:r>
              <a:rPr lang="en-US" sz="2000" dirty="0"/>
              <a:t> </a:t>
            </a:r>
            <a:r>
              <a:rPr lang="en-US" sz="2000" dirty="0" err="1"/>
              <a:t>valori</a:t>
            </a:r>
            <a:r>
              <a:rPr lang="en-US" sz="2000" dirty="0"/>
              <a:t> a </a:t>
            </a:r>
            <a:r>
              <a:rPr lang="en-US" sz="2000" dirty="0" err="1"/>
              <a:t>mărimii</a:t>
            </a:r>
            <a:r>
              <a:rPr lang="en-US" sz="2000" dirty="0"/>
              <a:t> </a:t>
            </a:r>
            <a:r>
              <a:rPr lang="en-US" sz="2000" dirty="0" err="1"/>
              <a:t>măsurate</a:t>
            </a:r>
            <a:r>
              <a:rPr lang="en-US" sz="2000" dirty="0"/>
              <a:t> X, </a:t>
            </a:r>
            <a:r>
              <a:rPr lang="en-US" sz="2000" dirty="0" err="1"/>
              <a:t>într</a:t>
            </a:r>
            <a:r>
              <a:rPr lang="en-US" sz="2000" dirty="0"/>
              <a:t>-un alt </a:t>
            </a:r>
            <a:r>
              <a:rPr lang="en-US" sz="2000" dirty="0" err="1"/>
              <a:t>caz</a:t>
            </a:r>
            <a:r>
              <a:rPr lang="en-US" sz="2000" dirty="0"/>
              <a:t> - </a:t>
            </a:r>
            <a:r>
              <a:rPr lang="en-US" sz="2000" dirty="0" err="1"/>
              <a:t>rezultatului</a:t>
            </a:r>
            <a:r>
              <a:rPr lang="en-US" sz="2000" dirty="0"/>
              <a:t> </a:t>
            </a:r>
            <a:r>
              <a:rPr lang="en-US" sz="2000" dirty="0" err="1"/>
              <a:t>măsurării</a:t>
            </a:r>
            <a:r>
              <a:rPr lang="en-US" sz="2000" dirty="0"/>
              <a:t> L. </a:t>
            </a:r>
            <a:endParaRPr lang="ro-RO" sz="2000" dirty="0"/>
          </a:p>
          <a:p>
            <a:pPr marL="0" indent="0">
              <a:buNone/>
            </a:pPr>
            <a:r>
              <a:rPr lang="ro-RO" sz="2000" dirty="0"/>
              <a:t>A</a:t>
            </a:r>
            <a:r>
              <a:rPr lang="en-US" sz="2000" dirty="0" err="1"/>
              <a:t>ceastă</a:t>
            </a:r>
            <a:r>
              <a:rPr lang="en-US" sz="2000" dirty="0"/>
              <a:t> </a:t>
            </a:r>
            <a:r>
              <a:rPr lang="en-US" sz="2000" dirty="0" err="1"/>
              <a:t>diferență</a:t>
            </a:r>
            <a:r>
              <a:rPr lang="en-US" sz="2000" dirty="0"/>
              <a:t> nu </a:t>
            </a:r>
            <a:r>
              <a:rPr lang="en-US" sz="2000" dirty="0" err="1"/>
              <a:t>afectează</a:t>
            </a:r>
            <a:r>
              <a:rPr lang="en-US" sz="2000" dirty="0"/>
              <a:t> </a:t>
            </a:r>
            <a:r>
              <a:rPr lang="en-US" sz="2000" dirty="0" err="1"/>
              <a:t>rezumatul</a:t>
            </a:r>
            <a:r>
              <a:rPr lang="en-US" sz="2000" dirty="0"/>
              <a:t> </a:t>
            </a:r>
            <a:r>
              <a:rPr lang="en-US" sz="2000" dirty="0" err="1"/>
              <a:t>rezultatelor</a:t>
            </a:r>
            <a:r>
              <a:rPr lang="en-US" sz="2000" dirty="0"/>
              <a:t> finale, </a:t>
            </a:r>
            <a:r>
              <a:rPr lang="en-US" sz="2000" dirty="0" err="1"/>
              <a:t>deoarece</a:t>
            </a:r>
            <a:r>
              <a:rPr lang="en-US" sz="2000" dirty="0"/>
              <a:t> </a:t>
            </a:r>
            <a:r>
              <a:rPr lang="en-US" sz="2000" dirty="0" err="1"/>
              <a:t>în</a:t>
            </a:r>
            <a:r>
              <a:rPr lang="en-US" sz="2000" dirty="0"/>
              <a:t> </a:t>
            </a:r>
            <a:r>
              <a:rPr lang="en-US" sz="2000" dirty="0" err="1"/>
              <a:t>abordarea</a:t>
            </a:r>
            <a:r>
              <a:rPr lang="en-US" sz="2000" dirty="0"/>
              <a:t> </a:t>
            </a:r>
            <a:r>
              <a:rPr lang="en-US" sz="2000" dirty="0" err="1"/>
              <a:t>clasică</a:t>
            </a:r>
            <a:r>
              <a:rPr lang="en-US" sz="2000" dirty="0"/>
              <a:t> </a:t>
            </a:r>
            <a:r>
              <a:rPr lang="en-US" sz="2000" dirty="0" err="1"/>
              <a:t>erorile</a:t>
            </a:r>
            <a:r>
              <a:rPr lang="en-US" sz="2000" dirty="0"/>
              <a:t> de </a:t>
            </a:r>
            <a:r>
              <a:rPr lang="en-US" sz="2000" dirty="0" err="1"/>
              <a:t>măsurare</a:t>
            </a:r>
            <a:r>
              <a:rPr lang="en-US" sz="2000" dirty="0"/>
              <a:t> </a:t>
            </a:r>
            <a:r>
              <a:rPr lang="en-US" sz="2000" dirty="0" err="1"/>
              <a:t>sunt</a:t>
            </a:r>
            <a:r>
              <a:rPr lang="en-US" sz="2000" dirty="0"/>
              <a:t> </a:t>
            </a:r>
            <a:r>
              <a:rPr lang="en-US" sz="2000" dirty="0" err="1"/>
              <a:t>atribuită</a:t>
            </a:r>
            <a:r>
              <a:rPr lang="en-US" sz="2000" dirty="0"/>
              <a:t> </a:t>
            </a:r>
            <a:r>
              <a:rPr lang="en-US" sz="2000" dirty="0" err="1"/>
              <a:t>și</a:t>
            </a:r>
            <a:r>
              <a:rPr lang="en-US" sz="2000" dirty="0"/>
              <a:t> </a:t>
            </a:r>
            <a:r>
              <a:rPr lang="en-US" sz="2000" dirty="0" err="1"/>
              <a:t>rezultatului</a:t>
            </a:r>
            <a:r>
              <a:rPr lang="en-US" sz="2000" dirty="0"/>
              <a:t> </a:t>
            </a:r>
            <a:r>
              <a:rPr lang="en-US" sz="2000" dirty="0" err="1"/>
              <a:t>măsurării</a:t>
            </a:r>
            <a:r>
              <a:rPr lang="en-US" sz="2000" dirty="0"/>
              <a:t>. </a:t>
            </a:r>
            <a:endParaRPr lang="ro-RO" sz="2000" dirty="0"/>
          </a:p>
          <a:p>
            <a:r>
              <a:rPr lang="en-US" sz="2000" dirty="0" err="1"/>
              <a:t>Astfel</a:t>
            </a:r>
            <a:r>
              <a:rPr lang="en-US" sz="2000" dirty="0"/>
              <a:t>, </a:t>
            </a:r>
            <a:r>
              <a:rPr lang="en-US" sz="2000" dirty="0" err="1"/>
              <a:t>ambele</a:t>
            </a:r>
            <a:r>
              <a:rPr lang="en-US" sz="2000" dirty="0"/>
              <a:t> </a:t>
            </a:r>
            <a:r>
              <a:rPr lang="en-US" sz="2000" dirty="0" err="1"/>
              <a:t>concepte</a:t>
            </a:r>
            <a:r>
              <a:rPr lang="en-US" sz="2000" dirty="0"/>
              <a:t> se </a:t>
            </a:r>
            <a:r>
              <a:rPr lang="en-US" sz="2000" dirty="0" err="1"/>
              <a:t>completează</a:t>
            </a:r>
            <a:r>
              <a:rPr lang="en-US" sz="2000" dirty="0"/>
              <a:t> </a:t>
            </a:r>
            <a:r>
              <a:rPr lang="en-US" sz="2000" dirty="0" err="1"/>
              <a:t>reciproc</a:t>
            </a:r>
            <a:r>
              <a:rPr lang="en-US" sz="2000" dirty="0"/>
              <a:t>, </a:t>
            </a:r>
            <a:r>
              <a:rPr lang="en-US" sz="2000" dirty="0" err="1"/>
              <a:t>contopindu</a:t>
            </a:r>
            <a:r>
              <a:rPr lang="en-US" sz="2000" dirty="0"/>
              <a:t>-se </a:t>
            </a:r>
            <a:r>
              <a:rPr lang="en-US" sz="2000" dirty="0" err="1"/>
              <a:t>într</a:t>
            </a:r>
            <a:r>
              <a:rPr lang="en-US" sz="2000" dirty="0"/>
              <a:t>-un </a:t>
            </a:r>
            <a:r>
              <a:rPr lang="en-US" sz="2000" dirty="0" err="1"/>
              <a:t>singur</a:t>
            </a:r>
            <a:r>
              <a:rPr lang="en-US" sz="2000" dirty="0"/>
              <a:t> concept </a:t>
            </a:r>
            <a:r>
              <a:rPr lang="en-US" sz="2000" dirty="0" err="1"/>
              <a:t>pentru</a:t>
            </a:r>
            <a:r>
              <a:rPr lang="en-US" sz="2000" dirty="0"/>
              <a:t> </a:t>
            </a:r>
            <a:r>
              <a:rPr lang="en-US" sz="2000" dirty="0" err="1"/>
              <a:t>evaluarea</a:t>
            </a:r>
            <a:r>
              <a:rPr lang="en-US" sz="2000" dirty="0"/>
              <a:t> </a:t>
            </a:r>
            <a:r>
              <a:rPr lang="en-US" sz="2000" dirty="0" err="1"/>
              <a:t>acurateței</a:t>
            </a:r>
            <a:r>
              <a:rPr lang="en-US" sz="2000" dirty="0"/>
              <a:t> </a:t>
            </a:r>
            <a:r>
              <a:rPr lang="en-US" sz="2000" dirty="0" err="1"/>
              <a:t>rezultatelor</a:t>
            </a:r>
            <a:r>
              <a:rPr lang="en-US" sz="2000" dirty="0"/>
              <a:t> </a:t>
            </a:r>
            <a:r>
              <a:rPr lang="en-US" sz="2000" dirty="0" err="1"/>
              <a:t>măsurătorilor</a:t>
            </a:r>
            <a:r>
              <a:rPr lang="en-US" sz="2000" dirty="0"/>
              <a:t>. </a:t>
            </a:r>
            <a:endParaRPr lang="ro-RO" sz="2000" dirty="0"/>
          </a:p>
          <a:p>
            <a:r>
              <a:rPr lang="en-US" sz="2000" dirty="0" err="1"/>
              <a:t>În</a:t>
            </a:r>
            <a:r>
              <a:rPr lang="en-US" sz="2000" dirty="0"/>
              <a:t> </a:t>
            </a:r>
            <a:r>
              <a:rPr lang="en-US" sz="2000" dirty="0" err="1"/>
              <a:t>același</a:t>
            </a:r>
            <a:r>
              <a:rPr lang="en-US" sz="2000" dirty="0"/>
              <a:t> </a:t>
            </a:r>
            <a:r>
              <a:rPr lang="en-US" sz="2000" dirty="0" err="1"/>
              <a:t>timp</a:t>
            </a:r>
            <a:r>
              <a:rPr lang="en-US" sz="2000" dirty="0"/>
              <a:t>, </a:t>
            </a:r>
            <a:r>
              <a:rPr lang="en-US" sz="2000" dirty="0" err="1"/>
              <a:t>urmând</a:t>
            </a:r>
            <a:r>
              <a:rPr lang="en-US" sz="2000" dirty="0"/>
              <a:t> </a:t>
            </a:r>
            <a:r>
              <a:rPr lang="en-US" sz="2000" dirty="0" err="1"/>
              <a:t>relațiile</a:t>
            </a:r>
            <a:r>
              <a:rPr lang="en-US" sz="2000" dirty="0"/>
              <a:t> </a:t>
            </a:r>
            <a:r>
              <a:rPr lang="en-US" sz="2000" dirty="0" err="1"/>
              <a:t>cauză-efect</a:t>
            </a:r>
            <a:r>
              <a:rPr lang="en-US" sz="2000" dirty="0"/>
              <a:t>, </a:t>
            </a:r>
            <a:r>
              <a:rPr lang="en-US" sz="2000" dirty="0" err="1"/>
              <a:t>este</a:t>
            </a:r>
            <a:r>
              <a:rPr lang="en-US" sz="2000" dirty="0"/>
              <a:t> </a:t>
            </a:r>
            <a:r>
              <a:rPr lang="en-US" sz="2000" dirty="0" err="1"/>
              <a:t>recomandabil</a:t>
            </a:r>
            <a:r>
              <a:rPr lang="en-US" sz="2000" dirty="0"/>
              <a:t> </a:t>
            </a:r>
            <a:r>
              <a:rPr lang="en-US" sz="2000" dirty="0" err="1"/>
              <a:t>să</a:t>
            </a:r>
            <a:r>
              <a:rPr lang="en-US" sz="2000" dirty="0"/>
              <a:t> se </a:t>
            </a:r>
            <a:r>
              <a:rPr lang="en-US" sz="2000" dirty="0" err="1"/>
              <a:t>stabilească</a:t>
            </a:r>
            <a:r>
              <a:rPr lang="en-US" sz="2000" dirty="0"/>
              <a:t> </a:t>
            </a:r>
            <a:r>
              <a:rPr lang="en-US" sz="2000" dirty="0" err="1"/>
              <a:t>următoarea</a:t>
            </a:r>
            <a:r>
              <a:rPr lang="en-US" sz="2000" dirty="0"/>
              <a:t> </a:t>
            </a:r>
            <a:r>
              <a:rPr lang="en-US" sz="2000" dirty="0" err="1"/>
              <a:t>succesiune</a:t>
            </a:r>
            <a:r>
              <a:rPr lang="en-US" sz="2000" dirty="0"/>
              <a:t> de </a:t>
            </a:r>
            <a:r>
              <a:rPr lang="en-US" sz="2000" dirty="0" err="1"/>
              <a:t>introducere</a:t>
            </a:r>
            <a:r>
              <a:rPr lang="en-US" sz="2000" dirty="0"/>
              <a:t> a </a:t>
            </a:r>
            <a:r>
              <a:rPr lang="en-US" sz="2000" dirty="0" err="1"/>
              <a:t>conceptelor</a:t>
            </a:r>
            <a:r>
              <a:rPr lang="en-US" sz="2000" dirty="0"/>
              <a:t> de </a:t>
            </a:r>
            <a:r>
              <a:rPr lang="en-US" sz="2000" dirty="0" err="1"/>
              <a:t>bază</a:t>
            </a:r>
            <a:r>
              <a:rPr lang="en-US" sz="2000" dirty="0"/>
              <a:t> ale </a:t>
            </a:r>
            <a:r>
              <a:rPr lang="en-US" sz="2000" dirty="0" err="1"/>
              <a:t>teoriei</a:t>
            </a:r>
            <a:r>
              <a:rPr lang="en-US" sz="2000" dirty="0"/>
              <a:t> </a:t>
            </a:r>
            <a:r>
              <a:rPr lang="en-US" sz="2000" dirty="0" err="1"/>
              <a:t>preciziei</a:t>
            </a:r>
            <a:r>
              <a:rPr lang="en-US" sz="2000" dirty="0"/>
              <a:t> de </a:t>
            </a:r>
            <a:r>
              <a:rPr lang="en-US" sz="2000" dirty="0" err="1"/>
              <a:t>măsurare</a:t>
            </a:r>
            <a:r>
              <a:rPr lang="en-US" sz="2000" dirty="0"/>
              <a:t>:</a:t>
            </a:r>
            <a:endParaRPr lang="ro-RO" sz="2000" dirty="0"/>
          </a:p>
          <a:p>
            <a:pPr marL="0" indent="0">
              <a:buNone/>
            </a:pPr>
            <a:r>
              <a:rPr lang="en-US" sz="2000" b="1" dirty="0" err="1">
                <a:solidFill>
                  <a:srgbClr val="FF0000"/>
                </a:solidFill>
              </a:rPr>
              <a:t>valoarea</a:t>
            </a:r>
            <a:r>
              <a:rPr lang="en-US" sz="2000" b="1" dirty="0">
                <a:solidFill>
                  <a:srgbClr val="FF0000"/>
                </a:solidFill>
              </a:rPr>
              <a:t> </a:t>
            </a:r>
            <a:r>
              <a:rPr lang="en-US" sz="2000" b="1" dirty="0" err="1">
                <a:solidFill>
                  <a:srgbClr val="FF0000"/>
                </a:solidFill>
              </a:rPr>
              <a:t>adevărată</a:t>
            </a:r>
            <a:r>
              <a:rPr lang="en-US" sz="2000" b="1" dirty="0">
                <a:solidFill>
                  <a:srgbClr val="FF0000"/>
                </a:solidFill>
              </a:rPr>
              <a:t> a </a:t>
            </a:r>
            <a:r>
              <a:rPr lang="en-US" sz="2000" b="1" dirty="0" err="1">
                <a:solidFill>
                  <a:srgbClr val="FF0000"/>
                </a:solidFill>
              </a:rPr>
              <a:t>unei</a:t>
            </a:r>
            <a:r>
              <a:rPr lang="en-US" sz="2000" b="1" dirty="0">
                <a:solidFill>
                  <a:srgbClr val="FF0000"/>
                </a:solidFill>
              </a:rPr>
              <a:t> </a:t>
            </a:r>
            <a:r>
              <a:rPr lang="en-US" sz="2000" b="1" dirty="0" err="1">
                <a:solidFill>
                  <a:srgbClr val="FF0000"/>
                </a:solidFill>
              </a:rPr>
              <a:t>mărimi</a:t>
            </a:r>
            <a:r>
              <a:rPr lang="en-US" sz="2000" b="1" dirty="0">
                <a:solidFill>
                  <a:srgbClr val="FF0000"/>
                </a:solidFill>
              </a:rPr>
              <a:t> =&gt; </a:t>
            </a:r>
            <a:r>
              <a:rPr lang="en-US" sz="2000" b="1" dirty="0" err="1">
                <a:solidFill>
                  <a:srgbClr val="FF0000"/>
                </a:solidFill>
              </a:rPr>
              <a:t>valoarea</a:t>
            </a:r>
            <a:r>
              <a:rPr lang="en-US" sz="2000" b="1" dirty="0">
                <a:solidFill>
                  <a:srgbClr val="FF0000"/>
                </a:solidFill>
              </a:rPr>
              <a:t> </a:t>
            </a:r>
            <a:r>
              <a:rPr lang="en-US" sz="2000" b="1" dirty="0" err="1">
                <a:solidFill>
                  <a:srgbClr val="FF0000"/>
                </a:solidFill>
              </a:rPr>
              <a:t>reală</a:t>
            </a:r>
            <a:r>
              <a:rPr lang="en-US" sz="2000" b="1" dirty="0">
                <a:solidFill>
                  <a:srgbClr val="FF0000"/>
                </a:solidFill>
              </a:rPr>
              <a:t> a </a:t>
            </a:r>
            <a:r>
              <a:rPr lang="en-US" sz="2000" b="1" dirty="0" err="1">
                <a:solidFill>
                  <a:srgbClr val="FF0000"/>
                </a:solidFill>
              </a:rPr>
              <a:t>unei</a:t>
            </a:r>
            <a:r>
              <a:rPr lang="en-US" sz="2000" b="1" dirty="0">
                <a:solidFill>
                  <a:srgbClr val="FF0000"/>
                </a:solidFill>
              </a:rPr>
              <a:t> </a:t>
            </a:r>
            <a:r>
              <a:rPr lang="en-US" sz="2000" b="1" dirty="0" err="1">
                <a:solidFill>
                  <a:srgbClr val="FF0000"/>
                </a:solidFill>
              </a:rPr>
              <a:t>mărimi</a:t>
            </a:r>
            <a:r>
              <a:rPr lang="en-US" sz="2000" b="1" dirty="0">
                <a:solidFill>
                  <a:srgbClr val="FF0000"/>
                </a:solidFill>
              </a:rPr>
              <a:t> =&gt; </a:t>
            </a:r>
            <a:r>
              <a:rPr lang="en-US" sz="2000" b="1" dirty="0" err="1">
                <a:solidFill>
                  <a:srgbClr val="FF0000"/>
                </a:solidFill>
              </a:rPr>
              <a:t>rezultatul</a:t>
            </a:r>
            <a:r>
              <a:rPr lang="en-US" sz="2000" b="1" dirty="0">
                <a:solidFill>
                  <a:srgbClr val="FF0000"/>
                </a:solidFill>
              </a:rPr>
              <a:t> </a:t>
            </a:r>
            <a:r>
              <a:rPr lang="en-US" sz="2000" b="1" dirty="0" err="1">
                <a:solidFill>
                  <a:srgbClr val="FF0000"/>
                </a:solidFill>
              </a:rPr>
              <a:t>măsurării</a:t>
            </a:r>
            <a:r>
              <a:rPr lang="en-US" sz="2000" b="1" dirty="0">
                <a:solidFill>
                  <a:srgbClr val="FF0000"/>
                </a:solidFill>
              </a:rPr>
              <a:t> =&gt; </a:t>
            </a:r>
            <a:r>
              <a:rPr lang="en-US" sz="2000" b="1" dirty="0" err="1">
                <a:solidFill>
                  <a:srgbClr val="FF0000"/>
                </a:solidFill>
              </a:rPr>
              <a:t>eroare</a:t>
            </a:r>
            <a:r>
              <a:rPr lang="en-US" sz="2000" b="1" dirty="0">
                <a:solidFill>
                  <a:srgbClr val="FF0000"/>
                </a:solidFill>
              </a:rPr>
              <a:t> de </a:t>
            </a:r>
            <a:r>
              <a:rPr lang="en-US" sz="2000" b="1" dirty="0" err="1">
                <a:solidFill>
                  <a:srgbClr val="FF0000"/>
                </a:solidFill>
              </a:rPr>
              <a:t>măsurare</a:t>
            </a:r>
            <a:r>
              <a:rPr lang="en-US" sz="2000" b="1" dirty="0">
                <a:solidFill>
                  <a:srgbClr val="FF0000"/>
                </a:solidFill>
              </a:rPr>
              <a:t> =&gt; </a:t>
            </a:r>
            <a:r>
              <a:rPr lang="en-US" sz="2000" b="1" dirty="0" err="1">
                <a:solidFill>
                  <a:srgbClr val="FF0000"/>
                </a:solidFill>
              </a:rPr>
              <a:t>incertitudinea</a:t>
            </a:r>
            <a:r>
              <a:rPr lang="en-US" sz="2000" b="1" dirty="0">
                <a:solidFill>
                  <a:srgbClr val="FF0000"/>
                </a:solidFill>
              </a:rPr>
              <a:t> </a:t>
            </a:r>
            <a:r>
              <a:rPr lang="en-US" sz="2000" b="1" dirty="0" err="1">
                <a:solidFill>
                  <a:srgbClr val="FF0000"/>
                </a:solidFill>
              </a:rPr>
              <a:t>rezultatului</a:t>
            </a:r>
            <a:r>
              <a:rPr lang="en-US" sz="2000" b="1" dirty="0">
                <a:solidFill>
                  <a:srgbClr val="FF0000"/>
                </a:solidFill>
              </a:rPr>
              <a:t> </a:t>
            </a:r>
            <a:r>
              <a:rPr lang="en-US" sz="2000" b="1" dirty="0" err="1">
                <a:solidFill>
                  <a:srgbClr val="FF0000"/>
                </a:solidFill>
              </a:rPr>
              <a:t>măsurării</a:t>
            </a:r>
            <a:r>
              <a:rPr lang="en-US" sz="2000" b="1" dirty="0">
                <a:solidFill>
                  <a:srgbClr val="FF0000"/>
                </a:solidFill>
              </a:rPr>
              <a:t> ca </a:t>
            </a:r>
            <a:r>
              <a:rPr lang="en-US" sz="2000" b="1" dirty="0" err="1">
                <a:solidFill>
                  <a:srgbClr val="FF0000"/>
                </a:solidFill>
              </a:rPr>
              <a:t>caracteristică</a:t>
            </a:r>
            <a:r>
              <a:rPr lang="en-US" sz="2000" b="1" dirty="0">
                <a:solidFill>
                  <a:srgbClr val="FF0000"/>
                </a:solidFill>
              </a:rPr>
              <a:t> a </a:t>
            </a:r>
            <a:r>
              <a:rPr lang="en-US" sz="2000" b="1" dirty="0" err="1">
                <a:solidFill>
                  <a:srgbClr val="FF0000"/>
                </a:solidFill>
              </a:rPr>
              <a:t>acestei</a:t>
            </a:r>
            <a:r>
              <a:rPr lang="en-US" sz="2000" b="1" dirty="0">
                <a:solidFill>
                  <a:srgbClr val="FF0000"/>
                </a:solidFill>
              </a:rPr>
              <a:t> </a:t>
            </a:r>
            <a:r>
              <a:rPr lang="en-US" sz="2000" b="1" dirty="0" err="1">
                <a:solidFill>
                  <a:srgbClr val="FF0000"/>
                </a:solidFill>
              </a:rPr>
              <a:t>erori</a:t>
            </a:r>
            <a:r>
              <a:rPr lang="en-US" sz="2000" b="1" dirty="0">
                <a:solidFill>
                  <a:srgbClr val="FF0000"/>
                </a:solidFill>
              </a:rPr>
              <a:t>.</a:t>
            </a:r>
            <a:endParaRPr lang="ro-RO" sz="2000" b="1" dirty="0">
              <a:solidFill>
                <a:srgbClr val="FF0000"/>
              </a:solidFill>
            </a:endParaRPr>
          </a:p>
          <a:p>
            <a:pPr marL="0" indent="0">
              <a:buNone/>
            </a:pPr>
            <a:r>
              <a:rPr lang="en-US" sz="2000" dirty="0" err="1"/>
              <a:t>Astfel</a:t>
            </a:r>
            <a:r>
              <a:rPr lang="en-US" sz="2000" dirty="0"/>
              <a:t>, </a:t>
            </a:r>
            <a:r>
              <a:rPr lang="en-US" sz="2000" dirty="0" err="1"/>
              <a:t>conceptele</a:t>
            </a:r>
            <a:r>
              <a:rPr lang="en-US" sz="2000" dirty="0"/>
              <a:t> de </a:t>
            </a:r>
            <a:r>
              <a:rPr lang="en-US" sz="2000" dirty="0" err="1"/>
              <a:t>eroare</a:t>
            </a:r>
            <a:r>
              <a:rPr lang="en-US" sz="2000" dirty="0"/>
              <a:t> </a:t>
            </a:r>
            <a:r>
              <a:rPr lang="en-US" sz="2000" dirty="0" err="1"/>
              <a:t>și</a:t>
            </a:r>
            <a:r>
              <a:rPr lang="en-US" sz="2000" dirty="0"/>
              <a:t> </a:t>
            </a:r>
            <a:r>
              <a:rPr lang="en-US" sz="2000" dirty="0" err="1"/>
              <a:t>incertitudine</a:t>
            </a:r>
            <a:r>
              <a:rPr lang="en-US" sz="2000" dirty="0"/>
              <a:t> pot fi </a:t>
            </a:r>
            <a:r>
              <a:rPr lang="en-US" sz="2000" dirty="0" err="1"/>
              <a:t>folosite</a:t>
            </a:r>
            <a:r>
              <a:rPr lang="en-US" sz="2000" dirty="0"/>
              <a:t> </a:t>
            </a:r>
            <a:r>
              <a:rPr lang="en-US" sz="2000" dirty="0" err="1"/>
              <a:t>armonios</a:t>
            </a:r>
            <a:r>
              <a:rPr lang="en-US" sz="2000" dirty="0"/>
              <a:t> </a:t>
            </a:r>
            <a:r>
              <a:rPr lang="en-US" sz="2000" dirty="0" err="1"/>
              <a:t>fără</a:t>
            </a:r>
            <a:r>
              <a:rPr lang="en-US" sz="2000" dirty="0"/>
              <a:t> </a:t>
            </a:r>
            <a:r>
              <a:rPr lang="en-US" sz="2000" dirty="0" err="1"/>
              <a:t>opoziția</a:t>
            </a:r>
            <a:r>
              <a:rPr lang="en-US" sz="2000" dirty="0"/>
              <a:t> </a:t>
            </a:r>
            <a:r>
              <a:rPr lang="en-US" sz="2000" dirty="0" err="1"/>
              <a:t>lor</a:t>
            </a:r>
            <a:r>
              <a:rPr lang="en-US" sz="2000" dirty="0"/>
              <a:t> </a:t>
            </a:r>
            <a:r>
              <a:rPr lang="en-US" sz="2000" dirty="0" err="1"/>
              <a:t>reciprocă</a:t>
            </a:r>
            <a:endParaRPr lang="en-US" sz="2000" dirty="0"/>
          </a:p>
        </p:txBody>
      </p:sp>
    </p:spTree>
    <p:extLst>
      <p:ext uri="{BB962C8B-B14F-4D97-AF65-F5344CB8AC3E}">
        <p14:creationId xmlns:p14="http://schemas.microsoft.com/office/powerpoint/2010/main" val="1571279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Trasabilitatea metrologică</a:t>
            </a:r>
            <a:endParaRPr lang="en-US" dirty="0"/>
          </a:p>
        </p:txBody>
      </p:sp>
      <p:sp>
        <p:nvSpPr>
          <p:cNvPr id="3" name="Content Placeholder 2"/>
          <p:cNvSpPr>
            <a:spLocks noGrp="1"/>
          </p:cNvSpPr>
          <p:nvPr>
            <p:ph idx="1"/>
          </p:nvPr>
        </p:nvSpPr>
        <p:spPr>
          <a:xfrm>
            <a:off x="304800" y="1905000"/>
            <a:ext cx="8610600" cy="4525962"/>
          </a:xfrm>
        </p:spPr>
        <p:txBody>
          <a:bodyPr/>
          <a:lstStyle/>
          <a:p>
            <a:pPr marL="0" indent="0">
              <a:buNone/>
            </a:pPr>
            <a:r>
              <a:rPr lang="en-US" sz="2000" dirty="0" err="1"/>
              <a:t>Trasabilitatea</a:t>
            </a:r>
            <a:r>
              <a:rPr lang="en-US" sz="2000" dirty="0"/>
              <a:t> </a:t>
            </a:r>
            <a:r>
              <a:rPr lang="en-US" sz="2000" dirty="0" err="1"/>
              <a:t>metrologică</a:t>
            </a:r>
            <a:r>
              <a:rPr lang="en-US" sz="2000" dirty="0"/>
              <a:t> </a:t>
            </a:r>
            <a:r>
              <a:rPr lang="en-US" sz="2000" dirty="0" err="1"/>
              <a:t>este</a:t>
            </a:r>
            <a:r>
              <a:rPr lang="en-US" sz="2000" dirty="0"/>
              <a:t> o </a:t>
            </a:r>
            <a:r>
              <a:rPr lang="en-US" sz="2000" dirty="0" err="1"/>
              <a:t>proprietate</a:t>
            </a:r>
            <a:r>
              <a:rPr lang="en-US" sz="2000" dirty="0"/>
              <a:t> a </a:t>
            </a:r>
            <a:r>
              <a:rPr lang="en-US" sz="2000" dirty="0" err="1"/>
              <a:t>rezultatului</a:t>
            </a:r>
            <a:r>
              <a:rPr lang="en-US" sz="2000" dirty="0"/>
              <a:t> </a:t>
            </a:r>
            <a:r>
              <a:rPr lang="en-US" sz="2000" dirty="0" err="1"/>
              <a:t>măsurătorii</a:t>
            </a:r>
            <a:r>
              <a:rPr lang="en-US" sz="2000" dirty="0"/>
              <a:t>. Un </a:t>
            </a:r>
            <a:r>
              <a:rPr lang="en-US" sz="2000" dirty="0" err="1"/>
              <a:t>rezultat</a:t>
            </a:r>
            <a:r>
              <a:rPr lang="en-US" sz="2000" dirty="0"/>
              <a:t> </a:t>
            </a:r>
            <a:r>
              <a:rPr lang="en-US" sz="2000" dirty="0" err="1"/>
              <a:t>urmăribil</a:t>
            </a:r>
            <a:r>
              <a:rPr lang="en-US" sz="2000" dirty="0"/>
              <a:t> </a:t>
            </a:r>
            <a:r>
              <a:rPr lang="en-US" sz="2000" dirty="0" err="1"/>
              <a:t>este</a:t>
            </a:r>
            <a:r>
              <a:rPr lang="en-US" sz="2000" dirty="0"/>
              <a:t> un </a:t>
            </a:r>
            <a:r>
              <a:rPr lang="en-US" sz="2000" dirty="0" err="1"/>
              <a:t>rezultat</a:t>
            </a:r>
            <a:r>
              <a:rPr lang="en-US" sz="2000" dirty="0"/>
              <a:t> care </a:t>
            </a:r>
            <a:r>
              <a:rPr lang="en-US" sz="2000" dirty="0" err="1"/>
              <a:t>poate</a:t>
            </a:r>
            <a:r>
              <a:rPr lang="en-US" sz="2000" dirty="0"/>
              <a:t> fi</a:t>
            </a:r>
            <a:r>
              <a:rPr lang="ro-RO" sz="2000" dirty="0"/>
              <a:t> </a:t>
            </a:r>
            <a:r>
              <a:rPr lang="en-US" sz="2000" dirty="0" err="1"/>
              <a:t>legat</a:t>
            </a:r>
            <a:r>
              <a:rPr lang="en-US" sz="2000" dirty="0"/>
              <a:t> de un </a:t>
            </a:r>
            <a:r>
              <a:rPr lang="en-US" sz="2000" dirty="0" err="1"/>
              <a:t>punct</a:t>
            </a:r>
            <a:r>
              <a:rPr lang="en-US" sz="2000" dirty="0"/>
              <a:t> de </a:t>
            </a:r>
            <a:r>
              <a:rPr lang="en-US" sz="2000" dirty="0" err="1"/>
              <a:t>referință</a:t>
            </a:r>
            <a:r>
              <a:rPr lang="en-US" sz="2000" dirty="0"/>
              <a:t> </a:t>
            </a:r>
            <a:r>
              <a:rPr lang="en-US" sz="2000" dirty="0" err="1"/>
              <a:t>metrologic</a:t>
            </a:r>
            <a:r>
              <a:rPr lang="en-US" sz="2000" dirty="0"/>
              <a:t> </a:t>
            </a:r>
            <a:r>
              <a:rPr lang="en-US" sz="2000" dirty="0" err="1"/>
              <a:t>printr</a:t>
            </a:r>
            <a:r>
              <a:rPr lang="en-US" sz="2000" dirty="0"/>
              <a:t>-un </a:t>
            </a:r>
            <a:r>
              <a:rPr lang="en-US" sz="2000" dirty="0" err="1"/>
              <a:t>lanț</a:t>
            </a:r>
            <a:r>
              <a:rPr lang="en-US" sz="2000" dirty="0"/>
              <a:t> </a:t>
            </a:r>
            <a:r>
              <a:rPr lang="en-US" sz="2000" dirty="0" err="1"/>
              <a:t>documentat</a:t>
            </a:r>
            <a:r>
              <a:rPr lang="en-US" sz="2000" dirty="0"/>
              <a:t> </a:t>
            </a:r>
            <a:r>
              <a:rPr lang="en-US" sz="2000" dirty="0" err="1"/>
              <a:t>și</a:t>
            </a:r>
            <a:r>
              <a:rPr lang="en-US" sz="2000" dirty="0"/>
              <a:t> </a:t>
            </a:r>
            <a:r>
              <a:rPr lang="en-US" sz="2000" dirty="0" err="1"/>
              <a:t>neîntrerupt</a:t>
            </a:r>
            <a:r>
              <a:rPr lang="en-US" sz="2000" dirty="0"/>
              <a:t> de </a:t>
            </a:r>
            <a:r>
              <a:rPr lang="en-US" sz="2000" dirty="0" err="1"/>
              <a:t>etalonări</a:t>
            </a:r>
            <a:r>
              <a:rPr lang="en-US" sz="2000" dirty="0"/>
              <a:t>, </a:t>
            </a:r>
            <a:r>
              <a:rPr lang="en-US" sz="2000" dirty="0" err="1"/>
              <a:t>fiecare</a:t>
            </a:r>
            <a:r>
              <a:rPr lang="ro-RO" sz="2000" dirty="0"/>
              <a:t> </a:t>
            </a:r>
            <a:r>
              <a:rPr lang="en-US" sz="2000" dirty="0" err="1"/>
              <a:t>contribuind</a:t>
            </a:r>
            <a:r>
              <a:rPr lang="en-US" sz="2000" dirty="0"/>
              <a:t> la </a:t>
            </a:r>
            <a:r>
              <a:rPr lang="en-US" sz="2000" dirty="0" err="1"/>
              <a:t>incertitudinea</a:t>
            </a:r>
            <a:r>
              <a:rPr lang="en-US" sz="2000" dirty="0"/>
              <a:t> de </a:t>
            </a:r>
            <a:r>
              <a:rPr lang="en-US" sz="2000" dirty="0" err="1"/>
              <a:t>măsurare</a:t>
            </a:r>
            <a:r>
              <a:rPr lang="en-US" sz="2000" dirty="0"/>
              <a:t> .</a:t>
            </a:r>
            <a:r>
              <a:rPr lang="ro-RO" sz="2000" dirty="0"/>
              <a:t> </a:t>
            </a:r>
          </a:p>
          <a:p>
            <a:pPr marL="0" indent="0">
              <a:buNone/>
            </a:pPr>
            <a:r>
              <a:rPr lang="en-US" sz="2000" dirty="0"/>
              <a:t>Dacă </a:t>
            </a:r>
            <a:r>
              <a:rPr lang="en-US" sz="2000" dirty="0" err="1"/>
              <a:t>rezultatele</a:t>
            </a:r>
            <a:r>
              <a:rPr lang="en-US" sz="2000" dirty="0"/>
              <a:t> </a:t>
            </a:r>
            <a:r>
              <a:rPr lang="en-US" sz="2000" dirty="0" err="1"/>
              <a:t>măsurătorilor</a:t>
            </a:r>
            <a:r>
              <a:rPr lang="en-US" sz="2000" dirty="0"/>
              <a:t>, </a:t>
            </a:r>
            <a:r>
              <a:rPr lang="en-US" sz="2000" dirty="0" err="1"/>
              <a:t>efectuate</a:t>
            </a:r>
            <a:r>
              <a:rPr lang="en-US" sz="2000" dirty="0"/>
              <a:t> </a:t>
            </a:r>
            <a:r>
              <a:rPr lang="en-US" sz="2000" dirty="0" err="1"/>
              <a:t>în</a:t>
            </a:r>
            <a:r>
              <a:rPr lang="en-US" sz="2000" dirty="0"/>
              <a:t> </a:t>
            </a:r>
            <a:r>
              <a:rPr lang="en-US" sz="2000" dirty="0" err="1"/>
              <a:t>momente</a:t>
            </a:r>
            <a:r>
              <a:rPr lang="en-US" sz="2000" dirty="0"/>
              <a:t> </a:t>
            </a:r>
            <a:r>
              <a:rPr lang="en-US" sz="2000" dirty="0" err="1"/>
              <a:t>diferite</a:t>
            </a:r>
            <a:r>
              <a:rPr lang="en-US" sz="2000" dirty="0"/>
              <a:t> </a:t>
            </a:r>
            <a:r>
              <a:rPr lang="en-US" sz="2000" dirty="0" err="1"/>
              <a:t>și</a:t>
            </a:r>
            <a:r>
              <a:rPr lang="en-US" sz="2000" dirty="0"/>
              <a:t> </a:t>
            </a:r>
            <a:r>
              <a:rPr lang="en-US" sz="2000" dirty="0" err="1"/>
              <a:t>în</a:t>
            </a:r>
            <a:r>
              <a:rPr lang="en-US" sz="2000" dirty="0"/>
              <a:t> </a:t>
            </a:r>
            <a:r>
              <a:rPr lang="en-US" sz="2000" dirty="0" err="1"/>
              <a:t>locații</a:t>
            </a:r>
            <a:r>
              <a:rPr lang="en-US" sz="2000" dirty="0"/>
              <a:t> </a:t>
            </a:r>
            <a:r>
              <a:rPr lang="en-US" sz="2000" dirty="0" err="1"/>
              <a:t>diferite</a:t>
            </a:r>
            <a:r>
              <a:rPr lang="en-US" sz="2000" dirty="0"/>
              <a:t>, pot fi </a:t>
            </a:r>
            <a:r>
              <a:rPr lang="en-US" sz="2000" dirty="0" err="1"/>
              <a:t>urmărite</a:t>
            </a:r>
            <a:r>
              <a:rPr lang="en-US" sz="2000" dirty="0"/>
              <a:t> la ace</a:t>
            </a:r>
            <a:r>
              <a:rPr lang="ro-RO" sz="2000" dirty="0"/>
              <a:t>lași punct de</a:t>
            </a:r>
            <a:r>
              <a:rPr lang="en-US" sz="2000" dirty="0"/>
              <a:t> </a:t>
            </a:r>
            <a:r>
              <a:rPr lang="en-US" sz="2000" dirty="0" err="1"/>
              <a:t>referință</a:t>
            </a:r>
            <a:r>
              <a:rPr lang="en-US" sz="2000" dirty="0"/>
              <a:t> </a:t>
            </a:r>
            <a:r>
              <a:rPr lang="en-US" sz="2000" dirty="0" err="1"/>
              <a:t>atunci</a:t>
            </a:r>
            <a:r>
              <a:rPr lang="en-US" sz="2000" dirty="0"/>
              <a:t> </a:t>
            </a:r>
            <a:r>
              <a:rPr lang="en-US" sz="2000" dirty="0" err="1"/>
              <a:t>ele</a:t>
            </a:r>
            <a:r>
              <a:rPr lang="en-US" sz="2000" dirty="0"/>
              <a:t> pot fi </a:t>
            </a:r>
            <a:r>
              <a:rPr lang="en-US" sz="2000" dirty="0" err="1"/>
              <a:t>comparate</a:t>
            </a:r>
            <a:r>
              <a:rPr lang="en-US" sz="2000" dirty="0"/>
              <a:t> </a:t>
            </a:r>
            <a:r>
              <a:rPr lang="en-US" sz="2000" dirty="0" err="1"/>
              <a:t>în</a:t>
            </a:r>
            <a:r>
              <a:rPr lang="en-US" sz="2000" dirty="0"/>
              <a:t> mod </a:t>
            </a:r>
            <a:r>
              <a:rPr lang="en-US" sz="2000" dirty="0" err="1"/>
              <a:t>semnificativ</a:t>
            </a:r>
            <a:r>
              <a:rPr lang="en-US" sz="2000" dirty="0"/>
              <a:t>. </a:t>
            </a:r>
            <a:endParaRPr lang="ro-RO" sz="2000" dirty="0"/>
          </a:p>
          <a:p>
            <a:pPr marL="0" indent="0">
              <a:buNone/>
            </a:pPr>
            <a:r>
              <a:rPr lang="en-US" sz="2000" dirty="0" err="1"/>
              <a:t>Acolo</a:t>
            </a:r>
            <a:r>
              <a:rPr lang="en-US" sz="2000" dirty="0"/>
              <a:t> </a:t>
            </a:r>
            <a:r>
              <a:rPr lang="en-US" sz="2000" dirty="0" err="1"/>
              <a:t>unde</a:t>
            </a:r>
            <a:r>
              <a:rPr lang="en-US" sz="2000" dirty="0"/>
              <a:t> </a:t>
            </a:r>
            <a:r>
              <a:rPr lang="en-US" sz="2000" dirty="0" err="1"/>
              <a:t>este</a:t>
            </a:r>
            <a:r>
              <a:rPr lang="en-US" sz="2000" dirty="0"/>
              <a:t> </a:t>
            </a:r>
            <a:r>
              <a:rPr lang="en-US" sz="2000" dirty="0" err="1"/>
              <a:t>posibil</a:t>
            </a:r>
            <a:r>
              <a:rPr lang="en-US" sz="2000" dirty="0"/>
              <a:t>, </a:t>
            </a:r>
            <a:r>
              <a:rPr lang="en-US" sz="2000" dirty="0" err="1"/>
              <a:t>punctul</a:t>
            </a:r>
            <a:r>
              <a:rPr lang="en-US" sz="2000" dirty="0"/>
              <a:t> de </a:t>
            </a:r>
            <a:r>
              <a:rPr lang="en-US" sz="2000" dirty="0" err="1"/>
              <a:t>referință</a:t>
            </a:r>
            <a:r>
              <a:rPr lang="en-US" sz="2000" dirty="0"/>
              <a:t> </a:t>
            </a:r>
            <a:r>
              <a:rPr lang="en-US" sz="2000" dirty="0" err="1"/>
              <a:t>ar</a:t>
            </a:r>
            <a:r>
              <a:rPr lang="en-US" sz="2000" dirty="0"/>
              <a:t> </a:t>
            </a:r>
            <a:r>
              <a:rPr lang="en-US" sz="2000" dirty="0" err="1"/>
              <a:t>trebui</a:t>
            </a:r>
            <a:r>
              <a:rPr lang="en-US" sz="2000" dirty="0"/>
              <a:t> </a:t>
            </a:r>
            <a:r>
              <a:rPr lang="en-US" sz="2000" dirty="0" err="1"/>
              <a:t>să</a:t>
            </a:r>
            <a:r>
              <a:rPr lang="en-US" sz="2000" dirty="0"/>
              <a:t> fie </a:t>
            </a:r>
            <a:r>
              <a:rPr lang="en-US" sz="2000" dirty="0" err="1"/>
              <a:t>unul</a:t>
            </a:r>
            <a:r>
              <a:rPr lang="en-US" sz="2000" dirty="0"/>
              <a:t> </a:t>
            </a:r>
            <a:r>
              <a:rPr lang="en-US" sz="2000" dirty="0" err="1"/>
              <a:t>dintre</a:t>
            </a:r>
            <a:r>
              <a:rPr lang="ro-RO" sz="2000" dirty="0"/>
              <a:t> </a:t>
            </a:r>
            <a:r>
              <a:rPr lang="en-US" sz="2000" dirty="0" err="1"/>
              <a:t>referințe</a:t>
            </a:r>
            <a:r>
              <a:rPr lang="en-US" sz="2000" dirty="0"/>
              <a:t> </a:t>
            </a:r>
            <a:r>
              <a:rPr lang="en-US" sz="2000" dirty="0" err="1"/>
              <a:t>universale</a:t>
            </a:r>
            <a:r>
              <a:rPr lang="en-US" sz="2000" dirty="0"/>
              <a:t> de </a:t>
            </a:r>
            <a:r>
              <a:rPr lang="en-US" sz="2000" dirty="0" err="1"/>
              <a:t>măsurare</a:t>
            </a:r>
            <a:r>
              <a:rPr lang="en-US" sz="2000" dirty="0"/>
              <a:t> ale </a:t>
            </a:r>
            <a:r>
              <a:rPr lang="en-US" sz="2000" dirty="0" err="1"/>
              <a:t>sistemului</a:t>
            </a:r>
            <a:r>
              <a:rPr lang="en-US" sz="2000" dirty="0"/>
              <a:t> SI, </a:t>
            </a:r>
            <a:r>
              <a:rPr lang="en-US" sz="2000" dirty="0" err="1"/>
              <a:t>ai</a:t>
            </a:r>
            <a:r>
              <a:rPr lang="en-US" sz="2000" dirty="0"/>
              <a:t> </a:t>
            </a:r>
            <a:r>
              <a:rPr lang="en-US" sz="2000" dirty="0" err="1"/>
              <a:t>căror</a:t>
            </a:r>
            <a:r>
              <a:rPr lang="en-US" sz="2000" dirty="0"/>
              <a:t> </a:t>
            </a:r>
            <a:r>
              <a:rPr lang="ro-RO" sz="2000" dirty="0"/>
              <a:t>străgeri sunt institutele metrologce. </a:t>
            </a:r>
          </a:p>
          <a:p>
            <a:pPr marL="0" indent="0">
              <a:buNone/>
            </a:pPr>
            <a:r>
              <a:rPr lang="en-US" sz="2000" dirty="0"/>
              <a:t>INM-urile </a:t>
            </a:r>
            <a:r>
              <a:rPr lang="en-US" sz="2000" dirty="0" err="1"/>
              <a:t>și</a:t>
            </a:r>
            <a:r>
              <a:rPr lang="en-US" sz="2000" dirty="0"/>
              <a:t> </a:t>
            </a:r>
            <a:r>
              <a:rPr lang="en-US" sz="2000" dirty="0" err="1"/>
              <a:t>alte</a:t>
            </a:r>
            <a:r>
              <a:rPr lang="en-US" sz="2000" dirty="0"/>
              <a:t> institute </a:t>
            </a:r>
            <a:r>
              <a:rPr lang="en-US" sz="2000" dirty="0" err="1"/>
              <a:t>desemnate</a:t>
            </a:r>
            <a:r>
              <a:rPr lang="en-US" sz="2000" dirty="0"/>
              <a:t> de INM-</a:t>
            </a:r>
            <a:r>
              <a:rPr lang="en-US" sz="2000" dirty="0" err="1"/>
              <a:t>uri</a:t>
            </a:r>
            <a:r>
              <a:rPr lang="en-US" sz="2000" dirty="0"/>
              <a:t> </a:t>
            </a:r>
            <a:r>
              <a:rPr lang="en-US" sz="2000" dirty="0" err="1"/>
              <a:t>efectuează</a:t>
            </a:r>
            <a:r>
              <a:rPr lang="en-US" sz="2000" dirty="0"/>
              <a:t> </a:t>
            </a:r>
            <a:r>
              <a:rPr lang="en-US" sz="2000" dirty="0" err="1"/>
              <a:t>în</a:t>
            </a:r>
            <a:r>
              <a:rPr lang="en-US" sz="2000" dirty="0"/>
              <a:t> mod </a:t>
            </a:r>
            <a:r>
              <a:rPr lang="en-US" sz="2000" dirty="0" err="1"/>
              <a:t>regulat</a:t>
            </a:r>
            <a:r>
              <a:rPr lang="en-US" sz="2000" dirty="0"/>
              <a:t> </a:t>
            </a:r>
            <a:r>
              <a:rPr lang="en-US" sz="2000" dirty="0" err="1"/>
              <a:t>cheie</a:t>
            </a:r>
            <a:r>
              <a:rPr lang="en-US" sz="2000" dirty="0"/>
              <a:t> </a:t>
            </a:r>
            <a:r>
              <a:rPr lang="en-US" sz="2000" dirty="0" err="1"/>
              <a:t>și</a:t>
            </a:r>
            <a:r>
              <a:rPr lang="en-US" sz="2000" dirty="0"/>
              <a:t> </a:t>
            </a:r>
            <a:r>
              <a:rPr lang="en-US" sz="2000" dirty="0" err="1"/>
              <a:t>suplimentăr</a:t>
            </a:r>
            <a:r>
              <a:rPr lang="en-US" sz="2000" dirty="0"/>
              <a:t> </a:t>
            </a:r>
            <a:r>
              <a:rPr lang="ro-RO" sz="2000" dirty="0"/>
              <a:t>comparații </a:t>
            </a:r>
            <a:r>
              <a:rPr lang="en-US" sz="2000" dirty="0" err="1"/>
              <a:t>internaționale</a:t>
            </a:r>
            <a:r>
              <a:rPr lang="en-US" sz="2000" dirty="0"/>
              <a:t> </a:t>
            </a:r>
            <a:r>
              <a:rPr lang="en-US" sz="2000" dirty="0" err="1"/>
              <a:t>pentru</a:t>
            </a:r>
            <a:r>
              <a:rPr lang="en-US" sz="2000" dirty="0"/>
              <a:t> a se </a:t>
            </a:r>
            <a:r>
              <a:rPr lang="en-US" sz="2000" dirty="0" err="1"/>
              <a:t>asigura</a:t>
            </a:r>
            <a:r>
              <a:rPr lang="en-US" sz="2000" dirty="0"/>
              <a:t> </a:t>
            </a:r>
            <a:r>
              <a:rPr lang="en-US" sz="2000" dirty="0" err="1"/>
              <a:t>că</a:t>
            </a:r>
            <a:r>
              <a:rPr lang="en-US" sz="2000" dirty="0"/>
              <a:t> </a:t>
            </a:r>
            <a:r>
              <a:rPr lang="en-US" sz="2000" dirty="0" err="1"/>
              <a:t>referințele</a:t>
            </a:r>
            <a:r>
              <a:rPr lang="en-US" sz="2000" dirty="0"/>
              <a:t> lor </a:t>
            </a:r>
            <a:r>
              <a:rPr lang="en-US" sz="2000" dirty="0" err="1"/>
              <a:t>naționale</a:t>
            </a:r>
            <a:r>
              <a:rPr lang="en-US" sz="2000" dirty="0"/>
              <a:t> sunt </a:t>
            </a:r>
            <a:r>
              <a:rPr lang="en-US" sz="2000" dirty="0" err="1"/>
              <a:t>în</a:t>
            </a:r>
            <a:r>
              <a:rPr lang="en-US" sz="2000" dirty="0"/>
              <a:t> </a:t>
            </a:r>
            <a:r>
              <a:rPr lang="en-US" sz="2000" dirty="0" err="1"/>
              <a:t>acord</a:t>
            </a:r>
            <a:r>
              <a:rPr lang="en-US" sz="2000" dirty="0"/>
              <a:t> cu </a:t>
            </a:r>
            <a:r>
              <a:rPr lang="en-US" sz="2000" dirty="0" err="1"/>
              <a:t>cele</a:t>
            </a:r>
            <a:r>
              <a:rPr lang="en-US" sz="2000" dirty="0"/>
              <a:t> ale </a:t>
            </a:r>
            <a:r>
              <a:rPr lang="en-US" sz="2000" dirty="0" err="1"/>
              <a:t>altor</a:t>
            </a:r>
            <a:r>
              <a:rPr lang="en-US" sz="2000" dirty="0"/>
              <a:t> </a:t>
            </a:r>
            <a:r>
              <a:rPr lang="en-US" sz="2000" dirty="0" err="1"/>
              <a:t>țări</a:t>
            </a:r>
            <a:r>
              <a:rPr lang="en-US" sz="2000" dirty="0"/>
              <a:t>.</a:t>
            </a:r>
          </a:p>
        </p:txBody>
      </p:sp>
    </p:spTree>
    <p:extLst>
      <p:ext uri="{BB962C8B-B14F-4D97-AF65-F5344CB8AC3E}">
        <p14:creationId xmlns:p14="http://schemas.microsoft.com/office/powerpoint/2010/main" val="2906753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Factori contribuali la incertitudinea măsurătorilor</a:t>
            </a:r>
            <a:endParaRPr lang="en-US" dirty="0"/>
          </a:p>
        </p:txBody>
      </p:sp>
      <p:sp>
        <p:nvSpPr>
          <p:cNvPr id="3" name="Content Placeholder 2"/>
          <p:cNvSpPr>
            <a:spLocks noGrp="1"/>
          </p:cNvSpPr>
          <p:nvPr>
            <p:ph idx="1"/>
          </p:nvPr>
        </p:nvSpPr>
        <p:spPr/>
        <p:txBody>
          <a:bodyPr/>
          <a:lstStyle/>
          <a:p>
            <a:r>
              <a:rPr lang="en-US" sz="2000" dirty="0"/>
              <a:t>1. </a:t>
            </a:r>
            <a:r>
              <a:rPr lang="en-US" sz="2000" dirty="0" err="1"/>
              <a:t>definirea</a:t>
            </a:r>
            <a:r>
              <a:rPr lang="en-US" sz="2000" dirty="0"/>
              <a:t> </a:t>
            </a:r>
            <a:r>
              <a:rPr lang="en-US" sz="2000" dirty="0" err="1"/>
              <a:t>măsurandului</a:t>
            </a:r>
            <a:endParaRPr lang="ro-RO" sz="2000" dirty="0"/>
          </a:p>
          <a:p>
            <a:r>
              <a:rPr lang="en-US" sz="2000" dirty="0"/>
              <a:t>2. </a:t>
            </a:r>
            <a:r>
              <a:rPr lang="en-US" sz="2000" dirty="0" err="1"/>
              <a:t>prelevarea</a:t>
            </a:r>
            <a:r>
              <a:rPr lang="en-US" sz="2000" dirty="0"/>
              <a:t> de probe</a:t>
            </a:r>
            <a:endParaRPr lang="ro-RO" sz="2000" dirty="0"/>
          </a:p>
          <a:p>
            <a:r>
              <a:rPr lang="en-US" sz="2000" dirty="0"/>
              <a:t>3. </a:t>
            </a:r>
            <a:r>
              <a:rPr lang="en-US" sz="2000" dirty="0" err="1"/>
              <a:t>transportul</a:t>
            </a:r>
            <a:r>
              <a:rPr lang="en-US" sz="2000" dirty="0"/>
              <a:t>, </a:t>
            </a:r>
            <a:r>
              <a:rPr lang="en-US" sz="2000" dirty="0" err="1"/>
              <a:t>depozitarea</a:t>
            </a:r>
            <a:r>
              <a:rPr lang="en-US" sz="2000" dirty="0"/>
              <a:t> </a:t>
            </a:r>
            <a:r>
              <a:rPr lang="en-US" sz="2000" dirty="0" err="1"/>
              <a:t>și</a:t>
            </a:r>
            <a:r>
              <a:rPr lang="en-US" sz="2000" dirty="0"/>
              <a:t> </a:t>
            </a:r>
            <a:r>
              <a:rPr lang="en-US" sz="2000" dirty="0" err="1"/>
              <a:t>manipularea</a:t>
            </a:r>
            <a:r>
              <a:rPr lang="en-US" sz="2000" dirty="0"/>
              <a:t> </a:t>
            </a:r>
            <a:r>
              <a:rPr lang="en-US" sz="2000" dirty="0" err="1"/>
              <a:t>probelor</a:t>
            </a:r>
            <a:endParaRPr lang="ro-RO" sz="2000" dirty="0"/>
          </a:p>
          <a:p>
            <a:r>
              <a:rPr lang="en-US" sz="2000" dirty="0"/>
              <a:t>4. </a:t>
            </a:r>
            <a:r>
              <a:rPr lang="en-US" sz="2000" dirty="0" err="1"/>
              <a:t>pregătirea</a:t>
            </a:r>
            <a:r>
              <a:rPr lang="en-US" sz="2000" dirty="0"/>
              <a:t> </a:t>
            </a:r>
            <a:r>
              <a:rPr lang="en-US" sz="2000" dirty="0" err="1"/>
              <a:t>probelor</a:t>
            </a:r>
            <a:endParaRPr lang="ro-RO" sz="2000" dirty="0"/>
          </a:p>
          <a:p>
            <a:r>
              <a:rPr lang="en-US" sz="2000" dirty="0"/>
              <a:t>5. </a:t>
            </a:r>
            <a:r>
              <a:rPr lang="en-US" sz="2000" dirty="0" err="1"/>
              <a:t>condiţiile</a:t>
            </a:r>
            <a:r>
              <a:rPr lang="en-US" sz="2000" dirty="0"/>
              <a:t> de </a:t>
            </a:r>
            <a:r>
              <a:rPr lang="en-US" sz="2000" dirty="0" err="1"/>
              <a:t>mediu</a:t>
            </a:r>
            <a:r>
              <a:rPr lang="en-US" sz="2000" dirty="0"/>
              <a:t> </a:t>
            </a:r>
            <a:r>
              <a:rPr lang="en-US" sz="2000" dirty="0" err="1"/>
              <a:t>şi</a:t>
            </a:r>
            <a:r>
              <a:rPr lang="en-US" sz="2000" dirty="0"/>
              <a:t> de </a:t>
            </a:r>
            <a:r>
              <a:rPr lang="en-US" sz="2000" dirty="0" err="1"/>
              <a:t>măsurare</a:t>
            </a:r>
            <a:endParaRPr lang="ro-RO" sz="2000" dirty="0"/>
          </a:p>
          <a:p>
            <a:r>
              <a:rPr lang="en-US" sz="2000" dirty="0"/>
              <a:t>6. </a:t>
            </a:r>
            <a:r>
              <a:rPr lang="en-US" sz="2000" dirty="0" err="1"/>
              <a:t>personalul</a:t>
            </a:r>
            <a:r>
              <a:rPr lang="en-US" sz="2000" dirty="0"/>
              <a:t> care </a:t>
            </a:r>
            <a:r>
              <a:rPr lang="en-US" sz="2000" dirty="0" err="1"/>
              <a:t>efectuează</a:t>
            </a:r>
            <a:r>
              <a:rPr lang="en-US" sz="2000" dirty="0"/>
              <a:t> </a:t>
            </a:r>
            <a:r>
              <a:rPr lang="en-US" sz="2000" dirty="0" err="1"/>
              <a:t>testele</a:t>
            </a:r>
            <a:endParaRPr lang="ro-RO" sz="2000" dirty="0"/>
          </a:p>
          <a:p>
            <a:r>
              <a:rPr lang="en-US" sz="2000" dirty="0"/>
              <a:t>7. </a:t>
            </a:r>
            <a:r>
              <a:rPr lang="en-US" sz="2000" dirty="0" err="1"/>
              <a:t>variaţii</a:t>
            </a:r>
            <a:r>
              <a:rPr lang="en-US" sz="2000" dirty="0"/>
              <a:t> ale </a:t>
            </a:r>
            <a:r>
              <a:rPr lang="en-US" sz="2000" dirty="0" err="1"/>
              <a:t>procedurii</a:t>
            </a:r>
            <a:r>
              <a:rPr lang="en-US" sz="2000" dirty="0"/>
              <a:t> de </a:t>
            </a:r>
            <a:r>
              <a:rPr lang="en-US" sz="2000" dirty="0" err="1"/>
              <a:t>testare</a:t>
            </a:r>
            <a:endParaRPr lang="ro-RO" sz="2000" dirty="0"/>
          </a:p>
          <a:p>
            <a:r>
              <a:rPr lang="en-US" sz="2000" dirty="0"/>
              <a:t>8. </a:t>
            </a:r>
            <a:r>
              <a:rPr lang="en-US" sz="2000" dirty="0" err="1"/>
              <a:t>instrumentele</a:t>
            </a:r>
            <a:r>
              <a:rPr lang="en-US" sz="2000" dirty="0"/>
              <a:t> de </a:t>
            </a:r>
            <a:r>
              <a:rPr lang="en-US" sz="2000" dirty="0" err="1"/>
              <a:t>măsură</a:t>
            </a:r>
            <a:endParaRPr lang="ro-RO" sz="2000" dirty="0"/>
          </a:p>
          <a:p>
            <a:r>
              <a:rPr lang="en-US" sz="2000" dirty="0"/>
              <a:t>9. </a:t>
            </a:r>
            <a:r>
              <a:rPr lang="en-US" sz="2000" dirty="0" err="1"/>
              <a:t>standarde</a:t>
            </a:r>
            <a:r>
              <a:rPr lang="en-US" sz="2000" dirty="0"/>
              <a:t> de </a:t>
            </a:r>
            <a:r>
              <a:rPr lang="en-US" sz="2000" dirty="0" err="1"/>
              <a:t>calibrare</a:t>
            </a:r>
            <a:r>
              <a:rPr lang="en-US" sz="2000" dirty="0"/>
              <a:t> </a:t>
            </a:r>
            <a:r>
              <a:rPr lang="en-US" sz="2000" dirty="0" err="1"/>
              <a:t>sau</a:t>
            </a:r>
            <a:r>
              <a:rPr lang="en-US" sz="2000" dirty="0"/>
              <a:t> </a:t>
            </a:r>
            <a:r>
              <a:rPr lang="en-US" sz="2000" dirty="0" err="1"/>
              <a:t>materiale</a:t>
            </a:r>
            <a:r>
              <a:rPr lang="en-US" sz="2000" dirty="0"/>
              <a:t> de </a:t>
            </a:r>
            <a:r>
              <a:rPr lang="en-US" sz="2000" dirty="0" err="1"/>
              <a:t>referință</a:t>
            </a:r>
            <a:endParaRPr lang="ro-RO" sz="2000" dirty="0"/>
          </a:p>
          <a:p>
            <a:r>
              <a:rPr lang="en-US" sz="2000" dirty="0"/>
              <a:t>10. software </a:t>
            </a:r>
            <a:r>
              <a:rPr lang="en-US" sz="2000" dirty="0" err="1"/>
              <a:t>și</a:t>
            </a:r>
            <a:r>
              <a:rPr lang="en-US" sz="2000" dirty="0"/>
              <a:t>/</a:t>
            </a:r>
            <a:r>
              <a:rPr lang="en-US" sz="2000" dirty="0" err="1"/>
              <a:t>sau</a:t>
            </a:r>
            <a:r>
              <a:rPr lang="en-US" sz="2000" dirty="0"/>
              <a:t>, </a:t>
            </a:r>
            <a:r>
              <a:rPr lang="en-US" sz="2000" dirty="0" err="1"/>
              <a:t>în</a:t>
            </a:r>
            <a:r>
              <a:rPr lang="en-US" sz="2000" dirty="0"/>
              <a:t> general, </a:t>
            </a:r>
            <a:r>
              <a:rPr lang="en-US" sz="2000" dirty="0" err="1"/>
              <a:t>metode</a:t>
            </a:r>
            <a:r>
              <a:rPr lang="en-US" sz="2000" dirty="0"/>
              <a:t> </a:t>
            </a:r>
            <a:r>
              <a:rPr lang="en-US" sz="2000" dirty="0" err="1"/>
              <a:t>asociate</a:t>
            </a:r>
            <a:r>
              <a:rPr lang="en-US" sz="2000" dirty="0"/>
              <a:t> cu </a:t>
            </a:r>
            <a:r>
              <a:rPr lang="en-US" sz="2000" dirty="0" err="1"/>
              <a:t>măsurarea</a:t>
            </a:r>
            <a:endParaRPr lang="ro-RO" sz="2000" dirty="0"/>
          </a:p>
          <a:p>
            <a:r>
              <a:rPr lang="en-US" sz="2000" dirty="0"/>
              <a:t>11. </a:t>
            </a:r>
            <a:r>
              <a:rPr lang="en-US" sz="2000" dirty="0" err="1"/>
              <a:t>incertitudinea</a:t>
            </a:r>
            <a:r>
              <a:rPr lang="en-US" sz="2000" dirty="0"/>
              <a:t> </a:t>
            </a:r>
            <a:r>
              <a:rPr lang="en-US" sz="2000" dirty="0" err="1"/>
              <a:t>rezultată</a:t>
            </a:r>
            <a:r>
              <a:rPr lang="en-US" sz="2000" dirty="0"/>
              <a:t> din </a:t>
            </a:r>
            <a:r>
              <a:rPr lang="en-US" sz="2000" dirty="0" err="1"/>
              <a:t>corectarea</a:t>
            </a:r>
            <a:r>
              <a:rPr lang="en-US" sz="2000" dirty="0"/>
              <a:t> </a:t>
            </a:r>
            <a:r>
              <a:rPr lang="en-US" sz="2000" dirty="0" err="1"/>
              <a:t>rezultatelor</a:t>
            </a:r>
            <a:r>
              <a:rPr lang="en-US" sz="2000" dirty="0"/>
              <a:t> </a:t>
            </a:r>
            <a:r>
              <a:rPr lang="en-US" sz="2000" dirty="0" err="1"/>
              <a:t>măsurătorilor</a:t>
            </a:r>
            <a:r>
              <a:rPr lang="en-US" sz="2000" dirty="0"/>
              <a:t> </a:t>
            </a:r>
            <a:r>
              <a:rPr lang="en-US" sz="2000" dirty="0" err="1"/>
              <a:t>pentru</a:t>
            </a:r>
            <a:r>
              <a:rPr lang="en-US" sz="2000" dirty="0"/>
              <a:t> </a:t>
            </a:r>
            <a:r>
              <a:rPr lang="en-US" sz="2000" dirty="0" err="1"/>
              <a:t>efecte</a:t>
            </a:r>
            <a:r>
              <a:rPr lang="en-US" sz="2000" dirty="0"/>
              <a:t> </a:t>
            </a:r>
            <a:r>
              <a:rPr lang="en-US" sz="2000" dirty="0" err="1"/>
              <a:t>sistematice</a:t>
            </a:r>
            <a:r>
              <a:rPr lang="en-US" sz="2000" dirty="0"/>
              <a:t>.</a:t>
            </a:r>
            <a:endParaRPr lang="en-US" dirty="0"/>
          </a:p>
        </p:txBody>
      </p:sp>
    </p:spTree>
    <p:extLst>
      <p:ext uri="{BB962C8B-B14F-4D97-AF65-F5344CB8AC3E}">
        <p14:creationId xmlns:p14="http://schemas.microsoft.com/office/powerpoint/2010/main" val="340594097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00226F</Template>
  <TotalTime>910</TotalTime>
  <Words>3395</Words>
  <Application>Microsoft Office PowerPoint</Application>
  <PresentationFormat>Expunere pe ecran (4:3)</PresentationFormat>
  <Paragraphs>207</Paragraphs>
  <Slides>38</Slides>
  <Notes>2</Notes>
  <HiddenSlides>0</HiddenSlides>
  <MMClips>0</MMClips>
  <ScaleCrop>false</ScaleCrop>
  <HeadingPairs>
    <vt:vector size="6" baseType="variant">
      <vt:variant>
        <vt:lpstr>Fonturi utilizate</vt:lpstr>
      </vt:variant>
      <vt:variant>
        <vt:i4>2</vt:i4>
      </vt:variant>
      <vt:variant>
        <vt:lpstr>Temă</vt:lpstr>
      </vt:variant>
      <vt:variant>
        <vt:i4>1</vt:i4>
      </vt:variant>
      <vt:variant>
        <vt:lpstr>Titluri diapozitive</vt:lpstr>
      </vt:variant>
      <vt:variant>
        <vt:i4>38</vt:i4>
      </vt:variant>
    </vt:vector>
  </HeadingPairs>
  <TitlesOfParts>
    <vt:vector size="41" baseType="lpstr">
      <vt:lpstr>Arial</vt:lpstr>
      <vt:lpstr>Calibri</vt:lpstr>
      <vt:lpstr>Default Design</vt:lpstr>
      <vt:lpstr>Tema  Concepte și Terminologie în Metrologie (recapitulare)</vt:lpstr>
      <vt:lpstr>Triumviratul metrologiei</vt:lpstr>
      <vt:lpstr>Măsurand</vt:lpstr>
      <vt:lpstr>Incertitudinea măsurătorilor</vt:lpstr>
      <vt:lpstr>Eroarea vs Incertitudinea</vt:lpstr>
      <vt:lpstr>Eroarea măsurătorilor - clasificarea</vt:lpstr>
      <vt:lpstr>Eroarea vs Incertitudinea</vt:lpstr>
      <vt:lpstr>Trasabilitatea metrologică</vt:lpstr>
      <vt:lpstr>Factori contribuali la incertitudinea măsurătorilor</vt:lpstr>
      <vt:lpstr>Estimarea incertitudinii</vt:lpstr>
      <vt:lpstr>Metrological traceability in Calibration</vt:lpstr>
      <vt:lpstr>Originea și componentele incertitudinii măsurătorilor</vt:lpstr>
      <vt:lpstr>Corectitudinea (trueness)</vt:lpstr>
      <vt:lpstr>Precizia (precission)</vt:lpstr>
      <vt:lpstr>Acuratețea (exactitatea) (accuracy)</vt:lpstr>
      <vt:lpstr>Originea și componentele incertitudinii măsurătorilor</vt:lpstr>
      <vt:lpstr>Estimarea incertitudinii  </vt:lpstr>
      <vt:lpstr>Estimarea incertitudinii</vt:lpstr>
      <vt:lpstr> </vt:lpstr>
      <vt:lpstr>Prezentare PowerPoint</vt:lpstr>
      <vt:lpstr>Prezentare PowerPoint</vt:lpstr>
      <vt:lpstr>Incertitudinea în funcție de modul de calculare</vt:lpstr>
      <vt:lpstr>Prezentare PowerPoint</vt:lpstr>
      <vt:lpstr>Prezentare PowerPoint</vt:lpstr>
      <vt:lpstr>Prezentare PowerPoint</vt:lpstr>
      <vt:lpstr>Prezentare PowerPoint</vt:lpstr>
      <vt:lpstr>Concluzii la incertitudine</vt:lpstr>
      <vt:lpstr>Avantajele în raportarea incertitudinii</vt:lpstr>
      <vt:lpstr>Reference materials &amp; certified reference materials</vt:lpstr>
      <vt:lpstr>Certificatele de referință metrologică</vt:lpstr>
      <vt:lpstr>Importanța Evaluării Conformității</vt:lpstr>
      <vt:lpstr>Bucla evaluării calității</vt:lpstr>
      <vt:lpstr>Exemplificarea pentru cazul unui produs cu nanoparticule</vt:lpstr>
      <vt:lpstr>Exemplificarea pentru cazul unui produs cu nanoparticule</vt:lpstr>
      <vt:lpstr>Exemplificarea pentru cazul unui produs cu nanoparticule</vt:lpstr>
      <vt:lpstr>Exemplificarea pentru cazul unui produs cu nanoparticule</vt:lpstr>
      <vt:lpstr>Exemplificarea pentru cazul unui produs cu nanoparticule</vt:lpstr>
      <vt:lpstr>Exemplificarea pentru cazul unui produs cu nanoparticule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 Întroducere în Instrumentație și Metrologie pentru Nanoinginerie</dc:title>
  <dc:subject>DigitalOfficePro Free Templates</dc:subject>
  <dc:creator>buzdugan artur</dc:creator>
  <cp:keywords>Templates; PowerPoint; DigitalOfficePro; Free</cp:keywords>
  <cp:lastModifiedBy>buzdugan artur</cp:lastModifiedBy>
  <cp:revision>74</cp:revision>
  <dcterms:created xsi:type="dcterms:W3CDTF">2024-06-17T15:33:16Z</dcterms:created>
  <dcterms:modified xsi:type="dcterms:W3CDTF">2024-10-14T16:02:57Z</dcterms:modified>
  <cp:category>Templates;PowerPoint</cp:category>
</cp:coreProperties>
</file>