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256" r:id="rId2"/>
    <p:sldId id="257" r:id="rId3"/>
    <p:sldId id="272" r:id="rId4"/>
    <p:sldId id="273" r:id="rId5"/>
    <p:sldId id="274" r:id="rId6"/>
    <p:sldId id="275" r:id="rId7"/>
    <p:sldId id="258" r:id="rId8"/>
    <p:sldId id="259" r:id="rId9"/>
    <p:sldId id="260" r:id="rId10"/>
    <p:sldId id="261" r:id="rId11"/>
    <p:sldId id="262" r:id="rId12"/>
    <p:sldId id="263" r:id="rId13"/>
    <p:sldId id="268" r:id="rId14"/>
    <p:sldId id="269" r:id="rId15"/>
    <p:sldId id="271" r:id="rId16"/>
    <p:sldId id="264" r:id="rId17"/>
    <p:sldId id="265" r:id="rId18"/>
    <p:sldId id="266" r:id="rId19"/>
    <p:sldId id="267" r:id="rId20"/>
    <p:sldId id="270"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70" autoAdjust="0"/>
    <p:restoredTop sz="95253" autoAdjust="0"/>
  </p:normalViewPr>
  <p:slideViewPr>
    <p:cSldViewPr snapToGrid="0">
      <p:cViewPr varScale="1">
        <p:scale>
          <a:sx n="111" d="100"/>
          <a:sy n="111" d="100"/>
        </p:scale>
        <p:origin x="-852"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527F67-3A50-4297-B8B6-693DA88AA5E4}" type="datetimeFigureOut">
              <a:rPr lang="en-US" smtClean="0"/>
              <a:t>1/30/2022</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58DB0D-707A-4B4F-9F6C-74B60B20FB92}" type="slidenum">
              <a:rPr lang="en-US" smtClean="0"/>
              <a:t>‹#›</a:t>
            </a:fld>
            <a:endParaRPr lang="en-US"/>
          </a:p>
        </p:txBody>
      </p:sp>
    </p:spTree>
    <p:extLst>
      <p:ext uri="{BB962C8B-B14F-4D97-AF65-F5344CB8AC3E}">
        <p14:creationId xmlns:p14="http://schemas.microsoft.com/office/powerpoint/2010/main" val="1570655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6858DB0D-707A-4B4F-9F6C-74B60B20FB92}" type="slidenum">
              <a:rPr lang="en-US" smtClean="0"/>
              <a:t>2</a:t>
            </a:fld>
            <a:endParaRPr lang="en-US"/>
          </a:p>
        </p:txBody>
      </p:sp>
    </p:spTree>
    <p:extLst>
      <p:ext uri="{BB962C8B-B14F-4D97-AF65-F5344CB8AC3E}">
        <p14:creationId xmlns:p14="http://schemas.microsoft.com/office/powerpoint/2010/main" val="10874075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1/30/2022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538014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1/30/2022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344207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1/30/2022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189767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1/30/2022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646196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D7CAE28-B5DB-416C-BBE2-FF443ED9C5B5}" type="datetimeFigureOut">
              <a:rPr lang="en-US" smtClean="0"/>
              <a:t>1/30/2022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906351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D7CAE28-B5DB-416C-BBE2-FF443ED9C5B5}" type="datetimeFigureOut">
              <a:rPr lang="en-US" smtClean="0"/>
              <a:t>1/30/2022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3011166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D7CAE28-B5DB-416C-BBE2-FF443ED9C5B5}" type="datetimeFigureOut">
              <a:rPr lang="en-US" smtClean="0"/>
              <a:t>1/30/2022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052972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D7CAE28-B5DB-416C-BBE2-FF443ED9C5B5}" type="datetimeFigureOut">
              <a:rPr lang="en-US" smtClean="0"/>
              <a:t>1/30/2022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820483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CAE28-B5DB-416C-BBE2-FF443ED9C5B5}" type="datetimeFigureOut">
              <a:rPr lang="en-US" smtClean="0"/>
              <a:t>1/30/2022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484477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1/30/2022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4178827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1/30/2022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3696069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CAE28-B5DB-416C-BBE2-FF443ED9C5B5}" type="datetimeFigureOut">
              <a:rPr lang="en-US" smtClean="0"/>
              <a:t>1/30/2022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C0902-DFCD-4542-83AB-0F1E2C26E220}" type="slidenum">
              <a:rPr lang="en-US" smtClean="0"/>
              <a:t>‹#›</a:t>
            </a:fld>
            <a:endParaRPr lang="en-US"/>
          </a:p>
        </p:txBody>
      </p:sp>
    </p:spTree>
    <p:extLst>
      <p:ext uri="{BB962C8B-B14F-4D97-AF65-F5344CB8AC3E}">
        <p14:creationId xmlns:p14="http://schemas.microsoft.com/office/powerpoint/2010/main" val="14515823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34565" y="280656"/>
            <a:ext cx="11633703" cy="3648547"/>
          </a:xfrm>
        </p:spPr>
        <p:txBody>
          <a:bodyPr anchor="t">
            <a:normAutofit/>
          </a:bodyPr>
          <a:lstStyle/>
          <a:p>
            <a:r>
              <a:rPr lang="x-none" sz="5400" b="1" dirty="0" smtClean="0">
                <a:latin typeface="Times New Roman" panose="02020603050405020304" pitchFamily="18" charset="0"/>
                <a:cs typeface="Times New Roman" panose="02020603050405020304" pitchFamily="18" charset="0"/>
              </a:rPr>
              <a:t>Arhitectura Calculatoarelor </a:t>
            </a:r>
            <a:br>
              <a:rPr lang="x-none" sz="5400" b="1" dirty="0" smtClean="0">
                <a:latin typeface="Times New Roman" panose="02020603050405020304" pitchFamily="18" charset="0"/>
                <a:cs typeface="Times New Roman" panose="02020603050405020304" pitchFamily="18" charset="0"/>
              </a:rPr>
            </a:br>
            <a:r>
              <a:rPr lang="en-GB" sz="3200" dirty="0" smtClean="0">
                <a:latin typeface="Times New Roman" panose="02020603050405020304" pitchFamily="18" charset="0"/>
                <a:cs typeface="Times New Roman" panose="02020603050405020304" pitchFamily="18" charset="0"/>
              </a:rPr>
              <a:t>T</a:t>
            </a:r>
            <a:r>
              <a:rPr lang="x-none" sz="3200" dirty="0" smtClean="0">
                <a:latin typeface="Times New Roman" panose="02020603050405020304" pitchFamily="18" charset="0"/>
                <a:cs typeface="Times New Roman" panose="02020603050405020304" pitchFamily="18" charset="0"/>
              </a:rPr>
              <a:t>.2 –</a:t>
            </a:r>
            <a:r>
              <a:rPr lang="en-US" sz="3200" dirty="0" smtClean="0">
                <a:latin typeface="Times New Roman" panose="02020603050405020304" pitchFamily="18" charset="0"/>
                <a:cs typeface="Times New Roman" panose="02020603050405020304" pitchFamily="18" charset="0"/>
              </a:rPr>
              <a:t>Tipuri </a:t>
            </a:r>
            <a:r>
              <a:rPr lang="en-US" sz="3200" dirty="0">
                <a:latin typeface="Times New Roman" panose="02020603050405020304" pitchFamily="18" charset="0"/>
                <a:cs typeface="Times New Roman" panose="02020603050405020304" pitchFamily="18" charset="0"/>
              </a:rPr>
              <a:t>de </a:t>
            </a:r>
            <a:r>
              <a:rPr lang="en-US" sz="3200" dirty="0" err="1">
                <a:latin typeface="Times New Roman" panose="02020603050405020304" pitchFamily="18" charset="0"/>
                <a:cs typeface="Times New Roman" panose="02020603050405020304" pitchFamily="18" charset="0"/>
              </a:rPr>
              <a:t>arhitecturi</a:t>
            </a:r>
            <a:r>
              <a:rPr lang="en-US" sz="3200" dirty="0">
                <a:latin typeface="Times New Roman" panose="02020603050405020304" pitchFamily="18" charset="0"/>
                <a:cs typeface="Times New Roman" panose="02020603050405020304" pitchFamily="18" charset="0"/>
              </a:rPr>
              <a:t> ale </a:t>
            </a:r>
            <a:r>
              <a:rPr lang="en-US" sz="3200" dirty="0" err="1">
                <a:latin typeface="Times New Roman" panose="02020603050405020304" pitchFamily="18" charset="0"/>
                <a:cs typeface="Times New Roman" panose="02020603050405020304" pitchFamily="18" charset="0"/>
              </a:rPr>
              <a:t>calculatoarelor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numerice</a:t>
            </a:r>
            <a:r>
              <a:rPr lang="en-US" sz="3200" dirty="0">
                <a:latin typeface="Times New Roman" panose="02020603050405020304" pitchFamily="18" charset="0"/>
                <a:cs typeface="Times New Roman" panose="02020603050405020304" pitchFamily="18" charset="0"/>
              </a:rPr>
              <a:t/>
            </a:r>
            <a:br>
              <a:rPr lang="en-US" sz="3200" dirty="0">
                <a:latin typeface="Times New Roman" panose="02020603050405020304" pitchFamily="18" charset="0"/>
                <a:cs typeface="Times New Roman" panose="02020603050405020304" pitchFamily="18" charset="0"/>
              </a:rPr>
            </a:br>
            <a:r>
              <a:rPr lang="ro-RO" sz="3200" dirty="0" smtClean="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sp>
        <p:nvSpPr>
          <p:cNvPr id="5" name="Подзаголовок 4"/>
          <p:cNvSpPr>
            <a:spLocks noGrp="1"/>
          </p:cNvSpPr>
          <p:nvPr>
            <p:ph type="subTitle" idx="1"/>
          </p:nvPr>
        </p:nvSpPr>
        <p:spPr>
          <a:xfrm>
            <a:off x="1406305" y="6047715"/>
            <a:ext cx="9144000" cy="495678"/>
          </a:xfrm>
        </p:spPr>
        <p:txBody>
          <a:bodyPr/>
          <a:lstStyle/>
          <a:p>
            <a:r>
              <a:rPr lang="x-none" dirty="0" smtClean="0"/>
              <a:t>Conf. Univ. Dr. Crețu Vasilii</a:t>
            </a:r>
            <a:endParaRPr lang="en-US" dirty="0"/>
          </a:p>
        </p:txBody>
      </p:sp>
      <p:sp>
        <p:nvSpPr>
          <p:cNvPr id="2" name="TextBox 1"/>
          <p:cNvSpPr txBox="1"/>
          <p:nvPr/>
        </p:nvSpPr>
        <p:spPr>
          <a:xfrm>
            <a:off x="846497" y="3023857"/>
            <a:ext cx="10429592" cy="646331"/>
          </a:xfrm>
          <a:prstGeom prst="rect">
            <a:avLst/>
          </a:prstGeom>
          <a:noFill/>
        </p:spPr>
        <p:txBody>
          <a:bodyPr wrap="square" rtlCol="0">
            <a:spAutoFit/>
          </a:bodyPr>
          <a:lstStyle/>
          <a:p>
            <a:r>
              <a:rPr lang="ru-MO" b="1"/>
              <a:t>Цель урока: Ознакомиться с типами архитектур вычислительных систем и классифицировать вычислительные системы по различным специфическим элементам.</a:t>
            </a:r>
            <a:endParaRPr lang="en-US" dirty="0"/>
          </a:p>
        </p:txBody>
      </p:sp>
      <p:sp>
        <p:nvSpPr>
          <p:cNvPr id="6" name="TextBox 5"/>
          <p:cNvSpPr txBox="1"/>
          <p:nvPr/>
        </p:nvSpPr>
        <p:spPr>
          <a:xfrm>
            <a:off x="353086" y="1779935"/>
            <a:ext cx="11588436" cy="646331"/>
          </a:xfrm>
          <a:prstGeom prst="rect">
            <a:avLst/>
          </a:prstGeom>
          <a:noFill/>
        </p:spPr>
        <p:txBody>
          <a:bodyPr wrap="square" rtlCol="0">
            <a:spAutoFit/>
          </a:bodyPr>
          <a:lstStyle/>
          <a:p>
            <a:r>
              <a:rPr lang="ru-MO" b="1"/>
              <a:t>Типы цифровых компьютерных архитектур. Архитектура Неймана, машина Тьюринга. Компьютерная классификация. Таксономия Флинна, таксономия Ванга, коммерческая классификация.</a:t>
            </a:r>
            <a:endParaRPr lang="en-US" strike="sngStrike" dirty="0"/>
          </a:p>
        </p:txBody>
      </p:sp>
      <p:sp>
        <p:nvSpPr>
          <p:cNvPr id="3" name="Прямоугольник 2"/>
          <p:cNvSpPr/>
          <p:nvPr/>
        </p:nvSpPr>
        <p:spPr>
          <a:xfrm>
            <a:off x="846496" y="3925545"/>
            <a:ext cx="10234945" cy="1200329"/>
          </a:xfrm>
          <a:prstGeom prst="rect">
            <a:avLst/>
          </a:prstGeom>
        </p:spPr>
        <p:txBody>
          <a:bodyPr wrap="square">
            <a:spAutoFit/>
          </a:bodyPr>
          <a:lstStyle/>
          <a:p>
            <a:r>
              <a:rPr lang="ru-MO" b="1"/>
              <a:t>Студент должен знать</a:t>
            </a:r>
            <a:r>
              <a:rPr lang="ro-RO" b="1" i="1" smtClean="0"/>
              <a:t>:</a:t>
            </a:r>
            <a:endParaRPr lang="ro-RO" b="1" dirty="0"/>
          </a:p>
          <a:p>
            <a:r>
              <a:rPr lang="ro-RO" b="1" i="1" dirty="0"/>
              <a:t>§ </a:t>
            </a:r>
            <a:r>
              <a:rPr lang="ro-RO" b="1" i="1"/>
              <a:t> </a:t>
            </a:r>
            <a:r>
              <a:rPr lang="ru-MO" b="1" i="1"/>
              <a:t>Архитектура фон Неймана</a:t>
            </a:r>
            <a:r>
              <a:rPr lang="ru-MO" b="1" i="1"/>
              <a:t>; </a:t>
            </a:r>
            <a:r>
              <a:rPr lang="ru-MO" b="1" i="1" smtClean="0"/>
              <a:t>Машина </a:t>
            </a:r>
            <a:r>
              <a:rPr lang="ru-MO" b="1" i="1"/>
              <a:t>Тьюринга</a:t>
            </a:r>
            <a:r>
              <a:rPr lang="ro-RO" b="1" i="1" smtClean="0"/>
              <a:t>;</a:t>
            </a:r>
            <a:endParaRPr lang="ro-RO" b="1" dirty="0"/>
          </a:p>
          <a:p>
            <a:r>
              <a:rPr lang="ro-RO" b="1" i="1" dirty="0"/>
              <a:t>§ </a:t>
            </a:r>
            <a:r>
              <a:rPr lang="ro-RO" b="1" i="1"/>
              <a:t> </a:t>
            </a:r>
            <a:r>
              <a:rPr lang="ru-MO" b="1" i="1"/>
              <a:t>Классификация компьютеров по Флинну, Вангу. </a:t>
            </a:r>
            <a:r>
              <a:rPr lang="ru-MO" b="1" i="1"/>
              <a:t>Коммерческая </a:t>
            </a:r>
            <a:r>
              <a:rPr lang="ru-MO" b="1" i="1" smtClean="0"/>
              <a:t>классификация</a:t>
            </a:r>
          </a:p>
          <a:p>
            <a:r>
              <a:rPr lang="ro-RO" b="1" i="1" smtClean="0"/>
              <a:t>§</a:t>
            </a:r>
            <a:r>
              <a:rPr lang="ro-RO" b="1" i="1" dirty="0"/>
              <a:t> </a:t>
            </a:r>
            <a:r>
              <a:rPr lang="ro-RO" b="1" i="1"/>
              <a:t> </a:t>
            </a:r>
            <a:r>
              <a:rPr lang="ru-MO" b="1" i="1"/>
              <a:t>Тренд в компьютерной архитектуре</a:t>
            </a:r>
            <a:endParaRPr lang="ro-RO" b="1" dirty="0"/>
          </a:p>
        </p:txBody>
      </p:sp>
    </p:spTree>
    <p:extLst>
      <p:ext uri="{BB962C8B-B14F-4D97-AF65-F5344CB8AC3E}">
        <p14:creationId xmlns:p14="http://schemas.microsoft.com/office/powerpoint/2010/main" val="2699953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1999" cy="646331"/>
          </a:xfrm>
          <a:prstGeom prst="rect">
            <a:avLst/>
          </a:prstGeom>
        </p:spPr>
        <p:txBody>
          <a:bodyPr wrap="square">
            <a:spAutoFit/>
          </a:bodyPr>
          <a:lstStyle/>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Архитектура SIMD характеризуется n процессорными блоками (UP), которые работают под управлением одного потока команд (FI), запускаемого одним блоком управления (CPU).</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pSp>
        <p:nvGrpSpPr>
          <p:cNvPr id="5" name="Группа 4"/>
          <p:cNvGrpSpPr>
            <a:grpSpLocks/>
          </p:cNvGrpSpPr>
          <p:nvPr/>
        </p:nvGrpSpPr>
        <p:grpSpPr bwMode="auto">
          <a:xfrm>
            <a:off x="162586" y="646330"/>
            <a:ext cx="5578230" cy="2975056"/>
            <a:chOff x="2781" y="6844"/>
            <a:chExt cx="5400" cy="2880"/>
          </a:xfrm>
        </p:grpSpPr>
        <p:sp>
          <p:nvSpPr>
            <p:cNvPr id="6" name="Text Box 44"/>
            <p:cNvSpPr txBox="1">
              <a:spLocks noChangeArrowheads="1"/>
            </p:cNvSpPr>
            <p:nvPr/>
          </p:nvSpPr>
          <p:spPr bwMode="auto">
            <a:xfrm>
              <a:off x="2781" y="8104"/>
              <a:ext cx="7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UC</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Text Box 45"/>
            <p:cNvSpPr txBox="1">
              <a:spLocks noChangeArrowheads="1"/>
            </p:cNvSpPr>
            <p:nvPr/>
          </p:nvSpPr>
          <p:spPr bwMode="auto">
            <a:xfrm>
              <a:off x="4941" y="7564"/>
              <a:ext cx="90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UP2</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Text Box 46"/>
            <p:cNvSpPr txBox="1">
              <a:spLocks noChangeArrowheads="1"/>
            </p:cNvSpPr>
            <p:nvPr/>
          </p:nvSpPr>
          <p:spPr bwMode="auto">
            <a:xfrm>
              <a:off x="4941" y="7024"/>
              <a:ext cx="90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UP1</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9" name="Text Box 47"/>
            <p:cNvSpPr txBox="1">
              <a:spLocks noChangeArrowheads="1"/>
            </p:cNvSpPr>
            <p:nvPr/>
          </p:nvSpPr>
          <p:spPr bwMode="auto">
            <a:xfrm>
              <a:off x="4941" y="9138"/>
              <a:ext cx="90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UPn</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Text Box 48"/>
            <p:cNvSpPr txBox="1">
              <a:spLocks noChangeArrowheads="1"/>
            </p:cNvSpPr>
            <p:nvPr/>
          </p:nvSpPr>
          <p:spPr bwMode="auto">
            <a:xfrm>
              <a:off x="7101" y="7024"/>
              <a:ext cx="90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MM!</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1" name="Text Box 49"/>
            <p:cNvSpPr txBox="1">
              <a:spLocks noChangeArrowheads="1"/>
            </p:cNvSpPr>
            <p:nvPr/>
          </p:nvSpPr>
          <p:spPr bwMode="auto">
            <a:xfrm>
              <a:off x="7101" y="7564"/>
              <a:ext cx="90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MM2</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2" name="Text Box 50"/>
            <p:cNvSpPr txBox="1">
              <a:spLocks noChangeArrowheads="1"/>
            </p:cNvSpPr>
            <p:nvPr/>
          </p:nvSpPr>
          <p:spPr bwMode="auto">
            <a:xfrm>
              <a:off x="7101" y="9046"/>
              <a:ext cx="90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MMn</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13" name="Line 51"/>
            <p:cNvCxnSpPr>
              <a:cxnSpLocks noChangeShapeType="1"/>
            </p:cNvCxnSpPr>
            <p:nvPr/>
          </p:nvCxnSpPr>
          <p:spPr bwMode="auto">
            <a:xfrm>
              <a:off x="6921" y="6844"/>
              <a:ext cx="126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4" name="Line 52"/>
            <p:cNvCxnSpPr>
              <a:cxnSpLocks noChangeShapeType="1"/>
            </p:cNvCxnSpPr>
            <p:nvPr/>
          </p:nvCxnSpPr>
          <p:spPr bwMode="auto">
            <a:xfrm>
              <a:off x="6921" y="6844"/>
              <a:ext cx="0" cy="288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5" name="Line 53"/>
            <p:cNvCxnSpPr>
              <a:cxnSpLocks noChangeShapeType="1"/>
            </p:cNvCxnSpPr>
            <p:nvPr/>
          </p:nvCxnSpPr>
          <p:spPr bwMode="auto">
            <a:xfrm>
              <a:off x="8181" y="6844"/>
              <a:ext cx="0" cy="288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 name="Line 54"/>
            <p:cNvCxnSpPr>
              <a:cxnSpLocks noChangeShapeType="1"/>
            </p:cNvCxnSpPr>
            <p:nvPr/>
          </p:nvCxnSpPr>
          <p:spPr bwMode="auto">
            <a:xfrm>
              <a:off x="6921" y="9724"/>
              <a:ext cx="126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 name="Line 55"/>
            <p:cNvCxnSpPr>
              <a:cxnSpLocks noChangeShapeType="1"/>
            </p:cNvCxnSpPr>
            <p:nvPr/>
          </p:nvCxnSpPr>
          <p:spPr bwMode="auto">
            <a:xfrm>
              <a:off x="5841" y="7204"/>
              <a:ext cx="108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 name="Line 56"/>
            <p:cNvCxnSpPr>
              <a:cxnSpLocks noChangeShapeType="1"/>
            </p:cNvCxnSpPr>
            <p:nvPr/>
          </p:nvCxnSpPr>
          <p:spPr bwMode="auto">
            <a:xfrm>
              <a:off x="5841" y="7744"/>
              <a:ext cx="108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 name="Line 57"/>
            <p:cNvCxnSpPr>
              <a:cxnSpLocks noChangeShapeType="1"/>
            </p:cNvCxnSpPr>
            <p:nvPr/>
          </p:nvCxnSpPr>
          <p:spPr bwMode="auto">
            <a:xfrm>
              <a:off x="5841" y="9318"/>
              <a:ext cx="108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 name="Line 58"/>
            <p:cNvCxnSpPr>
              <a:cxnSpLocks noChangeShapeType="1"/>
            </p:cNvCxnSpPr>
            <p:nvPr/>
          </p:nvCxnSpPr>
          <p:spPr bwMode="auto">
            <a:xfrm>
              <a:off x="3501" y="8238"/>
              <a:ext cx="7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1" name="Line 59"/>
            <p:cNvCxnSpPr>
              <a:cxnSpLocks noChangeShapeType="1"/>
            </p:cNvCxnSpPr>
            <p:nvPr/>
          </p:nvCxnSpPr>
          <p:spPr bwMode="auto">
            <a:xfrm flipV="1">
              <a:off x="4221" y="7204"/>
              <a:ext cx="0" cy="216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2" name="Line 60"/>
            <p:cNvCxnSpPr>
              <a:cxnSpLocks noChangeShapeType="1"/>
            </p:cNvCxnSpPr>
            <p:nvPr/>
          </p:nvCxnSpPr>
          <p:spPr bwMode="auto">
            <a:xfrm>
              <a:off x="4221" y="7204"/>
              <a:ext cx="7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3" name="Line 61"/>
            <p:cNvCxnSpPr>
              <a:cxnSpLocks noChangeShapeType="1"/>
            </p:cNvCxnSpPr>
            <p:nvPr/>
          </p:nvCxnSpPr>
          <p:spPr bwMode="auto">
            <a:xfrm>
              <a:off x="4221" y="7744"/>
              <a:ext cx="7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 name="Line 62"/>
            <p:cNvCxnSpPr>
              <a:cxnSpLocks noChangeShapeType="1"/>
            </p:cNvCxnSpPr>
            <p:nvPr/>
          </p:nvCxnSpPr>
          <p:spPr bwMode="auto">
            <a:xfrm>
              <a:off x="4221" y="9318"/>
              <a:ext cx="7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25" name="Прямоугольник 24"/>
          <p:cNvSpPr/>
          <p:nvPr/>
        </p:nvSpPr>
        <p:spPr>
          <a:xfrm>
            <a:off x="569362" y="1734482"/>
            <a:ext cx="844462" cy="369332"/>
          </a:xfrm>
          <a:prstGeom prst="rect">
            <a:avLst/>
          </a:prstGeom>
        </p:spPr>
        <p:txBody>
          <a:bodyPr wrap="non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FI</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6" name="Прямоугольник 25"/>
          <p:cNvSpPr/>
          <p:nvPr/>
        </p:nvSpPr>
        <p:spPr>
          <a:xfrm>
            <a:off x="3490919" y="646330"/>
            <a:ext cx="595035" cy="369332"/>
          </a:xfrm>
          <a:prstGeom prst="rect">
            <a:avLst/>
          </a:prstGeom>
        </p:spPr>
        <p:txBody>
          <a:bodyPr wrap="none">
            <a:spAutoFit/>
          </a:bodyPr>
          <a:lstStyle/>
          <a:p>
            <a:r>
              <a:rPr lang="ro-RO" dirty="0">
                <a:solidFill>
                  <a:srgbClr val="000000"/>
                </a:solidFill>
                <a:latin typeface="Times New Roman" panose="02020603050405020304" pitchFamily="18" charset="0"/>
                <a:ea typeface="Times New Roman" panose="02020603050405020304" pitchFamily="18" charset="0"/>
              </a:rPr>
              <a:t>FD1</a:t>
            </a:r>
            <a:endParaRPr lang="en-US" dirty="0"/>
          </a:p>
        </p:txBody>
      </p:sp>
      <p:sp>
        <p:nvSpPr>
          <p:cNvPr id="27" name="Прямоугольник 26"/>
          <p:cNvSpPr/>
          <p:nvPr/>
        </p:nvSpPr>
        <p:spPr>
          <a:xfrm>
            <a:off x="3487128" y="1229671"/>
            <a:ext cx="595035" cy="369332"/>
          </a:xfrm>
          <a:prstGeom prst="rect">
            <a:avLst/>
          </a:prstGeom>
        </p:spPr>
        <p:txBody>
          <a:bodyPr wrap="none">
            <a:spAutoFit/>
          </a:bodyPr>
          <a:lstStyle/>
          <a:p>
            <a:r>
              <a:rPr lang="ro-RO" dirty="0">
                <a:solidFill>
                  <a:srgbClr val="000000"/>
                </a:solidFill>
                <a:latin typeface="Times New Roman" panose="02020603050405020304" pitchFamily="18" charset="0"/>
                <a:ea typeface="Times New Roman" panose="02020603050405020304" pitchFamily="18" charset="0"/>
              </a:rPr>
              <a:t>FD2</a:t>
            </a:r>
            <a:endParaRPr lang="en-US" dirty="0"/>
          </a:p>
        </p:txBody>
      </p:sp>
      <p:sp>
        <p:nvSpPr>
          <p:cNvPr id="28" name="Прямоугольник 27"/>
          <p:cNvSpPr/>
          <p:nvPr/>
        </p:nvSpPr>
        <p:spPr>
          <a:xfrm>
            <a:off x="3487128" y="2907332"/>
            <a:ext cx="595035" cy="369332"/>
          </a:xfrm>
          <a:prstGeom prst="rect">
            <a:avLst/>
          </a:prstGeom>
        </p:spPr>
        <p:txBody>
          <a:bodyPr wrap="none">
            <a:spAutoFit/>
          </a:bodyPr>
          <a:lstStyle/>
          <a:p>
            <a:r>
              <a:rPr lang="ro-RO" dirty="0">
                <a:solidFill>
                  <a:srgbClr val="000000"/>
                </a:solidFill>
                <a:latin typeface="Times New Roman" panose="02020603050405020304" pitchFamily="18" charset="0"/>
                <a:ea typeface="Times New Roman" panose="02020603050405020304" pitchFamily="18" charset="0"/>
              </a:rPr>
              <a:t>FDn</a:t>
            </a:r>
            <a:endParaRPr lang="en-US" dirty="0"/>
          </a:p>
        </p:txBody>
      </p:sp>
      <p:sp>
        <p:nvSpPr>
          <p:cNvPr id="29" name="Прямоугольник 28"/>
          <p:cNvSpPr/>
          <p:nvPr/>
        </p:nvSpPr>
        <p:spPr>
          <a:xfrm>
            <a:off x="162586" y="3562953"/>
            <a:ext cx="5578230" cy="1200329"/>
          </a:xfrm>
          <a:prstGeom prst="rect">
            <a:avLst/>
          </a:prstGeom>
        </p:spPr>
        <p:txBody>
          <a:bodyPr wrap="square">
            <a:spAutoFit/>
          </a:bodyPr>
          <a:lstStyle/>
          <a:p>
            <a:pPr algn="ctr">
              <a:spcAft>
                <a:spcPts val="0"/>
              </a:spcAft>
            </a:pP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SIMD-архитектура;UC-управление Центрального Блока</a:t>
            </a: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UP</a:t>
            </a:r>
            <a:r>
              <a:rPr lang="ru-MO"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-обрабатывающие </a:t>
            </a: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блоки Центрального Блока; режимы ММ-памяти; FD-поток данных; FI-поток инструкций.</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0" name="Прямоугольник 29"/>
          <p:cNvSpPr/>
          <p:nvPr/>
        </p:nvSpPr>
        <p:spPr>
          <a:xfrm>
            <a:off x="5926756" y="512931"/>
            <a:ext cx="6096000" cy="1754326"/>
          </a:xfrm>
          <a:prstGeom prst="rect">
            <a:avLst/>
          </a:prstGeom>
        </p:spPr>
        <p:txBody>
          <a:bodyPr>
            <a:spAutoFit/>
          </a:bodyPr>
          <a:lstStyle/>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Наиболее популярными машинами SIMD являются векторные компьютеры. Они превращают n-шаговые инструкции в SIMD-машине в одношаговые. Например, сумма двух векторов: c [i] = a [i] + b [i] для i = 1… n выполняется за один шаг, при этом каждый Процессорный Блок вычисляет компонент вектора суммы.</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42166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89299" y="16247"/>
            <a:ext cx="6208054" cy="369332"/>
          </a:xfrm>
          <a:prstGeom prst="rect">
            <a:avLst/>
          </a:prstGeom>
        </p:spPr>
        <p:txBody>
          <a:bodyPr wrap="square">
            <a:spAutoFit/>
          </a:bodyPr>
          <a:lstStyle/>
          <a:p>
            <a:pPr>
              <a:spcAft>
                <a:spcPts val="0"/>
              </a:spcAft>
            </a:pP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MISD не имеет смысла и поэтому не используется.</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 name="Прямоугольник 4"/>
          <p:cNvSpPr/>
          <p:nvPr/>
        </p:nvSpPr>
        <p:spPr>
          <a:xfrm>
            <a:off x="-1" y="369332"/>
            <a:ext cx="12128625" cy="2585323"/>
          </a:xfrm>
          <a:prstGeom prst="rect">
            <a:avLst/>
          </a:prstGeom>
        </p:spPr>
        <p:txBody>
          <a:bodyPr wrap="square">
            <a:spAutoFit/>
          </a:bodyPr>
          <a:lstStyle/>
          <a:p>
            <a:pPr indent="450215" algn="just">
              <a:spcAft>
                <a:spcPts val="0"/>
              </a:spcAft>
            </a:pP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MIMD состоит из двух типов </a:t>
            </a: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машин</a:t>
            </a:r>
            <a:r>
              <a:rPr lang="ru-MO"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мультипроцессоры </a:t>
            </a:r>
            <a:r>
              <a:rPr lang="ru-MO"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a:t>
            </a:r>
            <a:endParaRPr lang="en-US"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мультикомпьютеры</a:t>
            </a:r>
            <a:r>
              <a:rPr lang="ru-MO"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Мультипроцессоры характеризуются наличием общей памяти, к которой они имеют доступ в процессорах. Обмен информацией между процессорами осуществляется через общие переменные в общей памяти, к которой имеют доступ все процессоры, но доступ должен осуществляться путем взаимного исключения для достижения того, что называется согласованностью памяти.Мультикомпьютеры характеризуются наличием очень большого количества компьютеров (порядка сотен и более), соединенных топологической сетью. Каждый процессор имеет свою локальную память, видимую только ему, а связь между процессорами осуществляется посредством сообщений.</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4988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023002" cy="4308872"/>
          </a:xfrm>
          <a:prstGeom prst="rect">
            <a:avLst/>
          </a:prstGeom>
        </p:spPr>
        <p:txBody>
          <a:bodyPr wrap="square">
            <a:spAutoFit/>
          </a:bodyPr>
          <a:lstStyle/>
          <a:p>
            <a:pPr indent="450215" algn="ctr">
              <a:spcAft>
                <a:spcPts val="0"/>
              </a:spcAft>
            </a:pP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Taxonomia lui </a:t>
            </a:r>
            <a:r>
              <a:rPr lang="ro-RO"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Wang</a:t>
            </a:r>
            <a:r>
              <a:rPr lang="en-GB"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(Feng) (</a:t>
            </a:r>
            <a:r>
              <a:rPr lang="ru-RU" sz="20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Цзе-юнь</a:t>
            </a:r>
            <a:r>
              <a:rPr lang="ru-RU"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Фэн</a:t>
            </a:r>
            <a:r>
              <a:rPr lang="en-GB"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Эта классификация предполагает матричную организацию данных. Массив размера m x n содержит m слов, каждое слово имеет длину n бит. Критерием классификации является степень параллелизма при обработке матрично организованных данных. По этому критерию различают четыре типа архитектур, а именно</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WSBS (Word Serial-Bit Serial),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котором работают с одним словом, каждое слово обрабатывается последовательно бит за битом, ns1,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ms1</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WSBP (Word Serial-Bit Parallel),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котором работают с одним словом, биты каждого слова обрабатываются одновременно, n &gt; 1,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ms1</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en-US"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WPBS </a:t>
            </a: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(Word Parallel-Bit Serial),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котором работают с одним битом одновременно во всех словах, ns1, m&gt;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WPBP (Word Parallel-Bit Parallel),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котором вы работаете одновременно со всеми словами и всеми битами, n&gt;1,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m&gt;1</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WSBS не имеет элементов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параллелизма</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WSPB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 WPBS частично параллельны и ориентированы на векторную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обработку</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WPBP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полностью параллельна.</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19702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8266000" cy="2646878"/>
          </a:xfrm>
          <a:prstGeom prst="rect">
            <a:avLst/>
          </a:prstGeom>
        </p:spPr>
        <p:txBody>
          <a:bodyPr wrap="square">
            <a:spAutoFit/>
          </a:bodyPr>
          <a:lstStyle/>
          <a:p>
            <a:pPr indent="450215" algn="just">
              <a:spcAft>
                <a:spcPts val="0"/>
              </a:spcAft>
            </a:pPr>
            <a:r>
              <a:rPr lang="ru-MO" sz="20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Таксономия </a:t>
            </a:r>
            <a:r>
              <a:rPr lang="ru-MO" sz="2000"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Шора</a:t>
            </a:r>
            <a:endParaRPr lang="en-US" sz="2000"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отличие от Флинна, Шор основывал свою классификацию на том, как компьютер организован по составным частям. С этой точки зрения было выделено шесть типов автомобилей, каждому из которых была присвоена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римская </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цифра. Машина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 имеет обычную архитектуру фон Неймана со следующей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структурой</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управления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БУ</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процессорный блок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ПУ</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память инструкций (IM)память данных (DM)</a:t>
            </a:r>
            <a:endParaRPr lang="en-US" dirty="0">
              <a:latin typeface="Times New Roman" panose="02020603050405020304" pitchFamily="18" charset="0"/>
              <a:cs typeface="Times New Roman" panose="02020603050405020304" pitchFamily="18" charset="0"/>
            </a:endParaRPr>
          </a:p>
        </p:txBody>
      </p:sp>
      <p:pic>
        <p:nvPicPr>
          <p:cNvPr id="19" name="Рисунок 18"/>
          <p:cNvPicPr>
            <a:picLocks noChangeAspect="1"/>
          </p:cNvPicPr>
          <p:nvPr/>
        </p:nvPicPr>
        <p:blipFill>
          <a:blip r:embed="rId2"/>
          <a:stretch>
            <a:fillRect/>
          </a:stretch>
        </p:blipFill>
        <p:spPr>
          <a:xfrm>
            <a:off x="8266000" y="253598"/>
            <a:ext cx="3677163" cy="2286319"/>
          </a:xfrm>
          <a:prstGeom prst="rect">
            <a:avLst/>
          </a:prstGeom>
        </p:spPr>
      </p:pic>
      <p:sp>
        <p:nvSpPr>
          <p:cNvPr id="20" name="Прямоугольник 19"/>
          <p:cNvSpPr/>
          <p:nvPr/>
        </p:nvSpPr>
        <p:spPr>
          <a:xfrm>
            <a:off x="9263516" y="2277077"/>
            <a:ext cx="1866858" cy="369332"/>
          </a:xfrm>
          <a:prstGeom prst="rect">
            <a:avLst/>
          </a:prstGeom>
        </p:spPr>
        <p:txBody>
          <a:bodyPr wrap="none">
            <a:spAutoFit/>
          </a:bodyPr>
          <a:lstStyle/>
          <a:p>
            <a:pPr algn="ctr">
              <a:spcAft>
                <a:spcPts val="0"/>
              </a:spcAft>
            </a:pPr>
            <a:r>
              <a:rPr lang="ro-RO"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Maşina  I  Shore.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1" name="Прямоугольник 20"/>
          <p:cNvSpPr/>
          <p:nvPr/>
        </p:nvSpPr>
        <p:spPr>
          <a:xfrm>
            <a:off x="461818" y="2752901"/>
            <a:ext cx="8469746" cy="923330"/>
          </a:xfrm>
          <a:prstGeom prst="rect">
            <a:avLst/>
          </a:prstGeom>
        </p:spPr>
        <p:txBody>
          <a:bodyPr wrap="square">
            <a:spAutoFit/>
          </a:bodyPr>
          <a:lstStyle/>
          <a:p>
            <a:pPr indent="450215">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При чтении МД выдаются все биты слова, которые параллельно обрабатываются ПУ, а ПУ может содержать несколько функциональных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блоков</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этому классу относятся векторные компьютеры, например CRAY 1.</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2" name="Прямоугольник 21"/>
          <p:cNvSpPr/>
          <p:nvPr/>
        </p:nvSpPr>
        <p:spPr>
          <a:xfrm>
            <a:off x="138545" y="3874587"/>
            <a:ext cx="8488219" cy="646331"/>
          </a:xfrm>
          <a:prstGeom prst="rect">
            <a:avLst/>
          </a:prstGeom>
        </p:spPr>
        <p:txBody>
          <a:bodyPr wrap="square">
            <a:spAutoFit/>
          </a:bodyPr>
          <a:lstStyle/>
          <a:p>
            <a:pPr indent="450215" algn="just">
              <a:spcAft>
                <a:spcPts val="0"/>
              </a:spcAft>
            </a:pPr>
            <a:r>
              <a:rPr lang="ru-MO"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Машина II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похожа на машину I, за исключением того, что машина I считывает горизонтальные срезы, а машина II считывает вертикальные срезы.</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23" name="Рисунок 22"/>
          <p:cNvPicPr>
            <a:picLocks noChangeAspect="1"/>
          </p:cNvPicPr>
          <p:nvPr/>
        </p:nvPicPr>
        <p:blipFill>
          <a:blip r:embed="rId3"/>
          <a:stretch>
            <a:fillRect/>
          </a:stretch>
        </p:blipFill>
        <p:spPr>
          <a:xfrm>
            <a:off x="9263516" y="2692956"/>
            <a:ext cx="2534004" cy="3524742"/>
          </a:xfrm>
          <a:prstGeom prst="rect">
            <a:avLst/>
          </a:prstGeom>
        </p:spPr>
      </p:pic>
      <p:sp>
        <p:nvSpPr>
          <p:cNvPr id="24" name="Прямоугольник 23"/>
          <p:cNvSpPr/>
          <p:nvPr/>
        </p:nvSpPr>
        <p:spPr>
          <a:xfrm>
            <a:off x="9346872" y="6186071"/>
            <a:ext cx="1783502" cy="369332"/>
          </a:xfrm>
          <a:prstGeom prst="rect">
            <a:avLst/>
          </a:prstGeom>
        </p:spPr>
        <p:txBody>
          <a:bodyPr wrap="none">
            <a:spAutoFit/>
          </a:bodyPr>
          <a:lstStyle/>
          <a:p>
            <a:pPr algn="ctr">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Maşina II Shore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5" name="Прямоугольник 24"/>
          <p:cNvSpPr/>
          <p:nvPr/>
        </p:nvSpPr>
        <p:spPr>
          <a:xfrm>
            <a:off x="0" y="4719274"/>
            <a:ext cx="8626764" cy="369332"/>
          </a:xfrm>
          <a:prstGeom prst="rect">
            <a:avLst/>
          </a:prstGeom>
        </p:spPr>
        <p:txBody>
          <a:bodyPr wrap="square">
            <a:spAutoFit/>
          </a:bodyPr>
          <a:lstStyle/>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Примеры </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машин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Shore II: ICL, DAP, STARAN и др.</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0895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8022378" cy="646331"/>
          </a:xfrm>
          <a:prstGeom prst="rect">
            <a:avLst/>
          </a:prstGeom>
        </p:spPr>
        <p:txBody>
          <a:bodyPr wrap="square">
            <a:spAutoFit/>
          </a:bodyPr>
          <a:lstStyle/>
          <a:p>
            <a:pPr indent="450215" algn="just">
              <a:spcAft>
                <a:spcPts val="0"/>
              </a:spcAft>
            </a:pPr>
            <a:r>
              <a:rPr lang="ru-MO" i="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Машина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III представляет собой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комбинацию </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машин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 и II. Примером такой машины является ортогональный компьютер Shooman (1970).</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8953048" y="0"/>
            <a:ext cx="3238952" cy="3019846"/>
          </a:xfrm>
          <a:prstGeom prst="rect">
            <a:avLst/>
          </a:prstGeom>
        </p:spPr>
      </p:pic>
      <p:sp>
        <p:nvSpPr>
          <p:cNvPr id="6" name="Прямоугольник 5"/>
          <p:cNvSpPr/>
          <p:nvPr/>
        </p:nvSpPr>
        <p:spPr>
          <a:xfrm>
            <a:off x="8953048" y="3019846"/>
            <a:ext cx="1873270" cy="369332"/>
          </a:xfrm>
          <a:prstGeom prst="rect">
            <a:avLst/>
          </a:prstGeom>
        </p:spPr>
        <p:txBody>
          <a:bodyPr wrap="none">
            <a:spAutoFit/>
          </a:bodyPr>
          <a:lstStyle/>
          <a:p>
            <a:r>
              <a:rPr lang="ro-RO" b="1" dirty="0">
                <a:solidFill>
                  <a:srgbClr val="000000"/>
                </a:solidFill>
                <a:latin typeface="Times New Roman" panose="02020603050405020304" pitchFamily="18" charset="0"/>
                <a:ea typeface="Times New Roman" panose="02020603050405020304" pitchFamily="18" charset="0"/>
              </a:rPr>
              <a:t>Maşina III Shore</a:t>
            </a:r>
            <a:endParaRPr lang="en-US" dirty="0"/>
          </a:p>
        </p:txBody>
      </p:sp>
      <p:pic>
        <p:nvPicPr>
          <p:cNvPr id="7" name="Рисунок 6"/>
          <p:cNvPicPr>
            <a:picLocks noChangeAspect="1"/>
          </p:cNvPicPr>
          <p:nvPr/>
        </p:nvPicPr>
        <p:blipFill>
          <a:blip r:embed="rId3"/>
          <a:stretch>
            <a:fillRect/>
          </a:stretch>
        </p:blipFill>
        <p:spPr>
          <a:xfrm>
            <a:off x="8175087" y="3389178"/>
            <a:ext cx="3581900" cy="2019582"/>
          </a:xfrm>
          <a:prstGeom prst="rect">
            <a:avLst/>
          </a:prstGeom>
        </p:spPr>
      </p:pic>
      <p:sp>
        <p:nvSpPr>
          <p:cNvPr id="8" name="Прямоугольник 7"/>
          <p:cNvSpPr/>
          <p:nvPr/>
        </p:nvSpPr>
        <p:spPr>
          <a:xfrm>
            <a:off x="9009044" y="5408760"/>
            <a:ext cx="1913985" cy="369332"/>
          </a:xfrm>
          <a:prstGeom prst="rect">
            <a:avLst/>
          </a:prstGeom>
        </p:spPr>
        <p:txBody>
          <a:bodyPr wrap="none">
            <a:spAutoFit/>
          </a:bodyPr>
          <a:lstStyle/>
          <a:p>
            <a:pPr algn="ctr">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Maşina  IV Shore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9" name="Прямоугольник 8"/>
          <p:cNvSpPr/>
          <p:nvPr/>
        </p:nvSpPr>
        <p:spPr>
          <a:xfrm>
            <a:off x="0" y="863592"/>
            <a:ext cx="7970982" cy="646331"/>
          </a:xfrm>
          <a:prstGeom prst="rect">
            <a:avLst/>
          </a:prstGeom>
        </p:spPr>
        <p:txBody>
          <a:bodyPr wrap="square">
            <a:spAutoFit/>
          </a:bodyPr>
          <a:lstStyle/>
          <a:p>
            <a:pPr indent="450215" algn="just">
              <a:spcAft>
                <a:spcPts val="0"/>
              </a:spcAft>
            </a:pPr>
            <a:r>
              <a:rPr lang="ru-MO"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Машина IV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получается перемножением блоков PU и DM в машине I и отправкой этой сборки из единого блока управления UC. Пример: PEPE</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Прямоугольник 9"/>
          <p:cNvSpPr/>
          <p:nvPr/>
        </p:nvSpPr>
        <p:spPr>
          <a:xfrm>
            <a:off x="-1" y="1686842"/>
            <a:ext cx="8022379" cy="1477328"/>
          </a:xfrm>
          <a:prstGeom prst="rect">
            <a:avLst/>
          </a:prstGeom>
        </p:spPr>
        <p:txBody>
          <a:bodyPr wrap="square">
            <a:spAutoFit/>
          </a:bodyPr>
          <a:lstStyle/>
          <a:p>
            <a:pPr indent="450215" algn="just">
              <a:spcAft>
                <a:spcPts val="0"/>
              </a:spcAft>
            </a:pPr>
            <a:r>
              <a:rPr lang="ru-MO"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Машина V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точно такая же, как машина IV, с той дополнительной возможностью, что блоки PU размещаются на линии и устанавливаются соединения между ближайшими соседями; каждый PU может обращаться к информации из своей собственной памяти, а также из памяти своих непосредственных соседей. Это связный массив. Пример: ILIA CIV.</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1" name="Прямоугольник 10"/>
          <p:cNvSpPr/>
          <p:nvPr/>
        </p:nvSpPr>
        <p:spPr>
          <a:xfrm>
            <a:off x="-1" y="3204512"/>
            <a:ext cx="6096000" cy="923330"/>
          </a:xfrm>
          <a:prstGeom prst="rect">
            <a:avLst/>
          </a:prstGeom>
        </p:spPr>
        <p:txBody>
          <a:bodyPr>
            <a:spAutoFit/>
          </a:bodyPr>
          <a:lstStyle/>
          <a:p>
            <a:r>
              <a:rPr lang="ru-MO" i="1">
                <a:solidFill>
                  <a:srgbClr val="000000"/>
                </a:solidFill>
                <a:latin typeface="Times New Roman" panose="02020603050405020304" pitchFamily="18" charset="0"/>
                <a:ea typeface="Times New Roman" panose="02020603050405020304" pitchFamily="18" charset="0"/>
              </a:rPr>
              <a:t>Машина VI </a:t>
            </a:r>
            <a:r>
              <a:rPr lang="ru-MO">
                <a:solidFill>
                  <a:srgbClr val="000000"/>
                </a:solidFill>
                <a:latin typeface="Times New Roman" panose="02020603050405020304" pitchFamily="18" charset="0"/>
                <a:ea typeface="Times New Roman" panose="02020603050405020304" pitchFamily="18" charset="0"/>
              </a:rPr>
              <a:t>называется логической машиной с памятью. Это альтернативный подход к распределению памяти. Пример: компьютеры с ассоциативной памятью.</a:t>
            </a:r>
            <a:endParaRPr lang="en-US" dirty="0">
              <a:latin typeface="Times New Roman" panose="02020603050405020304" pitchFamily="18" charset="0"/>
              <a:cs typeface="Times New Roman" panose="02020603050405020304" pitchFamily="18" charset="0"/>
            </a:endParaRPr>
          </a:p>
        </p:txBody>
      </p:sp>
      <p:pic>
        <p:nvPicPr>
          <p:cNvPr id="12" name="Рисунок 11"/>
          <p:cNvPicPr>
            <a:picLocks noChangeAspect="1"/>
          </p:cNvPicPr>
          <p:nvPr/>
        </p:nvPicPr>
        <p:blipFill>
          <a:blip r:embed="rId4"/>
          <a:stretch>
            <a:fillRect/>
          </a:stretch>
        </p:blipFill>
        <p:spPr>
          <a:xfrm>
            <a:off x="1686764" y="4214010"/>
            <a:ext cx="2324424" cy="1305107"/>
          </a:xfrm>
          <a:prstGeom prst="rect">
            <a:avLst/>
          </a:prstGeom>
        </p:spPr>
      </p:pic>
      <p:sp>
        <p:nvSpPr>
          <p:cNvPr id="13" name="Прямоугольник 12"/>
          <p:cNvSpPr/>
          <p:nvPr/>
        </p:nvSpPr>
        <p:spPr>
          <a:xfrm>
            <a:off x="1842566" y="5420619"/>
            <a:ext cx="1856277" cy="369332"/>
          </a:xfrm>
          <a:prstGeom prst="rect">
            <a:avLst/>
          </a:prstGeom>
        </p:spPr>
        <p:txBody>
          <a:bodyPr wrap="none">
            <a:spAutoFit/>
          </a:bodyPr>
          <a:lstStyle/>
          <a:p>
            <a:pPr algn="ctr">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Maşina VI Shore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90053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1883121" y="-25321"/>
            <a:ext cx="9575076" cy="6233439"/>
          </a:xfrm>
          <a:prstGeom prst="rect">
            <a:avLst/>
          </a:prstGeom>
        </p:spPr>
      </p:pic>
      <p:sp>
        <p:nvSpPr>
          <p:cNvPr id="5" name="Прямоугольник 4"/>
          <p:cNvSpPr/>
          <p:nvPr/>
        </p:nvSpPr>
        <p:spPr>
          <a:xfrm>
            <a:off x="187105" y="-25320"/>
            <a:ext cx="6096000" cy="369332"/>
          </a:xfrm>
          <a:prstGeom prst="rect">
            <a:avLst/>
          </a:prstGeom>
        </p:spPr>
        <p:txBody>
          <a:bodyPr>
            <a:spAutoFit/>
          </a:bodyPr>
          <a:lstStyle/>
          <a:p>
            <a:r>
              <a:rPr lang="ru-MO" b="1">
                <a:solidFill>
                  <a:srgbClr val="000000"/>
                </a:solidFill>
                <a:latin typeface="Times New Roman" panose="02020603050405020304" pitchFamily="18" charset="0"/>
              </a:rPr>
              <a:t>Классификация Таненбаума</a:t>
            </a:r>
            <a:endParaRPr lang="en-US" dirty="0"/>
          </a:p>
        </p:txBody>
      </p:sp>
      <p:sp>
        <p:nvSpPr>
          <p:cNvPr id="6" name="Прямоугольник 5"/>
          <p:cNvSpPr/>
          <p:nvPr/>
        </p:nvSpPr>
        <p:spPr>
          <a:xfrm>
            <a:off x="87516" y="5934670"/>
            <a:ext cx="6096000" cy="923330"/>
          </a:xfrm>
          <a:prstGeom prst="rect">
            <a:avLst/>
          </a:prstGeom>
        </p:spPr>
        <p:txBody>
          <a:bodyPr>
            <a:spAutoFit/>
          </a:bodyPr>
          <a:lstStyle/>
          <a:p>
            <a:r>
              <a:rPr lang="ru-MO">
                <a:solidFill>
                  <a:srgbClr val="000000"/>
                </a:solidFill>
                <a:latin typeface="Times New Roman" panose="02020603050405020304" pitchFamily="18" charset="0"/>
              </a:rPr>
              <a:t>Классификация параллельных компьютеров (Таненбаум) MPP = массивные параллельные </a:t>
            </a:r>
            <a:r>
              <a:rPr lang="ru-MO">
                <a:solidFill>
                  <a:srgbClr val="000000"/>
                </a:solidFill>
                <a:latin typeface="Times New Roman" panose="02020603050405020304" pitchFamily="18" charset="0"/>
              </a:rPr>
              <a:t>процессоры </a:t>
            </a:r>
            <a:endParaRPr lang="ru-MO" smtClean="0">
              <a:solidFill>
                <a:srgbClr val="000000"/>
              </a:solidFill>
              <a:latin typeface="Times New Roman" panose="02020603050405020304" pitchFamily="18" charset="0"/>
            </a:endParaRPr>
          </a:p>
          <a:p>
            <a:r>
              <a:rPr lang="ru-MO" smtClean="0">
                <a:solidFill>
                  <a:srgbClr val="000000"/>
                </a:solidFill>
                <a:latin typeface="Times New Roman" panose="02020603050405020304" pitchFamily="18" charset="0"/>
              </a:rPr>
              <a:t>COW </a:t>
            </a:r>
            <a:r>
              <a:rPr lang="ru-MO">
                <a:solidFill>
                  <a:srgbClr val="000000"/>
                </a:solidFill>
                <a:latin typeface="Times New Roman" panose="02020603050405020304" pitchFamily="18" charset="0"/>
              </a:rPr>
              <a:t>= кластер рабочих станций</a:t>
            </a:r>
            <a:endParaRPr lang="en-US" dirty="0"/>
          </a:p>
        </p:txBody>
      </p:sp>
    </p:spTree>
    <p:extLst>
      <p:ext uri="{BB962C8B-B14F-4D97-AF65-F5344CB8AC3E}">
        <p14:creationId xmlns:p14="http://schemas.microsoft.com/office/powerpoint/2010/main" val="13024137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3724096"/>
          </a:xfrm>
          <a:prstGeom prst="rect">
            <a:avLst/>
          </a:prstGeom>
        </p:spPr>
        <p:txBody>
          <a:bodyPr wrap="square">
            <a:spAutoFit/>
          </a:bodyPr>
          <a:lstStyle/>
          <a:p>
            <a:pPr indent="450215" algn="ctr">
              <a:spcAft>
                <a:spcPts val="0"/>
              </a:spcAft>
            </a:pPr>
            <a:r>
              <a:rPr lang="ru-MO" sz="20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Коммерческая </a:t>
            </a:r>
            <a:r>
              <a:rPr lang="ru-MO" sz="2000"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классификация</a:t>
            </a:r>
          </a:p>
          <a:p>
            <a:pPr indent="450215" algn="ctr">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Если первые три классификации были строго связаны с архитектурой, то следующая классификация касается компьютерного рынка. Компьютерные системы могут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быть</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персональные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компьютеры</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сервер</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специализированные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системы</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spcAft>
                <a:spcPts val="0"/>
              </a:spcAft>
            </a:pPr>
            <a:r>
              <a:rPr lang="ru-MO"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Персональные компьютеры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пользуются наибольшей популярностью. Они имеют самую низкую себестоимость и в последние годы составляют 150-200 миллионов в год. Их цена не превышает 10 000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долларов</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spcAft>
                <a:spcPts val="0"/>
              </a:spcAft>
            </a:pPr>
            <a:r>
              <a:rPr lang="ru-MO" i="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Серверы</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предназначены для предоставления все более сложных сетевых услуг. Их стоимость составляет от 10 000 до 10 000 000 долларов. В последние годы было около 4 миллионов серверов в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год</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spcAft>
                <a:spcPts val="0"/>
              </a:spcAft>
            </a:pPr>
            <a:r>
              <a:rPr lang="ru-MO" i="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Выделенные </a:t>
            </a:r>
            <a:r>
              <a:rPr lang="ru-MO"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системы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создаются для определенных специальных приложений. Их стоимость составляет 10 000-100 000 долларов.</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88153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s://4.bp.blogspot.com/-Y-tg6qjia2E/VrXQq1CBceI/AAAAAAAAAKk/Q8jAYM0H0Qs/s1600/INP01-fata-.jpg"/>
          <p:cNvPicPr>
            <a:picLocks noChangeAspect="1" noChangeArrowheads="1"/>
          </p:cNvPicPr>
          <p:nvPr/>
        </p:nvPicPr>
        <p:blipFill rotWithShape="1">
          <a:blip r:embed="rId2">
            <a:extLst>
              <a:ext uri="{28A0092B-C50C-407E-A947-70E740481C1C}">
                <a14:useLocalDpi xmlns:a14="http://schemas.microsoft.com/office/drawing/2010/main" val="0"/>
              </a:ext>
            </a:extLst>
          </a:blip>
          <a:srcRect t="6325" b="5630"/>
          <a:stretch/>
        </p:blipFill>
        <p:spPr bwMode="auto">
          <a:xfrm>
            <a:off x="704787" y="0"/>
            <a:ext cx="10385708"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35710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0" y="225788"/>
            <a:ext cx="9267731" cy="198515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lang="ru-MO" altLang="en-US" sz="1400">
                <a:solidFill>
                  <a:srgbClr val="0202FF"/>
                </a:solidFill>
                <a:latin typeface="Times New Roman" panose="02020603050405020304" pitchFamily="18" charset="0"/>
                <a:cs typeface="Times New Roman" panose="02020603050405020304" pitchFamily="18" charset="0"/>
              </a:rPr>
              <a:t>К общей характеристике компьютера относятся следующие </a:t>
            </a:r>
            <a:r>
              <a:rPr lang="ru-MO" altLang="en-US" sz="1400">
                <a:solidFill>
                  <a:srgbClr val="0202FF"/>
                </a:solidFill>
                <a:latin typeface="Times New Roman" panose="02020603050405020304" pitchFamily="18" charset="0"/>
                <a:cs typeface="Times New Roman" panose="02020603050405020304" pitchFamily="18" charset="0"/>
              </a:rPr>
              <a:t>данные</a:t>
            </a:r>
            <a:r>
              <a:rPr lang="ru-MO" altLang="en-US" sz="1400" smtClean="0">
                <a:solidFill>
                  <a:srgbClr val="0202FF"/>
                </a:solidFill>
                <a:latin typeface="Times New Roman" panose="02020603050405020304" pitchFamily="18" charset="0"/>
                <a:cs typeface="Times New Roman" panose="02020603050405020304" pitchFamily="18" charset="0"/>
              </a:rPr>
              <a:t>:</a:t>
            </a:r>
            <a:endParaRPr lang="en-US" altLang="en-US" sz="1400" smtClean="0">
              <a:solidFill>
                <a:srgbClr val="0202FF"/>
              </a:solidFill>
              <a:latin typeface="Times New Roman" panose="02020603050405020304" pitchFamily="18" charset="0"/>
              <a:cs typeface="Times New Roman" panose="02020603050405020304" pitchFamily="18" charset="0"/>
            </a:endParaRPr>
          </a:p>
          <a:p>
            <a:pPr marL="285750" lvl="0" indent="-285750">
              <a:buFontTx/>
              <a:buChar char="-"/>
            </a:pPr>
            <a:r>
              <a:rPr lang="ru-MO" altLang="en-US" sz="1400" smtClean="0">
                <a:solidFill>
                  <a:srgbClr val="0202FF"/>
                </a:solidFill>
                <a:latin typeface="Times New Roman" panose="02020603050405020304" pitchFamily="18" charset="0"/>
                <a:cs typeface="Times New Roman" panose="02020603050405020304" pitchFamily="18" charset="0"/>
              </a:rPr>
              <a:t>рабочая </a:t>
            </a:r>
            <a:r>
              <a:rPr lang="ru-MO" altLang="en-US" sz="1400">
                <a:solidFill>
                  <a:srgbClr val="0202FF"/>
                </a:solidFill>
                <a:latin typeface="Times New Roman" panose="02020603050405020304" pitchFamily="18" charset="0"/>
                <a:cs typeface="Times New Roman" panose="02020603050405020304" pitchFamily="18" charset="0"/>
              </a:rPr>
              <a:t>скорость</a:t>
            </a:r>
            <a:r>
              <a:rPr lang="ru-MO" altLang="en-US" sz="1400" smtClean="0">
                <a:solidFill>
                  <a:srgbClr val="0202FF"/>
                </a:solidFill>
                <a:latin typeface="Times New Roman" panose="02020603050405020304" pitchFamily="18" charset="0"/>
                <a:cs typeface="Times New Roman" panose="02020603050405020304" pitchFamily="18" charset="0"/>
              </a:rPr>
              <a:t>;</a:t>
            </a:r>
            <a:endParaRPr lang="en-US" altLang="en-US" sz="1400" smtClean="0">
              <a:solidFill>
                <a:srgbClr val="0202FF"/>
              </a:solidFill>
              <a:latin typeface="Times New Roman" panose="02020603050405020304" pitchFamily="18" charset="0"/>
              <a:cs typeface="Times New Roman" panose="02020603050405020304" pitchFamily="18" charset="0"/>
            </a:endParaRPr>
          </a:p>
          <a:p>
            <a:pPr marL="285750" lvl="0" indent="-285750">
              <a:buFontTx/>
              <a:buChar char="-"/>
            </a:pPr>
            <a:r>
              <a:rPr lang="ru-MO" altLang="en-US" sz="1400" smtClean="0">
                <a:solidFill>
                  <a:srgbClr val="0202FF"/>
                </a:solidFill>
                <a:latin typeface="Times New Roman" panose="02020603050405020304" pitchFamily="18" charset="0"/>
                <a:cs typeface="Times New Roman" panose="02020603050405020304" pitchFamily="18" charset="0"/>
              </a:rPr>
              <a:t>объем </a:t>
            </a:r>
            <a:r>
              <a:rPr lang="ru-MO" altLang="en-US" sz="1400">
                <a:solidFill>
                  <a:srgbClr val="0202FF"/>
                </a:solidFill>
                <a:latin typeface="Times New Roman" panose="02020603050405020304" pitchFamily="18" charset="0"/>
                <a:cs typeface="Times New Roman" panose="02020603050405020304" pitchFamily="18" charset="0"/>
              </a:rPr>
              <a:t>внутренней </a:t>
            </a:r>
            <a:r>
              <a:rPr lang="ru-MO" altLang="en-US" sz="1400">
                <a:solidFill>
                  <a:srgbClr val="0202FF"/>
                </a:solidFill>
                <a:latin typeface="Times New Roman" panose="02020603050405020304" pitchFamily="18" charset="0"/>
                <a:cs typeface="Times New Roman" panose="02020603050405020304" pitchFamily="18" charset="0"/>
              </a:rPr>
              <a:t>памяти</a:t>
            </a:r>
            <a:r>
              <a:rPr lang="ru-MO" altLang="en-US" sz="1400" smtClean="0">
                <a:solidFill>
                  <a:srgbClr val="0202FF"/>
                </a:solidFill>
                <a:latin typeface="Times New Roman" panose="02020603050405020304" pitchFamily="18" charset="0"/>
                <a:cs typeface="Times New Roman" panose="02020603050405020304" pitchFamily="18" charset="0"/>
              </a:rPr>
              <a:t>;</a:t>
            </a:r>
            <a:endParaRPr lang="en-US" altLang="en-US" sz="1400" smtClean="0">
              <a:solidFill>
                <a:srgbClr val="0202FF"/>
              </a:solidFill>
              <a:latin typeface="Times New Roman" panose="02020603050405020304" pitchFamily="18" charset="0"/>
              <a:cs typeface="Times New Roman" panose="02020603050405020304" pitchFamily="18" charset="0"/>
            </a:endParaRPr>
          </a:p>
          <a:p>
            <a:pPr marL="285750" lvl="0" indent="-285750">
              <a:buFontTx/>
              <a:buChar char="-"/>
            </a:pPr>
            <a:r>
              <a:rPr lang="ru-MO" altLang="en-US" sz="1400" smtClean="0">
                <a:solidFill>
                  <a:srgbClr val="0202FF"/>
                </a:solidFill>
                <a:latin typeface="Times New Roman" panose="02020603050405020304" pitchFamily="18" charset="0"/>
                <a:cs typeface="Times New Roman" panose="02020603050405020304" pitchFamily="18" charset="0"/>
              </a:rPr>
              <a:t>состав</a:t>
            </a:r>
            <a:r>
              <a:rPr lang="ru-MO" altLang="en-US" sz="1400">
                <a:solidFill>
                  <a:srgbClr val="0202FF"/>
                </a:solidFill>
                <a:latin typeface="Times New Roman" panose="02020603050405020304" pitchFamily="18" charset="0"/>
                <a:cs typeface="Times New Roman" panose="02020603050405020304" pitchFamily="18" charset="0"/>
              </a:rPr>
              <a:t>, емкость и время доступа к блокам внешней </a:t>
            </a:r>
            <a:r>
              <a:rPr lang="ru-MO" altLang="en-US" sz="1400">
                <a:solidFill>
                  <a:srgbClr val="0202FF"/>
                </a:solidFill>
                <a:latin typeface="Times New Roman" panose="02020603050405020304" pitchFamily="18" charset="0"/>
                <a:cs typeface="Times New Roman" panose="02020603050405020304" pitchFamily="18" charset="0"/>
              </a:rPr>
              <a:t>памяти</a:t>
            </a:r>
            <a:r>
              <a:rPr lang="ru-MO" altLang="en-US" sz="1400" smtClean="0">
                <a:solidFill>
                  <a:srgbClr val="0202FF"/>
                </a:solidFill>
                <a:latin typeface="Times New Roman" panose="02020603050405020304" pitchFamily="18" charset="0"/>
                <a:cs typeface="Times New Roman" panose="02020603050405020304" pitchFamily="18" charset="0"/>
              </a:rPr>
              <a:t>;</a:t>
            </a:r>
            <a:endParaRPr lang="en-US" altLang="en-US" sz="1400" smtClean="0">
              <a:solidFill>
                <a:srgbClr val="0202FF"/>
              </a:solidFill>
              <a:latin typeface="Times New Roman" panose="02020603050405020304" pitchFamily="18" charset="0"/>
              <a:cs typeface="Times New Roman" panose="02020603050405020304" pitchFamily="18" charset="0"/>
            </a:endParaRPr>
          </a:p>
          <a:p>
            <a:pPr marL="285750" lvl="0" indent="-285750">
              <a:buFontTx/>
              <a:buChar char="-"/>
            </a:pPr>
            <a:r>
              <a:rPr lang="ru-MO" altLang="en-US" sz="1400" smtClean="0">
                <a:solidFill>
                  <a:srgbClr val="0202FF"/>
                </a:solidFill>
                <a:latin typeface="Times New Roman" panose="02020603050405020304" pitchFamily="18" charset="0"/>
                <a:cs typeface="Times New Roman" panose="02020603050405020304" pitchFamily="18" charset="0"/>
              </a:rPr>
              <a:t>состав </a:t>
            </a:r>
            <a:r>
              <a:rPr lang="ru-MO" altLang="en-US" sz="1400">
                <a:solidFill>
                  <a:srgbClr val="0202FF"/>
                </a:solidFill>
                <a:latin typeface="Times New Roman" panose="02020603050405020304" pitchFamily="18" charset="0"/>
                <a:cs typeface="Times New Roman" panose="02020603050405020304" pitchFamily="18" charset="0"/>
              </a:rPr>
              <a:t>и соответствующие технические параметры периферийного </a:t>
            </a:r>
            <a:r>
              <a:rPr lang="ru-MO" altLang="en-US" sz="1400">
                <a:solidFill>
                  <a:srgbClr val="0202FF"/>
                </a:solidFill>
                <a:latin typeface="Times New Roman" panose="02020603050405020304" pitchFamily="18" charset="0"/>
                <a:cs typeface="Times New Roman" panose="02020603050405020304" pitchFamily="18" charset="0"/>
              </a:rPr>
              <a:t>оборудования</a:t>
            </a:r>
            <a:r>
              <a:rPr lang="ru-MO" altLang="en-US" sz="1400" smtClean="0">
                <a:solidFill>
                  <a:srgbClr val="0202FF"/>
                </a:solidFill>
                <a:latin typeface="Times New Roman" panose="02020603050405020304" pitchFamily="18" charset="0"/>
                <a:cs typeface="Times New Roman" panose="02020603050405020304" pitchFamily="18" charset="0"/>
              </a:rPr>
              <a:t>;</a:t>
            </a:r>
            <a:endParaRPr lang="en-US" altLang="en-US" sz="1400" smtClean="0">
              <a:solidFill>
                <a:srgbClr val="0202FF"/>
              </a:solidFill>
              <a:latin typeface="Times New Roman" panose="02020603050405020304" pitchFamily="18" charset="0"/>
              <a:cs typeface="Times New Roman" panose="02020603050405020304" pitchFamily="18" charset="0"/>
            </a:endParaRPr>
          </a:p>
          <a:p>
            <a:pPr marL="285750" lvl="0" indent="-285750">
              <a:buFontTx/>
              <a:buChar char="-"/>
            </a:pPr>
            <a:r>
              <a:rPr lang="ru-MO" altLang="en-US" sz="1400" smtClean="0">
                <a:solidFill>
                  <a:srgbClr val="0202FF"/>
                </a:solidFill>
                <a:latin typeface="Times New Roman" panose="02020603050405020304" pitchFamily="18" charset="0"/>
                <a:cs typeface="Times New Roman" panose="02020603050405020304" pitchFamily="18" charset="0"/>
              </a:rPr>
              <a:t>основные </a:t>
            </a:r>
            <a:r>
              <a:rPr lang="ru-MO" altLang="en-US" sz="1400">
                <a:solidFill>
                  <a:srgbClr val="0202FF"/>
                </a:solidFill>
                <a:latin typeface="Times New Roman" panose="02020603050405020304" pitchFamily="18" charset="0"/>
                <a:cs typeface="Times New Roman" panose="02020603050405020304" pitchFamily="18" charset="0"/>
              </a:rPr>
              <a:t>и габаритные </a:t>
            </a:r>
            <a:r>
              <a:rPr lang="ru-MO" altLang="en-US" sz="1400">
                <a:solidFill>
                  <a:srgbClr val="0202FF"/>
                </a:solidFill>
                <a:latin typeface="Times New Roman" panose="02020603050405020304" pitchFamily="18" charset="0"/>
                <a:cs typeface="Times New Roman" panose="02020603050405020304" pitchFamily="18" charset="0"/>
              </a:rPr>
              <a:t>параметры;цена</a:t>
            </a:r>
            <a:r>
              <a:rPr lang="ru-MO" altLang="en-US" sz="1400" smtClean="0">
                <a:solidFill>
                  <a:srgbClr val="0202FF"/>
                </a:solidFill>
                <a:latin typeface="Times New Roman" panose="02020603050405020304" pitchFamily="18" charset="0"/>
                <a:cs typeface="Times New Roman" panose="02020603050405020304" pitchFamily="18" charset="0"/>
              </a:rPr>
              <a:t>.</a:t>
            </a:r>
            <a:endParaRPr lang="en-US" altLang="en-US" sz="1400" smtClean="0">
              <a:solidFill>
                <a:srgbClr val="0202FF"/>
              </a:solidFill>
              <a:latin typeface="Times New Roman" panose="02020603050405020304" pitchFamily="18" charset="0"/>
              <a:cs typeface="Times New Roman" panose="02020603050405020304" pitchFamily="18" charset="0"/>
            </a:endParaRPr>
          </a:p>
          <a:p>
            <a:pPr lvl="0"/>
            <a:r>
              <a:rPr lang="ru-MO" altLang="en-US" sz="1400" smtClean="0">
                <a:solidFill>
                  <a:srgbClr val="0202FF"/>
                </a:solidFill>
                <a:latin typeface="Times New Roman" panose="02020603050405020304" pitchFamily="18" charset="0"/>
                <a:cs typeface="Times New Roman" panose="02020603050405020304" pitchFamily="18" charset="0"/>
              </a:rPr>
              <a:t>На </a:t>
            </a:r>
            <a:r>
              <a:rPr lang="ru-MO" altLang="en-US" sz="1400">
                <a:solidFill>
                  <a:srgbClr val="0202FF"/>
                </a:solidFill>
                <a:latin typeface="Times New Roman" panose="02020603050405020304" pitchFamily="18" charset="0"/>
                <a:cs typeface="Times New Roman" panose="02020603050405020304" pitchFamily="18" charset="0"/>
              </a:rPr>
              <a:t>основании этих данных современные компьютеры делятся на 4 категории:суперкомпьютеры;большие компьютеры (макрокомпьютеры);миникомпьютеры;</a:t>
            </a:r>
            <a:endParaRPr lang="en-GB" altLang="en-US" sz="1400" dirty="0">
              <a:solidFill>
                <a:srgbClr val="0202FF"/>
              </a:solidFill>
              <a:latin typeface="Times New Roman" panose="02020603050405020304" pitchFamily="18" charset="0"/>
              <a:cs typeface="Times New Roman" panose="02020603050405020304" pitchFamily="18" charset="0"/>
            </a:endParaRPr>
          </a:p>
          <a:p>
            <a:pPr lvl="0"/>
            <a:endParaRPr lang="en-US" altLang="en-US" sz="1400" dirty="0">
              <a:solidFill>
                <a:srgbClr val="0202FF"/>
              </a:solidFill>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73041" y="2322151"/>
            <a:ext cx="9267731" cy="1754326"/>
          </a:xfrm>
          <a:prstGeom prst="rect">
            <a:avLst/>
          </a:prstGeom>
        </p:spPr>
        <p:txBody>
          <a:bodyPr wrap="square">
            <a:spAutoFit/>
          </a:bodyPr>
          <a:lstStyle/>
          <a:p>
            <a:r>
              <a:rPr lang="ru-MO" b="1">
                <a:solidFill>
                  <a:srgbClr val="0202FF"/>
                </a:solidFill>
                <a:latin typeface="Times New Roman" pitchFamily="18" charset="0"/>
                <a:cs typeface="Times New Roman" pitchFamily="18" charset="0"/>
              </a:rPr>
              <a:t>Суперкомпьютеры </a:t>
            </a:r>
            <a:r>
              <a:rPr lang="ru-MO">
                <a:solidFill>
                  <a:srgbClr val="0202FF"/>
                </a:solidFill>
                <a:latin typeface="Times New Roman" pitchFamily="18" charset="0"/>
                <a:cs typeface="Times New Roman" pitchFamily="18" charset="0"/>
              </a:rPr>
              <a:t>могут выполнять более 10 триллионов операций в секунду и стоят более 20 миллионов долларов. Исследования и разработки в области суперкомпьютерной индустрии осуществляются в США и Японии компаниями Gray Reseach, Fujitsu EAT Systems, Sutherland и др. Суперкомпьютеры используются для чрезвычайно сложной обработки данных в аэронавтике, ядерной физике, космонавтике, сейсмологии, прогнозе погоды и т. д.</a:t>
            </a:r>
            <a:endParaRPr lang="en-US" dirty="0">
              <a:latin typeface="Times New Roman" pitchFamily="18" charset="0"/>
              <a:cs typeface="Times New Roman" pitchFamily="18" charset="0"/>
            </a:endParaRPr>
          </a:p>
        </p:txBody>
      </p:sp>
      <p:pic>
        <p:nvPicPr>
          <p:cNvPr id="2052" name="Picture 4" descr="http://2.bp.blogspot.com/_RTUkKAMZNUU/TA_O3yyNi2I/AAAAAAAAADc/vbDnCVi1W1w/s1600/Cray%20Supercomput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40772" y="498742"/>
            <a:ext cx="2657475" cy="3219451"/>
          </a:xfrm>
          <a:prstGeom prst="rect">
            <a:avLst/>
          </a:prstGeom>
          <a:noFill/>
          <a:extLst>
            <a:ext uri="{909E8E84-426E-40DD-AFC4-6F175D3DCCD1}">
              <a14:hiddenFill xmlns:a14="http://schemas.microsoft.com/office/drawing/2010/main">
                <a:solidFill>
                  <a:srgbClr val="FFFFFF"/>
                </a:solidFill>
              </a14:hiddenFill>
            </a:ext>
          </a:extLst>
        </p:spPr>
      </p:pic>
      <p:sp>
        <p:nvSpPr>
          <p:cNvPr id="7" name="Прямоугольник 6"/>
          <p:cNvSpPr/>
          <p:nvPr/>
        </p:nvSpPr>
        <p:spPr>
          <a:xfrm>
            <a:off x="-1" y="4076477"/>
            <a:ext cx="8719127" cy="1754326"/>
          </a:xfrm>
          <a:prstGeom prst="rect">
            <a:avLst/>
          </a:prstGeom>
        </p:spPr>
        <p:txBody>
          <a:bodyPr wrap="square">
            <a:spAutoFit/>
          </a:bodyPr>
          <a:lstStyle/>
          <a:p>
            <a:r>
              <a:rPr lang="ru-MO" b="1">
                <a:solidFill>
                  <a:srgbClr val="0202FF"/>
                </a:solidFill>
                <a:latin typeface="Times New Roman" pitchFamily="18" charset="0"/>
                <a:cs typeface="Times New Roman" pitchFamily="18" charset="0"/>
              </a:rPr>
              <a:t>Большие компьютеры</a:t>
            </a:r>
            <a:r>
              <a:rPr lang="ru-MO">
                <a:solidFill>
                  <a:srgbClr val="0202FF"/>
                </a:solidFill>
                <a:latin typeface="Times New Roman" pitchFamily="18" charset="0"/>
                <a:cs typeface="Times New Roman" pitchFamily="18" charset="0"/>
              </a:rPr>
              <a:t> могут выполнять 1 триллион операций в секунду и стоят от 20 000 до нескольких миллионов долларов. Большие компьютеры включают в себя десятки магнитных дисков и принтеров, сотни консолей, расположенных на разном расстоянии от центрального блока. Эти компьютеры используются в крупных вычислительных центрах и работают без остановок. Основными компаниями, производящими большие компьютеры, являются IBM, UNYSIS, HONEYWELL и др.</a:t>
            </a:r>
            <a:endParaRPr lang="en-US" dirty="0">
              <a:latin typeface="Times New Roman" pitchFamily="18" charset="0"/>
              <a:cs typeface="Times New Roman" pitchFamily="18" charset="0"/>
            </a:endParaRPr>
          </a:p>
        </p:txBody>
      </p:sp>
      <p:pic>
        <p:nvPicPr>
          <p:cNvPr id="2054" name="Picture 6" descr="https://2.bp.blogspot.com/_RTUkKAMZNUU/TA_LM0YlilI/AAAAAAAAADE/5fi4MfMzXzQ/s320/supercalculatoar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29964" y="4090036"/>
            <a:ext cx="2718299" cy="25342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50816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679709" cy="2031325"/>
          </a:xfrm>
          <a:prstGeom prst="rect">
            <a:avLst/>
          </a:prstGeom>
        </p:spPr>
        <p:txBody>
          <a:bodyPr wrap="square">
            <a:spAutoFit/>
          </a:bodyPr>
          <a:lstStyle/>
          <a:p>
            <a:r>
              <a:rPr lang="ru-MO" b="1" smtClean="0">
                <a:solidFill>
                  <a:srgbClr val="0202FF"/>
                </a:solidFill>
                <a:latin typeface="Times New Roman" pitchFamily="18" charset="0"/>
                <a:cs typeface="Times New Roman" pitchFamily="18" charset="0"/>
              </a:rPr>
              <a:t>Мини-компютеры </a:t>
            </a:r>
            <a:r>
              <a:rPr lang="ru-MO">
                <a:solidFill>
                  <a:srgbClr val="0202FF"/>
                </a:solidFill>
                <a:latin typeface="Times New Roman" pitchFamily="18" charset="0"/>
                <a:cs typeface="Times New Roman" pitchFamily="18" charset="0"/>
              </a:rPr>
              <a:t>могут выполнять сотни миллионов операций в секунду, а их цена не превышает 200-300 тысяч долларов. Периферийное оборудование миникомпьютера включает несколько магнитных дисков, один или два принтера, несколько консолей. Миникомпьютеры проще в использовании и эксплуатации, чем большие компьютеры, и используются в автоматизированном проектировании, в промышленной автоматизации, для обработки данных в научных экспериментах и ​​т. д. Среди компаний, выпускающих миникомпьютеры, отметим IBM, Wang, Texas Instruments, Data General, DEC, Hewlett-Packard и др.</a:t>
            </a:r>
            <a:r>
              <a:rPr lang="en-US">
                <a:solidFill>
                  <a:srgbClr val="0202FF"/>
                </a:solidFill>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pic>
        <p:nvPicPr>
          <p:cNvPr id="4098" name="Picture 2" descr="http://2.bp.blogspot.com/_RTUkKAMZNUU/TA_X4hjyhLI/AAAAAAAAADs/hVNZdHB2B_E/s200/computerjp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27648" y="66964"/>
            <a:ext cx="1905000" cy="1752600"/>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101599" y="3689350"/>
            <a:ext cx="9476509" cy="2585323"/>
          </a:xfrm>
          <a:prstGeom prst="rect">
            <a:avLst/>
          </a:prstGeom>
        </p:spPr>
        <p:txBody>
          <a:bodyPr wrap="square">
            <a:spAutoFit/>
          </a:bodyPr>
          <a:lstStyle/>
          <a:p>
            <a:r>
              <a:rPr lang="ru-MO" b="1">
                <a:solidFill>
                  <a:srgbClr val="0202FF"/>
                </a:solidFill>
                <a:latin typeface="Times New Roman" pitchFamily="18" charset="0"/>
                <a:cs typeface="Times New Roman" pitchFamily="18" charset="0"/>
              </a:rPr>
              <a:t>Микрокомпьютеры, </a:t>
            </a:r>
            <a:r>
              <a:rPr lang="ru-MO">
                <a:solidFill>
                  <a:srgbClr val="0202FF"/>
                </a:solidFill>
                <a:latin typeface="Times New Roman" pitchFamily="18" charset="0"/>
                <a:cs typeface="Times New Roman" pitchFamily="18" charset="0"/>
              </a:rPr>
              <a:t>также называемые персональными компьютерами, производятся по низким ценам — от 100 до 15 000 долларов и обеспечивают вычислительную скорость в миллионы операций в секунду. Периферийное оборудование микрокомпьютера включает жесткий диск, один или два дисковода для гибких дисков, принтер и консоль. Модульная структура и группировка всего оборудования вокруг шины позволяют конфигурировать микрокомпьютер в соответствии с индивидуальными потребностями каждого пользователя. Корпорации, производящие микрокомпьютеры, существуют во многих странах, но мировыми лидерами, единогласно признанными, являются IBM, DEC, Hewlett-Packard, Apple, Olivetti и др.</a:t>
            </a:r>
            <a:endParaRPr lang="en-US" dirty="0">
              <a:latin typeface="Times New Roman" pitchFamily="18" charset="0"/>
              <a:cs typeface="Times New Roman" pitchFamily="18" charset="0"/>
            </a:endParaRPr>
          </a:p>
        </p:txBody>
      </p:sp>
      <p:pic>
        <p:nvPicPr>
          <p:cNvPr id="4100" name="Picture 4" descr="https://2.bp.blogspot.com/_RTUkKAMZNUU/TA_YAvlW0vI/AAAAAAAAAD0/aR8JURrR9eY/s200/2093-109847-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20012" y="2260600"/>
            <a:ext cx="1428750" cy="1428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3517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6479" y="0"/>
            <a:ext cx="3099118" cy="369332"/>
          </a:xfrm>
          <a:prstGeom prst="rect">
            <a:avLst/>
          </a:prstGeom>
        </p:spPr>
        <p:txBody>
          <a:bodyPr wrap="none">
            <a:spAutoFit/>
          </a:bodyPr>
          <a:lstStyle/>
          <a:p>
            <a:pPr lvl="0">
              <a:spcAft>
                <a:spcPts val="0"/>
              </a:spcAft>
              <a:buSzPts val="1200"/>
            </a:pP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Архитектура</a:t>
            </a:r>
            <a:r>
              <a:rPr lang="ro-RO"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von  Neumann</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 name="Прямоугольник 4"/>
          <p:cNvSpPr/>
          <p:nvPr/>
        </p:nvSpPr>
        <p:spPr>
          <a:xfrm>
            <a:off x="1" y="474345"/>
            <a:ext cx="12119572" cy="2369880"/>
          </a:xfrm>
          <a:prstGeom prst="rect">
            <a:avLst/>
          </a:prstGeom>
        </p:spPr>
        <p:txBody>
          <a:bodyPr wrap="square">
            <a:spAutoFit/>
          </a:bodyPr>
          <a:lstStyle/>
          <a:p>
            <a:pPr algn="just">
              <a:spcAft>
                <a:spcPts val="0"/>
              </a:spcAft>
            </a:pP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статье 1947 года Джон фон Нейман изложил принципы, лежащие в основе </a:t>
            </a: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современных </a:t>
            </a:r>
            <a:r>
              <a:rPr lang="ru-MO"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компьютеров</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285750" indent="-285750" algn="just">
              <a:spcAft>
                <a:spcPts val="0"/>
              </a:spcAft>
              <a:buFont typeface="Arial" panose="020B0604020202020204" pitchFamily="34" charset="0"/>
              <a:buChar char="•"/>
            </a:pP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Наличие среды ввода, через которую можно ввести практически неограниченное количество данных и инструкций.</a:t>
            </a:r>
            <a:r>
              <a:rPr lang="ro-R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GB"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gn="just">
              <a:spcAft>
                <a:spcPts val="0"/>
              </a:spcAft>
              <a:buFont typeface="Arial" panose="020B0604020202020204" pitchFamily="34" charset="0"/>
              <a:buChar char="•"/>
            </a:pP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Наличие памяти, в которой можно оперировать операндами и инструкциями и откуда брать результаты в желаемом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порядке</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GB"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gn="just">
              <a:spcAft>
                <a:spcPts val="0"/>
              </a:spcAft>
              <a:buFont typeface="Arial" panose="020B0604020202020204" pitchFamily="34" charset="0"/>
              <a:buChar char="•"/>
            </a:pP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Наличие вычислительной секции, способной выполнять арифметические и логические операции над данными в памяти</a:t>
            </a:r>
            <a:r>
              <a:rPr lang="ro-R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GB"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gn="just">
              <a:spcAft>
                <a:spcPts val="0"/>
              </a:spcAft>
              <a:buFont typeface="Arial" panose="020B0604020202020204" pitchFamily="34" charset="0"/>
              <a:buChar char="•"/>
            </a:pP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Наличие среды вывода, через которую пользователю может быть передано неограниченное количество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инструкций</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GB"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gn="just">
              <a:spcAft>
                <a:spcPts val="0"/>
              </a:spcAft>
              <a:buFont typeface="Arial" panose="020B0604020202020204" pitchFamily="34" charset="0"/>
              <a:buChar char="•"/>
            </a:pP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Наличие блока управления, способного интерпретировать считанные в память инструкции и на основании считанной в памяти информации и информации, предоставленной вычислительной секцией, иметь возможность принимать решения между несколькими вариантами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операций</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285750" indent="-285750" algn="just">
              <a:spcAft>
                <a:spcPts val="0"/>
              </a:spcAft>
              <a:buFont typeface="Arial" panose="020B0604020202020204" pitchFamily="34" charset="0"/>
              <a:buChar char="•"/>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Данные и инструкции должны храниться в памяти в одинаковом виде</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pSp>
        <p:nvGrpSpPr>
          <p:cNvPr id="6" name="Группа 5"/>
          <p:cNvGrpSpPr>
            <a:grpSpLocks/>
          </p:cNvGrpSpPr>
          <p:nvPr/>
        </p:nvGrpSpPr>
        <p:grpSpPr bwMode="auto">
          <a:xfrm>
            <a:off x="8119073" y="3334613"/>
            <a:ext cx="4000500" cy="1621790"/>
            <a:chOff x="2781" y="9870"/>
            <a:chExt cx="6300" cy="2554"/>
          </a:xfrm>
        </p:grpSpPr>
        <p:sp>
          <p:nvSpPr>
            <p:cNvPr id="7" name="Text Box 3"/>
            <p:cNvSpPr txBox="1">
              <a:spLocks noChangeArrowheads="1"/>
            </p:cNvSpPr>
            <p:nvPr/>
          </p:nvSpPr>
          <p:spPr bwMode="auto">
            <a:xfrm>
              <a:off x="4221" y="9870"/>
              <a:ext cx="1440" cy="72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Unitate de control</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Text Box 4"/>
            <p:cNvSpPr txBox="1">
              <a:spLocks noChangeArrowheads="1"/>
            </p:cNvSpPr>
            <p:nvPr/>
          </p:nvSpPr>
          <p:spPr bwMode="auto">
            <a:xfrm>
              <a:off x="6381" y="9904"/>
              <a:ext cx="1440" cy="72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Memorie</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9" name="Text Box 5"/>
            <p:cNvSpPr txBox="1">
              <a:spLocks noChangeArrowheads="1"/>
            </p:cNvSpPr>
            <p:nvPr/>
          </p:nvSpPr>
          <p:spPr bwMode="auto">
            <a:xfrm>
              <a:off x="2781" y="11344"/>
              <a:ext cx="1440" cy="72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Dispozitiv de intrare</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Text Box 6"/>
            <p:cNvSpPr txBox="1">
              <a:spLocks noChangeArrowheads="1"/>
            </p:cNvSpPr>
            <p:nvPr/>
          </p:nvSpPr>
          <p:spPr bwMode="auto">
            <a:xfrm>
              <a:off x="7641" y="11344"/>
              <a:ext cx="1440" cy="72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Dispozitiv de ieşire</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1" name="Text Box 7"/>
            <p:cNvSpPr txBox="1">
              <a:spLocks noChangeArrowheads="1"/>
            </p:cNvSpPr>
            <p:nvPr/>
          </p:nvSpPr>
          <p:spPr bwMode="auto">
            <a:xfrm>
              <a:off x="5301" y="11164"/>
              <a:ext cx="1440" cy="12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dirty="0">
                  <a:effectLst/>
                  <a:latin typeface="Arial" panose="020B0604020202020204" pitchFamily="34" charset="0"/>
                  <a:ea typeface="Times New Roman" panose="02020603050405020304" pitchFamily="18" charset="0"/>
                  <a:cs typeface="Times New Roman" panose="02020603050405020304" pitchFamily="18" charset="0"/>
                </a:rPr>
                <a:t>Unitate logică</a:t>
              </a:r>
              <a:endParaRPr lang="en-US" sz="1100" dirty="0">
                <a:effectLst/>
                <a:latin typeface="Arial" panose="020B0604020202020204" pitchFamily="34" charset="0"/>
                <a:ea typeface="Times New Roman" panose="02020603050405020304" pitchFamily="18" charset="0"/>
                <a:cs typeface="Times New Roman" panose="02020603050405020304" pitchFamily="18" charset="0"/>
              </a:endParaRPr>
            </a:p>
            <a:p>
              <a:pPr algn="ctr">
                <a:spcAft>
                  <a:spcPts val="0"/>
                </a:spcAft>
              </a:pPr>
              <a:r>
                <a:rPr lang="ro-RO" sz="1100" dirty="0">
                  <a:effectLst/>
                  <a:latin typeface="Arial" panose="020B0604020202020204" pitchFamily="34" charset="0"/>
                  <a:ea typeface="Times New Roman" panose="02020603050405020304" pitchFamily="18" charset="0"/>
                  <a:cs typeface="Times New Roman" panose="02020603050405020304" pitchFamily="18" charset="0"/>
                </a:rPr>
                <a:t> şi aritmetică</a:t>
              </a:r>
              <a:endParaRPr lang="en-US" sz="1100" dirty="0">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12" name="Line 8"/>
            <p:cNvCxnSpPr>
              <a:cxnSpLocks noChangeShapeType="1"/>
            </p:cNvCxnSpPr>
            <p:nvPr/>
          </p:nvCxnSpPr>
          <p:spPr bwMode="auto">
            <a:xfrm>
              <a:off x="4221" y="11704"/>
              <a:ext cx="108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3" name="Line 9"/>
            <p:cNvCxnSpPr>
              <a:cxnSpLocks noChangeShapeType="1"/>
            </p:cNvCxnSpPr>
            <p:nvPr/>
          </p:nvCxnSpPr>
          <p:spPr bwMode="auto">
            <a:xfrm>
              <a:off x="6741" y="11704"/>
              <a:ext cx="90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4" name="Line 10"/>
            <p:cNvCxnSpPr>
              <a:cxnSpLocks noChangeShapeType="1"/>
            </p:cNvCxnSpPr>
            <p:nvPr/>
          </p:nvCxnSpPr>
          <p:spPr bwMode="auto">
            <a:xfrm>
              <a:off x="5481" y="10624"/>
              <a:ext cx="0" cy="540"/>
            </a:xfrm>
            <a:prstGeom prst="line">
              <a:avLst/>
            </a:prstGeom>
            <a:noFill/>
            <a:ln w="9525">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5" name="Line 11"/>
            <p:cNvCxnSpPr>
              <a:cxnSpLocks noChangeShapeType="1"/>
            </p:cNvCxnSpPr>
            <p:nvPr/>
          </p:nvCxnSpPr>
          <p:spPr bwMode="auto">
            <a:xfrm>
              <a:off x="6561" y="10624"/>
              <a:ext cx="0" cy="540"/>
            </a:xfrm>
            <a:prstGeom prst="line">
              <a:avLst/>
            </a:prstGeom>
            <a:noFill/>
            <a:ln w="9525">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 name="Line 12"/>
            <p:cNvCxnSpPr>
              <a:cxnSpLocks noChangeShapeType="1"/>
            </p:cNvCxnSpPr>
            <p:nvPr/>
          </p:nvCxnSpPr>
          <p:spPr bwMode="auto">
            <a:xfrm>
              <a:off x="5661" y="10264"/>
              <a:ext cx="720" cy="0"/>
            </a:xfrm>
            <a:prstGeom prst="line">
              <a:avLst/>
            </a:prstGeom>
            <a:noFill/>
            <a:ln w="9525">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17" name="Прямоугольник 16"/>
          <p:cNvSpPr/>
          <p:nvPr/>
        </p:nvSpPr>
        <p:spPr>
          <a:xfrm>
            <a:off x="0" y="2882260"/>
            <a:ext cx="8231193" cy="2308324"/>
          </a:xfrm>
          <a:prstGeom prst="rect">
            <a:avLst/>
          </a:prstGeom>
        </p:spPr>
        <p:txBody>
          <a:bodyPr wrap="square">
            <a:spAutoFit/>
          </a:bodyPr>
          <a:lstStyle/>
          <a:p>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Сохраненная программа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является наиболее важным блоком модели фон Неймана. Программа хранится в памяти компьютера вместе с обрабатываемыми данными. До появления компьютеров с хранимым программным обеспечением программное обеспечение хранилось на внешних носителях, таких как перфокарты. В компьютере с сохраненной программой ею можно манипулировать, как если бы это были данные. Это привело к появлению компиляторов и операционных систем и сделало возможным большую гибкость современных компьютеров.</a:t>
            </a:r>
            <a:endPar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8" name="Прямоугольник 17"/>
          <p:cNvSpPr/>
          <p:nvPr/>
        </p:nvSpPr>
        <p:spPr>
          <a:xfrm>
            <a:off x="-81482" y="5097135"/>
            <a:ext cx="12273481" cy="1600438"/>
          </a:xfrm>
          <a:prstGeom prst="rect">
            <a:avLst/>
          </a:prstGeom>
        </p:spPr>
        <p:txBody>
          <a:bodyPr wrap="square">
            <a:spAutoFit/>
          </a:bodyPr>
          <a:lstStyle/>
          <a:p>
            <a:r>
              <a:rPr lang="ru-MO" b="1">
                <a:solidFill>
                  <a:srgbClr val="000000"/>
                </a:solidFill>
                <a:latin typeface="Times New Roman" panose="02020603050405020304" pitchFamily="18" charset="0"/>
              </a:rPr>
              <a:t>В результате характеристика архитектуры фон Неймана выполняется</a:t>
            </a:r>
            <a:r>
              <a:rPr lang="en-US" smtClean="0">
                <a:solidFill>
                  <a:srgbClr val="000000"/>
                </a:solidFill>
                <a:latin typeface="Times New Roman" panose="02020603050405020304" pitchFamily="18" charset="0"/>
              </a:rPr>
              <a:t>:</a:t>
            </a:r>
            <a:r>
              <a:rPr lang="en-US">
                <a:solidFill>
                  <a:srgbClr val="000000"/>
                </a:solidFill>
                <a:latin typeface="Times New Roman" panose="02020603050405020304" pitchFamily="18" charset="0"/>
              </a:rPr>
              <a:t/>
            </a:r>
            <a:br>
              <a:rPr lang="en-US">
                <a:solidFill>
                  <a:srgbClr val="000000"/>
                </a:solidFill>
                <a:latin typeface="Times New Roman" panose="02020603050405020304" pitchFamily="18" charset="0"/>
              </a:rPr>
            </a:br>
            <a:r>
              <a:rPr lang="ru-MO" sz="1600">
                <a:solidFill>
                  <a:srgbClr val="000000"/>
                </a:solidFill>
                <a:latin typeface="Times New Roman" panose="02020603050405020304" pitchFamily="18" charset="0"/>
              </a:rPr>
              <a:t>- использование внутренней памяти для хранения управляющих последовательностей для выполнения конкретной </a:t>
            </a:r>
            <a:r>
              <a:rPr lang="ru-MO" sz="1600">
                <a:solidFill>
                  <a:srgbClr val="000000"/>
                </a:solidFill>
                <a:latin typeface="Times New Roman" panose="02020603050405020304" pitchFamily="18" charset="0"/>
              </a:rPr>
              <a:t>задачи </a:t>
            </a:r>
            <a:endParaRPr lang="ru-MO" sz="1600" smtClean="0">
              <a:solidFill>
                <a:srgbClr val="000000"/>
              </a:solidFill>
              <a:latin typeface="Times New Roman" panose="02020603050405020304" pitchFamily="18" charset="0"/>
            </a:endParaRPr>
          </a:p>
          <a:p>
            <a:pPr marL="285750" indent="-285750">
              <a:buFontTx/>
              <a:buChar char="-"/>
            </a:pPr>
            <a:r>
              <a:rPr lang="ru-MO" sz="1600" smtClean="0">
                <a:solidFill>
                  <a:srgbClr val="000000"/>
                </a:solidFill>
                <a:latin typeface="Times New Roman" panose="02020603050405020304" pitchFamily="18" charset="0"/>
              </a:rPr>
              <a:t>программных </a:t>
            </a:r>
            <a:r>
              <a:rPr lang="ru-MO" sz="1600">
                <a:solidFill>
                  <a:srgbClr val="000000"/>
                </a:solidFill>
                <a:latin typeface="Times New Roman" panose="02020603050405020304" pitchFamily="18" charset="0"/>
              </a:rPr>
              <a:t>последовательностей</a:t>
            </a:r>
            <a:r>
              <a:rPr lang="ru-MO" sz="1600">
                <a:solidFill>
                  <a:srgbClr val="000000"/>
                </a:solidFill>
                <a:latin typeface="Times New Roman" panose="02020603050405020304" pitchFamily="18" charset="0"/>
              </a:rPr>
              <a:t>; </a:t>
            </a:r>
            <a:endParaRPr lang="ru-MO" sz="1600" smtClean="0">
              <a:solidFill>
                <a:srgbClr val="000000"/>
              </a:solidFill>
              <a:latin typeface="Times New Roman" panose="02020603050405020304" pitchFamily="18" charset="0"/>
            </a:endParaRPr>
          </a:p>
          <a:p>
            <a:pPr marL="285750" indent="-285750">
              <a:buFontTx/>
              <a:buChar char="-"/>
            </a:pPr>
            <a:r>
              <a:rPr lang="ru-MO" sz="1600" smtClean="0">
                <a:solidFill>
                  <a:srgbClr val="000000"/>
                </a:solidFill>
                <a:latin typeface="Times New Roman" panose="02020603050405020304" pitchFamily="18" charset="0"/>
              </a:rPr>
              <a:t>данные</a:t>
            </a:r>
            <a:r>
              <a:rPr lang="ru-MO" sz="1600">
                <a:solidFill>
                  <a:srgbClr val="000000"/>
                </a:solidFill>
                <a:latin typeface="Times New Roman" panose="02020603050405020304" pitchFamily="18" charset="0"/>
              </a:rPr>
              <a:t>, а также инструкции представлены в виде битовых строк и хранятся в оперативной памяти</a:t>
            </a:r>
            <a:r>
              <a:rPr lang="ru-MO" sz="1600">
                <a:solidFill>
                  <a:srgbClr val="000000"/>
                </a:solidFill>
                <a:latin typeface="Times New Roman" panose="02020603050405020304" pitchFamily="18" charset="0"/>
              </a:rPr>
              <a:t>; </a:t>
            </a:r>
            <a:endParaRPr lang="ru-MO" sz="1600" smtClean="0">
              <a:solidFill>
                <a:srgbClr val="000000"/>
              </a:solidFill>
              <a:latin typeface="Times New Roman" panose="02020603050405020304" pitchFamily="18" charset="0"/>
            </a:endParaRPr>
          </a:p>
          <a:p>
            <a:pPr marL="285750" indent="-285750">
              <a:buFontTx/>
              <a:buChar char="-"/>
            </a:pPr>
            <a:r>
              <a:rPr lang="ru-MO" sz="1600" smtClean="0">
                <a:solidFill>
                  <a:srgbClr val="000000"/>
                </a:solidFill>
                <a:latin typeface="Times New Roman" panose="02020603050405020304" pitchFamily="18" charset="0"/>
              </a:rPr>
              <a:t>доступ </a:t>
            </a:r>
            <a:r>
              <a:rPr lang="ru-MO" sz="1600">
                <a:solidFill>
                  <a:srgbClr val="000000"/>
                </a:solidFill>
                <a:latin typeface="Times New Roman" panose="02020603050405020304" pitchFamily="18" charset="0"/>
              </a:rPr>
              <a:t>к содержимому памяти возможен в зависимости от местоположения (адреса), независимо от типа содержащейся </a:t>
            </a:r>
            <a:r>
              <a:rPr lang="ru-MO" sz="1600">
                <a:solidFill>
                  <a:srgbClr val="000000"/>
                </a:solidFill>
                <a:latin typeface="Times New Roman" panose="02020603050405020304" pitchFamily="18" charset="0"/>
              </a:rPr>
              <a:t>информации</a:t>
            </a:r>
            <a:r>
              <a:rPr lang="ru-MO" sz="1600" smtClean="0">
                <a:solidFill>
                  <a:srgbClr val="000000"/>
                </a:solidFill>
                <a:latin typeface="Times New Roman" panose="02020603050405020304" pitchFamily="18" charset="0"/>
              </a:rPr>
              <a:t>;</a:t>
            </a:r>
          </a:p>
          <a:p>
            <a:pPr marL="285750" indent="-285750">
              <a:buFontTx/>
              <a:buChar char="-"/>
            </a:pPr>
            <a:r>
              <a:rPr lang="ru-MO" sz="1600" smtClean="0">
                <a:solidFill>
                  <a:srgbClr val="000000"/>
                </a:solidFill>
                <a:latin typeface="Times New Roman" panose="02020603050405020304" pitchFamily="18" charset="0"/>
              </a:rPr>
              <a:t>выполнение </a:t>
            </a:r>
            <a:r>
              <a:rPr lang="ru-MO" sz="1600">
                <a:solidFill>
                  <a:srgbClr val="000000"/>
                </a:solidFill>
                <a:latin typeface="Times New Roman" panose="02020603050405020304" pitchFamily="18" charset="0"/>
              </a:rPr>
              <a:t>набора инструкций выполняется последовательно, путем считывания последовательных инструкций из памяти.</a:t>
            </a:r>
            <a:endParaRPr lang="en-US" sz="16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9868453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1837" y="0"/>
            <a:ext cx="6096000" cy="369332"/>
          </a:xfrm>
          <a:prstGeom prst="rect">
            <a:avLst/>
          </a:prstGeom>
        </p:spPr>
        <p:txBody>
          <a:bodyPr>
            <a:spAutoFit/>
          </a:bodyPr>
          <a:lstStyle/>
          <a:p>
            <a:pPr lvl="0">
              <a:spcAft>
                <a:spcPts val="0"/>
              </a:spcAft>
              <a:buSzPts val="1200"/>
            </a:pP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ТЕНДЕНЦИЯ В КОМПЬЮТЕРНОЙ АРХИТЕКТУРЕ</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Прямоугольник 2"/>
          <p:cNvSpPr/>
          <p:nvPr/>
        </p:nvSpPr>
        <p:spPr>
          <a:xfrm>
            <a:off x="0" y="369332"/>
            <a:ext cx="11878146" cy="3416320"/>
          </a:xfrm>
          <a:prstGeom prst="rect">
            <a:avLst/>
          </a:prstGeom>
        </p:spPr>
        <p:txBody>
          <a:bodyPr wrap="square">
            <a:spAutoFit/>
          </a:bodyPr>
          <a:lstStyle/>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 технологической точки зрения наиболее важными тенденциями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являются</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285750" indent="-285750" algn="just">
              <a:spcAft>
                <a:spcPts val="0"/>
              </a:spcAft>
              <a:buFontTx/>
              <a:buChar cha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степень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интеграции транзисторов на кристалле увеличивается прибл. 55% в год; Технология интеграции микропроцессоров эволюционировала с 10 микрон (1971) до 0,18 микрон в 2001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году</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285750" indent="-285750" algn="just">
              <a:spcAft>
                <a:spcPts val="0"/>
              </a:spcAft>
              <a:buFontTx/>
              <a:buChar cha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тактовая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частота также увеличивается на 50% в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год</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285750" indent="-285750" algn="just">
              <a:spcAft>
                <a:spcPts val="0"/>
              </a:spcAft>
              <a:buFontTx/>
              <a:buChar cha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для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памяти DRAM плотность интеграции увеличивается примерно на 40-50% в год, а соответствующее время доступа уменьшается на 3% в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год</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285750" indent="-285750" algn="just">
              <a:spcAft>
                <a:spcPts val="0"/>
              </a:spcAft>
              <a:buFontTx/>
              <a:buChar cha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сетевые технологии и производительность значительно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улучшены</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Можно сказать, что эти тенденции следуют закону Гордона Мура, соучредителя вместе с Обертом Нойсом из INTEL. В 1965 году он ввел в действие свой знаменитый закон: «Количество транзисторов в интегральных схемах будет удваиваться каждые два года». Это означает, что каждые 10 лет префикс измерения меняется, т.е. все увеличивается в 1000 раз. Действительно, если в 90-х у жестких дисков было 100 МБ, то в 2000 году у них было 100 ГБ. Тактовая частота в 1990 году составляла 8 МГц, в 2000 году — 1 ГГц и т. д.</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6" name="Прямоугольник 5"/>
          <p:cNvSpPr/>
          <p:nvPr/>
        </p:nvSpPr>
        <p:spPr>
          <a:xfrm>
            <a:off x="0" y="3785652"/>
            <a:ext cx="12192000" cy="2031325"/>
          </a:xfrm>
          <a:prstGeom prst="rect">
            <a:avLst/>
          </a:prstGeom>
        </p:spPr>
        <p:txBody>
          <a:bodyPr wrap="square">
            <a:spAutoFit/>
          </a:bodyPr>
          <a:lstStyle/>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Среди наиболее очевидных тенденций эволюции в архитектуре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отметим</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285750" indent="-285750" algn="just">
              <a:spcAft>
                <a:spcPts val="0"/>
              </a:spcAft>
              <a:buFont typeface="Arial" pitchFamily="34" charset="0"/>
              <a:buChar cha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эксплуатация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параллелизма на уровне инструкций и потоков как статическими (мягкими), так и динамическими (жесткими) методами; существуют также гибридные технологии, такие как процессор Intel Ithamium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IA-64</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285750" indent="-285750" algn="just">
              <a:spcAft>
                <a:spcPts val="0"/>
              </a:spcAft>
              <a:buFont typeface="Arial" pitchFamily="34" charset="0"/>
              <a:buChar cha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все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более и более эффективные структуры для ранжирования системы памяти с использованием усовершенствованной архитектуры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кэш-памяти</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285750" indent="-285750" algn="just">
              <a:spcAft>
                <a:spcPts val="0"/>
              </a:spcAft>
              <a:buFont typeface="Arial" pitchFamily="34" charset="0"/>
              <a:buChar cha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уменьшение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задержки критической программы с помощью методов прогнозирования;-использование микропроцессоров памяти Shered особенно в архитектуре серверов и графических станций.</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1653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4801314"/>
          </a:xfrm>
          <a:prstGeom prst="rect">
            <a:avLst/>
          </a:prstGeom>
        </p:spPr>
        <p:txBody>
          <a:bodyPr wrap="square">
            <a:spAutoFit/>
          </a:bodyPr>
          <a:lstStyle/>
          <a:p>
            <a:r>
              <a:rPr lang="ru-MO" b="1">
                <a:latin typeface="Times New Roman" panose="02020603050405020304" pitchFamily="18" charset="0"/>
                <a:cs typeface="Times New Roman" panose="02020603050405020304" pitchFamily="18" charset="0"/>
              </a:rPr>
              <a:t>Гарвардская архитектура и </a:t>
            </a:r>
            <a:r>
              <a:rPr lang="ru-MO" b="1">
                <a:latin typeface="Times New Roman" panose="02020603050405020304" pitchFamily="18" charset="0"/>
                <a:cs typeface="Times New Roman" panose="02020603050405020304" pitchFamily="18" charset="0"/>
              </a:rPr>
              <a:t>ее </a:t>
            </a:r>
            <a:r>
              <a:rPr lang="ru-MO" b="1" smtClean="0">
                <a:latin typeface="Times New Roman" panose="02020603050405020304" pitchFamily="18" charset="0"/>
                <a:cs typeface="Times New Roman" panose="02020603050405020304" pitchFamily="18" charset="0"/>
              </a:rPr>
              <a:t>преимущества</a:t>
            </a:r>
          </a:p>
          <a:p>
            <a:r>
              <a:rPr lang="ru-MO">
                <a:latin typeface="Times New Roman" panose="02020603050405020304" pitchFamily="18" charset="0"/>
                <a:cs typeface="Times New Roman" panose="02020603050405020304" pitchFamily="18" charset="0"/>
              </a:rPr>
              <a:t>При реализации микропроцессоров традиционно используются два подхода к построению </a:t>
            </a:r>
            <a:r>
              <a:rPr lang="ru-MO">
                <a:latin typeface="Times New Roman" panose="02020603050405020304" pitchFamily="18" charset="0"/>
                <a:cs typeface="Times New Roman" panose="02020603050405020304" pitchFamily="18" charset="0"/>
              </a:rPr>
              <a:t>архитектуры</a:t>
            </a:r>
            <a:r>
              <a:rPr lang="ru-MO" smtClean="0">
                <a:latin typeface="Times New Roman" panose="02020603050405020304" pitchFamily="18" charset="0"/>
                <a:cs typeface="Times New Roman" panose="02020603050405020304" pitchFamily="18" charset="0"/>
              </a:rPr>
              <a:t>:</a:t>
            </a:r>
          </a:p>
          <a:p>
            <a:r>
              <a:rPr lang="ru-MO" smtClean="0">
                <a:latin typeface="Times New Roman" panose="02020603050405020304" pitchFamily="18" charset="0"/>
                <a:cs typeface="Times New Roman" panose="02020603050405020304" pitchFamily="18" charset="0"/>
              </a:rPr>
              <a:t>Архитектура </a:t>
            </a:r>
            <a:r>
              <a:rPr lang="ru-MO">
                <a:latin typeface="Times New Roman" panose="02020603050405020304" pitchFamily="18" charset="0"/>
                <a:cs typeface="Times New Roman" panose="02020603050405020304" pitchFamily="18" charset="0"/>
              </a:rPr>
              <a:t>фон </a:t>
            </a:r>
            <a:r>
              <a:rPr lang="ru-MO" smtClean="0">
                <a:latin typeface="Times New Roman" panose="02020603050405020304" pitchFamily="18" charset="0"/>
                <a:cs typeface="Times New Roman" panose="02020603050405020304" pitchFamily="18" charset="0"/>
              </a:rPr>
              <a:t>Неймана</a:t>
            </a:r>
          </a:p>
          <a:p>
            <a:r>
              <a:rPr lang="ru-MO" smtClean="0">
                <a:latin typeface="Times New Roman" panose="02020603050405020304" pitchFamily="18" charset="0"/>
                <a:cs typeface="Times New Roman" panose="02020603050405020304" pitchFamily="18" charset="0"/>
              </a:rPr>
              <a:t>Гарвардская архитектура</a:t>
            </a:r>
          </a:p>
          <a:p>
            <a:r>
              <a:rPr lang="ru-MO">
                <a:latin typeface="Times New Roman" panose="02020603050405020304" pitchFamily="18" charset="0"/>
                <a:cs typeface="Times New Roman" panose="02020603050405020304" pitchFamily="18" charset="0"/>
              </a:rPr>
              <a:t>Архитектура фон Неймана использует гомогенную память микропроцессора. В эту память могут быть записаны различные программы. В этом случае с ними как с данными работает специальная программа загрузки. Затем этим программам можно передать управление и они уже начинают выполнять свой алгоритм. При таком подходе к микропроцессорному управлению удается добиться максимальной гибкости микропроцессорной системы.Недостатком архитектуры фон Неймана является возможность непреднамеренного нарушения работоспособности системы (программные ошибки) и преднамеренного нарушения ее работы (вирусная атака). В гарвардской архитектуре принципиально различаются два типа памяти </a:t>
            </a:r>
            <a:r>
              <a:rPr lang="ru-MO">
                <a:latin typeface="Times New Roman" panose="02020603050405020304" pitchFamily="18" charset="0"/>
                <a:cs typeface="Times New Roman" panose="02020603050405020304" pitchFamily="18" charset="0"/>
              </a:rPr>
              <a:t>микропроцессора</a:t>
            </a:r>
            <a:r>
              <a:rPr lang="ru-MO" smtClean="0">
                <a:latin typeface="Times New Roman" panose="02020603050405020304" pitchFamily="18" charset="0"/>
                <a:cs typeface="Times New Roman" panose="02020603050405020304" pitchFamily="18" charset="0"/>
              </a:rPr>
              <a:t>:</a:t>
            </a:r>
          </a:p>
          <a:p>
            <a:r>
              <a:rPr lang="ru-MO" smtClean="0">
                <a:solidFill>
                  <a:srgbClr val="141414"/>
                </a:solidFill>
                <a:latin typeface="Times New Roman" panose="02020603050405020304" pitchFamily="18" charset="0"/>
                <a:cs typeface="Times New Roman" panose="02020603050405020304" pitchFamily="18" charset="0"/>
              </a:rPr>
              <a:t>Память </a:t>
            </a:r>
            <a:r>
              <a:rPr lang="ru-MO">
                <a:solidFill>
                  <a:srgbClr val="141414"/>
                </a:solidFill>
                <a:latin typeface="Times New Roman" panose="02020603050405020304" pitchFamily="18" charset="0"/>
                <a:cs typeface="Times New Roman" panose="02020603050405020304" pitchFamily="18" charset="0"/>
              </a:rPr>
              <a:t>программ (для хранения инструкций </a:t>
            </a:r>
            <a:r>
              <a:rPr lang="ru-MO">
                <a:solidFill>
                  <a:srgbClr val="141414"/>
                </a:solidFill>
                <a:latin typeface="Times New Roman" panose="02020603050405020304" pitchFamily="18" charset="0"/>
                <a:cs typeface="Times New Roman" panose="02020603050405020304" pitchFamily="18" charset="0"/>
              </a:rPr>
              <a:t>микропроцессора</a:t>
            </a:r>
            <a:r>
              <a:rPr lang="ru-MO" smtClean="0">
                <a:solidFill>
                  <a:srgbClr val="141414"/>
                </a:solidFill>
                <a:latin typeface="Times New Roman" panose="02020603050405020304" pitchFamily="18" charset="0"/>
                <a:cs typeface="Times New Roman" panose="02020603050405020304" pitchFamily="18" charset="0"/>
              </a:rPr>
              <a:t>)</a:t>
            </a:r>
          </a:p>
          <a:p>
            <a:r>
              <a:rPr lang="ru-MO" smtClean="0">
                <a:solidFill>
                  <a:srgbClr val="141414"/>
                </a:solidFill>
                <a:latin typeface="Times New Roman" panose="02020603050405020304" pitchFamily="18" charset="0"/>
                <a:cs typeface="Times New Roman" panose="02020603050405020304" pitchFamily="18" charset="0"/>
              </a:rPr>
              <a:t>Память </a:t>
            </a:r>
            <a:r>
              <a:rPr lang="ru-MO">
                <a:solidFill>
                  <a:srgbClr val="141414"/>
                </a:solidFill>
                <a:latin typeface="Times New Roman" panose="02020603050405020304" pitchFamily="18" charset="0"/>
                <a:cs typeface="Times New Roman" panose="02020603050405020304" pitchFamily="18" charset="0"/>
              </a:rPr>
              <a:t>данных (для временного хранения и обработки </a:t>
            </a:r>
            <a:r>
              <a:rPr lang="ru-MO">
                <a:solidFill>
                  <a:srgbClr val="141414"/>
                </a:solidFill>
                <a:latin typeface="Times New Roman" panose="02020603050405020304" pitchFamily="18" charset="0"/>
                <a:cs typeface="Times New Roman" panose="02020603050405020304" pitchFamily="18" charset="0"/>
              </a:rPr>
              <a:t>переменных</a:t>
            </a:r>
            <a:r>
              <a:rPr lang="ru-MO" smtClean="0">
                <a:solidFill>
                  <a:srgbClr val="141414"/>
                </a:solidFill>
                <a:latin typeface="Times New Roman" panose="02020603050405020304" pitchFamily="18" charset="0"/>
                <a:cs typeface="Times New Roman" panose="02020603050405020304" pitchFamily="18" charset="0"/>
              </a:rPr>
              <a:t>)</a:t>
            </a:r>
          </a:p>
          <a:p>
            <a:r>
              <a:rPr lang="ru-MO">
                <a:latin typeface="Times New Roman" panose="02020603050405020304" pitchFamily="18" charset="0"/>
                <a:cs typeface="Times New Roman" panose="02020603050405020304" pitchFamily="18" charset="0"/>
              </a:rPr>
              <a:t>В гарвардской архитектуре принципиально невозможно выполнить операцию записи в память программ, что исключает возможность случайного уничтожения управляющей программы в случае программных ошибок, при работе с данными или атак третьих лиц. Кроме того, для памяти программ и памяти данных организована индивидуальная шина обмена данными (системная шина).</a:t>
            </a:r>
            <a:endParaRPr lang="en-US" dirty="0">
              <a:effectLst/>
              <a:latin typeface="Times New Roman" panose="02020603050405020304" pitchFamily="18" charset="0"/>
              <a:cs typeface="Times New Roman" panose="02020603050405020304" pitchFamily="18" charset="0"/>
            </a:endParaRPr>
          </a:p>
        </p:txBody>
      </p:sp>
      <p:pic>
        <p:nvPicPr>
          <p:cNvPr id="1026" name="Picture 2" descr="Arhitectura von Neumann - Despre calculator de Casandr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48170" y="4537672"/>
            <a:ext cx="5410091" cy="23203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9651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1950573" cy="4247317"/>
          </a:xfrm>
          <a:prstGeom prst="rect">
            <a:avLst/>
          </a:prstGeom>
        </p:spPr>
        <p:txBody>
          <a:bodyPr wrap="square">
            <a:spAutoFit/>
          </a:bodyPr>
          <a:lstStyle/>
          <a:p>
            <a:pPr algn="just"/>
            <a:r>
              <a:rPr lang="ru-MO">
                <a:solidFill>
                  <a:srgbClr val="404040"/>
                </a:solidFill>
                <a:latin typeface="Times New Roman" panose="02020603050405020304" pitchFamily="18" charset="0"/>
                <a:cs typeface="Times New Roman" panose="02020603050405020304" pitchFamily="18" charset="0"/>
              </a:rPr>
              <a:t>Эти характеристики определили область Гарвардской архитектуры. Гарвардская архитектура используется в микроконтроллерах и сигнальных процессорах. где необходимо обеспечить высокую надежность оборудования. Архитектура сигнального процессора в Гарварде завершена с использованием микропроцессорного операционного блока с тремя шинами. Трехшинная архитектура позволяет операторскому блоку совмещать операции чтения двух операндов с записью результатов команд в память микропроцессора. Это значительно увеличивает производительность сигнального микропроцессора без увеличения тактовой частоты.Модифицированная гарвардская структура используется в современных чипах сигнальных процессоров. Еще дальше по пути удешевления кристалла за счет уменьшения площади, занимаемой системными шинами, пошли производители монокристаллов компьютеров — микроконтроллеров. Эти чипы используют шинную систему для передачи команд и данных (модифицированная гарвардская архитектура) и внутри кристалла.Процессорам сигнализации часто требуется несколько внутренних шин для реализации таких алгоритмов, как быстрое преобразование Фурье и цифровая фильтрация. Обычно используются две шины данных: шина записи данных и шина чтения команд. Одна из таких микропроцессорных структур получила название Гарвардской расширенной архитектуры. Такой подход практикуют производители сигнальных процессоров — Analog Devices (семейство сигнальных процессоров Blackfin и Tiger Shark), Texas Instrunents (семейство сигнальных процессоров C5000™ DSP и C6000™ DSP), Freescale (семейство DSP56K MSC8251 и сигнальных процессоров).</a:t>
            </a:r>
            <a:endParaRPr lang="en-US" dirty="0">
              <a:solidFill>
                <a:srgbClr val="404040"/>
              </a:solidFill>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0" y="4084476"/>
            <a:ext cx="12192000" cy="2308324"/>
          </a:xfrm>
          <a:prstGeom prst="rect">
            <a:avLst/>
          </a:prstGeom>
        </p:spPr>
        <p:txBody>
          <a:bodyPr wrap="square">
            <a:spAutoFit/>
          </a:bodyPr>
          <a:lstStyle/>
          <a:p>
            <a:r>
              <a:rPr lang="ru-MO" sz="1600" b="1" u="sng">
                <a:solidFill>
                  <a:srgbClr val="1C1C1C"/>
                </a:solidFill>
                <a:latin typeface="Times New Roman" panose="02020603050405020304" pitchFamily="18" charset="0"/>
                <a:cs typeface="Times New Roman" panose="02020603050405020304" pitchFamily="18" charset="0"/>
              </a:rPr>
              <a:t>Как работает Гарвардская </a:t>
            </a:r>
            <a:r>
              <a:rPr lang="ru-MO" sz="1600" b="1" u="sng">
                <a:solidFill>
                  <a:srgbClr val="1C1C1C"/>
                </a:solidFill>
                <a:latin typeface="Times New Roman" panose="02020603050405020304" pitchFamily="18" charset="0"/>
                <a:cs typeface="Times New Roman" panose="02020603050405020304" pitchFamily="18" charset="0"/>
              </a:rPr>
              <a:t>архитектура</a:t>
            </a:r>
            <a:r>
              <a:rPr lang="ru-MO" sz="1600" b="1" u="sng" smtClean="0">
                <a:solidFill>
                  <a:srgbClr val="1C1C1C"/>
                </a:solidFill>
                <a:latin typeface="Times New Roman" panose="02020603050405020304" pitchFamily="18" charset="0"/>
                <a:cs typeface="Times New Roman" panose="02020603050405020304" pitchFamily="18" charset="0"/>
              </a:rPr>
              <a:t>?</a:t>
            </a:r>
          </a:p>
          <a:p>
            <a:r>
              <a:rPr lang="ru-MO" sz="1600" smtClean="0">
                <a:solidFill>
                  <a:srgbClr val="1C1C1C"/>
                </a:solidFill>
                <a:latin typeface="Times New Roman" panose="02020603050405020304" pitchFamily="18" charset="0"/>
                <a:cs typeface="Times New Roman" panose="02020603050405020304" pitchFamily="18" charset="0"/>
              </a:rPr>
              <a:t>Гарвардская </a:t>
            </a:r>
            <a:r>
              <a:rPr lang="ru-MO" sz="1600">
                <a:solidFill>
                  <a:srgbClr val="1C1C1C"/>
                </a:solidFill>
                <a:latin typeface="Times New Roman" panose="02020603050405020304" pitchFamily="18" charset="0"/>
                <a:cs typeface="Times New Roman" panose="02020603050405020304" pitchFamily="18" charset="0"/>
              </a:rPr>
              <a:t>архитектура имеет разные адресные области памяти для программы и данных.Это приводит к возможности спроектировать схему таким образом, что шина и схема управления могут использоваться для управления потоком информации из памяти программ, а отдельная - для управления потоком информации в память данных.Использование отдельных шин означает, что программа может быть извлечена и выполнена без прерывания случайной передачей данных в память данных.Например, в простой версии этой архитектуры блок восстановления программы может быть занят поиском следующей инструкции в программной последовательности и в то же время выполнением операции передачи данных, которая могла быть частью предыдущей программной инструкции. .На этом уровне гарвардская архитектура имеет ограничение, потому что вообще невозможно поместить программный код в память данных и запустить его оттуда.</a:t>
            </a:r>
            <a:endParaRPr lang="en-US" sz="1600" dirty="0"/>
          </a:p>
        </p:txBody>
      </p:sp>
    </p:spTree>
    <p:extLst>
      <p:ext uri="{BB962C8B-B14F-4D97-AF65-F5344CB8AC3E}">
        <p14:creationId xmlns:p14="http://schemas.microsoft.com/office/powerpoint/2010/main" val="367055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740307"/>
          </a:xfrm>
          <a:prstGeom prst="rect">
            <a:avLst/>
          </a:prstGeom>
        </p:spPr>
        <p:txBody>
          <a:bodyPr wrap="square">
            <a:spAutoFit/>
          </a:bodyPr>
          <a:lstStyle/>
          <a:p>
            <a:r>
              <a:rPr lang="ru-MO" b="1">
                <a:solidFill>
                  <a:srgbClr val="1C1C1C"/>
                </a:solidFill>
                <a:latin typeface="Times New Roman" panose="02020603050405020304" pitchFamily="18" charset="0"/>
                <a:cs typeface="Times New Roman" panose="02020603050405020304" pitchFamily="18" charset="0"/>
              </a:rPr>
              <a:t>Дополнения </a:t>
            </a:r>
            <a:r>
              <a:rPr lang="ru-MO" b="1">
                <a:solidFill>
                  <a:srgbClr val="1C1C1C"/>
                </a:solidFill>
                <a:latin typeface="Times New Roman" panose="02020603050405020304" pitchFamily="18" charset="0"/>
                <a:cs typeface="Times New Roman" panose="02020603050405020304" pitchFamily="18" charset="0"/>
              </a:rPr>
              <a:t>к </a:t>
            </a:r>
            <a:r>
              <a:rPr lang="ru-MO" b="1" smtClean="0">
                <a:solidFill>
                  <a:srgbClr val="1C1C1C"/>
                </a:solidFill>
                <a:latin typeface="Times New Roman" panose="02020603050405020304" pitchFamily="18" charset="0"/>
                <a:cs typeface="Times New Roman" panose="02020603050405020304" pitchFamily="18" charset="0"/>
              </a:rPr>
              <a:t>архитектуре</a:t>
            </a:r>
          </a:p>
          <a:p>
            <a:r>
              <a:rPr lang="ru-MO">
                <a:solidFill>
                  <a:srgbClr val="000000"/>
                </a:solidFill>
                <a:latin typeface="Times New Roman" panose="02020603050405020304" pitchFamily="18" charset="0"/>
                <a:cs typeface="Times New Roman" panose="02020603050405020304" pitchFamily="18" charset="0"/>
              </a:rPr>
              <a:t>К простой форме гарвардской архитектуры можно добавить множество более сложных вариантов.Распространенным дополнением является добавление кэша инструкций к шине данных программы, что позволяет исполнителю инструкций быстрее получить доступ к следующему шагу в программе без необходимости обращаться к более медленной памяти, чтобы перейти к шагу. программу по мере </a:t>
            </a:r>
            <a:r>
              <a:rPr lang="ru-MO">
                <a:solidFill>
                  <a:srgbClr val="000000"/>
                </a:solidFill>
                <a:latin typeface="Times New Roman" panose="02020603050405020304" pitchFamily="18" charset="0"/>
                <a:cs typeface="Times New Roman" panose="02020603050405020304" pitchFamily="18" charset="0"/>
              </a:rPr>
              <a:t>необходимости</a:t>
            </a:r>
            <a:r>
              <a:rPr lang="ru-MO" smtClean="0">
                <a:solidFill>
                  <a:srgbClr val="000000"/>
                </a:solidFill>
                <a:latin typeface="Times New Roman" panose="02020603050405020304" pitchFamily="18" charset="0"/>
                <a:cs typeface="Times New Roman" panose="02020603050405020304" pitchFamily="18" charset="0"/>
              </a:rPr>
              <a:t>.</a:t>
            </a:r>
          </a:p>
          <a:p>
            <a:r>
              <a:rPr lang="ru-MO" b="1">
                <a:solidFill>
                  <a:srgbClr val="1C1C1C"/>
                </a:solidFill>
                <a:latin typeface="Times New Roman" panose="02020603050405020304" pitchFamily="18" charset="0"/>
                <a:cs typeface="Times New Roman" panose="02020603050405020304" pitchFamily="18" charset="0"/>
              </a:rPr>
              <a:t>Адреса </a:t>
            </a:r>
            <a:r>
              <a:rPr lang="ru-MO" b="1" smtClean="0">
                <a:solidFill>
                  <a:srgbClr val="1C1C1C"/>
                </a:solidFill>
                <a:latin typeface="Times New Roman" panose="02020603050405020304" pitchFamily="18" charset="0"/>
                <a:cs typeface="Times New Roman" panose="02020603050405020304" pitchFamily="18" charset="0"/>
              </a:rPr>
              <a:t>памяти</a:t>
            </a:r>
          </a:p>
          <a:p>
            <a:r>
              <a:rPr lang="ru-MO">
                <a:solidFill>
                  <a:srgbClr val="000000"/>
                </a:solidFill>
                <a:latin typeface="Times New Roman" panose="02020603050405020304" pitchFamily="18" charset="0"/>
                <a:cs typeface="Times New Roman" panose="02020603050405020304" pitchFamily="18" charset="0"/>
              </a:rPr>
              <a:t>Гарвардский компьютер имеет разные области адресов данных и инструкции: один адрес инструкции — это не то же самое, что и один адрес данных.Адрес инструкции 1 может содержать 24-битное значение, тогда как адрес данных 1 может указывать на 8-битный байт, который не является частью этого 24-битного </a:t>
            </a:r>
            <a:r>
              <a:rPr lang="ru-MO">
                <a:solidFill>
                  <a:srgbClr val="000000"/>
                </a:solidFill>
                <a:latin typeface="Times New Roman" panose="02020603050405020304" pitchFamily="18" charset="0"/>
                <a:cs typeface="Times New Roman" panose="02020603050405020304" pitchFamily="18" charset="0"/>
              </a:rPr>
              <a:t>значения</a:t>
            </a:r>
            <a:r>
              <a:rPr lang="ru-MO" smtClean="0">
                <a:solidFill>
                  <a:srgbClr val="000000"/>
                </a:solidFill>
                <a:latin typeface="Times New Roman" panose="02020603050405020304" pitchFamily="18" charset="0"/>
                <a:cs typeface="Times New Roman" panose="02020603050405020304" pitchFamily="18" charset="0"/>
              </a:rPr>
              <a:t>.</a:t>
            </a:r>
          </a:p>
          <a:p>
            <a:r>
              <a:rPr lang="ru-MO" b="1">
                <a:solidFill>
                  <a:srgbClr val="1C1C1C"/>
                </a:solidFill>
                <a:latin typeface="Times New Roman" panose="02020603050405020304" pitchFamily="18" charset="0"/>
                <a:cs typeface="Times New Roman" panose="02020603050405020304" pitchFamily="18" charset="0"/>
              </a:rPr>
              <a:t>Система </a:t>
            </a:r>
            <a:r>
              <a:rPr lang="ru-MO" b="1" smtClean="0">
                <a:solidFill>
                  <a:srgbClr val="1C1C1C"/>
                </a:solidFill>
                <a:latin typeface="Times New Roman" panose="02020603050405020304" pitchFamily="18" charset="0"/>
                <a:cs typeface="Times New Roman" panose="02020603050405020304" pitchFamily="18" charset="0"/>
              </a:rPr>
              <a:t>памяти</a:t>
            </a:r>
          </a:p>
          <a:p>
            <a:r>
              <a:rPr lang="ru-MO">
                <a:solidFill>
                  <a:srgbClr val="000000"/>
                </a:solidFill>
                <a:latin typeface="Times New Roman" panose="02020603050405020304" pitchFamily="18" charset="0"/>
                <a:cs typeface="Times New Roman" panose="02020603050405020304" pitchFamily="18" charset="0"/>
              </a:rPr>
              <a:t>Поскольку имеется отдельная область памяти для инструкций и данных, разделяющая как сигналы, так и память для хранения кода и данных, это делает возможным одновременный доступ к каждой системе </a:t>
            </a:r>
            <a:r>
              <a:rPr lang="ru-MO">
                <a:solidFill>
                  <a:srgbClr val="000000"/>
                </a:solidFill>
                <a:latin typeface="Times New Roman" panose="02020603050405020304" pitchFamily="18" charset="0"/>
                <a:cs typeface="Times New Roman" panose="02020603050405020304" pitchFamily="18" charset="0"/>
              </a:rPr>
              <a:t>памяти</a:t>
            </a:r>
            <a:r>
              <a:rPr lang="ru-MO" smtClean="0">
                <a:solidFill>
                  <a:srgbClr val="000000"/>
                </a:solidFill>
                <a:latin typeface="Times New Roman" panose="02020603050405020304" pitchFamily="18" charset="0"/>
                <a:cs typeface="Times New Roman" panose="02020603050405020304" pitchFamily="18" charset="0"/>
              </a:rPr>
              <a:t>.</a:t>
            </a:r>
          </a:p>
          <a:p>
            <a:r>
              <a:rPr lang="ru-MO" b="1" u="sng" smtClean="0">
                <a:solidFill>
                  <a:srgbClr val="1C1C1C"/>
                </a:solidFill>
                <a:latin typeface="Times New Roman" panose="02020603050405020304" pitchFamily="18" charset="0"/>
                <a:cs typeface="Times New Roman" panose="02020603050405020304" pitchFamily="18" charset="0"/>
              </a:rPr>
              <a:t>Преимущество</a:t>
            </a:r>
          </a:p>
          <a:p>
            <a:pPr marL="285750" indent="-285750">
              <a:buFontTx/>
              <a:buChar char="-"/>
            </a:pPr>
            <a:r>
              <a:rPr lang="ru-MO" smtClean="0">
                <a:solidFill>
                  <a:srgbClr val="000000"/>
                </a:solidFill>
                <a:latin typeface="Times New Roman" panose="02020603050405020304" pitchFamily="18" charset="0"/>
                <a:cs typeface="Times New Roman" panose="02020603050405020304" pitchFamily="18" charset="0"/>
              </a:rPr>
              <a:t>Вероятность </a:t>
            </a:r>
            <a:r>
              <a:rPr lang="ru-MO">
                <a:solidFill>
                  <a:srgbClr val="000000"/>
                </a:solidFill>
                <a:latin typeface="Times New Roman" panose="02020603050405020304" pitchFamily="18" charset="0"/>
                <a:cs typeface="Times New Roman" panose="02020603050405020304" pitchFamily="18" charset="0"/>
              </a:rPr>
              <a:t>искажения при передаче меньше, поскольку данные и инструкции передаются по разным </a:t>
            </a:r>
            <a:r>
              <a:rPr lang="ru-MO">
                <a:solidFill>
                  <a:srgbClr val="000000"/>
                </a:solidFill>
                <a:latin typeface="Times New Roman" panose="02020603050405020304" pitchFamily="18" charset="0"/>
                <a:cs typeface="Times New Roman" panose="02020603050405020304" pitchFamily="18" charset="0"/>
              </a:rPr>
              <a:t>шинам</a:t>
            </a:r>
            <a:r>
              <a:rPr lang="ru-MO" smtClean="0">
                <a:solidFill>
                  <a:srgbClr val="000000"/>
                </a:solidFill>
                <a:latin typeface="Times New Roman" panose="02020603050405020304" pitchFamily="18" charset="0"/>
                <a:cs typeface="Times New Roman" panose="02020603050405020304" pitchFamily="18" charset="0"/>
              </a:rPr>
              <a:t>.</a:t>
            </a:r>
          </a:p>
          <a:p>
            <a:pPr marL="285750" indent="-285750">
              <a:buFontTx/>
              <a:buChar char="-"/>
            </a:pPr>
            <a:r>
              <a:rPr lang="ru-MO" smtClean="0">
                <a:solidFill>
                  <a:srgbClr val="000000"/>
                </a:solidFill>
                <a:latin typeface="Times New Roman" panose="02020603050405020304" pitchFamily="18" charset="0"/>
                <a:cs typeface="Times New Roman" panose="02020603050405020304" pitchFamily="18" charset="0"/>
              </a:rPr>
              <a:t>Доступ </a:t>
            </a:r>
            <a:r>
              <a:rPr lang="ru-MO">
                <a:solidFill>
                  <a:srgbClr val="000000"/>
                </a:solidFill>
                <a:latin typeface="Times New Roman" panose="02020603050405020304" pitchFamily="18" charset="0"/>
                <a:cs typeface="Times New Roman" panose="02020603050405020304" pitchFamily="18" charset="0"/>
              </a:rPr>
              <a:t>к данным и инструкциям осуществляется </a:t>
            </a:r>
            <a:r>
              <a:rPr lang="ru-MO">
                <a:solidFill>
                  <a:srgbClr val="000000"/>
                </a:solidFill>
                <a:latin typeface="Times New Roman" panose="02020603050405020304" pitchFamily="18" charset="0"/>
                <a:cs typeface="Times New Roman" panose="02020603050405020304" pitchFamily="18" charset="0"/>
              </a:rPr>
              <a:t>одинаково</a:t>
            </a:r>
            <a:r>
              <a:rPr lang="ru-MO" smtClean="0">
                <a:solidFill>
                  <a:srgbClr val="000000"/>
                </a:solidFill>
                <a:latin typeface="Times New Roman" panose="02020603050405020304" pitchFamily="18" charset="0"/>
                <a:cs typeface="Times New Roman" panose="02020603050405020304" pitchFamily="18" charset="0"/>
              </a:rPr>
              <a:t>.</a:t>
            </a:r>
          </a:p>
          <a:p>
            <a:pPr marL="285750" indent="-285750">
              <a:buFontTx/>
              <a:buChar char="-"/>
            </a:pPr>
            <a:r>
              <a:rPr lang="ru-MO" smtClean="0">
                <a:solidFill>
                  <a:srgbClr val="000000"/>
                </a:solidFill>
                <a:latin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cs typeface="Times New Roman" panose="02020603050405020304" pitchFamily="18" charset="0"/>
              </a:rPr>
              <a:t>Позволяет различные носители для хранения инструкций и данных. Например, вы можете поместить инструкции в дешевое ПЗУ, а данные — в дорогое </a:t>
            </a:r>
            <a:r>
              <a:rPr lang="ru-MO">
                <a:solidFill>
                  <a:srgbClr val="000000"/>
                </a:solidFill>
                <a:latin typeface="Times New Roman" panose="02020603050405020304" pitchFamily="18" charset="0"/>
                <a:cs typeface="Times New Roman" panose="02020603050405020304" pitchFamily="18" charset="0"/>
              </a:rPr>
              <a:t>ОЗУ</a:t>
            </a:r>
            <a:r>
              <a:rPr lang="ru-MO" smtClean="0">
                <a:solidFill>
                  <a:srgbClr val="000000"/>
                </a:solidFill>
                <a:latin typeface="Times New Roman" panose="02020603050405020304" pitchFamily="18" charset="0"/>
                <a:cs typeface="Times New Roman" panose="02020603050405020304" pitchFamily="18" charset="0"/>
              </a:rPr>
              <a:t>.</a:t>
            </a:r>
          </a:p>
          <a:p>
            <a:pPr marL="285750" indent="-285750">
              <a:buFontTx/>
              <a:buChar char="-"/>
            </a:pPr>
            <a:r>
              <a:rPr lang="ru-MO" smtClean="0">
                <a:solidFill>
                  <a:srgbClr val="000000"/>
                </a:solidFill>
                <a:latin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cs typeface="Times New Roman" panose="02020603050405020304" pitchFamily="18" charset="0"/>
              </a:rPr>
              <a:t>Две памяти могут использовать разные размеры ячеек, что позволяет эффективно использовать </a:t>
            </a:r>
            <a:r>
              <a:rPr lang="ru-MO">
                <a:solidFill>
                  <a:srgbClr val="000000"/>
                </a:solidFill>
                <a:latin typeface="Times New Roman" panose="02020603050405020304" pitchFamily="18" charset="0"/>
                <a:cs typeface="Times New Roman" panose="02020603050405020304" pitchFamily="18" charset="0"/>
              </a:rPr>
              <a:t>ресурсы</a:t>
            </a:r>
            <a:r>
              <a:rPr lang="ru-MO" smtClean="0">
                <a:solidFill>
                  <a:srgbClr val="000000"/>
                </a:solidFill>
                <a:latin typeface="Times New Roman" panose="02020603050405020304" pitchFamily="18" charset="0"/>
                <a:cs typeface="Times New Roman" panose="02020603050405020304" pitchFamily="18" charset="0"/>
              </a:rPr>
              <a:t>.</a:t>
            </a:r>
          </a:p>
          <a:p>
            <a:pPr marL="285750" indent="-285750">
              <a:buFontTx/>
              <a:buChar char="-"/>
            </a:pPr>
            <a:r>
              <a:rPr lang="ru-MO" smtClean="0">
                <a:solidFill>
                  <a:srgbClr val="000000"/>
                </a:solidFill>
                <a:latin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cs typeface="Times New Roman" panose="02020603050405020304" pitchFamily="18" charset="0"/>
              </a:rPr>
              <a:t>Имеет большую пропускную способность памяти, что более предсказуемо с отдельной памятью для инструкций и данных</a:t>
            </a:r>
            <a:r>
              <a:rPr lang="en-US" smtClean="0">
                <a:solidFill>
                  <a:srgbClr val="000000"/>
                </a:solidFill>
                <a:latin typeface="Times New Roman" panose="02020603050405020304" pitchFamily="18" charset="0"/>
                <a:cs typeface="Times New Roman" panose="02020603050405020304" pitchFamily="18" charset="0"/>
              </a:rPr>
              <a:t>.</a:t>
            </a:r>
            <a:endParaRPr lang="en-US" dirty="0">
              <a:solidFill>
                <a:srgbClr val="000000"/>
              </a:solidFill>
              <a:latin typeface="Times New Roman" panose="02020603050405020304" pitchFamily="18" charset="0"/>
              <a:cs typeface="Times New Roman" panose="02020603050405020304" pitchFamily="18" charset="0"/>
            </a:endParaRPr>
          </a:p>
          <a:p>
            <a:r>
              <a:rPr lang="ru-MO" b="1">
                <a:solidFill>
                  <a:srgbClr val="1C1C1C"/>
                </a:solidFill>
                <a:latin typeface="Times New Roman" panose="02020603050405020304" pitchFamily="18" charset="0"/>
                <a:cs typeface="Times New Roman" panose="02020603050405020304" pitchFamily="18" charset="0"/>
              </a:rPr>
              <a:t>Уровень </a:t>
            </a:r>
            <a:r>
              <a:rPr lang="ru-MO" b="1" smtClean="0">
                <a:solidFill>
                  <a:srgbClr val="1C1C1C"/>
                </a:solidFill>
                <a:latin typeface="Times New Roman" panose="02020603050405020304" pitchFamily="18" charset="0"/>
                <a:cs typeface="Times New Roman" panose="02020603050405020304" pitchFamily="18" charset="0"/>
              </a:rPr>
              <a:t>защиты</a:t>
            </a:r>
          </a:p>
          <a:p>
            <a:r>
              <a:rPr lang="ru-MO">
                <a:solidFill>
                  <a:srgbClr val="000000"/>
                </a:solidFill>
                <a:latin typeface="Times New Roman" panose="02020603050405020304" pitchFamily="18" charset="0"/>
                <a:cs typeface="Times New Roman" panose="02020603050405020304" pitchFamily="18" charset="0"/>
              </a:rPr>
              <a:t>В системах, не имеющих блока управления памятью, он обеспечивает дополнительный уровень защиты, поскольку данные не могут быть запущены как код, подвергая систему множеству проблем, таких как переполнение буфера.Вот почему он популярен для небольших встроенных систем, таких как микроволновая печь или часы.</a:t>
            </a:r>
            <a:endParaRPr lang="en-US"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27261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17693"/>
            <a:ext cx="12192000" cy="6186309"/>
          </a:xfrm>
          <a:prstGeom prst="rect">
            <a:avLst/>
          </a:prstGeom>
        </p:spPr>
        <p:txBody>
          <a:bodyPr wrap="square">
            <a:spAutoFit/>
          </a:bodyPr>
          <a:lstStyle/>
          <a:p>
            <a:r>
              <a:rPr lang="ru-MO" b="1">
                <a:solidFill>
                  <a:srgbClr val="1C1C1C"/>
                </a:solidFill>
                <a:latin typeface="Times New Roman" panose="02020603050405020304" pitchFamily="18" charset="0"/>
                <a:cs typeface="Times New Roman" panose="02020603050405020304" pitchFamily="18" charset="0"/>
              </a:rPr>
              <a:t>Более </a:t>
            </a:r>
            <a:r>
              <a:rPr lang="ru-MO" b="1">
                <a:solidFill>
                  <a:srgbClr val="1C1C1C"/>
                </a:solidFill>
                <a:latin typeface="Times New Roman" panose="02020603050405020304" pitchFamily="18" charset="0"/>
                <a:cs typeface="Times New Roman" panose="02020603050405020304" pitchFamily="18" charset="0"/>
              </a:rPr>
              <a:t>высокая </a:t>
            </a:r>
            <a:r>
              <a:rPr lang="ru-MO" b="1" smtClean="0">
                <a:solidFill>
                  <a:srgbClr val="1C1C1C"/>
                </a:solidFill>
                <a:latin typeface="Times New Roman" panose="02020603050405020304" pitchFamily="18" charset="0"/>
                <a:cs typeface="Times New Roman" panose="02020603050405020304" pitchFamily="18" charset="0"/>
              </a:rPr>
              <a:t>скорость</a:t>
            </a:r>
          </a:p>
          <a:p>
            <a:r>
              <a:rPr lang="ru-MO">
                <a:solidFill>
                  <a:srgbClr val="000000"/>
                </a:solidFill>
                <a:latin typeface="Times New Roman" panose="02020603050405020304" pitchFamily="18" charset="0"/>
                <a:cs typeface="Times New Roman" panose="02020603050405020304" pitchFamily="18" charset="0"/>
              </a:rPr>
              <a:t>Гарвардская архитектура может читать инструкции, а также одновременно обращаться к памяти данных с высокой скоростью.Он обеспечивает более высокую производительность, поскольку позволяет одновременно хранить данные и инструкции в отдельных блоках памяти и передавать их по разным шинам.Гарвардская архитектура обычно помогает компьютеру с определенным уровнем сложности работать быстрее, чем архитектура фон Неймана, если нет необходимости в совместном использовании ресурсов между кодом и памятью данных.Если ограничения контактов или другие факторы вынуждают использовать одну шину для доступа к обоим слотам памяти, эти преимущества могут быть в значительной степени сведены на </a:t>
            </a:r>
            <a:r>
              <a:rPr lang="ru-MO">
                <a:solidFill>
                  <a:srgbClr val="000000"/>
                </a:solidFill>
                <a:latin typeface="Times New Roman" panose="02020603050405020304" pitchFamily="18" charset="0"/>
                <a:cs typeface="Times New Roman" panose="02020603050405020304" pitchFamily="18" charset="0"/>
              </a:rPr>
              <a:t>нет</a:t>
            </a:r>
            <a:r>
              <a:rPr lang="ru-MO" smtClean="0">
                <a:solidFill>
                  <a:srgbClr val="000000"/>
                </a:solidFill>
                <a:latin typeface="Times New Roman" panose="02020603050405020304" pitchFamily="18" charset="0"/>
                <a:cs typeface="Times New Roman" panose="02020603050405020304" pitchFamily="18" charset="0"/>
              </a:rPr>
              <a:t>.</a:t>
            </a:r>
          </a:p>
          <a:p>
            <a:endParaRPr lang="x-none" b="1" u="sng" dirty="0" smtClean="0">
              <a:solidFill>
                <a:srgbClr val="1C1C1C"/>
              </a:solidFill>
              <a:latin typeface="Times New Roman" panose="02020603050405020304" pitchFamily="18" charset="0"/>
              <a:cs typeface="Times New Roman" panose="02020603050405020304" pitchFamily="18" charset="0"/>
            </a:endParaRPr>
          </a:p>
          <a:p>
            <a:r>
              <a:rPr lang="ru-MO" b="1" u="sng" smtClean="0">
                <a:solidFill>
                  <a:srgbClr val="1C1C1C"/>
                </a:solidFill>
                <a:latin typeface="Times New Roman" panose="02020603050405020304" pitchFamily="18" charset="0"/>
                <a:cs typeface="Times New Roman" panose="02020603050405020304" pitchFamily="18" charset="0"/>
              </a:rPr>
              <a:t>Недостаток</a:t>
            </a:r>
          </a:p>
          <a:p>
            <a:r>
              <a:rPr lang="ru-MO" b="1">
                <a:solidFill>
                  <a:srgbClr val="1C1C1C"/>
                </a:solidFill>
                <a:latin typeface="Times New Roman" panose="02020603050405020304" pitchFamily="18" charset="0"/>
                <a:cs typeface="Times New Roman" panose="02020603050405020304" pitchFamily="18" charset="0"/>
              </a:rPr>
              <a:t>Сложность и более </a:t>
            </a:r>
            <a:r>
              <a:rPr lang="ru-MO" b="1">
                <a:solidFill>
                  <a:srgbClr val="1C1C1C"/>
                </a:solidFill>
                <a:latin typeface="Times New Roman" panose="02020603050405020304" pitchFamily="18" charset="0"/>
                <a:cs typeface="Times New Roman" panose="02020603050405020304" pitchFamily="18" charset="0"/>
              </a:rPr>
              <a:t>высокие </a:t>
            </a:r>
            <a:r>
              <a:rPr lang="ru-MO" b="1" smtClean="0">
                <a:solidFill>
                  <a:srgbClr val="1C1C1C"/>
                </a:solidFill>
                <a:latin typeface="Times New Roman" panose="02020603050405020304" pitchFamily="18" charset="0"/>
                <a:cs typeface="Times New Roman" panose="02020603050405020304" pitchFamily="18" charset="0"/>
              </a:rPr>
              <a:t>затраты</a:t>
            </a:r>
          </a:p>
          <a:p>
            <a:r>
              <a:rPr lang="ru-MO">
                <a:solidFill>
                  <a:srgbClr val="000000"/>
                </a:solidFill>
                <a:latin typeface="Times New Roman" panose="02020603050405020304" pitchFamily="18" charset="0"/>
                <a:cs typeface="Times New Roman" panose="02020603050405020304" pitchFamily="18" charset="0"/>
              </a:rPr>
              <a:t>Проблема гарвардской архитектуры в ее сложности и дороговизне, ведь вместо одной шины данных теперь нужны две.Производство двухшинного компьютера намного дороже и требует больше времени. Нужен двухшинный блок управления, более сложный, трудоемкий и дорогой в разработке.Это означает более сложную реализацию для производителей. Для этого требуется больше контактов на ЦП, более сложная материнская плата и приходится дублировать микросхемы ОЗУ, а также более сложная конструкция </a:t>
            </a:r>
            <a:r>
              <a:rPr lang="ru-MO">
                <a:solidFill>
                  <a:srgbClr val="000000"/>
                </a:solidFill>
                <a:latin typeface="Times New Roman" panose="02020603050405020304" pitchFamily="18" charset="0"/>
                <a:cs typeface="Times New Roman" panose="02020603050405020304" pitchFamily="18" charset="0"/>
              </a:rPr>
              <a:t>кэш-памяти</a:t>
            </a:r>
            <a:r>
              <a:rPr lang="ru-MO" smtClean="0">
                <a:solidFill>
                  <a:srgbClr val="000000"/>
                </a:solidFill>
                <a:latin typeface="Times New Roman" panose="02020603050405020304" pitchFamily="18" charset="0"/>
                <a:cs typeface="Times New Roman" panose="02020603050405020304" pitchFamily="18" charset="0"/>
              </a:rPr>
              <a:t>.</a:t>
            </a:r>
          </a:p>
          <a:p>
            <a:r>
              <a:rPr lang="ru-MO" b="1">
                <a:solidFill>
                  <a:srgbClr val="1C1C1C"/>
                </a:solidFill>
                <a:latin typeface="Times New Roman" panose="02020603050405020304" pitchFamily="18" charset="0"/>
                <a:cs typeface="Times New Roman" panose="02020603050405020304" pitchFamily="18" charset="0"/>
              </a:rPr>
              <a:t>Уменьшенное </a:t>
            </a:r>
            <a:r>
              <a:rPr lang="ru-MO" b="1" smtClean="0">
                <a:solidFill>
                  <a:srgbClr val="1C1C1C"/>
                </a:solidFill>
                <a:latin typeface="Times New Roman" panose="02020603050405020304" pitchFamily="18" charset="0"/>
                <a:cs typeface="Times New Roman" panose="02020603050405020304" pitchFamily="18" charset="0"/>
              </a:rPr>
              <a:t>использование</a:t>
            </a:r>
          </a:p>
          <a:p>
            <a:r>
              <a:rPr lang="ru-MO">
                <a:solidFill>
                  <a:srgbClr val="000000"/>
                </a:solidFill>
                <a:latin typeface="Times New Roman" panose="02020603050405020304" pitchFamily="18" charset="0"/>
                <a:cs typeface="Times New Roman" panose="02020603050405020304" pitchFamily="18" charset="0"/>
              </a:rPr>
              <a:t>Гарвардская архитектура не получила широкого распространения, что усложняет ее реализацию. Вот почему он редко используется вне процессора.Однако эта архитектура иногда используется в ЦП для управления его </a:t>
            </a:r>
            <a:r>
              <a:rPr lang="ru-MO">
                <a:solidFill>
                  <a:srgbClr val="000000"/>
                </a:solidFill>
                <a:latin typeface="Times New Roman" panose="02020603050405020304" pitchFamily="18" charset="0"/>
                <a:cs typeface="Times New Roman" panose="02020603050405020304" pitchFamily="18" charset="0"/>
              </a:rPr>
              <a:t>кешем</a:t>
            </a:r>
            <a:r>
              <a:rPr lang="ru-MO" smtClean="0">
                <a:solidFill>
                  <a:srgbClr val="000000"/>
                </a:solidFill>
                <a:latin typeface="Times New Roman" panose="02020603050405020304" pitchFamily="18" charset="0"/>
                <a:cs typeface="Times New Roman" panose="02020603050405020304" pitchFamily="18" charset="0"/>
              </a:rPr>
              <a:t>.</a:t>
            </a:r>
          </a:p>
          <a:p>
            <a:r>
              <a:rPr lang="ru-MO" b="1">
                <a:solidFill>
                  <a:srgbClr val="1C1C1C"/>
                </a:solidFill>
                <a:latin typeface="Times New Roman" panose="02020603050405020304" pitchFamily="18" charset="0"/>
                <a:cs typeface="Times New Roman" panose="02020603050405020304" pitchFamily="18" charset="0"/>
              </a:rPr>
              <a:t>Неправильное </a:t>
            </a:r>
            <a:r>
              <a:rPr lang="ru-MO" b="1">
                <a:solidFill>
                  <a:srgbClr val="1C1C1C"/>
                </a:solidFill>
                <a:latin typeface="Times New Roman" panose="02020603050405020304" pitchFamily="18" charset="0"/>
                <a:cs typeface="Times New Roman" panose="02020603050405020304" pitchFamily="18" charset="0"/>
              </a:rPr>
              <a:t>использование </a:t>
            </a:r>
            <a:r>
              <a:rPr lang="ru-MO" b="1" smtClean="0">
                <a:solidFill>
                  <a:srgbClr val="1C1C1C"/>
                </a:solidFill>
                <a:latin typeface="Times New Roman" panose="02020603050405020304" pitchFamily="18" charset="0"/>
                <a:cs typeface="Times New Roman" panose="02020603050405020304" pitchFamily="18" charset="0"/>
              </a:rPr>
              <a:t>памяти</a:t>
            </a:r>
          </a:p>
          <a:p>
            <a:r>
              <a:rPr lang="ru-MO">
                <a:solidFill>
                  <a:srgbClr val="000000"/>
                </a:solidFill>
                <a:latin typeface="Times New Roman" panose="02020603050405020304" pitchFamily="18" charset="0"/>
                <a:cs typeface="Times New Roman" panose="02020603050405020304" pitchFamily="18" charset="0"/>
              </a:rPr>
              <a:t>Когда в памяти данных есть свободное место, его нельзя использовать для хранения инструкций и наоборот.Поэтому особые воспоминания, посвященные каждому из них, должны быть тщательно сбалансированы при их изготовлении.</a:t>
            </a:r>
            <a:endParaRPr lang="en-US" dirty="0"/>
          </a:p>
        </p:txBody>
      </p:sp>
    </p:spTree>
    <p:extLst>
      <p:ext uri="{BB962C8B-B14F-4D97-AF65-F5344CB8AC3E}">
        <p14:creationId xmlns:p14="http://schemas.microsoft.com/office/powerpoint/2010/main" val="850269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2204321" cy="369332"/>
          </a:xfrm>
          <a:prstGeom prst="rect">
            <a:avLst/>
          </a:prstGeom>
        </p:spPr>
        <p:txBody>
          <a:bodyPr wrap="none">
            <a:spAutoFit/>
          </a:bodyPr>
          <a:lstStyle/>
          <a:p>
            <a:pPr lvl="0">
              <a:spcAft>
                <a:spcPts val="0"/>
              </a:spcAft>
              <a:buSzPts val="1200"/>
            </a:pPr>
            <a:r>
              <a:rPr lang="ru-MO"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Машина </a:t>
            </a: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Тьюринга</a:t>
            </a:r>
            <a:endPar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Прямоугольник 4"/>
          <p:cNvSpPr/>
          <p:nvPr/>
        </p:nvSpPr>
        <p:spPr>
          <a:xfrm>
            <a:off x="0" y="369332"/>
            <a:ext cx="12192000" cy="2862322"/>
          </a:xfrm>
          <a:prstGeom prst="rect">
            <a:avLst/>
          </a:prstGeom>
        </p:spPr>
        <p:txBody>
          <a:bodyPr wrap="square">
            <a:spAutoFit/>
          </a:bodyPr>
          <a:lstStyle/>
          <a:p>
            <a:pPr indent="450215" algn="just">
              <a:spcAft>
                <a:spcPts val="0"/>
              </a:spcAft>
            </a:pPr>
            <a:r>
              <a:rPr lang="ro-R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1936 году английский математик Аллан Тьюринг создал абстрактный автомат для работы с вычислимыми числами. Вычислимое число — это число, десятичная часть которого может быть определена за конечное число итераций.Автомат был синтезирован на основе следующих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гипотез</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Автомат имеет конечное число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состояний</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Машина все время находится в состоянии i, 1≤i≥n, после чего  в следующий раз, когда он окажется в состоянии j, 1≤j≥</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Каждое из n состояний характеризуется</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его характеристическое значение, которое является текущим значениемвычисляемое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число</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285750" indent="-285750" algn="just">
              <a:spcAft>
                <a:spcPts val="0"/>
              </a:spcAft>
              <a:buFontTx/>
              <a:buChar cha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функция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fj, примененная к его состоянию, позволяет получить следующее состояние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ej</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285750" indent="-285750" algn="just">
              <a:spcAft>
                <a:spcPts val="0"/>
              </a:spcAft>
              <a:buFontTx/>
              <a:buChar cha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сдвиг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dij, который нужно будет применить к числу, которое нужно перевести из состояния i в состояние j, т.е. j = i + dij</a:t>
            </a:r>
            <a:endParaRPr lang="en-US" dirty="0">
              <a:latin typeface="Times New Roman" panose="02020603050405020304" pitchFamily="18" charset="0"/>
              <a:cs typeface="Times New Roman" panose="02020603050405020304" pitchFamily="18" charset="0"/>
            </a:endParaRPr>
          </a:p>
        </p:txBody>
      </p:sp>
      <p:grpSp>
        <p:nvGrpSpPr>
          <p:cNvPr id="6" name="Группа 5"/>
          <p:cNvGrpSpPr>
            <a:grpSpLocks/>
          </p:cNvGrpSpPr>
          <p:nvPr/>
        </p:nvGrpSpPr>
        <p:grpSpPr bwMode="auto">
          <a:xfrm>
            <a:off x="9931274" y="3889168"/>
            <a:ext cx="2260726" cy="2745167"/>
            <a:chOff x="4401" y="9364"/>
            <a:chExt cx="2520" cy="3060"/>
          </a:xfrm>
        </p:grpSpPr>
        <p:sp>
          <p:nvSpPr>
            <p:cNvPr id="7" name="Text Box 14"/>
            <p:cNvSpPr txBox="1">
              <a:spLocks noChangeArrowheads="1"/>
            </p:cNvSpPr>
            <p:nvPr/>
          </p:nvSpPr>
          <p:spPr bwMode="auto">
            <a:xfrm>
              <a:off x="4581" y="9364"/>
              <a:ext cx="216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Procesor</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8" name="Line 15"/>
            <p:cNvCxnSpPr>
              <a:cxnSpLocks noChangeShapeType="1"/>
            </p:cNvCxnSpPr>
            <p:nvPr/>
          </p:nvCxnSpPr>
          <p:spPr bwMode="auto">
            <a:xfrm>
              <a:off x="5661" y="10444"/>
              <a:ext cx="0" cy="162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9" name="Line 16"/>
            <p:cNvCxnSpPr>
              <a:cxnSpLocks noChangeShapeType="1"/>
            </p:cNvCxnSpPr>
            <p:nvPr/>
          </p:nvCxnSpPr>
          <p:spPr bwMode="auto">
            <a:xfrm flipV="1">
              <a:off x="5301" y="9904"/>
              <a:ext cx="0" cy="54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0" name="Line 17"/>
            <p:cNvCxnSpPr>
              <a:cxnSpLocks noChangeShapeType="1"/>
            </p:cNvCxnSpPr>
            <p:nvPr/>
          </p:nvCxnSpPr>
          <p:spPr bwMode="auto">
            <a:xfrm>
              <a:off x="6021" y="9904"/>
              <a:ext cx="0" cy="54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1" name="Text Box 18"/>
            <p:cNvSpPr txBox="1">
              <a:spLocks noChangeArrowheads="1"/>
            </p:cNvSpPr>
            <p:nvPr/>
          </p:nvSpPr>
          <p:spPr bwMode="auto">
            <a:xfrm>
              <a:off x="5361" y="12064"/>
              <a:ext cx="690" cy="345"/>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SR                          SR</a:t>
              </a:r>
              <a:endParaRPr lang="en-US" sz="1100" dirty="0">
                <a:effectLst/>
                <a:latin typeface="Arial" panose="020B0604020202020204" pitchFamily="34" charset="0"/>
                <a:ea typeface="Times New Roman" panose="02020603050405020304" pitchFamily="18" charset="0"/>
                <a:cs typeface="Times New Roman" panose="02020603050405020304" pitchFamily="18" charset="0"/>
              </a:endParaRPr>
            </a:p>
            <a:p>
              <a:pPr>
                <a:spcAft>
                  <a:spcPts val="0"/>
                </a:spcAft>
              </a:pPr>
              <a:r>
                <a:rPr lang="ro-RO" sz="1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2" name="Text Box 19"/>
            <p:cNvSpPr txBox="1">
              <a:spLocks noChangeArrowheads="1"/>
            </p:cNvSpPr>
            <p:nvPr/>
          </p:nvSpPr>
          <p:spPr bwMode="auto">
            <a:xfrm>
              <a:off x="5841" y="12064"/>
              <a:ext cx="3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3" name="Text Box 20"/>
            <p:cNvSpPr txBox="1">
              <a:spLocks noChangeArrowheads="1"/>
            </p:cNvSpPr>
            <p:nvPr/>
          </p:nvSpPr>
          <p:spPr bwMode="auto">
            <a:xfrm>
              <a:off x="6201" y="12064"/>
              <a:ext cx="3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4" name="Text Box 21"/>
            <p:cNvSpPr txBox="1">
              <a:spLocks noChangeArrowheads="1"/>
            </p:cNvSpPr>
            <p:nvPr/>
          </p:nvSpPr>
          <p:spPr bwMode="auto">
            <a:xfrm>
              <a:off x="6561" y="12064"/>
              <a:ext cx="3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5" name="Text Box 22"/>
            <p:cNvSpPr txBox="1">
              <a:spLocks noChangeArrowheads="1"/>
            </p:cNvSpPr>
            <p:nvPr/>
          </p:nvSpPr>
          <p:spPr bwMode="auto">
            <a:xfrm>
              <a:off x="5121" y="12064"/>
              <a:ext cx="3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6" name="Text Box 23"/>
            <p:cNvSpPr txBox="1">
              <a:spLocks noChangeArrowheads="1"/>
            </p:cNvSpPr>
            <p:nvPr/>
          </p:nvSpPr>
          <p:spPr bwMode="auto">
            <a:xfrm>
              <a:off x="4761" y="12064"/>
              <a:ext cx="3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7" name="Text Box 24"/>
            <p:cNvSpPr txBox="1">
              <a:spLocks noChangeArrowheads="1"/>
            </p:cNvSpPr>
            <p:nvPr/>
          </p:nvSpPr>
          <p:spPr bwMode="auto">
            <a:xfrm>
              <a:off x="4401" y="12064"/>
              <a:ext cx="3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18" name="Line 25"/>
            <p:cNvCxnSpPr>
              <a:cxnSpLocks noChangeShapeType="1"/>
            </p:cNvCxnSpPr>
            <p:nvPr/>
          </p:nvCxnSpPr>
          <p:spPr bwMode="auto">
            <a:xfrm>
              <a:off x="5121" y="10444"/>
              <a:ext cx="108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 name="Line 26"/>
            <p:cNvCxnSpPr>
              <a:cxnSpLocks noChangeShapeType="1"/>
            </p:cNvCxnSpPr>
            <p:nvPr/>
          </p:nvCxnSpPr>
          <p:spPr bwMode="auto">
            <a:xfrm>
              <a:off x="5121" y="10444"/>
              <a:ext cx="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 name="Line 27"/>
            <p:cNvCxnSpPr>
              <a:cxnSpLocks noChangeShapeType="1"/>
            </p:cNvCxnSpPr>
            <p:nvPr/>
          </p:nvCxnSpPr>
          <p:spPr bwMode="auto">
            <a:xfrm>
              <a:off x="5121" y="10444"/>
              <a:ext cx="0" cy="9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1" name="Line 28"/>
            <p:cNvCxnSpPr>
              <a:cxnSpLocks noChangeShapeType="1"/>
            </p:cNvCxnSpPr>
            <p:nvPr/>
          </p:nvCxnSpPr>
          <p:spPr bwMode="auto">
            <a:xfrm>
              <a:off x="6201" y="10444"/>
              <a:ext cx="0" cy="9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2" name="Line 29"/>
            <p:cNvCxnSpPr>
              <a:cxnSpLocks noChangeShapeType="1"/>
            </p:cNvCxnSpPr>
            <p:nvPr/>
          </p:nvCxnSpPr>
          <p:spPr bwMode="auto">
            <a:xfrm flipH="1">
              <a:off x="5661" y="11344"/>
              <a:ext cx="540" cy="72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3" name="Line 30"/>
            <p:cNvCxnSpPr>
              <a:cxnSpLocks noChangeShapeType="1"/>
            </p:cNvCxnSpPr>
            <p:nvPr/>
          </p:nvCxnSpPr>
          <p:spPr bwMode="auto">
            <a:xfrm>
              <a:off x="5121" y="11344"/>
              <a:ext cx="540" cy="72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24" name="Прямоугольник 23"/>
          <p:cNvSpPr/>
          <p:nvPr/>
        </p:nvSpPr>
        <p:spPr>
          <a:xfrm>
            <a:off x="10604795" y="5091423"/>
            <a:ext cx="941283" cy="369332"/>
          </a:xfrm>
          <a:prstGeom prst="rect">
            <a:avLst/>
          </a:prstGeom>
        </p:spPr>
        <p:txBody>
          <a:bodyPr wrap="none">
            <a:spAutoFit/>
          </a:bodyPr>
          <a:lstStyle/>
          <a:p>
            <a:r>
              <a:rPr lang="ro-RO" b="1" dirty="0">
                <a:solidFill>
                  <a:srgbClr val="000000"/>
                </a:solidFill>
                <a:latin typeface="Times New Roman" panose="02020603050405020304" pitchFamily="18" charset="0"/>
                <a:ea typeface="Times New Roman" panose="02020603050405020304" pitchFamily="18" charset="0"/>
              </a:rPr>
              <a:t>C        S</a:t>
            </a:r>
            <a:endParaRPr lang="en-US" dirty="0"/>
          </a:p>
        </p:txBody>
      </p:sp>
      <p:sp>
        <p:nvSpPr>
          <p:cNvPr id="25" name="Прямоугольник 24"/>
          <p:cNvSpPr/>
          <p:nvPr/>
        </p:nvSpPr>
        <p:spPr>
          <a:xfrm>
            <a:off x="6614445" y="4386283"/>
            <a:ext cx="3879591" cy="923330"/>
          </a:xfrm>
          <a:prstGeom prst="rect">
            <a:avLst/>
          </a:prstGeom>
        </p:spPr>
        <p:txBody>
          <a:bodyPr wrap="square">
            <a:spAutoFit/>
          </a:bodyPr>
          <a:lstStyle/>
          <a:p>
            <a:pPr algn="ctr">
              <a:spcAft>
                <a:spcPts val="0"/>
              </a:spcAft>
            </a:pP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Функциональная модель машины Тьюринга;SR-представительная система;C/S-чип чтения/записи.</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6" name="Прямоугольник 25"/>
          <p:cNvSpPr/>
          <p:nvPr/>
        </p:nvSpPr>
        <p:spPr>
          <a:xfrm>
            <a:off x="33937" y="3231654"/>
            <a:ext cx="9154891" cy="3046988"/>
          </a:xfrm>
          <a:prstGeom prst="rect">
            <a:avLst/>
          </a:prstGeom>
        </p:spPr>
        <p:txBody>
          <a:bodyPr wrap="square">
            <a:spAutoFit/>
          </a:bodyPr>
          <a:lstStyle/>
          <a:p>
            <a:pPr marL="285750" indent="-285750" algn="just">
              <a:spcAft>
                <a:spcPts val="0"/>
              </a:spcAft>
              <a:buFontTx/>
              <a:buChar char="-"/>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Репрезентативная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система (СР) или память машины построена из магнитной полосы практически бесконечной длины, разделенной на отрезки равной длины, причем каждый отрезок может хранить конечное число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знаков</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285750" indent="-285750" algn="just">
              <a:spcAft>
                <a:spcPts val="0"/>
              </a:spcAft>
              <a:buFontTx/>
              <a:buChar char="-"/>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Процессор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 представляет собой последовательную схему с конечным числом состояний, которая может выполнять следующие инструкции (набор машинных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инструкций</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742950" lvl="1" indent="-285750" algn="just">
              <a:buFontTx/>
              <a:buChar char="-"/>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изменить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отрезок на ленте с текущей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позиции</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742950" lvl="1" indent="-285750" algn="just">
              <a:buFontTx/>
              <a:buChar char="-"/>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расположите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считывающую головку (C)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вправо</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742950" lvl="1" indent="-285750" algn="just">
              <a:buFontTx/>
              <a:buChar char="-"/>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расположите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считывающую головку с позицией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слева</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742950" lvl="1" indent="-285750" algn="just">
              <a:buFontTx/>
              <a:buChar char="-"/>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останавливает систему.</a:t>
            </a:r>
          </a:p>
          <a:p>
            <a:pPr lvl="1" algn="just"/>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Чтобы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произвести расчет на этой машине, введите данные удобным способом и разбейте алгоритм расчета, в зависимости от того, как данные представлены, на последовательность машинных инструкций. Последняя инструкция - остановить машину.</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353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5909310"/>
          </a:xfrm>
          <a:prstGeom prst="rect">
            <a:avLst/>
          </a:prstGeom>
        </p:spPr>
        <p:txBody>
          <a:bodyPr wrap="square">
            <a:spAutoFit/>
          </a:bodyPr>
          <a:lstStyle/>
          <a:p>
            <a:r>
              <a:rPr lang="ru-MO"/>
              <a:t>Машина Тьюринга состоит из следующих </a:t>
            </a:r>
            <a:r>
              <a:rPr lang="ru-MO"/>
              <a:t>частей</a:t>
            </a:r>
            <a:r>
              <a:rPr lang="ru-MO" smtClean="0"/>
              <a:t>:</a:t>
            </a:r>
          </a:p>
          <a:p>
            <a:r>
              <a:rPr lang="ru-MO" smtClean="0"/>
              <a:t>• </a:t>
            </a:r>
            <a:r>
              <a:rPr lang="ru-MO"/>
              <a:t>бесконечная полоска бумаги с квадратиками; В каждом квадрате можно написать ровно один символ из нашего алфавита; лента изначально заполняется «пробелами», за исключением части (назовем ее началом), куда записывается строка с входными </a:t>
            </a:r>
            <a:r>
              <a:rPr lang="ru-MO"/>
              <a:t>данными</a:t>
            </a:r>
            <a:r>
              <a:rPr lang="ru-MO" smtClean="0"/>
              <a:t>;</a:t>
            </a:r>
          </a:p>
          <a:p>
            <a:r>
              <a:rPr lang="ru-MO" smtClean="0"/>
              <a:t>• </a:t>
            </a:r>
            <a:r>
              <a:rPr lang="ru-MO"/>
              <a:t>головка чтения-записи, которую можно перемещать над лентой, влево или </a:t>
            </a:r>
            <a:r>
              <a:rPr lang="ru-MO"/>
              <a:t>вправо</a:t>
            </a:r>
            <a:r>
              <a:rPr lang="ru-MO" smtClean="0"/>
              <a:t>;</a:t>
            </a:r>
          </a:p>
          <a:p>
            <a:r>
              <a:rPr lang="ru-MO" smtClean="0"/>
              <a:t>• </a:t>
            </a:r>
            <a:r>
              <a:rPr lang="ru-MO"/>
              <a:t>блок управления, который содержит конечное число правил, говорящих машине, что делать с каждым ходом в зависимости от текущей буквы на ленте и состояния машины. Блок управления в любой момент времени находится в состоянии; возможные состояния фиксированы заранее, и их конечное </a:t>
            </a:r>
            <a:r>
              <a:rPr lang="ru-MO"/>
              <a:t>число</a:t>
            </a:r>
            <a:r>
              <a:rPr lang="ru-MO" smtClean="0"/>
              <a:t>.</a:t>
            </a:r>
          </a:p>
          <a:p>
            <a:endParaRPr lang="en-US" dirty="0" smtClean="0"/>
          </a:p>
          <a:p>
            <a:r>
              <a:rPr lang="ru-MO"/>
              <a:t>Каждое правило имеет </a:t>
            </a:r>
            <a:r>
              <a:rPr lang="ru-MO"/>
              <a:t>следующий </a:t>
            </a:r>
            <a:r>
              <a:rPr lang="ru-MO" smtClean="0"/>
              <a:t>вид:Если</a:t>
            </a:r>
          </a:p>
          <a:p>
            <a:r>
              <a:rPr lang="ru-MO" smtClean="0"/>
              <a:t>• </a:t>
            </a:r>
            <a:r>
              <a:rPr lang="ru-MO"/>
              <a:t>находятся в состоянии </a:t>
            </a:r>
            <a:r>
              <a:rPr lang="ru-MO"/>
              <a:t>s1</a:t>
            </a:r>
            <a:r>
              <a:rPr lang="ru-MO" smtClean="0"/>
              <a:t>;</a:t>
            </a:r>
          </a:p>
          <a:p>
            <a:r>
              <a:rPr lang="ru-MO" smtClean="0"/>
              <a:t>• </a:t>
            </a:r>
            <a:r>
              <a:rPr lang="ru-MO"/>
              <a:t>под считывающей головкой буква </a:t>
            </a:r>
            <a:r>
              <a:rPr lang="ru-MO"/>
              <a:t>а;тогда</a:t>
            </a:r>
            <a:r>
              <a:rPr lang="ru-MO" smtClean="0"/>
              <a:t>:</a:t>
            </a:r>
          </a:p>
          <a:p>
            <a:r>
              <a:rPr lang="ru-MO" smtClean="0"/>
              <a:t>• </a:t>
            </a:r>
            <a:r>
              <a:rPr lang="ru-MO"/>
              <a:t>перейти в состояние </a:t>
            </a:r>
            <a:r>
              <a:rPr lang="ru-MO"/>
              <a:t>s2</a:t>
            </a:r>
            <a:r>
              <a:rPr lang="ru-MO" smtClean="0"/>
              <a:t>;</a:t>
            </a:r>
          </a:p>
          <a:p>
            <a:r>
              <a:rPr lang="ru-MO" smtClean="0"/>
              <a:t>• </a:t>
            </a:r>
            <a:r>
              <a:rPr lang="ru-MO"/>
              <a:t>напишите на ленте букву </a:t>
            </a:r>
            <a:r>
              <a:rPr lang="ru-MO"/>
              <a:t>б</a:t>
            </a:r>
            <a:r>
              <a:rPr lang="ru-MO" smtClean="0"/>
              <a:t>;</a:t>
            </a:r>
          </a:p>
          <a:p>
            <a:r>
              <a:rPr lang="ru-MO" smtClean="0"/>
              <a:t>• </a:t>
            </a:r>
            <a:r>
              <a:rPr lang="ru-MO"/>
              <a:t>переместите головку чтения/записи в направлении </a:t>
            </a:r>
            <a:r>
              <a:rPr lang="ru-MO"/>
              <a:t>D</a:t>
            </a:r>
            <a:r>
              <a:rPr lang="ru-MO" smtClean="0"/>
              <a:t>.</a:t>
            </a:r>
          </a:p>
          <a:p>
            <a:endParaRPr lang="ru-MO"/>
          </a:p>
          <a:p>
            <a:endParaRPr lang="en-US" dirty="0" smtClean="0"/>
          </a:p>
          <a:p>
            <a:r>
              <a:rPr lang="ru-MO"/>
              <a:t>И это все! Любой вычислительный алгоритм может быть описан такой машиной через все возможные состояния и все эти правила, называемые правилами перехода, которые указывают, как перейти из одного состояния в другое. Таким образом, несмотря на свою простоту, машина Тьюринга может рассчитать все, что можно рассчитать с помощью лучших суперкомпьютеров.</a:t>
            </a:r>
            <a:endParaRPr lang="en-US" dirty="0"/>
          </a:p>
        </p:txBody>
      </p:sp>
    </p:spTree>
    <p:extLst>
      <p:ext uri="{BB962C8B-B14F-4D97-AF65-F5344CB8AC3E}">
        <p14:creationId xmlns:p14="http://schemas.microsoft.com/office/powerpoint/2010/main" val="3313166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4230168" cy="369332"/>
          </a:xfrm>
          <a:prstGeom prst="rect">
            <a:avLst/>
          </a:prstGeom>
        </p:spPr>
        <p:txBody>
          <a:bodyPr wrap="square">
            <a:spAutoFit/>
          </a:bodyPr>
          <a:lstStyle/>
          <a:p>
            <a:pPr>
              <a:spcAft>
                <a:spcPts val="0"/>
              </a:spcAft>
            </a:pP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Компьютерная классификация</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 name="Прямоугольник 4"/>
          <p:cNvSpPr/>
          <p:nvPr/>
        </p:nvSpPr>
        <p:spPr>
          <a:xfrm>
            <a:off x="0" y="369332"/>
            <a:ext cx="12192000" cy="646331"/>
          </a:xfrm>
          <a:prstGeom prst="rect">
            <a:avLst/>
          </a:prstGeom>
        </p:spPr>
        <p:txBody>
          <a:bodyPr wrap="square">
            <a:spAutoFit/>
          </a:bodyPr>
          <a:lstStyle/>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Довольно сложно классифицировать типы компьютеров из-за их множества. Однако некоторые таксономии преобладали. Мы представим три классификации по архитектуре и одну строго коммерческую.</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6" name="Прямоугольник 5"/>
          <p:cNvSpPr/>
          <p:nvPr/>
        </p:nvSpPr>
        <p:spPr>
          <a:xfrm>
            <a:off x="0" y="1216399"/>
            <a:ext cx="12192000" cy="2646878"/>
          </a:xfrm>
          <a:prstGeom prst="rect">
            <a:avLst/>
          </a:prstGeom>
        </p:spPr>
        <p:txBody>
          <a:bodyPr wrap="square">
            <a:spAutoFit/>
          </a:bodyPr>
          <a:lstStyle/>
          <a:p>
            <a:pPr>
              <a:spcAft>
                <a:spcPts val="0"/>
              </a:spcAft>
            </a:pPr>
            <a:r>
              <a:rPr lang="ru-MO" sz="20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Таксономия </a:t>
            </a:r>
            <a:r>
              <a:rPr lang="ru-MO" sz="2000"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Флинна</a:t>
            </a:r>
          </a:p>
          <a:p>
            <a:pPr>
              <a:spcAft>
                <a:spcPts val="0"/>
              </a:spcAft>
            </a:pPr>
            <a:r>
              <a:rPr lang="ro-RO" sz="20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Он был опубликован в 1966 г. М. Дж. Флинном, который рассмотрел наличие в системе исчисления двух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потоков</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285750" indent="-285750">
              <a:spcAft>
                <a:spcPts val="0"/>
              </a:spcAft>
              <a:buFontTx/>
              <a:buChar cha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поток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инструкций, который представляет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программа</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285750" indent="-285750">
              <a:spcAft>
                <a:spcPts val="0"/>
              </a:spcAft>
              <a:buFontTx/>
              <a:buChar cha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поток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данных, который представляет входные данные или частичные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результаты</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Классификация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Флинна учитывает множественность двух потоков и выделяет четыре типа архитектур.</a:t>
            </a:r>
            <a:r>
              <a:rPr lang="ro-RO"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ro-RO" b="1" dirty="0">
                <a:latin typeface="Times New Roman" panose="02020603050405020304" pitchFamily="18" charset="0"/>
                <a:cs typeface="Times New Roman" panose="02020603050405020304" pitchFamily="18" charset="0"/>
              </a:rPr>
              <a:t>SISD (Single Instruction Single Data)</a:t>
            </a:r>
            <a:endParaRPr lang="en-US" dirty="0">
              <a:latin typeface="Times New Roman" panose="02020603050405020304" pitchFamily="18" charset="0"/>
              <a:cs typeface="Times New Roman" panose="02020603050405020304" pitchFamily="18" charset="0"/>
            </a:endParaRPr>
          </a:p>
          <a:p>
            <a:r>
              <a:rPr lang="ro-RO" b="1" dirty="0">
                <a:latin typeface="Times New Roman" panose="02020603050405020304" pitchFamily="18" charset="0"/>
                <a:cs typeface="Times New Roman" panose="02020603050405020304" pitchFamily="18" charset="0"/>
              </a:rPr>
              <a:t>SIMD (Single Instruction Multiple Data)</a:t>
            </a:r>
            <a:endParaRPr lang="en-US" dirty="0">
              <a:latin typeface="Times New Roman" panose="02020603050405020304" pitchFamily="18" charset="0"/>
              <a:cs typeface="Times New Roman" panose="02020603050405020304" pitchFamily="18" charset="0"/>
            </a:endParaRPr>
          </a:p>
          <a:p>
            <a:r>
              <a:rPr lang="ro-RO" b="1" dirty="0">
                <a:latin typeface="Times New Roman" panose="02020603050405020304" pitchFamily="18" charset="0"/>
                <a:cs typeface="Times New Roman" panose="02020603050405020304" pitchFamily="18" charset="0"/>
              </a:rPr>
              <a:t>MISD (Multiple Instructions Single Data)</a:t>
            </a:r>
            <a:endParaRPr lang="en-US" dirty="0">
              <a:latin typeface="Times New Roman" panose="02020603050405020304" pitchFamily="18" charset="0"/>
              <a:cs typeface="Times New Roman" panose="02020603050405020304" pitchFamily="18" charset="0"/>
            </a:endParaRPr>
          </a:p>
          <a:p>
            <a:r>
              <a:rPr lang="ro-RO" b="1" dirty="0">
                <a:latin typeface="Times New Roman" panose="02020603050405020304" pitchFamily="18" charset="0"/>
                <a:cs typeface="Times New Roman" panose="02020603050405020304" pitchFamily="18" charset="0"/>
              </a:rPr>
              <a:t>MIMD (Multiple Instructions  Multiple Data</a:t>
            </a:r>
            <a:r>
              <a:rPr lang="ro-RO" b="1"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21125" y="3752182"/>
            <a:ext cx="12234249" cy="923330"/>
          </a:xfrm>
          <a:prstGeom prst="rect">
            <a:avLst/>
          </a:prstGeom>
        </p:spPr>
        <p:txBody>
          <a:bodyPr wrap="square">
            <a:spAutoFit/>
          </a:bodyPr>
          <a:lstStyle/>
          <a:p>
            <a:pPr indent="450215" algn="just">
              <a:spcAft>
                <a:spcPts val="0"/>
              </a:spcAft>
            </a:pPr>
            <a:r>
              <a:rPr lang="ro-R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SISD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выполняет последовательное выполнение инструкций. Основным недостатком этой архитектуры является скорость выполнения, которая в какой-то момент ограничена, что называется «узким местом Неймана». Преодоление этого ограничения достигается за счет параллельной архитектуры.</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pSp>
        <p:nvGrpSpPr>
          <p:cNvPr id="7" name="Группа 6"/>
          <p:cNvGrpSpPr>
            <a:grpSpLocks/>
          </p:cNvGrpSpPr>
          <p:nvPr/>
        </p:nvGrpSpPr>
        <p:grpSpPr bwMode="auto">
          <a:xfrm>
            <a:off x="4400736" y="4677458"/>
            <a:ext cx="6282910" cy="810698"/>
            <a:chOff x="3321" y="3604"/>
            <a:chExt cx="5580" cy="720"/>
          </a:xfrm>
        </p:grpSpPr>
        <p:grpSp>
          <p:nvGrpSpPr>
            <p:cNvPr id="8" name="Group 32"/>
            <p:cNvGrpSpPr>
              <a:grpSpLocks/>
            </p:cNvGrpSpPr>
            <p:nvPr/>
          </p:nvGrpSpPr>
          <p:grpSpPr bwMode="auto">
            <a:xfrm>
              <a:off x="3322" y="3604"/>
              <a:ext cx="5041" cy="720"/>
              <a:chOff x="2781" y="12964"/>
              <a:chExt cx="4860" cy="720"/>
            </a:xfrm>
          </p:grpSpPr>
          <p:sp>
            <p:nvSpPr>
              <p:cNvPr id="12" name="Text Box 33"/>
              <p:cNvSpPr txBox="1">
                <a:spLocks noChangeArrowheads="1"/>
              </p:cNvSpPr>
              <p:nvPr/>
            </p:nvSpPr>
            <p:spPr bwMode="auto">
              <a:xfrm>
                <a:off x="3141" y="12964"/>
                <a:ext cx="7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dirty="0" smtClean="0">
                    <a:effectLst/>
                    <a:latin typeface="Arial" panose="020B0604020202020204" pitchFamily="34" charset="0"/>
                    <a:ea typeface="Times New Roman" panose="02020603050405020304" pitchFamily="18" charset="0"/>
                    <a:cs typeface="Times New Roman" panose="02020603050405020304" pitchFamily="18" charset="0"/>
                  </a:rPr>
                  <a:t>UC</a:t>
                </a:r>
                <a:endParaRPr lang="en-US" sz="1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3" name="Text Box 34"/>
              <p:cNvSpPr txBox="1">
                <a:spLocks noChangeArrowheads="1"/>
              </p:cNvSpPr>
              <p:nvPr/>
            </p:nvSpPr>
            <p:spPr bwMode="auto">
              <a:xfrm>
                <a:off x="5121" y="12964"/>
                <a:ext cx="7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dirty="0" smtClean="0">
                    <a:effectLst/>
                    <a:latin typeface="Arial" panose="020B0604020202020204" pitchFamily="34" charset="0"/>
                    <a:ea typeface="Times New Roman" panose="02020603050405020304" pitchFamily="18" charset="0"/>
                    <a:cs typeface="Times New Roman" panose="02020603050405020304" pitchFamily="18" charset="0"/>
                  </a:rPr>
                  <a:t>UP</a:t>
                </a:r>
                <a:endParaRPr lang="en-US" sz="1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4" name="Text Box 35"/>
              <p:cNvSpPr txBox="1">
                <a:spLocks noChangeArrowheads="1"/>
              </p:cNvSpPr>
              <p:nvPr/>
            </p:nvSpPr>
            <p:spPr bwMode="auto">
              <a:xfrm>
                <a:off x="6921" y="12964"/>
                <a:ext cx="7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dirty="0" smtClean="0">
                    <a:effectLst/>
                    <a:latin typeface="Arial" panose="020B0604020202020204" pitchFamily="34" charset="0"/>
                    <a:ea typeface="Times New Roman" panose="02020603050405020304" pitchFamily="18" charset="0"/>
                    <a:cs typeface="Times New Roman" panose="02020603050405020304" pitchFamily="18" charset="0"/>
                  </a:rPr>
                  <a:t>MM</a:t>
                </a:r>
                <a:endParaRPr lang="en-US" sz="1100" dirty="0">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15" name="Line 36"/>
              <p:cNvCxnSpPr>
                <a:cxnSpLocks noChangeShapeType="1"/>
              </p:cNvCxnSpPr>
              <p:nvPr/>
            </p:nvCxnSpPr>
            <p:spPr bwMode="auto">
              <a:xfrm>
                <a:off x="3861" y="13144"/>
                <a:ext cx="12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 name="Line 37"/>
              <p:cNvCxnSpPr>
                <a:cxnSpLocks noChangeShapeType="1"/>
              </p:cNvCxnSpPr>
              <p:nvPr/>
            </p:nvCxnSpPr>
            <p:spPr bwMode="auto">
              <a:xfrm>
                <a:off x="5841" y="13144"/>
                <a:ext cx="1080" cy="0"/>
              </a:xfrm>
              <a:prstGeom prst="line">
                <a:avLst/>
              </a:prstGeom>
              <a:noFill/>
              <a:ln w="9525">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 name="Line 38"/>
              <p:cNvCxnSpPr>
                <a:cxnSpLocks noChangeShapeType="1"/>
              </p:cNvCxnSpPr>
              <p:nvPr/>
            </p:nvCxnSpPr>
            <p:spPr bwMode="auto">
              <a:xfrm>
                <a:off x="2781" y="13144"/>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 name="Line 39"/>
              <p:cNvCxnSpPr>
                <a:cxnSpLocks noChangeShapeType="1"/>
              </p:cNvCxnSpPr>
              <p:nvPr/>
            </p:nvCxnSpPr>
            <p:spPr bwMode="auto">
              <a:xfrm>
                <a:off x="2781" y="13144"/>
                <a:ext cx="0" cy="54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cxnSp>
          <p:nvCxnSpPr>
            <p:cNvPr id="9" name="Line 40"/>
            <p:cNvCxnSpPr>
              <a:cxnSpLocks noChangeShapeType="1"/>
            </p:cNvCxnSpPr>
            <p:nvPr/>
          </p:nvCxnSpPr>
          <p:spPr bwMode="auto">
            <a:xfrm>
              <a:off x="8361" y="3784"/>
              <a:ext cx="54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0" name="Line 41"/>
            <p:cNvCxnSpPr>
              <a:cxnSpLocks noChangeShapeType="1"/>
            </p:cNvCxnSpPr>
            <p:nvPr/>
          </p:nvCxnSpPr>
          <p:spPr bwMode="auto">
            <a:xfrm>
              <a:off x="3321" y="4324"/>
              <a:ext cx="558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1" name="Line 42"/>
            <p:cNvCxnSpPr>
              <a:cxnSpLocks noChangeShapeType="1"/>
            </p:cNvCxnSpPr>
            <p:nvPr/>
          </p:nvCxnSpPr>
          <p:spPr bwMode="auto">
            <a:xfrm flipV="1">
              <a:off x="8901" y="3784"/>
              <a:ext cx="0" cy="54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3" name="Прямоугольник 2"/>
          <p:cNvSpPr/>
          <p:nvPr/>
        </p:nvSpPr>
        <p:spPr>
          <a:xfrm>
            <a:off x="4152521" y="5481337"/>
            <a:ext cx="6518113" cy="923330"/>
          </a:xfrm>
          <a:prstGeom prst="rect">
            <a:avLst/>
          </a:prstGeom>
        </p:spPr>
        <p:txBody>
          <a:bodyPr wrap="square">
            <a:spAutoFit/>
          </a:bodyPr>
          <a:lstStyle/>
          <a:p>
            <a:pPr algn="ctr">
              <a:spcAft>
                <a:spcPts val="0"/>
              </a:spcAft>
            </a:pP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архитектура SISD; UC-управление Центрального Блока</a:t>
            </a: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UP</a:t>
            </a:r>
            <a:r>
              <a:rPr lang="ru-MO"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-процессор </a:t>
            </a: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Центрального Блока; модуль ММ-памяти; FD-поток данных; FI-поток инструкций.</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5717856"/>
      </p:ext>
    </p:extLst>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9714</TotalTime>
  <Words>2826</Words>
  <Application>Microsoft Office PowerPoint</Application>
  <PresentationFormat>Произвольный</PresentationFormat>
  <Paragraphs>202</Paragraphs>
  <Slides>20</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Office Theme</vt:lpstr>
      <vt:lpstr>Arhitectura Calculatoarelor  T.2 –Tipuri de arhitecturi ale calculatoarelor numerice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Circuite și Dispozitive Electronice  L.1 – Introducere </dc:title>
  <dc:creator>Пользователь Windows</dc:creator>
  <cp:lastModifiedBy>Asus</cp:lastModifiedBy>
  <cp:revision>414</cp:revision>
  <dcterms:created xsi:type="dcterms:W3CDTF">2020-08-28T11:28:42Z</dcterms:created>
  <dcterms:modified xsi:type="dcterms:W3CDTF">2022-01-30T22:45:04Z</dcterms:modified>
</cp:coreProperties>
</file>