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297" r:id="rId4"/>
    <p:sldId id="298" r:id="rId5"/>
    <p:sldId id="257" r:id="rId6"/>
    <p:sldId id="258" r:id="rId7"/>
    <p:sldId id="259" r:id="rId8"/>
    <p:sldId id="260" r:id="rId9"/>
    <p:sldId id="296" r:id="rId10"/>
    <p:sldId id="261" r:id="rId11"/>
    <p:sldId id="262" r:id="rId12"/>
    <p:sldId id="263" r:id="rId13"/>
    <p:sldId id="264" r:id="rId14"/>
    <p:sldId id="265" r:id="rId15"/>
    <p:sldId id="266" r:id="rId16"/>
    <p:sldId id="267" r:id="rId17"/>
    <p:sldId id="299" r:id="rId18"/>
    <p:sldId id="300" r:id="rId19"/>
    <p:sldId id="301"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7" autoAdjust="0"/>
    <p:restoredTop sz="94660"/>
  </p:normalViewPr>
  <p:slideViewPr>
    <p:cSldViewPr snapToGrid="0">
      <p:cViewPr varScale="1">
        <p:scale>
          <a:sx n="48" d="100"/>
          <a:sy n="48" d="100"/>
        </p:scale>
        <p:origin x="60" y="12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16A4E4E3-8213-4AFF-9A21-3F99CB9D024A}"/>
    <pc:docChg chg="addSld modSld">
      <pc:chgData name="buzdugan artur" userId="1770a38c255ab84c" providerId="LiveId" clId="{16A4E4E3-8213-4AFF-9A21-3F99CB9D024A}" dt="2025-09-14T17:02:34.681" v="20" actId="20577"/>
      <pc:docMkLst>
        <pc:docMk/>
      </pc:docMkLst>
      <pc:sldChg chg="modSp new mod">
        <pc:chgData name="buzdugan artur" userId="1770a38c255ab84c" providerId="LiveId" clId="{16A4E4E3-8213-4AFF-9A21-3F99CB9D024A}" dt="2025-09-14T17:02:34.681" v="20" actId="20577"/>
        <pc:sldMkLst>
          <pc:docMk/>
          <pc:sldMk cId="465857376" sldId="302"/>
        </pc:sldMkLst>
        <pc:spChg chg="mod">
          <ac:chgData name="buzdugan artur" userId="1770a38c255ab84c" providerId="LiveId" clId="{16A4E4E3-8213-4AFF-9A21-3F99CB9D024A}" dt="2025-09-14T17:02:34.681" v="20" actId="20577"/>
          <ac:spMkLst>
            <pc:docMk/>
            <pc:sldMk cId="465857376" sldId="302"/>
            <ac:spMk id="2" creationId="{11DAD3E6-8D00-5E79-BFA1-57F0B21D48B7}"/>
          </ac:spMkLst>
        </pc:spChg>
        <pc:spChg chg="mod">
          <ac:chgData name="buzdugan artur" userId="1770a38c255ab84c" providerId="LiveId" clId="{16A4E4E3-8213-4AFF-9A21-3F99CB9D024A}" dt="2025-09-14T17:02:19.704" v="13" actId="20577"/>
          <ac:spMkLst>
            <pc:docMk/>
            <pc:sldMk cId="465857376" sldId="302"/>
            <ac:spMk id="3" creationId="{7C4CEB23-FD9C-BA63-0BB5-31B7C297D85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67DF3-3A91-50C1-DB86-E906B26BD0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50651392-0AB6-D753-B2EA-AE44273891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4F5CDACB-DBF6-6542-7EDF-F92BE68517E3}"/>
              </a:ext>
            </a:extLst>
          </p:cNvPr>
          <p:cNvSpPr>
            <a:spLocks noGrp="1"/>
          </p:cNvSpPr>
          <p:nvPr>
            <p:ph type="dt" sz="half" idx="10"/>
          </p:nvPr>
        </p:nvSpPr>
        <p:spPr/>
        <p:txBody>
          <a:bodyPr/>
          <a:lstStyle/>
          <a:p>
            <a:fld id="{9A9A8465-16DE-4B2C-B77B-A3908D9DB79D}" type="datetimeFigureOut">
              <a:rPr lang="ro-RO" smtClean="0"/>
              <a:t>17.09.2025</a:t>
            </a:fld>
            <a:endParaRPr lang="ro-RO"/>
          </a:p>
        </p:txBody>
      </p:sp>
      <p:sp>
        <p:nvSpPr>
          <p:cNvPr id="5" name="Footer Placeholder 4">
            <a:extLst>
              <a:ext uri="{FF2B5EF4-FFF2-40B4-BE49-F238E27FC236}">
                <a16:creationId xmlns:a16="http://schemas.microsoft.com/office/drawing/2014/main" id="{D1409C21-F227-2F2F-7EEB-D2F3CBCAEDEF}"/>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F3A50A9A-3A2A-FE92-1F3D-D59D41842B8A}"/>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34289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F839-4207-106A-A9F6-57C43EDF096C}"/>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73BE39D2-E8BD-431F-D89B-A6D6B344CC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47E5698B-C774-FD3B-9E61-0245565F0FD8}"/>
              </a:ext>
            </a:extLst>
          </p:cNvPr>
          <p:cNvSpPr>
            <a:spLocks noGrp="1"/>
          </p:cNvSpPr>
          <p:nvPr>
            <p:ph type="dt" sz="half" idx="10"/>
          </p:nvPr>
        </p:nvSpPr>
        <p:spPr/>
        <p:txBody>
          <a:bodyPr/>
          <a:lstStyle/>
          <a:p>
            <a:fld id="{9A9A8465-16DE-4B2C-B77B-A3908D9DB79D}" type="datetimeFigureOut">
              <a:rPr lang="ro-RO" smtClean="0"/>
              <a:t>17.09.2025</a:t>
            </a:fld>
            <a:endParaRPr lang="ro-RO"/>
          </a:p>
        </p:txBody>
      </p:sp>
      <p:sp>
        <p:nvSpPr>
          <p:cNvPr id="5" name="Footer Placeholder 4">
            <a:extLst>
              <a:ext uri="{FF2B5EF4-FFF2-40B4-BE49-F238E27FC236}">
                <a16:creationId xmlns:a16="http://schemas.microsoft.com/office/drawing/2014/main" id="{A7ECA2ED-7E85-EC3B-D206-B6D0289489FA}"/>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4F644803-1967-09F0-7D9B-CA9B155C3865}"/>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371206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9EB716-D6A2-EC79-28A4-16A202A20C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50E6A57F-6107-0A5B-599C-D0D381F20F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14700F5F-3CE5-8AB7-7E20-F910005C0151}"/>
              </a:ext>
            </a:extLst>
          </p:cNvPr>
          <p:cNvSpPr>
            <a:spLocks noGrp="1"/>
          </p:cNvSpPr>
          <p:nvPr>
            <p:ph type="dt" sz="half" idx="10"/>
          </p:nvPr>
        </p:nvSpPr>
        <p:spPr/>
        <p:txBody>
          <a:bodyPr/>
          <a:lstStyle/>
          <a:p>
            <a:fld id="{9A9A8465-16DE-4B2C-B77B-A3908D9DB79D}" type="datetimeFigureOut">
              <a:rPr lang="ro-RO" smtClean="0"/>
              <a:t>17.09.2025</a:t>
            </a:fld>
            <a:endParaRPr lang="ro-RO"/>
          </a:p>
        </p:txBody>
      </p:sp>
      <p:sp>
        <p:nvSpPr>
          <p:cNvPr id="5" name="Footer Placeholder 4">
            <a:extLst>
              <a:ext uri="{FF2B5EF4-FFF2-40B4-BE49-F238E27FC236}">
                <a16:creationId xmlns:a16="http://schemas.microsoft.com/office/drawing/2014/main" id="{3B2BDD1C-6D8F-3717-D494-B2CC1327D4F7}"/>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FC484962-B6B6-383D-B087-8C666805B547}"/>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204556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DE94-9FDF-85F5-E339-1827A3098BED}"/>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EB05CD89-7CB6-9C0A-7ACC-D1A7FA725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76D9868D-734D-1968-61D6-0979DC282784}"/>
              </a:ext>
            </a:extLst>
          </p:cNvPr>
          <p:cNvSpPr>
            <a:spLocks noGrp="1"/>
          </p:cNvSpPr>
          <p:nvPr>
            <p:ph type="dt" sz="half" idx="10"/>
          </p:nvPr>
        </p:nvSpPr>
        <p:spPr/>
        <p:txBody>
          <a:bodyPr/>
          <a:lstStyle/>
          <a:p>
            <a:fld id="{9A9A8465-16DE-4B2C-B77B-A3908D9DB79D}" type="datetimeFigureOut">
              <a:rPr lang="ro-RO" smtClean="0"/>
              <a:t>17.09.2025</a:t>
            </a:fld>
            <a:endParaRPr lang="ro-RO"/>
          </a:p>
        </p:txBody>
      </p:sp>
      <p:sp>
        <p:nvSpPr>
          <p:cNvPr id="5" name="Footer Placeholder 4">
            <a:extLst>
              <a:ext uri="{FF2B5EF4-FFF2-40B4-BE49-F238E27FC236}">
                <a16:creationId xmlns:a16="http://schemas.microsoft.com/office/drawing/2014/main" id="{03E23EB8-CFD2-05B3-0002-1C7F24A41477}"/>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686E75B9-DEFA-E4B8-5046-844CE5084BED}"/>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3757355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C720-71BC-C50A-72D8-EFD3927A7D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C4D34E80-A494-D646-C32D-73C5D48DA8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D8B01B-DADC-4C56-1AF4-05D7101AB7C4}"/>
              </a:ext>
            </a:extLst>
          </p:cNvPr>
          <p:cNvSpPr>
            <a:spLocks noGrp="1"/>
          </p:cNvSpPr>
          <p:nvPr>
            <p:ph type="dt" sz="half" idx="10"/>
          </p:nvPr>
        </p:nvSpPr>
        <p:spPr/>
        <p:txBody>
          <a:bodyPr/>
          <a:lstStyle/>
          <a:p>
            <a:fld id="{9A9A8465-16DE-4B2C-B77B-A3908D9DB79D}" type="datetimeFigureOut">
              <a:rPr lang="ro-RO" smtClean="0"/>
              <a:t>17.09.2025</a:t>
            </a:fld>
            <a:endParaRPr lang="ro-RO"/>
          </a:p>
        </p:txBody>
      </p:sp>
      <p:sp>
        <p:nvSpPr>
          <p:cNvPr id="5" name="Footer Placeholder 4">
            <a:extLst>
              <a:ext uri="{FF2B5EF4-FFF2-40B4-BE49-F238E27FC236}">
                <a16:creationId xmlns:a16="http://schemas.microsoft.com/office/drawing/2014/main" id="{17D3581A-819F-7165-E4CF-71B0426C8303}"/>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D613388E-0EAD-0E78-0EAC-4967C7225E20}"/>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261178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393E-CEC0-0C2D-6E9E-A596715705CD}"/>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3D70FEC4-D89E-3654-B665-775D995364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F418E28E-246C-1820-164E-21F9EFADE4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4E1FBBD1-08B9-CDDA-BEEF-298B34CA1082}"/>
              </a:ext>
            </a:extLst>
          </p:cNvPr>
          <p:cNvSpPr>
            <a:spLocks noGrp="1"/>
          </p:cNvSpPr>
          <p:nvPr>
            <p:ph type="dt" sz="half" idx="10"/>
          </p:nvPr>
        </p:nvSpPr>
        <p:spPr/>
        <p:txBody>
          <a:bodyPr/>
          <a:lstStyle/>
          <a:p>
            <a:fld id="{9A9A8465-16DE-4B2C-B77B-A3908D9DB79D}" type="datetimeFigureOut">
              <a:rPr lang="ro-RO" smtClean="0"/>
              <a:t>17.09.2025</a:t>
            </a:fld>
            <a:endParaRPr lang="ro-RO"/>
          </a:p>
        </p:txBody>
      </p:sp>
      <p:sp>
        <p:nvSpPr>
          <p:cNvPr id="6" name="Footer Placeholder 5">
            <a:extLst>
              <a:ext uri="{FF2B5EF4-FFF2-40B4-BE49-F238E27FC236}">
                <a16:creationId xmlns:a16="http://schemas.microsoft.com/office/drawing/2014/main" id="{7C1B4502-F127-1564-EA3C-F00B6A12FB14}"/>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1285998C-1A02-9D2C-7C13-8C0E66CF6B14}"/>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1156107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823CF-5120-B70E-BEAB-7CC17C9BA04A}"/>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C5C57EBD-8B9A-B9D8-D04E-510E325A8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46F7CF-4AA7-8651-073D-C45E61A453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2B090FE8-11B1-870C-A927-77D61AEB77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0D4783-02AB-5171-5151-35C568C061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31284CA6-BE17-41EC-CC0D-D1C52D527E3C}"/>
              </a:ext>
            </a:extLst>
          </p:cNvPr>
          <p:cNvSpPr>
            <a:spLocks noGrp="1"/>
          </p:cNvSpPr>
          <p:nvPr>
            <p:ph type="dt" sz="half" idx="10"/>
          </p:nvPr>
        </p:nvSpPr>
        <p:spPr/>
        <p:txBody>
          <a:bodyPr/>
          <a:lstStyle/>
          <a:p>
            <a:fld id="{9A9A8465-16DE-4B2C-B77B-A3908D9DB79D}" type="datetimeFigureOut">
              <a:rPr lang="ro-RO" smtClean="0"/>
              <a:t>17.09.2025</a:t>
            </a:fld>
            <a:endParaRPr lang="ro-RO"/>
          </a:p>
        </p:txBody>
      </p:sp>
      <p:sp>
        <p:nvSpPr>
          <p:cNvPr id="8" name="Footer Placeholder 7">
            <a:extLst>
              <a:ext uri="{FF2B5EF4-FFF2-40B4-BE49-F238E27FC236}">
                <a16:creationId xmlns:a16="http://schemas.microsoft.com/office/drawing/2014/main" id="{1C29F9C4-63F2-3235-F1DC-4EF31DA133E4}"/>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49C508D5-972A-B593-C219-6579414A9253}"/>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4178066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65B1-4D47-5399-3C9F-020B011ACEED}"/>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9F085B20-5F34-13B9-402A-BAD30FBEDF45}"/>
              </a:ext>
            </a:extLst>
          </p:cNvPr>
          <p:cNvSpPr>
            <a:spLocks noGrp="1"/>
          </p:cNvSpPr>
          <p:nvPr>
            <p:ph type="dt" sz="half" idx="10"/>
          </p:nvPr>
        </p:nvSpPr>
        <p:spPr/>
        <p:txBody>
          <a:bodyPr/>
          <a:lstStyle/>
          <a:p>
            <a:fld id="{9A9A8465-16DE-4B2C-B77B-A3908D9DB79D}" type="datetimeFigureOut">
              <a:rPr lang="ro-RO" smtClean="0"/>
              <a:t>17.09.2025</a:t>
            </a:fld>
            <a:endParaRPr lang="ro-RO"/>
          </a:p>
        </p:txBody>
      </p:sp>
      <p:sp>
        <p:nvSpPr>
          <p:cNvPr id="4" name="Footer Placeholder 3">
            <a:extLst>
              <a:ext uri="{FF2B5EF4-FFF2-40B4-BE49-F238E27FC236}">
                <a16:creationId xmlns:a16="http://schemas.microsoft.com/office/drawing/2014/main" id="{ADE2FB53-2312-CB38-6482-A4F4DEBEC3D2}"/>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9F284E93-AFB8-6137-66F1-CBD285971E14}"/>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4249764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8BE05A-C9FF-06CD-ECEA-736AE4C2F78B}"/>
              </a:ext>
            </a:extLst>
          </p:cNvPr>
          <p:cNvSpPr>
            <a:spLocks noGrp="1"/>
          </p:cNvSpPr>
          <p:nvPr>
            <p:ph type="dt" sz="half" idx="10"/>
          </p:nvPr>
        </p:nvSpPr>
        <p:spPr/>
        <p:txBody>
          <a:bodyPr/>
          <a:lstStyle/>
          <a:p>
            <a:fld id="{9A9A8465-16DE-4B2C-B77B-A3908D9DB79D}" type="datetimeFigureOut">
              <a:rPr lang="ro-RO" smtClean="0"/>
              <a:t>17.09.2025</a:t>
            </a:fld>
            <a:endParaRPr lang="ro-RO"/>
          </a:p>
        </p:txBody>
      </p:sp>
      <p:sp>
        <p:nvSpPr>
          <p:cNvPr id="3" name="Footer Placeholder 2">
            <a:extLst>
              <a:ext uri="{FF2B5EF4-FFF2-40B4-BE49-F238E27FC236}">
                <a16:creationId xmlns:a16="http://schemas.microsoft.com/office/drawing/2014/main" id="{9B2F5837-FA1E-FDF0-43E3-E2CBE7D85D62}"/>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D3CAFA86-A170-3C61-93CC-B4A34C47DC15}"/>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870404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21CB-2700-1769-9570-04AFEFCC3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19B141D6-05AA-09DA-7A2F-78EF6D740B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FD80EB32-A422-14FC-F228-033BF55A4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3CF88C-3CA6-7554-4A03-0B959CBA9B3A}"/>
              </a:ext>
            </a:extLst>
          </p:cNvPr>
          <p:cNvSpPr>
            <a:spLocks noGrp="1"/>
          </p:cNvSpPr>
          <p:nvPr>
            <p:ph type="dt" sz="half" idx="10"/>
          </p:nvPr>
        </p:nvSpPr>
        <p:spPr/>
        <p:txBody>
          <a:bodyPr/>
          <a:lstStyle/>
          <a:p>
            <a:fld id="{9A9A8465-16DE-4B2C-B77B-A3908D9DB79D}" type="datetimeFigureOut">
              <a:rPr lang="ro-RO" smtClean="0"/>
              <a:t>17.09.2025</a:t>
            </a:fld>
            <a:endParaRPr lang="ro-RO"/>
          </a:p>
        </p:txBody>
      </p:sp>
      <p:sp>
        <p:nvSpPr>
          <p:cNvPr id="6" name="Footer Placeholder 5">
            <a:extLst>
              <a:ext uri="{FF2B5EF4-FFF2-40B4-BE49-F238E27FC236}">
                <a16:creationId xmlns:a16="http://schemas.microsoft.com/office/drawing/2014/main" id="{B6E9CE6C-C323-B954-9C08-DFF8D399D58A}"/>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63571F61-F227-BA6F-F45F-9CB1EBF76C9A}"/>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293603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A4EE-5ED2-DA80-B605-D9D3639618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CA859156-27D9-9932-44B3-BD01E56071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99F72C56-BF88-94EE-3907-20B6D45C1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9352B4-7BA0-FEF7-1A1E-BB7853F222AD}"/>
              </a:ext>
            </a:extLst>
          </p:cNvPr>
          <p:cNvSpPr>
            <a:spLocks noGrp="1"/>
          </p:cNvSpPr>
          <p:nvPr>
            <p:ph type="dt" sz="half" idx="10"/>
          </p:nvPr>
        </p:nvSpPr>
        <p:spPr/>
        <p:txBody>
          <a:bodyPr/>
          <a:lstStyle/>
          <a:p>
            <a:fld id="{9A9A8465-16DE-4B2C-B77B-A3908D9DB79D}" type="datetimeFigureOut">
              <a:rPr lang="ro-RO" smtClean="0"/>
              <a:t>17.09.2025</a:t>
            </a:fld>
            <a:endParaRPr lang="ro-RO"/>
          </a:p>
        </p:txBody>
      </p:sp>
      <p:sp>
        <p:nvSpPr>
          <p:cNvPr id="6" name="Footer Placeholder 5">
            <a:extLst>
              <a:ext uri="{FF2B5EF4-FFF2-40B4-BE49-F238E27FC236}">
                <a16:creationId xmlns:a16="http://schemas.microsoft.com/office/drawing/2014/main" id="{C41DC06D-2E8F-DB34-4C86-FEC7FA78AA61}"/>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8DA80AB8-8F4D-B9BE-D560-C2AB0AC6D245}"/>
              </a:ext>
            </a:extLst>
          </p:cNvPr>
          <p:cNvSpPr>
            <a:spLocks noGrp="1"/>
          </p:cNvSpPr>
          <p:nvPr>
            <p:ph type="sldNum" sz="quarter" idx="12"/>
          </p:nvPr>
        </p:nvSpPr>
        <p:spPr/>
        <p:txBody>
          <a:bodyPr/>
          <a:lstStyle/>
          <a:p>
            <a:fld id="{17D2CF94-0128-4DE5-9D4C-76AE722BB166}" type="slidenum">
              <a:rPr lang="ro-RO" smtClean="0"/>
              <a:t>‹#›</a:t>
            </a:fld>
            <a:endParaRPr lang="ro-RO"/>
          </a:p>
        </p:txBody>
      </p:sp>
    </p:spTree>
    <p:extLst>
      <p:ext uri="{BB962C8B-B14F-4D97-AF65-F5344CB8AC3E}">
        <p14:creationId xmlns:p14="http://schemas.microsoft.com/office/powerpoint/2010/main" val="79190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9AF4C0-F2E4-100E-D2E9-B08E4F750D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FEEC0517-C0D2-8D4F-BFC5-BC7CF85615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CA4DEA64-B6EF-16AF-2778-6D62C3EB94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A8465-16DE-4B2C-B77B-A3908D9DB79D}" type="datetimeFigureOut">
              <a:rPr lang="ro-RO" smtClean="0"/>
              <a:t>17.09.2025</a:t>
            </a:fld>
            <a:endParaRPr lang="ro-RO"/>
          </a:p>
        </p:txBody>
      </p:sp>
      <p:sp>
        <p:nvSpPr>
          <p:cNvPr id="5" name="Footer Placeholder 4">
            <a:extLst>
              <a:ext uri="{FF2B5EF4-FFF2-40B4-BE49-F238E27FC236}">
                <a16:creationId xmlns:a16="http://schemas.microsoft.com/office/drawing/2014/main" id="{6A42BF52-3A79-2AD0-5C16-3088E90796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4BEECD30-8CB7-356A-D183-1413074BA1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2CF94-0128-4DE5-9D4C-76AE722BB166}" type="slidenum">
              <a:rPr lang="ro-RO" smtClean="0"/>
              <a:t>‹#›</a:t>
            </a:fld>
            <a:endParaRPr lang="ro-RO"/>
          </a:p>
        </p:txBody>
      </p:sp>
    </p:spTree>
    <p:extLst>
      <p:ext uri="{BB962C8B-B14F-4D97-AF65-F5344CB8AC3E}">
        <p14:creationId xmlns:p14="http://schemas.microsoft.com/office/powerpoint/2010/main" val="2526257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google.com/search?cs=0&amp;sca_esv=1cd912c63e8479c3&amp;sxsrf=AE3TifMU6yxPbSFuFZ1L75zcmESyRantMA%3A1757679360542&amp;q=Gustav+Fechner&amp;sa=X&amp;ved=2ahUKEwjUlpbvmdOPAxW4B9sEHSwsOBcQxccNegQIBBAB&amp;mstk=AUtExfDyhzLq3tCTrl2BqE84uDmQH7tzAhEgk_lyyxqG1QxKa6DIrnon4P6iydbomJeTalnrMwZtltvtafPjngO3v5Md_nzmcWh1iKElFKxGzKpgSIJEBYg6uxtnSeOr_gzaGypMVsWi_Ve-SKrxejErk1qxp6cxb3_06__npYmAnXYuDjQ&amp;csui=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B0C50-4BC6-ECB2-E54E-50C238824707}"/>
              </a:ext>
            </a:extLst>
          </p:cNvPr>
          <p:cNvSpPr>
            <a:spLocks noGrp="1"/>
          </p:cNvSpPr>
          <p:nvPr>
            <p:ph type="ctrTitle"/>
          </p:nvPr>
        </p:nvSpPr>
        <p:spPr/>
        <p:txBody>
          <a:bodyPr/>
          <a:lstStyle/>
          <a:p>
            <a:r>
              <a:rPr lang="en-US" dirty="0" err="1"/>
              <a:t>Biofizica</a:t>
            </a:r>
            <a:r>
              <a:rPr lang="ro-MD"/>
              <a:t> și Elemente </a:t>
            </a:r>
            <a:r>
              <a:rPr lang="ro-MD" dirty="0"/>
              <a:t>de psihofizică</a:t>
            </a:r>
            <a:endParaRPr lang="ro-RO" dirty="0"/>
          </a:p>
        </p:txBody>
      </p:sp>
      <p:sp>
        <p:nvSpPr>
          <p:cNvPr id="3" name="Subtitle 2">
            <a:extLst>
              <a:ext uri="{FF2B5EF4-FFF2-40B4-BE49-F238E27FC236}">
                <a16:creationId xmlns:a16="http://schemas.microsoft.com/office/drawing/2014/main" id="{9B977C44-D7DC-CD48-9E50-8C8189DEFBD6}"/>
              </a:ext>
            </a:extLst>
          </p:cNvPr>
          <p:cNvSpPr>
            <a:spLocks noGrp="1"/>
          </p:cNvSpPr>
          <p:nvPr>
            <p:ph type="subTitle" idx="1"/>
          </p:nvPr>
        </p:nvSpPr>
        <p:spPr/>
        <p:txBody>
          <a:bodyPr/>
          <a:lstStyle/>
          <a:p>
            <a:endParaRPr lang="ro-RO"/>
          </a:p>
        </p:txBody>
      </p:sp>
      <p:pic>
        <p:nvPicPr>
          <p:cNvPr id="5" name="Picture 4">
            <a:extLst>
              <a:ext uri="{FF2B5EF4-FFF2-40B4-BE49-F238E27FC236}">
                <a16:creationId xmlns:a16="http://schemas.microsoft.com/office/drawing/2014/main" id="{324404D8-306F-71FC-3135-2549ACC375B3}"/>
              </a:ext>
            </a:extLst>
          </p:cNvPr>
          <p:cNvPicPr>
            <a:picLocks noChangeAspect="1"/>
          </p:cNvPicPr>
          <p:nvPr/>
        </p:nvPicPr>
        <p:blipFill>
          <a:blip r:embed="rId2"/>
          <a:stretch>
            <a:fillRect/>
          </a:stretch>
        </p:blipFill>
        <p:spPr>
          <a:xfrm>
            <a:off x="3505200" y="3509963"/>
            <a:ext cx="5181600" cy="2514600"/>
          </a:xfrm>
          <a:prstGeom prst="rect">
            <a:avLst/>
          </a:prstGeom>
        </p:spPr>
      </p:pic>
    </p:spTree>
    <p:extLst>
      <p:ext uri="{BB962C8B-B14F-4D97-AF65-F5344CB8AC3E}">
        <p14:creationId xmlns:p14="http://schemas.microsoft.com/office/powerpoint/2010/main" val="1377378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9EA7-A9FC-960A-0A76-8A74912B7311}"/>
              </a:ext>
            </a:extLst>
          </p:cNvPr>
          <p:cNvSpPr>
            <a:spLocks noGrp="1"/>
          </p:cNvSpPr>
          <p:nvPr>
            <p:ph type="title"/>
          </p:nvPr>
        </p:nvSpPr>
        <p:spPr/>
        <p:txBody>
          <a:bodyPr/>
          <a:lstStyle/>
          <a:p>
            <a:r>
              <a:rPr lang="en-GB" i="1" kern="100" dirty="0" err="1">
                <a:latin typeface="Calibri" panose="020F0502020204030204" pitchFamily="34" charset="0"/>
                <a:ea typeface="Calibri" panose="020F0502020204030204" pitchFamily="34" charset="0"/>
                <a:cs typeface="Times New Roman" panose="02020603050405020304" pitchFamily="18" charset="0"/>
              </a:rPr>
              <a:t>Senzatia</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RO" dirty="0"/>
          </a:p>
        </p:txBody>
      </p:sp>
      <p:sp>
        <p:nvSpPr>
          <p:cNvPr id="3" name="Content Placeholder 2">
            <a:extLst>
              <a:ext uri="{FF2B5EF4-FFF2-40B4-BE49-F238E27FC236}">
                <a16:creationId xmlns:a16="http://schemas.microsoft.com/office/drawing/2014/main" id="{58D5EC6A-D8AA-ABB3-E4DB-1823FC3F38C0}"/>
              </a:ext>
            </a:extLst>
          </p:cNvPr>
          <p:cNvSpPr>
            <a:spLocks noGrp="1"/>
          </p:cNvSpPr>
          <p:nvPr>
            <p:ph idx="1"/>
          </p:nvPr>
        </p:nvSpPr>
        <p:spPr/>
        <p:txBody>
          <a:bodyPr/>
          <a:lstStyle/>
          <a:p>
            <a:r>
              <a:rPr lang="ro-MD" kern="100" dirty="0">
                <a:latin typeface="Calibri" panose="020F0502020204030204" pitchFamily="34" charset="0"/>
                <a:ea typeface="Calibri" panose="020F0502020204030204" pitchFamily="34" charset="0"/>
                <a:cs typeface="Times New Roman" panose="02020603050405020304" pitchFamily="18" charset="0"/>
              </a:rPr>
              <a:t>Este </a:t>
            </a:r>
            <a:r>
              <a:rPr lang="en-GB" kern="100" dirty="0">
                <a:latin typeface="Calibri" panose="020F0502020204030204" pitchFamily="34" charset="0"/>
                <a:ea typeface="Calibri" panose="020F0502020204030204" pitchFamily="34" charset="0"/>
                <a:cs typeface="Times New Roman" panose="02020603050405020304" pitchFamily="18" charset="0"/>
              </a:rPr>
              <a:t>de natura </a:t>
            </a:r>
            <a:r>
              <a:rPr lang="en-GB" kern="100" dirty="0" err="1">
                <a:latin typeface="Calibri" panose="020F0502020204030204" pitchFamily="34" charset="0"/>
                <a:ea typeface="Calibri" panose="020F0502020204030204" pitchFamily="34" charset="0"/>
                <a:cs typeface="Times New Roman" panose="02020603050405020304" pitchFamily="18" charset="0"/>
              </a:rPr>
              <a:t>subiectiva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reprezinta</a:t>
            </a:r>
            <a:r>
              <a:rPr lang="en-GB" kern="100" dirty="0">
                <a:latin typeface="Calibri" panose="020F0502020204030204" pitchFamily="34" charset="0"/>
                <a:ea typeface="Calibri" panose="020F0502020204030204" pitchFamily="34" charset="0"/>
                <a:cs typeface="Times New Roman" panose="02020603050405020304" pitchFamily="18" charset="0"/>
              </a:rPr>
              <a:t> o </a:t>
            </a:r>
            <a:r>
              <a:rPr lang="en-GB" kern="100" dirty="0" err="1">
                <a:latin typeface="Calibri" panose="020F0502020204030204" pitchFamily="34" charset="0"/>
                <a:ea typeface="Calibri" panose="020F0502020204030204" pitchFamily="34" charset="0"/>
                <a:cs typeface="Times New Roman" panose="02020603050405020304" pitchFamily="18" charset="0"/>
              </a:rPr>
              <a:t>reflectare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psihica</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unor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caracteristici</a:t>
            </a:r>
            <a:r>
              <a:rPr lang="en-GB" kern="100" dirty="0">
                <a:latin typeface="Calibri" panose="020F0502020204030204" pitchFamily="34" charset="0"/>
                <a:ea typeface="Calibri" panose="020F0502020204030204" pitchFamily="34" charset="0"/>
                <a:cs typeface="Times New Roman" panose="02020603050405020304" pitchFamily="18" charset="0"/>
              </a:rPr>
              <a:t> separate ale </a:t>
            </a:r>
            <a:r>
              <a:rPr lang="en-GB" kern="100" dirty="0" err="1">
                <a:latin typeface="Calibri" panose="020F0502020204030204" pitchFamily="34" charset="0"/>
                <a:ea typeface="Calibri" panose="020F0502020204030204" pitchFamily="34" charset="0"/>
                <a:cs typeface="Times New Roman" panose="02020603050405020304" pitchFamily="18" charset="0"/>
              </a:rPr>
              <a:t>stimulilor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caracteristici</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actioneaza</a:t>
            </a:r>
            <a:r>
              <a:rPr lang="en-GB" kern="100" dirty="0">
                <a:latin typeface="Calibri" panose="020F0502020204030204" pitchFamily="34" charset="0"/>
                <a:ea typeface="Calibri" panose="020F0502020204030204" pitchFamily="34" charset="0"/>
                <a:cs typeface="Times New Roman" panose="02020603050405020304" pitchFamily="18" charset="0"/>
              </a:rPr>
              <a:t> direct </a:t>
            </a:r>
            <a:r>
              <a:rPr lang="en-GB" kern="100" dirty="0" err="1">
                <a:latin typeface="Calibri" panose="020F0502020204030204" pitchFamily="34" charset="0"/>
                <a:ea typeface="Calibri" panose="020F0502020204030204" pitchFamily="34" charset="0"/>
                <a:cs typeface="Times New Roman" panose="02020603050405020304" pitchFamily="18" charset="0"/>
              </a:rPr>
              <a:t>asupra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organelor</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simt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sau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asupra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receptorilor</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r>
              <a:rPr lang="en-GB" kern="100" dirty="0" err="1">
                <a:latin typeface="Calibri" panose="020F0502020204030204" pitchFamily="34" charset="0"/>
                <a:ea typeface="Calibri" panose="020F0502020204030204" pitchFamily="34" charset="0"/>
                <a:cs typeface="Times New Roman" panose="02020603050405020304" pitchFamily="18" charset="0"/>
              </a:rPr>
              <a:t>Senzatia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poate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contine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informatii</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ordin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calitativ</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culoare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tonalitatea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sunet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timbrul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sau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cantitativ</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luminoasa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stralucirea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sunet</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r>
              <a:rPr lang="en-GB" kern="100" dirty="0" err="1">
                <a:latin typeface="Calibri" panose="020F0502020204030204" pitchFamily="34" charset="0"/>
                <a:ea typeface="Calibri" panose="020F0502020204030204" pitchFamily="34" charset="0"/>
                <a:cs typeface="Times New Roman" panose="02020603050405020304" pitchFamily="18" charset="0"/>
              </a:rPr>
              <a:t>Senzatia</a:t>
            </a:r>
            <a:r>
              <a:rPr lang="en-GB" kern="100" dirty="0">
                <a:latin typeface="Calibri" panose="020F0502020204030204" pitchFamily="34" charset="0"/>
                <a:ea typeface="Calibri" panose="020F0502020204030204" pitchFamily="34" charset="0"/>
                <a:cs typeface="Times New Roman" panose="02020603050405020304" pitchFamily="18" charset="0"/>
              </a:rPr>
              <a:t> nu </a:t>
            </a:r>
            <a:r>
              <a:rPr lang="en-GB" kern="100" dirty="0" err="1">
                <a:latin typeface="Calibri" panose="020F0502020204030204" pitchFamily="34" charset="0"/>
                <a:ea typeface="Calibri" panose="020F0502020204030204" pitchFamily="34" charset="0"/>
                <a:cs typeface="Times New Roman" panose="02020603050405020304" pitchFamily="18" charset="0"/>
              </a:rPr>
              <a:t>poate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permite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însa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cunoasterea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caracteristicilor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integralitatea</a:t>
            </a:r>
            <a:r>
              <a:rPr lang="en-GB" kern="100" dirty="0">
                <a:latin typeface="Calibri" panose="020F0502020204030204" pitchFamily="34" charset="0"/>
                <a:ea typeface="Calibri" panose="020F0502020204030204" pitchFamily="34" charset="0"/>
                <a:cs typeface="Times New Roman" panose="02020603050405020304" pitchFamily="18" charset="0"/>
              </a:rPr>
              <a:t> lor.</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385490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DDF54-E23E-5468-9F7A-EEEF8B2DDB84}"/>
              </a:ext>
            </a:extLst>
          </p:cNvPr>
          <p:cNvSpPr>
            <a:spLocks noGrp="1"/>
          </p:cNvSpPr>
          <p:nvPr>
            <p:ph type="title"/>
          </p:nvPr>
        </p:nvSpPr>
        <p:spPr/>
        <p:txBody>
          <a:bodyPr/>
          <a:lstStyle/>
          <a:p>
            <a:r>
              <a:rPr lang="ro-MD" b="1" dirty="0"/>
              <a:t>Percepția</a:t>
            </a:r>
            <a:endParaRPr lang="ro-RO" b="1" dirty="0"/>
          </a:p>
        </p:txBody>
      </p:sp>
      <p:sp>
        <p:nvSpPr>
          <p:cNvPr id="3" name="Content Placeholder 2">
            <a:extLst>
              <a:ext uri="{FF2B5EF4-FFF2-40B4-BE49-F238E27FC236}">
                <a16:creationId xmlns:a16="http://schemas.microsoft.com/office/drawing/2014/main" id="{76B8BF2D-3D26-2853-F121-BA06401BF8FB}"/>
              </a:ext>
            </a:extLst>
          </p:cNvPr>
          <p:cNvSpPr>
            <a:spLocks noGrp="1"/>
          </p:cNvSpPr>
          <p:nvPr>
            <p:ph idx="1"/>
          </p:nvPr>
        </p:nvSpPr>
        <p:spPr/>
        <p:txBody>
          <a:bodyPr>
            <a:normAutofit fontScale="77500" lnSpcReduction="20000"/>
          </a:bodyPr>
          <a:lstStyle/>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Procesul psihic prin care fenomenele lumii înconjuratoare sunt integrate si cunoscute în totalitatea însușirilor lor este </a:t>
            </a:r>
            <a:r>
              <a:rPr lang="ro-RO" i="1" kern="100" dirty="0">
                <a:latin typeface="Calibri" panose="020F0502020204030204" pitchFamily="34" charset="0"/>
                <a:ea typeface="Calibri" panose="020F0502020204030204" pitchFamily="34" charset="0"/>
                <a:cs typeface="Times New Roman" panose="02020603050405020304" pitchFamily="18" charset="0"/>
              </a:rPr>
              <a:t>percepția</a:t>
            </a:r>
            <a:r>
              <a:rPr lang="ro-RO"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Perceptia necesita intervenția creierului, a memoriei si a inteligentei, care asociaza senzatia unui stimul si împreuna dau posibilitatea identificarii fenomenelor si a diferentierii lor în raport cu alte fenomene.</a:t>
            </a:r>
          </a:p>
          <a:p>
            <a:pPr>
              <a:lnSpc>
                <a:spcPct val="107000"/>
              </a:lnSpc>
              <a:spcAft>
                <a:spcPts val="800"/>
              </a:spcAft>
              <a:buNone/>
            </a:pPr>
            <a:r>
              <a:rPr lang="ro-RO" b="1" kern="100" dirty="0">
                <a:latin typeface="Calibri" panose="020F0502020204030204" pitchFamily="34" charset="0"/>
                <a:ea typeface="Calibri" panose="020F0502020204030204" pitchFamily="34" charset="0"/>
                <a:cs typeface="Times New Roman" panose="02020603050405020304" pitchFamily="18" charset="0"/>
              </a:rPr>
              <a:t>Senzatia si perceptia </a:t>
            </a:r>
            <a:r>
              <a:rPr lang="ro-RO" kern="100" dirty="0">
                <a:latin typeface="Calibri" panose="020F0502020204030204" pitchFamily="34" charset="0"/>
                <a:ea typeface="Calibri" panose="020F0502020204030204" pitchFamily="34" charset="0"/>
                <a:cs typeface="Times New Roman" panose="02020603050405020304" pitchFamily="18" charset="0"/>
              </a:rPr>
              <a:t>reprezinta </a:t>
            </a:r>
            <a:r>
              <a:rPr lang="ro-RO" b="1" kern="100" dirty="0">
                <a:latin typeface="Calibri" panose="020F0502020204030204" pitchFamily="34" charset="0"/>
                <a:ea typeface="Calibri" panose="020F0502020204030204" pitchFamily="34" charset="0"/>
                <a:cs typeface="Times New Roman" panose="02020603050405020304" pitchFamily="18" charset="0"/>
              </a:rPr>
              <a:t>o reflectare a unor fenomene obiective</a:t>
            </a:r>
            <a:r>
              <a:rPr lang="ro-RO" kern="100" dirty="0">
                <a:latin typeface="Calibri" panose="020F0502020204030204" pitchFamily="34" charset="0"/>
                <a:ea typeface="Calibri" panose="020F0502020204030204" pitchFamily="34" charset="0"/>
                <a:cs typeface="Times New Roman" panose="02020603050405020304" pitchFamily="18" charset="0"/>
              </a:rPr>
              <a:t>, fara a fi o reprezentare fidela a acestora. </a:t>
            </a:r>
          </a:p>
          <a:p>
            <a:pPr>
              <a:lnSpc>
                <a:spcPct val="107000"/>
              </a:lnSpc>
              <a:spcAft>
                <a:spcPts val="800"/>
              </a:spcAft>
              <a:buNone/>
            </a:pPr>
            <a:r>
              <a:rPr lang="ro-RO" b="1" kern="100" dirty="0">
                <a:latin typeface="Calibri" panose="020F0502020204030204" pitchFamily="34" charset="0"/>
                <a:ea typeface="Calibri" panose="020F0502020204030204" pitchFamily="34" charset="0"/>
                <a:cs typeface="Times New Roman" panose="02020603050405020304" pitchFamily="18" charset="0"/>
              </a:rPr>
              <a:t>Senzatiile produse de aceiasi stimuli difera de la un subiect la celalalt si chiar la acelasi subiect, în functie de conditiile în care acesta se afla. </a:t>
            </a:r>
            <a:r>
              <a:rPr lang="ro-RO" kern="100" dirty="0">
                <a:latin typeface="Calibri" panose="020F0502020204030204" pitchFamily="34" charset="0"/>
                <a:ea typeface="Calibri" panose="020F0502020204030204" pitchFamily="34" charset="0"/>
                <a:cs typeface="Times New Roman" panose="02020603050405020304" pitchFamily="18" charset="0"/>
              </a:rPr>
              <a:t>Ele pot fi influentate de o serie de factori cum ar fi: experienta anterioara, starea psiho-afectiva, nivelul de cultura, starea fizica (oboseala, stress, adaptare etc.).</a:t>
            </a:r>
          </a:p>
          <a:p>
            <a:endParaRPr lang="ro-RO" dirty="0"/>
          </a:p>
        </p:txBody>
      </p:sp>
    </p:spTree>
    <p:extLst>
      <p:ext uri="{BB962C8B-B14F-4D97-AF65-F5344CB8AC3E}">
        <p14:creationId xmlns:p14="http://schemas.microsoft.com/office/powerpoint/2010/main" val="896100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851F-D29F-41F4-A9FB-C64891E120B0}"/>
              </a:ext>
            </a:extLst>
          </p:cNvPr>
          <p:cNvSpPr>
            <a:spLocks noGrp="1"/>
          </p:cNvSpPr>
          <p:nvPr>
            <p:ph type="title"/>
          </p:nvPr>
        </p:nvSpPr>
        <p:spPr>
          <a:xfrm>
            <a:off x="838200" y="365126"/>
            <a:ext cx="10515600" cy="842352"/>
          </a:xfrm>
        </p:spPr>
        <p:txBody>
          <a:bodyPr>
            <a:normAutofit/>
          </a:bodyPr>
          <a:lstStyle/>
          <a:p>
            <a:r>
              <a:rPr lang="en-GB" b="1" kern="100" dirty="0">
                <a:latin typeface="Calibri" panose="020F0502020204030204" pitchFamily="34" charset="0"/>
                <a:ea typeface="Calibri" panose="020F0502020204030204" pitchFamily="34" charset="0"/>
                <a:cs typeface="Times New Roman" panose="02020603050405020304" pitchFamily="18" charset="0"/>
              </a:rPr>
              <a:t>M</a:t>
            </a:r>
            <a:r>
              <a:rPr lang="ro-MD" b="1" kern="100" dirty="0">
                <a:latin typeface="Calibri" panose="020F0502020204030204" pitchFamily="34" charset="0"/>
                <a:ea typeface="Calibri" panose="020F0502020204030204" pitchFamily="34" charset="0"/>
                <a:cs typeface="Times New Roman" panose="02020603050405020304" pitchFamily="18" charset="0"/>
              </a:rPr>
              <a:t>ă</a:t>
            </a:r>
            <a:r>
              <a:rPr lang="en-GB" b="1" kern="100" dirty="0" err="1">
                <a:latin typeface="Calibri" panose="020F0502020204030204" pitchFamily="34" charset="0"/>
                <a:ea typeface="Calibri" panose="020F0502020204030204" pitchFamily="34" charset="0"/>
                <a:cs typeface="Times New Roman" panose="02020603050405020304" pitchFamily="18" charset="0"/>
              </a:rPr>
              <a:t>rimi</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de </a:t>
            </a:r>
            <a:r>
              <a:rPr lang="en-GB" b="1"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excitare</a:t>
            </a:r>
            <a:r>
              <a:rPr lang="en-GB"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ro-MD" b="1" kern="100" dirty="0">
                <a:latin typeface="Calibri" panose="020F0502020204030204" pitchFamily="34" charset="0"/>
                <a:ea typeface="Calibri" panose="020F0502020204030204" pitchFamily="34" charset="0"/>
                <a:cs typeface="Times New Roman" panose="02020603050405020304" pitchFamily="18" charset="0"/>
              </a:rPr>
              <a:t>ș</a:t>
            </a:r>
            <a:r>
              <a:rPr lang="en-GB" b="1" kern="100" dirty="0" err="1">
                <a:latin typeface="Calibri" panose="020F0502020204030204" pitchFamily="34" charset="0"/>
                <a:ea typeface="Calibri" panose="020F0502020204030204" pitchFamily="34" charset="0"/>
                <a:cs typeface="Times New Roman" panose="02020603050405020304" pitchFamily="18" charset="0"/>
              </a:rPr>
              <a:t>i</a:t>
            </a:r>
            <a:r>
              <a:rPr lang="en-GB" b="1" kern="100" dirty="0">
                <a:latin typeface="Calibri" panose="020F0502020204030204" pitchFamily="34" charset="0"/>
                <a:ea typeface="Calibri" panose="020F0502020204030204" pitchFamily="34" charset="0"/>
                <a:cs typeface="Times New Roman" panose="02020603050405020304" pitchFamily="18" charset="0"/>
              </a:rPr>
              <a:t> m</a:t>
            </a:r>
            <a:r>
              <a:rPr lang="ro-MD" b="1" kern="100" dirty="0">
                <a:latin typeface="Calibri" panose="020F0502020204030204" pitchFamily="34" charset="0"/>
                <a:ea typeface="Calibri" panose="020F0502020204030204" pitchFamily="34" charset="0"/>
                <a:cs typeface="Times New Roman" panose="02020603050405020304" pitchFamily="18" charset="0"/>
              </a:rPr>
              <a:t>ă</a:t>
            </a:r>
            <a:r>
              <a:rPr lang="en-GB" b="1" kern="100" dirty="0" err="1">
                <a:latin typeface="Calibri" panose="020F0502020204030204" pitchFamily="34" charset="0"/>
                <a:ea typeface="Calibri" panose="020F0502020204030204" pitchFamily="34" charset="0"/>
                <a:cs typeface="Times New Roman" panose="02020603050405020304" pitchFamily="18" charset="0"/>
              </a:rPr>
              <a:t>rimi</a:t>
            </a:r>
            <a:r>
              <a:rPr lang="en-GB" b="1" kern="100" dirty="0">
                <a:latin typeface="Calibri" panose="020F0502020204030204" pitchFamily="34" charset="0"/>
                <a:ea typeface="Calibri" panose="020F0502020204030204" pitchFamily="34" charset="0"/>
                <a:cs typeface="Times New Roman" panose="02020603050405020304" pitchFamily="18" charset="0"/>
              </a:rPr>
              <a:t> de senza</a:t>
            </a:r>
            <a:r>
              <a:rPr lang="ro-MD" b="1" kern="100" dirty="0">
                <a:latin typeface="Calibri" panose="020F0502020204030204" pitchFamily="34" charset="0"/>
                <a:ea typeface="Calibri" panose="020F0502020204030204" pitchFamily="34" charset="0"/>
                <a:cs typeface="Times New Roman" panose="02020603050405020304" pitchFamily="18" charset="0"/>
              </a:rPr>
              <a:t>ț</a:t>
            </a:r>
            <a:r>
              <a:rPr lang="en-GB" b="1" kern="100" dirty="0" err="1">
                <a:latin typeface="Calibri" panose="020F0502020204030204" pitchFamily="34" charset="0"/>
                <a:ea typeface="Calibri" panose="020F0502020204030204" pitchFamily="34" charset="0"/>
                <a:cs typeface="Times New Roman" panose="02020603050405020304" pitchFamily="18" charset="0"/>
              </a:rPr>
              <a:t>ie</a:t>
            </a:r>
            <a:endParaRPr lang="ro-RO" dirty="0"/>
          </a:p>
        </p:txBody>
      </p:sp>
      <p:sp>
        <p:nvSpPr>
          <p:cNvPr id="3" name="Content Placeholder 2">
            <a:extLst>
              <a:ext uri="{FF2B5EF4-FFF2-40B4-BE49-F238E27FC236}">
                <a16:creationId xmlns:a16="http://schemas.microsoft.com/office/drawing/2014/main" id="{138719B3-A24C-2685-BB8E-55A3FC7CDA91}"/>
              </a:ext>
            </a:extLst>
          </p:cNvPr>
          <p:cNvSpPr>
            <a:spLocks noGrp="1"/>
          </p:cNvSpPr>
          <p:nvPr>
            <p:ph idx="1"/>
          </p:nvPr>
        </p:nvSpPr>
        <p:spPr>
          <a:xfrm>
            <a:off x="838200" y="1430215"/>
            <a:ext cx="10515600" cy="4746748"/>
          </a:xfrm>
        </p:spPr>
        <p:txBody>
          <a:bodyPr>
            <a:normAutofit fontScale="92500" lnSpcReduction="10000"/>
          </a:bodyPr>
          <a:lstStyle/>
          <a:p>
            <a:r>
              <a:rPr lang="ro-RO" kern="100" dirty="0">
                <a:latin typeface="Calibri" panose="020F0502020204030204" pitchFamily="34" charset="0"/>
                <a:ea typeface="Calibri" panose="020F0502020204030204" pitchFamily="34" charset="0"/>
                <a:cs typeface="Times New Roman" panose="02020603050405020304" pitchFamily="18" charset="0"/>
              </a:rPr>
              <a:t>Deoarece </a:t>
            </a:r>
            <a:r>
              <a:rPr lang="ro-RO" b="1" i="1" kern="100" dirty="0">
                <a:latin typeface="Calibri" panose="020F0502020204030204" pitchFamily="34" charset="0"/>
                <a:ea typeface="Calibri" panose="020F0502020204030204" pitchFamily="34" charset="0"/>
                <a:cs typeface="Times New Roman" panose="02020603050405020304" pitchFamily="18" charset="0"/>
              </a:rPr>
              <a:t>psihofizica se ocupa cu studiul relatiilor cantitative dintre stimuli si senzatiile pe care acestia le provoaca</a:t>
            </a:r>
            <a:r>
              <a:rPr lang="ro-RO" kern="100" dirty="0">
                <a:latin typeface="Calibri" panose="020F0502020204030204" pitchFamily="34" charset="0"/>
                <a:ea typeface="Calibri" panose="020F0502020204030204" pitchFamily="34" charset="0"/>
                <a:cs typeface="Times New Roman" panose="02020603050405020304" pitchFamily="18" charset="0"/>
              </a:rPr>
              <a:t>, apare problema evaluarii acestor doua elemente prin stabilirea unor marimi, a unor unitati de masura si a unor scari adecvate. </a:t>
            </a:r>
          </a:p>
          <a:p>
            <a:r>
              <a:rPr lang="ro-RO" b="1" kern="100" dirty="0">
                <a:latin typeface="Calibri" panose="020F0502020204030204" pitchFamily="34" charset="0"/>
                <a:ea typeface="Calibri" panose="020F0502020204030204" pitchFamily="34" charset="0"/>
                <a:cs typeface="Times New Roman" panose="02020603050405020304" pitchFamily="18" charset="0"/>
              </a:rPr>
              <a:t>Caracterizarea stimulului este</a:t>
            </a:r>
            <a:r>
              <a:rPr lang="ro-RO" kern="100" dirty="0">
                <a:latin typeface="Calibri" panose="020F0502020204030204" pitchFamily="34" charset="0"/>
                <a:ea typeface="Calibri" panose="020F0502020204030204" pitchFamily="34" charset="0"/>
                <a:cs typeface="Times New Roman" panose="02020603050405020304" pitchFamily="18" charset="0"/>
              </a:rPr>
              <a:t> în general </a:t>
            </a:r>
            <a:r>
              <a:rPr lang="ro-RO" b="1" kern="100" dirty="0">
                <a:latin typeface="Calibri" panose="020F0502020204030204" pitchFamily="34" charset="0"/>
                <a:ea typeface="Calibri" panose="020F0502020204030204" pitchFamily="34" charset="0"/>
                <a:cs typeface="Times New Roman" panose="02020603050405020304" pitchFamily="18" charset="0"/>
              </a:rPr>
              <a:t>mai simplă</a:t>
            </a:r>
            <a:r>
              <a:rPr lang="ro-RO" kern="100" dirty="0">
                <a:latin typeface="Calibri" panose="020F0502020204030204" pitchFamily="34" charset="0"/>
                <a:ea typeface="Calibri" panose="020F0502020204030204" pitchFamily="34" charset="0"/>
                <a:cs typeface="Times New Roman" panose="02020603050405020304" pitchFamily="18" charset="0"/>
              </a:rPr>
              <a:t>. Marimile corespunzatoare acestuia, numite </a:t>
            </a:r>
            <a:r>
              <a:rPr lang="ro-RO" i="1" kern="100" dirty="0">
                <a:latin typeface="Calibri" panose="020F0502020204030204" pitchFamily="34" charset="0"/>
                <a:ea typeface="Calibri" panose="020F0502020204030204" pitchFamily="34" charset="0"/>
                <a:cs typeface="Times New Roman" panose="02020603050405020304" pitchFamily="18" charset="0"/>
              </a:rPr>
              <a:t>marimi de excitare</a:t>
            </a:r>
            <a:r>
              <a:rPr lang="ro-RO" kern="100" dirty="0">
                <a:latin typeface="Calibri" panose="020F0502020204030204" pitchFamily="34" charset="0"/>
                <a:ea typeface="Calibri" panose="020F0502020204030204" pitchFamily="34" charset="0"/>
                <a:cs typeface="Times New Roman" panose="02020603050405020304" pitchFamily="18" charset="0"/>
              </a:rPr>
              <a:t> sau </a:t>
            </a:r>
            <a:r>
              <a:rPr lang="ro-RO" i="1" kern="100" dirty="0">
                <a:latin typeface="Calibri" panose="020F0502020204030204" pitchFamily="34" charset="0"/>
                <a:ea typeface="Calibri" panose="020F0502020204030204" pitchFamily="34" charset="0"/>
                <a:cs typeface="Times New Roman" panose="02020603050405020304" pitchFamily="18" charset="0"/>
              </a:rPr>
              <a:t>de stimulare</a:t>
            </a:r>
            <a:r>
              <a:rPr lang="ro-RO" kern="100" dirty="0">
                <a:latin typeface="Calibri" panose="020F0502020204030204" pitchFamily="34" charset="0"/>
                <a:ea typeface="Calibri" panose="020F0502020204030204" pitchFamily="34" charset="0"/>
                <a:cs typeface="Times New Roman" panose="02020603050405020304" pitchFamily="18" charset="0"/>
              </a:rPr>
              <a:t>, sunt exprimate prin caracteristicile si unitatile fizice consacrate. </a:t>
            </a:r>
          </a:p>
          <a:p>
            <a:r>
              <a:rPr lang="ro-RO" kern="100" dirty="0">
                <a:latin typeface="Calibri" panose="020F0502020204030204" pitchFamily="34" charset="0"/>
                <a:ea typeface="Calibri" panose="020F0502020204030204" pitchFamily="34" charset="0"/>
                <a:cs typeface="Times New Roman" panose="02020603050405020304" pitchFamily="18" charset="0"/>
              </a:rPr>
              <a:t>Astfel, un sunet poate fi definit prin nivelul sau de presiune acustica, exprimat în dB si prin frecventa sa, exprimata în Hz. </a:t>
            </a:r>
          </a:p>
          <a:p>
            <a:r>
              <a:rPr lang="ro-RO" kern="100" dirty="0">
                <a:latin typeface="Calibri" panose="020F0502020204030204" pitchFamily="34" charset="0"/>
                <a:ea typeface="Calibri" panose="020F0502020204030204" pitchFamily="34" charset="0"/>
                <a:cs typeface="Times New Roman" panose="02020603050405020304" pitchFamily="18" charset="0"/>
              </a:rPr>
              <a:t>Un semnal luminos poate fi caracterizat prin lungimea sa de unda, exprimata în metri, </a:t>
            </a:r>
          </a:p>
          <a:p>
            <a:r>
              <a:rPr lang="ro-RO" kern="100" dirty="0">
                <a:latin typeface="Calibri" panose="020F0502020204030204" pitchFamily="34" charset="0"/>
                <a:ea typeface="Calibri" panose="020F0502020204030204" pitchFamily="34" charset="0"/>
                <a:cs typeface="Times New Roman" panose="02020603050405020304" pitchFamily="18" charset="0"/>
              </a:rPr>
              <a:t>Un semnal termic prin temperatura masurata în grade Celsius etc.</a:t>
            </a:r>
          </a:p>
          <a:p>
            <a:endParaRPr lang="ro-RO" dirty="0"/>
          </a:p>
        </p:txBody>
      </p:sp>
    </p:spTree>
    <p:extLst>
      <p:ext uri="{BB962C8B-B14F-4D97-AF65-F5344CB8AC3E}">
        <p14:creationId xmlns:p14="http://schemas.microsoft.com/office/powerpoint/2010/main" val="2105708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04EE-1027-FE4A-0A95-EA30A276CCB3}"/>
              </a:ext>
            </a:extLst>
          </p:cNvPr>
          <p:cNvSpPr>
            <a:spLocks noGrp="1"/>
          </p:cNvSpPr>
          <p:nvPr>
            <p:ph type="title"/>
          </p:nvPr>
        </p:nvSpPr>
        <p:spPr>
          <a:xfrm>
            <a:off x="838200" y="365125"/>
            <a:ext cx="10515600" cy="748567"/>
          </a:xfrm>
        </p:spPr>
        <p:txBody>
          <a:bodyPr/>
          <a:lstStyle/>
          <a:p>
            <a:r>
              <a:rPr lang="en-GB" b="1" kern="100" dirty="0">
                <a:latin typeface="Calibri" panose="020F0502020204030204" pitchFamily="34" charset="0"/>
                <a:ea typeface="Calibri" panose="020F0502020204030204" pitchFamily="34" charset="0"/>
                <a:cs typeface="Times New Roman" panose="02020603050405020304" pitchFamily="18" charset="0"/>
              </a:rPr>
              <a:t>M</a:t>
            </a:r>
            <a:r>
              <a:rPr lang="ro-MD" b="1" kern="100" dirty="0">
                <a:latin typeface="Calibri" panose="020F0502020204030204" pitchFamily="34" charset="0"/>
                <a:ea typeface="Calibri" panose="020F0502020204030204" pitchFamily="34" charset="0"/>
                <a:cs typeface="Times New Roman" panose="02020603050405020304" pitchFamily="18" charset="0"/>
              </a:rPr>
              <a:t>ă</a:t>
            </a:r>
            <a:r>
              <a:rPr lang="en-GB" b="1" kern="100" dirty="0" err="1">
                <a:latin typeface="Calibri" panose="020F0502020204030204" pitchFamily="34" charset="0"/>
                <a:ea typeface="Calibri" panose="020F0502020204030204" pitchFamily="34" charset="0"/>
                <a:cs typeface="Times New Roman" panose="02020603050405020304" pitchFamily="18" charset="0"/>
              </a:rPr>
              <a:t>rimi</a:t>
            </a:r>
            <a:r>
              <a:rPr lang="en-GB" b="1" kern="100" dirty="0">
                <a:latin typeface="Calibri" panose="020F0502020204030204" pitchFamily="34" charset="0"/>
                <a:ea typeface="Calibri" panose="020F0502020204030204" pitchFamily="34" charset="0"/>
                <a:cs typeface="Times New Roman" panose="02020603050405020304" pitchFamily="18" charset="0"/>
              </a:rPr>
              <a:t> de </a:t>
            </a:r>
            <a:r>
              <a:rPr lang="en-GB" b="1" kern="100" dirty="0" err="1">
                <a:latin typeface="Calibri" panose="020F0502020204030204" pitchFamily="34" charset="0"/>
                <a:ea typeface="Calibri" panose="020F0502020204030204" pitchFamily="34" charset="0"/>
                <a:cs typeface="Times New Roman" panose="02020603050405020304" pitchFamily="18" charset="0"/>
              </a:rPr>
              <a:t>excitare</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ro-MD" b="1" kern="100" dirty="0">
                <a:latin typeface="Calibri" panose="020F0502020204030204" pitchFamily="34" charset="0"/>
                <a:ea typeface="Calibri" panose="020F0502020204030204" pitchFamily="34" charset="0"/>
                <a:cs typeface="Times New Roman" panose="02020603050405020304" pitchFamily="18" charset="0"/>
              </a:rPr>
              <a:t>ș</a:t>
            </a:r>
            <a:r>
              <a:rPr lang="en-GB" b="1" kern="100" dirty="0" err="1">
                <a:latin typeface="Calibri" panose="020F0502020204030204" pitchFamily="34" charset="0"/>
                <a:ea typeface="Calibri" panose="020F0502020204030204" pitchFamily="34" charset="0"/>
                <a:cs typeface="Times New Roman" panose="02020603050405020304" pitchFamily="18" charset="0"/>
              </a:rPr>
              <a:t>i</a:t>
            </a:r>
            <a:r>
              <a:rPr lang="en-GB" b="1" kern="100" dirty="0">
                <a:latin typeface="Calibri" panose="020F0502020204030204" pitchFamily="34" charset="0"/>
                <a:ea typeface="Calibri" panose="020F0502020204030204" pitchFamily="34" charset="0"/>
                <a:cs typeface="Times New Roman" panose="02020603050405020304" pitchFamily="18" charset="0"/>
              </a:rPr>
              <a:t> m</a:t>
            </a:r>
            <a:r>
              <a:rPr lang="ro-MD" b="1" kern="100" dirty="0">
                <a:latin typeface="Calibri" panose="020F0502020204030204" pitchFamily="34" charset="0"/>
                <a:ea typeface="Calibri" panose="020F0502020204030204" pitchFamily="34" charset="0"/>
                <a:cs typeface="Times New Roman" panose="02020603050405020304" pitchFamily="18" charset="0"/>
              </a:rPr>
              <a:t>ă</a:t>
            </a:r>
            <a:r>
              <a:rPr lang="en-GB" b="1" kern="100" dirty="0" err="1">
                <a:latin typeface="Calibri" panose="020F0502020204030204" pitchFamily="34" charset="0"/>
                <a:ea typeface="Calibri" panose="020F0502020204030204" pitchFamily="34" charset="0"/>
                <a:cs typeface="Times New Roman" panose="02020603050405020304" pitchFamily="18" charset="0"/>
              </a:rPr>
              <a:t>rimi</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de senza</a:t>
            </a:r>
            <a:r>
              <a:rPr lang="ro-MD" b="1"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ț</a:t>
            </a:r>
            <a:r>
              <a:rPr lang="en-GB" b="1" kern="10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ie</a:t>
            </a:r>
            <a:endParaRPr lang="ro-RO" dirty="0">
              <a:solidFill>
                <a:srgbClr val="FF0000"/>
              </a:solidFill>
            </a:endParaRPr>
          </a:p>
        </p:txBody>
      </p:sp>
      <p:sp>
        <p:nvSpPr>
          <p:cNvPr id="3" name="Content Placeholder 2">
            <a:extLst>
              <a:ext uri="{FF2B5EF4-FFF2-40B4-BE49-F238E27FC236}">
                <a16:creationId xmlns:a16="http://schemas.microsoft.com/office/drawing/2014/main" id="{543F4EB6-EB77-5338-31D1-521433768176}"/>
              </a:ext>
            </a:extLst>
          </p:cNvPr>
          <p:cNvSpPr>
            <a:spLocks noGrp="1"/>
          </p:cNvSpPr>
          <p:nvPr>
            <p:ph idx="1"/>
          </p:nvPr>
        </p:nvSpPr>
        <p:spPr>
          <a:xfrm>
            <a:off x="838200" y="1113692"/>
            <a:ext cx="11095892" cy="5580185"/>
          </a:xfrm>
        </p:spPr>
        <p:txBody>
          <a:bodyPr>
            <a:normAutofit fontScale="85000" lnSpcReduction="20000"/>
          </a:bodyPr>
          <a:lstStyle/>
          <a:p>
            <a:r>
              <a:rPr lang="ro-RO" b="1" kern="100" dirty="0">
                <a:latin typeface="Calibri" panose="020F0502020204030204" pitchFamily="34" charset="0"/>
                <a:ea typeface="Calibri" panose="020F0502020204030204" pitchFamily="34" charset="0"/>
                <a:cs typeface="Times New Roman" panose="02020603050405020304" pitchFamily="18" charset="0"/>
              </a:rPr>
              <a:t>Senzatia</a:t>
            </a:r>
            <a:r>
              <a:rPr lang="ro-RO" kern="100" dirty="0">
                <a:latin typeface="Calibri" panose="020F0502020204030204" pitchFamily="34" charset="0"/>
                <a:ea typeface="Calibri" panose="020F0502020204030204" pitchFamily="34" charset="0"/>
                <a:cs typeface="Times New Roman" panose="02020603050405020304" pitchFamily="18" charset="0"/>
              </a:rPr>
              <a:t>, în schimb, </a:t>
            </a:r>
            <a:r>
              <a:rPr lang="ro-RO" b="1" kern="100" dirty="0">
                <a:latin typeface="Calibri" panose="020F0502020204030204" pitchFamily="34" charset="0"/>
                <a:ea typeface="Calibri" panose="020F0502020204030204" pitchFamily="34" charset="0"/>
                <a:cs typeface="Times New Roman" panose="02020603050405020304" pitchFamily="18" charset="0"/>
              </a:rPr>
              <a:t>nu este masurabila obiectiv </a:t>
            </a:r>
            <a:r>
              <a:rPr lang="ro-RO" kern="100" dirty="0">
                <a:latin typeface="Calibri" panose="020F0502020204030204" pitchFamily="34" charset="0"/>
                <a:ea typeface="Calibri" panose="020F0502020204030204" pitchFamily="34" charset="0"/>
                <a:cs typeface="Times New Roman" panose="02020603050405020304" pitchFamily="18" charset="0"/>
              </a:rPr>
              <a:t>si </a:t>
            </a:r>
            <a:r>
              <a:rPr lang="ro-RO" b="1" kern="100" dirty="0">
                <a:latin typeface="Calibri" panose="020F0502020204030204" pitchFamily="34" charset="0"/>
                <a:ea typeface="Calibri" panose="020F0502020204030204" pitchFamily="34" charset="0"/>
                <a:cs typeface="Times New Roman" panose="02020603050405020304" pitchFamily="18" charset="0"/>
              </a:rPr>
              <a:t>evaluarea </a:t>
            </a:r>
            <a:r>
              <a:rPr lang="ro-RO" kern="100" dirty="0">
                <a:latin typeface="Calibri" panose="020F0502020204030204" pitchFamily="34" charset="0"/>
                <a:ea typeface="Calibri" panose="020F0502020204030204" pitchFamily="34" charset="0"/>
                <a:cs typeface="Times New Roman" panose="02020603050405020304" pitchFamily="18" charset="0"/>
              </a:rPr>
              <a:t>sa </a:t>
            </a:r>
            <a:r>
              <a:rPr lang="ro-RO" b="1" kern="100" dirty="0">
                <a:latin typeface="Calibri" panose="020F0502020204030204" pitchFamily="34" charset="0"/>
                <a:ea typeface="Calibri" panose="020F0502020204030204" pitchFamily="34" charset="0"/>
                <a:cs typeface="Times New Roman" panose="02020603050405020304" pitchFamily="18" charset="0"/>
              </a:rPr>
              <a:t>este posibila </a:t>
            </a:r>
            <a:r>
              <a:rPr lang="ro-RO" kern="100" dirty="0">
                <a:latin typeface="Calibri" panose="020F0502020204030204" pitchFamily="34" charset="0"/>
                <a:ea typeface="Calibri" panose="020F0502020204030204" pitchFamily="34" charset="0"/>
                <a:cs typeface="Times New Roman" panose="02020603050405020304" pitchFamily="18" charset="0"/>
              </a:rPr>
              <a:t>numai </a:t>
            </a:r>
            <a:r>
              <a:rPr lang="ro-RO" b="1" kern="100" dirty="0">
                <a:latin typeface="Calibri" panose="020F0502020204030204" pitchFamily="34" charset="0"/>
                <a:ea typeface="Calibri" panose="020F0502020204030204" pitchFamily="34" charset="0"/>
                <a:cs typeface="Times New Roman" panose="02020603050405020304" pitchFamily="18" charset="0"/>
              </a:rPr>
              <a:t>pe baza descrierii </a:t>
            </a:r>
            <a:r>
              <a:rPr lang="ro-RO" kern="100" dirty="0">
                <a:latin typeface="Calibri" panose="020F0502020204030204" pitchFamily="34" charset="0"/>
                <a:ea typeface="Calibri" panose="020F0502020204030204" pitchFamily="34" charset="0"/>
                <a:cs typeface="Times New Roman" panose="02020603050405020304" pitchFamily="18" charset="0"/>
              </a:rPr>
              <a:t>pe care o face subiectul supus stimularii. </a:t>
            </a:r>
          </a:p>
          <a:p>
            <a:r>
              <a:rPr lang="ro-RO" kern="100" dirty="0">
                <a:latin typeface="Calibri" panose="020F0502020204030204" pitchFamily="34" charset="0"/>
                <a:ea typeface="Calibri" panose="020F0502020204030204" pitchFamily="34" charset="0"/>
                <a:cs typeface="Times New Roman" panose="02020603050405020304" pitchFamily="18" charset="0"/>
              </a:rPr>
              <a:t>Caracterul subiectiv al raspunsului, variatiile individuale ale senzatiei produse de catre un acelasi stimul, au facut necesara efectuarea unor studii statistice pe populatii de oameni tineri si sanatosi. Într-un studiu de acest tip, subiectul este stimulat cu un factor excitant oarecare si i se cere sa descrie senzatia pe care o încearca. Descrierea senzatiei se face prin acordarea unui calificativ, de exemplu, în cazul unui stimul sonor, acesta poate fi: puternic, slab, grav, înalt etc. Stimulul este apoi modificat calitativ sau cantitativ si subiectului i se cere sa descrie noua senzatie. Pentru a facilita descrierea, subiectului i se poate cere sa se concentreze asupra unei singure componente a stimulului, descriind senzatia produsa de aceasta. De exemplu, subiectul trebuie sa se concentreze asupra componentei intensitate a unui sunet si sa compare senzatiile generate de doua valori diferite ale intensitatii aceluiasi sunet.</a:t>
            </a:r>
          </a:p>
          <a:p>
            <a:r>
              <a:rPr lang="ro-RO" kern="100" dirty="0">
                <a:latin typeface="Calibri" panose="020F0502020204030204" pitchFamily="34" charset="0"/>
                <a:ea typeface="Calibri" panose="020F0502020204030204" pitchFamily="34" charset="0"/>
                <a:cs typeface="Times New Roman" panose="02020603050405020304" pitchFamily="18" charset="0"/>
              </a:rPr>
              <a:t>Componentele senzatiei care reflecta diferitele componente ale stimulului reprezinta </a:t>
            </a:r>
            <a:r>
              <a:rPr lang="ro-RO" b="1" i="1" kern="100" dirty="0">
                <a:latin typeface="Calibri" panose="020F0502020204030204" pitchFamily="34" charset="0"/>
                <a:ea typeface="Calibri" panose="020F0502020204030204" pitchFamily="34" charset="0"/>
                <a:cs typeface="Times New Roman" panose="02020603050405020304" pitchFamily="18" charset="0"/>
              </a:rPr>
              <a:t>marimile de senzatie</a:t>
            </a:r>
            <a:r>
              <a:rPr lang="ro-RO" kern="100" dirty="0">
                <a:latin typeface="Calibri" panose="020F0502020204030204" pitchFamily="34" charset="0"/>
                <a:ea typeface="Calibri" panose="020F0502020204030204" pitchFamily="34" charset="0"/>
                <a:cs typeface="Times New Roman" panose="02020603050405020304" pitchFamily="18" charset="0"/>
              </a:rPr>
              <a:t>. Deoarece o descriere prin intermediul unor calificative nu este suficienta pentru a se face o evaluare cantitativa, trebuie sa se construiasca </a:t>
            </a:r>
            <a:r>
              <a:rPr lang="ro-RO" b="1" i="1" kern="100" dirty="0">
                <a:latin typeface="Calibri" panose="020F0502020204030204" pitchFamily="34" charset="0"/>
                <a:ea typeface="Calibri" panose="020F0502020204030204" pitchFamily="34" charset="0"/>
                <a:cs typeface="Times New Roman" panose="02020603050405020304" pitchFamily="18" charset="0"/>
              </a:rPr>
              <a:t>scari de senzatie</a:t>
            </a:r>
            <a:r>
              <a:rPr lang="ro-RO" kern="100" dirty="0">
                <a:latin typeface="Calibri" panose="020F0502020204030204" pitchFamily="34" charset="0"/>
                <a:ea typeface="Calibri" panose="020F0502020204030204" pitchFamily="34" charset="0"/>
                <a:cs typeface="Times New Roman" panose="02020603050405020304" pitchFamily="18" charset="0"/>
              </a:rPr>
              <a:t>, în mod analog cu stabilirea scarilor pentru stimuli. </a:t>
            </a:r>
          </a:p>
          <a:p>
            <a:r>
              <a:rPr lang="ro-RO" kern="100" dirty="0">
                <a:latin typeface="Calibri" panose="020F0502020204030204" pitchFamily="34" charset="0"/>
                <a:ea typeface="Calibri" panose="020F0502020204030204" pitchFamily="34" charset="0"/>
                <a:cs typeface="Times New Roman" panose="02020603050405020304" pitchFamily="18" charset="0"/>
              </a:rPr>
              <a:t>În acustica, un asemenea exemplu este reprezentat de scara de decibeli, scara de excitatie si scara de soni, scara de senzatie.</a:t>
            </a:r>
          </a:p>
          <a:p>
            <a:endParaRPr lang="ro-RO" dirty="0"/>
          </a:p>
        </p:txBody>
      </p:sp>
    </p:spTree>
    <p:extLst>
      <p:ext uri="{BB962C8B-B14F-4D97-AF65-F5344CB8AC3E}">
        <p14:creationId xmlns:p14="http://schemas.microsoft.com/office/powerpoint/2010/main" val="4272346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A48BF-70B1-567C-D2E8-600B5C17C41E}"/>
              </a:ext>
            </a:extLst>
          </p:cNvPr>
          <p:cNvSpPr>
            <a:spLocks noGrp="1"/>
          </p:cNvSpPr>
          <p:nvPr>
            <p:ph type="title"/>
          </p:nvPr>
        </p:nvSpPr>
        <p:spPr>
          <a:xfrm>
            <a:off x="838200" y="365126"/>
            <a:ext cx="10515600" cy="912690"/>
          </a:xfrm>
        </p:spPr>
        <p:txBody>
          <a:bodyPr/>
          <a:lstStyle/>
          <a:p>
            <a:r>
              <a:rPr lang="ro-MD" b="1" dirty="0"/>
              <a:t>Scara de senzații</a:t>
            </a:r>
            <a:endParaRPr lang="ro-RO" b="1" dirty="0"/>
          </a:p>
        </p:txBody>
      </p:sp>
      <p:sp>
        <p:nvSpPr>
          <p:cNvPr id="3" name="Content Placeholder 2">
            <a:extLst>
              <a:ext uri="{FF2B5EF4-FFF2-40B4-BE49-F238E27FC236}">
                <a16:creationId xmlns:a16="http://schemas.microsoft.com/office/drawing/2014/main" id="{02C8B7A0-2395-5D6E-3957-07AA93BDC8EA}"/>
              </a:ext>
            </a:extLst>
          </p:cNvPr>
          <p:cNvSpPr>
            <a:spLocks noGrp="1"/>
          </p:cNvSpPr>
          <p:nvPr>
            <p:ph idx="1"/>
          </p:nvPr>
        </p:nvSpPr>
        <p:spPr>
          <a:xfrm>
            <a:off x="838200" y="1277816"/>
            <a:ext cx="10515600" cy="5498122"/>
          </a:xfrm>
        </p:spPr>
        <p:txBody>
          <a:bodyPr>
            <a:normAutofit fontScale="85000" lnSpcReduction="20000"/>
          </a:bodyPr>
          <a:lstStyle/>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O scara de senzatie ar trebui sa aiba urmatoarele proprietati:</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 treptelor sale sa li se asocieze </a:t>
            </a:r>
            <a:r>
              <a:rPr lang="ro-RO" i="1" kern="100" dirty="0">
                <a:latin typeface="Calibri" panose="020F0502020204030204" pitchFamily="34" charset="0"/>
                <a:ea typeface="Calibri" panose="020F0502020204030204" pitchFamily="34" charset="0"/>
                <a:cs typeface="Times New Roman" panose="02020603050405020304" pitchFamily="18" charset="0"/>
              </a:rPr>
              <a:t>indici</a:t>
            </a:r>
            <a:r>
              <a:rPr lang="ro-RO" kern="100" dirty="0">
                <a:latin typeface="Calibri" panose="020F0502020204030204" pitchFamily="34" charset="0"/>
                <a:ea typeface="Calibri" panose="020F0502020204030204" pitchFamily="34" charset="0"/>
                <a:cs typeface="Times New Roman" panose="02020603050405020304" pitchFamily="18" charset="0"/>
              </a:rPr>
              <a:t>, a caror valoare sa fie proportionala cu senzatia, respectiv </a:t>
            </a:r>
            <a:r>
              <a:rPr lang="ro-RO" i="1" kern="100" dirty="0">
                <a:latin typeface="Calibri" panose="020F0502020204030204" pitchFamily="34" charset="0"/>
                <a:ea typeface="Calibri" panose="020F0502020204030204" pitchFamily="34" charset="0"/>
                <a:cs typeface="Times New Roman" panose="02020603050405020304" pitchFamily="18" charset="0"/>
              </a:rPr>
              <a:t>unitati de senzatie</a:t>
            </a:r>
            <a:r>
              <a:rPr lang="ro-RO" kern="1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 fiecarei trepte trebuie sa-i corespunda o valoare precisa a marimii de excitatie care determina respectiva senzatie;</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 trebuie sa se stabileasca o unitate de masura a senzatiei.</a:t>
            </a: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Prin </a:t>
            </a:r>
            <a:r>
              <a:rPr lang="en-GB" kern="100" dirty="0" err="1">
                <a:latin typeface="Calibri" panose="020F0502020204030204" pitchFamily="34" charset="0"/>
                <a:ea typeface="Calibri" panose="020F0502020204030204" pitchFamily="34" charset="0"/>
                <a:cs typeface="Times New Roman" panose="02020603050405020304" pitchFamily="18" charset="0"/>
              </a:rPr>
              <a:t>urmare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construirea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scari</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senzatie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implica</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gasirea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limite</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inferioare</a:t>
            </a:r>
            <a:r>
              <a:rPr lang="en-GB" kern="100" dirty="0">
                <a:latin typeface="Calibri" panose="020F0502020204030204" pitchFamily="34" charset="0"/>
                <a:ea typeface="Calibri" panose="020F0502020204030204" pitchFamily="34" charset="0"/>
                <a:cs typeface="Times New Roman" panose="02020603050405020304" pitchFamily="18" charset="0"/>
              </a:rPr>
              <a:t> (zero-ul </a:t>
            </a:r>
            <a:r>
              <a:rPr lang="en-GB" kern="100" dirty="0" err="1">
                <a:latin typeface="Calibri" panose="020F0502020204030204" pitchFamily="34" charset="0"/>
                <a:ea typeface="Calibri" panose="020F0502020204030204" pitchFamily="34" charset="0"/>
                <a:cs typeface="Times New Roman" panose="02020603050405020304" pitchFamily="18" charset="0"/>
              </a:rPr>
              <a:t>scarii</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corespunde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amplitudini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minime</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unui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poate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genereze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senzatia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respectiva</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gasirea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limite</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superioare</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corespunde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a:t>
            </a:r>
            <a:r>
              <a:rPr lang="en-GB" kern="100" dirty="0">
                <a:latin typeface="Calibri" panose="020F0502020204030204" pitchFamily="34" charset="0"/>
                <a:ea typeface="Calibri" panose="020F0502020204030204" pitchFamily="34" charset="0"/>
                <a:cs typeface="Times New Roman" panose="02020603050405020304" pitchFamily="18" charset="0"/>
              </a:rPr>
              <a:t> care nu </a:t>
            </a:r>
            <a:r>
              <a:rPr lang="en-GB" kern="100" dirty="0" err="1">
                <a:latin typeface="Calibri" panose="020F0502020204030204" pitchFamily="34" charset="0"/>
                <a:ea typeface="Calibri" panose="020F0502020204030204" pitchFamily="34" charset="0"/>
                <a:cs typeface="Times New Roman" panose="02020603050405020304" pitchFamily="18" charset="0"/>
              </a:rPr>
              <a:t>mai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poate</a:t>
            </a:r>
            <a:r>
              <a:rPr lang="en-GB" kern="100" dirty="0">
                <a:latin typeface="Calibri" panose="020F0502020204030204" pitchFamily="34" charset="0"/>
                <a:ea typeface="Calibri" panose="020F0502020204030204" pitchFamily="34" charset="0"/>
                <a:cs typeface="Times New Roman" panose="02020603050405020304" pitchFamily="18" charset="0"/>
              </a:rPr>
              <a:t> fi </a:t>
            </a:r>
            <a:r>
              <a:rPr lang="en-GB" kern="100" dirty="0" err="1">
                <a:latin typeface="Calibri" panose="020F0502020204030204" pitchFamily="34" charset="0"/>
                <a:ea typeface="Calibri" panose="020F0502020204030204" pitchFamily="34" charset="0"/>
                <a:cs typeface="Times New Roman" panose="02020603050405020304" pitchFamily="18" charset="0"/>
              </a:rPr>
              <a:t>perceput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deoarece</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depasit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posibilitatile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organului</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simt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provoaca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durere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sau</a:t>
            </a:r>
            <a:r>
              <a:rPr lang="en-GB" kern="100" dirty="0">
                <a:latin typeface="Calibri" panose="020F0502020204030204" pitchFamily="34" charset="0"/>
                <a:ea typeface="Calibri" panose="020F0502020204030204" pitchFamily="34" charset="0"/>
                <a:cs typeface="Times New Roman" panose="02020603050405020304" pitchFamily="18" charset="0"/>
              </a:rPr>
              <a:t> se produce </a:t>
            </a:r>
            <a:r>
              <a:rPr lang="en-GB" kern="100" dirty="0" err="1">
                <a:latin typeface="Calibri" panose="020F0502020204030204" pitchFamily="34" charset="0"/>
                <a:ea typeface="Calibri" panose="020F0502020204030204" pitchFamily="34" charset="0"/>
                <a:cs typeface="Times New Roman" panose="02020603050405020304" pitchFamily="18" charset="0"/>
              </a:rPr>
              <a:t>saturatie</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155675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3DE1D-F13C-1FFD-FD43-D4330CB56057}"/>
              </a:ext>
            </a:extLst>
          </p:cNvPr>
          <p:cNvSpPr>
            <a:spLocks noGrp="1"/>
          </p:cNvSpPr>
          <p:nvPr>
            <p:ph type="title"/>
          </p:nvPr>
        </p:nvSpPr>
        <p:spPr>
          <a:xfrm>
            <a:off x="838200" y="365125"/>
            <a:ext cx="10515600" cy="846455"/>
          </a:xfrm>
        </p:spPr>
        <p:txBody>
          <a:bodyPr>
            <a:normAutofit/>
          </a:bodyPr>
          <a:lstStyle/>
          <a:p>
            <a:r>
              <a:rPr lang="en-GB" b="1" kern="100" dirty="0" err="1">
                <a:latin typeface="Calibri" panose="020F0502020204030204" pitchFamily="34" charset="0"/>
                <a:ea typeface="Calibri" panose="020F0502020204030204" pitchFamily="34" charset="0"/>
                <a:cs typeface="Times New Roman" panose="02020603050405020304" pitchFamily="18" charset="0"/>
              </a:rPr>
              <a:t>Pragurile</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în</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psihofizic</a:t>
            </a:r>
            <a:r>
              <a:rPr lang="ro-MD" b="1" kern="100" dirty="0">
                <a:latin typeface="Calibri" panose="020F0502020204030204" pitchFamily="34" charset="0"/>
                <a:ea typeface="Calibri" panose="020F0502020204030204" pitchFamily="34" charset="0"/>
                <a:cs typeface="Times New Roman" panose="02020603050405020304" pitchFamily="18" charset="0"/>
              </a:rPr>
              <a:t>ă</a:t>
            </a:r>
            <a:endParaRPr lang="ro-RO" dirty="0"/>
          </a:p>
        </p:txBody>
      </p:sp>
      <p:sp>
        <p:nvSpPr>
          <p:cNvPr id="3" name="Content Placeholder 2">
            <a:extLst>
              <a:ext uri="{FF2B5EF4-FFF2-40B4-BE49-F238E27FC236}">
                <a16:creationId xmlns:a16="http://schemas.microsoft.com/office/drawing/2014/main" id="{EB15ADAE-A946-6723-4D9C-C70DAEF51D24}"/>
              </a:ext>
            </a:extLst>
          </p:cNvPr>
          <p:cNvSpPr>
            <a:spLocks noGrp="1"/>
          </p:cNvSpPr>
          <p:nvPr>
            <p:ph idx="1"/>
          </p:nvPr>
        </p:nvSpPr>
        <p:spPr>
          <a:xfrm>
            <a:off x="838200" y="1430215"/>
            <a:ext cx="10515600" cy="4746748"/>
          </a:xfrm>
        </p:spPr>
        <p:txBody>
          <a:bodyPr>
            <a:normAutofit fontScale="92500" lnSpcReduction="20000"/>
          </a:bodyPr>
          <a:lstStyle/>
          <a:p>
            <a:pPr>
              <a:lnSpc>
                <a:spcPct val="107000"/>
              </a:lnSpc>
              <a:spcAft>
                <a:spcPts val="800"/>
              </a:spcAf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construi</a:t>
            </a:r>
            <a:r>
              <a:rPr lang="en-GB" kern="100" dirty="0">
                <a:latin typeface="Calibri" panose="020F0502020204030204" pitchFamily="34" charset="0"/>
                <a:ea typeface="Calibri" panose="020F0502020204030204" pitchFamily="34" charset="0"/>
                <a:cs typeface="Times New Roman" panose="02020603050405020304" pitchFamily="18" charset="0"/>
              </a:rPr>
              <a:t> o </a:t>
            </a:r>
            <a:r>
              <a:rPr lang="en-GB" kern="100" dirty="0" err="1">
                <a:latin typeface="Calibri" panose="020F0502020204030204" pitchFamily="34" charset="0"/>
                <a:ea typeface="Calibri" panose="020F0502020204030204" pitchFamily="34" charset="0"/>
                <a:cs typeface="Times New Roman" panose="02020603050405020304" pitchFamily="18" charset="0"/>
              </a:rPr>
              <a:t>scara</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senzatiilor</a:t>
            </a:r>
            <a:r>
              <a:rPr lang="en-GB" kern="100" dirty="0">
                <a:latin typeface="Calibri" panose="020F0502020204030204" pitchFamily="34" charset="0"/>
                <a:ea typeface="Calibri" panose="020F0502020204030204" pitchFamily="34" charset="0"/>
                <a:cs typeface="Times New Roman" panose="02020603050405020304" pitchFamily="18" charset="0"/>
              </a:rPr>
              <a:t> s-a </a:t>
            </a:r>
            <a:r>
              <a:rPr lang="en-GB" kern="100" dirty="0" err="1">
                <a:latin typeface="Calibri" panose="020F0502020204030204" pitchFamily="34" charset="0"/>
                <a:ea typeface="Calibri" panose="020F0502020204030204" pitchFamily="34" charset="0"/>
                <a:cs typeface="Times New Roman" panose="02020603050405020304" pitchFamily="18" charset="0"/>
              </a:rPr>
              <a:t>folosit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metoda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pragurilor</a:t>
            </a:r>
            <a:r>
              <a:rPr lang="en-GB" kern="100" dirty="0">
                <a:latin typeface="Calibri" panose="020F0502020204030204" pitchFamily="34" charset="0"/>
                <a:ea typeface="Calibri" panose="020F0502020204030204" pitchFamily="34" charset="0"/>
                <a:cs typeface="Times New Roman" panose="02020603050405020304" pitchFamily="18" charset="0"/>
              </a:rPr>
              <a:t>. Un </a:t>
            </a:r>
            <a:r>
              <a:rPr lang="en-GB" i="1" kern="100" dirty="0" err="1">
                <a:latin typeface="Calibri" panose="020F0502020204030204" pitchFamily="34" charset="0"/>
                <a:ea typeface="Calibri" panose="020F0502020204030204" pitchFamily="34" charset="0"/>
                <a:cs typeface="Times New Roman" panose="02020603050405020304" pitchFamily="18" charset="0"/>
              </a:rPr>
              <a:t>prag</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reprezinta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limita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dintre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doua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stari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starea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apare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raspunsul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asteptat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starea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raspunsul</a:t>
            </a:r>
            <a:r>
              <a:rPr lang="en-GB" kern="100" dirty="0">
                <a:latin typeface="Calibri" panose="020F0502020204030204" pitchFamily="34" charset="0"/>
                <a:ea typeface="Calibri" panose="020F0502020204030204" pitchFamily="34" charset="0"/>
                <a:cs typeface="Times New Roman" panose="02020603050405020304" pitchFamily="18" charset="0"/>
              </a:rPr>
              <a:t> nu </a:t>
            </a:r>
            <a:r>
              <a:rPr lang="en-GB" kern="100" dirty="0" err="1">
                <a:latin typeface="Calibri" panose="020F0502020204030204" pitchFamily="34" charset="0"/>
                <a:ea typeface="Calibri" panose="020F0502020204030204" pitchFamily="34" charset="0"/>
                <a:cs typeface="Times New Roman" panose="02020603050405020304" pitchFamily="18" charset="0"/>
              </a:rPr>
              <a:t>mai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apare</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i="1" kern="100" dirty="0" err="1">
                <a:latin typeface="Calibri" panose="020F0502020204030204" pitchFamily="34" charset="0"/>
                <a:ea typeface="Calibri" panose="020F0502020204030204" pitchFamily="34" charset="0"/>
                <a:cs typeface="Times New Roman" panose="02020603050405020304" pitchFamily="18" charset="0"/>
              </a:rPr>
              <a:t>Pragul</a:t>
            </a:r>
            <a:r>
              <a:rPr lang="en-GB" i="1" kern="100" dirty="0">
                <a:latin typeface="Calibri" panose="020F0502020204030204" pitchFamily="34" charset="0"/>
                <a:ea typeface="Calibri" panose="020F0502020204030204" pitchFamily="34" charset="0"/>
                <a:cs typeface="Times New Roman" panose="02020603050405020304" pitchFamily="18" charset="0"/>
              </a:rPr>
              <a:t> de </a:t>
            </a:r>
            <a:r>
              <a:rPr lang="en-GB" i="1" kern="100" dirty="0" err="1">
                <a:latin typeface="Calibri" panose="020F0502020204030204" pitchFamily="34" charset="0"/>
                <a:ea typeface="Calibri" panose="020F0502020204030204" pitchFamily="34" charset="0"/>
                <a:cs typeface="Times New Roman" panose="02020603050405020304" pitchFamily="18" charset="0"/>
              </a:rPr>
              <a:t>detectie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reprezinta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intensitatea</a:t>
            </a:r>
            <a:r>
              <a:rPr lang="en-GB" kern="100" dirty="0">
                <a:latin typeface="Calibri" panose="020F0502020204030204" pitchFamily="34" charset="0"/>
                <a:ea typeface="Calibri" panose="020F0502020204030204" pitchFamily="34" charset="0"/>
                <a:cs typeface="Times New Roman" panose="02020603050405020304" pitchFamily="18" charset="0"/>
              </a:rPr>
              <a:t> minima a </a:t>
            </a:r>
            <a:r>
              <a:rPr lang="en-GB" kern="100" dirty="0" err="1">
                <a:latin typeface="Calibri" panose="020F0502020204030204" pitchFamily="34" charset="0"/>
                <a:ea typeface="Calibri" panose="020F0502020204030204" pitchFamily="34" charset="0"/>
                <a:cs typeface="Times New Roman" panose="02020603050405020304" pitchFamily="18" charset="0"/>
              </a:rPr>
              <a:t>unui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a:t>
            </a:r>
            <a:r>
              <a:rPr lang="en-GB" kern="100" dirty="0">
                <a:latin typeface="Calibri" panose="020F0502020204030204" pitchFamily="34" charset="0"/>
                <a:ea typeface="Calibri" panose="020F0502020204030204" pitchFamily="34" charset="0"/>
                <a:cs typeface="Times New Roman" panose="02020603050405020304" pitchFamily="18" charset="0"/>
              </a:rPr>
              <a:t> (excitant) care </a:t>
            </a:r>
            <a:r>
              <a:rPr lang="en-GB" kern="100" dirty="0" err="1">
                <a:latin typeface="Calibri" panose="020F0502020204030204" pitchFamily="34" charset="0"/>
                <a:ea typeface="Calibri" panose="020F0502020204030204" pitchFamily="34" charset="0"/>
                <a:cs typeface="Times New Roman" panose="02020603050405020304" pitchFamily="18" charset="0"/>
              </a:rPr>
              <a:t>poate</a:t>
            </a:r>
            <a:r>
              <a:rPr lang="en-GB" kern="100" dirty="0">
                <a:latin typeface="Calibri" panose="020F0502020204030204" pitchFamily="34" charset="0"/>
                <a:ea typeface="Calibri" panose="020F0502020204030204" pitchFamily="34" charset="0"/>
                <a:cs typeface="Times New Roman" panose="02020603050405020304" pitchFamily="18" charset="0"/>
              </a:rPr>
              <a:t> genera o </a:t>
            </a:r>
            <a:r>
              <a:rPr lang="en-GB" kern="100" dirty="0" err="1">
                <a:latin typeface="Calibri" panose="020F0502020204030204" pitchFamily="34" charset="0"/>
                <a:ea typeface="Calibri" panose="020F0502020204030204" pitchFamily="34" charset="0"/>
                <a:cs typeface="Times New Roman" panose="02020603050405020304" pitchFamily="18" charset="0"/>
              </a:rPr>
              <a:t>senzatie</a:t>
            </a:r>
            <a:r>
              <a:rPr lang="en-GB" kern="100" dirty="0">
                <a:latin typeface="Calibri" panose="020F0502020204030204" pitchFamily="34" charset="0"/>
                <a:ea typeface="Calibri" panose="020F0502020204030204" pitchFamily="34" charset="0"/>
                <a:cs typeface="Times New Roman" panose="02020603050405020304" pitchFamily="18" charset="0"/>
              </a:rPr>
              <a:t>. Un </a:t>
            </a:r>
            <a:r>
              <a:rPr lang="en-GB" kern="100" dirty="0" err="1">
                <a:latin typeface="Calibri" panose="020F0502020204030204" pitchFamily="34" charset="0"/>
                <a:ea typeface="Calibri" panose="020F0502020204030204" pitchFamily="34" charset="0"/>
                <a:cs typeface="Times New Roman" panose="02020603050405020304" pitchFamily="18" charset="0"/>
              </a:rPr>
              <a:t>asemenea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numit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stimul</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liminar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Pragul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detectie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mai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numit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prag</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absolut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sau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prag</a:t>
            </a:r>
            <a:r>
              <a:rPr lang="en-GB" i="1" kern="100" dirty="0">
                <a:latin typeface="Calibri" panose="020F0502020204030204" pitchFamily="34" charset="0"/>
                <a:ea typeface="Calibri" panose="020F0502020204030204" pitchFamily="34" charset="0"/>
                <a:cs typeface="Times New Roman" panose="02020603050405020304" pitchFamily="18" charset="0"/>
              </a:rPr>
              <a:t> inferior</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i="1" kern="100" dirty="0" err="1">
                <a:latin typeface="Calibri" panose="020F0502020204030204" pitchFamily="34" charset="0"/>
                <a:ea typeface="Calibri" panose="020F0502020204030204" pitchFamily="34" charset="0"/>
                <a:cs typeface="Times New Roman" panose="02020603050405020304" pitchFamily="18" charset="0"/>
              </a:rPr>
              <a:t>Pragul</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diferential</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absolut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reprezinta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mai</a:t>
            </a:r>
            <a:r>
              <a:rPr lang="en-GB" kern="100" dirty="0">
                <a:latin typeface="Calibri" panose="020F0502020204030204" pitchFamily="34" charset="0"/>
                <a:ea typeface="Calibri" panose="020F0502020204030204" pitchFamily="34" charset="0"/>
                <a:cs typeface="Times New Roman" panose="02020603050405020304" pitchFamily="18" charset="0"/>
              </a:rPr>
              <a:t> mica </a:t>
            </a:r>
            <a:r>
              <a:rPr lang="en-GB" kern="100" dirty="0" err="1">
                <a:latin typeface="Calibri" panose="020F0502020204030204" pitchFamily="34" charset="0"/>
                <a:ea typeface="Calibri" panose="020F0502020204030204" pitchFamily="34" charset="0"/>
                <a:cs typeface="Times New Roman" panose="02020603050405020304" pitchFamily="18" charset="0"/>
              </a:rPr>
              <a:t>diferenta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perceptibila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intervalul</a:t>
            </a:r>
            <a:r>
              <a:rPr lang="en-GB" kern="100" dirty="0">
                <a:latin typeface="Calibri" panose="020F0502020204030204" pitchFamily="34" charset="0"/>
                <a:ea typeface="Calibri" panose="020F0502020204030204" pitchFamily="34" charset="0"/>
                <a:cs typeface="Times New Roman" panose="02020603050405020304" pitchFamily="18" charset="0"/>
              </a:rPr>
              <a:t> minim) </a:t>
            </a:r>
            <a:r>
              <a:rPr lang="en-GB" kern="100" dirty="0" err="1">
                <a:latin typeface="Calibri" panose="020F0502020204030204" pitchFamily="34" charset="0"/>
                <a:ea typeface="Calibri" panose="020F0502020204030204" pitchFamily="34" charset="0"/>
                <a:cs typeface="Times New Roman" panose="02020603050405020304" pitchFamily="18" charset="0"/>
              </a:rPr>
              <a:t>dintre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intensitatile</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doi</a:t>
            </a:r>
            <a:r>
              <a:rPr lang="en-GB" kern="100" dirty="0">
                <a:latin typeface="Calibri" panose="020F0502020204030204" pitchFamily="34" charset="0"/>
                <a:ea typeface="Calibri" panose="020F0502020204030204" pitchFamily="34" charset="0"/>
                <a:cs typeface="Times New Roman" panose="02020603050405020304" pitchFamily="18" charset="0"/>
              </a:rPr>
              <a:t> stimuli care sunt </a:t>
            </a:r>
            <a:r>
              <a:rPr lang="en-GB" kern="100" dirty="0" err="1">
                <a:latin typeface="Calibri" panose="020F0502020204030204" pitchFamily="34" charset="0"/>
                <a:ea typeface="Calibri" panose="020F0502020204030204" pitchFamily="34" charset="0"/>
                <a:cs typeface="Times New Roman" panose="02020603050405020304" pitchFamily="18" charset="0"/>
              </a:rPr>
              <a:t>perceputi</a:t>
            </a:r>
            <a:r>
              <a:rPr lang="en-GB" kern="100" dirty="0">
                <a:latin typeface="Calibri" panose="020F0502020204030204" pitchFamily="34" charset="0"/>
                <a:ea typeface="Calibri" panose="020F0502020204030204" pitchFamily="34" charset="0"/>
                <a:cs typeface="Times New Roman" panose="02020603050405020304" pitchFamily="18" charset="0"/>
              </a:rPr>
              <a:t> ca </a:t>
            </a:r>
            <a:r>
              <a:rPr lang="en-GB" kern="100" dirty="0" err="1">
                <a:latin typeface="Calibri" panose="020F0502020204030204" pitchFamily="34" charset="0"/>
                <a:ea typeface="Calibri" panose="020F0502020204030204" pitchFamily="34" charset="0"/>
                <a:cs typeface="Times New Roman" panose="02020603050405020304" pitchFamily="18" charset="0"/>
              </a:rPr>
              <a:t>distincti</a:t>
            </a:r>
            <a:r>
              <a:rPr lang="en-GB" kern="100" dirty="0">
                <a:latin typeface="Calibri" panose="020F0502020204030204" pitchFamily="34" charset="0"/>
                <a:ea typeface="Calibri" panose="020F0502020204030204" pitchFamily="34" charset="0"/>
                <a:cs typeface="Times New Roman" panose="02020603050405020304" pitchFamily="18" charset="0"/>
              </a:rPr>
              <a:t>. Daca se </a:t>
            </a:r>
            <a:r>
              <a:rPr lang="en-GB" kern="100" dirty="0" err="1">
                <a:latin typeface="Calibri" panose="020F0502020204030204" pitchFamily="34" charset="0"/>
                <a:ea typeface="Calibri" panose="020F0502020204030204" pitchFamily="34" charset="0"/>
                <a:cs typeface="Times New Roman" panose="02020603050405020304" pitchFamily="18" charset="0"/>
              </a:rPr>
              <a:t>noteaza</a:t>
            </a:r>
            <a:r>
              <a:rPr lang="en-GB" kern="100" dirty="0">
                <a:latin typeface="Calibri" panose="020F0502020204030204" pitchFamily="34" charset="0"/>
                <a:ea typeface="Calibri" panose="020F0502020204030204" pitchFamily="34" charset="0"/>
                <a:cs typeface="Times New Roman" panose="02020603050405020304" pitchFamily="18" charset="0"/>
              </a:rPr>
              <a:t> cu E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excitantului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pragul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diferential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va</a:t>
            </a:r>
            <a:r>
              <a:rPr lang="en-GB" kern="100" dirty="0">
                <a:latin typeface="Calibri" panose="020F0502020204030204" pitchFamily="34" charset="0"/>
                <a:ea typeface="Calibri" panose="020F0502020204030204" pitchFamily="34" charset="0"/>
                <a:cs typeface="Times New Roman" panose="02020603050405020304" pitchFamily="18" charset="0"/>
              </a:rPr>
              <a:t> fi:</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Unde</a:t>
            </a:r>
            <a:r>
              <a:rPr lang="ro-MD"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baseline="-25000" dirty="0">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reprezinta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prag</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pic>
        <p:nvPicPr>
          <p:cNvPr id="4" name="Picture 3">
            <a:extLst>
              <a:ext uri="{FF2B5EF4-FFF2-40B4-BE49-F238E27FC236}">
                <a16:creationId xmlns:a16="http://schemas.microsoft.com/office/drawing/2014/main" id="{F288CAFE-1D95-35EF-07DE-684144043D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7978" y="5052060"/>
            <a:ext cx="1906905" cy="594360"/>
          </a:xfrm>
          <a:prstGeom prst="rect">
            <a:avLst/>
          </a:prstGeom>
          <a:noFill/>
          <a:ln>
            <a:noFill/>
          </a:ln>
        </p:spPr>
      </p:pic>
      <p:pic>
        <p:nvPicPr>
          <p:cNvPr id="5" name="Picture 4">
            <a:extLst>
              <a:ext uri="{FF2B5EF4-FFF2-40B4-BE49-F238E27FC236}">
                <a16:creationId xmlns:a16="http://schemas.microsoft.com/office/drawing/2014/main" id="{AEFC7E0C-97D0-5D02-D376-E7FA5DAADC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8275" y="5492877"/>
            <a:ext cx="651510" cy="684086"/>
          </a:xfrm>
          <a:prstGeom prst="rect">
            <a:avLst/>
          </a:prstGeom>
          <a:noFill/>
          <a:ln>
            <a:noFill/>
          </a:ln>
        </p:spPr>
      </p:pic>
    </p:spTree>
    <p:extLst>
      <p:ext uri="{BB962C8B-B14F-4D97-AF65-F5344CB8AC3E}">
        <p14:creationId xmlns:p14="http://schemas.microsoft.com/office/powerpoint/2010/main" val="218853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6C1AC7-910C-F155-7DD5-44E8945C3B3B}"/>
              </a:ext>
            </a:extLst>
          </p:cNvPr>
          <p:cNvSpPr>
            <a:spLocks noGrp="1"/>
          </p:cNvSpPr>
          <p:nvPr>
            <p:ph idx="1"/>
          </p:nvPr>
        </p:nvSpPr>
        <p:spPr/>
        <p:txBody>
          <a:bodyPr/>
          <a:lstStyle/>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Se defineste </a:t>
            </a:r>
            <a:r>
              <a:rPr lang="ro-RO" i="1" kern="100" dirty="0">
                <a:latin typeface="Calibri" panose="020F0502020204030204" pitchFamily="34" charset="0"/>
                <a:ea typeface="Calibri" panose="020F0502020204030204" pitchFamily="34" charset="0"/>
                <a:cs typeface="Times New Roman" panose="02020603050405020304" pitchFamily="18" charset="0"/>
              </a:rPr>
              <a:t>pragul diferential relativ </a:t>
            </a:r>
            <a:r>
              <a:rPr lang="ro-RO" kern="100" baseline="-25000" dirty="0">
                <a:latin typeface="Calibri" panose="020F0502020204030204" pitchFamily="34" charset="0"/>
                <a:ea typeface="Calibri" panose="020F0502020204030204" pitchFamily="34" charset="0"/>
                <a:cs typeface="Times New Roman" panose="02020603050405020304" pitchFamily="18" charset="0"/>
              </a:rPr>
              <a:t> </a:t>
            </a:r>
            <a:r>
              <a:rPr lang="ro-RO" kern="100" dirty="0">
                <a:latin typeface="Calibri" panose="020F0502020204030204" pitchFamily="34" charset="0"/>
                <a:ea typeface="Calibri" panose="020F0502020204030204" pitchFamily="34" charset="0"/>
                <a:cs typeface="Times New Roman" panose="02020603050405020304" pitchFamily="18" charset="0"/>
              </a:rPr>
              <a:t>                  ca fiind raportul dintre pragul diferential absolut </a:t>
            </a:r>
            <a:r>
              <a:rPr lang="en-GB" kern="100" dirty="0">
                <a:latin typeface="Calibri" panose="020F0502020204030204" pitchFamily="34" charset="0"/>
                <a:ea typeface="Calibri" panose="020F0502020204030204" pitchFamily="34" charset="0"/>
                <a:cs typeface="Times New Roman" panose="02020603050405020304" pitchFamily="18" charset="0"/>
              </a:rPr>
              <a:t>DE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valoarea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excitantului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a:latin typeface="Calibri" panose="020F0502020204030204" pitchFamily="34" charset="0"/>
                <a:ea typeface="Calibri" panose="020F0502020204030204" pitchFamily="34" charset="0"/>
                <a:cs typeface="Times New Roman" panose="02020603050405020304" pitchFamily="18" charset="0"/>
              </a:rPr>
              <a:t>E.</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cazul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unui</a:t>
            </a:r>
            <a:r>
              <a:rPr lang="en-GB" kern="100" dirty="0">
                <a:latin typeface="Calibri" panose="020F0502020204030204" pitchFamily="34" charset="0"/>
                <a:ea typeface="Calibri" panose="020F0502020204030204" pitchFamily="34" charset="0"/>
                <a:cs typeface="Times New Roman" panose="02020603050405020304" pitchFamily="18" charset="0"/>
              </a:rPr>
              <a:t> organ de </a:t>
            </a:r>
            <a:r>
              <a:rPr lang="en-GB" kern="100" dirty="0" err="1">
                <a:latin typeface="Calibri" panose="020F0502020204030204" pitchFamily="34" charset="0"/>
                <a:ea typeface="Calibri" panose="020F0502020204030204" pitchFamily="34" charset="0"/>
                <a:cs typeface="Times New Roman" panose="02020603050405020304" pitchFamily="18" charset="0"/>
              </a:rPr>
              <a:t>simt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pragul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diferential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relativ</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reprezinta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puterea</a:t>
            </a:r>
            <a:r>
              <a:rPr lang="en-GB" i="1" kern="100" dirty="0">
                <a:latin typeface="Calibri" panose="020F0502020204030204" pitchFamily="34" charset="0"/>
                <a:ea typeface="Calibri" panose="020F0502020204030204" pitchFamily="34" charset="0"/>
                <a:cs typeface="Times New Roman" panose="02020603050405020304" pitchFamily="18" charset="0"/>
              </a:rPr>
              <a:t> de </a:t>
            </a:r>
            <a:r>
              <a:rPr lang="en-GB" i="1" kern="100" dirty="0" err="1">
                <a:latin typeface="Calibri" panose="020F0502020204030204" pitchFamily="34" charset="0"/>
                <a:ea typeface="Calibri" panose="020F0502020204030204" pitchFamily="34" charset="0"/>
                <a:cs typeface="Times New Roman" panose="02020603050405020304" pitchFamily="18" charset="0"/>
              </a:rPr>
              <a:t>rezolutie</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acestuia</a:t>
            </a:r>
            <a:r>
              <a:rPr lang="en-GB" kern="100" dirty="0">
                <a:latin typeface="Calibri" panose="020F0502020204030204" pitchFamily="34" charset="0"/>
                <a:ea typeface="Calibri" panose="020F0502020204030204" pitchFamily="34" charset="0"/>
                <a:cs typeface="Times New Roman" panose="02020603050405020304" pitchFamily="18" charset="0"/>
              </a:rPr>
              <a:t>. Un </a:t>
            </a:r>
            <a:r>
              <a:rPr lang="en-GB" kern="100" dirty="0" err="1">
                <a:latin typeface="Calibri" panose="020F0502020204030204" pitchFamily="34" charset="0"/>
                <a:ea typeface="Calibri" panose="020F0502020204030204" pitchFamily="34" charset="0"/>
                <a:cs typeface="Times New Roman" panose="02020603050405020304" pitchFamily="18" charset="0"/>
              </a:rPr>
              <a:t>acelasi</a:t>
            </a:r>
            <a:r>
              <a:rPr lang="en-GB" kern="100" dirty="0">
                <a:latin typeface="Calibri" panose="020F0502020204030204" pitchFamily="34" charset="0"/>
                <a:ea typeface="Calibri" panose="020F0502020204030204" pitchFamily="34" charset="0"/>
                <a:cs typeface="Times New Roman" panose="02020603050405020304" pitchFamily="18" charset="0"/>
              </a:rPr>
              <a:t> organ de </a:t>
            </a:r>
            <a:r>
              <a:rPr lang="en-GB" kern="100" dirty="0" err="1">
                <a:latin typeface="Calibri" panose="020F0502020204030204" pitchFamily="34" charset="0"/>
                <a:ea typeface="Calibri" panose="020F0502020204030204" pitchFamily="34" charset="0"/>
                <a:cs typeface="Times New Roman" panose="02020603050405020304" pitchFamily="18" charset="0"/>
              </a:rPr>
              <a:t>simt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poate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detecta</a:t>
            </a:r>
            <a:r>
              <a:rPr lang="en-GB" kern="100" dirty="0">
                <a:latin typeface="Calibri" panose="020F0502020204030204" pitchFamily="34" charset="0"/>
                <a:ea typeface="Calibri" panose="020F0502020204030204" pitchFamily="34" charset="0"/>
                <a:cs typeface="Times New Roman" panose="02020603050405020304" pitchFamily="18" charset="0"/>
              </a:rPr>
              <a:t> stimuli ale </a:t>
            </a:r>
            <a:r>
              <a:rPr lang="en-GB" kern="100" dirty="0" err="1">
                <a:latin typeface="Calibri" panose="020F0502020204030204" pitchFamily="34" charset="0"/>
                <a:ea typeface="Calibri" panose="020F0502020204030204" pitchFamily="34" charset="0"/>
                <a:cs typeface="Times New Roman" panose="02020603050405020304" pitchFamily="18" charset="0"/>
              </a:rPr>
              <a:t>caror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baleiaza</a:t>
            </a:r>
            <a:r>
              <a:rPr lang="en-GB" kern="100" dirty="0">
                <a:latin typeface="Calibri" panose="020F0502020204030204" pitchFamily="34" charset="0"/>
                <a:ea typeface="Calibri" panose="020F0502020204030204" pitchFamily="34" charset="0"/>
                <a:cs typeface="Times New Roman" panose="02020603050405020304" pitchFamily="18" charset="0"/>
              </a:rPr>
              <a:t> intervale de </a:t>
            </a:r>
            <a:r>
              <a:rPr lang="en-GB" kern="100" dirty="0" err="1">
                <a:latin typeface="Calibri" panose="020F0502020204030204" pitchFamily="34" charset="0"/>
                <a:ea typeface="Calibri" panose="020F0502020204030204" pitchFamily="34" charset="0"/>
                <a:cs typeface="Times New Roman" panose="02020603050405020304" pitchFamily="18" charset="0"/>
              </a:rPr>
              <a:t>pân</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la 12 </a:t>
            </a:r>
            <a:r>
              <a:rPr lang="en-GB" kern="100" dirty="0" err="1">
                <a:latin typeface="Calibri" panose="020F0502020204030204" pitchFamily="34" charset="0"/>
                <a:ea typeface="Calibri" panose="020F0502020204030204" pitchFamily="34" charset="0"/>
                <a:cs typeface="Times New Roman" panose="02020603050405020304" pitchFamily="18" charset="0"/>
              </a:rPr>
              <a:t>ordine</a:t>
            </a:r>
            <a:r>
              <a:rPr lang="en-GB" kern="100" dirty="0">
                <a:latin typeface="Calibri" panose="020F0502020204030204" pitchFamily="34" charset="0"/>
                <a:ea typeface="Calibri" panose="020F0502020204030204" pitchFamily="34" charset="0"/>
                <a:cs typeface="Times New Roman" panose="02020603050405020304" pitchFamily="18" charset="0"/>
              </a:rPr>
              <a:t> de m</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rime.</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 </a:t>
            </a:r>
          </a:p>
          <a:p>
            <a:endParaRPr lang="ro-RO" dirty="0"/>
          </a:p>
        </p:txBody>
      </p:sp>
      <p:pic>
        <p:nvPicPr>
          <p:cNvPr id="4" name="Picture 3">
            <a:extLst>
              <a:ext uri="{FF2B5EF4-FFF2-40B4-BE49-F238E27FC236}">
                <a16:creationId xmlns:a16="http://schemas.microsoft.com/office/drawing/2014/main" id="{A41D8A17-E154-F8F3-DB60-2297BDA1B2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48450" y="1576841"/>
            <a:ext cx="514350" cy="753155"/>
          </a:xfrm>
          <a:prstGeom prst="rect">
            <a:avLst/>
          </a:prstGeom>
          <a:noFill/>
          <a:ln>
            <a:noFill/>
          </a:ln>
        </p:spPr>
      </p:pic>
    </p:spTree>
    <p:extLst>
      <p:ext uri="{BB962C8B-B14F-4D97-AF65-F5344CB8AC3E}">
        <p14:creationId xmlns:p14="http://schemas.microsoft.com/office/powerpoint/2010/main" val="802237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213E7-912A-3AEA-22E7-32025886FC1A}"/>
              </a:ext>
            </a:extLst>
          </p:cNvPr>
          <p:cNvSpPr>
            <a:spLocks noGrp="1"/>
          </p:cNvSpPr>
          <p:nvPr>
            <p:ph type="title"/>
          </p:nvPr>
        </p:nvSpPr>
        <p:spPr/>
        <p:txBody>
          <a:bodyPr/>
          <a:lstStyle/>
          <a:p>
            <a:r>
              <a:rPr lang="ro-MD" dirty="0"/>
              <a:t>Psychophysical Testing (pentru vederea ochiului)</a:t>
            </a:r>
            <a:endParaRPr lang="ro-RO" dirty="0"/>
          </a:p>
        </p:txBody>
      </p:sp>
      <p:pic>
        <p:nvPicPr>
          <p:cNvPr id="5" name="Content Placeholder 4">
            <a:extLst>
              <a:ext uri="{FF2B5EF4-FFF2-40B4-BE49-F238E27FC236}">
                <a16:creationId xmlns:a16="http://schemas.microsoft.com/office/drawing/2014/main" id="{98D11570-31E5-FF1E-F593-7480E04E4ED1}"/>
              </a:ext>
            </a:extLst>
          </p:cNvPr>
          <p:cNvPicPr>
            <a:picLocks noGrp="1" noChangeAspect="1"/>
          </p:cNvPicPr>
          <p:nvPr>
            <p:ph idx="1"/>
          </p:nvPr>
        </p:nvPicPr>
        <p:blipFill>
          <a:blip r:embed="rId2"/>
          <a:stretch>
            <a:fillRect/>
          </a:stretch>
        </p:blipFill>
        <p:spPr>
          <a:xfrm>
            <a:off x="2560538" y="1825625"/>
            <a:ext cx="7070924" cy="4351338"/>
          </a:xfrm>
          <a:prstGeom prst="rect">
            <a:avLst/>
          </a:prstGeom>
        </p:spPr>
      </p:pic>
    </p:spTree>
    <p:extLst>
      <p:ext uri="{BB962C8B-B14F-4D97-AF65-F5344CB8AC3E}">
        <p14:creationId xmlns:p14="http://schemas.microsoft.com/office/powerpoint/2010/main" val="410664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6E4A-DE07-4373-2EB7-206A0318DD31}"/>
              </a:ext>
            </a:extLst>
          </p:cNvPr>
          <p:cNvSpPr>
            <a:spLocks noGrp="1"/>
          </p:cNvSpPr>
          <p:nvPr>
            <p:ph type="title"/>
          </p:nvPr>
        </p:nvSpPr>
        <p:spPr/>
        <p:txBody>
          <a:bodyPr/>
          <a:lstStyle/>
          <a:p>
            <a:r>
              <a:rPr lang="ro-MD" dirty="0"/>
              <a:t>Color vision</a:t>
            </a:r>
            <a:endParaRPr lang="ro-RO" dirty="0"/>
          </a:p>
        </p:txBody>
      </p:sp>
      <p:pic>
        <p:nvPicPr>
          <p:cNvPr id="5" name="Content Placeholder 4">
            <a:extLst>
              <a:ext uri="{FF2B5EF4-FFF2-40B4-BE49-F238E27FC236}">
                <a16:creationId xmlns:a16="http://schemas.microsoft.com/office/drawing/2014/main" id="{30EEAECE-9410-CBF4-0603-3BDDA419A38C}"/>
              </a:ext>
            </a:extLst>
          </p:cNvPr>
          <p:cNvPicPr>
            <a:picLocks noGrp="1" noChangeAspect="1"/>
          </p:cNvPicPr>
          <p:nvPr>
            <p:ph idx="1"/>
          </p:nvPr>
        </p:nvPicPr>
        <p:blipFill>
          <a:blip r:embed="rId2"/>
          <a:stretch>
            <a:fillRect/>
          </a:stretch>
        </p:blipFill>
        <p:spPr>
          <a:xfrm>
            <a:off x="2275522" y="2308860"/>
            <a:ext cx="8128437" cy="3281204"/>
          </a:xfrm>
          <a:prstGeom prst="rect">
            <a:avLst/>
          </a:prstGeom>
        </p:spPr>
      </p:pic>
    </p:spTree>
    <p:extLst>
      <p:ext uri="{BB962C8B-B14F-4D97-AF65-F5344CB8AC3E}">
        <p14:creationId xmlns:p14="http://schemas.microsoft.com/office/powerpoint/2010/main" val="3551403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0DC83-91A6-141B-3077-4DB3ADD967A2}"/>
              </a:ext>
            </a:extLst>
          </p:cNvPr>
          <p:cNvSpPr>
            <a:spLocks noGrp="1"/>
          </p:cNvSpPr>
          <p:nvPr>
            <p:ph type="title"/>
          </p:nvPr>
        </p:nvSpPr>
        <p:spPr/>
        <p:txBody>
          <a:bodyPr/>
          <a:lstStyle/>
          <a:p>
            <a:r>
              <a:rPr lang="ro-MD" dirty="0"/>
              <a:t>Contrast sensitivity</a:t>
            </a:r>
            <a:endParaRPr lang="ro-RO" dirty="0"/>
          </a:p>
        </p:txBody>
      </p:sp>
      <p:pic>
        <p:nvPicPr>
          <p:cNvPr id="5" name="Content Placeholder 4">
            <a:extLst>
              <a:ext uri="{FF2B5EF4-FFF2-40B4-BE49-F238E27FC236}">
                <a16:creationId xmlns:a16="http://schemas.microsoft.com/office/drawing/2014/main" id="{EC705C3C-079A-435F-4355-0112889D0EE3}"/>
              </a:ext>
            </a:extLst>
          </p:cNvPr>
          <p:cNvPicPr>
            <a:picLocks noGrp="1" noChangeAspect="1"/>
          </p:cNvPicPr>
          <p:nvPr>
            <p:ph idx="1"/>
          </p:nvPr>
        </p:nvPicPr>
        <p:blipFill>
          <a:blip r:embed="rId2"/>
          <a:stretch>
            <a:fillRect/>
          </a:stretch>
        </p:blipFill>
        <p:spPr>
          <a:xfrm>
            <a:off x="2500578" y="1690688"/>
            <a:ext cx="7190844" cy="4137501"/>
          </a:xfrm>
          <a:prstGeom prst="rect">
            <a:avLst/>
          </a:prstGeom>
        </p:spPr>
      </p:pic>
    </p:spTree>
    <p:extLst>
      <p:ext uri="{BB962C8B-B14F-4D97-AF65-F5344CB8AC3E}">
        <p14:creationId xmlns:p14="http://schemas.microsoft.com/office/powerpoint/2010/main" val="2567511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AD3E6-8D00-5E79-BFA1-57F0B21D48B7}"/>
              </a:ext>
            </a:extLst>
          </p:cNvPr>
          <p:cNvSpPr>
            <a:spLocks noGrp="1"/>
          </p:cNvSpPr>
          <p:nvPr>
            <p:ph type="title"/>
          </p:nvPr>
        </p:nvSpPr>
        <p:spPr/>
        <p:txBody>
          <a:bodyPr/>
          <a:lstStyle/>
          <a:p>
            <a:r>
              <a:rPr lang="ro-RO" dirty="0"/>
              <a:t>Cuprins</a:t>
            </a:r>
            <a:endParaRPr lang="en-US" dirty="0"/>
          </a:p>
        </p:txBody>
      </p:sp>
      <p:sp>
        <p:nvSpPr>
          <p:cNvPr id="3" name="Content Placeholder 2">
            <a:extLst>
              <a:ext uri="{FF2B5EF4-FFF2-40B4-BE49-F238E27FC236}">
                <a16:creationId xmlns:a16="http://schemas.microsoft.com/office/drawing/2014/main" id="{7C4CEB23-FD9C-BA63-0BB5-31B7C297D857}"/>
              </a:ext>
            </a:extLst>
          </p:cNvPr>
          <p:cNvSpPr>
            <a:spLocks noGrp="1"/>
          </p:cNvSpPr>
          <p:nvPr>
            <p:ph idx="1"/>
          </p:nvPr>
        </p:nvSpPr>
        <p:spPr/>
        <p:txBody>
          <a:bodyPr/>
          <a:lstStyle/>
          <a:p>
            <a:r>
              <a:rPr lang="en-US" dirty="0" err="1"/>
              <a:t>Elemente</a:t>
            </a:r>
            <a:r>
              <a:rPr lang="en-US" dirty="0"/>
              <a:t> de </a:t>
            </a:r>
            <a:r>
              <a:rPr lang="en-US" dirty="0" err="1"/>
              <a:t>psihofizica</a:t>
            </a:r>
            <a:r>
              <a:rPr lang="en-US" dirty="0"/>
              <a:t>.</a:t>
            </a:r>
          </a:p>
          <a:p>
            <a:r>
              <a:rPr lang="en-US" dirty="0" err="1"/>
              <a:t>Definitia</a:t>
            </a:r>
            <a:r>
              <a:rPr lang="en-US" dirty="0"/>
              <a:t> </a:t>
            </a:r>
            <a:r>
              <a:rPr lang="en-US" dirty="0" err="1"/>
              <a:t>psihofizicii</a:t>
            </a:r>
            <a:r>
              <a:rPr lang="en-US" dirty="0"/>
              <a:t>. </a:t>
            </a:r>
            <a:endParaRPr lang="ro-RO" dirty="0"/>
          </a:p>
          <a:p>
            <a:r>
              <a:rPr lang="en-US" dirty="0" err="1"/>
              <a:t>Masurarea</a:t>
            </a:r>
            <a:r>
              <a:rPr lang="en-US" dirty="0"/>
              <a:t> </a:t>
            </a:r>
            <a:r>
              <a:rPr lang="en-US" dirty="0" err="1"/>
              <a:t>obiectiva</a:t>
            </a:r>
            <a:r>
              <a:rPr lang="en-US" dirty="0"/>
              <a:t> a </a:t>
            </a:r>
            <a:r>
              <a:rPr lang="en-US" dirty="0" err="1"/>
              <a:t>tariei</a:t>
            </a:r>
            <a:r>
              <a:rPr lang="en-US" dirty="0"/>
              <a:t> </a:t>
            </a:r>
            <a:r>
              <a:rPr lang="en-US" dirty="0" err="1"/>
              <a:t>senzatiilor</a:t>
            </a:r>
            <a:r>
              <a:rPr lang="en-US" dirty="0"/>
              <a:t>. </a:t>
            </a:r>
            <a:endParaRPr lang="ro-RO" dirty="0"/>
          </a:p>
          <a:p>
            <a:r>
              <a:rPr lang="en-US" dirty="0" err="1"/>
              <a:t>Legea</a:t>
            </a:r>
            <a:r>
              <a:rPr lang="en-US" dirty="0"/>
              <a:t> Weber-Fechner. </a:t>
            </a:r>
            <a:endParaRPr lang="ro-RO" dirty="0"/>
          </a:p>
          <a:p>
            <a:r>
              <a:rPr lang="en-US" dirty="0" err="1"/>
              <a:t>Legea</a:t>
            </a:r>
            <a:r>
              <a:rPr lang="en-US" dirty="0"/>
              <a:t> </a:t>
            </a:r>
            <a:r>
              <a:rPr lang="en-US" dirty="0" err="1"/>
              <a:t>puterii</a:t>
            </a:r>
            <a:r>
              <a:rPr lang="en-US" dirty="0"/>
              <a:t>. </a:t>
            </a:r>
            <a:endParaRPr lang="ro-RO" dirty="0"/>
          </a:p>
          <a:p>
            <a:r>
              <a:rPr lang="en-US" dirty="0" err="1"/>
              <a:t>Codificarea</a:t>
            </a:r>
            <a:r>
              <a:rPr lang="en-US" dirty="0"/>
              <a:t> </a:t>
            </a:r>
            <a:r>
              <a:rPr lang="en-US" dirty="0" err="1"/>
              <a:t>parametrilor</a:t>
            </a:r>
            <a:r>
              <a:rPr lang="en-US" dirty="0"/>
              <a:t> </a:t>
            </a:r>
            <a:r>
              <a:rPr lang="en-US" dirty="0" err="1"/>
              <a:t>excitantilor</a:t>
            </a:r>
            <a:endParaRPr lang="en-US" dirty="0"/>
          </a:p>
          <a:p>
            <a:endParaRPr lang="en-US" dirty="0"/>
          </a:p>
        </p:txBody>
      </p:sp>
    </p:spTree>
    <p:extLst>
      <p:ext uri="{BB962C8B-B14F-4D97-AF65-F5344CB8AC3E}">
        <p14:creationId xmlns:p14="http://schemas.microsoft.com/office/powerpoint/2010/main" val="465857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AB21-EA95-1E29-8EEC-6D6DC3583B42}"/>
              </a:ext>
            </a:extLst>
          </p:cNvPr>
          <p:cNvSpPr>
            <a:spLocks noGrp="1"/>
          </p:cNvSpPr>
          <p:nvPr>
            <p:ph type="title"/>
          </p:nvPr>
        </p:nvSpPr>
        <p:spPr/>
        <p:txBody>
          <a:bodyPr/>
          <a:lstStyle/>
          <a:p>
            <a:r>
              <a:rPr lang="ro-MD" dirty="0"/>
              <a:t>Legea lui Weber</a:t>
            </a:r>
            <a:endParaRPr lang="ro-RO" dirty="0"/>
          </a:p>
        </p:txBody>
      </p:sp>
      <p:sp>
        <p:nvSpPr>
          <p:cNvPr id="3" name="Content Placeholder 2">
            <a:extLst>
              <a:ext uri="{FF2B5EF4-FFF2-40B4-BE49-F238E27FC236}">
                <a16:creationId xmlns:a16="http://schemas.microsoft.com/office/drawing/2014/main" id="{5FD7197B-956A-8553-8BA3-37755D859271}"/>
              </a:ext>
            </a:extLst>
          </p:cNvPr>
          <p:cNvSpPr>
            <a:spLocks noGrp="1"/>
          </p:cNvSpPr>
          <p:nvPr>
            <p:ph idx="1"/>
          </p:nvPr>
        </p:nvSpPr>
        <p:spPr/>
        <p:txBody>
          <a:bodyPr>
            <a:normAutofit lnSpcReduction="10000"/>
          </a:bodyPr>
          <a:lstStyle/>
          <a:p>
            <a:r>
              <a:rPr lang="en-GB" kern="100" dirty="0" err="1">
                <a:latin typeface="Calibri" panose="020F0502020204030204" pitchFamily="34" charset="0"/>
                <a:ea typeface="Calibri" panose="020F0502020204030204" pitchFamily="34" charset="0"/>
                <a:cs typeface="Times New Roman" panose="02020603050405020304" pitchFamily="18" charset="0"/>
              </a:rPr>
              <a:t>Intensitatea</a:t>
            </a:r>
            <a:r>
              <a:rPr lang="en-GB" kern="100" dirty="0">
                <a:latin typeface="Calibri" panose="020F0502020204030204" pitchFamily="34" charset="0"/>
                <a:ea typeface="Calibri" panose="020F0502020204030204" pitchFamily="34" charset="0"/>
                <a:cs typeface="Times New Roman" panose="02020603050405020304" pitchFamily="18" charset="0"/>
              </a:rPr>
              <a:t> maxima a </a:t>
            </a:r>
            <a:r>
              <a:rPr lang="en-GB" kern="100" dirty="0" err="1">
                <a:latin typeface="Calibri" panose="020F0502020204030204" pitchFamily="34" charset="0"/>
                <a:ea typeface="Calibri" panose="020F0502020204030204" pitchFamily="34" charset="0"/>
                <a:cs typeface="Times New Roman" panose="02020603050405020304" pitchFamily="18" charset="0"/>
              </a:rPr>
              <a:t>unui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poate</a:t>
            </a:r>
            <a:r>
              <a:rPr lang="en-GB" kern="100" dirty="0">
                <a:latin typeface="Calibri" panose="020F0502020204030204" pitchFamily="34" charset="0"/>
                <a:ea typeface="Calibri" panose="020F0502020204030204" pitchFamily="34" charset="0"/>
                <a:cs typeface="Times New Roman" panose="02020603050405020304" pitchFamily="18" charset="0"/>
              </a:rPr>
              <a:t> fi </a:t>
            </a:r>
            <a:r>
              <a:rPr lang="en-GB" kern="100" dirty="0" err="1">
                <a:latin typeface="Calibri" panose="020F0502020204030204" pitchFamily="34" charset="0"/>
                <a:ea typeface="Calibri" panose="020F0502020204030204" pitchFamily="34" charset="0"/>
                <a:cs typeface="Times New Roman" panose="02020603050405020304" pitchFamily="18" charset="0"/>
              </a:rPr>
              <a:t>prelucrat</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catre</a:t>
            </a:r>
            <a:r>
              <a:rPr lang="en-GB" kern="100" dirty="0">
                <a:latin typeface="Calibri" panose="020F0502020204030204" pitchFamily="34" charset="0"/>
                <a:ea typeface="Calibri" panose="020F0502020204030204" pitchFamily="34" charset="0"/>
                <a:cs typeface="Times New Roman" panose="02020603050405020304" pitchFamily="18" charset="0"/>
              </a:rPr>
              <a:t> un organ de </a:t>
            </a:r>
            <a:r>
              <a:rPr lang="en-GB" kern="100" dirty="0" err="1">
                <a:latin typeface="Calibri" panose="020F0502020204030204" pitchFamily="34" charset="0"/>
                <a:ea typeface="Calibri" panose="020F0502020204030204" pitchFamily="34" charset="0"/>
                <a:cs typeface="Times New Roman" panose="02020603050405020304" pitchFamily="18" charset="0"/>
              </a:rPr>
              <a:t>simt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corespunde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general, </a:t>
            </a:r>
            <a:r>
              <a:rPr lang="en-GB" i="1" kern="100" dirty="0" err="1">
                <a:latin typeface="Calibri" panose="020F0502020204030204" pitchFamily="34" charset="0"/>
                <a:ea typeface="Calibri" panose="020F0502020204030204" pitchFamily="34" charset="0"/>
                <a:cs typeface="Times New Roman" panose="02020603050405020304" pitchFamily="18" charset="0"/>
              </a:rPr>
              <a:t>pragului</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dureros</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S-a constatat experimental ca puterea de rezolutie a organului de simt este, în general, constanta pe un anumit interval de valori. Pe baza acestei constatari, Weber (1838) a formulat urmatoarea lege:</a:t>
            </a: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ro-MD"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 ct.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sau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variatii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infinitesimale</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ro-MD"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 ct.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pic>
        <p:nvPicPr>
          <p:cNvPr id="4" name="Picture 3">
            <a:extLst>
              <a:ext uri="{FF2B5EF4-FFF2-40B4-BE49-F238E27FC236}">
                <a16:creationId xmlns:a16="http://schemas.microsoft.com/office/drawing/2014/main" id="{382E7AEC-0D0A-D70B-ABE8-C83C3EBFCF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75140" y="4047485"/>
            <a:ext cx="469811" cy="687937"/>
          </a:xfrm>
          <a:prstGeom prst="rect">
            <a:avLst/>
          </a:prstGeom>
          <a:noFill/>
          <a:ln>
            <a:noFill/>
          </a:ln>
        </p:spPr>
      </p:pic>
      <p:pic>
        <p:nvPicPr>
          <p:cNvPr id="5" name="Picture 4">
            <a:extLst>
              <a:ext uri="{FF2B5EF4-FFF2-40B4-BE49-F238E27FC236}">
                <a16:creationId xmlns:a16="http://schemas.microsoft.com/office/drawing/2014/main" id="{4850B88E-2EBC-4EA4-DD09-E743F9162E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7115" y="5244641"/>
            <a:ext cx="552931" cy="839636"/>
          </a:xfrm>
          <a:prstGeom prst="rect">
            <a:avLst/>
          </a:prstGeom>
          <a:noFill/>
          <a:ln>
            <a:noFill/>
          </a:ln>
        </p:spPr>
      </p:pic>
    </p:spTree>
    <p:extLst>
      <p:ext uri="{BB962C8B-B14F-4D97-AF65-F5344CB8AC3E}">
        <p14:creationId xmlns:p14="http://schemas.microsoft.com/office/powerpoint/2010/main" val="2896673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6CD1-1133-78C6-38CE-C3015475E089}"/>
              </a:ext>
            </a:extLst>
          </p:cNvPr>
          <p:cNvSpPr>
            <a:spLocks noGrp="1"/>
          </p:cNvSpPr>
          <p:nvPr>
            <p:ph type="title"/>
          </p:nvPr>
        </p:nvSpPr>
        <p:spPr>
          <a:xfrm>
            <a:off x="838200" y="365125"/>
            <a:ext cx="10515600" cy="755015"/>
          </a:xfrm>
        </p:spPr>
        <p:txBody>
          <a:bodyPr/>
          <a:lstStyle/>
          <a:p>
            <a:r>
              <a:rPr lang="ro-MD" dirty="0"/>
              <a:t>Legea lui Weber -  Fechner</a:t>
            </a:r>
            <a:endParaRPr lang="ro-RO" dirty="0"/>
          </a:p>
        </p:txBody>
      </p:sp>
      <p:sp>
        <p:nvSpPr>
          <p:cNvPr id="3" name="Content Placeholder 2">
            <a:extLst>
              <a:ext uri="{FF2B5EF4-FFF2-40B4-BE49-F238E27FC236}">
                <a16:creationId xmlns:a16="http://schemas.microsoft.com/office/drawing/2014/main" id="{69B912EC-F328-5324-2701-6881301069BD}"/>
              </a:ext>
            </a:extLst>
          </p:cNvPr>
          <p:cNvSpPr>
            <a:spLocks noGrp="1"/>
          </p:cNvSpPr>
          <p:nvPr>
            <p:ph idx="1"/>
          </p:nvPr>
        </p:nvSpPr>
        <p:spPr>
          <a:xfrm>
            <a:off x="1060938" y="1120140"/>
            <a:ext cx="10515600" cy="5372735"/>
          </a:xfrm>
        </p:spPr>
        <p:txBody>
          <a:bodyPr>
            <a:normAutofit fontScale="77500" lnSpcReduction="20000"/>
          </a:bodyPr>
          <a:lstStyle/>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Pe baza constantei pragului diferential relativ, Fechner a emis ipoteza ca pragul diferential </a:t>
            </a:r>
            <a:r>
              <a:rPr lang="ro-RO" b="1" kern="100" dirty="0">
                <a:latin typeface="Calibri" panose="020F0502020204030204" pitchFamily="34" charset="0"/>
                <a:ea typeface="Calibri" panose="020F0502020204030204" pitchFamily="34" charset="0"/>
                <a:cs typeface="Times New Roman" panose="02020603050405020304" pitchFamily="18" charset="0"/>
              </a:rPr>
              <a:t>dE/E</a:t>
            </a:r>
            <a:r>
              <a:rPr lang="ro-RO" kern="100" dirty="0">
                <a:latin typeface="Calibri" panose="020F0502020204030204" pitchFamily="34" charset="0"/>
                <a:ea typeface="Calibri" panose="020F0502020204030204" pitchFamily="34" charset="0"/>
                <a:cs typeface="Times New Roman" panose="02020603050405020304" pitchFamily="18" charset="0"/>
              </a:rPr>
              <a:t> corespunde celui mai mic interval de tarie a senzatiei, </a:t>
            </a:r>
            <a:r>
              <a:rPr lang="en-GB" kern="100" dirty="0">
                <a:latin typeface="Calibri" panose="020F0502020204030204" pitchFamily="34" charset="0"/>
                <a:ea typeface="Calibri" panose="020F0502020204030204" pitchFamily="34" charset="0"/>
                <a:cs typeface="Times New Roman" panose="02020603050405020304" pitchFamily="18" charset="0"/>
              </a:rPr>
              <a:t>DS:</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en-GB" b="1" kern="100" dirty="0">
                <a:latin typeface="Calibri" panose="020F0502020204030204" pitchFamily="34" charset="0"/>
                <a:ea typeface="Calibri" panose="020F0502020204030204" pitchFamily="34" charset="0"/>
                <a:cs typeface="Times New Roman" panose="02020603050405020304" pitchFamily="18" charset="0"/>
              </a:rPr>
              <a:t>DS = k</a:t>
            </a:r>
            <a:r>
              <a:rPr lang="en-GB" b="1" kern="100" baseline="-25000" dirty="0">
                <a:latin typeface="Calibri" panose="020F0502020204030204" pitchFamily="34" charset="0"/>
                <a:ea typeface="Calibri" panose="020F0502020204030204" pitchFamily="34" charset="0"/>
                <a:cs typeface="Times New Roman" panose="02020603050405020304" pitchFamily="18" charset="0"/>
              </a:rPr>
              <a:t> </a:t>
            </a:r>
            <a:endParaRPr lang="ro-RO"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variatii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infinitesimale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relatia</a:t>
            </a:r>
            <a:r>
              <a:rPr lang="en-GB" kern="100" dirty="0">
                <a:latin typeface="Calibri" panose="020F0502020204030204" pitchFamily="34" charset="0"/>
                <a:ea typeface="Calibri" panose="020F0502020204030204" pitchFamily="34" charset="0"/>
                <a:cs typeface="Times New Roman" panose="02020603050405020304" pitchFamily="18" charset="0"/>
              </a:rPr>
              <a:t> se </a:t>
            </a:r>
            <a:r>
              <a:rPr lang="en-GB" kern="100" dirty="0" err="1">
                <a:latin typeface="Calibri" panose="020F0502020204030204" pitchFamily="34" charset="0"/>
                <a:ea typeface="Calibri" panose="020F0502020204030204" pitchFamily="34" charset="0"/>
                <a:cs typeface="Times New Roman" panose="02020603050405020304" pitchFamily="18" charset="0"/>
              </a:rPr>
              <a:t>scrie</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o-MD"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dS</a:t>
            </a:r>
            <a:r>
              <a:rPr lang="en-GB" b="1" kern="100" dirty="0">
                <a:latin typeface="Calibri" panose="020F0502020204030204" pitchFamily="34" charset="0"/>
                <a:ea typeface="Calibri" panose="020F0502020204030204" pitchFamily="34" charset="0"/>
                <a:cs typeface="Times New Roman" panose="02020603050405020304" pitchFamily="18" charset="0"/>
              </a:rPr>
              <a:t> = k</a:t>
            </a:r>
            <a:r>
              <a:rPr lang="ro-MD" b="1" kern="100" dirty="0">
                <a:latin typeface="Calibri" panose="020F0502020204030204" pitchFamily="34" charset="0"/>
                <a:ea typeface="Calibri" panose="020F0502020204030204" pitchFamily="34" charset="0"/>
                <a:cs typeface="Times New Roman" panose="02020603050405020304" pitchFamily="18" charset="0"/>
              </a:rPr>
              <a:t> (dE/E)</a:t>
            </a:r>
            <a:endParaRPr lang="ro-RO"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b="1" kern="100" dirty="0">
                <a:latin typeface="Calibri" panose="020F0502020204030204" pitchFamily="34" charset="0"/>
                <a:ea typeface="Calibri" panose="020F0502020204030204" pitchFamily="34" charset="0"/>
                <a:cs typeface="Times New Roman" panose="02020603050405020304" pitchFamily="18" charset="0"/>
              </a:rPr>
              <a:t>k</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o </a:t>
            </a:r>
            <a:r>
              <a:rPr lang="en-GB" kern="100" dirty="0" err="1">
                <a:latin typeface="Calibri" panose="020F0502020204030204" pitchFamily="34" charset="0"/>
                <a:ea typeface="Calibri" panose="020F0502020204030204" pitchFamily="34" charset="0"/>
                <a:cs typeface="Times New Roman" panose="02020603050405020304" pitchFamily="18" charset="0"/>
              </a:rPr>
              <a:t>constanta</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depinde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sistemul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unitati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asigura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coerenta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relatiei</a:t>
            </a:r>
            <a:r>
              <a:rPr lang="en-GB" kern="100" dirty="0">
                <a:latin typeface="Calibri" panose="020F0502020204030204" pitchFamily="34" charset="0"/>
                <a:ea typeface="Calibri" panose="020F0502020204030204" pitchFamily="34" charset="0"/>
                <a:cs typeface="Times New Roman" panose="02020603050405020304" pitchFamily="18" charset="0"/>
              </a:rPr>
              <a:t>. Prin </a:t>
            </a:r>
            <a:r>
              <a:rPr lang="en-GB" kern="100" dirty="0" err="1">
                <a:latin typeface="Calibri" panose="020F0502020204030204" pitchFamily="34" charset="0"/>
                <a:ea typeface="Calibri" panose="020F0502020204030204" pitchFamily="34" charset="0"/>
                <a:cs typeface="Times New Roman" panose="02020603050405020304" pitchFamily="18" charset="0"/>
              </a:rPr>
              <a:t>integrare</a:t>
            </a:r>
            <a:r>
              <a:rPr lang="en-GB" kern="100" dirty="0">
                <a:latin typeface="Calibri" panose="020F0502020204030204" pitchFamily="34" charset="0"/>
                <a:ea typeface="Calibri" panose="020F0502020204030204" pitchFamily="34" charset="0"/>
                <a:cs typeface="Times New Roman" panose="02020603050405020304" pitchFamily="18" charset="0"/>
              </a:rPr>
              <a:t> se </a:t>
            </a:r>
            <a:r>
              <a:rPr lang="en-GB" kern="100" dirty="0" err="1">
                <a:latin typeface="Calibri" panose="020F0502020204030204" pitchFamily="34" charset="0"/>
                <a:ea typeface="Calibri" panose="020F0502020204030204" pitchFamily="34" charset="0"/>
                <a:cs typeface="Times New Roman" panose="02020603050405020304" pitchFamily="18" charset="0"/>
              </a:rPr>
              <a:t>obtine</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o-MD"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a:latin typeface="Calibri" panose="020F0502020204030204" pitchFamily="34" charset="0"/>
                <a:ea typeface="Calibri" panose="020F0502020204030204" pitchFamily="34" charset="0"/>
                <a:cs typeface="Times New Roman" panose="02020603050405020304" pitchFamily="18" charset="0"/>
              </a:rPr>
              <a:t>S= k ln E + </a:t>
            </a:r>
            <a:r>
              <a:rPr lang="en-GB" b="1" kern="100" dirty="0" err="1">
                <a:latin typeface="Calibri" panose="020F0502020204030204" pitchFamily="34" charset="0"/>
                <a:ea typeface="Calibri" panose="020F0502020204030204" pitchFamily="34" charset="0"/>
                <a:cs typeface="Times New Roman" panose="02020603050405020304" pitchFamily="18" charset="0"/>
              </a:rPr>
              <a:t>ct</a:t>
            </a:r>
            <a:endParaRPr lang="ro-RO"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Aceasta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ecuatie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reprezinta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legea</a:t>
            </a:r>
            <a:r>
              <a:rPr lang="en-GB" kern="100" dirty="0">
                <a:latin typeface="Calibri" panose="020F0502020204030204" pitchFamily="34" charset="0"/>
                <a:ea typeface="Calibri" panose="020F0502020204030204" pitchFamily="34" charset="0"/>
                <a:cs typeface="Times New Roman" panose="02020603050405020304" pitchFamily="18" charset="0"/>
              </a:rPr>
              <a:t> Weber-Fechner, care </a:t>
            </a:r>
            <a:r>
              <a:rPr lang="en-GB" kern="100" dirty="0" err="1">
                <a:latin typeface="Calibri" panose="020F0502020204030204" pitchFamily="34" charset="0"/>
                <a:ea typeface="Calibri" panose="020F0502020204030204" pitchFamily="34" charset="0"/>
                <a:cs typeface="Times New Roman" panose="02020603050405020304" pitchFamily="18" charset="0"/>
              </a:rPr>
              <a:t>afirma</a:t>
            </a:r>
            <a:r>
              <a:rPr lang="en-GB" kern="100" dirty="0">
                <a:latin typeface="Calibri" panose="020F0502020204030204" pitchFamily="34" charset="0"/>
                <a:ea typeface="Calibri" panose="020F0502020204030204" pitchFamily="34" charset="0"/>
                <a:cs typeface="Times New Roman" panose="02020603050405020304" pitchFamily="18" charset="0"/>
              </a:rPr>
              <a:t> ca </a:t>
            </a:r>
            <a:r>
              <a:rPr lang="en-GB" b="1" kern="100" dirty="0" err="1">
                <a:latin typeface="Calibri" panose="020F0502020204030204" pitchFamily="34" charset="0"/>
                <a:ea typeface="Calibri" panose="020F0502020204030204" pitchFamily="34" charset="0"/>
                <a:cs typeface="Times New Roman" panose="02020603050405020304" pitchFamily="18" charset="0"/>
              </a:rPr>
              <a:t>senzatia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este</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proportionala</a:t>
            </a:r>
            <a:r>
              <a:rPr lang="en-GB" b="1" kern="100" dirty="0">
                <a:latin typeface="Calibri" panose="020F0502020204030204" pitchFamily="34" charset="0"/>
                <a:ea typeface="Calibri" panose="020F0502020204030204" pitchFamily="34" charset="0"/>
                <a:cs typeface="Times New Roman" panose="02020603050405020304" pitchFamily="18" charset="0"/>
              </a:rPr>
              <a:t> cu </a:t>
            </a:r>
            <a:r>
              <a:rPr lang="en-GB" b="1" kern="100" dirty="0" err="1">
                <a:latin typeface="Calibri" panose="020F0502020204030204" pitchFamily="34" charset="0"/>
                <a:ea typeface="Calibri" panose="020F0502020204030204" pitchFamily="34" charset="0"/>
                <a:cs typeface="Times New Roman" panose="02020603050405020304" pitchFamily="18" charset="0"/>
              </a:rPr>
              <a:t>logaritmul</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excitantului</a:t>
            </a:r>
            <a:r>
              <a:rPr lang="en-GB" b="1" kern="100" dirty="0">
                <a:latin typeface="Calibri" panose="020F0502020204030204" pitchFamily="34" charset="0"/>
                <a:ea typeface="Calibri" panose="020F0502020204030204" pitchFamily="34" charset="0"/>
                <a:cs typeface="Times New Roman" panose="02020603050405020304" pitchFamily="18" charset="0"/>
              </a:rPr>
              <a:t>. </a:t>
            </a:r>
            <a:endParaRPr lang="ro-MD"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Legea</a:t>
            </a:r>
            <a:r>
              <a:rPr lang="en-GB" kern="100" dirty="0">
                <a:latin typeface="Calibri" panose="020F0502020204030204" pitchFamily="34" charset="0"/>
                <a:ea typeface="Calibri" panose="020F0502020204030204" pitchFamily="34" charset="0"/>
                <a:cs typeface="Times New Roman" panose="02020603050405020304" pitchFamily="18" charset="0"/>
              </a:rPr>
              <a:t> Weber-Fechner nu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însa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respectata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orice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situatie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fiind</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valabila</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multe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ori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numai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un interval </a:t>
            </a:r>
            <a:r>
              <a:rPr lang="en-GB" kern="100" dirty="0" err="1">
                <a:latin typeface="Calibri" panose="020F0502020204030204" pitchFamily="34" charset="0"/>
                <a:ea typeface="Calibri" panose="020F0502020204030204" pitchFamily="34" charset="0"/>
                <a:cs typeface="Times New Roman" panose="02020603050405020304" pitchFamily="18" charset="0"/>
              </a:rPr>
              <a:t>restrâns</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valori</a:t>
            </a:r>
            <a:r>
              <a:rPr lang="en-GB" kern="100" dirty="0">
                <a:latin typeface="Calibri" panose="020F0502020204030204" pitchFamily="34" charset="0"/>
                <a:ea typeface="Calibri" panose="020F0502020204030204" pitchFamily="34" charset="0"/>
                <a:cs typeface="Times New Roman" panose="02020603050405020304" pitchFamily="18" charset="0"/>
              </a:rPr>
              <a:t> ale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stimulului</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739592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D9351-6BFA-5C70-70C2-C1ED30ED9A6E}"/>
              </a:ext>
            </a:extLst>
          </p:cNvPr>
          <p:cNvSpPr>
            <a:spLocks noGrp="1"/>
          </p:cNvSpPr>
          <p:nvPr>
            <p:ph type="title"/>
          </p:nvPr>
        </p:nvSpPr>
        <p:spPr/>
        <p:txBody>
          <a:bodyPr/>
          <a:lstStyle/>
          <a:p>
            <a:r>
              <a:rPr lang="ro-MD" dirty="0"/>
              <a:t>Legea puterii (Stevens)</a:t>
            </a:r>
            <a:endParaRPr lang="ro-RO" dirty="0"/>
          </a:p>
        </p:txBody>
      </p:sp>
      <p:sp>
        <p:nvSpPr>
          <p:cNvPr id="3" name="Content Placeholder 2">
            <a:extLst>
              <a:ext uri="{FF2B5EF4-FFF2-40B4-BE49-F238E27FC236}">
                <a16:creationId xmlns:a16="http://schemas.microsoft.com/office/drawing/2014/main" id="{0CD521CA-3F59-FE4B-A828-8BB997EC97E5}"/>
              </a:ext>
            </a:extLst>
          </p:cNvPr>
          <p:cNvSpPr>
            <a:spLocks noGrp="1"/>
          </p:cNvSpPr>
          <p:nvPr>
            <p:ph idx="1"/>
          </p:nvPr>
        </p:nvSpPr>
        <p:spPr/>
        <p:txBody>
          <a:bodyPr/>
          <a:lstStyle/>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Stevens (1953) a </a:t>
            </a:r>
            <a:r>
              <a:rPr lang="en-GB" kern="100" dirty="0" err="1">
                <a:latin typeface="Calibri" panose="020F0502020204030204" pitchFamily="34" charset="0"/>
                <a:ea typeface="Calibri" panose="020F0502020204030204" pitchFamily="34" charset="0"/>
                <a:cs typeface="Times New Roman" panose="02020603050405020304" pitchFamily="18" charset="0"/>
              </a:rPr>
              <a:t>formulat</a:t>
            </a:r>
            <a:r>
              <a:rPr lang="en-GB" kern="100" dirty="0">
                <a:latin typeface="Calibri" panose="020F0502020204030204" pitchFamily="34" charset="0"/>
                <a:ea typeface="Calibri" panose="020F0502020204030204" pitchFamily="34" charset="0"/>
                <a:cs typeface="Times New Roman" panose="02020603050405020304" pitchFamily="18" charset="0"/>
              </a:rPr>
              <a:t>, pe </a:t>
            </a:r>
            <a:r>
              <a:rPr lang="en-GB" kern="100" dirty="0" err="1">
                <a:latin typeface="Calibri" panose="020F0502020204030204" pitchFamily="34" charset="0"/>
                <a:ea typeface="Calibri" panose="020F0502020204030204" pitchFamily="34" charset="0"/>
                <a:cs typeface="Times New Roman" panose="02020603050405020304" pitchFamily="18" charset="0"/>
              </a:rPr>
              <a:t>baza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unor</a:t>
            </a:r>
            <a:r>
              <a:rPr lang="en-GB" kern="100" dirty="0">
                <a:latin typeface="Calibri" panose="020F0502020204030204" pitchFamily="34" charset="0"/>
                <a:ea typeface="Calibri" panose="020F0502020204030204" pitchFamily="34" charset="0"/>
                <a:cs typeface="Times New Roman" panose="02020603050405020304" pitchFamily="18" charset="0"/>
              </a:rPr>
              <a:t> date </a:t>
            </a:r>
            <a:r>
              <a:rPr lang="en-GB" kern="100" dirty="0" err="1">
                <a:latin typeface="Calibri" panose="020F0502020204030204" pitchFamily="34" charset="0"/>
                <a:ea typeface="Calibri" panose="020F0502020204030204" pitchFamily="34" charset="0"/>
                <a:cs typeface="Times New Roman" panose="02020603050405020304" pitchFamily="18" charset="0"/>
              </a:rPr>
              <a:t>experimentale</a:t>
            </a:r>
            <a:r>
              <a:rPr lang="en-GB" kern="100" dirty="0">
                <a:latin typeface="Calibri" panose="020F0502020204030204" pitchFamily="34" charset="0"/>
                <a:ea typeface="Calibri" panose="020F0502020204030204" pitchFamily="34" charset="0"/>
                <a:cs typeface="Times New Roman" panose="02020603050405020304" pitchFamily="18" charset="0"/>
              </a:rPr>
              <a:t>, o </a:t>
            </a:r>
            <a:r>
              <a:rPr lang="en-GB" kern="100" dirty="0" err="1">
                <a:latin typeface="Calibri" panose="020F0502020204030204" pitchFamily="34" charset="0"/>
                <a:ea typeface="Calibri" panose="020F0502020204030204" pitchFamily="34" charset="0"/>
                <a:cs typeface="Times New Roman" panose="02020603050405020304" pitchFamily="18" charset="0"/>
              </a:rPr>
              <a:t>alta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relatie</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descrie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mai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corect</a:t>
            </a:r>
            <a:r>
              <a:rPr lang="en-GB" kern="100" dirty="0">
                <a:latin typeface="Calibri" panose="020F0502020204030204" pitchFamily="34" charset="0"/>
                <a:ea typeface="Calibri" panose="020F0502020204030204" pitchFamily="34" charset="0"/>
                <a:cs typeface="Times New Roman" panose="02020603050405020304" pitchFamily="18" charset="0"/>
              </a:rPr>
              <a:t> o </a:t>
            </a:r>
            <a:r>
              <a:rPr lang="en-GB" kern="100" dirty="0" err="1">
                <a:latin typeface="Calibri" panose="020F0502020204030204" pitchFamily="34" charset="0"/>
                <a:ea typeface="Calibri" panose="020F0502020204030204" pitchFamily="34" charset="0"/>
                <a:cs typeface="Times New Roman" panose="02020603050405020304" pitchFamily="18" charset="0"/>
              </a:rPr>
              <a:t>serie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procese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psihofizice</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o-MD"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a:latin typeface="Calibri" panose="020F0502020204030204" pitchFamily="34" charset="0"/>
                <a:ea typeface="Calibri" panose="020F0502020204030204" pitchFamily="34" charset="0"/>
                <a:cs typeface="Times New Roman" panose="02020603050405020304" pitchFamily="18" charset="0"/>
              </a:rPr>
              <a:t>S = k (E-E</a:t>
            </a:r>
            <a:r>
              <a:rPr lang="en-GB" b="1" kern="100" baseline="-25000" dirty="0">
                <a:latin typeface="Calibri" panose="020F0502020204030204" pitchFamily="34" charset="0"/>
                <a:ea typeface="Calibri" panose="020F0502020204030204" pitchFamily="34" charset="0"/>
                <a:cs typeface="Times New Roman" panose="02020603050405020304" pitchFamily="18" charset="0"/>
              </a:rPr>
              <a:t>0</a:t>
            </a:r>
            <a:r>
              <a:rPr lang="en-GB" b="1" kern="100" dirty="0">
                <a:latin typeface="Calibri" panose="020F0502020204030204" pitchFamily="34" charset="0"/>
                <a:ea typeface="Calibri" panose="020F0502020204030204" pitchFamily="34" charset="0"/>
                <a:cs typeface="Times New Roman" panose="02020603050405020304" pitchFamily="18" charset="0"/>
              </a:rPr>
              <a:t>)</a:t>
            </a:r>
            <a:r>
              <a:rPr lang="en-GB" b="1" kern="100" baseline="30000" dirty="0">
                <a:latin typeface="Calibri" panose="020F0502020204030204" pitchFamily="34" charset="0"/>
                <a:ea typeface="Calibri" panose="020F0502020204030204" pitchFamily="34" charset="0"/>
                <a:cs typeface="Times New Roman" panose="02020603050405020304" pitchFamily="18" charset="0"/>
              </a:rPr>
              <a:t>n</a:t>
            </a:r>
            <a:r>
              <a:rPr lang="en-GB" b="1" kern="100" dirty="0">
                <a:latin typeface="Calibri" panose="020F0502020204030204" pitchFamily="34" charset="0"/>
                <a:ea typeface="Calibri" panose="020F0502020204030204" pitchFamily="34" charset="0"/>
                <a:cs typeface="Times New Roman" panose="02020603050405020304" pitchFamily="18" charset="0"/>
              </a:rPr>
              <a:t> </a:t>
            </a:r>
            <a:endParaRPr lang="ro-RO"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unde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a:latin typeface="Calibri" panose="020F0502020204030204" pitchFamily="34" charset="0"/>
                <a:ea typeface="Calibri" panose="020F0502020204030204" pitchFamily="34" charset="0"/>
                <a:cs typeface="Times New Roman" panose="02020603050405020304" pitchFamily="18" charset="0"/>
              </a:rPr>
              <a:t>n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o </a:t>
            </a:r>
            <a:r>
              <a:rPr lang="en-GB" kern="100" dirty="0" err="1">
                <a:latin typeface="Calibri" panose="020F0502020204030204" pitchFamily="34" charset="0"/>
                <a:ea typeface="Calibri" panose="020F0502020204030204" pitchFamily="34" charset="0"/>
                <a:cs typeface="Times New Roman" panose="02020603050405020304" pitchFamily="18" charset="0"/>
              </a:rPr>
              <a:t>constanta</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depinde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tipul</a:t>
            </a:r>
            <a:r>
              <a:rPr lang="en-GB" kern="100" dirty="0">
                <a:latin typeface="Calibri" panose="020F0502020204030204" pitchFamily="34" charset="0"/>
                <a:ea typeface="Calibri" panose="020F0502020204030204" pitchFamily="34" charset="0"/>
                <a:cs typeface="Times New Roman" panose="02020603050405020304" pitchFamily="18" charset="0"/>
              </a:rPr>
              <a:t> de receptor, </a:t>
            </a:r>
            <a:r>
              <a:rPr lang="en-GB" kern="100" dirty="0" err="1">
                <a:latin typeface="Calibri" panose="020F0502020204030204" pitchFamily="34" charset="0"/>
                <a:ea typeface="Calibri" panose="020F0502020204030204" pitchFamily="34" charset="0"/>
                <a:cs typeface="Times New Roman" panose="02020603050405020304" pitchFamily="18" charset="0"/>
              </a:rPr>
              <a:t>iar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ro-MD" b="1" kern="100" dirty="0">
                <a:latin typeface="Calibri" panose="020F0502020204030204" pitchFamily="34" charset="0"/>
                <a:ea typeface="Calibri" panose="020F0502020204030204" pitchFamily="34" charset="0"/>
                <a:cs typeface="Times New Roman" panose="02020603050405020304" pitchFamily="18" charset="0"/>
              </a:rPr>
              <a:t>Eo</a:t>
            </a:r>
            <a:r>
              <a:rPr lang="ro-MD" kern="100" baseline="-25000" dirty="0">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reprezinta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prag</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2769889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51750-8427-3F99-375F-825941939C40}"/>
              </a:ext>
            </a:extLst>
          </p:cNvPr>
          <p:cNvSpPr>
            <a:spLocks noGrp="1"/>
          </p:cNvSpPr>
          <p:nvPr>
            <p:ph type="title"/>
          </p:nvPr>
        </p:nvSpPr>
        <p:spPr>
          <a:xfrm>
            <a:off x="838200" y="365126"/>
            <a:ext cx="10515600" cy="560997"/>
          </a:xfrm>
        </p:spPr>
        <p:txBody>
          <a:bodyPr>
            <a:normAutofit fontScale="90000"/>
          </a:bodyPr>
          <a:lstStyle/>
          <a:p>
            <a:r>
              <a:rPr lang="ro-MD" dirty="0"/>
              <a:t>Codificarea parametrilor excitanți</a:t>
            </a:r>
            <a:endParaRPr lang="ro-RO" dirty="0"/>
          </a:p>
        </p:txBody>
      </p:sp>
      <p:sp>
        <p:nvSpPr>
          <p:cNvPr id="3" name="Content Placeholder 2">
            <a:extLst>
              <a:ext uri="{FF2B5EF4-FFF2-40B4-BE49-F238E27FC236}">
                <a16:creationId xmlns:a16="http://schemas.microsoft.com/office/drawing/2014/main" id="{ADB5CE74-94F3-4B7F-D918-A2325D6B3648}"/>
              </a:ext>
            </a:extLst>
          </p:cNvPr>
          <p:cNvSpPr>
            <a:spLocks noGrp="1"/>
          </p:cNvSpPr>
          <p:nvPr>
            <p:ph idx="1"/>
          </p:nvPr>
        </p:nvSpPr>
        <p:spPr>
          <a:xfrm>
            <a:off x="316523" y="926124"/>
            <a:ext cx="11687908" cy="5931876"/>
          </a:xfrm>
        </p:spPr>
        <p:txBody>
          <a:bodyPr>
            <a:normAutofit fontScale="55000" lnSpcReduction="20000"/>
          </a:bodyPr>
          <a:lstStyle/>
          <a:p>
            <a:pPr>
              <a:lnSpc>
                <a:spcPct val="107000"/>
              </a:lnSpc>
              <a:spcAft>
                <a:spcPts val="800"/>
              </a:spcAf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general</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taria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senzatiilor</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apreciata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prin</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cu care </a:t>
            </a:r>
            <a:r>
              <a:rPr lang="en-GB" kern="100" dirty="0" err="1">
                <a:latin typeface="Calibri" panose="020F0502020204030204" pitchFamily="34" charset="0"/>
                <a:ea typeface="Calibri" panose="020F0502020204030204" pitchFamily="34" charset="0"/>
                <a:cs typeface="Times New Roman" panose="02020603050405020304" pitchFamily="18" charset="0"/>
              </a:rPr>
              <a:t>sosesc</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impulsurile</a:t>
            </a:r>
            <a:r>
              <a:rPr lang="en-GB" kern="100" dirty="0">
                <a:latin typeface="Calibri" panose="020F0502020204030204" pitchFamily="34" charset="0"/>
                <a:ea typeface="Calibri" panose="020F0502020204030204" pitchFamily="34" charset="0"/>
                <a:cs typeface="Times New Roman" panose="02020603050405020304" pitchFamily="18" charset="0"/>
              </a:rPr>
              <a:t> pe </a:t>
            </a:r>
            <a:r>
              <a:rPr lang="en-GB" kern="100" dirty="0" err="1">
                <a:latin typeface="Calibri" panose="020F0502020204030204" pitchFamily="34" charset="0"/>
                <a:ea typeface="Calibri" panose="020F0502020204030204" pitchFamily="34" charset="0"/>
                <a:cs typeface="Times New Roman" panose="02020603050405020304" pitchFamily="18" charset="0"/>
              </a:rPr>
              <a:t>scoarta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cerebrala</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Alte </a:t>
            </a:r>
            <a:r>
              <a:rPr lang="en-GB" kern="100" dirty="0" err="1">
                <a:latin typeface="Calibri" panose="020F0502020204030204" pitchFamily="34" charset="0"/>
                <a:ea typeface="Calibri" panose="020F0502020204030204" pitchFamily="34" charset="0"/>
                <a:cs typeface="Times New Roman" panose="02020603050405020304" pitchFamily="18" charset="0"/>
              </a:rPr>
              <a:t>caracteristici</a:t>
            </a:r>
            <a:r>
              <a:rPr lang="en-GB" kern="100" dirty="0">
                <a:latin typeface="Calibri" panose="020F0502020204030204" pitchFamily="34" charset="0"/>
                <a:ea typeface="Calibri" panose="020F0502020204030204" pitchFamily="34" charset="0"/>
                <a:cs typeface="Times New Roman" panose="02020603050405020304" pitchFamily="18" charset="0"/>
              </a:rPr>
              <a:t> pot fi </a:t>
            </a:r>
            <a:r>
              <a:rPr lang="en-GB" kern="100" dirty="0" err="1">
                <a:latin typeface="Calibri" panose="020F0502020204030204" pitchFamily="34" charset="0"/>
                <a:ea typeface="Calibri" panose="020F0502020204030204" pitchFamily="34" charset="0"/>
                <a:cs typeface="Times New Roman" panose="02020603050405020304" pitchFamily="18" charset="0"/>
              </a:rPr>
              <a:t>codificate</a:t>
            </a:r>
            <a:r>
              <a:rPr lang="en-GB" kern="100" dirty="0">
                <a:latin typeface="Calibri" panose="020F0502020204030204" pitchFamily="34" charset="0"/>
                <a:ea typeface="Calibri" panose="020F0502020204030204" pitchFamily="34" charset="0"/>
                <a:cs typeface="Times New Roman" panose="02020603050405020304" pitchFamily="18" charset="0"/>
              </a:rPr>
              <a:t> spatial </a:t>
            </a:r>
            <a:r>
              <a:rPr lang="en-GB" kern="100" dirty="0" err="1">
                <a:latin typeface="Calibri" panose="020F0502020204030204" pitchFamily="34" charset="0"/>
                <a:ea typeface="Calibri" panose="020F0502020204030204" pitchFamily="34" charset="0"/>
                <a:cs typeface="Times New Roman" panose="02020603050405020304" pitchFamily="18" charset="0"/>
              </a:rPr>
              <a:t>sau</a:t>
            </a:r>
            <a:r>
              <a:rPr lang="en-GB" kern="100" dirty="0">
                <a:latin typeface="Calibri" panose="020F0502020204030204" pitchFamily="34" charset="0"/>
                <a:ea typeface="Calibri" panose="020F0502020204030204" pitchFamily="34" charset="0"/>
                <a:cs typeface="Times New Roman" panose="02020603050405020304" pitchFamily="18" charset="0"/>
              </a:rPr>
              <a:t> temporal.</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dirty="0" err="1">
                <a:latin typeface="Calibri" panose="020F0502020204030204" pitchFamily="34" charset="0"/>
                <a:ea typeface="Calibri" panose="020F0502020204030204" pitchFamily="34" charset="0"/>
                <a:cs typeface="Times New Roman" panose="02020603050405020304" pitchFamily="18" charset="0"/>
              </a:rPr>
              <a:t>În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cazul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b="1" i="1" dirty="0" err="1">
                <a:latin typeface="Calibri" panose="020F0502020204030204" pitchFamily="34" charset="0"/>
                <a:ea typeface="Calibri" panose="020F0502020204030204" pitchFamily="34" charset="0"/>
                <a:cs typeface="Times New Roman" panose="02020603050405020304" pitchFamily="18" charset="0"/>
              </a:rPr>
              <a:t>semnalelor</a:t>
            </a:r>
            <a:r>
              <a:rPr lang="en-GB" b="1" i="1" dirty="0">
                <a:latin typeface="Calibri" panose="020F0502020204030204" pitchFamily="34" charset="0"/>
                <a:ea typeface="Calibri" panose="020F0502020204030204" pitchFamily="34" charset="0"/>
                <a:cs typeface="Times New Roman" panose="02020603050405020304" pitchFamily="18" charset="0"/>
              </a:rPr>
              <a:t> </a:t>
            </a:r>
            <a:r>
              <a:rPr lang="en-GB" b="1" i="1" dirty="0" err="1">
                <a:latin typeface="Calibri" panose="020F0502020204030204" pitchFamily="34" charset="0"/>
                <a:ea typeface="Calibri" panose="020F0502020204030204" pitchFamily="34" charset="0"/>
                <a:cs typeface="Times New Roman" panose="02020603050405020304" pitchFamily="18" charset="0"/>
              </a:rPr>
              <a:t>luminoase</a:t>
            </a:r>
            <a:r>
              <a:rPr lang="en-GB" b="1" i="1" dirty="0">
                <a:latin typeface="Calibri" panose="020F0502020204030204" pitchFamily="34" charset="0"/>
                <a:ea typeface="Calibri" panose="020F0502020204030204" pitchFamily="34" charset="0"/>
                <a:cs typeface="Times New Roman" panose="02020603050405020304" pitchFamily="18" charset="0"/>
              </a:rPr>
              <a:t>, </a:t>
            </a:r>
            <a:r>
              <a:rPr lang="en-GB" b="1" i="1" dirty="0" err="1">
                <a:latin typeface="Calibri" panose="020F0502020204030204" pitchFamily="34" charset="0"/>
                <a:ea typeface="Calibri" panose="020F0502020204030204" pitchFamily="34" charset="0"/>
                <a:cs typeface="Times New Roman" panose="02020603050405020304" pitchFamily="18" charset="0"/>
              </a:rPr>
              <a:t>intensitatea</a:t>
            </a:r>
            <a:r>
              <a:rPr lang="en-GB" b="1" i="1" dirty="0">
                <a:latin typeface="Calibri" panose="020F0502020204030204" pitchFamily="34" charset="0"/>
                <a:ea typeface="Calibri" panose="020F0502020204030204" pitchFamily="34" charset="0"/>
                <a:cs typeface="Times New Roman" panose="02020603050405020304" pitchFamily="18" charset="0"/>
              </a:rPr>
              <a:t> </a:t>
            </a:r>
            <a:r>
              <a:rPr lang="en-GB" b="1" i="1" dirty="0" err="1">
                <a:latin typeface="Calibri" panose="020F0502020204030204" pitchFamily="34" charset="0"/>
                <a:ea typeface="Calibri" panose="020F0502020204030204" pitchFamily="34" charset="0"/>
                <a:cs typeface="Times New Roman" panose="02020603050405020304" pitchFamily="18" charset="0"/>
              </a:rPr>
              <a:t>este</a:t>
            </a:r>
            <a:r>
              <a:rPr lang="en-GB" b="1" i="1" dirty="0">
                <a:latin typeface="Calibri" panose="020F0502020204030204" pitchFamily="34" charset="0"/>
                <a:ea typeface="Calibri" panose="020F0502020204030204" pitchFamily="34" charset="0"/>
                <a:cs typeface="Times New Roman" panose="02020603050405020304" pitchFamily="18" charset="0"/>
              </a:rPr>
              <a:t> </a:t>
            </a:r>
            <a:r>
              <a:rPr lang="en-GB" b="1" i="1" dirty="0" err="1">
                <a:latin typeface="Calibri" panose="020F0502020204030204" pitchFamily="34" charset="0"/>
                <a:ea typeface="Calibri" panose="020F0502020204030204" pitchFamily="34" charset="0"/>
                <a:cs typeface="Times New Roman" panose="02020603050405020304" pitchFamily="18" charset="0"/>
              </a:rPr>
              <a:t>codificata</a:t>
            </a:r>
            <a:r>
              <a:rPr lang="en-GB" b="1" i="1" dirty="0">
                <a:latin typeface="Calibri" panose="020F0502020204030204" pitchFamily="34" charset="0"/>
                <a:ea typeface="Calibri" panose="020F0502020204030204" pitchFamily="34" charset="0"/>
                <a:cs typeface="Times New Roman" panose="02020603050405020304" pitchFamily="18" charset="0"/>
              </a:rPr>
              <a:t> </a:t>
            </a:r>
            <a:r>
              <a:rPr lang="en-GB" b="1" i="1" dirty="0" err="1">
                <a:latin typeface="Calibri" panose="020F0502020204030204" pitchFamily="34" charset="0"/>
                <a:ea typeface="Calibri" panose="020F0502020204030204" pitchFamily="34" charset="0"/>
                <a:cs typeface="Times New Roman" panose="02020603050405020304" pitchFamily="18" charset="0"/>
              </a:rPr>
              <a:t>prin</a:t>
            </a:r>
            <a:r>
              <a:rPr lang="en-GB" b="1" i="1" dirty="0">
                <a:latin typeface="Calibri" panose="020F0502020204030204" pitchFamily="34" charset="0"/>
                <a:ea typeface="Calibri" panose="020F0502020204030204" pitchFamily="34" charset="0"/>
                <a:cs typeface="Times New Roman" panose="02020603050405020304" pitchFamily="18" charset="0"/>
              </a:rPr>
              <a:t> </a:t>
            </a:r>
            <a:r>
              <a:rPr lang="en-GB" b="1" i="1" dirty="0" err="1">
                <a:latin typeface="Calibri" panose="020F0502020204030204" pitchFamily="34" charset="0"/>
                <a:ea typeface="Calibri" panose="020F0502020204030204" pitchFamily="34" charset="0"/>
                <a:cs typeface="Times New Roman" panose="02020603050405020304" pitchFamily="18" charset="0"/>
              </a:rPr>
              <a:t>frecventa</a:t>
            </a:r>
            <a:r>
              <a:rPr lang="en-GB" b="1" i="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cu care </a:t>
            </a:r>
            <a:r>
              <a:rPr lang="en-GB" dirty="0" err="1">
                <a:latin typeface="Calibri" panose="020F0502020204030204" pitchFamily="34" charset="0"/>
                <a:ea typeface="Calibri" panose="020F0502020204030204" pitchFamily="34" charset="0"/>
                <a:cs typeface="Times New Roman" panose="02020603050405020304" pitchFamily="18" charset="0"/>
              </a:rPr>
              <a:t>sosesc</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impulsurile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nervoase</a:t>
            </a:r>
            <a:r>
              <a:rPr lang="en-GB" dirty="0">
                <a:latin typeface="Calibri" panose="020F0502020204030204" pitchFamily="34" charset="0"/>
                <a:ea typeface="Calibri" panose="020F0502020204030204" pitchFamily="34" charset="0"/>
                <a:cs typeface="Times New Roman" panose="02020603050405020304" pitchFamily="18" charset="0"/>
              </a:rPr>
              <a:t> la </a:t>
            </a:r>
            <a:r>
              <a:rPr lang="en-GB" dirty="0" err="1">
                <a:latin typeface="Calibri" panose="020F0502020204030204" pitchFamily="34" charset="0"/>
                <a:ea typeface="Calibri" panose="020F0502020204030204" pitchFamily="34" charset="0"/>
                <a:cs typeface="Times New Roman" panose="02020603050405020304" pitchFamily="18" charset="0"/>
              </a:rPr>
              <a:t>nivelul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scizurii</a:t>
            </a:r>
            <a:r>
              <a:rPr lang="en-GB" dirty="0">
                <a:latin typeface="Calibri" panose="020F0502020204030204" pitchFamily="34" charset="0"/>
                <a:ea typeface="Calibri" panose="020F0502020204030204" pitchFamily="34" charset="0"/>
                <a:cs typeface="Times New Roman" panose="02020603050405020304" pitchFamily="18" charset="0"/>
              </a:rPr>
              <a:t> calcarine a </a:t>
            </a:r>
            <a:r>
              <a:rPr lang="en-GB" dirty="0" err="1">
                <a:latin typeface="Calibri" panose="020F0502020204030204" pitchFamily="34" charset="0"/>
                <a:ea typeface="Calibri" panose="020F0502020204030204" pitchFamily="34" charset="0"/>
                <a:cs typeface="Times New Roman" panose="02020603050405020304" pitchFamily="18" charset="0"/>
              </a:rPr>
              <a:t>scoartei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cerebrale</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ro-MD"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b="1" dirty="0">
                <a:latin typeface="Calibri" panose="020F0502020204030204" pitchFamily="34" charset="0"/>
                <a:ea typeface="Calibri" panose="020F0502020204030204" pitchFamily="34" charset="0"/>
                <a:cs typeface="Times New Roman" panose="02020603050405020304" pitchFamily="18" charset="0"/>
              </a:rPr>
              <a:t>Forma </a:t>
            </a:r>
            <a:r>
              <a:rPr lang="en-GB" b="1" dirty="0" err="1">
                <a:latin typeface="Calibri" panose="020F0502020204030204" pitchFamily="34" charset="0"/>
                <a:ea typeface="Calibri" panose="020F0502020204030204" pitchFamily="34" charset="0"/>
                <a:cs typeface="Times New Roman" panose="02020603050405020304" pitchFamily="18" charset="0"/>
              </a:rPr>
              <a:t>si</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b="1" dirty="0" err="1">
                <a:latin typeface="Calibri" panose="020F0502020204030204" pitchFamily="34" charset="0"/>
                <a:ea typeface="Calibri" panose="020F0502020204030204" pitchFamily="34" charset="0"/>
                <a:cs typeface="Times New Roman" panose="02020603050405020304" pitchFamily="18" charset="0"/>
              </a:rPr>
              <a:t>dimensiunile</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b="1" dirty="0" err="1">
                <a:latin typeface="Calibri" panose="020F0502020204030204" pitchFamily="34" charset="0"/>
                <a:ea typeface="Calibri" panose="020F0502020204030204" pitchFamily="34" charset="0"/>
                <a:cs typeface="Times New Roman" panose="02020603050405020304" pitchFamily="18" charset="0"/>
              </a:rPr>
              <a:t>obiectelor</a:t>
            </a:r>
            <a:r>
              <a:rPr lang="en-GB" b="1" dirty="0">
                <a:latin typeface="Calibri" panose="020F0502020204030204" pitchFamily="34" charset="0"/>
                <a:ea typeface="Calibri" panose="020F0502020204030204" pitchFamily="34" charset="0"/>
                <a:cs typeface="Times New Roman" panose="02020603050405020304" pitchFamily="18" charset="0"/>
              </a:rPr>
              <a:t> sunt </a:t>
            </a:r>
            <a:r>
              <a:rPr lang="en-GB" b="1" dirty="0" err="1">
                <a:latin typeface="Calibri" panose="020F0502020204030204" pitchFamily="34" charset="0"/>
                <a:ea typeface="Calibri" panose="020F0502020204030204" pitchFamily="34" charset="0"/>
                <a:cs typeface="Times New Roman" panose="02020603050405020304" pitchFamily="18" charset="0"/>
              </a:rPr>
              <a:t>codificate</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b="1" kern="100" dirty="0">
                <a:latin typeface="Calibri" panose="020F0502020204030204" pitchFamily="34" charset="0"/>
                <a:ea typeface="Calibri" panose="020F0502020204030204" pitchFamily="34" charset="0"/>
                <a:cs typeface="Times New Roman" panose="02020603050405020304" pitchFamily="18" charset="0"/>
              </a:rPr>
              <a:t>spatial</a:t>
            </a:r>
            <a:r>
              <a:rPr lang="en-GB" kern="100" dirty="0">
                <a:latin typeface="Calibri" panose="020F0502020204030204" pitchFamily="34" charset="0"/>
                <a:ea typeface="Calibri" panose="020F0502020204030204" pitchFamily="34" charset="0"/>
                <a:cs typeface="Times New Roman" panose="02020603050405020304" pitchFamily="18" charset="0"/>
              </a:rPr>
              <a:t>: pe retina </a:t>
            </a:r>
            <a:r>
              <a:rPr lang="en-GB" kern="100" dirty="0" err="1">
                <a:latin typeface="Calibri" panose="020F0502020204030204" pitchFamily="34" charset="0"/>
                <a:ea typeface="Calibri" panose="020F0502020204030204" pitchFamily="34" charset="0"/>
                <a:cs typeface="Times New Roman" panose="02020603050405020304" pitchFamily="18" charset="0"/>
              </a:rPr>
              <a:t>imaginea</a:t>
            </a:r>
            <a:r>
              <a:rPr lang="en-GB" kern="100" dirty="0">
                <a:latin typeface="Calibri" panose="020F0502020204030204" pitchFamily="34" charset="0"/>
                <a:ea typeface="Calibri" panose="020F0502020204030204" pitchFamily="34" charset="0"/>
                <a:cs typeface="Times New Roman" panose="02020603050405020304" pitchFamily="18" charset="0"/>
              </a:rPr>
              <a:t> se </a:t>
            </a:r>
            <a:r>
              <a:rPr lang="en-GB" kern="100" dirty="0" err="1">
                <a:latin typeface="Calibri" panose="020F0502020204030204" pitchFamily="34" charset="0"/>
                <a:ea typeface="Calibri" panose="020F0502020204030204" pitchFamily="34" charset="0"/>
                <a:cs typeface="Times New Roman" panose="02020603050405020304" pitchFamily="18" charset="0"/>
              </a:rPr>
              <a:t>realizeaza</a:t>
            </a:r>
            <a:r>
              <a:rPr lang="en-GB" kern="100" dirty="0">
                <a:latin typeface="Calibri" panose="020F0502020204030204" pitchFamily="34" charset="0"/>
                <a:ea typeface="Calibri" panose="020F0502020204030204" pitchFamily="34" charset="0"/>
                <a:cs typeface="Times New Roman" panose="02020603050405020304" pitchFamily="18" charset="0"/>
              </a:rPr>
              <a:t> spatial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vor</a:t>
            </a:r>
            <a:r>
              <a:rPr lang="en-GB" kern="100" dirty="0">
                <a:latin typeface="Calibri" panose="020F0502020204030204" pitchFamily="34" charset="0"/>
                <a:ea typeface="Calibri" panose="020F0502020204030204" pitchFamily="34" charset="0"/>
                <a:cs typeface="Times New Roman" panose="02020603050405020304" pitchFamily="18" charset="0"/>
              </a:rPr>
              <a:t> fi </a:t>
            </a:r>
            <a:r>
              <a:rPr lang="en-GB" kern="100" dirty="0" err="1">
                <a:latin typeface="Calibri" panose="020F0502020204030204" pitchFamily="34" charset="0"/>
                <a:ea typeface="Calibri" panose="020F0502020204030204" pitchFamily="34" charset="0"/>
                <a:cs typeface="Times New Roman" panose="02020603050405020304" pitchFamily="18" charset="0"/>
              </a:rPr>
              <a:t>excitate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celulele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fotoreceptoare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corespunzatoare</a:t>
            </a:r>
            <a:r>
              <a:rPr lang="en-GB" kern="100" dirty="0">
                <a:latin typeface="Calibri" panose="020F0502020204030204" pitchFamily="34" charset="0"/>
                <a:ea typeface="Calibri" panose="020F0502020204030204" pitchFamily="34" charset="0"/>
                <a:cs typeface="Times New Roman" panose="02020603050405020304" pitchFamily="18" charset="0"/>
              </a:rPr>
              <a:t>. De la </a:t>
            </a:r>
            <a:r>
              <a:rPr lang="en-GB" kern="100" dirty="0" err="1">
                <a:latin typeface="Calibri" panose="020F0502020204030204" pitchFamily="34" charset="0"/>
                <a:ea typeface="Calibri" panose="020F0502020204030204" pitchFamily="34" charset="0"/>
                <a:cs typeface="Times New Roman" panose="02020603050405020304" pitchFamily="18" charset="0"/>
              </a:rPr>
              <a:t>acestea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impulsurile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nervoase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vor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ajunge</a:t>
            </a:r>
            <a:r>
              <a:rPr lang="en-GB" kern="100" dirty="0">
                <a:latin typeface="Calibri" panose="020F0502020204030204" pitchFamily="34" charset="0"/>
                <a:ea typeface="Calibri" panose="020F0502020204030204" pitchFamily="34" charset="0"/>
                <a:cs typeface="Times New Roman" panose="02020603050405020304" pitchFamily="18" charset="0"/>
              </a:rPr>
              <a:t> pe </a:t>
            </a:r>
            <a:r>
              <a:rPr lang="en-GB" kern="100" dirty="0" err="1">
                <a:latin typeface="Calibri" panose="020F0502020204030204" pitchFamily="34" charset="0"/>
                <a:ea typeface="Calibri" panose="020F0502020204030204" pitchFamily="34" charset="0"/>
                <a:cs typeface="Times New Roman" panose="02020603050405020304" pitchFamily="18" charset="0"/>
              </a:rPr>
              <a:t>scoarta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locuri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diferite</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b="1" kern="100" dirty="0" err="1">
                <a:latin typeface="Calibri" panose="020F0502020204030204" pitchFamily="34" charset="0"/>
                <a:ea typeface="Calibri" panose="020F0502020204030204" pitchFamily="34" charset="0"/>
                <a:cs typeface="Times New Roman" panose="02020603050405020304" pitchFamily="18" charset="0"/>
              </a:rPr>
              <a:t>Culoare</a:t>
            </a:r>
            <a:r>
              <a:rPr lang="en-GB" b="1" kern="100" dirty="0">
                <a:latin typeface="Calibri" panose="020F0502020204030204" pitchFamily="34" charset="0"/>
                <a:ea typeface="Calibri" panose="020F0502020204030204" pitchFamily="34" charset="0"/>
                <a:cs typeface="Times New Roman" panose="02020603050405020304" pitchFamily="18" charset="0"/>
              </a:rPr>
              <a:t> se </a:t>
            </a:r>
            <a:r>
              <a:rPr lang="en-GB" b="1" kern="100" dirty="0" err="1">
                <a:latin typeface="Calibri" panose="020F0502020204030204" pitchFamily="34" charset="0"/>
                <a:ea typeface="Calibri" panose="020F0502020204030204" pitchFamily="34" charset="0"/>
                <a:cs typeface="Times New Roman" panose="02020603050405020304" pitchFamily="18" charset="0"/>
              </a:rPr>
              <a:t>codifica</a:t>
            </a:r>
            <a:r>
              <a:rPr lang="en-GB" b="1" kern="100" dirty="0">
                <a:latin typeface="Calibri" panose="020F0502020204030204" pitchFamily="34" charset="0"/>
                <a:ea typeface="Calibri" panose="020F0502020204030204" pitchFamily="34" charset="0"/>
                <a:cs typeface="Times New Roman" panose="02020603050405020304" pitchFamily="18" charset="0"/>
              </a:rPr>
              <a:t> de </a:t>
            </a:r>
            <a:r>
              <a:rPr lang="en-GB" b="1" kern="100" dirty="0" err="1">
                <a:latin typeface="Calibri" panose="020F0502020204030204" pitchFamily="34" charset="0"/>
                <a:ea typeface="Calibri" panose="020F0502020204030204" pitchFamily="34" charset="0"/>
                <a:cs typeface="Times New Roman" panose="02020603050405020304" pitchFamily="18" charset="0"/>
              </a:rPr>
              <a:t>asemenea</a:t>
            </a:r>
            <a:r>
              <a:rPr lang="en-GB" b="1" kern="100" dirty="0">
                <a:latin typeface="Calibri" panose="020F0502020204030204" pitchFamily="34" charset="0"/>
                <a:ea typeface="Calibri" panose="020F0502020204030204" pitchFamily="34" charset="0"/>
                <a:cs typeface="Times New Roman" panose="02020603050405020304" pitchFamily="18" charset="0"/>
              </a:rPr>
              <a:t> spatial</a:t>
            </a:r>
            <a:r>
              <a:rPr lang="en-GB" kern="100" dirty="0">
                <a:latin typeface="Calibri" panose="020F0502020204030204" pitchFamily="34" charset="0"/>
                <a:ea typeface="Calibri" panose="020F0502020204030204" pitchFamily="34" charset="0"/>
                <a:cs typeface="Times New Roman" panose="02020603050405020304" pitchFamily="18" charset="0"/>
              </a:rPr>
              <a:t>. Cele </a:t>
            </a:r>
            <a:r>
              <a:rPr lang="en-GB" kern="100" dirty="0" err="1">
                <a:latin typeface="Calibri" panose="020F0502020204030204" pitchFamily="34" charset="0"/>
                <a:ea typeface="Calibri" panose="020F0502020204030204" pitchFamily="34" charset="0"/>
                <a:cs typeface="Times New Roman" panose="02020603050405020304" pitchFamily="18" charset="0"/>
              </a:rPr>
              <a:t>trei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tipuri</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celule</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conuri</a:t>
            </a:r>
            <a:r>
              <a:rPr lang="en-GB" kern="100" dirty="0">
                <a:latin typeface="Calibri" panose="020F0502020204030204" pitchFamily="34" charset="0"/>
                <a:ea typeface="Calibri" panose="020F0502020204030204" pitchFamily="34" charset="0"/>
                <a:cs typeface="Times New Roman" panose="02020603050405020304" pitchFamily="18" charset="0"/>
              </a:rPr>
              <a:t> au o </a:t>
            </a:r>
            <a:r>
              <a:rPr lang="en-GB" kern="100" dirty="0" err="1">
                <a:latin typeface="Calibri" panose="020F0502020204030204" pitchFamily="34" charset="0"/>
                <a:ea typeface="Calibri" panose="020F0502020204030204" pitchFamily="34" charset="0"/>
                <a:cs typeface="Times New Roman" panose="02020603050405020304" pitchFamily="18" charset="0"/>
              </a:rPr>
              <a:t>distributie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spatiala</a:t>
            </a:r>
            <a:r>
              <a:rPr lang="en-GB" kern="100" dirty="0">
                <a:latin typeface="Calibri" panose="020F0502020204030204" pitchFamily="34" charset="0"/>
                <a:ea typeface="Calibri" panose="020F0502020204030204" pitchFamily="34" charset="0"/>
                <a:cs typeface="Times New Roman" panose="02020603050405020304" pitchFamily="18" charset="0"/>
              </a:rPr>
              <a:t> pe retina, </a:t>
            </a:r>
            <a:r>
              <a:rPr lang="en-GB" kern="100" dirty="0" err="1">
                <a:latin typeface="Calibri" panose="020F0502020204030204" pitchFamily="34" charset="0"/>
                <a:ea typeface="Calibri" panose="020F0502020204030204" pitchFamily="34" charset="0"/>
                <a:cs typeface="Times New Roman" panose="02020603050405020304" pitchFamily="18" charset="0"/>
              </a:rPr>
              <a:t>trimitând</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informatii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regiuni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diferite</a:t>
            </a:r>
            <a:r>
              <a:rPr lang="en-GB" kern="100" dirty="0">
                <a:latin typeface="Calibri" panose="020F0502020204030204" pitchFamily="34" charset="0"/>
                <a:ea typeface="Calibri" panose="020F0502020204030204" pitchFamily="34" charset="0"/>
                <a:cs typeface="Times New Roman" panose="02020603050405020304" pitchFamily="18" charset="0"/>
              </a:rPr>
              <a:t> ale </a:t>
            </a:r>
            <a:r>
              <a:rPr lang="en-GB" kern="100" dirty="0" err="1">
                <a:latin typeface="Calibri" panose="020F0502020204030204" pitchFamily="34" charset="0"/>
                <a:ea typeface="Calibri" panose="020F0502020204030204" pitchFamily="34" charset="0"/>
                <a:cs typeface="Times New Roman" panose="02020603050405020304" pitchFamily="18" charset="0"/>
              </a:rPr>
              <a:t>scoartei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occipitale</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b="1" kern="100" dirty="0" err="1">
                <a:latin typeface="Calibri" panose="020F0502020204030204" pitchFamily="34" charset="0"/>
                <a:ea typeface="Calibri" panose="020F0502020204030204" pitchFamily="34" charset="0"/>
                <a:cs typeface="Times New Roman" panose="02020603050405020304" pitchFamily="18" charset="0"/>
              </a:rPr>
              <a:t>Distanta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este</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codificata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prin</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cu care </a:t>
            </a:r>
            <a:r>
              <a:rPr lang="en-GB" kern="100" dirty="0" err="1">
                <a:latin typeface="Calibri" panose="020F0502020204030204" pitchFamily="34" charset="0"/>
                <a:ea typeface="Calibri" panose="020F0502020204030204" pitchFamily="34" charset="0"/>
                <a:cs typeface="Times New Roman" panose="02020603050405020304" pitchFamily="18" charset="0"/>
              </a:rPr>
              <a:t>sosesc</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impulsurile</a:t>
            </a:r>
            <a:r>
              <a:rPr lang="en-GB" kern="100" dirty="0">
                <a:latin typeface="Calibri" panose="020F0502020204030204" pitchFamily="34" charset="0"/>
                <a:ea typeface="Calibri" panose="020F0502020204030204" pitchFamily="34" charset="0"/>
                <a:cs typeface="Times New Roman" panose="02020603050405020304" pitchFamily="18" charset="0"/>
              </a:rPr>
              <a:t> de la </a:t>
            </a:r>
            <a:r>
              <a:rPr lang="en-GB" kern="100" dirty="0" err="1">
                <a:latin typeface="Calibri" panose="020F0502020204030204" pitchFamily="34" charset="0"/>
                <a:ea typeface="Calibri" panose="020F0502020204030204" pitchFamily="34" charset="0"/>
                <a:cs typeface="Times New Roman" panose="02020603050405020304" pitchFamily="18" charset="0"/>
              </a:rPr>
              <a:t>proprioceptorii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muschilor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globilor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oculari</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asigura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suprapunerea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imaginilor</a:t>
            </a:r>
            <a:r>
              <a:rPr lang="en-GB" kern="100" dirty="0">
                <a:latin typeface="Calibri" panose="020F0502020204030204" pitchFamily="34" charset="0"/>
                <a:ea typeface="Calibri" panose="020F0502020204030204" pitchFamily="34" charset="0"/>
                <a:cs typeface="Times New Roman" panose="02020603050405020304" pitchFamily="18" charset="0"/>
              </a:rPr>
              <a:t> de la </a:t>
            </a:r>
            <a:r>
              <a:rPr lang="en-GB" kern="100" dirty="0" err="1">
                <a:latin typeface="Calibri" panose="020F0502020204030204" pitchFamily="34" charset="0"/>
                <a:ea typeface="Calibri" panose="020F0502020204030204" pitchFamily="34" charset="0"/>
                <a:cs typeface="Times New Roman" panose="02020603050405020304" pitchFamily="18" charset="0"/>
              </a:rPr>
              <a:t>cei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doi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ochi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realizeaza</a:t>
            </a:r>
            <a:r>
              <a:rPr lang="en-GB" kern="100" dirty="0">
                <a:latin typeface="Calibri" panose="020F0502020204030204" pitchFamily="34" charset="0"/>
                <a:ea typeface="Calibri" panose="020F0502020204030204" pitchFamily="34" charset="0"/>
                <a:cs typeface="Times New Roman" panose="02020603050405020304" pitchFamily="18" charset="0"/>
              </a:rPr>
              <a:t> o </a:t>
            </a:r>
            <a:r>
              <a:rPr lang="en-GB" kern="100" dirty="0" err="1">
                <a:latin typeface="Calibri" panose="020F0502020204030204" pitchFamily="34" charset="0"/>
                <a:ea typeface="Calibri" panose="020F0502020204030204" pitchFamily="34" charset="0"/>
                <a:cs typeface="Times New Roman" panose="02020603050405020304" pitchFamily="18" charset="0"/>
              </a:rPr>
              <a:t>convergenta</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axelor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optice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oculare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convergenta</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atât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mai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accentuata</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cât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obiectele</a:t>
            </a:r>
            <a:r>
              <a:rPr lang="en-GB" kern="100" dirty="0">
                <a:latin typeface="Calibri" panose="020F0502020204030204" pitchFamily="34" charset="0"/>
                <a:ea typeface="Calibri" panose="020F0502020204030204" pitchFamily="34" charset="0"/>
                <a:cs typeface="Times New Roman" panose="02020603050405020304" pitchFamily="18" charset="0"/>
              </a:rPr>
              <a:t> sunt </a:t>
            </a:r>
            <a:r>
              <a:rPr lang="en-GB" kern="100" dirty="0" err="1">
                <a:latin typeface="Calibri" panose="020F0502020204030204" pitchFamily="34" charset="0"/>
                <a:ea typeface="Calibri" panose="020F0502020204030204" pitchFamily="34" charset="0"/>
                <a:cs typeface="Times New Roman" panose="02020603050405020304" pitchFamily="18" charset="0"/>
              </a:rPr>
              <a:t>mai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aproape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ochi</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cazul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semnalelelor</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acustice</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intensitatea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taria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sonora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este</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codificata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prin</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impulsurilor</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sosite</a:t>
            </a:r>
            <a:r>
              <a:rPr lang="en-GB" kern="100" dirty="0">
                <a:latin typeface="Calibri" panose="020F0502020204030204" pitchFamily="34" charset="0"/>
                <a:ea typeface="Calibri" panose="020F0502020204030204" pitchFamily="34" charset="0"/>
                <a:cs typeface="Times New Roman" panose="02020603050405020304" pitchFamily="18" charset="0"/>
              </a:rPr>
              <a:t> pe </a:t>
            </a:r>
            <a:r>
              <a:rPr lang="en-GB" kern="100" dirty="0" err="1">
                <a:latin typeface="Calibri" panose="020F0502020204030204" pitchFamily="34" charset="0"/>
                <a:ea typeface="Calibri" panose="020F0502020204030204" pitchFamily="34" charset="0"/>
                <a:cs typeface="Times New Roman" panose="02020603050405020304" pitchFamily="18" charset="0"/>
              </a:rPr>
              <a:t>calea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nervului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auditiv</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b="1"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este</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codificata</a:t>
            </a:r>
            <a:r>
              <a:rPr lang="en-GB" b="1" kern="100" dirty="0">
                <a:latin typeface="Calibri" panose="020F0502020204030204" pitchFamily="34" charset="0"/>
                <a:ea typeface="Calibri" panose="020F0502020204030204" pitchFamily="34" charset="0"/>
                <a:cs typeface="Times New Roman" panose="02020603050405020304" pitchFamily="18" charset="0"/>
              </a:rPr>
              <a:t> spatial: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diferitele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frecvente</a:t>
            </a:r>
            <a:r>
              <a:rPr lang="en-GB" kern="100" dirty="0">
                <a:latin typeface="Calibri" panose="020F0502020204030204" pitchFamily="34" charset="0"/>
                <a:ea typeface="Calibri" panose="020F0502020204030204" pitchFamily="34" charset="0"/>
                <a:cs typeface="Times New Roman" panose="02020603050405020304" pitchFamily="18" charset="0"/>
              </a:rPr>
              <a:t> sunt </a:t>
            </a:r>
            <a:r>
              <a:rPr lang="en-GB" kern="100" dirty="0" err="1">
                <a:latin typeface="Calibri" panose="020F0502020204030204" pitchFamily="34" charset="0"/>
                <a:ea typeface="Calibri" panose="020F0502020204030204" pitchFamily="34" charset="0"/>
                <a:cs typeface="Times New Roman" panose="02020603050405020304" pitchFamily="18" charset="0"/>
              </a:rPr>
              <a:t>receptionate</a:t>
            </a:r>
            <a:r>
              <a:rPr lang="en-GB" kern="100" dirty="0">
                <a:latin typeface="Calibri" panose="020F0502020204030204" pitchFamily="34" charset="0"/>
                <a:ea typeface="Calibri" panose="020F0502020204030204" pitchFamily="34" charset="0"/>
                <a:cs typeface="Times New Roman" panose="02020603050405020304" pitchFamily="18" charset="0"/>
              </a:rPr>
              <a:t> de parti </a:t>
            </a:r>
            <a:r>
              <a:rPr lang="en-GB" kern="100" dirty="0" err="1">
                <a:latin typeface="Calibri" panose="020F0502020204030204" pitchFamily="34" charset="0"/>
                <a:ea typeface="Calibri" panose="020F0502020204030204" pitchFamily="34" charset="0"/>
                <a:cs typeface="Times New Roman" panose="02020603050405020304" pitchFamily="18" charset="0"/>
              </a:rPr>
              <a:t>diferite</a:t>
            </a:r>
            <a:r>
              <a:rPr lang="en-GB" kern="100" dirty="0">
                <a:latin typeface="Calibri" panose="020F0502020204030204" pitchFamily="34" charset="0"/>
                <a:ea typeface="Calibri" panose="020F0502020204030204" pitchFamily="34" charset="0"/>
                <a:cs typeface="Times New Roman" panose="02020603050405020304" pitchFamily="18" charset="0"/>
              </a:rPr>
              <a:t> ale </a:t>
            </a:r>
            <a:r>
              <a:rPr lang="en-GB" kern="100" dirty="0" err="1">
                <a:latin typeface="Calibri" panose="020F0502020204030204" pitchFamily="34" charset="0"/>
                <a:ea typeface="Calibri" panose="020F0502020204030204" pitchFamily="34" charset="0"/>
                <a:cs typeface="Times New Roman" panose="02020603050405020304" pitchFamily="18" charset="0"/>
              </a:rPr>
              <a:t>membranei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bazilare</a:t>
            </a:r>
            <a:r>
              <a:rPr lang="en-GB" kern="100" dirty="0">
                <a:latin typeface="Calibri" panose="020F0502020204030204" pitchFamily="34" charset="0"/>
                <a:ea typeface="Calibri" panose="020F0502020204030204" pitchFamily="34" charset="0"/>
                <a:cs typeface="Times New Roman" panose="02020603050405020304" pitchFamily="18" charset="0"/>
              </a:rPr>
              <a:t>, sunt </a:t>
            </a:r>
            <a:r>
              <a:rPr lang="en-GB" kern="100" dirty="0" err="1">
                <a:latin typeface="Calibri" panose="020F0502020204030204" pitchFamily="34" charset="0"/>
                <a:ea typeface="Calibri" panose="020F0502020204030204" pitchFamily="34" charset="0"/>
                <a:cs typeface="Times New Roman" panose="02020603050405020304" pitchFamily="18" charset="0"/>
              </a:rPr>
              <a:t>excitate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celule</a:t>
            </a:r>
            <a:r>
              <a:rPr lang="en-GB" kern="100" dirty="0">
                <a:latin typeface="Calibri" panose="020F0502020204030204" pitchFamily="34" charset="0"/>
                <a:ea typeface="Calibri" panose="020F0502020204030204" pitchFamily="34" charset="0"/>
                <a:cs typeface="Times New Roman" panose="02020603050405020304" pitchFamily="18" charset="0"/>
              </a:rPr>
              <a:t> ciliate </a:t>
            </a:r>
            <a:r>
              <a:rPr lang="en-GB" kern="100" dirty="0" err="1">
                <a:latin typeface="Calibri" panose="020F0502020204030204" pitchFamily="34" charset="0"/>
                <a:ea typeface="Calibri" panose="020F0502020204030204" pitchFamily="34" charset="0"/>
                <a:cs typeface="Times New Roman" panose="02020603050405020304" pitchFamily="18" charset="0"/>
              </a:rPr>
              <a:t>aflate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zonele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corespunzatoare</a:t>
            </a:r>
            <a:r>
              <a:rPr lang="en-GB" kern="100" dirty="0">
                <a:latin typeface="Calibri" panose="020F0502020204030204" pitchFamily="34" charset="0"/>
                <a:ea typeface="Calibri" panose="020F0502020204030204" pitchFamily="34" charset="0"/>
                <a:cs typeface="Times New Roman" panose="02020603050405020304" pitchFamily="18" charset="0"/>
              </a:rPr>
              <a:t> ale </a:t>
            </a:r>
            <a:r>
              <a:rPr lang="en-GB" kern="100" dirty="0" err="1">
                <a:latin typeface="Calibri" panose="020F0502020204030204" pitchFamily="34" charset="0"/>
                <a:ea typeface="Calibri" panose="020F0502020204030204" pitchFamily="34" charset="0"/>
                <a:cs typeface="Times New Roman" panose="02020603050405020304" pitchFamily="18" charset="0"/>
              </a:rPr>
              <a:t>membranei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bazilare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acestora</a:t>
            </a:r>
            <a:r>
              <a:rPr lang="en-GB" kern="100" dirty="0">
                <a:latin typeface="Calibri" panose="020F0502020204030204" pitchFamily="34" charset="0"/>
                <a:ea typeface="Calibri" panose="020F0502020204030204" pitchFamily="34" charset="0"/>
                <a:cs typeface="Times New Roman" panose="02020603050405020304" pitchFamily="18" charset="0"/>
              </a:rPr>
              <a:t> le </a:t>
            </a:r>
            <a:r>
              <a:rPr lang="en-GB" kern="100" dirty="0" err="1">
                <a:latin typeface="Calibri" panose="020F0502020204030204" pitchFamily="34" charset="0"/>
                <a:ea typeface="Calibri" panose="020F0502020204030204" pitchFamily="34" charset="0"/>
                <a:cs typeface="Times New Roman" panose="02020603050405020304" pitchFamily="18" charset="0"/>
              </a:rPr>
              <a:t>corespund</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proiectii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zone </a:t>
            </a:r>
            <a:r>
              <a:rPr lang="en-GB" kern="100" dirty="0" err="1">
                <a:latin typeface="Calibri" panose="020F0502020204030204" pitchFamily="34" charset="0"/>
                <a:ea typeface="Calibri" panose="020F0502020204030204" pitchFamily="34" charset="0"/>
                <a:cs typeface="Times New Roman" panose="02020603050405020304" pitchFamily="18" charset="0"/>
              </a:rPr>
              <a:t>diferite</a:t>
            </a:r>
            <a:r>
              <a:rPr lang="en-GB" kern="100" dirty="0">
                <a:latin typeface="Calibri" panose="020F0502020204030204" pitchFamily="34" charset="0"/>
                <a:ea typeface="Calibri" panose="020F0502020204030204" pitchFamily="34" charset="0"/>
                <a:cs typeface="Times New Roman" panose="02020603050405020304" pitchFamily="18" charset="0"/>
              </a:rPr>
              <a:t> ale </a:t>
            </a:r>
            <a:r>
              <a:rPr lang="en-GB" kern="100" dirty="0" err="1">
                <a:latin typeface="Calibri" panose="020F0502020204030204" pitchFamily="34" charset="0"/>
                <a:ea typeface="Calibri" panose="020F0502020204030204" pitchFamily="34" charset="0"/>
                <a:cs typeface="Times New Roman" panose="02020603050405020304" pitchFamily="18" charset="0"/>
              </a:rPr>
              <a:t>scoartei</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b="1" kern="100" dirty="0" err="1">
                <a:latin typeface="Calibri" panose="020F0502020204030204" pitchFamily="34" charset="0"/>
                <a:ea typeface="Calibri" panose="020F0502020204030204" pitchFamily="34" charset="0"/>
                <a:cs typeface="Times New Roman" panose="02020603050405020304" pitchFamily="18" charset="0"/>
              </a:rPr>
              <a:t>Directia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este</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codificata</a:t>
            </a:r>
            <a:r>
              <a:rPr lang="en-GB" b="1" kern="100" dirty="0">
                <a:latin typeface="Calibri" panose="020F0502020204030204" pitchFamily="34" charset="0"/>
                <a:ea typeface="Calibri" panose="020F0502020204030204" pitchFamily="34" charset="0"/>
                <a:cs typeface="Times New Roman" panose="02020603050405020304" pitchFamily="18" charset="0"/>
              </a:rPr>
              <a:t> temporal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prin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defazajul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între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razele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sonore</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ajung</a:t>
            </a:r>
            <a:r>
              <a:rPr lang="en-GB" kern="100" dirty="0">
                <a:latin typeface="Calibri" panose="020F0502020204030204" pitchFamily="34" charset="0"/>
                <a:ea typeface="Calibri" panose="020F0502020204030204" pitchFamily="34" charset="0"/>
                <a:cs typeface="Times New Roman" panose="02020603050405020304" pitchFamily="18" charset="0"/>
              </a:rPr>
              <a:t> la </a:t>
            </a:r>
            <a:r>
              <a:rPr lang="en-GB" kern="100" dirty="0" err="1">
                <a:latin typeface="Calibri" panose="020F0502020204030204" pitchFamily="34" charset="0"/>
                <a:ea typeface="Calibri" panose="020F0502020204030204" pitchFamily="34" charset="0"/>
                <a:cs typeface="Times New Roman" panose="02020603050405020304" pitchFamily="18" charset="0"/>
              </a:rPr>
              <a:t>cele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doua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urechi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acest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defazaj</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amplificat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retele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neuronale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specifice</a:t>
            </a:r>
            <a:r>
              <a:rPr lang="en-GB" kern="100" dirty="0">
                <a:latin typeface="Calibri" panose="020F0502020204030204" pitchFamily="34" charset="0"/>
                <a:ea typeface="Calibri" panose="020F0502020204030204" pitchFamily="34" charset="0"/>
                <a:cs typeface="Times New Roman" panose="02020603050405020304" pitchFamily="18" charset="0"/>
              </a:rPr>
              <a:t>. Prin </a:t>
            </a:r>
            <a:r>
              <a:rPr lang="en-GB" kern="100" dirty="0" err="1">
                <a:latin typeface="Calibri" panose="020F0502020204030204" pitchFamily="34" charset="0"/>
                <a:ea typeface="Calibri" panose="020F0502020204030204" pitchFamily="34" charset="0"/>
                <a:cs typeface="Times New Roman" panose="02020603050405020304" pitchFamily="18" charset="0"/>
              </a:rPr>
              <a:t>aceasta</a:t>
            </a:r>
            <a:r>
              <a:rPr lang="en-GB" kern="100" dirty="0">
                <a:latin typeface="Calibri" panose="020F0502020204030204" pitchFamily="34" charset="0"/>
                <a:ea typeface="Calibri" panose="020F0502020204030204" pitchFamily="34" charset="0"/>
                <a:cs typeface="Times New Roman" panose="02020603050405020304" pitchFamily="18" charset="0"/>
              </a:rPr>
              <a:t> sunt </a:t>
            </a:r>
            <a:r>
              <a:rPr lang="en-GB" kern="100" dirty="0" err="1">
                <a:latin typeface="Calibri" panose="020F0502020204030204" pitchFamily="34" charset="0"/>
                <a:ea typeface="Calibri" panose="020F0502020204030204" pitchFamily="34" charset="0"/>
                <a:cs typeface="Times New Roman" panose="02020603050405020304" pitchFamily="18" charset="0"/>
              </a:rPr>
              <a:t>localizate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sursele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sonore</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buNone/>
            </a:pPr>
            <a:endParaRPr lang="ro-RO" dirty="0"/>
          </a:p>
        </p:txBody>
      </p:sp>
    </p:spTree>
    <p:extLst>
      <p:ext uri="{BB962C8B-B14F-4D97-AF65-F5344CB8AC3E}">
        <p14:creationId xmlns:p14="http://schemas.microsoft.com/office/powerpoint/2010/main" val="1679049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DBF9-636D-190C-7433-8C37A9A0498B}"/>
              </a:ext>
            </a:extLst>
          </p:cNvPr>
          <p:cNvSpPr>
            <a:spLocks noGrp="1"/>
          </p:cNvSpPr>
          <p:nvPr>
            <p:ph type="title"/>
          </p:nvPr>
        </p:nvSpPr>
        <p:spPr/>
        <p:txBody>
          <a:bodyPr/>
          <a:lstStyle/>
          <a:p>
            <a:r>
              <a:rPr lang="en-GB" b="1" kern="100" dirty="0" err="1">
                <a:latin typeface="Calibri" panose="020F0502020204030204" pitchFamily="34" charset="0"/>
                <a:ea typeface="Calibri" panose="020F0502020204030204" pitchFamily="34" charset="0"/>
                <a:cs typeface="Times New Roman" panose="02020603050405020304" pitchFamily="18" charset="0"/>
              </a:rPr>
              <a:t>Aplica</a:t>
            </a:r>
            <a:r>
              <a:rPr lang="ro-MD" b="1" kern="100" dirty="0">
                <a:latin typeface="Calibri" panose="020F0502020204030204" pitchFamily="34" charset="0"/>
                <a:ea typeface="Calibri" panose="020F0502020204030204" pitchFamily="34" charset="0"/>
                <a:cs typeface="Times New Roman" panose="02020603050405020304" pitchFamily="18" charset="0"/>
              </a:rPr>
              <a:t>ț</a:t>
            </a:r>
            <a:r>
              <a:rPr lang="en-GB" b="1" kern="100" dirty="0" err="1">
                <a:latin typeface="Calibri" panose="020F0502020204030204" pitchFamily="34" charset="0"/>
                <a:ea typeface="Calibri" panose="020F0502020204030204" pitchFamily="34" charset="0"/>
                <a:cs typeface="Times New Roman" panose="02020603050405020304" pitchFamily="18" charset="0"/>
              </a:rPr>
              <a:t>ie</a:t>
            </a:r>
            <a:r>
              <a:rPr lang="en-GB" b="1" kern="100" dirty="0">
                <a:latin typeface="Calibri" panose="020F0502020204030204" pitchFamily="34" charset="0"/>
                <a:ea typeface="Calibri" panose="020F0502020204030204" pitchFamily="34" charset="0"/>
                <a:cs typeface="Times New Roman" panose="02020603050405020304" pitchFamily="18" charset="0"/>
              </a:rPr>
              <a:t> la </a:t>
            </a:r>
            <a:r>
              <a:rPr lang="en-GB" b="1" kern="100" dirty="0" err="1">
                <a:latin typeface="Calibri" panose="020F0502020204030204" pitchFamily="34" charset="0"/>
                <a:ea typeface="Calibri" panose="020F0502020204030204" pitchFamily="34" charset="0"/>
                <a:cs typeface="Times New Roman" panose="02020603050405020304" pitchFamily="18" charset="0"/>
              </a:rPr>
              <a:t>percep</a:t>
            </a:r>
            <a:r>
              <a:rPr lang="ro-MD" b="1" kern="100" dirty="0">
                <a:latin typeface="Calibri" panose="020F0502020204030204" pitchFamily="34" charset="0"/>
                <a:ea typeface="Calibri" panose="020F0502020204030204" pitchFamily="34" charset="0"/>
                <a:cs typeface="Times New Roman" panose="02020603050405020304" pitchFamily="18" charset="0"/>
              </a:rPr>
              <a:t>ț</a:t>
            </a:r>
            <a:r>
              <a:rPr lang="en-GB" b="1" kern="100" dirty="0" err="1">
                <a:latin typeface="Calibri" panose="020F0502020204030204" pitchFamily="34" charset="0"/>
                <a:ea typeface="Calibri" panose="020F0502020204030204" pitchFamily="34" charset="0"/>
                <a:cs typeface="Times New Roman" panose="02020603050405020304" pitchFamily="18" charset="0"/>
              </a:rPr>
              <a:t>ia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auditiv</a:t>
            </a:r>
            <a:r>
              <a:rPr lang="ro-MD" b="1" kern="100" dirty="0">
                <a:latin typeface="Calibri" panose="020F0502020204030204" pitchFamily="34" charset="0"/>
                <a:ea typeface="Calibri" panose="020F0502020204030204" pitchFamily="34" charset="0"/>
                <a:cs typeface="Times New Roman" panose="02020603050405020304" pitchFamily="18" charset="0"/>
              </a:rPr>
              <a:t>ă</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18B6CB69-167A-9002-EADC-21227BCDD56C}"/>
              </a:ext>
            </a:extLst>
          </p:cNvPr>
          <p:cNvSpPr>
            <a:spLocks noGrp="1"/>
          </p:cNvSpPr>
          <p:nvPr>
            <p:ph idx="1"/>
          </p:nvPr>
        </p:nvSpPr>
        <p:spPr/>
        <p:txBody>
          <a:bodyPr/>
          <a:lstStyle/>
          <a:p>
            <a:r>
              <a:rPr lang="en-GB" kern="100" dirty="0" err="1">
                <a:latin typeface="Calibri" panose="020F0502020204030204" pitchFamily="34" charset="0"/>
                <a:ea typeface="Calibri" panose="020F0502020204030204" pitchFamily="34" charset="0"/>
                <a:cs typeface="Times New Roman" panose="02020603050405020304" pitchFamily="18" charset="0"/>
              </a:rPr>
              <a:t>Caracteristicile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a:t>
            </a:r>
            <a:r>
              <a:rPr lang="en-GB" kern="100" dirty="0">
                <a:latin typeface="Calibri" panose="020F0502020204030204" pitchFamily="34" charset="0"/>
                <a:ea typeface="Calibri" panose="020F0502020204030204" pitchFamily="34" charset="0"/>
                <a:cs typeface="Times New Roman" panose="02020603050405020304" pitchFamily="18" charset="0"/>
              </a:rPr>
              <a:t> care au un </a:t>
            </a:r>
            <a:r>
              <a:rPr lang="en-GB" kern="100" dirty="0" err="1">
                <a:latin typeface="Calibri" panose="020F0502020204030204" pitchFamily="34" charset="0"/>
                <a:ea typeface="Calibri" panose="020F0502020204030204" pitchFamily="34" charset="0"/>
                <a:cs typeface="Times New Roman" panose="02020603050405020304" pitchFamily="18" charset="0"/>
              </a:rPr>
              <a:t>corespondent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subiectiv</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perceptia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auditiva</a:t>
            </a:r>
            <a:r>
              <a:rPr lang="en-GB" kern="100" dirty="0">
                <a:latin typeface="Calibri" panose="020F0502020204030204" pitchFamily="34" charset="0"/>
                <a:ea typeface="Calibri" panose="020F0502020204030204" pitchFamily="34" charset="0"/>
                <a:cs typeface="Times New Roman" panose="02020603050405020304" pitchFamily="18" charset="0"/>
              </a:rPr>
              <a:t> sunt: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r>
              <a:rPr lang="en-GB" b="1" kern="100" dirty="0" err="1">
                <a:latin typeface="Calibri" panose="020F0502020204030204" pitchFamily="34" charset="0"/>
                <a:ea typeface="Calibri" panose="020F0502020204030204" pitchFamily="34" charset="0"/>
                <a:cs typeface="Times New Roman" panose="02020603050405020304" pitchFamily="18" charset="0"/>
              </a:rPr>
              <a:t>intensitatea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sunetului</a:t>
            </a:r>
            <a:r>
              <a:rPr lang="en-GB" b="1" kern="100" dirty="0">
                <a:latin typeface="Calibri" panose="020F0502020204030204" pitchFamily="34" charset="0"/>
                <a:ea typeface="Calibri" panose="020F0502020204030204" pitchFamily="34" charset="0"/>
                <a:cs typeface="Times New Roman" panose="02020603050405020304" pitchFamily="18" charset="0"/>
              </a:rPr>
              <a:t>, care </a:t>
            </a:r>
            <a:r>
              <a:rPr lang="en-GB" b="1" kern="100" dirty="0" err="1">
                <a:latin typeface="Calibri" panose="020F0502020204030204" pitchFamily="34" charset="0"/>
                <a:ea typeface="Calibri" panose="020F0502020204030204" pitchFamily="34" charset="0"/>
                <a:cs typeface="Times New Roman" panose="02020603050405020304" pitchFamily="18" charset="0"/>
              </a:rPr>
              <a:t>determina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taria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sonora</a:t>
            </a:r>
            <a:r>
              <a:rPr lang="en-GB" b="1" kern="100" dirty="0">
                <a:latin typeface="Calibri" panose="020F0502020204030204" pitchFamily="34" charset="0"/>
                <a:ea typeface="Calibri" panose="020F0502020204030204" pitchFamily="34" charset="0"/>
                <a:cs typeface="Times New Roman" panose="02020603050405020304" pitchFamily="18" charset="0"/>
              </a:rPr>
              <a:t>, </a:t>
            </a:r>
            <a:endParaRPr lang="ro-MD" b="1" kern="100" dirty="0">
              <a:latin typeface="Calibri" panose="020F0502020204030204" pitchFamily="34" charset="0"/>
              <a:ea typeface="Calibri" panose="020F0502020204030204" pitchFamily="34" charset="0"/>
              <a:cs typeface="Times New Roman" panose="02020603050405020304" pitchFamily="18" charset="0"/>
            </a:endParaRPr>
          </a:p>
          <a:p>
            <a:r>
              <a:rPr lang="en-GB" b="1"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sunetului</a:t>
            </a:r>
            <a:r>
              <a:rPr lang="en-GB" b="1" kern="100" dirty="0">
                <a:latin typeface="Calibri" panose="020F0502020204030204" pitchFamily="34" charset="0"/>
                <a:ea typeface="Calibri" panose="020F0502020204030204" pitchFamily="34" charset="0"/>
                <a:cs typeface="Times New Roman" panose="02020603050405020304" pitchFamily="18" charset="0"/>
              </a:rPr>
              <a:t>, care </a:t>
            </a:r>
            <a:r>
              <a:rPr lang="en-GB" b="1" kern="100" dirty="0" err="1">
                <a:latin typeface="Calibri" panose="020F0502020204030204" pitchFamily="34" charset="0"/>
                <a:ea typeface="Calibri" panose="020F0502020204030204" pitchFamily="34" charset="0"/>
                <a:cs typeface="Times New Roman" panose="02020603050405020304" pitchFamily="18" charset="0"/>
              </a:rPr>
              <a:t>determina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înaltimea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tonala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si</a:t>
            </a:r>
            <a:r>
              <a:rPr lang="en-GB" b="1" kern="100" dirty="0">
                <a:latin typeface="Calibri" panose="020F0502020204030204" pitchFamily="34" charset="0"/>
                <a:ea typeface="Calibri" panose="020F0502020204030204" pitchFamily="34" charset="0"/>
                <a:cs typeface="Times New Roman" panose="02020603050405020304" pitchFamily="18" charset="0"/>
              </a:rPr>
              <a:t> </a:t>
            </a:r>
            <a:endParaRPr lang="ro-MD" b="1" kern="100" dirty="0">
              <a:latin typeface="Calibri" panose="020F0502020204030204" pitchFamily="34" charset="0"/>
              <a:ea typeface="Calibri" panose="020F0502020204030204" pitchFamily="34" charset="0"/>
              <a:cs typeface="Times New Roman" panose="02020603050405020304" pitchFamily="18" charset="0"/>
            </a:endParaRPr>
          </a:p>
          <a:p>
            <a:r>
              <a:rPr lang="en-GB" b="1" kern="100" dirty="0" err="1">
                <a:latin typeface="Calibri" panose="020F0502020204030204" pitchFamily="34" charset="0"/>
                <a:ea typeface="Calibri" panose="020F0502020204030204" pitchFamily="34" charset="0"/>
                <a:cs typeface="Times New Roman" panose="02020603050405020304" pitchFamily="18" charset="0"/>
              </a:rPr>
              <a:t>compozitia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în</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armonice</a:t>
            </a:r>
            <a:r>
              <a:rPr lang="en-GB" b="1" kern="100" dirty="0">
                <a:latin typeface="Calibri" panose="020F0502020204030204" pitchFamily="34" charset="0"/>
                <a:ea typeface="Calibri" panose="020F0502020204030204" pitchFamily="34" charset="0"/>
                <a:cs typeface="Times New Roman" panose="02020603050405020304" pitchFamily="18" charset="0"/>
              </a:rPr>
              <a:t>, care </a:t>
            </a:r>
            <a:r>
              <a:rPr lang="en-GB" b="1" kern="100" dirty="0" err="1">
                <a:latin typeface="Calibri" panose="020F0502020204030204" pitchFamily="34" charset="0"/>
                <a:ea typeface="Calibri" panose="020F0502020204030204" pitchFamily="34" charset="0"/>
                <a:cs typeface="Times New Roman" panose="02020603050405020304" pitchFamily="18" charset="0"/>
              </a:rPr>
              <a:t>determina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timbrul</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sonor</a:t>
            </a:r>
            <a:r>
              <a:rPr lang="en-GB" b="1" kern="100" dirty="0">
                <a:latin typeface="Calibri" panose="020F0502020204030204" pitchFamily="34" charset="0"/>
                <a:ea typeface="Calibri" panose="020F0502020204030204" pitchFamily="34" charset="0"/>
                <a:cs typeface="Times New Roman" panose="02020603050405020304" pitchFamily="18" charset="0"/>
              </a:rPr>
              <a:t>.</a:t>
            </a:r>
            <a:endParaRPr lang="ro-RO" b="1"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301837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A0584-655B-EC37-C4F5-BDB0E20AB218}"/>
              </a:ext>
            </a:extLst>
          </p:cNvPr>
          <p:cNvSpPr>
            <a:spLocks noGrp="1"/>
          </p:cNvSpPr>
          <p:nvPr>
            <p:ph type="title"/>
          </p:nvPr>
        </p:nvSpPr>
        <p:spPr/>
        <p:txBody>
          <a:bodyPr/>
          <a:lstStyle/>
          <a:p>
            <a:r>
              <a:rPr lang="en-GB" b="1" kern="100" dirty="0">
                <a:latin typeface="Calibri" panose="020F0502020204030204" pitchFamily="34" charset="0"/>
                <a:ea typeface="Calibri" panose="020F0502020204030204" pitchFamily="34" charset="0"/>
                <a:cs typeface="Times New Roman" panose="02020603050405020304" pitchFamily="18" charset="0"/>
              </a:rPr>
              <a:t>TĂRIA SONORĂ</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D2A97659-C269-AB48-25E0-7ED7C10EAF94}"/>
              </a:ext>
            </a:extLst>
          </p:cNvPr>
          <p:cNvSpPr>
            <a:spLocks noGrp="1"/>
          </p:cNvSpPr>
          <p:nvPr>
            <p:ph idx="1"/>
          </p:nvPr>
        </p:nvSpPr>
        <p:spPr/>
        <p:txBody>
          <a:bodyPr/>
          <a:lstStyle/>
          <a:p>
            <a:r>
              <a:rPr lang="en-GB" i="1" kern="100" dirty="0">
                <a:latin typeface="Calibri" panose="020F0502020204030204" pitchFamily="34" charset="0"/>
                <a:ea typeface="Calibri" panose="020F0502020204030204" pitchFamily="34" charset="0"/>
                <a:cs typeface="Times New Roman" panose="02020603050405020304" pitchFamily="18" charset="0"/>
              </a:rPr>
              <a:t>Taria </a:t>
            </a:r>
            <a:r>
              <a:rPr lang="en-GB" i="1" kern="100" dirty="0" err="1">
                <a:latin typeface="Calibri" panose="020F0502020204030204" pitchFamily="34" charset="0"/>
                <a:ea typeface="Calibri" panose="020F0502020204030204" pitchFamily="34" charset="0"/>
                <a:cs typeface="Times New Roman" panose="02020603050405020304" pitchFamily="18" charset="0"/>
              </a:rPr>
              <a:t>sonora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reprezinta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subiectiva</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sunetelor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Datele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experimentale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arata</a:t>
            </a:r>
            <a:r>
              <a:rPr lang="en-GB" kern="100" dirty="0">
                <a:latin typeface="Calibri" panose="020F0502020204030204" pitchFamily="34" charset="0"/>
                <a:ea typeface="Calibri" panose="020F0502020204030204" pitchFamily="34" charset="0"/>
                <a:cs typeface="Times New Roman" panose="02020603050405020304" pitchFamily="18" charset="0"/>
              </a:rPr>
              <a:t> ca </a:t>
            </a:r>
            <a:r>
              <a:rPr lang="en-GB" kern="100" dirty="0" err="1">
                <a:latin typeface="Calibri" panose="020F0502020204030204" pitchFamily="34" charset="0"/>
                <a:ea typeface="Calibri" panose="020F0502020204030204" pitchFamily="34" charset="0"/>
                <a:cs typeface="Times New Roman" panose="02020603050405020304" pitchFamily="18" charset="0"/>
              </a:rPr>
              <a:t>senzatia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auditiva</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aproape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întregime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determinata</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nivelul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presiunii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acustice</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r>
              <a:rPr lang="en-GB" kern="100" dirty="0">
                <a:latin typeface="Calibri" panose="020F0502020204030204" pitchFamily="34" charset="0"/>
                <a:ea typeface="Calibri" panose="020F0502020204030204" pitchFamily="34" charset="0"/>
                <a:cs typeface="Times New Roman" panose="02020603050405020304" pitchFamily="18" charset="0"/>
              </a:rPr>
              <a:t>Se </a:t>
            </a:r>
            <a:r>
              <a:rPr lang="en-GB" kern="100" dirty="0" err="1">
                <a:latin typeface="Calibri" panose="020F0502020204030204" pitchFamily="34" charset="0"/>
                <a:ea typeface="Calibri" panose="020F0502020204030204" pitchFamily="34" charset="0"/>
                <a:cs typeface="Times New Roman" panose="02020603050405020304" pitchFamily="18" charset="0"/>
              </a:rPr>
              <a:t>poate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spune</a:t>
            </a:r>
            <a:r>
              <a:rPr lang="en-GB" kern="100" dirty="0">
                <a:latin typeface="Calibri" panose="020F0502020204030204" pitchFamily="34" charset="0"/>
                <a:ea typeface="Calibri" panose="020F0502020204030204" pitchFamily="34" charset="0"/>
                <a:cs typeface="Times New Roman" panose="02020603050405020304" pitchFamily="18" charset="0"/>
              </a:rPr>
              <a:t> ca </a:t>
            </a:r>
            <a:r>
              <a:rPr lang="en-GB" kern="100" dirty="0" err="1">
                <a:latin typeface="Calibri" panose="020F0502020204030204" pitchFamily="34" charset="0"/>
                <a:ea typeface="Calibri" panose="020F0502020204030204" pitchFamily="34" charset="0"/>
                <a:cs typeface="Times New Roman" panose="02020603050405020304" pitchFamily="18" charset="0"/>
              </a:rPr>
              <a:t>marimii</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excitare</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presiunea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acustica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exprimata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prin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nivelul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sau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decibeli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corespunde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marimea</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senzatie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numita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tarie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sonora</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3110782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DABDB-B8F3-B63A-79D0-92329632826A}"/>
              </a:ext>
            </a:extLst>
          </p:cNvPr>
          <p:cNvSpPr>
            <a:spLocks noGrp="1"/>
          </p:cNvSpPr>
          <p:nvPr>
            <p:ph type="title"/>
          </p:nvPr>
        </p:nvSpPr>
        <p:spPr/>
        <p:txBody>
          <a:bodyPr/>
          <a:lstStyle/>
          <a:p>
            <a:r>
              <a:rPr lang="en-GB" b="1" kern="100" dirty="0" err="1">
                <a:latin typeface="Calibri" panose="020F0502020204030204" pitchFamily="34" charset="0"/>
                <a:ea typeface="Calibri" panose="020F0502020204030204" pitchFamily="34" charset="0"/>
                <a:cs typeface="Times New Roman" panose="02020603050405020304" pitchFamily="18" charset="0"/>
              </a:rPr>
              <a:t>Reteaua</a:t>
            </a:r>
            <a:r>
              <a:rPr lang="en-GB" b="1" kern="100" dirty="0">
                <a:latin typeface="Calibri" panose="020F0502020204030204" pitchFamily="34" charset="0"/>
                <a:ea typeface="Calibri" panose="020F0502020204030204" pitchFamily="34" charset="0"/>
                <a:cs typeface="Times New Roman" panose="02020603050405020304" pitchFamily="18" charset="0"/>
              </a:rPr>
              <a:t> de </a:t>
            </a:r>
            <a:r>
              <a:rPr lang="en-GB" b="1" kern="100" dirty="0" err="1">
                <a:latin typeface="Calibri" panose="020F0502020204030204" pitchFamily="34" charset="0"/>
                <a:ea typeface="Calibri" panose="020F0502020204030204" pitchFamily="34" charset="0"/>
                <a:cs typeface="Times New Roman" panose="02020603050405020304" pitchFamily="18" charset="0"/>
              </a:rPr>
              <a:t>linii</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izosonice</a:t>
            </a:r>
            <a:r>
              <a:rPr lang="en-GB" b="1" kern="100" dirty="0">
                <a:latin typeface="Calibri" panose="020F0502020204030204" pitchFamily="34" charset="0"/>
                <a:ea typeface="Calibri" panose="020F0502020204030204" pitchFamily="34" charset="0"/>
                <a:cs typeface="Times New Roman" panose="02020603050405020304" pitchFamily="18" charset="0"/>
              </a:rPr>
              <a:t>. Scara </a:t>
            </a:r>
            <a:r>
              <a:rPr lang="en-GB" b="1" kern="100" dirty="0" err="1">
                <a:latin typeface="Calibri" panose="020F0502020204030204" pitchFamily="34" charset="0"/>
                <a:ea typeface="Calibri" panose="020F0502020204030204" pitchFamily="34" charset="0"/>
                <a:cs typeface="Times New Roman" panose="02020603050405020304" pitchFamily="18" charset="0"/>
              </a:rPr>
              <a:t>fonilor</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206C61F7-6748-3430-066D-DBE91D74CF66}"/>
              </a:ext>
            </a:extLst>
          </p:cNvPr>
          <p:cNvSpPr>
            <a:spLocks noGrp="1"/>
          </p:cNvSpPr>
          <p:nvPr>
            <p:ph idx="1"/>
          </p:nvPr>
        </p:nvSpPr>
        <p:spPr>
          <a:xfrm>
            <a:off x="433754" y="1090246"/>
            <a:ext cx="10920046" cy="5849816"/>
          </a:xfrm>
        </p:spPr>
        <p:txBody>
          <a:bodyPr>
            <a:normAutofit fontScale="92500" lnSpcReduction="20000"/>
          </a:bodyPr>
          <a:lstStyle/>
          <a:p>
            <a:r>
              <a:rPr lang="ro-RO" dirty="0">
                <a:latin typeface="Calibri" panose="020F0502020204030204" pitchFamily="34" charset="0"/>
                <a:ea typeface="Calibri" panose="020F0502020204030204" pitchFamily="34" charset="0"/>
                <a:cs typeface="Times New Roman" panose="02020603050405020304" pitchFamily="18" charset="0"/>
              </a:rPr>
              <a:t>În scopul stabilirii unei scari de senzatie pentru taria sonora s-au facut o serie de studii psihoacustice asupra unor populatii de subiecti otologic normali. În 1933, Fletcher si Munson au trasat un ansamblu de curbe, numite </a:t>
            </a:r>
            <a:r>
              <a:rPr lang="ro-RO" i="1" dirty="0">
                <a:latin typeface="Calibri" panose="020F0502020204030204" pitchFamily="34" charset="0"/>
                <a:ea typeface="Calibri" panose="020F0502020204030204" pitchFamily="34" charset="0"/>
                <a:cs typeface="Times New Roman" panose="02020603050405020304" pitchFamily="18" charset="0"/>
              </a:rPr>
              <a:t>curbe de egala tarie sonora </a:t>
            </a:r>
            <a:r>
              <a:rPr lang="ro-RO" dirty="0">
                <a:latin typeface="Calibri" panose="020F0502020204030204" pitchFamily="34" charset="0"/>
                <a:ea typeface="Calibri" panose="020F0502020204030204" pitchFamily="34" charset="0"/>
                <a:cs typeface="Times New Roman" panose="02020603050405020304" pitchFamily="18" charset="0"/>
              </a:rPr>
              <a:t>sau</a:t>
            </a:r>
            <a:r>
              <a:rPr lang="ro-RO" i="1" dirty="0">
                <a:latin typeface="Calibri" panose="020F0502020204030204" pitchFamily="34" charset="0"/>
                <a:ea typeface="Calibri" panose="020F0502020204030204" pitchFamily="34" charset="0"/>
                <a:cs typeface="Times New Roman" panose="02020603050405020304" pitchFamily="18" charset="0"/>
              </a:rPr>
              <a:t> curbe izosonice</a:t>
            </a:r>
            <a:r>
              <a:rPr lang="ro-RO" dirty="0">
                <a:latin typeface="Calibri" panose="020F0502020204030204" pitchFamily="34" charset="0"/>
                <a:ea typeface="Calibri" panose="020F0502020204030204" pitchFamily="34" charset="0"/>
                <a:cs typeface="Times New Roman" panose="02020603050405020304" pitchFamily="18" charset="0"/>
              </a:rPr>
              <a:t>, care unesc punctele de coordonate: nivel de presiune acustica (ordonata), în dB, si frecventa (abscisa) în Hz (într-o scara logaritmica), care, pentru sunetele pure, dau urechii umane o aceeasi senzatie de intensitate. </a:t>
            </a:r>
          </a:p>
          <a:p>
            <a:r>
              <a:rPr lang="ro-RO" dirty="0">
                <a:latin typeface="Calibri" panose="020F0502020204030204" pitchFamily="34" charset="0"/>
                <a:ea typeface="Calibri" panose="020F0502020204030204" pitchFamily="34" charset="0"/>
                <a:cs typeface="Times New Roman" panose="02020603050405020304" pitchFamily="18" charset="0"/>
              </a:rPr>
              <a:t>Actualmente, reteaua de curbe izosonice recomandata de normele internationale este </a:t>
            </a:r>
            <a:r>
              <a:rPr lang="ro-RO" b="1" dirty="0">
                <a:latin typeface="Calibri" panose="020F0502020204030204" pitchFamily="34" charset="0"/>
                <a:ea typeface="Calibri" panose="020F0502020204030204" pitchFamily="34" charset="0"/>
                <a:cs typeface="Times New Roman" panose="02020603050405020304" pitchFamily="18" charset="0"/>
              </a:rPr>
              <a:t>reteaua de </a:t>
            </a:r>
            <a:r>
              <a:rPr lang="ro-RO" b="1" i="1" dirty="0">
                <a:latin typeface="Calibri" panose="020F0502020204030204" pitchFamily="34" charset="0"/>
                <a:ea typeface="Calibri" panose="020F0502020204030204" pitchFamily="34" charset="0"/>
                <a:cs typeface="Times New Roman" panose="02020603050405020304" pitchFamily="18" charset="0"/>
              </a:rPr>
              <a:t>curbe izosonice normalizate</a:t>
            </a:r>
            <a:r>
              <a:rPr lang="ro-RO" dirty="0">
                <a:latin typeface="Calibri" panose="020F0502020204030204" pitchFamily="34" charset="0"/>
                <a:ea typeface="Calibri" panose="020F0502020204030204" pitchFamily="34" charset="0"/>
                <a:cs typeface="Times New Roman" panose="02020603050405020304" pitchFamily="18" charset="0"/>
              </a:rPr>
              <a:t>, obtinuta de catre Robinson si Dadson (1956) în cazul auditiei binaurale în câmp liber fig.). </a:t>
            </a:r>
            <a:r>
              <a:rPr lang="en-GB" dirty="0" err="1">
                <a:latin typeface="Calibri" panose="020F0502020204030204" pitchFamily="34" charset="0"/>
                <a:ea typeface="Calibri" panose="020F0502020204030204" pitchFamily="34" charset="0"/>
                <a:cs typeface="Times New Roman" panose="02020603050405020304" pitchFamily="18" charset="0"/>
              </a:rPr>
              <a:t>Datele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necesare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trasarii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acestei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retele</a:t>
            </a:r>
            <a:r>
              <a:rPr lang="en-GB" dirty="0">
                <a:latin typeface="Calibri" panose="020F0502020204030204" pitchFamily="34" charset="0"/>
                <a:ea typeface="Calibri" panose="020F0502020204030204" pitchFamily="34" charset="0"/>
                <a:cs typeface="Times New Roman" panose="02020603050405020304" pitchFamily="18" charset="0"/>
              </a:rPr>
              <a:t> au </a:t>
            </a:r>
            <a:r>
              <a:rPr lang="en-GB" dirty="0" err="1">
                <a:latin typeface="Calibri" panose="020F0502020204030204" pitchFamily="34" charset="0"/>
                <a:ea typeface="Calibri" panose="020F0502020204030204" pitchFamily="34" charset="0"/>
                <a:cs typeface="Times New Roman" panose="02020603050405020304" pitchFamily="18" charset="0"/>
              </a:rPr>
              <a:t>fost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obtinute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în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urma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masuratorilor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efectuate</a:t>
            </a:r>
            <a:r>
              <a:rPr lang="en-GB" dirty="0">
                <a:latin typeface="Calibri" panose="020F0502020204030204" pitchFamily="34" charset="0"/>
                <a:ea typeface="Calibri" panose="020F0502020204030204" pitchFamily="34" charset="0"/>
                <a:cs typeface="Times New Roman" panose="02020603050405020304" pitchFamily="18" charset="0"/>
              </a:rPr>
              <a:t> pe un </a:t>
            </a:r>
            <a:r>
              <a:rPr lang="en-GB" dirty="0" err="1">
                <a:latin typeface="Calibri" panose="020F0502020204030204" pitchFamily="34" charset="0"/>
                <a:ea typeface="Calibri" panose="020F0502020204030204" pitchFamily="34" charset="0"/>
                <a:cs typeface="Times New Roman" panose="02020603050405020304" pitchFamily="18" charset="0"/>
              </a:rPr>
              <a:t>grup</a:t>
            </a:r>
            <a:r>
              <a:rPr lang="en-GB" dirty="0">
                <a:latin typeface="Calibri" panose="020F0502020204030204" pitchFamily="34" charset="0"/>
                <a:ea typeface="Calibri" panose="020F0502020204030204" pitchFamily="34" charset="0"/>
                <a:cs typeface="Times New Roman" panose="02020603050405020304" pitchFamily="18" charset="0"/>
              </a:rPr>
              <a:t> de 30 de </a:t>
            </a:r>
            <a:r>
              <a:rPr lang="en-GB" dirty="0" err="1">
                <a:latin typeface="Calibri" panose="020F0502020204030204" pitchFamily="34" charset="0"/>
                <a:ea typeface="Calibri" panose="020F0502020204030204" pitchFamily="34" charset="0"/>
                <a:cs typeface="Times New Roman" panose="02020603050405020304" pitchFamily="18" charset="0"/>
              </a:rPr>
              <a:t>subiecti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având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vârstele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cuprinse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între</a:t>
            </a:r>
            <a:r>
              <a:rPr lang="en-GB" dirty="0">
                <a:latin typeface="Calibri" panose="020F0502020204030204" pitchFamily="34" charset="0"/>
                <a:ea typeface="Calibri" panose="020F0502020204030204" pitchFamily="34" charset="0"/>
                <a:cs typeface="Times New Roman" panose="02020603050405020304" pitchFamily="18" charset="0"/>
              </a:rPr>
              <a:t> 18-25 ani, </a:t>
            </a:r>
            <a:r>
              <a:rPr lang="en-GB" dirty="0" err="1">
                <a:latin typeface="Calibri" panose="020F0502020204030204" pitchFamily="34" charset="0"/>
                <a:ea typeface="Calibri" panose="020F0502020204030204" pitchFamily="34" charset="0"/>
                <a:cs typeface="Times New Roman" panose="02020603050405020304" pitchFamily="18" charset="0"/>
              </a:rPr>
              <a:t>testati</a:t>
            </a:r>
            <a:r>
              <a:rPr lang="en-GB" dirty="0">
                <a:latin typeface="Calibri" panose="020F0502020204030204" pitchFamily="34" charset="0"/>
                <a:ea typeface="Calibri" panose="020F0502020204030204" pitchFamily="34" charset="0"/>
                <a:cs typeface="Times New Roman" panose="02020603050405020304" pitchFamily="18" charset="0"/>
              </a:rPr>
              <a:t> individual, </a:t>
            </a:r>
            <a:r>
              <a:rPr lang="en-GB" dirty="0" err="1">
                <a:latin typeface="Calibri" panose="020F0502020204030204" pitchFamily="34" charset="0"/>
                <a:ea typeface="Calibri" panose="020F0502020204030204" pitchFamily="34" charset="0"/>
                <a:cs typeface="Times New Roman" panose="02020603050405020304" pitchFamily="18" charset="0"/>
              </a:rPr>
              <a:t>într</a:t>
            </a:r>
            <a:r>
              <a:rPr lang="en-GB" dirty="0">
                <a:latin typeface="Calibri" panose="020F0502020204030204" pitchFamily="34" charset="0"/>
                <a:ea typeface="Calibri" panose="020F0502020204030204" pitchFamily="34" charset="0"/>
                <a:cs typeface="Times New Roman" panose="02020603050405020304" pitchFamily="18" charset="0"/>
              </a:rPr>
              <a:t>-o camera </a:t>
            </a:r>
            <a:r>
              <a:rPr lang="en-GB" dirty="0" err="1">
                <a:latin typeface="Calibri" panose="020F0502020204030204" pitchFamily="34" charset="0"/>
                <a:ea typeface="Calibri" panose="020F0502020204030204" pitchFamily="34" charset="0"/>
                <a:cs typeface="Times New Roman" panose="02020603050405020304" pitchFamily="18" charset="0"/>
              </a:rPr>
              <a:t>anecoica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Pentru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testare</a:t>
            </a:r>
            <a:r>
              <a:rPr lang="en-GB" dirty="0">
                <a:latin typeface="Calibri" panose="020F0502020204030204" pitchFamily="34" charset="0"/>
                <a:ea typeface="Calibri" panose="020F0502020204030204" pitchFamily="34" charset="0"/>
                <a:cs typeface="Times New Roman" panose="02020603050405020304" pitchFamily="18" charset="0"/>
              </a:rPr>
              <a:t> s-au </a:t>
            </a:r>
            <a:r>
              <a:rPr lang="en-GB" dirty="0" err="1">
                <a:latin typeface="Calibri" panose="020F0502020204030204" pitchFamily="34" charset="0"/>
                <a:ea typeface="Calibri" panose="020F0502020204030204" pitchFamily="34" charset="0"/>
                <a:cs typeface="Times New Roman" panose="02020603050405020304" pitchFamily="18" charset="0"/>
              </a:rPr>
              <a:t>utilizat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sunete</a:t>
            </a:r>
            <a:r>
              <a:rPr lang="en-GB" dirty="0">
                <a:latin typeface="Calibri" panose="020F0502020204030204" pitchFamily="34" charset="0"/>
                <a:ea typeface="Calibri" panose="020F0502020204030204" pitchFamily="34" charset="0"/>
                <a:cs typeface="Times New Roman" panose="02020603050405020304" pitchFamily="18" charset="0"/>
              </a:rPr>
              <a:t> pure continue, </a:t>
            </a:r>
            <a:r>
              <a:rPr lang="en-GB" dirty="0" err="1">
                <a:latin typeface="Calibri" panose="020F0502020204030204" pitchFamily="34" charset="0"/>
                <a:ea typeface="Calibri" panose="020F0502020204030204" pitchFamily="34" charset="0"/>
                <a:cs typeface="Times New Roman" panose="02020603050405020304" pitchFamily="18" charset="0"/>
              </a:rPr>
              <a:t>în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câmp</a:t>
            </a:r>
            <a:r>
              <a:rPr lang="en-GB" dirty="0">
                <a:latin typeface="Calibri" panose="020F0502020204030204" pitchFamily="34" charset="0"/>
                <a:ea typeface="Calibri" panose="020F0502020204030204" pitchFamily="34" charset="0"/>
                <a:cs typeface="Times New Roman" panose="02020603050405020304" pitchFamily="18" charset="0"/>
              </a:rPr>
              <a:t> liber </a:t>
            </a:r>
            <a:r>
              <a:rPr lang="en-GB" dirty="0" err="1">
                <a:latin typeface="Calibri" panose="020F0502020204030204" pitchFamily="34" charset="0"/>
                <a:ea typeface="Calibri" panose="020F0502020204030204" pitchFamily="34" charset="0"/>
                <a:cs typeface="Times New Roman" panose="02020603050405020304" pitchFamily="18" charset="0"/>
              </a:rPr>
              <a:t>si</a:t>
            </a:r>
            <a:r>
              <a:rPr lang="en-GB" dirty="0">
                <a:latin typeface="Calibri" panose="020F0502020204030204" pitchFamily="34" charset="0"/>
                <a:ea typeface="Calibri" panose="020F0502020204030204" pitchFamily="34" charset="0"/>
                <a:cs typeface="Times New Roman" panose="02020603050405020304" pitchFamily="18" charset="0"/>
              </a:rPr>
              <a:t> la </a:t>
            </a:r>
            <a:r>
              <a:rPr lang="en-GB" dirty="0" err="1">
                <a:latin typeface="Calibri" panose="020F0502020204030204" pitchFamily="34" charset="0"/>
                <a:ea typeface="Calibri" panose="020F0502020204030204" pitchFamily="34" charset="0"/>
                <a:cs typeface="Times New Roman" panose="02020603050405020304" pitchFamily="18" charset="0"/>
              </a:rPr>
              <a:t>incidenta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frontala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emise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prin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intermediul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unui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difuzor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plasat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în</a:t>
            </a:r>
            <a:r>
              <a:rPr lang="en-GB" dirty="0">
                <a:latin typeface="Calibri" panose="020F0502020204030204" pitchFamily="34" charset="0"/>
                <a:ea typeface="Calibri" panose="020F0502020204030204" pitchFamily="34" charset="0"/>
                <a:cs typeface="Times New Roman" panose="02020603050405020304" pitchFamily="18" charset="0"/>
              </a:rPr>
              <a:t> fata </a:t>
            </a:r>
            <a:r>
              <a:rPr lang="en-GB" dirty="0" err="1">
                <a:latin typeface="Calibri" panose="020F0502020204030204" pitchFamily="34" charset="0"/>
                <a:ea typeface="Calibri" panose="020F0502020204030204" pitchFamily="34" charset="0"/>
                <a:cs typeface="Times New Roman" panose="02020603050405020304" pitchFamily="18" charset="0"/>
              </a:rPr>
              <a:t>subiectilor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testati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Valorile</a:t>
            </a:r>
            <a:r>
              <a:rPr lang="en-GB" dirty="0">
                <a:latin typeface="Calibri" panose="020F0502020204030204" pitchFamily="34" charset="0"/>
                <a:ea typeface="Calibri" panose="020F0502020204030204" pitchFamily="34" charset="0"/>
                <a:cs typeface="Times New Roman" panose="02020603050405020304" pitchFamily="18" charset="0"/>
              </a:rPr>
              <a:t> care au stat la </a:t>
            </a:r>
            <a:r>
              <a:rPr lang="en-GB" dirty="0" err="1">
                <a:latin typeface="Calibri" panose="020F0502020204030204" pitchFamily="34" charset="0"/>
                <a:ea typeface="Calibri" panose="020F0502020204030204" pitchFamily="34" charset="0"/>
                <a:cs typeface="Times New Roman" panose="02020603050405020304" pitchFamily="18" charset="0"/>
              </a:rPr>
              <a:t>baza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trasarii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acestor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curbe</a:t>
            </a:r>
            <a:r>
              <a:rPr lang="en-GB" dirty="0">
                <a:latin typeface="Calibri" panose="020F0502020204030204" pitchFamily="34" charset="0"/>
                <a:ea typeface="Calibri" panose="020F0502020204030204" pitchFamily="34" charset="0"/>
                <a:cs typeface="Times New Roman" panose="02020603050405020304" pitchFamily="18" charset="0"/>
              </a:rPr>
              <a:t> s-au </a:t>
            </a:r>
            <a:r>
              <a:rPr lang="en-GB" dirty="0" err="1">
                <a:latin typeface="Calibri" panose="020F0502020204030204" pitchFamily="34" charset="0"/>
                <a:ea typeface="Calibri" panose="020F0502020204030204" pitchFamily="34" charset="0"/>
                <a:cs typeface="Times New Roman" panose="02020603050405020304" pitchFamily="18" charset="0"/>
              </a:rPr>
              <a:t>obtinut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în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modul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urmator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pentru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fiecare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frecventa</a:t>
            </a:r>
            <a:r>
              <a:rPr lang="en-GB" dirty="0">
                <a:latin typeface="Calibri" panose="020F0502020204030204" pitchFamily="34" charset="0"/>
                <a:ea typeface="Calibri" panose="020F0502020204030204" pitchFamily="34" charset="0"/>
                <a:cs typeface="Times New Roman" panose="02020603050405020304" pitchFamily="18" charset="0"/>
              </a:rPr>
              <a:t> s-a </a:t>
            </a:r>
            <a:r>
              <a:rPr lang="en-GB" dirty="0" err="1">
                <a:latin typeface="Calibri" panose="020F0502020204030204" pitchFamily="34" charset="0"/>
                <a:ea typeface="Calibri" panose="020F0502020204030204" pitchFamily="34" charset="0"/>
                <a:cs typeface="Times New Roman" panose="02020603050405020304" pitchFamily="18" charset="0"/>
              </a:rPr>
              <a:t>cerut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subiectilor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identifice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nivelul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sonor</a:t>
            </a:r>
            <a:r>
              <a:rPr lang="en-GB" dirty="0">
                <a:latin typeface="Calibri" panose="020F0502020204030204" pitchFamily="34" charset="0"/>
                <a:ea typeface="Calibri" panose="020F0502020204030204" pitchFamily="34" charset="0"/>
                <a:cs typeface="Times New Roman" panose="02020603050405020304" pitchFamily="18" charset="0"/>
              </a:rPr>
              <a:t> care produce </a:t>
            </a:r>
            <a:r>
              <a:rPr lang="en-GB" dirty="0" err="1">
                <a:latin typeface="Calibri" panose="020F0502020204030204" pitchFamily="34" charset="0"/>
                <a:ea typeface="Calibri" panose="020F0502020204030204" pitchFamily="34" charset="0"/>
                <a:cs typeface="Times New Roman" panose="02020603050405020304" pitchFamily="18" charset="0"/>
              </a:rPr>
              <a:t>aceeasi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senzatie</a:t>
            </a:r>
            <a:r>
              <a:rPr lang="en-GB" dirty="0">
                <a:latin typeface="Calibri" panose="020F0502020204030204" pitchFamily="34" charset="0"/>
                <a:ea typeface="Calibri" panose="020F0502020204030204" pitchFamily="34" charset="0"/>
                <a:cs typeface="Times New Roman" panose="02020603050405020304" pitchFamily="18" charset="0"/>
              </a:rPr>
              <a:t> de </a:t>
            </a:r>
            <a:r>
              <a:rPr lang="en-GB" dirty="0" err="1">
                <a:latin typeface="Calibri" panose="020F0502020204030204" pitchFamily="34" charset="0"/>
                <a:ea typeface="Calibri" panose="020F0502020204030204" pitchFamily="34" charset="0"/>
                <a:cs typeface="Times New Roman" panose="02020603050405020304" pitchFamily="18" charset="0"/>
              </a:rPr>
              <a:t>intensitate</a:t>
            </a:r>
            <a:r>
              <a:rPr lang="en-GB" dirty="0">
                <a:latin typeface="Calibri" panose="020F0502020204030204" pitchFamily="34" charset="0"/>
                <a:ea typeface="Calibri" panose="020F0502020204030204" pitchFamily="34" charset="0"/>
                <a:cs typeface="Times New Roman" panose="02020603050405020304" pitchFamily="18" charset="0"/>
              </a:rPr>
              <a:t> cu </a:t>
            </a:r>
            <a:r>
              <a:rPr lang="en-GB" dirty="0" err="1">
                <a:latin typeface="Calibri" panose="020F0502020204030204" pitchFamily="34" charset="0"/>
                <a:ea typeface="Calibri" panose="020F0502020204030204" pitchFamily="34" charset="0"/>
                <a:cs typeface="Times New Roman" panose="02020603050405020304" pitchFamily="18" charset="0"/>
              </a:rPr>
              <a:t>aceea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produsa</a:t>
            </a:r>
            <a:r>
              <a:rPr lang="en-GB" dirty="0">
                <a:latin typeface="Calibri" panose="020F0502020204030204" pitchFamily="34" charset="0"/>
                <a:ea typeface="Calibri" panose="020F0502020204030204" pitchFamily="34" charset="0"/>
                <a:cs typeface="Times New Roman" panose="02020603050405020304" pitchFamily="18" charset="0"/>
              </a:rPr>
              <a:t> de un </a:t>
            </a:r>
            <a:r>
              <a:rPr lang="en-GB" dirty="0" err="1">
                <a:latin typeface="Calibri" panose="020F0502020204030204" pitchFamily="34" charset="0"/>
                <a:ea typeface="Calibri" panose="020F0502020204030204" pitchFamily="34" charset="0"/>
                <a:cs typeface="Times New Roman" panose="02020603050405020304" pitchFamily="18" charset="0"/>
              </a:rPr>
              <a:t>sunet</a:t>
            </a:r>
            <a:r>
              <a:rPr lang="en-GB" dirty="0">
                <a:latin typeface="Calibri" panose="020F0502020204030204" pitchFamily="34" charset="0"/>
                <a:ea typeface="Calibri" panose="020F0502020204030204" pitchFamily="34" charset="0"/>
                <a:cs typeface="Times New Roman" panose="02020603050405020304" pitchFamily="18" charset="0"/>
              </a:rPr>
              <a:t> de </a:t>
            </a:r>
            <a:r>
              <a:rPr lang="en-GB" dirty="0" err="1">
                <a:latin typeface="Calibri" panose="020F0502020204030204" pitchFamily="34" charset="0"/>
                <a:ea typeface="Calibri" panose="020F0502020204030204" pitchFamily="34" charset="0"/>
                <a:cs typeface="Times New Roman" panose="02020603050405020304" pitchFamily="18" charset="0"/>
              </a:rPr>
              <a:t>nivel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dat</a:t>
            </a:r>
            <a:r>
              <a:rPr lang="en-GB" dirty="0">
                <a:latin typeface="Calibri" panose="020F0502020204030204" pitchFamily="34" charset="0"/>
                <a:ea typeface="Calibri" panose="020F0502020204030204" pitchFamily="34" charset="0"/>
                <a:cs typeface="Times New Roman" panose="02020603050405020304" pitchFamily="18" charset="0"/>
              </a:rPr>
              <a:t> N, </a:t>
            </a:r>
            <a:r>
              <a:rPr lang="en-GB" dirty="0" err="1">
                <a:latin typeface="Calibri" panose="020F0502020204030204" pitchFamily="34" charset="0"/>
                <a:ea typeface="Calibri" panose="020F0502020204030204" pitchFamily="34" charset="0"/>
                <a:cs typeface="Times New Roman" panose="02020603050405020304" pitchFamily="18" charset="0"/>
              </a:rPr>
              <a:t>având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frecventa</a:t>
            </a:r>
            <a:r>
              <a:rPr lang="en-GB" dirty="0">
                <a:latin typeface="Calibri" panose="020F0502020204030204" pitchFamily="34" charset="0"/>
                <a:ea typeface="Calibri" panose="020F0502020204030204" pitchFamily="34" charset="0"/>
                <a:cs typeface="Times New Roman" panose="02020603050405020304" pitchFamily="18" charset="0"/>
              </a:rPr>
              <a:t> de 1.000 Hz. </a:t>
            </a:r>
            <a:r>
              <a:rPr lang="en-GB" dirty="0" err="1">
                <a:latin typeface="Calibri" panose="020F0502020204030204" pitchFamily="34" charset="0"/>
                <a:ea typeface="Calibri" panose="020F0502020204030204" pitchFamily="34" charset="0"/>
                <a:cs typeface="Times New Roman" panose="02020603050405020304" pitchFamily="18" charset="0"/>
              </a:rPr>
              <a:t>Procedeul</a:t>
            </a:r>
            <a:r>
              <a:rPr lang="en-GB" dirty="0">
                <a:latin typeface="Calibri" panose="020F0502020204030204" pitchFamily="34" charset="0"/>
                <a:ea typeface="Calibri" panose="020F0502020204030204" pitchFamily="34" charset="0"/>
                <a:cs typeface="Times New Roman" panose="02020603050405020304" pitchFamily="18" charset="0"/>
              </a:rPr>
              <a:t> a </a:t>
            </a:r>
            <a:r>
              <a:rPr lang="en-GB" dirty="0" err="1">
                <a:latin typeface="Calibri" panose="020F0502020204030204" pitchFamily="34" charset="0"/>
                <a:ea typeface="Calibri" panose="020F0502020204030204" pitchFamily="34" charset="0"/>
                <a:cs typeface="Times New Roman" panose="02020603050405020304" pitchFamily="18" charset="0"/>
              </a:rPr>
              <a:t>fost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repetat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modificând</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nivelul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sunetului</a:t>
            </a:r>
            <a:r>
              <a:rPr lang="en-GB" dirty="0">
                <a:latin typeface="Calibri" panose="020F0502020204030204" pitchFamily="34" charset="0"/>
                <a:ea typeface="Calibri" panose="020F0502020204030204" pitchFamily="34" charset="0"/>
                <a:cs typeface="Times New Roman" panose="02020603050405020304" pitchFamily="18" charset="0"/>
              </a:rPr>
              <a:t> de 1.000 Hz. </a:t>
            </a:r>
            <a:endParaRPr lang="ro-RO" dirty="0"/>
          </a:p>
        </p:txBody>
      </p:sp>
    </p:spTree>
    <p:extLst>
      <p:ext uri="{BB962C8B-B14F-4D97-AF65-F5344CB8AC3E}">
        <p14:creationId xmlns:p14="http://schemas.microsoft.com/office/powerpoint/2010/main" val="2787469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71D4EB-AC1D-6634-3809-63F007363F4D}"/>
              </a:ext>
            </a:extLst>
          </p:cNvPr>
          <p:cNvSpPr>
            <a:spLocks noGrp="1"/>
          </p:cNvSpPr>
          <p:nvPr>
            <p:ph idx="1"/>
          </p:nvPr>
        </p:nvSpPr>
        <p:spPr>
          <a:xfrm>
            <a:off x="838200" y="468923"/>
            <a:ext cx="10515600" cy="5708040"/>
          </a:xfrm>
        </p:spPr>
        <p:txBody>
          <a:bodyPr>
            <a:normAutofit fontScale="92500" lnSpcReduction="10000"/>
          </a:bodyPr>
          <a:lstStyle/>
          <a:p>
            <a:r>
              <a:rPr lang="en-GB" dirty="0" err="1">
                <a:latin typeface="Calibri" panose="020F0502020204030204" pitchFamily="34" charset="0"/>
                <a:ea typeface="Calibri" panose="020F0502020204030204" pitchFamily="34" charset="0"/>
                <a:cs typeface="Times New Roman" panose="02020603050405020304" pitchFamily="18" charset="0"/>
              </a:rPr>
              <a:t>Reteaua</a:t>
            </a:r>
            <a:r>
              <a:rPr lang="en-GB" dirty="0">
                <a:latin typeface="Calibri" panose="020F0502020204030204" pitchFamily="34" charset="0"/>
                <a:ea typeface="Calibri" panose="020F0502020204030204" pitchFamily="34" charset="0"/>
                <a:cs typeface="Times New Roman" panose="02020603050405020304" pitchFamily="18" charset="0"/>
              </a:rPr>
              <a:t> de </a:t>
            </a:r>
            <a:r>
              <a:rPr lang="en-GB" dirty="0" err="1">
                <a:latin typeface="Calibri" panose="020F0502020204030204" pitchFamily="34" charset="0"/>
                <a:ea typeface="Calibri" panose="020F0502020204030204" pitchFamily="34" charset="0"/>
                <a:cs typeface="Times New Roman" panose="02020603050405020304" pitchFamily="18" charset="0"/>
              </a:rPr>
              <a:t>curbe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izosonice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normale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obtinuta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în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acest</a:t>
            </a:r>
            <a:r>
              <a:rPr lang="en-GB" dirty="0">
                <a:latin typeface="Calibri" panose="020F0502020204030204" pitchFamily="34" charset="0"/>
                <a:ea typeface="Calibri" panose="020F0502020204030204" pitchFamily="34" charset="0"/>
                <a:cs typeface="Times New Roman" panose="02020603050405020304" pitchFamily="18" charset="0"/>
              </a:rPr>
              <a:t> mod </a:t>
            </a:r>
            <a:r>
              <a:rPr lang="en-GB" dirty="0" err="1">
                <a:latin typeface="Calibri" panose="020F0502020204030204" pitchFamily="34" charset="0"/>
                <a:ea typeface="Calibri" panose="020F0502020204030204" pitchFamily="34" charset="0"/>
                <a:cs typeface="Times New Roman" panose="02020603050405020304" pitchFamily="18" charset="0"/>
              </a:rPr>
              <a:t>contine</a:t>
            </a:r>
            <a:r>
              <a:rPr lang="en-GB" dirty="0">
                <a:latin typeface="Calibri" panose="020F0502020204030204" pitchFamily="34" charset="0"/>
                <a:ea typeface="Calibri" panose="020F0502020204030204" pitchFamily="34" charset="0"/>
                <a:cs typeface="Times New Roman" panose="02020603050405020304" pitchFamily="18" charset="0"/>
              </a:rPr>
              <a:t> pe </a:t>
            </a:r>
            <a:r>
              <a:rPr lang="en-GB" dirty="0" err="1">
                <a:latin typeface="Calibri" panose="020F0502020204030204" pitchFamily="34" charset="0"/>
                <a:ea typeface="Calibri" panose="020F0502020204030204" pitchFamily="34" charset="0"/>
                <a:cs typeface="Times New Roman" panose="02020603050405020304" pitchFamily="18" charset="0"/>
              </a:rPr>
              <a:t>ordonata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nivelul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acustic</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în</a:t>
            </a:r>
            <a:r>
              <a:rPr lang="en-GB" dirty="0">
                <a:latin typeface="Calibri" panose="020F0502020204030204" pitchFamily="34" charset="0"/>
                <a:ea typeface="Calibri" panose="020F0502020204030204" pitchFamily="34" charset="0"/>
                <a:cs typeface="Times New Roman" panose="02020603050405020304" pitchFamily="18" charset="0"/>
              </a:rPr>
              <a:t> dB, </a:t>
            </a:r>
            <a:r>
              <a:rPr lang="en-GB" dirty="0" err="1">
                <a:latin typeface="Calibri" panose="020F0502020204030204" pitchFamily="34" charset="0"/>
                <a:ea typeface="Calibri" panose="020F0502020204030204" pitchFamily="34" charset="0"/>
                <a:cs typeface="Times New Roman" panose="02020603050405020304" pitchFamily="18" charset="0"/>
              </a:rPr>
              <a:t>iar</a:t>
            </a:r>
            <a:r>
              <a:rPr lang="en-GB" dirty="0">
                <a:latin typeface="Calibri" panose="020F0502020204030204" pitchFamily="34" charset="0"/>
                <a:ea typeface="Calibri" panose="020F0502020204030204" pitchFamily="34" charset="0"/>
                <a:cs typeface="Times New Roman" panose="02020603050405020304" pitchFamily="18" charset="0"/>
              </a:rPr>
              <a:t> pe </a:t>
            </a:r>
            <a:r>
              <a:rPr lang="en-GB" dirty="0" err="1">
                <a:latin typeface="Calibri" panose="020F0502020204030204" pitchFamily="34" charset="0"/>
                <a:ea typeface="Calibri" panose="020F0502020204030204" pitchFamily="34" charset="0"/>
                <a:cs typeface="Times New Roman" panose="02020603050405020304" pitchFamily="18" charset="0"/>
              </a:rPr>
              <a:t>abscisa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frecventa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în</a:t>
            </a:r>
            <a:r>
              <a:rPr lang="en-GB" dirty="0">
                <a:latin typeface="Calibri" panose="020F0502020204030204" pitchFamily="34" charset="0"/>
                <a:ea typeface="Calibri" panose="020F0502020204030204" pitchFamily="34" charset="0"/>
                <a:cs typeface="Times New Roman" panose="02020603050405020304" pitchFamily="18" charset="0"/>
              </a:rPr>
              <a:t> octave. </a:t>
            </a:r>
            <a:r>
              <a:rPr lang="en-GB" dirty="0" err="1">
                <a:latin typeface="Calibri" panose="020F0502020204030204" pitchFamily="34" charset="0"/>
                <a:ea typeface="Calibri" panose="020F0502020204030204" pitchFamily="34" charset="0"/>
                <a:cs typeface="Times New Roman" panose="02020603050405020304" pitchFamily="18" charset="0"/>
              </a:rPr>
              <a:t>Curba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inferioara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notata</a:t>
            </a:r>
            <a:r>
              <a:rPr lang="en-GB" dirty="0">
                <a:latin typeface="Calibri" panose="020F0502020204030204" pitchFamily="34" charset="0"/>
                <a:ea typeface="Calibri" panose="020F0502020204030204" pitchFamily="34" charset="0"/>
                <a:cs typeface="Times New Roman" panose="02020603050405020304" pitchFamily="18" charset="0"/>
              </a:rPr>
              <a:t> cu MAF (minimum audible field) (fig.), </a:t>
            </a:r>
            <a:r>
              <a:rPr lang="en-GB" dirty="0" err="1">
                <a:latin typeface="Calibri" panose="020F0502020204030204" pitchFamily="34" charset="0"/>
                <a:ea typeface="Calibri" panose="020F0502020204030204" pitchFamily="34" charset="0"/>
                <a:cs typeface="Times New Roman" panose="02020603050405020304" pitchFamily="18" charset="0"/>
              </a:rPr>
              <a:t>obtinuta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pentru</a:t>
            </a:r>
            <a:r>
              <a:rPr lang="en-GB" dirty="0">
                <a:latin typeface="Calibri" panose="020F0502020204030204" pitchFamily="34" charset="0"/>
                <a:ea typeface="Calibri" panose="020F0502020204030204" pitchFamily="34" charset="0"/>
                <a:cs typeface="Times New Roman" panose="02020603050405020304" pitchFamily="18" charset="0"/>
              </a:rPr>
              <a:t> o </a:t>
            </a:r>
            <a:r>
              <a:rPr lang="en-GB" dirty="0" err="1">
                <a:latin typeface="Calibri" panose="020F0502020204030204" pitchFamily="34" charset="0"/>
                <a:ea typeface="Calibri" panose="020F0502020204030204" pitchFamily="34" charset="0"/>
                <a:cs typeface="Times New Roman" panose="02020603050405020304" pitchFamily="18" charset="0"/>
              </a:rPr>
              <a:t>populatie</a:t>
            </a:r>
            <a:r>
              <a:rPr lang="en-GB" dirty="0">
                <a:latin typeface="Calibri" panose="020F0502020204030204" pitchFamily="34" charset="0"/>
                <a:ea typeface="Calibri" panose="020F0502020204030204" pitchFamily="34" charset="0"/>
                <a:cs typeface="Times New Roman" panose="02020603050405020304" pitchFamily="18" charset="0"/>
              </a:rPr>
              <a:t> de 51 </a:t>
            </a:r>
            <a:r>
              <a:rPr lang="en-GB" dirty="0" err="1">
                <a:latin typeface="Calibri" panose="020F0502020204030204" pitchFamily="34" charset="0"/>
                <a:ea typeface="Calibri" panose="020F0502020204030204" pitchFamily="34" charset="0"/>
                <a:cs typeface="Times New Roman" panose="02020603050405020304" pitchFamily="18" charset="0"/>
              </a:rPr>
              <a:t>subiecti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în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aceleasi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conditii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în</a:t>
            </a:r>
            <a:r>
              <a:rPr lang="en-GB" dirty="0">
                <a:latin typeface="Calibri" panose="020F0502020204030204" pitchFamily="34" charset="0"/>
                <a:ea typeface="Calibri" panose="020F0502020204030204" pitchFamily="34" charset="0"/>
                <a:cs typeface="Times New Roman" panose="02020603050405020304" pitchFamily="18" charset="0"/>
              </a:rPr>
              <a:t> care s-au </a:t>
            </a:r>
            <a:r>
              <a:rPr lang="en-GB" dirty="0" err="1">
                <a:latin typeface="Calibri" panose="020F0502020204030204" pitchFamily="34" charset="0"/>
                <a:ea typeface="Calibri" panose="020F0502020204030204" pitchFamily="34" charset="0"/>
                <a:cs typeface="Times New Roman" panose="02020603050405020304" pitchFamily="18" charset="0"/>
              </a:rPr>
              <a:t>trasat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celelalte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curbe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izosonice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este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curba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normalizata</a:t>
            </a:r>
            <a:r>
              <a:rPr lang="en-GB" dirty="0">
                <a:latin typeface="Calibri" panose="020F0502020204030204" pitchFamily="34" charset="0"/>
                <a:ea typeface="Calibri" panose="020F0502020204030204" pitchFamily="34" charset="0"/>
                <a:cs typeface="Times New Roman" panose="02020603050405020304" pitchFamily="18" charset="0"/>
              </a:rPr>
              <a:t> a </a:t>
            </a:r>
            <a:r>
              <a:rPr lang="en-GB" i="1" dirty="0" err="1">
                <a:latin typeface="Calibri" panose="020F0502020204030204" pitchFamily="34" charset="0"/>
                <a:ea typeface="Calibri" panose="020F0502020204030204" pitchFamily="34" charset="0"/>
                <a:cs typeface="Times New Roman" panose="02020603050405020304" pitchFamily="18" charset="0"/>
              </a:rPr>
              <a:t>pragului</a:t>
            </a:r>
            <a:r>
              <a:rPr lang="en-GB" i="1" dirty="0">
                <a:latin typeface="Calibri" panose="020F0502020204030204" pitchFamily="34" charset="0"/>
                <a:ea typeface="Calibri" panose="020F0502020204030204" pitchFamily="34" charset="0"/>
                <a:cs typeface="Times New Roman" panose="02020603050405020304" pitchFamily="18" charset="0"/>
              </a:rPr>
              <a:t> </a:t>
            </a:r>
            <a:r>
              <a:rPr lang="en-GB" i="1" dirty="0" err="1">
                <a:latin typeface="Calibri" panose="020F0502020204030204" pitchFamily="34" charset="0"/>
                <a:ea typeface="Calibri" panose="020F0502020204030204" pitchFamily="34" charset="0"/>
                <a:cs typeface="Times New Roman" panose="02020603050405020304" pitchFamily="18" charset="0"/>
              </a:rPr>
              <a:t>absolut</a:t>
            </a:r>
            <a:r>
              <a:rPr lang="en-GB" i="1" dirty="0">
                <a:latin typeface="Calibri" panose="020F0502020204030204" pitchFamily="34" charset="0"/>
                <a:ea typeface="Calibri" panose="020F0502020204030204" pitchFamily="34" charset="0"/>
                <a:cs typeface="Times New Roman" panose="02020603050405020304" pitchFamily="18" charset="0"/>
              </a:rPr>
              <a:t> de </a:t>
            </a:r>
            <a:r>
              <a:rPr lang="en-GB" i="1" dirty="0" err="1">
                <a:latin typeface="Calibri" panose="020F0502020204030204" pitchFamily="34" charset="0"/>
                <a:ea typeface="Calibri" panose="020F0502020204030204" pitchFamily="34" charset="0"/>
                <a:cs typeface="Times New Roman" panose="02020603050405020304" pitchFamily="18" charset="0"/>
              </a:rPr>
              <a:t>audibilitate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în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câmp</a:t>
            </a:r>
            <a:r>
              <a:rPr lang="en-GB" dirty="0">
                <a:latin typeface="Calibri" panose="020F0502020204030204" pitchFamily="34" charset="0"/>
                <a:ea typeface="Calibri" panose="020F0502020204030204" pitchFamily="34" charset="0"/>
                <a:cs typeface="Times New Roman" panose="02020603050405020304" pitchFamily="18" charset="0"/>
              </a:rPr>
              <a:t> liber (ISO, 1961). Linia care </a:t>
            </a:r>
            <a:r>
              <a:rPr lang="en-GB" dirty="0" err="1">
                <a:latin typeface="Calibri" panose="020F0502020204030204" pitchFamily="34" charset="0"/>
                <a:ea typeface="Calibri" panose="020F0502020204030204" pitchFamily="34" charset="0"/>
                <a:cs typeface="Times New Roman" panose="02020603050405020304" pitchFamily="18" charset="0"/>
              </a:rPr>
              <a:t>reprezinta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pragul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dureros</a:t>
            </a:r>
            <a:r>
              <a:rPr lang="en-GB" dirty="0">
                <a:latin typeface="Calibri" panose="020F0502020204030204" pitchFamily="34" charset="0"/>
                <a:ea typeface="Calibri" panose="020F0502020204030204" pitchFamily="34" charset="0"/>
                <a:cs typeface="Times New Roman" panose="02020603050405020304" pitchFamily="18" charset="0"/>
              </a:rPr>
              <a:t> de </a:t>
            </a:r>
            <a:r>
              <a:rPr lang="en-GB" dirty="0" err="1">
                <a:latin typeface="Calibri" panose="020F0502020204030204" pitchFamily="34" charset="0"/>
                <a:ea typeface="Calibri" panose="020F0502020204030204" pitchFamily="34" charset="0"/>
                <a:cs typeface="Times New Roman" panose="02020603050405020304" pitchFamily="18" charset="0"/>
              </a:rPr>
              <a:t>audibilitate</a:t>
            </a:r>
            <a:r>
              <a:rPr lang="en-GB" dirty="0">
                <a:latin typeface="Calibri" panose="020F0502020204030204" pitchFamily="34" charset="0"/>
                <a:ea typeface="Calibri" panose="020F0502020204030204" pitchFamily="34" charset="0"/>
                <a:cs typeface="Times New Roman" panose="02020603050405020304" pitchFamily="18" charset="0"/>
              </a:rPr>
              <a:t> nu </a:t>
            </a:r>
            <a:r>
              <a:rPr lang="en-GB" dirty="0" err="1">
                <a:latin typeface="Calibri" panose="020F0502020204030204" pitchFamily="34" charset="0"/>
                <a:ea typeface="Calibri" panose="020F0502020204030204" pitchFamily="34" charset="0"/>
                <a:cs typeface="Times New Roman" panose="02020603050405020304" pitchFamily="18" charset="0"/>
              </a:rPr>
              <a:t>este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trasata</a:t>
            </a:r>
            <a:r>
              <a:rPr lang="en-GB" dirty="0">
                <a:latin typeface="Calibri" panose="020F0502020204030204" pitchFamily="34" charset="0"/>
                <a:ea typeface="Calibri" panose="020F0502020204030204" pitchFamily="34" charset="0"/>
                <a:cs typeface="Times New Roman" panose="02020603050405020304" pitchFamily="18" charset="0"/>
              </a:rPr>
              <a:t> explicit din </a:t>
            </a:r>
            <a:r>
              <a:rPr lang="en-GB" dirty="0" err="1">
                <a:latin typeface="Calibri" panose="020F0502020204030204" pitchFamily="34" charset="0"/>
                <a:ea typeface="Calibri" panose="020F0502020204030204" pitchFamily="34" charset="0"/>
                <a:cs typeface="Times New Roman" panose="02020603050405020304" pitchFamily="18" charset="0"/>
              </a:rPr>
              <a:t>cauza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variatiilor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individuale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mari</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ro-MD"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Aria </a:t>
            </a:r>
            <a:r>
              <a:rPr lang="en-GB" dirty="0" err="1">
                <a:latin typeface="Calibri" panose="020F0502020204030204" pitchFamily="34" charset="0"/>
                <a:ea typeface="Calibri" panose="020F0502020204030204" pitchFamily="34" charset="0"/>
                <a:cs typeface="Times New Roman" panose="02020603050405020304" pitchFamily="18" charset="0"/>
              </a:rPr>
              <a:t>acoperita</a:t>
            </a:r>
            <a:r>
              <a:rPr lang="en-GB" dirty="0">
                <a:latin typeface="Calibri" panose="020F0502020204030204" pitchFamily="34" charset="0"/>
                <a:ea typeface="Calibri" panose="020F0502020204030204" pitchFamily="34" charset="0"/>
                <a:cs typeface="Times New Roman" panose="02020603050405020304" pitchFamily="18" charset="0"/>
              </a:rPr>
              <a:t> de </a:t>
            </a:r>
            <a:r>
              <a:rPr lang="en-GB" dirty="0" err="1">
                <a:latin typeface="Calibri" panose="020F0502020204030204" pitchFamily="34" charset="0"/>
                <a:ea typeface="Calibri" panose="020F0502020204030204" pitchFamily="34" charset="0"/>
                <a:cs typeface="Times New Roman" panose="02020603050405020304" pitchFamily="18" charset="0"/>
              </a:rPr>
              <a:t>curbele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izosonice</a:t>
            </a:r>
            <a:r>
              <a:rPr lang="en-GB" dirty="0">
                <a:latin typeface="Calibri" panose="020F0502020204030204" pitchFamily="34" charset="0"/>
                <a:ea typeface="Calibri" panose="020F0502020204030204" pitchFamily="34" charset="0"/>
                <a:cs typeface="Times New Roman" panose="02020603050405020304" pitchFamily="18" charset="0"/>
              </a:rPr>
              <a:t> se </a:t>
            </a:r>
            <a:r>
              <a:rPr lang="en-GB" dirty="0" err="1">
                <a:latin typeface="Calibri" panose="020F0502020204030204" pitchFamily="34" charset="0"/>
                <a:ea typeface="Calibri" panose="020F0502020204030204" pitchFamily="34" charset="0"/>
                <a:cs typeface="Times New Roman" panose="02020603050405020304" pitchFamily="18" charset="0"/>
              </a:rPr>
              <a:t>numeste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i="1" dirty="0">
                <a:latin typeface="Calibri" panose="020F0502020204030204" pitchFamily="34" charset="0"/>
                <a:ea typeface="Calibri" panose="020F0502020204030204" pitchFamily="34" charset="0"/>
                <a:cs typeface="Times New Roman" panose="02020603050405020304" pitchFamily="18" charset="0"/>
              </a:rPr>
              <a:t>aria </a:t>
            </a:r>
            <a:r>
              <a:rPr lang="en-GB" i="1" dirty="0" err="1">
                <a:latin typeface="Calibri" panose="020F0502020204030204" pitchFamily="34" charset="0"/>
                <a:ea typeface="Calibri" panose="020F0502020204030204" pitchFamily="34" charset="0"/>
                <a:cs typeface="Times New Roman" panose="02020603050405020304" pitchFamily="18" charset="0"/>
              </a:rPr>
              <a:t>normala</a:t>
            </a:r>
            <a:r>
              <a:rPr lang="en-GB" i="1" dirty="0">
                <a:latin typeface="Calibri" panose="020F0502020204030204" pitchFamily="34" charset="0"/>
                <a:ea typeface="Calibri" panose="020F0502020204030204" pitchFamily="34" charset="0"/>
                <a:cs typeface="Times New Roman" panose="02020603050405020304" pitchFamily="18" charset="0"/>
              </a:rPr>
              <a:t> de </a:t>
            </a:r>
            <a:r>
              <a:rPr lang="en-GB" i="1" dirty="0" err="1">
                <a:latin typeface="Calibri" panose="020F0502020204030204" pitchFamily="34" charset="0"/>
                <a:ea typeface="Calibri" panose="020F0502020204030204" pitchFamily="34" charset="0"/>
                <a:cs typeface="Times New Roman" panose="02020603050405020304" pitchFamily="18" charset="0"/>
              </a:rPr>
              <a:t>audibilitate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sau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i="1" dirty="0" err="1">
                <a:latin typeface="Calibri" panose="020F0502020204030204" pitchFamily="34" charset="0"/>
                <a:ea typeface="Calibri" panose="020F0502020204030204" pitchFamily="34" charset="0"/>
                <a:cs typeface="Times New Roman" panose="02020603050405020304" pitchFamily="18" charset="0"/>
              </a:rPr>
              <a:t>câmp</a:t>
            </a:r>
            <a:r>
              <a:rPr lang="en-GB" i="1" dirty="0">
                <a:latin typeface="Calibri" panose="020F0502020204030204" pitchFamily="34" charset="0"/>
                <a:ea typeface="Calibri" panose="020F0502020204030204" pitchFamily="34" charset="0"/>
                <a:cs typeface="Times New Roman" panose="02020603050405020304" pitchFamily="18" charset="0"/>
              </a:rPr>
              <a:t> </a:t>
            </a:r>
            <a:r>
              <a:rPr lang="en-GB" i="1" dirty="0" err="1">
                <a:latin typeface="Calibri" panose="020F0502020204030204" pitchFamily="34" charset="0"/>
                <a:ea typeface="Calibri" panose="020F0502020204030204" pitchFamily="34" charset="0"/>
                <a:cs typeface="Times New Roman" panose="02020603050405020304" pitchFamily="18" charset="0"/>
              </a:rPr>
              <a:t>auditiv</a:t>
            </a:r>
            <a:r>
              <a:rPr lang="en-GB" i="1" dirty="0">
                <a:latin typeface="Calibri" panose="020F0502020204030204" pitchFamily="34" charset="0"/>
                <a:ea typeface="Calibri" panose="020F0502020204030204" pitchFamily="34" charset="0"/>
                <a:cs typeface="Times New Roman" panose="02020603050405020304" pitchFamily="18" charset="0"/>
              </a:rPr>
              <a:t> normal</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ro-MD"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Prin </a:t>
            </a:r>
            <a:r>
              <a:rPr lang="en-GB" dirty="0" err="1">
                <a:latin typeface="Calibri" panose="020F0502020204030204" pitchFamily="34" charset="0"/>
                <a:ea typeface="Calibri" panose="020F0502020204030204" pitchFamily="34" charset="0"/>
                <a:cs typeface="Times New Roman" panose="02020603050405020304" pitchFamily="18" charset="0"/>
              </a:rPr>
              <a:t>comparatie</a:t>
            </a:r>
            <a:r>
              <a:rPr lang="en-GB" dirty="0">
                <a:latin typeface="Calibri" panose="020F0502020204030204" pitchFamily="34" charset="0"/>
                <a:ea typeface="Calibri" panose="020F0502020204030204" pitchFamily="34" charset="0"/>
                <a:cs typeface="Times New Roman" panose="02020603050405020304" pitchFamily="18" charset="0"/>
              </a:rPr>
              <a:t> cu </a:t>
            </a:r>
            <a:r>
              <a:rPr lang="en-GB" dirty="0" err="1">
                <a:latin typeface="Calibri" panose="020F0502020204030204" pitchFamily="34" charset="0"/>
                <a:ea typeface="Calibri" panose="020F0502020204030204" pitchFamily="34" charset="0"/>
                <a:cs typeface="Times New Roman" panose="02020603050405020304" pitchFamily="18" charset="0"/>
              </a:rPr>
              <a:t>liniile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izosonice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masurate</a:t>
            </a:r>
            <a:r>
              <a:rPr lang="en-GB" dirty="0">
                <a:latin typeface="Calibri" panose="020F0502020204030204" pitchFamily="34" charset="0"/>
                <a:ea typeface="Calibri" panose="020F0502020204030204" pitchFamily="34" charset="0"/>
                <a:cs typeface="Times New Roman" panose="02020603050405020304" pitchFamily="18" charset="0"/>
              </a:rPr>
              <a:t> la </a:t>
            </a:r>
            <a:r>
              <a:rPr lang="en-GB" dirty="0" err="1">
                <a:latin typeface="Calibri" panose="020F0502020204030204" pitchFamily="34" charset="0"/>
                <a:ea typeface="Calibri" panose="020F0502020204030204" pitchFamily="34" charset="0"/>
                <a:cs typeface="Times New Roman" panose="02020603050405020304" pitchFamily="18" charset="0"/>
              </a:rPr>
              <a:t>casca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liniile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izosonice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obtinute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în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câmp</a:t>
            </a:r>
            <a:r>
              <a:rPr lang="en-GB" dirty="0">
                <a:latin typeface="Calibri" panose="020F0502020204030204" pitchFamily="34" charset="0"/>
                <a:ea typeface="Calibri" panose="020F0502020204030204" pitchFamily="34" charset="0"/>
                <a:cs typeface="Times New Roman" panose="02020603050405020304" pitchFamily="18" charset="0"/>
              </a:rPr>
              <a:t> liber </a:t>
            </a:r>
            <a:r>
              <a:rPr lang="en-GB" dirty="0" err="1">
                <a:latin typeface="Calibri" panose="020F0502020204030204" pitchFamily="34" charset="0"/>
                <a:ea typeface="Calibri" panose="020F0502020204030204" pitchFamily="34" charset="0"/>
                <a:cs typeface="Times New Roman" panose="02020603050405020304" pitchFamily="18" charset="0"/>
              </a:rPr>
              <a:t>prezinta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unele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denivelari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în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jurul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frecventelor</a:t>
            </a:r>
            <a:r>
              <a:rPr lang="en-GB" dirty="0">
                <a:latin typeface="Calibri" panose="020F0502020204030204" pitchFamily="34" charset="0"/>
                <a:ea typeface="Calibri" panose="020F0502020204030204" pitchFamily="34" charset="0"/>
                <a:cs typeface="Times New Roman" panose="02020603050405020304" pitchFamily="18" charset="0"/>
              </a:rPr>
              <a:t> de 4.000 </a:t>
            </a:r>
            <a:r>
              <a:rPr lang="en-GB" dirty="0" err="1">
                <a:latin typeface="Calibri" panose="020F0502020204030204" pitchFamily="34" charset="0"/>
                <a:ea typeface="Calibri" panose="020F0502020204030204" pitchFamily="34" charset="0"/>
                <a:cs typeface="Times New Roman" panose="02020603050405020304" pitchFamily="18" charset="0"/>
              </a:rPr>
              <a:t>si</a:t>
            </a:r>
            <a:r>
              <a:rPr lang="en-GB" dirty="0">
                <a:latin typeface="Calibri" panose="020F0502020204030204" pitchFamily="34" charset="0"/>
                <a:ea typeface="Calibri" panose="020F0502020204030204" pitchFamily="34" charset="0"/>
                <a:cs typeface="Times New Roman" panose="02020603050405020304" pitchFamily="18" charset="0"/>
              </a:rPr>
              <a:t> 8.000 Hz (fig.). </a:t>
            </a:r>
            <a:r>
              <a:rPr lang="en-GB" dirty="0" err="1">
                <a:latin typeface="Calibri" panose="020F0502020204030204" pitchFamily="34" charset="0"/>
                <a:ea typeface="Calibri" panose="020F0502020204030204" pitchFamily="34" charset="0"/>
                <a:cs typeface="Times New Roman" panose="02020603050405020304" pitchFamily="18" charset="0"/>
              </a:rPr>
              <a:t>Aceste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denivelari</a:t>
            </a:r>
            <a:r>
              <a:rPr lang="en-GB" dirty="0">
                <a:latin typeface="Calibri" panose="020F0502020204030204" pitchFamily="34" charset="0"/>
                <a:ea typeface="Calibri" panose="020F0502020204030204" pitchFamily="34" charset="0"/>
                <a:cs typeface="Times New Roman" panose="02020603050405020304" pitchFamily="18" charset="0"/>
              </a:rPr>
              <a:t> sunt </a:t>
            </a:r>
            <a:r>
              <a:rPr lang="en-GB" dirty="0" err="1">
                <a:latin typeface="Calibri" panose="020F0502020204030204" pitchFamily="34" charset="0"/>
                <a:ea typeface="Calibri" panose="020F0502020204030204" pitchFamily="34" charset="0"/>
                <a:cs typeface="Times New Roman" panose="02020603050405020304" pitchFamily="18" charset="0"/>
              </a:rPr>
              <a:t>datorate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difractiei</a:t>
            </a:r>
            <a:r>
              <a:rPr lang="en-GB" dirty="0">
                <a:latin typeface="Calibri" panose="020F0502020204030204" pitchFamily="34" charset="0"/>
                <a:ea typeface="Calibri" panose="020F0502020204030204" pitchFamily="34" charset="0"/>
                <a:cs typeface="Times New Roman" panose="02020603050405020304" pitchFamily="18" charset="0"/>
              </a:rPr>
              <a:t> la </a:t>
            </a:r>
            <a:r>
              <a:rPr lang="en-GB" dirty="0" err="1">
                <a:latin typeface="Calibri" panose="020F0502020204030204" pitchFamily="34" charset="0"/>
                <a:ea typeface="Calibri" panose="020F0502020204030204" pitchFamily="34" charset="0"/>
                <a:cs typeface="Times New Roman" panose="02020603050405020304" pitchFamily="18" charset="0"/>
              </a:rPr>
              <a:t>nivelul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capului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subiectului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si</a:t>
            </a:r>
            <a:r>
              <a:rPr lang="en-GB" dirty="0">
                <a:latin typeface="Calibri" panose="020F0502020204030204" pitchFamily="34" charset="0"/>
                <a:ea typeface="Calibri" panose="020F0502020204030204" pitchFamily="34" charset="0"/>
                <a:cs typeface="Times New Roman" panose="02020603050405020304" pitchFamily="18" charset="0"/>
              </a:rPr>
              <a:t> la </a:t>
            </a:r>
            <a:r>
              <a:rPr lang="en-GB" dirty="0" err="1">
                <a:latin typeface="Calibri" panose="020F0502020204030204" pitchFamily="34" charset="0"/>
                <a:ea typeface="Calibri" panose="020F0502020204030204" pitchFamily="34" charset="0"/>
                <a:cs typeface="Times New Roman" panose="02020603050405020304" pitchFamily="18" charset="0"/>
              </a:rPr>
              <a:t>nivelul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pavilioanelor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urechilor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acestuia</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ro-MD" dirty="0">
              <a:latin typeface="Calibri" panose="020F0502020204030204" pitchFamily="34" charset="0"/>
              <a:ea typeface="Calibri" panose="020F0502020204030204" pitchFamily="34" charset="0"/>
              <a:cs typeface="Times New Roman" panose="02020603050405020304" pitchFamily="18" charset="0"/>
            </a:endParaRPr>
          </a:p>
          <a:p>
            <a:r>
              <a:rPr lang="en-GB" dirty="0" err="1">
                <a:latin typeface="Calibri" panose="020F0502020204030204" pitchFamily="34" charset="0"/>
                <a:ea typeface="Calibri" panose="020F0502020204030204" pitchFamily="34" charset="0"/>
                <a:cs typeface="Times New Roman" panose="02020603050405020304" pitchFamily="18" charset="0"/>
              </a:rPr>
              <a:t>Ansamblul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liniilor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izosonice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prezinta</a:t>
            </a:r>
            <a:r>
              <a:rPr lang="en-GB" dirty="0">
                <a:latin typeface="Calibri" panose="020F0502020204030204" pitchFamily="34" charset="0"/>
                <a:ea typeface="Calibri" panose="020F0502020204030204" pitchFamily="34" charset="0"/>
                <a:cs typeface="Times New Roman" panose="02020603050405020304" pitchFamily="18" charset="0"/>
              </a:rPr>
              <a:t> o forma </a:t>
            </a:r>
            <a:r>
              <a:rPr lang="en-GB" dirty="0" err="1">
                <a:latin typeface="Calibri" panose="020F0502020204030204" pitchFamily="34" charset="0"/>
                <a:ea typeface="Calibri" panose="020F0502020204030204" pitchFamily="34" charset="0"/>
                <a:cs typeface="Times New Roman" panose="02020603050405020304" pitchFamily="18" charset="0"/>
              </a:rPr>
              <a:t>diferita</a:t>
            </a:r>
            <a:r>
              <a:rPr lang="en-GB" dirty="0">
                <a:latin typeface="Calibri" panose="020F0502020204030204" pitchFamily="34" charset="0"/>
                <a:ea typeface="Calibri" panose="020F0502020204030204" pitchFamily="34" charset="0"/>
                <a:cs typeface="Times New Roman" panose="02020603050405020304" pitchFamily="18" charset="0"/>
              </a:rPr>
              <a:t> de-o </a:t>
            </a:r>
            <a:r>
              <a:rPr lang="en-GB" dirty="0" err="1">
                <a:latin typeface="Calibri" panose="020F0502020204030204" pitchFamily="34" charset="0"/>
                <a:ea typeface="Calibri" panose="020F0502020204030204" pitchFamily="34" charset="0"/>
                <a:cs typeface="Times New Roman" panose="02020603050405020304" pitchFamily="18" charset="0"/>
              </a:rPr>
              <a:t>parte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si</a:t>
            </a:r>
            <a:r>
              <a:rPr lang="en-GB" dirty="0">
                <a:latin typeface="Calibri" panose="020F0502020204030204" pitchFamily="34" charset="0"/>
                <a:ea typeface="Calibri" panose="020F0502020204030204" pitchFamily="34" charset="0"/>
                <a:cs typeface="Times New Roman" panose="02020603050405020304" pitchFamily="18" charset="0"/>
              </a:rPr>
              <a:t> de </a:t>
            </a:r>
            <a:r>
              <a:rPr lang="en-GB" dirty="0" err="1">
                <a:latin typeface="Calibri" panose="020F0502020204030204" pitchFamily="34" charset="0"/>
                <a:ea typeface="Calibri" panose="020F0502020204030204" pitchFamily="34" charset="0"/>
                <a:cs typeface="Times New Roman" panose="02020603050405020304" pitchFamily="18" charset="0"/>
              </a:rPr>
              <a:t>alta</a:t>
            </a:r>
            <a:r>
              <a:rPr lang="en-GB" dirty="0">
                <a:latin typeface="Calibri" panose="020F0502020204030204" pitchFamily="34" charset="0"/>
                <a:ea typeface="Calibri" panose="020F0502020204030204" pitchFamily="34" charset="0"/>
                <a:cs typeface="Times New Roman" panose="02020603050405020304" pitchFamily="18" charset="0"/>
              </a:rPr>
              <a:t> a </a:t>
            </a:r>
            <a:r>
              <a:rPr lang="en-GB" dirty="0" err="1">
                <a:latin typeface="Calibri" panose="020F0502020204030204" pitchFamily="34" charset="0"/>
                <a:ea typeface="Calibri" panose="020F0502020204030204" pitchFamily="34" charset="0"/>
                <a:cs typeface="Times New Roman" panose="02020603050405020304" pitchFamily="18" charset="0"/>
              </a:rPr>
              <a:t>frecventei</a:t>
            </a:r>
            <a:r>
              <a:rPr lang="en-GB" dirty="0">
                <a:latin typeface="Calibri" panose="020F0502020204030204" pitchFamily="34" charset="0"/>
                <a:ea typeface="Calibri" panose="020F0502020204030204" pitchFamily="34" charset="0"/>
                <a:cs typeface="Times New Roman" panose="02020603050405020304" pitchFamily="18" charset="0"/>
              </a:rPr>
              <a:t> de 1.000 Hz. Pe </a:t>
            </a:r>
            <a:r>
              <a:rPr lang="en-GB" dirty="0" err="1">
                <a:latin typeface="Calibri" panose="020F0502020204030204" pitchFamily="34" charset="0"/>
                <a:ea typeface="Calibri" panose="020F0502020204030204" pitchFamily="34" charset="0"/>
                <a:cs typeface="Times New Roman" panose="02020603050405020304" pitchFamily="18" charset="0"/>
              </a:rPr>
              <a:t>masura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frecventa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scade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distanta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dintre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liniile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izosonice</a:t>
            </a:r>
            <a:r>
              <a:rPr lang="en-GB" dirty="0">
                <a:latin typeface="Calibri" panose="020F0502020204030204" pitchFamily="34" charset="0"/>
                <a:ea typeface="Calibri" panose="020F0502020204030204" pitchFamily="34" charset="0"/>
                <a:cs typeface="Times New Roman" panose="02020603050405020304" pitchFamily="18" charset="0"/>
              </a:rPr>
              <a:t> se </a:t>
            </a:r>
            <a:r>
              <a:rPr lang="en-GB" dirty="0" err="1">
                <a:latin typeface="Calibri" panose="020F0502020204030204" pitchFamily="34" charset="0"/>
                <a:ea typeface="Calibri" panose="020F0502020204030204" pitchFamily="34" charset="0"/>
                <a:cs typeface="Times New Roman" panose="02020603050405020304" pitchFamily="18" charset="0"/>
              </a:rPr>
              <a:t>micsoreaza</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ro-RO" dirty="0"/>
          </a:p>
        </p:txBody>
      </p:sp>
    </p:spTree>
    <p:extLst>
      <p:ext uri="{BB962C8B-B14F-4D97-AF65-F5344CB8AC3E}">
        <p14:creationId xmlns:p14="http://schemas.microsoft.com/office/powerpoint/2010/main" val="3946828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80C2D6-0DC2-41EC-1AFF-AF21D0D4D0F3}"/>
              </a:ext>
            </a:extLst>
          </p:cNvPr>
          <p:cNvSpPr>
            <a:spLocks noGrp="1"/>
          </p:cNvSpPr>
          <p:nvPr>
            <p:ph idx="1"/>
          </p:nvPr>
        </p:nvSpPr>
        <p:spPr>
          <a:xfrm>
            <a:off x="838200" y="715108"/>
            <a:ext cx="10515600" cy="5461855"/>
          </a:xfrm>
        </p:spPr>
        <p:txBody>
          <a:bodyPr>
            <a:normAutofit fontScale="92500" lnSpcReduction="10000"/>
          </a:bodyPr>
          <a:lstStyle/>
          <a:p>
            <a:r>
              <a:rPr lang="en-GB" kern="100" dirty="0">
                <a:latin typeface="Calibri" panose="020F0502020204030204" pitchFamily="34" charset="0"/>
                <a:ea typeface="Calibri" panose="020F0502020204030204" pitchFamily="34" charset="0"/>
                <a:cs typeface="Times New Roman" panose="02020603050405020304" pitchFamily="18" charset="0"/>
              </a:rPr>
              <a:t>Cu </a:t>
            </a:r>
            <a:r>
              <a:rPr lang="en-GB" kern="100" dirty="0" err="1">
                <a:latin typeface="Calibri" panose="020F0502020204030204" pitchFamily="34" charset="0"/>
                <a:ea typeface="Calibri" panose="020F0502020204030204" pitchFamily="34" charset="0"/>
                <a:cs typeface="Times New Roman" panose="02020603050405020304" pitchFamily="18" charset="0"/>
              </a:rPr>
              <a:t>alte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cuvinte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sunetele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joasa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taria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creste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mai</a:t>
            </a:r>
            <a:r>
              <a:rPr lang="en-GB" kern="100" dirty="0">
                <a:latin typeface="Calibri" panose="020F0502020204030204" pitchFamily="34" charset="0"/>
                <a:ea typeface="Calibri" panose="020F0502020204030204" pitchFamily="34" charset="0"/>
                <a:cs typeface="Times New Roman" panose="02020603050405020304" pitchFamily="18" charset="0"/>
              </a:rPr>
              <a:t> rapid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functie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nivelul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presiune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acustica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decât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sunetul</a:t>
            </a:r>
            <a:r>
              <a:rPr lang="en-GB" kern="100" dirty="0">
                <a:latin typeface="Calibri" panose="020F0502020204030204" pitchFamily="34" charset="0"/>
                <a:ea typeface="Calibri" panose="020F0502020204030204" pitchFamily="34" charset="0"/>
                <a:cs typeface="Times New Roman" panose="02020603050405020304" pitchFamily="18" charset="0"/>
              </a:rPr>
              <a:t> de 1.000 Hz.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acest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fel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jurul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minime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perceptibile</a:t>
            </a:r>
            <a:r>
              <a:rPr lang="en-GB" kern="100" dirty="0">
                <a:latin typeface="Calibri" panose="020F0502020204030204" pitchFamily="34" charset="0"/>
                <a:ea typeface="Calibri" panose="020F0502020204030204" pitchFamily="34" charset="0"/>
                <a:cs typeface="Times New Roman" panose="02020603050405020304" pitchFamily="18" charset="0"/>
              </a:rPr>
              <a:t>, se </a:t>
            </a:r>
            <a:r>
              <a:rPr lang="en-GB" kern="100" dirty="0" err="1">
                <a:latin typeface="Calibri" panose="020F0502020204030204" pitchFamily="34" charset="0"/>
                <a:ea typeface="Calibri" panose="020F0502020204030204" pitchFamily="34" charset="0"/>
                <a:cs typeface="Times New Roman" panose="02020603050405020304" pitchFamily="18" charset="0"/>
              </a:rPr>
              <a:t>trece</a:t>
            </a:r>
            <a:r>
              <a:rPr lang="en-GB" kern="100" dirty="0">
                <a:latin typeface="Calibri" panose="020F0502020204030204" pitchFamily="34" charset="0"/>
                <a:ea typeface="Calibri" panose="020F0502020204030204" pitchFamily="34" charset="0"/>
                <a:cs typeface="Times New Roman" panose="02020603050405020304" pitchFamily="18" charset="0"/>
              </a:rPr>
              <a:t> de la </a:t>
            </a:r>
            <a:r>
              <a:rPr lang="en-GB" kern="100" dirty="0" err="1">
                <a:latin typeface="Calibri" panose="020F0502020204030204" pitchFamily="34" charset="0"/>
                <a:ea typeface="Calibri" panose="020F0502020204030204" pitchFamily="34" charset="0"/>
                <a:cs typeface="Times New Roman" panose="02020603050405020304" pitchFamily="18" charset="0"/>
              </a:rPr>
              <a:t>taria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sonora</a:t>
            </a:r>
            <a:r>
              <a:rPr lang="en-GB" kern="100" dirty="0">
                <a:latin typeface="Calibri" panose="020F0502020204030204" pitchFamily="34" charset="0"/>
                <a:ea typeface="Calibri" panose="020F0502020204030204" pitchFamily="34" charset="0"/>
                <a:cs typeface="Times New Roman" panose="02020603050405020304" pitchFamily="18" charset="0"/>
              </a:rPr>
              <a:t> minima la </a:t>
            </a:r>
            <a:r>
              <a:rPr lang="en-GB" kern="100" dirty="0" err="1">
                <a:latin typeface="Calibri" panose="020F0502020204030204" pitchFamily="34" charset="0"/>
                <a:ea typeface="Calibri" panose="020F0502020204030204" pitchFamily="34" charset="0"/>
                <a:cs typeface="Times New Roman" panose="02020603050405020304" pitchFamily="18" charset="0"/>
              </a:rPr>
              <a:t>cea</a:t>
            </a:r>
            <a:r>
              <a:rPr lang="en-GB" kern="100" dirty="0">
                <a:latin typeface="Calibri" panose="020F0502020204030204" pitchFamily="34" charset="0"/>
                <a:ea typeface="Calibri" panose="020F0502020204030204" pitchFamily="34" charset="0"/>
                <a:cs typeface="Times New Roman" panose="02020603050405020304" pitchFamily="18" charset="0"/>
              </a:rPr>
              <a:t> maxima </a:t>
            </a:r>
            <a:r>
              <a:rPr lang="en-GB" kern="100" dirty="0" err="1">
                <a:latin typeface="Calibri" panose="020F0502020204030204" pitchFamily="34" charset="0"/>
                <a:ea typeface="Calibri" panose="020F0502020204030204" pitchFamily="34" charset="0"/>
                <a:cs typeface="Times New Roman" panose="02020603050405020304" pitchFamily="18" charset="0"/>
              </a:rPr>
              <a:t>suportabila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o </a:t>
            </a:r>
            <a:r>
              <a:rPr lang="en-GB" kern="100" dirty="0" err="1">
                <a:latin typeface="Calibri" panose="020F0502020204030204" pitchFamily="34" charset="0"/>
                <a:ea typeface="Calibri" panose="020F0502020204030204" pitchFamily="34" charset="0"/>
                <a:cs typeface="Times New Roman" panose="02020603050405020304" pitchFamily="18" charset="0"/>
              </a:rPr>
              <a:t>variatie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nivel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presiune</a:t>
            </a:r>
            <a:r>
              <a:rPr lang="en-GB" kern="100" dirty="0">
                <a:latin typeface="Calibri" panose="020F0502020204030204" pitchFamily="34" charset="0"/>
                <a:ea typeface="Calibri" panose="020F0502020204030204" pitchFamily="34" charset="0"/>
                <a:cs typeface="Times New Roman" panose="02020603050405020304" pitchFamily="18" charset="0"/>
              </a:rPr>
              <a:t> de 40 dB,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timp</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ce</a:t>
            </a:r>
            <a:r>
              <a:rPr lang="en-GB" kern="100" dirty="0">
                <a:latin typeface="Calibri" panose="020F0502020204030204" pitchFamily="34" charset="0"/>
                <a:ea typeface="Calibri" panose="020F0502020204030204" pitchFamily="34" charset="0"/>
                <a:cs typeface="Times New Roman" panose="02020603050405020304" pitchFamily="18" charset="0"/>
              </a:rPr>
              <a:t> la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medii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înalte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aceasta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variatie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de 110 </a:t>
            </a:r>
            <a:r>
              <a:rPr lang="en-GB" kern="100" dirty="0" err="1">
                <a:latin typeface="Calibri" panose="020F0502020204030204" pitchFamily="34" charset="0"/>
                <a:ea typeface="Calibri" panose="020F0502020204030204" pitchFamily="34" charset="0"/>
                <a:cs typeface="Times New Roman" panose="02020603050405020304" pitchFamily="18" charset="0"/>
              </a:rPr>
              <a:t>dB.</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cazul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sunetelor</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superioara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valorii</a:t>
            </a:r>
            <a:r>
              <a:rPr lang="en-GB" kern="100" dirty="0">
                <a:latin typeface="Calibri" panose="020F0502020204030204" pitchFamily="34" charset="0"/>
                <a:ea typeface="Calibri" panose="020F0502020204030204" pitchFamily="34" charset="0"/>
                <a:cs typeface="Times New Roman" panose="02020603050405020304" pitchFamily="18" charset="0"/>
              </a:rPr>
              <a:t> de 1.000 Hz, </a:t>
            </a:r>
            <a:r>
              <a:rPr lang="en-GB" kern="100" dirty="0" err="1">
                <a:latin typeface="Calibri" panose="020F0502020204030204" pitchFamily="34" charset="0"/>
                <a:ea typeface="Calibri" panose="020F0502020204030204" pitchFamily="34" charset="0"/>
                <a:cs typeface="Times New Roman" panose="02020603050405020304" pitchFamily="18" charset="0"/>
              </a:rPr>
              <a:t>liniile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izosonice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ramân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aproape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paralele</a:t>
            </a:r>
            <a:r>
              <a:rPr lang="en-GB" kern="100" dirty="0">
                <a:latin typeface="Calibri" panose="020F0502020204030204" pitchFamily="34" charset="0"/>
                <a:ea typeface="Calibri" panose="020F0502020204030204" pitchFamily="34" charset="0"/>
                <a:cs typeface="Times New Roman" panose="02020603050405020304" pitchFamily="18" charset="0"/>
              </a:rPr>
              <a:t> pe </a:t>
            </a:r>
            <a:r>
              <a:rPr lang="en-GB" kern="100" dirty="0" err="1">
                <a:latin typeface="Calibri" panose="020F0502020204030204" pitchFamily="34" charset="0"/>
                <a:ea typeface="Calibri" panose="020F0502020204030204" pitchFamily="34" charset="0"/>
                <a:cs typeface="Times New Roman" panose="02020603050405020304" pitchFamily="18" charset="0"/>
              </a:rPr>
              <a:t>masura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nivelul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creste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deci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taria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creste</a:t>
            </a:r>
            <a:r>
              <a:rPr lang="en-GB" kern="100" dirty="0">
                <a:latin typeface="Calibri" panose="020F0502020204030204" pitchFamily="34" charset="0"/>
                <a:ea typeface="Calibri" panose="020F0502020204030204" pitchFamily="34" charset="0"/>
                <a:cs typeface="Times New Roman" panose="02020603050405020304" pitchFamily="18" charset="0"/>
              </a:rPr>
              <a:t> direct proportional cu </a:t>
            </a:r>
            <a:r>
              <a:rPr lang="en-GB" kern="100" dirty="0" err="1">
                <a:latin typeface="Calibri" panose="020F0502020204030204" pitchFamily="34" charset="0"/>
                <a:ea typeface="Calibri" panose="020F0502020204030204" pitchFamily="34" charset="0"/>
                <a:cs typeface="Times New Roman" panose="02020603050405020304" pitchFamily="18" charset="0"/>
              </a:rPr>
              <a:t>nivelul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presiune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acustica</a:t>
            </a:r>
            <a:r>
              <a:rPr lang="en-GB" kern="100" dirty="0">
                <a:latin typeface="Calibri" panose="020F0502020204030204" pitchFamily="34" charset="0"/>
                <a:ea typeface="Calibri" panose="020F0502020204030204" pitchFamily="34" charset="0"/>
                <a:cs typeface="Times New Roman" panose="02020603050405020304" pitchFamily="18" charset="0"/>
              </a:rPr>
              <a:t>. Se </a:t>
            </a:r>
            <a:r>
              <a:rPr lang="en-GB" kern="100" dirty="0" err="1">
                <a:latin typeface="Calibri" panose="020F0502020204030204" pitchFamily="34" charset="0"/>
                <a:ea typeface="Calibri" panose="020F0502020204030204" pitchFamily="34" charset="0"/>
                <a:cs typeface="Times New Roman" panose="02020603050405020304" pitchFamily="18" charset="0"/>
              </a:rPr>
              <a:t>observa</a:t>
            </a:r>
            <a:r>
              <a:rPr lang="en-GB" kern="100" dirty="0">
                <a:latin typeface="Calibri" panose="020F0502020204030204" pitchFamily="34" charset="0"/>
                <a:ea typeface="Calibri" panose="020F0502020204030204" pitchFamily="34" charset="0"/>
                <a:cs typeface="Times New Roman" panose="02020603050405020304" pitchFamily="18" charset="0"/>
              </a:rPr>
              <a:t> pe </a:t>
            </a:r>
            <a:r>
              <a:rPr lang="en-GB" kern="100" dirty="0" err="1">
                <a:latin typeface="Calibri" panose="020F0502020204030204" pitchFamily="34" charset="0"/>
                <a:ea typeface="Calibri" panose="020F0502020204030204" pitchFamily="34" charset="0"/>
                <a:cs typeface="Times New Roman" panose="02020603050405020304" pitchFamily="18" charset="0"/>
              </a:rPr>
              <a:t>aceasta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retea</a:t>
            </a:r>
            <a:r>
              <a:rPr lang="en-GB" kern="100" dirty="0">
                <a:latin typeface="Calibri" panose="020F0502020204030204" pitchFamily="34" charset="0"/>
                <a:ea typeface="Calibri" panose="020F0502020204030204" pitchFamily="34" charset="0"/>
                <a:cs typeface="Times New Roman" panose="02020603050405020304" pitchFamily="18" charset="0"/>
              </a:rPr>
              <a:t> ca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parea</a:t>
            </a:r>
            <a:r>
              <a:rPr lang="en-GB" kern="100" dirty="0">
                <a:latin typeface="Calibri" panose="020F0502020204030204" pitchFamily="34" charset="0"/>
                <a:ea typeface="Calibri" panose="020F0502020204030204" pitchFamily="34" charset="0"/>
                <a:cs typeface="Times New Roman" panose="02020603050405020304" pitchFamily="18" charset="0"/>
              </a:rPr>
              <a:t> la </a:t>
            </a:r>
            <a:r>
              <a:rPr lang="en-GB" kern="100" dirty="0" err="1">
                <a:latin typeface="Calibri" panose="020F0502020204030204" pitchFamily="34" charset="0"/>
                <a:ea typeface="Calibri" panose="020F0502020204030204" pitchFamily="34" charset="0"/>
                <a:cs typeface="Times New Roman" panose="02020603050405020304" pitchFamily="18" charset="0"/>
              </a:rPr>
              <a:t>fel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intens</a:t>
            </a:r>
            <a:r>
              <a:rPr lang="en-GB" kern="100" dirty="0">
                <a:latin typeface="Calibri" panose="020F0502020204030204" pitchFamily="34" charset="0"/>
                <a:ea typeface="Calibri" panose="020F0502020204030204" pitchFamily="34" charset="0"/>
                <a:cs typeface="Times New Roman" panose="02020603050405020304" pitchFamily="18" charset="0"/>
              </a:rPr>
              <a:t> ca un </a:t>
            </a:r>
            <a:r>
              <a:rPr lang="en-GB" kern="100" dirty="0" err="1">
                <a:latin typeface="Calibri" panose="020F0502020204030204" pitchFamily="34" charset="0"/>
                <a:ea typeface="Calibri" panose="020F0502020204030204" pitchFamily="34" charset="0"/>
                <a:cs typeface="Times New Roman" panose="02020603050405020304" pitchFamily="18" charset="0"/>
              </a:rPr>
              <a:t>sunet</a:t>
            </a:r>
            <a:r>
              <a:rPr lang="en-GB" kern="100" dirty="0">
                <a:latin typeface="Calibri" panose="020F0502020204030204" pitchFamily="34" charset="0"/>
                <a:ea typeface="Calibri" panose="020F0502020204030204" pitchFamily="34" charset="0"/>
                <a:cs typeface="Times New Roman" panose="02020603050405020304" pitchFamily="18" charset="0"/>
              </a:rPr>
              <a:t> de 1.000 Hz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30 dB, un </a:t>
            </a:r>
            <a:r>
              <a:rPr lang="en-GB" kern="100" dirty="0" err="1">
                <a:latin typeface="Calibri" panose="020F0502020204030204" pitchFamily="34" charset="0"/>
                <a:ea typeface="Calibri" panose="020F0502020204030204" pitchFamily="34" charset="0"/>
                <a:cs typeface="Times New Roman" panose="02020603050405020304" pitchFamily="18" charset="0"/>
              </a:rPr>
              <a:t>sunet</a:t>
            </a:r>
            <a:r>
              <a:rPr lang="en-GB" kern="100" dirty="0">
                <a:latin typeface="Calibri" panose="020F0502020204030204" pitchFamily="34" charset="0"/>
                <a:ea typeface="Calibri" panose="020F0502020204030204" pitchFamily="34" charset="0"/>
                <a:cs typeface="Times New Roman" panose="02020603050405020304" pitchFamily="18" charset="0"/>
              </a:rPr>
              <a:t> de 125 Hz </a:t>
            </a:r>
            <a:r>
              <a:rPr lang="en-GB" kern="100" dirty="0" err="1">
                <a:latin typeface="Calibri" panose="020F0502020204030204" pitchFamily="34" charset="0"/>
                <a:ea typeface="Calibri" panose="020F0502020204030204" pitchFamily="34" charset="0"/>
                <a:cs typeface="Times New Roman" panose="02020603050405020304" pitchFamily="18" charset="0"/>
              </a:rPr>
              <a:t>sau</a:t>
            </a:r>
            <a:r>
              <a:rPr lang="en-GB" kern="100" dirty="0">
                <a:latin typeface="Calibri" panose="020F0502020204030204" pitchFamily="34" charset="0"/>
                <a:ea typeface="Calibri" panose="020F0502020204030204" pitchFamily="34" charset="0"/>
                <a:cs typeface="Times New Roman" panose="02020603050405020304" pitchFamily="18" charset="0"/>
              </a:rPr>
              <a:t> un </a:t>
            </a:r>
            <a:r>
              <a:rPr lang="en-GB" kern="100" dirty="0" err="1">
                <a:latin typeface="Calibri" panose="020F0502020204030204" pitchFamily="34" charset="0"/>
                <a:ea typeface="Calibri" panose="020F0502020204030204" pitchFamily="34" charset="0"/>
                <a:cs typeface="Times New Roman" panose="02020603050405020304" pitchFamily="18" charset="0"/>
              </a:rPr>
              <a:t>sunet</a:t>
            </a:r>
            <a:r>
              <a:rPr lang="en-GB" kern="100" dirty="0">
                <a:latin typeface="Calibri" panose="020F0502020204030204" pitchFamily="34" charset="0"/>
                <a:ea typeface="Calibri" panose="020F0502020204030204" pitchFamily="34" charset="0"/>
                <a:cs typeface="Times New Roman" panose="02020603050405020304" pitchFamily="18" charset="0"/>
              </a:rPr>
              <a:t> de 9.000 Hz </a:t>
            </a:r>
            <a:r>
              <a:rPr lang="en-GB" kern="100" dirty="0" err="1">
                <a:latin typeface="Calibri" panose="020F0502020204030204" pitchFamily="34" charset="0"/>
                <a:ea typeface="Calibri" panose="020F0502020204030204" pitchFamily="34" charset="0"/>
                <a:cs typeface="Times New Roman" panose="02020603050405020304" pitchFamily="18" charset="0"/>
              </a:rPr>
              <a:t>trebuie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aiba</a:t>
            </a:r>
            <a:r>
              <a:rPr lang="en-GB" kern="100" dirty="0">
                <a:latin typeface="Calibri" panose="020F0502020204030204" pitchFamily="34" charset="0"/>
                <a:ea typeface="Calibri" panose="020F0502020204030204" pitchFamily="34" charset="0"/>
                <a:cs typeface="Times New Roman" panose="02020603050405020304" pitchFamily="18" charset="0"/>
              </a:rPr>
              <a:t> un </a:t>
            </a:r>
            <a:r>
              <a:rPr lang="en-GB" kern="100" dirty="0" err="1">
                <a:latin typeface="Calibri" panose="020F0502020204030204" pitchFamily="34" charset="0"/>
                <a:ea typeface="Calibri" panose="020F0502020204030204" pitchFamily="34" charset="0"/>
                <a:cs typeface="Times New Roman" panose="02020603050405020304" pitchFamily="18" charset="0"/>
              </a:rPr>
              <a:t>nivel</a:t>
            </a:r>
            <a:r>
              <a:rPr lang="en-GB" kern="100" dirty="0">
                <a:latin typeface="Calibri" panose="020F0502020204030204" pitchFamily="34" charset="0"/>
                <a:ea typeface="Calibri" panose="020F0502020204030204" pitchFamily="34" charset="0"/>
                <a:cs typeface="Times New Roman" panose="02020603050405020304" pitchFamily="18" charset="0"/>
              </a:rPr>
              <a:t> de 40 </a:t>
            </a:r>
            <a:r>
              <a:rPr lang="en-GB" kern="100" dirty="0" err="1">
                <a:latin typeface="Calibri" panose="020F0502020204030204" pitchFamily="34" charset="0"/>
                <a:ea typeface="Calibri" panose="020F0502020204030204" pitchFamily="34" charset="0"/>
                <a:cs typeface="Times New Roman" panose="02020603050405020304" pitchFamily="18" charset="0"/>
              </a:rPr>
              <a:t>dB.</a:t>
            </a:r>
            <a:r>
              <a:rPr lang="en-GB" kern="100" dirty="0">
                <a:latin typeface="Calibri" panose="020F0502020204030204" pitchFamily="34" charset="0"/>
                <a:ea typeface="Calibri" panose="020F0502020204030204" pitchFamily="34" charset="0"/>
                <a:cs typeface="Times New Roman" panose="02020603050405020304" pitchFamily="18" charset="0"/>
              </a:rPr>
              <a:t> Se </a:t>
            </a:r>
            <a:r>
              <a:rPr lang="en-GB" kern="100" dirty="0" err="1">
                <a:latin typeface="Calibri" panose="020F0502020204030204" pitchFamily="34" charset="0"/>
                <a:ea typeface="Calibri" panose="020F0502020204030204" pitchFamily="34" charset="0"/>
                <a:cs typeface="Times New Roman" panose="02020603050405020304" pitchFamily="18" charset="0"/>
              </a:rPr>
              <a:t>spune</a:t>
            </a:r>
            <a:r>
              <a:rPr lang="en-GB" kern="100" dirty="0">
                <a:latin typeface="Calibri" panose="020F0502020204030204" pitchFamily="34" charset="0"/>
                <a:ea typeface="Calibri" panose="020F0502020204030204" pitchFamily="34" charset="0"/>
                <a:cs typeface="Times New Roman" panose="02020603050405020304" pitchFamily="18" charset="0"/>
              </a:rPr>
              <a:t> ca </a:t>
            </a:r>
            <a:r>
              <a:rPr lang="en-GB" kern="100" dirty="0" err="1">
                <a:latin typeface="Calibri" panose="020F0502020204030204" pitchFamily="34" charset="0"/>
                <a:ea typeface="Calibri" panose="020F0502020204030204" pitchFamily="34" charset="0"/>
                <a:cs typeface="Times New Roman" panose="02020603050405020304" pitchFamily="18" charset="0"/>
              </a:rPr>
              <a:t>aceste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trei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sunete</a:t>
            </a:r>
            <a:r>
              <a:rPr lang="en-GB" kern="100" dirty="0">
                <a:latin typeface="Calibri" panose="020F0502020204030204" pitchFamily="34" charset="0"/>
                <a:ea typeface="Calibri" panose="020F0502020204030204" pitchFamily="34" charset="0"/>
                <a:cs typeface="Times New Roman" panose="02020603050405020304" pitchFamily="18" charset="0"/>
              </a:rPr>
              <a:t> au un </a:t>
            </a:r>
            <a:r>
              <a:rPr lang="en-GB" kern="100" dirty="0" err="1">
                <a:latin typeface="Calibri" panose="020F0502020204030204" pitchFamily="34" charset="0"/>
                <a:ea typeface="Calibri" panose="020F0502020204030204" pitchFamily="34" charset="0"/>
                <a:cs typeface="Times New Roman" panose="02020603050405020304" pitchFamily="18" charset="0"/>
              </a:rPr>
              <a:t>acelasi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nivel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izosonie</a:t>
            </a:r>
            <a:r>
              <a:rPr lang="en-GB" kern="100" dirty="0">
                <a:latin typeface="Calibri" panose="020F0502020204030204" pitchFamily="34" charset="0"/>
                <a:ea typeface="Calibri" panose="020F0502020204030204" pitchFamily="34" charset="0"/>
                <a:cs typeface="Times New Roman" panose="02020603050405020304" pitchFamily="18" charset="0"/>
              </a:rPr>
              <a:t>, de 30 </a:t>
            </a:r>
            <a:r>
              <a:rPr lang="en-GB" kern="100" dirty="0" err="1">
                <a:latin typeface="Calibri" panose="020F0502020204030204" pitchFamily="34" charset="0"/>
                <a:ea typeface="Calibri" panose="020F0502020204030204" pitchFamily="34" charset="0"/>
                <a:cs typeface="Times New Roman" panose="02020603050405020304" pitchFamily="18" charset="0"/>
              </a:rPr>
              <a:t>foni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Fiecare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linie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izosonica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taie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axa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verticala</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abscisa</a:t>
            </a:r>
            <a:r>
              <a:rPr lang="en-GB" kern="100" dirty="0">
                <a:latin typeface="Calibri" panose="020F0502020204030204" pitchFamily="34" charset="0"/>
                <a:ea typeface="Calibri" panose="020F0502020204030204" pitchFamily="34" charset="0"/>
                <a:cs typeface="Times New Roman" panose="02020603050405020304" pitchFamily="18" charset="0"/>
              </a:rPr>
              <a:t> 1.000 Hz </a:t>
            </a:r>
            <a:r>
              <a:rPr lang="en-GB" kern="100" dirty="0" err="1">
                <a:latin typeface="Calibri" panose="020F0502020204030204" pitchFamily="34" charset="0"/>
                <a:ea typeface="Calibri" panose="020F0502020204030204" pitchFamily="34" charset="0"/>
                <a:cs typeface="Times New Roman" panose="02020603050405020304" pitchFamily="18" charset="0"/>
              </a:rPr>
              <a:t>într</a:t>
            </a:r>
            <a:r>
              <a:rPr lang="en-GB" kern="100" dirty="0">
                <a:latin typeface="Calibri" panose="020F0502020204030204" pitchFamily="34" charset="0"/>
                <a:ea typeface="Calibri" panose="020F0502020204030204" pitchFamily="34" charset="0"/>
                <a:cs typeface="Times New Roman" panose="02020603050405020304" pitchFamily="18" charset="0"/>
              </a:rPr>
              <a:t>-un </a:t>
            </a:r>
            <a:r>
              <a:rPr lang="en-GB" kern="100" dirty="0" err="1">
                <a:latin typeface="Calibri" panose="020F0502020204030204" pitchFamily="34" charset="0"/>
                <a:ea typeface="Calibri" panose="020F0502020204030204" pitchFamily="34" charset="0"/>
                <a:cs typeface="Times New Roman" panose="02020603050405020304" pitchFamily="18" charset="0"/>
              </a:rPr>
              <a:t>punct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trasat</a:t>
            </a:r>
            <a:r>
              <a:rPr lang="en-GB" kern="100" dirty="0">
                <a:latin typeface="Calibri" panose="020F0502020204030204" pitchFamily="34" charset="0"/>
                <a:ea typeface="Calibri" panose="020F0502020204030204" pitchFamily="34" charset="0"/>
                <a:cs typeface="Times New Roman" panose="02020603050405020304" pitchFamily="18" charset="0"/>
              </a:rPr>
              <a:t> un </a:t>
            </a:r>
            <a:r>
              <a:rPr lang="en-GB" kern="100" dirty="0" err="1">
                <a:latin typeface="Calibri" panose="020F0502020204030204" pitchFamily="34" charset="0"/>
                <a:ea typeface="Calibri" panose="020F0502020204030204" pitchFamily="34" charset="0"/>
                <a:cs typeface="Times New Roman" panose="02020603050405020304" pitchFamily="18" charset="0"/>
              </a:rPr>
              <a:t>indice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valoare</a:t>
            </a:r>
            <a:r>
              <a:rPr lang="en-GB" kern="100" dirty="0">
                <a:latin typeface="Calibri" panose="020F0502020204030204" pitchFamily="34" charset="0"/>
                <a:ea typeface="Calibri" panose="020F0502020204030204" pitchFamily="34" charset="0"/>
                <a:cs typeface="Times New Roman" panose="02020603050405020304" pitchFamily="18" charset="0"/>
              </a:rPr>
              <a:t> numeric </a:t>
            </a:r>
            <a:r>
              <a:rPr lang="en-GB" kern="100" dirty="0" err="1">
                <a:latin typeface="Calibri" panose="020F0502020204030204" pitchFamily="34" charset="0"/>
                <a:ea typeface="Calibri" panose="020F0502020204030204" pitchFamily="34" charset="0"/>
                <a:cs typeface="Times New Roman" panose="02020603050405020304" pitchFamily="18" charset="0"/>
              </a:rPr>
              <a:t>egala</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numarul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decibeli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corespunzator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nivelului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dar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exprimata</a:t>
            </a:r>
            <a:r>
              <a:rPr lang="ro-MD" kern="100" dirty="0">
                <a:latin typeface="Calibri" panose="020F0502020204030204" pitchFamily="34" charset="0"/>
                <a:ea typeface="Calibri" panose="020F0502020204030204" pitchFamily="34" charset="0"/>
                <a:cs typeface="Times New Roman" panose="02020603050405020304" pitchFamily="18" charset="0"/>
              </a:rPr>
              <a:t> în foni.</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2663942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41B6D-2A10-5320-7042-86D8422435AC}"/>
              </a:ext>
            </a:extLst>
          </p:cNvPr>
          <p:cNvSpPr>
            <a:spLocks noGrp="1"/>
          </p:cNvSpPr>
          <p:nvPr>
            <p:ph type="title"/>
          </p:nvPr>
        </p:nvSpPr>
        <p:spPr/>
        <p:txBody>
          <a:bodyPr/>
          <a:lstStyle/>
          <a:p>
            <a:endParaRPr lang="ro-RO"/>
          </a:p>
        </p:txBody>
      </p:sp>
      <p:pic>
        <p:nvPicPr>
          <p:cNvPr id="4" name="Content Placeholder 3">
            <a:extLst>
              <a:ext uri="{FF2B5EF4-FFF2-40B4-BE49-F238E27FC236}">
                <a16:creationId xmlns:a16="http://schemas.microsoft.com/office/drawing/2014/main" id="{28B900C3-C179-88DB-7391-49D0A4CE982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6352" y="105508"/>
            <a:ext cx="8649977" cy="6387367"/>
          </a:xfrm>
          <a:prstGeom prst="rect">
            <a:avLst/>
          </a:prstGeom>
          <a:noFill/>
          <a:ln>
            <a:noFill/>
          </a:ln>
        </p:spPr>
      </p:pic>
    </p:spTree>
    <p:extLst>
      <p:ext uri="{BB962C8B-B14F-4D97-AF65-F5344CB8AC3E}">
        <p14:creationId xmlns:p14="http://schemas.microsoft.com/office/powerpoint/2010/main" val="331236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B1E27-8763-FFC5-FBC1-1399321E8D40}"/>
              </a:ext>
            </a:extLst>
          </p:cNvPr>
          <p:cNvSpPr>
            <a:spLocks noGrp="1"/>
          </p:cNvSpPr>
          <p:nvPr>
            <p:ph type="title"/>
          </p:nvPr>
        </p:nvSpPr>
        <p:spPr/>
        <p:txBody>
          <a:bodyPr/>
          <a:lstStyle/>
          <a:p>
            <a:r>
              <a:rPr lang="ro-MD" dirty="0"/>
              <a:t>Psihofizica </a:t>
            </a:r>
            <a:endParaRPr lang="ro-RO" dirty="0"/>
          </a:p>
        </p:txBody>
      </p:sp>
      <p:sp>
        <p:nvSpPr>
          <p:cNvPr id="3" name="Content Placeholder 2">
            <a:extLst>
              <a:ext uri="{FF2B5EF4-FFF2-40B4-BE49-F238E27FC236}">
                <a16:creationId xmlns:a16="http://schemas.microsoft.com/office/drawing/2014/main" id="{22D72464-5760-5BE4-478A-C14FEFF67ED5}"/>
              </a:ext>
            </a:extLst>
          </p:cNvPr>
          <p:cNvSpPr>
            <a:spLocks noGrp="1"/>
          </p:cNvSpPr>
          <p:nvPr>
            <p:ph idx="1"/>
          </p:nvPr>
        </p:nvSpPr>
        <p:spPr/>
        <p:txBody>
          <a:bodyPr/>
          <a:lstStyle/>
          <a:p>
            <a:r>
              <a:rPr lang="ro-MD" dirty="0"/>
              <a:t>Psihologia = variabile psihologice (în special senzația și percepția0 a unui individ</a:t>
            </a:r>
          </a:p>
          <a:p>
            <a:r>
              <a:rPr lang="ro-MD" dirty="0"/>
              <a:t>Fizica -  proprietățile fizice ale stimulusului</a:t>
            </a:r>
          </a:p>
          <a:p>
            <a:endParaRPr lang="ro-MD" dirty="0"/>
          </a:p>
          <a:p>
            <a:endParaRPr lang="ro-MD" dirty="0"/>
          </a:p>
          <a:p>
            <a:r>
              <a:rPr lang="ro-MD" dirty="0"/>
              <a:t>de aici -  </a:t>
            </a:r>
            <a:r>
              <a:rPr lang="ro-MD" b="1" dirty="0"/>
              <a:t>psihofizica</a:t>
            </a:r>
            <a:endParaRPr lang="ro-RO" b="1" dirty="0"/>
          </a:p>
        </p:txBody>
      </p:sp>
    </p:spTree>
    <p:extLst>
      <p:ext uri="{BB962C8B-B14F-4D97-AF65-F5344CB8AC3E}">
        <p14:creationId xmlns:p14="http://schemas.microsoft.com/office/powerpoint/2010/main" val="609938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9FEFE-6BEA-BB1E-D131-B039C811630C}"/>
              </a:ext>
            </a:extLst>
          </p:cNvPr>
          <p:cNvSpPr>
            <a:spLocks noGrp="1"/>
          </p:cNvSpPr>
          <p:nvPr>
            <p:ph type="title"/>
          </p:nvPr>
        </p:nvSpPr>
        <p:spPr/>
        <p:txBody>
          <a:bodyPr/>
          <a:lstStyle/>
          <a:p>
            <a:r>
              <a:rPr lang="ro-MD" dirty="0"/>
              <a:t>FONUL</a:t>
            </a:r>
            <a:endParaRPr lang="ro-RO" dirty="0"/>
          </a:p>
        </p:txBody>
      </p:sp>
      <p:sp>
        <p:nvSpPr>
          <p:cNvPr id="3" name="Content Placeholder 2">
            <a:extLst>
              <a:ext uri="{FF2B5EF4-FFF2-40B4-BE49-F238E27FC236}">
                <a16:creationId xmlns:a16="http://schemas.microsoft.com/office/drawing/2014/main" id="{A6230653-DFED-A87D-EE53-32FBB0FFBB18}"/>
              </a:ext>
            </a:extLst>
          </p:cNvPr>
          <p:cNvSpPr>
            <a:spLocks noGrp="1"/>
          </p:cNvSpPr>
          <p:nvPr>
            <p:ph idx="1"/>
          </p:nvPr>
        </p:nvSpPr>
        <p:spPr/>
        <p:txBody>
          <a:bodyPr/>
          <a:lstStyle/>
          <a:p>
            <a:r>
              <a:rPr lang="en-GB" i="1" kern="100" dirty="0" err="1">
                <a:latin typeface="Calibri" panose="020F0502020204030204" pitchFamily="34" charset="0"/>
                <a:ea typeface="Calibri" panose="020F0502020204030204" pitchFamily="34" charset="0"/>
                <a:cs typeface="Times New Roman" panose="02020603050405020304" pitchFamily="18" charset="0"/>
              </a:rPr>
              <a:t>Fonul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deci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unitatea</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serveste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exprimarea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nivelului</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izosonie</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r>
              <a:rPr lang="en-GB" i="1" kern="100" dirty="0">
                <a:latin typeface="Calibri" panose="020F0502020204030204" pitchFamily="34" charset="0"/>
                <a:ea typeface="Calibri" panose="020F0502020204030204" pitchFamily="34" charset="0"/>
                <a:cs typeface="Times New Roman" panose="02020603050405020304" pitchFamily="18" charset="0"/>
              </a:rPr>
              <a:t>Scara </a:t>
            </a:r>
            <a:r>
              <a:rPr lang="en-GB" i="1" kern="100" dirty="0" err="1">
                <a:latin typeface="Calibri" panose="020F0502020204030204" pitchFamily="34" charset="0"/>
                <a:ea typeface="Calibri" panose="020F0502020204030204" pitchFamily="34" charset="0"/>
                <a:cs typeface="Times New Roman" panose="02020603050405020304" pitchFamily="18" charset="0"/>
              </a:rPr>
              <a:t>fonilor</a:t>
            </a:r>
            <a:r>
              <a:rPr lang="en-GB" kern="100" dirty="0">
                <a:latin typeface="Calibri" panose="020F0502020204030204" pitchFamily="34" charset="0"/>
                <a:ea typeface="Calibri" panose="020F0502020204030204" pitchFamily="34" charset="0"/>
                <a:cs typeface="Times New Roman" panose="02020603050405020304" pitchFamily="18" charset="0"/>
              </a:rPr>
              <a:t> coincide cu </a:t>
            </a:r>
            <a:r>
              <a:rPr lang="en-GB" kern="100" dirty="0" err="1">
                <a:latin typeface="Calibri" panose="020F0502020204030204" pitchFamily="34" charset="0"/>
                <a:ea typeface="Calibri" panose="020F0502020204030204" pitchFamily="34" charset="0"/>
                <a:cs typeface="Times New Roman" panose="02020603050405020304" pitchFamily="18" charset="0"/>
              </a:rPr>
              <a:t>scara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decibelilor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un </a:t>
            </a:r>
            <a:r>
              <a:rPr lang="en-GB" kern="100" dirty="0" err="1">
                <a:latin typeface="Calibri" panose="020F0502020204030204" pitchFamily="34" charset="0"/>
                <a:ea typeface="Calibri" panose="020F0502020204030204" pitchFamily="34" charset="0"/>
                <a:cs typeface="Times New Roman" panose="02020603050405020304" pitchFamily="18" charset="0"/>
              </a:rPr>
              <a:t>sunet</a:t>
            </a:r>
            <a:r>
              <a:rPr lang="en-GB" kern="100" dirty="0">
                <a:latin typeface="Calibri" panose="020F0502020204030204" pitchFamily="34" charset="0"/>
                <a:ea typeface="Calibri" panose="020F0502020204030204" pitchFamily="34" charset="0"/>
                <a:cs typeface="Times New Roman" panose="02020603050405020304" pitchFamily="18" charset="0"/>
              </a:rPr>
              <a:t> de 1.000 Hz.</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Fonul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reprezinta</a:t>
            </a:r>
            <a:r>
              <a:rPr lang="en-GB" kern="100" dirty="0">
                <a:latin typeface="Calibri" panose="020F0502020204030204" pitchFamily="34" charset="0"/>
                <a:ea typeface="Calibri" panose="020F0502020204030204" pitchFamily="34" charset="0"/>
                <a:cs typeface="Times New Roman" panose="02020603050405020304" pitchFamily="18" charset="0"/>
              </a:rPr>
              <a:t> un </a:t>
            </a:r>
            <a:r>
              <a:rPr lang="en-GB" i="1" kern="100" dirty="0" err="1">
                <a:latin typeface="Calibri" panose="020F0502020204030204" pitchFamily="34" charset="0"/>
                <a:ea typeface="Calibri" panose="020F0502020204030204" pitchFamily="34" charset="0"/>
                <a:cs typeface="Times New Roman" panose="02020603050405020304" pitchFamily="18" charset="0"/>
              </a:rPr>
              <a:t>indice</a:t>
            </a:r>
            <a:r>
              <a:rPr lang="en-GB" i="1" kern="100" dirty="0">
                <a:latin typeface="Calibri" panose="020F0502020204030204" pitchFamily="34" charset="0"/>
                <a:ea typeface="Calibri" panose="020F0502020204030204" pitchFamily="34" charset="0"/>
                <a:cs typeface="Times New Roman" panose="02020603050405020304" pitchFamily="18" charset="0"/>
              </a:rPr>
              <a:t> de </a:t>
            </a:r>
            <a:r>
              <a:rPr lang="en-GB" i="1" kern="100" dirty="0" err="1">
                <a:latin typeface="Calibri" panose="020F0502020204030204" pitchFamily="34" charset="0"/>
                <a:ea typeface="Calibri" panose="020F0502020204030204" pitchFamily="34" charset="0"/>
                <a:cs typeface="Times New Roman" panose="02020603050405020304" pitchFamily="18" charset="0"/>
              </a:rPr>
              <a:t>tarie</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sonora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fara</a:t>
            </a:r>
            <a:r>
              <a:rPr lang="en-GB" kern="100" dirty="0">
                <a:latin typeface="Calibri" panose="020F0502020204030204" pitchFamily="34" charset="0"/>
                <a:ea typeface="Calibri" panose="020F0502020204030204" pitchFamily="34" charset="0"/>
                <a:cs typeface="Times New Roman" panose="02020603050405020304" pitchFamily="18" charset="0"/>
              </a:rPr>
              <a:t> a fi </a:t>
            </a:r>
            <a:r>
              <a:rPr lang="en-GB" kern="100" dirty="0" err="1">
                <a:latin typeface="Calibri" panose="020F0502020204030204" pitchFamily="34" charset="0"/>
                <a:ea typeface="Calibri" panose="020F0502020204030204" pitchFamily="34" charset="0"/>
                <a:cs typeface="Times New Roman" panose="02020603050405020304" pitchFamily="18" charset="0"/>
              </a:rPr>
              <a:t>însa</a:t>
            </a:r>
            <a:r>
              <a:rPr lang="en-GB" kern="100" dirty="0">
                <a:latin typeface="Calibri" panose="020F0502020204030204" pitchFamily="34" charset="0"/>
                <a:ea typeface="Calibri" panose="020F0502020204030204" pitchFamily="34" charset="0"/>
                <a:cs typeface="Times New Roman" panose="02020603050405020304" pitchFamily="18" charset="0"/>
              </a:rPr>
              <a:t> o </a:t>
            </a:r>
            <a:r>
              <a:rPr lang="en-GB" kern="100" dirty="0" err="1">
                <a:latin typeface="Calibri" panose="020F0502020204030204" pitchFamily="34" charset="0"/>
                <a:ea typeface="Calibri" panose="020F0502020204030204" pitchFamily="34" charset="0"/>
                <a:cs typeface="Times New Roman" panose="02020603050405020304" pitchFamily="18" charset="0"/>
              </a:rPr>
              <a:t>unitate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veritabila</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senzatie</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r>
              <a:rPr lang="en-GB" kern="100" dirty="0">
                <a:latin typeface="Calibri" panose="020F0502020204030204" pitchFamily="34" charset="0"/>
                <a:ea typeface="Calibri" panose="020F0502020204030204" pitchFamily="34" charset="0"/>
                <a:cs typeface="Times New Roman" panose="02020603050405020304" pitchFamily="18" charset="0"/>
              </a:rPr>
              <a:t>Scara de </a:t>
            </a:r>
            <a:r>
              <a:rPr lang="en-GB" kern="100" dirty="0" err="1">
                <a:latin typeface="Calibri" panose="020F0502020204030204" pitchFamily="34" charset="0"/>
                <a:ea typeface="Calibri" panose="020F0502020204030204" pitchFamily="34" charset="0"/>
                <a:cs typeface="Times New Roman" panose="02020603050405020304" pitchFamily="18" charset="0"/>
              </a:rPr>
              <a:t>senzatie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prin</a:t>
            </a:r>
            <a:r>
              <a:rPr lang="en-GB" kern="100" dirty="0">
                <a:latin typeface="Calibri" panose="020F0502020204030204" pitchFamily="34" charset="0"/>
                <a:ea typeface="Calibri" panose="020F0502020204030204" pitchFamily="34" charset="0"/>
                <a:cs typeface="Times New Roman" panose="02020603050405020304" pitchFamily="18" charset="0"/>
              </a:rPr>
              <a:t> care se </a:t>
            </a:r>
            <a:r>
              <a:rPr lang="en-GB" kern="100" dirty="0" err="1">
                <a:latin typeface="Calibri" panose="020F0502020204030204" pitchFamily="34" charset="0"/>
                <a:ea typeface="Calibri" panose="020F0502020204030204" pitchFamily="34" charset="0"/>
                <a:cs typeface="Times New Roman" panose="02020603050405020304" pitchFamily="18" charset="0"/>
              </a:rPr>
              <a:t>evalueaza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taria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scara</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sonilor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Aceasta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scara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putin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utilizata</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752990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8FE8E-5875-CC61-8FD8-7015DCCEEF30}"/>
              </a:ext>
            </a:extLst>
          </p:cNvPr>
          <p:cNvSpPr>
            <a:spLocks noGrp="1"/>
          </p:cNvSpPr>
          <p:nvPr>
            <p:ph type="title"/>
          </p:nvPr>
        </p:nvSpPr>
        <p:spPr/>
        <p:txBody>
          <a:bodyPr/>
          <a:lstStyle/>
          <a:p>
            <a:r>
              <a:rPr lang="en-GB" b="1" kern="100" dirty="0">
                <a:latin typeface="Calibri" panose="020F0502020204030204" pitchFamily="34" charset="0"/>
                <a:ea typeface="Calibri" panose="020F0502020204030204" pitchFamily="34" charset="0"/>
                <a:cs typeface="Times New Roman" panose="02020603050405020304" pitchFamily="18" charset="0"/>
              </a:rPr>
              <a:t>ÎNĂLŢIMEA TONALĂ A SUNETULUI AUZIT</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D948BA77-1A10-6987-7F2F-74BBA4B46B18}"/>
              </a:ext>
            </a:extLst>
          </p:cNvPr>
          <p:cNvSpPr>
            <a:spLocks noGrp="1"/>
          </p:cNvSpPr>
          <p:nvPr>
            <p:ph idx="1"/>
          </p:nvPr>
        </p:nvSpPr>
        <p:spPr>
          <a:xfrm>
            <a:off x="445477" y="1031630"/>
            <a:ext cx="11207261" cy="5744307"/>
          </a:xfrm>
        </p:spPr>
        <p:txBody>
          <a:bodyPr>
            <a:normAutofit fontScale="55000" lnSpcReduction="20000"/>
          </a:bodyPr>
          <a:lstStyle/>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Conceptual, </a:t>
            </a:r>
            <a:r>
              <a:rPr lang="en-GB" b="1" kern="100" dirty="0" err="1">
                <a:latin typeface="Calibri" panose="020F0502020204030204" pitchFamily="34" charset="0"/>
                <a:ea typeface="Calibri" panose="020F0502020204030204" pitchFamily="34" charset="0"/>
                <a:cs typeface="Times New Roman" panose="02020603050405020304" pitchFamily="18" charset="0"/>
              </a:rPr>
              <a:t>notiunea</a:t>
            </a:r>
            <a:r>
              <a:rPr lang="en-GB" b="1" kern="100" dirty="0">
                <a:latin typeface="Calibri" panose="020F0502020204030204" pitchFamily="34" charset="0"/>
                <a:ea typeface="Calibri" panose="020F0502020204030204" pitchFamily="34" charset="0"/>
                <a:cs typeface="Times New Roman" panose="02020603050405020304" pitchFamily="18" charset="0"/>
              </a:rPr>
              <a:t> de </a:t>
            </a:r>
            <a:r>
              <a:rPr lang="en-GB" b="1" kern="100" dirty="0" err="1">
                <a:latin typeface="Calibri" panose="020F0502020204030204" pitchFamily="34" charset="0"/>
                <a:ea typeface="Calibri" panose="020F0502020204030204" pitchFamily="34" charset="0"/>
                <a:cs typeface="Times New Roman" panose="02020603050405020304" pitchFamily="18" charset="0"/>
              </a:rPr>
              <a:t>înaltime</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tonala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este</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destul</a:t>
            </a:r>
            <a:r>
              <a:rPr lang="en-GB" b="1" kern="100" dirty="0">
                <a:latin typeface="Calibri" panose="020F0502020204030204" pitchFamily="34" charset="0"/>
                <a:ea typeface="Calibri" panose="020F0502020204030204" pitchFamily="34" charset="0"/>
                <a:cs typeface="Times New Roman" panose="02020603050405020304" pitchFamily="18" charset="0"/>
              </a:rPr>
              <a:t> de </a:t>
            </a:r>
            <a:r>
              <a:rPr lang="en-GB" b="1" kern="100" dirty="0" err="1">
                <a:latin typeface="Calibri" panose="020F0502020204030204" pitchFamily="34" charset="0"/>
                <a:ea typeface="Calibri" panose="020F0502020204030204" pitchFamily="34" charset="0"/>
                <a:cs typeface="Times New Roman" panose="02020603050405020304" pitchFamily="18" charset="0"/>
              </a:rPr>
              <a:t>dificil</a:t>
            </a:r>
            <a:r>
              <a:rPr lang="en-GB" b="1" kern="100" dirty="0">
                <a:latin typeface="Calibri" panose="020F0502020204030204" pitchFamily="34" charset="0"/>
                <a:ea typeface="Calibri" panose="020F0502020204030204" pitchFamily="34" charset="0"/>
                <a:cs typeface="Times New Roman" panose="02020603050405020304" pitchFamily="18" charset="0"/>
              </a:rPr>
              <a:t> de </a:t>
            </a:r>
            <a:r>
              <a:rPr lang="en-GB" b="1" kern="100" dirty="0" err="1">
                <a:latin typeface="Calibri" panose="020F0502020204030204" pitchFamily="34" charset="0"/>
                <a:ea typeface="Calibri" panose="020F0502020204030204" pitchFamily="34" charset="0"/>
                <a:cs typeface="Times New Roman" panose="02020603050405020304" pitchFamily="18" charset="0"/>
              </a:rPr>
              <a:t>definit</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Dupa ANSI (American National Standards Institute, 1960) </a:t>
            </a:r>
            <a:r>
              <a:rPr lang="en-GB" kern="100" dirty="0" err="1">
                <a:latin typeface="Calibri" panose="020F0502020204030204" pitchFamily="34" charset="0"/>
                <a:ea typeface="Calibri" panose="020F0502020204030204" pitchFamily="34" charset="0"/>
                <a:cs typeface="Times New Roman" panose="02020603050405020304" pitchFamily="18" charset="0"/>
              </a:rPr>
              <a:t>înaltimea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tonala</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unui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sunet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pur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sau</a:t>
            </a:r>
            <a:r>
              <a:rPr lang="en-GB" kern="100" dirty="0">
                <a:latin typeface="Calibri" panose="020F0502020204030204" pitchFamily="34" charset="0"/>
                <a:ea typeface="Calibri" panose="020F0502020204030204" pitchFamily="34" charset="0"/>
                <a:cs typeface="Times New Roman" panose="02020603050405020304" pitchFamily="18" charset="0"/>
              </a:rPr>
              <a:t> complex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acel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atribut</a:t>
            </a:r>
            <a:r>
              <a:rPr lang="en-GB" kern="100" dirty="0">
                <a:latin typeface="Calibri" panose="020F0502020204030204" pitchFamily="34" charset="0"/>
                <a:ea typeface="Calibri" panose="020F0502020204030204" pitchFamily="34" charset="0"/>
                <a:cs typeface="Times New Roman" panose="02020603050405020304" pitchFamily="18" charset="0"/>
              </a:rPr>
              <a:t> al </a:t>
            </a:r>
            <a:r>
              <a:rPr lang="en-GB" kern="100" dirty="0" err="1">
                <a:latin typeface="Calibri" panose="020F0502020204030204" pitchFamily="34" charset="0"/>
                <a:ea typeface="Calibri" panose="020F0502020204030204" pitchFamily="34" charset="0"/>
                <a:cs typeface="Times New Roman" panose="02020603050405020304" pitchFamily="18" charset="0"/>
              </a:rPr>
              <a:t>senzatiei</a:t>
            </a:r>
            <a:r>
              <a:rPr lang="en-GB" kern="100" dirty="0">
                <a:latin typeface="Calibri" panose="020F0502020204030204" pitchFamily="34" charset="0"/>
                <a:ea typeface="Calibri" panose="020F0502020204030204" pitchFamily="34" charset="0"/>
                <a:cs typeface="Times New Roman" panose="02020603050405020304" pitchFamily="18" charset="0"/>
              </a:rPr>
              <a:t> auditive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termenii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caruia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sunetele</a:t>
            </a:r>
            <a:r>
              <a:rPr lang="en-GB" kern="100" dirty="0">
                <a:latin typeface="Calibri" panose="020F0502020204030204" pitchFamily="34" charset="0"/>
                <a:ea typeface="Calibri" panose="020F0502020204030204" pitchFamily="34" charset="0"/>
                <a:cs typeface="Times New Roman" panose="02020603050405020304" pitchFamily="18" charset="0"/>
              </a:rPr>
              <a:t> pot fi </a:t>
            </a:r>
            <a:r>
              <a:rPr lang="en-GB" kern="100" dirty="0" err="1">
                <a:latin typeface="Calibri" panose="020F0502020204030204" pitchFamily="34" charset="0"/>
                <a:ea typeface="Calibri" panose="020F0502020204030204" pitchFamily="34" charset="0"/>
                <a:cs typeface="Times New Roman" panose="02020603050405020304" pitchFamily="18" charset="0"/>
              </a:rPr>
              <a:t>ordonate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într</a:t>
            </a:r>
            <a:r>
              <a:rPr lang="en-GB" kern="100" dirty="0">
                <a:latin typeface="Calibri" panose="020F0502020204030204" pitchFamily="34" charset="0"/>
                <a:ea typeface="Calibri" panose="020F0502020204030204" pitchFamily="34" charset="0"/>
                <a:cs typeface="Times New Roman" panose="02020603050405020304" pitchFamily="18" charset="0"/>
              </a:rPr>
              <a:t>-o </a:t>
            </a:r>
            <a:r>
              <a:rPr lang="en-GB" kern="100" dirty="0" err="1">
                <a:latin typeface="Calibri" panose="020F0502020204030204" pitchFamily="34" charset="0"/>
                <a:ea typeface="Calibri" panose="020F0502020204030204" pitchFamily="34" charset="0"/>
                <a:cs typeface="Times New Roman" panose="02020603050405020304" pitchFamily="18" charset="0"/>
              </a:rPr>
              <a:t>scara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ce</a:t>
            </a:r>
            <a:r>
              <a:rPr lang="en-GB" kern="100" dirty="0">
                <a:latin typeface="Calibri" panose="020F0502020204030204" pitchFamily="34" charset="0"/>
                <a:ea typeface="Calibri" panose="020F0502020204030204" pitchFamily="34" charset="0"/>
                <a:cs typeface="Times New Roman" panose="02020603050405020304" pitchFamily="18" charset="0"/>
              </a:rPr>
              <a:t> se </a:t>
            </a:r>
            <a:r>
              <a:rPr lang="en-GB" kern="100" dirty="0" err="1">
                <a:latin typeface="Calibri" panose="020F0502020204030204" pitchFamily="34" charset="0"/>
                <a:ea typeface="Calibri" panose="020F0502020204030204" pitchFamily="34" charset="0"/>
                <a:cs typeface="Times New Roman" panose="02020603050405020304" pitchFamily="18" charset="0"/>
              </a:rPr>
              <a:t>întinde</a:t>
            </a:r>
            <a:r>
              <a:rPr lang="en-GB" kern="100" dirty="0">
                <a:latin typeface="Calibri" panose="020F0502020204030204" pitchFamily="34" charset="0"/>
                <a:ea typeface="Calibri" panose="020F0502020204030204" pitchFamily="34" charset="0"/>
                <a:cs typeface="Times New Roman" panose="02020603050405020304" pitchFamily="18" charset="0"/>
              </a:rPr>
              <a:t> de la </a:t>
            </a:r>
            <a:r>
              <a:rPr lang="en-GB" kern="100" dirty="0" err="1">
                <a:latin typeface="Calibri" panose="020F0502020204030204" pitchFamily="34" charset="0"/>
                <a:ea typeface="Calibri" panose="020F0502020204030204" pitchFamily="34" charset="0"/>
                <a:cs typeface="Times New Roman" panose="02020603050405020304" pitchFamily="18" charset="0"/>
              </a:rPr>
              <a:t>grav</a:t>
            </a:r>
            <a:r>
              <a:rPr lang="en-GB" kern="100" dirty="0">
                <a:latin typeface="Calibri" panose="020F0502020204030204" pitchFamily="34" charset="0"/>
                <a:ea typeface="Calibri" panose="020F0502020204030204" pitchFamily="34" charset="0"/>
                <a:cs typeface="Times New Roman" panose="02020603050405020304" pitchFamily="18" charset="0"/>
              </a:rPr>
              <a:t> la </a:t>
            </a:r>
            <a:r>
              <a:rPr lang="en-GB" kern="100" dirty="0" err="1">
                <a:latin typeface="Calibri" panose="020F0502020204030204" pitchFamily="34" charset="0"/>
                <a:ea typeface="Calibri" panose="020F0502020204030204" pitchFamily="34" charset="0"/>
                <a:cs typeface="Times New Roman" panose="02020603050405020304" pitchFamily="18" charset="0"/>
              </a:rPr>
              <a:t>înalt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asa</a:t>
            </a:r>
            <a:r>
              <a:rPr lang="en-GB" kern="100" dirty="0">
                <a:latin typeface="Calibri" panose="020F0502020204030204" pitchFamily="34" charset="0"/>
                <a:ea typeface="Calibri" panose="020F0502020204030204" pitchFamily="34" charset="0"/>
                <a:cs typeface="Times New Roman" panose="02020603050405020304" pitchFamily="18" charset="0"/>
              </a:rPr>
              <a:t> cum </a:t>
            </a:r>
            <a:r>
              <a:rPr lang="en-GB" kern="100" dirty="0" err="1">
                <a:latin typeface="Calibri" panose="020F0502020204030204" pitchFamily="34" charset="0"/>
                <a:ea typeface="Calibri" panose="020F0502020204030204" pitchFamily="34" charset="0"/>
                <a:cs typeface="Times New Roman" panose="02020603050405020304" pitchFamily="18" charset="0"/>
              </a:rPr>
              <a:t>ar</a:t>
            </a:r>
            <a:r>
              <a:rPr lang="en-GB" kern="100" dirty="0">
                <a:latin typeface="Calibri" panose="020F0502020204030204" pitchFamily="34" charset="0"/>
                <a:ea typeface="Calibri" panose="020F0502020204030204" pitchFamily="34" charset="0"/>
                <a:cs typeface="Times New Roman" panose="02020603050405020304" pitchFamily="18" charset="0"/>
              </a:rPr>
              <a:t> fi o </a:t>
            </a:r>
            <a:r>
              <a:rPr lang="en-GB" kern="100" dirty="0" err="1">
                <a:latin typeface="Calibri" panose="020F0502020204030204" pitchFamily="34" charset="0"/>
                <a:ea typeface="Calibri" panose="020F0502020204030204" pitchFamily="34" charset="0"/>
                <a:cs typeface="Times New Roman" panose="02020603050405020304" pitchFamily="18" charset="0"/>
              </a:rPr>
              <a:t>scara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muzicala</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Dupa AFNOR (1977) înaltimea tonala este: "caracterul senzatiei auditive asociat cu frecventa unui sunet periodic, care face sa se spuna ca un sunet este înalt sau grav, dupa cum aceasta frecventa este mai mare sau mai mica".</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În cazul sunetelor pure, Demany propune o alta definitie: " înaltimea tonala a unui sunet pur este atributul perceptiv al sunetului pe baza caruia este posibil sa i se gaseasca, prin ajustarea frecventei, un sunet pur pereche, care difera ca intensitate, astfel încât în final cele doua sunete sa nu difere decât prin taria sonora".</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Din toate aceste definitii rezulta ca </a:t>
            </a:r>
            <a:r>
              <a:rPr lang="ro-RO" i="1" kern="100" dirty="0">
                <a:latin typeface="Calibri" panose="020F0502020204030204" pitchFamily="34" charset="0"/>
                <a:ea typeface="Calibri" panose="020F0502020204030204" pitchFamily="34" charset="0"/>
                <a:cs typeface="Times New Roman" panose="02020603050405020304" pitchFamily="18" charset="0"/>
              </a:rPr>
              <a:t>înaltimea tonala</a:t>
            </a:r>
            <a:r>
              <a:rPr lang="ro-RO" kern="100" dirty="0">
                <a:latin typeface="Calibri" panose="020F0502020204030204" pitchFamily="34" charset="0"/>
                <a:ea typeface="Calibri" panose="020F0502020204030204" pitchFamily="34" charset="0"/>
                <a:cs typeface="Times New Roman" panose="02020603050405020304" pitchFamily="18" charset="0"/>
              </a:rPr>
              <a:t> a unui sunet este componenta senzatiei auditive asociata cu frecventa semnalului acustic, asa cum taria sonora este componenta asociata cu intensitatea acestuia. Aceasta componenta a senzatiei auditive este pe deplin aplicabila doar sunetelor muzicale. În cazul sunetelor neperiodice si impulsionale, din care este alcatuit în general mediul sonor înconjurator, senzatia de înaltime tonala nu apare foarte clar, chiar daca zgomotelor li se atribuie calificativele de grav sau înalt (ascutit).</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În cazul sunetelor complexe apare o alta componenta a senzatiei, strâns legata de înaltimea tonala, care reflecta compozitia spectrala a sunetului si care este numita </a:t>
            </a:r>
            <a:r>
              <a:rPr lang="ro-RO" i="1" kern="100" dirty="0">
                <a:latin typeface="Calibri" panose="020F0502020204030204" pitchFamily="34" charset="0"/>
                <a:ea typeface="Calibri" panose="020F0502020204030204" pitchFamily="34" charset="0"/>
                <a:cs typeface="Times New Roman" panose="02020603050405020304" pitchFamily="18" charset="0"/>
              </a:rPr>
              <a:t>timbru</a:t>
            </a:r>
            <a:r>
              <a:rPr lang="ro-RO" kern="1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Datorita gradului de complexitate pe care-l implica perceptia globala a mediului sonor înconjurator, în psihoacustica se prefera într-o prima aproximatie studiul componentelor acesteia, chiar daca o asemenea diviziune este artificiala.</a:t>
            </a:r>
          </a:p>
          <a:p>
            <a:endParaRPr lang="ro-RO" dirty="0"/>
          </a:p>
        </p:txBody>
      </p:sp>
    </p:spTree>
    <p:extLst>
      <p:ext uri="{BB962C8B-B14F-4D97-AF65-F5344CB8AC3E}">
        <p14:creationId xmlns:p14="http://schemas.microsoft.com/office/powerpoint/2010/main" val="722156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FE28-C6B3-3D8C-7E4D-FAD9ADE8138B}"/>
              </a:ext>
            </a:extLst>
          </p:cNvPr>
          <p:cNvSpPr>
            <a:spLocks noGrp="1"/>
          </p:cNvSpPr>
          <p:nvPr>
            <p:ph type="title"/>
          </p:nvPr>
        </p:nvSpPr>
        <p:spPr/>
        <p:txBody>
          <a:bodyPr>
            <a:normAutofit fontScale="90000"/>
          </a:bodyPr>
          <a:lstStyle/>
          <a:p>
            <a:r>
              <a:rPr lang="en-GB" b="1" kern="100" dirty="0" err="1">
                <a:latin typeface="Calibri" panose="020F0502020204030204" pitchFamily="34" charset="0"/>
                <a:ea typeface="Calibri" panose="020F0502020204030204" pitchFamily="34" charset="0"/>
                <a:cs typeface="Times New Roman" panose="02020603050405020304" pitchFamily="18" charset="0"/>
              </a:rPr>
              <a:t>Divizarea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spectrului</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sonor</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scari</a:t>
            </a:r>
            <a:r>
              <a:rPr lang="en-GB" b="1" kern="100" dirty="0">
                <a:latin typeface="Calibri" panose="020F0502020204030204" pitchFamily="34" charset="0"/>
                <a:ea typeface="Calibri" panose="020F0502020204030204" pitchFamily="34" charset="0"/>
                <a:cs typeface="Times New Roman" panose="02020603050405020304" pitchFamily="18" charset="0"/>
              </a:rPr>
              <a:t> de </a:t>
            </a:r>
            <a:r>
              <a:rPr lang="en-GB" b="1" kern="100" dirty="0" err="1">
                <a:latin typeface="Calibri" panose="020F0502020204030204" pitchFamily="34" charset="0"/>
                <a:ea typeface="Calibri" panose="020F0502020204030204" pitchFamily="34" charset="0"/>
                <a:cs typeface="Times New Roman" panose="02020603050405020304" pitchFamily="18" charset="0"/>
              </a:rPr>
              <a:t>înaltime</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tonala</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1F7B508F-1792-7D44-F50A-1D3DB7C0AF0F}"/>
              </a:ext>
            </a:extLst>
          </p:cNvPr>
          <p:cNvSpPr>
            <a:spLocks noGrp="1"/>
          </p:cNvSpPr>
          <p:nvPr>
            <p:ph idx="1"/>
          </p:nvPr>
        </p:nvSpPr>
        <p:spPr>
          <a:xfrm>
            <a:off x="990600" y="1567718"/>
            <a:ext cx="10515600" cy="4351338"/>
          </a:xfrm>
        </p:spPr>
        <p:txBody>
          <a:bodyPr>
            <a:normAutofit fontScale="62500" lnSpcReduction="20000"/>
          </a:bodyPr>
          <a:lstStyle/>
          <a:p>
            <a:pPr>
              <a:lnSpc>
                <a:spcPct val="107000"/>
              </a:lnSpc>
              <a:spcAft>
                <a:spcPts val="800"/>
              </a:spcAf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Exista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mai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multe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moduri</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împartire</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spectrului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bazate</a:t>
            </a:r>
            <a:r>
              <a:rPr lang="en-GB" kern="100" dirty="0">
                <a:latin typeface="Calibri" panose="020F0502020204030204" pitchFamily="34" charset="0"/>
                <a:ea typeface="Calibri" panose="020F0502020204030204" pitchFamily="34" charset="0"/>
                <a:cs typeface="Times New Roman" panose="02020603050405020304" pitchFamily="18" charset="0"/>
              </a:rPr>
              <a:t> fie pe </a:t>
            </a:r>
            <a:r>
              <a:rPr lang="en-GB" kern="100" dirty="0" err="1">
                <a:latin typeface="Calibri" panose="020F0502020204030204" pitchFamily="34" charset="0"/>
                <a:ea typeface="Calibri" panose="020F0502020204030204" pitchFamily="34" charset="0"/>
                <a:cs typeface="Times New Roman" panose="02020603050405020304" pitchFamily="18" charset="0"/>
              </a:rPr>
              <a:t>caracteristicile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fizice</a:t>
            </a:r>
            <a:r>
              <a:rPr lang="en-GB" kern="100" dirty="0">
                <a:latin typeface="Calibri" panose="020F0502020204030204" pitchFamily="34" charset="0"/>
                <a:ea typeface="Calibri" panose="020F0502020204030204" pitchFamily="34" charset="0"/>
                <a:cs typeface="Times New Roman" panose="02020603050405020304" pitchFamily="18" charset="0"/>
              </a:rPr>
              <a:t> ale </a:t>
            </a:r>
            <a:r>
              <a:rPr lang="en-GB" kern="100" dirty="0" err="1">
                <a:latin typeface="Calibri" panose="020F0502020204030204" pitchFamily="34" charset="0"/>
                <a:ea typeface="Calibri" panose="020F0502020204030204" pitchFamily="34" charset="0"/>
                <a:cs typeface="Times New Roman" panose="02020603050405020304" pitchFamily="18" charset="0"/>
              </a:rPr>
              <a:t>semnalului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acustic</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respectiv</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acestuia</a:t>
            </a:r>
            <a:r>
              <a:rPr lang="en-GB" kern="100" dirty="0">
                <a:latin typeface="Calibri" panose="020F0502020204030204" pitchFamily="34" charset="0"/>
                <a:ea typeface="Calibri" panose="020F0502020204030204" pitchFamily="34" charset="0"/>
                <a:cs typeface="Times New Roman" panose="02020603050405020304" pitchFamily="18" charset="0"/>
              </a:rPr>
              <a:t>, fie pe </a:t>
            </a:r>
            <a:r>
              <a:rPr lang="en-GB" kern="100" dirty="0" err="1">
                <a:latin typeface="Calibri" panose="020F0502020204030204" pitchFamily="34" charset="0"/>
                <a:ea typeface="Calibri" panose="020F0502020204030204" pitchFamily="34" charset="0"/>
                <a:cs typeface="Times New Roman" panose="02020603050405020304" pitchFamily="18" charset="0"/>
              </a:rPr>
              <a:t>senzatiile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provocate</a:t>
            </a:r>
            <a:r>
              <a:rPr lang="en-GB" kern="100" dirty="0">
                <a:latin typeface="Calibri" panose="020F0502020204030204" pitchFamily="34" charset="0"/>
                <a:ea typeface="Calibri" panose="020F0502020204030204" pitchFamily="34" charset="0"/>
                <a:cs typeface="Times New Roman" panose="02020603050405020304" pitchFamily="18" charset="0"/>
              </a:rPr>
              <a:t> la </a:t>
            </a:r>
            <a:r>
              <a:rPr lang="en-GB" kern="100" dirty="0" err="1">
                <a:latin typeface="Calibri" panose="020F0502020204030204" pitchFamily="34" charset="0"/>
                <a:ea typeface="Calibri" panose="020F0502020204030204" pitchFamily="34" charset="0"/>
                <a:cs typeface="Times New Roman" panose="02020603050405020304" pitchFamily="18" charset="0"/>
              </a:rPr>
              <a:t>nivelul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sistemului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auditiv</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O prima </a:t>
            </a:r>
            <a:r>
              <a:rPr lang="en-GB" kern="100" dirty="0" err="1">
                <a:latin typeface="Calibri" panose="020F0502020204030204" pitchFamily="34" charset="0"/>
                <a:ea typeface="Calibri" panose="020F0502020204030204" pitchFamily="34" charset="0"/>
                <a:cs typeface="Times New Roman" panose="02020603050405020304" pitchFamily="18" charset="0"/>
              </a:rPr>
              <a:t>divizare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elementara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bazata</a:t>
            </a:r>
            <a:r>
              <a:rPr lang="en-GB" kern="100" dirty="0">
                <a:latin typeface="Calibri" panose="020F0502020204030204" pitchFamily="34" charset="0"/>
                <a:ea typeface="Calibri" panose="020F0502020204030204" pitchFamily="34" charset="0"/>
                <a:cs typeface="Times New Roman" panose="02020603050405020304" pitchFamily="18" charset="0"/>
              </a:rPr>
              <a:t> pe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semnalului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urmatoarea</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 &lt; 150 Hz - grave extreme</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150 Hz </a:t>
            </a:r>
            <a:r>
              <a:rPr lang="en-GB" kern="100" baseline="-25000" dirty="0">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 400 Hz - grave</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400 Hz </a:t>
            </a:r>
            <a:r>
              <a:rPr lang="en-GB" kern="100" baseline="-25000" dirty="0">
                <a:latin typeface="Calibri" panose="020F0502020204030204" pitchFamily="34" charset="0"/>
                <a:ea typeface="Calibri" panose="020F0502020204030204" pitchFamily="34" charset="0"/>
                <a:cs typeface="Times New Roman" panose="02020603050405020304" pitchFamily="18" charset="0"/>
              </a:rPr>
              <a:t> </a:t>
            </a:r>
            <a:r>
              <a:rPr lang="ro-RO" kern="100" dirty="0">
                <a:latin typeface="Calibri" panose="020F0502020204030204" pitchFamily="34" charset="0"/>
                <a:ea typeface="Calibri" panose="020F0502020204030204" pitchFamily="34" charset="0"/>
                <a:cs typeface="Times New Roman" panose="02020603050405020304" pitchFamily="18" charset="0"/>
              </a:rPr>
              <a:t>1.500 Hz - medii</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1.500 Hz</a:t>
            </a:r>
            <a:r>
              <a:rPr lang="en-GB" kern="100" baseline="-25000" dirty="0">
                <a:latin typeface="Calibri" panose="020F0502020204030204" pitchFamily="34" charset="0"/>
                <a:ea typeface="Calibri" panose="020F0502020204030204" pitchFamily="34" charset="0"/>
                <a:cs typeface="Times New Roman" panose="02020603050405020304" pitchFamily="18" charset="0"/>
              </a:rPr>
              <a:t> </a:t>
            </a:r>
            <a:r>
              <a:rPr lang="ro-RO" kern="100" dirty="0">
                <a:latin typeface="Calibri" panose="020F0502020204030204" pitchFamily="34" charset="0"/>
                <a:ea typeface="Calibri" panose="020F0502020204030204" pitchFamily="34" charset="0"/>
                <a:cs typeface="Times New Roman" panose="02020603050405020304" pitchFamily="18" charset="0"/>
              </a:rPr>
              <a:t>3.500 Hz - înalte</a:t>
            </a: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 &gt; 3.500 Hz - </a:t>
            </a:r>
            <a:r>
              <a:rPr lang="en-GB" kern="100" dirty="0" err="1">
                <a:latin typeface="Calibri" panose="020F0502020204030204" pitchFamily="34" charset="0"/>
                <a:ea typeface="Calibri" panose="020F0502020204030204" pitchFamily="34" charset="0"/>
                <a:cs typeface="Times New Roman" panose="02020603050405020304" pitchFamily="18" charset="0"/>
              </a:rPr>
              <a:t>înalte</a:t>
            </a:r>
            <a:r>
              <a:rPr lang="en-GB" kern="100" dirty="0">
                <a:latin typeface="Calibri" panose="020F0502020204030204" pitchFamily="34" charset="0"/>
                <a:ea typeface="Calibri" panose="020F0502020204030204" pitchFamily="34" charset="0"/>
                <a:cs typeface="Times New Roman" panose="02020603050405020304" pitchFamily="18" charset="0"/>
              </a:rPr>
              <a:t> extreme</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Aceasta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împartire</a:t>
            </a:r>
            <a:r>
              <a:rPr lang="en-GB" kern="100" dirty="0">
                <a:latin typeface="Calibri" panose="020F0502020204030204" pitchFamily="34" charset="0"/>
                <a:ea typeface="Calibri" panose="020F0502020204030204" pitchFamily="34" charset="0"/>
                <a:cs typeface="Times New Roman" panose="02020603050405020304" pitchFamily="18" charset="0"/>
              </a:rPr>
              <a:t> nu tine </a:t>
            </a:r>
            <a:r>
              <a:rPr lang="en-GB" kern="100" dirty="0" err="1">
                <a:latin typeface="Calibri" panose="020F0502020204030204" pitchFamily="34" charset="0"/>
                <a:ea typeface="Calibri" panose="020F0502020204030204" pitchFamily="34" charset="0"/>
                <a:cs typeface="Times New Roman" panose="02020603050405020304" pitchFamily="18" charset="0"/>
              </a:rPr>
              <a:t>seama</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capacitatea</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discriminare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urechii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umane</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2333651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0F17-4A8E-CA43-910C-5FD820B0963B}"/>
              </a:ext>
            </a:extLst>
          </p:cNvPr>
          <p:cNvSpPr>
            <a:spLocks noGrp="1"/>
          </p:cNvSpPr>
          <p:nvPr>
            <p:ph type="title"/>
          </p:nvPr>
        </p:nvSpPr>
        <p:spPr/>
        <p:txBody>
          <a:bodyPr/>
          <a:lstStyle/>
          <a:p>
            <a:r>
              <a:rPr lang="en-GB" i="1" kern="100" dirty="0">
                <a:latin typeface="Calibri" panose="020F0502020204030204" pitchFamily="34" charset="0"/>
                <a:ea typeface="Calibri" panose="020F0502020204030204" pitchFamily="34" charset="0"/>
                <a:cs typeface="Times New Roman" panose="02020603050405020304" pitchFamily="18" charset="0"/>
              </a:rPr>
              <a:t>Intervale </a:t>
            </a:r>
            <a:r>
              <a:rPr lang="en-GB" i="1" kern="100" dirty="0" err="1">
                <a:latin typeface="Calibri" panose="020F0502020204030204" pitchFamily="34" charset="0"/>
                <a:ea typeface="Calibri" panose="020F0502020204030204" pitchFamily="34" charset="0"/>
                <a:cs typeface="Times New Roman" panose="02020603050405020304" pitchFamily="18" charset="0"/>
              </a:rPr>
              <a:t>muzicale</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E1737745-5609-E888-429A-8C16B6E7E06D}"/>
              </a:ext>
            </a:extLst>
          </p:cNvPr>
          <p:cNvSpPr>
            <a:spLocks noGrp="1"/>
          </p:cNvSpPr>
          <p:nvPr>
            <p:ph idx="1"/>
          </p:nvPr>
        </p:nvSpPr>
        <p:spPr>
          <a:xfrm>
            <a:off x="838200" y="1348740"/>
            <a:ext cx="10515600" cy="5144135"/>
          </a:xfrm>
        </p:spPr>
        <p:txBody>
          <a:bodyPr>
            <a:normAutofit fontScale="70000" lnSpcReduction="20000"/>
          </a:bodyPr>
          <a:lstStyle/>
          <a:p>
            <a:pPr>
              <a:lnSpc>
                <a:spcPct val="107000"/>
              </a:lnSpc>
              <a:spcAft>
                <a:spcPts val="800"/>
              </a:spcAf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muzica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înaltimea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tonala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caracterizata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prin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notele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gamelor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Muzica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occidentala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utilizeaza</a:t>
            </a:r>
            <a:r>
              <a:rPr lang="en-GB" kern="100" dirty="0">
                <a:latin typeface="Calibri" panose="020F0502020204030204" pitchFamily="34" charset="0"/>
                <a:ea typeface="Calibri" panose="020F0502020204030204" pitchFamily="34" charset="0"/>
                <a:cs typeface="Times New Roman" panose="02020603050405020304" pitchFamily="18" charset="0"/>
              </a:rPr>
              <a:t> ca </a:t>
            </a:r>
            <a:r>
              <a:rPr lang="en-GB" kern="100" dirty="0" err="1">
                <a:latin typeface="Calibri" panose="020F0502020204030204" pitchFamily="34" charset="0"/>
                <a:ea typeface="Calibri" panose="020F0502020204030204" pitchFamily="34" charset="0"/>
                <a:cs typeface="Times New Roman" panose="02020603050405020304" pitchFamily="18" charset="0"/>
              </a:rPr>
              <a:t>scara</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înaltime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tonala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gama</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cromatica</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temperata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bazata</a:t>
            </a:r>
            <a:r>
              <a:rPr lang="en-GB" kern="100" dirty="0">
                <a:latin typeface="Calibri" panose="020F0502020204030204" pitchFamily="34" charset="0"/>
                <a:ea typeface="Calibri" panose="020F0502020204030204" pitchFamily="34" charset="0"/>
                <a:cs typeface="Times New Roman" panose="02020603050405020304" pitchFamily="18" charset="0"/>
              </a:rPr>
              <a:t> pe </a:t>
            </a:r>
            <a:r>
              <a:rPr lang="en-GB" kern="100" dirty="0" err="1">
                <a:latin typeface="Calibri" panose="020F0502020204030204" pitchFamily="34" charset="0"/>
                <a:ea typeface="Calibri" panose="020F0502020204030204" pitchFamily="34" charset="0"/>
                <a:cs typeface="Times New Roman" panose="02020603050405020304" pitchFamily="18" charset="0"/>
              </a:rPr>
              <a:t>diviziunea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octave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octavei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12 </a:t>
            </a:r>
            <a:r>
              <a:rPr lang="en-GB" kern="100" dirty="0" err="1">
                <a:latin typeface="Calibri" panose="020F0502020204030204" pitchFamily="34" charset="0"/>
                <a:ea typeface="Calibri" panose="020F0502020204030204" pitchFamily="34" charset="0"/>
                <a:cs typeface="Times New Roman" panose="02020603050405020304" pitchFamily="18" charset="0"/>
              </a:rPr>
              <a:t>semitonuri</a:t>
            </a:r>
            <a:r>
              <a:rPr lang="en-GB" kern="100" dirty="0">
                <a:latin typeface="Calibri" panose="020F0502020204030204" pitchFamily="34" charset="0"/>
                <a:ea typeface="Calibri" panose="020F0502020204030204" pitchFamily="34" charset="0"/>
                <a:cs typeface="Times New Roman" panose="02020603050405020304" pitchFamily="18" charset="0"/>
              </a:rPr>
              <a:t> - </a:t>
            </a:r>
            <a:r>
              <a:rPr lang="en-GB" i="1" kern="100" dirty="0" err="1">
                <a:latin typeface="Calibri" panose="020F0502020204030204" pitchFamily="34" charset="0"/>
                <a:ea typeface="Calibri" panose="020F0502020204030204" pitchFamily="34" charset="0"/>
                <a:cs typeface="Times New Roman" panose="02020603050405020304" pitchFamily="18" charset="0"/>
              </a:rPr>
              <a:t>octava</a:t>
            </a:r>
            <a:r>
              <a:rPr lang="en-GB" i="1" kern="100" dirty="0">
                <a:latin typeface="Calibri" panose="020F0502020204030204" pitchFamily="34" charset="0"/>
                <a:ea typeface="Calibri" panose="020F0502020204030204" pitchFamily="34" charset="0"/>
                <a:cs typeface="Times New Roman" panose="02020603050405020304" pitchFamily="18" charset="0"/>
              </a:rPr>
              <a:t> armonica</a:t>
            </a:r>
            <a:r>
              <a:rPr lang="en-GB" kern="100" dirty="0">
                <a:latin typeface="Calibri" panose="020F0502020204030204" pitchFamily="34" charset="0"/>
                <a:ea typeface="Calibri" panose="020F0502020204030204" pitchFamily="34" charset="0"/>
                <a:cs typeface="Times New Roman" panose="02020603050405020304" pitchFamily="18" charset="0"/>
              </a:rPr>
              <a:t>. Cele 12 note ale </a:t>
            </a:r>
            <a:r>
              <a:rPr lang="en-GB" kern="100" dirty="0" err="1">
                <a:latin typeface="Calibri" panose="020F0502020204030204" pitchFamily="34" charset="0"/>
                <a:ea typeface="Calibri" panose="020F0502020204030204" pitchFamily="34" charset="0"/>
                <a:cs typeface="Times New Roman" panose="02020603050405020304" pitchFamily="18" charset="0"/>
              </a:rPr>
              <a:t>octavei</a:t>
            </a:r>
            <a:r>
              <a:rPr lang="en-GB" kern="100" dirty="0">
                <a:latin typeface="Calibri" panose="020F0502020204030204" pitchFamily="34" charset="0"/>
                <a:ea typeface="Calibri" panose="020F0502020204030204" pitchFamily="34" charset="0"/>
                <a:cs typeface="Times New Roman" panose="02020603050405020304" pitchFamily="18" charset="0"/>
              </a:rPr>
              <a:t>, separate </a:t>
            </a:r>
            <a:r>
              <a:rPr lang="en-GB" kern="100" dirty="0" err="1">
                <a:latin typeface="Calibri" panose="020F0502020204030204" pitchFamily="34" charset="0"/>
                <a:ea typeface="Calibri" panose="020F0502020204030204" pitchFamily="34" charset="0"/>
                <a:cs typeface="Times New Roman" panose="02020603050405020304" pitchFamily="18" charset="0"/>
              </a:rPr>
              <a:t>una</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cealalta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printr</a:t>
            </a:r>
            <a:r>
              <a:rPr lang="en-GB" kern="100" dirty="0">
                <a:latin typeface="Calibri" panose="020F0502020204030204" pitchFamily="34" charset="0"/>
                <a:ea typeface="Calibri" panose="020F0502020204030204" pitchFamily="34" charset="0"/>
                <a:cs typeface="Times New Roman" panose="02020603050405020304" pitchFamily="18" charset="0"/>
              </a:rPr>
              <a:t>-un </a:t>
            </a:r>
            <a:r>
              <a:rPr lang="en-GB" kern="100" dirty="0" err="1">
                <a:latin typeface="Calibri" panose="020F0502020204030204" pitchFamily="34" charset="0"/>
                <a:ea typeface="Calibri" panose="020F0502020204030204" pitchFamily="34" charset="0"/>
                <a:cs typeface="Times New Roman" panose="02020603050405020304" pitchFamily="18" charset="0"/>
              </a:rPr>
              <a:t>semiton</a:t>
            </a:r>
            <a:r>
              <a:rPr lang="en-GB" kern="100" dirty="0">
                <a:latin typeface="Calibri" panose="020F0502020204030204" pitchFamily="34" charset="0"/>
                <a:ea typeface="Calibri" panose="020F0502020204030204" pitchFamily="34" charset="0"/>
                <a:cs typeface="Times New Roman" panose="02020603050405020304" pitchFamily="18" charset="0"/>
              </a:rPr>
              <a:t>, au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frecventele</a:t>
            </a:r>
            <a:r>
              <a:rPr lang="en-GB" kern="100" dirty="0">
                <a:latin typeface="Calibri" panose="020F0502020204030204" pitchFamily="34" charset="0"/>
                <a:ea typeface="Calibri" panose="020F0502020204030204" pitchFamily="34" charset="0"/>
                <a:cs typeface="Times New Roman" panose="02020603050405020304" pitchFamily="18" charset="0"/>
              </a:rPr>
              <a:t> definite </a:t>
            </a:r>
            <a:r>
              <a:rPr lang="en-GB" kern="100" dirty="0" err="1">
                <a:latin typeface="Calibri" panose="020F0502020204030204" pitchFamily="34" charset="0"/>
                <a:ea typeface="Calibri" panose="020F0502020204030204" pitchFamily="34" charset="0"/>
                <a:cs typeface="Times New Roman" panose="02020603050405020304" pitchFamily="18" charset="0"/>
              </a:rPr>
              <a:t>matematic</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prin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relatia</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cu n = 1, 2, ..., 12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ro-MD" kern="100" baseline="-25000" dirty="0">
                <a:latin typeface="Calibri" panose="020F0502020204030204" pitchFamily="34" charset="0"/>
                <a:ea typeface="Calibri" panose="020F0502020204030204" pitchFamily="34" charset="0"/>
                <a:cs typeface="Times New Roman" panose="02020603050405020304" pitchFamily="18" charset="0"/>
              </a:rPr>
              <a:t> i/o</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primei</a:t>
            </a:r>
            <a:r>
              <a:rPr lang="en-GB" kern="100" dirty="0">
                <a:latin typeface="Calibri" panose="020F0502020204030204" pitchFamily="34" charset="0"/>
                <a:ea typeface="Calibri" panose="020F0502020204030204" pitchFamily="34" charset="0"/>
                <a:cs typeface="Times New Roman" panose="02020603050405020304" pitchFamily="18" charset="0"/>
              </a:rPr>
              <a:t> note a </a:t>
            </a:r>
            <a:r>
              <a:rPr lang="en-GB" kern="100" dirty="0" err="1">
                <a:latin typeface="Calibri" panose="020F0502020204030204" pitchFamily="34" charset="0"/>
                <a:ea typeface="Calibri" panose="020F0502020204030204" pitchFamily="34" charset="0"/>
                <a:cs typeface="Times New Roman" panose="02020603050405020304" pitchFamily="18" charset="0"/>
              </a:rPr>
              <a:t>octavei</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Începând cu anul 1953, frecventa notei </a:t>
            </a:r>
            <a:r>
              <a:rPr lang="ro-RO" i="1" kern="100" dirty="0">
                <a:latin typeface="Calibri" panose="020F0502020204030204" pitchFamily="34" charset="0"/>
                <a:ea typeface="Calibri" panose="020F0502020204030204" pitchFamily="34" charset="0"/>
                <a:cs typeface="Times New Roman" panose="02020603050405020304" pitchFamily="18" charset="0"/>
              </a:rPr>
              <a:t>la</a:t>
            </a:r>
            <a:r>
              <a:rPr lang="ro-RO" kern="100" dirty="0">
                <a:latin typeface="Calibri" panose="020F0502020204030204" pitchFamily="34" charset="0"/>
                <a:ea typeface="Calibri" panose="020F0502020204030204" pitchFamily="34" charset="0"/>
                <a:cs typeface="Times New Roman" panose="02020603050405020304" pitchFamily="18" charset="0"/>
              </a:rPr>
              <a:t> a octavei a treia (</a:t>
            </a:r>
            <a:r>
              <a:rPr lang="ro-RO" i="1" kern="100" dirty="0">
                <a:latin typeface="Calibri" panose="020F0502020204030204" pitchFamily="34" charset="0"/>
                <a:ea typeface="Calibri" panose="020F0502020204030204" pitchFamily="34" charset="0"/>
                <a:cs typeface="Times New Roman" panose="02020603050405020304" pitchFamily="18" charset="0"/>
              </a:rPr>
              <a:t>la</a:t>
            </a:r>
            <a:r>
              <a:rPr lang="ro-RO" i="1" kern="100" baseline="-25000" dirty="0">
                <a:latin typeface="Calibri" panose="020F0502020204030204" pitchFamily="34" charset="0"/>
                <a:ea typeface="Calibri" panose="020F0502020204030204" pitchFamily="34" charset="0"/>
                <a:cs typeface="Times New Roman" panose="02020603050405020304" pitchFamily="18" charset="0"/>
              </a:rPr>
              <a:t>3</a:t>
            </a:r>
            <a:r>
              <a:rPr lang="ro-RO" kern="100" dirty="0">
                <a:latin typeface="Calibri" panose="020F0502020204030204" pitchFamily="34" charset="0"/>
                <a:ea typeface="Calibri" panose="020F0502020204030204" pitchFamily="34" charset="0"/>
                <a:cs typeface="Times New Roman" panose="02020603050405020304" pitchFamily="18" charset="0"/>
              </a:rPr>
              <a:t>) este fixata la 440 Hz.</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Din punct de vedere psihoacustic, aceasta divizare este departe de posibilitatile de discriminare în frecventa ale urechii umane. Astfel, urechea poate sa discearna 620 trepte de înaltime tonala, în timp ce un pian are la dispozitie doar 85 de trepte.</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Desi utilizate pentru reprezentarea intensitatii tonale, octavele si cele 12 semitonuri nu reprezinta indici ai unei scari de senzatie, ci ai unei scari logaritmice de frecventa, respectiv ai unei scari de excitare (stimulare). Acest lucru se datoreaza faptului ca proportionalitatea dintre înaltimea tonala si logaritmul frecventei semnalului sonor se pastreaza numai pentru frecventele mai mici de 500 Hz. Deasupra acestei valori, înaltimea tonala creste mai lent decât frecventa.</a:t>
            </a:r>
          </a:p>
          <a:p>
            <a:endParaRPr lang="ro-RO" dirty="0"/>
          </a:p>
        </p:txBody>
      </p:sp>
      <p:pic>
        <p:nvPicPr>
          <p:cNvPr id="4" name="Picture 3">
            <a:extLst>
              <a:ext uri="{FF2B5EF4-FFF2-40B4-BE49-F238E27FC236}">
                <a16:creationId xmlns:a16="http://schemas.microsoft.com/office/drawing/2014/main" id="{7D92B781-D352-EE5C-B73D-5794CA8F8E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2790" y="2129473"/>
            <a:ext cx="1851116" cy="681990"/>
          </a:xfrm>
          <a:prstGeom prst="rect">
            <a:avLst/>
          </a:prstGeom>
          <a:noFill/>
          <a:ln>
            <a:noFill/>
          </a:ln>
        </p:spPr>
      </p:pic>
    </p:spTree>
    <p:extLst>
      <p:ext uri="{BB962C8B-B14F-4D97-AF65-F5344CB8AC3E}">
        <p14:creationId xmlns:p14="http://schemas.microsoft.com/office/powerpoint/2010/main" val="130046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345D-4C10-C4F8-A1C7-7C710CE9FECC}"/>
              </a:ext>
            </a:extLst>
          </p:cNvPr>
          <p:cNvSpPr>
            <a:spLocks noGrp="1"/>
          </p:cNvSpPr>
          <p:nvPr>
            <p:ph type="title"/>
          </p:nvPr>
        </p:nvSpPr>
        <p:spPr>
          <a:xfrm>
            <a:off x="838200" y="365125"/>
            <a:ext cx="10515600" cy="315913"/>
          </a:xfrm>
        </p:spPr>
        <p:txBody>
          <a:bodyPr>
            <a:normAutofit fontScale="90000"/>
          </a:bodyPr>
          <a:lstStyle/>
          <a:p>
            <a:endParaRPr lang="ro-RO" dirty="0"/>
          </a:p>
        </p:txBody>
      </p:sp>
      <p:sp>
        <p:nvSpPr>
          <p:cNvPr id="3" name="Content Placeholder 2">
            <a:extLst>
              <a:ext uri="{FF2B5EF4-FFF2-40B4-BE49-F238E27FC236}">
                <a16:creationId xmlns:a16="http://schemas.microsoft.com/office/drawing/2014/main" id="{C826ABB6-EE4D-8FEC-03E6-8F73734A8634}"/>
              </a:ext>
            </a:extLst>
          </p:cNvPr>
          <p:cNvSpPr>
            <a:spLocks noGrp="1"/>
          </p:cNvSpPr>
          <p:nvPr>
            <p:ph idx="1"/>
          </p:nvPr>
        </p:nvSpPr>
        <p:spPr>
          <a:xfrm>
            <a:off x="838200" y="937261"/>
            <a:ext cx="10515600" cy="5239702"/>
          </a:xfrm>
        </p:spPr>
        <p:txBody>
          <a:bodyPr>
            <a:normAutofit fontScale="77500" lnSpcReduction="20000"/>
          </a:bodyPr>
          <a:lstStyle/>
          <a:p>
            <a:pPr>
              <a:lnSpc>
                <a:spcPct val="107000"/>
              </a:lnSpc>
              <a:spcAft>
                <a:spcPts val="800"/>
              </a:spcAf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Unitatea</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înaltime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tonala</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permite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descrierea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intervalelor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muzicale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a:latin typeface="Calibri" panose="020F0502020204030204" pitchFamily="34" charset="0"/>
                <a:ea typeface="Calibri" panose="020F0502020204030204" pitchFamily="34" charset="0"/>
                <a:cs typeface="Times New Roman" panose="02020603050405020304" pitchFamily="18" charset="0"/>
              </a:rPr>
              <a:t>Savart</a:t>
            </a:r>
            <a:r>
              <a:rPr lang="en-GB" kern="100" dirty="0">
                <a:latin typeface="Calibri" panose="020F0502020204030204" pitchFamily="34" charset="0"/>
                <a:ea typeface="Calibri" panose="020F0502020204030204" pitchFamily="34" charset="0"/>
                <a:cs typeface="Times New Roman" panose="02020603050405020304" pitchFamily="18" charset="0"/>
              </a:rPr>
              <a:t>-ul. </a:t>
            </a:r>
            <a:r>
              <a:rPr lang="en-GB" kern="100" dirty="0" err="1">
                <a:latin typeface="Calibri" panose="020F0502020204030204" pitchFamily="34" charset="0"/>
                <a:ea typeface="Calibri" panose="020F0502020204030204" pitchFamily="34" charset="0"/>
                <a:cs typeface="Times New Roman" panose="02020603050405020304" pitchFamily="18" charset="0"/>
              </a:rPr>
              <a:t>Valoarea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exprimata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Savart, a </a:t>
            </a:r>
            <a:r>
              <a:rPr lang="en-GB" kern="100" dirty="0" err="1">
                <a:latin typeface="Calibri" panose="020F0502020204030204" pitchFamily="34" charset="0"/>
                <a:ea typeface="Calibri" panose="020F0502020204030204" pitchFamily="34" charset="0"/>
                <a:cs typeface="Times New Roman" panose="02020603050405020304" pitchFamily="18" charset="0"/>
              </a:rPr>
              <a:t>unui</a:t>
            </a:r>
            <a:r>
              <a:rPr lang="en-GB" kern="100" dirty="0">
                <a:latin typeface="Calibri" panose="020F0502020204030204" pitchFamily="34" charset="0"/>
                <a:ea typeface="Calibri" panose="020F0502020204030204" pitchFamily="34" charset="0"/>
                <a:cs typeface="Times New Roman" panose="02020603050405020304" pitchFamily="18" charset="0"/>
              </a:rPr>
              <a:t> interval </a:t>
            </a:r>
            <a:r>
              <a:rPr lang="en-GB" kern="100" dirty="0" err="1">
                <a:latin typeface="Calibri" panose="020F0502020204030204" pitchFamily="34" charset="0"/>
                <a:ea typeface="Calibri" panose="020F0502020204030204" pitchFamily="34" charset="0"/>
                <a:cs typeface="Times New Roman" panose="02020603050405020304" pitchFamily="18" charset="0"/>
              </a:rPr>
              <a:t>între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doua</a:t>
            </a:r>
            <a:r>
              <a:rPr lang="en-GB" kern="100" dirty="0">
                <a:latin typeface="Calibri" panose="020F0502020204030204" pitchFamily="34" charset="0"/>
                <a:ea typeface="Calibri" panose="020F0502020204030204" pitchFamily="34" charset="0"/>
                <a:cs typeface="Times New Roman" panose="02020603050405020304" pitchFamily="18" charset="0"/>
              </a:rPr>
              <a:t> note de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frecvente</a:t>
            </a:r>
            <a:r>
              <a:rPr lang="en-GB" kern="100" baseline="-25000" dirty="0">
                <a:latin typeface="Calibri" panose="020F0502020204030204" pitchFamily="34" charset="0"/>
                <a:ea typeface="Calibri" panose="020F0502020204030204" pitchFamily="34" charset="0"/>
                <a:cs typeface="Times New Roman" panose="02020603050405020304" pitchFamily="18" charset="0"/>
              </a:rPr>
              <a:t> </a:t>
            </a:r>
            <a:r>
              <a:rPr lang="el-GR" kern="100" baseline="-25000" dirty="0">
                <a:latin typeface="Calibri" panose="020F0502020204030204" pitchFamily="34" charset="0"/>
                <a:ea typeface="Calibri" panose="020F0502020204030204" pitchFamily="34" charset="0"/>
                <a:cs typeface="Times New Roman" panose="02020603050405020304" pitchFamily="18" charset="0"/>
              </a:rPr>
              <a:t>ν</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baseline="-25000" dirty="0">
                <a:latin typeface="Calibri" panose="020F0502020204030204" pitchFamily="34" charset="0"/>
                <a:ea typeface="Calibri" panose="020F0502020204030204" pitchFamily="34" charset="0"/>
                <a:cs typeface="Times New Roman" panose="02020603050405020304" pitchFamily="18" charset="0"/>
              </a:rPr>
              <a:t> </a:t>
            </a:r>
            <a:r>
              <a:rPr lang="el-GR" kern="100" baseline="-25000" dirty="0">
                <a:latin typeface="Calibri" panose="020F0502020204030204" pitchFamily="34" charset="0"/>
                <a:ea typeface="Calibri" panose="020F0502020204030204" pitchFamily="34" charset="0"/>
                <a:cs typeface="Times New Roman" panose="02020603050405020304" pitchFamily="18" charset="0"/>
              </a:rPr>
              <a:t>ν</a:t>
            </a:r>
            <a:r>
              <a:rPr lang="en-GB" kern="100" baseline="-25000" dirty="0">
                <a:latin typeface="Calibri" panose="020F0502020204030204" pitchFamily="34" charset="0"/>
                <a:ea typeface="Calibri" panose="020F0502020204030204" pitchFamily="34" charset="0"/>
                <a:cs typeface="Times New Roman" panose="02020603050405020304" pitchFamily="18" charset="0"/>
              </a:rPr>
              <a: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data de </a:t>
            </a:r>
            <a:r>
              <a:rPr lang="en-GB" kern="100" dirty="0" err="1">
                <a:latin typeface="Calibri" panose="020F0502020204030204" pitchFamily="34" charset="0"/>
                <a:ea typeface="Calibri" panose="020F0502020204030204" pitchFamily="34" charset="0"/>
                <a:cs typeface="Times New Roman" panose="02020603050405020304" pitchFamily="18" charset="0"/>
              </a:rPr>
              <a:t>relatia</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                              Savart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Daca se considera intervalul de o octava,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ro-RO" kern="100" baseline="-25000" dirty="0">
                <a:latin typeface="Calibri" panose="020F0502020204030204" pitchFamily="34" charset="0"/>
                <a:ea typeface="Calibri" panose="020F0502020204030204" pitchFamily="34" charset="0"/>
                <a:cs typeface="Times New Roman" panose="02020603050405020304" pitchFamily="18" charset="0"/>
              </a:rPr>
              <a:t> </a:t>
            </a:r>
            <a:r>
              <a:rPr lang="ro-RO" kern="100" dirty="0">
                <a:latin typeface="Calibri" panose="020F0502020204030204" pitchFamily="34" charset="0"/>
                <a:ea typeface="Calibri" panose="020F0502020204030204" pitchFamily="34" charset="0"/>
                <a:cs typeface="Times New Roman" panose="02020603050405020304" pitchFamily="18" charset="0"/>
              </a:rPr>
              <a:t>, si în acest caz se poate scrie:</a:t>
            </a: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                                             Savart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Astfel, scara fizica de înaltime tonala are la baza frecventa si octava armonica.</a:t>
            </a:r>
          </a:p>
          <a:p>
            <a:pPr>
              <a:lnSpc>
                <a:spcPct val="107000"/>
              </a:lnSpc>
              <a:spcAft>
                <a:spcPts val="800"/>
              </a:spcAft>
              <a:buNone/>
            </a:pPr>
            <a:r>
              <a:rPr lang="en-GB" b="1" i="1" kern="100" dirty="0" err="1">
                <a:latin typeface="Calibri" panose="020F0502020204030204" pitchFamily="34" charset="0"/>
                <a:ea typeface="Calibri" panose="020F0502020204030204" pitchFamily="34" charset="0"/>
                <a:cs typeface="Times New Roman" panose="02020603050405020304" pitchFamily="18" charset="0"/>
              </a:rPr>
              <a:t>Scari</a:t>
            </a:r>
            <a:r>
              <a:rPr lang="en-GB" b="1" i="1" kern="100" dirty="0">
                <a:latin typeface="Calibri" panose="020F0502020204030204" pitchFamily="34" charset="0"/>
                <a:ea typeface="Calibri" panose="020F0502020204030204" pitchFamily="34" charset="0"/>
                <a:cs typeface="Times New Roman" panose="02020603050405020304" pitchFamily="18" charset="0"/>
              </a:rPr>
              <a:t> de </a:t>
            </a:r>
            <a:r>
              <a:rPr lang="en-GB" b="1" i="1" kern="100" dirty="0" err="1">
                <a:latin typeface="Calibri" panose="020F0502020204030204" pitchFamily="34" charset="0"/>
                <a:ea typeface="Calibri" panose="020F0502020204030204" pitchFamily="34" charset="0"/>
                <a:cs typeface="Times New Roman" panose="02020603050405020304" pitchFamily="18" charset="0"/>
              </a:rPr>
              <a:t>senzatie</a:t>
            </a:r>
            <a:r>
              <a:rPr lang="en-GB" b="1" i="1" kern="100" dirty="0">
                <a:latin typeface="Calibri" panose="020F0502020204030204" pitchFamily="34" charset="0"/>
                <a:ea typeface="Calibri" panose="020F0502020204030204" pitchFamily="34" charset="0"/>
                <a:cs typeface="Times New Roman" panose="02020603050405020304" pitchFamily="18" charset="0"/>
              </a:rPr>
              <a:t>. Mel-ul </a:t>
            </a:r>
            <a:r>
              <a:rPr lang="en-GB" b="1" i="1" kern="100" dirty="0" err="1">
                <a:latin typeface="Calibri" panose="020F0502020204030204" pitchFamily="34" charset="0"/>
                <a:ea typeface="Calibri" panose="020F0502020204030204" pitchFamily="34" charset="0"/>
                <a:cs typeface="Times New Roman" panose="02020603050405020304" pitchFamily="18" charset="0"/>
              </a:rPr>
              <a:t>si</a:t>
            </a:r>
            <a:r>
              <a:rPr lang="en-GB" b="1" i="1" kern="100" dirty="0">
                <a:latin typeface="Calibri" panose="020F0502020204030204" pitchFamily="34" charset="0"/>
                <a:ea typeface="Calibri" panose="020F0502020204030204" pitchFamily="34" charset="0"/>
                <a:cs typeface="Times New Roman" panose="02020603050405020304" pitchFamily="18" charset="0"/>
              </a:rPr>
              <a:t> bark-ul</a:t>
            </a:r>
            <a:endParaRPr lang="ro-RO" b="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În mod analog cu alcatuirea unei scari de senzatie pentru aprecierea tariei sonore, scara sonilor, s-a stabilit o scara de senzatie pentru masurarea înaltimii tonale. Aceasta este </a:t>
            </a:r>
            <a:r>
              <a:rPr lang="ro-RO" i="1" kern="100" dirty="0">
                <a:latin typeface="Calibri" panose="020F0502020204030204" pitchFamily="34" charset="0"/>
                <a:ea typeface="Calibri" panose="020F0502020204030204" pitchFamily="34" charset="0"/>
                <a:cs typeface="Times New Roman" panose="02020603050405020304" pitchFamily="18" charset="0"/>
              </a:rPr>
              <a:t>scara de meli</a:t>
            </a:r>
            <a:r>
              <a:rPr lang="ro-RO" kern="100" dirty="0">
                <a:latin typeface="Calibri" panose="020F0502020204030204" pitchFamily="34" charset="0"/>
                <a:ea typeface="Calibri" panose="020F0502020204030204" pitchFamily="34" charset="0"/>
                <a:cs typeface="Times New Roman" panose="02020603050405020304" pitchFamily="18" charset="0"/>
              </a:rPr>
              <a:t>, care a fost obtinuta prin trasarea experimentala a curbei care reprezinta variatiile de înaltime tonala în functie de frecventa.</a:t>
            </a:r>
          </a:p>
          <a:p>
            <a:endParaRPr lang="ro-RO" dirty="0"/>
          </a:p>
        </p:txBody>
      </p:sp>
      <p:pic>
        <p:nvPicPr>
          <p:cNvPr id="4" name="Picture 3">
            <a:extLst>
              <a:ext uri="{FF2B5EF4-FFF2-40B4-BE49-F238E27FC236}">
                <a16:creationId xmlns:a16="http://schemas.microsoft.com/office/drawing/2014/main" id="{5AE4E7E8-4FEB-096D-8C20-A40FCEDA11E8}"/>
              </a:ext>
            </a:extLst>
          </p:cNvPr>
          <p:cNvPicPr>
            <a:picLocks noChangeAspect="1"/>
          </p:cNvPicPr>
          <p:nvPr/>
        </p:nvPicPr>
        <p:blipFill>
          <a:blip r:embed="rId2"/>
          <a:stretch>
            <a:fillRect/>
          </a:stretch>
        </p:blipFill>
        <p:spPr>
          <a:xfrm>
            <a:off x="422110" y="1668780"/>
            <a:ext cx="2342044" cy="1040909"/>
          </a:xfrm>
          <a:prstGeom prst="rect">
            <a:avLst/>
          </a:prstGeom>
        </p:spPr>
      </p:pic>
      <p:pic>
        <p:nvPicPr>
          <p:cNvPr id="5" name="Picture 4">
            <a:extLst>
              <a:ext uri="{FF2B5EF4-FFF2-40B4-BE49-F238E27FC236}">
                <a16:creationId xmlns:a16="http://schemas.microsoft.com/office/drawing/2014/main" id="{5D37C40C-12A7-8B04-1368-32D90534DBFF}"/>
              </a:ext>
            </a:extLst>
          </p:cNvPr>
          <p:cNvPicPr>
            <a:picLocks noChangeAspect="1"/>
          </p:cNvPicPr>
          <p:nvPr/>
        </p:nvPicPr>
        <p:blipFill>
          <a:blip r:embed="rId3"/>
          <a:stretch>
            <a:fillRect/>
          </a:stretch>
        </p:blipFill>
        <p:spPr>
          <a:xfrm>
            <a:off x="5520391" y="2439937"/>
            <a:ext cx="1538586" cy="539503"/>
          </a:xfrm>
          <a:prstGeom prst="rect">
            <a:avLst/>
          </a:prstGeom>
        </p:spPr>
      </p:pic>
      <p:pic>
        <p:nvPicPr>
          <p:cNvPr id="6" name="Picture 5">
            <a:extLst>
              <a:ext uri="{FF2B5EF4-FFF2-40B4-BE49-F238E27FC236}">
                <a16:creationId xmlns:a16="http://schemas.microsoft.com/office/drawing/2014/main" id="{F1D14C8D-C6ED-52DA-83D1-4455385B9E59}"/>
              </a:ext>
            </a:extLst>
          </p:cNvPr>
          <p:cNvPicPr>
            <a:picLocks noChangeAspect="1"/>
          </p:cNvPicPr>
          <p:nvPr/>
        </p:nvPicPr>
        <p:blipFill>
          <a:blip r:embed="rId4"/>
          <a:stretch>
            <a:fillRect/>
          </a:stretch>
        </p:blipFill>
        <p:spPr>
          <a:xfrm>
            <a:off x="422110" y="2872766"/>
            <a:ext cx="3002535" cy="568442"/>
          </a:xfrm>
          <a:prstGeom prst="rect">
            <a:avLst/>
          </a:prstGeom>
        </p:spPr>
      </p:pic>
    </p:spTree>
    <p:extLst>
      <p:ext uri="{BB962C8B-B14F-4D97-AF65-F5344CB8AC3E}">
        <p14:creationId xmlns:p14="http://schemas.microsoft.com/office/powerpoint/2010/main" val="2619803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CB4C7-10C9-BA27-9D54-C3F0436E4A69}"/>
              </a:ext>
            </a:extLst>
          </p:cNvPr>
          <p:cNvSpPr>
            <a:spLocks noGrp="1"/>
          </p:cNvSpPr>
          <p:nvPr>
            <p:ph type="title"/>
          </p:nvPr>
        </p:nvSpPr>
        <p:spPr/>
        <p:txBody>
          <a:bodyPr>
            <a:normAutofit fontScale="90000"/>
          </a:bodyPr>
          <a:lstStyle/>
          <a:p>
            <a:r>
              <a:rPr lang="en-GB" b="1" kern="100" dirty="0">
                <a:latin typeface="Calibri" panose="020F0502020204030204" pitchFamily="34" charset="0"/>
                <a:ea typeface="Calibri" panose="020F0502020204030204" pitchFamily="34" charset="0"/>
                <a:cs typeface="Times New Roman" panose="02020603050405020304" pitchFamily="18" charset="0"/>
              </a:rPr>
              <a:t>TIMBRUL </a:t>
            </a:r>
            <a:r>
              <a:rPr lang="en-GB" b="1" kern="100" dirty="0" err="1">
                <a:latin typeface="Calibri" panose="020F0502020204030204" pitchFamily="34" charset="0"/>
                <a:ea typeface="Calibri" panose="020F0502020204030204" pitchFamily="34" charset="0"/>
                <a:cs typeface="Times New Roman" panose="02020603050405020304" pitchFamily="18" charset="0"/>
              </a:rPr>
              <a:t>sI</a:t>
            </a:r>
            <a:r>
              <a:rPr lang="en-GB" b="1" kern="100" dirty="0">
                <a:latin typeface="Calibri" panose="020F0502020204030204" pitchFamily="34" charset="0"/>
                <a:ea typeface="Calibri" panose="020F0502020204030204" pitchFamily="34" charset="0"/>
                <a:cs typeface="Times New Roman" panose="02020603050405020304" pitchFamily="18" charset="0"/>
              </a:rPr>
              <a:t> ÎNĂLŢIMEA TONALĂ A SUNETELOR COMPLEXE</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9F8F9B2E-6024-E036-09BC-1954338BFC8D}"/>
              </a:ext>
            </a:extLst>
          </p:cNvPr>
          <p:cNvSpPr>
            <a:spLocks noGrp="1"/>
          </p:cNvSpPr>
          <p:nvPr>
            <p:ph idx="1"/>
          </p:nvPr>
        </p:nvSpPr>
        <p:spPr/>
        <p:txBody>
          <a:bodyPr>
            <a:normAutofit lnSpcReduction="10000"/>
          </a:bodyPr>
          <a:lstStyle/>
          <a:p>
            <a:r>
              <a:rPr lang="ro-RO" dirty="0">
                <a:latin typeface="Calibri" panose="020F0502020204030204" pitchFamily="34" charset="0"/>
                <a:ea typeface="Calibri" panose="020F0502020204030204" pitchFamily="34" charset="0"/>
                <a:cs typeface="Times New Roman" panose="02020603050405020304" pitchFamily="18" charset="0"/>
              </a:rPr>
              <a:t>Sunetele mediului înconjurator care pot produce în sistemul auditiv uman o senzatie de înaltime tonala sunt, în marea lor majoritate, sunete complexe si periodice sau cvasiperiodice. Dintre acestea fac parte vocalele si sunetele produse de cea mai mare parte a instrumentelor muzicale. Sunetele complexe periodice pot fi descrise, pe baza teoremei lui Fourier, ca o suma de sunete pure ale caror frecvente, numite armonice, sunt multipli întregi ai unei frecvente numita frecventa fundamentala. Daca se noteaza </a:t>
            </a:r>
            <a:r>
              <a:rPr lang="ro-RO" kern="100" dirty="0">
                <a:latin typeface="Calibri" panose="020F0502020204030204" pitchFamily="34" charset="0"/>
                <a:ea typeface="Calibri" panose="020F0502020204030204" pitchFamily="34" charset="0"/>
                <a:cs typeface="Times New Roman" panose="02020603050405020304" pitchFamily="18" charset="0"/>
              </a:rPr>
              <a:t>frecventa fundamentala cu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l-GR" kern="100" dirty="0">
                <a:latin typeface="Calibri" panose="020F0502020204030204" pitchFamily="34" charset="0"/>
                <a:ea typeface="Calibri" panose="020F0502020204030204" pitchFamily="34" charset="0"/>
                <a:cs typeface="Times New Roman" panose="02020603050405020304" pitchFamily="18" charset="0"/>
              </a:rPr>
              <a:t>ν</a:t>
            </a:r>
            <a:r>
              <a:rPr lang="en-GB" kern="100" dirty="0">
                <a:latin typeface="Calibri" panose="020F0502020204030204" pitchFamily="34" charset="0"/>
                <a:ea typeface="Calibri" panose="020F0502020204030204" pitchFamily="34" charset="0"/>
                <a:cs typeface="Times New Roman" panose="02020603050405020304" pitchFamily="18" charset="0"/>
              </a:rPr>
              <a:t> = 1/T               </a:t>
            </a:r>
            <a:r>
              <a:rPr lang="ro-RO" kern="100" baseline="-25000" dirty="0">
                <a:latin typeface="Calibri" panose="020F0502020204030204" pitchFamily="34" charset="0"/>
                <a:ea typeface="Calibri" panose="020F0502020204030204" pitchFamily="34" charset="0"/>
                <a:cs typeface="Times New Roman" panose="02020603050405020304" pitchFamily="18" charset="0"/>
              </a:rPr>
              <a:t> </a:t>
            </a:r>
            <a:r>
              <a:rPr lang="ro-RO" kern="100" dirty="0">
                <a:latin typeface="Calibri" panose="020F0502020204030204" pitchFamily="34" charset="0"/>
                <a:ea typeface="Calibri" panose="020F0502020204030204" pitchFamily="34" charset="0"/>
                <a:cs typeface="Times New Roman" panose="02020603050405020304" pitchFamily="18" charset="0"/>
              </a:rPr>
              <a:t>, unde T este perioada sunetului complex, armonicele vor avea frecventele </a:t>
            </a:r>
            <a:r>
              <a:rPr lang="en-GB" kern="100" dirty="0">
                <a:latin typeface="Calibri" panose="020F0502020204030204" pitchFamily="34" charset="0"/>
                <a:ea typeface="Calibri" panose="020F0502020204030204" pitchFamily="34" charset="0"/>
                <a:cs typeface="Times New Roman" panose="02020603050405020304" pitchFamily="18" charset="0"/>
              </a:rPr>
              <a:t>n</a:t>
            </a:r>
            <a:r>
              <a:rPr lang="el-GR" kern="100" dirty="0">
                <a:latin typeface="Calibri" panose="020F0502020204030204" pitchFamily="34" charset="0"/>
                <a:ea typeface="Calibri" panose="020F0502020204030204" pitchFamily="34" charset="0"/>
                <a:cs typeface="Times New Roman" panose="02020603050405020304" pitchFamily="18" charset="0"/>
              </a:rPr>
              <a:t>ν</a:t>
            </a:r>
            <a:r>
              <a:rPr lang="ro-RO" kern="100" baseline="-25000" dirty="0">
                <a:latin typeface="Calibri" panose="020F0502020204030204" pitchFamily="34" charset="0"/>
                <a:ea typeface="Calibri" panose="020F0502020204030204" pitchFamily="34" charset="0"/>
                <a:cs typeface="Times New Roman" panose="02020603050405020304" pitchFamily="18" charset="0"/>
              </a:rPr>
              <a:t> </a:t>
            </a:r>
            <a:r>
              <a:rPr lang="ro-RO" kern="100" dirty="0">
                <a:latin typeface="Calibri" panose="020F0502020204030204" pitchFamily="34" charset="0"/>
                <a:ea typeface="Calibri" panose="020F0502020204030204" pitchFamily="34" charset="0"/>
                <a:cs typeface="Times New Roman" panose="02020603050405020304" pitchFamily="18" charset="0"/>
              </a:rPr>
              <a:t>, cu n numar întreg. Asemenea sunete complexe sunt numite </a:t>
            </a:r>
            <a:r>
              <a:rPr lang="ro-RO" i="1" kern="100" dirty="0">
                <a:latin typeface="Calibri" panose="020F0502020204030204" pitchFamily="34" charset="0"/>
                <a:ea typeface="Calibri" panose="020F0502020204030204" pitchFamily="34" charset="0"/>
                <a:cs typeface="Times New Roman" panose="02020603050405020304" pitchFamily="18" charset="0"/>
              </a:rPr>
              <a:t>sunete armonice</a:t>
            </a:r>
            <a:r>
              <a:rPr lang="ro-RO" kern="100" dirty="0">
                <a:latin typeface="Calibri" panose="020F0502020204030204" pitchFamily="34" charset="0"/>
                <a:ea typeface="Calibri" panose="020F0502020204030204" pitchFamily="34" charset="0"/>
                <a:cs typeface="Times New Roman" panose="02020603050405020304" pitchFamily="18" charset="0"/>
              </a:rPr>
              <a:t>, celelalte fiind </a:t>
            </a:r>
            <a:r>
              <a:rPr lang="ro-RO" i="1" kern="100" dirty="0">
                <a:latin typeface="Calibri" panose="020F0502020204030204" pitchFamily="34" charset="0"/>
                <a:ea typeface="Calibri" panose="020F0502020204030204" pitchFamily="34" charset="0"/>
                <a:cs typeface="Times New Roman" panose="02020603050405020304" pitchFamily="18" charset="0"/>
              </a:rPr>
              <a:t>sunete inarmonice (anarmonice)</a:t>
            </a:r>
            <a:r>
              <a:rPr lang="ro-RO" kern="100" dirty="0">
                <a:latin typeface="Calibri" panose="020F0502020204030204" pitchFamily="34" charset="0"/>
                <a:ea typeface="Calibri" panose="020F0502020204030204" pitchFamily="34" charset="0"/>
                <a:cs typeface="Times New Roman" panose="02020603050405020304" pitchFamily="18" charset="0"/>
              </a:rPr>
              <a:t>.</a:t>
            </a:r>
          </a:p>
          <a:p>
            <a:endParaRPr lang="ro-RO" dirty="0"/>
          </a:p>
        </p:txBody>
      </p:sp>
    </p:spTree>
    <p:extLst>
      <p:ext uri="{BB962C8B-B14F-4D97-AF65-F5344CB8AC3E}">
        <p14:creationId xmlns:p14="http://schemas.microsoft.com/office/powerpoint/2010/main" val="10799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C680-4B87-71B8-41DF-1A0F914C8023}"/>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32554787-4040-6D7A-E23C-73C5F5985988}"/>
              </a:ext>
            </a:extLst>
          </p:cNvPr>
          <p:cNvSpPr>
            <a:spLocks noGrp="1"/>
          </p:cNvSpPr>
          <p:nvPr>
            <p:ph idx="1"/>
          </p:nvPr>
        </p:nvSpPr>
        <p:spPr/>
        <p:txBody>
          <a:bodyPr/>
          <a:lstStyle/>
          <a:p>
            <a:r>
              <a:rPr lang="ro-RO" kern="100" dirty="0">
                <a:latin typeface="Calibri" panose="020F0502020204030204" pitchFamily="34" charset="0"/>
                <a:ea typeface="Calibri" panose="020F0502020204030204" pitchFamily="34" charset="0"/>
                <a:cs typeface="Times New Roman" panose="02020603050405020304" pitchFamily="18" charset="0"/>
              </a:rPr>
              <a:t>Daca unui subiect uman i se cere sa ajusteze frecventa unui sunet pur, astfel încât acesta sa-i produca o aceeasi senzatie de înaltime tonala ca un sunet periodic complex dat, se constata ca întotdeauna subiectul va alege acel sunet pur care are frecventa identica cu frecventa fundamentala a sunetului complex. Prin urmare, un sunet complex de frecventa fundamentala </a:t>
            </a:r>
            <a:r>
              <a:rPr lang="ro-RO" kern="100" baseline="-25000" dirty="0">
                <a:latin typeface="Calibri" panose="020F0502020204030204" pitchFamily="34" charset="0"/>
                <a:ea typeface="Calibri" panose="020F0502020204030204" pitchFamily="34" charset="0"/>
                <a:cs typeface="Times New Roman" panose="02020603050405020304" pitchFamily="18" charset="0"/>
              </a:rPr>
              <a:t> </a:t>
            </a:r>
            <a:r>
              <a:rPr lang="ro-RO" kern="100" dirty="0">
                <a:latin typeface="Calibri" panose="020F0502020204030204" pitchFamily="34" charset="0"/>
                <a:ea typeface="Calibri" panose="020F0502020204030204" pitchFamily="34" charset="0"/>
                <a:cs typeface="Times New Roman" panose="02020603050405020304" pitchFamily="18" charset="0"/>
              </a:rPr>
              <a:t> are aceeasi înaltime tonala ca un sunet pur de aceeasi frecventa </a:t>
            </a:r>
            <a:r>
              <a:rPr lang="el-GR" kern="100" dirty="0">
                <a:latin typeface="Calibri" panose="020F0502020204030204" pitchFamily="34" charset="0"/>
                <a:ea typeface="Calibri" panose="020F0502020204030204" pitchFamily="34" charset="0"/>
                <a:cs typeface="Times New Roman" panose="02020603050405020304" pitchFamily="18" charset="0"/>
              </a:rPr>
              <a:t>ν</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ro-RO" kern="100" dirty="0">
                <a:latin typeface="Calibri" panose="020F0502020204030204" pitchFamily="34" charset="0"/>
                <a:ea typeface="Calibri" panose="020F0502020204030204" pitchFamily="34" charset="0"/>
                <a:cs typeface="Times New Roman" panose="02020603050405020304" pitchFamily="18" charset="0"/>
              </a:rPr>
              <a:t>(sau, cu alte cuvinte, înaltimea tonala a unui sunet complex este determinata de frecventa sa fundamentala). Ceea ce diferentiaza însa un sunet complex de sunetul pur de aceeasi înaltime tonala este o caracteristica a senzatiei numita </a:t>
            </a:r>
            <a:r>
              <a:rPr lang="ro-RO" i="1" kern="100" dirty="0">
                <a:latin typeface="Calibri" panose="020F0502020204030204" pitchFamily="34" charset="0"/>
                <a:ea typeface="Calibri" panose="020F0502020204030204" pitchFamily="34" charset="0"/>
                <a:cs typeface="Times New Roman" panose="02020603050405020304" pitchFamily="18" charset="0"/>
              </a:rPr>
              <a:t>timbru</a:t>
            </a:r>
            <a:r>
              <a:rPr lang="ro-RO" kern="100" dirty="0">
                <a:latin typeface="Calibri" panose="020F0502020204030204" pitchFamily="34" charset="0"/>
                <a:ea typeface="Calibri" panose="020F0502020204030204" pitchFamily="34" charset="0"/>
                <a:cs typeface="Times New Roman" panose="02020603050405020304" pitchFamily="18" charset="0"/>
              </a:rPr>
              <a:t>.</a:t>
            </a:r>
          </a:p>
          <a:p>
            <a:endParaRPr lang="ro-RO" dirty="0"/>
          </a:p>
        </p:txBody>
      </p:sp>
    </p:spTree>
    <p:extLst>
      <p:ext uri="{BB962C8B-B14F-4D97-AF65-F5344CB8AC3E}">
        <p14:creationId xmlns:p14="http://schemas.microsoft.com/office/powerpoint/2010/main" val="1302104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E8FC2-97DD-0D55-B47B-3399F77FB5F4}"/>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7F428B86-9D91-4E2F-6A5C-84433B3B162D}"/>
              </a:ext>
            </a:extLst>
          </p:cNvPr>
          <p:cNvSpPr>
            <a:spLocks noGrp="1"/>
          </p:cNvSpPr>
          <p:nvPr>
            <p:ph idx="1"/>
          </p:nvPr>
        </p:nvSpPr>
        <p:spPr/>
        <p:txBody>
          <a:bodyPr/>
          <a:lstStyle/>
          <a:p>
            <a:pPr>
              <a:lnSpc>
                <a:spcPct val="107000"/>
              </a:lnSpc>
              <a:spcAft>
                <a:spcPts val="800"/>
              </a:spcAft>
              <a:buNone/>
            </a:pPr>
            <a:r>
              <a:rPr lang="ro-RO" i="1" kern="100" dirty="0">
                <a:latin typeface="Calibri" panose="020F0502020204030204" pitchFamily="34" charset="0"/>
                <a:ea typeface="Calibri" panose="020F0502020204030204" pitchFamily="34" charset="0"/>
                <a:cs typeface="Times New Roman" panose="02020603050405020304" pitchFamily="18" charset="0"/>
              </a:rPr>
              <a:t>Timbrul </a:t>
            </a:r>
            <a:r>
              <a:rPr lang="ro-RO" kern="100" dirty="0">
                <a:latin typeface="Calibri" panose="020F0502020204030204" pitchFamily="34" charset="0"/>
                <a:ea typeface="Calibri" panose="020F0502020204030204" pitchFamily="34" charset="0"/>
                <a:cs typeface="Times New Roman" panose="02020603050405020304" pitchFamily="18" charset="0"/>
              </a:rPr>
              <a:t>poate fi definit ca reprezentând acea componenta a senzatiei auditive care permite sa se diferentieze doua sunete care au aceeasi înaltime tonala si aceeasi tarie sonora.</a:t>
            </a:r>
          </a:p>
          <a:p>
            <a:pPr>
              <a:lnSpc>
                <a:spcPct val="107000"/>
              </a:lnSpc>
              <a:spcAft>
                <a:spcPts val="800"/>
              </a:spcAf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Astfel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doua</a:t>
            </a:r>
            <a:r>
              <a:rPr lang="en-GB" kern="100" dirty="0">
                <a:latin typeface="Calibri" panose="020F0502020204030204" pitchFamily="34" charset="0"/>
                <a:ea typeface="Calibri" panose="020F0502020204030204" pitchFamily="34" charset="0"/>
                <a:cs typeface="Times New Roman" panose="02020603050405020304" pitchFamily="18" charset="0"/>
              </a:rPr>
              <a:t> note interpretate de </a:t>
            </a:r>
            <a:r>
              <a:rPr lang="en-GB" kern="100" dirty="0" err="1">
                <a:latin typeface="Calibri" panose="020F0502020204030204" pitchFamily="34" charset="0"/>
                <a:ea typeface="Calibri" panose="020F0502020204030204" pitchFamily="34" charset="0"/>
                <a:cs typeface="Times New Roman" panose="02020603050405020304" pitchFamily="18" charset="0"/>
              </a:rPr>
              <a:t>doua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instrumente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muzicale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diferite</a:t>
            </a:r>
            <a:r>
              <a:rPr lang="en-GB" kern="100" dirty="0">
                <a:latin typeface="Calibri" panose="020F0502020204030204" pitchFamily="34" charset="0"/>
                <a:ea typeface="Calibri" panose="020F0502020204030204" pitchFamily="34" charset="0"/>
                <a:cs typeface="Times New Roman" panose="02020603050405020304" pitchFamily="18" charset="0"/>
              </a:rPr>
              <a:t>, la un </a:t>
            </a:r>
            <a:r>
              <a:rPr lang="en-GB" kern="100" dirty="0" err="1">
                <a:latin typeface="Calibri" panose="020F0502020204030204" pitchFamily="34" charset="0"/>
                <a:ea typeface="Calibri" panose="020F0502020204030204" pitchFamily="34" charset="0"/>
                <a:cs typeface="Times New Roman" panose="02020603050405020304" pitchFamily="18" charset="0"/>
              </a:rPr>
              <a:t>nivel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intensitate</a:t>
            </a:r>
            <a:r>
              <a:rPr lang="en-GB" kern="100" dirty="0">
                <a:latin typeface="Calibri" panose="020F0502020204030204" pitchFamily="34" charset="0"/>
                <a:ea typeface="Calibri" panose="020F0502020204030204" pitchFamily="34" charset="0"/>
                <a:cs typeface="Times New Roman" panose="02020603050405020304" pitchFamily="18" charset="0"/>
              </a:rPr>
              <a:t> identic, </a:t>
            </a:r>
            <a:r>
              <a:rPr lang="en-GB" kern="100" dirty="0" err="1">
                <a:latin typeface="Calibri" panose="020F0502020204030204" pitchFamily="34" charset="0"/>
                <a:ea typeface="Calibri" panose="020F0502020204030204" pitchFamily="34" charset="0"/>
                <a:cs typeface="Times New Roman" panose="02020603050405020304" pitchFamily="18" charset="0"/>
              </a:rPr>
              <a:t>vor</a:t>
            </a:r>
            <a:r>
              <a:rPr lang="en-GB" kern="100" dirty="0">
                <a:latin typeface="Calibri" panose="020F0502020204030204" pitchFamily="34" charset="0"/>
                <a:ea typeface="Calibri" panose="020F0502020204030204" pitchFamily="34" charset="0"/>
                <a:cs typeface="Times New Roman" panose="02020603050405020304" pitchFamily="18" charset="0"/>
              </a:rPr>
              <a:t> produce </a:t>
            </a:r>
            <a:r>
              <a:rPr lang="en-GB" kern="100" dirty="0" err="1">
                <a:latin typeface="Calibri" panose="020F0502020204030204" pitchFamily="34" charset="0"/>
                <a:ea typeface="Calibri" panose="020F0502020204030204" pitchFamily="34" charset="0"/>
                <a:cs typeface="Times New Roman" panose="02020603050405020304" pitchFamily="18" charset="0"/>
              </a:rPr>
              <a:t>senzatii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diferite</a:t>
            </a:r>
            <a:r>
              <a:rPr lang="en-GB" kern="100" dirty="0">
                <a:latin typeface="Calibri" panose="020F0502020204030204" pitchFamily="34" charset="0"/>
                <a:ea typeface="Calibri" panose="020F0502020204030204" pitchFamily="34" charset="0"/>
                <a:cs typeface="Times New Roman" panose="02020603050405020304" pitchFamily="18" charset="0"/>
              </a:rPr>
              <a:t>; se </a:t>
            </a:r>
            <a:r>
              <a:rPr lang="en-GB" kern="100" dirty="0" err="1">
                <a:latin typeface="Calibri" panose="020F0502020204030204" pitchFamily="34" charset="0"/>
                <a:ea typeface="Calibri" panose="020F0502020204030204" pitchFamily="34" charset="0"/>
                <a:cs typeface="Times New Roman" panose="02020603050405020304" pitchFamily="18" charset="0"/>
              </a:rPr>
              <a:t>poate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spune</a:t>
            </a:r>
            <a:r>
              <a:rPr lang="en-GB" kern="100" dirty="0">
                <a:latin typeface="Calibri" panose="020F0502020204030204" pitchFamily="34" charset="0"/>
                <a:ea typeface="Calibri" panose="020F0502020204030204" pitchFamily="34" charset="0"/>
                <a:cs typeface="Times New Roman" panose="02020603050405020304" pitchFamily="18" charset="0"/>
              </a:rPr>
              <a:t> ca au </a:t>
            </a:r>
            <a:r>
              <a:rPr lang="en-GB" i="1" kern="100" dirty="0" err="1">
                <a:latin typeface="Calibri" panose="020F0502020204030204" pitchFamily="34" charset="0"/>
                <a:ea typeface="Calibri" panose="020F0502020204030204" pitchFamily="34" charset="0"/>
                <a:cs typeface="Times New Roman" panose="02020603050405020304" pitchFamily="18" charset="0"/>
              </a:rPr>
              <a:t>sonoritate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diferita</a:t>
            </a:r>
            <a:r>
              <a:rPr lang="en-GB" kern="100" dirty="0">
                <a:latin typeface="Calibri" panose="020F0502020204030204" pitchFamily="34" charset="0"/>
                <a:ea typeface="Calibri" panose="020F0502020204030204" pitchFamily="34" charset="0"/>
                <a:cs typeface="Times New Roman" panose="02020603050405020304" pitchFamily="18" charset="0"/>
              </a:rPr>
              <a:t>. Nu </a:t>
            </a:r>
            <a:r>
              <a:rPr lang="en-GB" kern="100" dirty="0" err="1">
                <a:latin typeface="Calibri" panose="020F0502020204030204" pitchFamily="34" charset="0"/>
                <a:ea typeface="Calibri" panose="020F0502020204030204" pitchFamily="34" charset="0"/>
                <a:cs typeface="Times New Roman" panose="02020603050405020304" pitchFamily="18" charset="0"/>
              </a:rPr>
              <a:t>numai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cazul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instrumentelor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muzicale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dar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cazul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vocii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umane</a:t>
            </a:r>
            <a:r>
              <a:rPr lang="en-GB" kern="100" dirty="0">
                <a:latin typeface="Calibri" panose="020F0502020204030204" pitchFamily="34" charset="0"/>
                <a:ea typeface="Calibri" panose="020F0502020204030204" pitchFamily="34" charset="0"/>
                <a:cs typeface="Times New Roman" panose="02020603050405020304" pitchFamily="18" charset="0"/>
              </a:rPr>
              <a:t> se </a:t>
            </a:r>
            <a:r>
              <a:rPr lang="en-GB" kern="100" dirty="0" err="1">
                <a:latin typeface="Calibri" panose="020F0502020204030204" pitchFamily="34" charset="0"/>
                <a:ea typeface="Calibri" panose="020F0502020204030204" pitchFamily="34" charset="0"/>
                <a:cs typeface="Times New Roman" panose="02020603050405020304" pitchFamily="18" charset="0"/>
              </a:rPr>
              <a:t>poate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vorbi</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timbru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permite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recunoasterea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vocii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persoane</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883526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DF733-84B3-D030-C4DD-64C0CFE5AC33}"/>
              </a:ext>
            </a:extLst>
          </p:cNvPr>
          <p:cNvSpPr>
            <a:spLocks noGrp="1"/>
          </p:cNvSpPr>
          <p:nvPr>
            <p:ph type="title"/>
          </p:nvPr>
        </p:nvSpPr>
        <p:spPr/>
        <p:txBody>
          <a:bodyPr/>
          <a:lstStyle/>
          <a:p>
            <a:r>
              <a:rPr lang="en-GB" b="1" kern="100" dirty="0" err="1">
                <a:latin typeface="Calibri" panose="020F0502020204030204" pitchFamily="34" charset="0"/>
                <a:ea typeface="Calibri" panose="020F0502020204030204" pitchFamily="34" charset="0"/>
                <a:cs typeface="Times New Roman" panose="02020603050405020304" pitchFamily="18" charset="0"/>
              </a:rPr>
              <a:t>Înaltimea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tonala</a:t>
            </a:r>
            <a:r>
              <a:rPr lang="en-GB" b="1" kern="100" dirty="0">
                <a:latin typeface="Calibri" panose="020F0502020204030204" pitchFamily="34" charset="0"/>
                <a:ea typeface="Calibri" panose="020F0502020204030204" pitchFamily="34" charset="0"/>
                <a:cs typeface="Times New Roman" panose="02020603050405020304" pitchFamily="18" charset="0"/>
              </a:rPr>
              <a:t> a </a:t>
            </a:r>
            <a:r>
              <a:rPr lang="en-GB" b="1" kern="100" dirty="0" err="1">
                <a:latin typeface="Calibri" panose="020F0502020204030204" pitchFamily="34" charset="0"/>
                <a:ea typeface="Calibri" panose="020F0502020204030204" pitchFamily="34" charset="0"/>
                <a:cs typeface="Times New Roman" panose="02020603050405020304" pitchFamily="18" charset="0"/>
              </a:rPr>
              <a:t>sunetelor</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complexe</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E952FF23-7B68-9A13-E85A-CE817003174D}"/>
              </a:ext>
            </a:extLst>
          </p:cNvPr>
          <p:cNvSpPr>
            <a:spLocks noGrp="1"/>
          </p:cNvSpPr>
          <p:nvPr>
            <p:ph idx="1"/>
          </p:nvPr>
        </p:nvSpPr>
        <p:spPr/>
        <p:txBody>
          <a:bodyPr>
            <a:normAutofit lnSpcReduction="10000"/>
          </a:bodyPr>
          <a:lstStyle/>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Dupa cum s-a aratat la începutul paragrafului, senzatia de înaltime tonala produsa de un sunet periodic complex este determinata de frecventa fundamentala a acestuia.</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Perceptia înaltimii tonale în cazul sunetelor complexe contine un aspect paradoxal numit fenomenul "</a:t>
            </a:r>
            <a:r>
              <a:rPr lang="ro-RO" i="1" kern="100" dirty="0">
                <a:latin typeface="Calibri" panose="020F0502020204030204" pitchFamily="34" charset="0"/>
                <a:ea typeface="Calibri" panose="020F0502020204030204" pitchFamily="34" charset="0"/>
                <a:cs typeface="Times New Roman" panose="02020603050405020304" pitchFamily="18" charset="0"/>
              </a:rPr>
              <a:t>fundamentalei absente"</a:t>
            </a:r>
            <a:r>
              <a:rPr lang="ro-RO" kern="100" dirty="0">
                <a:latin typeface="Calibri" panose="020F0502020204030204" pitchFamily="34" charset="0"/>
                <a:ea typeface="Calibri" panose="020F0502020204030204" pitchFamily="34" charset="0"/>
                <a:cs typeface="Times New Roman" panose="02020603050405020304" pitchFamily="18" charset="0"/>
              </a:rPr>
              <a:t>. Acest efect se refera la capacitatea sistemului auditiv uman de a percepe o aceeasi înaltime tonala si anume cea asociata cu frecventa fundamentala, indiferent daca aceasta este sau nu prezenta în sunetul periodic complex respectiv.</a:t>
            </a:r>
          </a:p>
          <a:p>
            <a:endParaRPr lang="ro-RO" dirty="0"/>
          </a:p>
        </p:txBody>
      </p:sp>
    </p:spTree>
    <p:extLst>
      <p:ext uri="{BB962C8B-B14F-4D97-AF65-F5344CB8AC3E}">
        <p14:creationId xmlns:p14="http://schemas.microsoft.com/office/powerpoint/2010/main" val="483304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90A5E-DF99-0CB4-63C2-72CDA6538D09}"/>
              </a:ext>
            </a:extLst>
          </p:cNvPr>
          <p:cNvSpPr>
            <a:spLocks noGrp="1"/>
          </p:cNvSpPr>
          <p:nvPr>
            <p:ph type="title"/>
          </p:nvPr>
        </p:nvSpPr>
        <p:spPr/>
        <p:txBody>
          <a:bodyPr/>
          <a:lstStyle/>
          <a:p>
            <a:r>
              <a:rPr lang="en-GB" b="1" kern="100" dirty="0" err="1">
                <a:latin typeface="Calibri" panose="020F0502020204030204" pitchFamily="34" charset="0"/>
                <a:ea typeface="Calibri" panose="020F0502020204030204" pitchFamily="34" charset="0"/>
                <a:cs typeface="Times New Roman" panose="02020603050405020304" pitchFamily="18" charset="0"/>
              </a:rPr>
              <a:t>Codificarea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senzatiei</a:t>
            </a:r>
            <a:r>
              <a:rPr lang="en-GB" b="1" kern="100" dirty="0">
                <a:latin typeface="Calibri" panose="020F0502020204030204" pitchFamily="34" charset="0"/>
                <a:ea typeface="Calibri" panose="020F0502020204030204" pitchFamily="34" charset="0"/>
                <a:cs typeface="Times New Roman" panose="02020603050405020304" pitchFamily="18" charset="0"/>
              </a:rPr>
              <a:t> de </a:t>
            </a:r>
            <a:r>
              <a:rPr lang="en-GB" b="1" kern="100" dirty="0" err="1">
                <a:latin typeface="Calibri" panose="020F0502020204030204" pitchFamily="34" charset="0"/>
                <a:ea typeface="Calibri" panose="020F0502020204030204" pitchFamily="34" charset="0"/>
                <a:cs typeface="Times New Roman" panose="02020603050405020304" pitchFamily="18" charset="0"/>
              </a:rPr>
              <a:t>intensitate</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sonora</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44BA6187-4BED-2D03-E171-D0516D4A24FF}"/>
              </a:ext>
            </a:extLst>
          </p:cNvPr>
          <p:cNvSpPr>
            <a:spLocks noGrp="1"/>
          </p:cNvSpPr>
          <p:nvPr>
            <p:ph idx="1"/>
          </p:nvPr>
        </p:nvSpPr>
        <p:spPr/>
        <p:txBody>
          <a:bodyPr>
            <a:normAutofit fontScale="85000" lnSpcReduction="20000"/>
          </a:bodyPr>
          <a:lstStyle/>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În stadiul actual al cunostintelor, mecanismul codificarii tariei sonore nu este pe deplin lamurit. Se pare ca acest mecanism este complex si implica, pe de-o parte, o etapa de codificare la nivelul fibrelor nervului auditiv si, pe de alta parte, o prelucrare ulterioara la nivel cortical unde se asambleaza informatiile provenite de la totalitatea fibrelor periferice.</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La nivelul fibrelor nervului auditiv au fost evidentiate mai multe fenomene care sunt implicate în codificarea intensitatii sunetului, cum ar fi:</a:t>
            </a: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1)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impulsurilor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nervoase</a:t>
            </a:r>
            <a:r>
              <a:rPr lang="en-GB" kern="100" dirty="0">
                <a:latin typeface="Calibri" panose="020F0502020204030204" pitchFamily="34" charset="0"/>
                <a:ea typeface="Calibri" panose="020F0502020204030204" pitchFamily="34" charset="0"/>
                <a:cs typeface="Times New Roman" panose="02020603050405020304" pitchFamily="18" charset="0"/>
              </a:rPr>
              <a:t> care se </a:t>
            </a:r>
            <a:r>
              <a:rPr lang="en-GB" kern="100" dirty="0" err="1">
                <a:latin typeface="Calibri" panose="020F0502020204030204" pitchFamily="34" charset="0"/>
                <a:ea typeface="Calibri" panose="020F0502020204030204" pitchFamily="34" charset="0"/>
                <a:cs typeface="Times New Roman" panose="02020603050405020304" pitchFamily="18" charset="0"/>
              </a:rPr>
              <a:t>propaga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prin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fibrele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nervului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auditiv</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2) </a:t>
            </a:r>
            <a:r>
              <a:rPr lang="en-GB" kern="100" dirty="0" err="1">
                <a:latin typeface="Calibri" panose="020F0502020204030204" pitchFamily="34" charset="0"/>
                <a:ea typeface="Calibri" panose="020F0502020204030204" pitchFamily="34" charset="0"/>
                <a:cs typeface="Times New Roman" panose="02020603050405020304" pitchFamily="18" charset="0"/>
              </a:rPr>
              <a:t>cresterea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numarului</a:t>
            </a:r>
            <a:r>
              <a:rPr lang="en-GB" kern="100" dirty="0">
                <a:latin typeface="Calibri" panose="020F0502020204030204" pitchFamily="34" charset="0"/>
                <a:ea typeface="Calibri" panose="020F0502020204030204" pitchFamily="34" charset="0"/>
                <a:cs typeface="Times New Roman" panose="02020603050405020304" pitchFamily="18" charset="0"/>
              </a:rPr>
              <a:t> de fibre </a:t>
            </a:r>
            <a:r>
              <a:rPr lang="en-GB" kern="100" dirty="0" err="1">
                <a:latin typeface="Calibri" panose="020F0502020204030204" pitchFamily="34" charset="0"/>
                <a:ea typeface="Calibri" panose="020F0502020204030204" pitchFamily="34" charset="0"/>
                <a:cs typeface="Times New Roman" panose="02020603050405020304" pitchFamily="18" charset="0"/>
              </a:rPr>
              <a:t>excitate</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3) </a:t>
            </a:r>
            <a:r>
              <a:rPr lang="en-GB" kern="100" dirty="0" err="1">
                <a:latin typeface="Calibri" panose="020F0502020204030204" pitchFamily="34" charset="0"/>
                <a:ea typeface="Calibri" panose="020F0502020204030204" pitchFamily="34" charset="0"/>
                <a:cs typeface="Times New Roman" panose="02020603050405020304" pitchFamily="18" charset="0"/>
              </a:rPr>
              <a:t>existenta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neuronilor</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praguri</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excitare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diferite</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3357411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C66B825-40A7-2141-0E63-4AA3BB79F256}"/>
              </a:ext>
            </a:extLst>
          </p:cNvPr>
          <p:cNvPicPr>
            <a:picLocks noGrp="1" noChangeAspect="1"/>
          </p:cNvPicPr>
          <p:nvPr>
            <p:ph idx="1"/>
          </p:nvPr>
        </p:nvPicPr>
        <p:blipFill>
          <a:blip r:embed="rId2"/>
          <a:stretch>
            <a:fillRect/>
          </a:stretch>
        </p:blipFill>
        <p:spPr>
          <a:xfrm>
            <a:off x="1762125" y="0"/>
            <a:ext cx="9582150" cy="5223057"/>
          </a:xfrm>
          <a:prstGeom prst="rect">
            <a:avLst/>
          </a:prstGeom>
        </p:spPr>
      </p:pic>
      <p:sp>
        <p:nvSpPr>
          <p:cNvPr id="7" name="TextBox 6">
            <a:extLst>
              <a:ext uri="{FF2B5EF4-FFF2-40B4-BE49-F238E27FC236}">
                <a16:creationId xmlns:a16="http://schemas.microsoft.com/office/drawing/2014/main" id="{634DAF3E-8E95-EF9D-C2ED-A89EEAA63D9D}"/>
              </a:ext>
            </a:extLst>
          </p:cNvPr>
          <p:cNvSpPr txBox="1"/>
          <p:nvPr/>
        </p:nvSpPr>
        <p:spPr>
          <a:xfrm>
            <a:off x="988694" y="5657671"/>
            <a:ext cx="11203305" cy="646331"/>
          </a:xfrm>
          <a:prstGeom prst="rect">
            <a:avLst/>
          </a:prstGeom>
          <a:noFill/>
        </p:spPr>
        <p:txBody>
          <a:bodyPr wrap="square">
            <a:spAutoFit/>
          </a:bodyPr>
          <a:lstStyle/>
          <a:p>
            <a:r>
              <a:rPr lang="en-GB" b="0" i="0" dirty="0">
                <a:solidFill>
                  <a:srgbClr val="4B5563"/>
                </a:solidFill>
                <a:effectLst/>
                <a:latin typeface="Avenir"/>
              </a:rPr>
              <a:t>Just-noticeable difference (JND) is a key concept in psychophysics, defined as the smallest detectable difference between two similar stimuli that can be perceived at least half of the time.</a:t>
            </a:r>
            <a:endParaRPr lang="ro-RO" dirty="0"/>
          </a:p>
        </p:txBody>
      </p:sp>
    </p:spTree>
    <p:extLst>
      <p:ext uri="{BB962C8B-B14F-4D97-AF65-F5344CB8AC3E}">
        <p14:creationId xmlns:p14="http://schemas.microsoft.com/office/powerpoint/2010/main" val="1057963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C913E-8BCC-6BD5-00EA-2D81F1A9A10D}"/>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267B7E27-8E09-D2A5-AC70-83EAA250703F}"/>
              </a:ext>
            </a:extLst>
          </p:cNvPr>
          <p:cNvSpPr>
            <a:spLocks noGrp="1"/>
          </p:cNvSpPr>
          <p:nvPr>
            <p:ph idx="1"/>
          </p:nvPr>
        </p:nvSpPr>
        <p:spPr/>
        <p:txBody>
          <a:bodyPr>
            <a:normAutofit fontScale="92500" lnSpcReduction="10000"/>
          </a:bodyPr>
          <a:lstStyle/>
          <a:p>
            <a:r>
              <a:rPr lang="en-GB" kern="100" dirty="0">
                <a:latin typeface="Calibri" panose="020F0502020204030204" pitchFamily="34" charset="0"/>
                <a:ea typeface="Calibri" panose="020F0502020204030204" pitchFamily="34" charset="0"/>
                <a:cs typeface="Times New Roman" panose="02020603050405020304" pitchFamily="18" charset="0"/>
              </a:rPr>
              <a:t>1) </a:t>
            </a:r>
            <a:r>
              <a:rPr lang="en-GB" kern="100" dirty="0" err="1">
                <a:latin typeface="Calibri" panose="020F0502020204030204" pitchFamily="34" charset="0"/>
                <a:ea typeface="Calibri" panose="020F0502020204030204" pitchFamily="34" charset="0"/>
                <a:cs typeface="Times New Roman" panose="02020603050405020304" pitchFamily="18" charset="0"/>
              </a:rPr>
              <a:t>Presupunerea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privind</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codificarea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tariei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impulsurilor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nervoase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mai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veche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mai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cunoscuta</a:t>
            </a:r>
            <a:r>
              <a:rPr lang="en-GB" kern="100" dirty="0">
                <a:latin typeface="Calibri" panose="020F0502020204030204" pitchFamily="34" charset="0"/>
                <a:ea typeface="Calibri" panose="020F0502020204030204" pitchFamily="34" charset="0"/>
                <a:cs typeface="Times New Roman" panose="02020603050405020304" pitchFamily="18" charset="0"/>
              </a:rPr>
              <a:t>. Se stie ca </a:t>
            </a:r>
            <a:r>
              <a:rPr lang="en-GB" kern="100" dirty="0" err="1">
                <a:latin typeface="Calibri" panose="020F0502020204030204" pitchFamily="34" charset="0"/>
                <a:ea typeface="Calibri" panose="020F0502020204030204" pitchFamily="34" charset="0"/>
                <a:cs typeface="Times New Roman" panose="02020603050405020304" pitchFamily="18" charset="0"/>
              </a:rPr>
              <a:t>neuronii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nervului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auditiv</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prezinta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chiar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absenta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a:t>
            </a:r>
            <a:r>
              <a:rPr lang="en-GB" kern="100" dirty="0">
                <a:latin typeface="Calibri" panose="020F0502020204030204" pitchFamily="34" charset="0"/>
                <a:ea typeface="Calibri" panose="020F0502020204030204" pitchFamily="34" charset="0"/>
                <a:cs typeface="Times New Roman" panose="02020603050405020304" pitchFamily="18" charset="0"/>
              </a:rPr>
              <a:t> o </a:t>
            </a:r>
            <a:r>
              <a:rPr lang="en-GB" kern="100" dirty="0" err="1">
                <a:latin typeface="Calibri" panose="020F0502020204030204" pitchFamily="34" charset="0"/>
                <a:ea typeface="Calibri" panose="020F0502020204030204" pitchFamily="34" charset="0"/>
                <a:cs typeface="Times New Roman" panose="02020603050405020304" pitchFamily="18" charset="0"/>
              </a:rPr>
              <a:t>activitate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spontana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caracterizata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prin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producerea</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potentiale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actiune</a:t>
            </a:r>
            <a:r>
              <a:rPr lang="en-GB" kern="100" dirty="0">
                <a:latin typeface="Calibri" panose="020F0502020204030204" pitchFamily="34" charset="0"/>
                <a:ea typeface="Calibri" panose="020F0502020204030204" pitchFamily="34" charset="0"/>
                <a:cs typeface="Times New Roman" panose="02020603050405020304" pitchFamily="18" charset="0"/>
              </a:rPr>
              <a:t> de tip </a:t>
            </a:r>
            <a:r>
              <a:rPr lang="en-GB" i="1" kern="100" dirty="0">
                <a:latin typeface="Calibri" panose="020F0502020204030204" pitchFamily="34" charset="0"/>
                <a:ea typeface="Calibri" panose="020F0502020204030204" pitchFamily="34" charset="0"/>
                <a:cs typeface="Times New Roman" panose="02020603050405020304" pitchFamily="18" charset="0"/>
              </a:rPr>
              <a:t>tot </a:t>
            </a:r>
            <a:r>
              <a:rPr lang="en-GB" i="1" kern="100" dirty="0" err="1">
                <a:latin typeface="Calibri" panose="020F0502020204030204" pitchFamily="34" charset="0"/>
                <a:ea typeface="Calibri" panose="020F0502020204030204" pitchFamily="34" charset="0"/>
                <a:cs typeface="Times New Roman" panose="02020603050405020304" pitchFamily="18" charset="0"/>
              </a:rPr>
              <a:t>sau</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nimic</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urma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actiunii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acustic</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potentialelor</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actiune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creste</a:t>
            </a:r>
            <a:r>
              <a:rPr lang="en-GB" kern="100" dirty="0">
                <a:latin typeface="Calibri" panose="020F0502020204030204" pitchFamily="34" charset="0"/>
                <a:ea typeface="Calibri" panose="020F0502020204030204" pitchFamily="34" charset="0"/>
                <a:cs typeface="Times New Roman" panose="02020603050405020304" pitchFamily="18" charset="0"/>
              </a:rPr>
              <a:t> proportional cu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Totusi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majoritatea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neuronilor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cresterea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impulsurilor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nervoase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functie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semnalului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a:t>
            </a:r>
            <a:r>
              <a:rPr lang="en-GB" kern="100" dirty="0">
                <a:latin typeface="Calibri" panose="020F0502020204030204" pitchFamily="34" charset="0"/>
                <a:ea typeface="Calibri" panose="020F0502020204030204" pitchFamily="34" charset="0"/>
                <a:cs typeface="Times New Roman" panose="02020603050405020304" pitchFamily="18" charset="0"/>
              </a:rPr>
              <a:t> nu </a:t>
            </a:r>
            <a:r>
              <a:rPr lang="en-GB" kern="100" dirty="0" err="1">
                <a:latin typeface="Calibri" panose="020F0502020204030204" pitchFamily="34" charset="0"/>
                <a:ea typeface="Calibri" panose="020F0502020204030204" pitchFamily="34" charset="0"/>
                <a:cs typeface="Times New Roman" panose="02020603050405020304" pitchFamily="18" charset="0"/>
              </a:rPr>
              <a:t>depaseste</a:t>
            </a:r>
            <a:r>
              <a:rPr lang="en-GB" kern="100" dirty="0">
                <a:latin typeface="Calibri" panose="020F0502020204030204" pitchFamily="34" charset="0"/>
                <a:ea typeface="Calibri" panose="020F0502020204030204" pitchFamily="34" charset="0"/>
                <a:cs typeface="Times New Roman" panose="02020603050405020304" pitchFamily="18" charset="0"/>
              </a:rPr>
              <a:t> un interval de 40 </a:t>
            </a:r>
            <a:r>
              <a:rPr lang="en-GB" kern="100" dirty="0" err="1">
                <a:latin typeface="Calibri" panose="020F0502020204030204" pitchFamily="34" charset="0"/>
                <a:ea typeface="Calibri" panose="020F0502020204030204" pitchFamily="34" charset="0"/>
                <a:cs typeface="Times New Roman" panose="02020603050405020304" pitchFamily="18" charset="0"/>
              </a:rPr>
              <a:t>dB.</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Exista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neuroni</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poseda</a:t>
            </a:r>
            <a:r>
              <a:rPr lang="en-GB" kern="100" dirty="0">
                <a:latin typeface="Calibri" panose="020F0502020204030204" pitchFamily="34" charset="0"/>
                <a:ea typeface="Calibri" panose="020F0502020204030204" pitchFamily="34" charset="0"/>
                <a:cs typeface="Times New Roman" panose="02020603050405020304" pitchFamily="18" charset="0"/>
              </a:rPr>
              <a:t> o </a:t>
            </a:r>
            <a:r>
              <a:rPr lang="en-GB" kern="100" dirty="0" err="1">
                <a:latin typeface="Calibri" panose="020F0502020204030204" pitchFamily="34" charset="0"/>
                <a:ea typeface="Calibri" panose="020F0502020204030204" pitchFamily="34" charset="0"/>
                <a:cs typeface="Times New Roman" panose="02020603050405020304" pitchFamily="18" charset="0"/>
              </a:rPr>
              <a:t>dinamica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mai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extinsa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pâna</a:t>
            </a:r>
            <a:r>
              <a:rPr lang="en-GB" kern="100" dirty="0">
                <a:latin typeface="Calibri" panose="020F0502020204030204" pitchFamily="34" charset="0"/>
                <a:ea typeface="Calibri" panose="020F0502020204030204" pitchFamily="34" charset="0"/>
                <a:cs typeface="Times New Roman" panose="02020603050405020304" pitchFamily="18" charset="0"/>
              </a:rPr>
              <a:t> la 80 dB, care </a:t>
            </a:r>
            <a:r>
              <a:rPr lang="en-GB" kern="100" dirty="0" err="1">
                <a:latin typeface="Calibri" panose="020F0502020204030204" pitchFamily="34" charset="0"/>
                <a:ea typeface="Calibri" panose="020F0502020204030204" pitchFamily="34" charset="0"/>
                <a:cs typeface="Times New Roman" panose="02020603050405020304" pitchFamily="18" charset="0"/>
              </a:rPr>
              <a:t>ar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putea</a:t>
            </a:r>
            <a:r>
              <a:rPr lang="en-GB" kern="100" dirty="0">
                <a:latin typeface="Calibri" panose="020F0502020204030204" pitchFamily="34" charset="0"/>
                <a:ea typeface="Calibri" panose="020F0502020204030204" pitchFamily="34" charset="0"/>
                <a:cs typeface="Times New Roman" panose="02020603050405020304" pitchFamily="18" charset="0"/>
              </a:rPr>
              <a:t> fi </a:t>
            </a:r>
            <a:r>
              <a:rPr lang="en-GB" kern="100" dirty="0" err="1">
                <a:latin typeface="Calibri" panose="020F0502020204030204" pitchFamily="34" charset="0"/>
                <a:ea typeface="Calibri" panose="020F0502020204030204" pitchFamily="34" charset="0"/>
                <a:cs typeface="Times New Roman" panose="02020603050405020304" pitchFamily="18" charset="0"/>
              </a:rPr>
              <a:t>specializati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codificarea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ridicate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dar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dinamica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urechii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de 120 dB, </a:t>
            </a:r>
            <a:r>
              <a:rPr lang="en-GB" kern="100" dirty="0" err="1">
                <a:latin typeface="Calibri" panose="020F0502020204030204" pitchFamily="34" charset="0"/>
                <a:ea typeface="Calibri" panose="020F0502020204030204" pitchFamily="34" charset="0"/>
                <a:cs typeface="Times New Roman" panose="02020603050405020304" pitchFamily="18" charset="0"/>
              </a:rPr>
              <a:t>între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pragul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audibilitate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pragul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dureros</a:t>
            </a:r>
            <a:r>
              <a:rPr lang="en-GB" kern="100" dirty="0">
                <a:latin typeface="Calibri" panose="020F0502020204030204" pitchFamily="34" charset="0"/>
                <a:ea typeface="Calibri" panose="020F0502020204030204" pitchFamily="34" charset="0"/>
                <a:cs typeface="Times New Roman" panose="02020603050405020304" pitchFamily="18" charset="0"/>
              </a:rPr>
              <a:t>. Prin </a:t>
            </a:r>
            <a:r>
              <a:rPr lang="en-GB" kern="100" dirty="0" err="1">
                <a:latin typeface="Calibri" panose="020F0502020204030204" pitchFamily="34" charset="0"/>
                <a:ea typeface="Calibri" panose="020F0502020204030204" pitchFamily="34" charset="0"/>
                <a:cs typeface="Times New Roman" panose="02020603050405020304" pitchFamily="18" charset="0"/>
              </a:rPr>
              <a:t>urmare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acest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mecanism</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codificare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limitat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fost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necesara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gasirea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altor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mecanisme</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sa</a:t>
            </a:r>
            <a:r>
              <a:rPr lang="en-GB" kern="100" dirty="0">
                <a:latin typeface="Calibri" panose="020F0502020204030204" pitchFamily="34" charset="0"/>
                <a:ea typeface="Calibri" panose="020F0502020204030204" pitchFamily="34" charset="0"/>
                <a:cs typeface="Times New Roman" panose="02020603050405020304" pitchFamily="18" charset="0"/>
              </a:rPr>
              <a:t>-l </a:t>
            </a:r>
            <a:r>
              <a:rPr lang="en-GB" kern="100" dirty="0" err="1">
                <a:latin typeface="Calibri" panose="020F0502020204030204" pitchFamily="34" charset="0"/>
                <a:ea typeface="Calibri" panose="020F0502020204030204" pitchFamily="34" charset="0"/>
                <a:cs typeface="Times New Roman" panose="02020603050405020304" pitchFamily="18" charset="0"/>
              </a:rPr>
              <a:t>completeze</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4002374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4891-790A-200E-03C3-1299CBF2DBB0}"/>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A3B0B5CF-42D4-882A-2C72-7C148C7B05AD}"/>
              </a:ext>
            </a:extLst>
          </p:cNvPr>
          <p:cNvSpPr>
            <a:spLocks noGrp="1"/>
          </p:cNvSpPr>
          <p:nvPr>
            <p:ph idx="1"/>
          </p:nvPr>
        </p:nvSpPr>
        <p:spPr/>
        <p:txBody>
          <a:bodyPr/>
          <a:lstStyle/>
          <a:p>
            <a:r>
              <a:rPr lang="en-GB" kern="100" dirty="0">
                <a:latin typeface="Calibri" panose="020F0502020204030204" pitchFamily="34" charset="0"/>
                <a:ea typeface="Calibri" panose="020F0502020204030204" pitchFamily="34" charset="0"/>
                <a:cs typeface="Times New Roman" panose="02020603050405020304" pitchFamily="18" charset="0"/>
              </a:rPr>
              <a:t>2) O </a:t>
            </a:r>
            <a:r>
              <a:rPr lang="en-GB" kern="100" dirty="0" err="1">
                <a:latin typeface="Calibri" panose="020F0502020204030204" pitchFamily="34" charset="0"/>
                <a:ea typeface="Calibri" panose="020F0502020204030204" pitchFamily="34" charset="0"/>
                <a:cs typeface="Times New Roman" panose="02020603050405020304" pitchFamily="18" charset="0"/>
              </a:rPr>
              <a:t>alta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posibilitate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codificare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ar</a:t>
            </a:r>
            <a:r>
              <a:rPr lang="en-GB" kern="100" dirty="0">
                <a:latin typeface="Calibri" panose="020F0502020204030204" pitchFamily="34" charset="0"/>
                <a:ea typeface="Calibri" panose="020F0502020204030204" pitchFamily="34" charset="0"/>
                <a:cs typeface="Times New Roman" panose="02020603050405020304" pitchFamily="18" charset="0"/>
              </a:rPr>
              <a:t> fi </a:t>
            </a:r>
            <a:r>
              <a:rPr lang="en-GB" kern="100" dirty="0" err="1">
                <a:latin typeface="Calibri" panose="020F0502020204030204" pitchFamily="34" charset="0"/>
                <a:ea typeface="Calibri" panose="020F0502020204030204" pitchFamily="34" charset="0"/>
                <a:cs typeface="Times New Roman" panose="02020603050405020304" pitchFamily="18" charset="0"/>
              </a:rPr>
              <a:t>cresterea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numarului</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neuroni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excitati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odata</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cresterea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Fiecare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celula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ciliata</a:t>
            </a:r>
            <a:r>
              <a:rPr lang="en-GB" kern="100" dirty="0">
                <a:latin typeface="Calibri" panose="020F0502020204030204" pitchFamily="34" charset="0"/>
                <a:ea typeface="Calibri" panose="020F0502020204030204" pitchFamily="34" charset="0"/>
                <a:cs typeface="Times New Roman" panose="02020603050405020304" pitchFamily="18" charset="0"/>
              </a:rPr>
              <a:t> interna </a:t>
            </a:r>
            <a:r>
              <a:rPr lang="en-GB" kern="100" dirty="0" err="1">
                <a:latin typeface="Calibri" panose="020F0502020204030204" pitchFamily="34" charset="0"/>
                <a:ea typeface="Calibri" panose="020F0502020204030204" pitchFamily="34" charset="0"/>
                <a:cs typeface="Times New Roman" panose="02020603050405020304" pitchFamily="18" charset="0"/>
              </a:rPr>
              <a:t>realizeaza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conexiuni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sinaptice</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mai</a:t>
            </a:r>
            <a:r>
              <a:rPr lang="en-GB" kern="100" dirty="0">
                <a:latin typeface="Calibri" panose="020F0502020204030204" pitchFamily="34" charset="0"/>
                <a:ea typeface="Calibri" panose="020F0502020204030204" pitchFamily="34" charset="0"/>
                <a:cs typeface="Times New Roman" panose="02020603050405020304" pitchFamily="18" charset="0"/>
              </a:rPr>
              <a:t> multi </a:t>
            </a:r>
            <a:r>
              <a:rPr lang="en-GB" kern="100" dirty="0" err="1">
                <a:latin typeface="Calibri" panose="020F0502020204030204" pitchFamily="34" charset="0"/>
                <a:ea typeface="Calibri" panose="020F0502020204030204" pitchFamily="34" charset="0"/>
                <a:cs typeface="Times New Roman" panose="02020603050405020304" pitchFamily="18" charset="0"/>
              </a:rPr>
              <a:t>neuroni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posibil</a:t>
            </a:r>
            <a:r>
              <a:rPr lang="en-GB" kern="100" dirty="0">
                <a:latin typeface="Calibri" panose="020F0502020204030204" pitchFamily="34" charset="0"/>
                <a:ea typeface="Calibri" panose="020F0502020204030204" pitchFamily="34" charset="0"/>
                <a:cs typeface="Times New Roman" panose="02020603050405020304" pitchFamily="18" charset="0"/>
              </a:rPr>
              <a:t> ca la </a:t>
            </a:r>
            <a:r>
              <a:rPr lang="en-GB" kern="100" dirty="0" err="1">
                <a:latin typeface="Calibri" panose="020F0502020204030204" pitchFamily="34" charset="0"/>
                <a:ea typeface="Calibri" panose="020F0502020204030204" pitchFamily="34" charset="0"/>
                <a:cs typeface="Times New Roman" panose="02020603050405020304" pitchFamily="18" charset="0"/>
              </a:rPr>
              <a:t>cresterea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creasca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atât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numarul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celule</a:t>
            </a:r>
            <a:r>
              <a:rPr lang="en-GB" kern="100" dirty="0">
                <a:latin typeface="Calibri" panose="020F0502020204030204" pitchFamily="34" charset="0"/>
                <a:ea typeface="Calibri" panose="020F0502020204030204" pitchFamily="34" charset="0"/>
                <a:cs typeface="Times New Roman" panose="02020603050405020304" pitchFamily="18" charset="0"/>
              </a:rPr>
              <a:t> ciliate </a:t>
            </a:r>
            <a:r>
              <a:rPr lang="en-GB" kern="100" dirty="0" err="1">
                <a:latin typeface="Calibri" panose="020F0502020204030204" pitchFamily="34" charset="0"/>
                <a:ea typeface="Calibri" panose="020F0502020204030204" pitchFamily="34" charset="0"/>
                <a:cs typeface="Times New Roman" panose="02020603050405020304" pitchFamily="18" charset="0"/>
              </a:rPr>
              <a:t>cât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numarul</a:t>
            </a:r>
            <a:r>
              <a:rPr lang="en-GB" kern="100" dirty="0">
                <a:latin typeface="Calibri" panose="020F0502020204030204" pitchFamily="34" charset="0"/>
                <a:ea typeface="Calibri" panose="020F0502020204030204" pitchFamily="34" charset="0"/>
                <a:cs typeface="Times New Roman" panose="02020603050405020304" pitchFamily="18" charset="0"/>
              </a:rPr>
              <a:t> de fibre </a:t>
            </a:r>
            <a:r>
              <a:rPr lang="en-GB" kern="100" dirty="0" err="1">
                <a:latin typeface="Calibri" panose="020F0502020204030204" pitchFamily="34" charset="0"/>
                <a:ea typeface="Calibri" panose="020F0502020204030204" pitchFamily="34" charset="0"/>
                <a:cs typeface="Times New Roman" panose="02020603050405020304" pitchFamily="18" charset="0"/>
              </a:rPr>
              <a:t>nervoase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excitate</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alte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cuvinte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sa</a:t>
            </a:r>
            <a:r>
              <a:rPr lang="en-GB" kern="100" dirty="0">
                <a:latin typeface="Calibri" panose="020F0502020204030204" pitchFamily="34" charset="0"/>
                <a:ea typeface="Calibri" panose="020F0502020204030204" pitchFamily="34" charset="0"/>
                <a:cs typeface="Times New Roman" panose="02020603050405020304" pitchFamily="18" charset="0"/>
              </a:rPr>
              <a:t> se </a:t>
            </a:r>
            <a:r>
              <a:rPr lang="en-GB" kern="100" dirty="0" err="1">
                <a:latin typeface="Calibri" panose="020F0502020204030204" pitchFamily="34" charset="0"/>
                <a:ea typeface="Calibri" panose="020F0502020204030204" pitchFamily="34" charset="0"/>
                <a:cs typeface="Times New Roman" panose="02020603050405020304" pitchFamily="18" charset="0"/>
              </a:rPr>
              <a:t>amplifice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asa-numitul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a:latin typeface="Calibri" panose="020F0502020204030204" pitchFamily="34" charset="0"/>
                <a:ea typeface="Calibri" panose="020F0502020204030204" pitchFamily="34" charset="0"/>
                <a:cs typeface="Times New Roman" panose="02020603050405020304" pitchFamily="18" charset="0"/>
              </a:rPr>
              <a:t>pattern de </a:t>
            </a:r>
            <a:r>
              <a:rPr lang="en-GB" i="1" kern="100" dirty="0" err="1">
                <a:latin typeface="Calibri" panose="020F0502020204030204" pitchFamily="34" charset="0"/>
                <a:ea typeface="Calibri" panose="020F0502020204030204" pitchFamily="34" charset="0"/>
                <a:cs typeface="Times New Roman" panose="02020603050405020304" pitchFamily="18" charset="0"/>
              </a:rPr>
              <a:t>excitare</a:t>
            </a:r>
            <a:r>
              <a:rPr lang="en-GB" kern="100" dirty="0">
                <a:latin typeface="Calibri" panose="020F0502020204030204" pitchFamily="34" charset="0"/>
                <a:ea typeface="Calibri" panose="020F0502020204030204" pitchFamily="34" charset="0"/>
                <a:cs typeface="Times New Roman" panose="02020603050405020304" pitchFamily="18" charset="0"/>
              </a:rPr>
              <a:t>". Nici </a:t>
            </a:r>
            <a:r>
              <a:rPr lang="en-GB" kern="100" dirty="0" err="1">
                <a:latin typeface="Calibri" panose="020F0502020204030204" pitchFamily="34" charset="0"/>
                <a:ea typeface="Calibri" panose="020F0502020204030204" pitchFamily="34" charset="0"/>
                <a:cs typeface="Times New Roman" panose="02020603050405020304" pitchFamily="18" charset="0"/>
              </a:rPr>
              <a:t>acest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mecanism</a:t>
            </a:r>
            <a:r>
              <a:rPr lang="en-GB" kern="100" dirty="0">
                <a:latin typeface="Calibri" panose="020F0502020204030204" pitchFamily="34" charset="0"/>
                <a:ea typeface="Calibri" panose="020F0502020204030204" pitchFamily="34" charset="0"/>
                <a:cs typeface="Times New Roman" panose="02020603050405020304" pitchFamily="18" charset="0"/>
              </a:rPr>
              <a:t> nu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suficient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explica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dinamica</a:t>
            </a:r>
            <a:r>
              <a:rPr lang="en-GB" kern="100" dirty="0">
                <a:latin typeface="Calibri" panose="020F0502020204030204" pitchFamily="34" charset="0"/>
                <a:ea typeface="Calibri" panose="020F0502020204030204" pitchFamily="34" charset="0"/>
                <a:cs typeface="Times New Roman" panose="02020603050405020304" pitchFamily="18" charset="0"/>
              </a:rPr>
              <a:t> de 120 dB a </a:t>
            </a:r>
            <a:r>
              <a:rPr lang="en-GB" kern="100" dirty="0" err="1">
                <a:latin typeface="Calibri" panose="020F0502020204030204" pitchFamily="34" charset="0"/>
                <a:ea typeface="Calibri" panose="020F0502020204030204" pitchFamily="34" charset="0"/>
                <a:cs typeface="Times New Roman" panose="02020603050405020304" pitchFamily="18" charset="0"/>
              </a:rPr>
              <a:t>urechii</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843240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1AB43-11F9-10A5-2ADF-95DB60B14FF1}"/>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C5C6FDDB-2F92-B408-3252-151EA8FAB2F4}"/>
              </a:ext>
            </a:extLst>
          </p:cNvPr>
          <p:cNvSpPr>
            <a:spLocks noGrp="1"/>
          </p:cNvSpPr>
          <p:nvPr>
            <p:ph idx="1"/>
          </p:nvPr>
        </p:nvSpPr>
        <p:spPr/>
        <p:txBody>
          <a:bodyPr>
            <a:normAutofit fontScale="85000" lnSpcReduction="20000"/>
          </a:bodyPr>
          <a:lstStyle/>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3) Un al </a:t>
            </a:r>
            <a:r>
              <a:rPr lang="en-GB" kern="100" dirty="0" err="1">
                <a:latin typeface="Calibri" panose="020F0502020204030204" pitchFamily="34" charset="0"/>
                <a:ea typeface="Calibri" panose="020F0502020204030204" pitchFamily="34" charset="0"/>
                <a:cs typeface="Times New Roman" panose="02020603050405020304" pitchFamily="18" charset="0"/>
              </a:rPr>
              <a:t>treilea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mecanism</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codificare</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tariei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sonore</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ar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putea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explica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extinderea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dinamicii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intensitatii</a:t>
            </a:r>
            <a:r>
              <a:rPr lang="en-GB" kern="100" dirty="0">
                <a:latin typeface="Calibri" panose="020F0502020204030204" pitchFamily="34" charset="0"/>
                <a:ea typeface="Calibri" panose="020F0502020204030204" pitchFamily="34" charset="0"/>
                <a:cs typeface="Times New Roman" panose="02020603050405020304" pitchFamily="18" charset="0"/>
              </a:rPr>
              <a:t>, se </a:t>
            </a:r>
            <a:r>
              <a:rPr lang="en-GB" kern="100" dirty="0" err="1">
                <a:latin typeface="Calibri" panose="020F0502020204030204" pitchFamily="34" charset="0"/>
                <a:ea typeface="Calibri" panose="020F0502020204030204" pitchFamily="34" charset="0"/>
                <a:cs typeface="Times New Roman" panose="02020603050405020304" pitchFamily="18" charset="0"/>
              </a:rPr>
              <a:t>bazeaza</a:t>
            </a:r>
            <a:r>
              <a:rPr lang="en-GB" kern="100" dirty="0">
                <a:latin typeface="Calibri" panose="020F0502020204030204" pitchFamily="34" charset="0"/>
                <a:ea typeface="Calibri" panose="020F0502020204030204" pitchFamily="34" charset="0"/>
                <a:cs typeface="Times New Roman" panose="02020603050405020304" pitchFamily="18" charset="0"/>
              </a:rPr>
              <a:t> pe </a:t>
            </a:r>
            <a:r>
              <a:rPr lang="en-GB" kern="100" dirty="0" err="1">
                <a:latin typeface="Calibri" panose="020F0502020204030204" pitchFamily="34" charset="0"/>
                <a:ea typeface="Calibri" panose="020F0502020204030204" pitchFamily="34" charset="0"/>
                <a:cs typeface="Times New Roman" panose="02020603050405020304" pitchFamily="18" charset="0"/>
              </a:rPr>
              <a:t>existenta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neuroni</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praguri</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excitare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diferite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Într-adevar</a:t>
            </a:r>
            <a:r>
              <a:rPr lang="en-GB" kern="100" dirty="0">
                <a:latin typeface="Calibri" panose="020F0502020204030204" pitchFamily="34" charset="0"/>
                <a:ea typeface="Calibri" panose="020F0502020204030204" pitchFamily="34" charset="0"/>
                <a:cs typeface="Times New Roman" panose="02020603050405020304" pitchFamily="18" charset="0"/>
              </a:rPr>
              <a:t>, s-a </a:t>
            </a:r>
            <a:r>
              <a:rPr lang="en-GB" kern="100" dirty="0" err="1">
                <a:latin typeface="Calibri" panose="020F0502020204030204" pitchFamily="34" charset="0"/>
                <a:ea typeface="Calibri" panose="020F0502020204030204" pitchFamily="34" charset="0"/>
                <a:cs typeface="Times New Roman" panose="02020603050405020304" pitchFamily="18" charset="0"/>
              </a:rPr>
              <a:t>constatat</a:t>
            </a:r>
            <a:r>
              <a:rPr lang="en-GB" kern="100" dirty="0">
                <a:latin typeface="Calibri" panose="020F0502020204030204" pitchFamily="34" charset="0"/>
                <a:ea typeface="Calibri" panose="020F0502020204030204" pitchFamily="34" charset="0"/>
                <a:cs typeface="Times New Roman" panose="02020603050405020304" pitchFamily="18" charset="0"/>
              </a:rPr>
              <a:t> ca </a:t>
            </a:r>
            <a:r>
              <a:rPr lang="en-GB" kern="100" dirty="0" err="1">
                <a:latin typeface="Calibri" panose="020F0502020204030204" pitchFamily="34" charset="0"/>
                <a:ea typeface="Calibri" panose="020F0502020204030204" pitchFamily="34" charset="0"/>
                <a:cs typeface="Times New Roman" panose="02020603050405020304" pitchFamily="18" charset="0"/>
              </a:rPr>
              <a:t>neuronii</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aceeasi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caracteristica</a:t>
            </a:r>
            <a:r>
              <a:rPr lang="en-GB" kern="100" dirty="0">
                <a:latin typeface="Calibri" panose="020F0502020204030204" pitchFamily="34" charset="0"/>
                <a:ea typeface="Calibri" panose="020F0502020204030204" pitchFamily="34" charset="0"/>
                <a:cs typeface="Times New Roman" panose="02020603050405020304" pitchFamily="18" charset="0"/>
              </a:rPr>
              <a:t> sunt </a:t>
            </a:r>
            <a:r>
              <a:rPr lang="en-GB" kern="100" dirty="0" err="1">
                <a:latin typeface="Calibri" panose="020F0502020204030204" pitchFamily="34" charset="0"/>
                <a:ea typeface="Calibri" panose="020F0502020204030204" pitchFamily="34" charset="0"/>
                <a:cs typeface="Times New Roman" panose="02020603050405020304" pitchFamily="18" charset="0"/>
              </a:rPr>
              <a:t>împartiti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populatii</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praguri</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excitare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diferite</a:t>
            </a:r>
            <a:r>
              <a:rPr lang="en-GB" kern="100" dirty="0">
                <a:latin typeface="Calibri" panose="020F0502020204030204" pitchFamily="34" charset="0"/>
                <a:ea typeface="Calibri" panose="020F0502020204030204" pitchFamily="34" charset="0"/>
                <a:cs typeface="Times New Roman" panose="02020603050405020304" pitchFamily="18" charset="0"/>
              </a:rPr>
              <a:t> (Liberman 1978). </a:t>
            </a:r>
            <a:r>
              <a:rPr lang="en-GB" kern="100" dirty="0" err="1">
                <a:latin typeface="Calibri" panose="020F0502020204030204" pitchFamily="34" charset="0"/>
                <a:ea typeface="Calibri" panose="020F0502020204030204" pitchFamily="34" charset="0"/>
                <a:cs typeface="Times New Roman" panose="02020603050405020304" pitchFamily="18" charset="0"/>
              </a:rPr>
              <a:t>Exista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neuroni</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praguri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joase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medii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ridicate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astfel</a:t>
            </a:r>
            <a:r>
              <a:rPr lang="en-GB" kern="100" dirty="0">
                <a:latin typeface="Calibri" panose="020F0502020204030204" pitchFamily="34" charset="0"/>
                <a:ea typeface="Calibri" panose="020F0502020204030204" pitchFamily="34" charset="0"/>
                <a:cs typeface="Times New Roman" panose="02020603050405020304" pitchFamily="18" charset="0"/>
              </a:rPr>
              <a:t> ca se </a:t>
            </a:r>
            <a:r>
              <a:rPr lang="en-GB" kern="100" dirty="0" err="1">
                <a:latin typeface="Calibri" panose="020F0502020204030204" pitchFamily="34" charset="0"/>
                <a:ea typeface="Calibri" panose="020F0502020204030204" pitchFamily="34" charset="0"/>
                <a:cs typeface="Times New Roman" panose="02020603050405020304" pitchFamily="18" charset="0"/>
              </a:rPr>
              <a:t>poate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ajunge</a:t>
            </a:r>
            <a:r>
              <a:rPr lang="en-GB" kern="100" dirty="0">
                <a:latin typeface="Calibri" panose="020F0502020204030204" pitchFamily="34" charset="0"/>
                <a:ea typeface="Calibri" panose="020F0502020204030204" pitchFamily="34" charset="0"/>
                <a:cs typeface="Times New Roman" panose="02020603050405020304" pitchFamily="18" charset="0"/>
              </a:rPr>
              <a:t> la o </a:t>
            </a:r>
            <a:r>
              <a:rPr lang="en-GB" kern="100" dirty="0" err="1">
                <a:latin typeface="Calibri" panose="020F0502020204030204" pitchFamily="34" charset="0"/>
                <a:ea typeface="Calibri" panose="020F0502020204030204" pitchFamily="34" charset="0"/>
                <a:cs typeface="Times New Roman" panose="02020603050405020304" pitchFamily="18" charset="0"/>
              </a:rPr>
              <a:t>diferenta</a:t>
            </a:r>
            <a:r>
              <a:rPr lang="en-GB" kern="100" dirty="0">
                <a:latin typeface="Calibri" panose="020F0502020204030204" pitchFamily="34" charset="0"/>
                <a:ea typeface="Calibri" panose="020F0502020204030204" pitchFamily="34" charset="0"/>
                <a:cs typeface="Times New Roman" panose="02020603050405020304" pitchFamily="18" charset="0"/>
              </a:rPr>
              <a:t> de 80 dB </a:t>
            </a:r>
            <a:r>
              <a:rPr lang="en-GB" kern="100" dirty="0" err="1">
                <a:latin typeface="Calibri" panose="020F0502020204030204" pitchFamily="34" charset="0"/>
                <a:ea typeface="Calibri" panose="020F0502020204030204" pitchFamily="34" charset="0"/>
                <a:cs typeface="Times New Roman" panose="02020603050405020304" pitchFamily="18" charset="0"/>
              </a:rPr>
              <a:t>între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praguri</a:t>
            </a:r>
            <a:r>
              <a:rPr lang="en-GB" kern="100" dirty="0">
                <a:latin typeface="Calibri" panose="020F0502020204030204" pitchFamily="34" charset="0"/>
                <a:ea typeface="Calibri" panose="020F0502020204030204" pitchFamily="34" charset="0"/>
                <a:cs typeface="Times New Roman" panose="02020603050405020304" pitchFamily="18" charset="0"/>
              </a:rPr>
              <a:t>. Prin </a:t>
            </a:r>
            <a:r>
              <a:rPr lang="en-GB" kern="100" dirty="0" err="1">
                <a:latin typeface="Calibri" panose="020F0502020204030204" pitchFamily="34" charset="0"/>
                <a:ea typeface="Calibri" panose="020F0502020204030204" pitchFamily="34" charset="0"/>
                <a:cs typeface="Times New Roman" panose="02020603050405020304" pitchFamily="18" charset="0"/>
              </a:rPr>
              <a:t>intrarea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actiune</a:t>
            </a:r>
            <a:r>
              <a:rPr lang="en-GB" kern="100" dirty="0">
                <a:latin typeface="Calibri" panose="020F0502020204030204" pitchFamily="34" charset="0"/>
                <a:ea typeface="Calibri" panose="020F0502020204030204" pitchFamily="34" charset="0"/>
                <a:cs typeface="Times New Roman" panose="02020603050405020304" pitchFamily="18" charset="0"/>
              </a:rPr>
              <a:t>, la </a:t>
            </a:r>
            <a:r>
              <a:rPr lang="en-GB" kern="100" dirty="0" err="1">
                <a:latin typeface="Calibri" panose="020F0502020204030204" pitchFamily="34" charset="0"/>
                <a:ea typeface="Calibri" panose="020F0502020204030204" pitchFamily="34" charset="0"/>
                <a:cs typeface="Times New Roman" panose="02020603050405020304" pitchFamily="18" charset="0"/>
              </a:rPr>
              <a:t>cresterea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intensitatii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stimulului</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neuronilor</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praguri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crescatoare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ar</a:t>
            </a:r>
            <a:r>
              <a:rPr lang="en-GB" kern="100" dirty="0">
                <a:latin typeface="Calibri" panose="020F0502020204030204" pitchFamily="34" charset="0"/>
                <a:ea typeface="Calibri" panose="020F0502020204030204" pitchFamily="34" charset="0"/>
                <a:cs typeface="Times New Roman" panose="02020603050405020304" pitchFamily="18" charset="0"/>
              </a:rPr>
              <a:t> fi </a:t>
            </a:r>
            <a:r>
              <a:rPr lang="en-GB" kern="100" dirty="0" err="1">
                <a:latin typeface="Calibri" panose="020F0502020204030204" pitchFamily="34" charset="0"/>
                <a:ea typeface="Calibri" panose="020F0502020204030204" pitchFamily="34" charset="0"/>
                <a:cs typeface="Times New Roman" panose="02020603050405020304" pitchFamily="18" charset="0"/>
              </a:rPr>
              <a:t>posibila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codificarea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tariei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sonore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cazul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semnalelor</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aceeasi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Aceste mecanisme de codificare sunt complementare si ele pot explica o serie de aspecte ale perceptiei intensitatii sonore, fara însa a le epuiza pe toate. De aceea, acest domeniu ramâne înca deschis, insistându-se mai ales asupra dezvoltarii cercetarilor privind prelucrarile operate la nivelul centrilor superiori.</a:t>
            </a:r>
          </a:p>
          <a:p>
            <a:endParaRPr lang="ro-RO" dirty="0"/>
          </a:p>
        </p:txBody>
      </p:sp>
    </p:spTree>
    <p:extLst>
      <p:ext uri="{BB962C8B-B14F-4D97-AF65-F5344CB8AC3E}">
        <p14:creationId xmlns:p14="http://schemas.microsoft.com/office/powerpoint/2010/main" val="2594407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869EE-33FB-0BC9-57E2-9AF552328774}"/>
              </a:ext>
            </a:extLst>
          </p:cNvPr>
          <p:cNvSpPr>
            <a:spLocks noGrp="1"/>
          </p:cNvSpPr>
          <p:nvPr>
            <p:ph type="title"/>
          </p:nvPr>
        </p:nvSpPr>
        <p:spPr/>
        <p:txBody>
          <a:bodyPr/>
          <a:lstStyle/>
          <a:p>
            <a:r>
              <a:rPr lang="en-GB" b="1" u="sng" kern="100" dirty="0" err="1">
                <a:latin typeface="Calibri" panose="020F0502020204030204" pitchFamily="34" charset="0"/>
                <a:ea typeface="Calibri" panose="020F0502020204030204" pitchFamily="34" charset="0"/>
                <a:cs typeface="Times New Roman" panose="02020603050405020304" pitchFamily="18" charset="0"/>
              </a:rPr>
              <a:t>Codificarea</a:t>
            </a:r>
            <a:r>
              <a:rPr lang="en-GB" b="1" u="sng" kern="100" dirty="0">
                <a:latin typeface="Calibri" panose="020F0502020204030204" pitchFamily="34" charset="0"/>
                <a:ea typeface="Calibri" panose="020F0502020204030204" pitchFamily="34" charset="0"/>
                <a:cs typeface="Times New Roman" panose="02020603050405020304" pitchFamily="18" charset="0"/>
              </a:rPr>
              <a:t> </a:t>
            </a:r>
            <a:r>
              <a:rPr lang="en-GB" b="1" u="sng" kern="100" dirty="0" err="1">
                <a:latin typeface="Calibri" panose="020F0502020204030204" pitchFamily="34" charset="0"/>
                <a:ea typeface="Calibri" panose="020F0502020204030204" pitchFamily="34" charset="0"/>
                <a:cs typeface="Times New Roman" panose="02020603050405020304" pitchFamily="18" charset="0"/>
              </a:rPr>
              <a:t>înaltimii</a:t>
            </a:r>
            <a:r>
              <a:rPr lang="en-GB" b="1" u="sng" kern="100" dirty="0">
                <a:latin typeface="Calibri" panose="020F0502020204030204" pitchFamily="34" charset="0"/>
                <a:ea typeface="Calibri" panose="020F0502020204030204" pitchFamily="34" charset="0"/>
                <a:cs typeface="Times New Roman" panose="02020603050405020304" pitchFamily="18" charset="0"/>
              </a:rPr>
              <a:t> </a:t>
            </a:r>
            <a:r>
              <a:rPr lang="en-GB" b="1" u="sng" kern="100" dirty="0" err="1">
                <a:latin typeface="Calibri" panose="020F0502020204030204" pitchFamily="34" charset="0"/>
                <a:ea typeface="Calibri" panose="020F0502020204030204" pitchFamily="34" charset="0"/>
                <a:cs typeface="Times New Roman" panose="02020603050405020304" pitchFamily="18" charset="0"/>
              </a:rPr>
              <a:t>tonale</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CD56DCA2-2A08-1EC9-67D3-758BF5561B90}"/>
              </a:ext>
            </a:extLst>
          </p:cNvPr>
          <p:cNvSpPr>
            <a:spLocks noGrp="1"/>
          </p:cNvSpPr>
          <p:nvPr>
            <p:ph idx="1"/>
          </p:nvPr>
        </p:nvSpPr>
        <p:spPr/>
        <p:txBody>
          <a:bodyPr/>
          <a:lstStyle/>
          <a:p>
            <a:r>
              <a:rPr lang="ro-RO" kern="100" dirty="0">
                <a:latin typeface="Calibri" panose="020F0502020204030204" pitchFamily="34" charset="0"/>
                <a:ea typeface="Calibri" panose="020F0502020204030204" pitchFamily="34" charset="0"/>
                <a:cs typeface="Times New Roman" panose="02020603050405020304" pitchFamily="18" charset="0"/>
              </a:rPr>
              <a:t>Mecanismul codificarii înaltimii tonale în sistemul auditiv uman nu este înca pe deplin cunoscut. Cele mai multe date experimentale, atât neurofiziologice, cât si psihoacustice, pledeaza pentru o </a:t>
            </a:r>
            <a:r>
              <a:rPr lang="ro-RO" i="1" kern="100" dirty="0">
                <a:latin typeface="Calibri" panose="020F0502020204030204" pitchFamily="34" charset="0"/>
                <a:ea typeface="Calibri" panose="020F0502020204030204" pitchFamily="34" charset="0"/>
                <a:cs typeface="Times New Roman" panose="02020603050405020304" pitchFamily="18" charset="0"/>
              </a:rPr>
              <a:t>codificare spatiala</a:t>
            </a:r>
            <a:r>
              <a:rPr lang="ro-RO" kern="100" dirty="0">
                <a:latin typeface="Calibri" panose="020F0502020204030204" pitchFamily="34" charset="0"/>
                <a:ea typeface="Calibri" panose="020F0502020204030204" pitchFamily="34" charset="0"/>
                <a:cs typeface="Times New Roman" panose="02020603050405020304" pitchFamily="18" charset="0"/>
              </a:rPr>
              <a:t>, bazata pe tonotopia sistemului auditiv, la toate nivelele acestuia. Exista, totusi, o serie de date experimentale care aduc argumente si în favoarea unei </a:t>
            </a:r>
            <a:r>
              <a:rPr lang="ro-RO" i="1" kern="100" dirty="0">
                <a:latin typeface="Calibri" panose="020F0502020204030204" pitchFamily="34" charset="0"/>
                <a:ea typeface="Calibri" panose="020F0502020204030204" pitchFamily="34" charset="0"/>
                <a:cs typeface="Times New Roman" panose="02020603050405020304" pitchFamily="18" charset="0"/>
              </a:rPr>
              <a:t>codificari temporale</a:t>
            </a:r>
            <a:r>
              <a:rPr lang="ro-RO" kern="100" dirty="0">
                <a:latin typeface="Calibri" panose="020F0502020204030204" pitchFamily="34" charset="0"/>
                <a:ea typeface="Calibri" panose="020F0502020204030204" pitchFamily="34" charset="0"/>
                <a:cs typeface="Times New Roman" panose="02020603050405020304" pitchFamily="18" charset="0"/>
              </a:rPr>
              <a:t>, cel putin în domeniul de frecvente inferioare celei de 5.000 Hz.</a:t>
            </a:r>
          </a:p>
          <a:p>
            <a:endParaRPr lang="ro-RO" dirty="0"/>
          </a:p>
        </p:txBody>
      </p:sp>
    </p:spTree>
    <p:extLst>
      <p:ext uri="{BB962C8B-B14F-4D97-AF65-F5344CB8AC3E}">
        <p14:creationId xmlns:p14="http://schemas.microsoft.com/office/powerpoint/2010/main" val="3898950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01AD-F243-5AB9-93D1-F60DB2EB7EA4}"/>
              </a:ext>
            </a:extLst>
          </p:cNvPr>
          <p:cNvSpPr>
            <a:spLocks noGrp="1"/>
          </p:cNvSpPr>
          <p:nvPr>
            <p:ph type="title"/>
          </p:nvPr>
        </p:nvSpPr>
        <p:spPr/>
        <p:txBody>
          <a:bodyPr/>
          <a:lstStyle/>
          <a:p>
            <a:r>
              <a:rPr lang="en-GB" i="1" kern="100" dirty="0" err="1">
                <a:latin typeface="Calibri" panose="020F0502020204030204" pitchFamily="34" charset="0"/>
                <a:ea typeface="Calibri" panose="020F0502020204030204" pitchFamily="34" charset="0"/>
                <a:cs typeface="Times New Roman" panose="02020603050405020304" pitchFamily="18" charset="0"/>
              </a:rPr>
              <a:t>Codificarea</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spatiala</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94A10F71-E496-44A6-959B-4897661FD066}"/>
              </a:ext>
            </a:extLst>
          </p:cNvPr>
          <p:cNvSpPr>
            <a:spLocks noGrp="1"/>
          </p:cNvSpPr>
          <p:nvPr>
            <p:ph idx="1"/>
          </p:nvPr>
        </p:nvSpPr>
        <p:spPr>
          <a:xfrm>
            <a:off x="838200" y="1120140"/>
            <a:ext cx="10515600" cy="5056823"/>
          </a:xfrm>
        </p:spPr>
        <p:txBody>
          <a:bodyPr>
            <a:normAutofit fontScale="62500" lnSpcReduction="20000"/>
          </a:bodyPr>
          <a:lstStyle/>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În fiecare etapa parcursa de semnalul auditiv, amplasarea activitatii mecanice sau electrice evocata de catre un sunet pur variaza în mod sistematic si regulat cu frecventa acelui sunet. Dintre argumentele în favoarea codificarii spatiale a înaltimii sonore se pot aminti urmatoarele:</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 Prin stimularea urechii cu sunete pure, raspunsul maxim corespunde unei localizari precise pe membrana bazilara, frecventele joase fiind situate în apropierea apexului, iar cele înalte lânga fereastra ovala.</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 Fiecare fibra a nervului auditiv functioneaza ca un filtru trece banda; între localizarea fibrei în nervul auditiv si frecventa caracteristica pe care acesta o transmite exista o legatura strânsa. Fiecarui sunet pur îi corespunde un numar de fibre ale nervului auditiv, precis localizate, care formeaza asa-numitul "pattern" de excitare pentru o frecventa data. În functie de intensitatea sunetului, "pattern"-ul de excitare cuprinde un numar mai mic sau mai mare de fibre.</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 Un argument puternic în favoarea codificarii spatiale îl constituie "</a:t>
            </a:r>
            <a:r>
              <a:rPr lang="ro-RO" i="1" kern="100" dirty="0">
                <a:latin typeface="Calibri" panose="020F0502020204030204" pitchFamily="34" charset="0"/>
                <a:ea typeface="Calibri" panose="020F0502020204030204" pitchFamily="34" charset="0"/>
                <a:cs typeface="Times New Roman" panose="02020603050405020304" pitchFamily="18" charset="0"/>
              </a:rPr>
              <a:t>sunetele lui Zwicker</a:t>
            </a:r>
            <a:r>
              <a:rPr lang="ro-RO" kern="100" dirty="0">
                <a:latin typeface="Calibri" panose="020F0502020204030204" pitchFamily="34" charset="0"/>
                <a:ea typeface="Calibri" panose="020F0502020204030204" pitchFamily="34" charset="0"/>
                <a:cs typeface="Times New Roman" panose="02020603050405020304" pitchFamily="18" charset="0"/>
              </a:rPr>
              <a:t>". Zwicker a descoperit ca, în urma ascultarii prelungite a unui zgomot din al carui spectru au fost înlaturate cu ajutorul unui filtru anumite benzi de frecventa, apare un efect asemanator cu cel întâlnit în cazul vederii. La încetarea zgomotului, subiectul percepe un sunet "fantoma" care contine frecventele care fusesera eliminate prin filtrare. Totul se petrece ca si cum neuronii care au fost solicitati un timp mai îndelungat au "obosit", iar neuronii corespunzatori frecventelor lipsa îsi pastreaza activitatea spontana obisnuita.</a:t>
            </a:r>
          </a:p>
          <a:p>
            <a:endParaRPr lang="ro-RO" dirty="0"/>
          </a:p>
        </p:txBody>
      </p:sp>
    </p:spTree>
    <p:extLst>
      <p:ext uri="{BB962C8B-B14F-4D97-AF65-F5344CB8AC3E}">
        <p14:creationId xmlns:p14="http://schemas.microsoft.com/office/powerpoint/2010/main" val="1715539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3F83D-E080-7A10-E77E-15BBE4B0D5CE}"/>
              </a:ext>
            </a:extLst>
          </p:cNvPr>
          <p:cNvSpPr>
            <a:spLocks noGrp="1"/>
          </p:cNvSpPr>
          <p:nvPr>
            <p:ph type="title"/>
          </p:nvPr>
        </p:nvSpPr>
        <p:spPr/>
        <p:txBody>
          <a:bodyPr/>
          <a:lstStyle/>
          <a:p>
            <a:r>
              <a:rPr lang="en-GB" i="1" kern="100" dirty="0" err="1">
                <a:latin typeface="Calibri" panose="020F0502020204030204" pitchFamily="34" charset="0"/>
                <a:ea typeface="Calibri" panose="020F0502020204030204" pitchFamily="34" charset="0"/>
                <a:cs typeface="Times New Roman" panose="02020603050405020304" pitchFamily="18" charset="0"/>
              </a:rPr>
              <a:t>Codificarea</a:t>
            </a:r>
            <a:r>
              <a:rPr lang="en-GB" i="1" kern="100" dirty="0">
                <a:latin typeface="Calibri" panose="020F0502020204030204" pitchFamily="34" charset="0"/>
                <a:ea typeface="Calibri" panose="020F0502020204030204" pitchFamily="34" charset="0"/>
                <a:cs typeface="Times New Roman" panose="02020603050405020304" pitchFamily="18" charset="0"/>
              </a:rPr>
              <a:t> </a:t>
            </a:r>
            <a:r>
              <a:rPr lang="en-GB" i="1" kern="100" dirty="0" err="1">
                <a:latin typeface="Calibri" panose="020F0502020204030204" pitchFamily="34" charset="0"/>
                <a:ea typeface="Calibri" panose="020F0502020204030204" pitchFamily="34" charset="0"/>
                <a:cs typeface="Times New Roman" panose="02020603050405020304" pitchFamily="18" charset="0"/>
              </a:rPr>
              <a:t>temporala</a:t>
            </a:r>
            <a:br>
              <a:rPr lang="ro-RO" kern="100" dirty="0">
                <a:latin typeface="Calibri" panose="020F0502020204030204" pitchFamily="34" charset="0"/>
                <a:ea typeface="Calibri" panose="020F0502020204030204" pitchFamily="34" charset="0"/>
                <a:cs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BF5B63F6-74EF-93B7-D4F5-0F970630D2F5}"/>
              </a:ext>
            </a:extLst>
          </p:cNvPr>
          <p:cNvSpPr>
            <a:spLocks noGrp="1"/>
          </p:cNvSpPr>
          <p:nvPr>
            <p:ph idx="1"/>
          </p:nvPr>
        </p:nvSpPr>
        <p:spPr/>
        <p:txBody>
          <a:bodyPr>
            <a:normAutofit fontScale="85000" lnSpcReduction="20000"/>
          </a:bodyPr>
          <a:lstStyle/>
          <a:p>
            <a:r>
              <a:rPr lang="ro-RO" dirty="0">
                <a:latin typeface="Calibri" panose="020F0502020204030204" pitchFamily="34" charset="0"/>
                <a:ea typeface="Calibri" panose="020F0502020204030204" pitchFamily="34" charset="0"/>
                <a:cs typeface="Times New Roman" panose="02020603050405020304" pitchFamily="18" charset="0"/>
              </a:rPr>
              <a:t>Exista unele argumente în favoarea unei codificari temporale a înaltimii tonale. Astfel, sub actiunea unui sunet pur, miscarea oscilatorie a membranei bazilare are aceeasi frecventa cu cea a sunetului, iar aceasta se traduce într-o actiune periodica de frecventa </a:t>
            </a:r>
            <a:r>
              <a:rPr lang="ro-RO" baseline="-25000" dirty="0">
                <a:latin typeface="Calibri" panose="020F0502020204030204" pitchFamily="34" charset="0"/>
                <a:ea typeface="Calibri" panose="020F0502020204030204" pitchFamily="34" charset="0"/>
                <a:cs typeface="Times New Roman" panose="02020603050405020304" pitchFamily="18" charset="0"/>
              </a:rPr>
              <a:t> </a:t>
            </a:r>
            <a:r>
              <a:rPr lang="ro-RO" dirty="0">
                <a:latin typeface="Calibri" panose="020F0502020204030204" pitchFamily="34" charset="0"/>
                <a:ea typeface="Calibri" panose="020F0502020204030204" pitchFamily="34" charset="0"/>
                <a:cs typeface="Times New Roman" panose="02020603050405020304" pitchFamily="18" charset="0"/>
              </a:rPr>
              <a:t> asupra celulelor ciliate. Fibrele nervului auditiv care primesc semnalul acustic de la celulele ciliate interne transmit trenuri de potentiale de actiune corelate cu perioada </a:t>
            </a:r>
            <a:r>
              <a:rPr lang="ro-RO" baseline="-25000" dirty="0">
                <a:latin typeface="Calibri" panose="020F0502020204030204" pitchFamily="34" charset="0"/>
                <a:ea typeface="Calibri" panose="020F0502020204030204" pitchFamily="34" charset="0"/>
                <a:cs typeface="Times New Roman" panose="02020603050405020304" pitchFamily="18" charset="0"/>
              </a:rPr>
              <a:t> </a:t>
            </a:r>
            <a:r>
              <a:rPr lang="ro-RO"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T = 1/ </a:t>
            </a:r>
            <a:r>
              <a:rPr lang="el-GR" dirty="0">
                <a:latin typeface="Calibri" panose="020F0502020204030204" pitchFamily="34" charset="0"/>
                <a:ea typeface="Calibri" panose="020F0502020204030204" pitchFamily="34" charset="0"/>
                <a:cs typeface="Times New Roman" panose="02020603050405020304" pitchFamily="18" charset="0"/>
              </a:rPr>
              <a:t>ν</a:t>
            </a:r>
            <a:r>
              <a:rPr lang="en-GB" dirty="0">
                <a:latin typeface="Calibri" panose="020F0502020204030204" pitchFamily="34" charset="0"/>
                <a:ea typeface="Calibri" panose="020F0502020204030204" pitchFamily="34" charset="0"/>
                <a:cs typeface="Times New Roman" panose="02020603050405020304" pitchFamily="18" charset="0"/>
              </a:rPr>
              <a:t> </a:t>
            </a:r>
            <a:r>
              <a:rPr lang="ro-RO" dirty="0">
                <a:latin typeface="Calibri" panose="020F0502020204030204" pitchFamily="34" charset="0"/>
                <a:ea typeface="Calibri" panose="020F0502020204030204" pitchFamily="34" charset="0"/>
                <a:cs typeface="Times New Roman" panose="02020603050405020304" pitchFamily="18" charset="0"/>
              </a:rPr>
              <a:t>a sunetului pur. Acest proces pare a fi în legatura cu capacitatea urechii umane de a percepe o calitate a sunetelor care a fost numita "</a:t>
            </a:r>
            <a:r>
              <a:rPr lang="ro-RO" i="1" dirty="0">
                <a:latin typeface="Calibri" panose="020F0502020204030204" pitchFamily="34" charset="0"/>
                <a:ea typeface="Calibri" panose="020F0502020204030204" pitchFamily="34" charset="0"/>
                <a:cs typeface="Times New Roman" panose="02020603050405020304" pitchFamily="18" charset="0"/>
              </a:rPr>
              <a:t>croma</a:t>
            </a:r>
            <a:r>
              <a:rPr lang="ro-RO" dirty="0">
                <a:latin typeface="Calibri" panose="020F0502020204030204" pitchFamily="34" charset="0"/>
                <a:ea typeface="Calibri" panose="020F0502020204030204" pitchFamily="34" charset="0"/>
                <a:cs typeface="Times New Roman" panose="02020603050405020304" pitchFamily="18" charset="0"/>
              </a:rPr>
              <a:t>". Doua sunete pure al caror raport de frecvente este 2, deci care sunt separate printr-o octava, sunt percepute ca similare sau chiar identice. Persoane care pot identifica o nota muzicala izolata pot uneori sa confunde doua note care sunt separate printr-o octava, ca si cum le-ar recunoaste pe baza calitatii de croma. Pe de alta parte, chiar pentru o persoana fara o educatie muzicala speciala, o melodie formata din sunete pure este usor de recunoscut atunci când este interpretata cu o octava mai sus sau mai jos, dar nu si daca intervalele pentru care a fost transpusa sunt altele decât octava.</a:t>
            </a:r>
            <a:endParaRPr lang="ro-RO" dirty="0"/>
          </a:p>
        </p:txBody>
      </p:sp>
    </p:spTree>
    <p:extLst>
      <p:ext uri="{BB962C8B-B14F-4D97-AF65-F5344CB8AC3E}">
        <p14:creationId xmlns:p14="http://schemas.microsoft.com/office/powerpoint/2010/main" val="86071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72D5CF-5277-DB6B-88D8-D0314924631F}"/>
              </a:ext>
            </a:extLst>
          </p:cNvPr>
          <p:cNvSpPr>
            <a:spLocks noGrp="1"/>
          </p:cNvSpPr>
          <p:nvPr>
            <p:ph idx="1"/>
          </p:nvPr>
        </p:nvSpPr>
        <p:spPr>
          <a:xfrm>
            <a:off x="838200" y="316523"/>
            <a:ext cx="10515600" cy="6176352"/>
          </a:xfrm>
        </p:spPr>
        <p:txBody>
          <a:bodyPr>
            <a:normAutofit fontScale="85000" lnSpcReduction="20000"/>
          </a:bodyPr>
          <a:lstStyle/>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Un asemenea efect poate fi explicat printr-</a:t>
            </a:r>
            <a:r>
              <a:rPr lang="en-GB" kern="100" dirty="0" err="1">
                <a:latin typeface="Calibri" panose="020F0502020204030204" pitchFamily="34" charset="0"/>
                <a:ea typeface="Calibri" panose="020F0502020204030204" pitchFamily="34" charset="0"/>
                <a:cs typeface="Times New Roman" panose="02020603050405020304" pitchFamily="18" charset="0"/>
              </a:rPr>
              <a:t>stimularii</a:t>
            </a:r>
            <a:r>
              <a:rPr lang="ro-RO" kern="100" dirty="0">
                <a:latin typeface="Calibri" panose="020F0502020204030204" pitchFamily="34" charset="0"/>
                <a:ea typeface="Calibri" panose="020F0502020204030204" pitchFamily="34" charset="0"/>
                <a:cs typeface="Times New Roman" panose="02020603050405020304" pitchFamily="18" charset="0"/>
              </a:rPr>
              <a:t>o codificare temporala a frecventei în modul urmator:</a:t>
            </a:r>
          </a:p>
          <a:p>
            <a:pPr>
              <a:lnSpc>
                <a:spcPct val="107000"/>
              </a:lnSpc>
              <a:spcAft>
                <a:spcPts val="800"/>
              </a:spcAf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Impulsurile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nervoase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produse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urma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celulelor</a:t>
            </a:r>
            <a:r>
              <a:rPr lang="en-GB" kern="100" dirty="0">
                <a:latin typeface="Calibri" panose="020F0502020204030204" pitchFamily="34" charset="0"/>
                <a:ea typeface="Calibri" panose="020F0502020204030204" pitchFamily="34" charset="0"/>
                <a:cs typeface="Times New Roman" panose="02020603050405020304" pitchFamily="18" charset="0"/>
              </a:rPr>
              <a:t> ciliate cu un </a:t>
            </a:r>
            <a:r>
              <a:rPr lang="en-GB" kern="100" dirty="0" err="1">
                <a:latin typeface="Calibri" panose="020F0502020204030204" pitchFamily="34" charset="0"/>
                <a:ea typeface="Calibri" panose="020F0502020204030204" pitchFamily="34" charset="0"/>
                <a:cs typeface="Times New Roman" panose="02020603050405020304" pitchFamily="18" charset="0"/>
              </a:rPr>
              <a:t>sunet</a:t>
            </a:r>
            <a:r>
              <a:rPr lang="en-GB" kern="100" dirty="0">
                <a:latin typeface="Calibri" panose="020F0502020204030204" pitchFamily="34" charset="0"/>
                <a:ea typeface="Calibri" panose="020F0502020204030204" pitchFamily="34" charset="0"/>
                <a:cs typeface="Times New Roman" panose="02020603050405020304" pitchFamily="18" charset="0"/>
              </a:rPr>
              <a:t> de o </a:t>
            </a:r>
            <a:r>
              <a:rPr lang="en-GB" kern="100" dirty="0" err="1">
                <a:latin typeface="Calibri" panose="020F0502020204030204" pitchFamily="34" charset="0"/>
                <a:ea typeface="Calibri" panose="020F0502020204030204" pitchFamily="34" charset="0"/>
                <a:cs typeface="Times New Roman" panose="02020603050405020304" pitchFamily="18" charset="0"/>
              </a:rPr>
              <a:t>anumita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l-GR" kern="100" dirty="0">
                <a:latin typeface="Calibri" panose="020F0502020204030204" pitchFamily="34" charset="0"/>
                <a:ea typeface="Calibri" panose="020F0502020204030204" pitchFamily="34" charset="0"/>
                <a:cs typeface="Times New Roman" panose="02020603050405020304" pitchFamily="18" charset="0"/>
              </a:rPr>
              <a:t>ν</a:t>
            </a:r>
            <a:r>
              <a:rPr lang="en-GB" kern="100" dirty="0">
                <a:latin typeface="Calibri" panose="020F0502020204030204" pitchFamily="34" charset="0"/>
                <a:ea typeface="Calibri" panose="020F0502020204030204" pitchFamily="34" charset="0"/>
                <a:cs typeface="Times New Roman" panose="02020603050405020304" pitchFamily="18" charset="0"/>
              </a:rPr>
              <a:t>=1/T</a:t>
            </a:r>
            <a:r>
              <a:rPr lang="en-GB" kern="100" baseline="-25000" dirty="0">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 se </a:t>
            </a:r>
            <a:r>
              <a:rPr lang="en-GB" kern="100" dirty="0" err="1">
                <a:latin typeface="Calibri" panose="020F0502020204030204" pitchFamily="34" charset="0"/>
                <a:ea typeface="Calibri" panose="020F0502020204030204" pitchFamily="34" charset="0"/>
                <a:cs typeface="Times New Roman" panose="02020603050405020304" pitchFamily="18" charset="0"/>
              </a:rPr>
              <a:t>succed</a:t>
            </a:r>
            <a:r>
              <a:rPr lang="en-GB" kern="100" dirty="0">
                <a:latin typeface="Calibri" panose="020F0502020204030204" pitchFamily="34" charset="0"/>
                <a:ea typeface="Calibri" panose="020F0502020204030204" pitchFamily="34" charset="0"/>
                <a:cs typeface="Times New Roman" panose="02020603050405020304" pitchFamily="18" charset="0"/>
              </a:rPr>
              <a:t> pe </a:t>
            </a:r>
            <a:r>
              <a:rPr lang="en-GB" kern="100" dirty="0" err="1">
                <a:latin typeface="Calibri" panose="020F0502020204030204" pitchFamily="34" charset="0"/>
                <a:ea typeface="Calibri" panose="020F0502020204030204" pitchFamily="34" charset="0"/>
                <a:cs typeface="Times New Roman" panose="02020603050405020304" pitchFamily="18" charset="0"/>
              </a:rPr>
              <a:t>fibrele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nervoase</a:t>
            </a:r>
            <a:r>
              <a:rPr lang="en-GB" kern="100" dirty="0">
                <a:latin typeface="Calibri" panose="020F0502020204030204" pitchFamily="34" charset="0"/>
                <a:ea typeface="Calibri" panose="020F0502020204030204" pitchFamily="34" charset="0"/>
                <a:cs typeface="Times New Roman" panose="02020603050405020304" pitchFamily="18" charset="0"/>
              </a:rPr>
              <a:t> la intervale de </a:t>
            </a:r>
            <a:r>
              <a:rPr lang="en-GB" kern="100" dirty="0" err="1">
                <a:latin typeface="Calibri" panose="020F0502020204030204" pitchFamily="34" charset="0"/>
                <a:ea typeface="Calibri" panose="020F0502020204030204" pitchFamily="34" charset="0"/>
                <a:cs typeface="Times New Roman" panose="02020603050405020304" pitchFamily="18" charset="0"/>
              </a:rPr>
              <a:t>timp</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baseline="-25000" dirty="0">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 T, 2T, 3T, etc. </a:t>
            </a:r>
            <a:r>
              <a:rPr lang="en-GB" kern="100" dirty="0" err="1">
                <a:latin typeface="Calibri" panose="020F0502020204030204" pitchFamily="34" charset="0"/>
                <a:ea typeface="Calibri" panose="020F0502020204030204" pitchFamily="34" charset="0"/>
                <a:cs typeface="Times New Roman" panose="02020603050405020304" pitchFamily="18" charset="0"/>
              </a:rPr>
              <a:t>Impulsurile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produse</a:t>
            </a:r>
            <a:r>
              <a:rPr lang="en-GB" kern="100" dirty="0">
                <a:latin typeface="Calibri" panose="020F0502020204030204" pitchFamily="34" charset="0"/>
                <a:ea typeface="Calibri" panose="020F0502020204030204" pitchFamily="34" charset="0"/>
                <a:cs typeface="Times New Roman" panose="02020603050405020304" pitchFamily="18" charset="0"/>
              </a:rPr>
              <a:t> de un </a:t>
            </a:r>
            <a:r>
              <a:rPr lang="en-GB" kern="100" dirty="0" err="1">
                <a:latin typeface="Calibri" panose="020F0502020204030204" pitchFamily="34" charset="0"/>
                <a:ea typeface="Calibri" panose="020F0502020204030204" pitchFamily="34" charset="0"/>
                <a:cs typeface="Times New Roman" panose="02020603050405020304" pitchFamily="18" charset="0"/>
              </a:rPr>
              <a:t>sunet</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kern="100" dirty="0">
                <a:latin typeface="Calibri" panose="020F0502020204030204" pitchFamily="34" charset="0"/>
                <a:ea typeface="Calibri" panose="020F0502020204030204" pitchFamily="34" charset="0"/>
                <a:cs typeface="Times New Roman" panose="02020603050405020304" pitchFamily="18" charset="0"/>
              </a:rPr>
              <a:t> 2</a:t>
            </a:r>
            <a:r>
              <a:rPr lang="el-GR" kern="100" dirty="0">
                <a:latin typeface="Calibri" panose="020F0502020204030204" pitchFamily="34" charset="0"/>
                <a:ea typeface="Calibri" panose="020F0502020204030204" pitchFamily="34" charset="0"/>
                <a:cs typeface="Times New Roman" panose="02020603050405020304" pitchFamily="18" charset="0"/>
              </a:rPr>
              <a:t>ν</a:t>
            </a:r>
            <a:r>
              <a:rPr lang="en-GB" kern="100" dirty="0">
                <a:latin typeface="Calibri" panose="020F0502020204030204" pitchFamily="34" charset="0"/>
                <a:ea typeface="Calibri" panose="020F0502020204030204" pitchFamily="34" charset="0"/>
                <a:cs typeface="Times New Roman" panose="02020603050405020304" pitchFamily="18" charset="0"/>
              </a:rPr>
              <a:t> =  2/T</a:t>
            </a:r>
            <a:r>
              <a:rPr lang="en-GB" kern="100" baseline="-25000" dirty="0">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 se </a:t>
            </a:r>
            <a:r>
              <a:rPr lang="en-GB" kern="100" dirty="0" err="1">
                <a:latin typeface="Calibri" panose="020F0502020204030204" pitchFamily="34" charset="0"/>
                <a:ea typeface="Calibri" panose="020F0502020204030204" pitchFamily="34" charset="0"/>
                <a:cs typeface="Times New Roman" panose="02020603050405020304" pitchFamily="18" charset="0"/>
              </a:rPr>
              <a:t>vor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succede</a:t>
            </a:r>
            <a:r>
              <a:rPr lang="en-GB" kern="100" dirty="0">
                <a:latin typeface="Calibri" panose="020F0502020204030204" pitchFamily="34" charset="0"/>
                <a:ea typeface="Calibri" panose="020F0502020204030204" pitchFamily="34" charset="0"/>
                <a:cs typeface="Times New Roman" panose="02020603050405020304" pitchFamily="18" charset="0"/>
              </a:rPr>
              <a:t> la </a:t>
            </a:r>
            <a:r>
              <a:rPr lang="en-GB" kern="100" dirty="0" err="1">
                <a:latin typeface="Calibri" panose="020F0502020204030204" pitchFamily="34" charset="0"/>
                <a:ea typeface="Calibri" panose="020F0502020204030204" pitchFamily="34" charset="0"/>
                <a:cs typeface="Times New Roman" panose="02020603050405020304" pitchFamily="18" charset="0"/>
              </a:rPr>
              <a:t>intervalele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timp</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baseline="-25000" dirty="0">
                <a:latin typeface="Calibri" panose="020F0502020204030204" pitchFamily="34" charset="0"/>
                <a:ea typeface="Calibri" panose="020F0502020204030204" pitchFamily="34" charset="0"/>
                <a:cs typeface="Times New Roman" panose="02020603050405020304" pitchFamily="18" charset="0"/>
              </a:rPr>
              <a:t> </a:t>
            </a:r>
            <a:r>
              <a:rPr lang="en-GB" b="1" kern="100" baseline="-25000" dirty="0">
                <a:latin typeface="Calibri" panose="020F0502020204030204" pitchFamily="34" charset="0"/>
                <a:ea typeface="Calibri" panose="020F0502020204030204" pitchFamily="34" charset="0"/>
                <a:cs typeface="Times New Roman" panose="02020603050405020304" pitchFamily="18" charset="0"/>
              </a:rPr>
              <a:t>T/2, T, </a:t>
            </a:r>
            <a:r>
              <a:rPr lang="en-GB" b="1" kern="100" baseline="-25000" dirty="0" err="1">
                <a:latin typeface="Calibri" panose="020F0502020204030204" pitchFamily="34" charset="0"/>
                <a:ea typeface="Calibri" panose="020F0502020204030204" pitchFamily="34" charset="0"/>
                <a:cs typeface="Times New Roman" panose="02020603050405020304" pitchFamily="18" charset="0"/>
              </a:rPr>
              <a:t>sT</a:t>
            </a:r>
            <a:r>
              <a:rPr lang="en-GB" b="1" kern="100" baseline="-25000" dirty="0">
                <a:latin typeface="Calibri" panose="020F0502020204030204" pitchFamily="34" charset="0"/>
                <a:ea typeface="Calibri" panose="020F0502020204030204" pitchFamily="34" charset="0"/>
                <a:cs typeface="Times New Roman" panose="02020603050405020304" pitchFamily="18" charset="0"/>
              </a:rPr>
              <a:t>/2, 2T </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etc. </a:t>
            </a:r>
            <a:r>
              <a:rPr lang="en-GB" kern="100" dirty="0" err="1">
                <a:latin typeface="Calibri" panose="020F0502020204030204" pitchFamily="34" charset="0"/>
                <a:ea typeface="Calibri" panose="020F0502020204030204" pitchFamily="34" charset="0"/>
                <a:cs typeface="Times New Roman" panose="02020603050405020304" pitchFamily="18" charset="0"/>
              </a:rPr>
              <a:t>Sunetele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kern="100" baseline="-25000" dirty="0">
                <a:latin typeface="Calibri" panose="020F0502020204030204" pitchFamily="34" charset="0"/>
                <a:ea typeface="Calibri" panose="020F0502020204030204" pitchFamily="34" charset="0"/>
                <a:cs typeface="Times New Roman" panose="02020603050405020304" pitchFamily="18" charset="0"/>
              </a:rPr>
              <a:t>  </a:t>
            </a:r>
            <a:r>
              <a:rPr lang="el-GR" kern="100" baseline="-25000" dirty="0">
                <a:latin typeface="Calibri" panose="020F0502020204030204" pitchFamily="34" charset="0"/>
                <a:ea typeface="Calibri" panose="020F0502020204030204" pitchFamily="34" charset="0"/>
                <a:cs typeface="Times New Roman" panose="02020603050405020304" pitchFamily="18" charset="0"/>
              </a:rPr>
              <a:t>ν</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baseline="-25000" dirty="0">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 2</a:t>
            </a:r>
            <a:r>
              <a:rPr lang="el-GR" kern="100" dirty="0">
                <a:latin typeface="Calibri" panose="020F0502020204030204" pitchFamily="34" charset="0"/>
                <a:ea typeface="Calibri" panose="020F0502020204030204" pitchFamily="34" charset="0"/>
                <a:cs typeface="Times New Roman" panose="02020603050405020304" pitchFamily="18" charset="0"/>
              </a:rPr>
              <a:t>ν</a:t>
            </a:r>
            <a:r>
              <a:rPr lang="en-GB" kern="100" dirty="0" err="1">
                <a:latin typeface="Calibri" panose="020F0502020204030204" pitchFamily="34" charset="0"/>
                <a:ea typeface="Calibri" panose="020F0502020204030204" pitchFamily="34" charset="0"/>
                <a:cs typeface="Times New Roman" panose="02020603050405020304" pitchFamily="18" charset="0"/>
              </a:rPr>
              <a:t>vor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avea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comun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succesiunea</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impulsuri</a:t>
            </a:r>
            <a:r>
              <a:rPr lang="en-GB" kern="100" dirty="0">
                <a:latin typeface="Calibri" panose="020F0502020204030204" pitchFamily="34" charset="0"/>
                <a:ea typeface="Calibri" panose="020F0502020204030204" pitchFamily="34" charset="0"/>
                <a:cs typeface="Times New Roman" panose="02020603050405020304" pitchFamily="18" charset="0"/>
              </a:rPr>
              <a:t> la </a:t>
            </a:r>
            <a:r>
              <a:rPr lang="en-GB" kern="100" dirty="0" err="1">
                <a:latin typeface="Calibri" panose="020F0502020204030204" pitchFamily="34" charset="0"/>
                <a:ea typeface="Calibri" panose="020F0502020204030204" pitchFamily="34" charset="0"/>
                <a:cs typeface="Times New Roman" panose="02020603050405020304" pitchFamily="18" charset="0"/>
              </a:rPr>
              <a:t>intervalele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timp</a:t>
            </a:r>
            <a:r>
              <a:rPr lang="en-GB" kern="100" dirty="0">
                <a:latin typeface="Calibri" panose="020F0502020204030204" pitchFamily="34" charset="0"/>
                <a:ea typeface="Calibri" panose="020F0502020204030204" pitchFamily="34" charset="0"/>
                <a:cs typeface="Times New Roman" panose="02020603050405020304" pitchFamily="18" charset="0"/>
              </a:rPr>
              <a:t> T, 2T</a:t>
            </a:r>
            <a:r>
              <a:rPr lang="en-GB" kern="100" baseline="-25000" dirty="0">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etc. </a:t>
            </a:r>
            <a:r>
              <a:rPr lang="en-GB" kern="100" dirty="0" err="1">
                <a:latin typeface="Calibri" panose="020F0502020204030204" pitchFamily="34" charset="0"/>
                <a:ea typeface="Calibri" panose="020F0502020204030204" pitchFamily="34" charset="0"/>
                <a:cs typeface="Times New Roman" panose="02020603050405020304" pitchFamily="18" charset="0"/>
              </a:rPr>
              <a:t>Aceasta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caracteristica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comuna</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propagarii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impulsurilor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putea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sta</a:t>
            </a:r>
            <a:r>
              <a:rPr lang="en-GB" kern="100" dirty="0">
                <a:latin typeface="Calibri" panose="020F0502020204030204" pitchFamily="34" charset="0"/>
                <a:ea typeface="Calibri" panose="020F0502020204030204" pitchFamily="34" charset="0"/>
                <a:cs typeface="Times New Roman" panose="02020603050405020304" pitchFamily="18" charset="0"/>
              </a:rPr>
              <a:t> la </a:t>
            </a:r>
            <a:r>
              <a:rPr lang="en-GB" kern="100" dirty="0" err="1">
                <a:latin typeface="Calibri" panose="020F0502020204030204" pitchFamily="34" charset="0"/>
                <a:ea typeface="Calibri" panose="020F0502020204030204" pitchFamily="34" charset="0"/>
                <a:cs typeface="Times New Roman" panose="02020603050405020304" pitchFamily="18" charset="0"/>
              </a:rPr>
              <a:t>baza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întelegerii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perceperii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notelor</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aceeasi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denumire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exemplu</a:t>
            </a:r>
            <a:r>
              <a:rPr lang="en-GB" kern="100" dirty="0">
                <a:latin typeface="Calibri" panose="020F0502020204030204" pitchFamily="34" charset="0"/>
                <a:ea typeface="Calibri" panose="020F0502020204030204" pitchFamily="34" charset="0"/>
                <a:cs typeface="Times New Roman" panose="02020603050405020304" pitchFamily="18" charset="0"/>
              </a:rPr>
              <a:t> nota </a:t>
            </a:r>
            <a:r>
              <a:rPr lang="en-GB" i="1" kern="100" dirty="0">
                <a:latin typeface="Calibri" panose="020F0502020204030204" pitchFamily="34" charset="0"/>
                <a:ea typeface="Calibri" panose="020F0502020204030204" pitchFamily="34" charset="0"/>
                <a:cs typeface="Times New Roman" panose="02020603050405020304" pitchFamily="18" charset="0"/>
              </a:rPr>
              <a:t>la</a:t>
            </a:r>
            <a:r>
              <a:rPr lang="en-GB" kern="100" dirty="0">
                <a:latin typeface="Calibri" panose="020F0502020204030204" pitchFamily="34" charset="0"/>
                <a:ea typeface="Calibri" panose="020F0502020204030204" pitchFamily="34" charset="0"/>
                <a:cs typeface="Times New Roman" panose="02020603050405020304" pitchFamily="18" charset="0"/>
              </a:rPr>
              <a:t>) din </a:t>
            </a:r>
            <a:r>
              <a:rPr lang="en-GB" kern="100" dirty="0" err="1">
                <a:latin typeface="Calibri" panose="020F0502020204030204" pitchFamily="34" charset="0"/>
                <a:ea typeface="Calibri" panose="020F0502020204030204" pitchFamily="34" charset="0"/>
                <a:cs typeface="Times New Roman" panose="02020603050405020304" pitchFamily="18" charset="0"/>
              </a:rPr>
              <a:t>diferitele</a:t>
            </a:r>
            <a:r>
              <a:rPr lang="en-GB" kern="100" dirty="0">
                <a:latin typeface="Calibri" panose="020F0502020204030204" pitchFamily="34" charset="0"/>
                <a:ea typeface="Calibri" panose="020F0502020204030204" pitchFamily="34" charset="0"/>
                <a:cs typeface="Times New Roman" panose="02020603050405020304" pitchFamily="18" charset="0"/>
              </a:rPr>
              <a:t> octave ca </a:t>
            </a:r>
            <a:r>
              <a:rPr lang="en-GB" kern="100" dirty="0" err="1">
                <a:latin typeface="Calibri" panose="020F0502020204030204" pitchFamily="34" charset="0"/>
                <a:ea typeface="Calibri" panose="020F0502020204030204" pitchFamily="34" charset="0"/>
                <a:cs typeface="Times New Roman" panose="02020603050405020304" pitchFamily="18" charset="0"/>
              </a:rPr>
              <a:t>având</a:t>
            </a:r>
            <a:r>
              <a:rPr lang="en-GB" kern="100" dirty="0">
                <a:latin typeface="Calibri" panose="020F0502020204030204" pitchFamily="34" charset="0"/>
                <a:ea typeface="Calibri" panose="020F0502020204030204" pitchFamily="34" charset="0"/>
                <a:cs typeface="Times New Roman" panose="02020603050405020304" pitchFamily="18" charset="0"/>
              </a:rPr>
              <a:t> o </a:t>
            </a:r>
            <a:r>
              <a:rPr lang="en-GB" kern="100" dirty="0" err="1">
                <a:latin typeface="Calibri" panose="020F0502020204030204" pitchFamily="34" charset="0"/>
                <a:ea typeface="Calibri" panose="020F0502020204030204" pitchFamily="34" charset="0"/>
                <a:cs typeface="Times New Roman" panose="02020603050405020304" pitchFamily="18" charset="0"/>
              </a:rPr>
              <a:t>anumita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similaritate</a:t>
            </a:r>
            <a:r>
              <a:rPr lang="en-GB" kern="100" dirty="0">
                <a:latin typeface="Calibri" panose="020F0502020204030204" pitchFamily="34" charset="0"/>
                <a:ea typeface="Calibri" panose="020F0502020204030204" pitchFamily="34" charset="0"/>
                <a:cs typeface="Times New Roman" panose="02020603050405020304" pitchFamily="18" charset="0"/>
              </a:rPr>
              <a:t>. </a:t>
            </a:r>
            <a:endParaRPr lang="ro-MD"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Un bun </a:t>
            </a:r>
            <a:r>
              <a:rPr lang="en-GB" kern="100" dirty="0" err="1">
                <a:latin typeface="Calibri" panose="020F0502020204030204" pitchFamily="34" charset="0"/>
                <a:ea typeface="Calibri" panose="020F0502020204030204" pitchFamily="34" charset="0"/>
                <a:cs typeface="Times New Roman" panose="02020603050405020304" pitchFamily="18" charset="0"/>
              </a:rPr>
              <a:t>muzician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recunoaste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intervalele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melodice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dintre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doua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sunete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succesive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domeniul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frecvente</a:t>
            </a:r>
            <a:r>
              <a:rPr lang="en-GB" kern="100" dirty="0">
                <a:latin typeface="Calibri" panose="020F0502020204030204" pitchFamily="34" charset="0"/>
                <a:ea typeface="Calibri" panose="020F0502020204030204" pitchFamily="34" charset="0"/>
                <a:cs typeface="Times New Roman" panose="02020603050405020304" pitchFamily="18" charset="0"/>
              </a:rPr>
              <a:t> 60 - 5.000 Hz. Peste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kern="100" dirty="0">
                <a:latin typeface="Calibri" panose="020F0502020204030204" pitchFamily="34" charset="0"/>
                <a:ea typeface="Calibri" panose="020F0502020204030204" pitchFamily="34" charset="0"/>
                <a:cs typeface="Times New Roman" panose="02020603050405020304" pitchFamily="18" charset="0"/>
              </a:rPr>
              <a:t> de 5.000 Hz </a:t>
            </a:r>
            <a:r>
              <a:rPr lang="en-GB" kern="100" dirty="0" err="1">
                <a:latin typeface="Calibri" panose="020F0502020204030204" pitchFamily="34" charset="0"/>
                <a:ea typeface="Calibri" panose="020F0502020204030204" pitchFamily="34" charset="0"/>
                <a:cs typeface="Times New Roman" panose="02020603050405020304" pitchFamily="18" charset="0"/>
              </a:rPr>
              <a:t>recunoasterea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devine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dificil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realizat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Posibilitatea</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recunoastere</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intervalelor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muzicale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asociata</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calitatea</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croma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Domeniul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care se </a:t>
            </a:r>
            <a:r>
              <a:rPr lang="en-GB" kern="100" dirty="0" err="1">
                <a:latin typeface="Calibri" panose="020F0502020204030204" pitchFamily="34" charset="0"/>
                <a:ea typeface="Calibri" panose="020F0502020204030204" pitchFamily="34" charset="0"/>
                <a:cs typeface="Times New Roman" panose="02020603050405020304" pitchFamily="18" charset="0"/>
              </a:rPr>
              <a:t>realizeaza</a:t>
            </a:r>
            <a:r>
              <a:rPr lang="en-GB" kern="100" dirty="0">
                <a:latin typeface="Calibri" panose="020F0502020204030204" pitchFamily="34" charset="0"/>
                <a:ea typeface="Calibri" panose="020F0502020204030204" pitchFamily="34" charset="0"/>
                <a:cs typeface="Times New Roman" panose="02020603050405020304" pitchFamily="18" charset="0"/>
              </a:rPr>
              <a:t> coincide cu cel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care a </a:t>
            </a:r>
            <a:r>
              <a:rPr lang="en-GB" kern="100" dirty="0" err="1">
                <a:latin typeface="Calibri" panose="020F0502020204030204" pitchFamily="34" charset="0"/>
                <a:ea typeface="Calibri" panose="020F0502020204030204" pitchFamily="34" charset="0"/>
                <a:cs typeface="Times New Roman" panose="02020603050405020304" pitchFamily="18" charset="0"/>
              </a:rPr>
              <a:t>fost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observata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transmiterea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potentialelor</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actiune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mod </a:t>
            </a:r>
            <a:r>
              <a:rPr lang="en-GB" kern="100" dirty="0" err="1">
                <a:latin typeface="Calibri" panose="020F0502020204030204" pitchFamily="34" charset="0"/>
                <a:ea typeface="Calibri" panose="020F0502020204030204" pitchFamily="34" charset="0"/>
                <a:cs typeface="Times New Roman" panose="02020603050405020304" pitchFamily="18" charset="0"/>
              </a:rPr>
              <a:t>corelat</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sunetului</a:t>
            </a:r>
            <a:r>
              <a:rPr lang="en-GB" kern="100" dirty="0">
                <a:latin typeface="Calibri" panose="020F0502020204030204" pitchFamily="34" charset="0"/>
                <a:ea typeface="Calibri" panose="020F0502020204030204" pitchFamily="34" charset="0"/>
                <a:cs typeface="Times New Roman" panose="02020603050405020304" pitchFamily="18" charset="0"/>
              </a:rPr>
              <a:t>. Prin </a:t>
            </a:r>
            <a:r>
              <a:rPr lang="en-GB" kern="100" dirty="0" err="1">
                <a:latin typeface="Calibri" panose="020F0502020204030204" pitchFamily="34" charset="0"/>
                <a:ea typeface="Calibri" panose="020F0502020204030204" pitchFamily="34" charset="0"/>
                <a:cs typeface="Times New Roman" panose="02020603050405020304" pitchFamily="18" charset="0"/>
              </a:rPr>
              <a:t>urmare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intervalul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frecventa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asociat</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croma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mai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restrâns</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decât</a:t>
            </a:r>
            <a:r>
              <a:rPr lang="en-GB" kern="100" dirty="0">
                <a:latin typeface="Calibri" panose="020F0502020204030204" pitchFamily="34" charset="0"/>
                <a:ea typeface="Calibri" panose="020F0502020204030204" pitchFamily="34" charset="0"/>
                <a:cs typeface="Times New Roman" panose="02020603050405020304" pitchFamily="18" charset="0"/>
              </a:rPr>
              <a:t> cel </a:t>
            </a:r>
            <a:r>
              <a:rPr lang="en-GB" kern="100" dirty="0" err="1">
                <a:latin typeface="Calibri" panose="020F0502020204030204" pitchFamily="34" charset="0"/>
                <a:ea typeface="Calibri" panose="020F0502020204030204" pitchFamily="34" charset="0"/>
                <a:cs typeface="Times New Roman" panose="02020603050405020304" pitchFamily="18" charset="0"/>
              </a:rPr>
              <a:t>corelat</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înaltimea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tonala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codificata</a:t>
            </a:r>
            <a:r>
              <a:rPr lang="en-GB" kern="100" dirty="0">
                <a:latin typeface="Calibri" panose="020F0502020204030204" pitchFamily="34" charset="0"/>
                <a:ea typeface="Calibri" panose="020F0502020204030204" pitchFamily="34" charset="0"/>
                <a:cs typeface="Times New Roman" panose="02020603050405020304" pitchFamily="18" charset="0"/>
              </a:rPr>
              <a:t> spatial.</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2499540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913BB-67B4-6DE3-A19D-2CA021C60107}"/>
              </a:ext>
            </a:extLst>
          </p:cNvPr>
          <p:cNvSpPr>
            <a:spLocks noGrp="1"/>
          </p:cNvSpPr>
          <p:nvPr>
            <p:ph type="title"/>
          </p:nvPr>
        </p:nvSpPr>
        <p:spPr>
          <a:xfrm>
            <a:off x="838200" y="365126"/>
            <a:ext cx="10515600" cy="666506"/>
          </a:xfrm>
        </p:spPr>
        <p:txBody>
          <a:bodyPr>
            <a:normAutofit fontScale="90000"/>
          </a:bodyPr>
          <a:lstStyle/>
          <a:p>
            <a:r>
              <a:rPr lang="en-GB" dirty="0"/>
              <a:t>PSIHOFIZICA?</a:t>
            </a:r>
            <a:endParaRPr lang="ro-RO" dirty="0"/>
          </a:p>
        </p:txBody>
      </p:sp>
      <p:sp>
        <p:nvSpPr>
          <p:cNvPr id="3" name="Content Placeholder 2">
            <a:extLst>
              <a:ext uri="{FF2B5EF4-FFF2-40B4-BE49-F238E27FC236}">
                <a16:creationId xmlns:a16="http://schemas.microsoft.com/office/drawing/2014/main" id="{1088AE23-5643-6F43-6E72-2E7508FF0A60}"/>
              </a:ext>
            </a:extLst>
          </p:cNvPr>
          <p:cNvSpPr>
            <a:spLocks noGrp="1"/>
          </p:cNvSpPr>
          <p:nvPr>
            <p:ph idx="1"/>
          </p:nvPr>
        </p:nvSpPr>
        <p:spPr>
          <a:xfrm>
            <a:off x="838200" y="1031632"/>
            <a:ext cx="10515600" cy="5556737"/>
          </a:xfrm>
        </p:spPr>
        <p:txBody>
          <a:bodyPr>
            <a:normAutofit fontScale="77500" lnSpcReduction="20000"/>
          </a:bodyPr>
          <a:lstStyle/>
          <a:p>
            <a:pPr>
              <a:lnSpc>
                <a:spcPct val="107000"/>
              </a:lnSpc>
              <a:spcAft>
                <a:spcPts val="800"/>
              </a:spcAft>
              <a:buNone/>
            </a:pPr>
            <a:r>
              <a:rPr lang="en-GB" i="1" kern="100" dirty="0" err="1">
                <a:latin typeface="Calibri" panose="020F0502020204030204" pitchFamily="34" charset="0"/>
                <a:ea typeface="Calibri" panose="020F0502020204030204" pitchFamily="34" charset="0"/>
                <a:cs typeface="Times New Roman" panose="02020603050405020304" pitchFamily="18" charset="0"/>
              </a:rPr>
              <a:t>Psihofizica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disciplina</a:t>
            </a:r>
            <a:r>
              <a:rPr lang="en-GB" kern="100" dirty="0">
                <a:latin typeface="Calibri" panose="020F0502020204030204" pitchFamily="34" charset="0"/>
                <a:ea typeface="Calibri" panose="020F0502020204030204" pitchFamily="34" charset="0"/>
                <a:cs typeface="Times New Roman" panose="02020603050405020304" pitchFamily="18" charset="0"/>
              </a:rPr>
              <a:t> care se </a:t>
            </a:r>
            <a:r>
              <a:rPr lang="en-GB" kern="100" dirty="0" err="1">
                <a:latin typeface="Calibri" panose="020F0502020204030204" pitchFamily="34" charset="0"/>
                <a:ea typeface="Calibri" panose="020F0502020204030204" pitchFamily="34" charset="0"/>
                <a:cs typeface="Times New Roman" panose="02020603050405020304" pitchFamily="18" charset="0"/>
              </a:rPr>
              <a:t>situeaza</a:t>
            </a:r>
            <a:r>
              <a:rPr lang="en-GB" kern="100" dirty="0">
                <a:latin typeface="Calibri" panose="020F0502020204030204" pitchFamily="34" charset="0"/>
                <a:ea typeface="Calibri" panose="020F0502020204030204" pitchFamily="34" charset="0"/>
                <a:cs typeface="Times New Roman" panose="02020603050405020304" pitchFamily="18" charset="0"/>
              </a:rPr>
              <a:t> la granita </a:t>
            </a:r>
            <a:r>
              <a:rPr lang="en-GB" kern="100" dirty="0" err="1">
                <a:latin typeface="Calibri" panose="020F0502020204030204" pitchFamily="34" charset="0"/>
                <a:ea typeface="Calibri" panose="020F0502020204030204" pitchFamily="34" charset="0"/>
                <a:cs typeface="Times New Roman" panose="02020603050405020304" pitchFamily="18" charset="0"/>
              </a:rPr>
              <a:t>dintre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biofizica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psihologie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studiaza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b="1" i="1" kern="100" dirty="0" err="1">
                <a:latin typeface="Calibri" panose="020F0502020204030204" pitchFamily="34" charset="0"/>
                <a:ea typeface="Calibri" panose="020F0502020204030204" pitchFamily="34" charset="0"/>
                <a:cs typeface="Times New Roman" panose="02020603050405020304" pitchFamily="18" charset="0"/>
              </a:rPr>
              <a:t>relatiile</a:t>
            </a:r>
            <a:r>
              <a:rPr lang="en-GB" b="1" i="1" kern="100" dirty="0">
                <a:latin typeface="Calibri" panose="020F0502020204030204" pitchFamily="34" charset="0"/>
                <a:ea typeface="Calibri" panose="020F0502020204030204" pitchFamily="34" charset="0"/>
                <a:cs typeface="Times New Roman" panose="02020603050405020304" pitchFamily="18" charset="0"/>
              </a:rPr>
              <a:t> </a:t>
            </a:r>
            <a:r>
              <a:rPr lang="en-GB" b="1" i="1" kern="100" dirty="0" err="1">
                <a:latin typeface="Calibri" panose="020F0502020204030204" pitchFamily="34" charset="0"/>
                <a:ea typeface="Calibri" panose="020F0502020204030204" pitchFamily="34" charset="0"/>
                <a:cs typeface="Times New Roman" panose="02020603050405020304" pitchFamily="18" charset="0"/>
              </a:rPr>
              <a:t>existente</a:t>
            </a:r>
            <a:r>
              <a:rPr lang="en-GB" b="1" i="1" kern="100" dirty="0">
                <a:latin typeface="Calibri" panose="020F0502020204030204" pitchFamily="34" charset="0"/>
                <a:ea typeface="Calibri" panose="020F0502020204030204" pitchFamily="34" charset="0"/>
                <a:cs typeface="Times New Roman" panose="02020603050405020304" pitchFamily="18" charset="0"/>
              </a:rPr>
              <a:t> </a:t>
            </a:r>
            <a:r>
              <a:rPr lang="en-GB" b="1" i="1" kern="100" dirty="0" err="1">
                <a:latin typeface="Calibri" panose="020F0502020204030204" pitchFamily="34" charset="0"/>
                <a:ea typeface="Calibri" panose="020F0502020204030204" pitchFamily="34" charset="0"/>
                <a:cs typeface="Times New Roman" panose="02020603050405020304" pitchFamily="18" charset="0"/>
              </a:rPr>
              <a:t>între</a:t>
            </a:r>
            <a:r>
              <a:rPr lang="en-GB" b="1" i="1" kern="100" dirty="0">
                <a:latin typeface="Calibri" panose="020F0502020204030204" pitchFamily="34" charset="0"/>
                <a:ea typeface="Calibri" panose="020F0502020204030204" pitchFamily="34" charset="0"/>
                <a:cs typeface="Times New Roman" panose="02020603050405020304" pitchFamily="18" charset="0"/>
              </a:rPr>
              <a:t> </a:t>
            </a:r>
            <a:r>
              <a:rPr lang="en-GB" b="1" i="1" kern="100" dirty="0" err="1">
                <a:latin typeface="Calibri" panose="020F0502020204030204" pitchFamily="34" charset="0"/>
                <a:ea typeface="Calibri" panose="020F0502020204030204" pitchFamily="34" charset="0"/>
                <a:cs typeface="Times New Roman" panose="02020603050405020304" pitchFamily="18" charset="0"/>
              </a:rPr>
              <a:t>caracteristicile</a:t>
            </a:r>
            <a:r>
              <a:rPr lang="en-GB" b="1" i="1" kern="100" dirty="0">
                <a:latin typeface="Calibri" panose="020F0502020204030204" pitchFamily="34" charset="0"/>
                <a:ea typeface="Calibri" panose="020F0502020204030204" pitchFamily="34" charset="0"/>
                <a:cs typeface="Times New Roman" panose="02020603050405020304" pitchFamily="18" charset="0"/>
              </a:rPr>
              <a:t> </a:t>
            </a:r>
            <a:r>
              <a:rPr lang="en-GB" b="1" i="1" kern="100" dirty="0" err="1">
                <a:latin typeface="Calibri" panose="020F0502020204030204" pitchFamily="34" charset="0"/>
                <a:ea typeface="Calibri" panose="020F0502020204030204" pitchFamily="34" charset="0"/>
                <a:cs typeface="Times New Roman" panose="02020603050405020304" pitchFamily="18" charset="0"/>
              </a:rPr>
              <a:t>stimulilor</a:t>
            </a:r>
            <a:r>
              <a:rPr lang="en-GB" b="1" i="1" kern="100" dirty="0">
                <a:latin typeface="Calibri" panose="020F0502020204030204" pitchFamily="34" charset="0"/>
                <a:ea typeface="Calibri" panose="020F0502020204030204" pitchFamily="34" charset="0"/>
                <a:cs typeface="Times New Roman" panose="02020603050405020304" pitchFamily="18" charset="0"/>
              </a:rPr>
              <a:t> </a:t>
            </a:r>
            <a:r>
              <a:rPr lang="en-GB" b="1" i="1" kern="100" dirty="0" err="1">
                <a:latin typeface="Calibri" panose="020F0502020204030204" pitchFamily="34" charset="0"/>
                <a:ea typeface="Calibri" panose="020F0502020204030204" pitchFamily="34" charset="0"/>
                <a:cs typeface="Times New Roman" panose="02020603050405020304" pitchFamily="18" charset="0"/>
              </a:rPr>
              <a:t>si</a:t>
            </a:r>
            <a:r>
              <a:rPr lang="en-GB" b="1" i="1" kern="100" dirty="0">
                <a:latin typeface="Calibri" panose="020F0502020204030204" pitchFamily="34" charset="0"/>
                <a:ea typeface="Calibri" panose="020F0502020204030204" pitchFamily="34" charset="0"/>
                <a:cs typeface="Times New Roman" panose="02020603050405020304" pitchFamily="18" charset="0"/>
              </a:rPr>
              <a:t> </a:t>
            </a:r>
            <a:r>
              <a:rPr lang="en-GB" b="1" i="1" kern="100" dirty="0" err="1">
                <a:latin typeface="Calibri" panose="020F0502020204030204" pitchFamily="34" charset="0"/>
                <a:ea typeface="Calibri" panose="020F0502020204030204" pitchFamily="34" charset="0"/>
                <a:cs typeface="Times New Roman" panose="02020603050405020304" pitchFamily="18" charset="0"/>
              </a:rPr>
              <a:t>senzatiile</a:t>
            </a:r>
            <a:r>
              <a:rPr lang="en-GB" b="1" i="1" kern="100" dirty="0">
                <a:latin typeface="Calibri" panose="020F0502020204030204" pitchFamily="34" charset="0"/>
                <a:ea typeface="Calibri" panose="020F0502020204030204" pitchFamily="34" charset="0"/>
                <a:cs typeface="Times New Roman" panose="02020603050405020304" pitchFamily="18" charset="0"/>
              </a:rPr>
              <a:t> </a:t>
            </a:r>
            <a:r>
              <a:rPr lang="en-GB" b="1" i="1" kern="100" dirty="0" err="1">
                <a:latin typeface="Calibri" panose="020F0502020204030204" pitchFamily="34" charset="0"/>
                <a:ea typeface="Calibri" panose="020F0502020204030204" pitchFamily="34" charset="0"/>
                <a:cs typeface="Times New Roman" panose="02020603050405020304" pitchFamily="18" charset="0"/>
              </a:rPr>
              <a:t>produse</a:t>
            </a:r>
            <a:r>
              <a:rPr lang="en-GB" b="1" i="1" kern="100" dirty="0">
                <a:latin typeface="Calibri" panose="020F0502020204030204" pitchFamily="34" charset="0"/>
                <a:ea typeface="Calibri" panose="020F0502020204030204" pitchFamily="34" charset="0"/>
                <a:cs typeface="Times New Roman" panose="02020603050405020304" pitchFamily="18" charset="0"/>
              </a:rPr>
              <a:t> de </a:t>
            </a:r>
            <a:r>
              <a:rPr lang="en-GB" b="1" i="1" kern="100" dirty="0" err="1">
                <a:latin typeface="Calibri" panose="020F0502020204030204" pitchFamily="34" charset="0"/>
                <a:ea typeface="Calibri" panose="020F0502020204030204" pitchFamily="34" charset="0"/>
                <a:cs typeface="Times New Roman" panose="02020603050405020304" pitchFamily="18" charset="0"/>
              </a:rPr>
              <a:t>acestia</a:t>
            </a:r>
            <a:r>
              <a:rPr lang="en-GB" b="1" i="1"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ro-RO" dirty="0"/>
              <a:t>Psihofizica este o ramură a psihologiei care studiază </a:t>
            </a:r>
            <a:r>
              <a:rPr lang="ro-RO" b="1" dirty="0"/>
              <a:t>relația dintre lumea fizică (stimuli) și experiențele mentale (senzații), încercând să înțeleagă cum răspunde mintea la stimuli externi</a:t>
            </a:r>
            <a:r>
              <a:rPr lang="ro-RO" dirty="0"/>
              <a:t>. Fondată de </a:t>
            </a:r>
            <a:r>
              <a:rPr lang="ro-RO" dirty="0">
                <a:hlinkClick r:id="rId2"/>
              </a:rPr>
              <a:t>Gustav Fechner</a:t>
            </a:r>
            <a:r>
              <a:rPr lang="ro-RO" dirty="0"/>
              <a:t>, psihofizica se concentrează pe măsurarea intensității senzațiilor și pe determinarea legilor care guvernează aceste relații, neglijând aspectele psihologice intermediare. </a:t>
            </a:r>
            <a:endParaRPr lang="en-GB" b="1" i="1"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err="1">
                <a:latin typeface="Calibri" panose="020F0502020204030204" pitchFamily="34" charset="0"/>
                <a:ea typeface="Calibri" panose="020F0502020204030204" pitchFamily="34" charset="0"/>
                <a:cs typeface="Times New Roman" panose="02020603050405020304" pitchFamily="18" charset="0"/>
              </a:rPr>
              <a:t>Procesul</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comunicare</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omului</a:t>
            </a:r>
            <a:r>
              <a:rPr lang="en-GB" kern="100" dirty="0">
                <a:latin typeface="Calibri" panose="020F0502020204030204" pitchFamily="34" charset="0"/>
                <a:ea typeface="Calibri" panose="020F0502020204030204" pitchFamily="34" charset="0"/>
                <a:cs typeface="Times New Roman" panose="02020603050405020304" pitchFamily="18" charset="0"/>
              </a:rPr>
              <a:t> cu </a:t>
            </a:r>
            <a:r>
              <a:rPr lang="en-GB" kern="100" dirty="0" err="1">
                <a:latin typeface="Calibri" panose="020F0502020204030204" pitchFamily="34" charset="0"/>
                <a:ea typeface="Calibri" panose="020F0502020204030204" pitchFamily="34" charset="0"/>
                <a:cs typeface="Times New Roman" panose="02020603050405020304" pitchFamily="18" charset="0"/>
              </a:rPr>
              <a:t>mediul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înconjurator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implica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patru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elemente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esentiale</a:t>
            </a:r>
            <a:r>
              <a:rPr lang="en-GB"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en-GB" b="1" kern="100" dirty="0" err="1">
                <a:latin typeface="Calibri" panose="020F0502020204030204" pitchFamily="34" charset="0"/>
                <a:ea typeface="Calibri" panose="020F0502020204030204" pitchFamily="34" charset="0"/>
                <a:cs typeface="Times New Roman" panose="02020603050405020304" pitchFamily="18" charset="0"/>
              </a:rPr>
              <a:t>stimulul</a:t>
            </a:r>
            <a:r>
              <a:rPr lang="en-GB" b="1"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en-GB" b="1" kern="100" dirty="0" err="1">
                <a:latin typeface="Calibri" panose="020F0502020204030204" pitchFamily="34" charset="0"/>
                <a:ea typeface="Calibri" panose="020F0502020204030204" pitchFamily="34" charset="0"/>
                <a:cs typeface="Times New Roman" panose="02020603050405020304" pitchFamily="18" charset="0"/>
              </a:rPr>
              <a:t>receptorul</a:t>
            </a:r>
            <a:r>
              <a:rPr lang="en-GB" b="1"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en-GB" b="1" kern="100" dirty="0" err="1">
                <a:latin typeface="Calibri" panose="020F0502020204030204" pitchFamily="34" charset="0"/>
                <a:ea typeface="Calibri" panose="020F0502020204030204" pitchFamily="34" charset="0"/>
                <a:cs typeface="Times New Roman" panose="02020603050405020304" pitchFamily="18" charset="0"/>
              </a:rPr>
              <a:t>senzatia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si</a:t>
            </a:r>
            <a:r>
              <a:rPr lang="en-GB" b="1"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en-GB" b="1" kern="100" dirty="0" err="1">
                <a:latin typeface="Calibri" panose="020F0502020204030204" pitchFamily="34" charset="0"/>
                <a:ea typeface="Calibri" panose="020F0502020204030204" pitchFamily="34" charset="0"/>
                <a:cs typeface="Times New Roman" panose="02020603050405020304" pitchFamily="18" charset="0"/>
              </a:rPr>
              <a:t>perceptia</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301300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127E2-0579-9B24-F1BE-E8B4687C1CBD}"/>
              </a:ext>
            </a:extLst>
          </p:cNvPr>
          <p:cNvSpPr>
            <a:spLocks noGrp="1"/>
          </p:cNvSpPr>
          <p:nvPr>
            <p:ph type="title"/>
          </p:nvPr>
        </p:nvSpPr>
        <p:spPr>
          <a:xfrm>
            <a:off x="838200" y="365126"/>
            <a:ext cx="10515600" cy="889244"/>
          </a:xfrm>
        </p:spPr>
        <p:txBody>
          <a:bodyPr/>
          <a:lstStyle/>
          <a:p>
            <a:r>
              <a:rPr lang="en-GB" b="1" dirty="0"/>
              <a:t>STIMULUL</a:t>
            </a:r>
            <a:endParaRPr lang="ro-RO" b="1" dirty="0"/>
          </a:p>
        </p:txBody>
      </p:sp>
      <p:sp>
        <p:nvSpPr>
          <p:cNvPr id="3" name="Content Placeholder 2">
            <a:extLst>
              <a:ext uri="{FF2B5EF4-FFF2-40B4-BE49-F238E27FC236}">
                <a16:creationId xmlns:a16="http://schemas.microsoft.com/office/drawing/2014/main" id="{873C449E-1051-FD9C-CE92-B32E7D0BFE5C}"/>
              </a:ext>
            </a:extLst>
          </p:cNvPr>
          <p:cNvSpPr>
            <a:spLocks noGrp="1"/>
          </p:cNvSpPr>
          <p:nvPr>
            <p:ph idx="1"/>
          </p:nvPr>
        </p:nvSpPr>
        <p:spPr>
          <a:xfrm>
            <a:off x="838199" y="1101969"/>
            <a:ext cx="11037277" cy="5521569"/>
          </a:xfrm>
        </p:spPr>
        <p:txBody>
          <a:bodyPr>
            <a:normAutofit fontScale="92500" lnSpcReduction="10000"/>
          </a:bodyPr>
          <a:lstStyle/>
          <a:p>
            <a:pPr marL="0" indent="0">
              <a:buNone/>
            </a:pPr>
            <a:r>
              <a:rPr lang="en-GB" kern="100" dirty="0">
                <a:latin typeface="Calibri" panose="020F0502020204030204" pitchFamily="34" charset="0"/>
                <a:ea typeface="Calibri" panose="020F0502020204030204" pitchFamily="34" charset="0"/>
                <a:cs typeface="Times New Roman" panose="02020603050405020304" pitchFamily="18" charset="0"/>
              </a:rPr>
              <a:t>forma de </a:t>
            </a:r>
            <a:r>
              <a:rPr lang="en-GB" kern="100" dirty="0" err="1">
                <a:latin typeface="Calibri" panose="020F0502020204030204" pitchFamily="34" charset="0"/>
                <a:ea typeface="Calibri" panose="020F0502020204030204" pitchFamily="34" charset="0"/>
                <a:cs typeface="Times New Roman" panose="02020603050405020304" pitchFamily="18" charset="0"/>
              </a:rPr>
              <a:t>energie</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apartine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sfere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exterioare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constiintei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constituie</a:t>
            </a:r>
            <a:r>
              <a:rPr lang="en-GB" kern="100" dirty="0">
                <a:latin typeface="Calibri" panose="020F0502020204030204" pitchFamily="34" charset="0"/>
                <a:ea typeface="Calibri" panose="020F0502020204030204" pitchFamily="34" charset="0"/>
                <a:cs typeface="Times New Roman" panose="02020603050405020304" pitchFamily="18" charset="0"/>
              </a:rPr>
              <a:t> un </a:t>
            </a:r>
            <a:r>
              <a:rPr lang="en-GB" kern="100" dirty="0" err="1">
                <a:latin typeface="Calibri" panose="020F0502020204030204" pitchFamily="34" charset="0"/>
                <a:ea typeface="Calibri" panose="020F0502020204030204" pitchFamily="34" charset="0"/>
                <a:cs typeface="Times New Roman" panose="02020603050405020304" pitchFamily="18" charset="0"/>
              </a:rPr>
              <a:t>semnal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organele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simt</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masura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anumite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celule</a:t>
            </a:r>
            <a:r>
              <a:rPr lang="en-GB" kern="100" dirty="0">
                <a:latin typeface="Calibri" panose="020F0502020204030204" pitchFamily="34" charset="0"/>
                <a:ea typeface="Calibri" panose="020F0502020204030204" pitchFamily="34" charset="0"/>
                <a:cs typeface="Times New Roman" panose="02020603050405020304" pitchFamily="18" charset="0"/>
              </a:rPr>
              <a:t> ale </a:t>
            </a:r>
            <a:r>
              <a:rPr lang="en-GB" kern="100" dirty="0" err="1">
                <a:latin typeface="Calibri" panose="020F0502020204030204" pitchFamily="34" charset="0"/>
                <a:ea typeface="Calibri" panose="020F0502020204030204" pitchFamily="34" charset="0"/>
                <a:cs typeface="Times New Roman" panose="02020603050405020304" pitchFamily="18" charset="0"/>
              </a:rPr>
              <a:t>acestora</a:t>
            </a:r>
            <a:r>
              <a:rPr lang="en-GB" kern="100" dirty="0">
                <a:latin typeface="Calibri" panose="020F0502020204030204" pitchFamily="34" charset="0"/>
                <a:ea typeface="Calibri" panose="020F0502020204030204" pitchFamily="34" charset="0"/>
                <a:cs typeface="Times New Roman" panose="02020603050405020304" pitchFamily="18" charset="0"/>
              </a:rPr>
              <a:t> sunt </a:t>
            </a:r>
            <a:r>
              <a:rPr lang="en-GB" kern="100" dirty="0" err="1">
                <a:latin typeface="Calibri" panose="020F0502020204030204" pitchFamily="34" charset="0"/>
                <a:ea typeface="Calibri" panose="020F0502020204030204" pitchFamily="34" charset="0"/>
                <a:cs typeface="Times New Roman" panose="02020603050405020304" pitchFamily="18" charset="0"/>
              </a:rPr>
              <a:t>sensibile</a:t>
            </a:r>
            <a:r>
              <a:rPr lang="en-GB" kern="100" dirty="0">
                <a:latin typeface="Calibri" panose="020F0502020204030204" pitchFamily="34" charset="0"/>
                <a:ea typeface="Calibri" panose="020F0502020204030204" pitchFamily="34" charset="0"/>
                <a:cs typeface="Times New Roman" panose="02020603050405020304" pitchFamily="18" charset="0"/>
              </a:rPr>
              <a:t> la </a:t>
            </a:r>
            <a:r>
              <a:rPr lang="en-GB" kern="100" dirty="0" err="1">
                <a:latin typeface="Calibri" panose="020F0502020204030204" pitchFamily="34" charset="0"/>
                <a:ea typeface="Calibri" panose="020F0502020204030204" pitchFamily="34" charset="0"/>
                <a:cs typeface="Times New Roman" panose="02020603050405020304" pitchFamily="18" charset="0"/>
              </a:rPr>
              <a:t>existenta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sa</a:t>
            </a:r>
            <a:r>
              <a:rPr lang="en-GB" kern="1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kern="100" dirty="0">
                <a:latin typeface="Calibri" panose="020F0502020204030204" pitchFamily="34" charset="0"/>
                <a:ea typeface="Calibri" panose="020F0502020204030204" pitchFamily="34" charset="0"/>
                <a:cs typeface="Times New Roman" panose="02020603050405020304" pitchFamily="18" charset="0"/>
              </a:rPr>
              <a:t>De </a:t>
            </a:r>
            <a:r>
              <a:rPr lang="en-GB" kern="100" dirty="0" err="1">
                <a:latin typeface="Calibri" panose="020F0502020204030204" pitchFamily="34" charset="0"/>
                <a:ea typeface="Calibri" panose="020F0502020204030204" pitchFamily="34" charset="0"/>
                <a:cs typeface="Times New Roman" panose="02020603050405020304" pitchFamily="18" charset="0"/>
              </a:rPr>
              <a:t>exemplu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undele</a:t>
            </a:r>
            <a:r>
              <a:rPr lang="en-GB" kern="100" dirty="0">
                <a:latin typeface="Calibri" panose="020F0502020204030204" pitchFamily="34" charset="0"/>
                <a:ea typeface="Calibri" panose="020F0502020204030204" pitchFamily="34" charset="0"/>
                <a:cs typeface="Times New Roman" panose="02020603050405020304" pitchFamily="18" charset="0"/>
              </a:rPr>
              <a:t> EM cu </a:t>
            </a:r>
            <a:r>
              <a:rPr lang="en-GB" kern="100" dirty="0" err="1">
                <a:latin typeface="Calibri" panose="020F0502020204030204" pitchFamily="34" charset="0"/>
                <a:ea typeface="Calibri" panose="020F0502020204030204" pitchFamily="34" charset="0"/>
                <a:cs typeface="Times New Roman" panose="02020603050405020304" pitchFamily="18" charset="0"/>
              </a:rPr>
              <a:t>lungimea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l-GR" kern="100" dirty="0">
                <a:latin typeface="Calibri" panose="020F0502020204030204" pitchFamily="34" charset="0"/>
                <a:ea typeface="Calibri" panose="020F0502020204030204" pitchFamily="34" charset="0"/>
                <a:cs typeface="Times New Roman" panose="02020603050405020304" pitchFamily="18" charset="0"/>
              </a:rPr>
              <a:t>λ</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între</a:t>
            </a:r>
            <a:r>
              <a:rPr lang="en-GB" kern="100" dirty="0">
                <a:latin typeface="Calibri" panose="020F0502020204030204" pitchFamily="34" charset="0"/>
                <a:ea typeface="Calibri" panose="020F0502020204030204" pitchFamily="34" charset="0"/>
                <a:cs typeface="Times New Roman" panose="02020603050405020304" pitchFamily="18" charset="0"/>
              </a:rPr>
              <a:t> 400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750 nm </a:t>
            </a:r>
            <a:r>
              <a:rPr lang="en-GB" kern="100" dirty="0" err="1">
                <a:latin typeface="Calibri" panose="020F0502020204030204" pitchFamily="34" charset="0"/>
                <a:ea typeface="Calibri" panose="020F0502020204030204" pitchFamily="34" charset="0"/>
                <a:cs typeface="Times New Roman" panose="02020603050405020304" pitchFamily="18" charset="0"/>
              </a:rPr>
              <a:t>reprezinta</a:t>
            </a:r>
            <a:r>
              <a:rPr lang="en-GB" kern="100" dirty="0">
                <a:latin typeface="Calibri" panose="020F0502020204030204" pitchFamily="34" charset="0"/>
                <a:ea typeface="Calibri" panose="020F0502020204030204" pitchFamily="34" charset="0"/>
                <a:cs typeface="Times New Roman" panose="02020603050405020304" pitchFamily="18" charset="0"/>
              </a:rPr>
              <a:t> stimuli </a:t>
            </a:r>
            <a:r>
              <a:rPr lang="en-GB" b="1" kern="100" dirty="0" err="1">
                <a:latin typeface="Calibri" panose="020F0502020204030204" pitchFamily="34" charset="0"/>
                <a:ea typeface="Calibri" panose="020F0502020204030204" pitchFamily="34" charset="0"/>
                <a:cs typeface="Times New Roman" panose="02020603050405020304" pitchFamily="18" charset="0"/>
              </a:rPr>
              <a:t>pentru</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analizorul</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vizual</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uman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timp</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undele</a:t>
            </a:r>
            <a:r>
              <a:rPr lang="en-GB" kern="100" dirty="0">
                <a:latin typeface="Calibri" panose="020F0502020204030204" pitchFamily="34" charset="0"/>
                <a:ea typeface="Calibri" panose="020F0502020204030204" pitchFamily="34" charset="0"/>
                <a:cs typeface="Times New Roman" panose="02020603050405020304" pitchFamily="18" charset="0"/>
              </a:rPr>
              <a:t> EM din afara </a:t>
            </a:r>
            <a:r>
              <a:rPr lang="en-GB" kern="100" dirty="0" err="1">
                <a:latin typeface="Calibri" panose="020F0502020204030204" pitchFamily="34" charset="0"/>
                <a:ea typeface="Calibri" panose="020F0502020204030204" pitchFamily="34" charset="0"/>
                <a:cs typeface="Times New Roman" panose="02020603050405020304" pitchFamily="18" charset="0"/>
              </a:rPr>
              <a:t>acestui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domeniu</a:t>
            </a:r>
            <a:r>
              <a:rPr lang="en-GB" kern="100" dirty="0">
                <a:latin typeface="Calibri" panose="020F0502020204030204" pitchFamily="34" charset="0"/>
                <a:ea typeface="Calibri" panose="020F0502020204030204" pitchFamily="34" charset="0"/>
                <a:cs typeface="Times New Roman" panose="02020603050405020304" pitchFamily="18" charset="0"/>
              </a:rPr>
              <a:t>, desi sunt de </a:t>
            </a:r>
            <a:r>
              <a:rPr lang="en-GB" kern="100" dirty="0" err="1">
                <a:latin typeface="Calibri" panose="020F0502020204030204" pitchFamily="34" charset="0"/>
                <a:ea typeface="Calibri" panose="020F0502020204030204" pitchFamily="34" charset="0"/>
                <a:cs typeface="Times New Roman" panose="02020603050405020304" pitchFamily="18" charset="0"/>
              </a:rPr>
              <a:t>aceeasi</a:t>
            </a:r>
            <a:r>
              <a:rPr lang="en-GB" kern="100" dirty="0">
                <a:latin typeface="Calibri" panose="020F0502020204030204" pitchFamily="34" charset="0"/>
                <a:ea typeface="Calibri" panose="020F0502020204030204" pitchFamily="34" charset="0"/>
                <a:cs typeface="Times New Roman" panose="02020603050405020304" pitchFamily="18" charset="0"/>
              </a:rPr>
              <a:t> natura, nu pot fi </a:t>
            </a:r>
            <a:r>
              <a:rPr lang="en-GB" kern="100" dirty="0" err="1">
                <a:latin typeface="Calibri" panose="020F0502020204030204" pitchFamily="34" charset="0"/>
                <a:ea typeface="Calibri" panose="020F0502020204030204" pitchFamily="34" charset="0"/>
                <a:cs typeface="Times New Roman" panose="02020603050405020304" pitchFamily="18" charset="0"/>
              </a:rPr>
              <a:t>detectate</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catre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acesta</a:t>
            </a:r>
            <a:r>
              <a:rPr lang="en-GB" kern="1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kern="100" dirty="0" err="1">
                <a:latin typeface="Calibri" panose="020F0502020204030204" pitchFamily="34" charset="0"/>
                <a:ea typeface="Calibri" panose="020F0502020204030204" pitchFamily="34" charset="0"/>
                <a:cs typeface="Times New Roman" panose="02020603050405020304" pitchFamily="18" charset="0"/>
              </a:rPr>
              <a:t>Vibratiile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mecanice</a:t>
            </a:r>
            <a:r>
              <a:rPr lang="en-GB" kern="100" dirty="0">
                <a:latin typeface="Calibri" panose="020F0502020204030204" pitchFamily="34" charset="0"/>
                <a:ea typeface="Calibri" panose="020F0502020204030204" pitchFamily="34" charset="0"/>
                <a:cs typeface="Times New Roman" panose="02020603050405020304" pitchFamily="18" charset="0"/>
              </a:rPr>
              <a:t> cu f = </a:t>
            </a:r>
            <a:r>
              <a:rPr lang="en-GB" kern="100" dirty="0" err="1">
                <a:latin typeface="Calibri" panose="020F0502020204030204" pitchFamily="34" charset="0"/>
                <a:ea typeface="Calibri" panose="020F0502020204030204" pitchFamily="34" charset="0"/>
                <a:cs typeface="Times New Roman" panose="02020603050405020304" pitchFamily="18" charset="0"/>
              </a:rPr>
              <a:t>între</a:t>
            </a:r>
            <a:r>
              <a:rPr lang="en-GB" kern="100" dirty="0">
                <a:latin typeface="Calibri" panose="020F0502020204030204" pitchFamily="34" charset="0"/>
                <a:ea typeface="Calibri" panose="020F0502020204030204" pitchFamily="34" charset="0"/>
                <a:cs typeface="Times New Roman" panose="02020603050405020304" pitchFamily="18" charset="0"/>
              </a:rPr>
              <a:t> 16 - 20.000 Hz </a:t>
            </a:r>
            <a:r>
              <a:rPr lang="en-GB" kern="100" dirty="0" err="1">
                <a:latin typeface="Calibri" panose="020F0502020204030204" pitchFamily="34" charset="0"/>
                <a:ea typeface="Calibri" panose="020F0502020204030204" pitchFamily="34" charset="0"/>
                <a:cs typeface="Times New Roman" panose="02020603050405020304" pitchFamily="18" charset="0"/>
              </a:rPr>
              <a:t>constituie</a:t>
            </a:r>
            <a:r>
              <a:rPr lang="en-GB" kern="100" dirty="0">
                <a:latin typeface="Calibri" panose="020F0502020204030204" pitchFamily="34" charset="0"/>
                <a:ea typeface="Calibri" panose="020F0502020204030204" pitchFamily="34" charset="0"/>
                <a:cs typeface="Times New Roman" panose="02020603050405020304" pitchFamily="18" charset="0"/>
              </a:rPr>
              <a:t> stimuli </a:t>
            </a:r>
            <a:r>
              <a:rPr lang="en-GB" b="1" kern="100" dirty="0" err="1">
                <a:latin typeface="Calibri" panose="020F0502020204030204" pitchFamily="34" charset="0"/>
                <a:ea typeface="Calibri" panose="020F0502020204030204" pitchFamily="34" charset="0"/>
                <a:cs typeface="Times New Roman" panose="02020603050405020304" pitchFamily="18" charset="0"/>
              </a:rPr>
              <a:t>pentru</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receptorul</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auditiv</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uman</a:t>
            </a:r>
            <a:r>
              <a:rPr lang="en-GB" kern="100" dirty="0">
                <a:latin typeface="Calibri" panose="020F0502020204030204" pitchFamily="34" charset="0"/>
                <a:ea typeface="Calibri" panose="020F0502020204030204" pitchFamily="34" charset="0"/>
                <a:cs typeface="Times New Roman" panose="02020603050405020304" pitchFamily="18" charset="0"/>
              </a:rPr>
              <a:t>, pe </a:t>
            </a:r>
            <a:r>
              <a:rPr lang="en-GB" kern="100" dirty="0" err="1">
                <a:latin typeface="Calibri" panose="020F0502020204030204" pitchFamily="34" charset="0"/>
                <a:ea typeface="Calibri" panose="020F0502020204030204" pitchFamily="34" charset="0"/>
                <a:cs typeface="Times New Roman" panose="02020603050405020304" pitchFamily="18" charset="0"/>
              </a:rPr>
              <a:t>când</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ultrasunetele</a:t>
            </a:r>
            <a:r>
              <a:rPr lang="en-GB" kern="100" dirty="0">
                <a:latin typeface="Calibri" panose="020F0502020204030204" pitchFamily="34" charset="0"/>
                <a:ea typeface="Calibri" panose="020F0502020204030204" pitchFamily="34" charset="0"/>
                <a:cs typeface="Times New Roman" panose="02020603050405020304" pitchFamily="18" charset="0"/>
              </a:rPr>
              <a:t>, a </a:t>
            </a:r>
            <a:r>
              <a:rPr lang="en-GB" kern="100" dirty="0" err="1">
                <a:latin typeface="Calibri" panose="020F0502020204030204" pitchFamily="34" charset="0"/>
                <a:ea typeface="Calibri" panose="020F0502020204030204" pitchFamily="34" charset="0"/>
                <a:cs typeface="Times New Roman" panose="02020603050405020304" pitchFamily="18" charset="0"/>
              </a:rPr>
              <a:t>caror</a:t>
            </a:r>
            <a:r>
              <a:rPr lang="en-GB" kern="100" dirty="0">
                <a:latin typeface="Calibri" panose="020F0502020204030204" pitchFamily="34" charset="0"/>
                <a:ea typeface="Calibri" panose="020F0502020204030204" pitchFamily="34" charset="0"/>
                <a:cs typeface="Times New Roman" panose="02020603050405020304" pitchFamily="18" charset="0"/>
              </a:rPr>
              <a:t> f = </a:t>
            </a:r>
            <a:r>
              <a:rPr lang="en-GB" kern="100" dirty="0" err="1">
                <a:latin typeface="Calibri" panose="020F0502020204030204" pitchFamily="34" charset="0"/>
                <a:ea typeface="Calibri" panose="020F0502020204030204" pitchFamily="34" charset="0"/>
                <a:cs typeface="Times New Roman" panose="02020603050405020304" pitchFamily="18" charset="0"/>
              </a:rPr>
              <a:t>peste</a:t>
            </a:r>
            <a:r>
              <a:rPr lang="en-GB" kern="100" dirty="0">
                <a:latin typeface="Calibri" panose="020F0502020204030204" pitchFamily="34" charset="0"/>
                <a:ea typeface="Calibri" panose="020F0502020204030204" pitchFamily="34" charset="0"/>
                <a:cs typeface="Times New Roman" panose="02020603050405020304" pitchFamily="18" charset="0"/>
              </a:rPr>
              <a:t> 20.000 Hz, nu </a:t>
            </a:r>
            <a:r>
              <a:rPr lang="en-GB" kern="100" dirty="0" err="1">
                <a:latin typeface="Calibri" panose="020F0502020204030204" pitchFamily="34" charset="0"/>
                <a:ea typeface="Calibri" panose="020F0502020204030204" pitchFamily="34" charset="0"/>
                <a:cs typeface="Times New Roman" panose="02020603050405020304" pitchFamily="18" charset="0"/>
              </a:rPr>
              <a:t>reprezinta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semnale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acesta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deci</a:t>
            </a:r>
            <a:r>
              <a:rPr lang="en-GB" kern="100" dirty="0">
                <a:latin typeface="Calibri" panose="020F0502020204030204" pitchFamily="34" charset="0"/>
                <a:ea typeface="Calibri" panose="020F0502020204030204" pitchFamily="34" charset="0"/>
                <a:cs typeface="Times New Roman" panose="02020603050405020304" pitchFamily="18" charset="0"/>
              </a:rPr>
              <a:t> nu pot </a:t>
            </a:r>
            <a:r>
              <a:rPr lang="en-GB" kern="100" dirty="0" err="1">
                <a:latin typeface="Calibri" panose="020F0502020204030204" pitchFamily="34" charset="0"/>
                <a:ea typeface="Calibri" panose="020F0502020204030204" pitchFamily="34" charset="0"/>
                <a:cs typeface="Times New Roman" panose="02020603050405020304" pitchFamily="18" charset="0"/>
              </a:rPr>
              <a:t>avea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pentru</a:t>
            </a:r>
            <a:r>
              <a:rPr lang="en-GB" kern="100" dirty="0">
                <a:latin typeface="Calibri" panose="020F0502020204030204" pitchFamily="34" charset="0"/>
                <a:ea typeface="Calibri" panose="020F0502020204030204" pitchFamily="34" charset="0"/>
                <a:cs typeface="Times New Roman" panose="02020603050405020304" pitchFamily="18" charset="0"/>
              </a:rPr>
              <a:t> om </a:t>
            </a:r>
            <a:r>
              <a:rPr lang="en-GB" kern="100" dirty="0" err="1">
                <a:latin typeface="Calibri" panose="020F0502020204030204" pitchFamily="34" charset="0"/>
                <a:ea typeface="Calibri" panose="020F0502020204030204" pitchFamily="34" charset="0"/>
                <a:cs typeface="Times New Roman" panose="02020603050405020304" pitchFamily="18" charset="0"/>
              </a:rPr>
              <a:t>aceeasi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valoare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informationala</a:t>
            </a:r>
            <a:r>
              <a:rPr lang="en-GB" kern="1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b="1" kern="100" dirty="0" err="1">
                <a:latin typeface="Calibri" panose="020F0502020204030204" pitchFamily="34" charset="0"/>
                <a:ea typeface="Calibri" panose="020F0502020204030204" pitchFamily="34" charset="0"/>
                <a:cs typeface="Times New Roman" panose="02020603050405020304" pitchFamily="18" charset="0"/>
              </a:rPr>
              <a:t>În</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psihofizica</a:t>
            </a:r>
            <a:r>
              <a:rPr lang="en-GB" b="1" kern="100" dirty="0">
                <a:latin typeface="Calibri" panose="020F0502020204030204" pitchFamily="34" charset="0"/>
                <a:ea typeface="Calibri" panose="020F0502020204030204" pitchFamily="34" charset="0"/>
                <a:cs typeface="Times New Roman" panose="02020603050405020304" pitchFamily="18" charset="0"/>
              </a:rPr>
              <a:t> se </a:t>
            </a:r>
            <a:r>
              <a:rPr lang="en-GB" b="1" kern="100" dirty="0" err="1">
                <a:latin typeface="Calibri" panose="020F0502020204030204" pitchFamily="34" charset="0"/>
                <a:ea typeface="Calibri" panose="020F0502020204030204" pitchFamily="34" charset="0"/>
                <a:cs typeface="Times New Roman" panose="02020603050405020304" pitchFamily="18" charset="0"/>
              </a:rPr>
              <a:t>considera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general, </a:t>
            </a:r>
            <a:r>
              <a:rPr lang="en-GB" b="1" kern="100" dirty="0">
                <a:latin typeface="Calibri" panose="020F0502020204030204" pitchFamily="34" charset="0"/>
                <a:ea typeface="Calibri" panose="020F0502020204030204" pitchFamily="34" charset="0"/>
                <a:cs typeface="Times New Roman" panose="02020603050405020304" pitchFamily="18" charset="0"/>
              </a:rPr>
              <a:t>ca </a:t>
            </a:r>
            <a:r>
              <a:rPr lang="en-GB" b="1" kern="100" dirty="0" err="1">
                <a:latin typeface="Calibri" panose="020F0502020204030204" pitchFamily="34" charset="0"/>
                <a:ea typeface="Calibri" panose="020F0502020204030204" pitchFamily="34" charset="0"/>
                <a:cs typeface="Times New Roman" panose="02020603050405020304" pitchFamily="18" charset="0"/>
              </a:rPr>
              <a:t>stimulul</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este</a:t>
            </a:r>
            <a:r>
              <a:rPr lang="en-GB" b="1" kern="100" dirty="0">
                <a:latin typeface="Calibri" panose="020F0502020204030204" pitchFamily="34" charset="0"/>
                <a:ea typeface="Calibri" panose="020F0502020204030204" pitchFamily="34" charset="0"/>
                <a:cs typeface="Times New Roman" panose="02020603050405020304" pitchFamily="18" charset="0"/>
              </a:rPr>
              <a:t> de natura </a:t>
            </a:r>
            <a:r>
              <a:rPr lang="en-GB" b="1" kern="100" dirty="0" err="1">
                <a:latin typeface="Calibri" panose="020F0502020204030204" pitchFamily="34" charset="0"/>
                <a:ea typeface="Calibri" panose="020F0502020204030204" pitchFamily="34" charset="0"/>
                <a:cs typeface="Times New Roman" panose="02020603050405020304" pitchFamily="18" charset="0"/>
              </a:rPr>
              <a:t>fizico-chimica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a:latin typeface="Calibri" panose="020F0502020204030204" pitchFamily="34" charset="0"/>
                <a:ea typeface="Calibri" panose="020F0502020204030204" pitchFamily="34" charset="0"/>
                <a:cs typeface="Times New Roman" panose="02020603050405020304" pitchFamily="18" charset="0"/>
              </a:rPr>
              <a:t>desi </a:t>
            </a:r>
            <a:r>
              <a:rPr lang="en-GB" kern="100" dirty="0" err="1">
                <a:latin typeface="Calibri" panose="020F0502020204030204" pitchFamily="34" charset="0"/>
                <a:ea typeface="Calibri" panose="020F0502020204030204" pitchFamily="34" charset="0"/>
                <a:cs typeface="Times New Roman" panose="02020603050405020304" pitchFamily="18" charset="0"/>
              </a:rPr>
              <a:t>senzatiile</a:t>
            </a:r>
            <a:r>
              <a:rPr lang="en-GB" kern="100" dirty="0">
                <a:latin typeface="Calibri" panose="020F0502020204030204" pitchFamily="34" charset="0"/>
                <a:ea typeface="Calibri" panose="020F0502020204030204" pitchFamily="34" charset="0"/>
                <a:cs typeface="Times New Roman" panose="02020603050405020304" pitchFamily="18" charset="0"/>
              </a:rPr>
              <a:t> pot fi </a:t>
            </a:r>
            <a:r>
              <a:rPr lang="en-GB" kern="100" dirty="0" err="1">
                <a:latin typeface="Calibri" panose="020F0502020204030204" pitchFamily="34" charset="0"/>
                <a:ea typeface="Calibri" panose="020F0502020204030204" pitchFamily="34" charset="0"/>
                <a:cs typeface="Times New Roman" panose="02020603050405020304" pitchFamily="18" charset="0"/>
              </a:rPr>
              <a:t>provocate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si</a:t>
            </a:r>
            <a:r>
              <a:rPr lang="en-GB" kern="100" dirty="0">
                <a:latin typeface="Calibri" panose="020F0502020204030204" pitchFamily="34" charset="0"/>
                <a:ea typeface="Calibri" panose="020F0502020204030204" pitchFamily="34" charset="0"/>
                <a:cs typeface="Times New Roman" panose="02020603050405020304" pitchFamily="18" charset="0"/>
              </a:rPr>
              <a:t> de stimuli de </a:t>
            </a:r>
            <a:r>
              <a:rPr lang="en-GB" kern="100" dirty="0" err="1">
                <a:latin typeface="Calibri" panose="020F0502020204030204" pitchFamily="34" charset="0"/>
                <a:ea typeface="Calibri" panose="020F0502020204030204" pitchFamily="34" charset="0"/>
                <a:cs typeface="Times New Roman" panose="02020603050405020304" pitchFamily="18" charset="0"/>
              </a:rPr>
              <a:t>alta</a:t>
            </a:r>
            <a:r>
              <a:rPr lang="en-GB" kern="100" dirty="0">
                <a:latin typeface="Calibri" panose="020F0502020204030204" pitchFamily="34" charset="0"/>
                <a:ea typeface="Calibri" panose="020F0502020204030204" pitchFamily="34" charset="0"/>
                <a:cs typeface="Times New Roman" panose="02020603050405020304" pitchFamily="18" charset="0"/>
              </a:rPr>
              <a:t> natura. </a:t>
            </a:r>
          </a:p>
          <a:p>
            <a:pPr marL="0" indent="0">
              <a:buNone/>
            </a:pPr>
            <a:r>
              <a:rPr lang="en-GB" kern="100" dirty="0" err="1">
                <a:latin typeface="Calibri" panose="020F0502020204030204" pitchFamily="34" charset="0"/>
                <a:ea typeface="Calibri" panose="020F0502020204030204" pitchFamily="34" charset="0"/>
                <a:cs typeface="Times New Roman" panose="02020603050405020304" pitchFamily="18" charset="0"/>
              </a:rPr>
              <a:t>Exista</a:t>
            </a:r>
            <a:r>
              <a:rPr lang="en-GB" kern="100" dirty="0">
                <a:latin typeface="Calibri" panose="020F0502020204030204" pitchFamily="34" charset="0"/>
                <a:ea typeface="Calibri" panose="020F0502020204030204" pitchFamily="34" charset="0"/>
                <a:cs typeface="Times New Roman" panose="02020603050405020304" pitchFamily="18" charset="0"/>
              </a:rPr>
              <a:t> o mare </a:t>
            </a:r>
            <a:r>
              <a:rPr lang="en-GB" kern="100" dirty="0" err="1">
                <a:latin typeface="Calibri" panose="020F0502020204030204" pitchFamily="34" charset="0"/>
                <a:ea typeface="Calibri" panose="020F0502020204030204" pitchFamily="34" charset="0"/>
                <a:cs typeface="Times New Roman" panose="02020603050405020304" pitchFamily="18" charset="0"/>
              </a:rPr>
              <a:t>varietate</a:t>
            </a:r>
            <a:r>
              <a:rPr lang="en-GB" kern="100" dirty="0">
                <a:latin typeface="Calibri" panose="020F0502020204030204" pitchFamily="34" charset="0"/>
                <a:ea typeface="Calibri" panose="020F0502020204030204" pitchFamily="34" charset="0"/>
                <a:cs typeface="Times New Roman" panose="02020603050405020304" pitchFamily="18" charset="0"/>
              </a:rPr>
              <a:t> de stimuli care pot fi </a:t>
            </a:r>
            <a:r>
              <a:rPr lang="en-GB" kern="100" dirty="0" err="1">
                <a:latin typeface="Calibri" panose="020F0502020204030204" pitchFamily="34" charset="0"/>
                <a:ea typeface="Calibri" panose="020F0502020204030204" pitchFamily="34" charset="0"/>
                <a:cs typeface="Times New Roman" panose="02020603050405020304" pitchFamily="18" charset="0"/>
              </a:rPr>
              <a:t>receptionati</a:t>
            </a:r>
            <a:r>
              <a:rPr lang="en-GB" kern="100" dirty="0">
                <a:latin typeface="Calibri" panose="020F0502020204030204" pitchFamily="34" charset="0"/>
                <a:ea typeface="Calibri" panose="020F0502020204030204" pitchFamily="34" charset="0"/>
                <a:cs typeface="Times New Roman" panose="02020603050405020304" pitchFamily="18" charset="0"/>
              </a:rPr>
              <a:t> de </a:t>
            </a:r>
            <a:r>
              <a:rPr lang="en-GB" kern="100" dirty="0" err="1">
                <a:latin typeface="Calibri" panose="020F0502020204030204" pitchFamily="34" charset="0"/>
                <a:ea typeface="Calibri" panose="020F0502020204030204" pitchFamily="34" charset="0"/>
                <a:cs typeface="Times New Roman" panose="02020603050405020304" pitchFamily="18" charset="0"/>
              </a:rPr>
              <a:t>organele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specializate</a:t>
            </a:r>
            <a:r>
              <a:rPr lang="en-GB" kern="100" dirty="0">
                <a:latin typeface="Calibri" panose="020F0502020204030204" pitchFamily="34" charset="0"/>
                <a:ea typeface="Calibri" panose="020F0502020204030204" pitchFamily="34" charset="0"/>
                <a:cs typeface="Times New Roman" panose="02020603050405020304" pitchFamily="18" charset="0"/>
              </a:rPr>
              <a:t> ale </a:t>
            </a:r>
            <a:r>
              <a:rPr lang="en-GB" kern="100" dirty="0" err="1">
                <a:latin typeface="Calibri" panose="020F0502020204030204" pitchFamily="34" charset="0"/>
                <a:ea typeface="Calibri" panose="020F0502020204030204" pitchFamily="34" charset="0"/>
                <a:cs typeface="Times New Roman" panose="02020603050405020304" pitchFamily="18" charset="0"/>
              </a:rPr>
              <a:t>organismului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uman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optici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acustici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chimici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termici</a:t>
            </a:r>
            <a:r>
              <a:rPr lang="en-GB" kern="100" dirty="0">
                <a:latin typeface="Calibri" panose="020F0502020204030204" pitchFamily="34" charset="0"/>
                <a:ea typeface="Calibri" panose="020F0502020204030204" pitchFamily="34" charset="0"/>
                <a:cs typeface="Times New Roman" panose="02020603050405020304" pitchFamily="18" charset="0"/>
              </a:rPr>
              <a:t> etc). </a:t>
            </a:r>
          </a:p>
          <a:p>
            <a:pPr marL="0" indent="0">
              <a:buNone/>
            </a:pPr>
            <a:r>
              <a:rPr lang="en-GB" b="1" kern="100" dirty="0" err="1">
                <a:latin typeface="Calibri" panose="020F0502020204030204" pitchFamily="34" charset="0"/>
                <a:ea typeface="Calibri" panose="020F0502020204030204" pitchFamily="34" charset="0"/>
                <a:cs typeface="Times New Roman" panose="02020603050405020304" pitchFamily="18" charset="0"/>
              </a:rPr>
              <a:t>Pentru</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unii</a:t>
            </a:r>
            <a:r>
              <a:rPr lang="en-GB" kern="100" dirty="0">
                <a:latin typeface="Calibri" panose="020F0502020204030204" pitchFamily="34" charset="0"/>
                <a:ea typeface="Calibri" panose="020F0502020204030204" pitchFamily="34" charset="0"/>
                <a:cs typeface="Times New Roman" panose="02020603050405020304" pitchFamily="18" charset="0"/>
              </a:rPr>
              <a:t> stimuli, cum </a:t>
            </a:r>
            <a:r>
              <a:rPr lang="en-GB" kern="100" dirty="0" err="1">
                <a:latin typeface="Calibri" panose="020F0502020204030204" pitchFamily="34" charset="0"/>
                <a:ea typeface="Calibri" panose="020F0502020204030204" pitchFamily="34" charset="0"/>
                <a:cs typeface="Times New Roman" panose="02020603050405020304" pitchFamily="18" charset="0"/>
              </a:rPr>
              <a:t>ar</a:t>
            </a:r>
            <a:r>
              <a:rPr lang="en-GB" kern="100" dirty="0">
                <a:latin typeface="Calibri" panose="020F0502020204030204" pitchFamily="34" charset="0"/>
                <a:ea typeface="Calibri" panose="020F0502020204030204" pitchFamily="34" charset="0"/>
                <a:cs typeface="Times New Roman" panose="02020603050405020304" pitchFamily="18" charset="0"/>
              </a:rPr>
              <a:t> fi </a:t>
            </a:r>
            <a:r>
              <a:rPr lang="en-GB" b="1" kern="100" dirty="0" err="1">
                <a:latin typeface="Calibri" panose="020F0502020204030204" pitchFamily="34" charset="0"/>
                <a:ea typeface="Calibri" panose="020F0502020204030204" pitchFamily="34" charset="0"/>
                <a:cs typeface="Times New Roman" panose="02020603050405020304" pitchFamily="18" charset="0"/>
              </a:rPr>
              <a:t>stimulii</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electrici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a:latin typeface="Calibri" panose="020F0502020204030204" pitchFamily="34" charset="0"/>
                <a:ea typeface="Calibri" panose="020F0502020204030204" pitchFamily="34" charset="0"/>
                <a:cs typeface="Times New Roman" panose="02020603050405020304" pitchFamily="18" charset="0"/>
              </a:rPr>
              <a:t>nu </a:t>
            </a:r>
            <a:r>
              <a:rPr lang="en-GB" b="1" kern="100" dirty="0" err="1">
                <a:latin typeface="Calibri" panose="020F0502020204030204" pitchFamily="34" charset="0"/>
                <a:ea typeface="Calibri" panose="020F0502020204030204" pitchFamily="34" charset="0"/>
                <a:cs typeface="Times New Roman" panose="02020603050405020304" pitchFamily="18" charset="0"/>
              </a:rPr>
              <a:t>exista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însa</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organe</a:t>
            </a:r>
            <a:r>
              <a:rPr lang="en-GB" b="1" kern="100" dirty="0">
                <a:latin typeface="Calibri" panose="020F0502020204030204" pitchFamily="34" charset="0"/>
                <a:ea typeface="Calibri" panose="020F0502020204030204" pitchFamily="34" charset="0"/>
                <a:cs typeface="Times New Roman" panose="02020603050405020304" pitchFamily="18" charset="0"/>
              </a:rPr>
              <a:t> </a:t>
            </a:r>
            <a:r>
              <a:rPr lang="en-GB" b="1" kern="100" dirty="0" err="1">
                <a:latin typeface="Calibri" panose="020F0502020204030204" pitchFamily="34" charset="0"/>
                <a:ea typeface="Calibri" panose="020F0502020204030204" pitchFamily="34" charset="0"/>
                <a:cs typeface="Times New Roman" panose="02020603050405020304" pitchFamily="18" charset="0"/>
              </a:rPr>
              <a:t>specializate</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190664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CFD09-9A51-177F-1F5D-CF12694D5938}"/>
              </a:ext>
            </a:extLst>
          </p:cNvPr>
          <p:cNvSpPr>
            <a:spLocks noGrp="1"/>
          </p:cNvSpPr>
          <p:nvPr>
            <p:ph type="title"/>
          </p:nvPr>
        </p:nvSpPr>
        <p:spPr>
          <a:xfrm>
            <a:off x="838200" y="365126"/>
            <a:ext cx="10515600" cy="795460"/>
          </a:xfrm>
        </p:spPr>
        <p:txBody>
          <a:bodyPr/>
          <a:lstStyle/>
          <a:p>
            <a:r>
              <a:rPr lang="en-GB" i="1" dirty="0" err="1">
                <a:latin typeface="Calibri" panose="020F0502020204030204" pitchFamily="34" charset="0"/>
                <a:ea typeface="Calibri" panose="020F0502020204030204" pitchFamily="34" charset="0"/>
                <a:cs typeface="Times New Roman" panose="02020603050405020304" pitchFamily="18" charset="0"/>
              </a:rPr>
              <a:t>Receptorii</a:t>
            </a:r>
            <a:r>
              <a:rPr lang="en-GB" i="1" dirty="0">
                <a:latin typeface="Calibri" panose="020F0502020204030204" pitchFamily="34" charset="0"/>
                <a:ea typeface="Calibri" panose="020F0502020204030204" pitchFamily="34" charset="0"/>
                <a:cs typeface="Times New Roman" panose="02020603050405020304" pitchFamily="18" charset="0"/>
              </a:rPr>
              <a:t> </a:t>
            </a:r>
            <a:endParaRPr lang="ro-RO" dirty="0"/>
          </a:p>
        </p:txBody>
      </p:sp>
      <p:sp>
        <p:nvSpPr>
          <p:cNvPr id="3" name="Content Placeholder 2">
            <a:extLst>
              <a:ext uri="{FF2B5EF4-FFF2-40B4-BE49-F238E27FC236}">
                <a16:creationId xmlns:a16="http://schemas.microsoft.com/office/drawing/2014/main" id="{AAF4293F-886D-0F31-387B-AE5E4F411E5E}"/>
              </a:ext>
            </a:extLst>
          </p:cNvPr>
          <p:cNvSpPr>
            <a:spLocks noGrp="1"/>
          </p:cNvSpPr>
          <p:nvPr>
            <p:ph idx="1"/>
          </p:nvPr>
        </p:nvSpPr>
        <p:spPr>
          <a:xfrm>
            <a:off x="838200" y="1160586"/>
            <a:ext cx="10515600" cy="5332288"/>
          </a:xfrm>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sunt </a:t>
            </a:r>
            <a:r>
              <a:rPr lang="en-GB" dirty="0" err="1">
                <a:latin typeface="Calibri" panose="020F0502020204030204" pitchFamily="34" charset="0"/>
                <a:ea typeface="Calibri" panose="020F0502020204030204" pitchFamily="34" charset="0"/>
                <a:cs typeface="Times New Roman" panose="02020603050405020304" pitchFamily="18" charset="0"/>
              </a:rPr>
              <a:t>reprezenta</a:t>
            </a:r>
            <a:r>
              <a:rPr lang="ro-MD" dirty="0">
                <a:latin typeface="Calibri" panose="020F0502020204030204" pitchFamily="34" charset="0"/>
                <a:ea typeface="Calibri" panose="020F0502020204030204" pitchFamily="34" charset="0"/>
                <a:cs typeface="Times New Roman" panose="02020603050405020304" pitchFamily="18" charset="0"/>
              </a:rPr>
              <a:t>ț</a:t>
            </a:r>
            <a:r>
              <a:rPr lang="en-GB" dirty="0" err="1">
                <a:latin typeface="Calibri" panose="020F0502020204030204" pitchFamily="34" charset="0"/>
                <a:ea typeface="Calibri" panose="020F0502020204030204" pitchFamily="34" charset="0"/>
                <a:cs typeface="Times New Roman" panose="02020603050405020304" pitchFamily="18" charset="0"/>
              </a:rPr>
              <a:t>i</a:t>
            </a:r>
            <a:r>
              <a:rPr lang="en-GB" dirty="0">
                <a:latin typeface="Calibri" panose="020F0502020204030204" pitchFamily="34" charset="0"/>
                <a:ea typeface="Calibri" panose="020F0502020204030204" pitchFamily="34" charset="0"/>
                <a:cs typeface="Times New Roman" panose="02020603050405020304" pitchFamily="18" charset="0"/>
              </a:rPr>
              <a:t> de c</a:t>
            </a:r>
            <a:r>
              <a:rPr lang="ro-MD" dirty="0">
                <a:latin typeface="Calibri" panose="020F0502020204030204" pitchFamily="34" charset="0"/>
                <a:ea typeface="Calibri" panose="020F0502020204030204" pitchFamily="34" charset="0"/>
                <a:cs typeface="Times New Roman" panose="02020603050405020304" pitchFamily="18" charset="0"/>
              </a:rPr>
              <a:t>ă</a:t>
            </a:r>
            <a:r>
              <a:rPr lang="en-GB" dirty="0" err="1">
                <a:latin typeface="Calibri" panose="020F0502020204030204" pitchFamily="34" charset="0"/>
                <a:ea typeface="Calibri" panose="020F0502020204030204" pitchFamily="34" charset="0"/>
                <a:cs typeface="Times New Roman" panose="02020603050405020304" pitchFamily="18" charset="0"/>
              </a:rPr>
              <a:t>tre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celule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specializate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sensibile</a:t>
            </a:r>
            <a:r>
              <a:rPr lang="en-GB" dirty="0">
                <a:latin typeface="Calibri" panose="020F0502020204030204" pitchFamily="34" charset="0"/>
                <a:ea typeface="Calibri" panose="020F0502020204030204" pitchFamily="34" charset="0"/>
                <a:cs typeface="Times New Roman" panose="02020603050405020304" pitchFamily="18" charset="0"/>
              </a:rPr>
              <a:t> la </a:t>
            </a:r>
            <a:r>
              <a:rPr lang="en-GB" dirty="0" err="1">
                <a:latin typeface="Calibri" panose="020F0502020204030204" pitchFamily="34" charset="0"/>
                <a:ea typeface="Calibri" panose="020F0502020204030204" pitchFamily="34" charset="0"/>
                <a:cs typeface="Times New Roman" panose="02020603050405020304" pitchFamily="18" charset="0"/>
              </a:rPr>
              <a:t>actiunea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stimulilor</a:t>
            </a:r>
            <a:r>
              <a:rPr lang="en-GB" dirty="0">
                <a:latin typeface="Calibri" panose="020F0502020204030204" pitchFamily="34" charset="0"/>
                <a:ea typeface="Calibri" panose="020F0502020204030204" pitchFamily="34" charset="0"/>
                <a:cs typeface="Times New Roman" panose="02020603050405020304" pitchFamily="18" charset="0"/>
              </a:rPr>
              <a:t>, integrate </a:t>
            </a:r>
            <a:r>
              <a:rPr lang="en-GB" dirty="0" err="1">
                <a:latin typeface="Calibri" panose="020F0502020204030204" pitchFamily="34" charset="0"/>
                <a:ea typeface="Calibri" panose="020F0502020204030204" pitchFamily="34" charset="0"/>
                <a:cs typeface="Times New Roman" panose="02020603050405020304" pitchFamily="18" charset="0"/>
              </a:rPr>
              <a:t>uneori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în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structuri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complexe</a:t>
            </a:r>
            <a:r>
              <a:rPr lang="en-GB" dirty="0">
                <a:latin typeface="Calibri" panose="020F0502020204030204" pitchFamily="34" charset="0"/>
                <a:ea typeface="Calibri" panose="020F0502020204030204" pitchFamily="34" charset="0"/>
                <a:cs typeface="Times New Roman" panose="02020603050405020304" pitchFamily="18" charset="0"/>
              </a:rPr>
              <a:t> - </a:t>
            </a:r>
            <a:r>
              <a:rPr lang="en-GB" b="1" i="1" dirty="0" err="1">
                <a:latin typeface="Calibri" panose="020F0502020204030204" pitchFamily="34" charset="0"/>
                <a:ea typeface="Calibri" panose="020F0502020204030204" pitchFamily="34" charset="0"/>
                <a:cs typeface="Times New Roman" panose="02020603050405020304" pitchFamily="18" charset="0"/>
              </a:rPr>
              <a:t>analizorii</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 destinate </a:t>
            </a:r>
            <a:r>
              <a:rPr lang="en-GB" dirty="0" err="1">
                <a:latin typeface="Calibri" panose="020F0502020204030204" pitchFamily="34" charset="0"/>
                <a:ea typeface="Calibri" panose="020F0502020204030204" pitchFamily="34" charset="0"/>
                <a:cs typeface="Times New Roman" panose="02020603050405020304" pitchFamily="18" charset="0"/>
              </a:rPr>
              <a:t>prelucr</a:t>
            </a:r>
            <a:r>
              <a:rPr lang="ro-MD" dirty="0">
                <a:latin typeface="Calibri" panose="020F0502020204030204" pitchFamily="34" charset="0"/>
                <a:ea typeface="Calibri" panose="020F0502020204030204" pitchFamily="34" charset="0"/>
                <a:cs typeface="Times New Roman" panose="02020603050405020304" pitchFamily="18" charset="0"/>
              </a:rPr>
              <a:t>ă</a:t>
            </a:r>
            <a:r>
              <a:rPr lang="en-GB" dirty="0" err="1">
                <a:latin typeface="Calibri" panose="020F0502020204030204" pitchFamily="34" charset="0"/>
                <a:ea typeface="Calibri" panose="020F0502020204030204" pitchFamily="34" charset="0"/>
                <a:cs typeface="Times New Roman" panose="02020603050405020304" pitchFamily="18" charset="0"/>
              </a:rPr>
              <a:t>rii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informa</a:t>
            </a:r>
            <a:r>
              <a:rPr lang="ro-MD" dirty="0">
                <a:latin typeface="Calibri" panose="020F0502020204030204" pitchFamily="34" charset="0"/>
                <a:ea typeface="Calibri" panose="020F0502020204030204" pitchFamily="34" charset="0"/>
                <a:cs typeface="Times New Roman" panose="02020603050405020304" pitchFamily="18" charset="0"/>
              </a:rPr>
              <a:t>ț</a:t>
            </a:r>
            <a:r>
              <a:rPr lang="en-GB" dirty="0" err="1">
                <a:latin typeface="Calibri" panose="020F0502020204030204" pitchFamily="34" charset="0"/>
                <a:ea typeface="Calibri" panose="020F0502020204030204" pitchFamily="34" charset="0"/>
                <a:cs typeface="Times New Roman" panose="02020603050405020304" pitchFamily="18" charset="0"/>
              </a:rPr>
              <a:t>iei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recep</a:t>
            </a:r>
            <a:r>
              <a:rPr lang="ro-MD" dirty="0">
                <a:latin typeface="Calibri" panose="020F0502020204030204" pitchFamily="34" charset="0"/>
                <a:ea typeface="Calibri" panose="020F0502020204030204" pitchFamily="34" charset="0"/>
                <a:cs typeface="Times New Roman" panose="02020603050405020304" pitchFamily="18" charset="0"/>
              </a:rPr>
              <a:t>ț</a:t>
            </a:r>
            <a:r>
              <a:rPr lang="en-GB" dirty="0" err="1">
                <a:latin typeface="Calibri" panose="020F0502020204030204" pitchFamily="34" charset="0"/>
                <a:ea typeface="Calibri" panose="020F0502020204030204" pitchFamily="34" charset="0"/>
                <a:cs typeface="Times New Roman" panose="02020603050405020304" pitchFamily="18" charset="0"/>
              </a:rPr>
              <a:t>ionate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în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scopul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ob</a:t>
            </a:r>
            <a:r>
              <a:rPr lang="ro-MD" dirty="0">
                <a:latin typeface="Calibri" panose="020F0502020204030204" pitchFamily="34" charset="0"/>
                <a:ea typeface="Calibri" panose="020F0502020204030204" pitchFamily="34" charset="0"/>
                <a:cs typeface="Times New Roman" panose="02020603050405020304" pitchFamily="18" charset="0"/>
              </a:rPr>
              <a:t>ț</a:t>
            </a:r>
            <a:r>
              <a:rPr lang="en-GB" dirty="0" err="1">
                <a:latin typeface="Calibri" panose="020F0502020204030204" pitchFamily="34" charset="0"/>
                <a:ea typeface="Calibri" panose="020F0502020204030204" pitchFamily="34" charset="0"/>
                <a:cs typeface="Times New Roman" panose="02020603050405020304" pitchFamily="18" charset="0"/>
              </a:rPr>
              <a:t>inerii</a:t>
            </a:r>
            <a:r>
              <a:rPr lang="en-GB" dirty="0">
                <a:latin typeface="Calibri" panose="020F0502020204030204" pitchFamily="34" charset="0"/>
                <a:ea typeface="Calibri" panose="020F0502020204030204" pitchFamily="34" charset="0"/>
                <a:cs typeface="Times New Roman" panose="02020603050405020304" pitchFamily="18" charset="0"/>
              </a:rPr>
              <a:t> de </a:t>
            </a:r>
            <a:r>
              <a:rPr lang="en-GB" b="1" i="1" dirty="0">
                <a:latin typeface="Calibri" panose="020F0502020204030204" pitchFamily="34" charset="0"/>
                <a:ea typeface="Calibri" panose="020F0502020204030204" pitchFamily="34" charset="0"/>
                <a:cs typeface="Times New Roman" panose="02020603050405020304" pitchFamily="18" charset="0"/>
              </a:rPr>
              <a:t>senza</a:t>
            </a:r>
            <a:r>
              <a:rPr lang="ro-MD" b="1" i="1" dirty="0">
                <a:latin typeface="Calibri" panose="020F0502020204030204" pitchFamily="34" charset="0"/>
                <a:ea typeface="Calibri" panose="020F0502020204030204" pitchFamily="34" charset="0"/>
                <a:cs typeface="Times New Roman" panose="02020603050405020304" pitchFamily="18" charset="0"/>
              </a:rPr>
              <a:t>ț</a:t>
            </a:r>
            <a:r>
              <a:rPr lang="en-GB" b="1" i="1" dirty="0">
                <a:latin typeface="Calibri" panose="020F0502020204030204" pitchFamily="34" charset="0"/>
                <a:ea typeface="Calibri" panose="020F0502020204030204" pitchFamily="34" charset="0"/>
                <a:cs typeface="Times New Roman" panose="02020603050405020304" pitchFamily="18" charset="0"/>
              </a:rPr>
              <a:t>ii</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ro-MD" dirty="0">
                <a:latin typeface="Calibri" panose="020F0502020204030204" pitchFamily="34" charset="0"/>
                <a:ea typeface="Calibri" panose="020F0502020204030204" pitchFamily="34" charset="0"/>
                <a:cs typeface="Times New Roman" panose="02020603050405020304" pitchFamily="18" charset="0"/>
              </a:rPr>
              <a:t>ș</a:t>
            </a:r>
            <a:r>
              <a:rPr lang="en-GB" dirty="0" err="1">
                <a:latin typeface="Calibri" panose="020F0502020204030204" pitchFamily="34" charset="0"/>
                <a:ea typeface="Calibri" panose="020F0502020204030204" pitchFamily="34" charset="0"/>
                <a:cs typeface="Times New Roman" panose="02020603050405020304" pitchFamily="18" charset="0"/>
              </a:rPr>
              <a:t>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b="1" i="1" dirty="0" err="1">
                <a:latin typeface="Calibri" panose="020F0502020204030204" pitchFamily="34" charset="0"/>
                <a:ea typeface="Calibri" panose="020F0502020204030204" pitchFamily="34" charset="0"/>
                <a:cs typeface="Times New Roman" panose="02020603050405020304" pitchFamily="18" charset="0"/>
              </a:rPr>
              <a:t>percep</a:t>
            </a:r>
            <a:r>
              <a:rPr lang="ro-MD" b="1" i="1" dirty="0">
                <a:latin typeface="Calibri" panose="020F0502020204030204" pitchFamily="34" charset="0"/>
                <a:ea typeface="Calibri" panose="020F0502020204030204" pitchFamily="34" charset="0"/>
                <a:cs typeface="Times New Roman" panose="02020603050405020304" pitchFamily="18" charset="0"/>
              </a:rPr>
              <a:t>ț</a:t>
            </a:r>
            <a:r>
              <a:rPr lang="en-GB" b="1" i="1" dirty="0">
                <a:latin typeface="Calibri" panose="020F0502020204030204" pitchFamily="34" charset="0"/>
                <a:ea typeface="Calibri" panose="020F0502020204030204" pitchFamily="34" charset="0"/>
                <a:cs typeface="Times New Roman" panose="02020603050405020304" pitchFamily="18" charset="0"/>
              </a:rPr>
              <a:t>ii</a:t>
            </a:r>
            <a:r>
              <a:rPr lang="en-GB" b="1" dirty="0">
                <a:latin typeface="Calibri" panose="020F0502020204030204" pitchFamily="34" charset="0"/>
                <a:ea typeface="Calibri" panose="020F0502020204030204" pitchFamily="34" charset="0"/>
                <a:cs typeface="Times New Roman" panose="02020603050405020304" pitchFamily="18" charset="0"/>
              </a:rPr>
              <a:t>. </a:t>
            </a:r>
            <a:endParaRPr lang="ro-MD" b="1"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Din </a:t>
            </a:r>
            <a:r>
              <a:rPr lang="en-GB" dirty="0" err="1">
                <a:latin typeface="Calibri" panose="020F0502020204030204" pitchFamily="34" charset="0"/>
                <a:ea typeface="Calibri" panose="020F0502020204030204" pitchFamily="34" charset="0"/>
                <a:cs typeface="Times New Roman" panose="02020603050405020304" pitchFamily="18" charset="0"/>
              </a:rPr>
              <a:t>punct</a:t>
            </a:r>
            <a:r>
              <a:rPr lang="en-GB" dirty="0">
                <a:latin typeface="Calibri" panose="020F0502020204030204" pitchFamily="34" charset="0"/>
                <a:ea typeface="Calibri" panose="020F0502020204030204" pitchFamily="34" charset="0"/>
                <a:cs typeface="Times New Roman" panose="02020603050405020304" pitchFamily="18" charset="0"/>
              </a:rPr>
              <a:t> de </a:t>
            </a:r>
            <a:r>
              <a:rPr lang="en-GB" dirty="0" err="1">
                <a:latin typeface="Calibri" panose="020F0502020204030204" pitchFamily="34" charset="0"/>
                <a:ea typeface="Calibri" panose="020F0502020204030204" pitchFamily="34" charset="0"/>
                <a:cs typeface="Times New Roman" panose="02020603050405020304" pitchFamily="18" charset="0"/>
              </a:rPr>
              <a:t>vedere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func</a:t>
            </a:r>
            <a:r>
              <a:rPr lang="ro-MD" dirty="0">
                <a:latin typeface="Calibri" panose="020F0502020204030204" pitchFamily="34" charset="0"/>
                <a:ea typeface="Calibri" panose="020F0502020204030204" pitchFamily="34" charset="0"/>
                <a:cs typeface="Times New Roman" panose="02020603050405020304" pitchFamily="18" charset="0"/>
              </a:rPr>
              <a:t>ț</a:t>
            </a:r>
            <a:r>
              <a:rPr lang="en-GB" dirty="0" err="1">
                <a:latin typeface="Calibri" panose="020F0502020204030204" pitchFamily="34" charset="0"/>
                <a:ea typeface="Calibri" panose="020F0502020204030204" pitchFamily="34" charset="0"/>
                <a:cs typeface="Times New Roman" panose="02020603050405020304" pitchFamily="18" charset="0"/>
              </a:rPr>
              <a:t>ional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receptorii</a:t>
            </a:r>
            <a:r>
              <a:rPr lang="en-GB" dirty="0">
                <a:latin typeface="Calibri" panose="020F0502020204030204" pitchFamily="34" charset="0"/>
                <a:ea typeface="Calibri" panose="020F0502020204030204" pitchFamily="34" charset="0"/>
                <a:cs typeface="Times New Roman" panose="02020603050405020304" pitchFamily="18" charset="0"/>
              </a:rPr>
              <a:t> pot fi</a:t>
            </a:r>
            <a:r>
              <a:rPr lang="ro-MD"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considera</a:t>
            </a:r>
            <a:r>
              <a:rPr lang="ro-MD" dirty="0">
                <a:latin typeface="Calibri" panose="020F0502020204030204" pitchFamily="34" charset="0"/>
                <a:ea typeface="Calibri" panose="020F0502020204030204" pitchFamily="34" charset="0"/>
                <a:cs typeface="Times New Roman" panose="02020603050405020304" pitchFamily="18" charset="0"/>
              </a:rPr>
              <a:t>ț</a:t>
            </a:r>
            <a:r>
              <a:rPr lang="en-GB" dirty="0" err="1">
                <a:latin typeface="Calibri" panose="020F0502020204030204" pitchFamily="34" charset="0"/>
                <a:ea typeface="Calibri" panose="020F0502020204030204" pitchFamily="34" charset="0"/>
                <a:cs typeface="Times New Roman" panose="02020603050405020304" pitchFamily="18" charset="0"/>
              </a:rPr>
              <a:t>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b="1" i="1" dirty="0" err="1">
                <a:latin typeface="Calibri" panose="020F0502020204030204" pitchFamily="34" charset="0"/>
                <a:ea typeface="Calibri" panose="020F0502020204030204" pitchFamily="34" charset="0"/>
                <a:cs typeface="Times New Roman" panose="02020603050405020304" pitchFamily="18" charset="0"/>
              </a:rPr>
              <a:t>traductori</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care transform</a:t>
            </a:r>
            <a:r>
              <a:rPr lang="ro-MD" dirty="0">
                <a:latin typeface="Calibri" panose="020F0502020204030204" pitchFamily="34" charset="0"/>
                <a:ea typeface="Calibri" panose="020F0502020204030204" pitchFamily="34" charset="0"/>
                <a:cs typeface="Times New Roman" panose="02020603050405020304" pitchFamily="18" charset="0"/>
              </a:rPr>
              <a:t>ă</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energia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stimulului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în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energia</a:t>
            </a:r>
            <a:r>
              <a:rPr lang="en-GB" dirty="0">
                <a:latin typeface="Calibri" panose="020F0502020204030204" pitchFamily="34" charset="0"/>
                <a:ea typeface="Calibri" panose="020F0502020204030204" pitchFamily="34" charset="0"/>
                <a:cs typeface="Times New Roman" panose="02020603050405020304" pitchFamily="18" charset="0"/>
              </a:rPr>
              <a:t> bioelectric</a:t>
            </a:r>
            <a:r>
              <a:rPr lang="ro-MD" dirty="0">
                <a:latin typeface="Calibri" panose="020F0502020204030204" pitchFamily="34" charset="0"/>
                <a:ea typeface="Calibri" panose="020F0502020204030204" pitchFamily="34" charset="0"/>
                <a:cs typeface="Times New Roman" panose="02020603050405020304" pitchFamily="18" charset="0"/>
              </a:rPr>
              <a:t>ă</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ce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st</a:t>
            </a:r>
            <a:r>
              <a:rPr lang="ro-MD" dirty="0">
                <a:latin typeface="Calibri" panose="020F0502020204030204" pitchFamily="34" charset="0"/>
                <a:ea typeface="Calibri" panose="020F0502020204030204" pitchFamily="34" charset="0"/>
                <a:cs typeface="Times New Roman" panose="02020603050405020304" pitchFamily="18" charset="0"/>
              </a:rPr>
              <a:t>ă</a:t>
            </a:r>
            <a:r>
              <a:rPr lang="en-GB" dirty="0">
                <a:latin typeface="Calibri" panose="020F0502020204030204" pitchFamily="34" charset="0"/>
                <a:ea typeface="Calibri" panose="020F0502020204030204" pitchFamily="34" charset="0"/>
                <a:cs typeface="Times New Roman" panose="02020603050405020304" pitchFamily="18" charset="0"/>
              </a:rPr>
              <a:t> la </a:t>
            </a:r>
            <a:r>
              <a:rPr lang="en-GB" dirty="0" err="1">
                <a:latin typeface="Calibri" panose="020F0502020204030204" pitchFamily="34" charset="0"/>
                <a:ea typeface="Calibri" panose="020F0502020204030204" pitchFamily="34" charset="0"/>
                <a:cs typeface="Times New Roman" panose="02020603050405020304" pitchFamily="18" charset="0"/>
              </a:rPr>
              <a:t>baza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gener</a:t>
            </a:r>
            <a:r>
              <a:rPr lang="ro-MD" dirty="0">
                <a:latin typeface="Calibri" panose="020F0502020204030204" pitchFamily="34" charset="0"/>
                <a:ea typeface="Calibri" panose="020F0502020204030204" pitchFamily="34" charset="0"/>
                <a:cs typeface="Times New Roman" panose="02020603050405020304" pitchFamily="18" charset="0"/>
              </a:rPr>
              <a:t>ă</a:t>
            </a:r>
            <a:r>
              <a:rPr lang="en-GB" dirty="0" err="1">
                <a:latin typeface="Calibri" panose="020F0502020204030204" pitchFamily="34" charset="0"/>
                <a:ea typeface="Calibri" panose="020F0502020204030204" pitchFamily="34" charset="0"/>
                <a:cs typeface="Times New Roman" panose="02020603050405020304" pitchFamily="18" charset="0"/>
              </a:rPr>
              <a:t>rii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influxului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nervos</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ro-MD" dirty="0">
              <a:latin typeface="Calibri" panose="020F0502020204030204" pitchFamily="34" charset="0"/>
              <a:ea typeface="Calibri" panose="020F0502020204030204" pitchFamily="34" charset="0"/>
              <a:cs typeface="Times New Roman" panose="02020603050405020304" pitchFamily="18" charset="0"/>
            </a:endParaRPr>
          </a:p>
          <a:p>
            <a:r>
              <a:rPr lang="ro-MD" dirty="0">
                <a:latin typeface="Calibri" panose="020F0502020204030204" pitchFamily="34" charset="0"/>
                <a:ea typeface="Calibri" panose="020F0502020204030204" pitchFamily="34" charset="0"/>
                <a:cs typeface="Times New Roman" panose="02020603050405020304" pitchFamily="18" charset="0"/>
              </a:rPr>
              <a:t>Astfel, </a:t>
            </a:r>
            <a:r>
              <a:rPr lang="en-GB" dirty="0" err="1">
                <a:latin typeface="Calibri" panose="020F0502020204030204" pitchFamily="34" charset="0"/>
                <a:ea typeface="Calibri" panose="020F0502020204030204" pitchFamily="34" charset="0"/>
                <a:cs typeface="Times New Roman" panose="02020603050405020304" pitchFamily="18" charset="0"/>
              </a:rPr>
              <a:t>informa</a:t>
            </a:r>
            <a:r>
              <a:rPr lang="ro-MD" dirty="0">
                <a:latin typeface="Calibri" panose="020F0502020204030204" pitchFamily="34" charset="0"/>
                <a:ea typeface="Calibri" panose="020F0502020204030204" pitchFamily="34" charset="0"/>
                <a:cs typeface="Times New Roman" panose="02020603050405020304" pitchFamily="18" charset="0"/>
              </a:rPr>
              <a:t>ț</a:t>
            </a:r>
            <a:r>
              <a:rPr lang="en-GB" dirty="0" err="1">
                <a:latin typeface="Calibri" panose="020F0502020204030204" pitchFamily="34" charset="0"/>
                <a:ea typeface="Calibri" panose="020F0502020204030204" pitchFamily="34" charset="0"/>
                <a:cs typeface="Times New Roman" panose="02020603050405020304" pitchFamily="18" charset="0"/>
              </a:rPr>
              <a:t>ia</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primit</a:t>
            </a:r>
            <a:r>
              <a:rPr lang="ro-MD" dirty="0">
                <a:latin typeface="Calibri" panose="020F0502020204030204" pitchFamily="34" charset="0"/>
                <a:ea typeface="Calibri" panose="020F0502020204030204" pitchFamily="34" charset="0"/>
                <a:cs typeface="Times New Roman" panose="02020603050405020304" pitchFamily="18" charset="0"/>
              </a:rPr>
              <a:t>ă</a:t>
            </a:r>
            <a:r>
              <a:rPr lang="en-GB" dirty="0">
                <a:latin typeface="Calibri" panose="020F0502020204030204" pitchFamily="34" charset="0"/>
                <a:ea typeface="Calibri" panose="020F0502020204030204" pitchFamily="34" charset="0"/>
                <a:cs typeface="Times New Roman" panose="02020603050405020304" pitchFamily="18" charset="0"/>
              </a:rPr>
              <a:t> din </a:t>
            </a:r>
            <a:r>
              <a:rPr lang="en-GB" dirty="0" err="1">
                <a:latin typeface="Calibri" panose="020F0502020204030204" pitchFamily="34" charset="0"/>
                <a:ea typeface="Calibri" panose="020F0502020204030204" pitchFamily="34" charset="0"/>
                <a:cs typeface="Times New Roman" panose="02020603050405020304" pitchFamily="18" charset="0"/>
              </a:rPr>
              <a:t>mediul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înconjur</a:t>
            </a:r>
            <a:r>
              <a:rPr lang="ro-MD" dirty="0">
                <a:latin typeface="Calibri" panose="020F0502020204030204" pitchFamily="34" charset="0"/>
                <a:ea typeface="Calibri" panose="020F0502020204030204" pitchFamily="34" charset="0"/>
                <a:cs typeface="Times New Roman" panose="02020603050405020304" pitchFamily="18" charset="0"/>
              </a:rPr>
              <a:t>ă</a:t>
            </a:r>
            <a:r>
              <a:rPr lang="en-GB" dirty="0">
                <a:latin typeface="Calibri" panose="020F0502020204030204" pitchFamily="34" charset="0"/>
                <a:ea typeface="Calibri" panose="020F0502020204030204" pitchFamily="34" charset="0"/>
                <a:cs typeface="Times New Roman" panose="02020603050405020304" pitchFamily="18" charset="0"/>
              </a:rPr>
              <a:t>tor </a:t>
            </a:r>
            <a:r>
              <a:rPr lang="en-GB" dirty="0" err="1">
                <a:latin typeface="Calibri" panose="020F0502020204030204" pitchFamily="34" charset="0"/>
                <a:ea typeface="Calibri" panose="020F0502020204030204" pitchFamily="34" charset="0"/>
                <a:cs typeface="Times New Roman" panose="02020603050405020304" pitchFamily="18" charset="0"/>
              </a:rPr>
              <a:t>prin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intermediul</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stimulilor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este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tradus</a:t>
            </a:r>
            <a:r>
              <a:rPr lang="ro-MD" dirty="0">
                <a:latin typeface="Calibri" panose="020F0502020204030204" pitchFamily="34" charset="0"/>
                <a:ea typeface="Calibri" panose="020F0502020204030204" pitchFamily="34" charset="0"/>
                <a:cs typeface="Times New Roman" panose="02020603050405020304" pitchFamily="18" charset="0"/>
              </a:rPr>
              <a:t>ă</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în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semnale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specifice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sistemului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nervos</a:t>
            </a:r>
            <a:r>
              <a:rPr lang="en-GB" dirty="0">
                <a:latin typeface="Calibri" panose="020F0502020204030204" pitchFamily="34" charset="0"/>
                <a:ea typeface="Calibri" panose="020F0502020204030204" pitchFamily="34" charset="0"/>
                <a:cs typeface="Times New Roman" panose="02020603050405020304" pitchFamily="18" charset="0"/>
              </a:rPr>
              <a:t>, care sunt </a:t>
            </a:r>
            <a:r>
              <a:rPr lang="en-GB" dirty="0" err="1">
                <a:latin typeface="Calibri" panose="020F0502020204030204" pitchFamily="34" charset="0"/>
                <a:ea typeface="Calibri" panose="020F0502020204030204" pitchFamily="34" charset="0"/>
                <a:cs typeface="Times New Roman" panose="02020603050405020304" pitchFamily="18" charset="0"/>
              </a:rPr>
              <a:t>transmise</a:t>
            </a:r>
            <a:r>
              <a:rPr lang="en-GB" dirty="0">
                <a:latin typeface="Calibri" panose="020F0502020204030204" pitchFamily="34" charset="0"/>
                <a:ea typeface="Calibri" panose="020F0502020204030204" pitchFamily="34" charset="0"/>
                <a:cs typeface="Times New Roman" panose="02020603050405020304" pitchFamily="18" charset="0"/>
              </a:rPr>
              <a:t> pe c</a:t>
            </a:r>
            <a:r>
              <a:rPr lang="ro-MD" dirty="0">
                <a:latin typeface="Calibri" panose="020F0502020204030204" pitchFamily="34" charset="0"/>
                <a:ea typeface="Calibri" panose="020F0502020204030204" pitchFamily="34" charset="0"/>
                <a:cs typeface="Times New Roman" panose="02020603050405020304" pitchFamily="18" charset="0"/>
              </a:rPr>
              <a:t>ă</a:t>
            </a:r>
            <a:r>
              <a:rPr lang="en-GB" dirty="0" err="1">
                <a:latin typeface="Calibri" panose="020F0502020204030204" pitchFamily="34" charset="0"/>
                <a:ea typeface="Calibri" panose="020F0502020204030204" pitchFamily="34" charset="0"/>
                <a:cs typeface="Times New Roman" panose="02020603050405020304" pitchFamily="18" charset="0"/>
              </a:rPr>
              <a:t>ile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nervoase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pân</a:t>
            </a:r>
            <a:r>
              <a:rPr lang="ro-MD" dirty="0">
                <a:latin typeface="Calibri" panose="020F0502020204030204" pitchFamily="34" charset="0"/>
                <a:ea typeface="Calibri" panose="020F0502020204030204" pitchFamily="34" charset="0"/>
                <a:cs typeface="Times New Roman" panose="02020603050405020304" pitchFamily="18" charset="0"/>
              </a:rPr>
              <a:t>ă</a:t>
            </a:r>
            <a:r>
              <a:rPr lang="en-GB" dirty="0">
                <a:latin typeface="Calibri" panose="020F0502020204030204" pitchFamily="34" charset="0"/>
                <a:ea typeface="Calibri" panose="020F0502020204030204" pitchFamily="34" charset="0"/>
                <a:cs typeface="Times New Roman" panose="02020603050405020304" pitchFamily="18" charset="0"/>
              </a:rPr>
              <a:t> la </a:t>
            </a:r>
            <a:r>
              <a:rPr lang="en-GB" dirty="0" err="1">
                <a:latin typeface="Calibri" panose="020F0502020204030204" pitchFamily="34" charset="0"/>
                <a:ea typeface="Calibri" panose="020F0502020204030204" pitchFamily="34" charset="0"/>
                <a:cs typeface="Times New Roman" panose="02020603050405020304" pitchFamily="18" charset="0"/>
              </a:rPr>
              <a:t>centrii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superiori</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unde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este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generat</a:t>
            </a:r>
            <a:r>
              <a:rPr lang="ro-MD" dirty="0">
                <a:latin typeface="Calibri" panose="020F0502020204030204" pitchFamily="34" charset="0"/>
                <a:ea typeface="Calibri" panose="020F0502020204030204" pitchFamily="34" charset="0"/>
                <a:cs typeface="Times New Roman" panose="02020603050405020304" pitchFamily="18" charset="0"/>
              </a:rPr>
              <a:t>ă</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percep</a:t>
            </a:r>
            <a:r>
              <a:rPr lang="ro-MD" dirty="0">
                <a:latin typeface="Calibri" panose="020F0502020204030204" pitchFamily="34" charset="0"/>
                <a:ea typeface="Calibri" panose="020F0502020204030204" pitchFamily="34" charset="0"/>
                <a:cs typeface="Times New Roman" panose="02020603050405020304" pitchFamily="18" charset="0"/>
              </a:rPr>
              <a:t>ț</a:t>
            </a:r>
            <a:r>
              <a:rPr lang="en-GB" dirty="0" err="1">
                <a:latin typeface="Calibri" panose="020F0502020204030204" pitchFamily="34" charset="0"/>
                <a:ea typeface="Calibri" panose="020F0502020204030204" pitchFamily="34" charset="0"/>
                <a:cs typeface="Times New Roman" panose="02020603050405020304" pitchFamily="18" charset="0"/>
              </a:rPr>
              <a:t>ia</a:t>
            </a:r>
            <a:r>
              <a:rPr lang="en-GB" dirty="0">
                <a:latin typeface="Calibri" panose="020F0502020204030204" pitchFamily="34" charset="0"/>
                <a:ea typeface="Calibri" panose="020F0502020204030204" pitchFamily="34" charset="0"/>
                <a:cs typeface="Times New Roman" panose="02020603050405020304" pitchFamily="18" charset="0"/>
              </a:rPr>
              <a:t> final</a:t>
            </a:r>
            <a:r>
              <a:rPr lang="ro-MD" dirty="0">
                <a:latin typeface="Calibri" panose="020F0502020204030204" pitchFamily="34" charset="0"/>
                <a:ea typeface="Calibri" panose="020F0502020204030204" pitchFamily="34" charset="0"/>
                <a:cs typeface="Times New Roman" panose="02020603050405020304" pitchFamily="18" charset="0"/>
              </a:rPr>
              <a:t>ă</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ro-RO" dirty="0"/>
          </a:p>
        </p:txBody>
      </p:sp>
    </p:spTree>
    <p:extLst>
      <p:ext uri="{BB962C8B-B14F-4D97-AF65-F5344CB8AC3E}">
        <p14:creationId xmlns:p14="http://schemas.microsoft.com/office/powerpoint/2010/main" val="92831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CDFC2-9ED2-887A-536F-5DE47A41E39B}"/>
              </a:ext>
            </a:extLst>
          </p:cNvPr>
          <p:cNvSpPr>
            <a:spLocks noGrp="1"/>
          </p:cNvSpPr>
          <p:nvPr>
            <p:ph type="title"/>
          </p:nvPr>
        </p:nvSpPr>
        <p:spPr>
          <a:xfrm>
            <a:off x="838200" y="365126"/>
            <a:ext cx="10515600" cy="713398"/>
          </a:xfrm>
        </p:spPr>
        <p:txBody>
          <a:bodyPr/>
          <a:lstStyle/>
          <a:p>
            <a:r>
              <a:rPr lang="ro-MD" b="1" dirty="0"/>
              <a:t>Clasificarea receptorilor</a:t>
            </a:r>
            <a:endParaRPr lang="ro-RO" b="1" dirty="0"/>
          </a:p>
        </p:txBody>
      </p:sp>
      <p:sp>
        <p:nvSpPr>
          <p:cNvPr id="3" name="Content Placeholder 2">
            <a:extLst>
              <a:ext uri="{FF2B5EF4-FFF2-40B4-BE49-F238E27FC236}">
                <a16:creationId xmlns:a16="http://schemas.microsoft.com/office/drawing/2014/main" id="{544EBF6B-FD89-E80D-1539-81E93B773C1B}"/>
              </a:ext>
            </a:extLst>
          </p:cNvPr>
          <p:cNvSpPr>
            <a:spLocks noGrp="1"/>
          </p:cNvSpPr>
          <p:nvPr>
            <p:ph idx="1"/>
          </p:nvPr>
        </p:nvSpPr>
        <p:spPr>
          <a:xfrm>
            <a:off x="838200" y="1078524"/>
            <a:ext cx="10515600" cy="5533291"/>
          </a:xfrm>
        </p:spPr>
        <p:txBody>
          <a:bodyPr>
            <a:normAutofit/>
          </a:bodyPr>
          <a:lstStyle/>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O </a:t>
            </a:r>
            <a:r>
              <a:rPr lang="en-GB" kern="100" dirty="0" err="1">
                <a:latin typeface="Calibri" panose="020F0502020204030204" pitchFamily="34" charset="0"/>
                <a:ea typeface="Calibri" panose="020F0502020204030204" pitchFamily="34" charset="0"/>
                <a:cs typeface="Times New Roman" panose="02020603050405020304" pitchFamily="18" charset="0"/>
              </a:rPr>
              <a:t>clasificare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bazat</a:t>
            </a:r>
            <a:r>
              <a:rPr lang="ro-MD" kern="100" dirty="0">
                <a:latin typeface="Calibri" panose="020F0502020204030204" pitchFamily="34" charset="0"/>
                <a:ea typeface="Calibri" panose="020F0502020204030204" pitchFamily="34" charset="0"/>
                <a:cs typeface="Times New Roman" panose="02020603050405020304" pitchFamily="18" charset="0"/>
              </a:rPr>
              <a:t>ă</a:t>
            </a:r>
            <a:r>
              <a:rPr lang="en-GB" kern="100" dirty="0">
                <a:latin typeface="Calibri" panose="020F0502020204030204" pitchFamily="34" charset="0"/>
                <a:ea typeface="Calibri" panose="020F0502020204030204" pitchFamily="34" charset="0"/>
                <a:cs typeface="Times New Roman" panose="02020603050405020304" pitchFamily="18" charset="0"/>
              </a:rPr>
              <a:t> pe </a:t>
            </a:r>
            <a:r>
              <a:rPr lang="en-GB" kern="100" dirty="0" err="1">
                <a:latin typeface="Calibri" panose="020F0502020204030204" pitchFamily="34" charset="0"/>
                <a:ea typeface="Calibri" panose="020F0502020204030204" pitchFamily="34" charset="0"/>
                <a:cs typeface="Times New Roman" panose="02020603050405020304" pitchFamily="18" charset="0"/>
              </a:rPr>
              <a:t>provenien</a:t>
            </a:r>
            <a:r>
              <a:rPr lang="ro-MD" kern="100" dirty="0">
                <a:latin typeface="Calibri" panose="020F0502020204030204" pitchFamily="34" charset="0"/>
                <a:ea typeface="Calibri" panose="020F0502020204030204" pitchFamily="34" charset="0"/>
                <a:cs typeface="Times New Roman" panose="02020603050405020304" pitchFamily="18" charset="0"/>
              </a:rPr>
              <a:t>ț</a:t>
            </a:r>
            <a:r>
              <a:rPr lang="en-GB" kern="100" dirty="0">
                <a:latin typeface="Calibri" panose="020F0502020204030204" pitchFamily="34" charset="0"/>
                <a:ea typeface="Calibri" panose="020F0502020204030204" pitchFamily="34" charset="0"/>
                <a:cs typeface="Times New Roman" panose="02020603050405020304" pitchFamily="18" charset="0"/>
              </a:rPr>
              <a:t>a </a:t>
            </a:r>
            <a:r>
              <a:rPr lang="en-GB" kern="100" dirty="0" err="1">
                <a:latin typeface="Calibri" panose="020F0502020204030204" pitchFamily="34" charset="0"/>
                <a:ea typeface="Calibri" panose="020F0502020204030204" pitchFamily="34" charset="0"/>
                <a:cs typeface="Times New Roman" panose="02020603050405020304" pitchFamily="18" charset="0"/>
              </a:rPr>
              <a:t>stimulilor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împarte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receptorii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trei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categorii</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b="1" i="1" kern="100" dirty="0" err="1">
                <a:latin typeface="Calibri" panose="020F0502020204030204" pitchFamily="34" charset="0"/>
                <a:ea typeface="Calibri" panose="020F0502020204030204" pitchFamily="34" charset="0"/>
                <a:cs typeface="Times New Roman" panose="02020603050405020304" pitchFamily="18" charset="0"/>
              </a:rPr>
              <a:t>proprioceptorii</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primesc</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informatii</a:t>
            </a:r>
            <a:r>
              <a:rPr lang="en-GB" kern="100" dirty="0">
                <a:latin typeface="Calibri" panose="020F0502020204030204" pitchFamily="34" charset="0"/>
                <a:ea typeface="Calibri" panose="020F0502020204030204" pitchFamily="34" charset="0"/>
                <a:cs typeface="Times New Roman" panose="02020603050405020304" pitchFamily="18" charset="0"/>
              </a:rPr>
              <a:t> din </a:t>
            </a:r>
            <a:r>
              <a:rPr lang="en-GB" kern="100" dirty="0" err="1">
                <a:latin typeface="Calibri" panose="020F0502020204030204" pitchFamily="34" charset="0"/>
                <a:ea typeface="Calibri" panose="020F0502020204030204" pitchFamily="34" charset="0"/>
                <a:cs typeface="Times New Roman" panose="02020603050405020304" pitchFamily="18" charset="0"/>
              </a:rPr>
              <a:t>propriul</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nostru</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corp</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muschi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tendoane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articulatii</a:t>
            </a:r>
            <a:r>
              <a:rPr lang="en-GB" kern="100" dirty="0">
                <a:latin typeface="Calibri" panose="020F0502020204030204" pitchFamily="34" charset="0"/>
                <a:ea typeface="Calibri" panose="020F0502020204030204" pitchFamily="34" charset="0"/>
                <a:cs typeface="Times New Roman" panose="02020603050405020304" pitchFamily="18" charset="0"/>
              </a:rPr>
              <a:t> etc.);</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b="1" i="1" kern="100" dirty="0" err="1">
                <a:latin typeface="Calibri" panose="020F0502020204030204" pitchFamily="34" charset="0"/>
                <a:ea typeface="Calibri" panose="020F0502020204030204" pitchFamily="34" charset="0"/>
                <a:cs typeface="Times New Roman" panose="02020603050405020304" pitchFamily="18" charset="0"/>
              </a:rPr>
              <a:t>interoceptorii</a:t>
            </a:r>
            <a:r>
              <a:rPr lang="en-GB" b="1" kern="100" dirty="0">
                <a:latin typeface="Calibri" panose="020F0502020204030204" pitchFamily="34" charset="0"/>
                <a:ea typeface="Calibri" panose="020F0502020204030204" pitchFamily="34" charset="0"/>
                <a:cs typeface="Times New Roman" panose="02020603050405020304" pitchFamily="18" charset="0"/>
              </a:rPr>
              <a:t>,</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furnizeaza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informatii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asupra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mediului</a:t>
            </a:r>
            <a:r>
              <a:rPr lang="en-GB" kern="100" dirty="0">
                <a:latin typeface="Calibri" panose="020F0502020204030204" pitchFamily="34" charset="0"/>
                <a:ea typeface="Calibri" panose="020F0502020204030204" pitchFamily="34" charset="0"/>
                <a:cs typeface="Times New Roman" panose="02020603050405020304" pitchFamily="18" charset="0"/>
              </a:rPr>
              <a:t> intern (</a:t>
            </a:r>
            <a:r>
              <a:rPr lang="en-GB" kern="100" dirty="0" err="1">
                <a:latin typeface="Calibri" panose="020F0502020204030204" pitchFamily="34" charset="0"/>
                <a:ea typeface="Calibri" panose="020F0502020204030204" pitchFamily="34" charset="0"/>
                <a:cs typeface="Times New Roman" panose="02020603050405020304" pitchFamily="18" charset="0"/>
              </a:rPr>
              <a:t>presiunea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sângelui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concentratia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unor</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substante</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sânge</a:t>
            </a:r>
            <a:r>
              <a:rPr lang="en-GB" kern="100" dirty="0">
                <a:latin typeface="Calibri" panose="020F0502020204030204" pitchFamily="34" charset="0"/>
                <a:ea typeface="Calibri" panose="020F0502020204030204" pitchFamily="34" charset="0"/>
                <a:cs typeface="Times New Roman" panose="02020603050405020304" pitchFamily="18" charset="0"/>
              </a:rPr>
              <a:t> etc.), </a:t>
            </a:r>
            <a:r>
              <a:rPr lang="en-GB" kern="100" dirty="0" err="1">
                <a:latin typeface="Calibri" panose="020F0502020204030204" pitchFamily="34" charset="0"/>
                <a:ea typeface="Calibri" panose="020F0502020204030204" pitchFamily="34" charset="0"/>
                <a:cs typeface="Times New Roman" panose="02020603050405020304" pitchFamily="18" charset="0"/>
              </a:rPr>
              <a:t>informatii</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în</a:t>
            </a:r>
            <a:r>
              <a:rPr lang="en-GB" kern="100" dirty="0">
                <a:latin typeface="Calibri" panose="020F0502020204030204" pitchFamily="34" charset="0"/>
                <a:ea typeface="Calibri" panose="020F0502020204030204" pitchFamily="34" charset="0"/>
                <a:cs typeface="Times New Roman" panose="02020603050405020304" pitchFamily="18" charset="0"/>
              </a:rPr>
              <a:t> general nu sunt </a:t>
            </a:r>
            <a:r>
              <a:rPr lang="en-GB" kern="100" dirty="0" err="1">
                <a:latin typeface="Calibri" panose="020F0502020204030204" pitchFamily="34" charset="0"/>
                <a:ea typeface="Calibri" panose="020F0502020204030204" pitchFamily="34" charset="0"/>
                <a:cs typeface="Times New Roman" panose="02020603050405020304" pitchFamily="18" charset="0"/>
              </a:rPr>
              <a:t>constientizate</a:t>
            </a:r>
            <a:r>
              <a:rPr lang="en-GB" kern="100" dirty="0">
                <a:latin typeface="Calibri" panose="020F0502020204030204" pitchFamily="34" charset="0"/>
                <a:ea typeface="Calibri" panose="020F0502020204030204" pitchFamily="34" charset="0"/>
                <a:cs typeface="Times New Roman" panose="02020603050405020304" pitchFamily="18" charset="0"/>
              </a:rPr>
              <a:t>;</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b="1" i="1" kern="100" dirty="0" err="1">
                <a:latin typeface="Calibri" panose="020F0502020204030204" pitchFamily="34" charset="0"/>
                <a:ea typeface="Calibri" panose="020F0502020204030204" pitchFamily="34" charset="0"/>
                <a:cs typeface="Times New Roman" panose="02020603050405020304" pitchFamily="18" charset="0"/>
              </a:rPr>
              <a:t>exteroceptorii</a:t>
            </a:r>
            <a:r>
              <a:rPr lang="en-GB" b="1" kern="100" dirty="0">
                <a:latin typeface="Calibri" panose="020F0502020204030204" pitchFamily="34" charset="0"/>
                <a:ea typeface="Calibri" panose="020F0502020204030204" pitchFamily="34" charset="0"/>
                <a:cs typeface="Times New Roman" panose="02020603050405020304" pitchFamily="18" charset="0"/>
              </a:rPr>
              <a:t>,</a:t>
            </a:r>
            <a:r>
              <a:rPr lang="en-GB" kern="100" dirty="0">
                <a:latin typeface="Calibri" panose="020F0502020204030204" pitchFamily="34" charset="0"/>
                <a:ea typeface="Calibri" panose="020F0502020204030204" pitchFamily="34" charset="0"/>
                <a:cs typeface="Times New Roman" panose="02020603050405020304" pitchFamily="18" charset="0"/>
              </a:rPr>
              <a:t> care </a:t>
            </a:r>
            <a:r>
              <a:rPr lang="en-GB" kern="100" dirty="0" err="1">
                <a:latin typeface="Calibri" panose="020F0502020204030204" pitchFamily="34" charset="0"/>
                <a:ea typeface="Calibri" panose="020F0502020204030204" pitchFamily="34" charset="0"/>
                <a:cs typeface="Times New Roman" panose="02020603050405020304" pitchFamily="18" charset="0"/>
              </a:rPr>
              <a:t>furnizeaza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informatii</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asupra</a:t>
            </a:r>
            <a:r>
              <a:rPr lang="en-GB" kern="100" dirty="0">
                <a:latin typeface="Calibri" panose="020F0502020204030204" pitchFamily="34" charset="0"/>
                <a:ea typeface="Calibri" panose="020F0502020204030204" pitchFamily="34" charset="0"/>
                <a:cs typeface="Times New Roman" panose="02020603050405020304" pitchFamily="18" charset="0"/>
              </a:rPr>
              <a:t> </a:t>
            </a:r>
            <a:r>
              <a:rPr lang="en-GB" kern="100" dirty="0" err="1">
                <a:latin typeface="Calibri" panose="020F0502020204030204" pitchFamily="34" charset="0"/>
                <a:ea typeface="Calibri" panose="020F0502020204030204" pitchFamily="34" charset="0"/>
                <a:cs typeface="Times New Roman" panose="02020603050405020304" pitchFamily="18" charset="0"/>
              </a:rPr>
              <a:t>mediului</a:t>
            </a:r>
            <a:r>
              <a:rPr lang="en-GB" kern="100" dirty="0">
                <a:latin typeface="Calibri" panose="020F0502020204030204" pitchFamily="34" charset="0"/>
                <a:ea typeface="Calibri" panose="020F0502020204030204" pitchFamily="34" charset="0"/>
                <a:cs typeface="Times New Roman" panose="02020603050405020304" pitchFamily="18" charset="0"/>
              </a:rPr>
              <a:t> extern.</a:t>
            </a:r>
            <a:endParaRPr lang="ro-RO" kern="100" dirty="0">
              <a:latin typeface="Calibri" panose="020F0502020204030204" pitchFamily="34" charset="0"/>
              <a:ea typeface="Calibri" panose="020F0502020204030204" pitchFamily="34" charset="0"/>
              <a:cs typeface="Times New Roman" panose="02020603050405020304" pitchFamily="18" charset="0"/>
            </a:endParaRPr>
          </a:p>
          <a:p>
            <a:endParaRPr lang="ro-RO" dirty="0"/>
          </a:p>
        </p:txBody>
      </p:sp>
    </p:spTree>
    <p:extLst>
      <p:ext uri="{BB962C8B-B14F-4D97-AF65-F5344CB8AC3E}">
        <p14:creationId xmlns:p14="http://schemas.microsoft.com/office/powerpoint/2010/main" val="206567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F23E8E-152E-B05F-C498-C9B1B9FBBDA2}"/>
              </a:ext>
            </a:extLst>
          </p:cNvPr>
          <p:cNvSpPr>
            <a:spLocks noGrp="1"/>
          </p:cNvSpPr>
          <p:nvPr>
            <p:ph idx="1"/>
          </p:nvPr>
        </p:nvSpPr>
        <p:spPr>
          <a:xfrm>
            <a:off x="293077" y="375138"/>
            <a:ext cx="11652737" cy="6482862"/>
          </a:xfrm>
        </p:spPr>
        <p:txBody>
          <a:bodyPr>
            <a:normAutofit fontScale="70000" lnSpcReduction="20000"/>
          </a:bodyPr>
          <a:lstStyle/>
          <a:p>
            <a:pPr>
              <a:lnSpc>
                <a:spcPct val="107000"/>
              </a:lnSpc>
              <a:spcAft>
                <a:spcPts val="800"/>
              </a:spcAft>
              <a:buNone/>
            </a:pPr>
            <a:r>
              <a:rPr lang="ro-RO" b="1" kern="100" dirty="0">
                <a:latin typeface="Calibri" panose="020F0502020204030204" pitchFamily="34" charset="0"/>
                <a:ea typeface="Calibri" panose="020F0502020204030204" pitchFamily="34" charset="0"/>
                <a:cs typeface="Times New Roman" panose="02020603050405020304" pitchFamily="18" charset="0"/>
              </a:rPr>
              <a:t>Din categoria exteroceptorilor </a:t>
            </a:r>
            <a:r>
              <a:rPr lang="ro-RO" kern="100" dirty="0">
                <a:latin typeface="Calibri" panose="020F0502020204030204" pitchFamily="34" charset="0"/>
                <a:ea typeface="Calibri" panose="020F0502020204030204" pitchFamily="34" charset="0"/>
                <a:cs typeface="Times New Roman" panose="02020603050405020304" pitchFamily="18" charset="0"/>
              </a:rPr>
              <a:t>fac parte organele de simt. </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Dintre acestea, </a:t>
            </a:r>
            <a:r>
              <a:rPr lang="ro-RO" b="1" kern="100" dirty="0">
                <a:latin typeface="Calibri" panose="020F0502020204030204" pitchFamily="34" charset="0"/>
                <a:ea typeface="Calibri" panose="020F0502020204030204" pitchFamily="34" charset="0"/>
                <a:cs typeface="Times New Roman" panose="02020603050405020304" pitchFamily="18" charset="0"/>
              </a:rPr>
              <a:t>analizorul vizual si analizorul auditiv formeaza structuri complexe, care sunt </a:t>
            </a:r>
            <a:r>
              <a:rPr lang="ro-RO" b="1" i="1" kern="100" dirty="0">
                <a:latin typeface="Calibri" panose="020F0502020204030204" pitchFamily="34" charset="0"/>
                <a:ea typeface="Calibri" panose="020F0502020204030204" pitchFamily="34" charset="0"/>
                <a:cs typeface="Times New Roman" panose="02020603050405020304" pitchFamily="18" charset="0"/>
              </a:rPr>
              <a:t>sisteme senzoriale</a:t>
            </a:r>
            <a:r>
              <a:rPr lang="ro-RO" b="1" kern="1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Un asemenea sistem senzorial este alcatuit din doua părți principale:</a:t>
            </a:r>
          </a:p>
          <a:p>
            <a:pPr>
              <a:lnSpc>
                <a:spcPct val="107000"/>
              </a:lnSpc>
              <a:spcAft>
                <a:spcPts val="800"/>
              </a:spcAft>
              <a:buNone/>
            </a:pPr>
            <a:r>
              <a:rPr lang="ro-RO"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 Sistemul periferic care include receptorul senzorial propriu-zis</a:t>
            </a:r>
          </a:p>
          <a:p>
            <a:pPr>
              <a:lnSpc>
                <a:spcPct val="107000"/>
              </a:lnSpc>
              <a:spcAft>
                <a:spcPts val="800"/>
              </a:spcAft>
              <a:buNone/>
            </a:pPr>
            <a:r>
              <a:rPr lang="ro-RO" kern="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 Caile nervoase care prelucreaza informatia si ariile corticale specia­lizate care sunt destinatarul informatiei.</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De exemplu, în cazul sistemului auditiv partea periferica este reprezentata de urechea externa, urechea medie si de o parte a elementelor urechii interne. </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Partea periferica are rolul de a amplifica selectiv stimulul acustic, de a-l transmite cu o eficienta cât mai mare si de a efectua analiza sa în frecventa. </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Receptorul, în acest caz celulele ciliate interne, asigura traducerea mecano-electrica prin care stimulul mecanic reprezentat de unda acustică este transformat în semnalul electric care stă la baza propagării influxului nervos. </a:t>
            </a:r>
          </a:p>
          <a:p>
            <a:pPr>
              <a:lnSpc>
                <a:spcPct val="107000"/>
              </a:lnSpc>
              <a:spcAft>
                <a:spcPts val="800"/>
              </a:spcAft>
              <a:buNone/>
            </a:pPr>
            <a:r>
              <a:rPr lang="ro-RO" kern="100" dirty="0">
                <a:latin typeface="Calibri" panose="020F0502020204030204" pitchFamily="34" charset="0"/>
                <a:ea typeface="Calibri" panose="020F0502020204030204" pitchFamily="34" charset="0"/>
                <a:cs typeface="Times New Roman" panose="02020603050405020304" pitchFamily="18" charset="0"/>
              </a:rPr>
              <a:t>Segmentul al doilea, reprezentat de caile nervoase aferente si de cele eferente, asigura comunicarea cu cortexul auditiv. De-a lungul acestor cai, neuronii pot fi dispusi în mai multe configuratii, în serie sau paralel.</a:t>
            </a:r>
          </a:p>
          <a:p>
            <a:endParaRPr lang="ro-RO" dirty="0"/>
          </a:p>
        </p:txBody>
      </p:sp>
    </p:spTree>
    <p:extLst>
      <p:ext uri="{BB962C8B-B14F-4D97-AF65-F5344CB8AC3E}">
        <p14:creationId xmlns:p14="http://schemas.microsoft.com/office/powerpoint/2010/main" val="168860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5559</Words>
  <Application>Microsoft Office PowerPoint</Application>
  <PresentationFormat>Widescreen</PresentationFormat>
  <Paragraphs>198</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Avenir</vt:lpstr>
      <vt:lpstr>Calibri</vt:lpstr>
      <vt:lpstr>Calibri Light</vt:lpstr>
      <vt:lpstr>Office Theme</vt:lpstr>
      <vt:lpstr>Biofizica și Elemente de psihofizică</vt:lpstr>
      <vt:lpstr>Cuprins</vt:lpstr>
      <vt:lpstr>Psihofizica </vt:lpstr>
      <vt:lpstr>PowerPoint Presentation</vt:lpstr>
      <vt:lpstr>PSIHOFIZICA?</vt:lpstr>
      <vt:lpstr>STIMULUL</vt:lpstr>
      <vt:lpstr>Receptorii </vt:lpstr>
      <vt:lpstr>Clasificarea receptorilor</vt:lpstr>
      <vt:lpstr>PowerPoint Presentation</vt:lpstr>
      <vt:lpstr>Senzatia, </vt:lpstr>
      <vt:lpstr>Percepția</vt:lpstr>
      <vt:lpstr>Mărimi de excitare și mărimi de senzație</vt:lpstr>
      <vt:lpstr>Mărimi de excitare și mărimi de senzație</vt:lpstr>
      <vt:lpstr>Scara de senzații</vt:lpstr>
      <vt:lpstr>Pragurile în psihofizică</vt:lpstr>
      <vt:lpstr>PowerPoint Presentation</vt:lpstr>
      <vt:lpstr>Psychophysical Testing (pentru vederea ochiului)</vt:lpstr>
      <vt:lpstr>Color vision</vt:lpstr>
      <vt:lpstr>Contrast sensitivity</vt:lpstr>
      <vt:lpstr>Legea lui Weber</vt:lpstr>
      <vt:lpstr>Legea lui Weber -  Fechner</vt:lpstr>
      <vt:lpstr>Legea puterii (Stevens)</vt:lpstr>
      <vt:lpstr>Codificarea parametrilor excitanți</vt:lpstr>
      <vt:lpstr>Aplicație la percepția auditivă </vt:lpstr>
      <vt:lpstr>TĂRIA SONORĂ </vt:lpstr>
      <vt:lpstr>Reteaua de linii izosonice. Scara fonilor </vt:lpstr>
      <vt:lpstr>PowerPoint Presentation</vt:lpstr>
      <vt:lpstr>PowerPoint Presentation</vt:lpstr>
      <vt:lpstr>PowerPoint Presentation</vt:lpstr>
      <vt:lpstr>FONUL</vt:lpstr>
      <vt:lpstr>ÎNĂLŢIMEA TONALĂ A SUNETULUI AUZIT </vt:lpstr>
      <vt:lpstr>Divizarea spectrului sonor; scari de înaltime tonala </vt:lpstr>
      <vt:lpstr>Intervale muzicale </vt:lpstr>
      <vt:lpstr>PowerPoint Presentation</vt:lpstr>
      <vt:lpstr>TIMBRUL sI ÎNĂLŢIMEA TONALĂ A SUNETELOR COMPLEXE </vt:lpstr>
      <vt:lpstr>PowerPoint Presentation</vt:lpstr>
      <vt:lpstr>PowerPoint Presentation</vt:lpstr>
      <vt:lpstr>Înaltimea tonala a sunetelor complexe </vt:lpstr>
      <vt:lpstr>Codificarea senzatiei de intensitate sonora </vt:lpstr>
      <vt:lpstr>PowerPoint Presentation</vt:lpstr>
      <vt:lpstr>PowerPoint Presentation</vt:lpstr>
      <vt:lpstr>PowerPoint Presentation</vt:lpstr>
      <vt:lpstr>Codificarea înaltimii tonale </vt:lpstr>
      <vt:lpstr>Codificarea spatiala </vt:lpstr>
      <vt:lpstr>Codificarea temporala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COR-RCU</dc:creator>
  <cp:lastModifiedBy>Artur Buzdugan</cp:lastModifiedBy>
  <cp:revision>2</cp:revision>
  <dcterms:created xsi:type="dcterms:W3CDTF">2025-09-12T12:16:33Z</dcterms:created>
  <dcterms:modified xsi:type="dcterms:W3CDTF">2025-09-17T09:48:50Z</dcterms:modified>
</cp:coreProperties>
</file>