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1"/>
  </p:notesMasterIdLst>
  <p:handoutMasterIdLst>
    <p:handoutMasterId r:id="rId72"/>
  </p:handoutMasterIdLst>
  <p:sldIdLst>
    <p:sldId id="427" r:id="rId2"/>
    <p:sldId id="410" r:id="rId3"/>
    <p:sldId id="480" r:id="rId4"/>
    <p:sldId id="429" r:id="rId5"/>
    <p:sldId id="464" r:id="rId6"/>
    <p:sldId id="454" r:id="rId7"/>
    <p:sldId id="465" r:id="rId8"/>
    <p:sldId id="466" r:id="rId9"/>
    <p:sldId id="467" r:id="rId10"/>
    <p:sldId id="468" r:id="rId11"/>
    <p:sldId id="481" r:id="rId12"/>
    <p:sldId id="482" r:id="rId13"/>
    <p:sldId id="469" r:id="rId14"/>
    <p:sldId id="460" r:id="rId15"/>
    <p:sldId id="470" r:id="rId16"/>
    <p:sldId id="473" r:id="rId17"/>
    <p:sldId id="445" r:id="rId18"/>
    <p:sldId id="446" r:id="rId19"/>
    <p:sldId id="448" r:id="rId20"/>
    <p:sldId id="449" r:id="rId21"/>
    <p:sldId id="450" r:id="rId22"/>
    <p:sldId id="451" r:id="rId23"/>
    <p:sldId id="447" r:id="rId24"/>
    <p:sldId id="444" r:id="rId25"/>
    <p:sldId id="388" r:id="rId26"/>
    <p:sldId id="411" r:id="rId27"/>
    <p:sldId id="263" r:id="rId28"/>
    <p:sldId id="390" r:id="rId29"/>
    <p:sldId id="435" r:id="rId30"/>
    <p:sldId id="436" r:id="rId31"/>
    <p:sldId id="437" r:id="rId32"/>
    <p:sldId id="438" r:id="rId33"/>
    <p:sldId id="357" r:id="rId34"/>
    <p:sldId id="266" r:id="rId35"/>
    <p:sldId id="391" r:id="rId36"/>
    <p:sldId id="396" r:id="rId37"/>
    <p:sldId id="392" r:id="rId38"/>
    <p:sldId id="397" r:id="rId39"/>
    <p:sldId id="398" r:id="rId40"/>
    <p:sldId id="399" r:id="rId41"/>
    <p:sldId id="393" r:id="rId42"/>
    <p:sldId id="394" r:id="rId43"/>
    <p:sldId id="395" r:id="rId44"/>
    <p:sldId id="275" r:id="rId45"/>
    <p:sldId id="277" r:id="rId46"/>
    <p:sldId id="279" r:id="rId47"/>
    <p:sldId id="419" r:id="rId48"/>
    <p:sldId id="282" r:id="rId49"/>
    <p:sldId id="283" r:id="rId50"/>
    <p:sldId id="284" r:id="rId51"/>
    <p:sldId id="289" r:id="rId52"/>
    <p:sldId id="290" r:id="rId53"/>
    <p:sldId id="413" r:id="rId54"/>
    <p:sldId id="414" r:id="rId55"/>
    <p:sldId id="415" r:id="rId56"/>
    <p:sldId id="418" r:id="rId57"/>
    <p:sldId id="453" r:id="rId58"/>
    <p:sldId id="483" r:id="rId59"/>
    <p:sldId id="428" r:id="rId60"/>
    <p:sldId id="401" r:id="rId61"/>
    <p:sldId id="403" r:id="rId62"/>
    <p:sldId id="476" r:id="rId63"/>
    <p:sldId id="404" r:id="rId64"/>
    <p:sldId id="477" r:id="rId65"/>
    <p:sldId id="412" r:id="rId66"/>
    <p:sldId id="406" r:id="rId67"/>
    <p:sldId id="479" r:id="rId68"/>
    <p:sldId id="478" r:id="rId69"/>
    <p:sldId id="475" r:id="rId70"/>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540">
          <p15:clr>
            <a:srgbClr val="A4A3A4"/>
          </p15:clr>
        </p15:guide>
        <p15:guide id="2" pos="25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CE1C4"/>
    <a:srgbClr val="FAD3A8"/>
    <a:srgbClr val="501B00"/>
    <a:srgbClr val="F9C995"/>
    <a:srgbClr val="FF9900"/>
    <a:srgbClr val="0000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85" autoAdjust="0"/>
    <p:restoredTop sz="98983" autoAdjust="0"/>
  </p:normalViewPr>
  <p:slideViewPr>
    <p:cSldViewPr snapToGrid="0">
      <p:cViewPr varScale="1">
        <p:scale>
          <a:sx n="120" d="100"/>
          <a:sy n="120" d="100"/>
        </p:scale>
        <p:origin x="1158" y="108"/>
      </p:cViewPr>
      <p:guideLst>
        <p:guide orient="horz" pos="3540"/>
        <p:guide pos="254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ur Buzdugan" userId="5f3b015a-e9ee-48c8-acfc-42d5b596e5cd" providerId="ADAL" clId="{856ED5C7-3509-4BFF-9694-975D7183BB8C}"/>
    <pc:docChg chg="undo custSel addSld delSld modSld sldOrd">
      <pc:chgData name="Artur Buzdugan" userId="5f3b015a-e9ee-48c8-acfc-42d5b596e5cd" providerId="ADAL" clId="{856ED5C7-3509-4BFF-9694-975D7183BB8C}" dt="2026-02-25T14:32:13.211" v="5541" actId="6549"/>
      <pc:docMkLst>
        <pc:docMk/>
      </pc:docMkLst>
      <pc:sldChg chg="modSp">
        <pc:chgData name="Artur Buzdugan" userId="5f3b015a-e9ee-48c8-acfc-42d5b596e5cd" providerId="ADAL" clId="{856ED5C7-3509-4BFF-9694-975D7183BB8C}" dt="2026-02-25T10:26:08.537" v="8" actId="20577"/>
        <pc:sldMkLst>
          <pc:docMk/>
          <pc:sldMk cId="0" sldId="260"/>
        </pc:sldMkLst>
        <pc:spChg chg="mod">
          <ac:chgData name="Artur Buzdugan" userId="5f3b015a-e9ee-48c8-acfc-42d5b596e5cd" providerId="ADAL" clId="{856ED5C7-3509-4BFF-9694-975D7183BB8C}" dt="2026-02-25T10:26:08.537" v="8" actId="20577"/>
          <ac:spMkLst>
            <pc:docMk/>
            <pc:sldMk cId="0" sldId="260"/>
            <ac:spMk id="604163" creationId="{00000000-0000-0000-0000-000000000000}"/>
          </ac:spMkLst>
        </pc:spChg>
      </pc:sldChg>
      <pc:sldChg chg="del">
        <pc:chgData name="Artur Buzdugan" userId="5f3b015a-e9ee-48c8-acfc-42d5b596e5cd" providerId="ADAL" clId="{856ED5C7-3509-4BFF-9694-975D7183BB8C}" dt="2026-02-25T14:32:04.271" v="5535" actId="47"/>
        <pc:sldMkLst>
          <pc:docMk/>
          <pc:sldMk cId="0" sldId="287"/>
        </pc:sldMkLst>
      </pc:sldChg>
      <pc:sldChg chg="del">
        <pc:chgData name="Artur Buzdugan" userId="5f3b015a-e9ee-48c8-acfc-42d5b596e5cd" providerId="ADAL" clId="{856ED5C7-3509-4BFF-9694-975D7183BB8C}" dt="2026-02-25T14:32:05.994" v="5536" actId="47"/>
        <pc:sldMkLst>
          <pc:docMk/>
          <pc:sldMk cId="0" sldId="288"/>
        </pc:sldMkLst>
      </pc:sldChg>
      <pc:sldChg chg="modSp mod">
        <pc:chgData name="Artur Buzdugan" userId="5f3b015a-e9ee-48c8-acfc-42d5b596e5cd" providerId="ADAL" clId="{856ED5C7-3509-4BFF-9694-975D7183BB8C}" dt="2026-02-25T14:31:43.058" v="5534" actId="207"/>
        <pc:sldMkLst>
          <pc:docMk/>
          <pc:sldMk cId="1335274480" sldId="404"/>
        </pc:sldMkLst>
        <pc:spChg chg="mod">
          <ac:chgData name="Artur Buzdugan" userId="5f3b015a-e9ee-48c8-acfc-42d5b596e5cd" providerId="ADAL" clId="{856ED5C7-3509-4BFF-9694-975D7183BB8C}" dt="2026-02-25T14:31:43.058" v="5534" actId="207"/>
          <ac:spMkLst>
            <pc:docMk/>
            <pc:sldMk cId="1335274480" sldId="404"/>
            <ac:spMk id="23558" creationId="{00000000-0000-0000-0000-000000000000}"/>
          </ac:spMkLst>
        </pc:spChg>
      </pc:sldChg>
      <pc:sldChg chg="modSp">
        <pc:chgData name="Artur Buzdugan" userId="5f3b015a-e9ee-48c8-acfc-42d5b596e5cd" providerId="ADAL" clId="{856ED5C7-3509-4BFF-9694-975D7183BB8C}" dt="2026-02-25T14:26:34.919" v="5528" actId="1076"/>
        <pc:sldMkLst>
          <pc:docMk/>
          <pc:sldMk cId="1836530915" sldId="412"/>
        </pc:sldMkLst>
        <pc:picChg chg="mod">
          <ac:chgData name="Artur Buzdugan" userId="5f3b015a-e9ee-48c8-acfc-42d5b596e5cd" providerId="ADAL" clId="{856ED5C7-3509-4BFF-9694-975D7183BB8C}" dt="2026-02-25T14:26:34.919" v="5528" actId="1076"/>
          <ac:picMkLst>
            <pc:docMk/>
            <pc:sldMk cId="1836530915" sldId="412"/>
            <ac:picMk id="7" creationId="{00000000-0000-0000-0000-000000000000}"/>
          </ac:picMkLst>
        </pc:picChg>
      </pc:sldChg>
      <pc:sldChg chg="del ord">
        <pc:chgData name="Artur Buzdugan" userId="5f3b015a-e9ee-48c8-acfc-42d5b596e5cd" providerId="ADAL" clId="{856ED5C7-3509-4BFF-9694-975D7183BB8C}" dt="2026-02-25T14:17:16.742" v="5513" actId="47"/>
        <pc:sldMkLst>
          <pc:docMk/>
          <pc:sldMk cId="2209397072" sldId="420"/>
        </pc:sldMkLst>
      </pc:sldChg>
      <pc:sldChg chg="del ord">
        <pc:chgData name="Artur Buzdugan" userId="5f3b015a-e9ee-48c8-acfc-42d5b596e5cd" providerId="ADAL" clId="{856ED5C7-3509-4BFF-9694-975D7183BB8C}" dt="2026-02-25T14:17:17.178" v="5514" actId="47"/>
        <pc:sldMkLst>
          <pc:docMk/>
          <pc:sldMk cId="2583296064" sldId="421"/>
        </pc:sldMkLst>
      </pc:sldChg>
      <pc:sldChg chg="del ord">
        <pc:chgData name="Artur Buzdugan" userId="5f3b015a-e9ee-48c8-acfc-42d5b596e5cd" providerId="ADAL" clId="{856ED5C7-3509-4BFF-9694-975D7183BB8C}" dt="2026-02-25T14:17:17.784" v="5515" actId="47"/>
        <pc:sldMkLst>
          <pc:docMk/>
          <pc:sldMk cId="1643482217" sldId="422"/>
        </pc:sldMkLst>
      </pc:sldChg>
      <pc:sldChg chg="del ord">
        <pc:chgData name="Artur Buzdugan" userId="5f3b015a-e9ee-48c8-acfc-42d5b596e5cd" providerId="ADAL" clId="{856ED5C7-3509-4BFF-9694-975D7183BB8C}" dt="2026-02-25T12:45:36.870" v="2783" actId="47"/>
        <pc:sldMkLst>
          <pc:docMk/>
          <pc:sldMk cId="1156737339" sldId="424"/>
        </pc:sldMkLst>
      </pc:sldChg>
      <pc:sldChg chg="del ord">
        <pc:chgData name="Artur Buzdugan" userId="5f3b015a-e9ee-48c8-acfc-42d5b596e5cd" providerId="ADAL" clId="{856ED5C7-3509-4BFF-9694-975D7183BB8C}" dt="2026-02-25T12:45:38.595" v="2784" actId="47"/>
        <pc:sldMkLst>
          <pc:docMk/>
          <pc:sldMk cId="806883487" sldId="426"/>
        </pc:sldMkLst>
      </pc:sldChg>
      <pc:sldChg chg="modSp mod">
        <pc:chgData name="Artur Buzdugan" userId="5f3b015a-e9ee-48c8-acfc-42d5b596e5cd" providerId="ADAL" clId="{856ED5C7-3509-4BFF-9694-975D7183BB8C}" dt="2026-02-25T14:24:48.089" v="5527" actId="6549"/>
        <pc:sldMkLst>
          <pc:docMk/>
          <pc:sldMk cId="4246575784" sldId="427"/>
        </pc:sldMkLst>
        <pc:spChg chg="mod">
          <ac:chgData name="Artur Buzdugan" userId="5f3b015a-e9ee-48c8-acfc-42d5b596e5cd" providerId="ADAL" clId="{856ED5C7-3509-4BFF-9694-975D7183BB8C}" dt="2026-02-25T14:24:48.089" v="5527" actId="6549"/>
          <ac:spMkLst>
            <pc:docMk/>
            <pc:sldMk cId="4246575784" sldId="427"/>
            <ac:spMk id="2" creationId="{00000000-0000-0000-0000-000000000000}"/>
          </ac:spMkLst>
        </pc:spChg>
      </pc:sldChg>
      <pc:sldChg chg="addSp modSp mod">
        <pc:chgData name="Artur Buzdugan" userId="5f3b015a-e9ee-48c8-acfc-42d5b596e5cd" providerId="ADAL" clId="{856ED5C7-3509-4BFF-9694-975D7183BB8C}" dt="2026-02-25T14:32:13.211" v="5541" actId="6549"/>
        <pc:sldMkLst>
          <pc:docMk/>
          <pc:sldMk cId="2242358389" sldId="429"/>
        </pc:sldMkLst>
        <pc:spChg chg="mod">
          <ac:chgData name="Artur Buzdugan" userId="5f3b015a-e9ee-48c8-acfc-42d5b596e5cd" providerId="ADAL" clId="{856ED5C7-3509-4BFF-9694-975D7183BB8C}" dt="2026-02-25T14:32:13.211" v="5541" actId="6549"/>
          <ac:spMkLst>
            <pc:docMk/>
            <pc:sldMk cId="2242358389" sldId="429"/>
            <ac:spMk id="2" creationId="{00000000-0000-0000-0000-000000000000}"/>
          </ac:spMkLst>
        </pc:spChg>
        <pc:picChg chg="mod">
          <ac:chgData name="Artur Buzdugan" userId="5f3b015a-e9ee-48c8-acfc-42d5b596e5cd" providerId="ADAL" clId="{856ED5C7-3509-4BFF-9694-975D7183BB8C}" dt="2026-02-25T10:29:17.045" v="14" actId="1076"/>
          <ac:picMkLst>
            <pc:docMk/>
            <pc:sldMk cId="2242358389" sldId="429"/>
            <ac:picMk id="5" creationId="{D0AD0BD6-4023-BB80-AA24-8CD4C3540217}"/>
          </ac:picMkLst>
        </pc:picChg>
        <pc:picChg chg="add mod">
          <ac:chgData name="Artur Buzdugan" userId="5f3b015a-e9ee-48c8-acfc-42d5b596e5cd" providerId="ADAL" clId="{856ED5C7-3509-4BFF-9694-975D7183BB8C}" dt="2026-02-25T10:29:20.187" v="15" actId="1076"/>
          <ac:picMkLst>
            <pc:docMk/>
            <pc:sldMk cId="2242358389" sldId="429"/>
            <ac:picMk id="7" creationId="{771F1E69-EE58-7A8C-06BD-322B8AACD0BE}"/>
          </ac:picMkLst>
        </pc:picChg>
      </pc:sldChg>
      <pc:sldChg chg="del ord">
        <pc:chgData name="Artur Buzdugan" userId="5f3b015a-e9ee-48c8-acfc-42d5b596e5cd" providerId="ADAL" clId="{856ED5C7-3509-4BFF-9694-975D7183BB8C}" dt="2026-02-25T12:45:35.960" v="2782" actId="47"/>
        <pc:sldMkLst>
          <pc:docMk/>
          <pc:sldMk cId="2032040082" sldId="430"/>
        </pc:sldMkLst>
      </pc:sldChg>
      <pc:sldChg chg="del ord">
        <pc:chgData name="Artur Buzdugan" userId="5f3b015a-e9ee-48c8-acfc-42d5b596e5cd" providerId="ADAL" clId="{856ED5C7-3509-4BFF-9694-975D7183BB8C}" dt="2026-02-25T12:45:41.278" v="2785" actId="47"/>
        <pc:sldMkLst>
          <pc:docMk/>
          <pc:sldMk cId="895500633" sldId="433"/>
        </pc:sldMkLst>
      </pc:sldChg>
      <pc:sldChg chg="modSp del mod">
        <pc:chgData name="Artur Buzdugan" userId="5f3b015a-e9ee-48c8-acfc-42d5b596e5cd" providerId="ADAL" clId="{856ED5C7-3509-4BFF-9694-975D7183BB8C}" dt="2026-02-25T12:41:13.250" v="2770" actId="47"/>
        <pc:sldMkLst>
          <pc:docMk/>
          <pc:sldMk cId="1718212960" sldId="439"/>
        </pc:sldMkLst>
        <pc:spChg chg="mod">
          <ac:chgData name="Artur Buzdugan" userId="5f3b015a-e9ee-48c8-acfc-42d5b596e5cd" providerId="ADAL" clId="{856ED5C7-3509-4BFF-9694-975D7183BB8C}" dt="2026-02-25T10:30:13.188" v="27" actId="6549"/>
          <ac:spMkLst>
            <pc:docMk/>
            <pc:sldMk cId="1718212960" sldId="439"/>
            <ac:spMk id="3" creationId="{00000000-0000-0000-0000-000000000000}"/>
          </ac:spMkLst>
        </pc:spChg>
      </pc:sldChg>
      <pc:sldChg chg="del ord">
        <pc:chgData name="Artur Buzdugan" userId="5f3b015a-e9ee-48c8-acfc-42d5b596e5cd" providerId="ADAL" clId="{856ED5C7-3509-4BFF-9694-975D7183BB8C}" dt="2026-02-25T14:17:16.208" v="5512" actId="47"/>
        <pc:sldMkLst>
          <pc:docMk/>
          <pc:sldMk cId="1543214705" sldId="440"/>
        </pc:sldMkLst>
      </pc:sldChg>
      <pc:sldChg chg="del ord">
        <pc:chgData name="Artur Buzdugan" userId="5f3b015a-e9ee-48c8-acfc-42d5b596e5cd" providerId="ADAL" clId="{856ED5C7-3509-4BFF-9694-975D7183BB8C}" dt="2026-02-25T14:17:19.257" v="5516" actId="47"/>
        <pc:sldMkLst>
          <pc:docMk/>
          <pc:sldMk cId="3583905726" sldId="441"/>
        </pc:sldMkLst>
      </pc:sldChg>
      <pc:sldChg chg="del ord">
        <pc:chgData name="Artur Buzdugan" userId="5f3b015a-e9ee-48c8-acfc-42d5b596e5cd" providerId="ADAL" clId="{856ED5C7-3509-4BFF-9694-975D7183BB8C}" dt="2026-02-25T14:17:21.137" v="5517" actId="47"/>
        <pc:sldMkLst>
          <pc:docMk/>
          <pc:sldMk cId="1658346580" sldId="442"/>
        </pc:sldMkLst>
      </pc:sldChg>
      <pc:sldChg chg="del ord">
        <pc:chgData name="Artur Buzdugan" userId="5f3b015a-e9ee-48c8-acfc-42d5b596e5cd" providerId="ADAL" clId="{856ED5C7-3509-4BFF-9694-975D7183BB8C}" dt="2026-02-25T14:21:16.514" v="5525" actId="47"/>
        <pc:sldMkLst>
          <pc:docMk/>
          <pc:sldMk cId="1454755302" sldId="443"/>
        </pc:sldMkLst>
      </pc:sldChg>
      <pc:sldChg chg="modSp new mod">
        <pc:chgData name="Artur Buzdugan" userId="5f3b015a-e9ee-48c8-acfc-42d5b596e5cd" providerId="ADAL" clId="{856ED5C7-3509-4BFF-9694-975D7183BB8C}" dt="2026-02-25T12:43:14.920" v="2777" actId="122"/>
        <pc:sldMkLst>
          <pc:docMk/>
          <pc:sldMk cId="1039562867" sldId="445"/>
        </pc:sldMkLst>
        <pc:spChg chg="mod">
          <ac:chgData name="Artur Buzdugan" userId="5f3b015a-e9ee-48c8-acfc-42d5b596e5cd" providerId="ADAL" clId="{856ED5C7-3509-4BFF-9694-975D7183BB8C}" dt="2026-02-25T12:43:14.920" v="2777" actId="122"/>
          <ac:spMkLst>
            <pc:docMk/>
            <pc:sldMk cId="1039562867" sldId="445"/>
            <ac:spMk id="2" creationId="{D998CF83-9250-E843-2D05-C4331883B0F5}"/>
          </ac:spMkLst>
        </pc:spChg>
        <pc:spChg chg="mod">
          <ac:chgData name="Artur Buzdugan" userId="5f3b015a-e9ee-48c8-acfc-42d5b596e5cd" providerId="ADAL" clId="{856ED5C7-3509-4BFF-9694-975D7183BB8C}" dt="2026-02-25T10:44:07.715" v="165" actId="6549"/>
          <ac:spMkLst>
            <pc:docMk/>
            <pc:sldMk cId="1039562867" sldId="445"/>
            <ac:spMk id="3" creationId="{E77AF6FB-A306-C12D-E5F7-F4340F43E970}"/>
          </ac:spMkLst>
        </pc:spChg>
        <pc:spChg chg="mod">
          <ac:chgData name="Artur Buzdugan" userId="5f3b015a-e9ee-48c8-acfc-42d5b596e5cd" providerId="ADAL" clId="{856ED5C7-3509-4BFF-9694-975D7183BB8C}" dt="2026-02-25T10:40:08.044" v="41" actId="6549"/>
          <ac:spMkLst>
            <pc:docMk/>
            <pc:sldMk cId="1039562867" sldId="445"/>
            <ac:spMk id="5" creationId="{C80D0F38-CDF7-6988-B690-D71718E71216}"/>
          </ac:spMkLst>
        </pc:spChg>
      </pc:sldChg>
      <pc:sldChg chg="addSp delSp modSp new mod">
        <pc:chgData name="Artur Buzdugan" userId="5f3b015a-e9ee-48c8-acfc-42d5b596e5cd" providerId="ADAL" clId="{856ED5C7-3509-4BFF-9694-975D7183BB8C}" dt="2026-02-25T11:23:22.493" v="954" actId="13822"/>
        <pc:sldMkLst>
          <pc:docMk/>
          <pc:sldMk cId="2460022428" sldId="446"/>
        </pc:sldMkLst>
        <pc:spChg chg="mod">
          <ac:chgData name="Artur Buzdugan" userId="5f3b015a-e9ee-48c8-acfc-42d5b596e5cd" providerId="ADAL" clId="{856ED5C7-3509-4BFF-9694-975D7183BB8C}" dt="2026-02-25T10:49:04.029" v="215" actId="122"/>
          <ac:spMkLst>
            <pc:docMk/>
            <pc:sldMk cId="2460022428" sldId="446"/>
            <ac:spMk id="2" creationId="{FFF6058D-164A-F884-BE68-738397828286}"/>
          </ac:spMkLst>
        </pc:spChg>
        <pc:spChg chg="mod">
          <ac:chgData name="Artur Buzdugan" userId="5f3b015a-e9ee-48c8-acfc-42d5b596e5cd" providerId="ADAL" clId="{856ED5C7-3509-4BFF-9694-975D7183BB8C}" dt="2026-02-25T11:22:13.869" v="952" actId="114"/>
          <ac:spMkLst>
            <pc:docMk/>
            <pc:sldMk cId="2460022428" sldId="446"/>
            <ac:spMk id="3" creationId="{F529B4A1-E12D-D90A-54E6-8CC06FD6F3F2}"/>
          </ac:spMkLst>
        </pc:spChg>
        <pc:spChg chg="mod">
          <ac:chgData name="Artur Buzdugan" userId="5f3b015a-e9ee-48c8-acfc-42d5b596e5cd" providerId="ADAL" clId="{856ED5C7-3509-4BFF-9694-975D7183BB8C}" dt="2026-02-25T10:45:11.490" v="170" actId="6549"/>
          <ac:spMkLst>
            <pc:docMk/>
            <pc:sldMk cId="2460022428" sldId="446"/>
            <ac:spMk id="5" creationId="{1863748C-AEFC-31DD-27A0-231B7D714E4C}"/>
          </ac:spMkLst>
        </pc:spChg>
        <pc:picChg chg="add del mod">
          <ac:chgData name="Artur Buzdugan" userId="5f3b015a-e9ee-48c8-acfc-42d5b596e5cd" providerId="ADAL" clId="{856ED5C7-3509-4BFF-9694-975D7183BB8C}" dt="2026-02-25T10:48:30.175" v="203" actId="478"/>
          <ac:picMkLst>
            <pc:docMk/>
            <pc:sldMk cId="2460022428" sldId="446"/>
            <ac:picMk id="8" creationId="{6FAF043D-B250-D97D-7073-49D7A067B975}"/>
          </ac:picMkLst>
        </pc:picChg>
        <pc:picChg chg="add del mod">
          <ac:chgData name="Artur Buzdugan" userId="5f3b015a-e9ee-48c8-acfc-42d5b596e5cd" providerId="ADAL" clId="{856ED5C7-3509-4BFF-9694-975D7183BB8C}" dt="2026-02-25T10:48:29.030" v="202" actId="478"/>
          <ac:picMkLst>
            <pc:docMk/>
            <pc:sldMk cId="2460022428" sldId="446"/>
            <ac:picMk id="10" creationId="{6F0C9220-7EE1-7B5D-06BA-1995140875F2}"/>
          </ac:picMkLst>
        </pc:picChg>
        <pc:picChg chg="add del mod">
          <ac:chgData name="Artur Buzdugan" userId="5f3b015a-e9ee-48c8-acfc-42d5b596e5cd" providerId="ADAL" clId="{856ED5C7-3509-4BFF-9694-975D7183BB8C}" dt="2026-02-25T10:48:27.906" v="201" actId="478"/>
          <ac:picMkLst>
            <pc:docMk/>
            <pc:sldMk cId="2460022428" sldId="446"/>
            <ac:picMk id="12" creationId="{8AD542EE-2910-D5DC-D70C-FBB009C5EE91}"/>
          </ac:picMkLst>
        </pc:picChg>
        <pc:picChg chg="add del mod">
          <ac:chgData name="Artur Buzdugan" userId="5f3b015a-e9ee-48c8-acfc-42d5b596e5cd" providerId="ADAL" clId="{856ED5C7-3509-4BFF-9694-975D7183BB8C}" dt="2026-02-25T11:00:39.899" v="480" actId="478"/>
          <ac:picMkLst>
            <pc:docMk/>
            <pc:sldMk cId="2460022428" sldId="446"/>
            <ac:picMk id="14" creationId="{BF6E6981-335F-7A28-8CF0-CDC79A2831F9}"/>
          </ac:picMkLst>
        </pc:picChg>
        <pc:picChg chg="add del mod">
          <ac:chgData name="Artur Buzdugan" userId="5f3b015a-e9ee-48c8-acfc-42d5b596e5cd" providerId="ADAL" clId="{856ED5C7-3509-4BFF-9694-975D7183BB8C}" dt="2026-02-25T11:09:08.579" v="576" actId="478"/>
          <ac:picMkLst>
            <pc:docMk/>
            <pc:sldMk cId="2460022428" sldId="446"/>
            <ac:picMk id="16" creationId="{31B1A387-2E38-6B87-8D53-021E65F6C626}"/>
          </ac:picMkLst>
        </pc:picChg>
        <pc:picChg chg="add del mod">
          <ac:chgData name="Artur Buzdugan" userId="5f3b015a-e9ee-48c8-acfc-42d5b596e5cd" providerId="ADAL" clId="{856ED5C7-3509-4BFF-9694-975D7183BB8C}" dt="2026-02-25T11:01:56.224" v="492" actId="478"/>
          <ac:picMkLst>
            <pc:docMk/>
            <pc:sldMk cId="2460022428" sldId="446"/>
            <ac:picMk id="18" creationId="{6B8E4711-06BA-31E8-5671-2514B7A61748}"/>
          </ac:picMkLst>
        </pc:picChg>
        <pc:picChg chg="add mod">
          <ac:chgData name="Artur Buzdugan" userId="5f3b015a-e9ee-48c8-acfc-42d5b596e5cd" providerId="ADAL" clId="{856ED5C7-3509-4BFF-9694-975D7183BB8C}" dt="2026-02-25T11:19:35.001" v="898" actId="14100"/>
          <ac:picMkLst>
            <pc:docMk/>
            <pc:sldMk cId="2460022428" sldId="446"/>
            <ac:picMk id="20" creationId="{09EACCEC-B2B7-C0F7-EA2D-CDBF6820CB71}"/>
          </ac:picMkLst>
        </pc:picChg>
        <pc:picChg chg="add mod">
          <ac:chgData name="Artur Buzdugan" userId="5f3b015a-e9ee-48c8-acfc-42d5b596e5cd" providerId="ADAL" clId="{856ED5C7-3509-4BFF-9694-975D7183BB8C}" dt="2026-02-25T11:19:31.750" v="897" actId="14100"/>
          <ac:picMkLst>
            <pc:docMk/>
            <pc:sldMk cId="2460022428" sldId="446"/>
            <ac:picMk id="22" creationId="{ACD43A9C-E3CE-BFA8-4B58-165EBBA384E3}"/>
          </ac:picMkLst>
        </pc:picChg>
        <pc:picChg chg="add del mod">
          <ac:chgData name="Artur Buzdugan" userId="5f3b015a-e9ee-48c8-acfc-42d5b596e5cd" providerId="ADAL" clId="{856ED5C7-3509-4BFF-9694-975D7183BB8C}" dt="2026-02-25T10:48:31.007" v="204" actId="478"/>
          <ac:picMkLst>
            <pc:docMk/>
            <pc:sldMk cId="2460022428" sldId="446"/>
            <ac:picMk id="1026" creationId="{40B60994-262A-0586-2CBD-48C70F0BCD87}"/>
          </ac:picMkLst>
        </pc:picChg>
        <pc:cxnChg chg="add mod">
          <ac:chgData name="Artur Buzdugan" userId="5f3b015a-e9ee-48c8-acfc-42d5b596e5cd" providerId="ADAL" clId="{856ED5C7-3509-4BFF-9694-975D7183BB8C}" dt="2026-02-25T11:23:22.493" v="954" actId="13822"/>
          <ac:cxnSpMkLst>
            <pc:docMk/>
            <pc:sldMk cId="2460022428" sldId="446"/>
            <ac:cxnSpMk id="24" creationId="{752F2A12-AFE6-FA24-0E22-351A75C2C7B4}"/>
          </ac:cxnSpMkLst>
        </pc:cxnChg>
      </pc:sldChg>
      <pc:sldChg chg="modSp new mod ord">
        <pc:chgData name="Artur Buzdugan" userId="5f3b015a-e9ee-48c8-acfc-42d5b596e5cd" providerId="ADAL" clId="{856ED5C7-3509-4BFF-9694-975D7183BB8C}" dt="2026-02-25T12:45:00.271" v="2781"/>
        <pc:sldMkLst>
          <pc:docMk/>
          <pc:sldMk cId="584521870" sldId="447"/>
        </pc:sldMkLst>
        <pc:spChg chg="mod">
          <ac:chgData name="Artur Buzdugan" userId="5f3b015a-e9ee-48c8-acfc-42d5b596e5cd" providerId="ADAL" clId="{856ED5C7-3509-4BFF-9694-975D7183BB8C}" dt="2026-02-25T11:11:40.790" v="618" actId="20577"/>
          <ac:spMkLst>
            <pc:docMk/>
            <pc:sldMk cId="584521870" sldId="447"/>
            <ac:spMk id="2" creationId="{1DB7620B-E385-F289-E110-037291215CC9}"/>
          </ac:spMkLst>
        </pc:spChg>
        <pc:spChg chg="mod">
          <ac:chgData name="Artur Buzdugan" userId="5f3b015a-e9ee-48c8-acfc-42d5b596e5cd" providerId="ADAL" clId="{856ED5C7-3509-4BFF-9694-975D7183BB8C}" dt="2026-02-25T11:16:04.576" v="801" actId="20577"/>
          <ac:spMkLst>
            <pc:docMk/>
            <pc:sldMk cId="584521870" sldId="447"/>
            <ac:spMk id="3" creationId="{58ECD4C2-5309-03D1-CC39-2E1056FB1F23}"/>
          </ac:spMkLst>
        </pc:spChg>
      </pc:sldChg>
      <pc:sldChg chg="addSp modSp new mod">
        <pc:chgData name="Artur Buzdugan" userId="5f3b015a-e9ee-48c8-acfc-42d5b596e5cd" providerId="ADAL" clId="{856ED5C7-3509-4BFF-9694-975D7183BB8C}" dt="2026-02-25T12:04:44.744" v="1852" actId="13926"/>
        <pc:sldMkLst>
          <pc:docMk/>
          <pc:sldMk cId="2299850067" sldId="448"/>
        </pc:sldMkLst>
        <pc:spChg chg="mod">
          <ac:chgData name="Artur Buzdugan" userId="5f3b015a-e9ee-48c8-acfc-42d5b596e5cd" providerId="ADAL" clId="{856ED5C7-3509-4BFF-9694-975D7183BB8C}" dt="2026-02-25T11:24:33.899" v="976" actId="20577"/>
          <ac:spMkLst>
            <pc:docMk/>
            <pc:sldMk cId="2299850067" sldId="448"/>
            <ac:spMk id="2" creationId="{15777ABF-B9FC-BCF7-FD7B-1F69E664D1D2}"/>
          </ac:spMkLst>
        </pc:spChg>
        <pc:spChg chg="mod">
          <ac:chgData name="Artur Buzdugan" userId="5f3b015a-e9ee-48c8-acfc-42d5b596e5cd" providerId="ADAL" clId="{856ED5C7-3509-4BFF-9694-975D7183BB8C}" dt="2026-02-25T12:04:44.744" v="1852" actId="13926"/>
          <ac:spMkLst>
            <pc:docMk/>
            <pc:sldMk cId="2299850067" sldId="448"/>
            <ac:spMk id="3" creationId="{E4D52586-9B00-8BC8-A5B3-3ACB882EB18B}"/>
          </ac:spMkLst>
        </pc:spChg>
        <pc:spChg chg="mod">
          <ac:chgData name="Artur Buzdugan" userId="5f3b015a-e9ee-48c8-acfc-42d5b596e5cd" providerId="ADAL" clId="{856ED5C7-3509-4BFF-9694-975D7183BB8C}" dt="2026-02-25T11:24:00.749" v="956" actId="6549"/>
          <ac:spMkLst>
            <pc:docMk/>
            <pc:sldMk cId="2299850067" sldId="448"/>
            <ac:spMk id="5" creationId="{79779F85-9BA7-DF9F-F65B-7D2731D6137E}"/>
          </ac:spMkLst>
        </pc:spChg>
        <pc:picChg chg="add mod">
          <ac:chgData name="Artur Buzdugan" userId="5f3b015a-e9ee-48c8-acfc-42d5b596e5cd" providerId="ADAL" clId="{856ED5C7-3509-4BFF-9694-975D7183BB8C}" dt="2026-02-25T11:41:33.623" v="1321" actId="14100"/>
          <ac:picMkLst>
            <pc:docMk/>
            <pc:sldMk cId="2299850067" sldId="448"/>
            <ac:picMk id="8" creationId="{67BB5C3E-749F-BCD6-AEA9-4CCF4D4DA7D2}"/>
          </ac:picMkLst>
        </pc:picChg>
        <pc:picChg chg="add mod">
          <ac:chgData name="Artur Buzdugan" userId="5f3b015a-e9ee-48c8-acfc-42d5b596e5cd" providerId="ADAL" clId="{856ED5C7-3509-4BFF-9694-975D7183BB8C}" dt="2026-02-25T11:41:29.069" v="1319" actId="1076"/>
          <ac:picMkLst>
            <pc:docMk/>
            <pc:sldMk cId="2299850067" sldId="448"/>
            <ac:picMk id="10" creationId="{9CE84921-A12D-0A64-9C77-6B4EF1649E27}"/>
          </ac:picMkLst>
        </pc:picChg>
        <pc:picChg chg="add mod">
          <ac:chgData name="Artur Buzdugan" userId="5f3b015a-e9ee-48c8-acfc-42d5b596e5cd" providerId="ADAL" clId="{856ED5C7-3509-4BFF-9694-975D7183BB8C}" dt="2026-02-25T11:47:45.088" v="1520" actId="14100"/>
          <ac:picMkLst>
            <pc:docMk/>
            <pc:sldMk cId="2299850067" sldId="448"/>
            <ac:picMk id="12" creationId="{48D8E986-567A-9050-2E8B-1943C809844B}"/>
          </ac:picMkLst>
        </pc:picChg>
        <pc:picChg chg="add mod">
          <ac:chgData name="Artur Buzdugan" userId="5f3b015a-e9ee-48c8-acfc-42d5b596e5cd" providerId="ADAL" clId="{856ED5C7-3509-4BFF-9694-975D7183BB8C}" dt="2026-02-25T11:47:50.032" v="1521" actId="1076"/>
          <ac:picMkLst>
            <pc:docMk/>
            <pc:sldMk cId="2299850067" sldId="448"/>
            <ac:picMk id="14" creationId="{C67712B9-B3BE-6F58-6D14-36FF898F4D94}"/>
          </ac:picMkLst>
        </pc:picChg>
      </pc:sldChg>
      <pc:sldChg chg="addSp delSp modSp new mod">
        <pc:chgData name="Artur Buzdugan" userId="5f3b015a-e9ee-48c8-acfc-42d5b596e5cd" providerId="ADAL" clId="{856ED5C7-3509-4BFF-9694-975D7183BB8C}" dt="2026-02-25T12:04:37.662" v="1851" actId="13926"/>
        <pc:sldMkLst>
          <pc:docMk/>
          <pc:sldMk cId="440084808" sldId="449"/>
        </pc:sldMkLst>
        <pc:spChg chg="mod">
          <ac:chgData name="Artur Buzdugan" userId="5f3b015a-e9ee-48c8-acfc-42d5b596e5cd" providerId="ADAL" clId="{856ED5C7-3509-4BFF-9694-975D7183BB8C}" dt="2026-02-25T12:04:37.662" v="1851" actId="13926"/>
          <ac:spMkLst>
            <pc:docMk/>
            <pc:sldMk cId="440084808" sldId="449"/>
            <ac:spMk id="3" creationId="{32C5BFB2-F913-5CF0-DF64-4838BB9F186D}"/>
          </ac:spMkLst>
        </pc:spChg>
        <pc:spChg chg="mod">
          <ac:chgData name="Artur Buzdugan" userId="5f3b015a-e9ee-48c8-acfc-42d5b596e5cd" providerId="ADAL" clId="{856ED5C7-3509-4BFF-9694-975D7183BB8C}" dt="2026-02-25T11:36:35.923" v="1234" actId="6549"/>
          <ac:spMkLst>
            <pc:docMk/>
            <pc:sldMk cId="440084808" sldId="449"/>
            <ac:spMk id="5" creationId="{EA08538E-520D-DD06-C8F7-4FA739CA9FCD}"/>
          </ac:spMkLst>
        </pc:spChg>
        <pc:picChg chg="add del mod">
          <ac:chgData name="Artur Buzdugan" userId="5f3b015a-e9ee-48c8-acfc-42d5b596e5cd" providerId="ADAL" clId="{856ED5C7-3509-4BFF-9694-975D7183BB8C}" dt="2026-02-25T11:55:03.627" v="1650" actId="478"/>
          <ac:picMkLst>
            <pc:docMk/>
            <pc:sldMk cId="440084808" sldId="449"/>
            <ac:picMk id="8" creationId="{A2CDED67-B07A-2084-1736-28184DFD9551}"/>
          </ac:picMkLst>
        </pc:picChg>
        <pc:picChg chg="add mod">
          <ac:chgData name="Artur Buzdugan" userId="5f3b015a-e9ee-48c8-acfc-42d5b596e5cd" providerId="ADAL" clId="{856ED5C7-3509-4BFF-9694-975D7183BB8C}" dt="2026-02-25T11:55:11.692" v="1653" actId="1076"/>
          <ac:picMkLst>
            <pc:docMk/>
            <pc:sldMk cId="440084808" sldId="449"/>
            <ac:picMk id="10" creationId="{BC018433-D419-A9C0-CEB5-72951D39ACE1}"/>
          </ac:picMkLst>
        </pc:picChg>
        <pc:picChg chg="add mod">
          <ac:chgData name="Artur Buzdugan" userId="5f3b015a-e9ee-48c8-acfc-42d5b596e5cd" providerId="ADAL" clId="{856ED5C7-3509-4BFF-9694-975D7183BB8C}" dt="2026-02-25T11:58:38.835" v="1655" actId="1076"/>
          <ac:picMkLst>
            <pc:docMk/>
            <pc:sldMk cId="440084808" sldId="449"/>
            <ac:picMk id="12" creationId="{7316183E-E29C-2E45-1890-A522B03DF94A}"/>
          </ac:picMkLst>
        </pc:picChg>
      </pc:sldChg>
      <pc:sldChg chg="addSp modSp new mod">
        <pc:chgData name="Artur Buzdugan" userId="5f3b015a-e9ee-48c8-acfc-42d5b596e5cd" providerId="ADAL" clId="{856ED5C7-3509-4BFF-9694-975D7183BB8C}" dt="2026-02-25T12:22:43.884" v="2307" actId="207"/>
        <pc:sldMkLst>
          <pc:docMk/>
          <pc:sldMk cId="952743142" sldId="450"/>
        </pc:sldMkLst>
        <pc:spChg chg="mod">
          <ac:chgData name="Artur Buzdugan" userId="5f3b015a-e9ee-48c8-acfc-42d5b596e5cd" providerId="ADAL" clId="{856ED5C7-3509-4BFF-9694-975D7183BB8C}" dt="2026-02-25T12:22:43.884" v="2307" actId="207"/>
          <ac:spMkLst>
            <pc:docMk/>
            <pc:sldMk cId="952743142" sldId="450"/>
            <ac:spMk id="3" creationId="{1998E885-4EF7-D268-253D-A609A3160D3F}"/>
          </ac:spMkLst>
        </pc:spChg>
        <pc:spChg chg="mod">
          <ac:chgData name="Artur Buzdugan" userId="5f3b015a-e9ee-48c8-acfc-42d5b596e5cd" providerId="ADAL" clId="{856ED5C7-3509-4BFF-9694-975D7183BB8C}" dt="2026-02-25T12:04:57.330" v="1854" actId="6549"/>
          <ac:spMkLst>
            <pc:docMk/>
            <pc:sldMk cId="952743142" sldId="450"/>
            <ac:spMk id="5" creationId="{01F83A02-9596-2EA4-7BBD-512F8E94F7B7}"/>
          </ac:spMkLst>
        </pc:spChg>
        <pc:picChg chg="add mod">
          <ac:chgData name="Artur Buzdugan" userId="5f3b015a-e9ee-48c8-acfc-42d5b596e5cd" providerId="ADAL" clId="{856ED5C7-3509-4BFF-9694-975D7183BB8C}" dt="2026-02-25T12:17:53.111" v="2190" actId="1076"/>
          <ac:picMkLst>
            <pc:docMk/>
            <pc:sldMk cId="952743142" sldId="450"/>
            <ac:picMk id="8" creationId="{27247BD5-68AA-7ED6-9CED-04E961BD3AB6}"/>
          </ac:picMkLst>
        </pc:picChg>
        <pc:picChg chg="add mod">
          <ac:chgData name="Artur Buzdugan" userId="5f3b015a-e9ee-48c8-acfc-42d5b596e5cd" providerId="ADAL" clId="{856ED5C7-3509-4BFF-9694-975D7183BB8C}" dt="2026-02-25T12:18:27.111" v="2202" actId="1076"/>
          <ac:picMkLst>
            <pc:docMk/>
            <pc:sldMk cId="952743142" sldId="450"/>
            <ac:picMk id="10" creationId="{348355AB-E5B6-1644-04D3-1DD657D3698D}"/>
          </ac:picMkLst>
        </pc:picChg>
        <pc:picChg chg="add mod">
          <ac:chgData name="Artur Buzdugan" userId="5f3b015a-e9ee-48c8-acfc-42d5b596e5cd" providerId="ADAL" clId="{856ED5C7-3509-4BFF-9694-975D7183BB8C}" dt="2026-02-25T12:18:11.760" v="2194" actId="1076"/>
          <ac:picMkLst>
            <pc:docMk/>
            <pc:sldMk cId="952743142" sldId="450"/>
            <ac:picMk id="12" creationId="{25E3707F-0534-AC1F-3147-AE02E5AA5336}"/>
          </ac:picMkLst>
        </pc:picChg>
      </pc:sldChg>
      <pc:sldChg chg="addSp delSp modSp new mod">
        <pc:chgData name="Artur Buzdugan" userId="5f3b015a-e9ee-48c8-acfc-42d5b596e5cd" providerId="ADAL" clId="{856ED5C7-3509-4BFF-9694-975D7183BB8C}" dt="2026-02-25T12:35:36.234" v="2741" actId="14100"/>
        <pc:sldMkLst>
          <pc:docMk/>
          <pc:sldMk cId="3360107953" sldId="451"/>
        </pc:sldMkLst>
        <pc:spChg chg="mod">
          <ac:chgData name="Artur Buzdugan" userId="5f3b015a-e9ee-48c8-acfc-42d5b596e5cd" providerId="ADAL" clId="{856ED5C7-3509-4BFF-9694-975D7183BB8C}" dt="2026-02-25T12:35:36.234" v="2741" actId="14100"/>
          <ac:spMkLst>
            <pc:docMk/>
            <pc:sldMk cId="3360107953" sldId="451"/>
            <ac:spMk id="3" creationId="{62372661-78BA-2E3D-BBFE-4859D5BAF205}"/>
          </ac:spMkLst>
        </pc:spChg>
        <pc:spChg chg="mod">
          <ac:chgData name="Artur Buzdugan" userId="5f3b015a-e9ee-48c8-acfc-42d5b596e5cd" providerId="ADAL" clId="{856ED5C7-3509-4BFF-9694-975D7183BB8C}" dt="2026-02-25T12:24:25.145" v="2311" actId="6549"/>
          <ac:spMkLst>
            <pc:docMk/>
            <pc:sldMk cId="3360107953" sldId="451"/>
            <ac:spMk id="5" creationId="{F83F220A-10C0-6406-82D5-0E8D841E610C}"/>
          </ac:spMkLst>
        </pc:spChg>
        <pc:picChg chg="add mod">
          <ac:chgData name="Artur Buzdugan" userId="5f3b015a-e9ee-48c8-acfc-42d5b596e5cd" providerId="ADAL" clId="{856ED5C7-3509-4BFF-9694-975D7183BB8C}" dt="2026-02-25T12:29:01.347" v="2543" actId="1076"/>
          <ac:picMkLst>
            <pc:docMk/>
            <pc:sldMk cId="3360107953" sldId="451"/>
            <ac:picMk id="8" creationId="{6E4F13EF-BF29-7B75-144E-7645236AC3CB}"/>
          </ac:picMkLst>
        </pc:picChg>
        <pc:picChg chg="add del mod">
          <ac:chgData name="Artur Buzdugan" userId="5f3b015a-e9ee-48c8-acfc-42d5b596e5cd" providerId="ADAL" clId="{856ED5C7-3509-4BFF-9694-975D7183BB8C}" dt="2026-02-25T12:31:51.423" v="2616" actId="478"/>
          <ac:picMkLst>
            <pc:docMk/>
            <pc:sldMk cId="3360107953" sldId="451"/>
            <ac:picMk id="10" creationId="{2E1A98E1-BB6F-52BE-EA58-4242C6095B65}"/>
          </ac:picMkLst>
        </pc:picChg>
        <pc:picChg chg="add mod">
          <ac:chgData name="Artur Buzdugan" userId="5f3b015a-e9ee-48c8-acfc-42d5b596e5cd" providerId="ADAL" clId="{856ED5C7-3509-4BFF-9694-975D7183BB8C}" dt="2026-02-25T12:31:48.708" v="2615" actId="1076"/>
          <ac:picMkLst>
            <pc:docMk/>
            <pc:sldMk cId="3360107953" sldId="451"/>
            <ac:picMk id="12" creationId="{078921B1-BF0B-89C1-9A0F-00F9B194D9FC}"/>
          </ac:picMkLst>
        </pc:picChg>
      </pc:sldChg>
      <pc:sldChg chg="addSp delSp modSp new mod">
        <pc:chgData name="Artur Buzdugan" userId="5f3b015a-e9ee-48c8-acfc-42d5b596e5cd" providerId="ADAL" clId="{856ED5C7-3509-4BFF-9694-975D7183BB8C}" dt="2026-02-25T12:40:07.966" v="2769" actId="478"/>
        <pc:sldMkLst>
          <pc:docMk/>
          <pc:sldMk cId="2591758816" sldId="452"/>
        </pc:sldMkLst>
        <pc:spChg chg="del">
          <ac:chgData name="Artur Buzdugan" userId="5f3b015a-e9ee-48c8-acfc-42d5b596e5cd" providerId="ADAL" clId="{856ED5C7-3509-4BFF-9694-975D7183BB8C}" dt="2026-02-25T12:36:10.337" v="2743" actId="22"/>
          <ac:spMkLst>
            <pc:docMk/>
            <pc:sldMk cId="2591758816" sldId="452"/>
            <ac:spMk id="3" creationId="{23E667E6-242C-F399-BEAB-955B2D4DAD7D}"/>
          </ac:spMkLst>
        </pc:spChg>
        <pc:spChg chg="mod">
          <ac:chgData name="Artur Buzdugan" userId="5f3b015a-e9ee-48c8-acfc-42d5b596e5cd" providerId="ADAL" clId="{856ED5C7-3509-4BFF-9694-975D7183BB8C}" dt="2026-02-25T12:36:14.480" v="2744" actId="6549"/>
          <ac:spMkLst>
            <pc:docMk/>
            <pc:sldMk cId="2591758816" sldId="452"/>
            <ac:spMk id="5" creationId="{2071A28D-0211-74F2-CB4B-BA70179C219E}"/>
          </ac:spMkLst>
        </pc:spChg>
        <pc:spChg chg="add del mod">
          <ac:chgData name="Artur Buzdugan" userId="5f3b015a-e9ee-48c8-acfc-42d5b596e5cd" providerId="ADAL" clId="{856ED5C7-3509-4BFF-9694-975D7183BB8C}" dt="2026-02-25T12:40:07.966" v="2769" actId="478"/>
          <ac:spMkLst>
            <pc:docMk/>
            <pc:sldMk cId="2591758816" sldId="452"/>
            <ac:spMk id="10" creationId="{AC10231B-250B-11F9-D6D7-393F8184EAB6}"/>
          </ac:spMkLst>
        </pc:spChg>
        <pc:picChg chg="add mod ord">
          <ac:chgData name="Artur Buzdugan" userId="5f3b015a-e9ee-48c8-acfc-42d5b596e5cd" providerId="ADAL" clId="{856ED5C7-3509-4BFF-9694-975D7183BB8C}" dt="2026-02-25T12:37:07.732" v="2751" actId="1076"/>
          <ac:picMkLst>
            <pc:docMk/>
            <pc:sldMk cId="2591758816" sldId="452"/>
            <ac:picMk id="8" creationId="{B2969793-1A2C-B49E-12FB-84A6EA31DDCC}"/>
          </ac:picMkLst>
        </pc:picChg>
        <pc:picChg chg="add mod">
          <ac:chgData name="Artur Buzdugan" userId="5f3b015a-e9ee-48c8-acfc-42d5b596e5cd" providerId="ADAL" clId="{856ED5C7-3509-4BFF-9694-975D7183BB8C}" dt="2026-02-25T12:38:52.183" v="2768" actId="1076"/>
          <ac:picMkLst>
            <pc:docMk/>
            <pc:sldMk cId="2591758816" sldId="452"/>
            <ac:picMk id="12" creationId="{5D2D0A80-FEE7-CAFC-46EB-DC801E6E4624}"/>
          </ac:picMkLst>
        </pc:picChg>
      </pc:sldChg>
      <pc:sldChg chg="addSp modSp new mod">
        <pc:chgData name="Artur Buzdugan" userId="5f3b015a-e9ee-48c8-acfc-42d5b596e5cd" providerId="ADAL" clId="{856ED5C7-3509-4BFF-9694-975D7183BB8C}" dt="2026-02-25T12:54:43.291" v="2939" actId="20577"/>
        <pc:sldMkLst>
          <pc:docMk/>
          <pc:sldMk cId="3665257089" sldId="453"/>
        </pc:sldMkLst>
        <pc:spChg chg="mod">
          <ac:chgData name="Artur Buzdugan" userId="5f3b015a-e9ee-48c8-acfc-42d5b596e5cd" providerId="ADAL" clId="{856ED5C7-3509-4BFF-9694-975D7183BB8C}" dt="2026-02-25T12:47:39.183" v="2825" actId="122"/>
          <ac:spMkLst>
            <pc:docMk/>
            <pc:sldMk cId="3665257089" sldId="453"/>
            <ac:spMk id="2" creationId="{B548E672-2ACC-F2DC-2EA3-9701BEA86D43}"/>
          </ac:spMkLst>
        </pc:spChg>
        <pc:spChg chg="mod">
          <ac:chgData name="Artur Buzdugan" userId="5f3b015a-e9ee-48c8-acfc-42d5b596e5cd" providerId="ADAL" clId="{856ED5C7-3509-4BFF-9694-975D7183BB8C}" dt="2026-02-25T12:54:43.291" v="2939" actId="20577"/>
          <ac:spMkLst>
            <pc:docMk/>
            <pc:sldMk cId="3665257089" sldId="453"/>
            <ac:spMk id="3" creationId="{5760A33C-021E-AE4E-0FDB-D03BBF12B330}"/>
          </ac:spMkLst>
        </pc:spChg>
        <pc:spChg chg="mod">
          <ac:chgData name="Artur Buzdugan" userId="5f3b015a-e9ee-48c8-acfc-42d5b596e5cd" providerId="ADAL" clId="{856ED5C7-3509-4BFF-9694-975D7183BB8C}" dt="2026-02-25T12:48:05.259" v="2827" actId="6549"/>
          <ac:spMkLst>
            <pc:docMk/>
            <pc:sldMk cId="3665257089" sldId="453"/>
            <ac:spMk id="5" creationId="{73ED2B8D-644C-8202-E7DF-588706A77CEB}"/>
          </ac:spMkLst>
        </pc:spChg>
        <pc:picChg chg="add mod">
          <ac:chgData name="Artur Buzdugan" userId="5f3b015a-e9ee-48c8-acfc-42d5b596e5cd" providerId="ADAL" clId="{856ED5C7-3509-4BFF-9694-975D7183BB8C}" dt="2026-02-25T12:53:50.400" v="2911" actId="1076"/>
          <ac:picMkLst>
            <pc:docMk/>
            <pc:sldMk cId="3665257089" sldId="453"/>
            <ac:picMk id="8" creationId="{326E7BED-B517-15C9-92DB-7695F669CEB5}"/>
          </ac:picMkLst>
        </pc:picChg>
      </pc:sldChg>
      <pc:sldChg chg="addSp modSp new mod">
        <pc:chgData name="Artur Buzdugan" userId="5f3b015a-e9ee-48c8-acfc-42d5b596e5cd" providerId="ADAL" clId="{856ED5C7-3509-4BFF-9694-975D7183BB8C}" dt="2026-02-25T13:08:23.970" v="3226" actId="207"/>
        <pc:sldMkLst>
          <pc:docMk/>
          <pc:sldMk cId="1255870948" sldId="454"/>
        </pc:sldMkLst>
        <pc:spChg chg="mod">
          <ac:chgData name="Artur Buzdugan" userId="5f3b015a-e9ee-48c8-acfc-42d5b596e5cd" providerId="ADAL" clId="{856ED5C7-3509-4BFF-9694-975D7183BB8C}" dt="2026-02-25T13:03:06.127" v="2960" actId="20577"/>
          <ac:spMkLst>
            <pc:docMk/>
            <pc:sldMk cId="1255870948" sldId="454"/>
            <ac:spMk id="2" creationId="{C2CA2EAC-39CF-A51C-0EC8-F794DC108F29}"/>
          </ac:spMkLst>
        </pc:spChg>
        <pc:spChg chg="mod">
          <ac:chgData name="Artur Buzdugan" userId="5f3b015a-e9ee-48c8-acfc-42d5b596e5cd" providerId="ADAL" clId="{856ED5C7-3509-4BFF-9694-975D7183BB8C}" dt="2026-02-25T13:08:23.970" v="3226" actId="207"/>
          <ac:spMkLst>
            <pc:docMk/>
            <pc:sldMk cId="1255870948" sldId="454"/>
            <ac:spMk id="3" creationId="{9CA837CA-CA14-44F0-9769-70740E184721}"/>
          </ac:spMkLst>
        </pc:spChg>
        <pc:spChg chg="mod">
          <ac:chgData name="Artur Buzdugan" userId="5f3b015a-e9ee-48c8-acfc-42d5b596e5cd" providerId="ADAL" clId="{856ED5C7-3509-4BFF-9694-975D7183BB8C}" dt="2026-02-25T12:59:41.743" v="2944" actId="6549"/>
          <ac:spMkLst>
            <pc:docMk/>
            <pc:sldMk cId="1255870948" sldId="454"/>
            <ac:spMk id="5" creationId="{4474B67C-6EEE-1AA0-6BF6-FCA8DC8DBD0B}"/>
          </ac:spMkLst>
        </pc:spChg>
        <pc:picChg chg="add mod">
          <ac:chgData name="Artur Buzdugan" userId="5f3b015a-e9ee-48c8-acfc-42d5b596e5cd" providerId="ADAL" clId="{856ED5C7-3509-4BFF-9694-975D7183BB8C}" dt="2026-02-25T13:06:54.747" v="3174" actId="1076"/>
          <ac:picMkLst>
            <pc:docMk/>
            <pc:sldMk cId="1255870948" sldId="454"/>
            <ac:picMk id="8" creationId="{AD054F6C-F6D5-5B88-91AA-984693BCE25E}"/>
          </ac:picMkLst>
        </pc:picChg>
        <pc:picChg chg="add mod">
          <ac:chgData name="Artur Buzdugan" userId="5f3b015a-e9ee-48c8-acfc-42d5b596e5cd" providerId="ADAL" clId="{856ED5C7-3509-4BFF-9694-975D7183BB8C}" dt="2026-02-25T13:06:53.418" v="3173" actId="1076"/>
          <ac:picMkLst>
            <pc:docMk/>
            <pc:sldMk cId="1255870948" sldId="454"/>
            <ac:picMk id="10" creationId="{DF066973-0BB4-DCB3-380B-A45972398DEE}"/>
          </ac:picMkLst>
        </pc:picChg>
      </pc:sldChg>
      <pc:sldChg chg="addSp delSp modSp new mod">
        <pc:chgData name="Artur Buzdugan" userId="5f3b015a-e9ee-48c8-acfc-42d5b596e5cd" providerId="ADAL" clId="{856ED5C7-3509-4BFF-9694-975D7183BB8C}" dt="2026-02-25T13:24:06.027" v="3529" actId="1076"/>
        <pc:sldMkLst>
          <pc:docMk/>
          <pc:sldMk cId="3563722146" sldId="455"/>
        </pc:sldMkLst>
        <pc:spChg chg="mod">
          <ac:chgData name="Artur Buzdugan" userId="5f3b015a-e9ee-48c8-acfc-42d5b596e5cd" providerId="ADAL" clId="{856ED5C7-3509-4BFF-9694-975D7183BB8C}" dt="2026-02-25T13:24:03.525" v="3528" actId="6549"/>
          <ac:spMkLst>
            <pc:docMk/>
            <pc:sldMk cId="3563722146" sldId="455"/>
            <ac:spMk id="3" creationId="{ACD66787-DAE7-E8F6-30D4-DD9143A044C6}"/>
          </ac:spMkLst>
        </pc:spChg>
        <pc:spChg chg="del mod">
          <ac:chgData name="Artur Buzdugan" userId="5f3b015a-e9ee-48c8-acfc-42d5b596e5cd" providerId="ADAL" clId="{856ED5C7-3509-4BFF-9694-975D7183BB8C}" dt="2026-02-25T13:16:35.123" v="3348" actId="478"/>
          <ac:spMkLst>
            <pc:docMk/>
            <pc:sldMk cId="3563722146" sldId="455"/>
            <ac:spMk id="5" creationId="{A5C43CD8-AE64-ED0A-B7FD-57C5D636317C}"/>
          </ac:spMkLst>
        </pc:spChg>
        <pc:spChg chg="add">
          <ac:chgData name="Artur Buzdugan" userId="5f3b015a-e9ee-48c8-acfc-42d5b596e5cd" providerId="ADAL" clId="{856ED5C7-3509-4BFF-9694-975D7183BB8C}" dt="2026-02-25T13:16:06.579" v="3342"/>
          <ac:spMkLst>
            <pc:docMk/>
            <pc:sldMk cId="3563722146" sldId="455"/>
            <ac:spMk id="7" creationId="{FB1E45C4-3B3F-9B15-CF76-1FBA8D7A519E}"/>
          </ac:spMkLst>
        </pc:spChg>
        <pc:picChg chg="add mod">
          <ac:chgData name="Artur Buzdugan" userId="5f3b015a-e9ee-48c8-acfc-42d5b596e5cd" providerId="ADAL" clId="{856ED5C7-3509-4BFF-9694-975D7183BB8C}" dt="2026-02-25T13:24:06.027" v="3529" actId="1076"/>
          <ac:picMkLst>
            <pc:docMk/>
            <pc:sldMk cId="3563722146" sldId="455"/>
            <ac:picMk id="8" creationId="{C6203EEF-E6BB-90C8-DABF-A80DDCD9D439}"/>
          </ac:picMkLst>
        </pc:picChg>
      </pc:sldChg>
      <pc:sldChg chg="addSp delSp modSp new mod">
        <pc:chgData name="Artur Buzdugan" userId="5f3b015a-e9ee-48c8-acfc-42d5b596e5cd" providerId="ADAL" clId="{856ED5C7-3509-4BFF-9694-975D7183BB8C}" dt="2026-02-25T13:47:31.203" v="4407" actId="6549"/>
        <pc:sldMkLst>
          <pc:docMk/>
          <pc:sldMk cId="3429931377" sldId="456"/>
        </pc:sldMkLst>
        <pc:spChg chg="mod">
          <ac:chgData name="Artur Buzdugan" userId="5f3b015a-e9ee-48c8-acfc-42d5b596e5cd" providerId="ADAL" clId="{856ED5C7-3509-4BFF-9694-975D7183BB8C}" dt="2026-02-25T13:40:43.120" v="4182" actId="14100"/>
          <ac:spMkLst>
            <pc:docMk/>
            <pc:sldMk cId="3429931377" sldId="456"/>
            <ac:spMk id="3" creationId="{9B98D534-50F5-18A3-0E9C-E324C4405D78}"/>
          </ac:spMkLst>
        </pc:spChg>
        <pc:spChg chg="del">
          <ac:chgData name="Artur Buzdugan" userId="5f3b015a-e9ee-48c8-acfc-42d5b596e5cd" providerId="ADAL" clId="{856ED5C7-3509-4BFF-9694-975D7183BB8C}" dt="2026-02-25T13:37:15.489" v="4139" actId="478"/>
          <ac:spMkLst>
            <pc:docMk/>
            <pc:sldMk cId="3429931377" sldId="456"/>
            <ac:spMk id="5" creationId="{08B3BE1C-7802-A4BC-06FC-5B133F6E49F4}"/>
          </ac:spMkLst>
        </pc:spChg>
        <pc:spChg chg="add mod">
          <ac:chgData name="Artur Buzdugan" userId="5f3b015a-e9ee-48c8-acfc-42d5b596e5cd" providerId="ADAL" clId="{856ED5C7-3509-4BFF-9694-975D7183BB8C}" dt="2026-02-25T13:47:31.203" v="4407" actId="6549"/>
          <ac:spMkLst>
            <pc:docMk/>
            <pc:sldMk cId="3429931377" sldId="456"/>
            <ac:spMk id="10" creationId="{D0E5CCCE-C11A-FC1E-6666-CBD3F9CC55D5}"/>
          </ac:spMkLst>
        </pc:spChg>
        <pc:picChg chg="add mod">
          <ac:chgData name="Artur Buzdugan" userId="5f3b015a-e9ee-48c8-acfc-42d5b596e5cd" providerId="ADAL" clId="{856ED5C7-3509-4BFF-9694-975D7183BB8C}" dt="2026-02-25T13:37:53.310" v="4144" actId="14100"/>
          <ac:picMkLst>
            <pc:docMk/>
            <pc:sldMk cId="3429931377" sldId="456"/>
            <ac:picMk id="7" creationId="{CBB3C075-A5A5-D758-E67D-9B2130A6AB9B}"/>
          </ac:picMkLst>
        </pc:picChg>
        <pc:picChg chg="add mod">
          <ac:chgData name="Artur Buzdugan" userId="5f3b015a-e9ee-48c8-acfc-42d5b596e5cd" providerId="ADAL" clId="{856ED5C7-3509-4BFF-9694-975D7183BB8C}" dt="2026-02-25T13:38:53.681" v="4156" actId="1076"/>
          <ac:picMkLst>
            <pc:docMk/>
            <pc:sldMk cId="3429931377" sldId="456"/>
            <ac:picMk id="8" creationId="{0B88D683-2A26-7154-2C4B-A472E679C14B}"/>
          </ac:picMkLst>
        </pc:picChg>
      </pc:sldChg>
      <pc:sldChg chg="addSp delSp modSp new mod">
        <pc:chgData name="Artur Buzdugan" userId="5f3b015a-e9ee-48c8-acfc-42d5b596e5cd" providerId="ADAL" clId="{856ED5C7-3509-4BFF-9694-975D7183BB8C}" dt="2026-02-25T13:36:26.481" v="4136" actId="6549"/>
        <pc:sldMkLst>
          <pc:docMk/>
          <pc:sldMk cId="3616937283" sldId="457"/>
        </pc:sldMkLst>
        <pc:spChg chg="mod">
          <ac:chgData name="Artur Buzdugan" userId="5f3b015a-e9ee-48c8-acfc-42d5b596e5cd" providerId="ADAL" clId="{856ED5C7-3509-4BFF-9694-975D7183BB8C}" dt="2026-02-25T13:36:26.481" v="4136" actId="6549"/>
          <ac:spMkLst>
            <pc:docMk/>
            <pc:sldMk cId="3616937283" sldId="457"/>
            <ac:spMk id="3" creationId="{FFFE2FE8-7219-B33E-6F94-B876890F0DF0}"/>
          </ac:spMkLst>
        </pc:spChg>
        <pc:spChg chg="del">
          <ac:chgData name="Artur Buzdugan" userId="5f3b015a-e9ee-48c8-acfc-42d5b596e5cd" providerId="ADAL" clId="{856ED5C7-3509-4BFF-9694-975D7183BB8C}" dt="2026-02-25T13:17:18.133" v="3350" actId="478"/>
          <ac:spMkLst>
            <pc:docMk/>
            <pc:sldMk cId="3616937283" sldId="457"/>
            <ac:spMk id="5" creationId="{B3F7982E-F8F1-43F3-3280-CBC3437ACC2F}"/>
          </ac:spMkLst>
        </pc:spChg>
        <pc:spChg chg="add mod">
          <ac:chgData name="Artur Buzdugan" userId="5f3b015a-e9ee-48c8-acfc-42d5b596e5cd" providerId="ADAL" clId="{856ED5C7-3509-4BFF-9694-975D7183BB8C}" dt="2026-02-25T13:24:38.464" v="3554" actId="1076"/>
          <ac:spMkLst>
            <pc:docMk/>
            <pc:sldMk cId="3616937283" sldId="457"/>
            <ac:spMk id="9" creationId="{9D37E2B4-30E0-C0A3-0B30-B186B8389FE1}"/>
          </ac:spMkLst>
        </pc:spChg>
        <pc:picChg chg="add mod">
          <ac:chgData name="Artur Buzdugan" userId="5f3b015a-e9ee-48c8-acfc-42d5b596e5cd" providerId="ADAL" clId="{856ED5C7-3509-4BFF-9694-975D7183BB8C}" dt="2026-02-25T13:22:05.988" v="3520" actId="14100"/>
          <ac:picMkLst>
            <pc:docMk/>
            <pc:sldMk cId="3616937283" sldId="457"/>
            <ac:picMk id="7" creationId="{7D9193F3-3E52-F12E-F300-A393D4644E61}"/>
          </ac:picMkLst>
        </pc:picChg>
      </pc:sldChg>
      <pc:sldChg chg="addSp modSp new mod">
        <pc:chgData name="Artur Buzdugan" userId="5f3b015a-e9ee-48c8-acfc-42d5b596e5cd" providerId="ADAL" clId="{856ED5C7-3509-4BFF-9694-975D7183BB8C}" dt="2026-02-25T14:19:57.723" v="5521" actId="20577"/>
        <pc:sldMkLst>
          <pc:docMk/>
          <pc:sldMk cId="3994765265" sldId="458"/>
        </pc:sldMkLst>
        <pc:spChg chg="mod">
          <ac:chgData name="Artur Buzdugan" userId="5f3b015a-e9ee-48c8-acfc-42d5b596e5cd" providerId="ADAL" clId="{856ED5C7-3509-4BFF-9694-975D7183BB8C}" dt="2026-02-25T13:49:39.006" v="4468" actId="20577"/>
          <ac:spMkLst>
            <pc:docMk/>
            <pc:sldMk cId="3994765265" sldId="458"/>
            <ac:spMk id="2" creationId="{C9DA8D5F-533A-983C-0144-D671C9E09F3C}"/>
          </ac:spMkLst>
        </pc:spChg>
        <pc:spChg chg="mod">
          <ac:chgData name="Artur Buzdugan" userId="5f3b015a-e9ee-48c8-acfc-42d5b596e5cd" providerId="ADAL" clId="{856ED5C7-3509-4BFF-9694-975D7183BB8C}" dt="2026-02-25T14:19:57.723" v="5521" actId="20577"/>
          <ac:spMkLst>
            <pc:docMk/>
            <pc:sldMk cId="3994765265" sldId="458"/>
            <ac:spMk id="3" creationId="{417439F2-895A-002A-7D3D-0EC5808C678E}"/>
          </ac:spMkLst>
        </pc:spChg>
        <pc:spChg chg="mod">
          <ac:chgData name="Artur Buzdugan" userId="5f3b015a-e9ee-48c8-acfc-42d5b596e5cd" providerId="ADAL" clId="{856ED5C7-3509-4BFF-9694-975D7183BB8C}" dt="2026-02-25T13:47:44.517" v="4411" actId="6549"/>
          <ac:spMkLst>
            <pc:docMk/>
            <pc:sldMk cId="3994765265" sldId="458"/>
            <ac:spMk id="5" creationId="{4BD391AE-534B-F2A1-8816-65CEC323D93F}"/>
          </ac:spMkLst>
        </pc:spChg>
        <pc:picChg chg="add mod">
          <ac:chgData name="Artur Buzdugan" userId="5f3b015a-e9ee-48c8-acfc-42d5b596e5cd" providerId="ADAL" clId="{856ED5C7-3509-4BFF-9694-975D7183BB8C}" dt="2026-02-25T13:49:09.787" v="4431" actId="1076"/>
          <ac:picMkLst>
            <pc:docMk/>
            <pc:sldMk cId="3994765265" sldId="458"/>
            <ac:picMk id="7" creationId="{4634A739-7D83-290B-607D-8B0FB75E0563}"/>
          </ac:picMkLst>
        </pc:picChg>
      </pc:sldChg>
      <pc:sldChg chg="addSp delSp modSp new mod">
        <pc:chgData name="Artur Buzdugan" userId="5f3b015a-e9ee-48c8-acfc-42d5b596e5cd" providerId="ADAL" clId="{856ED5C7-3509-4BFF-9694-975D7183BB8C}" dt="2026-02-25T14:04:13.906" v="4971" actId="14100"/>
        <pc:sldMkLst>
          <pc:docMk/>
          <pc:sldMk cId="3091038578" sldId="459"/>
        </pc:sldMkLst>
        <pc:spChg chg="mod">
          <ac:chgData name="Artur Buzdugan" userId="5f3b015a-e9ee-48c8-acfc-42d5b596e5cd" providerId="ADAL" clId="{856ED5C7-3509-4BFF-9694-975D7183BB8C}" dt="2026-02-25T13:56:32.257" v="4738" actId="207"/>
          <ac:spMkLst>
            <pc:docMk/>
            <pc:sldMk cId="3091038578" sldId="459"/>
            <ac:spMk id="3" creationId="{6C5AB5B9-A6A9-8AF6-54EB-4D212A417E05}"/>
          </ac:spMkLst>
        </pc:spChg>
        <pc:spChg chg="mod">
          <ac:chgData name="Artur Buzdugan" userId="5f3b015a-e9ee-48c8-acfc-42d5b596e5cd" providerId="ADAL" clId="{856ED5C7-3509-4BFF-9694-975D7183BB8C}" dt="2026-02-25T13:56:52.993" v="4739" actId="6549"/>
          <ac:spMkLst>
            <pc:docMk/>
            <pc:sldMk cId="3091038578" sldId="459"/>
            <ac:spMk id="5" creationId="{8AF918C0-F503-70E8-EC28-1B806CE8172D}"/>
          </ac:spMkLst>
        </pc:spChg>
        <pc:spChg chg="add mod">
          <ac:chgData name="Artur Buzdugan" userId="5f3b015a-e9ee-48c8-acfc-42d5b596e5cd" providerId="ADAL" clId="{856ED5C7-3509-4BFF-9694-975D7183BB8C}" dt="2026-02-25T14:04:07.524" v="4969" actId="6549"/>
          <ac:spMkLst>
            <pc:docMk/>
            <pc:sldMk cId="3091038578" sldId="459"/>
            <ac:spMk id="11" creationId="{30B0EDB1-99A9-4611-942F-DDBC015A1267}"/>
          </ac:spMkLst>
        </pc:spChg>
        <pc:picChg chg="add del mod">
          <ac:chgData name="Artur Buzdugan" userId="5f3b015a-e9ee-48c8-acfc-42d5b596e5cd" providerId="ADAL" clId="{856ED5C7-3509-4BFF-9694-975D7183BB8C}" dt="2026-02-25T13:57:18.892" v="4743" actId="478"/>
          <ac:picMkLst>
            <pc:docMk/>
            <pc:sldMk cId="3091038578" sldId="459"/>
            <ac:picMk id="7" creationId="{3852B9E2-7F7C-970C-76E7-84E2621E0A43}"/>
          </ac:picMkLst>
        </pc:picChg>
        <pc:picChg chg="add mod">
          <ac:chgData name="Artur Buzdugan" userId="5f3b015a-e9ee-48c8-acfc-42d5b596e5cd" providerId="ADAL" clId="{856ED5C7-3509-4BFF-9694-975D7183BB8C}" dt="2026-02-25T14:00:05.339" v="4835" actId="1076"/>
          <ac:picMkLst>
            <pc:docMk/>
            <pc:sldMk cId="3091038578" sldId="459"/>
            <ac:picMk id="9" creationId="{165CB53A-FEBB-D3C6-298D-8E111356D2B7}"/>
          </ac:picMkLst>
        </pc:picChg>
        <pc:picChg chg="add mod">
          <ac:chgData name="Artur Buzdugan" userId="5f3b015a-e9ee-48c8-acfc-42d5b596e5cd" providerId="ADAL" clId="{856ED5C7-3509-4BFF-9694-975D7183BB8C}" dt="2026-02-25T14:02:09.370" v="4881" actId="1076"/>
          <ac:picMkLst>
            <pc:docMk/>
            <pc:sldMk cId="3091038578" sldId="459"/>
            <ac:picMk id="12" creationId="{D2D3EB15-F6DC-FE73-C6E7-D28A0E4F1F1B}"/>
          </ac:picMkLst>
        </pc:picChg>
        <pc:picChg chg="add mod">
          <ac:chgData name="Artur Buzdugan" userId="5f3b015a-e9ee-48c8-acfc-42d5b596e5cd" providerId="ADAL" clId="{856ED5C7-3509-4BFF-9694-975D7183BB8C}" dt="2026-02-25T14:04:13.906" v="4971" actId="14100"/>
          <ac:picMkLst>
            <pc:docMk/>
            <pc:sldMk cId="3091038578" sldId="459"/>
            <ac:picMk id="13" creationId="{094378C8-AF04-F4CB-4F35-9F22CD9D69AC}"/>
          </ac:picMkLst>
        </pc:picChg>
      </pc:sldChg>
      <pc:sldChg chg="addSp modSp new mod">
        <pc:chgData name="Artur Buzdugan" userId="5f3b015a-e9ee-48c8-acfc-42d5b596e5cd" providerId="ADAL" clId="{856ED5C7-3509-4BFF-9694-975D7183BB8C}" dt="2026-02-25T14:16:48.591" v="5511" actId="207"/>
        <pc:sldMkLst>
          <pc:docMk/>
          <pc:sldMk cId="4264468051" sldId="460"/>
        </pc:sldMkLst>
        <pc:spChg chg="mod">
          <ac:chgData name="Artur Buzdugan" userId="5f3b015a-e9ee-48c8-acfc-42d5b596e5cd" providerId="ADAL" clId="{856ED5C7-3509-4BFF-9694-975D7183BB8C}" dt="2026-02-25T14:04:42.041" v="4996" actId="122"/>
          <ac:spMkLst>
            <pc:docMk/>
            <pc:sldMk cId="4264468051" sldId="460"/>
            <ac:spMk id="2" creationId="{FDF29BE7-E637-26B4-85F6-94E3D155762F}"/>
          </ac:spMkLst>
        </pc:spChg>
        <pc:spChg chg="mod">
          <ac:chgData name="Artur Buzdugan" userId="5f3b015a-e9ee-48c8-acfc-42d5b596e5cd" providerId="ADAL" clId="{856ED5C7-3509-4BFF-9694-975D7183BB8C}" dt="2026-02-25T14:16:48.591" v="5511" actId="207"/>
          <ac:spMkLst>
            <pc:docMk/>
            <pc:sldMk cId="4264468051" sldId="460"/>
            <ac:spMk id="3" creationId="{2DE5690B-4FB3-F4B3-7F74-0D8217ADB200}"/>
          </ac:spMkLst>
        </pc:spChg>
        <pc:spChg chg="mod">
          <ac:chgData name="Artur Buzdugan" userId="5f3b015a-e9ee-48c8-acfc-42d5b596e5cd" providerId="ADAL" clId="{856ED5C7-3509-4BFF-9694-975D7183BB8C}" dt="2026-02-25T13:57:54.037" v="4749" actId="6549"/>
          <ac:spMkLst>
            <pc:docMk/>
            <pc:sldMk cId="4264468051" sldId="460"/>
            <ac:spMk id="5" creationId="{D15063A5-2767-4061-B567-B8931D17497F}"/>
          </ac:spMkLst>
        </pc:spChg>
        <pc:picChg chg="add mod">
          <ac:chgData name="Artur Buzdugan" userId="5f3b015a-e9ee-48c8-acfc-42d5b596e5cd" providerId="ADAL" clId="{856ED5C7-3509-4BFF-9694-975D7183BB8C}" dt="2026-02-25T14:06:51.974" v="5012" actId="1076"/>
          <ac:picMkLst>
            <pc:docMk/>
            <pc:sldMk cId="4264468051" sldId="460"/>
            <ac:picMk id="7" creationId="{C6259C5F-C70D-18F8-3C3F-BBA7B7DA9FA7}"/>
          </ac:picMkLst>
        </pc:picChg>
        <pc:picChg chg="add mod">
          <ac:chgData name="Artur Buzdugan" userId="5f3b015a-e9ee-48c8-acfc-42d5b596e5cd" providerId="ADAL" clId="{856ED5C7-3509-4BFF-9694-975D7183BB8C}" dt="2026-02-25T14:06:54.856" v="5013" actId="1076"/>
          <ac:picMkLst>
            <pc:docMk/>
            <pc:sldMk cId="4264468051" sldId="460"/>
            <ac:picMk id="8" creationId="{A42CAFEF-8823-CC8C-F305-947C60232BF4}"/>
          </ac:picMkLst>
        </pc:picChg>
        <pc:picChg chg="add mod">
          <ac:chgData name="Artur Buzdugan" userId="5f3b015a-e9ee-48c8-acfc-42d5b596e5cd" providerId="ADAL" clId="{856ED5C7-3509-4BFF-9694-975D7183BB8C}" dt="2026-02-25T14:07:01.196" v="5015" actId="1076"/>
          <ac:picMkLst>
            <pc:docMk/>
            <pc:sldMk cId="4264468051" sldId="460"/>
            <ac:picMk id="9" creationId="{93756536-DB6E-CFB3-D5DC-856BCE50374A}"/>
          </ac:picMkLst>
        </pc:picChg>
      </pc:sldChg>
      <pc:sldChg chg="modSp new mod">
        <pc:chgData name="Artur Buzdugan" userId="5f3b015a-e9ee-48c8-acfc-42d5b596e5cd" providerId="ADAL" clId="{856ED5C7-3509-4BFF-9694-975D7183BB8C}" dt="2026-02-25T14:21:04.570" v="5524" actId="6549"/>
        <pc:sldMkLst>
          <pc:docMk/>
          <pc:sldMk cId="632434805" sldId="461"/>
        </pc:sldMkLst>
        <pc:spChg chg="mod">
          <ac:chgData name="Artur Buzdugan" userId="5f3b015a-e9ee-48c8-acfc-42d5b596e5cd" providerId="ADAL" clId="{856ED5C7-3509-4BFF-9694-975D7183BB8C}" dt="2026-02-25T14:20:59.553" v="5523"/>
          <ac:spMkLst>
            <pc:docMk/>
            <pc:sldMk cId="632434805" sldId="461"/>
            <ac:spMk id="3" creationId="{0550361F-313C-970F-741F-27201E085B0D}"/>
          </ac:spMkLst>
        </pc:spChg>
        <pc:spChg chg="mod">
          <ac:chgData name="Artur Buzdugan" userId="5f3b015a-e9ee-48c8-acfc-42d5b596e5cd" providerId="ADAL" clId="{856ED5C7-3509-4BFF-9694-975D7183BB8C}" dt="2026-02-25T14:21:04.570" v="5524" actId="6549"/>
          <ac:spMkLst>
            <pc:docMk/>
            <pc:sldMk cId="632434805" sldId="461"/>
            <ac:spMk id="5" creationId="{413E4E00-08AD-D851-9F82-15D6B96F3CD8}"/>
          </ac:spMkLst>
        </pc:spChg>
      </pc:sldChg>
    </pc:docChg>
  </pc:docChgLst>
  <pc:docChgLst>
    <pc:chgData name="buzdugan artur" userId="1770a38c255ab84c" providerId="LiveId" clId="{16A4E4E3-8213-4AFF-9A21-3F99CB9D024A}"/>
    <pc:docChg chg="undo custSel addSld delSld modSld sldOrd">
      <pc:chgData name="buzdugan artur" userId="1770a38c255ab84c" providerId="LiveId" clId="{16A4E4E3-8213-4AFF-9A21-3F99CB9D024A}" dt="2026-02-26T20:05:18.545" v="4194" actId="20577"/>
      <pc:docMkLst>
        <pc:docMk/>
      </pc:docMkLst>
      <pc:sldChg chg="ord">
        <pc:chgData name="buzdugan artur" userId="1770a38c255ab84c" providerId="LiveId" clId="{16A4E4E3-8213-4AFF-9A21-3F99CB9D024A}" dt="2026-02-26T19:22:12.392" v="3473"/>
        <pc:sldMkLst>
          <pc:docMk/>
          <pc:sldMk cId="0" sldId="263"/>
        </pc:sldMkLst>
      </pc:sldChg>
      <pc:sldChg chg="ord">
        <pc:chgData name="buzdugan artur" userId="1770a38c255ab84c" providerId="LiveId" clId="{16A4E4E3-8213-4AFF-9A21-3F99CB9D024A}" dt="2026-02-26T19:22:12.392" v="3473"/>
        <pc:sldMkLst>
          <pc:docMk/>
          <pc:sldMk cId="0" sldId="266"/>
        </pc:sldMkLst>
      </pc:sldChg>
      <pc:sldChg chg="ord">
        <pc:chgData name="buzdugan artur" userId="1770a38c255ab84c" providerId="LiveId" clId="{16A4E4E3-8213-4AFF-9A21-3F99CB9D024A}" dt="2026-02-26T19:22:12.392" v="3473"/>
        <pc:sldMkLst>
          <pc:docMk/>
          <pc:sldMk cId="0" sldId="275"/>
        </pc:sldMkLst>
      </pc:sldChg>
      <pc:sldChg chg="ord">
        <pc:chgData name="buzdugan artur" userId="1770a38c255ab84c" providerId="LiveId" clId="{16A4E4E3-8213-4AFF-9A21-3F99CB9D024A}" dt="2026-02-26T19:22:12.392" v="3473"/>
        <pc:sldMkLst>
          <pc:docMk/>
          <pc:sldMk cId="0" sldId="277"/>
        </pc:sldMkLst>
      </pc:sldChg>
      <pc:sldChg chg="ord">
        <pc:chgData name="buzdugan artur" userId="1770a38c255ab84c" providerId="LiveId" clId="{16A4E4E3-8213-4AFF-9A21-3F99CB9D024A}" dt="2026-02-26T19:22:12.392" v="3473"/>
        <pc:sldMkLst>
          <pc:docMk/>
          <pc:sldMk cId="0" sldId="278"/>
        </pc:sldMkLst>
      </pc:sldChg>
      <pc:sldChg chg="ord">
        <pc:chgData name="buzdugan artur" userId="1770a38c255ab84c" providerId="LiveId" clId="{16A4E4E3-8213-4AFF-9A21-3F99CB9D024A}" dt="2026-02-26T19:22:12.392" v="3473"/>
        <pc:sldMkLst>
          <pc:docMk/>
          <pc:sldMk cId="0" sldId="279"/>
        </pc:sldMkLst>
      </pc:sldChg>
      <pc:sldChg chg="ord">
        <pc:chgData name="buzdugan artur" userId="1770a38c255ab84c" providerId="LiveId" clId="{16A4E4E3-8213-4AFF-9A21-3F99CB9D024A}" dt="2026-02-26T19:22:12.392" v="3473"/>
        <pc:sldMkLst>
          <pc:docMk/>
          <pc:sldMk cId="0" sldId="280"/>
        </pc:sldMkLst>
      </pc:sldChg>
      <pc:sldChg chg="ord">
        <pc:chgData name="buzdugan artur" userId="1770a38c255ab84c" providerId="LiveId" clId="{16A4E4E3-8213-4AFF-9A21-3F99CB9D024A}" dt="2026-02-26T19:22:12.392" v="3473"/>
        <pc:sldMkLst>
          <pc:docMk/>
          <pc:sldMk cId="0" sldId="282"/>
        </pc:sldMkLst>
      </pc:sldChg>
      <pc:sldChg chg="ord">
        <pc:chgData name="buzdugan artur" userId="1770a38c255ab84c" providerId="LiveId" clId="{16A4E4E3-8213-4AFF-9A21-3F99CB9D024A}" dt="2026-02-26T19:22:12.392" v="3473"/>
        <pc:sldMkLst>
          <pc:docMk/>
          <pc:sldMk cId="0" sldId="283"/>
        </pc:sldMkLst>
      </pc:sldChg>
      <pc:sldChg chg="ord">
        <pc:chgData name="buzdugan artur" userId="1770a38c255ab84c" providerId="LiveId" clId="{16A4E4E3-8213-4AFF-9A21-3F99CB9D024A}" dt="2026-02-26T19:22:12.392" v="3473"/>
        <pc:sldMkLst>
          <pc:docMk/>
          <pc:sldMk cId="0" sldId="284"/>
        </pc:sldMkLst>
      </pc:sldChg>
      <pc:sldChg chg="ord">
        <pc:chgData name="buzdugan artur" userId="1770a38c255ab84c" providerId="LiveId" clId="{16A4E4E3-8213-4AFF-9A21-3F99CB9D024A}" dt="2026-02-26T19:22:12.392" v="3473"/>
        <pc:sldMkLst>
          <pc:docMk/>
          <pc:sldMk cId="0" sldId="285"/>
        </pc:sldMkLst>
      </pc:sldChg>
      <pc:sldChg chg="ord">
        <pc:chgData name="buzdugan artur" userId="1770a38c255ab84c" providerId="LiveId" clId="{16A4E4E3-8213-4AFF-9A21-3F99CB9D024A}" dt="2026-02-26T19:22:12.392" v="3473"/>
        <pc:sldMkLst>
          <pc:docMk/>
          <pc:sldMk cId="0" sldId="286"/>
        </pc:sldMkLst>
      </pc:sldChg>
      <pc:sldChg chg="ord">
        <pc:chgData name="buzdugan artur" userId="1770a38c255ab84c" providerId="LiveId" clId="{16A4E4E3-8213-4AFF-9A21-3F99CB9D024A}" dt="2026-02-26T19:22:12.392" v="3473"/>
        <pc:sldMkLst>
          <pc:docMk/>
          <pc:sldMk cId="0" sldId="289"/>
        </pc:sldMkLst>
      </pc:sldChg>
      <pc:sldChg chg="ord">
        <pc:chgData name="buzdugan artur" userId="1770a38c255ab84c" providerId="LiveId" clId="{16A4E4E3-8213-4AFF-9A21-3F99CB9D024A}" dt="2026-02-26T19:22:12.392" v="3473"/>
        <pc:sldMkLst>
          <pc:docMk/>
          <pc:sldMk cId="0" sldId="290"/>
        </pc:sldMkLst>
      </pc:sldChg>
      <pc:sldChg chg="ord">
        <pc:chgData name="buzdugan artur" userId="1770a38c255ab84c" providerId="LiveId" clId="{16A4E4E3-8213-4AFF-9A21-3F99CB9D024A}" dt="2026-02-26T19:22:12.392" v="3473"/>
        <pc:sldMkLst>
          <pc:docMk/>
          <pc:sldMk cId="0" sldId="357"/>
        </pc:sldMkLst>
      </pc:sldChg>
      <pc:sldChg chg="ord">
        <pc:chgData name="buzdugan artur" userId="1770a38c255ab84c" providerId="LiveId" clId="{16A4E4E3-8213-4AFF-9A21-3F99CB9D024A}" dt="2026-02-26T19:22:12.392" v="3473"/>
        <pc:sldMkLst>
          <pc:docMk/>
          <pc:sldMk cId="567241438" sldId="388"/>
        </pc:sldMkLst>
      </pc:sldChg>
      <pc:sldChg chg="ord">
        <pc:chgData name="buzdugan artur" userId="1770a38c255ab84c" providerId="LiveId" clId="{16A4E4E3-8213-4AFF-9A21-3F99CB9D024A}" dt="2026-02-26T19:22:12.392" v="3473"/>
        <pc:sldMkLst>
          <pc:docMk/>
          <pc:sldMk cId="889553424" sldId="389"/>
        </pc:sldMkLst>
      </pc:sldChg>
      <pc:sldChg chg="ord">
        <pc:chgData name="buzdugan artur" userId="1770a38c255ab84c" providerId="LiveId" clId="{16A4E4E3-8213-4AFF-9A21-3F99CB9D024A}" dt="2026-02-26T19:22:12.392" v="3473"/>
        <pc:sldMkLst>
          <pc:docMk/>
          <pc:sldMk cId="270270211" sldId="390"/>
        </pc:sldMkLst>
      </pc:sldChg>
      <pc:sldChg chg="ord">
        <pc:chgData name="buzdugan artur" userId="1770a38c255ab84c" providerId="LiveId" clId="{16A4E4E3-8213-4AFF-9A21-3F99CB9D024A}" dt="2026-02-26T19:22:12.392" v="3473"/>
        <pc:sldMkLst>
          <pc:docMk/>
          <pc:sldMk cId="955177015" sldId="391"/>
        </pc:sldMkLst>
      </pc:sldChg>
      <pc:sldChg chg="ord">
        <pc:chgData name="buzdugan artur" userId="1770a38c255ab84c" providerId="LiveId" clId="{16A4E4E3-8213-4AFF-9A21-3F99CB9D024A}" dt="2026-02-26T19:22:12.392" v="3473"/>
        <pc:sldMkLst>
          <pc:docMk/>
          <pc:sldMk cId="1960179553" sldId="392"/>
        </pc:sldMkLst>
      </pc:sldChg>
      <pc:sldChg chg="ord">
        <pc:chgData name="buzdugan artur" userId="1770a38c255ab84c" providerId="LiveId" clId="{16A4E4E3-8213-4AFF-9A21-3F99CB9D024A}" dt="2026-02-26T19:22:12.392" v="3473"/>
        <pc:sldMkLst>
          <pc:docMk/>
          <pc:sldMk cId="2804431914" sldId="393"/>
        </pc:sldMkLst>
      </pc:sldChg>
      <pc:sldChg chg="ord">
        <pc:chgData name="buzdugan artur" userId="1770a38c255ab84c" providerId="LiveId" clId="{16A4E4E3-8213-4AFF-9A21-3F99CB9D024A}" dt="2026-02-26T19:22:12.392" v="3473"/>
        <pc:sldMkLst>
          <pc:docMk/>
          <pc:sldMk cId="1257847616" sldId="394"/>
        </pc:sldMkLst>
      </pc:sldChg>
      <pc:sldChg chg="ord">
        <pc:chgData name="buzdugan artur" userId="1770a38c255ab84c" providerId="LiveId" clId="{16A4E4E3-8213-4AFF-9A21-3F99CB9D024A}" dt="2026-02-26T19:22:12.392" v="3473"/>
        <pc:sldMkLst>
          <pc:docMk/>
          <pc:sldMk cId="3299258797" sldId="395"/>
        </pc:sldMkLst>
      </pc:sldChg>
      <pc:sldChg chg="ord">
        <pc:chgData name="buzdugan artur" userId="1770a38c255ab84c" providerId="LiveId" clId="{16A4E4E3-8213-4AFF-9A21-3F99CB9D024A}" dt="2026-02-26T19:22:12.392" v="3473"/>
        <pc:sldMkLst>
          <pc:docMk/>
          <pc:sldMk cId="2506861246" sldId="396"/>
        </pc:sldMkLst>
      </pc:sldChg>
      <pc:sldChg chg="ord">
        <pc:chgData name="buzdugan artur" userId="1770a38c255ab84c" providerId="LiveId" clId="{16A4E4E3-8213-4AFF-9A21-3F99CB9D024A}" dt="2026-02-26T19:22:12.392" v="3473"/>
        <pc:sldMkLst>
          <pc:docMk/>
          <pc:sldMk cId="832721159" sldId="397"/>
        </pc:sldMkLst>
      </pc:sldChg>
      <pc:sldChg chg="ord">
        <pc:chgData name="buzdugan artur" userId="1770a38c255ab84c" providerId="LiveId" clId="{16A4E4E3-8213-4AFF-9A21-3F99CB9D024A}" dt="2026-02-26T19:22:12.392" v="3473"/>
        <pc:sldMkLst>
          <pc:docMk/>
          <pc:sldMk cId="1012747405" sldId="398"/>
        </pc:sldMkLst>
      </pc:sldChg>
      <pc:sldChg chg="ord">
        <pc:chgData name="buzdugan artur" userId="1770a38c255ab84c" providerId="LiveId" clId="{16A4E4E3-8213-4AFF-9A21-3F99CB9D024A}" dt="2026-02-26T19:22:12.392" v="3473"/>
        <pc:sldMkLst>
          <pc:docMk/>
          <pc:sldMk cId="2247856777" sldId="399"/>
        </pc:sldMkLst>
      </pc:sldChg>
      <pc:sldChg chg="ord">
        <pc:chgData name="buzdugan artur" userId="1770a38c255ab84c" providerId="LiveId" clId="{16A4E4E3-8213-4AFF-9A21-3F99CB9D024A}" dt="2026-02-26T19:22:12.392" v="3473"/>
        <pc:sldMkLst>
          <pc:docMk/>
          <pc:sldMk cId="1736339960" sldId="400"/>
        </pc:sldMkLst>
      </pc:sldChg>
      <pc:sldChg chg="ord">
        <pc:chgData name="buzdugan artur" userId="1770a38c255ab84c" providerId="LiveId" clId="{16A4E4E3-8213-4AFF-9A21-3F99CB9D024A}" dt="2026-02-26T19:22:12.392" v="3473"/>
        <pc:sldMkLst>
          <pc:docMk/>
          <pc:sldMk cId="2048509716" sldId="401"/>
        </pc:sldMkLst>
      </pc:sldChg>
      <pc:sldChg chg="ord">
        <pc:chgData name="buzdugan artur" userId="1770a38c255ab84c" providerId="LiveId" clId="{16A4E4E3-8213-4AFF-9A21-3F99CB9D024A}" dt="2026-02-26T19:22:12.392" v="3473"/>
        <pc:sldMkLst>
          <pc:docMk/>
          <pc:sldMk cId="2223384758" sldId="403"/>
        </pc:sldMkLst>
      </pc:sldChg>
      <pc:sldChg chg="ord">
        <pc:chgData name="buzdugan artur" userId="1770a38c255ab84c" providerId="LiveId" clId="{16A4E4E3-8213-4AFF-9A21-3F99CB9D024A}" dt="2026-02-26T19:22:12.392" v="3473"/>
        <pc:sldMkLst>
          <pc:docMk/>
          <pc:sldMk cId="1335274480" sldId="404"/>
        </pc:sldMkLst>
      </pc:sldChg>
      <pc:sldChg chg="modSp mod">
        <pc:chgData name="buzdugan artur" userId="1770a38c255ab84c" providerId="LiveId" clId="{16A4E4E3-8213-4AFF-9A21-3F99CB9D024A}" dt="2026-02-26T19:24:40.064" v="3480" actId="404"/>
        <pc:sldMkLst>
          <pc:docMk/>
          <pc:sldMk cId="2920510702" sldId="410"/>
        </pc:sldMkLst>
        <pc:spChg chg="mod">
          <ac:chgData name="buzdugan artur" userId="1770a38c255ab84c" providerId="LiveId" clId="{16A4E4E3-8213-4AFF-9A21-3F99CB9D024A}" dt="2026-02-26T19:24:40.064" v="3480" actId="404"/>
          <ac:spMkLst>
            <pc:docMk/>
            <pc:sldMk cId="2920510702" sldId="410"/>
            <ac:spMk id="3" creationId="{00000000-0000-0000-0000-000000000000}"/>
          </ac:spMkLst>
        </pc:spChg>
      </pc:sldChg>
      <pc:sldChg chg="ord">
        <pc:chgData name="buzdugan artur" userId="1770a38c255ab84c" providerId="LiveId" clId="{16A4E4E3-8213-4AFF-9A21-3F99CB9D024A}" dt="2026-02-26T19:22:12.392" v="3473"/>
        <pc:sldMkLst>
          <pc:docMk/>
          <pc:sldMk cId="3715170847" sldId="411"/>
        </pc:sldMkLst>
      </pc:sldChg>
      <pc:sldChg chg="del">
        <pc:chgData name="buzdugan artur" userId="1770a38c255ab84c" providerId="LiveId" clId="{16A4E4E3-8213-4AFF-9A21-3F99CB9D024A}" dt="2026-02-26T19:25:29.683" v="3482" actId="47"/>
        <pc:sldMkLst>
          <pc:docMk/>
          <pc:sldMk cId="1836530915" sldId="412"/>
        </pc:sldMkLst>
      </pc:sldChg>
      <pc:sldChg chg="ord">
        <pc:chgData name="buzdugan artur" userId="1770a38c255ab84c" providerId="LiveId" clId="{16A4E4E3-8213-4AFF-9A21-3F99CB9D024A}" dt="2026-02-26T19:22:12.392" v="3473"/>
        <pc:sldMkLst>
          <pc:docMk/>
          <pc:sldMk cId="3801782942" sldId="413"/>
        </pc:sldMkLst>
      </pc:sldChg>
      <pc:sldChg chg="ord">
        <pc:chgData name="buzdugan artur" userId="1770a38c255ab84c" providerId="LiveId" clId="{16A4E4E3-8213-4AFF-9A21-3F99CB9D024A}" dt="2026-02-26T19:22:12.392" v="3473"/>
        <pc:sldMkLst>
          <pc:docMk/>
          <pc:sldMk cId="4165960836" sldId="414"/>
        </pc:sldMkLst>
      </pc:sldChg>
      <pc:sldChg chg="ord">
        <pc:chgData name="buzdugan artur" userId="1770a38c255ab84c" providerId="LiveId" clId="{16A4E4E3-8213-4AFF-9A21-3F99CB9D024A}" dt="2026-02-26T19:22:12.392" v="3473"/>
        <pc:sldMkLst>
          <pc:docMk/>
          <pc:sldMk cId="3254510004" sldId="415"/>
        </pc:sldMkLst>
      </pc:sldChg>
      <pc:sldChg chg="ord">
        <pc:chgData name="buzdugan artur" userId="1770a38c255ab84c" providerId="LiveId" clId="{16A4E4E3-8213-4AFF-9A21-3F99CB9D024A}" dt="2026-02-26T19:22:12.392" v="3473"/>
        <pc:sldMkLst>
          <pc:docMk/>
          <pc:sldMk cId="2220048204" sldId="416"/>
        </pc:sldMkLst>
      </pc:sldChg>
      <pc:sldChg chg="ord">
        <pc:chgData name="buzdugan artur" userId="1770a38c255ab84c" providerId="LiveId" clId="{16A4E4E3-8213-4AFF-9A21-3F99CB9D024A}" dt="2026-02-26T19:22:12.392" v="3473"/>
        <pc:sldMkLst>
          <pc:docMk/>
          <pc:sldMk cId="2089851436" sldId="418"/>
        </pc:sldMkLst>
      </pc:sldChg>
      <pc:sldChg chg="ord">
        <pc:chgData name="buzdugan artur" userId="1770a38c255ab84c" providerId="LiveId" clId="{16A4E4E3-8213-4AFF-9A21-3F99CB9D024A}" dt="2026-02-26T19:22:12.392" v="3473"/>
        <pc:sldMkLst>
          <pc:docMk/>
          <pc:sldMk cId="4059901034" sldId="419"/>
        </pc:sldMkLst>
      </pc:sldChg>
      <pc:sldChg chg="modSp mod">
        <pc:chgData name="buzdugan artur" userId="1770a38c255ab84c" providerId="LiveId" clId="{16A4E4E3-8213-4AFF-9A21-3F99CB9D024A}" dt="2026-02-26T19:24:06.071" v="3476" actId="113"/>
        <pc:sldMkLst>
          <pc:docMk/>
          <pc:sldMk cId="4246575784" sldId="427"/>
        </pc:sldMkLst>
        <pc:spChg chg="mod">
          <ac:chgData name="buzdugan artur" userId="1770a38c255ab84c" providerId="LiveId" clId="{16A4E4E3-8213-4AFF-9A21-3F99CB9D024A}" dt="2026-02-26T19:24:06.071" v="3476" actId="113"/>
          <ac:spMkLst>
            <pc:docMk/>
            <pc:sldMk cId="4246575784" sldId="427"/>
            <ac:spMk id="2" creationId="{00000000-0000-0000-0000-000000000000}"/>
          </ac:spMkLst>
        </pc:spChg>
      </pc:sldChg>
      <pc:sldChg chg="ord">
        <pc:chgData name="buzdugan artur" userId="1770a38c255ab84c" providerId="LiveId" clId="{16A4E4E3-8213-4AFF-9A21-3F99CB9D024A}" dt="2026-02-26T19:22:12.392" v="3473"/>
        <pc:sldMkLst>
          <pc:docMk/>
          <pc:sldMk cId="769260836" sldId="428"/>
        </pc:sldMkLst>
      </pc:sldChg>
      <pc:sldChg chg="addSp delSp modSp mod ord">
        <pc:chgData name="buzdugan artur" userId="1770a38c255ab84c" providerId="LiveId" clId="{16A4E4E3-8213-4AFF-9A21-3F99CB9D024A}" dt="2026-02-26T20:03:10.654" v="4189"/>
        <pc:sldMkLst>
          <pc:docMk/>
          <pc:sldMk cId="2242358389" sldId="429"/>
        </pc:sldMkLst>
        <pc:spChg chg="mod">
          <ac:chgData name="buzdugan artur" userId="1770a38c255ab84c" providerId="LiveId" clId="{16A4E4E3-8213-4AFF-9A21-3F99CB9D024A}" dt="2026-02-26T16:41:59.767" v="17" actId="1076"/>
          <ac:spMkLst>
            <pc:docMk/>
            <pc:sldMk cId="2242358389" sldId="429"/>
            <ac:spMk id="2" creationId="{00000000-0000-0000-0000-000000000000}"/>
          </ac:spMkLst>
        </pc:spChg>
        <pc:picChg chg="add del">
          <ac:chgData name="buzdugan artur" userId="1770a38c255ab84c" providerId="LiveId" clId="{16A4E4E3-8213-4AFF-9A21-3F99CB9D024A}" dt="2026-02-26T16:40:33.642" v="2" actId="478"/>
          <ac:picMkLst>
            <pc:docMk/>
            <pc:sldMk cId="2242358389" sldId="429"/>
            <ac:picMk id="3" creationId="{C5F0D583-892B-D6A0-68BA-22D5658F70BD}"/>
          </ac:picMkLst>
        </pc:picChg>
        <pc:picChg chg="add del">
          <ac:chgData name="buzdugan artur" userId="1770a38c255ab84c" providerId="LiveId" clId="{16A4E4E3-8213-4AFF-9A21-3F99CB9D024A}" dt="2026-02-26T16:41:22.416" v="4" actId="478"/>
          <ac:picMkLst>
            <pc:docMk/>
            <pc:sldMk cId="2242358389" sldId="429"/>
            <ac:picMk id="8" creationId="{C89FB798-04F9-CDC4-B378-3F7E7C57A492}"/>
          </ac:picMkLst>
        </pc:picChg>
        <pc:picChg chg="add mod">
          <ac:chgData name="buzdugan artur" userId="1770a38c255ab84c" providerId="LiveId" clId="{16A4E4E3-8213-4AFF-9A21-3F99CB9D024A}" dt="2026-02-26T16:41:38.120" v="9" actId="14100"/>
          <ac:picMkLst>
            <pc:docMk/>
            <pc:sldMk cId="2242358389" sldId="429"/>
            <ac:picMk id="10" creationId="{486ADCBA-A617-409E-1F24-EF4133F92E55}"/>
          </ac:picMkLst>
        </pc:picChg>
        <pc:picChg chg="add mod">
          <ac:chgData name="buzdugan artur" userId="1770a38c255ab84c" providerId="LiveId" clId="{16A4E4E3-8213-4AFF-9A21-3F99CB9D024A}" dt="2026-02-26T18:49:12.127" v="2472" actId="1076"/>
          <ac:picMkLst>
            <pc:docMk/>
            <pc:sldMk cId="2242358389" sldId="429"/>
            <ac:picMk id="11" creationId="{079A0E20-D4E5-C1CE-3039-6828875AB382}"/>
          </ac:picMkLst>
        </pc:picChg>
      </pc:sldChg>
      <pc:sldChg chg="ord">
        <pc:chgData name="buzdugan artur" userId="1770a38c255ab84c" providerId="LiveId" clId="{16A4E4E3-8213-4AFF-9A21-3F99CB9D024A}" dt="2026-02-26T19:22:12.392" v="3473"/>
        <pc:sldMkLst>
          <pc:docMk/>
          <pc:sldMk cId="549672772" sldId="435"/>
        </pc:sldMkLst>
      </pc:sldChg>
      <pc:sldChg chg="ord">
        <pc:chgData name="buzdugan artur" userId="1770a38c255ab84c" providerId="LiveId" clId="{16A4E4E3-8213-4AFF-9A21-3F99CB9D024A}" dt="2026-02-26T19:22:12.392" v="3473"/>
        <pc:sldMkLst>
          <pc:docMk/>
          <pc:sldMk cId="1021115340" sldId="436"/>
        </pc:sldMkLst>
      </pc:sldChg>
      <pc:sldChg chg="ord">
        <pc:chgData name="buzdugan artur" userId="1770a38c255ab84c" providerId="LiveId" clId="{16A4E4E3-8213-4AFF-9A21-3F99CB9D024A}" dt="2026-02-26T19:22:12.392" v="3473"/>
        <pc:sldMkLst>
          <pc:docMk/>
          <pc:sldMk cId="2528848061" sldId="437"/>
        </pc:sldMkLst>
      </pc:sldChg>
      <pc:sldChg chg="ord">
        <pc:chgData name="buzdugan artur" userId="1770a38c255ab84c" providerId="LiveId" clId="{16A4E4E3-8213-4AFF-9A21-3F99CB9D024A}" dt="2026-02-26T19:22:12.392" v="3473"/>
        <pc:sldMkLst>
          <pc:docMk/>
          <pc:sldMk cId="3466463193" sldId="438"/>
        </pc:sldMkLst>
      </pc:sldChg>
      <pc:sldChg chg="ord">
        <pc:chgData name="buzdugan artur" userId="1770a38c255ab84c" providerId="LiveId" clId="{16A4E4E3-8213-4AFF-9A21-3F99CB9D024A}" dt="2026-02-26T19:22:12.392" v="3473"/>
        <pc:sldMkLst>
          <pc:docMk/>
          <pc:sldMk cId="2033939560" sldId="444"/>
        </pc:sldMkLst>
      </pc:sldChg>
      <pc:sldChg chg="modSp mod">
        <pc:chgData name="buzdugan artur" userId="1770a38c255ab84c" providerId="LiveId" clId="{16A4E4E3-8213-4AFF-9A21-3F99CB9D024A}" dt="2026-02-26T19:17:42.969" v="3471" actId="6549"/>
        <pc:sldMkLst>
          <pc:docMk/>
          <pc:sldMk cId="584521870" sldId="447"/>
        </pc:sldMkLst>
        <pc:spChg chg="mod">
          <ac:chgData name="buzdugan artur" userId="1770a38c255ab84c" providerId="LiveId" clId="{16A4E4E3-8213-4AFF-9A21-3F99CB9D024A}" dt="2026-02-26T19:17:42.969" v="3471" actId="6549"/>
          <ac:spMkLst>
            <pc:docMk/>
            <pc:sldMk cId="584521870" sldId="447"/>
            <ac:spMk id="5" creationId="{A0FCFD4E-448D-0554-F531-8BAFD3FF2A39}"/>
          </ac:spMkLst>
        </pc:spChg>
      </pc:sldChg>
      <pc:sldChg chg="ord">
        <pc:chgData name="buzdugan artur" userId="1770a38c255ab84c" providerId="LiveId" clId="{16A4E4E3-8213-4AFF-9A21-3F99CB9D024A}" dt="2026-02-26T20:04:35.238" v="4191"/>
        <pc:sldMkLst>
          <pc:docMk/>
          <pc:sldMk cId="3665257089" sldId="453"/>
        </pc:sldMkLst>
      </pc:sldChg>
      <pc:sldChg chg="modSp mod ord">
        <pc:chgData name="buzdugan artur" userId="1770a38c255ab84c" providerId="LiveId" clId="{16A4E4E3-8213-4AFF-9A21-3F99CB9D024A}" dt="2026-02-26T18:50:23.257" v="2477"/>
        <pc:sldMkLst>
          <pc:docMk/>
          <pc:sldMk cId="1255870948" sldId="454"/>
        </pc:sldMkLst>
        <pc:spChg chg="mod">
          <ac:chgData name="buzdugan artur" userId="1770a38c255ab84c" providerId="LiveId" clId="{16A4E4E3-8213-4AFF-9A21-3F99CB9D024A}" dt="2026-02-26T17:03:19.878" v="352" actId="6549"/>
          <ac:spMkLst>
            <pc:docMk/>
            <pc:sldMk cId="1255870948" sldId="454"/>
            <ac:spMk id="3" creationId="{9CA837CA-CA14-44F0-9769-70740E184721}"/>
          </ac:spMkLst>
        </pc:spChg>
      </pc:sldChg>
      <pc:sldChg chg="del">
        <pc:chgData name="buzdugan artur" userId="1770a38c255ab84c" providerId="LiveId" clId="{16A4E4E3-8213-4AFF-9A21-3F99CB9D024A}" dt="2026-02-26T18:50:42.154" v="2478" actId="47"/>
        <pc:sldMkLst>
          <pc:docMk/>
          <pc:sldMk cId="3563722146" sldId="455"/>
        </pc:sldMkLst>
      </pc:sldChg>
      <pc:sldChg chg="del">
        <pc:chgData name="buzdugan artur" userId="1770a38c255ab84c" providerId="LiveId" clId="{16A4E4E3-8213-4AFF-9A21-3F99CB9D024A}" dt="2026-02-26T18:58:11.231" v="2625" actId="47"/>
        <pc:sldMkLst>
          <pc:docMk/>
          <pc:sldMk cId="3429931377" sldId="456"/>
        </pc:sldMkLst>
      </pc:sldChg>
      <pc:sldChg chg="del">
        <pc:chgData name="buzdugan artur" userId="1770a38c255ab84c" providerId="LiveId" clId="{16A4E4E3-8213-4AFF-9A21-3F99CB9D024A}" dt="2026-02-26T18:50:49.479" v="2479" actId="47"/>
        <pc:sldMkLst>
          <pc:docMk/>
          <pc:sldMk cId="3616937283" sldId="457"/>
        </pc:sldMkLst>
      </pc:sldChg>
      <pc:sldChg chg="del">
        <pc:chgData name="buzdugan artur" userId="1770a38c255ab84c" providerId="LiveId" clId="{16A4E4E3-8213-4AFF-9A21-3F99CB9D024A}" dt="2026-02-26T18:58:18.566" v="2626" actId="47"/>
        <pc:sldMkLst>
          <pc:docMk/>
          <pc:sldMk cId="3994765265" sldId="458"/>
        </pc:sldMkLst>
      </pc:sldChg>
      <pc:sldChg chg="del">
        <pc:chgData name="buzdugan artur" userId="1770a38c255ab84c" providerId="LiveId" clId="{16A4E4E3-8213-4AFF-9A21-3F99CB9D024A}" dt="2026-02-26T19:00:38.559" v="2642" actId="47"/>
        <pc:sldMkLst>
          <pc:docMk/>
          <pc:sldMk cId="3091038578" sldId="459"/>
        </pc:sldMkLst>
      </pc:sldChg>
      <pc:sldChg chg="del">
        <pc:chgData name="buzdugan artur" userId="1770a38c255ab84c" providerId="LiveId" clId="{16A4E4E3-8213-4AFF-9A21-3F99CB9D024A}" dt="2026-02-26T19:01:13.007" v="2643" actId="47"/>
        <pc:sldMkLst>
          <pc:docMk/>
          <pc:sldMk cId="632434805" sldId="461"/>
        </pc:sldMkLst>
      </pc:sldChg>
      <pc:sldChg chg="addSp delSp modSp new mod">
        <pc:chgData name="buzdugan artur" userId="1770a38c255ab84c" providerId="LiveId" clId="{16A4E4E3-8213-4AFF-9A21-3F99CB9D024A}" dt="2026-02-26T19:25:18.632" v="3481" actId="1076"/>
        <pc:sldMkLst>
          <pc:docMk/>
          <pc:sldMk cId="3593605515" sldId="462"/>
        </pc:sldMkLst>
        <pc:spChg chg="del">
          <ac:chgData name="buzdugan artur" userId="1770a38c255ab84c" providerId="LiveId" clId="{16A4E4E3-8213-4AFF-9A21-3F99CB9D024A}" dt="2026-02-26T16:43:14.640" v="19"/>
          <ac:spMkLst>
            <pc:docMk/>
            <pc:sldMk cId="3593605515" sldId="462"/>
            <ac:spMk id="3" creationId="{9CD4BA16-C30E-618A-271C-0729B8DB51DA}"/>
          </ac:spMkLst>
        </pc:spChg>
        <pc:spChg chg="mod">
          <ac:chgData name="buzdugan artur" userId="1770a38c255ab84c" providerId="LiveId" clId="{16A4E4E3-8213-4AFF-9A21-3F99CB9D024A}" dt="2026-02-26T16:43:52.216" v="36" actId="20577"/>
          <ac:spMkLst>
            <pc:docMk/>
            <pc:sldMk cId="3593605515" sldId="462"/>
            <ac:spMk id="5" creationId="{A7A0987F-6EC7-5D88-925C-B747173BA50D}"/>
          </ac:spMkLst>
        </pc:spChg>
        <pc:spChg chg="add del mod">
          <ac:chgData name="buzdugan artur" userId="1770a38c255ab84c" providerId="LiveId" clId="{16A4E4E3-8213-4AFF-9A21-3F99CB9D024A}" dt="2026-02-26T16:44:00.577" v="37" actId="478"/>
          <ac:spMkLst>
            <pc:docMk/>
            <pc:sldMk cId="3593605515" sldId="462"/>
            <ac:spMk id="10" creationId="{CD941635-8ED9-82E7-2196-35014AB63866}"/>
          </ac:spMkLst>
        </pc:spChg>
        <pc:picChg chg="add del mod">
          <ac:chgData name="buzdugan artur" userId="1770a38c255ab84c" providerId="LiveId" clId="{16A4E4E3-8213-4AFF-9A21-3F99CB9D024A}" dt="2026-02-26T16:43:41.201" v="21" actId="478"/>
          <ac:picMkLst>
            <pc:docMk/>
            <pc:sldMk cId="3593605515" sldId="462"/>
            <ac:picMk id="7" creationId="{CE2B8210-B7A3-5039-A8DB-C0799FA18915}"/>
          </ac:picMkLst>
        </pc:picChg>
        <pc:picChg chg="add mod">
          <ac:chgData name="buzdugan artur" userId="1770a38c255ab84c" providerId="LiveId" clId="{16A4E4E3-8213-4AFF-9A21-3F99CB9D024A}" dt="2026-02-26T19:25:18.632" v="3481" actId="1076"/>
          <ac:picMkLst>
            <pc:docMk/>
            <pc:sldMk cId="3593605515" sldId="462"/>
            <ac:picMk id="9" creationId="{B8A0DE47-B1C8-82CD-A1CB-142D1B11156B}"/>
          </ac:picMkLst>
        </pc:picChg>
        <pc:picChg chg="add del">
          <ac:chgData name="buzdugan artur" userId="1770a38c255ab84c" providerId="LiveId" clId="{16A4E4E3-8213-4AFF-9A21-3F99CB9D024A}" dt="2026-02-26T16:45:45.577" v="41" actId="478"/>
          <ac:picMkLst>
            <pc:docMk/>
            <pc:sldMk cId="3593605515" sldId="462"/>
            <ac:picMk id="11" creationId="{CDF924C6-A824-4196-2874-6D17756D7EB7}"/>
          </ac:picMkLst>
        </pc:picChg>
        <pc:picChg chg="add mod">
          <ac:chgData name="buzdugan artur" userId="1770a38c255ab84c" providerId="LiveId" clId="{16A4E4E3-8213-4AFF-9A21-3F99CB9D024A}" dt="2026-02-26T16:46:34.426" v="51" actId="1076"/>
          <ac:picMkLst>
            <pc:docMk/>
            <pc:sldMk cId="3593605515" sldId="462"/>
            <ac:picMk id="13" creationId="{DDA572B8-683C-D37A-2814-A2CC81943F26}"/>
          </ac:picMkLst>
        </pc:picChg>
      </pc:sldChg>
      <pc:sldChg chg="addSp modSp new del mod">
        <pc:chgData name="buzdugan artur" userId="1770a38c255ab84c" providerId="LiveId" clId="{16A4E4E3-8213-4AFF-9A21-3F99CB9D024A}" dt="2026-02-26T18:48:31.065" v="2467" actId="47"/>
        <pc:sldMkLst>
          <pc:docMk/>
          <pc:sldMk cId="2745348852" sldId="463"/>
        </pc:sldMkLst>
        <pc:spChg chg="mod">
          <ac:chgData name="buzdugan artur" userId="1770a38c255ab84c" providerId="LiveId" clId="{16A4E4E3-8213-4AFF-9A21-3F99CB9D024A}" dt="2026-02-26T16:51:59.575" v="68" actId="122"/>
          <ac:spMkLst>
            <pc:docMk/>
            <pc:sldMk cId="2745348852" sldId="463"/>
            <ac:spMk id="2" creationId="{C0780AD7-965C-C218-38EB-D12E6FC27341}"/>
          </ac:spMkLst>
        </pc:spChg>
        <pc:spChg chg="mod">
          <ac:chgData name="buzdugan artur" userId="1770a38c255ab84c" providerId="LiveId" clId="{16A4E4E3-8213-4AFF-9A21-3F99CB9D024A}" dt="2026-02-26T16:59:38.447" v="267" actId="20577"/>
          <ac:spMkLst>
            <pc:docMk/>
            <pc:sldMk cId="2745348852" sldId="463"/>
            <ac:spMk id="3" creationId="{4448BC92-3093-472E-1A6D-3A072F2CE864}"/>
          </ac:spMkLst>
        </pc:spChg>
        <pc:spChg chg="mod">
          <ac:chgData name="buzdugan artur" userId="1770a38c255ab84c" providerId="LiveId" clId="{16A4E4E3-8213-4AFF-9A21-3F99CB9D024A}" dt="2026-02-26T16:52:11.284" v="71" actId="1076"/>
          <ac:spMkLst>
            <pc:docMk/>
            <pc:sldMk cId="2745348852" sldId="463"/>
            <ac:spMk id="5" creationId="{48851D21-5F98-47BF-23BD-DE051562A88B}"/>
          </ac:spMkLst>
        </pc:spChg>
        <pc:picChg chg="add mod">
          <ac:chgData name="buzdugan artur" userId="1770a38c255ab84c" providerId="LiveId" clId="{16A4E4E3-8213-4AFF-9A21-3F99CB9D024A}" dt="2026-02-26T16:56:57.825" v="125" actId="14100"/>
          <ac:picMkLst>
            <pc:docMk/>
            <pc:sldMk cId="2745348852" sldId="463"/>
            <ac:picMk id="8" creationId="{1D67A0FC-A8DF-1F9B-9882-5560BD8A688F}"/>
          </ac:picMkLst>
        </pc:picChg>
        <pc:picChg chg="add mod">
          <ac:chgData name="buzdugan artur" userId="1770a38c255ab84c" providerId="LiveId" clId="{16A4E4E3-8213-4AFF-9A21-3F99CB9D024A}" dt="2026-02-26T16:57:01.556" v="126" actId="1076"/>
          <ac:picMkLst>
            <pc:docMk/>
            <pc:sldMk cId="2745348852" sldId="463"/>
            <ac:picMk id="10" creationId="{4FFF776A-F27E-30A1-D86E-72C2274B52F9}"/>
          </ac:picMkLst>
        </pc:picChg>
        <pc:picChg chg="add mod">
          <ac:chgData name="buzdugan artur" userId="1770a38c255ab84c" providerId="LiveId" clId="{16A4E4E3-8213-4AFF-9A21-3F99CB9D024A}" dt="2026-02-26T16:55:43.323" v="124" actId="1076"/>
          <ac:picMkLst>
            <pc:docMk/>
            <pc:sldMk cId="2745348852" sldId="463"/>
            <ac:picMk id="12" creationId="{D6BB36D0-48AA-9409-9619-D3BA68785480}"/>
          </ac:picMkLst>
        </pc:picChg>
      </pc:sldChg>
      <pc:sldChg chg="addSp delSp modSp new mod">
        <pc:chgData name="buzdugan artur" userId="1770a38c255ab84c" providerId="LiveId" clId="{16A4E4E3-8213-4AFF-9A21-3F99CB9D024A}" dt="2026-02-26T18:49:40.501" v="2475" actId="1076"/>
        <pc:sldMkLst>
          <pc:docMk/>
          <pc:sldMk cId="65156023" sldId="464"/>
        </pc:sldMkLst>
        <pc:spChg chg="mod">
          <ac:chgData name="buzdugan artur" userId="1770a38c255ab84c" providerId="LiveId" clId="{16A4E4E3-8213-4AFF-9A21-3F99CB9D024A}" dt="2026-02-26T18:49:28.076" v="2473" actId="1076"/>
          <ac:spMkLst>
            <pc:docMk/>
            <pc:sldMk cId="65156023" sldId="464"/>
            <ac:spMk id="3" creationId="{6D3D27FE-DE32-F30B-84B4-3BD0DEDA914D}"/>
          </ac:spMkLst>
        </pc:spChg>
        <pc:spChg chg="mod">
          <ac:chgData name="buzdugan artur" userId="1770a38c255ab84c" providerId="LiveId" clId="{16A4E4E3-8213-4AFF-9A21-3F99CB9D024A}" dt="2026-02-26T17:04:29.521" v="364" actId="6549"/>
          <ac:spMkLst>
            <pc:docMk/>
            <pc:sldMk cId="65156023" sldId="464"/>
            <ac:spMk id="5" creationId="{F9E3EFA3-B597-6E50-E434-F61A5E86F1F5}"/>
          </ac:spMkLst>
        </pc:spChg>
        <pc:spChg chg="add mod">
          <ac:chgData name="buzdugan artur" userId="1770a38c255ab84c" providerId="LiveId" clId="{16A4E4E3-8213-4AFF-9A21-3F99CB9D024A}" dt="2026-02-26T18:49:40.501" v="2475" actId="1076"/>
          <ac:spMkLst>
            <pc:docMk/>
            <pc:sldMk cId="65156023" sldId="464"/>
            <ac:spMk id="10" creationId="{116C0D87-FA0C-AF08-4B91-2CB5AFB3C66A}"/>
          </ac:spMkLst>
        </pc:spChg>
        <pc:picChg chg="add mod">
          <ac:chgData name="buzdugan artur" userId="1770a38c255ab84c" providerId="LiveId" clId="{16A4E4E3-8213-4AFF-9A21-3F99CB9D024A}" dt="2026-02-26T17:04:09.534" v="358" actId="14100"/>
          <ac:picMkLst>
            <pc:docMk/>
            <pc:sldMk cId="65156023" sldId="464"/>
            <ac:picMk id="8" creationId="{C745E80A-5647-BF75-0909-2801B5FA8C84}"/>
          </ac:picMkLst>
        </pc:picChg>
        <pc:picChg chg="add del mod">
          <ac:chgData name="buzdugan artur" userId="1770a38c255ab84c" providerId="LiveId" clId="{16A4E4E3-8213-4AFF-9A21-3F99CB9D024A}" dt="2026-02-26T18:48:58.538" v="2468" actId="478"/>
          <ac:picMkLst>
            <pc:docMk/>
            <pc:sldMk cId="65156023" sldId="464"/>
            <ac:picMk id="11" creationId="{7066E902-D83E-367E-8179-F11AF0639D34}"/>
          </ac:picMkLst>
        </pc:picChg>
      </pc:sldChg>
      <pc:sldChg chg="addSp delSp modSp new mod">
        <pc:chgData name="buzdugan artur" userId="1770a38c255ab84c" providerId="LiveId" clId="{16A4E4E3-8213-4AFF-9A21-3F99CB9D024A}" dt="2026-02-26T18:43:43.626" v="2405" actId="20577"/>
        <pc:sldMkLst>
          <pc:docMk/>
          <pc:sldMk cId="493827492" sldId="465"/>
        </pc:sldMkLst>
        <pc:spChg chg="mod">
          <ac:chgData name="buzdugan artur" userId="1770a38c255ab84c" providerId="LiveId" clId="{16A4E4E3-8213-4AFF-9A21-3F99CB9D024A}" dt="2026-02-26T18:43:43.626" v="2405" actId="20577"/>
          <ac:spMkLst>
            <pc:docMk/>
            <pc:sldMk cId="493827492" sldId="465"/>
            <ac:spMk id="2" creationId="{C93424F0-2F09-0B7E-9E40-E420D98EC933}"/>
          </ac:spMkLst>
        </pc:spChg>
        <pc:spChg chg="mod">
          <ac:chgData name="buzdugan artur" userId="1770a38c255ab84c" providerId="LiveId" clId="{16A4E4E3-8213-4AFF-9A21-3F99CB9D024A}" dt="2026-02-26T17:48:08.640" v="1119" actId="14100"/>
          <ac:spMkLst>
            <pc:docMk/>
            <pc:sldMk cId="493827492" sldId="465"/>
            <ac:spMk id="3" creationId="{94BE7C24-251D-AFE5-8DB2-9A5168D17DAC}"/>
          </ac:spMkLst>
        </pc:spChg>
        <pc:spChg chg="mod">
          <ac:chgData name="buzdugan artur" userId="1770a38c255ab84c" providerId="LiveId" clId="{16A4E4E3-8213-4AFF-9A21-3F99CB9D024A}" dt="2026-02-26T17:27:29.535" v="944" actId="6549"/>
          <ac:spMkLst>
            <pc:docMk/>
            <pc:sldMk cId="493827492" sldId="465"/>
            <ac:spMk id="5" creationId="{6FBA5292-7850-D3FD-931F-347A62B2529B}"/>
          </ac:spMkLst>
        </pc:spChg>
        <pc:picChg chg="add mod">
          <ac:chgData name="buzdugan artur" userId="1770a38c255ab84c" providerId="LiveId" clId="{16A4E4E3-8213-4AFF-9A21-3F99CB9D024A}" dt="2026-02-26T17:48:15.338" v="1120" actId="1076"/>
          <ac:picMkLst>
            <pc:docMk/>
            <pc:sldMk cId="493827492" sldId="465"/>
            <ac:picMk id="8" creationId="{2EED143B-6C1D-A958-47C4-62982F3828F9}"/>
          </ac:picMkLst>
        </pc:picChg>
        <pc:picChg chg="add del mod">
          <ac:chgData name="buzdugan artur" userId="1770a38c255ab84c" providerId="LiveId" clId="{16A4E4E3-8213-4AFF-9A21-3F99CB9D024A}" dt="2026-02-26T17:32:28.387" v="948" actId="478"/>
          <ac:picMkLst>
            <pc:docMk/>
            <pc:sldMk cId="493827492" sldId="465"/>
            <ac:picMk id="9" creationId="{9F4EAB52-BC2E-B2B7-7A7B-95C60D080346}"/>
          </ac:picMkLst>
        </pc:picChg>
      </pc:sldChg>
      <pc:sldChg chg="addSp delSp modSp new mod">
        <pc:chgData name="buzdugan artur" userId="1770a38c255ab84c" providerId="LiveId" clId="{16A4E4E3-8213-4AFF-9A21-3F99CB9D024A}" dt="2026-02-26T18:26:46.693" v="1988" actId="20577"/>
        <pc:sldMkLst>
          <pc:docMk/>
          <pc:sldMk cId="278935366" sldId="466"/>
        </pc:sldMkLst>
        <pc:spChg chg="mod">
          <ac:chgData name="buzdugan artur" userId="1770a38c255ab84c" providerId="LiveId" clId="{16A4E4E3-8213-4AFF-9A21-3F99CB9D024A}" dt="2026-02-26T17:48:42.927" v="1140" actId="122"/>
          <ac:spMkLst>
            <pc:docMk/>
            <pc:sldMk cId="278935366" sldId="466"/>
            <ac:spMk id="2" creationId="{7EDB801A-3E4F-DCB0-5941-13CF795B784F}"/>
          </ac:spMkLst>
        </pc:spChg>
        <pc:spChg chg="mod">
          <ac:chgData name="buzdugan artur" userId="1770a38c255ab84c" providerId="LiveId" clId="{16A4E4E3-8213-4AFF-9A21-3F99CB9D024A}" dt="2026-02-26T18:25:35.498" v="1972" actId="6549"/>
          <ac:spMkLst>
            <pc:docMk/>
            <pc:sldMk cId="278935366" sldId="466"/>
            <ac:spMk id="3" creationId="{97244168-A230-EB15-C88E-DE9BE43380D6}"/>
          </ac:spMkLst>
        </pc:spChg>
        <pc:spChg chg="del mod">
          <ac:chgData name="buzdugan artur" userId="1770a38c255ab84c" providerId="LiveId" clId="{16A4E4E3-8213-4AFF-9A21-3F99CB9D024A}" dt="2026-02-26T18:25:38.789" v="1973" actId="478"/>
          <ac:spMkLst>
            <pc:docMk/>
            <pc:sldMk cId="278935366" sldId="466"/>
            <ac:spMk id="5" creationId="{DD03CF9F-9CAE-3EE0-C190-C7F06D6AF00C}"/>
          </ac:spMkLst>
        </pc:spChg>
        <pc:spChg chg="add mod">
          <ac:chgData name="buzdugan artur" userId="1770a38c255ab84c" providerId="LiveId" clId="{16A4E4E3-8213-4AFF-9A21-3F99CB9D024A}" dt="2026-02-26T18:04:03.800" v="1467" actId="14100"/>
          <ac:spMkLst>
            <pc:docMk/>
            <pc:sldMk cId="278935366" sldId="466"/>
            <ac:spMk id="14" creationId="{6CE9AF1D-0909-FAFE-6C5F-4C5826A9BFB5}"/>
          </ac:spMkLst>
        </pc:spChg>
        <pc:spChg chg="add mod">
          <ac:chgData name="buzdugan artur" userId="1770a38c255ab84c" providerId="LiveId" clId="{16A4E4E3-8213-4AFF-9A21-3F99CB9D024A}" dt="2026-02-26T18:03:45.622" v="1465" actId="255"/>
          <ac:spMkLst>
            <pc:docMk/>
            <pc:sldMk cId="278935366" sldId="466"/>
            <ac:spMk id="20" creationId="{5B66E8AD-177A-801D-EE9B-4061034450FC}"/>
          </ac:spMkLst>
        </pc:spChg>
        <pc:spChg chg="add mod">
          <ac:chgData name="buzdugan artur" userId="1770a38c255ab84c" providerId="LiveId" clId="{16A4E4E3-8213-4AFF-9A21-3F99CB9D024A}" dt="2026-02-26T18:26:46.693" v="1988" actId="20577"/>
          <ac:spMkLst>
            <pc:docMk/>
            <pc:sldMk cId="278935366" sldId="466"/>
            <ac:spMk id="24" creationId="{C678D6EC-EB9F-830A-49C9-5E4A5904CBB2}"/>
          </ac:spMkLst>
        </pc:spChg>
        <pc:picChg chg="add mod">
          <ac:chgData name="buzdugan artur" userId="1770a38c255ab84c" providerId="LiveId" clId="{16A4E4E3-8213-4AFF-9A21-3F99CB9D024A}" dt="2026-02-26T17:54:51.820" v="1358" actId="1076"/>
          <ac:picMkLst>
            <pc:docMk/>
            <pc:sldMk cId="278935366" sldId="466"/>
            <ac:picMk id="8" creationId="{5613869B-7981-5A77-C98B-75542309D6AD}"/>
          </ac:picMkLst>
        </pc:picChg>
        <pc:picChg chg="add del mod">
          <ac:chgData name="buzdugan artur" userId="1770a38c255ab84c" providerId="LiveId" clId="{16A4E4E3-8213-4AFF-9A21-3F99CB9D024A}" dt="2026-02-26T18:04:36.646" v="1469" actId="478"/>
          <ac:picMkLst>
            <pc:docMk/>
            <pc:sldMk cId="278935366" sldId="466"/>
            <ac:picMk id="10" creationId="{CBBDEBAD-A146-2CB4-4E18-FEE91CA3992D}"/>
          </ac:picMkLst>
        </pc:picChg>
        <pc:picChg chg="add mod">
          <ac:chgData name="buzdugan artur" userId="1770a38c255ab84c" providerId="LiveId" clId="{16A4E4E3-8213-4AFF-9A21-3F99CB9D024A}" dt="2026-02-26T18:02:29.604" v="1415" actId="14100"/>
          <ac:picMkLst>
            <pc:docMk/>
            <pc:sldMk cId="278935366" sldId="466"/>
            <ac:picMk id="12" creationId="{B96B6871-096F-D2E9-74B3-60FE5161CDFF}"/>
          </ac:picMkLst>
        </pc:picChg>
        <pc:cxnChg chg="add mod">
          <ac:chgData name="buzdugan artur" userId="1770a38c255ab84c" providerId="LiveId" clId="{16A4E4E3-8213-4AFF-9A21-3F99CB9D024A}" dt="2026-02-26T18:02:36.263" v="1416" actId="14100"/>
          <ac:cxnSpMkLst>
            <pc:docMk/>
            <pc:sldMk cId="278935366" sldId="466"/>
            <ac:cxnSpMk id="16" creationId="{AB8897DA-30B8-16B8-7031-FD612C50983F}"/>
          </ac:cxnSpMkLst>
        </pc:cxnChg>
        <pc:cxnChg chg="add del">
          <ac:chgData name="buzdugan artur" userId="1770a38c255ab84c" providerId="LiveId" clId="{16A4E4E3-8213-4AFF-9A21-3F99CB9D024A}" dt="2026-02-26T18:02:22.135" v="1414" actId="478"/>
          <ac:cxnSpMkLst>
            <pc:docMk/>
            <pc:sldMk cId="278935366" sldId="466"/>
            <ac:cxnSpMk id="18" creationId="{115A5C7E-7B2B-C39F-A54F-87D6435F67B4}"/>
          </ac:cxnSpMkLst>
        </pc:cxnChg>
        <pc:cxnChg chg="add">
          <ac:chgData name="buzdugan artur" userId="1770a38c255ab84c" providerId="LiveId" clId="{16A4E4E3-8213-4AFF-9A21-3F99CB9D024A}" dt="2026-02-26T18:04:22.033" v="1468" actId="11529"/>
          <ac:cxnSpMkLst>
            <pc:docMk/>
            <pc:sldMk cId="278935366" sldId="466"/>
            <ac:cxnSpMk id="22" creationId="{0A9E0746-FAF0-84A6-8B01-3814ED988044}"/>
          </ac:cxnSpMkLst>
        </pc:cxnChg>
      </pc:sldChg>
      <pc:sldChg chg="addSp modSp new mod">
        <pc:chgData name="buzdugan artur" userId="1770a38c255ab84c" providerId="LiveId" clId="{16A4E4E3-8213-4AFF-9A21-3F99CB9D024A}" dt="2026-02-26T18:43:21.213" v="2402" actId="6549"/>
        <pc:sldMkLst>
          <pc:docMk/>
          <pc:sldMk cId="410527670" sldId="467"/>
        </pc:sldMkLst>
        <pc:spChg chg="mod">
          <ac:chgData name="buzdugan artur" userId="1770a38c255ab84c" providerId="LiveId" clId="{16A4E4E3-8213-4AFF-9A21-3F99CB9D024A}" dt="2026-02-26T18:28:50.405" v="2045" actId="6549"/>
          <ac:spMkLst>
            <pc:docMk/>
            <pc:sldMk cId="410527670" sldId="467"/>
            <ac:spMk id="2" creationId="{646B6916-0F0B-06BB-232F-A395DE872879}"/>
          </ac:spMkLst>
        </pc:spChg>
        <pc:spChg chg="mod">
          <ac:chgData name="buzdugan artur" userId="1770a38c255ab84c" providerId="LiveId" clId="{16A4E4E3-8213-4AFF-9A21-3F99CB9D024A}" dt="2026-02-26T18:34:20.520" v="2186" actId="114"/>
          <ac:spMkLst>
            <pc:docMk/>
            <pc:sldMk cId="410527670" sldId="467"/>
            <ac:spMk id="3" creationId="{1B2C4E7E-84F1-5DB4-5314-96A6543FC5ED}"/>
          </ac:spMkLst>
        </pc:spChg>
        <pc:spChg chg="mod">
          <ac:chgData name="buzdugan artur" userId="1770a38c255ab84c" providerId="LiveId" clId="{16A4E4E3-8213-4AFF-9A21-3F99CB9D024A}" dt="2026-02-26T18:29:19.430" v="2047" actId="6549"/>
          <ac:spMkLst>
            <pc:docMk/>
            <pc:sldMk cId="410527670" sldId="467"/>
            <ac:spMk id="5" creationId="{78819FD9-F19D-F17D-4455-7E60FA05AC5B}"/>
          </ac:spMkLst>
        </pc:spChg>
        <pc:spChg chg="add mod">
          <ac:chgData name="buzdugan artur" userId="1770a38c255ab84c" providerId="LiveId" clId="{16A4E4E3-8213-4AFF-9A21-3F99CB9D024A}" dt="2026-02-26T18:35:40.130" v="2193" actId="1076"/>
          <ac:spMkLst>
            <pc:docMk/>
            <pc:sldMk cId="410527670" sldId="467"/>
            <ac:spMk id="10" creationId="{4C446F90-1419-D5BC-F99F-7009258EC9E4}"/>
          </ac:spMkLst>
        </pc:spChg>
        <pc:spChg chg="add mod">
          <ac:chgData name="buzdugan artur" userId="1770a38c255ab84c" providerId="LiveId" clId="{16A4E4E3-8213-4AFF-9A21-3F99CB9D024A}" dt="2026-02-26T18:43:21.213" v="2402" actId="6549"/>
          <ac:spMkLst>
            <pc:docMk/>
            <pc:sldMk cId="410527670" sldId="467"/>
            <ac:spMk id="16" creationId="{39413C3A-E8CC-B131-AA72-C79BC404AD22}"/>
          </ac:spMkLst>
        </pc:spChg>
        <pc:picChg chg="add mod">
          <ac:chgData name="buzdugan artur" userId="1770a38c255ab84c" providerId="LiveId" clId="{16A4E4E3-8213-4AFF-9A21-3F99CB9D024A}" dt="2026-02-26T18:35:29.467" v="2190" actId="1076"/>
          <ac:picMkLst>
            <pc:docMk/>
            <pc:sldMk cId="410527670" sldId="467"/>
            <ac:picMk id="8" creationId="{6DEA3B8A-23F8-6007-E001-9F52B0D4FF19}"/>
          </ac:picMkLst>
        </pc:picChg>
        <pc:picChg chg="add mod">
          <ac:chgData name="buzdugan artur" userId="1770a38c255ab84c" providerId="LiveId" clId="{16A4E4E3-8213-4AFF-9A21-3F99CB9D024A}" dt="2026-02-26T18:38:46.896" v="2247" actId="1076"/>
          <ac:picMkLst>
            <pc:docMk/>
            <pc:sldMk cId="410527670" sldId="467"/>
            <ac:picMk id="9" creationId="{5E9388AA-7727-20B4-1640-9E36124CB9EE}"/>
          </ac:picMkLst>
        </pc:picChg>
        <pc:cxnChg chg="add mod">
          <ac:chgData name="buzdugan artur" userId="1770a38c255ab84c" providerId="LiveId" clId="{16A4E4E3-8213-4AFF-9A21-3F99CB9D024A}" dt="2026-02-26T18:35:36.868" v="2192" actId="14100"/>
          <ac:cxnSpMkLst>
            <pc:docMk/>
            <pc:sldMk cId="410527670" sldId="467"/>
            <ac:cxnSpMk id="12" creationId="{EAD9DE24-1956-DCB0-9350-FAED031FAF9A}"/>
          </ac:cxnSpMkLst>
        </pc:cxnChg>
      </pc:sldChg>
      <pc:sldChg chg="addSp modSp new mod">
        <pc:chgData name="buzdugan artur" userId="1770a38c255ab84c" providerId="LiveId" clId="{16A4E4E3-8213-4AFF-9A21-3F99CB9D024A}" dt="2026-02-26T19:00:07.894" v="2641" actId="207"/>
        <pc:sldMkLst>
          <pc:docMk/>
          <pc:sldMk cId="3495961678" sldId="468"/>
        </pc:sldMkLst>
        <pc:spChg chg="mod">
          <ac:chgData name="buzdugan artur" userId="1770a38c255ab84c" providerId="LiveId" clId="{16A4E4E3-8213-4AFF-9A21-3F99CB9D024A}" dt="2026-02-26T18:44:07.619" v="2434" actId="20577"/>
          <ac:spMkLst>
            <pc:docMk/>
            <pc:sldMk cId="3495961678" sldId="468"/>
            <ac:spMk id="2" creationId="{311A7CCD-B94B-3E2D-9F9A-6ADA52376740}"/>
          </ac:spMkLst>
        </pc:spChg>
        <pc:spChg chg="mod">
          <ac:chgData name="buzdugan artur" userId="1770a38c255ab84c" providerId="LiveId" clId="{16A4E4E3-8213-4AFF-9A21-3F99CB9D024A}" dt="2026-02-26T18:46:37.101" v="2461" actId="123"/>
          <ac:spMkLst>
            <pc:docMk/>
            <pc:sldMk cId="3495961678" sldId="468"/>
            <ac:spMk id="3" creationId="{1C6D5A8D-EB73-73F1-E5A3-5257778E56A8}"/>
          </ac:spMkLst>
        </pc:spChg>
        <pc:spChg chg="mod">
          <ac:chgData name="buzdugan artur" userId="1770a38c255ab84c" providerId="LiveId" clId="{16A4E4E3-8213-4AFF-9A21-3F99CB9D024A}" dt="2026-02-26T18:45:19.700" v="2442" actId="6549"/>
          <ac:spMkLst>
            <pc:docMk/>
            <pc:sldMk cId="3495961678" sldId="468"/>
            <ac:spMk id="5" creationId="{1C00946A-EA99-ED16-F79E-99DEC1988C49}"/>
          </ac:spMkLst>
        </pc:spChg>
        <pc:spChg chg="add mod">
          <ac:chgData name="buzdugan artur" userId="1770a38c255ab84c" providerId="LiveId" clId="{16A4E4E3-8213-4AFF-9A21-3F99CB9D024A}" dt="2026-02-26T19:00:07.894" v="2641" actId="207"/>
          <ac:spMkLst>
            <pc:docMk/>
            <pc:sldMk cId="3495961678" sldId="468"/>
            <ac:spMk id="12" creationId="{4C90463E-3AC8-FC33-FE95-205681940CAD}"/>
          </ac:spMkLst>
        </pc:spChg>
        <pc:picChg chg="add mod">
          <ac:chgData name="buzdugan artur" userId="1770a38c255ab84c" providerId="LiveId" clId="{16A4E4E3-8213-4AFF-9A21-3F99CB9D024A}" dt="2026-02-26T18:45:16.797" v="2441" actId="1076"/>
          <ac:picMkLst>
            <pc:docMk/>
            <pc:sldMk cId="3495961678" sldId="468"/>
            <ac:picMk id="8" creationId="{50BFBFC8-D3C1-EA67-D76F-47D2578F9D4F}"/>
          </ac:picMkLst>
        </pc:picChg>
        <pc:picChg chg="add mod">
          <ac:chgData name="buzdugan artur" userId="1770a38c255ab84c" providerId="LiveId" clId="{16A4E4E3-8213-4AFF-9A21-3F99CB9D024A}" dt="2026-02-26T18:59:56.400" v="2638" actId="1076"/>
          <ac:picMkLst>
            <pc:docMk/>
            <pc:sldMk cId="3495961678" sldId="468"/>
            <ac:picMk id="10" creationId="{DF496FE6-A72D-5087-D80D-928E2782D2B2}"/>
          </ac:picMkLst>
        </pc:picChg>
        <pc:picChg chg="add mod">
          <ac:chgData name="buzdugan artur" userId="1770a38c255ab84c" providerId="LiveId" clId="{16A4E4E3-8213-4AFF-9A21-3F99CB9D024A}" dt="2026-02-26T18:59:31.062" v="2632" actId="1076"/>
          <ac:picMkLst>
            <pc:docMk/>
            <pc:sldMk cId="3495961678" sldId="468"/>
            <ac:picMk id="13" creationId="{5AE0A137-C664-FB9F-56E7-6A1D804BDFBE}"/>
          </ac:picMkLst>
        </pc:picChg>
        <pc:picChg chg="add mod">
          <ac:chgData name="buzdugan artur" userId="1770a38c255ab84c" providerId="LiveId" clId="{16A4E4E3-8213-4AFF-9A21-3F99CB9D024A}" dt="2026-02-26T18:59:48.189" v="2634" actId="1076"/>
          <ac:picMkLst>
            <pc:docMk/>
            <pc:sldMk cId="3495961678" sldId="468"/>
            <ac:picMk id="14" creationId="{6CC81DFD-AB47-EDB6-E03E-2771B5604943}"/>
          </ac:picMkLst>
        </pc:picChg>
      </pc:sldChg>
      <pc:sldChg chg="addSp delSp modSp new mod">
        <pc:chgData name="buzdugan artur" userId="1770a38c255ab84c" providerId="LiveId" clId="{16A4E4E3-8213-4AFF-9A21-3F99CB9D024A}" dt="2026-02-26T18:57:46.146" v="2624" actId="6549"/>
        <pc:sldMkLst>
          <pc:docMk/>
          <pc:sldMk cId="2958321362" sldId="469"/>
        </pc:sldMkLst>
        <pc:spChg chg="mod">
          <ac:chgData name="buzdugan artur" userId="1770a38c255ab84c" providerId="LiveId" clId="{16A4E4E3-8213-4AFF-9A21-3F99CB9D024A}" dt="2026-02-26T18:51:49.522" v="2484" actId="122"/>
          <ac:spMkLst>
            <pc:docMk/>
            <pc:sldMk cId="2958321362" sldId="469"/>
            <ac:spMk id="2" creationId="{92B26114-AC54-13D5-38CB-4C3179D462B0}"/>
          </ac:spMkLst>
        </pc:spChg>
        <pc:spChg chg="mod">
          <ac:chgData name="buzdugan artur" userId="1770a38c255ab84c" providerId="LiveId" clId="{16A4E4E3-8213-4AFF-9A21-3F99CB9D024A}" dt="2026-02-26T18:57:46.146" v="2624" actId="6549"/>
          <ac:spMkLst>
            <pc:docMk/>
            <pc:sldMk cId="2958321362" sldId="469"/>
            <ac:spMk id="3" creationId="{2A992661-2B59-D601-422A-77858A1E7D0D}"/>
          </ac:spMkLst>
        </pc:spChg>
        <pc:spChg chg="del mod">
          <ac:chgData name="buzdugan artur" userId="1770a38c255ab84c" providerId="LiveId" clId="{16A4E4E3-8213-4AFF-9A21-3F99CB9D024A}" dt="2026-02-26T18:56:24.241" v="2581" actId="478"/>
          <ac:spMkLst>
            <pc:docMk/>
            <pc:sldMk cId="2958321362" sldId="469"/>
            <ac:spMk id="5" creationId="{BEB7636E-A59F-2306-ED49-452A13257759}"/>
          </ac:spMkLst>
        </pc:spChg>
        <pc:picChg chg="add mod">
          <ac:chgData name="buzdugan artur" userId="1770a38c255ab84c" providerId="LiveId" clId="{16A4E4E3-8213-4AFF-9A21-3F99CB9D024A}" dt="2026-02-26T18:54:45.236" v="2529" actId="1076"/>
          <ac:picMkLst>
            <pc:docMk/>
            <pc:sldMk cId="2958321362" sldId="469"/>
            <ac:picMk id="8" creationId="{9033D016-EAE3-A7AC-A802-9FB79728090E}"/>
          </ac:picMkLst>
        </pc:picChg>
        <pc:picChg chg="add mod">
          <ac:chgData name="buzdugan artur" userId="1770a38c255ab84c" providerId="LiveId" clId="{16A4E4E3-8213-4AFF-9A21-3F99CB9D024A}" dt="2026-02-26T18:53:38.191" v="2502" actId="1076"/>
          <ac:picMkLst>
            <pc:docMk/>
            <pc:sldMk cId="2958321362" sldId="469"/>
            <ac:picMk id="10" creationId="{3CFA110E-F8E3-4762-C943-D5BE62427D78}"/>
          </ac:picMkLst>
        </pc:picChg>
      </pc:sldChg>
      <pc:sldChg chg="addSp delSp modSp new mod">
        <pc:chgData name="buzdugan artur" userId="1770a38c255ab84c" providerId="LiveId" clId="{16A4E4E3-8213-4AFF-9A21-3F99CB9D024A}" dt="2026-02-26T19:34:40.941" v="3509" actId="1076"/>
        <pc:sldMkLst>
          <pc:docMk/>
          <pc:sldMk cId="3326799926" sldId="470"/>
        </pc:sldMkLst>
        <pc:spChg chg="mod">
          <ac:chgData name="buzdugan artur" userId="1770a38c255ab84c" providerId="LiveId" clId="{16A4E4E3-8213-4AFF-9A21-3F99CB9D024A}" dt="2026-02-26T19:01:48.201" v="2683" actId="20577"/>
          <ac:spMkLst>
            <pc:docMk/>
            <pc:sldMk cId="3326799926" sldId="470"/>
            <ac:spMk id="2" creationId="{F7B4526A-B7CD-9532-B4E9-B60AB466F59A}"/>
          </ac:spMkLst>
        </pc:spChg>
        <pc:spChg chg="mod">
          <ac:chgData name="buzdugan artur" userId="1770a38c255ab84c" providerId="LiveId" clId="{16A4E4E3-8213-4AFF-9A21-3F99CB9D024A}" dt="2026-02-26T19:33:53.550" v="3503" actId="6549"/>
          <ac:spMkLst>
            <pc:docMk/>
            <pc:sldMk cId="3326799926" sldId="470"/>
            <ac:spMk id="3" creationId="{03B647A2-F48D-8B35-09F5-BFEE2647EDFB}"/>
          </ac:spMkLst>
        </pc:spChg>
        <pc:spChg chg="del">
          <ac:chgData name="buzdugan artur" userId="1770a38c255ab84c" providerId="LiveId" clId="{16A4E4E3-8213-4AFF-9A21-3F99CB9D024A}" dt="2026-02-26T19:06:34.232" v="2833" actId="478"/>
          <ac:spMkLst>
            <pc:docMk/>
            <pc:sldMk cId="3326799926" sldId="470"/>
            <ac:spMk id="5" creationId="{15C38EE4-9150-5CE6-27A8-8CA5DE3F9363}"/>
          </ac:spMkLst>
        </pc:spChg>
        <pc:picChg chg="add mod">
          <ac:chgData name="buzdugan artur" userId="1770a38c255ab84c" providerId="LiveId" clId="{16A4E4E3-8213-4AFF-9A21-3F99CB9D024A}" dt="2026-02-26T19:34:40.941" v="3509" actId="1076"/>
          <ac:picMkLst>
            <pc:docMk/>
            <pc:sldMk cId="3326799926" sldId="470"/>
            <ac:picMk id="8" creationId="{12C4045C-E66B-C0FD-3CE1-5A4A5E69BC0A}"/>
          </ac:picMkLst>
        </pc:picChg>
        <pc:picChg chg="add mod">
          <ac:chgData name="buzdugan artur" userId="1770a38c255ab84c" providerId="LiveId" clId="{16A4E4E3-8213-4AFF-9A21-3F99CB9D024A}" dt="2026-02-26T19:05:39.776" v="2757" actId="1076"/>
          <ac:picMkLst>
            <pc:docMk/>
            <pc:sldMk cId="3326799926" sldId="470"/>
            <ac:picMk id="10" creationId="{10A88C1A-DC2C-6BD0-9DAB-E47051FC0D47}"/>
          </ac:picMkLst>
        </pc:picChg>
      </pc:sldChg>
      <pc:sldChg chg="addSp modSp new mod">
        <pc:chgData name="buzdugan artur" userId="1770a38c255ab84c" providerId="LiveId" clId="{16A4E4E3-8213-4AFF-9A21-3F99CB9D024A}" dt="2026-02-26T19:17:12.599" v="3470" actId="20577"/>
        <pc:sldMkLst>
          <pc:docMk/>
          <pc:sldMk cId="2445721167" sldId="471"/>
        </pc:sldMkLst>
        <pc:spChg chg="mod">
          <ac:chgData name="buzdugan artur" userId="1770a38c255ab84c" providerId="LiveId" clId="{16A4E4E3-8213-4AFF-9A21-3F99CB9D024A}" dt="2026-02-26T19:07:48.092" v="2891" actId="122"/>
          <ac:spMkLst>
            <pc:docMk/>
            <pc:sldMk cId="2445721167" sldId="471"/>
            <ac:spMk id="2" creationId="{DD925C08-6DB7-25CA-55CD-54D5E7E4BB7E}"/>
          </ac:spMkLst>
        </pc:spChg>
        <pc:spChg chg="mod">
          <ac:chgData name="buzdugan artur" userId="1770a38c255ab84c" providerId="LiveId" clId="{16A4E4E3-8213-4AFF-9A21-3F99CB9D024A}" dt="2026-02-26T19:17:12.599" v="3470" actId="20577"/>
          <ac:spMkLst>
            <pc:docMk/>
            <pc:sldMk cId="2445721167" sldId="471"/>
            <ac:spMk id="3" creationId="{F22AEB75-F015-D00D-A90D-C63BB42AF103}"/>
          </ac:spMkLst>
        </pc:spChg>
        <pc:spChg chg="mod">
          <ac:chgData name="buzdugan artur" userId="1770a38c255ab84c" providerId="LiveId" clId="{16A4E4E3-8213-4AFF-9A21-3F99CB9D024A}" dt="2026-02-26T19:13:38.937" v="3390" actId="6549"/>
          <ac:spMkLst>
            <pc:docMk/>
            <pc:sldMk cId="2445721167" sldId="471"/>
            <ac:spMk id="5" creationId="{72026E67-E56D-7BBF-A487-FDC2C799B809}"/>
          </ac:spMkLst>
        </pc:spChg>
        <pc:picChg chg="add mod">
          <ac:chgData name="buzdugan artur" userId="1770a38c255ab84c" providerId="LiveId" clId="{16A4E4E3-8213-4AFF-9A21-3F99CB9D024A}" dt="2026-02-26T19:09:59.323" v="3135" actId="1076"/>
          <ac:picMkLst>
            <pc:docMk/>
            <pc:sldMk cId="2445721167" sldId="471"/>
            <ac:picMk id="8" creationId="{C3BA2B8D-1969-49B8-3560-A5F201F1A85A}"/>
          </ac:picMkLst>
        </pc:picChg>
        <pc:picChg chg="add mod">
          <ac:chgData name="buzdugan artur" userId="1770a38c255ab84c" providerId="LiveId" clId="{16A4E4E3-8213-4AFF-9A21-3F99CB9D024A}" dt="2026-02-26T19:14:41.337" v="3391" actId="1076"/>
          <ac:picMkLst>
            <pc:docMk/>
            <pc:sldMk cId="2445721167" sldId="471"/>
            <ac:picMk id="10" creationId="{297E5162-F5CF-8B96-E879-2A7A1AA2B97E}"/>
          </ac:picMkLst>
        </pc:picChg>
      </pc:sldChg>
      <pc:sldChg chg="addSp modSp new mod">
        <pc:chgData name="buzdugan artur" userId="1770a38c255ab84c" providerId="LiveId" clId="{16A4E4E3-8213-4AFF-9A21-3F99CB9D024A}" dt="2026-02-26T19:46:24.701" v="4129" actId="6549"/>
        <pc:sldMkLst>
          <pc:docMk/>
          <pc:sldMk cId="1110650620" sldId="472"/>
        </pc:sldMkLst>
        <pc:spChg chg="mod">
          <ac:chgData name="buzdugan artur" userId="1770a38c255ab84c" providerId="LiveId" clId="{16A4E4E3-8213-4AFF-9A21-3F99CB9D024A}" dt="2026-02-26T19:46:24.701" v="4129" actId="6549"/>
          <ac:spMkLst>
            <pc:docMk/>
            <pc:sldMk cId="1110650620" sldId="472"/>
            <ac:spMk id="3" creationId="{D0E8523E-AFFF-0F13-5893-06B1B8786F23}"/>
          </ac:spMkLst>
        </pc:spChg>
        <pc:spChg chg="mod">
          <ac:chgData name="buzdugan artur" userId="1770a38c255ab84c" providerId="LiveId" clId="{16A4E4E3-8213-4AFF-9A21-3F99CB9D024A}" dt="2026-02-26T19:41:08.750" v="3873" actId="6549"/>
          <ac:spMkLst>
            <pc:docMk/>
            <pc:sldMk cId="1110650620" sldId="472"/>
            <ac:spMk id="5" creationId="{8412E4A7-7941-6F53-707F-75C177794604}"/>
          </ac:spMkLst>
        </pc:spChg>
        <pc:picChg chg="add mod">
          <ac:chgData name="buzdugan artur" userId="1770a38c255ab84c" providerId="LiveId" clId="{16A4E4E3-8213-4AFF-9A21-3F99CB9D024A}" dt="2026-02-26T19:35:01.250" v="3511" actId="1076"/>
          <ac:picMkLst>
            <pc:docMk/>
            <pc:sldMk cId="1110650620" sldId="472"/>
            <ac:picMk id="7" creationId="{CCF787BA-52A3-B034-2F42-BCA62C40A108}"/>
          </ac:picMkLst>
        </pc:picChg>
      </pc:sldChg>
      <pc:sldChg chg="addSp delSp modSp new mod delAnim modAnim">
        <pc:chgData name="buzdugan artur" userId="1770a38c255ab84c" providerId="LiveId" clId="{16A4E4E3-8213-4AFF-9A21-3F99CB9D024A}" dt="2026-02-26T19:50:06.869" v="4183" actId="478"/>
        <pc:sldMkLst>
          <pc:docMk/>
          <pc:sldMk cId="1769587735" sldId="473"/>
        </pc:sldMkLst>
        <pc:spChg chg="mod">
          <ac:chgData name="buzdugan artur" userId="1770a38c255ab84c" providerId="LiveId" clId="{16A4E4E3-8213-4AFF-9A21-3F99CB9D024A}" dt="2026-02-26T19:46:56.355" v="4166" actId="20577"/>
          <ac:spMkLst>
            <pc:docMk/>
            <pc:sldMk cId="1769587735" sldId="473"/>
            <ac:spMk id="2" creationId="{44CCFBFB-4D72-90E1-A225-5F909F26E870}"/>
          </ac:spMkLst>
        </pc:spChg>
        <pc:spChg chg="mod">
          <ac:chgData name="buzdugan artur" userId="1770a38c255ab84c" providerId="LiveId" clId="{16A4E4E3-8213-4AFF-9A21-3F99CB9D024A}" dt="2026-02-26T19:48:52.828" v="4181" actId="20577"/>
          <ac:spMkLst>
            <pc:docMk/>
            <pc:sldMk cId="1769587735" sldId="473"/>
            <ac:spMk id="3" creationId="{C1B5AD70-BD7D-F377-8C53-7EAD3D7C2488}"/>
          </ac:spMkLst>
        </pc:spChg>
        <pc:spChg chg="mod">
          <ac:chgData name="buzdugan artur" userId="1770a38c255ab84c" providerId="LiveId" clId="{16A4E4E3-8213-4AFF-9A21-3F99CB9D024A}" dt="2026-02-26T19:43:47.295" v="3937" actId="6549"/>
          <ac:spMkLst>
            <pc:docMk/>
            <pc:sldMk cId="1769587735" sldId="473"/>
            <ac:spMk id="5" creationId="{42A33159-7BC6-D73B-8044-0F765F771609}"/>
          </ac:spMkLst>
        </pc:spChg>
        <pc:picChg chg="add del mod">
          <ac:chgData name="buzdugan artur" userId="1770a38c255ab84c" providerId="LiveId" clId="{16A4E4E3-8213-4AFF-9A21-3F99CB9D024A}" dt="2026-02-26T19:50:06.869" v="4183" actId="478"/>
          <ac:picMkLst>
            <pc:docMk/>
            <pc:sldMk cId="1769587735" sldId="473"/>
            <ac:picMk id="7" creationId="{3EB727A6-0B39-52BE-5882-F3CCA6FEB439}"/>
          </ac:picMkLst>
        </pc:picChg>
      </pc:sldChg>
      <pc:sldChg chg="modSp new mod">
        <pc:chgData name="buzdugan artur" userId="1770a38c255ab84c" providerId="LiveId" clId="{16A4E4E3-8213-4AFF-9A21-3F99CB9D024A}" dt="2026-02-26T20:05:18.545" v="4194" actId="20577"/>
        <pc:sldMkLst>
          <pc:docMk/>
          <pc:sldMk cId="3173013066" sldId="474"/>
        </pc:sldMkLst>
        <pc:spChg chg="mod">
          <ac:chgData name="buzdugan artur" userId="1770a38c255ab84c" providerId="LiveId" clId="{16A4E4E3-8213-4AFF-9A21-3F99CB9D024A}" dt="2026-02-26T20:05:18.545" v="4194" actId="20577"/>
          <ac:spMkLst>
            <pc:docMk/>
            <pc:sldMk cId="3173013066" sldId="474"/>
            <ac:spMk id="3" creationId="{7092ADE5-D166-5CAA-FE14-03F5E4DEB99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atin typeface="Times New Roman" pitchFamily="18" charset="0"/>
              </a:defRPr>
            </a:lvl1pPr>
          </a:lstStyle>
          <a:p>
            <a:pPr>
              <a:defRPr/>
            </a:pPr>
            <a:r>
              <a:rPr lang="en-US" altLang="zh-CN"/>
              <a:t>Microelectronic Circuits Zhou Lingling</a:t>
            </a:r>
            <a:endParaRPr lang="zh-CN" altLang="en-US"/>
          </a:p>
        </p:txBody>
      </p:sp>
      <p:sp>
        <p:nvSpPr>
          <p:cNvPr id="120835"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atin typeface="Times New Roman" pitchFamily="18" charset="0"/>
              </a:defRPr>
            </a:lvl1pPr>
          </a:lstStyle>
          <a:p>
            <a:pPr>
              <a:defRPr/>
            </a:pPr>
            <a:endParaRPr lang="en-US" altLang="zh-CN"/>
          </a:p>
        </p:txBody>
      </p:sp>
      <p:sp>
        <p:nvSpPr>
          <p:cNvPr id="120836"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atin typeface="Times New Roman" pitchFamily="18" charset="0"/>
              </a:defRPr>
            </a:lvl1pPr>
          </a:lstStyle>
          <a:p>
            <a:pPr>
              <a:defRPr/>
            </a:pPr>
            <a:endParaRPr lang="en-US" altLang="zh-CN"/>
          </a:p>
        </p:txBody>
      </p:sp>
      <p:sp>
        <p:nvSpPr>
          <p:cNvPr id="120837"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atin typeface="Times New Roman" panose="02020603050405020304" pitchFamily="18" charset="0"/>
              </a:defRPr>
            </a:lvl1pPr>
          </a:lstStyle>
          <a:p>
            <a:pPr>
              <a:defRPr/>
            </a:pPr>
            <a:fld id="{C210ABA4-D98A-4655-8B2E-FFC2EF0F2595}" type="slidenum">
              <a:rPr lang="zh-CN" altLang="en-US"/>
              <a:pPr>
                <a:defRPr/>
              </a:pPr>
              <a:t>‹#›</a:t>
            </a:fld>
            <a:endParaRPr lang="en-US" altLang="zh-CN"/>
          </a:p>
        </p:txBody>
      </p:sp>
    </p:spTree>
    <p:extLst>
      <p:ext uri="{BB962C8B-B14F-4D97-AF65-F5344CB8AC3E}">
        <p14:creationId xmlns:p14="http://schemas.microsoft.com/office/powerpoint/2010/main" val="2934365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atin typeface="Times New Roman" pitchFamily="18" charset="0"/>
              </a:defRPr>
            </a:lvl1pPr>
          </a:lstStyle>
          <a:p>
            <a:pPr>
              <a:defRPr/>
            </a:pPr>
            <a:r>
              <a:rPr lang="en-US" altLang="zh-CN"/>
              <a:t>Microelectronic Circuits Zhou Lingling</a:t>
            </a:r>
            <a:endParaRPr lang="zh-CN" altLang="en-US"/>
          </a:p>
        </p:txBody>
      </p:sp>
      <p:sp>
        <p:nvSpPr>
          <p:cNvPr id="118787"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atin typeface="Times New Roman" pitchFamily="18" charset="0"/>
              </a:defRPr>
            </a:lvl1pPr>
          </a:lstStyle>
          <a:p>
            <a:pPr>
              <a:defRPr/>
            </a:pPr>
            <a:endParaRPr lang="en-US" altLang="zh-CN"/>
          </a:p>
        </p:txBody>
      </p:sp>
      <p:sp>
        <p:nvSpPr>
          <p:cNvPr id="307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789"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118790"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atin typeface="Times New Roman" pitchFamily="18" charset="0"/>
              </a:defRPr>
            </a:lvl1pPr>
          </a:lstStyle>
          <a:p>
            <a:pPr>
              <a:defRPr/>
            </a:pPr>
            <a:endParaRPr lang="en-US" altLang="zh-CN"/>
          </a:p>
        </p:txBody>
      </p:sp>
      <p:sp>
        <p:nvSpPr>
          <p:cNvPr id="118791"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atin typeface="Times New Roman" panose="02020603050405020304" pitchFamily="18" charset="0"/>
              </a:defRPr>
            </a:lvl1pPr>
          </a:lstStyle>
          <a:p>
            <a:pPr>
              <a:defRPr/>
            </a:pPr>
            <a:fld id="{ED24C084-1657-4076-B587-F6FB87460C54}" type="slidenum">
              <a:rPr lang="zh-CN" altLang="en-US"/>
              <a:pPr>
                <a:defRPr/>
              </a:pPr>
              <a:t>‹#›</a:t>
            </a:fld>
            <a:endParaRPr lang="en-US" altLang="zh-CN"/>
          </a:p>
        </p:txBody>
      </p:sp>
    </p:spTree>
    <p:extLst>
      <p:ext uri="{BB962C8B-B14F-4D97-AF65-F5344CB8AC3E}">
        <p14:creationId xmlns:p14="http://schemas.microsoft.com/office/powerpoint/2010/main" val="2967815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5860 w 4917"/>
                <a:gd name="T3" fmla="*/ 0 h 1000"/>
                <a:gd name="T4" fmla="*/ 6524 w 4917"/>
                <a:gd name="T5" fmla="*/ 664 h 1000"/>
                <a:gd name="T6" fmla="*/ 5861 w 4917"/>
                <a:gd name="T7" fmla="*/ 1327 h 1000"/>
                <a:gd name="T8" fmla="*/ 0 w 4917"/>
                <a:gd name="T9" fmla="*/ 1327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o-RO"/>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endParaRPr lang="ro-RO"/>
            </a:p>
          </p:txBody>
        </p:sp>
      </p:grpSp>
      <p:pic>
        <p:nvPicPr>
          <p:cNvPr id="9" name="Picture 12" descr="上海交通大学"/>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77050" y="6191250"/>
            <a:ext cx="22669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7" name="Rectangle 7"/>
          <p:cNvSpPr>
            <a:spLocks noGrp="1" noChangeArrowheads="1"/>
          </p:cNvSpPr>
          <p:nvPr>
            <p:ph type="ctrTitle"/>
          </p:nvPr>
        </p:nvSpPr>
        <p:spPr>
          <a:xfrm>
            <a:off x="228600" y="1427163"/>
            <a:ext cx="8077200" cy="1609725"/>
          </a:xfrm>
        </p:spPr>
        <p:txBody>
          <a:bodyPr/>
          <a:lstStyle>
            <a:lvl1pPr>
              <a:defRPr sz="4600"/>
            </a:lvl1pPr>
          </a:lstStyle>
          <a:p>
            <a:r>
              <a:rPr lang="zh-CN" altLang="en-US"/>
              <a:t>单击此处编辑母版标题样式</a:t>
            </a:r>
          </a:p>
        </p:txBody>
      </p:sp>
      <p:sp>
        <p:nvSpPr>
          <p:cNvPr id="22528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zh-CN" altLang="en-US"/>
              <a:t>单击此处编辑母版副标题样式</a:t>
            </a:r>
          </a:p>
        </p:txBody>
      </p:sp>
      <p:sp>
        <p:nvSpPr>
          <p:cNvPr id="10" name="Rectangle 10"/>
          <p:cNvSpPr>
            <a:spLocks noGrp="1" noChangeArrowheads="1"/>
          </p:cNvSpPr>
          <p:nvPr>
            <p:ph type="ftr" sz="quarter" idx="10"/>
          </p:nvPr>
        </p:nvSpPr>
        <p:spPr>
          <a:xfrm>
            <a:off x="3124200" y="6253163"/>
            <a:ext cx="2895600" cy="457200"/>
          </a:xfrm>
        </p:spPr>
        <p:txBody>
          <a:bodyPr/>
          <a:lstStyle>
            <a:lvl1pPr>
              <a:defRPr/>
            </a:lvl1pPr>
          </a:lstStyle>
          <a:p>
            <a:pPr>
              <a:defRPr/>
            </a:pPr>
            <a:r>
              <a:rPr lang="en-US" altLang="zh-CN"/>
              <a:t>SJTU       J. Chen</a:t>
            </a:r>
          </a:p>
        </p:txBody>
      </p:sp>
      <p:sp>
        <p:nvSpPr>
          <p:cNvPr id="11" name="Rectangle 11"/>
          <p:cNvSpPr>
            <a:spLocks noGrp="1" noChangeArrowheads="1"/>
          </p:cNvSpPr>
          <p:nvPr>
            <p:ph type="sldNum" sz="quarter" idx="11"/>
          </p:nvPr>
        </p:nvSpPr>
        <p:spPr>
          <a:xfrm>
            <a:off x="6553200" y="6248400"/>
            <a:ext cx="2133600" cy="471488"/>
          </a:xfrm>
        </p:spPr>
        <p:txBody>
          <a:bodyPr/>
          <a:lstStyle>
            <a:lvl1pPr>
              <a:defRPr/>
            </a:lvl1pPr>
          </a:lstStyle>
          <a:p>
            <a:pPr>
              <a:defRPr/>
            </a:pPr>
            <a:fld id="{FF21CBF7-DD18-41A4-A7A9-5ADA3E24C1BE}" type="slidenum">
              <a:rPr lang="zh-CN" altLang="en-US"/>
              <a:pPr>
                <a:defRPr/>
              </a:pPr>
              <a:t>‹#›</a:t>
            </a:fld>
            <a:endParaRPr lang="en-US" altLang="zh-CN"/>
          </a:p>
        </p:txBody>
      </p:sp>
      <p:sp>
        <p:nvSpPr>
          <p:cNvPr id="12" name="Rectangle 13"/>
          <p:cNvSpPr>
            <a:spLocks noGrp="1" noChangeArrowheads="1"/>
          </p:cNvSpPr>
          <p:nvPr>
            <p:ph type="dt" sz="half" idx="12"/>
          </p:nvPr>
        </p:nvSpPr>
        <p:spPr>
          <a:xfrm>
            <a:off x="457200" y="6248400"/>
            <a:ext cx="2133600" cy="457200"/>
          </a:xfrm>
        </p:spPr>
        <p:txBody>
          <a:bodyPr/>
          <a:lstStyle>
            <a:lvl1pPr>
              <a:defRPr/>
            </a:lvl1pPr>
          </a:lstStyle>
          <a:p>
            <a:pPr>
              <a:defRPr/>
            </a:pPr>
            <a:fld id="{16275B6E-E95E-4DA2-B8DD-966CAFD337F7}" type="datetime1">
              <a:rPr lang="zh-CN" altLang="en-US"/>
              <a:pPr>
                <a:defRPr/>
              </a:pPr>
              <a:t>2026/2/28</a:t>
            </a:fld>
            <a:endParaRPr lang="en-US" altLang="zh-CN"/>
          </a:p>
        </p:txBody>
      </p:sp>
    </p:spTree>
    <p:extLst>
      <p:ext uri="{BB962C8B-B14F-4D97-AF65-F5344CB8AC3E}">
        <p14:creationId xmlns:p14="http://schemas.microsoft.com/office/powerpoint/2010/main" val="3024380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8"/>
          <p:cNvSpPr>
            <a:spLocks noGrp="1" noChangeArrowheads="1"/>
          </p:cNvSpPr>
          <p:nvPr>
            <p:ph type="dt" sz="half" idx="10"/>
          </p:nvPr>
        </p:nvSpPr>
        <p:spPr>
          <a:ln/>
        </p:spPr>
        <p:txBody>
          <a:bodyPr/>
          <a:lstStyle>
            <a:lvl1pPr>
              <a:defRPr/>
            </a:lvl1pPr>
          </a:lstStyle>
          <a:p>
            <a:pPr>
              <a:defRPr/>
            </a:pPr>
            <a:fld id="{932BA35A-0EA9-44D4-81D3-0105E2942420}" type="datetime1">
              <a:rPr lang="zh-CN" altLang="en-US"/>
              <a:pPr>
                <a:defRPr/>
              </a:pPr>
              <a:t>2026/2/28</a:t>
            </a:fld>
            <a:endParaRPr lang="en-US" altLang="zh-CN"/>
          </a:p>
        </p:txBody>
      </p:sp>
      <p:sp>
        <p:nvSpPr>
          <p:cNvPr id="5"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6" name="Rectangle 10"/>
          <p:cNvSpPr>
            <a:spLocks noGrp="1" noChangeArrowheads="1"/>
          </p:cNvSpPr>
          <p:nvPr>
            <p:ph type="sldNum" sz="quarter" idx="12"/>
          </p:nvPr>
        </p:nvSpPr>
        <p:spPr>
          <a:ln/>
        </p:spPr>
        <p:txBody>
          <a:bodyPr/>
          <a:lstStyle>
            <a:lvl1pPr>
              <a:defRPr/>
            </a:lvl1pPr>
          </a:lstStyle>
          <a:p>
            <a:pPr>
              <a:defRPr/>
            </a:pPr>
            <a:fld id="{DCEDFF02-7F76-418C-9EF1-BABE2BA8E10B}" type="slidenum">
              <a:rPr lang="zh-CN" altLang="en-US"/>
              <a:pPr>
                <a:defRPr/>
              </a:pPr>
              <a:t>‹#›</a:t>
            </a:fld>
            <a:endParaRPr lang="en-US" altLang="zh-CN"/>
          </a:p>
        </p:txBody>
      </p:sp>
    </p:spTree>
    <p:extLst>
      <p:ext uri="{BB962C8B-B14F-4D97-AF65-F5344CB8AC3E}">
        <p14:creationId xmlns:p14="http://schemas.microsoft.com/office/powerpoint/2010/main" val="807383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1800" y="101600"/>
            <a:ext cx="2193925" cy="61976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95263" y="101600"/>
            <a:ext cx="6434137" cy="61976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8"/>
          <p:cNvSpPr>
            <a:spLocks noGrp="1" noChangeArrowheads="1"/>
          </p:cNvSpPr>
          <p:nvPr>
            <p:ph type="dt" sz="half" idx="10"/>
          </p:nvPr>
        </p:nvSpPr>
        <p:spPr>
          <a:ln/>
        </p:spPr>
        <p:txBody>
          <a:bodyPr/>
          <a:lstStyle>
            <a:lvl1pPr>
              <a:defRPr/>
            </a:lvl1pPr>
          </a:lstStyle>
          <a:p>
            <a:pPr>
              <a:defRPr/>
            </a:pPr>
            <a:fld id="{A6755D58-C5D5-4513-A3B8-9660971618BA}" type="datetime1">
              <a:rPr lang="zh-CN" altLang="en-US"/>
              <a:pPr>
                <a:defRPr/>
              </a:pPr>
              <a:t>2026/2/28</a:t>
            </a:fld>
            <a:endParaRPr lang="en-US" altLang="zh-CN"/>
          </a:p>
        </p:txBody>
      </p:sp>
      <p:sp>
        <p:nvSpPr>
          <p:cNvPr id="5"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6" name="Rectangle 10"/>
          <p:cNvSpPr>
            <a:spLocks noGrp="1" noChangeArrowheads="1"/>
          </p:cNvSpPr>
          <p:nvPr>
            <p:ph type="sldNum" sz="quarter" idx="12"/>
          </p:nvPr>
        </p:nvSpPr>
        <p:spPr>
          <a:ln/>
        </p:spPr>
        <p:txBody>
          <a:bodyPr/>
          <a:lstStyle>
            <a:lvl1pPr>
              <a:defRPr/>
            </a:lvl1pPr>
          </a:lstStyle>
          <a:p>
            <a:pPr>
              <a:defRPr/>
            </a:pPr>
            <a:fld id="{F336B1DA-259A-4A14-B93B-6D5C5D259F1E}" type="slidenum">
              <a:rPr lang="zh-CN" altLang="en-US"/>
              <a:pPr>
                <a:defRPr/>
              </a:pPr>
              <a:t>‹#›</a:t>
            </a:fld>
            <a:endParaRPr lang="en-US" altLang="zh-CN"/>
          </a:p>
        </p:txBody>
      </p:sp>
    </p:spTree>
    <p:extLst>
      <p:ext uri="{BB962C8B-B14F-4D97-AF65-F5344CB8AC3E}">
        <p14:creationId xmlns:p14="http://schemas.microsoft.com/office/powerpoint/2010/main" val="608423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95263" y="101600"/>
            <a:ext cx="8015287" cy="857250"/>
          </a:xfrm>
        </p:spPr>
        <p:txBody>
          <a:bodyPr/>
          <a:lstStyle/>
          <a:p>
            <a:r>
              <a:rPr lang="zh-CN" altLang="en-US"/>
              <a:t>单击此处编辑母版标题样式</a:t>
            </a:r>
          </a:p>
        </p:txBody>
      </p:sp>
      <p:sp>
        <p:nvSpPr>
          <p:cNvPr id="3" name="文本占位符 2"/>
          <p:cNvSpPr>
            <a:spLocks noGrp="1"/>
          </p:cNvSpPr>
          <p:nvPr>
            <p:ph type="body" sz="half" idx="1"/>
          </p:nvPr>
        </p:nvSpPr>
        <p:spPr>
          <a:xfrm>
            <a:off x="288925" y="1409700"/>
            <a:ext cx="4267200" cy="48895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708525" y="1409700"/>
            <a:ext cx="4267200" cy="48895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8"/>
          <p:cNvSpPr>
            <a:spLocks noGrp="1" noChangeArrowheads="1"/>
          </p:cNvSpPr>
          <p:nvPr>
            <p:ph type="dt" sz="half" idx="10"/>
          </p:nvPr>
        </p:nvSpPr>
        <p:spPr>
          <a:ln/>
        </p:spPr>
        <p:txBody>
          <a:bodyPr/>
          <a:lstStyle>
            <a:lvl1pPr>
              <a:defRPr/>
            </a:lvl1pPr>
          </a:lstStyle>
          <a:p>
            <a:pPr>
              <a:defRPr/>
            </a:pPr>
            <a:fld id="{DD12C887-CBD0-4E65-8B72-8D17F0CDA2F5}" type="datetime1">
              <a:rPr lang="zh-CN" altLang="en-US"/>
              <a:pPr>
                <a:defRPr/>
              </a:pPr>
              <a:t>2026/2/28</a:t>
            </a:fld>
            <a:endParaRPr lang="en-US" altLang="zh-CN"/>
          </a:p>
        </p:txBody>
      </p:sp>
      <p:sp>
        <p:nvSpPr>
          <p:cNvPr id="6"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7" name="Rectangle 10"/>
          <p:cNvSpPr>
            <a:spLocks noGrp="1" noChangeArrowheads="1"/>
          </p:cNvSpPr>
          <p:nvPr>
            <p:ph type="sldNum" sz="quarter" idx="12"/>
          </p:nvPr>
        </p:nvSpPr>
        <p:spPr>
          <a:ln/>
        </p:spPr>
        <p:txBody>
          <a:bodyPr/>
          <a:lstStyle>
            <a:lvl1pPr>
              <a:defRPr/>
            </a:lvl1pPr>
          </a:lstStyle>
          <a:p>
            <a:pPr>
              <a:defRPr/>
            </a:pPr>
            <a:fld id="{7866543B-F90C-497E-AC7A-7A6C6124C47C}" type="slidenum">
              <a:rPr lang="zh-CN" altLang="en-US"/>
              <a:pPr>
                <a:defRPr/>
              </a:pPr>
              <a:t>‹#›</a:t>
            </a:fld>
            <a:endParaRPr lang="en-US" altLang="zh-CN"/>
          </a:p>
        </p:txBody>
      </p:sp>
    </p:spTree>
    <p:extLst>
      <p:ext uri="{BB962C8B-B14F-4D97-AF65-F5344CB8AC3E}">
        <p14:creationId xmlns:p14="http://schemas.microsoft.com/office/powerpoint/2010/main" val="444819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8"/>
          <p:cNvSpPr>
            <a:spLocks noGrp="1" noChangeArrowheads="1"/>
          </p:cNvSpPr>
          <p:nvPr>
            <p:ph type="dt" sz="half" idx="10"/>
          </p:nvPr>
        </p:nvSpPr>
        <p:spPr>
          <a:ln/>
        </p:spPr>
        <p:txBody>
          <a:bodyPr/>
          <a:lstStyle>
            <a:lvl1pPr>
              <a:defRPr/>
            </a:lvl1pPr>
          </a:lstStyle>
          <a:p>
            <a:pPr>
              <a:defRPr/>
            </a:pPr>
            <a:fld id="{EDF46041-23BD-4900-A684-5D2CB62CF712}" type="datetime1">
              <a:rPr lang="zh-CN" altLang="en-US"/>
              <a:pPr>
                <a:defRPr/>
              </a:pPr>
              <a:t>2026/2/28</a:t>
            </a:fld>
            <a:endParaRPr lang="en-US" altLang="zh-CN"/>
          </a:p>
        </p:txBody>
      </p:sp>
      <p:sp>
        <p:nvSpPr>
          <p:cNvPr id="5"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6" name="Rectangle 10"/>
          <p:cNvSpPr>
            <a:spLocks noGrp="1" noChangeArrowheads="1"/>
          </p:cNvSpPr>
          <p:nvPr>
            <p:ph type="sldNum" sz="quarter" idx="12"/>
          </p:nvPr>
        </p:nvSpPr>
        <p:spPr>
          <a:ln/>
        </p:spPr>
        <p:txBody>
          <a:bodyPr/>
          <a:lstStyle>
            <a:lvl1pPr>
              <a:defRPr/>
            </a:lvl1pPr>
          </a:lstStyle>
          <a:p>
            <a:pPr>
              <a:defRPr/>
            </a:pPr>
            <a:fld id="{6A376BE1-B17D-4FFF-B224-99B21EC59678}" type="slidenum">
              <a:rPr lang="zh-CN" altLang="en-US"/>
              <a:pPr>
                <a:defRPr/>
              </a:pPr>
              <a:t>‹#›</a:t>
            </a:fld>
            <a:endParaRPr lang="en-US" altLang="zh-CN"/>
          </a:p>
        </p:txBody>
      </p:sp>
    </p:spTree>
    <p:extLst>
      <p:ext uri="{BB962C8B-B14F-4D97-AF65-F5344CB8AC3E}">
        <p14:creationId xmlns:p14="http://schemas.microsoft.com/office/powerpoint/2010/main" val="3451972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8"/>
          <p:cNvSpPr>
            <a:spLocks noGrp="1" noChangeArrowheads="1"/>
          </p:cNvSpPr>
          <p:nvPr>
            <p:ph type="dt" sz="half" idx="10"/>
          </p:nvPr>
        </p:nvSpPr>
        <p:spPr>
          <a:ln/>
        </p:spPr>
        <p:txBody>
          <a:bodyPr/>
          <a:lstStyle>
            <a:lvl1pPr>
              <a:defRPr/>
            </a:lvl1pPr>
          </a:lstStyle>
          <a:p>
            <a:pPr>
              <a:defRPr/>
            </a:pPr>
            <a:fld id="{7BEFE435-1D04-4CAB-BA1E-E9CEC4549903}" type="datetime1">
              <a:rPr lang="zh-CN" altLang="en-US"/>
              <a:pPr>
                <a:defRPr/>
              </a:pPr>
              <a:t>2026/2/28</a:t>
            </a:fld>
            <a:endParaRPr lang="en-US" altLang="zh-CN"/>
          </a:p>
        </p:txBody>
      </p:sp>
      <p:sp>
        <p:nvSpPr>
          <p:cNvPr id="5"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6" name="Rectangle 10"/>
          <p:cNvSpPr>
            <a:spLocks noGrp="1" noChangeArrowheads="1"/>
          </p:cNvSpPr>
          <p:nvPr>
            <p:ph type="sldNum" sz="quarter" idx="12"/>
          </p:nvPr>
        </p:nvSpPr>
        <p:spPr>
          <a:ln/>
        </p:spPr>
        <p:txBody>
          <a:bodyPr/>
          <a:lstStyle>
            <a:lvl1pPr>
              <a:defRPr/>
            </a:lvl1pPr>
          </a:lstStyle>
          <a:p>
            <a:pPr>
              <a:defRPr/>
            </a:pPr>
            <a:fld id="{2FA808B8-8792-4C41-9768-EF19B2D96ED2}" type="slidenum">
              <a:rPr lang="zh-CN" altLang="en-US"/>
              <a:pPr>
                <a:defRPr/>
              </a:pPr>
              <a:t>‹#›</a:t>
            </a:fld>
            <a:endParaRPr lang="en-US" altLang="zh-CN"/>
          </a:p>
        </p:txBody>
      </p:sp>
    </p:spTree>
    <p:extLst>
      <p:ext uri="{BB962C8B-B14F-4D97-AF65-F5344CB8AC3E}">
        <p14:creationId xmlns:p14="http://schemas.microsoft.com/office/powerpoint/2010/main" val="1120664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288925" y="1409700"/>
            <a:ext cx="4267200" cy="488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708525" y="1409700"/>
            <a:ext cx="4267200" cy="488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8"/>
          <p:cNvSpPr>
            <a:spLocks noGrp="1" noChangeArrowheads="1"/>
          </p:cNvSpPr>
          <p:nvPr>
            <p:ph type="dt" sz="half" idx="10"/>
          </p:nvPr>
        </p:nvSpPr>
        <p:spPr>
          <a:ln/>
        </p:spPr>
        <p:txBody>
          <a:bodyPr/>
          <a:lstStyle>
            <a:lvl1pPr>
              <a:defRPr/>
            </a:lvl1pPr>
          </a:lstStyle>
          <a:p>
            <a:pPr>
              <a:defRPr/>
            </a:pPr>
            <a:fld id="{A7128DB9-68D3-4814-A9A2-8425C38651CB}" type="datetime1">
              <a:rPr lang="zh-CN" altLang="en-US"/>
              <a:pPr>
                <a:defRPr/>
              </a:pPr>
              <a:t>2026/2/28</a:t>
            </a:fld>
            <a:endParaRPr lang="en-US" altLang="zh-CN"/>
          </a:p>
        </p:txBody>
      </p:sp>
      <p:sp>
        <p:nvSpPr>
          <p:cNvPr id="6"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7" name="Rectangle 10"/>
          <p:cNvSpPr>
            <a:spLocks noGrp="1" noChangeArrowheads="1"/>
          </p:cNvSpPr>
          <p:nvPr>
            <p:ph type="sldNum" sz="quarter" idx="12"/>
          </p:nvPr>
        </p:nvSpPr>
        <p:spPr>
          <a:ln/>
        </p:spPr>
        <p:txBody>
          <a:bodyPr/>
          <a:lstStyle>
            <a:lvl1pPr>
              <a:defRPr/>
            </a:lvl1pPr>
          </a:lstStyle>
          <a:p>
            <a:pPr>
              <a:defRPr/>
            </a:pPr>
            <a:fld id="{D75EF37D-6404-4493-971B-FD0BC971F948}" type="slidenum">
              <a:rPr lang="zh-CN" altLang="en-US"/>
              <a:pPr>
                <a:defRPr/>
              </a:pPr>
              <a:t>‹#›</a:t>
            </a:fld>
            <a:endParaRPr lang="en-US" altLang="zh-CN"/>
          </a:p>
        </p:txBody>
      </p:sp>
    </p:spTree>
    <p:extLst>
      <p:ext uri="{BB962C8B-B14F-4D97-AF65-F5344CB8AC3E}">
        <p14:creationId xmlns:p14="http://schemas.microsoft.com/office/powerpoint/2010/main" val="3160800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8"/>
          <p:cNvSpPr>
            <a:spLocks noGrp="1" noChangeArrowheads="1"/>
          </p:cNvSpPr>
          <p:nvPr>
            <p:ph type="dt" sz="half" idx="10"/>
          </p:nvPr>
        </p:nvSpPr>
        <p:spPr>
          <a:ln/>
        </p:spPr>
        <p:txBody>
          <a:bodyPr/>
          <a:lstStyle>
            <a:lvl1pPr>
              <a:defRPr/>
            </a:lvl1pPr>
          </a:lstStyle>
          <a:p>
            <a:pPr>
              <a:defRPr/>
            </a:pPr>
            <a:fld id="{723DB00E-E973-4214-B2E6-F329043C2526}" type="datetime1">
              <a:rPr lang="zh-CN" altLang="en-US"/>
              <a:pPr>
                <a:defRPr/>
              </a:pPr>
              <a:t>2026/2/28</a:t>
            </a:fld>
            <a:endParaRPr lang="en-US" altLang="zh-CN"/>
          </a:p>
        </p:txBody>
      </p:sp>
      <p:sp>
        <p:nvSpPr>
          <p:cNvPr id="8"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9" name="Rectangle 10"/>
          <p:cNvSpPr>
            <a:spLocks noGrp="1" noChangeArrowheads="1"/>
          </p:cNvSpPr>
          <p:nvPr>
            <p:ph type="sldNum" sz="quarter" idx="12"/>
          </p:nvPr>
        </p:nvSpPr>
        <p:spPr>
          <a:ln/>
        </p:spPr>
        <p:txBody>
          <a:bodyPr/>
          <a:lstStyle>
            <a:lvl1pPr>
              <a:defRPr/>
            </a:lvl1pPr>
          </a:lstStyle>
          <a:p>
            <a:pPr>
              <a:defRPr/>
            </a:pPr>
            <a:fld id="{48F9D82F-5EA0-403C-AB8C-CE7FB4747A20}" type="slidenum">
              <a:rPr lang="zh-CN" altLang="en-US"/>
              <a:pPr>
                <a:defRPr/>
              </a:pPr>
              <a:t>‹#›</a:t>
            </a:fld>
            <a:endParaRPr lang="en-US" altLang="zh-CN"/>
          </a:p>
        </p:txBody>
      </p:sp>
    </p:spTree>
    <p:extLst>
      <p:ext uri="{BB962C8B-B14F-4D97-AF65-F5344CB8AC3E}">
        <p14:creationId xmlns:p14="http://schemas.microsoft.com/office/powerpoint/2010/main" val="3351578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8"/>
          <p:cNvSpPr>
            <a:spLocks noGrp="1" noChangeArrowheads="1"/>
          </p:cNvSpPr>
          <p:nvPr>
            <p:ph type="dt" sz="half" idx="10"/>
          </p:nvPr>
        </p:nvSpPr>
        <p:spPr>
          <a:ln/>
        </p:spPr>
        <p:txBody>
          <a:bodyPr/>
          <a:lstStyle>
            <a:lvl1pPr>
              <a:defRPr/>
            </a:lvl1pPr>
          </a:lstStyle>
          <a:p>
            <a:pPr>
              <a:defRPr/>
            </a:pPr>
            <a:fld id="{C386A118-80AE-4250-AE85-16E5F9E73A9C}" type="datetime1">
              <a:rPr lang="zh-CN" altLang="en-US"/>
              <a:pPr>
                <a:defRPr/>
              </a:pPr>
              <a:t>2026/2/28</a:t>
            </a:fld>
            <a:endParaRPr lang="en-US" altLang="zh-CN"/>
          </a:p>
        </p:txBody>
      </p:sp>
      <p:sp>
        <p:nvSpPr>
          <p:cNvPr id="4"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5" name="Rectangle 10"/>
          <p:cNvSpPr>
            <a:spLocks noGrp="1" noChangeArrowheads="1"/>
          </p:cNvSpPr>
          <p:nvPr>
            <p:ph type="sldNum" sz="quarter" idx="12"/>
          </p:nvPr>
        </p:nvSpPr>
        <p:spPr>
          <a:ln/>
        </p:spPr>
        <p:txBody>
          <a:bodyPr/>
          <a:lstStyle>
            <a:lvl1pPr>
              <a:defRPr/>
            </a:lvl1pPr>
          </a:lstStyle>
          <a:p>
            <a:pPr>
              <a:defRPr/>
            </a:pPr>
            <a:fld id="{4FC08F72-687F-45E9-9C07-229D2A58FCB0}" type="slidenum">
              <a:rPr lang="zh-CN" altLang="en-US"/>
              <a:pPr>
                <a:defRPr/>
              </a:pPr>
              <a:t>‹#›</a:t>
            </a:fld>
            <a:endParaRPr lang="en-US" altLang="zh-CN"/>
          </a:p>
        </p:txBody>
      </p:sp>
    </p:spTree>
    <p:extLst>
      <p:ext uri="{BB962C8B-B14F-4D97-AF65-F5344CB8AC3E}">
        <p14:creationId xmlns:p14="http://schemas.microsoft.com/office/powerpoint/2010/main" val="340263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29695532-AE6D-42F6-8232-39B24C1C7768}" type="datetime1">
              <a:rPr lang="zh-CN" altLang="en-US"/>
              <a:pPr>
                <a:defRPr/>
              </a:pPr>
              <a:t>2026/2/28</a:t>
            </a:fld>
            <a:endParaRPr lang="en-US" altLang="zh-CN"/>
          </a:p>
        </p:txBody>
      </p:sp>
      <p:sp>
        <p:nvSpPr>
          <p:cNvPr id="3"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4" name="Rectangle 10"/>
          <p:cNvSpPr>
            <a:spLocks noGrp="1" noChangeArrowheads="1"/>
          </p:cNvSpPr>
          <p:nvPr>
            <p:ph type="sldNum" sz="quarter" idx="12"/>
          </p:nvPr>
        </p:nvSpPr>
        <p:spPr>
          <a:ln/>
        </p:spPr>
        <p:txBody>
          <a:bodyPr/>
          <a:lstStyle>
            <a:lvl1pPr>
              <a:defRPr/>
            </a:lvl1pPr>
          </a:lstStyle>
          <a:p>
            <a:pPr>
              <a:defRPr/>
            </a:pPr>
            <a:fld id="{11033C4F-09B5-4C67-A2BE-A5C87D87D269}" type="slidenum">
              <a:rPr lang="zh-CN" altLang="en-US"/>
              <a:pPr>
                <a:defRPr/>
              </a:pPr>
              <a:t>‹#›</a:t>
            </a:fld>
            <a:endParaRPr lang="en-US" altLang="zh-CN"/>
          </a:p>
        </p:txBody>
      </p:sp>
    </p:spTree>
    <p:extLst>
      <p:ext uri="{BB962C8B-B14F-4D97-AF65-F5344CB8AC3E}">
        <p14:creationId xmlns:p14="http://schemas.microsoft.com/office/powerpoint/2010/main" val="685401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8"/>
          <p:cNvSpPr>
            <a:spLocks noGrp="1" noChangeArrowheads="1"/>
          </p:cNvSpPr>
          <p:nvPr>
            <p:ph type="dt" sz="half" idx="10"/>
          </p:nvPr>
        </p:nvSpPr>
        <p:spPr>
          <a:ln/>
        </p:spPr>
        <p:txBody>
          <a:bodyPr/>
          <a:lstStyle>
            <a:lvl1pPr>
              <a:defRPr/>
            </a:lvl1pPr>
          </a:lstStyle>
          <a:p>
            <a:pPr>
              <a:defRPr/>
            </a:pPr>
            <a:fld id="{789077E5-44B0-4CB0-9462-7824319B68DF}" type="datetime1">
              <a:rPr lang="zh-CN" altLang="en-US"/>
              <a:pPr>
                <a:defRPr/>
              </a:pPr>
              <a:t>2026/2/28</a:t>
            </a:fld>
            <a:endParaRPr lang="en-US" altLang="zh-CN"/>
          </a:p>
        </p:txBody>
      </p:sp>
      <p:sp>
        <p:nvSpPr>
          <p:cNvPr id="6"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7" name="Rectangle 10"/>
          <p:cNvSpPr>
            <a:spLocks noGrp="1" noChangeArrowheads="1"/>
          </p:cNvSpPr>
          <p:nvPr>
            <p:ph type="sldNum" sz="quarter" idx="12"/>
          </p:nvPr>
        </p:nvSpPr>
        <p:spPr>
          <a:ln/>
        </p:spPr>
        <p:txBody>
          <a:bodyPr/>
          <a:lstStyle>
            <a:lvl1pPr>
              <a:defRPr/>
            </a:lvl1pPr>
          </a:lstStyle>
          <a:p>
            <a:pPr>
              <a:defRPr/>
            </a:pPr>
            <a:fld id="{D08E4529-CD6D-493F-AED0-20F6EFC6565D}" type="slidenum">
              <a:rPr lang="zh-CN" altLang="en-US"/>
              <a:pPr>
                <a:defRPr/>
              </a:pPr>
              <a:t>‹#›</a:t>
            </a:fld>
            <a:endParaRPr lang="en-US" altLang="zh-CN"/>
          </a:p>
        </p:txBody>
      </p:sp>
    </p:spTree>
    <p:extLst>
      <p:ext uri="{BB962C8B-B14F-4D97-AF65-F5344CB8AC3E}">
        <p14:creationId xmlns:p14="http://schemas.microsoft.com/office/powerpoint/2010/main" val="227853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8"/>
          <p:cNvSpPr>
            <a:spLocks noGrp="1" noChangeArrowheads="1"/>
          </p:cNvSpPr>
          <p:nvPr>
            <p:ph type="dt" sz="half" idx="10"/>
          </p:nvPr>
        </p:nvSpPr>
        <p:spPr>
          <a:ln/>
        </p:spPr>
        <p:txBody>
          <a:bodyPr/>
          <a:lstStyle>
            <a:lvl1pPr>
              <a:defRPr/>
            </a:lvl1pPr>
          </a:lstStyle>
          <a:p>
            <a:pPr>
              <a:defRPr/>
            </a:pPr>
            <a:fld id="{1DF92985-8DED-4D2D-B91F-F1C7F57B6819}" type="datetime1">
              <a:rPr lang="zh-CN" altLang="en-US"/>
              <a:pPr>
                <a:defRPr/>
              </a:pPr>
              <a:t>2026/2/28</a:t>
            </a:fld>
            <a:endParaRPr lang="en-US" altLang="zh-CN"/>
          </a:p>
        </p:txBody>
      </p:sp>
      <p:sp>
        <p:nvSpPr>
          <p:cNvPr id="6"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7" name="Rectangle 10"/>
          <p:cNvSpPr>
            <a:spLocks noGrp="1" noChangeArrowheads="1"/>
          </p:cNvSpPr>
          <p:nvPr>
            <p:ph type="sldNum" sz="quarter" idx="12"/>
          </p:nvPr>
        </p:nvSpPr>
        <p:spPr>
          <a:ln/>
        </p:spPr>
        <p:txBody>
          <a:bodyPr/>
          <a:lstStyle>
            <a:lvl1pPr>
              <a:defRPr/>
            </a:lvl1pPr>
          </a:lstStyle>
          <a:p>
            <a:pPr>
              <a:defRPr/>
            </a:pPr>
            <a:fld id="{5547FD8F-7DE3-4E99-BB36-29B04AAA9B82}" type="slidenum">
              <a:rPr lang="zh-CN" altLang="en-US"/>
              <a:pPr>
                <a:defRPr/>
              </a:pPr>
              <a:t>‹#›</a:t>
            </a:fld>
            <a:endParaRPr lang="en-US" altLang="zh-CN"/>
          </a:p>
        </p:txBody>
      </p:sp>
    </p:spTree>
    <p:extLst>
      <p:ext uri="{BB962C8B-B14F-4D97-AF65-F5344CB8AC3E}">
        <p14:creationId xmlns:p14="http://schemas.microsoft.com/office/powerpoint/2010/main" val="2475309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E1C4">
            <a:alpha val="6000"/>
          </a:srgbClr>
        </a:solidFill>
        <a:effectLst/>
      </p:bgPr>
    </p:bg>
    <p:spTree>
      <p:nvGrpSpPr>
        <p:cNvPr id="1" name=""/>
        <p:cNvGrpSpPr/>
        <p:nvPr/>
      </p:nvGrpSpPr>
      <p:grpSpPr>
        <a:xfrm>
          <a:off x="0" y="0"/>
          <a:ext cx="0" cy="0"/>
          <a:chOff x="0" y="0"/>
          <a:chExt cx="0" cy="0"/>
        </a:xfrm>
      </p:grpSpPr>
      <p:sp>
        <p:nvSpPr>
          <p:cNvPr id="1026" name="AutoShape 3"/>
          <p:cNvSpPr>
            <a:spLocks noChangeArrowheads="1"/>
          </p:cNvSpPr>
          <p:nvPr/>
        </p:nvSpPr>
        <p:spPr bwMode="auto">
          <a:xfrm>
            <a:off x="115888" y="482600"/>
            <a:ext cx="8937625" cy="6108700"/>
          </a:xfrm>
          <a:prstGeom prst="roundRect">
            <a:avLst>
              <a:gd name="adj" fmla="val 1372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1027" name="AutoShape 4"/>
          <p:cNvSpPr>
            <a:spLocks noChangeArrowheads="1"/>
          </p:cNvSpPr>
          <p:nvPr/>
        </p:nvSpPr>
        <p:spPr bwMode="blackWhite">
          <a:xfrm>
            <a:off x="0" y="25400"/>
            <a:ext cx="8534400" cy="1143000"/>
          </a:xfrm>
          <a:custGeom>
            <a:avLst/>
            <a:gdLst>
              <a:gd name="T0" fmla="*/ 0 w 7467"/>
              <a:gd name="T1" fmla="*/ 0 h 1000"/>
              <a:gd name="T2" fmla="*/ 2147483646 w 7467"/>
              <a:gd name="T3" fmla="*/ 0 h 1000"/>
              <a:gd name="T4" fmla="*/ 2147483646 w 7467"/>
              <a:gd name="T5" fmla="*/ 653224500 h 1000"/>
              <a:gd name="T6" fmla="*/ 2147483646 w 7467"/>
              <a:gd name="T7" fmla="*/ 1306449000 h 1000"/>
              <a:gd name="T8" fmla="*/ 0 w 7467"/>
              <a:gd name="T9" fmla="*/ 1306449000 h 1000"/>
              <a:gd name="T10" fmla="*/ 0 60000 65536"/>
              <a:gd name="T11" fmla="*/ 0 60000 65536"/>
              <a:gd name="T12" fmla="*/ 0 60000 65536"/>
              <a:gd name="T13" fmla="*/ 0 60000 65536"/>
              <a:gd name="T14" fmla="*/ 0 60000 65536"/>
              <a:gd name="T15" fmla="*/ 0 w 7467"/>
              <a:gd name="T16" fmla="*/ 0 h 1000"/>
              <a:gd name="T17" fmla="*/ 3734 w 7467"/>
              <a:gd name="T18" fmla="*/ 1000 h 1000"/>
            </a:gdLst>
            <a:ahLst/>
            <a:cxnLst>
              <a:cxn ang="T10">
                <a:pos x="T0" y="T1"/>
              </a:cxn>
              <a:cxn ang="T11">
                <a:pos x="T2" y="T3"/>
              </a:cxn>
              <a:cxn ang="T12">
                <a:pos x="T4" y="T5"/>
              </a:cxn>
              <a:cxn ang="T13">
                <a:pos x="T6" y="T7"/>
              </a:cxn>
              <a:cxn ang="T14">
                <a:pos x="T8" y="T9"/>
              </a:cxn>
            </a:cxnLst>
            <a:rect l="T15" t="T16" r="T17" b="T18"/>
            <a:pathLst>
              <a:path w="7467" h="1000">
                <a:moveTo>
                  <a:pt x="0" y="0"/>
                </a:moveTo>
                <a:lnTo>
                  <a:pt x="6966" y="0"/>
                </a:lnTo>
                <a:cubicBezTo>
                  <a:pt x="7243" y="0"/>
                  <a:pt x="7467" y="223"/>
                  <a:pt x="7467" y="500"/>
                </a:cubicBezTo>
                <a:cubicBezTo>
                  <a:pt x="7467" y="776"/>
                  <a:pt x="7243" y="999"/>
                  <a:pt x="696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o-RO"/>
          </a:p>
        </p:txBody>
      </p:sp>
      <p:sp>
        <p:nvSpPr>
          <p:cNvPr id="1028" name="Line 5"/>
          <p:cNvSpPr>
            <a:spLocks noChangeShapeType="1"/>
          </p:cNvSpPr>
          <p:nvPr/>
        </p:nvSpPr>
        <p:spPr bwMode="auto">
          <a:xfrm>
            <a:off x="0" y="1092200"/>
            <a:ext cx="8077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1029" name="Rectangle 6"/>
          <p:cNvSpPr>
            <a:spLocks noGrp="1" noChangeArrowheads="1"/>
          </p:cNvSpPr>
          <p:nvPr>
            <p:ph type="title"/>
          </p:nvPr>
        </p:nvSpPr>
        <p:spPr bwMode="auto">
          <a:xfrm>
            <a:off x="195263" y="101600"/>
            <a:ext cx="801528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30" name="Rectangle 7"/>
          <p:cNvSpPr>
            <a:spLocks noGrp="1" noChangeArrowheads="1"/>
          </p:cNvSpPr>
          <p:nvPr>
            <p:ph type="body" idx="1"/>
          </p:nvPr>
        </p:nvSpPr>
        <p:spPr bwMode="auto">
          <a:xfrm>
            <a:off x="288925" y="1409700"/>
            <a:ext cx="86868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24264" name="Rectangle 8"/>
          <p:cNvSpPr>
            <a:spLocks noGrp="1" noChangeArrowheads="1"/>
          </p:cNvSpPr>
          <p:nvPr>
            <p:ph type="dt" sz="half" idx="2"/>
          </p:nvPr>
        </p:nvSpPr>
        <p:spPr bwMode="auto">
          <a:xfrm>
            <a:off x="457200" y="6489700"/>
            <a:ext cx="2133600" cy="3143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C7D2230F-0D87-4B0C-9C4B-7E03AADEDF03}" type="datetime1">
              <a:rPr lang="zh-CN" altLang="en-US"/>
              <a:pPr>
                <a:defRPr/>
              </a:pPr>
              <a:t>2026/2/28</a:t>
            </a:fld>
            <a:endParaRPr lang="en-US" altLang="zh-CN"/>
          </a:p>
        </p:txBody>
      </p:sp>
      <p:sp>
        <p:nvSpPr>
          <p:cNvPr id="224265" name="Rectangle 9"/>
          <p:cNvSpPr>
            <a:spLocks noGrp="1" noChangeArrowheads="1"/>
          </p:cNvSpPr>
          <p:nvPr>
            <p:ph type="ftr" sz="quarter" idx="3"/>
          </p:nvPr>
        </p:nvSpPr>
        <p:spPr bwMode="auto">
          <a:xfrm>
            <a:off x="3124200" y="6443663"/>
            <a:ext cx="2895600" cy="360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r>
              <a:rPr lang="en-US" altLang="zh-CN"/>
              <a:t>SJTU       J. Chen</a:t>
            </a:r>
          </a:p>
        </p:txBody>
      </p:sp>
      <p:sp>
        <p:nvSpPr>
          <p:cNvPr id="224266" name="Rectangle 10"/>
          <p:cNvSpPr>
            <a:spLocks noGrp="1" noChangeArrowheads="1"/>
          </p:cNvSpPr>
          <p:nvPr>
            <p:ph type="sldNum" sz="quarter" idx="4"/>
          </p:nvPr>
        </p:nvSpPr>
        <p:spPr bwMode="auto">
          <a:xfrm>
            <a:off x="7451725" y="0"/>
            <a:ext cx="16922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6ED24B05-66FE-4C05-9F56-27D15208DD64}"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13"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ea typeface="宋体" pitchFamily="2" charset="-122"/>
        </a:defRPr>
      </a:lvl2pPr>
      <a:lvl3pPr algn="l" rtl="0" eaLnBrk="0" fontAlgn="base" hangingPunct="0">
        <a:spcBef>
          <a:spcPct val="0"/>
        </a:spcBef>
        <a:spcAft>
          <a:spcPct val="0"/>
        </a:spcAft>
        <a:defRPr sz="4200">
          <a:solidFill>
            <a:schemeClr val="tx2"/>
          </a:solidFill>
          <a:latin typeface="Times New Roman" pitchFamily="18" charset="0"/>
          <a:ea typeface="宋体" pitchFamily="2" charset="-122"/>
        </a:defRPr>
      </a:lvl3pPr>
      <a:lvl4pPr algn="l" rtl="0" eaLnBrk="0" fontAlgn="base" hangingPunct="0">
        <a:spcBef>
          <a:spcPct val="0"/>
        </a:spcBef>
        <a:spcAft>
          <a:spcPct val="0"/>
        </a:spcAft>
        <a:defRPr sz="4200">
          <a:solidFill>
            <a:schemeClr val="tx2"/>
          </a:solidFill>
          <a:latin typeface="Times New Roman" pitchFamily="18" charset="0"/>
          <a:ea typeface="宋体" pitchFamily="2" charset="-122"/>
        </a:defRPr>
      </a:lvl4pPr>
      <a:lvl5pPr algn="l" rtl="0" eaLnBrk="0" fontAlgn="base" hangingPunct="0">
        <a:spcBef>
          <a:spcPct val="0"/>
        </a:spcBef>
        <a:spcAft>
          <a:spcPct val="0"/>
        </a:spcAft>
        <a:defRPr sz="4200">
          <a:solidFill>
            <a:schemeClr val="tx2"/>
          </a:solidFill>
          <a:latin typeface="Times New Roman" pitchFamily="18" charset="0"/>
          <a:ea typeface="宋体" pitchFamily="2" charset="-122"/>
        </a:defRPr>
      </a:lvl5pPr>
      <a:lvl6pPr marL="457200" algn="l" rtl="0" fontAlgn="base">
        <a:spcBef>
          <a:spcPct val="0"/>
        </a:spcBef>
        <a:spcAft>
          <a:spcPct val="0"/>
        </a:spcAft>
        <a:defRPr sz="4200">
          <a:solidFill>
            <a:schemeClr val="tx2"/>
          </a:solidFill>
          <a:latin typeface="Times New Roman" pitchFamily="18" charset="0"/>
          <a:ea typeface="宋体" pitchFamily="2" charset="-122"/>
        </a:defRPr>
      </a:lvl6pPr>
      <a:lvl7pPr marL="914400" algn="l" rtl="0" fontAlgn="base">
        <a:spcBef>
          <a:spcPct val="0"/>
        </a:spcBef>
        <a:spcAft>
          <a:spcPct val="0"/>
        </a:spcAft>
        <a:defRPr sz="4200">
          <a:solidFill>
            <a:schemeClr val="tx2"/>
          </a:solidFill>
          <a:latin typeface="Times New Roman" pitchFamily="18" charset="0"/>
          <a:ea typeface="宋体" pitchFamily="2" charset="-122"/>
        </a:defRPr>
      </a:lvl7pPr>
      <a:lvl8pPr marL="1371600" algn="l" rtl="0" fontAlgn="base">
        <a:spcBef>
          <a:spcPct val="0"/>
        </a:spcBef>
        <a:spcAft>
          <a:spcPct val="0"/>
        </a:spcAft>
        <a:defRPr sz="4200">
          <a:solidFill>
            <a:schemeClr val="tx2"/>
          </a:solidFill>
          <a:latin typeface="Times New Roman" pitchFamily="18" charset="0"/>
          <a:ea typeface="宋体" pitchFamily="2" charset="-122"/>
        </a:defRPr>
      </a:lvl8pPr>
      <a:lvl9pPr marL="1828800" algn="l" rtl="0" fontAlgn="base">
        <a:spcBef>
          <a:spcPct val="0"/>
        </a:spcBef>
        <a:spcAft>
          <a:spcPct val="0"/>
        </a:spcAft>
        <a:defRPr sz="42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lr>
          <a:srgbClr val="000066"/>
        </a:buClr>
        <a:buSzPct val="80000"/>
        <a:buFont typeface="Wingdings" panose="05000000000000000000" pitchFamily="2" charset="2"/>
        <a:buChar char="l"/>
        <a:defRPr sz="3200" b="1">
          <a:solidFill>
            <a:srgbClr val="000066"/>
          </a:solidFill>
          <a:latin typeface="+mn-lt"/>
          <a:ea typeface="+mn-ea"/>
          <a:cs typeface="+mn-cs"/>
        </a:defRPr>
      </a:lvl1pPr>
      <a:lvl2pPr marL="742950" indent="-285750" algn="l" rtl="0" eaLnBrk="0" fontAlgn="base" hangingPunct="0">
        <a:spcBef>
          <a:spcPct val="20000"/>
        </a:spcBef>
        <a:spcAft>
          <a:spcPct val="0"/>
        </a:spcAft>
        <a:buClr>
          <a:srgbClr val="000066"/>
        </a:buClr>
        <a:buSzPct val="70000"/>
        <a:buFont typeface="Wingdings" panose="05000000000000000000" pitchFamily="2" charset="2"/>
        <a:buChar char="Ø"/>
        <a:defRPr sz="2800" b="1">
          <a:solidFill>
            <a:srgbClr val="000066"/>
          </a:solidFill>
          <a:latin typeface="+mn-lt"/>
          <a:ea typeface="+mn-ea"/>
        </a:defRPr>
      </a:lvl2pPr>
      <a:lvl3pPr marL="1143000" indent="-228600" algn="l" rtl="0" eaLnBrk="0" fontAlgn="base" hangingPunct="0">
        <a:spcBef>
          <a:spcPct val="20000"/>
        </a:spcBef>
        <a:spcAft>
          <a:spcPct val="0"/>
        </a:spcAft>
        <a:buClr>
          <a:srgbClr val="FF3399"/>
        </a:buClr>
        <a:buSzPct val="65000"/>
        <a:buFont typeface="Wingdings" panose="05000000000000000000" pitchFamily="2" charset="2"/>
        <a:buChar char="ü"/>
        <a:defRPr sz="2400" b="1">
          <a:solidFill>
            <a:srgbClr val="000066"/>
          </a:solidFill>
          <a:latin typeface="+mn-lt"/>
          <a:ea typeface="+mn-ea"/>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b="1">
          <a:solidFill>
            <a:srgbClr val="000066"/>
          </a:solidFill>
          <a:latin typeface="+mn-lt"/>
          <a:ea typeface="+mn-ea"/>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mn-lt"/>
          <a:ea typeface="+mn-ea"/>
        </a:defRPr>
      </a:lvl5pPr>
      <a:lvl6pPr marL="2514600" indent="-228600" algn="l" rtl="0" fontAlgn="base">
        <a:spcBef>
          <a:spcPct val="20000"/>
        </a:spcBef>
        <a:spcAft>
          <a:spcPct val="0"/>
        </a:spcAft>
        <a:buClr>
          <a:schemeClr val="bg2"/>
        </a:buClr>
        <a:buSzPct val="40000"/>
        <a:buFont typeface="Wingdings" pitchFamily="2" charset="2"/>
        <a:buChar char="l"/>
        <a:defRPr sz="2000" b="1">
          <a:solidFill>
            <a:srgbClr val="000066"/>
          </a:solidFill>
          <a:latin typeface="+mn-lt"/>
          <a:ea typeface="+mn-ea"/>
        </a:defRPr>
      </a:lvl6pPr>
      <a:lvl7pPr marL="2971800" indent="-228600" algn="l" rtl="0" fontAlgn="base">
        <a:spcBef>
          <a:spcPct val="20000"/>
        </a:spcBef>
        <a:spcAft>
          <a:spcPct val="0"/>
        </a:spcAft>
        <a:buClr>
          <a:schemeClr val="bg2"/>
        </a:buClr>
        <a:buSzPct val="40000"/>
        <a:buFont typeface="Wingdings" pitchFamily="2" charset="2"/>
        <a:buChar char="l"/>
        <a:defRPr sz="2000" b="1">
          <a:solidFill>
            <a:srgbClr val="000066"/>
          </a:solidFill>
          <a:latin typeface="+mn-lt"/>
          <a:ea typeface="+mn-ea"/>
        </a:defRPr>
      </a:lvl7pPr>
      <a:lvl8pPr marL="3429000" indent="-228600" algn="l" rtl="0" fontAlgn="base">
        <a:spcBef>
          <a:spcPct val="20000"/>
        </a:spcBef>
        <a:spcAft>
          <a:spcPct val="0"/>
        </a:spcAft>
        <a:buClr>
          <a:schemeClr val="bg2"/>
        </a:buClr>
        <a:buSzPct val="40000"/>
        <a:buFont typeface="Wingdings" pitchFamily="2" charset="2"/>
        <a:buChar char="l"/>
        <a:defRPr sz="2000" b="1">
          <a:solidFill>
            <a:srgbClr val="000066"/>
          </a:solidFill>
          <a:latin typeface="+mn-lt"/>
          <a:ea typeface="+mn-ea"/>
        </a:defRPr>
      </a:lvl8pPr>
      <a:lvl9pPr marL="3886200" indent="-228600" algn="l" rtl="0" fontAlgn="base">
        <a:spcBef>
          <a:spcPct val="20000"/>
        </a:spcBef>
        <a:spcAft>
          <a:spcPct val="0"/>
        </a:spcAft>
        <a:buClr>
          <a:schemeClr val="bg2"/>
        </a:buClr>
        <a:buSzPct val="40000"/>
        <a:buFont typeface="Wingdings" pitchFamily="2" charset="2"/>
        <a:buChar char="l"/>
        <a:defRPr sz="2000" b="1">
          <a:solidFill>
            <a:srgbClr val="00006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learnabout-electronics.org/Semiconductors/images/JFET%20Operation.web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4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image" Target="../media/image80.wmf"/><Relationship Id="rId7" Type="http://schemas.openxmlformats.org/officeDocument/2006/relationships/oleObject" Target="../embeddings/oleObject3.bin"/><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81.wmf"/><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3" Type="http://schemas.openxmlformats.org/officeDocument/2006/relationships/image" Target="../media/image83.wmf"/><Relationship Id="rId7" Type="http://schemas.openxmlformats.org/officeDocument/2006/relationships/image" Target="../media/image85.jpeg"/><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84.wmf"/><Relationship Id="rId4" Type="http://schemas.openxmlformats.org/officeDocument/2006/relationships/oleObject" Target="../embeddings/oleObject5.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87.jpeg"/><Relationship Id="rId7" Type="http://schemas.openxmlformats.org/officeDocument/2006/relationships/image" Target="../media/image89.wmf"/><Relationship Id="rId2" Type="http://schemas.openxmlformats.org/officeDocument/2006/relationships/image" Target="../media/image86.jpeg"/><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88.wmf"/><Relationship Id="rId4" Type="http://schemas.openxmlformats.org/officeDocument/2006/relationships/oleObject" Target="../embeddings/oleObject6.bin"/><Relationship Id="rId9" Type="http://schemas.openxmlformats.org/officeDocument/2006/relationships/image" Target="../media/image90.wmf"/></Relationships>
</file>

<file path=ppt/slides/_rels/slide48.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oleObject" Target="../embeddings/oleObject9.bin"/><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9.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image" Target="../media/image50.jpeg"/><Relationship Id="rId1" Type="http://schemas.openxmlformats.org/officeDocument/2006/relationships/slideLayout" Target="../slideLayouts/slideLayout12.xml"/><Relationship Id="rId4" Type="http://schemas.openxmlformats.org/officeDocument/2006/relationships/image" Target="../media/image84.wmf"/></Relationships>
</file>

<file path=ppt/slides/_rels/slide53.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4.wmf"/><Relationship Id="rId7" Type="http://schemas.openxmlformats.org/officeDocument/2006/relationships/image" Target="../media/image96.wmf"/><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5" Type="http://schemas.openxmlformats.org/officeDocument/2006/relationships/image" Target="../media/image95.wmf"/><Relationship Id="rId4" Type="http://schemas.openxmlformats.org/officeDocument/2006/relationships/oleObject" Target="../embeddings/oleObject13.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0.wmf"/><Relationship Id="rId5" Type="http://schemas.openxmlformats.org/officeDocument/2006/relationships/oleObject" Target="../embeddings/oleObject16.bin"/><Relationship Id="rId4" Type="http://schemas.openxmlformats.org/officeDocument/2006/relationships/image" Target="../media/image99.wmf"/></Relationships>
</file>

<file path=ppt/slides/_rels/slide55.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image" Target="../media/image103.jpeg"/><Relationship Id="rId5" Type="http://schemas.openxmlformats.org/officeDocument/2006/relationships/image" Target="../media/image102.wmf"/><Relationship Id="rId4" Type="http://schemas.openxmlformats.org/officeDocument/2006/relationships/oleObject" Target="../embeddings/oleObject18.bin"/></Relationships>
</file>

<file path=ppt/slides/_rels/slide56.x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oleObject" Target="../embeddings/oleObject19.bin"/><Relationship Id="rId1" Type="http://schemas.openxmlformats.org/officeDocument/2006/relationships/slideLayout" Target="../slideLayouts/slideLayout2.xml"/><Relationship Id="rId5" Type="http://schemas.openxmlformats.org/officeDocument/2006/relationships/image" Target="../media/image105.wmf"/><Relationship Id="rId4" Type="http://schemas.openxmlformats.org/officeDocument/2006/relationships/oleObject" Target="../embeddings/oleObject20.bin"/></Relationships>
</file>

<file path=ppt/slides/_rels/slide57.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cmosani.gif" TargetMode="External"/><Relationship Id="rId2" Type="http://schemas.openxmlformats.org/officeDocument/2006/relationships/image" Target="../media/image109.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356" y="2060294"/>
            <a:ext cx="8015287" cy="3642006"/>
          </a:xfrm>
        </p:spPr>
        <p:txBody>
          <a:bodyPr/>
          <a:lstStyle/>
          <a:p>
            <a:pPr algn="ctr"/>
            <a:br>
              <a:rPr lang="ro-RO" dirty="0">
                <a:solidFill>
                  <a:schemeClr val="tx1"/>
                </a:solidFill>
                <a:effectLst>
                  <a:outerShdw blurRad="38100" dist="38100" dir="2700000" algn="tl">
                    <a:srgbClr val="000000">
                      <a:alpha val="43137"/>
                    </a:srgbClr>
                  </a:outerShdw>
                </a:effectLst>
              </a:rPr>
            </a:br>
            <a:r>
              <a:rPr lang="ro-RO" b="1" dirty="0">
                <a:solidFill>
                  <a:schemeClr val="tx1"/>
                </a:solidFill>
                <a:effectLst>
                  <a:outerShdw blurRad="38100" dist="38100" dir="2700000" algn="tl">
                    <a:srgbClr val="000000">
                      <a:alpha val="43137"/>
                    </a:srgbClr>
                  </a:outerShdw>
                </a:effectLst>
              </a:rPr>
              <a:t>TRANZISTOARE UNIPOLARE:</a:t>
            </a:r>
            <a:br>
              <a:rPr lang="ro-RO" b="1" dirty="0">
                <a:solidFill>
                  <a:schemeClr val="tx1"/>
                </a:solidFill>
                <a:effectLst>
                  <a:outerShdw blurRad="38100" dist="38100" dir="2700000" algn="tl">
                    <a:srgbClr val="000000">
                      <a:alpha val="43137"/>
                    </a:srgbClr>
                  </a:outerShdw>
                </a:effectLst>
              </a:rPr>
            </a:br>
            <a:br>
              <a:rPr lang="en-US" b="1" dirty="0">
                <a:solidFill>
                  <a:schemeClr val="tx1"/>
                </a:solidFill>
                <a:effectLst>
                  <a:outerShdw blurRad="38100" dist="38100" dir="2700000" algn="tl">
                    <a:srgbClr val="000000">
                      <a:alpha val="43137"/>
                    </a:srgbClr>
                  </a:outerShdw>
                </a:effectLst>
              </a:rPr>
            </a:br>
            <a:r>
              <a:rPr lang="en-US" b="1" dirty="0">
                <a:solidFill>
                  <a:schemeClr val="tx1"/>
                </a:solidFill>
                <a:effectLst>
                  <a:outerShdw blurRad="38100" dist="38100" dir="2700000" algn="tl">
                    <a:srgbClr val="000000">
                      <a:alpha val="43137"/>
                    </a:srgbClr>
                  </a:outerShdw>
                </a:effectLst>
              </a:rPr>
              <a:t>JFET, MESFET, MOSFET, </a:t>
            </a:r>
            <a:br>
              <a:rPr lang="en-US" b="1" dirty="0">
                <a:solidFill>
                  <a:schemeClr val="tx1"/>
                </a:solidFill>
                <a:effectLst>
                  <a:outerShdw blurRad="38100" dist="38100" dir="2700000" algn="tl">
                    <a:srgbClr val="000000">
                      <a:alpha val="43137"/>
                    </a:srgbClr>
                  </a:outerShdw>
                </a:effectLst>
              </a:rPr>
            </a:br>
            <a:r>
              <a:rPr lang="ro-RO" b="1" dirty="0">
                <a:solidFill>
                  <a:schemeClr val="tx1"/>
                </a:solidFill>
                <a:effectLst>
                  <a:outerShdw blurRad="38100" dist="38100" dir="2700000" algn="tl">
                    <a:srgbClr val="000000">
                      <a:alpha val="43137"/>
                    </a:srgbClr>
                  </a:outerShdw>
                </a:effectLst>
              </a:rPr>
              <a:t>HEMT </a:t>
            </a:r>
            <a:r>
              <a:rPr lang="en-US" b="1" dirty="0">
                <a:solidFill>
                  <a:schemeClr val="tx1"/>
                </a:solidFill>
                <a:effectLst>
                  <a:outerShdw blurRad="38100" dist="38100" dir="2700000" algn="tl">
                    <a:srgbClr val="000000">
                      <a:alpha val="43137"/>
                    </a:srgbClr>
                  </a:outerShdw>
                </a:effectLst>
              </a:rPr>
              <a:t>...</a:t>
            </a:r>
            <a:br>
              <a:rPr lang="ro-RO" dirty="0">
                <a:solidFill>
                  <a:schemeClr val="tx1"/>
                </a:solidFill>
                <a:effectLst>
                  <a:outerShdw blurRad="38100" dist="38100" dir="2700000" algn="tl">
                    <a:srgbClr val="000000">
                      <a:alpha val="43137"/>
                    </a:srgbClr>
                  </a:outerShdw>
                </a:effectLst>
              </a:rPr>
            </a:br>
            <a:endParaRPr lang="ro-RO" dirty="0">
              <a:solidFill>
                <a:schemeClr val="tx1"/>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dirty="0"/>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1</a:t>
            </a:fld>
            <a:endParaRPr lang="en-US" altLang="zh-CN"/>
          </a:p>
        </p:txBody>
      </p:sp>
    </p:spTree>
    <p:extLst>
      <p:ext uri="{BB962C8B-B14F-4D97-AF65-F5344CB8AC3E}">
        <p14:creationId xmlns:p14="http://schemas.microsoft.com/office/powerpoint/2010/main" val="4246575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A7CCD-B94B-3E2D-9F9A-6ADA52376740}"/>
              </a:ext>
            </a:extLst>
          </p:cNvPr>
          <p:cNvSpPr>
            <a:spLocks noGrp="1"/>
          </p:cNvSpPr>
          <p:nvPr>
            <p:ph type="title"/>
          </p:nvPr>
        </p:nvSpPr>
        <p:spPr/>
        <p:txBody>
          <a:bodyPr/>
          <a:lstStyle/>
          <a:p>
            <a:r>
              <a:rPr lang="ro-RO" dirty="0"/>
              <a:t>C) </a:t>
            </a:r>
            <a:r>
              <a:rPr lang="ro-RO" dirty="0" err="1"/>
              <a:t>Voltage-controlled</a:t>
            </a:r>
            <a:r>
              <a:rPr lang="ro-RO" dirty="0"/>
              <a:t> </a:t>
            </a:r>
            <a:r>
              <a:rPr lang="ro-RO" dirty="0" err="1"/>
              <a:t>regime</a:t>
            </a:r>
            <a:endParaRPr lang="en-US" dirty="0"/>
          </a:p>
        </p:txBody>
      </p:sp>
      <p:sp>
        <p:nvSpPr>
          <p:cNvPr id="3" name="Content Placeholder 2">
            <a:extLst>
              <a:ext uri="{FF2B5EF4-FFF2-40B4-BE49-F238E27FC236}">
                <a16:creationId xmlns:a16="http://schemas.microsoft.com/office/drawing/2014/main" id="{1C6D5A8D-EB73-73F1-E5A3-5257778E56A8}"/>
              </a:ext>
            </a:extLst>
          </p:cNvPr>
          <p:cNvSpPr>
            <a:spLocks noGrp="1"/>
          </p:cNvSpPr>
          <p:nvPr>
            <p:ph idx="1"/>
          </p:nvPr>
        </p:nvSpPr>
        <p:spPr>
          <a:xfrm>
            <a:off x="288925" y="1409700"/>
            <a:ext cx="5128027" cy="4889500"/>
          </a:xfrm>
        </p:spPr>
        <p:txBody>
          <a:bodyPr/>
          <a:lstStyle/>
          <a:p>
            <a:pPr algn="just"/>
            <a:r>
              <a:rPr lang="en-US" sz="1800" dirty="0" err="1"/>
              <a:t>Regiunea</a:t>
            </a:r>
            <a:r>
              <a:rPr lang="en-US" sz="1800" dirty="0"/>
              <a:t> din </a:t>
            </a:r>
            <a:r>
              <a:rPr lang="en-US" sz="1800" dirty="0" err="1"/>
              <a:t>stânga</a:t>
            </a:r>
            <a:r>
              <a:rPr lang="en-US" sz="1800" dirty="0"/>
              <a:t> </a:t>
            </a:r>
            <a:r>
              <a:rPr lang="en-US" sz="1800" dirty="0" err="1"/>
              <a:t>punctului</a:t>
            </a:r>
            <a:r>
              <a:rPr lang="en-US" sz="1800" dirty="0"/>
              <a:t> de pinch-off se </a:t>
            </a:r>
            <a:r>
              <a:rPr lang="en-US" sz="1800" dirty="0" err="1"/>
              <a:t>numește</a:t>
            </a:r>
            <a:r>
              <a:rPr lang="en-US" sz="1800" dirty="0"/>
              <a:t> </a:t>
            </a:r>
            <a:r>
              <a:rPr lang="en-US" sz="1800" dirty="0" err="1"/>
              <a:t>regiune</a:t>
            </a:r>
            <a:r>
              <a:rPr lang="en-US" sz="1800" dirty="0"/>
              <a:t> </a:t>
            </a:r>
            <a:r>
              <a:rPr lang="en-US" sz="1800" dirty="0" err="1"/>
              <a:t>ohmică</a:t>
            </a:r>
            <a:r>
              <a:rPr lang="en-US" sz="1800" dirty="0"/>
              <a:t>.</a:t>
            </a:r>
            <a:r>
              <a:rPr lang="ro-RO" sz="1800" dirty="0"/>
              <a:t> </a:t>
            </a:r>
            <a:r>
              <a:rPr lang="en-US" sz="1800" dirty="0"/>
              <a:t>JFET </a:t>
            </a:r>
            <a:r>
              <a:rPr lang="en-US" sz="1800" dirty="0" err="1"/>
              <a:t>poate</a:t>
            </a:r>
            <a:r>
              <a:rPr lang="en-US" sz="1800" dirty="0"/>
              <a:t> fi </a:t>
            </a:r>
            <a:r>
              <a:rPr lang="en-US" sz="1800" dirty="0" err="1"/>
              <a:t>utilizat</a:t>
            </a:r>
            <a:r>
              <a:rPr lang="en-US" sz="1800" dirty="0"/>
              <a:t> ca </a:t>
            </a:r>
            <a:r>
              <a:rPr lang="en-US" sz="1800" dirty="0" err="1"/>
              <a:t>rezistor</a:t>
            </a:r>
            <a:r>
              <a:rPr lang="en-US" sz="1800" dirty="0"/>
              <a:t> </a:t>
            </a:r>
            <a:r>
              <a:rPr lang="en-US" sz="1800" dirty="0" err="1"/>
              <a:t>variabil</a:t>
            </a:r>
            <a:r>
              <a:rPr lang="en-US" sz="1800" dirty="0"/>
              <a:t>, </a:t>
            </a:r>
            <a:r>
              <a:rPr lang="en-US" sz="1800" dirty="0" err="1"/>
              <a:t>unde</a:t>
            </a:r>
            <a:r>
              <a:rPr lang="en-US" sz="1800" dirty="0"/>
              <a:t> </a:t>
            </a:r>
            <a:r>
              <a:rPr lang="en-US" sz="1800" i="1" dirty="0">
                <a:solidFill>
                  <a:srgbClr val="FF0000"/>
                </a:solidFill>
              </a:rPr>
              <a:t>V</a:t>
            </a:r>
            <a:r>
              <a:rPr lang="en-US" sz="1400" i="1" dirty="0">
                <a:solidFill>
                  <a:srgbClr val="FF0000"/>
                </a:solidFill>
              </a:rPr>
              <a:t>GS</a:t>
            </a:r>
            <a:r>
              <a:rPr lang="en-US" sz="1800" dirty="0"/>
              <a:t> </a:t>
            </a:r>
            <a:r>
              <a:rPr lang="en-US" sz="1800" dirty="0" err="1"/>
              <a:t>controlează</a:t>
            </a:r>
            <a:r>
              <a:rPr lang="en-US" sz="1800" dirty="0"/>
              <a:t> </a:t>
            </a:r>
            <a:r>
              <a:rPr lang="en-US" sz="1800" dirty="0" err="1"/>
              <a:t>rezistența</a:t>
            </a:r>
            <a:r>
              <a:rPr lang="en-US" sz="1800" dirty="0"/>
              <a:t> </a:t>
            </a:r>
            <a:r>
              <a:rPr lang="en-US" sz="1800" dirty="0" err="1"/>
              <a:t>dren-sursă</a:t>
            </a:r>
            <a:r>
              <a:rPr lang="en-US" sz="1800" dirty="0"/>
              <a:t> (</a:t>
            </a:r>
            <a:r>
              <a:rPr lang="en-US" sz="1800" i="1" dirty="0" err="1">
                <a:solidFill>
                  <a:srgbClr val="FF0000"/>
                </a:solidFill>
              </a:rPr>
              <a:t>rd</a:t>
            </a:r>
            <a:r>
              <a:rPr lang="en-US" sz="1800" dirty="0"/>
              <a:t>). </a:t>
            </a:r>
            <a:endParaRPr lang="ro-RO" sz="1800" dirty="0"/>
          </a:p>
          <a:p>
            <a:pPr algn="just"/>
            <a:r>
              <a:rPr lang="en-US" sz="1800" dirty="0"/>
              <a:t>Pe </a:t>
            </a:r>
            <a:r>
              <a:rPr lang="en-US" sz="1800" dirty="0" err="1"/>
              <a:t>măsură</a:t>
            </a:r>
            <a:r>
              <a:rPr lang="en-US" sz="1800" dirty="0"/>
              <a:t> </a:t>
            </a:r>
            <a:r>
              <a:rPr lang="en-US" sz="1800" dirty="0" err="1"/>
              <a:t>ce</a:t>
            </a:r>
            <a:r>
              <a:rPr lang="en-US" sz="1800" dirty="0"/>
              <a:t> </a:t>
            </a:r>
            <a:r>
              <a:rPr lang="en-US" sz="1800" i="1" dirty="0">
                <a:solidFill>
                  <a:srgbClr val="FF0000"/>
                </a:solidFill>
              </a:rPr>
              <a:t>V</a:t>
            </a:r>
            <a:r>
              <a:rPr lang="en-US" sz="1400" i="1" dirty="0">
                <a:solidFill>
                  <a:srgbClr val="FF0000"/>
                </a:solidFill>
              </a:rPr>
              <a:t>GS</a:t>
            </a:r>
            <a:r>
              <a:rPr lang="en-US" sz="1800" i="1" dirty="0">
                <a:solidFill>
                  <a:srgbClr val="FF0000"/>
                </a:solidFill>
              </a:rPr>
              <a:t> </a:t>
            </a:r>
            <a:r>
              <a:rPr lang="en-US" sz="1800" dirty="0" err="1"/>
              <a:t>devine</a:t>
            </a:r>
            <a:r>
              <a:rPr lang="en-US" sz="1800" dirty="0"/>
              <a:t> </a:t>
            </a:r>
            <a:r>
              <a:rPr lang="en-US" sz="1800" dirty="0" err="1"/>
              <a:t>mai</a:t>
            </a:r>
            <a:r>
              <a:rPr lang="en-US" sz="1800" dirty="0"/>
              <a:t> </a:t>
            </a:r>
            <a:r>
              <a:rPr lang="en-US" sz="1800" dirty="0" err="1"/>
              <a:t>negativă</a:t>
            </a:r>
            <a:r>
              <a:rPr lang="en-US" sz="1800" dirty="0"/>
              <a:t>, </a:t>
            </a:r>
            <a:r>
              <a:rPr lang="en-US" sz="1800" dirty="0" err="1"/>
              <a:t>rezistența</a:t>
            </a:r>
            <a:r>
              <a:rPr lang="en-US" sz="1800" dirty="0"/>
              <a:t> (</a:t>
            </a:r>
            <a:r>
              <a:rPr lang="en-US" sz="1800" i="1" dirty="0" err="1">
                <a:solidFill>
                  <a:srgbClr val="FF0000"/>
                </a:solidFill>
              </a:rPr>
              <a:t>rd</a:t>
            </a:r>
            <a:r>
              <a:rPr lang="en-US" sz="1800" dirty="0"/>
              <a:t>) </a:t>
            </a:r>
            <a:r>
              <a:rPr lang="en-US" sz="1800" dirty="0" err="1"/>
              <a:t>crește</a:t>
            </a:r>
            <a:r>
              <a:rPr lang="en-US" sz="1800" dirty="0"/>
              <a:t>.</a:t>
            </a:r>
          </a:p>
        </p:txBody>
      </p:sp>
      <p:sp>
        <p:nvSpPr>
          <p:cNvPr id="4" name="Date Placeholder 3">
            <a:extLst>
              <a:ext uri="{FF2B5EF4-FFF2-40B4-BE49-F238E27FC236}">
                <a16:creationId xmlns:a16="http://schemas.microsoft.com/office/drawing/2014/main" id="{A27E7490-C1C3-1623-90A9-85603A7212AE}"/>
              </a:ext>
            </a:extLst>
          </p:cNvPr>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5" name="Footer Placeholder 4">
            <a:extLst>
              <a:ext uri="{FF2B5EF4-FFF2-40B4-BE49-F238E27FC236}">
                <a16:creationId xmlns:a16="http://schemas.microsoft.com/office/drawing/2014/main" id="{1C00946A-EA99-ED16-F79E-99DEC1988C49}"/>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ECA2901A-D0D9-EB1C-E53E-92D0898A0F5A}"/>
              </a:ext>
            </a:extLst>
          </p:cNvPr>
          <p:cNvSpPr>
            <a:spLocks noGrp="1"/>
          </p:cNvSpPr>
          <p:nvPr>
            <p:ph type="sldNum" sz="quarter" idx="12"/>
          </p:nvPr>
        </p:nvSpPr>
        <p:spPr/>
        <p:txBody>
          <a:bodyPr/>
          <a:lstStyle/>
          <a:p>
            <a:pPr>
              <a:defRPr/>
            </a:pPr>
            <a:fld id="{6A376BE1-B17D-4FFF-B224-99B21EC59678}" type="slidenum">
              <a:rPr lang="zh-CN" altLang="en-US" smtClean="0"/>
              <a:pPr>
                <a:defRPr/>
              </a:pPr>
              <a:t>10</a:t>
            </a:fld>
            <a:endParaRPr lang="en-US" altLang="zh-CN"/>
          </a:p>
        </p:txBody>
      </p:sp>
      <p:pic>
        <p:nvPicPr>
          <p:cNvPr id="8" name="Picture 7">
            <a:extLst>
              <a:ext uri="{FF2B5EF4-FFF2-40B4-BE49-F238E27FC236}">
                <a16:creationId xmlns:a16="http://schemas.microsoft.com/office/drawing/2014/main" id="{50BFBFC8-D3C1-EA67-D76F-47D2578F9D4F}"/>
              </a:ext>
            </a:extLst>
          </p:cNvPr>
          <p:cNvPicPr>
            <a:picLocks noChangeAspect="1"/>
          </p:cNvPicPr>
          <p:nvPr/>
        </p:nvPicPr>
        <p:blipFill>
          <a:blip r:embed="rId2"/>
          <a:stretch>
            <a:fillRect/>
          </a:stretch>
        </p:blipFill>
        <p:spPr>
          <a:xfrm>
            <a:off x="5339566" y="1493359"/>
            <a:ext cx="3646467" cy="2337303"/>
          </a:xfrm>
          <a:prstGeom prst="rect">
            <a:avLst/>
          </a:prstGeom>
        </p:spPr>
      </p:pic>
      <p:pic>
        <p:nvPicPr>
          <p:cNvPr id="10" name="Picture 9">
            <a:extLst>
              <a:ext uri="{FF2B5EF4-FFF2-40B4-BE49-F238E27FC236}">
                <a16:creationId xmlns:a16="http://schemas.microsoft.com/office/drawing/2014/main" id="{DF496FE6-A72D-5087-D80D-928E2782D2B2}"/>
              </a:ext>
            </a:extLst>
          </p:cNvPr>
          <p:cNvPicPr>
            <a:picLocks noChangeAspect="1"/>
          </p:cNvPicPr>
          <p:nvPr/>
        </p:nvPicPr>
        <p:blipFill>
          <a:blip r:embed="rId3"/>
          <a:stretch>
            <a:fillRect/>
          </a:stretch>
        </p:blipFill>
        <p:spPr>
          <a:xfrm>
            <a:off x="3100457" y="3147973"/>
            <a:ext cx="1333686" cy="562053"/>
          </a:xfrm>
          <a:prstGeom prst="rect">
            <a:avLst/>
          </a:prstGeom>
        </p:spPr>
      </p:pic>
      <p:sp>
        <p:nvSpPr>
          <p:cNvPr id="12" name="TextBox 11">
            <a:extLst>
              <a:ext uri="{FF2B5EF4-FFF2-40B4-BE49-F238E27FC236}">
                <a16:creationId xmlns:a16="http://schemas.microsoft.com/office/drawing/2014/main" id="{4C90463E-3AC8-FC33-FE95-205681940CAD}"/>
              </a:ext>
            </a:extLst>
          </p:cNvPr>
          <p:cNvSpPr txBox="1"/>
          <p:nvPr/>
        </p:nvSpPr>
        <p:spPr>
          <a:xfrm>
            <a:off x="640245" y="3999641"/>
            <a:ext cx="8397874" cy="2585323"/>
          </a:xfrm>
          <a:prstGeom prst="rect">
            <a:avLst/>
          </a:prstGeom>
          <a:noFill/>
        </p:spPr>
        <p:txBody>
          <a:bodyPr wrap="square">
            <a:spAutoFit/>
          </a:bodyPr>
          <a:lstStyle/>
          <a:p>
            <a:r>
              <a:rPr lang="ro-RO" dirty="0">
                <a:solidFill>
                  <a:srgbClr val="FF0000"/>
                </a:solidFill>
                <a:latin typeface="+mn-lt"/>
              </a:rPr>
              <a:t>Curentul </a:t>
            </a:r>
            <a:r>
              <a:rPr lang="ro-RO" dirty="0" err="1">
                <a:solidFill>
                  <a:srgbClr val="FF0000"/>
                </a:solidFill>
                <a:latin typeface="+mn-lt"/>
              </a:rPr>
              <a:t>drenei</a:t>
            </a:r>
            <a:r>
              <a:rPr lang="ro-RO" dirty="0">
                <a:solidFill>
                  <a:srgbClr val="FF0000"/>
                </a:solidFill>
                <a:latin typeface="+mn-lt"/>
              </a:rPr>
              <a:t> în regiunea activă:</a:t>
            </a:r>
          </a:p>
          <a:p>
            <a:endParaRPr lang="ro-RO" dirty="0">
              <a:solidFill>
                <a:srgbClr val="FF0000"/>
              </a:solidFill>
              <a:latin typeface="+mn-lt"/>
            </a:endParaRPr>
          </a:p>
          <a:p>
            <a:endParaRPr lang="ro-RO" dirty="0">
              <a:solidFill>
                <a:srgbClr val="FF0000"/>
              </a:solidFill>
              <a:latin typeface="+mn-lt"/>
            </a:endParaRPr>
          </a:p>
          <a:p>
            <a:r>
              <a:rPr lang="ro-RO" dirty="0">
                <a:solidFill>
                  <a:srgbClr val="FF0000"/>
                </a:solidFill>
                <a:latin typeface="+mn-lt"/>
              </a:rPr>
              <a:t>Rețineți că valoarea curentului de dren va fi între zero (</a:t>
            </a:r>
            <a:r>
              <a:rPr lang="ro-RO" dirty="0" err="1">
                <a:solidFill>
                  <a:srgbClr val="FF0000"/>
                </a:solidFill>
                <a:latin typeface="+mn-lt"/>
              </a:rPr>
              <a:t>pinch</a:t>
            </a:r>
            <a:r>
              <a:rPr lang="ro-RO" dirty="0">
                <a:solidFill>
                  <a:srgbClr val="FF0000"/>
                </a:solidFill>
                <a:latin typeface="+mn-lt"/>
              </a:rPr>
              <a:t>-off) și </a:t>
            </a:r>
            <a:r>
              <a:rPr lang="ro-RO" b="1" dirty="0">
                <a:solidFill>
                  <a:srgbClr val="FF0000"/>
                </a:solidFill>
                <a:latin typeface="+mn-lt"/>
              </a:rPr>
              <a:t>I</a:t>
            </a:r>
            <a:r>
              <a:rPr lang="ro-RO" sz="1200" b="1" dirty="0">
                <a:solidFill>
                  <a:srgbClr val="FF0000"/>
                </a:solidFill>
                <a:latin typeface="+mn-lt"/>
              </a:rPr>
              <a:t>DSS</a:t>
            </a:r>
            <a:r>
              <a:rPr lang="ro-RO" dirty="0">
                <a:solidFill>
                  <a:srgbClr val="FF0000"/>
                </a:solidFill>
                <a:latin typeface="+mn-lt"/>
              </a:rPr>
              <a:t> (curent maxim). Cunoscând I</a:t>
            </a:r>
            <a:r>
              <a:rPr lang="ro-RO" sz="1200" dirty="0">
                <a:solidFill>
                  <a:srgbClr val="FF0000"/>
                </a:solidFill>
                <a:latin typeface="+mn-lt"/>
              </a:rPr>
              <a:t>D</a:t>
            </a:r>
            <a:r>
              <a:rPr lang="ro-RO" dirty="0">
                <a:solidFill>
                  <a:srgbClr val="FF0000"/>
                </a:solidFill>
                <a:latin typeface="+mn-lt"/>
              </a:rPr>
              <a:t> </a:t>
            </a:r>
            <a:r>
              <a:rPr lang="ro-RO" b="1" dirty="0">
                <a:solidFill>
                  <a:srgbClr val="FF0000"/>
                </a:solidFill>
                <a:latin typeface="+mn-lt"/>
              </a:rPr>
              <a:t>V</a:t>
            </a:r>
            <a:r>
              <a:rPr lang="ro-RO" sz="1200" b="1" dirty="0">
                <a:solidFill>
                  <a:srgbClr val="FF0000"/>
                </a:solidFill>
                <a:latin typeface="+mn-lt"/>
              </a:rPr>
              <a:t>DS</a:t>
            </a:r>
            <a:r>
              <a:rPr lang="ro-RO" b="1" dirty="0">
                <a:solidFill>
                  <a:srgbClr val="FF0000"/>
                </a:solidFill>
                <a:latin typeface="+mn-lt"/>
              </a:rPr>
              <a:t>, </a:t>
            </a:r>
            <a:r>
              <a:rPr lang="ro-RO" dirty="0">
                <a:solidFill>
                  <a:srgbClr val="FF0000"/>
                </a:solidFill>
                <a:latin typeface="+mn-lt"/>
              </a:rPr>
              <a:t>rezistența canalului (</a:t>
            </a:r>
            <a:r>
              <a:rPr lang="ro-RO" b="1" dirty="0">
                <a:solidFill>
                  <a:srgbClr val="FF0000"/>
                </a:solidFill>
                <a:latin typeface="+mn-lt"/>
              </a:rPr>
              <a:t>R</a:t>
            </a:r>
            <a:r>
              <a:rPr lang="ro-RO" sz="1200" b="1" dirty="0">
                <a:solidFill>
                  <a:srgbClr val="FF0000"/>
                </a:solidFill>
                <a:latin typeface="+mn-lt"/>
              </a:rPr>
              <a:t>DS</a:t>
            </a:r>
            <a:r>
              <a:rPr lang="ro-RO" dirty="0">
                <a:solidFill>
                  <a:srgbClr val="FF0000"/>
                </a:solidFill>
                <a:latin typeface="+mn-lt"/>
              </a:rPr>
              <a:t>) este</a:t>
            </a:r>
          </a:p>
          <a:p>
            <a:endParaRPr lang="ro-RO" dirty="0">
              <a:solidFill>
                <a:srgbClr val="FF0000"/>
              </a:solidFill>
              <a:latin typeface="+mn-lt"/>
            </a:endParaRPr>
          </a:p>
          <a:p>
            <a:endParaRPr lang="ro-RO" dirty="0">
              <a:solidFill>
                <a:srgbClr val="FF0000"/>
              </a:solidFill>
              <a:latin typeface="+mn-lt"/>
            </a:endParaRPr>
          </a:p>
          <a:p>
            <a:r>
              <a:rPr lang="ro-RO" b="1" dirty="0" err="1">
                <a:solidFill>
                  <a:srgbClr val="FF0000"/>
                </a:solidFill>
                <a:latin typeface="+mn-lt"/>
              </a:rPr>
              <a:t>g</a:t>
            </a:r>
            <a:r>
              <a:rPr lang="ro-RO" sz="1200" b="1" dirty="0" err="1">
                <a:solidFill>
                  <a:srgbClr val="FF0000"/>
                </a:solidFill>
                <a:latin typeface="+mn-lt"/>
              </a:rPr>
              <a:t>m</a:t>
            </a:r>
            <a:r>
              <a:rPr lang="ro-RO" dirty="0">
                <a:solidFill>
                  <a:srgbClr val="FF0000"/>
                </a:solidFill>
                <a:latin typeface="+mn-lt"/>
              </a:rPr>
              <a:t> - câștigul de transconductanță”, deoarece JFET este un dispozitiv controlat în tensiune și care reprezintă rata de modificare a </a:t>
            </a:r>
            <a:r>
              <a:rPr lang="ro-RO" b="1" dirty="0">
                <a:solidFill>
                  <a:srgbClr val="FF0000"/>
                </a:solidFill>
                <a:latin typeface="+mn-lt"/>
              </a:rPr>
              <a:t>I</a:t>
            </a:r>
            <a:r>
              <a:rPr lang="ro-RO" sz="1200" b="1" dirty="0">
                <a:solidFill>
                  <a:srgbClr val="FF0000"/>
                </a:solidFill>
                <a:latin typeface="+mn-lt"/>
              </a:rPr>
              <a:t>D</a:t>
            </a:r>
            <a:r>
              <a:rPr lang="ro-RO" b="1" dirty="0">
                <a:solidFill>
                  <a:srgbClr val="FF0000"/>
                </a:solidFill>
                <a:latin typeface="+mn-lt"/>
              </a:rPr>
              <a:t> </a:t>
            </a:r>
            <a:r>
              <a:rPr lang="ro-RO" dirty="0">
                <a:solidFill>
                  <a:srgbClr val="FF0000"/>
                </a:solidFill>
                <a:latin typeface="+mn-lt"/>
              </a:rPr>
              <a:t> în raport cu modificarea </a:t>
            </a:r>
            <a:r>
              <a:rPr lang="ro-RO" b="1" dirty="0">
                <a:solidFill>
                  <a:srgbClr val="FF0000"/>
                </a:solidFill>
                <a:latin typeface="+mn-lt"/>
              </a:rPr>
              <a:t>U</a:t>
            </a:r>
            <a:r>
              <a:rPr lang="ro-RO" sz="1200" b="1" dirty="0">
                <a:solidFill>
                  <a:srgbClr val="FF0000"/>
                </a:solidFill>
                <a:latin typeface="+mn-lt"/>
              </a:rPr>
              <a:t>GS</a:t>
            </a:r>
            <a:r>
              <a:rPr lang="ro-RO" b="1" dirty="0">
                <a:solidFill>
                  <a:srgbClr val="FF0000"/>
                </a:solidFill>
                <a:latin typeface="+mn-lt"/>
              </a:rPr>
              <a:t> </a:t>
            </a:r>
            <a:endParaRPr lang="en-US" b="1" dirty="0">
              <a:solidFill>
                <a:srgbClr val="FF0000"/>
              </a:solidFill>
              <a:latin typeface="+mn-lt"/>
            </a:endParaRPr>
          </a:p>
        </p:txBody>
      </p:sp>
      <p:pic>
        <p:nvPicPr>
          <p:cNvPr id="13" name="Picture 12">
            <a:extLst>
              <a:ext uri="{FF2B5EF4-FFF2-40B4-BE49-F238E27FC236}">
                <a16:creationId xmlns:a16="http://schemas.microsoft.com/office/drawing/2014/main" id="{5AE0A137-C664-FB9F-56E7-6A1D804BDFBE}"/>
              </a:ext>
            </a:extLst>
          </p:cNvPr>
          <p:cNvPicPr>
            <a:picLocks noChangeAspect="1"/>
          </p:cNvPicPr>
          <p:nvPr/>
        </p:nvPicPr>
        <p:blipFill>
          <a:blip r:embed="rId4"/>
          <a:stretch>
            <a:fillRect/>
          </a:stretch>
        </p:blipFill>
        <p:spPr>
          <a:xfrm>
            <a:off x="4398123" y="4281554"/>
            <a:ext cx="1621677" cy="585267"/>
          </a:xfrm>
          <a:prstGeom prst="rect">
            <a:avLst/>
          </a:prstGeom>
        </p:spPr>
      </p:pic>
      <p:pic>
        <p:nvPicPr>
          <p:cNvPr id="14" name="Picture 13">
            <a:extLst>
              <a:ext uri="{FF2B5EF4-FFF2-40B4-BE49-F238E27FC236}">
                <a16:creationId xmlns:a16="http://schemas.microsoft.com/office/drawing/2014/main" id="{6CC81DFD-AB47-EDB6-E03E-2771B5604943}"/>
              </a:ext>
            </a:extLst>
          </p:cNvPr>
          <p:cNvPicPr>
            <a:picLocks noChangeAspect="1"/>
          </p:cNvPicPr>
          <p:nvPr/>
        </p:nvPicPr>
        <p:blipFill>
          <a:blip r:embed="rId5"/>
          <a:stretch>
            <a:fillRect/>
          </a:stretch>
        </p:blipFill>
        <p:spPr>
          <a:xfrm>
            <a:off x="4493007" y="5547117"/>
            <a:ext cx="1526793" cy="463355"/>
          </a:xfrm>
          <a:prstGeom prst="rect">
            <a:avLst/>
          </a:prstGeom>
        </p:spPr>
      </p:pic>
    </p:spTree>
    <p:extLst>
      <p:ext uri="{BB962C8B-B14F-4D97-AF65-F5344CB8AC3E}">
        <p14:creationId xmlns:p14="http://schemas.microsoft.com/office/powerpoint/2010/main" val="3495961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42BA-FA30-D1BE-D67D-7B3456941855}"/>
              </a:ext>
            </a:extLst>
          </p:cNvPr>
          <p:cNvSpPr>
            <a:spLocks noGrp="1"/>
          </p:cNvSpPr>
          <p:nvPr>
            <p:ph type="title"/>
          </p:nvPr>
        </p:nvSpPr>
        <p:spPr>
          <a:xfrm>
            <a:off x="195264" y="101600"/>
            <a:ext cx="5394504" cy="857250"/>
          </a:xfrm>
        </p:spPr>
        <p:txBody>
          <a:bodyPr/>
          <a:lstStyle/>
          <a:p>
            <a:pPr algn="ctr"/>
            <a:r>
              <a:rPr lang="ro-RO" dirty="0"/>
              <a:t>DC </a:t>
            </a:r>
            <a:r>
              <a:rPr lang="ro-RO" dirty="0" err="1"/>
              <a:t>Load</a:t>
            </a:r>
            <a:r>
              <a:rPr lang="ro-RO" dirty="0"/>
              <a:t> line &amp; Q </a:t>
            </a:r>
            <a:r>
              <a:rPr lang="ro-RO" dirty="0" err="1"/>
              <a:t>point</a:t>
            </a:r>
            <a:endParaRPr lang="en-US" dirty="0"/>
          </a:p>
        </p:txBody>
      </p:sp>
      <p:sp>
        <p:nvSpPr>
          <p:cNvPr id="3" name="Content Placeholder 2">
            <a:extLst>
              <a:ext uri="{FF2B5EF4-FFF2-40B4-BE49-F238E27FC236}">
                <a16:creationId xmlns:a16="http://schemas.microsoft.com/office/drawing/2014/main" id="{076BB3F5-122F-AC42-81BA-1E491BB0AA67}"/>
              </a:ext>
            </a:extLst>
          </p:cNvPr>
          <p:cNvSpPr>
            <a:spLocks noGrp="1"/>
          </p:cNvSpPr>
          <p:nvPr>
            <p:ph idx="1"/>
          </p:nvPr>
        </p:nvSpPr>
        <p:spPr>
          <a:xfrm>
            <a:off x="293226" y="1233488"/>
            <a:ext cx="5296542" cy="4889500"/>
          </a:xfrm>
        </p:spPr>
        <p:txBody>
          <a:bodyPr/>
          <a:lstStyle/>
          <a:p>
            <a:pPr marL="0" indent="0">
              <a:buNone/>
            </a:pPr>
            <a:r>
              <a:rPr lang="ro-RO" dirty="0">
                <a:solidFill>
                  <a:srgbClr val="FF0000"/>
                </a:solidFill>
              </a:rPr>
              <a:t>V</a:t>
            </a:r>
            <a:r>
              <a:rPr lang="ro-RO" sz="2400" dirty="0">
                <a:solidFill>
                  <a:srgbClr val="FF0000"/>
                </a:solidFill>
              </a:rPr>
              <a:t>DS</a:t>
            </a:r>
            <a:r>
              <a:rPr lang="ro-RO" dirty="0">
                <a:solidFill>
                  <a:srgbClr val="FF0000"/>
                </a:solidFill>
              </a:rPr>
              <a:t> = V</a:t>
            </a:r>
            <a:r>
              <a:rPr lang="ro-RO" sz="2400" dirty="0">
                <a:solidFill>
                  <a:srgbClr val="FF0000"/>
                </a:solidFill>
              </a:rPr>
              <a:t>DD</a:t>
            </a:r>
            <a:r>
              <a:rPr lang="ro-RO" dirty="0">
                <a:solidFill>
                  <a:srgbClr val="FF0000"/>
                </a:solidFill>
              </a:rPr>
              <a:t> – I</a:t>
            </a:r>
            <a:r>
              <a:rPr lang="ro-RO" sz="2400" dirty="0">
                <a:solidFill>
                  <a:srgbClr val="FF0000"/>
                </a:solidFill>
              </a:rPr>
              <a:t>D</a:t>
            </a:r>
            <a:r>
              <a:rPr lang="ro-RO" dirty="0">
                <a:solidFill>
                  <a:srgbClr val="FF0000"/>
                </a:solidFill>
              </a:rPr>
              <a:t>R</a:t>
            </a:r>
            <a:r>
              <a:rPr lang="ro-RO" sz="2400" dirty="0">
                <a:solidFill>
                  <a:srgbClr val="FF0000"/>
                </a:solidFill>
              </a:rPr>
              <a:t>D (1)</a:t>
            </a:r>
            <a:endParaRPr lang="ro-RO" dirty="0">
              <a:solidFill>
                <a:srgbClr val="FF0000"/>
              </a:solidFill>
            </a:endParaRPr>
          </a:p>
          <a:p>
            <a:pPr marL="0" indent="0">
              <a:buNone/>
            </a:pPr>
            <a:r>
              <a:rPr lang="ro-RO" dirty="0"/>
              <a:t>Sub in (1): V</a:t>
            </a:r>
            <a:r>
              <a:rPr lang="ro-RO" sz="2400" dirty="0"/>
              <a:t>DS</a:t>
            </a:r>
            <a:r>
              <a:rPr lang="ro-RO" dirty="0"/>
              <a:t> = 0, </a:t>
            </a:r>
          </a:p>
          <a:p>
            <a:pPr marL="0" indent="0">
              <a:buNone/>
            </a:pPr>
            <a:r>
              <a:rPr lang="ro-RO" dirty="0"/>
              <a:t>V</a:t>
            </a:r>
            <a:r>
              <a:rPr lang="ro-RO" sz="2400" dirty="0"/>
              <a:t>DD</a:t>
            </a:r>
            <a:r>
              <a:rPr lang="ro-RO" dirty="0"/>
              <a:t> = -I</a:t>
            </a:r>
            <a:r>
              <a:rPr lang="ro-RO" sz="2400" dirty="0"/>
              <a:t>D</a:t>
            </a:r>
            <a:r>
              <a:rPr lang="ro-RO" dirty="0"/>
              <a:t>R</a:t>
            </a:r>
            <a:r>
              <a:rPr lang="ro-RO" sz="2400" dirty="0"/>
              <a:t>D</a:t>
            </a:r>
          </a:p>
          <a:p>
            <a:pPr marL="0" indent="0">
              <a:buNone/>
            </a:pPr>
            <a:r>
              <a:rPr lang="ro-RO" dirty="0"/>
              <a:t>I</a:t>
            </a:r>
            <a:r>
              <a:rPr lang="ro-RO" sz="2400" dirty="0"/>
              <a:t>D</a:t>
            </a:r>
            <a:r>
              <a:rPr lang="ro-RO" dirty="0"/>
              <a:t> = V</a:t>
            </a:r>
            <a:r>
              <a:rPr lang="ro-RO" sz="2400" dirty="0"/>
              <a:t>DD</a:t>
            </a:r>
            <a:r>
              <a:rPr lang="ro-RO" dirty="0"/>
              <a:t>/R</a:t>
            </a:r>
            <a:r>
              <a:rPr lang="ro-RO" sz="2400" dirty="0"/>
              <a:t>D</a:t>
            </a:r>
          </a:p>
          <a:p>
            <a:pPr marL="0" indent="0">
              <a:buNone/>
            </a:pPr>
            <a:r>
              <a:rPr lang="ro-RO" dirty="0"/>
              <a:t>Sub in (1): I</a:t>
            </a:r>
            <a:r>
              <a:rPr lang="ro-RO" sz="2400" dirty="0"/>
              <a:t>D</a:t>
            </a:r>
            <a:r>
              <a:rPr lang="ro-RO" dirty="0"/>
              <a:t> = 0</a:t>
            </a:r>
          </a:p>
          <a:p>
            <a:pPr marL="0" indent="0">
              <a:buNone/>
            </a:pPr>
            <a:r>
              <a:rPr lang="ro-RO" dirty="0"/>
              <a:t>V</a:t>
            </a:r>
            <a:r>
              <a:rPr lang="ro-RO" sz="2400" dirty="0"/>
              <a:t>DS</a:t>
            </a:r>
            <a:r>
              <a:rPr lang="ro-RO" dirty="0"/>
              <a:t> = V</a:t>
            </a:r>
            <a:r>
              <a:rPr lang="ro-RO" sz="2400" dirty="0"/>
              <a:t>DD</a:t>
            </a:r>
            <a:endParaRPr lang="en-US" dirty="0"/>
          </a:p>
        </p:txBody>
      </p:sp>
      <p:sp>
        <p:nvSpPr>
          <p:cNvPr id="4" name="Date Placeholder 3">
            <a:extLst>
              <a:ext uri="{FF2B5EF4-FFF2-40B4-BE49-F238E27FC236}">
                <a16:creationId xmlns:a16="http://schemas.microsoft.com/office/drawing/2014/main" id="{771C098D-8995-248C-2C0B-6E480142A461}"/>
              </a:ext>
            </a:extLst>
          </p:cNvPr>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5" name="Footer Placeholder 4">
            <a:extLst>
              <a:ext uri="{FF2B5EF4-FFF2-40B4-BE49-F238E27FC236}">
                <a16:creationId xmlns:a16="http://schemas.microsoft.com/office/drawing/2014/main" id="{7281D40E-E3E0-2C6F-4D7E-D1BC738BBFBC}"/>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F76CDE9D-A86F-472D-8AFE-B0AB33BC6799}"/>
              </a:ext>
            </a:extLst>
          </p:cNvPr>
          <p:cNvSpPr>
            <a:spLocks noGrp="1"/>
          </p:cNvSpPr>
          <p:nvPr>
            <p:ph type="sldNum" sz="quarter" idx="12"/>
          </p:nvPr>
        </p:nvSpPr>
        <p:spPr/>
        <p:txBody>
          <a:bodyPr/>
          <a:lstStyle/>
          <a:p>
            <a:pPr>
              <a:defRPr/>
            </a:pPr>
            <a:fld id="{6A376BE1-B17D-4FFF-B224-99B21EC59678}" type="slidenum">
              <a:rPr lang="zh-CN" altLang="en-US" smtClean="0"/>
              <a:pPr>
                <a:defRPr/>
              </a:pPr>
              <a:t>11</a:t>
            </a:fld>
            <a:endParaRPr lang="en-US" altLang="zh-CN"/>
          </a:p>
        </p:txBody>
      </p:sp>
      <p:pic>
        <p:nvPicPr>
          <p:cNvPr id="8" name="Picture 7">
            <a:extLst>
              <a:ext uri="{FF2B5EF4-FFF2-40B4-BE49-F238E27FC236}">
                <a16:creationId xmlns:a16="http://schemas.microsoft.com/office/drawing/2014/main" id="{A3A6151D-601A-96FC-47F8-3A86D313244B}"/>
              </a:ext>
            </a:extLst>
          </p:cNvPr>
          <p:cNvPicPr>
            <a:picLocks noChangeAspect="1"/>
          </p:cNvPicPr>
          <p:nvPr/>
        </p:nvPicPr>
        <p:blipFill>
          <a:blip r:embed="rId2"/>
          <a:stretch>
            <a:fillRect/>
          </a:stretch>
        </p:blipFill>
        <p:spPr>
          <a:xfrm>
            <a:off x="6146156" y="228600"/>
            <a:ext cx="2014705" cy="2456390"/>
          </a:xfrm>
          <a:prstGeom prst="rect">
            <a:avLst/>
          </a:prstGeom>
        </p:spPr>
      </p:pic>
      <p:pic>
        <p:nvPicPr>
          <p:cNvPr id="10" name="Picture 9">
            <a:extLst>
              <a:ext uri="{FF2B5EF4-FFF2-40B4-BE49-F238E27FC236}">
                <a16:creationId xmlns:a16="http://schemas.microsoft.com/office/drawing/2014/main" id="{F95804AC-399D-264A-2E9B-617B7A2BEA0E}"/>
              </a:ext>
            </a:extLst>
          </p:cNvPr>
          <p:cNvPicPr>
            <a:picLocks noChangeAspect="1"/>
          </p:cNvPicPr>
          <p:nvPr/>
        </p:nvPicPr>
        <p:blipFill>
          <a:blip r:embed="rId3"/>
          <a:stretch>
            <a:fillRect/>
          </a:stretch>
        </p:blipFill>
        <p:spPr>
          <a:xfrm>
            <a:off x="3734283" y="3294484"/>
            <a:ext cx="4124901" cy="2772162"/>
          </a:xfrm>
          <a:prstGeom prst="rect">
            <a:avLst/>
          </a:prstGeom>
        </p:spPr>
      </p:pic>
      <p:sp>
        <p:nvSpPr>
          <p:cNvPr id="11" name="Arrow: Right 10">
            <a:extLst>
              <a:ext uri="{FF2B5EF4-FFF2-40B4-BE49-F238E27FC236}">
                <a16:creationId xmlns:a16="http://schemas.microsoft.com/office/drawing/2014/main" id="{4B4CFF08-2317-F146-B599-6D2EA56EF11D}"/>
              </a:ext>
            </a:extLst>
          </p:cNvPr>
          <p:cNvSpPr/>
          <p:nvPr/>
        </p:nvSpPr>
        <p:spPr bwMode="auto">
          <a:xfrm>
            <a:off x="3124200" y="4838218"/>
            <a:ext cx="834342" cy="23149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宋体" pitchFamily="2" charset="-122"/>
            </a:endParaRPr>
          </a:p>
        </p:txBody>
      </p:sp>
    </p:spTree>
    <p:extLst>
      <p:ext uri="{BB962C8B-B14F-4D97-AF65-F5344CB8AC3E}">
        <p14:creationId xmlns:p14="http://schemas.microsoft.com/office/powerpoint/2010/main" val="686249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E3193-1CE9-EEFF-37D7-DB8174A6E7D4}"/>
              </a:ext>
            </a:extLst>
          </p:cNvPr>
          <p:cNvSpPr>
            <a:spLocks noGrp="1"/>
          </p:cNvSpPr>
          <p:nvPr>
            <p:ph type="title"/>
          </p:nvPr>
        </p:nvSpPr>
        <p:spPr/>
        <p:txBody>
          <a:bodyPr/>
          <a:lstStyle/>
          <a:p>
            <a:r>
              <a:rPr lang="ro-RO" dirty="0"/>
              <a:t>Punct funcționare în repaos</a:t>
            </a:r>
            <a:endParaRPr lang="en-US" dirty="0"/>
          </a:p>
        </p:txBody>
      </p:sp>
      <p:sp>
        <p:nvSpPr>
          <p:cNvPr id="3" name="Content Placeholder 2">
            <a:extLst>
              <a:ext uri="{FF2B5EF4-FFF2-40B4-BE49-F238E27FC236}">
                <a16:creationId xmlns:a16="http://schemas.microsoft.com/office/drawing/2014/main" id="{D42B9EDD-C420-8262-6206-AAE25FDAE417}"/>
              </a:ext>
            </a:extLst>
          </p:cNvPr>
          <p:cNvSpPr>
            <a:spLocks noGrp="1"/>
          </p:cNvSpPr>
          <p:nvPr>
            <p:ph idx="1"/>
          </p:nvPr>
        </p:nvSpPr>
        <p:spPr>
          <a:xfrm>
            <a:off x="195264" y="1218600"/>
            <a:ext cx="4547772" cy="4889500"/>
          </a:xfrm>
        </p:spPr>
        <p:txBody>
          <a:bodyPr/>
          <a:lstStyle/>
          <a:p>
            <a:pPr marL="0" indent="0">
              <a:buNone/>
            </a:pPr>
            <a:r>
              <a:rPr lang="ro-RO" sz="1400" dirty="0"/>
              <a:t>Metoda datelor din circuitul alimentare:</a:t>
            </a:r>
          </a:p>
          <a:p>
            <a:r>
              <a:rPr lang="ro-RO" sz="1400" dirty="0"/>
              <a:t>Ridicăm o perpendiculară de la valoarea </a:t>
            </a:r>
          </a:p>
          <a:p>
            <a:pPr marL="0" indent="0" algn="ctr">
              <a:buNone/>
            </a:pPr>
            <a:r>
              <a:rPr lang="ro-RO" sz="1400" dirty="0" err="1">
                <a:solidFill>
                  <a:srgbClr val="FF0000"/>
                </a:solidFill>
              </a:rPr>
              <a:t>VGSq</a:t>
            </a:r>
            <a:r>
              <a:rPr lang="ro-RO" sz="1400" dirty="0">
                <a:solidFill>
                  <a:srgbClr val="FF0000"/>
                </a:solidFill>
              </a:rPr>
              <a:t> = –VGG</a:t>
            </a:r>
          </a:p>
          <a:p>
            <a:r>
              <a:rPr lang="ro-RO" sz="1400" dirty="0"/>
              <a:t>Punctul de funcționare în repaos (</a:t>
            </a:r>
            <a:r>
              <a:rPr lang="ro-RO" sz="1400" dirty="0">
                <a:solidFill>
                  <a:srgbClr val="FF0000"/>
                </a:solidFill>
              </a:rPr>
              <a:t>Q</a:t>
            </a:r>
            <a:r>
              <a:rPr lang="ro-RO" sz="1400" dirty="0"/>
              <a:t>) va fi intersecția perpendicularei cu caracteristica de transfer</a:t>
            </a:r>
            <a:endParaRPr lang="en-US" sz="1400" dirty="0"/>
          </a:p>
        </p:txBody>
      </p:sp>
      <p:sp>
        <p:nvSpPr>
          <p:cNvPr id="4" name="Date Placeholder 3">
            <a:extLst>
              <a:ext uri="{FF2B5EF4-FFF2-40B4-BE49-F238E27FC236}">
                <a16:creationId xmlns:a16="http://schemas.microsoft.com/office/drawing/2014/main" id="{CAFE1174-7D20-0517-AC52-64F5AFA2056D}"/>
              </a:ext>
            </a:extLst>
          </p:cNvPr>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5" name="Footer Placeholder 4">
            <a:extLst>
              <a:ext uri="{FF2B5EF4-FFF2-40B4-BE49-F238E27FC236}">
                <a16:creationId xmlns:a16="http://schemas.microsoft.com/office/drawing/2014/main" id="{E734A079-4523-95BA-465B-B02330A655AA}"/>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C4C9E083-B65E-865B-11F2-7E953F3FD23B}"/>
              </a:ext>
            </a:extLst>
          </p:cNvPr>
          <p:cNvSpPr>
            <a:spLocks noGrp="1"/>
          </p:cNvSpPr>
          <p:nvPr>
            <p:ph type="sldNum" sz="quarter" idx="12"/>
          </p:nvPr>
        </p:nvSpPr>
        <p:spPr/>
        <p:txBody>
          <a:bodyPr/>
          <a:lstStyle/>
          <a:p>
            <a:pPr>
              <a:defRPr/>
            </a:pPr>
            <a:fld id="{6A376BE1-B17D-4FFF-B224-99B21EC59678}" type="slidenum">
              <a:rPr lang="zh-CN" altLang="en-US" smtClean="0"/>
              <a:pPr>
                <a:defRPr/>
              </a:pPr>
              <a:t>12</a:t>
            </a:fld>
            <a:endParaRPr lang="en-US" altLang="zh-CN"/>
          </a:p>
        </p:txBody>
      </p:sp>
      <p:pic>
        <p:nvPicPr>
          <p:cNvPr id="8" name="Picture 7">
            <a:extLst>
              <a:ext uri="{FF2B5EF4-FFF2-40B4-BE49-F238E27FC236}">
                <a16:creationId xmlns:a16="http://schemas.microsoft.com/office/drawing/2014/main" id="{E1A55173-AF62-9DA2-20BC-711A31BA035F}"/>
              </a:ext>
            </a:extLst>
          </p:cNvPr>
          <p:cNvPicPr>
            <a:picLocks noChangeAspect="1"/>
          </p:cNvPicPr>
          <p:nvPr/>
        </p:nvPicPr>
        <p:blipFill>
          <a:blip r:embed="rId2"/>
          <a:stretch>
            <a:fillRect/>
          </a:stretch>
        </p:blipFill>
        <p:spPr>
          <a:xfrm>
            <a:off x="195263" y="3813348"/>
            <a:ext cx="1795306" cy="2294752"/>
          </a:xfrm>
          <a:prstGeom prst="rect">
            <a:avLst/>
          </a:prstGeom>
        </p:spPr>
      </p:pic>
      <p:pic>
        <p:nvPicPr>
          <p:cNvPr id="10" name="Picture 9">
            <a:extLst>
              <a:ext uri="{FF2B5EF4-FFF2-40B4-BE49-F238E27FC236}">
                <a16:creationId xmlns:a16="http://schemas.microsoft.com/office/drawing/2014/main" id="{0C8F1E55-0D3F-691E-0F6F-E63960FAEDE2}"/>
              </a:ext>
            </a:extLst>
          </p:cNvPr>
          <p:cNvPicPr>
            <a:picLocks noChangeAspect="1"/>
          </p:cNvPicPr>
          <p:nvPr/>
        </p:nvPicPr>
        <p:blipFill>
          <a:blip r:embed="rId3"/>
          <a:stretch>
            <a:fillRect/>
          </a:stretch>
        </p:blipFill>
        <p:spPr>
          <a:xfrm>
            <a:off x="2090274" y="3217930"/>
            <a:ext cx="2553056" cy="3057952"/>
          </a:xfrm>
          <a:prstGeom prst="rect">
            <a:avLst/>
          </a:prstGeom>
        </p:spPr>
      </p:pic>
      <p:sp>
        <p:nvSpPr>
          <p:cNvPr id="11" name="Content Placeholder 2">
            <a:extLst>
              <a:ext uri="{FF2B5EF4-FFF2-40B4-BE49-F238E27FC236}">
                <a16:creationId xmlns:a16="http://schemas.microsoft.com/office/drawing/2014/main" id="{5B49E922-4BF6-3BCE-2085-D8AA010C5357}"/>
              </a:ext>
            </a:extLst>
          </p:cNvPr>
          <p:cNvSpPr txBox="1">
            <a:spLocks/>
          </p:cNvSpPr>
          <p:nvPr/>
        </p:nvSpPr>
        <p:spPr bwMode="auto">
          <a:xfrm>
            <a:off x="4743035" y="1256506"/>
            <a:ext cx="4137915"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SzPct val="80000"/>
              <a:buFont typeface="Wingdings" panose="05000000000000000000" pitchFamily="2" charset="2"/>
              <a:buChar char="l"/>
              <a:defRPr sz="3200" b="1">
                <a:solidFill>
                  <a:srgbClr val="000066"/>
                </a:solidFill>
                <a:latin typeface="+mn-lt"/>
                <a:ea typeface="+mn-ea"/>
                <a:cs typeface="+mn-cs"/>
              </a:defRPr>
            </a:lvl1pPr>
            <a:lvl2pPr marL="742950" indent="-285750" algn="l" rtl="0" eaLnBrk="0" fontAlgn="base" hangingPunct="0">
              <a:spcBef>
                <a:spcPct val="20000"/>
              </a:spcBef>
              <a:spcAft>
                <a:spcPct val="0"/>
              </a:spcAft>
              <a:buClr>
                <a:srgbClr val="000066"/>
              </a:buClr>
              <a:buSzPct val="70000"/>
              <a:buFont typeface="Wingdings" panose="05000000000000000000" pitchFamily="2" charset="2"/>
              <a:buChar char="Ø"/>
              <a:defRPr sz="2800" b="1">
                <a:solidFill>
                  <a:srgbClr val="000066"/>
                </a:solidFill>
                <a:latin typeface="+mn-lt"/>
                <a:ea typeface="+mn-ea"/>
              </a:defRPr>
            </a:lvl2pPr>
            <a:lvl3pPr marL="1143000" indent="-228600" algn="l" rtl="0" eaLnBrk="0" fontAlgn="base" hangingPunct="0">
              <a:spcBef>
                <a:spcPct val="20000"/>
              </a:spcBef>
              <a:spcAft>
                <a:spcPct val="0"/>
              </a:spcAft>
              <a:buClr>
                <a:srgbClr val="FF3399"/>
              </a:buClr>
              <a:buSzPct val="65000"/>
              <a:buFont typeface="Wingdings" panose="05000000000000000000" pitchFamily="2" charset="2"/>
              <a:buChar char="ü"/>
              <a:defRPr sz="2400" b="1">
                <a:solidFill>
                  <a:srgbClr val="000066"/>
                </a:solidFill>
                <a:latin typeface="+mn-lt"/>
                <a:ea typeface="+mn-ea"/>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b="1">
                <a:solidFill>
                  <a:srgbClr val="000066"/>
                </a:solidFill>
                <a:latin typeface="+mn-lt"/>
                <a:ea typeface="+mn-ea"/>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mn-lt"/>
                <a:ea typeface="+mn-ea"/>
              </a:defRPr>
            </a:lvl5pPr>
            <a:lvl6pPr marL="2514600" indent="-228600" algn="l" rtl="0" fontAlgn="base">
              <a:spcBef>
                <a:spcPct val="20000"/>
              </a:spcBef>
              <a:spcAft>
                <a:spcPct val="0"/>
              </a:spcAft>
              <a:buClr>
                <a:schemeClr val="bg2"/>
              </a:buClr>
              <a:buSzPct val="40000"/>
              <a:buFont typeface="Wingdings" pitchFamily="2" charset="2"/>
              <a:buChar char="l"/>
              <a:defRPr sz="2000" b="1">
                <a:solidFill>
                  <a:srgbClr val="000066"/>
                </a:solidFill>
                <a:latin typeface="+mn-lt"/>
                <a:ea typeface="+mn-ea"/>
              </a:defRPr>
            </a:lvl6pPr>
            <a:lvl7pPr marL="2971800" indent="-228600" algn="l" rtl="0" fontAlgn="base">
              <a:spcBef>
                <a:spcPct val="20000"/>
              </a:spcBef>
              <a:spcAft>
                <a:spcPct val="0"/>
              </a:spcAft>
              <a:buClr>
                <a:schemeClr val="bg2"/>
              </a:buClr>
              <a:buSzPct val="40000"/>
              <a:buFont typeface="Wingdings" pitchFamily="2" charset="2"/>
              <a:buChar char="l"/>
              <a:defRPr sz="2000" b="1">
                <a:solidFill>
                  <a:srgbClr val="000066"/>
                </a:solidFill>
                <a:latin typeface="+mn-lt"/>
                <a:ea typeface="+mn-ea"/>
              </a:defRPr>
            </a:lvl7pPr>
            <a:lvl8pPr marL="3429000" indent="-228600" algn="l" rtl="0" fontAlgn="base">
              <a:spcBef>
                <a:spcPct val="20000"/>
              </a:spcBef>
              <a:spcAft>
                <a:spcPct val="0"/>
              </a:spcAft>
              <a:buClr>
                <a:schemeClr val="bg2"/>
              </a:buClr>
              <a:buSzPct val="40000"/>
              <a:buFont typeface="Wingdings" pitchFamily="2" charset="2"/>
              <a:buChar char="l"/>
              <a:defRPr sz="2000" b="1">
                <a:solidFill>
                  <a:srgbClr val="000066"/>
                </a:solidFill>
                <a:latin typeface="+mn-lt"/>
                <a:ea typeface="+mn-ea"/>
              </a:defRPr>
            </a:lvl8pPr>
            <a:lvl9pPr marL="3886200" indent="-228600" algn="l" rtl="0" fontAlgn="base">
              <a:spcBef>
                <a:spcPct val="20000"/>
              </a:spcBef>
              <a:spcAft>
                <a:spcPct val="0"/>
              </a:spcAft>
              <a:buClr>
                <a:schemeClr val="bg2"/>
              </a:buClr>
              <a:buSzPct val="40000"/>
              <a:buFont typeface="Wingdings" pitchFamily="2" charset="2"/>
              <a:buChar char="l"/>
              <a:defRPr sz="2000" b="1">
                <a:solidFill>
                  <a:srgbClr val="000066"/>
                </a:solidFill>
                <a:latin typeface="+mn-lt"/>
                <a:ea typeface="+mn-ea"/>
              </a:defRPr>
            </a:lvl9pPr>
          </a:lstStyle>
          <a:p>
            <a:pPr marL="0" indent="0">
              <a:buNone/>
            </a:pPr>
            <a:r>
              <a:rPr lang="ro-RO" sz="1400" kern="0" dirty="0"/>
              <a:t>Metoda grafică:</a:t>
            </a:r>
          </a:p>
          <a:p>
            <a:r>
              <a:rPr lang="ro-RO" sz="1400" kern="0" dirty="0"/>
              <a:t>Determinăm caracteristica de transfer</a:t>
            </a:r>
          </a:p>
          <a:p>
            <a:r>
              <a:rPr lang="ro-RO" sz="1400" kern="0" dirty="0"/>
              <a:t>Ecuația V</a:t>
            </a:r>
            <a:r>
              <a:rPr lang="ro-RO" sz="1100" kern="0" dirty="0"/>
              <a:t>GS </a:t>
            </a:r>
            <a:r>
              <a:rPr lang="ro-RO" sz="1400" kern="0" dirty="0"/>
              <a:t>= -I</a:t>
            </a:r>
            <a:r>
              <a:rPr lang="ro-RO" sz="1100" kern="0" dirty="0"/>
              <a:t>D</a:t>
            </a:r>
            <a:r>
              <a:rPr lang="ro-RO" sz="1400" kern="0" dirty="0"/>
              <a:t>R</a:t>
            </a:r>
            <a:r>
              <a:rPr lang="ro-RO" sz="1100" kern="0" dirty="0"/>
              <a:t>S</a:t>
            </a:r>
            <a:r>
              <a:rPr lang="ro-RO" sz="1400" kern="0" dirty="0"/>
              <a:t> va determină dreapta pe această caracteristică</a:t>
            </a:r>
          </a:p>
          <a:p>
            <a:r>
              <a:rPr lang="ro-RO" sz="1400" kern="0" dirty="0"/>
              <a:t>Pentru găsirea a celor 2 puncte pentru construirea unei drepte, aplicăm </a:t>
            </a:r>
            <a:r>
              <a:rPr lang="ro-RO" sz="1400" kern="0" dirty="0">
                <a:solidFill>
                  <a:srgbClr val="FF0000"/>
                </a:solidFill>
              </a:rPr>
              <a:t>I</a:t>
            </a:r>
            <a:r>
              <a:rPr lang="ro-RO" sz="1100" kern="0" dirty="0">
                <a:solidFill>
                  <a:srgbClr val="FF0000"/>
                </a:solidFill>
              </a:rPr>
              <a:t>D</a:t>
            </a:r>
            <a:r>
              <a:rPr lang="ro-RO" sz="1400" kern="0" dirty="0">
                <a:solidFill>
                  <a:srgbClr val="FF0000"/>
                </a:solidFill>
              </a:rPr>
              <a:t> =0A</a:t>
            </a:r>
            <a:r>
              <a:rPr lang="ro-RO" sz="1400" kern="0" dirty="0"/>
              <a:t>; care ne dă </a:t>
            </a:r>
            <a:r>
              <a:rPr lang="ro-RO" sz="1400" kern="0" dirty="0">
                <a:solidFill>
                  <a:srgbClr val="FF0000"/>
                </a:solidFill>
              </a:rPr>
              <a:t>V</a:t>
            </a:r>
            <a:r>
              <a:rPr lang="ro-RO" sz="1100" kern="0" dirty="0">
                <a:solidFill>
                  <a:srgbClr val="FF0000"/>
                </a:solidFill>
              </a:rPr>
              <a:t>GS</a:t>
            </a:r>
            <a:r>
              <a:rPr lang="ro-RO" sz="1400" kern="0" dirty="0">
                <a:solidFill>
                  <a:srgbClr val="FF0000"/>
                </a:solidFill>
              </a:rPr>
              <a:t> =-I</a:t>
            </a:r>
            <a:r>
              <a:rPr lang="ro-RO" sz="1100" kern="0" dirty="0">
                <a:solidFill>
                  <a:srgbClr val="FF0000"/>
                </a:solidFill>
              </a:rPr>
              <a:t>D</a:t>
            </a:r>
            <a:r>
              <a:rPr lang="ro-RO" sz="1400" kern="0" dirty="0">
                <a:solidFill>
                  <a:srgbClr val="FF0000"/>
                </a:solidFill>
              </a:rPr>
              <a:t>R</a:t>
            </a:r>
            <a:r>
              <a:rPr lang="ro-RO" sz="1100" kern="0" dirty="0">
                <a:solidFill>
                  <a:srgbClr val="FF0000"/>
                </a:solidFill>
              </a:rPr>
              <a:t>S</a:t>
            </a:r>
            <a:r>
              <a:rPr lang="ro-RO" sz="1400" kern="0" dirty="0">
                <a:solidFill>
                  <a:srgbClr val="FF0000"/>
                </a:solidFill>
              </a:rPr>
              <a:t> = (0)R</a:t>
            </a:r>
            <a:r>
              <a:rPr lang="ro-RO" sz="1100" kern="0" dirty="0">
                <a:solidFill>
                  <a:srgbClr val="FF0000"/>
                </a:solidFill>
              </a:rPr>
              <a:t>S</a:t>
            </a:r>
            <a:r>
              <a:rPr lang="ro-RO" sz="1400" kern="0" dirty="0">
                <a:solidFill>
                  <a:srgbClr val="FF0000"/>
                </a:solidFill>
              </a:rPr>
              <a:t> = 0V</a:t>
            </a:r>
          </a:p>
          <a:p>
            <a:r>
              <a:rPr lang="ro-RO" sz="1400" kern="0" dirty="0"/>
              <a:t>Al 2-lea punct necesită ca valoarea V</a:t>
            </a:r>
            <a:r>
              <a:rPr lang="ro-RO" sz="1100" kern="0" dirty="0"/>
              <a:t>GS</a:t>
            </a:r>
            <a:r>
              <a:rPr lang="ro-RO" sz="1400" kern="0" dirty="0"/>
              <a:t> (sau I</a:t>
            </a:r>
            <a:r>
              <a:rPr lang="ro-RO" sz="1100" kern="0" dirty="0"/>
              <a:t>D</a:t>
            </a:r>
            <a:r>
              <a:rPr lang="ro-RO" sz="1400" kern="0" dirty="0"/>
              <a:t>) să fie aleasă. Alegem valoarea I</a:t>
            </a:r>
            <a:r>
              <a:rPr lang="ro-RO" sz="1100" kern="0" dirty="0"/>
              <a:t>D</a:t>
            </a:r>
            <a:r>
              <a:rPr lang="ro-RO" sz="1400" kern="0" dirty="0"/>
              <a:t> egală cu jumătate de la valoarea de saturație:</a:t>
            </a:r>
          </a:p>
          <a:p>
            <a:r>
              <a:rPr lang="ro-RO" sz="1400" kern="0" dirty="0"/>
              <a:t>I</a:t>
            </a:r>
            <a:r>
              <a:rPr lang="ro-RO" sz="1100" kern="0" dirty="0"/>
              <a:t>D</a:t>
            </a:r>
            <a:r>
              <a:rPr lang="ro-RO" sz="1400" kern="0" dirty="0"/>
              <a:t> = I</a:t>
            </a:r>
            <a:r>
              <a:rPr lang="ro-RO" sz="1100" kern="0" dirty="0"/>
              <a:t>DSS</a:t>
            </a:r>
            <a:r>
              <a:rPr lang="ro-RO" sz="1400" kern="0" dirty="0"/>
              <a:t>/2</a:t>
            </a:r>
          </a:p>
          <a:p>
            <a:r>
              <a:rPr lang="ro-RO" sz="1400" kern="0" dirty="0"/>
              <a:t>V</a:t>
            </a:r>
            <a:r>
              <a:rPr lang="ro-RO" sz="1100" kern="0" dirty="0"/>
              <a:t>GS</a:t>
            </a:r>
            <a:r>
              <a:rPr lang="ro-RO" sz="1400" kern="0" dirty="0"/>
              <a:t> = -I</a:t>
            </a:r>
            <a:r>
              <a:rPr lang="ro-RO" sz="1100" kern="0" dirty="0"/>
              <a:t>D</a:t>
            </a:r>
            <a:r>
              <a:rPr lang="ro-RO" sz="1400" kern="0" dirty="0"/>
              <a:t>R</a:t>
            </a:r>
            <a:r>
              <a:rPr lang="ro-RO" sz="1100" kern="0" dirty="0"/>
              <a:t>S</a:t>
            </a:r>
            <a:r>
              <a:rPr lang="ro-RO" sz="1400" kern="0" dirty="0"/>
              <a:t> = I</a:t>
            </a:r>
            <a:r>
              <a:rPr lang="ro-RO" sz="1100" kern="0" dirty="0"/>
              <a:t>DSS</a:t>
            </a:r>
            <a:r>
              <a:rPr lang="ro-RO" sz="1400" kern="0" dirty="0"/>
              <a:t>R</a:t>
            </a:r>
            <a:r>
              <a:rPr lang="ro-RO" sz="1200" kern="0" dirty="0"/>
              <a:t>S</a:t>
            </a:r>
            <a:r>
              <a:rPr lang="ro-RO" sz="1400" kern="0" dirty="0"/>
              <a:t>/2</a:t>
            </a:r>
            <a:endParaRPr lang="en-US" sz="1400" kern="0" dirty="0"/>
          </a:p>
        </p:txBody>
      </p:sp>
      <p:pic>
        <p:nvPicPr>
          <p:cNvPr id="13" name="Picture 12">
            <a:extLst>
              <a:ext uri="{FF2B5EF4-FFF2-40B4-BE49-F238E27FC236}">
                <a16:creationId xmlns:a16="http://schemas.microsoft.com/office/drawing/2014/main" id="{20747375-BF53-ED29-7A48-99D6E6A6866F}"/>
              </a:ext>
            </a:extLst>
          </p:cNvPr>
          <p:cNvPicPr>
            <a:picLocks noChangeAspect="1"/>
          </p:cNvPicPr>
          <p:nvPr/>
        </p:nvPicPr>
        <p:blipFill>
          <a:blip r:embed="rId4"/>
          <a:stretch>
            <a:fillRect/>
          </a:stretch>
        </p:blipFill>
        <p:spPr>
          <a:xfrm>
            <a:off x="6811992" y="4180606"/>
            <a:ext cx="2223405" cy="2575794"/>
          </a:xfrm>
          <a:prstGeom prst="rect">
            <a:avLst/>
          </a:prstGeom>
        </p:spPr>
      </p:pic>
    </p:spTree>
    <p:extLst>
      <p:ext uri="{BB962C8B-B14F-4D97-AF65-F5344CB8AC3E}">
        <p14:creationId xmlns:p14="http://schemas.microsoft.com/office/powerpoint/2010/main" val="1585516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26114-AC54-13D5-38CB-4C3179D462B0}"/>
              </a:ext>
            </a:extLst>
          </p:cNvPr>
          <p:cNvSpPr>
            <a:spLocks noGrp="1"/>
          </p:cNvSpPr>
          <p:nvPr>
            <p:ph type="title"/>
          </p:nvPr>
        </p:nvSpPr>
        <p:spPr/>
        <p:txBody>
          <a:bodyPr/>
          <a:lstStyle/>
          <a:p>
            <a:pPr algn="ctr"/>
            <a:r>
              <a:rPr lang="ro-RO" dirty="0">
                <a:solidFill>
                  <a:srgbClr val="FF0000"/>
                </a:solidFill>
              </a:rPr>
              <a:t>p</a:t>
            </a:r>
            <a:r>
              <a:rPr lang="en-US" dirty="0">
                <a:solidFill>
                  <a:srgbClr val="FF0000"/>
                </a:solidFill>
              </a:rPr>
              <a:t>-</a:t>
            </a:r>
            <a:r>
              <a:rPr lang="en-US" dirty="0"/>
              <a:t>Channel JFETS</a:t>
            </a:r>
          </a:p>
        </p:txBody>
      </p:sp>
      <p:sp>
        <p:nvSpPr>
          <p:cNvPr id="3" name="Content Placeholder 2">
            <a:extLst>
              <a:ext uri="{FF2B5EF4-FFF2-40B4-BE49-F238E27FC236}">
                <a16:creationId xmlns:a16="http://schemas.microsoft.com/office/drawing/2014/main" id="{2A992661-2B59-D601-422A-77858A1E7D0D}"/>
              </a:ext>
            </a:extLst>
          </p:cNvPr>
          <p:cNvSpPr>
            <a:spLocks noGrp="1"/>
          </p:cNvSpPr>
          <p:nvPr>
            <p:ph idx="1"/>
          </p:nvPr>
        </p:nvSpPr>
        <p:spPr/>
        <p:txBody>
          <a:bodyPr/>
          <a:lstStyle/>
          <a:p>
            <a:r>
              <a:rPr lang="en-US" sz="1800" dirty="0"/>
              <a:t>JFET-ul cu </a:t>
            </a:r>
            <a:r>
              <a:rPr lang="en-US" sz="1800" i="1" dirty="0">
                <a:solidFill>
                  <a:srgbClr val="FF0000"/>
                </a:solidFill>
              </a:rPr>
              <a:t>canal </a:t>
            </a:r>
            <a:r>
              <a:rPr lang="ro-RO" sz="1800" i="1" dirty="0">
                <a:solidFill>
                  <a:srgbClr val="FF0000"/>
                </a:solidFill>
              </a:rPr>
              <a:t>p</a:t>
            </a:r>
            <a:r>
              <a:rPr lang="en-US" sz="1800" dirty="0"/>
              <a:t> </a:t>
            </a:r>
            <a:r>
              <a:rPr lang="en-US" sz="1800" dirty="0" err="1"/>
              <a:t>acționează</a:t>
            </a:r>
            <a:r>
              <a:rPr lang="en-US" sz="1800" dirty="0"/>
              <a:t> la </a:t>
            </a:r>
            <a:r>
              <a:rPr lang="en-US" sz="1800" dirty="0" err="1"/>
              <a:t>fel</a:t>
            </a:r>
            <a:r>
              <a:rPr lang="en-US" sz="1800" dirty="0"/>
              <a:t> ca JFET-ul cu canal n, cu </a:t>
            </a:r>
            <a:r>
              <a:rPr lang="en-US" sz="1800" dirty="0" err="1"/>
              <a:t>excepția</a:t>
            </a:r>
            <a:r>
              <a:rPr lang="en-US" sz="1800" dirty="0"/>
              <a:t> </a:t>
            </a:r>
            <a:r>
              <a:rPr lang="en-US" sz="1800" dirty="0" err="1"/>
              <a:t>faptului</a:t>
            </a:r>
            <a:r>
              <a:rPr lang="en-US" sz="1800" dirty="0"/>
              <a:t> </a:t>
            </a:r>
            <a:r>
              <a:rPr lang="en-US" sz="1800" dirty="0" err="1"/>
              <a:t>că</a:t>
            </a:r>
            <a:r>
              <a:rPr lang="en-US" sz="1800" dirty="0"/>
              <a:t> </a:t>
            </a:r>
            <a:r>
              <a:rPr lang="en-US" sz="1800" dirty="0" err="1"/>
              <a:t>polaritățile</a:t>
            </a:r>
            <a:r>
              <a:rPr lang="en-US" sz="1800" dirty="0"/>
              <a:t> </a:t>
            </a:r>
            <a:r>
              <a:rPr lang="en-US" sz="1800" dirty="0" err="1"/>
              <a:t>și</a:t>
            </a:r>
            <a:r>
              <a:rPr lang="en-US" sz="1800" dirty="0"/>
              <a:t> </a:t>
            </a:r>
            <a:r>
              <a:rPr lang="en-US" sz="1800" dirty="0" err="1"/>
              <a:t>curenții</a:t>
            </a:r>
            <a:r>
              <a:rPr lang="en-US" sz="1800" dirty="0"/>
              <a:t> sunt </a:t>
            </a:r>
            <a:r>
              <a:rPr lang="en-US" sz="1800" dirty="0" err="1"/>
              <a:t>inversate</a:t>
            </a:r>
            <a:endParaRPr lang="ro-RO" sz="1800" dirty="0"/>
          </a:p>
          <a:p>
            <a:endParaRPr lang="ro-RO" sz="1800" dirty="0"/>
          </a:p>
          <a:p>
            <a:endParaRPr lang="ro-RO" sz="1800" dirty="0"/>
          </a:p>
          <a:p>
            <a:endParaRPr lang="ro-RO" sz="1800" dirty="0"/>
          </a:p>
          <a:p>
            <a:endParaRPr lang="ro-RO" sz="1800" dirty="0"/>
          </a:p>
          <a:p>
            <a:endParaRPr lang="ro-RO" sz="1800" dirty="0"/>
          </a:p>
          <a:p>
            <a:endParaRPr lang="ro-RO" sz="1800" dirty="0"/>
          </a:p>
          <a:p>
            <a:endParaRPr lang="ro-RO" sz="1800" dirty="0"/>
          </a:p>
          <a:p>
            <a:endParaRPr lang="ro-RO" sz="1800" dirty="0"/>
          </a:p>
          <a:p>
            <a:endParaRPr lang="ro-RO" sz="1800" dirty="0"/>
          </a:p>
          <a:p>
            <a:pPr marL="0" indent="0">
              <a:buNone/>
            </a:pPr>
            <a:r>
              <a:rPr lang="en-US" sz="1800" dirty="0"/>
              <a:t>Pe </a:t>
            </a:r>
            <a:r>
              <a:rPr lang="en-US" sz="1800" dirty="0" err="1"/>
              <a:t>măsură</a:t>
            </a:r>
            <a:r>
              <a:rPr lang="en-US" sz="1800" dirty="0"/>
              <a:t> </a:t>
            </a:r>
            <a:r>
              <a:rPr lang="en-US" sz="1800" dirty="0" err="1"/>
              <a:t>ce</a:t>
            </a:r>
            <a:r>
              <a:rPr lang="en-US" sz="1800" dirty="0"/>
              <a:t> V</a:t>
            </a:r>
            <a:r>
              <a:rPr lang="en-US" sz="1400" dirty="0"/>
              <a:t>GS</a:t>
            </a:r>
            <a:r>
              <a:rPr lang="en-US" sz="1800" dirty="0"/>
              <a:t> </a:t>
            </a:r>
            <a:r>
              <a:rPr lang="en-US" sz="1800" dirty="0" err="1"/>
              <a:t>crește</a:t>
            </a:r>
            <a:r>
              <a:rPr lang="en-US" sz="1800" dirty="0"/>
              <a:t> </a:t>
            </a:r>
            <a:r>
              <a:rPr lang="en-US" sz="1800" dirty="0" err="1"/>
              <a:t>mai</a:t>
            </a:r>
            <a:r>
              <a:rPr lang="en-US" sz="1800" dirty="0"/>
              <a:t> </a:t>
            </a:r>
            <a:r>
              <a:rPr lang="en-US" sz="1800" dirty="0" err="1"/>
              <a:t>pozitiv</a:t>
            </a:r>
            <a:r>
              <a:rPr lang="en-US" sz="1800" dirty="0"/>
              <a:t>: </a:t>
            </a:r>
            <a:endParaRPr lang="ro-RO" sz="1800" dirty="0"/>
          </a:p>
          <a:p>
            <a:pPr marL="0" indent="0">
              <a:buNone/>
            </a:pPr>
            <a:r>
              <a:rPr lang="en-US" sz="1800" dirty="0"/>
              <a:t>• zona de </a:t>
            </a:r>
            <a:r>
              <a:rPr lang="en-US" sz="1800" dirty="0" err="1"/>
              <a:t>epuizare</a:t>
            </a:r>
            <a:r>
              <a:rPr lang="en-US" sz="1800" dirty="0"/>
              <a:t> </a:t>
            </a:r>
            <a:r>
              <a:rPr lang="en-US" sz="1800" dirty="0" err="1"/>
              <a:t>crește</a:t>
            </a:r>
            <a:endParaRPr lang="ro-RO" sz="1800" dirty="0"/>
          </a:p>
          <a:p>
            <a:pPr marL="0" indent="0">
              <a:buNone/>
            </a:pPr>
            <a:r>
              <a:rPr lang="en-US" sz="1800" dirty="0"/>
              <a:t>• I</a:t>
            </a:r>
            <a:r>
              <a:rPr lang="en-US" sz="1400" dirty="0"/>
              <a:t>D</a:t>
            </a:r>
            <a:r>
              <a:rPr lang="en-US" sz="1800" dirty="0"/>
              <a:t> </a:t>
            </a:r>
            <a:r>
              <a:rPr lang="en-US" sz="1800" dirty="0" err="1"/>
              <a:t>scade</a:t>
            </a:r>
            <a:r>
              <a:rPr lang="en-US" sz="1800" dirty="0"/>
              <a:t> (I</a:t>
            </a:r>
            <a:r>
              <a:rPr lang="en-US" sz="1400" dirty="0"/>
              <a:t>D</a:t>
            </a:r>
            <a:r>
              <a:rPr lang="en-US" sz="1800" dirty="0"/>
              <a:t> &lt; I</a:t>
            </a:r>
            <a:r>
              <a:rPr lang="en-US" sz="1400" dirty="0"/>
              <a:t>DSS</a:t>
            </a:r>
            <a:r>
              <a:rPr lang="en-US" sz="1800" dirty="0"/>
              <a:t>)</a:t>
            </a:r>
            <a:r>
              <a:rPr lang="ro-RO" sz="1800" dirty="0"/>
              <a:t>  -  </a:t>
            </a:r>
            <a:r>
              <a:rPr lang="en-US" sz="1800" dirty="0"/>
              <a:t>• în </a:t>
            </a:r>
            <a:r>
              <a:rPr lang="en-US" sz="1800" dirty="0" err="1"/>
              <a:t>cele</a:t>
            </a:r>
            <a:r>
              <a:rPr lang="en-US" sz="1800" dirty="0"/>
              <a:t> din </a:t>
            </a:r>
            <a:r>
              <a:rPr lang="en-US" sz="1800" dirty="0" err="1"/>
              <a:t>urmă</a:t>
            </a:r>
            <a:r>
              <a:rPr lang="en-US" sz="1800" dirty="0"/>
              <a:t> I</a:t>
            </a:r>
            <a:r>
              <a:rPr lang="en-US" sz="1400" dirty="0"/>
              <a:t>D</a:t>
            </a:r>
            <a:r>
              <a:rPr lang="en-US" sz="1800" dirty="0"/>
              <a:t> = 0A</a:t>
            </a:r>
            <a:endParaRPr lang="ro-RO" sz="1800" dirty="0"/>
          </a:p>
          <a:p>
            <a:pPr marL="0" indent="0">
              <a:buNone/>
            </a:pPr>
            <a:r>
              <a:rPr lang="ro-RO" sz="1800" dirty="0"/>
              <a:t>R</a:t>
            </a:r>
            <a:r>
              <a:rPr lang="en-US" sz="1800" dirty="0" err="1"/>
              <a:t>ețineți</a:t>
            </a:r>
            <a:r>
              <a:rPr lang="en-US" sz="1800" dirty="0"/>
              <a:t> </a:t>
            </a:r>
            <a:r>
              <a:rPr lang="en-US" sz="1800" dirty="0" err="1"/>
              <a:t>că</a:t>
            </a:r>
            <a:r>
              <a:rPr lang="en-US" sz="1800" dirty="0"/>
              <a:t> la </a:t>
            </a:r>
            <a:r>
              <a:rPr lang="en-US" sz="1800" dirty="0" err="1"/>
              <a:t>niveluri</a:t>
            </a:r>
            <a:r>
              <a:rPr lang="en-US" sz="1800" dirty="0"/>
              <a:t> </a:t>
            </a:r>
            <a:r>
              <a:rPr lang="en-US" sz="1800" dirty="0" err="1"/>
              <a:t>ridicate</a:t>
            </a:r>
            <a:r>
              <a:rPr lang="en-US" sz="1800" dirty="0"/>
              <a:t> de V</a:t>
            </a:r>
            <a:r>
              <a:rPr lang="en-US" sz="1400" dirty="0"/>
              <a:t>DS</a:t>
            </a:r>
            <a:r>
              <a:rPr lang="en-US" sz="1800" dirty="0"/>
              <a:t>, JFET </a:t>
            </a:r>
            <a:r>
              <a:rPr lang="en-US" sz="1800" dirty="0" err="1"/>
              <a:t>ajunge</a:t>
            </a:r>
            <a:r>
              <a:rPr lang="en-US" sz="1800" dirty="0"/>
              <a:t> la </a:t>
            </a:r>
            <a:r>
              <a:rPr lang="ro-RO" sz="1800" dirty="0"/>
              <a:t>străpungere</a:t>
            </a:r>
            <a:r>
              <a:rPr lang="en-US" sz="1800" dirty="0"/>
              <a:t>. I</a:t>
            </a:r>
            <a:r>
              <a:rPr lang="en-US" sz="1400" dirty="0"/>
              <a:t>D</a:t>
            </a:r>
            <a:r>
              <a:rPr lang="en-US" sz="1800" dirty="0"/>
              <a:t> </a:t>
            </a:r>
            <a:r>
              <a:rPr lang="en-US" sz="1800" dirty="0" err="1"/>
              <a:t>crește</a:t>
            </a:r>
            <a:r>
              <a:rPr lang="ro-RO" sz="1800" dirty="0"/>
              <a:t> </a:t>
            </a:r>
            <a:r>
              <a:rPr lang="en-US" sz="1800" dirty="0" err="1"/>
              <a:t>necontrolat</a:t>
            </a:r>
            <a:r>
              <a:rPr lang="en-US" sz="1800" dirty="0"/>
              <a:t> </a:t>
            </a:r>
            <a:r>
              <a:rPr lang="en-US" sz="1800" dirty="0" err="1"/>
              <a:t>dacă</a:t>
            </a:r>
            <a:r>
              <a:rPr lang="en-US" sz="1800" dirty="0"/>
              <a:t> V</a:t>
            </a:r>
            <a:r>
              <a:rPr lang="en-US" sz="1400" dirty="0"/>
              <a:t>DS</a:t>
            </a:r>
            <a:r>
              <a:rPr lang="ro-RO" sz="1800" dirty="0"/>
              <a:t> &gt;</a:t>
            </a:r>
            <a:r>
              <a:rPr lang="ro-RO" sz="1800" dirty="0" err="1"/>
              <a:t>V</a:t>
            </a:r>
            <a:r>
              <a:rPr lang="ro-RO" sz="1400" dirty="0" err="1"/>
              <a:t>DSmax</a:t>
            </a:r>
            <a:endParaRPr lang="en-US" sz="1800" dirty="0"/>
          </a:p>
        </p:txBody>
      </p:sp>
      <p:sp>
        <p:nvSpPr>
          <p:cNvPr id="4" name="Date Placeholder 3">
            <a:extLst>
              <a:ext uri="{FF2B5EF4-FFF2-40B4-BE49-F238E27FC236}">
                <a16:creationId xmlns:a16="http://schemas.microsoft.com/office/drawing/2014/main" id="{9A9499FC-58D8-68AF-A477-96BEEC86B609}"/>
              </a:ext>
            </a:extLst>
          </p:cNvPr>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6" name="Slide Number Placeholder 5">
            <a:extLst>
              <a:ext uri="{FF2B5EF4-FFF2-40B4-BE49-F238E27FC236}">
                <a16:creationId xmlns:a16="http://schemas.microsoft.com/office/drawing/2014/main" id="{1B7AA87F-C6EF-DF35-297D-55B4AC98D27D}"/>
              </a:ext>
            </a:extLst>
          </p:cNvPr>
          <p:cNvSpPr>
            <a:spLocks noGrp="1"/>
          </p:cNvSpPr>
          <p:nvPr>
            <p:ph type="sldNum" sz="quarter" idx="12"/>
          </p:nvPr>
        </p:nvSpPr>
        <p:spPr/>
        <p:txBody>
          <a:bodyPr/>
          <a:lstStyle/>
          <a:p>
            <a:pPr>
              <a:defRPr/>
            </a:pPr>
            <a:fld id="{6A376BE1-B17D-4FFF-B224-99B21EC59678}" type="slidenum">
              <a:rPr lang="zh-CN" altLang="en-US" smtClean="0"/>
              <a:pPr>
                <a:defRPr/>
              </a:pPr>
              <a:t>13</a:t>
            </a:fld>
            <a:endParaRPr lang="en-US" altLang="zh-CN"/>
          </a:p>
        </p:txBody>
      </p:sp>
      <p:pic>
        <p:nvPicPr>
          <p:cNvPr id="8" name="Picture 7">
            <a:extLst>
              <a:ext uri="{FF2B5EF4-FFF2-40B4-BE49-F238E27FC236}">
                <a16:creationId xmlns:a16="http://schemas.microsoft.com/office/drawing/2014/main" id="{9033D016-EAE3-A7AC-A802-9FB79728090E}"/>
              </a:ext>
            </a:extLst>
          </p:cNvPr>
          <p:cNvPicPr>
            <a:picLocks noChangeAspect="1"/>
          </p:cNvPicPr>
          <p:nvPr/>
        </p:nvPicPr>
        <p:blipFill>
          <a:blip r:embed="rId2"/>
          <a:stretch>
            <a:fillRect/>
          </a:stretch>
        </p:blipFill>
        <p:spPr>
          <a:xfrm>
            <a:off x="457200" y="2016779"/>
            <a:ext cx="3073078" cy="3019963"/>
          </a:xfrm>
          <a:prstGeom prst="rect">
            <a:avLst/>
          </a:prstGeom>
        </p:spPr>
      </p:pic>
      <p:pic>
        <p:nvPicPr>
          <p:cNvPr id="10" name="Picture 9">
            <a:extLst>
              <a:ext uri="{FF2B5EF4-FFF2-40B4-BE49-F238E27FC236}">
                <a16:creationId xmlns:a16="http://schemas.microsoft.com/office/drawing/2014/main" id="{3CFA110E-F8E3-4762-C943-D5BE62427D78}"/>
              </a:ext>
            </a:extLst>
          </p:cNvPr>
          <p:cNvPicPr>
            <a:picLocks noChangeAspect="1"/>
          </p:cNvPicPr>
          <p:nvPr/>
        </p:nvPicPr>
        <p:blipFill>
          <a:blip r:embed="rId3"/>
          <a:stretch>
            <a:fillRect/>
          </a:stretch>
        </p:blipFill>
        <p:spPr>
          <a:xfrm>
            <a:off x="4913011" y="2355585"/>
            <a:ext cx="3773789" cy="2342352"/>
          </a:xfrm>
          <a:prstGeom prst="rect">
            <a:avLst/>
          </a:prstGeom>
        </p:spPr>
      </p:pic>
    </p:spTree>
    <p:extLst>
      <p:ext uri="{BB962C8B-B14F-4D97-AF65-F5344CB8AC3E}">
        <p14:creationId xmlns:p14="http://schemas.microsoft.com/office/powerpoint/2010/main" val="2958321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9BE7-E637-26B4-85F6-94E3D155762F}"/>
              </a:ext>
            </a:extLst>
          </p:cNvPr>
          <p:cNvSpPr>
            <a:spLocks noGrp="1"/>
          </p:cNvSpPr>
          <p:nvPr>
            <p:ph type="title"/>
          </p:nvPr>
        </p:nvSpPr>
        <p:spPr/>
        <p:txBody>
          <a:bodyPr/>
          <a:lstStyle/>
          <a:p>
            <a:pPr algn="ctr"/>
            <a:r>
              <a:rPr lang="ro-RO" dirty="0"/>
              <a:t>JETF: Moduri de operare</a:t>
            </a:r>
            <a:endParaRPr lang="en-US" dirty="0"/>
          </a:p>
        </p:txBody>
      </p:sp>
      <p:sp>
        <p:nvSpPr>
          <p:cNvPr id="3" name="Content Placeholder 2">
            <a:extLst>
              <a:ext uri="{FF2B5EF4-FFF2-40B4-BE49-F238E27FC236}">
                <a16:creationId xmlns:a16="http://schemas.microsoft.com/office/drawing/2014/main" id="{2DE5690B-4FB3-F4B3-7F74-0D8217ADB200}"/>
              </a:ext>
            </a:extLst>
          </p:cNvPr>
          <p:cNvSpPr>
            <a:spLocks noGrp="1"/>
          </p:cNvSpPr>
          <p:nvPr>
            <p:ph idx="1"/>
          </p:nvPr>
        </p:nvSpPr>
        <p:spPr>
          <a:xfrm>
            <a:off x="2563812" y="1256506"/>
            <a:ext cx="6463302" cy="4889500"/>
          </a:xfrm>
        </p:spPr>
        <p:txBody>
          <a:bodyPr/>
          <a:lstStyle/>
          <a:p>
            <a:pPr marL="0" indent="0" algn="just">
              <a:buNone/>
            </a:pPr>
            <a:r>
              <a:rPr lang="ro-RO" sz="1800" dirty="0">
                <a:solidFill>
                  <a:srgbClr val="FF0000"/>
                </a:solidFill>
              </a:rPr>
              <a:t>Sursa comună</a:t>
            </a:r>
            <a:r>
              <a:rPr lang="ro-RO" sz="1800" dirty="0"/>
              <a:t> - </a:t>
            </a:r>
            <a:r>
              <a:rPr lang="en-US" sz="1800" dirty="0"/>
              <a:t>(</a:t>
            </a:r>
            <a:r>
              <a:rPr lang="ro-RO" sz="1800" dirty="0"/>
              <a:t>c</a:t>
            </a:r>
            <a:r>
              <a:rPr lang="en-US" sz="1800" dirty="0"/>
              <a:t>a </a:t>
            </a:r>
            <a:r>
              <a:rPr lang="en-US" sz="1800" dirty="0" err="1"/>
              <a:t>emitor</a:t>
            </a:r>
            <a:r>
              <a:rPr lang="en-US" sz="1800" dirty="0"/>
              <a:t> </a:t>
            </a:r>
            <a:r>
              <a:rPr lang="en-US" sz="1800" dirty="0" err="1"/>
              <a:t>comun</a:t>
            </a:r>
            <a:r>
              <a:rPr lang="en-US" sz="1800" dirty="0"/>
              <a:t>), </a:t>
            </a:r>
            <a:r>
              <a:rPr lang="en-US" sz="1800" dirty="0" err="1"/>
              <a:t>intrarea</a:t>
            </a:r>
            <a:r>
              <a:rPr lang="en-US" sz="1800" dirty="0"/>
              <a:t> este </a:t>
            </a:r>
            <a:r>
              <a:rPr lang="en-US" sz="1800" dirty="0" err="1"/>
              <a:t>aplicată</a:t>
            </a:r>
            <a:r>
              <a:rPr lang="en-US" sz="1800" dirty="0"/>
              <a:t> la G, </a:t>
            </a:r>
            <a:r>
              <a:rPr lang="en-US" sz="1800" dirty="0" err="1"/>
              <a:t>iar</a:t>
            </a:r>
            <a:r>
              <a:rPr lang="en-US" sz="1800" dirty="0"/>
              <a:t> </a:t>
            </a:r>
            <a:r>
              <a:rPr lang="en-US" sz="1800" dirty="0" err="1"/>
              <a:t>ieșirea</a:t>
            </a:r>
            <a:r>
              <a:rPr lang="en-US" sz="1800" dirty="0"/>
              <a:t> </a:t>
            </a:r>
            <a:r>
              <a:rPr lang="en-US" sz="1800" dirty="0" err="1"/>
              <a:t>este</a:t>
            </a:r>
            <a:r>
              <a:rPr lang="en-US" sz="1800" dirty="0"/>
              <a:t> </a:t>
            </a:r>
            <a:r>
              <a:rPr lang="ro-RO" sz="1800" dirty="0"/>
              <a:t>-</a:t>
            </a:r>
            <a:r>
              <a:rPr lang="en-US" sz="1800" dirty="0"/>
              <a:t> D.</a:t>
            </a:r>
            <a:r>
              <a:rPr lang="ro-RO" sz="1800" dirty="0"/>
              <a:t> C</a:t>
            </a:r>
            <a:r>
              <a:rPr lang="en-US" sz="1800" dirty="0" err="1"/>
              <a:t>el</a:t>
            </a:r>
            <a:r>
              <a:rPr lang="en-US" sz="1800" dirty="0"/>
              <a:t> </a:t>
            </a:r>
            <a:r>
              <a:rPr lang="en-US" sz="1800" dirty="0" err="1"/>
              <a:t>mai</a:t>
            </a:r>
            <a:r>
              <a:rPr lang="en-US" sz="1800" dirty="0"/>
              <a:t> </a:t>
            </a:r>
            <a:r>
              <a:rPr lang="en-US" sz="1800" dirty="0" err="1"/>
              <a:t>comun</a:t>
            </a:r>
            <a:r>
              <a:rPr lang="en-US" sz="1800" dirty="0"/>
              <a:t> mod de </a:t>
            </a:r>
            <a:r>
              <a:rPr lang="en-US" sz="1800" dirty="0" err="1"/>
              <a:t>funcționare</a:t>
            </a:r>
            <a:r>
              <a:rPr lang="en-US" sz="1800" dirty="0"/>
              <a:t> </a:t>
            </a:r>
            <a:r>
              <a:rPr lang="en-US" sz="1800" dirty="0" err="1"/>
              <a:t>datorită</a:t>
            </a:r>
            <a:r>
              <a:rPr lang="en-US" sz="1800" dirty="0"/>
              <a:t> </a:t>
            </a:r>
            <a:r>
              <a:rPr lang="ro-RO" sz="1800" dirty="0">
                <a:solidFill>
                  <a:srgbClr val="FF0000"/>
                </a:solidFill>
              </a:rPr>
              <a:t>Z</a:t>
            </a:r>
            <a:r>
              <a:rPr lang="en-US" sz="1800" dirty="0"/>
              <a:t> de </a:t>
            </a:r>
            <a:r>
              <a:rPr lang="en-US" sz="1800" dirty="0" err="1"/>
              <a:t>intrare</a:t>
            </a:r>
            <a:r>
              <a:rPr lang="en-US" sz="1800" dirty="0"/>
              <a:t> </a:t>
            </a:r>
            <a:r>
              <a:rPr lang="ro-RO" sz="1800" dirty="0"/>
              <a:t>mare</a:t>
            </a:r>
            <a:r>
              <a:rPr lang="en-US" sz="1800" dirty="0"/>
              <a:t> </a:t>
            </a:r>
            <a:r>
              <a:rPr lang="en-US" sz="1800" dirty="0" err="1"/>
              <a:t>și</a:t>
            </a:r>
            <a:r>
              <a:rPr lang="en-US" sz="1800" dirty="0"/>
              <a:t> </a:t>
            </a:r>
            <a:r>
              <a:rPr lang="en-US" sz="1800" dirty="0" err="1"/>
              <a:t>amplificării</a:t>
            </a:r>
            <a:r>
              <a:rPr lang="en-US" sz="1800" dirty="0"/>
              <a:t> </a:t>
            </a:r>
            <a:r>
              <a:rPr lang="en-US" sz="1800" dirty="0" err="1"/>
              <a:t>bune</a:t>
            </a:r>
            <a:r>
              <a:rPr lang="en-US" sz="1800" dirty="0"/>
              <a:t> a </a:t>
            </a:r>
            <a:r>
              <a:rPr lang="en-US" sz="1800" dirty="0" err="1"/>
              <a:t>tensiunii</a:t>
            </a:r>
            <a:r>
              <a:rPr lang="ro-RO" sz="1800" dirty="0"/>
              <a:t>.</a:t>
            </a:r>
            <a:r>
              <a:rPr lang="en-US" sz="1800" dirty="0"/>
              <a:t> </a:t>
            </a:r>
            <a:r>
              <a:rPr lang="ro-RO" sz="1800" dirty="0"/>
              <a:t>În</a:t>
            </a:r>
            <a:r>
              <a:rPr lang="en-US" sz="1800" dirty="0"/>
              <a:t> circuit de </a:t>
            </a:r>
            <a:r>
              <a:rPr lang="en-US" sz="1800" dirty="0" err="1"/>
              <a:t>amplificare</a:t>
            </a:r>
            <a:r>
              <a:rPr lang="en-US" sz="1800" dirty="0"/>
              <a:t> </a:t>
            </a:r>
            <a:r>
              <a:rPr lang="en-US" sz="1800" dirty="0" err="1"/>
              <a:t>semnalul</a:t>
            </a:r>
            <a:r>
              <a:rPr lang="en-US" sz="1800" dirty="0"/>
              <a:t> de </a:t>
            </a:r>
            <a:r>
              <a:rPr lang="en-US" sz="1800" dirty="0" err="1"/>
              <a:t>ieșire</a:t>
            </a:r>
            <a:r>
              <a:rPr lang="en-US" sz="1800" dirty="0"/>
              <a:t> este cu 180°„defazat” de </a:t>
            </a:r>
            <a:r>
              <a:rPr lang="en-US" sz="1800" dirty="0" err="1"/>
              <a:t>intrare</a:t>
            </a:r>
            <a:endParaRPr lang="ro-RO" sz="1800" dirty="0"/>
          </a:p>
          <a:p>
            <a:pPr marL="0" indent="0" algn="just">
              <a:buNone/>
            </a:pPr>
            <a:r>
              <a:rPr lang="ro-RO" sz="1800" dirty="0">
                <a:solidFill>
                  <a:srgbClr val="FF0000"/>
                </a:solidFill>
              </a:rPr>
              <a:t>P</a:t>
            </a:r>
            <a:r>
              <a:rPr lang="en-US" sz="1800" dirty="0" err="1">
                <a:solidFill>
                  <a:srgbClr val="FF0000"/>
                </a:solidFill>
              </a:rPr>
              <a:t>oartă</a:t>
            </a:r>
            <a:r>
              <a:rPr lang="en-US" sz="1800" dirty="0">
                <a:solidFill>
                  <a:srgbClr val="FF0000"/>
                </a:solidFill>
              </a:rPr>
              <a:t> </a:t>
            </a:r>
            <a:r>
              <a:rPr lang="en-US" sz="1800" dirty="0" err="1">
                <a:solidFill>
                  <a:srgbClr val="FF0000"/>
                </a:solidFill>
              </a:rPr>
              <a:t>comună</a:t>
            </a:r>
            <a:r>
              <a:rPr lang="en-US" sz="1800" dirty="0">
                <a:solidFill>
                  <a:srgbClr val="FF0000"/>
                </a:solidFill>
              </a:rPr>
              <a:t> </a:t>
            </a:r>
            <a:r>
              <a:rPr lang="en-US" sz="1800" dirty="0"/>
              <a:t>(</a:t>
            </a:r>
            <a:r>
              <a:rPr lang="ro-RO" sz="1800" dirty="0"/>
              <a:t>ca </a:t>
            </a:r>
            <a:r>
              <a:rPr lang="en-US" sz="1800" dirty="0" err="1"/>
              <a:t>baza</a:t>
            </a:r>
            <a:r>
              <a:rPr lang="en-US" sz="1800" dirty="0"/>
              <a:t> </a:t>
            </a:r>
            <a:r>
              <a:rPr lang="en-US" sz="1800" dirty="0" err="1"/>
              <a:t>comună</a:t>
            </a:r>
            <a:r>
              <a:rPr lang="en-US" sz="1800" dirty="0"/>
              <a:t>), </a:t>
            </a:r>
            <a:r>
              <a:rPr lang="en-US" sz="1800" dirty="0" err="1"/>
              <a:t>intrarea</a:t>
            </a:r>
            <a:r>
              <a:rPr lang="en-US" sz="1800" dirty="0"/>
              <a:t> este </a:t>
            </a:r>
            <a:r>
              <a:rPr lang="en-US" sz="1800" dirty="0" err="1"/>
              <a:t>aplicată</a:t>
            </a:r>
            <a:r>
              <a:rPr lang="en-US" sz="1800" dirty="0"/>
              <a:t> </a:t>
            </a:r>
            <a:r>
              <a:rPr lang="ro-RO" sz="1800" dirty="0"/>
              <a:t>S</a:t>
            </a:r>
            <a:r>
              <a:rPr lang="en-US" sz="1800" dirty="0"/>
              <a:t>, </a:t>
            </a:r>
            <a:r>
              <a:rPr lang="en-US" sz="1800" dirty="0" err="1"/>
              <a:t>iar</a:t>
            </a:r>
            <a:r>
              <a:rPr lang="en-US" sz="1800" dirty="0"/>
              <a:t> </a:t>
            </a:r>
            <a:r>
              <a:rPr lang="en-US" sz="1800" dirty="0" err="1"/>
              <a:t>ieșirea</a:t>
            </a:r>
            <a:r>
              <a:rPr lang="en-US" sz="1800" dirty="0"/>
              <a:t> </a:t>
            </a:r>
            <a:r>
              <a:rPr lang="en-US" sz="1800" dirty="0" err="1"/>
              <a:t>sa</a:t>
            </a:r>
            <a:r>
              <a:rPr lang="en-US" sz="1800" dirty="0"/>
              <a:t> </a:t>
            </a:r>
            <a:r>
              <a:rPr lang="en-US" sz="1800" dirty="0" err="1"/>
              <a:t>este</a:t>
            </a:r>
            <a:r>
              <a:rPr lang="en-US" sz="1800" dirty="0"/>
              <a:t> la </a:t>
            </a:r>
            <a:r>
              <a:rPr lang="ro-RO" sz="1800" dirty="0"/>
              <a:t>D</a:t>
            </a:r>
            <a:r>
              <a:rPr lang="en-US" sz="1800" dirty="0"/>
              <a:t>, </a:t>
            </a:r>
            <a:r>
              <a:rPr lang="en-US" sz="1800" dirty="0" err="1"/>
              <a:t>poarta</a:t>
            </a:r>
            <a:r>
              <a:rPr lang="en-US" sz="1800" dirty="0"/>
              <a:t> </a:t>
            </a:r>
            <a:r>
              <a:rPr lang="en-US" sz="1800" dirty="0" err="1"/>
              <a:t>fiind</a:t>
            </a:r>
            <a:r>
              <a:rPr lang="en-US" sz="1800" dirty="0"/>
              <a:t> </a:t>
            </a:r>
            <a:r>
              <a:rPr lang="en-US" sz="1800" dirty="0" err="1"/>
              <a:t>conectată</a:t>
            </a:r>
            <a:r>
              <a:rPr lang="en-US" sz="1800" dirty="0"/>
              <a:t> la </a:t>
            </a:r>
            <a:r>
              <a:rPr lang="en-US" sz="1800" dirty="0" err="1"/>
              <a:t>masă</a:t>
            </a:r>
            <a:r>
              <a:rPr lang="en-US" sz="1800" dirty="0"/>
              <a:t> (0v).</a:t>
            </a:r>
            <a:r>
              <a:rPr lang="ro-RO" sz="1800" dirty="0"/>
              <a:t> P</a:t>
            </a:r>
            <a:r>
              <a:rPr lang="en-US" sz="1800" dirty="0" err="1"/>
              <a:t>oarta</a:t>
            </a:r>
            <a:r>
              <a:rPr lang="en-US" sz="1800" dirty="0"/>
              <a:t> </a:t>
            </a:r>
            <a:r>
              <a:rPr lang="en-US" sz="1800" dirty="0" err="1"/>
              <a:t>comună</a:t>
            </a:r>
            <a:r>
              <a:rPr lang="en-US" sz="1800" dirty="0"/>
              <a:t> are </a:t>
            </a:r>
            <a:r>
              <a:rPr lang="ro-RO" sz="1800" dirty="0">
                <a:solidFill>
                  <a:srgbClr val="FF0000"/>
                </a:solidFill>
              </a:rPr>
              <a:t>Z</a:t>
            </a:r>
            <a:r>
              <a:rPr lang="en-US" sz="1800" dirty="0"/>
              <a:t> de </a:t>
            </a:r>
            <a:r>
              <a:rPr lang="en-US" sz="1800" dirty="0" err="1"/>
              <a:t>intrare</a:t>
            </a:r>
            <a:r>
              <a:rPr lang="en-US" sz="1800" dirty="0"/>
              <a:t> </a:t>
            </a:r>
            <a:r>
              <a:rPr lang="en-US" sz="1800" dirty="0" err="1"/>
              <a:t>scăzută</a:t>
            </a:r>
            <a:r>
              <a:rPr lang="en-US" sz="1800" dirty="0"/>
              <a:t>, </a:t>
            </a:r>
            <a:r>
              <a:rPr lang="en-US" sz="1800" dirty="0" err="1"/>
              <a:t>dar</a:t>
            </a:r>
            <a:r>
              <a:rPr lang="en-US" sz="1800" dirty="0"/>
              <a:t> o </a:t>
            </a:r>
            <a:r>
              <a:rPr lang="ro-RO" sz="1800" dirty="0">
                <a:solidFill>
                  <a:srgbClr val="FF0000"/>
                </a:solidFill>
              </a:rPr>
              <a:t>Z</a:t>
            </a:r>
            <a:r>
              <a:rPr lang="ro-RO" sz="1800" dirty="0"/>
              <a:t> </a:t>
            </a:r>
            <a:r>
              <a:rPr lang="en-US" sz="1800" dirty="0"/>
              <a:t>de </a:t>
            </a:r>
            <a:r>
              <a:rPr lang="en-US" sz="1800" dirty="0" err="1"/>
              <a:t>ieșire</a:t>
            </a:r>
            <a:r>
              <a:rPr lang="en-US" sz="1800" dirty="0"/>
              <a:t> </a:t>
            </a:r>
            <a:r>
              <a:rPr lang="en-US" sz="1800" dirty="0" err="1"/>
              <a:t>ridicată</a:t>
            </a:r>
            <a:r>
              <a:rPr lang="en-US" sz="1800" dirty="0"/>
              <a:t>.</a:t>
            </a:r>
            <a:r>
              <a:rPr lang="ro-RO" sz="1800" dirty="0"/>
              <a:t> </a:t>
            </a:r>
            <a:r>
              <a:rPr lang="en-US" sz="1800" dirty="0" err="1"/>
              <a:t>Acest</a:t>
            </a:r>
            <a:r>
              <a:rPr lang="en-US" sz="1800" dirty="0"/>
              <a:t> tip de </a:t>
            </a:r>
            <a:r>
              <a:rPr lang="en-US" sz="1800" dirty="0" err="1"/>
              <a:t>configurație</a:t>
            </a:r>
            <a:r>
              <a:rPr lang="en-US" sz="1800" dirty="0"/>
              <a:t> </a:t>
            </a:r>
            <a:r>
              <a:rPr lang="ro-RO" sz="1800" dirty="0"/>
              <a:t>este u</a:t>
            </a:r>
            <a:r>
              <a:rPr lang="en-US" sz="1800" dirty="0" err="1"/>
              <a:t>til</a:t>
            </a:r>
            <a:r>
              <a:rPr lang="en-US" sz="1800" dirty="0"/>
              <a:t> în </a:t>
            </a:r>
            <a:r>
              <a:rPr lang="en-US" sz="1800" dirty="0" err="1"/>
              <a:t>circuite</a:t>
            </a:r>
            <a:r>
              <a:rPr lang="en-US" sz="1800" dirty="0"/>
              <a:t> de </a:t>
            </a:r>
            <a:r>
              <a:rPr lang="en-US" sz="1800" dirty="0" err="1"/>
              <a:t>înaltă</a:t>
            </a:r>
            <a:r>
              <a:rPr lang="en-US" sz="1800" dirty="0"/>
              <a:t> </a:t>
            </a:r>
            <a:r>
              <a:rPr lang="en-US" sz="1800" dirty="0" err="1"/>
              <a:t>frecvență</a:t>
            </a:r>
            <a:r>
              <a:rPr lang="en-US" sz="1800" dirty="0"/>
              <a:t> </a:t>
            </a:r>
            <a:r>
              <a:rPr lang="en-US" sz="1800" dirty="0" err="1"/>
              <a:t>sau</a:t>
            </a:r>
            <a:r>
              <a:rPr lang="en-US" sz="1800" dirty="0"/>
              <a:t> în </a:t>
            </a:r>
            <a:r>
              <a:rPr lang="en-US" sz="1800" dirty="0" err="1"/>
              <a:t>circuite</a:t>
            </a:r>
            <a:r>
              <a:rPr lang="en-US" sz="1800" dirty="0"/>
              <a:t> de </a:t>
            </a:r>
            <a:r>
              <a:rPr lang="en-US" sz="1800" dirty="0" err="1"/>
              <a:t>adaptare</a:t>
            </a:r>
            <a:r>
              <a:rPr lang="en-US" sz="1800" dirty="0"/>
              <a:t> a </a:t>
            </a:r>
            <a:r>
              <a:rPr lang="en-US" sz="1800" dirty="0" err="1"/>
              <a:t>impedanței</a:t>
            </a:r>
            <a:r>
              <a:rPr lang="en-US" sz="1800" dirty="0"/>
              <a:t> în care o </a:t>
            </a:r>
            <a:r>
              <a:rPr lang="en-US" sz="1800" dirty="0" err="1"/>
              <a:t>impedanță</a:t>
            </a:r>
            <a:r>
              <a:rPr lang="en-US" sz="1800" dirty="0"/>
              <a:t> de </a:t>
            </a:r>
            <a:r>
              <a:rPr lang="en-US" sz="1800" dirty="0" err="1"/>
              <a:t>intrare</a:t>
            </a:r>
            <a:r>
              <a:rPr lang="en-US" sz="1800" dirty="0"/>
              <a:t> </a:t>
            </a:r>
            <a:r>
              <a:rPr lang="en-US" sz="1800" dirty="0" err="1"/>
              <a:t>scăzută</a:t>
            </a:r>
            <a:r>
              <a:rPr lang="en-US" sz="1800" dirty="0"/>
              <a:t> </a:t>
            </a:r>
            <a:r>
              <a:rPr lang="en-US" sz="1800" dirty="0" err="1"/>
              <a:t>trebuie</a:t>
            </a:r>
            <a:r>
              <a:rPr lang="en-US" sz="1800" dirty="0"/>
              <a:t> </a:t>
            </a:r>
            <a:r>
              <a:rPr lang="en-US" sz="1800" dirty="0" err="1"/>
              <a:t>adaptată</a:t>
            </a:r>
            <a:r>
              <a:rPr lang="en-US" sz="1800" dirty="0"/>
              <a:t> la o </a:t>
            </a:r>
            <a:r>
              <a:rPr lang="en-US" sz="1800" dirty="0" err="1"/>
              <a:t>impedanță</a:t>
            </a:r>
            <a:r>
              <a:rPr lang="en-US" sz="1800" dirty="0"/>
              <a:t> de </a:t>
            </a:r>
            <a:r>
              <a:rPr lang="en-US" sz="1800" dirty="0" err="1"/>
              <a:t>ieșire</a:t>
            </a:r>
            <a:r>
              <a:rPr lang="en-US" sz="1800" dirty="0"/>
              <a:t> </a:t>
            </a:r>
            <a:r>
              <a:rPr lang="en-US" sz="1800" dirty="0" err="1"/>
              <a:t>ridicată</a:t>
            </a:r>
            <a:r>
              <a:rPr lang="en-US" sz="1800" dirty="0"/>
              <a:t>. </a:t>
            </a:r>
            <a:r>
              <a:rPr lang="ro-RO" sz="1800" dirty="0"/>
              <a:t>Semnalul de i</a:t>
            </a:r>
            <a:r>
              <a:rPr lang="en-US" sz="1800" dirty="0" err="1"/>
              <a:t>eșire</a:t>
            </a:r>
            <a:r>
              <a:rPr lang="en-US" sz="1800" dirty="0"/>
              <a:t> este „în </a:t>
            </a:r>
            <a:r>
              <a:rPr lang="en-US" sz="1800" dirty="0" err="1"/>
              <a:t>fază</a:t>
            </a:r>
            <a:r>
              <a:rPr lang="en-US" sz="1800" dirty="0"/>
              <a:t>” cu </a:t>
            </a:r>
            <a:r>
              <a:rPr lang="en-US" sz="1800" dirty="0" err="1"/>
              <a:t>intrarea</a:t>
            </a:r>
            <a:r>
              <a:rPr lang="en-US" sz="1800" dirty="0"/>
              <a:t>.</a:t>
            </a:r>
            <a:endParaRPr lang="ro-RO" sz="1800" dirty="0"/>
          </a:p>
          <a:p>
            <a:pPr marL="0" indent="0" algn="just">
              <a:buNone/>
            </a:pPr>
            <a:r>
              <a:rPr lang="ro-RO" sz="1800" dirty="0">
                <a:solidFill>
                  <a:srgbClr val="FF0000"/>
                </a:solidFill>
              </a:rPr>
              <a:t>D</a:t>
            </a:r>
            <a:r>
              <a:rPr lang="en-US" sz="1800" dirty="0">
                <a:solidFill>
                  <a:srgbClr val="FF0000"/>
                </a:solidFill>
              </a:rPr>
              <a:t>ren </a:t>
            </a:r>
            <a:r>
              <a:rPr lang="en-US" sz="1800" dirty="0" err="1">
                <a:solidFill>
                  <a:srgbClr val="FF0000"/>
                </a:solidFill>
              </a:rPr>
              <a:t>comun</a:t>
            </a:r>
            <a:r>
              <a:rPr lang="en-US" sz="1800" dirty="0">
                <a:solidFill>
                  <a:srgbClr val="FF0000"/>
                </a:solidFill>
              </a:rPr>
              <a:t> </a:t>
            </a:r>
            <a:r>
              <a:rPr lang="en-US" sz="1800" dirty="0"/>
              <a:t>(c</a:t>
            </a:r>
            <a:r>
              <a:rPr lang="ro-RO" sz="1800" dirty="0"/>
              <a:t>a</a:t>
            </a:r>
            <a:r>
              <a:rPr lang="en-US" sz="1800" dirty="0"/>
              <a:t> </a:t>
            </a:r>
            <a:r>
              <a:rPr lang="en-US" sz="1800" dirty="0" err="1"/>
              <a:t>colector</a:t>
            </a:r>
            <a:r>
              <a:rPr lang="en-US" sz="1800" dirty="0"/>
              <a:t> </a:t>
            </a:r>
            <a:r>
              <a:rPr lang="en-US" sz="1800" dirty="0" err="1"/>
              <a:t>comun</a:t>
            </a:r>
            <a:r>
              <a:rPr lang="en-US" sz="1800" dirty="0"/>
              <a:t>), </a:t>
            </a:r>
            <a:r>
              <a:rPr lang="en-US" sz="1800" dirty="0" err="1"/>
              <a:t>intrarea</a:t>
            </a:r>
            <a:r>
              <a:rPr lang="en-US" sz="1800" dirty="0"/>
              <a:t> este </a:t>
            </a:r>
            <a:r>
              <a:rPr lang="en-US" sz="1800" dirty="0" err="1"/>
              <a:t>aplicată</a:t>
            </a:r>
            <a:r>
              <a:rPr lang="en-US" sz="1800" dirty="0"/>
              <a:t> la</a:t>
            </a:r>
            <a:r>
              <a:rPr lang="ro-RO" sz="1800" dirty="0"/>
              <a:t> G</a:t>
            </a:r>
            <a:r>
              <a:rPr lang="en-US" sz="1800" dirty="0"/>
              <a:t>, </a:t>
            </a:r>
            <a:r>
              <a:rPr lang="en-US" sz="1800" dirty="0" err="1"/>
              <a:t>iar</a:t>
            </a:r>
            <a:r>
              <a:rPr lang="en-US" sz="1800" dirty="0"/>
              <a:t> </a:t>
            </a:r>
            <a:r>
              <a:rPr lang="en-US" sz="1800" dirty="0" err="1"/>
              <a:t>ieșirea</a:t>
            </a:r>
            <a:r>
              <a:rPr lang="en-US" sz="1800" dirty="0"/>
              <a:t> </a:t>
            </a:r>
            <a:r>
              <a:rPr lang="en-US" sz="1800" dirty="0" err="1"/>
              <a:t>sa</a:t>
            </a:r>
            <a:r>
              <a:rPr lang="en-US" sz="1800" dirty="0"/>
              <a:t> este de la </a:t>
            </a:r>
            <a:r>
              <a:rPr lang="ro-RO" sz="1800" dirty="0"/>
              <a:t>S</a:t>
            </a:r>
            <a:r>
              <a:rPr lang="en-US" sz="1800" dirty="0"/>
              <a:t>.</a:t>
            </a:r>
            <a:r>
              <a:rPr lang="ro-RO" sz="1800" dirty="0"/>
              <a:t> A</a:t>
            </a:r>
            <a:r>
              <a:rPr lang="en-US" sz="1800" dirty="0"/>
              <a:t>re </a:t>
            </a:r>
            <a:r>
              <a:rPr lang="ro-RO" sz="1800" dirty="0"/>
              <a:t>Z</a:t>
            </a:r>
            <a:r>
              <a:rPr lang="en-US" sz="1800" dirty="0"/>
              <a:t> de </a:t>
            </a:r>
            <a:r>
              <a:rPr lang="en-US" sz="1800" dirty="0" err="1"/>
              <a:t>intrare</a:t>
            </a:r>
            <a:r>
              <a:rPr lang="en-US" sz="1800" dirty="0"/>
              <a:t> mare, </a:t>
            </a:r>
            <a:r>
              <a:rPr lang="ro-RO" sz="1800" dirty="0"/>
              <a:t>Z</a:t>
            </a:r>
            <a:r>
              <a:rPr lang="en-US" sz="1800" dirty="0"/>
              <a:t> de </a:t>
            </a:r>
            <a:r>
              <a:rPr lang="en-US" sz="1800" dirty="0" err="1"/>
              <a:t>ieșire</a:t>
            </a:r>
            <a:r>
              <a:rPr lang="en-US" sz="1800" dirty="0"/>
              <a:t> </a:t>
            </a:r>
            <a:r>
              <a:rPr lang="en-US" sz="1800" dirty="0" err="1"/>
              <a:t>mică</a:t>
            </a:r>
            <a:r>
              <a:rPr lang="en-US" sz="1800" dirty="0"/>
              <a:t> </a:t>
            </a:r>
            <a:r>
              <a:rPr lang="en-US" sz="1800" dirty="0" err="1"/>
              <a:t>și</a:t>
            </a:r>
            <a:r>
              <a:rPr lang="en-US" sz="1800" dirty="0"/>
              <a:t> un </a:t>
            </a:r>
            <a:r>
              <a:rPr lang="en-US" sz="1800" dirty="0" err="1"/>
              <a:t>câștig</a:t>
            </a:r>
            <a:r>
              <a:rPr lang="en-US" sz="1800" dirty="0"/>
              <a:t> de </a:t>
            </a:r>
            <a:r>
              <a:rPr lang="en-US" sz="1800" dirty="0" err="1"/>
              <a:t>tensiune</a:t>
            </a:r>
            <a:r>
              <a:rPr lang="en-US" sz="1800" dirty="0"/>
              <a:t> </a:t>
            </a:r>
            <a:r>
              <a:rPr lang="en-US" sz="1800" dirty="0" err="1"/>
              <a:t>aproape</a:t>
            </a:r>
            <a:r>
              <a:rPr lang="en-US" sz="1800" dirty="0"/>
              <a:t> </a:t>
            </a:r>
            <a:r>
              <a:rPr lang="en-US" sz="1800" dirty="0" err="1"/>
              <a:t>unitar</a:t>
            </a:r>
            <a:r>
              <a:rPr lang="ro-RO" sz="1800" dirty="0"/>
              <a:t>. U</a:t>
            </a:r>
            <a:r>
              <a:rPr lang="en-US" sz="1800" dirty="0" err="1"/>
              <a:t>tili</a:t>
            </a:r>
            <a:r>
              <a:rPr lang="en-US" sz="1800" dirty="0"/>
              <a:t> în </a:t>
            </a:r>
            <a:r>
              <a:rPr lang="en-US" sz="1800" dirty="0" err="1"/>
              <a:t>amplificatoar</a:t>
            </a:r>
            <a:r>
              <a:rPr lang="en-US" sz="1800" dirty="0"/>
              <a:t> tampon.</a:t>
            </a:r>
            <a:r>
              <a:rPr lang="ro-RO" sz="1800" dirty="0"/>
              <a:t> </a:t>
            </a:r>
            <a:r>
              <a:rPr lang="en-US" sz="1800" dirty="0" err="1"/>
              <a:t>Câștigul</a:t>
            </a:r>
            <a:r>
              <a:rPr lang="en-US" sz="1800" dirty="0"/>
              <a:t> de </a:t>
            </a:r>
            <a:r>
              <a:rPr lang="en-US" sz="1800" dirty="0" err="1"/>
              <a:t>tensiune</a:t>
            </a:r>
            <a:r>
              <a:rPr lang="en-US" sz="1800" dirty="0"/>
              <a:t> este &lt;</a:t>
            </a:r>
            <a:r>
              <a:rPr lang="ro-RO" sz="1800" dirty="0"/>
              <a:t> 1,0, </a:t>
            </a:r>
            <a:r>
              <a:rPr lang="en-US" sz="1800" dirty="0" err="1"/>
              <a:t>iar</a:t>
            </a:r>
            <a:r>
              <a:rPr lang="en-US" sz="1800" dirty="0"/>
              <a:t> </a:t>
            </a:r>
            <a:r>
              <a:rPr lang="en-US" sz="1800" dirty="0" err="1"/>
              <a:t>semnalul</a:t>
            </a:r>
            <a:r>
              <a:rPr lang="en-US" sz="1800" dirty="0"/>
              <a:t> de </a:t>
            </a:r>
            <a:r>
              <a:rPr lang="en-US" sz="1800" dirty="0" err="1"/>
              <a:t>ieșire</a:t>
            </a:r>
            <a:r>
              <a:rPr lang="en-US" sz="1800" dirty="0"/>
              <a:t> este „în </a:t>
            </a:r>
            <a:r>
              <a:rPr lang="en-US" sz="1800" dirty="0" err="1"/>
              <a:t>fază</a:t>
            </a:r>
            <a:r>
              <a:rPr lang="en-US" sz="1800" dirty="0"/>
              <a:t>”, 0°cu </a:t>
            </a:r>
            <a:r>
              <a:rPr lang="en-US" sz="1800" dirty="0" err="1"/>
              <a:t>semnalul</a:t>
            </a:r>
            <a:r>
              <a:rPr lang="en-US" sz="1800" dirty="0"/>
              <a:t> </a:t>
            </a:r>
            <a:r>
              <a:rPr lang="en-US" sz="1800" dirty="0" err="1"/>
              <a:t>intrare</a:t>
            </a:r>
            <a:r>
              <a:rPr lang="en-US" sz="1800" dirty="0"/>
              <a:t>.</a:t>
            </a:r>
          </a:p>
        </p:txBody>
      </p:sp>
      <p:sp>
        <p:nvSpPr>
          <p:cNvPr id="4" name="Date Placeholder 3">
            <a:extLst>
              <a:ext uri="{FF2B5EF4-FFF2-40B4-BE49-F238E27FC236}">
                <a16:creationId xmlns:a16="http://schemas.microsoft.com/office/drawing/2014/main" id="{F9D52B27-D770-B270-3962-E18CF0960D70}"/>
              </a:ext>
            </a:extLst>
          </p:cNvPr>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5" name="Footer Placeholder 4">
            <a:extLst>
              <a:ext uri="{FF2B5EF4-FFF2-40B4-BE49-F238E27FC236}">
                <a16:creationId xmlns:a16="http://schemas.microsoft.com/office/drawing/2014/main" id="{D15063A5-2767-4061-B567-B8931D17497F}"/>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66AEBFF0-03C4-F064-42DE-47DF14F2529B}"/>
              </a:ext>
            </a:extLst>
          </p:cNvPr>
          <p:cNvSpPr>
            <a:spLocks noGrp="1"/>
          </p:cNvSpPr>
          <p:nvPr>
            <p:ph type="sldNum" sz="quarter" idx="12"/>
          </p:nvPr>
        </p:nvSpPr>
        <p:spPr/>
        <p:txBody>
          <a:bodyPr/>
          <a:lstStyle/>
          <a:p>
            <a:pPr>
              <a:defRPr/>
            </a:pPr>
            <a:fld id="{6A376BE1-B17D-4FFF-B224-99B21EC59678}" type="slidenum">
              <a:rPr lang="zh-CN" altLang="en-US" smtClean="0"/>
              <a:pPr>
                <a:defRPr/>
              </a:pPr>
              <a:t>14</a:t>
            </a:fld>
            <a:endParaRPr lang="en-US" altLang="zh-CN"/>
          </a:p>
        </p:txBody>
      </p:sp>
      <p:pic>
        <p:nvPicPr>
          <p:cNvPr id="7" name="Picture 6">
            <a:extLst>
              <a:ext uri="{FF2B5EF4-FFF2-40B4-BE49-F238E27FC236}">
                <a16:creationId xmlns:a16="http://schemas.microsoft.com/office/drawing/2014/main" id="{C6259C5F-C70D-18F8-3C3F-BBA7B7DA9FA7}"/>
              </a:ext>
            </a:extLst>
          </p:cNvPr>
          <p:cNvPicPr>
            <a:picLocks noChangeAspect="1"/>
          </p:cNvPicPr>
          <p:nvPr/>
        </p:nvPicPr>
        <p:blipFill>
          <a:blip r:embed="rId2"/>
          <a:stretch>
            <a:fillRect/>
          </a:stretch>
        </p:blipFill>
        <p:spPr>
          <a:xfrm>
            <a:off x="307249" y="1115218"/>
            <a:ext cx="2076450" cy="1590675"/>
          </a:xfrm>
          <a:prstGeom prst="rect">
            <a:avLst/>
          </a:prstGeom>
        </p:spPr>
      </p:pic>
      <p:pic>
        <p:nvPicPr>
          <p:cNvPr id="8" name="Picture 7">
            <a:extLst>
              <a:ext uri="{FF2B5EF4-FFF2-40B4-BE49-F238E27FC236}">
                <a16:creationId xmlns:a16="http://schemas.microsoft.com/office/drawing/2014/main" id="{A42CAFEF-8823-CC8C-F305-947C60232BF4}"/>
              </a:ext>
            </a:extLst>
          </p:cNvPr>
          <p:cNvPicPr>
            <a:picLocks noChangeAspect="1"/>
          </p:cNvPicPr>
          <p:nvPr/>
        </p:nvPicPr>
        <p:blipFill>
          <a:blip r:embed="rId3"/>
          <a:stretch>
            <a:fillRect/>
          </a:stretch>
        </p:blipFill>
        <p:spPr>
          <a:xfrm>
            <a:off x="195263" y="2962275"/>
            <a:ext cx="2076450" cy="1524000"/>
          </a:xfrm>
          <a:prstGeom prst="rect">
            <a:avLst/>
          </a:prstGeom>
        </p:spPr>
      </p:pic>
      <p:pic>
        <p:nvPicPr>
          <p:cNvPr id="9" name="Picture 8">
            <a:extLst>
              <a:ext uri="{FF2B5EF4-FFF2-40B4-BE49-F238E27FC236}">
                <a16:creationId xmlns:a16="http://schemas.microsoft.com/office/drawing/2014/main" id="{93756536-DB6E-CFB3-D5DC-856BCE50374A}"/>
              </a:ext>
            </a:extLst>
          </p:cNvPr>
          <p:cNvPicPr>
            <a:picLocks noChangeAspect="1"/>
          </p:cNvPicPr>
          <p:nvPr/>
        </p:nvPicPr>
        <p:blipFill>
          <a:blip r:embed="rId4"/>
          <a:stretch>
            <a:fillRect/>
          </a:stretch>
        </p:blipFill>
        <p:spPr>
          <a:xfrm>
            <a:off x="116886" y="4742657"/>
            <a:ext cx="2076450" cy="1619250"/>
          </a:xfrm>
          <a:prstGeom prst="rect">
            <a:avLst/>
          </a:prstGeom>
        </p:spPr>
      </p:pic>
    </p:spTree>
    <p:extLst>
      <p:ext uri="{BB962C8B-B14F-4D97-AF65-F5344CB8AC3E}">
        <p14:creationId xmlns:p14="http://schemas.microsoft.com/office/powerpoint/2010/main" val="4264468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4526A-B7CD-9532-B4E9-B60AB466F59A}"/>
              </a:ext>
            </a:extLst>
          </p:cNvPr>
          <p:cNvSpPr>
            <a:spLocks noGrp="1"/>
          </p:cNvSpPr>
          <p:nvPr>
            <p:ph type="title"/>
          </p:nvPr>
        </p:nvSpPr>
        <p:spPr/>
        <p:txBody>
          <a:bodyPr/>
          <a:lstStyle/>
          <a:p>
            <a:r>
              <a:rPr lang="ro-RO" dirty="0"/>
              <a:t>Caracteristicile de transfer a TECJ</a:t>
            </a:r>
            <a:endParaRPr lang="en-US" dirty="0"/>
          </a:p>
        </p:txBody>
      </p:sp>
      <p:sp>
        <p:nvSpPr>
          <p:cNvPr id="3" name="Content Placeholder 2">
            <a:extLst>
              <a:ext uri="{FF2B5EF4-FFF2-40B4-BE49-F238E27FC236}">
                <a16:creationId xmlns:a16="http://schemas.microsoft.com/office/drawing/2014/main" id="{03B647A2-F48D-8B35-09F5-BFEE2647EDFB}"/>
              </a:ext>
            </a:extLst>
          </p:cNvPr>
          <p:cNvSpPr>
            <a:spLocks noGrp="1"/>
          </p:cNvSpPr>
          <p:nvPr>
            <p:ph idx="1"/>
          </p:nvPr>
        </p:nvSpPr>
        <p:spPr>
          <a:xfrm>
            <a:off x="195263" y="1148011"/>
            <a:ext cx="4456251" cy="2360502"/>
          </a:xfrm>
        </p:spPr>
        <p:txBody>
          <a:bodyPr/>
          <a:lstStyle/>
          <a:p>
            <a:r>
              <a:rPr lang="en-US" sz="1800" dirty="0" err="1"/>
              <a:t>Caracteristica</a:t>
            </a:r>
            <a:r>
              <a:rPr lang="en-US" sz="1800" dirty="0"/>
              <a:t> de transfer</a:t>
            </a:r>
            <a:r>
              <a:rPr lang="ro-RO" sz="1800" dirty="0"/>
              <a:t> </a:t>
            </a:r>
            <a:r>
              <a:rPr lang="en-US" sz="1800" dirty="0" err="1"/>
              <a:t>intrare-ieșire</a:t>
            </a:r>
            <a:r>
              <a:rPr lang="en-US" sz="1800" dirty="0"/>
              <a:t> nu </a:t>
            </a:r>
            <a:r>
              <a:rPr lang="en-US" sz="1800" dirty="0" err="1"/>
              <a:t>este</a:t>
            </a:r>
            <a:r>
              <a:rPr lang="en-US" sz="1800" dirty="0"/>
              <a:t> </a:t>
            </a:r>
            <a:r>
              <a:rPr lang="en-US" sz="1800" dirty="0" err="1"/>
              <a:t>simplă</a:t>
            </a:r>
            <a:r>
              <a:rPr lang="en-US" sz="1800" dirty="0"/>
              <a:t> precum era </a:t>
            </a:r>
            <a:r>
              <a:rPr lang="ro-RO" sz="1800" dirty="0"/>
              <a:t>pentru BJT</a:t>
            </a:r>
          </a:p>
          <a:p>
            <a:r>
              <a:rPr lang="ro-RO" sz="1800" dirty="0"/>
              <a:t>Î</a:t>
            </a:r>
            <a:r>
              <a:rPr lang="en-US" sz="1800" dirty="0" err="1"/>
              <a:t>ntr</a:t>
            </a:r>
            <a:r>
              <a:rPr lang="en-US" sz="1800" dirty="0"/>
              <a:t>-un BJT, </a:t>
            </a:r>
            <a:r>
              <a:rPr lang="el-GR" sz="1800" dirty="0">
                <a:solidFill>
                  <a:srgbClr val="FF0000"/>
                </a:solidFill>
              </a:rPr>
              <a:t>β</a:t>
            </a:r>
            <a:r>
              <a:rPr lang="el-GR" sz="1800" dirty="0"/>
              <a:t> </a:t>
            </a:r>
            <a:r>
              <a:rPr lang="en-US" sz="1800" dirty="0"/>
              <a:t>indica </a:t>
            </a:r>
            <a:r>
              <a:rPr lang="en-US" sz="1800" dirty="0" err="1"/>
              <a:t>relația</a:t>
            </a:r>
            <a:r>
              <a:rPr lang="en-US" sz="1800" dirty="0"/>
              <a:t> </a:t>
            </a:r>
            <a:r>
              <a:rPr lang="en-US" sz="1800" dirty="0" err="1"/>
              <a:t>dintre</a:t>
            </a:r>
            <a:r>
              <a:rPr lang="en-US" sz="1800" dirty="0"/>
              <a:t> I (</a:t>
            </a:r>
            <a:r>
              <a:rPr lang="en-US" sz="1800" dirty="0" err="1"/>
              <a:t>intrare</a:t>
            </a:r>
            <a:r>
              <a:rPr lang="en-US" sz="1800" dirty="0"/>
              <a:t>) </a:t>
            </a:r>
            <a:r>
              <a:rPr lang="en-US" sz="1800" dirty="0" err="1"/>
              <a:t>și</a:t>
            </a:r>
            <a:r>
              <a:rPr lang="en-US" sz="1800" dirty="0"/>
              <a:t> I</a:t>
            </a:r>
            <a:r>
              <a:rPr lang="en-US" sz="1400" dirty="0"/>
              <a:t>C</a:t>
            </a:r>
            <a:r>
              <a:rPr lang="en-US" sz="1800" dirty="0"/>
              <a:t>. </a:t>
            </a:r>
            <a:endParaRPr lang="ro-RO" sz="1800" dirty="0"/>
          </a:p>
          <a:p>
            <a:r>
              <a:rPr lang="en-US" sz="1800" dirty="0" err="1"/>
              <a:t>Într</a:t>
            </a:r>
            <a:r>
              <a:rPr lang="en-US" sz="1800" dirty="0"/>
              <a:t>-un JFET, </a:t>
            </a:r>
            <a:r>
              <a:rPr lang="en-US" sz="1800" dirty="0" err="1"/>
              <a:t>relația</a:t>
            </a:r>
            <a:r>
              <a:rPr lang="en-US" sz="1800" dirty="0"/>
              <a:t> </a:t>
            </a:r>
            <a:r>
              <a:rPr lang="en-US" sz="1800" dirty="0" err="1"/>
              <a:t>dintre</a:t>
            </a:r>
            <a:r>
              <a:rPr lang="en-US" sz="1800" dirty="0"/>
              <a:t> V</a:t>
            </a:r>
            <a:r>
              <a:rPr lang="en-US" sz="1400" dirty="0"/>
              <a:t>GS</a:t>
            </a:r>
            <a:r>
              <a:rPr lang="en-US" sz="1800" dirty="0"/>
              <a:t> (</a:t>
            </a:r>
            <a:r>
              <a:rPr lang="en-US" sz="1800" dirty="0" err="1"/>
              <a:t>intrare</a:t>
            </a:r>
            <a:r>
              <a:rPr lang="en-US" sz="1800" dirty="0"/>
              <a:t>) </a:t>
            </a:r>
            <a:r>
              <a:rPr lang="en-US" sz="1800" dirty="0" err="1"/>
              <a:t>și</a:t>
            </a:r>
            <a:r>
              <a:rPr lang="en-US" sz="1800" dirty="0"/>
              <a:t> I</a:t>
            </a:r>
            <a:r>
              <a:rPr lang="en-US" sz="1400" dirty="0"/>
              <a:t>D</a:t>
            </a:r>
            <a:r>
              <a:rPr lang="en-US" sz="1800" dirty="0"/>
              <a:t> (</a:t>
            </a:r>
            <a:r>
              <a:rPr lang="en-US" sz="1800" dirty="0" err="1"/>
              <a:t>ieșire</a:t>
            </a:r>
            <a:r>
              <a:rPr lang="en-US" sz="1800" dirty="0"/>
              <a:t>) </a:t>
            </a:r>
            <a:r>
              <a:rPr lang="en-US" sz="1800" dirty="0" err="1"/>
              <a:t>este</a:t>
            </a:r>
            <a:r>
              <a:rPr lang="en-US" sz="1800" dirty="0"/>
              <a:t> </a:t>
            </a:r>
            <a:r>
              <a:rPr lang="en-US" sz="1800" dirty="0" err="1"/>
              <a:t>mai</a:t>
            </a:r>
            <a:r>
              <a:rPr lang="en-US" sz="1800" dirty="0"/>
              <a:t> </a:t>
            </a:r>
            <a:r>
              <a:rPr lang="en-US" sz="1800" dirty="0" err="1"/>
              <a:t>complicată</a:t>
            </a:r>
            <a:r>
              <a:rPr lang="en-US" sz="1800" dirty="0"/>
              <a:t>.</a:t>
            </a:r>
            <a:endParaRPr lang="ro-RO" sz="1800" dirty="0"/>
          </a:p>
          <a:p>
            <a:endParaRPr lang="ro-RO" sz="1800" dirty="0"/>
          </a:p>
          <a:p>
            <a:endParaRPr lang="ro-RO" sz="1800" dirty="0"/>
          </a:p>
          <a:p>
            <a:endParaRPr lang="ro-RO" sz="1800" dirty="0"/>
          </a:p>
          <a:p>
            <a:endParaRPr lang="ro-RO" sz="1800" dirty="0"/>
          </a:p>
          <a:p>
            <a:endParaRPr lang="ro-RO" sz="1800" dirty="0"/>
          </a:p>
          <a:p>
            <a:endParaRPr lang="ro-RO" sz="1800" dirty="0"/>
          </a:p>
          <a:p>
            <a:endParaRPr lang="ro-RO" sz="1800" dirty="0"/>
          </a:p>
          <a:p>
            <a:endParaRPr lang="ro-RO" sz="1800" dirty="0"/>
          </a:p>
          <a:p>
            <a:endParaRPr lang="ro-RO" sz="1800" dirty="0"/>
          </a:p>
          <a:p>
            <a:endParaRPr lang="ro-RO" sz="1800" dirty="0"/>
          </a:p>
          <a:p>
            <a:endParaRPr lang="ro-RO" sz="1800" dirty="0"/>
          </a:p>
          <a:p>
            <a:r>
              <a:rPr lang="ro-RO" sz="1800" dirty="0"/>
              <a:t>De aici ușor determinăm </a:t>
            </a:r>
            <a:r>
              <a:rPr lang="ro-RO" sz="1800" i="1" dirty="0">
                <a:solidFill>
                  <a:srgbClr val="FF0000"/>
                </a:solidFill>
              </a:rPr>
              <a:t>I</a:t>
            </a:r>
            <a:r>
              <a:rPr lang="ro-RO" sz="1400" i="1" dirty="0">
                <a:solidFill>
                  <a:srgbClr val="FF0000"/>
                </a:solidFill>
              </a:rPr>
              <a:t>D</a:t>
            </a:r>
            <a:r>
              <a:rPr lang="ro-RO" sz="1800" dirty="0"/>
              <a:t> pentru valoarea data a </a:t>
            </a:r>
            <a:r>
              <a:rPr lang="ro-RO" sz="1800" i="1" dirty="0">
                <a:solidFill>
                  <a:srgbClr val="FF0000"/>
                </a:solidFill>
              </a:rPr>
              <a:t>V</a:t>
            </a:r>
            <a:r>
              <a:rPr lang="ro-RO" sz="1400" i="1" dirty="0">
                <a:solidFill>
                  <a:srgbClr val="FF0000"/>
                </a:solidFill>
              </a:rPr>
              <a:t>GS</a:t>
            </a:r>
            <a:r>
              <a:rPr lang="ro-RO" sz="1800" dirty="0"/>
              <a:t>!</a:t>
            </a:r>
            <a:endParaRPr lang="en-US" sz="1800" dirty="0"/>
          </a:p>
        </p:txBody>
      </p:sp>
      <p:sp>
        <p:nvSpPr>
          <p:cNvPr id="4" name="Date Placeholder 3">
            <a:extLst>
              <a:ext uri="{FF2B5EF4-FFF2-40B4-BE49-F238E27FC236}">
                <a16:creationId xmlns:a16="http://schemas.microsoft.com/office/drawing/2014/main" id="{E807D1E0-4DE0-BD5F-2585-C79D615A12A3}"/>
              </a:ext>
            </a:extLst>
          </p:cNvPr>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6" name="Slide Number Placeholder 5">
            <a:extLst>
              <a:ext uri="{FF2B5EF4-FFF2-40B4-BE49-F238E27FC236}">
                <a16:creationId xmlns:a16="http://schemas.microsoft.com/office/drawing/2014/main" id="{CF977DBA-0931-38B5-2E6E-E85909F41E66}"/>
              </a:ext>
            </a:extLst>
          </p:cNvPr>
          <p:cNvSpPr>
            <a:spLocks noGrp="1"/>
          </p:cNvSpPr>
          <p:nvPr>
            <p:ph type="sldNum" sz="quarter" idx="12"/>
          </p:nvPr>
        </p:nvSpPr>
        <p:spPr/>
        <p:txBody>
          <a:bodyPr/>
          <a:lstStyle/>
          <a:p>
            <a:pPr>
              <a:defRPr/>
            </a:pPr>
            <a:fld id="{6A376BE1-B17D-4FFF-B224-99B21EC59678}" type="slidenum">
              <a:rPr lang="zh-CN" altLang="en-US" smtClean="0"/>
              <a:pPr>
                <a:defRPr/>
              </a:pPr>
              <a:t>15</a:t>
            </a:fld>
            <a:endParaRPr lang="en-US" altLang="zh-CN"/>
          </a:p>
        </p:txBody>
      </p:sp>
      <p:pic>
        <p:nvPicPr>
          <p:cNvPr id="8" name="Picture 7">
            <a:extLst>
              <a:ext uri="{FF2B5EF4-FFF2-40B4-BE49-F238E27FC236}">
                <a16:creationId xmlns:a16="http://schemas.microsoft.com/office/drawing/2014/main" id="{12C4045C-E66B-C0FD-3CE1-5A4A5E69BC0A}"/>
              </a:ext>
            </a:extLst>
          </p:cNvPr>
          <p:cNvPicPr>
            <a:picLocks noChangeAspect="1"/>
          </p:cNvPicPr>
          <p:nvPr/>
        </p:nvPicPr>
        <p:blipFill>
          <a:blip r:embed="rId2"/>
          <a:stretch>
            <a:fillRect/>
          </a:stretch>
        </p:blipFill>
        <p:spPr>
          <a:xfrm>
            <a:off x="2300143" y="3010633"/>
            <a:ext cx="1448002" cy="571580"/>
          </a:xfrm>
          <a:prstGeom prst="rect">
            <a:avLst/>
          </a:prstGeom>
        </p:spPr>
      </p:pic>
      <p:pic>
        <p:nvPicPr>
          <p:cNvPr id="10" name="Picture 9">
            <a:extLst>
              <a:ext uri="{FF2B5EF4-FFF2-40B4-BE49-F238E27FC236}">
                <a16:creationId xmlns:a16="http://schemas.microsoft.com/office/drawing/2014/main" id="{10A88C1A-DC2C-6BD0-9DAB-E47051FC0D47}"/>
              </a:ext>
            </a:extLst>
          </p:cNvPr>
          <p:cNvPicPr>
            <a:picLocks noChangeAspect="1"/>
          </p:cNvPicPr>
          <p:nvPr/>
        </p:nvPicPr>
        <p:blipFill>
          <a:blip r:embed="rId3"/>
          <a:stretch>
            <a:fillRect/>
          </a:stretch>
        </p:blipFill>
        <p:spPr>
          <a:xfrm>
            <a:off x="4454614" y="1313001"/>
            <a:ext cx="4593970" cy="2195512"/>
          </a:xfrm>
          <a:prstGeom prst="rect">
            <a:avLst/>
          </a:prstGeom>
        </p:spPr>
      </p:pic>
      <p:sp>
        <p:nvSpPr>
          <p:cNvPr id="7" name="TextBox 6">
            <a:extLst>
              <a:ext uri="{FF2B5EF4-FFF2-40B4-BE49-F238E27FC236}">
                <a16:creationId xmlns:a16="http://schemas.microsoft.com/office/drawing/2014/main" id="{C73F1D6F-46BA-06FA-415A-3C1ADF692699}"/>
              </a:ext>
            </a:extLst>
          </p:cNvPr>
          <p:cNvSpPr txBox="1"/>
          <p:nvPr/>
        </p:nvSpPr>
        <p:spPr>
          <a:xfrm>
            <a:off x="226613" y="3582213"/>
            <a:ext cx="8690774" cy="3139321"/>
          </a:xfrm>
          <a:prstGeom prst="rect">
            <a:avLst/>
          </a:prstGeom>
          <a:noFill/>
        </p:spPr>
        <p:txBody>
          <a:bodyPr wrap="square">
            <a:spAutoFit/>
          </a:bodyPr>
          <a:lstStyle/>
          <a:p>
            <a:pPr marL="0" indent="0" algn="just">
              <a:buNone/>
            </a:pPr>
            <a:r>
              <a:rPr lang="en-US" b="1" dirty="0" err="1">
                <a:solidFill>
                  <a:srgbClr val="002060"/>
                </a:solidFill>
                <a:latin typeface="+mn-lt"/>
              </a:rPr>
              <a:t>Deoarece</a:t>
            </a:r>
            <a:r>
              <a:rPr lang="en-US" b="1" dirty="0">
                <a:solidFill>
                  <a:srgbClr val="002060"/>
                </a:solidFill>
                <a:latin typeface="+mn-lt"/>
              </a:rPr>
              <a:t> </a:t>
            </a:r>
            <a:r>
              <a:rPr lang="en-US" b="1" dirty="0" err="1">
                <a:solidFill>
                  <a:srgbClr val="002060"/>
                </a:solidFill>
                <a:latin typeface="+mn-lt"/>
              </a:rPr>
              <a:t>intrarea</a:t>
            </a:r>
            <a:r>
              <a:rPr lang="en-US" b="1" dirty="0">
                <a:solidFill>
                  <a:srgbClr val="002060"/>
                </a:solidFill>
                <a:latin typeface="+mn-lt"/>
              </a:rPr>
              <a:t> JFET (Gate) </a:t>
            </a:r>
            <a:r>
              <a:rPr lang="en-US" b="1" dirty="0" err="1">
                <a:solidFill>
                  <a:srgbClr val="002060"/>
                </a:solidFill>
                <a:latin typeface="+mn-lt"/>
              </a:rPr>
              <a:t>este</a:t>
            </a:r>
            <a:r>
              <a:rPr lang="en-US" b="1" dirty="0">
                <a:solidFill>
                  <a:srgbClr val="002060"/>
                </a:solidFill>
                <a:latin typeface="+mn-lt"/>
              </a:rPr>
              <a:t> </a:t>
            </a:r>
            <a:r>
              <a:rPr lang="en-US" b="1" dirty="0" err="1">
                <a:solidFill>
                  <a:srgbClr val="002060"/>
                </a:solidFill>
                <a:latin typeface="+mn-lt"/>
              </a:rPr>
              <a:t>acționată</a:t>
            </a:r>
            <a:r>
              <a:rPr lang="en-US" b="1" dirty="0">
                <a:solidFill>
                  <a:srgbClr val="002060"/>
                </a:solidFill>
                <a:latin typeface="+mn-lt"/>
              </a:rPr>
              <a:t> </a:t>
            </a:r>
            <a:r>
              <a:rPr lang="en-US" b="1" dirty="0" err="1">
                <a:solidFill>
                  <a:srgbClr val="002060"/>
                </a:solidFill>
                <a:latin typeface="+mn-lt"/>
              </a:rPr>
              <a:t>în</a:t>
            </a:r>
            <a:r>
              <a:rPr lang="en-US" b="1" dirty="0">
                <a:solidFill>
                  <a:srgbClr val="002060"/>
                </a:solidFill>
                <a:latin typeface="+mn-lt"/>
              </a:rPr>
              <a:t> </a:t>
            </a:r>
            <a:r>
              <a:rPr lang="en-US" b="1" dirty="0" err="1">
                <a:solidFill>
                  <a:srgbClr val="002060"/>
                </a:solidFill>
                <a:latin typeface="+mn-lt"/>
              </a:rPr>
              <a:t>tensiune</a:t>
            </a:r>
            <a:r>
              <a:rPr lang="en-US" b="1" dirty="0">
                <a:solidFill>
                  <a:srgbClr val="002060"/>
                </a:solidFill>
                <a:latin typeface="+mn-lt"/>
              </a:rPr>
              <a:t>, </a:t>
            </a:r>
            <a:r>
              <a:rPr lang="en-US" b="1" dirty="0" err="1">
                <a:solidFill>
                  <a:srgbClr val="002060"/>
                </a:solidFill>
                <a:latin typeface="+mn-lt"/>
              </a:rPr>
              <a:t>câștigul</a:t>
            </a:r>
            <a:r>
              <a:rPr lang="en-US" b="1" dirty="0">
                <a:solidFill>
                  <a:srgbClr val="002060"/>
                </a:solidFill>
                <a:latin typeface="+mn-lt"/>
              </a:rPr>
              <a:t> </a:t>
            </a:r>
            <a:r>
              <a:rPr lang="ro-RO" b="1" dirty="0">
                <a:solidFill>
                  <a:srgbClr val="002060"/>
                </a:solidFill>
                <a:latin typeface="+mn-lt"/>
              </a:rPr>
              <a:t>JFET</a:t>
            </a:r>
            <a:r>
              <a:rPr lang="en-US" b="1" dirty="0">
                <a:solidFill>
                  <a:srgbClr val="002060"/>
                </a:solidFill>
                <a:latin typeface="+mn-lt"/>
              </a:rPr>
              <a:t> nu </a:t>
            </a:r>
            <a:r>
              <a:rPr lang="en-US" b="1" dirty="0" err="1">
                <a:solidFill>
                  <a:srgbClr val="002060"/>
                </a:solidFill>
                <a:latin typeface="+mn-lt"/>
              </a:rPr>
              <a:t>poate</a:t>
            </a:r>
            <a:r>
              <a:rPr lang="en-US" b="1" dirty="0">
                <a:solidFill>
                  <a:srgbClr val="002060"/>
                </a:solidFill>
                <a:latin typeface="+mn-lt"/>
              </a:rPr>
              <a:t> fi </a:t>
            </a:r>
            <a:r>
              <a:rPr lang="en-US" b="1" dirty="0" err="1">
                <a:solidFill>
                  <a:srgbClr val="002060"/>
                </a:solidFill>
                <a:latin typeface="+mn-lt"/>
              </a:rPr>
              <a:t>numit</a:t>
            </a:r>
            <a:r>
              <a:rPr lang="en-US" b="1" dirty="0">
                <a:solidFill>
                  <a:srgbClr val="002060"/>
                </a:solidFill>
                <a:latin typeface="+mn-lt"/>
              </a:rPr>
              <a:t> </a:t>
            </a:r>
            <a:r>
              <a:rPr lang="en-US" b="1" dirty="0" err="1">
                <a:solidFill>
                  <a:srgbClr val="002060"/>
                </a:solidFill>
                <a:latin typeface="+mn-lt"/>
              </a:rPr>
              <a:t>câștig</a:t>
            </a:r>
            <a:r>
              <a:rPr lang="en-US" b="1" dirty="0">
                <a:solidFill>
                  <a:srgbClr val="002060"/>
                </a:solidFill>
                <a:latin typeface="+mn-lt"/>
              </a:rPr>
              <a:t> de </a:t>
            </a:r>
            <a:r>
              <a:rPr lang="en-US" b="1" dirty="0" err="1">
                <a:solidFill>
                  <a:srgbClr val="002060"/>
                </a:solidFill>
                <a:latin typeface="+mn-lt"/>
              </a:rPr>
              <a:t>curent</a:t>
            </a:r>
            <a:r>
              <a:rPr lang="en-US" b="1" dirty="0">
                <a:solidFill>
                  <a:srgbClr val="002060"/>
                </a:solidFill>
                <a:latin typeface="+mn-lt"/>
              </a:rPr>
              <a:t>, ca </a:t>
            </a:r>
            <a:r>
              <a:rPr lang="ro-RO" b="1" dirty="0">
                <a:solidFill>
                  <a:srgbClr val="002060"/>
                </a:solidFill>
                <a:latin typeface="+mn-lt"/>
              </a:rPr>
              <a:t>la BJT</a:t>
            </a:r>
            <a:r>
              <a:rPr lang="en-US" b="1" dirty="0">
                <a:solidFill>
                  <a:srgbClr val="002060"/>
                </a:solidFill>
                <a:latin typeface="+mn-lt"/>
              </a:rPr>
              <a:t>. </a:t>
            </a:r>
            <a:r>
              <a:rPr lang="ro-RO" b="1" dirty="0">
                <a:solidFill>
                  <a:srgbClr val="FF0000"/>
                </a:solidFill>
                <a:latin typeface="+mn-lt"/>
              </a:rPr>
              <a:t>I</a:t>
            </a:r>
            <a:r>
              <a:rPr lang="ro-RO" sz="1400" b="1" dirty="0">
                <a:solidFill>
                  <a:srgbClr val="FF0000"/>
                </a:solidFill>
                <a:latin typeface="+mn-lt"/>
              </a:rPr>
              <a:t>D</a:t>
            </a:r>
            <a:r>
              <a:rPr lang="en-US" b="1" dirty="0">
                <a:solidFill>
                  <a:srgbClr val="002060"/>
                </a:solidFill>
                <a:latin typeface="+mn-lt"/>
              </a:rPr>
              <a:t> </a:t>
            </a:r>
            <a:r>
              <a:rPr lang="en-US" b="1" dirty="0" err="1">
                <a:solidFill>
                  <a:srgbClr val="002060"/>
                </a:solidFill>
                <a:latin typeface="+mn-lt"/>
              </a:rPr>
              <a:t>este</a:t>
            </a:r>
            <a:r>
              <a:rPr lang="en-US" b="1" dirty="0">
                <a:solidFill>
                  <a:srgbClr val="002060"/>
                </a:solidFill>
                <a:latin typeface="+mn-lt"/>
              </a:rPr>
              <a:t> </a:t>
            </a:r>
            <a:r>
              <a:rPr lang="en-US" b="1" dirty="0" err="1">
                <a:solidFill>
                  <a:srgbClr val="002060"/>
                </a:solidFill>
                <a:latin typeface="+mn-lt"/>
              </a:rPr>
              <a:t>controlat</a:t>
            </a:r>
            <a:r>
              <a:rPr lang="en-US" b="1" dirty="0">
                <a:solidFill>
                  <a:srgbClr val="002060"/>
                </a:solidFill>
                <a:latin typeface="+mn-lt"/>
              </a:rPr>
              <a:t> de </a:t>
            </a:r>
            <a:r>
              <a:rPr lang="ro-RO" b="1" dirty="0">
                <a:solidFill>
                  <a:srgbClr val="FF0000"/>
                </a:solidFill>
                <a:latin typeface="+mn-lt"/>
              </a:rPr>
              <a:t>U</a:t>
            </a:r>
            <a:r>
              <a:rPr lang="ro-RO" sz="1400" b="1" dirty="0">
                <a:solidFill>
                  <a:srgbClr val="FF0000"/>
                </a:solidFill>
                <a:latin typeface="+mn-lt"/>
              </a:rPr>
              <a:t>GS</a:t>
            </a:r>
            <a:r>
              <a:rPr lang="en-US" b="1" dirty="0">
                <a:solidFill>
                  <a:srgbClr val="002060"/>
                </a:solidFill>
                <a:latin typeface="+mn-lt"/>
              </a:rPr>
              <a:t>, </a:t>
            </a:r>
            <a:r>
              <a:rPr lang="en-US" b="1" dirty="0" err="1">
                <a:solidFill>
                  <a:srgbClr val="002060"/>
                </a:solidFill>
                <a:latin typeface="+mn-lt"/>
              </a:rPr>
              <a:t>astfel</a:t>
            </a:r>
            <a:r>
              <a:rPr lang="en-US" b="1" dirty="0">
                <a:solidFill>
                  <a:srgbClr val="002060"/>
                </a:solidFill>
                <a:latin typeface="+mn-lt"/>
              </a:rPr>
              <a:t> </a:t>
            </a:r>
            <a:r>
              <a:rPr lang="en-US" b="1" dirty="0" err="1">
                <a:solidFill>
                  <a:srgbClr val="002060"/>
                </a:solidFill>
                <a:latin typeface="+mn-lt"/>
              </a:rPr>
              <a:t>încât</a:t>
            </a:r>
            <a:r>
              <a:rPr lang="en-US" b="1" dirty="0">
                <a:solidFill>
                  <a:srgbClr val="002060"/>
                </a:solidFill>
                <a:latin typeface="+mn-lt"/>
              </a:rPr>
              <a:t> </a:t>
            </a:r>
            <a:r>
              <a:rPr lang="en-US" b="1" dirty="0" err="1">
                <a:solidFill>
                  <a:srgbClr val="002060"/>
                </a:solidFill>
                <a:latin typeface="+mn-lt"/>
              </a:rPr>
              <a:t>graficul</a:t>
            </a:r>
            <a:r>
              <a:rPr lang="en-US" b="1" dirty="0">
                <a:solidFill>
                  <a:srgbClr val="002060"/>
                </a:solidFill>
                <a:latin typeface="+mn-lt"/>
              </a:rPr>
              <a:t> </a:t>
            </a:r>
            <a:r>
              <a:rPr lang="en-US" b="1" dirty="0" err="1">
                <a:solidFill>
                  <a:srgbClr val="002060"/>
                </a:solidFill>
                <a:latin typeface="+mn-lt"/>
              </a:rPr>
              <a:t>arată</a:t>
            </a:r>
            <a:r>
              <a:rPr lang="en-US" b="1" dirty="0">
                <a:solidFill>
                  <a:srgbClr val="002060"/>
                </a:solidFill>
                <a:latin typeface="+mn-lt"/>
              </a:rPr>
              <a:t> </a:t>
            </a:r>
            <a:r>
              <a:rPr lang="en-US" b="1" dirty="0" err="1">
                <a:solidFill>
                  <a:srgbClr val="002060"/>
                </a:solidFill>
                <a:latin typeface="+mn-lt"/>
              </a:rPr>
              <a:t>miliamperi</a:t>
            </a:r>
            <a:r>
              <a:rPr lang="en-US" b="1" dirty="0">
                <a:solidFill>
                  <a:srgbClr val="002060"/>
                </a:solidFill>
                <a:latin typeface="+mn-lt"/>
              </a:rPr>
              <a:t> pe volt (mA/V), </a:t>
            </a:r>
            <a:r>
              <a:rPr lang="en-US" b="1" dirty="0" err="1">
                <a:solidFill>
                  <a:srgbClr val="002060"/>
                </a:solidFill>
                <a:latin typeface="+mn-lt"/>
              </a:rPr>
              <a:t>iar</a:t>
            </a:r>
            <a:r>
              <a:rPr lang="en-US" b="1" dirty="0">
                <a:solidFill>
                  <a:srgbClr val="002060"/>
                </a:solidFill>
                <a:latin typeface="+mn-lt"/>
              </a:rPr>
              <a:t> </a:t>
            </a:r>
            <a:r>
              <a:rPr lang="en-US" b="1" dirty="0" err="1">
                <a:solidFill>
                  <a:srgbClr val="002060"/>
                </a:solidFill>
                <a:latin typeface="+mn-lt"/>
              </a:rPr>
              <a:t>curentul</a:t>
            </a:r>
            <a:r>
              <a:rPr lang="en-US" b="1" dirty="0">
                <a:solidFill>
                  <a:srgbClr val="002060"/>
                </a:solidFill>
                <a:latin typeface="+mn-lt"/>
              </a:rPr>
              <a:t> </a:t>
            </a:r>
            <a:r>
              <a:rPr lang="en-US" b="1" dirty="0" err="1">
                <a:solidFill>
                  <a:srgbClr val="002060"/>
                </a:solidFill>
                <a:latin typeface="+mn-lt"/>
              </a:rPr>
              <a:t>împărțit</a:t>
            </a:r>
            <a:r>
              <a:rPr lang="en-US" b="1" dirty="0">
                <a:solidFill>
                  <a:srgbClr val="002060"/>
                </a:solidFill>
                <a:latin typeface="+mn-lt"/>
              </a:rPr>
              <a:t> la </a:t>
            </a:r>
            <a:r>
              <a:rPr lang="en-US" b="1" dirty="0" err="1">
                <a:solidFill>
                  <a:srgbClr val="002060"/>
                </a:solidFill>
                <a:latin typeface="+mn-lt"/>
              </a:rPr>
              <a:t>tensiune</a:t>
            </a:r>
            <a:r>
              <a:rPr lang="en-US" b="1" dirty="0">
                <a:solidFill>
                  <a:srgbClr val="002060"/>
                </a:solidFill>
                <a:latin typeface="+mn-lt"/>
              </a:rPr>
              <a:t> (</a:t>
            </a:r>
            <a:r>
              <a:rPr lang="en-US" b="1" i="1" dirty="0">
                <a:solidFill>
                  <a:srgbClr val="002060"/>
                </a:solidFill>
                <a:highlight>
                  <a:srgbClr val="FFFF00"/>
                </a:highlight>
                <a:latin typeface="+mn-lt"/>
              </a:rPr>
              <a:t>I/V</a:t>
            </a:r>
            <a:r>
              <a:rPr lang="en-US" b="1" dirty="0">
                <a:solidFill>
                  <a:srgbClr val="002060"/>
                </a:solidFill>
                <a:latin typeface="+mn-lt"/>
              </a:rPr>
              <a:t>) </a:t>
            </a:r>
            <a:r>
              <a:rPr lang="en-US" b="1" dirty="0" err="1">
                <a:solidFill>
                  <a:srgbClr val="002060"/>
                </a:solidFill>
                <a:latin typeface="+mn-lt"/>
              </a:rPr>
              <a:t>este</a:t>
            </a:r>
            <a:r>
              <a:rPr lang="en-US" b="1" dirty="0">
                <a:solidFill>
                  <a:srgbClr val="002060"/>
                </a:solidFill>
                <a:latin typeface="+mn-lt"/>
              </a:rPr>
              <a:t> </a:t>
            </a:r>
            <a:r>
              <a:rPr lang="en-US" b="1" i="1" dirty="0">
                <a:solidFill>
                  <a:srgbClr val="FF0000"/>
                </a:solidFill>
                <a:latin typeface="+mn-lt"/>
              </a:rPr>
              <a:t>CONDUCTANȚA</a:t>
            </a:r>
            <a:r>
              <a:rPr lang="en-US" b="1" dirty="0">
                <a:solidFill>
                  <a:srgbClr val="FF0000"/>
                </a:solidFill>
                <a:latin typeface="+mn-lt"/>
              </a:rPr>
              <a:t>,</a:t>
            </a:r>
            <a:r>
              <a:rPr lang="en-US" b="1" dirty="0">
                <a:solidFill>
                  <a:srgbClr val="002060"/>
                </a:solidFill>
                <a:latin typeface="+mn-lt"/>
              </a:rPr>
              <a:t> </a:t>
            </a:r>
            <a:r>
              <a:rPr lang="en-US" b="1" dirty="0" err="1">
                <a:solidFill>
                  <a:srgbClr val="002060"/>
                </a:solidFill>
                <a:latin typeface="+mn-lt"/>
              </a:rPr>
              <a:t>panta</a:t>
            </a:r>
            <a:r>
              <a:rPr lang="en-US" b="1" dirty="0">
                <a:solidFill>
                  <a:srgbClr val="002060"/>
                </a:solidFill>
                <a:latin typeface="+mn-lt"/>
              </a:rPr>
              <a:t> </a:t>
            </a:r>
            <a:r>
              <a:rPr lang="en-US" b="1" dirty="0" err="1">
                <a:solidFill>
                  <a:srgbClr val="002060"/>
                </a:solidFill>
                <a:latin typeface="+mn-lt"/>
              </a:rPr>
              <a:t>acestui</a:t>
            </a:r>
            <a:r>
              <a:rPr lang="en-US" b="1" dirty="0">
                <a:solidFill>
                  <a:srgbClr val="002060"/>
                </a:solidFill>
                <a:latin typeface="+mn-lt"/>
              </a:rPr>
              <a:t> </a:t>
            </a:r>
            <a:r>
              <a:rPr lang="en-US" b="1" dirty="0" err="1">
                <a:solidFill>
                  <a:srgbClr val="002060"/>
                </a:solidFill>
                <a:latin typeface="+mn-lt"/>
              </a:rPr>
              <a:t>grafic</a:t>
            </a:r>
            <a:r>
              <a:rPr lang="en-US" b="1" dirty="0">
                <a:solidFill>
                  <a:srgbClr val="002060"/>
                </a:solidFill>
                <a:latin typeface="+mn-lt"/>
              </a:rPr>
              <a:t> (</a:t>
            </a:r>
            <a:r>
              <a:rPr lang="en-US" b="1" dirty="0" err="1">
                <a:solidFill>
                  <a:srgbClr val="002060"/>
                </a:solidFill>
                <a:latin typeface="+mn-lt"/>
              </a:rPr>
              <a:t>câștigul</a:t>
            </a:r>
            <a:r>
              <a:rPr lang="en-US" b="1" dirty="0">
                <a:solidFill>
                  <a:srgbClr val="002060"/>
                </a:solidFill>
                <a:latin typeface="+mn-lt"/>
              </a:rPr>
              <a:t> </a:t>
            </a:r>
            <a:r>
              <a:rPr lang="ro-RO" b="1" dirty="0">
                <a:solidFill>
                  <a:srgbClr val="002060"/>
                </a:solidFill>
                <a:latin typeface="+mn-lt"/>
              </a:rPr>
              <a:t>JFET</a:t>
            </a:r>
            <a:r>
              <a:rPr lang="en-US" b="1" dirty="0">
                <a:solidFill>
                  <a:srgbClr val="002060"/>
                </a:solidFill>
                <a:latin typeface="+mn-lt"/>
              </a:rPr>
              <a:t>) se </a:t>
            </a:r>
            <a:r>
              <a:rPr lang="en-US" b="1" dirty="0" err="1">
                <a:solidFill>
                  <a:srgbClr val="002060"/>
                </a:solidFill>
                <a:latin typeface="+mn-lt"/>
              </a:rPr>
              <a:t>numește</a:t>
            </a:r>
            <a:r>
              <a:rPr lang="en-US" b="1" dirty="0">
                <a:solidFill>
                  <a:srgbClr val="002060"/>
                </a:solidFill>
                <a:latin typeface="+mn-lt"/>
              </a:rPr>
              <a:t> </a:t>
            </a:r>
            <a:r>
              <a:rPr lang="en-US" b="1" i="1" dirty="0">
                <a:solidFill>
                  <a:srgbClr val="FF0000"/>
                </a:solidFill>
                <a:latin typeface="+mn-lt"/>
              </a:rPr>
              <a:t>TRANSCONDUCTANȚĂ FORWARD </a:t>
            </a:r>
            <a:r>
              <a:rPr lang="en-US" b="1" dirty="0" err="1">
                <a:solidFill>
                  <a:srgbClr val="002060"/>
                </a:solidFill>
                <a:latin typeface="+mn-lt"/>
              </a:rPr>
              <a:t>sau</a:t>
            </a:r>
            <a:r>
              <a:rPr lang="en-US" b="1" dirty="0">
                <a:solidFill>
                  <a:srgbClr val="002060"/>
                </a:solidFill>
                <a:latin typeface="+mn-lt"/>
              </a:rPr>
              <a:t> </a:t>
            </a:r>
            <a:r>
              <a:rPr lang="en-US" b="1" i="1" dirty="0">
                <a:solidFill>
                  <a:srgbClr val="002060"/>
                </a:solidFill>
                <a:latin typeface="+mn-lt"/>
              </a:rPr>
              <a:t>MUTUALĂ</a:t>
            </a:r>
            <a:r>
              <a:rPr lang="en-US" b="1" dirty="0">
                <a:solidFill>
                  <a:srgbClr val="002060"/>
                </a:solidFill>
                <a:latin typeface="+mn-lt"/>
              </a:rPr>
              <a:t>, care are </a:t>
            </a:r>
            <a:r>
              <a:rPr lang="en-US" b="1" dirty="0" err="1">
                <a:solidFill>
                  <a:srgbClr val="002060"/>
                </a:solidFill>
                <a:latin typeface="+mn-lt"/>
              </a:rPr>
              <a:t>simbolul</a:t>
            </a:r>
            <a:r>
              <a:rPr lang="en-US" b="1" dirty="0">
                <a:solidFill>
                  <a:srgbClr val="002060"/>
                </a:solidFill>
                <a:latin typeface="+mn-lt"/>
              </a:rPr>
              <a:t> gm. Prin </a:t>
            </a:r>
            <a:r>
              <a:rPr lang="en-US" b="1" dirty="0" err="1">
                <a:solidFill>
                  <a:srgbClr val="002060"/>
                </a:solidFill>
                <a:latin typeface="+mn-lt"/>
              </a:rPr>
              <a:t>urmare</a:t>
            </a:r>
            <a:r>
              <a:rPr lang="en-US" b="1" dirty="0">
                <a:solidFill>
                  <a:srgbClr val="002060"/>
                </a:solidFill>
                <a:latin typeface="+mn-lt"/>
              </a:rPr>
              <a:t>, cu </a:t>
            </a:r>
            <a:r>
              <a:rPr lang="en-US" b="1" dirty="0" err="1">
                <a:solidFill>
                  <a:srgbClr val="002060"/>
                </a:solidFill>
                <a:latin typeface="+mn-lt"/>
              </a:rPr>
              <a:t>cât</a:t>
            </a:r>
            <a:r>
              <a:rPr lang="en-US" b="1" dirty="0">
                <a:solidFill>
                  <a:srgbClr val="002060"/>
                </a:solidFill>
                <a:latin typeface="+mn-lt"/>
              </a:rPr>
              <a:t> </a:t>
            </a:r>
            <a:r>
              <a:rPr lang="en-US" b="1" dirty="0" err="1">
                <a:solidFill>
                  <a:srgbClr val="002060"/>
                </a:solidFill>
                <a:latin typeface="+mn-lt"/>
              </a:rPr>
              <a:t>valoarea</a:t>
            </a:r>
            <a:r>
              <a:rPr lang="en-US" b="1" dirty="0">
                <a:solidFill>
                  <a:srgbClr val="002060"/>
                </a:solidFill>
                <a:latin typeface="+mn-lt"/>
              </a:rPr>
              <a:t> </a:t>
            </a:r>
            <a:r>
              <a:rPr lang="en-US" b="1" dirty="0" err="1">
                <a:solidFill>
                  <a:srgbClr val="002060"/>
                </a:solidFill>
                <a:latin typeface="+mn-lt"/>
              </a:rPr>
              <a:t>lui</a:t>
            </a:r>
            <a:r>
              <a:rPr lang="en-US" b="1" dirty="0">
                <a:solidFill>
                  <a:srgbClr val="002060"/>
                </a:solidFill>
                <a:latin typeface="+mn-lt"/>
              </a:rPr>
              <a:t> </a:t>
            </a:r>
            <a:r>
              <a:rPr lang="en-US" b="1" i="1" dirty="0">
                <a:solidFill>
                  <a:srgbClr val="002060"/>
                </a:solidFill>
                <a:latin typeface="+mn-lt"/>
              </a:rPr>
              <a:t>gm</a:t>
            </a:r>
            <a:r>
              <a:rPr lang="en-US" b="1" dirty="0">
                <a:solidFill>
                  <a:srgbClr val="002060"/>
                </a:solidFill>
                <a:latin typeface="+mn-lt"/>
              </a:rPr>
              <a:t> </a:t>
            </a:r>
            <a:r>
              <a:rPr lang="en-US" b="1" dirty="0" err="1">
                <a:solidFill>
                  <a:srgbClr val="002060"/>
                </a:solidFill>
                <a:latin typeface="+mn-lt"/>
              </a:rPr>
              <a:t>este</a:t>
            </a:r>
            <a:r>
              <a:rPr lang="en-US" b="1" dirty="0">
                <a:solidFill>
                  <a:srgbClr val="002060"/>
                </a:solidFill>
                <a:latin typeface="+mn-lt"/>
              </a:rPr>
              <a:t> </a:t>
            </a:r>
            <a:r>
              <a:rPr lang="en-US" b="1" dirty="0" err="1">
                <a:solidFill>
                  <a:srgbClr val="002060"/>
                </a:solidFill>
                <a:latin typeface="+mn-lt"/>
              </a:rPr>
              <a:t>mai</a:t>
            </a:r>
            <a:r>
              <a:rPr lang="en-US" b="1" dirty="0">
                <a:solidFill>
                  <a:srgbClr val="002060"/>
                </a:solidFill>
                <a:latin typeface="+mn-lt"/>
              </a:rPr>
              <a:t> mare, cu </a:t>
            </a:r>
            <a:r>
              <a:rPr lang="en-US" b="1" dirty="0" err="1">
                <a:solidFill>
                  <a:srgbClr val="002060"/>
                </a:solidFill>
                <a:latin typeface="+mn-lt"/>
              </a:rPr>
              <a:t>atât</a:t>
            </a:r>
            <a:r>
              <a:rPr lang="en-US" b="1" dirty="0">
                <a:solidFill>
                  <a:srgbClr val="002060"/>
                </a:solidFill>
                <a:latin typeface="+mn-lt"/>
              </a:rPr>
              <a:t> </a:t>
            </a:r>
            <a:r>
              <a:rPr lang="en-US" b="1" dirty="0" err="1">
                <a:solidFill>
                  <a:srgbClr val="002060"/>
                </a:solidFill>
                <a:latin typeface="+mn-lt"/>
              </a:rPr>
              <a:t>amplificarea</a:t>
            </a:r>
            <a:r>
              <a:rPr lang="en-US" b="1" dirty="0">
                <a:solidFill>
                  <a:srgbClr val="002060"/>
                </a:solidFill>
                <a:latin typeface="+mn-lt"/>
              </a:rPr>
              <a:t> </a:t>
            </a:r>
            <a:r>
              <a:rPr lang="en-US" b="1" dirty="0" err="1">
                <a:solidFill>
                  <a:srgbClr val="002060"/>
                </a:solidFill>
                <a:latin typeface="+mn-lt"/>
              </a:rPr>
              <a:t>este</a:t>
            </a:r>
            <a:r>
              <a:rPr lang="en-US" b="1" dirty="0">
                <a:solidFill>
                  <a:srgbClr val="002060"/>
                </a:solidFill>
                <a:latin typeface="+mn-lt"/>
              </a:rPr>
              <a:t> </a:t>
            </a:r>
            <a:r>
              <a:rPr lang="en-US" b="1" dirty="0" err="1">
                <a:solidFill>
                  <a:srgbClr val="002060"/>
                </a:solidFill>
                <a:latin typeface="+mn-lt"/>
              </a:rPr>
              <a:t>mai</a:t>
            </a:r>
            <a:r>
              <a:rPr lang="en-US" b="1" dirty="0">
                <a:solidFill>
                  <a:srgbClr val="002060"/>
                </a:solidFill>
                <a:latin typeface="+mn-lt"/>
              </a:rPr>
              <a:t> mare.</a:t>
            </a:r>
            <a:r>
              <a:rPr lang="ro-RO" b="1" dirty="0">
                <a:solidFill>
                  <a:srgbClr val="002060"/>
                </a:solidFill>
                <a:latin typeface="+mn-lt"/>
              </a:rPr>
              <a:t> </a:t>
            </a:r>
            <a:r>
              <a:rPr lang="en-US" b="1" dirty="0" err="1">
                <a:solidFill>
                  <a:srgbClr val="002060"/>
                </a:solidFill>
                <a:latin typeface="+mn-lt"/>
              </a:rPr>
              <a:t>Observați</a:t>
            </a:r>
            <a:r>
              <a:rPr lang="en-US" b="1" dirty="0">
                <a:solidFill>
                  <a:srgbClr val="002060"/>
                </a:solidFill>
                <a:latin typeface="+mn-lt"/>
              </a:rPr>
              <a:t> </a:t>
            </a:r>
            <a:r>
              <a:rPr lang="en-US" b="1" dirty="0" err="1">
                <a:solidFill>
                  <a:srgbClr val="002060"/>
                </a:solidFill>
                <a:latin typeface="+mn-lt"/>
              </a:rPr>
              <a:t>că</a:t>
            </a:r>
            <a:r>
              <a:rPr lang="en-US" b="1" dirty="0">
                <a:solidFill>
                  <a:srgbClr val="002060"/>
                </a:solidFill>
                <a:latin typeface="+mn-lt"/>
              </a:rPr>
              <a:t> </a:t>
            </a:r>
            <a:r>
              <a:rPr lang="en-US" b="1" i="1" dirty="0">
                <a:solidFill>
                  <a:srgbClr val="FF0000"/>
                </a:solidFill>
                <a:latin typeface="+mn-lt"/>
              </a:rPr>
              <a:t>V</a:t>
            </a:r>
            <a:r>
              <a:rPr lang="en-US" sz="1200" b="1" i="1" dirty="0">
                <a:solidFill>
                  <a:srgbClr val="FF0000"/>
                </a:solidFill>
                <a:latin typeface="+mn-lt"/>
              </a:rPr>
              <a:t>GS</a:t>
            </a:r>
            <a:r>
              <a:rPr lang="en-US" b="1" dirty="0">
                <a:solidFill>
                  <a:srgbClr val="002060"/>
                </a:solidFill>
                <a:latin typeface="+mn-lt"/>
              </a:rPr>
              <a:t> </a:t>
            </a:r>
            <a:r>
              <a:rPr lang="en-US" b="1" dirty="0" err="1">
                <a:solidFill>
                  <a:srgbClr val="002060"/>
                </a:solidFill>
                <a:latin typeface="+mn-lt"/>
              </a:rPr>
              <a:t>este</a:t>
            </a:r>
            <a:r>
              <a:rPr lang="en-US" b="1" dirty="0">
                <a:solidFill>
                  <a:srgbClr val="002060"/>
                </a:solidFill>
                <a:latin typeface="+mn-lt"/>
              </a:rPr>
              <a:t> </a:t>
            </a:r>
            <a:r>
              <a:rPr lang="ro-RO" b="1" dirty="0">
                <a:solidFill>
                  <a:srgbClr val="002060"/>
                </a:solidFill>
                <a:latin typeface="+mn-lt"/>
              </a:rPr>
              <a:t>afișat </a:t>
            </a:r>
            <a:r>
              <a:rPr lang="en-US" b="1" dirty="0" err="1">
                <a:solidFill>
                  <a:srgbClr val="002060"/>
                </a:solidFill>
                <a:latin typeface="+mn-lt"/>
              </a:rPr>
              <a:t>întotdeauna</a:t>
            </a:r>
            <a:r>
              <a:rPr lang="en-US" b="1" dirty="0">
                <a:solidFill>
                  <a:srgbClr val="002060"/>
                </a:solidFill>
                <a:latin typeface="+mn-lt"/>
              </a:rPr>
              <a:t> </a:t>
            </a:r>
            <a:r>
              <a:rPr lang="en-US" b="1" dirty="0" err="1">
                <a:solidFill>
                  <a:srgbClr val="002060"/>
                </a:solidFill>
                <a:latin typeface="+mn-lt"/>
              </a:rPr>
              <a:t>negativ</a:t>
            </a:r>
            <a:r>
              <a:rPr lang="en-US" b="1" dirty="0">
                <a:solidFill>
                  <a:srgbClr val="002060"/>
                </a:solidFill>
                <a:latin typeface="+mn-lt"/>
              </a:rPr>
              <a:t>; </a:t>
            </a:r>
            <a:r>
              <a:rPr lang="en-US" b="1" dirty="0" err="1">
                <a:solidFill>
                  <a:srgbClr val="002060"/>
                </a:solidFill>
                <a:latin typeface="+mn-lt"/>
              </a:rPr>
              <a:t>în</a:t>
            </a:r>
            <a:r>
              <a:rPr lang="en-US" b="1" dirty="0">
                <a:solidFill>
                  <a:srgbClr val="002060"/>
                </a:solidFill>
                <a:latin typeface="+mn-lt"/>
              </a:rPr>
              <a:t> </a:t>
            </a:r>
            <a:r>
              <a:rPr lang="en-US" b="1" dirty="0" err="1">
                <a:solidFill>
                  <a:srgbClr val="002060"/>
                </a:solidFill>
                <a:latin typeface="+mn-lt"/>
              </a:rPr>
              <a:t>realitate</a:t>
            </a:r>
            <a:r>
              <a:rPr lang="en-US" b="1" dirty="0">
                <a:solidFill>
                  <a:srgbClr val="002060"/>
                </a:solidFill>
                <a:latin typeface="+mn-lt"/>
              </a:rPr>
              <a:t>, </a:t>
            </a:r>
            <a:r>
              <a:rPr lang="en-US" b="1" dirty="0" err="1">
                <a:solidFill>
                  <a:srgbClr val="002060"/>
                </a:solidFill>
                <a:latin typeface="+mn-lt"/>
              </a:rPr>
              <a:t>poate</a:t>
            </a:r>
            <a:r>
              <a:rPr lang="en-US" b="1" dirty="0">
                <a:solidFill>
                  <a:srgbClr val="002060"/>
                </a:solidFill>
                <a:latin typeface="+mn-lt"/>
              </a:rPr>
              <a:t> fi zero </a:t>
            </a:r>
            <a:r>
              <a:rPr lang="en-US" b="1" dirty="0" err="1">
                <a:solidFill>
                  <a:srgbClr val="002060"/>
                </a:solidFill>
                <a:latin typeface="+mn-lt"/>
              </a:rPr>
              <a:t>sau</a:t>
            </a:r>
            <a:r>
              <a:rPr lang="en-US" b="1" dirty="0">
                <a:solidFill>
                  <a:srgbClr val="002060"/>
                </a:solidFill>
                <a:latin typeface="+mn-lt"/>
              </a:rPr>
              <a:t> </a:t>
            </a:r>
            <a:r>
              <a:rPr lang="en-US" b="1" dirty="0" err="1">
                <a:solidFill>
                  <a:srgbClr val="002060"/>
                </a:solidFill>
                <a:latin typeface="+mn-lt"/>
              </a:rPr>
              <a:t>puțin</a:t>
            </a:r>
            <a:r>
              <a:rPr lang="en-US" b="1" dirty="0">
                <a:solidFill>
                  <a:srgbClr val="002060"/>
                </a:solidFill>
                <a:latin typeface="+mn-lt"/>
              </a:rPr>
              <a:t> </a:t>
            </a:r>
            <a:r>
              <a:rPr lang="en-US" b="1" dirty="0" err="1">
                <a:solidFill>
                  <a:srgbClr val="002060"/>
                </a:solidFill>
                <a:latin typeface="+mn-lt"/>
              </a:rPr>
              <a:t>peste</a:t>
            </a:r>
            <a:r>
              <a:rPr lang="en-US" b="1" dirty="0">
                <a:solidFill>
                  <a:srgbClr val="002060"/>
                </a:solidFill>
                <a:latin typeface="+mn-lt"/>
              </a:rPr>
              <a:t> zero, </a:t>
            </a:r>
            <a:r>
              <a:rPr lang="en-US" b="1" dirty="0" err="1">
                <a:solidFill>
                  <a:srgbClr val="002060"/>
                </a:solidFill>
                <a:latin typeface="+mn-lt"/>
              </a:rPr>
              <a:t>dar</a:t>
            </a:r>
            <a:r>
              <a:rPr lang="en-US" b="1" dirty="0">
                <a:solidFill>
                  <a:srgbClr val="002060"/>
                </a:solidFill>
                <a:latin typeface="+mn-lt"/>
              </a:rPr>
              <a:t> </a:t>
            </a:r>
            <a:r>
              <a:rPr lang="ro-RO" b="1" i="1" dirty="0">
                <a:solidFill>
                  <a:srgbClr val="FF0000"/>
                </a:solidFill>
                <a:latin typeface="+mn-lt"/>
              </a:rPr>
              <a:t>G</a:t>
            </a:r>
            <a:r>
              <a:rPr lang="en-US" b="1" dirty="0">
                <a:solidFill>
                  <a:srgbClr val="FF0000"/>
                </a:solidFill>
                <a:latin typeface="+mn-lt"/>
              </a:rPr>
              <a:t> </a:t>
            </a:r>
            <a:r>
              <a:rPr lang="en-US" b="1" dirty="0" err="1">
                <a:solidFill>
                  <a:srgbClr val="002060"/>
                </a:solidFill>
                <a:latin typeface="+mn-lt"/>
              </a:rPr>
              <a:t>este</a:t>
            </a:r>
            <a:r>
              <a:rPr lang="en-US" b="1" dirty="0">
                <a:solidFill>
                  <a:srgbClr val="002060"/>
                </a:solidFill>
                <a:latin typeface="+mn-lt"/>
              </a:rPr>
              <a:t> </a:t>
            </a:r>
            <a:r>
              <a:rPr lang="en-US" b="1" dirty="0" err="1">
                <a:solidFill>
                  <a:srgbClr val="002060"/>
                </a:solidFill>
                <a:latin typeface="+mn-lt"/>
              </a:rPr>
              <a:t>întotdeauna</a:t>
            </a:r>
            <a:r>
              <a:rPr lang="en-US" b="1" dirty="0">
                <a:solidFill>
                  <a:srgbClr val="002060"/>
                </a:solidFill>
                <a:latin typeface="+mn-lt"/>
              </a:rPr>
              <a:t> </a:t>
            </a:r>
            <a:r>
              <a:rPr lang="en-US" b="1" dirty="0" err="1">
                <a:solidFill>
                  <a:srgbClr val="002060"/>
                </a:solidFill>
                <a:latin typeface="+mn-lt"/>
              </a:rPr>
              <a:t>mai</a:t>
            </a:r>
            <a:r>
              <a:rPr lang="en-US" b="1" dirty="0">
                <a:solidFill>
                  <a:srgbClr val="002060"/>
                </a:solidFill>
                <a:latin typeface="+mn-lt"/>
              </a:rPr>
              <a:t> </a:t>
            </a:r>
            <a:r>
              <a:rPr lang="en-US" b="1" dirty="0" err="1">
                <a:solidFill>
                  <a:srgbClr val="002060"/>
                </a:solidFill>
                <a:latin typeface="+mn-lt"/>
              </a:rPr>
              <a:t>negativă</a:t>
            </a:r>
            <a:r>
              <a:rPr lang="en-US" b="1" dirty="0">
                <a:solidFill>
                  <a:srgbClr val="002060"/>
                </a:solidFill>
                <a:latin typeface="+mn-lt"/>
              </a:rPr>
              <a:t> </a:t>
            </a:r>
            <a:r>
              <a:rPr lang="en-US" b="1" dirty="0" err="1">
                <a:solidFill>
                  <a:srgbClr val="002060"/>
                </a:solidFill>
                <a:latin typeface="+mn-lt"/>
              </a:rPr>
              <a:t>decât</a:t>
            </a:r>
            <a:r>
              <a:rPr lang="en-US" b="1" dirty="0">
                <a:solidFill>
                  <a:srgbClr val="002060"/>
                </a:solidFill>
                <a:latin typeface="+mn-lt"/>
              </a:rPr>
              <a:t> </a:t>
            </a:r>
            <a:r>
              <a:rPr lang="en-US" b="1" dirty="0" err="1">
                <a:solidFill>
                  <a:srgbClr val="002060"/>
                </a:solidFill>
                <a:latin typeface="+mn-lt"/>
              </a:rPr>
              <a:t>canalul</a:t>
            </a:r>
            <a:r>
              <a:rPr lang="en-US" b="1" dirty="0">
                <a:solidFill>
                  <a:srgbClr val="002060"/>
                </a:solidFill>
                <a:latin typeface="+mn-lt"/>
              </a:rPr>
              <a:t> de tip N </a:t>
            </a:r>
            <a:r>
              <a:rPr lang="en-US" b="1" dirty="0" err="1">
                <a:solidFill>
                  <a:srgbClr val="002060"/>
                </a:solidFill>
                <a:latin typeface="+mn-lt"/>
              </a:rPr>
              <a:t>dintre</a:t>
            </a:r>
            <a:r>
              <a:rPr lang="en-US" b="1" dirty="0">
                <a:solidFill>
                  <a:srgbClr val="002060"/>
                </a:solidFill>
                <a:latin typeface="+mn-lt"/>
              </a:rPr>
              <a:t> </a:t>
            </a:r>
            <a:r>
              <a:rPr lang="ro-RO" b="1" dirty="0">
                <a:solidFill>
                  <a:srgbClr val="FF0000"/>
                </a:solidFill>
                <a:latin typeface="+mn-lt"/>
              </a:rPr>
              <a:t>S-D</a:t>
            </a:r>
            <a:r>
              <a:rPr lang="en-US" b="1" dirty="0">
                <a:solidFill>
                  <a:srgbClr val="002060"/>
                </a:solidFill>
                <a:latin typeface="+mn-lt"/>
              </a:rPr>
              <a:t>. </a:t>
            </a:r>
            <a:endParaRPr lang="ro-RO" b="1" dirty="0">
              <a:solidFill>
                <a:srgbClr val="002060"/>
              </a:solidFill>
              <a:latin typeface="+mn-lt"/>
            </a:endParaRPr>
          </a:p>
          <a:p>
            <a:pPr marL="0" indent="0" algn="just">
              <a:buNone/>
            </a:pPr>
            <a:r>
              <a:rPr lang="ro-RO" b="1" dirty="0">
                <a:solidFill>
                  <a:srgbClr val="002060"/>
                </a:solidFill>
                <a:latin typeface="+mn-lt"/>
              </a:rPr>
              <a:t>De </a:t>
            </a:r>
            <a:r>
              <a:rPr lang="en-US" b="1" dirty="0" err="1">
                <a:solidFill>
                  <a:srgbClr val="002060"/>
                </a:solidFill>
                <a:latin typeface="+mn-lt"/>
              </a:rPr>
              <a:t>asemenea</a:t>
            </a:r>
            <a:r>
              <a:rPr lang="en-US" b="1" dirty="0">
                <a:solidFill>
                  <a:srgbClr val="002060"/>
                </a:solidFill>
                <a:latin typeface="+mn-lt"/>
              </a:rPr>
              <a:t>, </a:t>
            </a:r>
            <a:r>
              <a:rPr lang="en-US" b="1" dirty="0" err="1">
                <a:solidFill>
                  <a:srgbClr val="002060"/>
                </a:solidFill>
                <a:latin typeface="+mn-lt"/>
              </a:rPr>
              <a:t>panta</a:t>
            </a:r>
            <a:r>
              <a:rPr lang="en-US" b="1" dirty="0">
                <a:solidFill>
                  <a:srgbClr val="002060"/>
                </a:solidFill>
                <a:latin typeface="+mn-lt"/>
              </a:rPr>
              <a:t> </a:t>
            </a:r>
            <a:r>
              <a:rPr lang="en-US" b="1" dirty="0" err="1">
                <a:solidFill>
                  <a:srgbClr val="002060"/>
                </a:solidFill>
                <a:latin typeface="+mn-lt"/>
              </a:rPr>
              <a:t>curbei</a:t>
            </a:r>
            <a:r>
              <a:rPr lang="en-US" b="1" dirty="0">
                <a:solidFill>
                  <a:srgbClr val="002060"/>
                </a:solidFill>
                <a:latin typeface="+mn-lt"/>
              </a:rPr>
              <a:t> </a:t>
            </a:r>
            <a:r>
              <a:rPr lang="en-US" b="1" dirty="0" err="1">
                <a:solidFill>
                  <a:srgbClr val="002060"/>
                </a:solidFill>
                <a:latin typeface="+mn-lt"/>
              </a:rPr>
              <a:t>în</a:t>
            </a:r>
            <a:r>
              <a:rPr lang="en-US" b="1" dirty="0">
                <a:solidFill>
                  <a:srgbClr val="002060"/>
                </a:solidFill>
                <a:latin typeface="+mn-lt"/>
              </a:rPr>
              <a:t> </a:t>
            </a:r>
            <a:r>
              <a:rPr lang="en-US" b="1" dirty="0" err="1">
                <a:solidFill>
                  <a:srgbClr val="002060"/>
                </a:solidFill>
                <a:latin typeface="+mn-lt"/>
              </a:rPr>
              <a:t>caracteristica</a:t>
            </a:r>
            <a:r>
              <a:rPr lang="en-US" b="1" dirty="0">
                <a:solidFill>
                  <a:srgbClr val="002060"/>
                </a:solidFill>
                <a:latin typeface="+mn-lt"/>
              </a:rPr>
              <a:t> de transfer </a:t>
            </a:r>
            <a:r>
              <a:rPr lang="en-US" b="1" dirty="0" err="1">
                <a:solidFill>
                  <a:srgbClr val="002060"/>
                </a:solidFill>
                <a:latin typeface="+mn-lt"/>
              </a:rPr>
              <a:t>este</a:t>
            </a:r>
            <a:r>
              <a:rPr lang="en-US" b="1" dirty="0">
                <a:solidFill>
                  <a:srgbClr val="002060"/>
                </a:solidFill>
                <a:latin typeface="+mn-lt"/>
              </a:rPr>
              <a:t> </a:t>
            </a:r>
            <a:r>
              <a:rPr lang="en-US" b="1" dirty="0" err="1">
                <a:solidFill>
                  <a:srgbClr val="002060"/>
                </a:solidFill>
                <a:latin typeface="+mn-lt"/>
              </a:rPr>
              <a:t>mai</a:t>
            </a:r>
            <a:r>
              <a:rPr lang="en-US" b="1" dirty="0">
                <a:solidFill>
                  <a:srgbClr val="002060"/>
                </a:solidFill>
                <a:latin typeface="+mn-lt"/>
              </a:rPr>
              <a:t> </a:t>
            </a:r>
            <a:r>
              <a:rPr lang="en-US" b="1" dirty="0" err="1">
                <a:solidFill>
                  <a:srgbClr val="002060"/>
                </a:solidFill>
                <a:latin typeface="+mn-lt"/>
              </a:rPr>
              <a:t>puțin</a:t>
            </a:r>
            <a:r>
              <a:rPr lang="en-US" b="1" dirty="0">
                <a:solidFill>
                  <a:srgbClr val="002060"/>
                </a:solidFill>
                <a:latin typeface="+mn-lt"/>
              </a:rPr>
              <a:t> </a:t>
            </a:r>
            <a:r>
              <a:rPr lang="en-US" b="1" dirty="0" err="1">
                <a:solidFill>
                  <a:srgbClr val="002060"/>
                </a:solidFill>
                <a:latin typeface="+mn-lt"/>
              </a:rPr>
              <a:t>abruptă</a:t>
            </a:r>
            <a:r>
              <a:rPr lang="en-US" b="1" dirty="0">
                <a:solidFill>
                  <a:srgbClr val="002060"/>
                </a:solidFill>
                <a:latin typeface="+mn-lt"/>
              </a:rPr>
              <a:t> </a:t>
            </a:r>
            <a:r>
              <a:rPr lang="en-US" b="1" dirty="0" err="1">
                <a:solidFill>
                  <a:srgbClr val="002060"/>
                </a:solidFill>
                <a:latin typeface="+mn-lt"/>
              </a:rPr>
              <a:t>decât</a:t>
            </a:r>
            <a:r>
              <a:rPr lang="en-US" b="1" dirty="0">
                <a:solidFill>
                  <a:srgbClr val="002060"/>
                </a:solidFill>
                <a:latin typeface="+mn-lt"/>
              </a:rPr>
              <a:t> </a:t>
            </a:r>
            <a:r>
              <a:rPr lang="en-US" b="1" dirty="0" err="1">
                <a:solidFill>
                  <a:srgbClr val="002060"/>
                </a:solidFill>
                <a:latin typeface="+mn-lt"/>
              </a:rPr>
              <a:t>cea</a:t>
            </a:r>
            <a:r>
              <a:rPr lang="en-US" b="1" dirty="0">
                <a:solidFill>
                  <a:srgbClr val="002060"/>
                </a:solidFill>
                <a:latin typeface="+mn-lt"/>
              </a:rPr>
              <a:t> a </a:t>
            </a:r>
            <a:r>
              <a:rPr lang="en-US" b="1" dirty="0" err="1">
                <a:solidFill>
                  <a:srgbClr val="002060"/>
                </a:solidFill>
                <a:latin typeface="+mn-lt"/>
              </a:rPr>
              <a:t>caracteristicii</a:t>
            </a:r>
            <a:r>
              <a:rPr lang="en-US" b="1" dirty="0">
                <a:solidFill>
                  <a:srgbClr val="002060"/>
                </a:solidFill>
                <a:latin typeface="+mn-lt"/>
              </a:rPr>
              <a:t> de </a:t>
            </a:r>
            <a:r>
              <a:rPr lang="en-US" b="1" dirty="0" err="1">
                <a:solidFill>
                  <a:srgbClr val="002060"/>
                </a:solidFill>
                <a:latin typeface="+mn-lt"/>
              </a:rPr>
              <a:t>Conductanță</a:t>
            </a:r>
            <a:r>
              <a:rPr lang="en-US" b="1" dirty="0">
                <a:solidFill>
                  <a:srgbClr val="002060"/>
                </a:solidFill>
                <a:latin typeface="+mn-lt"/>
              </a:rPr>
              <a:t> </a:t>
            </a:r>
            <a:r>
              <a:rPr lang="en-US" b="1" dirty="0" err="1">
                <a:solidFill>
                  <a:srgbClr val="002060"/>
                </a:solidFill>
                <a:latin typeface="+mn-lt"/>
              </a:rPr>
              <a:t>Mutuală</a:t>
            </a:r>
            <a:r>
              <a:rPr lang="en-US" b="1" dirty="0">
                <a:solidFill>
                  <a:srgbClr val="002060"/>
                </a:solidFill>
                <a:latin typeface="+mn-lt"/>
              </a:rPr>
              <a:t> </a:t>
            </a:r>
            <a:r>
              <a:rPr lang="en-US" b="1" dirty="0" err="1">
                <a:solidFill>
                  <a:srgbClr val="002060"/>
                </a:solidFill>
                <a:latin typeface="+mn-lt"/>
              </a:rPr>
              <a:t>pentru</a:t>
            </a:r>
            <a:r>
              <a:rPr lang="en-US" b="1" dirty="0">
                <a:solidFill>
                  <a:srgbClr val="002060"/>
                </a:solidFill>
                <a:latin typeface="+mn-lt"/>
              </a:rPr>
              <a:t> un </a:t>
            </a:r>
            <a:r>
              <a:rPr lang="ro-RO" b="1" dirty="0">
                <a:solidFill>
                  <a:srgbClr val="002060"/>
                </a:solidFill>
                <a:latin typeface="+mn-lt"/>
              </a:rPr>
              <a:t>BJT</a:t>
            </a:r>
            <a:r>
              <a:rPr lang="en-US" b="1" dirty="0">
                <a:solidFill>
                  <a:srgbClr val="002060"/>
                </a:solidFill>
                <a:latin typeface="+mn-lt"/>
              </a:rPr>
              <a:t> </a:t>
            </a:r>
            <a:r>
              <a:rPr lang="en-US" b="1" dirty="0" err="1">
                <a:solidFill>
                  <a:srgbClr val="002060"/>
                </a:solidFill>
                <a:latin typeface="+mn-lt"/>
              </a:rPr>
              <a:t>tipic</a:t>
            </a:r>
            <a:r>
              <a:rPr lang="en-US" b="1" dirty="0">
                <a:solidFill>
                  <a:srgbClr val="002060"/>
                </a:solidFill>
                <a:latin typeface="+mn-lt"/>
              </a:rPr>
              <a:t>. </a:t>
            </a:r>
            <a:r>
              <a:rPr lang="en-US" b="1" dirty="0" err="1">
                <a:solidFill>
                  <a:srgbClr val="002060"/>
                </a:solidFill>
                <a:latin typeface="+mn-lt"/>
              </a:rPr>
              <a:t>Aceasta</a:t>
            </a:r>
            <a:r>
              <a:rPr lang="en-US" b="1" dirty="0">
                <a:solidFill>
                  <a:srgbClr val="002060"/>
                </a:solidFill>
                <a:latin typeface="+mn-lt"/>
              </a:rPr>
              <a:t> </a:t>
            </a:r>
            <a:r>
              <a:rPr lang="en-US" b="1" dirty="0" err="1">
                <a:solidFill>
                  <a:srgbClr val="002060"/>
                </a:solidFill>
                <a:latin typeface="+mn-lt"/>
              </a:rPr>
              <a:t>înseamnă</a:t>
            </a:r>
            <a:r>
              <a:rPr lang="en-US" b="1" dirty="0">
                <a:solidFill>
                  <a:srgbClr val="002060"/>
                </a:solidFill>
                <a:latin typeface="+mn-lt"/>
              </a:rPr>
              <a:t> </a:t>
            </a:r>
            <a:r>
              <a:rPr lang="en-US" b="1" dirty="0" err="1">
                <a:solidFill>
                  <a:srgbClr val="002060"/>
                </a:solidFill>
                <a:latin typeface="+mn-lt"/>
              </a:rPr>
              <a:t>că</a:t>
            </a:r>
            <a:r>
              <a:rPr lang="en-US" b="1" dirty="0">
                <a:solidFill>
                  <a:srgbClr val="002060"/>
                </a:solidFill>
                <a:latin typeface="+mn-lt"/>
              </a:rPr>
              <a:t> un JFET </a:t>
            </a:r>
            <a:r>
              <a:rPr lang="en-US" b="1" dirty="0" err="1">
                <a:solidFill>
                  <a:srgbClr val="002060"/>
                </a:solidFill>
                <a:latin typeface="+mn-lt"/>
              </a:rPr>
              <a:t>va</a:t>
            </a:r>
            <a:r>
              <a:rPr lang="en-US" b="1" dirty="0">
                <a:solidFill>
                  <a:srgbClr val="002060"/>
                </a:solidFill>
                <a:latin typeface="+mn-lt"/>
              </a:rPr>
              <a:t> </a:t>
            </a:r>
            <a:r>
              <a:rPr lang="en-US" b="1" dirty="0" err="1">
                <a:solidFill>
                  <a:srgbClr val="002060"/>
                </a:solidFill>
                <a:latin typeface="+mn-lt"/>
              </a:rPr>
              <a:t>avea</a:t>
            </a:r>
            <a:r>
              <a:rPr lang="en-US" b="1" dirty="0">
                <a:solidFill>
                  <a:srgbClr val="002060"/>
                </a:solidFill>
                <a:latin typeface="+mn-lt"/>
              </a:rPr>
              <a:t> un </a:t>
            </a:r>
            <a:r>
              <a:rPr lang="en-US" b="1" dirty="0" err="1">
                <a:solidFill>
                  <a:srgbClr val="002060"/>
                </a:solidFill>
                <a:latin typeface="+mn-lt"/>
              </a:rPr>
              <a:t>câștig</a:t>
            </a:r>
            <a:r>
              <a:rPr lang="en-US" b="1" dirty="0">
                <a:solidFill>
                  <a:srgbClr val="002060"/>
                </a:solidFill>
                <a:latin typeface="+mn-lt"/>
              </a:rPr>
              <a:t> </a:t>
            </a:r>
            <a:r>
              <a:rPr lang="en-US" b="1" dirty="0" err="1">
                <a:solidFill>
                  <a:srgbClr val="002060"/>
                </a:solidFill>
                <a:latin typeface="+mn-lt"/>
              </a:rPr>
              <a:t>mai</a:t>
            </a:r>
            <a:r>
              <a:rPr lang="en-US" b="1" dirty="0">
                <a:solidFill>
                  <a:srgbClr val="002060"/>
                </a:solidFill>
                <a:latin typeface="+mn-lt"/>
              </a:rPr>
              <a:t> mic </a:t>
            </a:r>
            <a:r>
              <a:rPr lang="en-US" b="1" dirty="0" err="1">
                <a:solidFill>
                  <a:srgbClr val="002060"/>
                </a:solidFill>
                <a:latin typeface="+mn-lt"/>
              </a:rPr>
              <a:t>decât</a:t>
            </a:r>
            <a:r>
              <a:rPr lang="en-US" b="1" dirty="0">
                <a:solidFill>
                  <a:srgbClr val="002060"/>
                </a:solidFill>
                <a:latin typeface="+mn-lt"/>
              </a:rPr>
              <a:t> cel al </a:t>
            </a:r>
            <a:r>
              <a:rPr lang="en-US" b="1" dirty="0" err="1">
                <a:solidFill>
                  <a:srgbClr val="002060"/>
                </a:solidFill>
                <a:latin typeface="+mn-lt"/>
              </a:rPr>
              <a:t>unui</a:t>
            </a:r>
            <a:r>
              <a:rPr lang="en-US" b="1" dirty="0">
                <a:solidFill>
                  <a:srgbClr val="002060"/>
                </a:solidFill>
                <a:latin typeface="+mn-lt"/>
              </a:rPr>
              <a:t> </a:t>
            </a:r>
            <a:r>
              <a:rPr lang="ro-RO" b="1" dirty="0">
                <a:solidFill>
                  <a:srgbClr val="002060"/>
                </a:solidFill>
                <a:latin typeface="+mn-lt"/>
              </a:rPr>
              <a:t>BJT</a:t>
            </a:r>
            <a:endParaRPr lang="en-US" b="1" dirty="0">
              <a:solidFill>
                <a:srgbClr val="002060"/>
              </a:solidFill>
              <a:latin typeface="+mn-lt"/>
            </a:endParaRPr>
          </a:p>
        </p:txBody>
      </p:sp>
    </p:spTree>
    <p:extLst>
      <p:ext uri="{BB962C8B-B14F-4D97-AF65-F5344CB8AC3E}">
        <p14:creationId xmlns:p14="http://schemas.microsoft.com/office/powerpoint/2010/main" val="3326799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CFBFB-4D72-90E1-A225-5F909F26E870}"/>
              </a:ext>
            </a:extLst>
          </p:cNvPr>
          <p:cNvSpPr>
            <a:spLocks noGrp="1"/>
          </p:cNvSpPr>
          <p:nvPr>
            <p:ph type="title"/>
          </p:nvPr>
        </p:nvSpPr>
        <p:spPr/>
        <p:txBody>
          <a:bodyPr/>
          <a:lstStyle/>
          <a:p>
            <a:r>
              <a:rPr lang="ro-RO" dirty="0"/>
              <a:t>Performanțe JFET </a:t>
            </a:r>
            <a:r>
              <a:rPr lang="ro-RO" dirty="0" err="1"/>
              <a:t>vs</a:t>
            </a:r>
            <a:r>
              <a:rPr lang="ro-RO" dirty="0"/>
              <a:t> BJT</a:t>
            </a:r>
            <a:endParaRPr lang="en-US" dirty="0"/>
          </a:p>
        </p:txBody>
      </p:sp>
      <p:sp>
        <p:nvSpPr>
          <p:cNvPr id="3" name="Content Placeholder 2">
            <a:extLst>
              <a:ext uri="{FF2B5EF4-FFF2-40B4-BE49-F238E27FC236}">
                <a16:creationId xmlns:a16="http://schemas.microsoft.com/office/drawing/2014/main" id="{C1B5AD70-BD7D-F377-8C53-7EAD3D7C2488}"/>
              </a:ext>
            </a:extLst>
          </p:cNvPr>
          <p:cNvSpPr>
            <a:spLocks noGrp="1"/>
          </p:cNvSpPr>
          <p:nvPr>
            <p:ph idx="1"/>
          </p:nvPr>
        </p:nvSpPr>
        <p:spPr/>
        <p:txBody>
          <a:bodyPr/>
          <a:lstStyle/>
          <a:p>
            <a:pPr marL="0" indent="0">
              <a:buNone/>
            </a:pPr>
            <a:r>
              <a:rPr lang="ro-RO" sz="1800" dirty="0" err="1">
                <a:solidFill>
                  <a:srgbClr val="FF0000"/>
                </a:solidFill>
              </a:rPr>
              <a:t>R</a:t>
            </a:r>
            <a:r>
              <a:rPr lang="ro-RO" sz="1400" dirty="0" err="1">
                <a:solidFill>
                  <a:srgbClr val="FF0000"/>
                </a:solidFill>
              </a:rPr>
              <a:t>intrare</a:t>
            </a:r>
            <a:r>
              <a:rPr lang="ro-RO" sz="1800" dirty="0">
                <a:solidFill>
                  <a:srgbClr val="FF0000"/>
                </a:solidFill>
              </a:rPr>
              <a:t> = 10^10 </a:t>
            </a:r>
            <a:r>
              <a:rPr lang="ro-RO" sz="1800" dirty="0" err="1">
                <a:solidFill>
                  <a:srgbClr val="FF0000"/>
                </a:solidFill>
              </a:rPr>
              <a:t>Mohm</a:t>
            </a:r>
            <a:r>
              <a:rPr lang="ro-RO" sz="1800" dirty="0">
                <a:solidFill>
                  <a:srgbClr val="FF0000"/>
                </a:solidFill>
              </a:rPr>
              <a:t> </a:t>
            </a:r>
            <a:r>
              <a:rPr lang="ro-RO" sz="1800" dirty="0"/>
              <a:t>comparativ cu 2-3 </a:t>
            </a:r>
            <a:r>
              <a:rPr lang="ro-RO" sz="1800" dirty="0" err="1"/>
              <a:t>kOhm</a:t>
            </a:r>
            <a:r>
              <a:rPr lang="ro-RO" sz="1800" dirty="0"/>
              <a:t> la BJT!</a:t>
            </a:r>
          </a:p>
          <a:p>
            <a:pPr marL="0" indent="0">
              <a:buNone/>
            </a:pPr>
            <a:endParaRPr lang="ro-RO" sz="1800" dirty="0"/>
          </a:p>
          <a:p>
            <a:pPr marL="0" indent="0">
              <a:buNone/>
            </a:pPr>
            <a:r>
              <a:rPr lang="en-US" sz="1800" dirty="0"/>
              <a:t>O </a:t>
            </a:r>
            <a:r>
              <a:rPr lang="en-US" sz="1800" dirty="0" err="1"/>
              <a:t>altă</a:t>
            </a:r>
            <a:r>
              <a:rPr lang="en-US" sz="1800" dirty="0"/>
              <a:t> </a:t>
            </a:r>
            <a:r>
              <a:rPr lang="en-US" sz="1800" dirty="0" err="1"/>
              <a:t>caracteristică</a:t>
            </a:r>
            <a:r>
              <a:rPr lang="en-US" sz="1800" dirty="0"/>
              <a:t> a JFET-</a:t>
            </a:r>
            <a:r>
              <a:rPr lang="en-US" sz="1800" dirty="0" err="1"/>
              <a:t>ului</a:t>
            </a:r>
            <a:r>
              <a:rPr lang="en-US" sz="1800" dirty="0"/>
              <a:t> care </a:t>
            </a:r>
            <a:r>
              <a:rPr lang="en-US" sz="1800" dirty="0" err="1"/>
              <a:t>îl</a:t>
            </a:r>
            <a:r>
              <a:rPr lang="en-US" sz="1800" dirty="0"/>
              <a:t> face </a:t>
            </a:r>
            <a:r>
              <a:rPr lang="en-US" sz="1800" dirty="0" err="1"/>
              <a:t>mai</a:t>
            </a:r>
            <a:r>
              <a:rPr lang="en-US" sz="1800" dirty="0"/>
              <a:t> </a:t>
            </a:r>
            <a:r>
              <a:rPr lang="en-US" sz="1800" dirty="0" err="1"/>
              <a:t>potrivit</a:t>
            </a:r>
            <a:r>
              <a:rPr lang="en-US" sz="1800" dirty="0"/>
              <a:t> </a:t>
            </a:r>
            <a:r>
              <a:rPr lang="en-US" sz="1800" dirty="0" err="1"/>
              <a:t>pentru</a:t>
            </a:r>
            <a:r>
              <a:rPr lang="en-US" sz="1800" dirty="0"/>
              <a:t> </a:t>
            </a:r>
            <a:r>
              <a:rPr lang="en-US" sz="1800" dirty="0" err="1"/>
              <a:t>utilizarea</a:t>
            </a:r>
            <a:r>
              <a:rPr lang="en-US" sz="1800" dirty="0"/>
              <a:t> la </a:t>
            </a:r>
            <a:r>
              <a:rPr lang="en-US" sz="1800" dirty="0" err="1"/>
              <a:t>frecvențe</a:t>
            </a:r>
            <a:r>
              <a:rPr lang="en-US" sz="1800" dirty="0"/>
              <a:t> </a:t>
            </a:r>
            <a:r>
              <a:rPr lang="en-US" sz="1800" dirty="0" err="1"/>
              <a:t>foarte</a:t>
            </a:r>
            <a:r>
              <a:rPr lang="en-US" sz="1800" dirty="0"/>
              <a:t> </a:t>
            </a:r>
            <a:r>
              <a:rPr lang="en-US" sz="1800" dirty="0" err="1"/>
              <a:t>înalte</a:t>
            </a:r>
            <a:r>
              <a:rPr lang="en-US" sz="1800" dirty="0"/>
              <a:t> </a:t>
            </a:r>
            <a:r>
              <a:rPr lang="en-US" sz="1800" dirty="0" err="1"/>
              <a:t>decât</a:t>
            </a:r>
            <a:r>
              <a:rPr lang="en-US" sz="1800" dirty="0"/>
              <a:t> </a:t>
            </a:r>
            <a:r>
              <a:rPr lang="ro-RO" sz="1800" dirty="0"/>
              <a:t>BJT</a:t>
            </a:r>
            <a:r>
              <a:rPr lang="en-US" sz="1800" dirty="0"/>
              <a:t> </a:t>
            </a:r>
            <a:r>
              <a:rPr lang="en-US" sz="1800" dirty="0" err="1"/>
              <a:t>este</a:t>
            </a:r>
            <a:r>
              <a:rPr lang="en-US" sz="1800" dirty="0"/>
              <a:t> </a:t>
            </a:r>
            <a:r>
              <a:rPr lang="en-US" sz="1800" i="1" dirty="0" err="1">
                <a:solidFill>
                  <a:srgbClr val="FF0000"/>
                </a:solidFill>
              </a:rPr>
              <a:t>absența</a:t>
            </a:r>
            <a:r>
              <a:rPr lang="en-US" sz="1800" i="1" dirty="0">
                <a:solidFill>
                  <a:srgbClr val="FF0000"/>
                </a:solidFill>
              </a:rPr>
              <a:t> </a:t>
            </a:r>
            <a:r>
              <a:rPr lang="en-US" sz="1800" i="1" dirty="0" err="1">
                <a:solidFill>
                  <a:srgbClr val="FF0000"/>
                </a:solidFill>
              </a:rPr>
              <a:t>joncțiunilor</a:t>
            </a:r>
            <a:r>
              <a:rPr lang="en-US" sz="1800" i="1" dirty="0">
                <a:solidFill>
                  <a:srgbClr val="FF0000"/>
                </a:solidFill>
              </a:rPr>
              <a:t> în </a:t>
            </a:r>
            <a:r>
              <a:rPr lang="en-US" sz="1800" i="1" dirty="0" err="1">
                <a:solidFill>
                  <a:srgbClr val="FF0000"/>
                </a:solidFill>
              </a:rPr>
              <a:t>canalul</a:t>
            </a:r>
            <a:r>
              <a:rPr lang="en-US" sz="1800" i="1" dirty="0">
                <a:solidFill>
                  <a:srgbClr val="FF0000"/>
                </a:solidFill>
              </a:rPr>
              <a:t> de </a:t>
            </a:r>
            <a:r>
              <a:rPr lang="en-US" sz="1800" i="1" dirty="0" err="1">
                <a:solidFill>
                  <a:srgbClr val="FF0000"/>
                </a:solidFill>
              </a:rPr>
              <a:t>conducere</a:t>
            </a:r>
            <a:r>
              <a:rPr lang="en-US" sz="1800" i="1" dirty="0">
                <a:solidFill>
                  <a:srgbClr val="FF0000"/>
                </a:solidFill>
              </a:rPr>
              <a:t> al JFET</a:t>
            </a:r>
            <a:r>
              <a:rPr lang="en-US" sz="1800" dirty="0"/>
              <a:t>. </a:t>
            </a:r>
            <a:r>
              <a:rPr lang="ro-RO" sz="1800" dirty="0"/>
              <a:t>       </a:t>
            </a:r>
            <a:r>
              <a:rPr lang="en-US" sz="1800" dirty="0" err="1"/>
              <a:t>Într</a:t>
            </a:r>
            <a:r>
              <a:rPr lang="en-US" sz="1800" dirty="0"/>
              <a:t>-un </a:t>
            </a:r>
            <a:r>
              <a:rPr lang="ro-RO" sz="1800" dirty="0"/>
              <a:t>BJT</a:t>
            </a:r>
            <a:r>
              <a:rPr lang="en-US" sz="1800" dirty="0"/>
              <a:t> </a:t>
            </a:r>
            <a:r>
              <a:rPr lang="en-US" sz="1800" dirty="0" err="1"/>
              <a:t>există</a:t>
            </a:r>
            <a:r>
              <a:rPr lang="en-US" sz="1800" dirty="0"/>
              <a:t> </a:t>
            </a:r>
            <a:r>
              <a:rPr lang="en-US" sz="1800" dirty="0" err="1"/>
              <a:t>două</a:t>
            </a:r>
            <a:r>
              <a:rPr lang="en-US" sz="1800" dirty="0"/>
              <a:t> </a:t>
            </a:r>
            <a:r>
              <a:rPr lang="en-US" sz="1800" dirty="0" err="1"/>
              <a:t>joncțiuni</a:t>
            </a:r>
            <a:r>
              <a:rPr lang="en-US" sz="1800" dirty="0"/>
              <a:t> PN care </a:t>
            </a:r>
            <a:r>
              <a:rPr lang="en-US" sz="1800" dirty="0" err="1"/>
              <a:t>formează</a:t>
            </a:r>
            <a:r>
              <a:rPr lang="en-US" sz="1800" dirty="0"/>
              <a:t> </a:t>
            </a:r>
            <a:r>
              <a:rPr lang="en-US" sz="1800" dirty="0" err="1"/>
              <a:t>condensatoare</a:t>
            </a:r>
            <a:r>
              <a:rPr lang="en-US" sz="1800" dirty="0"/>
              <a:t> </a:t>
            </a:r>
            <a:r>
              <a:rPr lang="en-US" sz="1800" dirty="0" err="1"/>
              <a:t>mici</a:t>
            </a:r>
            <a:r>
              <a:rPr lang="ro-RO" sz="1800" dirty="0"/>
              <a:t> (între B-E și B-C)</a:t>
            </a:r>
            <a:r>
              <a:rPr lang="en-US" sz="1800" dirty="0"/>
              <a:t>,  </a:t>
            </a:r>
            <a:r>
              <a:rPr lang="en-US" sz="1800" dirty="0" err="1"/>
              <a:t>datorită</a:t>
            </a:r>
            <a:r>
              <a:rPr lang="en-US" sz="1800" dirty="0"/>
              <a:t> </a:t>
            </a:r>
            <a:r>
              <a:rPr lang="en-US" sz="1800" dirty="0" err="1"/>
              <a:t>joncțiunilor</a:t>
            </a:r>
            <a:r>
              <a:rPr lang="en-US" sz="1800" dirty="0"/>
              <a:t> PN. </a:t>
            </a:r>
            <a:r>
              <a:rPr lang="en-US" sz="1800" dirty="0" err="1"/>
              <a:t>Aceste</a:t>
            </a:r>
            <a:r>
              <a:rPr lang="en-US" sz="1800" dirty="0"/>
              <a:t> </a:t>
            </a:r>
            <a:r>
              <a:rPr lang="en-US" sz="1800" dirty="0" err="1"/>
              <a:t>condensatoare</a:t>
            </a:r>
            <a:r>
              <a:rPr lang="en-US" sz="1800" dirty="0"/>
              <a:t> limit</a:t>
            </a:r>
            <a:r>
              <a:rPr lang="ro-RO" sz="1800" dirty="0" err="1"/>
              <a:t>ează</a:t>
            </a:r>
            <a:r>
              <a:rPr lang="en-US" sz="1800" dirty="0"/>
              <a:t> </a:t>
            </a:r>
            <a:r>
              <a:rPr lang="en-US" sz="1800" dirty="0" err="1"/>
              <a:t>performanța</a:t>
            </a:r>
            <a:r>
              <a:rPr lang="en-US" sz="1800" dirty="0"/>
              <a:t> la </a:t>
            </a:r>
            <a:r>
              <a:rPr lang="en-US" sz="1800" dirty="0" err="1"/>
              <a:t>frecvență</a:t>
            </a:r>
            <a:r>
              <a:rPr lang="en-US" sz="1800" dirty="0"/>
              <a:t> </a:t>
            </a:r>
            <a:r>
              <a:rPr lang="en-US" sz="1800" dirty="0" err="1"/>
              <a:t>înaltă</a:t>
            </a:r>
            <a:r>
              <a:rPr lang="en-US" sz="1800" dirty="0"/>
              <a:t>, </a:t>
            </a:r>
            <a:r>
              <a:rPr lang="en-US" sz="1800" dirty="0" err="1"/>
              <a:t>deoarece</a:t>
            </a:r>
            <a:r>
              <a:rPr lang="en-US" sz="1800" dirty="0"/>
              <a:t> </a:t>
            </a:r>
            <a:r>
              <a:rPr lang="en-US" sz="1800" dirty="0" err="1"/>
              <a:t>oferă</a:t>
            </a:r>
            <a:r>
              <a:rPr lang="en-US" sz="1800" dirty="0"/>
              <a:t> </a:t>
            </a:r>
            <a:r>
              <a:rPr lang="en-US" sz="1800" dirty="0" err="1"/>
              <a:t>căi</a:t>
            </a:r>
            <a:r>
              <a:rPr lang="en-US" sz="1800" dirty="0"/>
              <a:t> de feedback </a:t>
            </a:r>
            <a:r>
              <a:rPr lang="en-US" sz="1800" dirty="0" err="1"/>
              <a:t>negativ</a:t>
            </a:r>
            <a:r>
              <a:rPr lang="en-US" sz="1800" dirty="0"/>
              <a:t> la </a:t>
            </a:r>
            <a:r>
              <a:rPr lang="en-US" sz="1800" dirty="0" err="1"/>
              <a:t>frecvențe</a:t>
            </a:r>
            <a:r>
              <a:rPr lang="en-US" sz="1800" dirty="0"/>
              <a:t> </a:t>
            </a:r>
            <a:r>
              <a:rPr lang="en-US" sz="1800" dirty="0" err="1"/>
              <a:t>înalte</a:t>
            </a:r>
            <a:r>
              <a:rPr lang="en-US" sz="1800" dirty="0"/>
              <a:t>. </a:t>
            </a:r>
            <a:endParaRPr lang="ro-RO" sz="1800" dirty="0"/>
          </a:p>
          <a:p>
            <a:pPr marL="0" indent="0">
              <a:buNone/>
            </a:pPr>
            <a:r>
              <a:rPr lang="en-US" sz="1800" dirty="0"/>
              <a:t>Deoarece JFET </a:t>
            </a:r>
            <a:r>
              <a:rPr lang="en-US" sz="1800" dirty="0" err="1"/>
              <a:t>este</a:t>
            </a:r>
            <a:r>
              <a:rPr lang="en-US" sz="1800" dirty="0"/>
              <a:t>, de </a:t>
            </a:r>
            <a:r>
              <a:rPr lang="en-US" sz="1800" dirty="0" err="1"/>
              <a:t>fapt</a:t>
            </a:r>
            <a:r>
              <a:rPr lang="en-US" sz="1800" dirty="0"/>
              <a:t>, </a:t>
            </a:r>
            <a:r>
              <a:rPr lang="en-US" sz="1800" dirty="0" err="1"/>
              <a:t>doar</a:t>
            </a:r>
            <a:r>
              <a:rPr lang="en-US" sz="1800" dirty="0"/>
              <a:t> o </a:t>
            </a:r>
            <a:r>
              <a:rPr lang="en-US" sz="1800" dirty="0" err="1"/>
              <a:t>placă</a:t>
            </a:r>
            <a:r>
              <a:rPr lang="en-US" sz="1800" dirty="0"/>
              <a:t> de </a:t>
            </a:r>
            <a:r>
              <a:rPr lang="ro-RO" sz="1800" dirty="0"/>
              <a:t>Si</a:t>
            </a:r>
            <a:r>
              <a:rPr lang="en-US" sz="1800" dirty="0"/>
              <a:t> </a:t>
            </a:r>
            <a:r>
              <a:rPr lang="en-US" sz="1800" dirty="0" err="1"/>
              <a:t>între</a:t>
            </a:r>
            <a:r>
              <a:rPr lang="en-US" sz="1800" dirty="0"/>
              <a:t> </a:t>
            </a:r>
            <a:r>
              <a:rPr lang="en-US" sz="1800" dirty="0" err="1"/>
              <a:t>Sursă</a:t>
            </a:r>
            <a:r>
              <a:rPr lang="en-US" sz="1800" dirty="0"/>
              <a:t> </a:t>
            </a:r>
            <a:r>
              <a:rPr lang="en-US" sz="1800" dirty="0" err="1"/>
              <a:t>și</a:t>
            </a:r>
            <a:r>
              <a:rPr lang="en-US" sz="1800" dirty="0"/>
              <a:t> Dren, </a:t>
            </a:r>
            <a:r>
              <a:rPr lang="en-US" sz="1800" dirty="0" err="1"/>
              <a:t>capacitățile</a:t>
            </a:r>
            <a:r>
              <a:rPr lang="en-US" sz="1800" dirty="0"/>
              <a:t> </a:t>
            </a:r>
            <a:r>
              <a:rPr lang="en-US" sz="1800" dirty="0" err="1"/>
              <a:t>parazite</a:t>
            </a:r>
            <a:r>
              <a:rPr lang="en-US" sz="1800" dirty="0"/>
              <a:t> care </a:t>
            </a:r>
            <a:r>
              <a:rPr lang="en-US" sz="1800" dirty="0" err="1"/>
              <a:t>există</a:t>
            </a:r>
            <a:r>
              <a:rPr lang="en-US" sz="1800" dirty="0"/>
              <a:t> în </a:t>
            </a:r>
            <a:r>
              <a:rPr lang="ro-RO" sz="1800" dirty="0"/>
              <a:t>BJT</a:t>
            </a:r>
            <a:r>
              <a:rPr lang="en-US" sz="1800" dirty="0"/>
              <a:t>, </a:t>
            </a:r>
            <a:r>
              <a:rPr lang="en-US" sz="1800" dirty="0" err="1"/>
              <a:t>astfel</a:t>
            </a:r>
            <a:r>
              <a:rPr lang="en-US" sz="1800" dirty="0"/>
              <a:t> </a:t>
            </a:r>
            <a:r>
              <a:rPr lang="en-US" sz="1800" dirty="0" err="1"/>
              <a:t>încât</a:t>
            </a:r>
            <a:r>
              <a:rPr lang="en-US" sz="1800" dirty="0"/>
              <a:t> </a:t>
            </a:r>
            <a:r>
              <a:rPr lang="en-US" sz="1800" dirty="0" err="1"/>
              <a:t>performanța</a:t>
            </a:r>
            <a:r>
              <a:rPr lang="en-US" sz="1800" dirty="0"/>
              <a:t> la </a:t>
            </a:r>
            <a:r>
              <a:rPr lang="en-US" sz="1800" dirty="0" err="1"/>
              <a:t>frecvență</a:t>
            </a:r>
            <a:r>
              <a:rPr lang="en-US" sz="1800" dirty="0"/>
              <a:t> </a:t>
            </a:r>
            <a:r>
              <a:rPr lang="en-US" sz="1800" dirty="0" err="1"/>
              <a:t>înaltă</a:t>
            </a:r>
            <a:r>
              <a:rPr lang="en-US" sz="1800" dirty="0"/>
              <a:t> </a:t>
            </a:r>
            <a:r>
              <a:rPr lang="en-US" sz="1800" dirty="0" err="1"/>
              <a:t>este</a:t>
            </a:r>
            <a:r>
              <a:rPr lang="en-US" sz="1800" dirty="0"/>
              <a:t> </a:t>
            </a:r>
            <a:r>
              <a:rPr lang="en-US" sz="1800" dirty="0" err="1"/>
              <a:t>îmbunătățită</a:t>
            </a:r>
            <a:r>
              <a:rPr lang="en-US" sz="1800" dirty="0"/>
              <a:t>, </a:t>
            </a:r>
            <a:r>
              <a:rPr lang="en-US" sz="1800" dirty="0" err="1"/>
              <a:t>făcând</a:t>
            </a:r>
            <a:r>
              <a:rPr lang="en-US" sz="1800" dirty="0"/>
              <a:t> JFET </a:t>
            </a:r>
            <a:r>
              <a:rPr lang="en-US" sz="1800" dirty="0" err="1"/>
              <a:t>utilizabile</a:t>
            </a:r>
            <a:r>
              <a:rPr lang="en-US" sz="1800" dirty="0"/>
              <a:t> </a:t>
            </a:r>
            <a:r>
              <a:rPr lang="en-US" sz="1800" dirty="0" err="1"/>
              <a:t>chiar</a:t>
            </a:r>
            <a:r>
              <a:rPr lang="en-US" sz="1800" dirty="0"/>
              <a:t> </a:t>
            </a:r>
            <a:r>
              <a:rPr lang="en-US" sz="1800" dirty="0" err="1"/>
              <a:t>și</a:t>
            </a:r>
            <a:r>
              <a:rPr lang="en-US" sz="1800" dirty="0"/>
              <a:t> la </a:t>
            </a:r>
            <a:r>
              <a:rPr lang="en-US" sz="1800" dirty="0" err="1"/>
              <a:t>sute</a:t>
            </a:r>
            <a:r>
              <a:rPr lang="en-US" sz="1800" dirty="0"/>
              <a:t> de </a:t>
            </a:r>
            <a:r>
              <a:rPr lang="en-US" sz="1800" dirty="0" err="1"/>
              <a:t>MHz.</a:t>
            </a:r>
            <a:endParaRPr lang="ro-RO" sz="1800" dirty="0"/>
          </a:p>
          <a:p>
            <a:pPr marL="0" indent="0">
              <a:buNone/>
            </a:pPr>
            <a:endParaRPr lang="ro-RO" sz="1800" dirty="0"/>
          </a:p>
          <a:p>
            <a:pPr marL="0" indent="0">
              <a:buNone/>
            </a:pPr>
            <a:r>
              <a:rPr lang="ro-RO" sz="1800" dirty="0"/>
              <a:t>VIDEO JFET</a:t>
            </a:r>
          </a:p>
          <a:p>
            <a:pPr marL="0" indent="0">
              <a:buNone/>
            </a:pPr>
            <a:r>
              <a:rPr lang="en-US" sz="1800" dirty="0">
                <a:hlinkClick r:id="rId2"/>
              </a:rPr>
              <a:t>https://learnabout-electronics.org/Semiconductors/images/JFET%20Operation.webm</a:t>
            </a:r>
            <a:endParaRPr lang="ro-RO" sz="1800" dirty="0"/>
          </a:p>
          <a:p>
            <a:pPr marL="0" indent="0">
              <a:buNone/>
            </a:pPr>
            <a:endParaRPr lang="en-US" sz="1800" dirty="0"/>
          </a:p>
        </p:txBody>
      </p:sp>
      <p:sp>
        <p:nvSpPr>
          <p:cNvPr id="4" name="Date Placeholder 3">
            <a:extLst>
              <a:ext uri="{FF2B5EF4-FFF2-40B4-BE49-F238E27FC236}">
                <a16:creationId xmlns:a16="http://schemas.microsoft.com/office/drawing/2014/main" id="{95955FBC-BAB7-B9D5-6188-3C219E4AEB7A}"/>
              </a:ext>
            </a:extLst>
          </p:cNvPr>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5" name="Footer Placeholder 4">
            <a:extLst>
              <a:ext uri="{FF2B5EF4-FFF2-40B4-BE49-F238E27FC236}">
                <a16:creationId xmlns:a16="http://schemas.microsoft.com/office/drawing/2014/main" id="{42A33159-7BC6-D73B-8044-0F765F771609}"/>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42BA9451-0CE2-F5A2-F52C-3E3EBA4B464C}"/>
              </a:ext>
            </a:extLst>
          </p:cNvPr>
          <p:cNvSpPr>
            <a:spLocks noGrp="1"/>
          </p:cNvSpPr>
          <p:nvPr>
            <p:ph type="sldNum" sz="quarter" idx="12"/>
          </p:nvPr>
        </p:nvSpPr>
        <p:spPr/>
        <p:txBody>
          <a:bodyPr/>
          <a:lstStyle/>
          <a:p>
            <a:pPr>
              <a:defRPr/>
            </a:pPr>
            <a:fld id="{6A376BE1-B17D-4FFF-B224-99B21EC59678}" type="slidenum">
              <a:rPr lang="zh-CN" altLang="en-US" smtClean="0"/>
              <a:pPr>
                <a:defRPr/>
              </a:pPr>
              <a:t>16</a:t>
            </a:fld>
            <a:endParaRPr lang="en-US" altLang="zh-CN"/>
          </a:p>
        </p:txBody>
      </p:sp>
    </p:spTree>
    <p:extLst>
      <p:ext uri="{BB962C8B-B14F-4D97-AF65-F5344CB8AC3E}">
        <p14:creationId xmlns:p14="http://schemas.microsoft.com/office/powerpoint/2010/main" val="1769587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CF83-9250-E843-2D05-C4331883B0F5}"/>
              </a:ext>
            </a:extLst>
          </p:cNvPr>
          <p:cNvSpPr>
            <a:spLocks noGrp="1"/>
          </p:cNvSpPr>
          <p:nvPr>
            <p:ph type="title"/>
          </p:nvPr>
        </p:nvSpPr>
        <p:spPr/>
        <p:txBody>
          <a:bodyPr/>
          <a:lstStyle/>
          <a:p>
            <a:pPr algn="ctr"/>
            <a:r>
              <a:rPr lang="ro-RO" dirty="0"/>
              <a:t>MESFET</a:t>
            </a:r>
            <a:endParaRPr lang="en-US" dirty="0"/>
          </a:p>
        </p:txBody>
      </p:sp>
      <p:sp>
        <p:nvSpPr>
          <p:cNvPr id="3" name="Content Placeholder 2">
            <a:extLst>
              <a:ext uri="{FF2B5EF4-FFF2-40B4-BE49-F238E27FC236}">
                <a16:creationId xmlns:a16="http://schemas.microsoft.com/office/drawing/2014/main" id="{E77AF6FB-A306-C12D-E5F7-F4340F43E970}"/>
              </a:ext>
            </a:extLst>
          </p:cNvPr>
          <p:cNvSpPr>
            <a:spLocks noGrp="1"/>
          </p:cNvSpPr>
          <p:nvPr>
            <p:ph idx="1"/>
          </p:nvPr>
        </p:nvSpPr>
        <p:spPr/>
        <p:txBody>
          <a:bodyPr/>
          <a:lstStyle/>
          <a:p>
            <a:r>
              <a:rPr lang="en-US" sz="1800" dirty="0"/>
              <a:t>MESFET-urile (T cu </a:t>
            </a:r>
            <a:r>
              <a:rPr lang="en-US" sz="1800" dirty="0" err="1"/>
              <a:t>efect</a:t>
            </a:r>
            <a:r>
              <a:rPr lang="en-US" sz="1800" dirty="0"/>
              <a:t> de </a:t>
            </a:r>
            <a:r>
              <a:rPr lang="en-US" sz="1800" dirty="0" err="1"/>
              <a:t>câmp</a:t>
            </a:r>
            <a:r>
              <a:rPr lang="en-US" sz="1800" dirty="0"/>
              <a:t> Me-Sc) sunt </a:t>
            </a:r>
            <a:r>
              <a:rPr lang="en-US" sz="1800" dirty="0" err="1"/>
              <a:t>tranzistoare</a:t>
            </a:r>
            <a:r>
              <a:rPr lang="en-US" sz="1800" dirty="0"/>
              <a:t> de </a:t>
            </a:r>
            <a:r>
              <a:rPr lang="en-US" sz="1800" dirty="0" err="1"/>
              <a:t>înaltă</a:t>
            </a:r>
            <a:r>
              <a:rPr lang="en-US" sz="1800" dirty="0"/>
              <a:t> </a:t>
            </a:r>
            <a:r>
              <a:rPr lang="en-US" sz="1800" dirty="0" err="1"/>
              <a:t>frecvență</a:t>
            </a:r>
            <a:r>
              <a:rPr lang="en-US" sz="1800" dirty="0"/>
              <a:t> (45 GHz), fabricate din e.g. GaAs, </a:t>
            </a:r>
            <a:r>
              <a:rPr lang="en-US" sz="1800" dirty="0" err="1"/>
              <a:t>InF</a:t>
            </a:r>
            <a:r>
              <a:rPr lang="en-US" sz="1800" dirty="0"/>
              <a:t>, care </a:t>
            </a:r>
            <a:r>
              <a:rPr lang="en-US" sz="1800" i="1" dirty="0" err="1">
                <a:solidFill>
                  <a:srgbClr val="FF0000"/>
                </a:solidFill>
              </a:rPr>
              <a:t>utilizează</a:t>
            </a:r>
            <a:r>
              <a:rPr lang="en-US" sz="1800" i="1" dirty="0">
                <a:solidFill>
                  <a:srgbClr val="FF0000"/>
                </a:solidFill>
              </a:rPr>
              <a:t> o </a:t>
            </a:r>
            <a:r>
              <a:rPr lang="en-US" sz="1800" i="1" dirty="0" err="1">
                <a:solidFill>
                  <a:srgbClr val="FF0000"/>
                </a:solidFill>
              </a:rPr>
              <a:t>joncțiune</a:t>
            </a:r>
            <a:r>
              <a:rPr lang="en-US" sz="1800" i="1" dirty="0">
                <a:solidFill>
                  <a:srgbClr val="FF0000"/>
                </a:solidFill>
              </a:rPr>
              <a:t> Schottky </a:t>
            </a:r>
            <a:r>
              <a:rPr lang="en-US" sz="1800" dirty="0" err="1"/>
              <a:t>pentru</a:t>
            </a:r>
            <a:r>
              <a:rPr lang="en-US" sz="1800" dirty="0"/>
              <a:t> </a:t>
            </a:r>
            <a:r>
              <a:rPr lang="en-US" sz="1800" dirty="0" err="1"/>
              <a:t>poartă</a:t>
            </a:r>
            <a:r>
              <a:rPr lang="en-US" sz="1800" dirty="0"/>
              <a:t> (</a:t>
            </a:r>
            <a:r>
              <a:rPr lang="en-US" sz="1800" i="1" dirty="0">
                <a:solidFill>
                  <a:srgbClr val="FF0000"/>
                </a:solidFill>
              </a:rPr>
              <a:t>G</a:t>
            </a:r>
            <a:r>
              <a:rPr lang="en-US" sz="1800" dirty="0"/>
              <a:t>) în loc de o </a:t>
            </a:r>
            <a:r>
              <a:rPr lang="en-US" sz="1800" dirty="0" err="1"/>
              <a:t>joncțiune</a:t>
            </a:r>
            <a:r>
              <a:rPr lang="en-US" sz="1800" dirty="0"/>
              <a:t> p-n (ca JFET-urile) </a:t>
            </a:r>
            <a:r>
              <a:rPr lang="en-US" sz="1800" dirty="0" err="1"/>
              <a:t>sau</a:t>
            </a:r>
            <a:r>
              <a:rPr lang="en-US" sz="1800" dirty="0"/>
              <a:t> un </a:t>
            </a:r>
            <a:r>
              <a:rPr lang="en-US" sz="1800" dirty="0" err="1"/>
              <a:t>strat</a:t>
            </a:r>
            <a:r>
              <a:rPr lang="en-US" sz="1800" dirty="0"/>
              <a:t> de </a:t>
            </a:r>
            <a:r>
              <a:rPr lang="en-US" sz="1800" dirty="0" err="1"/>
              <a:t>oxid</a:t>
            </a:r>
            <a:r>
              <a:rPr lang="en-US" sz="1800" dirty="0"/>
              <a:t> (ca MOSFET-urile). </a:t>
            </a:r>
          </a:p>
          <a:p>
            <a:r>
              <a:rPr lang="en-US" sz="1800" dirty="0"/>
              <a:t>Sunt </a:t>
            </a:r>
            <a:r>
              <a:rPr lang="en-US" sz="1800" dirty="0" err="1"/>
              <a:t>dispozitive</a:t>
            </a:r>
            <a:r>
              <a:rPr lang="en-US" sz="1800" dirty="0"/>
              <a:t> active, de mare </a:t>
            </a:r>
            <a:r>
              <a:rPr lang="en-US" sz="1800" dirty="0" err="1"/>
              <a:t>viteză</a:t>
            </a:r>
            <a:r>
              <a:rPr lang="en-US" sz="1800" dirty="0"/>
              <a:t> </a:t>
            </a:r>
            <a:r>
              <a:rPr lang="en-US" sz="1800" dirty="0" err="1"/>
              <a:t>și</a:t>
            </a:r>
            <a:r>
              <a:rPr lang="en-US" sz="1800" dirty="0"/>
              <a:t> cu </a:t>
            </a:r>
            <a:r>
              <a:rPr lang="en-US" sz="1800" dirty="0" err="1"/>
              <a:t>zgomot</a:t>
            </a:r>
            <a:r>
              <a:rPr lang="en-US" sz="1800" dirty="0"/>
              <a:t> </a:t>
            </a:r>
            <a:r>
              <a:rPr lang="en-US" sz="1800" dirty="0" err="1"/>
              <a:t>redus</a:t>
            </a:r>
            <a:r>
              <a:rPr lang="en-US" sz="1800" dirty="0"/>
              <a:t>, </a:t>
            </a:r>
            <a:r>
              <a:rPr lang="en-US" sz="1800" dirty="0" err="1"/>
              <a:t>utilizate</a:t>
            </a:r>
            <a:r>
              <a:rPr lang="en-US" sz="1800" dirty="0"/>
              <a:t> </a:t>
            </a:r>
            <a:r>
              <a:rPr lang="en-US" sz="1800" dirty="0" err="1"/>
              <a:t>frecvent</a:t>
            </a:r>
            <a:r>
              <a:rPr lang="en-US" sz="1800" dirty="0"/>
              <a:t> în </a:t>
            </a:r>
            <a:r>
              <a:rPr lang="en-US" sz="1800" dirty="0" err="1"/>
              <a:t>circuitele</a:t>
            </a:r>
            <a:r>
              <a:rPr lang="en-US" sz="1800" dirty="0"/>
              <a:t> cu </a:t>
            </a:r>
            <a:r>
              <a:rPr lang="en-US" sz="1800" dirty="0" err="1"/>
              <a:t>microunde</a:t>
            </a:r>
            <a:r>
              <a:rPr lang="en-US" sz="1800" dirty="0"/>
              <a:t>.</a:t>
            </a:r>
          </a:p>
        </p:txBody>
      </p:sp>
      <p:sp>
        <p:nvSpPr>
          <p:cNvPr id="4" name="Date Placeholder 3">
            <a:extLst>
              <a:ext uri="{FF2B5EF4-FFF2-40B4-BE49-F238E27FC236}">
                <a16:creationId xmlns:a16="http://schemas.microsoft.com/office/drawing/2014/main" id="{FE5FF71F-7FF1-0C66-4564-62C45490C036}"/>
              </a:ext>
            </a:extLst>
          </p:cNvPr>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5" name="Footer Placeholder 4">
            <a:extLst>
              <a:ext uri="{FF2B5EF4-FFF2-40B4-BE49-F238E27FC236}">
                <a16:creationId xmlns:a16="http://schemas.microsoft.com/office/drawing/2014/main" id="{C80D0F38-CDF7-6988-B690-D71718E71216}"/>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BC490133-A149-5809-03B8-37F279D2AD08}"/>
              </a:ext>
            </a:extLst>
          </p:cNvPr>
          <p:cNvSpPr>
            <a:spLocks noGrp="1"/>
          </p:cNvSpPr>
          <p:nvPr>
            <p:ph type="sldNum" sz="quarter" idx="12"/>
          </p:nvPr>
        </p:nvSpPr>
        <p:spPr/>
        <p:txBody>
          <a:bodyPr/>
          <a:lstStyle/>
          <a:p>
            <a:pPr>
              <a:defRPr/>
            </a:pPr>
            <a:fld id="{6A376BE1-B17D-4FFF-B224-99B21EC59678}" type="slidenum">
              <a:rPr lang="zh-CN" altLang="en-US" smtClean="0"/>
              <a:pPr>
                <a:defRPr/>
              </a:pPr>
              <a:t>17</a:t>
            </a:fld>
            <a:endParaRPr lang="en-US" altLang="zh-CN"/>
          </a:p>
        </p:txBody>
      </p:sp>
      <p:pic>
        <p:nvPicPr>
          <p:cNvPr id="1028" name="Picture 4" descr="MESFET">
            <a:extLst>
              <a:ext uri="{FF2B5EF4-FFF2-40B4-BE49-F238E27FC236}">
                <a16:creationId xmlns:a16="http://schemas.microsoft.com/office/drawing/2014/main" id="{470F39D5-6153-75E8-ACDA-A21B1E0BD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712" y="3573223"/>
            <a:ext cx="5562013" cy="2156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562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6058D-164A-F884-BE68-738397828286}"/>
              </a:ext>
            </a:extLst>
          </p:cNvPr>
          <p:cNvSpPr>
            <a:spLocks noGrp="1"/>
          </p:cNvSpPr>
          <p:nvPr>
            <p:ph type="title"/>
          </p:nvPr>
        </p:nvSpPr>
        <p:spPr/>
        <p:txBody>
          <a:bodyPr/>
          <a:lstStyle/>
          <a:p>
            <a:pPr algn="ctr"/>
            <a:r>
              <a:rPr lang="en-US" dirty="0">
                <a:solidFill>
                  <a:srgbClr val="FF0000"/>
                </a:solidFill>
              </a:rPr>
              <a:t>MES</a:t>
            </a:r>
            <a:r>
              <a:rPr lang="en-US" dirty="0"/>
              <a:t>FET</a:t>
            </a:r>
          </a:p>
        </p:txBody>
      </p:sp>
      <p:sp>
        <p:nvSpPr>
          <p:cNvPr id="3" name="Content Placeholder 2">
            <a:extLst>
              <a:ext uri="{FF2B5EF4-FFF2-40B4-BE49-F238E27FC236}">
                <a16:creationId xmlns:a16="http://schemas.microsoft.com/office/drawing/2014/main" id="{F529B4A1-E12D-D90A-54E6-8CC06FD6F3F2}"/>
              </a:ext>
            </a:extLst>
          </p:cNvPr>
          <p:cNvSpPr>
            <a:spLocks noGrp="1"/>
          </p:cNvSpPr>
          <p:nvPr>
            <p:ph idx="1"/>
          </p:nvPr>
        </p:nvSpPr>
        <p:spPr>
          <a:xfrm>
            <a:off x="228600" y="3184554"/>
            <a:ext cx="8686800" cy="2726754"/>
          </a:xfrm>
        </p:spPr>
        <p:txBody>
          <a:bodyPr/>
          <a:lstStyle/>
          <a:p>
            <a:r>
              <a:rPr lang="ro-RO" sz="1600" dirty="0">
                <a:solidFill>
                  <a:srgbClr val="002060"/>
                </a:solidFill>
              </a:rPr>
              <a:t>Constă dintr-un canal conductor poziționat între o regiune de contact S și D. Canalul stratului conductiv este un SC slab dopat crescut </a:t>
            </a:r>
            <a:r>
              <a:rPr lang="ro-RO" sz="1600" dirty="0" err="1">
                <a:solidFill>
                  <a:srgbClr val="002060"/>
                </a:solidFill>
              </a:rPr>
              <a:t>epitaxial</a:t>
            </a:r>
            <a:r>
              <a:rPr lang="ro-RO" sz="1600" dirty="0">
                <a:solidFill>
                  <a:srgbClr val="002060"/>
                </a:solidFill>
              </a:rPr>
              <a:t> pe un izolator strat </a:t>
            </a:r>
            <a:r>
              <a:rPr lang="ro-RO" sz="1600" dirty="0" err="1">
                <a:solidFill>
                  <a:srgbClr val="002060"/>
                </a:solidFill>
              </a:rPr>
              <a:t>bufer</a:t>
            </a:r>
            <a:r>
              <a:rPr lang="ro-RO" sz="1600" dirty="0">
                <a:solidFill>
                  <a:srgbClr val="002060"/>
                </a:solidFill>
              </a:rPr>
              <a:t>.</a:t>
            </a:r>
          </a:p>
          <a:p>
            <a:r>
              <a:rPr lang="ro-RO" sz="1600" i="1" dirty="0">
                <a:solidFill>
                  <a:srgbClr val="002060"/>
                </a:solidFill>
              </a:rPr>
              <a:t>Un strat puternic dopat (n+) este crescut pe suprafață pentru fabricarea contactelor ohmice la tranzistor. Acest strat este gravat în regiunea canalului. Alternativ, implantarea ionică poate fi utilizată pentru a crea canalul n și regiunile de contact ohmic puternic dopate direct în substratul </a:t>
            </a:r>
            <a:r>
              <a:rPr lang="ro-RO" sz="1600" i="1" dirty="0" err="1">
                <a:solidFill>
                  <a:srgbClr val="002060"/>
                </a:solidFill>
              </a:rPr>
              <a:t>semiizolant</a:t>
            </a:r>
            <a:r>
              <a:rPr lang="ro-RO" sz="1600" i="1" dirty="0">
                <a:solidFill>
                  <a:srgbClr val="002060"/>
                </a:solidFill>
              </a:rPr>
              <a:t>. Două contacte ohmice, S și D, sunt fabricate pe stratul puternic dopat pentru a oferi acces la circuitul extern. Între cele două contacte ohmice, se fabrică un contact redresor sau </a:t>
            </a:r>
            <a:r>
              <a:rPr lang="ro-RO" sz="1600" i="1" dirty="0" err="1">
                <a:solidFill>
                  <a:srgbClr val="002060"/>
                </a:solidFill>
              </a:rPr>
              <a:t>Schottky</a:t>
            </a:r>
            <a:r>
              <a:rPr lang="ro-RO" sz="1600" i="1" dirty="0">
                <a:solidFill>
                  <a:srgbClr val="002060"/>
                </a:solidFill>
              </a:rPr>
              <a:t>. De obicei, contactele ohmice sunt pe bază de Au-Ge, iar contactul </a:t>
            </a:r>
            <a:r>
              <a:rPr lang="ro-RO" sz="1600" i="1" dirty="0" err="1">
                <a:solidFill>
                  <a:srgbClr val="002060"/>
                </a:solidFill>
              </a:rPr>
              <a:t>Schottky</a:t>
            </a:r>
            <a:r>
              <a:rPr lang="ro-RO" sz="1600" i="1" dirty="0">
                <a:solidFill>
                  <a:srgbClr val="002060"/>
                </a:solidFill>
              </a:rPr>
              <a:t> este Ti-Pt-Au.</a:t>
            </a:r>
          </a:p>
          <a:p>
            <a:r>
              <a:rPr lang="ro-RO" sz="1600" dirty="0">
                <a:solidFill>
                  <a:srgbClr val="002060"/>
                </a:solidFill>
              </a:rPr>
              <a:t>Fluxul purtătorului de la S la D este controlat de o poartă (G) metalică </a:t>
            </a:r>
            <a:r>
              <a:rPr lang="ro-RO" sz="1600" dirty="0" err="1">
                <a:solidFill>
                  <a:srgbClr val="002060"/>
                </a:solidFill>
              </a:rPr>
              <a:t>Schottky</a:t>
            </a:r>
            <a:r>
              <a:rPr lang="ro-RO" sz="1600" dirty="0">
                <a:solidFill>
                  <a:srgbClr val="002060"/>
                </a:solidFill>
              </a:rPr>
              <a:t>. Controlul canalului este prin variația lățimii stratului de epuizare de sub contactul </a:t>
            </a:r>
            <a:r>
              <a:rPr lang="ro-RO" sz="1600" dirty="0" err="1">
                <a:solidFill>
                  <a:srgbClr val="002060"/>
                </a:solidFill>
              </a:rPr>
              <a:t>Schottky</a:t>
            </a:r>
            <a:r>
              <a:rPr lang="ro-RO" sz="1600" dirty="0">
                <a:solidFill>
                  <a:srgbClr val="002060"/>
                </a:solidFill>
              </a:rPr>
              <a:t> care modulează grosimea canalului conductor și, prin urmare, curentul.</a:t>
            </a:r>
          </a:p>
          <a:p>
            <a:r>
              <a:rPr lang="en-US" sz="1600" dirty="0" err="1">
                <a:solidFill>
                  <a:srgbClr val="002060"/>
                </a:solidFill>
              </a:rPr>
              <a:t>Diferen</a:t>
            </a:r>
            <a:r>
              <a:rPr lang="ro-RO" sz="1600" dirty="0" err="1">
                <a:solidFill>
                  <a:srgbClr val="002060"/>
                </a:solidFill>
              </a:rPr>
              <a:t>ță</a:t>
            </a:r>
            <a:r>
              <a:rPr lang="en-US" sz="1600" dirty="0">
                <a:solidFill>
                  <a:srgbClr val="002060"/>
                </a:solidFill>
              </a:rPr>
              <a:t> </a:t>
            </a:r>
            <a:r>
              <a:rPr lang="en-US" sz="1600" dirty="0" err="1">
                <a:solidFill>
                  <a:srgbClr val="002060"/>
                </a:solidFill>
              </a:rPr>
              <a:t>cheie</a:t>
            </a:r>
            <a:r>
              <a:rPr lang="ro-RO" sz="1600" dirty="0">
                <a:solidFill>
                  <a:srgbClr val="002060"/>
                </a:solidFill>
              </a:rPr>
              <a:t> – nu există izolator sub poartă peste regiunea activă de comutare. </a:t>
            </a:r>
            <a:endParaRPr lang="en-US" sz="1600" dirty="0">
              <a:solidFill>
                <a:srgbClr val="002060"/>
              </a:solidFill>
            </a:endParaRPr>
          </a:p>
        </p:txBody>
      </p:sp>
      <p:sp>
        <p:nvSpPr>
          <p:cNvPr id="4" name="Date Placeholder 3">
            <a:extLst>
              <a:ext uri="{FF2B5EF4-FFF2-40B4-BE49-F238E27FC236}">
                <a16:creationId xmlns:a16="http://schemas.microsoft.com/office/drawing/2014/main" id="{259A0354-8E20-6B81-76B0-7494F4360FD9}"/>
              </a:ext>
            </a:extLst>
          </p:cNvPr>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5" name="Footer Placeholder 4">
            <a:extLst>
              <a:ext uri="{FF2B5EF4-FFF2-40B4-BE49-F238E27FC236}">
                <a16:creationId xmlns:a16="http://schemas.microsoft.com/office/drawing/2014/main" id="{1863748C-AEFC-31DD-27A0-231B7D714E4C}"/>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15480D3F-B408-5C41-B26A-F0FFFDEE7977}"/>
              </a:ext>
            </a:extLst>
          </p:cNvPr>
          <p:cNvSpPr>
            <a:spLocks noGrp="1"/>
          </p:cNvSpPr>
          <p:nvPr>
            <p:ph type="sldNum" sz="quarter" idx="12"/>
          </p:nvPr>
        </p:nvSpPr>
        <p:spPr/>
        <p:txBody>
          <a:bodyPr/>
          <a:lstStyle/>
          <a:p>
            <a:pPr>
              <a:defRPr/>
            </a:pPr>
            <a:fld id="{6A376BE1-B17D-4FFF-B224-99B21EC59678}" type="slidenum">
              <a:rPr lang="zh-CN" altLang="en-US" smtClean="0"/>
              <a:pPr>
                <a:defRPr/>
              </a:pPr>
              <a:t>18</a:t>
            </a:fld>
            <a:endParaRPr lang="en-US" altLang="zh-CN"/>
          </a:p>
        </p:txBody>
      </p:sp>
      <p:pic>
        <p:nvPicPr>
          <p:cNvPr id="20" name="Picture 19">
            <a:extLst>
              <a:ext uri="{FF2B5EF4-FFF2-40B4-BE49-F238E27FC236}">
                <a16:creationId xmlns:a16="http://schemas.microsoft.com/office/drawing/2014/main" id="{09EACCEC-B2B7-C0F7-EA2D-CDBF6820CB71}"/>
              </a:ext>
            </a:extLst>
          </p:cNvPr>
          <p:cNvPicPr>
            <a:picLocks noChangeAspect="1"/>
          </p:cNvPicPr>
          <p:nvPr/>
        </p:nvPicPr>
        <p:blipFill>
          <a:blip r:embed="rId2"/>
          <a:stretch>
            <a:fillRect/>
          </a:stretch>
        </p:blipFill>
        <p:spPr>
          <a:xfrm>
            <a:off x="5126341" y="1210685"/>
            <a:ext cx="2545219" cy="1899322"/>
          </a:xfrm>
          <a:prstGeom prst="rect">
            <a:avLst/>
          </a:prstGeom>
        </p:spPr>
      </p:pic>
      <p:pic>
        <p:nvPicPr>
          <p:cNvPr id="22" name="Picture 21">
            <a:extLst>
              <a:ext uri="{FF2B5EF4-FFF2-40B4-BE49-F238E27FC236}">
                <a16:creationId xmlns:a16="http://schemas.microsoft.com/office/drawing/2014/main" id="{ACD43A9C-E3CE-BFA8-4B58-165EBBA384E3}"/>
              </a:ext>
            </a:extLst>
          </p:cNvPr>
          <p:cNvPicPr>
            <a:picLocks noChangeAspect="1"/>
          </p:cNvPicPr>
          <p:nvPr/>
        </p:nvPicPr>
        <p:blipFill>
          <a:blip r:embed="rId3"/>
          <a:stretch>
            <a:fillRect/>
          </a:stretch>
        </p:blipFill>
        <p:spPr>
          <a:xfrm>
            <a:off x="1309827" y="1210685"/>
            <a:ext cx="2707834" cy="1973869"/>
          </a:xfrm>
          <a:prstGeom prst="rect">
            <a:avLst/>
          </a:prstGeom>
        </p:spPr>
      </p:pic>
      <p:cxnSp>
        <p:nvCxnSpPr>
          <p:cNvPr id="24" name="Straight Arrow Connector 23">
            <a:extLst>
              <a:ext uri="{FF2B5EF4-FFF2-40B4-BE49-F238E27FC236}">
                <a16:creationId xmlns:a16="http://schemas.microsoft.com/office/drawing/2014/main" id="{752F2A12-AFE6-FA24-0E22-351A75C2C7B4}"/>
              </a:ext>
            </a:extLst>
          </p:cNvPr>
          <p:cNvCxnSpPr/>
          <p:nvPr/>
        </p:nvCxnSpPr>
        <p:spPr bwMode="auto">
          <a:xfrm flipV="1">
            <a:off x="1998133" y="2277533"/>
            <a:ext cx="1278467" cy="1574800"/>
          </a:xfrm>
          <a:prstGeom prst="straightConnector1">
            <a:avLst/>
          </a:prstGeom>
          <a:ln>
            <a:headEnd type="none" w="med" len="med"/>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460022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7ABF-B9FC-BCF7-FD7B-1F69E664D1D2}"/>
              </a:ext>
            </a:extLst>
          </p:cNvPr>
          <p:cNvSpPr>
            <a:spLocks noGrp="1"/>
          </p:cNvSpPr>
          <p:nvPr>
            <p:ph type="title"/>
          </p:nvPr>
        </p:nvSpPr>
        <p:spPr/>
        <p:txBody>
          <a:bodyPr/>
          <a:lstStyle/>
          <a:p>
            <a:r>
              <a:rPr lang="ro-RO" dirty="0"/>
              <a:t>Funcționarea MESFET</a:t>
            </a:r>
            <a:endParaRPr lang="en-US" dirty="0"/>
          </a:p>
        </p:txBody>
      </p:sp>
      <p:sp>
        <p:nvSpPr>
          <p:cNvPr id="3" name="Content Placeholder 2">
            <a:extLst>
              <a:ext uri="{FF2B5EF4-FFF2-40B4-BE49-F238E27FC236}">
                <a16:creationId xmlns:a16="http://schemas.microsoft.com/office/drawing/2014/main" id="{E4D52586-9B00-8BC8-A5B3-3ACB882EB18B}"/>
              </a:ext>
            </a:extLst>
          </p:cNvPr>
          <p:cNvSpPr>
            <a:spLocks noGrp="1"/>
          </p:cNvSpPr>
          <p:nvPr>
            <p:ph idx="1"/>
          </p:nvPr>
        </p:nvSpPr>
        <p:spPr>
          <a:xfrm>
            <a:off x="0" y="1098550"/>
            <a:ext cx="8987246" cy="4889500"/>
          </a:xfrm>
        </p:spPr>
        <p:txBody>
          <a:bodyPr/>
          <a:lstStyle/>
          <a:p>
            <a:r>
              <a:rPr lang="ro-RO" sz="1800" dirty="0"/>
              <a:t>E</a:t>
            </a:r>
            <a:r>
              <a:rPr lang="en-US" sz="1800" dirty="0" err="1"/>
              <a:t>ste</a:t>
            </a:r>
            <a:r>
              <a:rPr lang="en-US" sz="1800" dirty="0"/>
              <a:t> </a:t>
            </a:r>
            <a:r>
              <a:rPr lang="en-US" sz="1800" dirty="0" err="1"/>
              <a:t>ușor</a:t>
            </a:r>
            <a:r>
              <a:rPr lang="en-US" sz="1800" dirty="0"/>
              <a:t> de </a:t>
            </a:r>
            <a:r>
              <a:rPr lang="en-US" sz="1800" dirty="0" err="1"/>
              <a:t>înțeles</a:t>
            </a:r>
            <a:r>
              <a:rPr lang="en-US" sz="1800" dirty="0"/>
              <a:t> </a:t>
            </a:r>
            <a:r>
              <a:rPr lang="en-US" sz="1800" dirty="0" err="1"/>
              <a:t>luând</a:t>
            </a:r>
            <a:r>
              <a:rPr lang="en-US" sz="1800" dirty="0"/>
              <a:t> în </a:t>
            </a:r>
            <a:r>
              <a:rPr lang="en-US" sz="1800" dirty="0" err="1"/>
              <a:t>considerare</a:t>
            </a:r>
            <a:r>
              <a:rPr lang="en-US" sz="1800" dirty="0"/>
              <a:t> </a:t>
            </a:r>
            <a:r>
              <a:rPr lang="en-US" sz="1800" dirty="0" err="1"/>
              <a:t>mai</a:t>
            </a:r>
            <a:r>
              <a:rPr lang="en-US" sz="1800" dirty="0"/>
              <a:t> </a:t>
            </a:r>
            <a:r>
              <a:rPr lang="en-US" sz="1800" dirty="0" err="1"/>
              <a:t>întâi</a:t>
            </a:r>
            <a:r>
              <a:rPr lang="en-US" sz="1800" dirty="0"/>
              <a:t> </a:t>
            </a:r>
            <a:r>
              <a:rPr lang="en-US" sz="1800" dirty="0" err="1"/>
              <a:t>caracteristicile</a:t>
            </a:r>
            <a:r>
              <a:rPr lang="en-US" sz="1800" dirty="0"/>
              <a:t> I-V ale </a:t>
            </a:r>
            <a:r>
              <a:rPr lang="en-US" sz="1800" dirty="0" err="1"/>
              <a:t>dispozitivului</a:t>
            </a:r>
            <a:r>
              <a:rPr lang="en-US" sz="1800" dirty="0"/>
              <a:t> </a:t>
            </a:r>
            <a:r>
              <a:rPr lang="en-US" sz="1800" dirty="0" err="1">
                <a:solidFill>
                  <a:srgbClr val="FF0000"/>
                </a:solidFill>
                <a:highlight>
                  <a:srgbClr val="FFFF00"/>
                </a:highlight>
              </a:rPr>
              <a:t>fără</a:t>
            </a:r>
            <a:r>
              <a:rPr lang="en-US" sz="1800" dirty="0">
                <a:solidFill>
                  <a:srgbClr val="FF0000"/>
                </a:solidFill>
                <a:highlight>
                  <a:srgbClr val="FFFF00"/>
                </a:highlight>
              </a:rPr>
              <a:t> </a:t>
            </a:r>
            <a:r>
              <a:rPr lang="en-US" sz="1800" dirty="0" err="1">
                <a:solidFill>
                  <a:srgbClr val="FF0000"/>
                </a:solidFill>
                <a:highlight>
                  <a:srgbClr val="FFFF00"/>
                </a:highlight>
              </a:rPr>
              <a:t>contactul</a:t>
            </a:r>
            <a:r>
              <a:rPr lang="en-US" sz="1800" dirty="0">
                <a:solidFill>
                  <a:srgbClr val="FF0000"/>
                </a:solidFill>
                <a:highlight>
                  <a:srgbClr val="FFFF00"/>
                </a:highlight>
              </a:rPr>
              <a:t> de </a:t>
            </a:r>
            <a:r>
              <a:rPr lang="en-US" sz="1800" dirty="0" err="1">
                <a:solidFill>
                  <a:srgbClr val="FF0000"/>
                </a:solidFill>
                <a:highlight>
                  <a:srgbClr val="FFFF00"/>
                </a:highlight>
              </a:rPr>
              <a:t>poartă</a:t>
            </a:r>
            <a:r>
              <a:rPr lang="ro-RO" sz="1800" dirty="0">
                <a:solidFill>
                  <a:srgbClr val="FF0000"/>
                </a:solidFill>
                <a:highlight>
                  <a:srgbClr val="FFFF00"/>
                </a:highlight>
              </a:rPr>
              <a:t> </a:t>
            </a:r>
            <a:r>
              <a:rPr lang="ro-RO" sz="1800" dirty="0">
                <a:solidFill>
                  <a:srgbClr val="FF0000"/>
                </a:solidFill>
              </a:rPr>
              <a:t>(</a:t>
            </a:r>
            <a:r>
              <a:rPr lang="en-US" sz="1800" dirty="0" err="1"/>
              <a:t>figura</a:t>
            </a:r>
            <a:r>
              <a:rPr lang="en-US" sz="1800" dirty="0"/>
              <a:t> de </a:t>
            </a:r>
            <a:r>
              <a:rPr lang="en-US" sz="1800" dirty="0" err="1"/>
              <a:t>mai</a:t>
            </a:r>
            <a:r>
              <a:rPr lang="en-US" sz="1800" dirty="0"/>
              <a:t> </a:t>
            </a:r>
            <a:r>
              <a:rPr lang="en-US" sz="1800" dirty="0" err="1"/>
              <a:t>jos</a:t>
            </a:r>
            <a:r>
              <a:rPr lang="ro-RO" sz="1800" dirty="0"/>
              <a:t>)</a:t>
            </a:r>
            <a:r>
              <a:rPr lang="en-US" sz="1800" dirty="0"/>
              <a:t>.</a:t>
            </a:r>
            <a:r>
              <a:rPr lang="ro-RO" sz="1800" dirty="0"/>
              <a:t> </a:t>
            </a:r>
          </a:p>
          <a:p>
            <a:endParaRPr lang="ro-RO" sz="2000" dirty="0"/>
          </a:p>
          <a:p>
            <a:endParaRPr lang="ro-RO" sz="2000" dirty="0"/>
          </a:p>
          <a:p>
            <a:endParaRPr lang="ro-RO" sz="2000" dirty="0"/>
          </a:p>
          <a:p>
            <a:endParaRPr lang="ro-RO" sz="2000" dirty="0"/>
          </a:p>
          <a:p>
            <a:r>
              <a:rPr lang="ro-RO" sz="1800" dirty="0"/>
              <a:t>Aplicăm </a:t>
            </a:r>
            <a:r>
              <a:rPr lang="en-US" sz="1800" dirty="0"/>
              <a:t>o </a:t>
            </a:r>
            <a:r>
              <a:rPr lang="ro-RO" sz="1800" dirty="0"/>
              <a:t>polarizare </a:t>
            </a:r>
            <a:r>
              <a:rPr lang="en-US" sz="1800" dirty="0" err="1"/>
              <a:t>mică</a:t>
            </a:r>
            <a:r>
              <a:rPr lang="en-US" sz="1800" dirty="0"/>
              <a:t> </a:t>
            </a:r>
            <a:r>
              <a:rPr lang="en-US" sz="1800" dirty="0" err="1"/>
              <a:t>între</a:t>
            </a:r>
            <a:r>
              <a:rPr lang="en-US" sz="1800" dirty="0"/>
              <a:t> </a:t>
            </a:r>
            <a:r>
              <a:rPr lang="ro-RO" sz="1800" dirty="0"/>
              <a:t>S</a:t>
            </a:r>
            <a:r>
              <a:rPr lang="en-US" sz="1800" dirty="0"/>
              <a:t> </a:t>
            </a:r>
            <a:r>
              <a:rPr lang="en-US" sz="1800" dirty="0" err="1"/>
              <a:t>și</a:t>
            </a:r>
            <a:r>
              <a:rPr lang="en-US" sz="1800" dirty="0"/>
              <a:t> </a:t>
            </a:r>
            <a:r>
              <a:rPr lang="ro-RO" sz="1800" dirty="0"/>
              <a:t>D</a:t>
            </a:r>
            <a:r>
              <a:rPr lang="en-US" sz="1800" dirty="0"/>
              <a:t>, un </a:t>
            </a:r>
            <a:r>
              <a:rPr lang="en-US" sz="1800" dirty="0" err="1"/>
              <a:t>curent</a:t>
            </a:r>
            <a:r>
              <a:rPr lang="en-US" sz="1800" dirty="0"/>
              <a:t> </a:t>
            </a:r>
            <a:r>
              <a:rPr lang="en-US" sz="1800" dirty="0" err="1"/>
              <a:t>va</a:t>
            </a:r>
            <a:r>
              <a:rPr lang="en-US" sz="1800" dirty="0"/>
              <a:t> </a:t>
            </a:r>
            <a:r>
              <a:rPr lang="en-US" sz="1800" dirty="0" err="1"/>
              <a:t>circula</a:t>
            </a:r>
            <a:r>
              <a:rPr lang="en-US" sz="1800" dirty="0"/>
              <a:t> </a:t>
            </a:r>
            <a:r>
              <a:rPr lang="en-US" sz="1800" dirty="0" err="1"/>
              <a:t>între</a:t>
            </a:r>
            <a:r>
              <a:rPr lang="en-US" sz="1800" dirty="0"/>
              <a:t> </a:t>
            </a:r>
            <a:r>
              <a:rPr lang="ro-RO" sz="1800" dirty="0"/>
              <a:t>S-D</a:t>
            </a:r>
            <a:r>
              <a:rPr lang="en-US" sz="1800" dirty="0"/>
              <a:t>.</a:t>
            </a:r>
            <a:r>
              <a:rPr lang="ro-RO" sz="1800" dirty="0"/>
              <a:t> Cu creșterea </a:t>
            </a:r>
            <a:r>
              <a:rPr lang="en-US" sz="1800" dirty="0" err="1"/>
              <a:t>tensiun</a:t>
            </a:r>
            <a:r>
              <a:rPr lang="ro-RO" sz="1800" dirty="0"/>
              <a:t>ii</a:t>
            </a:r>
            <a:r>
              <a:rPr lang="en-US" sz="1800" dirty="0"/>
              <a:t> </a:t>
            </a:r>
            <a:r>
              <a:rPr lang="en-US" sz="1800" dirty="0" err="1"/>
              <a:t>crește</a:t>
            </a:r>
            <a:r>
              <a:rPr lang="en-US" sz="1800" dirty="0"/>
              <a:t>, </a:t>
            </a:r>
            <a:r>
              <a:rPr lang="en-US" sz="1800" dirty="0" err="1"/>
              <a:t>curentul</a:t>
            </a:r>
            <a:r>
              <a:rPr lang="en-US" sz="1800" dirty="0"/>
              <a:t> </a:t>
            </a:r>
            <a:r>
              <a:rPr lang="en-US" sz="1800" dirty="0" err="1"/>
              <a:t>crește</a:t>
            </a:r>
            <a:r>
              <a:rPr lang="en-US" sz="1800" dirty="0"/>
              <a:t> </a:t>
            </a:r>
            <a:r>
              <a:rPr lang="en-US" sz="1800" dirty="0" err="1"/>
              <a:t>liniar</a:t>
            </a:r>
            <a:r>
              <a:rPr lang="en-US" sz="1800" dirty="0"/>
              <a:t> cu o </a:t>
            </a:r>
            <a:r>
              <a:rPr lang="en-US" sz="1800" dirty="0" err="1"/>
              <a:t>rezistență</a:t>
            </a:r>
            <a:r>
              <a:rPr lang="en-US" sz="1800" dirty="0"/>
              <a:t> </a:t>
            </a:r>
            <a:r>
              <a:rPr lang="ro-RO" sz="2000" dirty="0"/>
              <a:t>(</a:t>
            </a:r>
            <a:r>
              <a:rPr lang="en-US" sz="1050" dirty="0" err="1"/>
              <a:t>suma</a:t>
            </a:r>
            <a:r>
              <a:rPr lang="en-US" sz="1050" dirty="0"/>
              <a:t> RS</a:t>
            </a:r>
            <a:r>
              <a:rPr lang="ro-RO" sz="1050" dirty="0"/>
              <a:t>, </a:t>
            </a:r>
            <a:r>
              <a:rPr lang="en-US" sz="1050" dirty="0"/>
              <a:t>RD, RDS</a:t>
            </a:r>
            <a:r>
              <a:rPr lang="ro-RO" sz="2000" dirty="0"/>
              <a:t>), </a:t>
            </a:r>
          </a:p>
          <a:p>
            <a:r>
              <a:rPr lang="ro-RO" sz="1800" dirty="0" err="1"/>
              <a:t>Tenisiunea</a:t>
            </a:r>
            <a:r>
              <a:rPr lang="en-US" sz="1800" dirty="0"/>
              <a:t> </a:t>
            </a:r>
            <a:r>
              <a:rPr lang="en-US" sz="1800" dirty="0" err="1"/>
              <a:t>crește</a:t>
            </a:r>
            <a:r>
              <a:rPr lang="en-US" sz="1800" dirty="0"/>
              <a:t> în </a:t>
            </a:r>
            <a:r>
              <a:rPr lang="en-US" sz="1800" dirty="0" err="1"/>
              <a:t>continuare</a:t>
            </a:r>
            <a:r>
              <a:rPr lang="en-US" sz="1800" dirty="0"/>
              <a:t>, </a:t>
            </a:r>
            <a:r>
              <a:rPr lang="en-US" sz="1800" dirty="0" err="1"/>
              <a:t>câmpul</a:t>
            </a:r>
            <a:r>
              <a:rPr lang="en-US" sz="1800" dirty="0"/>
              <a:t> electric </a:t>
            </a:r>
            <a:r>
              <a:rPr lang="en-US" sz="1800" dirty="0" err="1"/>
              <a:t>aplicat</a:t>
            </a:r>
            <a:r>
              <a:rPr lang="en-US" sz="1800" dirty="0"/>
              <a:t> devi</a:t>
            </a:r>
            <a:r>
              <a:rPr lang="ro-RO" sz="1800" dirty="0"/>
              <a:t>ne</a:t>
            </a:r>
            <a:r>
              <a:rPr lang="en-US" sz="1800" dirty="0"/>
              <a:t> </a:t>
            </a:r>
            <a:r>
              <a:rPr lang="en-US" sz="1800" dirty="0" err="1"/>
              <a:t>mai</a:t>
            </a:r>
            <a:r>
              <a:rPr lang="en-US" sz="1800" dirty="0"/>
              <a:t> mare</a:t>
            </a:r>
            <a:r>
              <a:rPr lang="ro-RO" sz="1800" dirty="0"/>
              <a:t> ca</a:t>
            </a:r>
            <a:r>
              <a:rPr lang="en-US" sz="1800" dirty="0"/>
              <a:t> </a:t>
            </a:r>
            <a:r>
              <a:rPr lang="en-US" sz="1800" dirty="0" err="1"/>
              <a:t>câmpul</a:t>
            </a:r>
            <a:r>
              <a:rPr lang="en-US" sz="1800" dirty="0"/>
              <a:t> electric </a:t>
            </a:r>
            <a:r>
              <a:rPr lang="en-US" sz="1800" dirty="0" err="1"/>
              <a:t>necesar</a:t>
            </a:r>
            <a:r>
              <a:rPr lang="en-US" sz="1800" dirty="0"/>
              <a:t> </a:t>
            </a:r>
            <a:r>
              <a:rPr lang="en-US" sz="1800" dirty="0" err="1"/>
              <a:t>pentru</a:t>
            </a:r>
            <a:r>
              <a:rPr lang="en-US" sz="1800" dirty="0"/>
              <a:t> </a:t>
            </a:r>
            <a:r>
              <a:rPr lang="en-US" sz="1800" dirty="0" err="1"/>
              <a:t>saturarea</a:t>
            </a:r>
            <a:r>
              <a:rPr lang="en-US" sz="1800" dirty="0"/>
              <a:t> </a:t>
            </a:r>
            <a:r>
              <a:rPr lang="en-US" sz="1800" dirty="0" err="1"/>
              <a:t>vitezei</a:t>
            </a:r>
            <a:r>
              <a:rPr lang="en-US" sz="1800" dirty="0"/>
              <a:t> </a:t>
            </a:r>
            <a:r>
              <a:rPr lang="en-US" sz="1800" dirty="0" err="1"/>
              <a:t>electronilor</a:t>
            </a:r>
            <a:r>
              <a:rPr lang="en-US" sz="1800" dirty="0"/>
              <a:t>.</a:t>
            </a:r>
            <a:r>
              <a:rPr lang="ro-RO" sz="1800" dirty="0"/>
              <a:t> </a:t>
            </a:r>
            <a:r>
              <a:rPr lang="en-US" sz="1800" dirty="0"/>
              <a:t>În </a:t>
            </a:r>
            <a:r>
              <a:rPr lang="en-US" sz="1800" dirty="0" err="1"/>
              <a:t>condiții</a:t>
            </a:r>
            <a:r>
              <a:rPr lang="en-US" sz="1800" dirty="0"/>
              <a:t> de </a:t>
            </a:r>
            <a:r>
              <a:rPr lang="en-US" sz="1800" dirty="0" err="1"/>
              <a:t>polarizare</a:t>
            </a:r>
            <a:r>
              <a:rPr lang="en-US" sz="1800" dirty="0"/>
              <a:t> mare este o </a:t>
            </a:r>
            <a:r>
              <a:rPr lang="en-US" sz="1800" dirty="0" err="1"/>
              <a:t>expresie</a:t>
            </a:r>
            <a:r>
              <a:rPr lang="en-US" sz="1800" dirty="0"/>
              <a:t> </a:t>
            </a:r>
            <a:r>
              <a:rPr lang="en-US" sz="1800" dirty="0" err="1"/>
              <a:t>alternativă</a:t>
            </a:r>
            <a:r>
              <a:rPr lang="en-US" sz="1800" dirty="0"/>
              <a:t> </a:t>
            </a:r>
            <a:r>
              <a:rPr lang="en-US" sz="1800" dirty="0" err="1"/>
              <a:t>pentru</a:t>
            </a:r>
            <a:r>
              <a:rPr lang="en-US" sz="1800" dirty="0"/>
              <a:t> ID</a:t>
            </a:r>
            <a:r>
              <a:rPr lang="ro-RO" sz="1800" dirty="0"/>
              <a:t>, care </a:t>
            </a:r>
            <a:r>
              <a:rPr lang="en-US" sz="1800" dirty="0" err="1"/>
              <a:t>leagă</a:t>
            </a:r>
            <a:r>
              <a:rPr lang="en-US" sz="1800" dirty="0"/>
              <a:t> </a:t>
            </a:r>
            <a:r>
              <a:rPr lang="en-US" sz="1800" dirty="0" err="1"/>
              <a:t>curentul</a:t>
            </a:r>
            <a:r>
              <a:rPr lang="en-US" sz="1800" dirty="0"/>
              <a:t> direct de </a:t>
            </a:r>
            <a:r>
              <a:rPr lang="en-US" sz="1800" dirty="0" err="1"/>
              <a:t>parametrii</a:t>
            </a:r>
            <a:r>
              <a:rPr lang="en-US" sz="1800" dirty="0"/>
              <a:t> </a:t>
            </a:r>
            <a:r>
              <a:rPr lang="en-US" sz="1800" dirty="0" err="1"/>
              <a:t>canalului</a:t>
            </a:r>
            <a:r>
              <a:rPr lang="ro-RO" sz="1800" dirty="0"/>
              <a:t> </a:t>
            </a:r>
            <a:r>
              <a:rPr lang="ro-RO" sz="2000" dirty="0"/>
              <a:t>(</a:t>
            </a:r>
            <a:r>
              <a:rPr lang="ro-RO" sz="1200" dirty="0"/>
              <a:t>fără considerarea rezistențelor </a:t>
            </a:r>
            <a:r>
              <a:rPr lang="ro-RO" sz="1200" dirty="0" err="1"/>
              <a:t>parazie</a:t>
            </a:r>
            <a:r>
              <a:rPr lang="ro-RO" sz="1200" dirty="0"/>
              <a:t> RS și RD</a:t>
            </a:r>
            <a:r>
              <a:rPr lang="ro-RO" sz="2000" dirty="0"/>
              <a:t>)</a:t>
            </a:r>
            <a:r>
              <a:rPr lang="en-US" sz="2000" dirty="0"/>
              <a:t>:</a:t>
            </a:r>
            <a:endParaRPr lang="ro-RO" sz="2000" dirty="0"/>
          </a:p>
          <a:p>
            <a:r>
              <a:rPr lang="ro-RO" sz="2000" dirty="0">
                <a:solidFill>
                  <a:srgbClr val="FF0000"/>
                </a:solidFill>
              </a:rPr>
              <a:t>Z - </a:t>
            </a:r>
            <a:r>
              <a:rPr lang="ro-RO" sz="1000" dirty="0">
                <a:solidFill>
                  <a:srgbClr val="FF0000"/>
                </a:solidFill>
              </a:rPr>
              <a:t>lățimea canalului</a:t>
            </a:r>
            <a:r>
              <a:rPr lang="ro-RO" sz="2000" dirty="0">
                <a:solidFill>
                  <a:srgbClr val="FF0000"/>
                </a:solidFill>
              </a:rPr>
              <a:t>; b(x) - </a:t>
            </a:r>
            <a:r>
              <a:rPr lang="ro-RO" sz="1000" dirty="0">
                <a:solidFill>
                  <a:srgbClr val="FF0000"/>
                </a:solidFill>
              </a:rPr>
              <a:t>adâncimea efectivă a canalului</a:t>
            </a:r>
            <a:r>
              <a:rPr lang="ro-RO" sz="2000" dirty="0">
                <a:solidFill>
                  <a:srgbClr val="FF0000"/>
                </a:solidFill>
              </a:rPr>
              <a:t>; q - </a:t>
            </a:r>
            <a:r>
              <a:rPr lang="ro-RO" sz="1000" dirty="0">
                <a:solidFill>
                  <a:srgbClr val="FF0000"/>
                </a:solidFill>
              </a:rPr>
              <a:t>sarcina electronului</a:t>
            </a:r>
            <a:r>
              <a:rPr lang="ro-RO" sz="2000" dirty="0">
                <a:solidFill>
                  <a:srgbClr val="FF0000"/>
                </a:solidFill>
              </a:rPr>
              <a:t>; n(x) - </a:t>
            </a:r>
            <a:r>
              <a:rPr lang="ro-RO" sz="1000" dirty="0">
                <a:solidFill>
                  <a:srgbClr val="FF0000"/>
                </a:solidFill>
              </a:rPr>
              <a:t>densitatea electronilor</a:t>
            </a:r>
            <a:r>
              <a:rPr lang="ro-RO" sz="2000" dirty="0">
                <a:solidFill>
                  <a:srgbClr val="FF0000"/>
                </a:solidFill>
              </a:rPr>
              <a:t>; v(x) - </a:t>
            </a:r>
            <a:r>
              <a:rPr lang="ro-RO" sz="1000" dirty="0">
                <a:solidFill>
                  <a:srgbClr val="FF0000"/>
                </a:solidFill>
              </a:rPr>
              <a:t>viteza electronului, funcție de câmpul electric de-a lungul canalului</a:t>
            </a:r>
            <a:r>
              <a:rPr lang="ro-RO" sz="2000" dirty="0">
                <a:solidFill>
                  <a:srgbClr val="FF0000"/>
                </a:solidFill>
              </a:rPr>
              <a:t>. </a:t>
            </a:r>
            <a:r>
              <a:rPr lang="ro-RO" sz="2000" dirty="0"/>
              <a:t>Dacă v(x) se saturează, și I</a:t>
            </a:r>
            <a:r>
              <a:rPr lang="ro-RO" sz="1200" dirty="0"/>
              <a:t>D</a:t>
            </a:r>
            <a:r>
              <a:rPr lang="ro-RO" sz="2000" dirty="0"/>
              <a:t> se va satura. Acest curent de saturație se numește I</a:t>
            </a:r>
            <a:r>
              <a:rPr lang="ro-RO" sz="1200" dirty="0"/>
              <a:t>DSS</a:t>
            </a:r>
          </a:p>
          <a:p>
            <a:endParaRPr lang="ro-RO" sz="2000" dirty="0"/>
          </a:p>
          <a:p>
            <a:endParaRPr lang="en-US" sz="2000" dirty="0"/>
          </a:p>
        </p:txBody>
      </p:sp>
      <p:sp>
        <p:nvSpPr>
          <p:cNvPr id="4" name="Date Placeholder 3">
            <a:extLst>
              <a:ext uri="{FF2B5EF4-FFF2-40B4-BE49-F238E27FC236}">
                <a16:creationId xmlns:a16="http://schemas.microsoft.com/office/drawing/2014/main" id="{883A5F6E-5BB8-FFA5-51A5-EDCB09576B10}"/>
              </a:ext>
            </a:extLst>
          </p:cNvPr>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dirty="0"/>
          </a:p>
        </p:txBody>
      </p:sp>
      <p:sp>
        <p:nvSpPr>
          <p:cNvPr id="5" name="Footer Placeholder 4">
            <a:extLst>
              <a:ext uri="{FF2B5EF4-FFF2-40B4-BE49-F238E27FC236}">
                <a16:creationId xmlns:a16="http://schemas.microsoft.com/office/drawing/2014/main" id="{79779F85-9BA7-DF9F-F65B-7D2731D6137E}"/>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BD9C1669-52C8-D199-15EA-338AD1294800}"/>
              </a:ext>
            </a:extLst>
          </p:cNvPr>
          <p:cNvSpPr>
            <a:spLocks noGrp="1"/>
          </p:cNvSpPr>
          <p:nvPr>
            <p:ph type="sldNum" sz="quarter" idx="12"/>
          </p:nvPr>
        </p:nvSpPr>
        <p:spPr/>
        <p:txBody>
          <a:bodyPr/>
          <a:lstStyle/>
          <a:p>
            <a:pPr>
              <a:defRPr/>
            </a:pPr>
            <a:fld id="{6A376BE1-B17D-4FFF-B224-99B21EC59678}" type="slidenum">
              <a:rPr lang="zh-CN" altLang="en-US" smtClean="0"/>
              <a:pPr>
                <a:defRPr/>
              </a:pPr>
              <a:t>19</a:t>
            </a:fld>
            <a:endParaRPr lang="en-US" altLang="zh-CN"/>
          </a:p>
        </p:txBody>
      </p:sp>
      <p:pic>
        <p:nvPicPr>
          <p:cNvPr id="8" name="Picture 7">
            <a:extLst>
              <a:ext uri="{FF2B5EF4-FFF2-40B4-BE49-F238E27FC236}">
                <a16:creationId xmlns:a16="http://schemas.microsoft.com/office/drawing/2014/main" id="{67BB5C3E-749F-BCD6-AEA9-4CCF4D4DA7D2}"/>
              </a:ext>
            </a:extLst>
          </p:cNvPr>
          <p:cNvPicPr>
            <a:picLocks noChangeAspect="1"/>
          </p:cNvPicPr>
          <p:nvPr/>
        </p:nvPicPr>
        <p:blipFill>
          <a:blip r:embed="rId2"/>
          <a:stretch>
            <a:fillRect/>
          </a:stretch>
        </p:blipFill>
        <p:spPr>
          <a:xfrm>
            <a:off x="5521233" y="1748963"/>
            <a:ext cx="1930492" cy="1333132"/>
          </a:xfrm>
          <a:prstGeom prst="rect">
            <a:avLst/>
          </a:prstGeom>
        </p:spPr>
      </p:pic>
      <p:pic>
        <p:nvPicPr>
          <p:cNvPr id="10" name="Picture 9">
            <a:extLst>
              <a:ext uri="{FF2B5EF4-FFF2-40B4-BE49-F238E27FC236}">
                <a16:creationId xmlns:a16="http://schemas.microsoft.com/office/drawing/2014/main" id="{9CE84921-A12D-0A64-9C77-6B4EF1649E27}"/>
              </a:ext>
            </a:extLst>
          </p:cNvPr>
          <p:cNvPicPr>
            <a:picLocks noChangeAspect="1"/>
          </p:cNvPicPr>
          <p:nvPr/>
        </p:nvPicPr>
        <p:blipFill>
          <a:blip r:embed="rId3"/>
          <a:stretch>
            <a:fillRect/>
          </a:stretch>
        </p:blipFill>
        <p:spPr>
          <a:xfrm>
            <a:off x="583850" y="1748962"/>
            <a:ext cx="4353533" cy="1409897"/>
          </a:xfrm>
          <a:prstGeom prst="rect">
            <a:avLst/>
          </a:prstGeom>
        </p:spPr>
      </p:pic>
      <p:pic>
        <p:nvPicPr>
          <p:cNvPr id="12" name="Picture 11">
            <a:extLst>
              <a:ext uri="{FF2B5EF4-FFF2-40B4-BE49-F238E27FC236}">
                <a16:creationId xmlns:a16="http://schemas.microsoft.com/office/drawing/2014/main" id="{48D8E986-567A-9050-2E8B-1943C809844B}"/>
              </a:ext>
            </a:extLst>
          </p:cNvPr>
          <p:cNvPicPr>
            <a:picLocks noChangeAspect="1"/>
          </p:cNvPicPr>
          <p:nvPr/>
        </p:nvPicPr>
        <p:blipFill>
          <a:blip r:embed="rId4"/>
          <a:stretch>
            <a:fillRect/>
          </a:stretch>
        </p:blipFill>
        <p:spPr>
          <a:xfrm>
            <a:off x="7079009" y="3485453"/>
            <a:ext cx="1131541" cy="411469"/>
          </a:xfrm>
          <a:prstGeom prst="rect">
            <a:avLst/>
          </a:prstGeom>
        </p:spPr>
      </p:pic>
      <p:pic>
        <p:nvPicPr>
          <p:cNvPr id="14" name="Picture 13">
            <a:extLst>
              <a:ext uri="{FF2B5EF4-FFF2-40B4-BE49-F238E27FC236}">
                <a16:creationId xmlns:a16="http://schemas.microsoft.com/office/drawing/2014/main" id="{C67712B9-B3BE-6F58-6D14-36FF898F4D94}"/>
              </a:ext>
            </a:extLst>
          </p:cNvPr>
          <p:cNvPicPr>
            <a:picLocks noChangeAspect="1"/>
          </p:cNvPicPr>
          <p:nvPr/>
        </p:nvPicPr>
        <p:blipFill>
          <a:blip r:embed="rId5"/>
          <a:stretch>
            <a:fillRect/>
          </a:stretch>
        </p:blipFill>
        <p:spPr>
          <a:xfrm>
            <a:off x="4947977" y="4794828"/>
            <a:ext cx="3077004" cy="295316"/>
          </a:xfrm>
          <a:prstGeom prst="rect">
            <a:avLst/>
          </a:prstGeom>
        </p:spPr>
      </p:pic>
    </p:spTree>
    <p:extLst>
      <p:ext uri="{BB962C8B-B14F-4D97-AF65-F5344CB8AC3E}">
        <p14:creationId xmlns:p14="http://schemas.microsoft.com/office/powerpoint/2010/main" val="2299850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TEC sau UNIPOLARE</a:t>
            </a:r>
          </a:p>
        </p:txBody>
      </p:sp>
      <p:sp>
        <p:nvSpPr>
          <p:cNvPr id="3" name="Content Placeholder 2"/>
          <p:cNvSpPr>
            <a:spLocks noGrp="1"/>
          </p:cNvSpPr>
          <p:nvPr>
            <p:ph idx="1"/>
          </p:nvPr>
        </p:nvSpPr>
        <p:spPr/>
        <p:txBody>
          <a:bodyPr/>
          <a:lstStyle/>
          <a:p>
            <a:pPr marL="0" indent="0">
              <a:buNone/>
            </a:pPr>
            <a:r>
              <a:rPr lang="ro-RO" sz="1800" dirty="0"/>
              <a:t>W. Shockley - 1952: impedanţa foarte mare de intrare, cu toate avantajele practice. </a:t>
            </a:r>
          </a:p>
          <a:p>
            <a:pPr marL="0" indent="0">
              <a:buNone/>
            </a:pPr>
            <a:endParaRPr lang="ro-RO" sz="1800" dirty="0"/>
          </a:p>
          <a:p>
            <a:pPr marL="0" indent="0">
              <a:buNone/>
            </a:pPr>
            <a:r>
              <a:rPr lang="ro-RO" sz="1800" dirty="0"/>
              <a:t>TEC - ul este un rezistor a cărui secţiune </a:t>
            </a:r>
            <a:r>
              <a:rPr lang="en-US" sz="1800" dirty="0"/>
              <a:t>/ </a:t>
            </a:r>
            <a:r>
              <a:rPr lang="ro-RO" sz="1800" dirty="0"/>
              <a:t>rezistivitate este controlată de un câmp electric, de unde şi denumirea (efect de câmp). </a:t>
            </a:r>
          </a:p>
          <a:p>
            <a:pPr marL="0" indent="0">
              <a:buNone/>
            </a:pPr>
            <a:r>
              <a:rPr lang="ro-RO" sz="1800" dirty="0"/>
              <a:t>Conducţia electrică are loc într-un “canal” conductiv generat într-un material SC, ale cărui dimensiuni geometrice sau concentraţii de purtători de sarcină pot fi controlate cu ajutorul unui câmp electric (transversal pe direcţia de curgere a curentului), creat între un electrod de comandă numit GRILĂ (POARTĂ) (câmpul electric fiind determinat de potenţialul său), situat în vecinătatea CANALULUI şi VOLUMUL SC  în care este </a:t>
            </a:r>
            <a:r>
              <a:rPr lang="ro-RO" sz="1800" i="1" dirty="0"/>
              <a:t>format sau indus </a:t>
            </a:r>
            <a:r>
              <a:rPr lang="ro-RO" sz="1800" dirty="0"/>
              <a:t>acesta. </a:t>
            </a:r>
          </a:p>
          <a:p>
            <a:pPr marL="0" indent="0">
              <a:buNone/>
            </a:pPr>
            <a:r>
              <a:rPr lang="ro-RO" sz="1800" dirty="0"/>
              <a:t>Se reaminteşte legea lui Ohm: R= U/R sau = </a:t>
            </a:r>
            <a:r>
              <a:rPr lang="ro-RO" sz="1800" dirty="0" err="1"/>
              <a:t>U</a:t>
            </a:r>
            <a:r>
              <a:rPr lang="ro-RO" sz="1400" dirty="0" err="1"/>
              <a:t>x</a:t>
            </a:r>
            <a:r>
              <a:rPr lang="ro-RO" sz="1800" dirty="0" err="1"/>
              <a:t>G</a:t>
            </a:r>
            <a:r>
              <a:rPr lang="ro-RO" sz="1800" dirty="0"/>
              <a:t>, unde R = </a:t>
            </a:r>
            <a:r>
              <a:rPr lang="el-GR" sz="1800" dirty="0"/>
              <a:t>ρ</a:t>
            </a:r>
            <a:r>
              <a:rPr lang="ro-RO" sz="1800" dirty="0"/>
              <a:t> L/S. Practic, câmpul electric acţionează asupra secţiunii canalului (S) sau asupra rezistivităţii, modificându-se R şi în final I. </a:t>
            </a:r>
            <a:endParaRPr lang="en-US" sz="1800" dirty="0"/>
          </a:p>
          <a:p>
            <a:pPr marL="0" indent="0" algn="just">
              <a:buNone/>
            </a:pPr>
            <a:r>
              <a:rPr lang="ro-RO" sz="1800" dirty="0"/>
              <a:t>Curentul curge printr-o zonă SC ( CANAL) între doi electrozi, unul numit SURSĂ - pentru că </a:t>
            </a:r>
            <a:r>
              <a:rPr lang="en-US" sz="1800" dirty="0" err="1"/>
              <a:t>livrea</a:t>
            </a:r>
            <a:r>
              <a:rPr lang="ro-RO" sz="1800" dirty="0" err="1"/>
              <a:t>ză</a:t>
            </a:r>
            <a:r>
              <a:rPr lang="ro-RO" sz="1800" dirty="0"/>
              <a:t> purtătorii de sarcină şi celălalt numit DRENĂ – colectează purtătorii de sarcină.</a:t>
            </a: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2</a:t>
            </a:fld>
            <a:endParaRPr lang="en-US" altLang="zh-CN"/>
          </a:p>
        </p:txBody>
      </p:sp>
    </p:spTree>
    <p:extLst>
      <p:ext uri="{BB962C8B-B14F-4D97-AF65-F5344CB8AC3E}">
        <p14:creationId xmlns:p14="http://schemas.microsoft.com/office/powerpoint/2010/main" val="2920510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F7290-7B1F-0D7D-A1A7-3745A30A9D3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C5BFB2-F913-5CF0-DF64-4838BB9F186D}"/>
              </a:ext>
            </a:extLst>
          </p:cNvPr>
          <p:cNvSpPr>
            <a:spLocks noGrp="1"/>
          </p:cNvSpPr>
          <p:nvPr>
            <p:ph idx="1"/>
          </p:nvPr>
        </p:nvSpPr>
        <p:spPr>
          <a:xfrm>
            <a:off x="168684" y="1060450"/>
            <a:ext cx="5759449" cy="4889500"/>
          </a:xfrm>
        </p:spPr>
        <p:txBody>
          <a:bodyPr/>
          <a:lstStyle/>
          <a:p>
            <a:pPr marL="0" indent="0" algn="just">
              <a:buNone/>
            </a:pPr>
            <a:r>
              <a:rPr lang="en-US" sz="1800" dirty="0" err="1"/>
              <a:t>Acum</a:t>
            </a:r>
            <a:r>
              <a:rPr lang="en-US" sz="1800" dirty="0"/>
              <a:t> </a:t>
            </a:r>
            <a:r>
              <a:rPr lang="ro-RO" sz="1800" dirty="0">
                <a:solidFill>
                  <a:srgbClr val="FF0000"/>
                </a:solidFill>
                <a:highlight>
                  <a:srgbClr val="FFFF00"/>
                </a:highlight>
              </a:rPr>
              <a:t>considerăm prezența</a:t>
            </a:r>
            <a:r>
              <a:rPr lang="en-US" sz="1800" dirty="0">
                <a:solidFill>
                  <a:srgbClr val="FF0000"/>
                </a:solidFill>
                <a:highlight>
                  <a:srgbClr val="FFFF00"/>
                </a:highlight>
              </a:rPr>
              <a:t> </a:t>
            </a:r>
            <a:r>
              <a:rPr lang="en-US" sz="1800" dirty="0" err="1">
                <a:solidFill>
                  <a:srgbClr val="FF0000"/>
                </a:solidFill>
                <a:highlight>
                  <a:srgbClr val="FFFF00"/>
                </a:highlight>
              </a:rPr>
              <a:t>electrodului</a:t>
            </a:r>
            <a:r>
              <a:rPr lang="en-US" sz="1800" dirty="0">
                <a:solidFill>
                  <a:srgbClr val="FF0000"/>
                </a:solidFill>
                <a:highlight>
                  <a:srgbClr val="FFFF00"/>
                </a:highlight>
              </a:rPr>
              <a:t> </a:t>
            </a:r>
            <a:r>
              <a:rPr lang="ro-RO" sz="1800" dirty="0">
                <a:solidFill>
                  <a:srgbClr val="FF0000"/>
                </a:solidFill>
                <a:highlight>
                  <a:srgbClr val="FFFF00"/>
                </a:highlight>
              </a:rPr>
              <a:t>G</a:t>
            </a:r>
            <a:r>
              <a:rPr lang="en-US" sz="1800" dirty="0">
                <a:solidFill>
                  <a:srgbClr val="FF0000"/>
                </a:solidFill>
                <a:highlight>
                  <a:srgbClr val="FFFF00"/>
                </a:highlight>
              </a:rPr>
              <a:t> </a:t>
            </a:r>
            <a:r>
              <a:rPr lang="en-US" sz="1800" dirty="0" err="1"/>
              <a:t>plasat</a:t>
            </a:r>
            <a:r>
              <a:rPr lang="en-US" sz="1800" dirty="0"/>
              <a:t> </a:t>
            </a:r>
            <a:r>
              <a:rPr lang="en-US" sz="1800" dirty="0" err="1"/>
              <a:t>peste</a:t>
            </a:r>
            <a:r>
              <a:rPr lang="en-US" sz="1800" dirty="0"/>
              <a:t> canal, </a:t>
            </a:r>
            <a:r>
              <a:rPr lang="en-US" sz="1800" dirty="0" err="1"/>
              <a:t>dar</a:t>
            </a:r>
            <a:r>
              <a:rPr lang="en-US" sz="1800" dirty="0"/>
              <a:t> </a:t>
            </a:r>
            <a:r>
              <a:rPr lang="en-US" sz="1800" dirty="0" err="1"/>
              <a:t>fără</a:t>
            </a:r>
            <a:r>
              <a:rPr lang="en-US" sz="1800" dirty="0"/>
              <a:t> </a:t>
            </a:r>
            <a:r>
              <a:rPr lang="en-US" sz="1800" dirty="0" err="1"/>
              <a:t>polarizare</a:t>
            </a:r>
            <a:r>
              <a:rPr lang="en-US" sz="1800" dirty="0"/>
              <a:t> a </a:t>
            </a:r>
            <a:r>
              <a:rPr lang="ro-RO" sz="1800" dirty="0"/>
              <a:t>G</a:t>
            </a:r>
            <a:r>
              <a:rPr lang="en-US" sz="1800" dirty="0"/>
              <a:t>, V</a:t>
            </a:r>
            <a:r>
              <a:rPr lang="en-US" sz="1200" dirty="0"/>
              <a:t>G</a:t>
            </a:r>
            <a:r>
              <a:rPr lang="en-US" sz="1800" dirty="0"/>
              <a:t> = 0.</a:t>
            </a:r>
            <a:r>
              <a:rPr lang="ro-RO" sz="1800" dirty="0"/>
              <a:t> </a:t>
            </a:r>
            <a:r>
              <a:rPr lang="en-US" sz="1800" dirty="0"/>
              <a:t>O </a:t>
            </a:r>
            <a:r>
              <a:rPr lang="en-US" sz="1800" dirty="0" err="1"/>
              <a:t>regiune</a:t>
            </a:r>
            <a:r>
              <a:rPr lang="en-US" sz="1800" dirty="0"/>
              <a:t> de </a:t>
            </a:r>
            <a:r>
              <a:rPr lang="en-US" sz="1800" dirty="0" err="1"/>
              <a:t>epuizare</a:t>
            </a:r>
            <a:r>
              <a:rPr lang="en-US" sz="1800" dirty="0"/>
              <a:t> </a:t>
            </a:r>
            <a:r>
              <a:rPr lang="en-US" sz="1800" dirty="0" err="1"/>
              <a:t>formată</a:t>
            </a:r>
            <a:r>
              <a:rPr lang="en-US" sz="1800" dirty="0"/>
              <a:t> sub </a:t>
            </a:r>
            <a:r>
              <a:rPr lang="en-US" sz="1800" dirty="0" err="1"/>
              <a:t>electrodul</a:t>
            </a:r>
            <a:r>
              <a:rPr lang="en-US" sz="1800" dirty="0"/>
              <a:t> </a:t>
            </a:r>
            <a:r>
              <a:rPr lang="ro-RO" sz="1800" dirty="0"/>
              <a:t>G</a:t>
            </a:r>
            <a:r>
              <a:rPr lang="en-US" sz="1800" dirty="0"/>
              <a:t> reduce </a:t>
            </a:r>
            <a:r>
              <a:rPr lang="en-US" sz="1800" dirty="0" err="1"/>
              <a:t>adâncimea</a:t>
            </a:r>
            <a:r>
              <a:rPr lang="en-US" sz="1800" dirty="0"/>
              <a:t> </a:t>
            </a:r>
            <a:r>
              <a:rPr lang="en-US" sz="1800" dirty="0" err="1"/>
              <a:t>efectivă</a:t>
            </a:r>
            <a:r>
              <a:rPr lang="en-US" sz="1800" dirty="0"/>
              <a:t> a </a:t>
            </a:r>
            <a:r>
              <a:rPr lang="en-US" sz="1800" dirty="0" err="1"/>
              <a:t>canalului</a:t>
            </a:r>
            <a:r>
              <a:rPr lang="en-US" sz="1800" dirty="0"/>
              <a:t>, b(x), </a:t>
            </a:r>
            <a:r>
              <a:rPr lang="en-US" sz="1800" dirty="0" err="1"/>
              <a:t>și</a:t>
            </a:r>
            <a:r>
              <a:rPr lang="en-US" sz="1800" dirty="0"/>
              <a:t>, </a:t>
            </a:r>
            <a:r>
              <a:rPr lang="en-US" sz="1800" dirty="0" err="1"/>
              <a:t>prin</a:t>
            </a:r>
            <a:r>
              <a:rPr lang="en-US" sz="1800" dirty="0"/>
              <a:t> </a:t>
            </a:r>
            <a:r>
              <a:rPr lang="en-US" sz="1800" dirty="0" err="1"/>
              <a:t>urmare</a:t>
            </a:r>
            <a:r>
              <a:rPr lang="en-US" sz="1800" dirty="0"/>
              <a:t>, </a:t>
            </a:r>
            <a:r>
              <a:rPr lang="en-US" sz="1800" dirty="0" err="1"/>
              <a:t>crește</a:t>
            </a:r>
            <a:r>
              <a:rPr lang="en-US" sz="1800" dirty="0"/>
              <a:t> </a:t>
            </a:r>
            <a:r>
              <a:rPr lang="en-US" sz="1800" dirty="0" err="1"/>
              <a:t>rezistența</a:t>
            </a:r>
            <a:r>
              <a:rPr lang="en-US" sz="1800" dirty="0"/>
              <a:t> la </a:t>
            </a:r>
            <a:r>
              <a:rPr lang="en-US" sz="1800" dirty="0" err="1"/>
              <a:t>curgerea</a:t>
            </a:r>
            <a:r>
              <a:rPr lang="en-US" sz="1800" dirty="0"/>
              <a:t> </a:t>
            </a:r>
            <a:r>
              <a:rPr lang="en-US" sz="1800" dirty="0" err="1"/>
              <a:t>curentului</a:t>
            </a:r>
            <a:r>
              <a:rPr lang="en-US" sz="1800" dirty="0"/>
              <a:t> </a:t>
            </a:r>
            <a:r>
              <a:rPr lang="ro-RO" sz="1800" dirty="0"/>
              <a:t>S-D</a:t>
            </a:r>
            <a:r>
              <a:rPr lang="en-US" sz="1800" dirty="0"/>
              <a:t>.</a:t>
            </a:r>
            <a:r>
              <a:rPr lang="ro-RO" sz="1800" dirty="0"/>
              <a:t> </a:t>
            </a:r>
            <a:r>
              <a:rPr lang="en-US" sz="1800" dirty="0" err="1"/>
              <a:t>Adâncimea</a:t>
            </a:r>
            <a:r>
              <a:rPr lang="en-US" sz="1800" dirty="0"/>
              <a:t> </a:t>
            </a:r>
            <a:r>
              <a:rPr lang="en-US" sz="1800" dirty="0" err="1"/>
              <a:t>regiunii</a:t>
            </a:r>
            <a:r>
              <a:rPr lang="en-US" sz="1800" dirty="0"/>
              <a:t> de </a:t>
            </a:r>
            <a:r>
              <a:rPr lang="en-US" sz="1800" dirty="0" err="1"/>
              <a:t>epuizare</a:t>
            </a:r>
            <a:r>
              <a:rPr lang="en-US" sz="1800" dirty="0"/>
              <a:t> </a:t>
            </a:r>
            <a:r>
              <a:rPr lang="en-US" sz="1800" dirty="0" err="1"/>
              <a:t>depinde</a:t>
            </a:r>
            <a:r>
              <a:rPr lang="en-US" sz="1800" dirty="0"/>
              <a:t> de </a:t>
            </a:r>
            <a:r>
              <a:rPr lang="en-US" sz="1800" dirty="0" err="1"/>
              <a:t>căderea</a:t>
            </a:r>
            <a:r>
              <a:rPr lang="en-US" sz="1800" dirty="0"/>
              <a:t> de </a:t>
            </a:r>
            <a:r>
              <a:rPr lang="en-US" sz="1800" dirty="0" err="1"/>
              <a:t>tensiune</a:t>
            </a:r>
            <a:r>
              <a:rPr lang="en-US" sz="1800" dirty="0"/>
              <a:t> pe </a:t>
            </a:r>
            <a:r>
              <a:rPr lang="en-US" sz="1800" dirty="0" err="1"/>
              <a:t>joncțiunea</a:t>
            </a:r>
            <a:r>
              <a:rPr lang="en-US" sz="1800" dirty="0"/>
              <a:t> Schottky.</a:t>
            </a:r>
            <a:r>
              <a:rPr lang="ro-RO" sz="1800" dirty="0"/>
              <a:t> </a:t>
            </a:r>
            <a:r>
              <a:rPr lang="en-US" sz="1800" dirty="0"/>
              <a:t>Deoarece </a:t>
            </a:r>
            <a:r>
              <a:rPr lang="en-US" sz="1800" dirty="0" err="1"/>
              <a:t>curentul</a:t>
            </a:r>
            <a:r>
              <a:rPr lang="en-US" sz="1800" dirty="0"/>
              <a:t> care </a:t>
            </a:r>
            <a:r>
              <a:rPr lang="en-US" sz="1800" dirty="0" err="1"/>
              <a:t>curge</a:t>
            </a:r>
            <a:r>
              <a:rPr lang="en-US" sz="1800" dirty="0"/>
              <a:t> </a:t>
            </a:r>
            <a:r>
              <a:rPr lang="en-US" sz="1800" dirty="0" err="1"/>
              <a:t>prin</a:t>
            </a:r>
            <a:r>
              <a:rPr lang="en-US" sz="1800" dirty="0"/>
              <a:t> canal este </a:t>
            </a:r>
            <a:r>
              <a:rPr lang="en-US" sz="1800" dirty="0" err="1"/>
              <a:t>echivalent</a:t>
            </a:r>
            <a:r>
              <a:rPr lang="en-US" sz="1800" dirty="0"/>
              <a:t> cu un flux de </a:t>
            </a:r>
            <a:r>
              <a:rPr lang="en-US" sz="1800" dirty="0" err="1"/>
              <a:t>curent</a:t>
            </a:r>
            <a:r>
              <a:rPr lang="en-US" sz="1800" dirty="0"/>
              <a:t> </a:t>
            </a:r>
            <a:r>
              <a:rPr lang="en-US" sz="1800" dirty="0" err="1"/>
              <a:t>printr</a:t>
            </a:r>
            <a:r>
              <a:rPr lang="en-US" sz="1800" dirty="0"/>
              <a:t>-un </a:t>
            </a:r>
            <a:r>
              <a:rPr lang="en-US" sz="1800" dirty="0" err="1"/>
              <a:t>rezistor</a:t>
            </a:r>
            <a:r>
              <a:rPr lang="en-US" sz="1800" dirty="0"/>
              <a:t> </a:t>
            </a:r>
            <a:r>
              <a:rPr lang="en-US" sz="1800" dirty="0" err="1"/>
              <a:t>distribuit</a:t>
            </a:r>
            <a:r>
              <a:rPr lang="en-US" sz="1800" dirty="0"/>
              <a:t>, </a:t>
            </a:r>
            <a:r>
              <a:rPr lang="en-US" sz="1800" dirty="0" err="1"/>
              <a:t>există</a:t>
            </a:r>
            <a:r>
              <a:rPr lang="en-US" sz="1800" dirty="0"/>
              <a:t> o </a:t>
            </a:r>
            <a:r>
              <a:rPr lang="en-US" sz="1800" dirty="0" err="1"/>
              <a:t>cădere</a:t>
            </a:r>
            <a:r>
              <a:rPr lang="en-US" sz="1800" dirty="0"/>
              <a:t> de </a:t>
            </a:r>
            <a:r>
              <a:rPr lang="en-US" sz="1800" dirty="0" err="1"/>
              <a:t>tensiune</a:t>
            </a:r>
            <a:r>
              <a:rPr lang="en-US" sz="1800" dirty="0"/>
              <a:t> </a:t>
            </a:r>
            <a:r>
              <a:rPr lang="en-US" sz="1800" dirty="0" err="1"/>
              <a:t>mai</a:t>
            </a:r>
            <a:r>
              <a:rPr lang="en-US" sz="1800" dirty="0"/>
              <a:t> mare pe </a:t>
            </a:r>
            <a:r>
              <a:rPr lang="en-US" sz="1800" dirty="0" err="1"/>
              <a:t>capătul</a:t>
            </a:r>
            <a:r>
              <a:rPr lang="en-US" sz="1800" dirty="0"/>
              <a:t> </a:t>
            </a:r>
            <a:r>
              <a:rPr lang="ro-RO" sz="1800" dirty="0"/>
              <a:t>D</a:t>
            </a:r>
            <a:r>
              <a:rPr lang="en-US" sz="1800" dirty="0"/>
              <a:t> </a:t>
            </a:r>
            <a:r>
              <a:rPr lang="en-US" sz="1800" dirty="0" err="1"/>
              <a:t>canalului</a:t>
            </a:r>
            <a:r>
              <a:rPr lang="en-US" sz="1800" dirty="0"/>
              <a:t> </a:t>
            </a:r>
            <a:r>
              <a:rPr lang="en-US" sz="1800" dirty="0" err="1"/>
              <a:t>decât</a:t>
            </a:r>
            <a:r>
              <a:rPr lang="en-US" sz="1800" dirty="0"/>
              <a:t> la </a:t>
            </a:r>
            <a:r>
              <a:rPr lang="en-US" sz="1800" dirty="0" err="1"/>
              <a:t>capătul</a:t>
            </a:r>
            <a:r>
              <a:rPr lang="en-US" sz="1800" dirty="0"/>
              <a:t> </a:t>
            </a:r>
            <a:r>
              <a:rPr lang="ro-RO" sz="1800" dirty="0"/>
              <a:t>S</a:t>
            </a:r>
            <a:r>
              <a:rPr lang="en-US" sz="1800" dirty="0"/>
              <a:t>.</a:t>
            </a:r>
            <a:r>
              <a:rPr lang="ro-RO" sz="1800" dirty="0"/>
              <a:t> C</a:t>
            </a:r>
            <a:r>
              <a:rPr lang="en-US" sz="1800" dirty="0"/>
              <a:t>a </a:t>
            </a:r>
            <a:r>
              <a:rPr lang="en-US" sz="1800" dirty="0" err="1"/>
              <a:t>rezultat</a:t>
            </a:r>
            <a:r>
              <a:rPr lang="ro-RO" sz="1800" dirty="0"/>
              <a:t>,</a:t>
            </a:r>
            <a:r>
              <a:rPr lang="en-US" sz="1800" dirty="0"/>
              <a:t> o </a:t>
            </a:r>
            <a:r>
              <a:rPr lang="en-US" sz="1800" dirty="0" err="1"/>
              <a:t>adâncime</a:t>
            </a:r>
            <a:r>
              <a:rPr lang="en-US" sz="1800" dirty="0"/>
              <a:t> a </a:t>
            </a:r>
            <a:r>
              <a:rPr lang="en-US" sz="1800" dirty="0" err="1"/>
              <a:t>regiunii</a:t>
            </a:r>
            <a:r>
              <a:rPr lang="en-US" sz="1800" dirty="0"/>
              <a:t> de </a:t>
            </a:r>
            <a:r>
              <a:rPr lang="en-US" sz="1800" dirty="0" err="1"/>
              <a:t>epuizare</a:t>
            </a:r>
            <a:r>
              <a:rPr lang="en-US" sz="1800" dirty="0"/>
              <a:t> </a:t>
            </a:r>
            <a:r>
              <a:rPr lang="en-US" sz="1800" dirty="0" err="1"/>
              <a:t>mai</a:t>
            </a:r>
            <a:r>
              <a:rPr lang="en-US" sz="1800" dirty="0"/>
              <a:t> mare pe </a:t>
            </a:r>
            <a:r>
              <a:rPr lang="en-US" sz="1800" dirty="0" err="1"/>
              <a:t>partea</a:t>
            </a:r>
            <a:r>
              <a:rPr lang="en-US" sz="1800" dirty="0"/>
              <a:t> </a:t>
            </a:r>
            <a:r>
              <a:rPr lang="ro-RO" sz="1800" dirty="0"/>
              <a:t>D</a:t>
            </a:r>
            <a:r>
              <a:rPr lang="en-US" sz="1800" dirty="0"/>
              <a:t> </a:t>
            </a:r>
            <a:r>
              <a:rPr lang="en-US" sz="1800" dirty="0" err="1"/>
              <a:t>canalului</a:t>
            </a:r>
            <a:r>
              <a:rPr lang="en-US" sz="1800" dirty="0"/>
              <a:t>. </a:t>
            </a:r>
            <a:r>
              <a:rPr lang="en-US" sz="1800" dirty="0" err="1"/>
              <a:t>Adâncimea</a:t>
            </a:r>
            <a:r>
              <a:rPr lang="en-US" sz="1800" dirty="0"/>
              <a:t> </a:t>
            </a:r>
            <a:r>
              <a:rPr lang="en-US" sz="1800" dirty="0" err="1"/>
              <a:t>neuniformă</a:t>
            </a:r>
            <a:r>
              <a:rPr lang="en-US" sz="1800" dirty="0"/>
              <a:t> a </a:t>
            </a:r>
            <a:r>
              <a:rPr lang="en-US" sz="1800" dirty="0" err="1"/>
              <a:t>canalului</a:t>
            </a:r>
            <a:r>
              <a:rPr lang="en-US" sz="1800" dirty="0"/>
              <a:t> are </a:t>
            </a:r>
            <a:r>
              <a:rPr lang="en-US" sz="1800" dirty="0" err="1"/>
              <a:t>două</a:t>
            </a:r>
            <a:r>
              <a:rPr lang="en-US" sz="1800" dirty="0"/>
              <a:t> </a:t>
            </a:r>
            <a:r>
              <a:rPr lang="en-US" sz="1800" dirty="0" err="1"/>
              <a:t>efecte</a:t>
            </a:r>
            <a:r>
              <a:rPr lang="en-US" sz="1800" dirty="0"/>
              <a:t> </a:t>
            </a:r>
            <a:r>
              <a:rPr lang="en-US" sz="1800" dirty="0" err="1"/>
              <a:t>asupra</a:t>
            </a:r>
            <a:r>
              <a:rPr lang="ro-RO" sz="1800" dirty="0"/>
              <a:t> </a:t>
            </a:r>
            <a:r>
              <a:rPr lang="en-US" sz="1800" dirty="0" err="1"/>
              <a:t>funcționării</a:t>
            </a:r>
            <a:r>
              <a:rPr lang="en-US" sz="1800" dirty="0"/>
              <a:t> </a:t>
            </a:r>
            <a:r>
              <a:rPr lang="ro-RO" sz="1800" dirty="0"/>
              <a:t>MESFET: </a:t>
            </a:r>
          </a:p>
          <a:p>
            <a:pPr marL="0" indent="0" algn="just">
              <a:buNone/>
            </a:pPr>
            <a:r>
              <a:rPr lang="ro-RO" sz="1800" dirty="0"/>
              <a:t>(a) </a:t>
            </a:r>
            <a:r>
              <a:rPr lang="en-US" sz="1800" i="1" dirty="0" err="1"/>
              <a:t>există</a:t>
            </a:r>
            <a:r>
              <a:rPr lang="en-US" sz="1800" i="1" dirty="0"/>
              <a:t> </a:t>
            </a:r>
            <a:r>
              <a:rPr lang="en-US" sz="1800" i="1" dirty="0" err="1">
                <a:solidFill>
                  <a:srgbClr val="FF0000"/>
                </a:solidFill>
              </a:rPr>
              <a:t>acumulare</a:t>
            </a:r>
            <a:r>
              <a:rPr lang="en-US" sz="1800" i="1" dirty="0">
                <a:solidFill>
                  <a:srgbClr val="FF0000"/>
                </a:solidFill>
              </a:rPr>
              <a:t> de </a:t>
            </a:r>
            <a:r>
              <a:rPr lang="en-US" sz="1800" i="1" dirty="0" err="1">
                <a:solidFill>
                  <a:srgbClr val="FF0000"/>
                </a:solidFill>
              </a:rPr>
              <a:t>electroni</a:t>
            </a:r>
            <a:r>
              <a:rPr lang="en-US" sz="1800" i="1" dirty="0">
                <a:solidFill>
                  <a:srgbClr val="FF0000"/>
                </a:solidFill>
              </a:rPr>
              <a:t> </a:t>
            </a:r>
            <a:r>
              <a:rPr lang="en-US" sz="1800" i="1" dirty="0"/>
              <a:t>pe</a:t>
            </a:r>
            <a:r>
              <a:rPr lang="ro-RO" sz="1800" i="1" dirty="0"/>
              <a:t> </a:t>
            </a:r>
            <a:r>
              <a:rPr lang="en-US" sz="1800" i="1" dirty="0" err="1"/>
              <a:t>partea</a:t>
            </a:r>
            <a:r>
              <a:rPr lang="en-US" sz="1800" i="1" dirty="0"/>
              <a:t> </a:t>
            </a:r>
            <a:r>
              <a:rPr lang="ro-RO" sz="1800" i="1" dirty="0"/>
              <a:t>S</a:t>
            </a:r>
            <a:r>
              <a:rPr lang="en-US" sz="1800" i="1" dirty="0"/>
              <a:t> </a:t>
            </a:r>
            <a:r>
              <a:rPr lang="en-US" sz="1800" i="1" dirty="0" err="1"/>
              <a:t>și</a:t>
            </a:r>
            <a:r>
              <a:rPr lang="en-US" sz="1800" i="1" dirty="0"/>
              <a:t> o </a:t>
            </a:r>
            <a:r>
              <a:rPr lang="en-US" sz="1800" i="1" dirty="0" err="1">
                <a:solidFill>
                  <a:srgbClr val="FF0000"/>
                </a:solidFill>
              </a:rPr>
              <a:t>epuizare</a:t>
            </a:r>
            <a:r>
              <a:rPr lang="en-US" sz="1800" i="1" dirty="0">
                <a:solidFill>
                  <a:srgbClr val="FF0000"/>
                </a:solidFill>
              </a:rPr>
              <a:t> de </a:t>
            </a:r>
            <a:r>
              <a:rPr lang="en-US" sz="1800" i="1" dirty="0" err="1">
                <a:solidFill>
                  <a:srgbClr val="FF0000"/>
                </a:solidFill>
              </a:rPr>
              <a:t>electroni</a:t>
            </a:r>
            <a:r>
              <a:rPr lang="en-US" sz="1800" i="1" dirty="0"/>
              <a:t> pe</a:t>
            </a:r>
            <a:r>
              <a:rPr lang="ro-RO" sz="1800" i="1" dirty="0"/>
              <a:t> </a:t>
            </a:r>
            <a:r>
              <a:rPr lang="en-US" sz="1800" i="1" dirty="0" err="1"/>
              <a:t>partea</a:t>
            </a:r>
            <a:r>
              <a:rPr lang="en-US" sz="1800" i="1" dirty="0"/>
              <a:t> </a:t>
            </a:r>
            <a:r>
              <a:rPr lang="ro-RO" sz="1800" i="1" dirty="0"/>
              <a:t>D</a:t>
            </a:r>
            <a:r>
              <a:rPr lang="en-US" sz="1800" i="1" dirty="0"/>
              <a:t> </a:t>
            </a:r>
            <a:r>
              <a:rPr lang="en-US" sz="1800" i="1" dirty="0" err="1"/>
              <a:t>regiunii</a:t>
            </a:r>
            <a:r>
              <a:rPr lang="en-US" sz="1800" i="1" dirty="0"/>
              <a:t> de </a:t>
            </a:r>
            <a:r>
              <a:rPr lang="en-US" sz="1800" i="1" dirty="0" err="1"/>
              <a:t>epuizare</a:t>
            </a:r>
            <a:r>
              <a:rPr lang="en-US" sz="1800" i="1" dirty="0"/>
              <a:t>.</a:t>
            </a:r>
            <a:r>
              <a:rPr lang="ro-RO" sz="1800" i="1" dirty="0"/>
              <a:t> </a:t>
            </a:r>
            <a:r>
              <a:rPr lang="en-US" sz="1800" i="1" dirty="0" err="1"/>
              <a:t>Acest</a:t>
            </a:r>
            <a:r>
              <a:rPr lang="en-US" sz="1800" i="1" dirty="0"/>
              <a:t> </a:t>
            </a:r>
            <a:r>
              <a:rPr lang="en-US" sz="1800" i="1" dirty="0" err="1"/>
              <a:t>dipol</a:t>
            </a:r>
            <a:r>
              <a:rPr lang="en-US" sz="1800" i="1" dirty="0"/>
              <a:t> de </a:t>
            </a:r>
            <a:r>
              <a:rPr lang="en-US" sz="1800" i="1" dirty="0" err="1"/>
              <a:t>sarcină</a:t>
            </a:r>
            <a:r>
              <a:rPr lang="en-US" sz="1800" i="1" dirty="0"/>
              <a:t> </a:t>
            </a:r>
            <a:r>
              <a:rPr lang="en-US" sz="1800" i="1" dirty="0" err="1"/>
              <a:t>creează</a:t>
            </a:r>
            <a:r>
              <a:rPr lang="en-US" sz="1800" i="1" dirty="0"/>
              <a:t> o capacitate de feedback </a:t>
            </a:r>
            <a:r>
              <a:rPr lang="ro-RO" sz="1800" i="1" dirty="0"/>
              <a:t>(</a:t>
            </a:r>
            <a:r>
              <a:rPr lang="en-US" sz="1800" i="1" dirty="0" err="1"/>
              <a:t>numită</a:t>
            </a:r>
            <a:r>
              <a:rPr lang="en-US" sz="1800" i="1" dirty="0"/>
              <a:t> C</a:t>
            </a:r>
            <a:r>
              <a:rPr lang="en-US" sz="1200" i="1" dirty="0"/>
              <a:t>DC</a:t>
            </a:r>
            <a:r>
              <a:rPr lang="ro-RO" sz="1800" i="1" dirty="0"/>
              <a:t>) </a:t>
            </a:r>
            <a:r>
              <a:rPr lang="en-US" sz="1800" i="1" dirty="0" err="1"/>
              <a:t>între</a:t>
            </a:r>
            <a:r>
              <a:rPr lang="en-US" sz="1800" i="1" dirty="0"/>
              <a:t> </a:t>
            </a:r>
            <a:r>
              <a:rPr lang="ro-RO" sz="1800" i="1" dirty="0"/>
              <a:t>D </a:t>
            </a:r>
            <a:r>
              <a:rPr lang="en-US" sz="1800" i="1" dirty="0" err="1"/>
              <a:t>și</a:t>
            </a:r>
            <a:r>
              <a:rPr lang="en-US" sz="1800" i="1" dirty="0"/>
              <a:t> canal</a:t>
            </a:r>
            <a:r>
              <a:rPr lang="ro-RO" sz="1800" i="1" dirty="0"/>
              <a:t>.</a:t>
            </a:r>
          </a:p>
          <a:p>
            <a:pPr marL="0" indent="0" algn="just">
              <a:buNone/>
            </a:pPr>
            <a:r>
              <a:rPr lang="ro-RO" sz="1800" dirty="0"/>
              <a:t>(b</a:t>
            </a:r>
            <a:r>
              <a:rPr lang="ro-RO" sz="1800" i="1" dirty="0"/>
              <a:t>) </a:t>
            </a:r>
            <a:r>
              <a:rPr lang="en-US" sz="1800" i="1" dirty="0"/>
              <a:t>în </a:t>
            </a:r>
            <a:r>
              <a:rPr lang="en-US" sz="1800" i="1" dirty="0" err="1"/>
              <a:t>cazul</a:t>
            </a:r>
            <a:r>
              <a:rPr lang="en-US" sz="1800" i="1" dirty="0"/>
              <a:t> </a:t>
            </a:r>
            <a:r>
              <a:rPr lang="en-US" sz="1800" i="1" dirty="0" err="1"/>
              <a:t>câmpului</a:t>
            </a:r>
            <a:r>
              <a:rPr lang="en-US" sz="1800" i="1" dirty="0"/>
              <a:t> electric </a:t>
            </a:r>
            <a:r>
              <a:rPr lang="en-US" sz="1800" i="1" dirty="0" err="1"/>
              <a:t>datorat</a:t>
            </a:r>
            <a:r>
              <a:rPr lang="en-US" sz="1800" i="1" dirty="0"/>
              <a:t> </a:t>
            </a:r>
            <a:r>
              <a:rPr lang="en-US" sz="1800" i="1" dirty="0" err="1"/>
              <a:t>dipolului</a:t>
            </a:r>
            <a:r>
              <a:rPr lang="en-US" sz="1800" i="1" dirty="0"/>
              <a:t>, </a:t>
            </a:r>
            <a:r>
              <a:rPr lang="en-US" sz="1800" i="1" dirty="0" err="1"/>
              <a:t>acesta</a:t>
            </a:r>
            <a:r>
              <a:rPr lang="en-US" sz="1800" i="1" dirty="0"/>
              <a:t> se </a:t>
            </a:r>
            <a:r>
              <a:rPr lang="en-US" sz="1800" i="1" dirty="0" err="1"/>
              <a:t>adună</a:t>
            </a:r>
            <a:r>
              <a:rPr lang="en-US" sz="1800" i="1" dirty="0"/>
              <a:t> la </a:t>
            </a:r>
            <a:r>
              <a:rPr lang="en-US" sz="1800" i="1" dirty="0" err="1"/>
              <a:t>câmpul</a:t>
            </a:r>
            <a:r>
              <a:rPr lang="en-US" sz="1800" i="1" dirty="0"/>
              <a:t> electric </a:t>
            </a:r>
            <a:r>
              <a:rPr lang="en-US" sz="1800" i="1" dirty="0" err="1"/>
              <a:t>aplicat</a:t>
            </a:r>
            <a:r>
              <a:rPr lang="en-US" sz="1800" i="1" dirty="0"/>
              <a:t>, </a:t>
            </a:r>
            <a:r>
              <a:rPr lang="en-US" sz="1800" i="1" dirty="0" err="1">
                <a:solidFill>
                  <a:srgbClr val="FF0000"/>
                </a:solidFill>
              </a:rPr>
              <a:t>determinând</a:t>
            </a:r>
            <a:r>
              <a:rPr lang="en-US" sz="1800" i="1" dirty="0">
                <a:solidFill>
                  <a:srgbClr val="FF0000"/>
                </a:solidFill>
              </a:rPr>
              <a:t> </a:t>
            </a:r>
            <a:r>
              <a:rPr lang="en-US" sz="1800" i="1" dirty="0" err="1">
                <a:solidFill>
                  <a:srgbClr val="FF0000"/>
                </a:solidFill>
              </a:rPr>
              <a:t>apariția</a:t>
            </a:r>
            <a:r>
              <a:rPr lang="en-US" sz="1800" i="1" dirty="0">
                <a:solidFill>
                  <a:srgbClr val="FF0000"/>
                </a:solidFill>
              </a:rPr>
              <a:t> </a:t>
            </a:r>
            <a:r>
              <a:rPr lang="en-US" sz="1800" i="1" dirty="0" err="1">
                <a:solidFill>
                  <a:srgbClr val="FF0000"/>
                </a:solidFill>
              </a:rPr>
              <a:t>condițiilor</a:t>
            </a:r>
            <a:r>
              <a:rPr lang="en-US" sz="1800" i="1" dirty="0">
                <a:solidFill>
                  <a:srgbClr val="FF0000"/>
                </a:solidFill>
              </a:rPr>
              <a:t> de </a:t>
            </a:r>
            <a:r>
              <a:rPr lang="en-US" sz="1800" i="1" dirty="0" err="1">
                <a:solidFill>
                  <a:srgbClr val="FF0000"/>
                </a:solidFill>
              </a:rPr>
              <a:t>saturație</a:t>
            </a:r>
            <a:r>
              <a:rPr lang="en-US" sz="1800" i="1" dirty="0">
                <a:solidFill>
                  <a:srgbClr val="FF0000"/>
                </a:solidFill>
              </a:rPr>
              <a:t> la o V</a:t>
            </a:r>
            <a:r>
              <a:rPr lang="en-US" sz="1200" i="1" dirty="0">
                <a:solidFill>
                  <a:srgbClr val="FF0000"/>
                </a:solidFill>
              </a:rPr>
              <a:t>D</a:t>
            </a:r>
            <a:r>
              <a:rPr lang="en-US" sz="1800" i="1" dirty="0">
                <a:solidFill>
                  <a:srgbClr val="FF0000"/>
                </a:solidFill>
              </a:rPr>
              <a:t> </a:t>
            </a:r>
            <a:r>
              <a:rPr lang="en-US" sz="1800" i="1" dirty="0" err="1">
                <a:solidFill>
                  <a:srgbClr val="FF0000"/>
                </a:solidFill>
              </a:rPr>
              <a:t>mai</a:t>
            </a:r>
            <a:r>
              <a:rPr lang="en-US" sz="1800" i="1" dirty="0">
                <a:solidFill>
                  <a:srgbClr val="FF0000"/>
                </a:solidFill>
              </a:rPr>
              <a:t> </a:t>
            </a:r>
            <a:r>
              <a:rPr lang="en-US" sz="1800" i="1" dirty="0" err="1">
                <a:solidFill>
                  <a:srgbClr val="FF0000"/>
                </a:solidFill>
              </a:rPr>
              <a:t>mică</a:t>
            </a:r>
            <a:r>
              <a:rPr lang="en-US" sz="1800" i="1" dirty="0">
                <a:solidFill>
                  <a:srgbClr val="FF0000"/>
                </a:solidFill>
              </a:rPr>
              <a:t>.</a:t>
            </a:r>
          </a:p>
        </p:txBody>
      </p:sp>
      <p:sp>
        <p:nvSpPr>
          <p:cNvPr id="4" name="Date Placeholder 3">
            <a:extLst>
              <a:ext uri="{FF2B5EF4-FFF2-40B4-BE49-F238E27FC236}">
                <a16:creationId xmlns:a16="http://schemas.microsoft.com/office/drawing/2014/main" id="{D6FE2007-6372-715F-7C2D-80382CED0CF1}"/>
              </a:ext>
            </a:extLst>
          </p:cNvPr>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5" name="Footer Placeholder 4">
            <a:extLst>
              <a:ext uri="{FF2B5EF4-FFF2-40B4-BE49-F238E27FC236}">
                <a16:creationId xmlns:a16="http://schemas.microsoft.com/office/drawing/2014/main" id="{EA08538E-520D-DD06-C8F7-4FA739CA9FCD}"/>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230C8955-5A88-2218-DC2A-4BB4BC93FAED}"/>
              </a:ext>
            </a:extLst>
          </p:cNvPr>
          <p:cNvSpPr>
            <a:spLocks noGrp="1"/>
          </p:cNvSpPr>
          <p:nvPr>
            <p:ph type="sldNum" sz="quarter" idx="12"/>
          </p:nvPr>
        </p:nvSpPr>
        <p:spPr/>
        <p:txBody>
          <a:bodyPr/>
          <a:lstStyle/>
          <a:p>
            <a:pPr>
              <a:defRPr/>
            </a:pPr>
            <a:fld id="{6A376BE1-B17D-4FFF-B224-99B21EC59678}" type="slidenum">
              <a:rPr lang="zh-CN" altLang="en-US" smtClean="0"/>
              <a:pPr>
                <a:defRPr/>
              </a:pPr>
              <a:t>20</a:t>
            </a:fld>
            <a:endParaRPr lang="en-US" altLang="zh-CN"/>
          </a:p>
        </p:txBody>
      </p:sp>
      <p:pic>
        <p:nvPicPr>
          <p:cNvPr id="10" name="Picture 9">
            <a:extLst>
              <a:ext uri="{FF2B5EF4-FFF2-40B4-BE49-F238E27FC236}">
                <a16:creationId xmlns:a16="http://schemas.microsoft.com/office/drawing/2014/main" id="{BC018433-D419-A9C0-CEB5-72951D39ACE1}"/>
              </a:ext>
            </a:extLst>
          </p:cNvPr>
          <p:cNvPicPr>
            <a:picLocks noChangeAspect="1"/>
          </p:cNvPicPr>
          <p:nvPr/>
        </p:nvPicPr>
        <p:blipFill>
          <a:blip r:embed="rId2"/>
          <a:stretch>
            <a:fillRect/>
          </a:stretch>
        </p:blipFill>
        <p:spPr>
          <a:xfrm>
            <a:off x="5928133" y="1248683"/>
            <a:ext cx="3047183" cy="1290864"/>
          </a:xfrm>
          <a:prstGeom prst="rect">
            <a:avLst/>
          </a:prstGeom>
        </p:spPr>
      </p:pic>
      <p:pic>
        <p:nvPicPr>
          <p:cNvPr id="12" name="Picture 11">
            <a:extLst>
              <a:ext uri="{FF2B5EF4-FFF2-40B4-BE49-F238E27FC236}">
                <a16:creationId xmlns:a16="http://schemas.microsoft.com/office/drawing/2014/main" id="{7316183E-E29C-2E45-1890-A522B03DF94A}"/>
              </a:ext>
            </a:extLst>
          </p:cNvPr>
          <p:cNvPicPr>
            <a:picLocks noChangeAspect="1"/>
          </p:cNvPicPr>
          <p:nvPr/>
        </p:nvPicPr>
        <p:blipFill>
          <a:blip r:embed="rId3"/>
          <a:stretch>
            <a:fillRect/>
          </a:stretch>
        </p:blipFill>
        <p:spPr>
          <a:xfrm>
            <a:off x="5984669" y="3519754"/>
            <a:ext cx="2934109" cy="1343212"/>
          </a:xfrm>
          <a:prstGeom prst="rect">
            <a:avLst/>
          </a:prstGeom>
        </p:spPr>
      </p:pic>
    </p:spTree>
    <p:extLst>
      <p:ext uri="{BB962C8B-B14F-4D97-AF65-F5344CB8AC3E}">
        <p14:creationId xmlns:p14="http://schemas.microsoft.com/office/powerpoint/2010/main" val="440084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86582-87A3-B28F-5395-BACDFABA81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998E885-4EF7-D268-253D-A609A3160D3F}"/>
              </a:ext>
            </a:extLst>
          </p:cNvPr>
          <p:cNvSpPr>
            <a:spLocks noGrp="1"/>
          </p:cNvSpPr>
          <p:nvPr>
            <p:ph idx="1"/>
          </p:nvPr>
        </p:nvSpPr>
        <p:spPr>
          <a:xfrm>
            <a:off x="181768" y="1153634"/>
            <a:ext cx="8780462" cy="4889500"/>
          </a:xfrm>
        </p:spPr>
        <p:txBody>
          <a:bodyPr/>
          <a:lstStyle/>
          <a:p>
            <a:r>
              <a:rPr lang="en-US" sz="1800" dirty="0"/>
              <a:t>Prin </a:t>
            </a:r>
            <a:r>
              <a:rPr lang="en-US" sz="1800" dirty="0" err="1">
                <a:solidFill>
                  <a:srgbClr val="FF0000"/>
                </a:solidFill>
                <a:highlight>
                  <a:srgbClr val="FFFF00"/>
                </a:highlight>
              </a:rPr>
              <a:t>aplicarea</a:t>
            </a:r>
            <a:r>
              <a:rPr lang="en-US" sz="1800" dirty="0">
                <a:solidFill>
                  <a:srgbClr val="FF0000"/>
                </a:solidFill>
                <a:highlight>
                  <a:srgbClr val="FFFF00"/>
                </a:highlight>
              </a:rPr>
              <a:t> </a:t>
            </a:r>
            <a:r>
              <a:rPr lang="en-US" sz="1800" dirty="0" err="1">
                <a:solidFill>
                  <a:srgbClr val="FF0000"/>
                </a:solidFill>
                <a:highlight>
                  <a:srgbClr val="FFFF00"/>
                </a:highlight>
              </a:rPr>
              <a:t>unei</a:t>
            </a:r>
            <a:r>
              <a:rPr lang="en-US" sz="1800" dirty="0">
                <a:solidFill>
                  <a:srgbClr val="FF0000"/>
                </a:solidFill>
                <a:highlight>
                  <a:srgbClr val="FFFF00"/>
                </a:highlight>
              </a:rPr>
              <a:t> </a:t>
            </a:r>
            <a:r>
              <a:rPr lang="en-US" sz="1800" dirty="0" err="1">
                <a:solidFill>
                  <a:srgbClr val="FF0000"/>
                </a:solidFill>
                <a:highlight>
                  <a:srgbClr val="FFFF00"/>
                </a:highlight>
              </a:rPr>
              <a:t>polarizări</a:t>
            </a:r>
            <a:r>
              <a:rPr lang="en-US" sz="1800" dirty="0">
                <a:solidFill>
                  <a:srgbClr val="FF0000"/>
                </a:solidFill>
                <a:highlight>
                  <a:srgbClr val="FFFF00"/>
                </a:highlight>
              </a:rPr>
              <a:t> </a:t>
            </a:r>
            <a:r>
              <a:rPr lang="en-US" sz="1800" dirty="0"/>
              <a:t>la </a:t>
            </a:r>
            <a:r>
              <a:rPr lang="en-US" sz="1800" dirty="0" err="1"/>
              <a:t>joncțiunea</a:t>
            </a:r>
            <a:r>
              <a:rPr lang="en-US" sz="1800" dirty="0"/>
              <a:t> </a:t>
            </a:r>
            <a:r>
              <a:rPr lang="ro-RO" sz="1800" dirty="0"/>
              <a:t>G</a:t>
            </a:r>
            <a:r>
              <a:rPr lang="en-US" sz="1800" dirty="0"/>
              <a:t>, se </a:t>
            </a:r>
            <a:r>
              <a:rPr lang="en-US" sz="1800" dirty="0" err="1"/>
              <a:t>poate</a:t>
            </a:r>
            <a:r>
              <a:rPr lang="en-US" sz="1800" dirty="0"/>
              <a:t> </a:t>
            </a:r>
            <a:r>
              <a:rPr lang="en-US" sz="1800" dirty="0" err="1"/>
              <a:t>controla</a:t>
            </a:r>
            <a:r>
              <a:rPr lang="en-US" sz="1800" dirty="0"/>
              <a:t> </a:t>
            </a:r>
            <a:r>
              <a:rPr lang="en-US" sz="1800" dirty="0" err="1"/>
              <a:t>adâncimea</a:t>
            </a:r>
            <a:r>
              <a:rPr lang="en-US" sz="1800" dirty="0"/>
              <a:t> de </a:t>
            </a:r>
            <a:r>
              <a:rPr lang="en-US" sz="1800" dirty="0" err="1"/>
              <a:t>epuizare</a:t>
            </a:r>
            <a:r>
              <a:rPr lang="ro-RO" sz="1800" dirty="0"/>
              <a:t> </a:t>
            </a:r>
            <a:r>
              <a:rPr lang="en-US" sz="1800" dirty="0" err="1"/>
              <a:t>și</a:t>
            </a:r>
            <a:r>
              <a:rPr lang="en-US" sz="1800" dirty="0"/>
              <a:t>, </a:t>
            </a:r>
            <a:r>
              <a:rPr lang="en-US" sz="1800" dirty="0" err="1"/>
              <a:t>prin</a:t>
            </a:r>
            <a:r>
              <a:rPr lang="en-US" sz="1800" dirty="0"/>
              <a:t> </a:t>
            </a:r>
            <a:r>
              <a:rPr lang="en-US" sz="1800" dirty="0" err="1"/>
              <a:t>urmare</a:t>
            </a:r>
            <a:r>
              <a:rPr lang="en-US" sz="1800" dirty="0"/>
              <a:t>, </a:t>
            </a:r>
            <a:r>
              <a:rPr lang="en-US" sz="1800" dirty="0" err="1"/>
              <a:t>rezistența</a:t>
            </a:r>
            <a:r>
              <a:rPr lang="en-US" sz="1800" dirty="0"/>
              <a:t> </a:t>
            </a:r>
            <a:r>
              <a:rPr lang="en-US" sz="1800" dirty="0" err="1"/>
              <a:t>fluxului</a:t>
            </a:r>
            <a:r>
              <a:rPr lang="en-US" sz="1800" dirty="0"/>
              <a:t> de </a:t>
            </a:r>
            <a:r>
              <a:rPr lang="en-US" sz="1800" dirty="0" err="1"/>
              <a:t>curent</a:t>
            </a:r>
            <a:r>
              <a:rPr lang="ro-RO" sz="1800" dirty="0"/>
              <a:t> S-D </a:t>
            </a:r>
            <a:r>
              <a:rPr lang="en-US" sz="1800" dirty="0" err="1"/>
              <a:t>și</a:t>
            </a:r>
            <a:r>
              <a:rPr lang="en-US" sz="1800" dirty="0"/>
              <a:t> </a:t>
            </a:r>
            <a:r>
              <a:rPr lang="en-US" sz="1800" dirty="0" err="1"/>
              <a:t>curentul</a:t>
            </a:r>
            <a:r>
              <a:rPr lang="en-US" sz="1800" dirty="0"/>
              <a:t> de </a:t>
            </a:r>
            <a:r>
              <a:rPr lang="en-US" sz="1800" dirty="0" err="1"/>
              <a:t>saturație</a:t>
            </a:r>
            <a:r>
              <a:rPr lang="ro-RO" sz="1800" dirty="0"/>
              <a:t> </a:t>
            </a:r>
            <a:r>
              <a:rPr lang="ro-RO" sz="1800" dirty="0" err="1"/>
              <a:t>Is</a:t>
            </a:r>
            <a:r>
              <a:rPr lang="ro-RO" sz="1800" dirty="0"/>
              <a:t> </a:t>
            </a:r>
            <a:r>
              <a:rPr lang="en-US" sz="1800" dirty="0" err="1"/>
              <a:t>Dacă</a:t>
            </a:r>
            <a:r>
              <a:rPr lang="en-US" sz="1800" dirty="0"/>
              <a:t> se </a:t>
            </a:r>
            <a:r>
              <a:rPr lang="en-US" sz="1800" dirty="0" err="1">
                <a:solidFill>
                  <a:srgbClr val="FF0000"/>
                </a:solidFill>
                <a:highlight>
                  <a:srgbClr val="FFFF00"/>
                </a:highlight>
              </a:rPr>
              <a:t>aplică</a:t>
            </a:r>
            <a:r>
              <a:rPr lang="en-US" sz="1800" dirty="0">
                <a:solidFill>
                  <a:srgbClr val="FF0000"/>
                </a:solidFill>
                <a:highlight>
                  <a:srgbClr val="FFFF00"/>
                </a:highlight>
              </a:rPr>
              <a:t> o </a:t>
            </a:r>
            <a:r>
              <a:rPr lang="en-US" sz="1800" dirty="0" err="1">
                <a:solidFill>
                  <a:srgbClr val="FF0000"/>
                </a:solidFill>
                <a:highlight>
                  <a:srgbClr val="FFFF00"/>
                </a:highlight>
              </a:rPr>
              <a:t>polarizare</a:t>
            </a:r>
            <a:r>
              <a:rPr lang="en-US" sz="1800" dirty="0">
                <a:solidFill>
                  <a:srgbClr val="FF0000"/>
                </a:solidFill>
                <a:highlight>
                  <a:srgbClr val="FFFF00"/>
                </a:highlight>
              </a:rPr>
              <a:t> </a:t>
            </a:r>
            <a:r>
              <a:rPr lang="en-US" sz="1800" dirty="0" err="1">
                <a:solidFill>
                  <a:srgbClr val="FF0000"/>
                </a:solidFill>
                <a:highlight>
                  <a:srgbClr val="FFFF00"/>
                </a:highlight>
              </a:rPr>
              <a:t>negativă</a:t>
            </a:r>
            <a:r>
              <a:rPr lang="en-US" sz="1800" dirty="0">
                <a:solidFill>
                  <a:srgbClr val="FF0000"/>
                </a:solidFill>
                <a:highlight>
                  <a:srgbClr val="FFFF00"/>
                </a:highlight>
              </a:rPr>
              <a:t> </a:t>
            </a:r>
            <a:r>
              <a:rPr lang="en-US" sz="1800" dirty="0"/>
              <a:t>a </a:t>
            </a:r>
            <a:r>
              <a:rPr lang="ro-RO" sz="1800" dirty="0"/>
              <a:t>G</a:t>
            </a:r>
            <a:r>
              <a:rPr lang="en-US" sz="1800" dirty="0"/>
              <a:t> </a:t>
            </a:r>
            <a:r>
              <a:rPr lang="en-US" sz="1800" dirty="0" err="1"/>
              <a:t>suficient</a:t>
            </a:r>
            <a:r>
              <a:rPr lang="en-US" sz="1800" dirty="0"/>
              <a:t> de mare,</a:t>
            </a:r>
            <a:r>
              <a:rPr lang="ro-RO" sz="1800" dirty="0"/>
              <a:t> </a:t>
            </a:r>
            <a:r>
              <a:rPr lang="en-US" sz="1800" dirty="0" err="1">
                <a:solidFill>
                  <a:srgbClr val="FF0000"/>
                </a:solidFill>
              </a:rPr>
              <a:t>adâncimea</a:t>
            </a:r>
            <a:r>
              <a:rPr lang="en-US" sz="1800" dirty="0">
                <a:solidFill>
                  <a:srgbClr val="FF0000"/>
                </a:solidFill>
              </a:rPr>
              <a:t> </a:t>
            </a:r>
            <a:r>
              <a:rPr lang="en-US" sz="1800" dirty="0" err="1">
                <a:solidFill>
                  <a:srgbClr val="FF0000"/>
                </a:solidFill>
              </a:rPr>
              <a:t>regiunii</a:t>
            </a:r>
            <a:r>
              <a:rPr lang="en-US" sz="1800" dirty="0">
                <a:solidFill>
                  <a:srgbClr val="FF0000"/>
                </a:solidFill>
              </a:rPr>
              <a:t> de </a:t>
            </a:r>
            <a:r>
              <a:rPr lang="en-US" sz="1800" dirty="0" err="1">
                <a:solidFill>
                  <a:srgbClr val="FF0000"/>
                </a:solidFill>
              </a:rPr>
              <a:t>epuizare</a:t>
            </a:r>
            <a:r>
              <a:rPr lang="en-US" sz="1800" dirty="0">
                <a:solidFill>
                  <a:srgbClr val="FF0000"/>
                </a:solidFill>
              </a:rPr>
              <a:t> </a:t>
            </a:r>
            <a:r>
              <a:rPr lang="en-US" sz="1800" dirty="0" err="1">
                <a:solidFill>
                  <a:srgbClr val="FF0000"/>
                </a:solidFill>
              </a:rPr>
              <a:t>va</a:t>
            </a:r>
            <a:r>
              <a:rPr lang="en-US" sz="1800" dirty="0">
                <a:solidFill>
                  <a:srgbClr val="FF0000"/>
                </a:solidFill>
              </a:rPr>
              <a:t> fi </a:t>
            </a:r>
            <a:r>
              <a:rPr lang="en-US" sz="1800" dirty="0" err="1">
                <a:solidFill>
                  <a:srgbClr val="FF0000"/>
                </a:solidFill>
              </a:rPr>
              <a:t>egală</a:t>
            </a:r>
            <a:r>
              <a:rPr lang="en-US" sz="1800" dirty="0">
                <a:solidFill>
                  <a:srgbClr val="FF0000"/>
                </a:solidFill>
              </a:rPr>
              <a:t> cu </a:t>
            </a:r>
            <a:r>
              <a:rPr lang="en-US" sz="1800" dirty="0" err="1">
                <a:solidFill>
                  <a:srgbClr val="FF0000"/>
                </a:solidFill>
              </a:rPr>
              <a:t>adâncimea</a:t>
            </a:r>
            <a:r>
              <a:rPr lang="en-US" sz="1800" dirty="0">
                <a:solidFill>
                  <a:srgbClr val="FF0000"/>
                </a:solidFill>
              </a:rPr>
              <a:t> </a:t>
            </a:r>
            <a:r>
              <a:rPr lang="en-US" sz="1800" dirty="0" err="1">
                <a:solidFill>
                  <a:srgbClr val="FF0000"/>
                </a:solidFill>
              </a:rPr>
              <a:t>canalului</a:t>
            </a:r>
            <a:r>
              <a:rPr lang="en-US" sz="1800" dirty="0">
                <a:solidFill>
                  <a:srgbClr val="FF0000"/>
                </a:solidFill>
              </a:rPr>
              <a:t>,</a:t>
            </a:r>
            <a:r>
              <a:rPr lang="ro-RO" sz="1800" dirty="0">
                <a:solidFill>
                  <a:srgbClr val="FF0000"/>
                </a:solidFill>
              </a:rPr>
              <a:t> </a:t>
            </a:r>
            <a:r>
              <a:rPr lang="en-US" sz="1800" dirty="0" err="1">
                <a:solidFill>
                  <a:srgbClr val="FF0000"/>
                </a:solidFill>
              </a:rPr>
              <a:t>sau</a:t>
            </a:r>
            <a:r>
              <a:rPr lang="en-US" sz="1800" dirty="0">
                <a:solidFill>
                  <a:srgbClr val="FF0000"/>
                </a:solidFill>
              </a:rPr>
              <a:t> </a:t>
            </a:r>
            <a:r>
              <a:rPr lang="en-US" sz="1800" dirty="0" err="1">
                <a:solidFill>
                  <a:srgbClr val="FF0000"/>
                </a:solidFill>
              </a:rPr>
              <a:t>canalul</a:t>
            </a:r>
            <a:r>
              <a:rPr lang="en-US" sz="1800" dirty="0">
                <a:solidFill>
                  <a:srgbClr val="FF0000"/>
                </a:solidFill>
              </a:rPr>
              <a:t> </a:t>
            </a:r>
            <a:r>
              <a:rPr lang="en-US" sz="1800" dirty="0" err="1">
                <a:solidFill>
                  <a:srgbClr val="FF0000"/>
                </a:solidFill>
              </a:rPr>
              <a:t>va</a:t>
            </a:r>
            <a:r>
              <a:rPr lang="en-US" sz="1800" dirty="0">
                <a:solidFill>
                  <a:srgbClr val="FF0000"/>
                </a:solidFill>
              </a:rPr>
              <a:t> fi </a:t>
            </a:r>
            <a:r>
              <a:rPr lang="en-US" sz="1800" dirty="0" err="1">
                <a:solidFill>
                  <a:srgbClr val="FF0000"/>
                </a:solidFill>
              </a:rPr>
              <a:t>deconectat</a:t>
            </a:r>
            <a:r>
              <a:rPr lang="en-US" sz="1800" dirty="0"/>
              <a:t>.</a:t>
            </a:r>
            <a:r>
              <a:rPr lang="ro-RO" sz="1800" dirty="0"/>
              <a:t> </a:t>
            </a:r>
            <a:r>
              <a:rPr lang="en-US" sz="1800" dirty="0" err="1"/>
              <a:t>Această</a:t>
            </a:r>
            <a:r>
              <a:rPr lang="en-US" sz="1800" dirty="0"/>
              <a:t> </a:t>
            </a:r>
            <a:r>
              <a:rPr lang="en-US" sz="1800" dirty="0" err="1"/>
              <a:t>polarizare</a:t>
            </a:r>
            <a:r>
              <a:rPr lang="en-US" sz="1800" dirty="0"/>
              <a:t> a </a:t>
            </a:r>
            <a:r>
              <a:rPr lang="ro-RO" sz="1800" dirty="0"/>
              <a:t>G </a:t>
            </a:r>
            <a:r>
              <a:rPr lang="en-US" sz="1800" dirty="0"/>
              <a:t>se </a:t>
            </a:r>
            <a:r>
              <a:rPr lang="en-US" sz="1800" dirty="0" err="1"/>
              <a:t>numește</a:t>
            </a:r>
            <a:r>
              <a:rPr lang="en-US" sz="1800" dirty="0"/>
              <a:t> </a:t>
            </a:r>
            <a:r>
              <a:rPr lang="en-US" sz="1800" dirty="0" err="1"/>
              <a:t>tensiune</a:t>
            </a:r>
            <a:r>
              <a:rPr lang="en-US" sz="1800" dirty="0"/>
              <a:t> de </a:t>
            </a:r>
            <a:r>
              <a:rPr lang="en-US" sz="1800" dirty="0" err="1"/>
              <a:t>deconectare</a:t>
            </a:r>
            <a:r>
              <a:rPr lang="en-US" sz="1800" dirty="0"/>
              <a:t> </a:t>
            </a:r>
            <a:r>
              <a:rPr lang="en-US" sz="1800" dirty="0" err="1"/>
              <a:t>și</a:t>
            </a:r>
            <a:r>
              <a:rPr lang="en-US" sz="1800" dirty="0"/>
              <a:t> este</a:t>
            </a:r>
            <a:r>
              <a:rPr lang="ro-RO" sz="1800" dirty="0"/>
              <a:t> </a:t>
            </a:r>
            <a:r>
              <a:rPr lang="en-US" sz="1800" dirty="0" err="1"/>
              <a:t>dată</a:t>
            </a:r>
            <a:r>
              <a:rPr lang="en-US" sz="1800" dirty="0"/>
              <a:t> de</a:t>
            </a:r>
            <a:endParaRPr lang="ro-RO" sz="1800" dirty="0"/>
          </a:p>
          <a:p>
            <a:endParaRPr lang="ro-RO" sz="1800" dirty="0"/>
          </a:p>
          <a:p>
            <a:r>
              <a:rPr lang="en-US" sz="1800" dirty="0"/>
              <a:t>În </a:t>
            </a:r>
            <a:r>
              <a:rPr lang="en-US" sz="1800" dirty="0" err="1"/>
              <a:t>condiții</a:t>
            </a:r>
            <a:r>
              <a:rPr lang="en-US" sz="1800" dirty="0"/>
              <a:t> de pinch-off, </a:t>
            </a:r>
            <a:r>
              <a:rPr lang="en-US" sz="1800" dirty="0" err="1"/>
              <a:t>curentul</a:t>
            </a:r>
            <a:r>
              <a:rPr lang="en-US" sz="1800" dirty="0"/>
              <a:t> de </a:t>
            </a:r>
            <a:r>
              <a:rPr lang="ro-RO" sz="1800" dirty="0"/>
              <a:t>D</a:t>
            </a:r>
            <a:r>
              <a:rPr lang="en-US" sz="1800" dirty="0"/>
              <a:t> </a:t>
            </a:r>
            <a:r>
              <a:rPr lang="en-US" sz="1800" dirty="0" err="1"/>
              <a:t>scade</a:t>
            </a:r>
            <a:r>
              <a:rPr lang="ro-RO" sz="1800" dirty="0"/>
              <a:t> </a:t>
            </a:r>
            <a:r>
              <a:rPr lang="en-US" sz="1800" dirty="0"/>
              <a:t>la o </a:t>
            </a:r>
            <a:r>
              <a:rPr lang="en-US" sz="1800" dirty="0" err="1"/>
              <a:t>valoare</a:t>
            </a:r>
            <a:r>
              <a:rPr lang="en-US" sz="1800" dirty="0"/>
              <a:t> </a:t>
            </a:r>
            <a:r>
              <a:rPr lang="en-US" sz="1800" dirty="0" err="1"/>
              <a:t>foarte</a:t>
            </a:r>
            <a:r>
              <a:rPr lang="en-US" sz="1800" dirty="0"/>
              <a:t> </a:t>
            </a:r>
            <a:r>
              <a:rPr lang="en-US" sz="1800" dirty="0" err="1"/>
              <a:t>mică</a:t>
            </a:r>
            <a:r>
              <a:rPr lang="en-US" sz="1800" dirty="0"/>
              <a:t>.</a:t>
            </a:r>
            <a:r>
              <a:rPr lang="ro-RO" sz="1800" dirty="0"/>
              <a:t> </a:t>
            </a:r>
            <a:r>
              <a:rPr lang="en-US" sz="1800" dirty="0"/>
              <a:t>Prin </a:t>
            </a:r>
            <a:r>
              <a:rPr lang="en-US" sz="1800" dirty="0" err="1"/>
              <a:t>urmare</a:t>
            </a:r>
            <a:r>
              <a:rPr lang="en-US" sz="1800" dirty="0"/>
              <a:t>, </a:t>
            </a:r>
            <a:r>
              <a:rPr lang="en-US" sz="1800" dirty="0" err="1"/>
              <a:t>tranzistorul</a:t>
            </a:r>
            <a:r>
              <a:rPr lang="en-US" sz="1800" dirty="0"/>
              <a:t> </a:t>
            </a:r>
            <a:r>
              <a:rPr lang="en-US" sz="1800" dirty="0" err="1"/>
              <a:t>poate</a:t>
            </a:r>
            <a:r>
              <a:rPr lang="en-US" sz="1800" dirty="0"/>
              <a:t> </a:t>
            </a:r>
            <a:r>
              <a:rPr lang="en-US" sz="1800" dirty="0" err="1"/>
              <a:t>acționa</a:t>
            </a:r>
            <a:r>
              <a:rPr lang="en-US" sz="1800" dirty="0"/>
              <a:t> ca o </a:t>
            </a:r>
            <a:r>
              <a:rPr lang="en-US" sz="1800" dirty="0" err="1">
                <a:solidFill>
                  <a:srgbClr val="FF0000"/>
                </a:solidFill>
              </a:rPr>
              <a:t>rezistență</a:t>
            </a:r>
            <a:r>
              <a:rPr lang="en-US" sz="1800" dirty="0">
                <a:solidFill>
                  <a:srgbClr val="FF0000"/>
                </a:solidFill>
              </a:rPr>
              <a:t> </a:t>
            </a:r>
            <a:r>
              <a:rPr lang="en-US" sz="1800" dirty="0" err="1">
                <a:solidFill>
                  <a:srgbClr val="FF0000"/>
                </a:solidFill>
              </a:rPr>
              <a:t>controlată</a:t>
            </a:r>
            <a:r>
              <a:rPr lang="en-US" sz="1800" dirty="0">
                <a:solidFill>
                  <a:srgbClr val="FF0000"/>
                </a:solidFill>
              </a:rPr>
              <a:t> în </a:t>
            </a:r>
            <a:r>
              <a:rPr lang="en-US" sz="1800" dirty="0" err="1">
                <a:solidFill>
                  <a:srgbClr val="FF0000"/>
                </a:solidFill>
              </a:rPr>
              <a:t>tensiune</a:t>
            </a:r>
            <a:r>
              <a:rPr lang="en-US" sz="1800" dirty="0">
                <a:solidFill>
                  <a:srgbClr val="FF0000"/>
                </a:solidFill>
              </a:rPr>
              <a:t> </a:t>
            </a:r>
            <a:r>
              <a:rPr lang="en-US" sz="1800" dirty="0" err="1">
                <a:solidFill>
                  <a:srgbClr val="FF0000"/>
                </a:solidFill>
              </a:rPr>
              <a:t>sau</a:t>
            </a:r>
            <a:r>
              <a:rPr lang="en-US" sz="1800" dirty="0">
                <a:solidFill>
                  <a:srgbClr val="FF0000"/>
                </a:solidFill>
              </a:rPr>
              <a:t> ca un </a:t>
            </a:r>
            <a:r>
              <a:rPr lang="en-US" sz="1800" dirty="0" err="1">
                <a:solidFill>
                  <a:srgbClr val="FF0000"/>
                </a:solidFill>
              </a:rPr>
              <a:t>comutator</a:t>
            </a:r>
            <a:r>
              <a:rPr lang="en-US" sz="1800" dirty="0">
                <a:solidFill>
                  <a:srgbClr val="FF0000"/>
                </a:solidFill>
              </a:rPr>
              <a:t>.</a:t>
            </a:r>
            <a:endParaRPr lang="ro-RO" sz="1800" dirty="0">
              <a:solidFill>
                <a:srgbClr val="FF0000"/>
              </a:solidFill>
            </a:endParaRPr>
          </a:p>
          <a:p>
            <a:r>
              <a:rPr lang="en-US" sz="1800" dirty="0">
                <a:solidFill>
                  <a:srgbClr val="002060"/>
                </a:solidFill>
              </a:rPr>
              <a:t>Cea </a:t>
            </a:r>
            <a:r>
              <a:rPr lang="en-US" sz="1800" dirty="0" err="1">
                <a:solidFill>
                  <a:srgbClr val="002060"/>
                </a:solidFill>
              </a:rPr>
              <a:t>mai</a:t>
            </a:r>
            <a:r>
              <a:rPr lang="en-US" sz="1800" dirty="0">
                <a:solidFill>
                  <a:srgbClr val="002060"/>
                </a:solidFill>
              </a:rPr>
              <a:t> </a:t>
            </a:r>
            <a:r>
              <a:rPr lang="en-US" sz="1800" dirty="0" err="1">
                <a:solidFill>
                  <a:srgbClr val="002060"/>
                </a:solidFill>
              </a:rPr>
              <a:t>importantă</a:t>
            </a:r>
            <a:r>
              <a:rPr lang="en-US" sz="1800" dirty="0">
                <a:solidFill>
                  <a:srgbClr val="002060"/>
                </a:solidFill>
              </a:rPr>
              <a:t> </a:t>
            </a:r>
            <a:r>
              <a:rPr lang="en-US" sz="1800" dirty="0" err="1">
                <a:solidFill>
                  <a:srgbClr val="002060"/>
                </a:solidFill>
              </a:rPr>
              <a:t>caracteristică</a:t>
            </a:r>
            <a:r>
              <a:rPr lang="en-US" sz="1800" dirty="0">
                <a:solidFill>
                  <a:srgbClr val="002060"/>
                </a:solidFill>
              </a:rPr>
              <a:t> a MESFET este </a:t>
            </a:r>
            <a:r>
              <a:rPr lang="ro-RO" sz="1800" dirty="0">
                <a:solidFill>
                  <a:srgbClr val="002060"/>
                </a:solidFill>
              </a:rPr>
              <a:t>capacitatea de a</a:t>
            </a:r>
            <a:r>
              <a:rPr lang="en-US" sz="1800" dirty="0">
                <a:solidFill>
                  <a:srgbClr val="002060"/>
                </a:solidFill>
              </a:rPr>
              <a:t> </a:t>
            </a:r>
            <a:r>
              <a:rPr lang="en-US" sz="1800" dirty="0" err="1">
                <a:solidFill>
                  <a:srgbClr val="002060"/>
                </a:solidFill>
              </a:rPr>
              <a:t>crește</a:t>
            </a:r>
            <a:r>
              <a:rPr lang="en-US" sz="1800" dirty="0">
                <a:solidFill>
                  <a:srgbClr val="002060"/>
                </a:solidFill>
              </a:rPr>
              <a:t> </a:t>
            </a:r>
            <a:r>
              <a:rPr lang="en-US" sz="1800" dirty="0" err="1">
                <a:solidFill>
                  <a:srgbClr val="002060"/>
                </a:solidFill>
              </a:rPr>
              <a:t>nivelul</a:t>
            </a:r>
            <a:r>
              <a:rPr lang="en-US" sz="1800" dirty="0">
                <a:solidFill>
                  <a:srgbClr val="002060"/>
                </a:solidFill>
              </a:rPr>
              <a:t> de </a:t>
            </a:r>
            <a:r>
              <a:rPr lang="en-US" sz="1800" dirty="0" err="1">
                <a:solidFill>
                  <a:srgbClr val="002060"/>
                </a:solidFill>
              </a:rPr>
              <a:t>putere</a:t>
            </a:r>
            <a:r>
              <a:rPr lang="en-US" sz="1800" dirty="0">
                <a:solidFill>
                  <a:srgbClr val="002060"/>
                </a:solidFill>
              </a:rPr>
              <a:t> al </a:t>
            </a:r>
            <a:r>
              <a:rPr lang="en-US" sz="1800" dirty="0" err="1">
                <a:solidFill>
                  <a:srgbClr val="002060"/>
                </a:solidFill>
              </a:rPr>
              <a:t>unui</a:t>
            </a:r>
            <a:r>
              <a:rPr lang="ro-RO" sz="1800" dirty="0">
                <a:solidFill>
                  <a:srgbClr val="002060"/>
                </a:solidFill>
              </a:rPr>
              <a:t> </a:t>
            </a:r>
            <a:r>
              <a:rPr lang="en-US" sz="1800" dirty="0" err="1">
                <a:solidFill>
                  <a:srgbClr val="002060"/>
                </a:solidFill>
              </a:rPr>
              <a:t>semnal</a:t>
            </a:r>
            <a:r>
              <a:rPr lang="en-US" sz="1800" dirty="0">
                <a:solidFill>
                  <a:srgbClr val="002060"/>
                </a:solidFill>
              </a:rPr>
              <a:t> cu </a:t>
            </a:r>
            <a:r>
              <a:rPr lang="en-US" sz="1800" dirty="0" err="1">
                <a:solidFill>
                  <a:srgbClr val="002060"/>
                </a:solidFill>
              </a:rPr>
              <a:t>microunde</a:t>
            </a:r>
            <a:r>
              <a:rPr lang="en-US" sz="1800" dirty="0">
                <a:solidFill>
                  <a:srgbClr val="002060"/>
                </a:solidFill>
              </a:rPr>
              <a:t> </a:t>
            </a:r>
            <a:r>
              <a:rPr lang="en-US" sz="1800" dirty="0" err="1">
                <a:solidFill>
                  <a:srgbClr val="002060"/>
                </a:solidFill>
              </a:rPr>
              <a:t>sau</a:t>
            </a:r>
            <a:r>
              <a:rPr lang="en-US" sz="1800" dirty="0">
                <a:solidFill>
                  <a:srgbClr val="002060"/>
                </a:solidFill>
              </a:rPr>
              <a:t> </a:t>
            </a:r>
            <a:r>
              <a:rPr lang="en-US" sz="1800" dirty="0" err="1">
                <a:solidFill>
                  <a:srgbClr val="002060"/>
                </a:solidFill>
              </a:rPr>
              <a:t>că</a:t>
            </a:r>
            <a:r>
              <a:rPr lang="en-US" sz="1800" dirty="0">
                <a:solidFill>
                  <a:srgbClr val="002060"/>
                </a:solidFill>
              </a:rPr>
              <a:t> </a:t>
            </a:r>
            <a:r>
              <a:rPr lang="en-US" sz="1800" dirty="0" err="1">
                <a:solidFill>
                  <a:srgbClr val="002060"/>
                </a:solidFill>
              </a:rPr>
              <a:t>oferă</a:t>
            </a:r>
            <a:r>
              <a:rPr lang="en-US" sz="1800" dirty="0">
                <a:solidFill>
                  <a:srgbClr val="002060"/>
                </a:solidFill>
              </a:rPr>
              <a:t> </a:t>
            </a:r>
            <a:r>
              <a:rPr lang="en-US" sz="1800" dirty="0" err="1">
                <a:solidFill>
                  <a:srgbClr val="002060"/>
                </a:solidFill>
              </a:rPr>
              <a:t>câștig</a:t>
            </a:r>
            <a:r>
              <a:rPr lang="en-US" sz="1800" dirty="0">
                <a:solidFill>
                  <a:srgbClr val="002060"/>
                </a:solidFill>
              </a:rPr>
              <a:t>.</a:t>
            </a:r>
            <a:r>
              <a:rPr lang="ro-RO" sz="1800" dirty="0">
                <a:solidFill>
                  <a:srgbClr val="002060"/>
                </a:solidFill>
              </a:rPr>
              <a:t> </a:t>
            </a:r>
            <a:r>
              <a:rPr lang="en-US" sz="1800" dirty="0">
                <a:solidFill>
                  <a:srgbClr val="002060"/>
                </a:solidFill>
              </a:rPr>
              <a:t>Deoarece </a:t>
            </a:r>
            <a:r>
              <a:rPr lang="ro-RO" sz="1800" dirty="0">
                <a:solidFill>
                  <a:srgbClr val="002060"/>
                </a:solidFill>
              </a:rPr>
              <a:t>I</a:t>
            </a:r>
            <a:r>
              <a:rPr lang="ro-RO" sz="1200" dirty="0">
                <a:solidFill>
                  <a:srgbClr val="002060"/>
                </a:solidFill>
              </a:rPr>
              <a:t>D</a:t>
            </a:r>
            <a:r>
              <a:rPr lang="ro-RO" sz="1800" dirty="0">
                <a:solidFill>
                  <a:srgbClr val="002060"/>
                </a:solidFill>
              </a:rPr>
              <a:t> </a:t>
            </a:r>
            <a:r>
              <a:rPr lang="en-US" sz="1800" dirty="0" err="1">
                <a:solidFill>
                  <a:srgbClr val="002060"/>
                </a:solidFill>
              </a:rPr>
              <a:t>poate</a:t>
            </a:r>
            <a:r>
              <a:rPr lang="en-US" sz="1800" dirty="0">
                <a:solidFill>
                  <a:srgbClr val="002060"/>
                </a:solidFill>
              </a:rPr>
              <a:t> fi </a:t>
            </a:r>
            <a:r>
              <a:rPr lang="en-US" sz="1800" dirty="0" err="1">
                <a:solidFill>
                  <a:srgbClr val="002060"/>
                </a:solidFill>
              </a:rPr>
              <a:t>modificat</a:t>
            </a:r>
            <a:r>
              <a:rPr lang="ro-RO" sz="1800" dirty="0">
                <a:solidFill>
                  <a:srgbClr val="002060"/>
                </a:solidFill>
              </a:rPr>
              <a:t> </a:t>
            </a:r>
            <a:r>
              <a:rPr lang="en-US" sz="1800" dirty="0" err="1">
                <a:solidFill>
                  <a:srgbClr val="002060"/>
                </a:solidFill>
              </a:rPr>
              <a:t>considerabil</a:t>
            </a:r>
            <a:r>
              <a:rPr lang="en-US" sz="1800" dirty="0">
                <a:solidFill>
                  <a:srgbClr val="002060"/>
                </a:solidFill>
              </a:rPr>
              <a:t> </a:t>
            </a:r>
            <a:r>
              <a:rPr lang="en-US" sz="1800" dirty="0" err="1">
                <a:solidFill>
                  <a:srgbClr val="002060"/>
                </a:solidFill>
              </a:rPr>
              <a:t>prin</a:t>
            </a:r>
            <a:r>
              <a:rPr lang="en-US" sz="1800" dirty="0">
                <a:solidFill>
                  <a:srgbClr val="002060"/>
                </a:solidFill>
              </a:rPr>
              <a:t> </a:t>
            </a:r>
            <a:r>
              <a:rPr lang="en-US" sz="1800" dirty="0" err="1">
                <a:solidFill>
                  <a:srgbClr val="002060"/>
                </a:solidFill>
              </a:rPr>
              <a:t>mici</a:t>
            </a:r>
            <a:r>
              <a:rPr lang="en-US" sz="1800" dirty="0">
                <a:solidFill>
                  <a:srgbClr val="002060"/>
                </a:solidFill>
              </a:rPr>
              <a:t> </a:t>
            </a:r>
            <a:r>
              <a:rPr lang="en-US" sz="1800" dirty="0" err="1">
                <a:solidFill>
                  <a:srgbClr val="002060"/>
                </a:solidFill>
              </a:rPr>
              <a:t>variații</a:t>
            </a:r>
            <a:r>
              <a:rPr lang="en-US" sz="1800" dirty="0">
                <a:solidFill>
                  <a:srgbClr val="002060"/>
                </a:solidFill>
              </a:rPr>
              <a:t> ale </a:t>
            </a:r>
            <a:r>
              <a:rPr lang="en-US" sz="1800" dirty="0" err="1">
                <a:solidFill>
                  <a:srgbClr val="002060"/>
                </a:solidFill>
              </a:rPr>
              <a:t>potențialului</a:t>
            </a:r>
            <a:r>
              <a:rPr lang="en-US" sz="1800" dirty="0">
                <a:solidFill>
                  <a:srgbClr val="002060"/>
                </a:solidFill>
              </a:rPr>
              <a:t> </a:t>
            </a:r>
            <a:r>
              <a:rPr lang="ro-RO" sz="1800" dirty="0">
                <a:solidFill>
                  <a:srgbClr val="002060"/>
                </a:solidFill>
              </a:rPr>
              <a:t>G</a:t>
            </a:r>
            <a:r>
              <a:rPr lang="en-US" sz="1800" dirty="0">
                <a:solidFill>
                  <a:srgbClr val="002060"/>
                </a:solidFill>
              </a:rPr>
              <a:t>,</a:t>
            </a:r>
            <a:r>
              <a:rPr lang="ro-RO" sz="1800" dirty="0">
                <a:solidFill>
                  <a:srgbClr val="002060"/>
                </a:solidFill>
              </a:rPr>
              <a:t> </a:t>
            </a:r>
            <a:r>
              <a:rPr lang="en-US" sz="1800" dirty="0">
                <a:solidFill>
                  <a:srgbClr val="002060"/>
                </a:solidFill>
              </a:rPr>
              <a:t>MESFET pot fi </a:t>
            </a:r>
            <a:r>
              <a:rPr lang="en-US" sz="1800" dirty="0" err="1">
                <a:solidFill>
                  <a:srgbClr val="002060"/>
                </a:solidFill>
              </a:rPr>
              <a:t>modelate</a:t>
            </a:r>
            <a:r>
              <a:rPr lang="en-US" sz="1800" dirty="0">
                <a:solidFill>
                  <a:srgbClr val="002060"/>
                </a:solidFill>
              </a:rPr>
              <a:t> ca o</a:t>
            </a:r>
            <a:r>
              <a:rPr lang="ro-RO" sz="1800" dirty="0">
                <a:solidFill>
                  <a:srgbClr val="002060"/>
                </a:solidFill>
              </a:rPr>
              <a:t> </a:t>
            </a:r>
            <a:r>
              <a:rPr lang="en-US" sz="1800" dirty="0" err="1">
                <a:solidFill>
                  <a:srgbClr val="002060"/>
                </a:solidFill>
              </a:rPr>
              <a:t>sursă</a:t>
            </a:r>
            <a:r>
              <a:rPr lang="en-US" sz="1800" dirty="0">
                <a:solidFill>
                  <a:srgbClr val="002060"/>
                </a:solidFill>
              </a:rPr>
              <a:t> de </a:t>
            </a:r>
            <a:r>
              <a:rPr lang="en-US" sz="1800" dirty="0" err="1">
                <a:solidFill>
                  <a:srgbClr val="002060"/>
                </a:solidFill>
              </a:rPr>
              <a:t>curent</a:t>
            </a:r>
            <a:r>
              <a:rPr lang="en-US" sz="1800" dirty="0">
                <a:solidFill>
                  <a:srgbClr val="002060"/>
                </a:solidFill>
              </a:rPr>
              <a:t> </a:t>
            </a:r>
            <a:r>
              <a:rPr lang="en-US" sz="1800" dirty="0" err="1">
                <a:solidFill>
                  <a:srgbClr val="002060"/>
                </a:solidFill>
              </a:rPr>
              <a:t>controlată</a:t>
            </a:r>
            <a:r>
              <a:rPr lang="en-US" sz="1800" dirty="0">
                <a:solidFill>
                  <a:srgbClr val="002060"/>
                </a:solidFill>
              </a:rPr>
              <a:t> în </a:t>
            </a:r>
            <a:r>
              <a:rPr lang="en-US" sz="1800" dirty="0" err="1">
                <a:solidFill>
                  <a:srgbClr val="002060"/>
                </a:solidFill>
              </a:rPr>
              <a:t>tensiune.Transconductanța</a:t>
            </a:r>
            <a:r>
              <a:rPr lang="ro-RO" sz="1800" dirty="0">
                <a:solidFill>
                  <a:srgbClr val="002060"/>
                </a:solidFill>
              </a:rPr>
              <a:t>: </a:t>
            </a:r>
          </a:p>
          <a:p>
            <a:r>
              <a:rPr lang="en-US" sz="1800" dirty="0" err="1">
                <a:solidFill>
                  <a:srgbClr val="002060"/>
                </a:solidFill>
              </a:rPr>
              <a:t>Folosind</a:t>
            </a:r>
            <a:r>
              <a:rPr lang="en-US" sz="1800" dirty="0">
                <a:solidFill>
                  <a:srgbClr val="002060"/>
                </a:solidFill>
              </a:rPr>
              <a:t> </a:t>
            </a:r>
            <a:r>
              <a:rPr lang="en-US" sz="1800" dirty="0" err="1">
                <a:solidFill>
                  <a:srgbClr val="002060"/>
                </a:solidFill>
              </a:rPr>
              <a:t>aproxim</a:t>
            </a:r>
            <a:r>
              <a:rPr lang="ro-RO" sz="1800" dirty="0" err="1">
                <a:solidFill>
                  <a:srgbClr val="002060"/>
                </a:solidFill>
              </a:rPr>
              <a:t>area</a:t>
            </a:r>
            <a:r>
              <a:rPr lang="ro-RO" sz="1800" dirty="0">
                <a:solidFill>
                  <a:srgbClr val="002060"/>
                </a:solidFill>
              </a:rPr>
              <a:t> </a:t>
            </a:r>
            <a:r>
              <a:rPr lang="en-US" sz="1800" dirty="0">
                <a:solidFill>
                  <a:srgbClr val="002060"/>
                </a:solidFill>
              </a:rPr>
              <a:t>pe canal </a:t>
            </a:r>
            <a:r>
              <a:rPr lang="en-US" sz="1800" dirty="0" err="1">
                <a:solidFill>
                  <a:srgbClr val="002060"/>
                </a:solidFill>
              </a:rPr>
              <a:t>scurt</a:t>
            </a:r>
            <a:r>
              <a:rPr lang="ro-RO" sz="1800" dirty="0">
                <a:solidFill>
                  <a:srgbClr val="002060"/>
                </a:solidFill>
              </a:rPr>
              <a:t>:  </a:t>
            </a:r>
          </a:p>
          <a:p>
            <a:pPr marL="0" indent="0">
              <a:buNone/>
            </a:pPr>
            <a:r>
              <a:rPr lang="ro-RO" sz="1600" i="1" dirty="0">
                <a:solidFill>
                  <a:srgbClr val="002060"/>
                </a:solidFill>
              </a:rPr>
              <a:t>u</a:t>
            </a:r>
            <a:r>
              <a:rPr lang="en-US" sz="1600" i="1" dirty="0" err="1">
                <a:solidFill>
                  <a:srgbClr val="002060"/>
                </a:solidFill>
              </a:rPr>
              <a:t>nde</a:t>
            </a:r>
            <a:r>
              <a:rPr lang="ro-RO" sz="1600" i="1" dirty="0">
                <a:solidFill>
                  <a:srgbClr val="002060"/>
                </a:solidFill>
              </a:rPr>
              <a:t> </a:t>
            </a:r>
            <a:r>
              <a:rPr lang="en-US" sz="1600" i="1" dirty="0">
                <a:solidFill>
                  <a:srgbClr val="002060"/>
                </a:solidFill>
              </a:rPr>
              <a:t>IS </a:t>
            </a:r>
            <a:r>
              <a:rPr lang="ro-RO" sz="1600" i="1" dirty="0">
                <a:solidFill>
                  <a:srgbClr val="002060"/>
                </a:solidFill>
              </a:rPr>
              <a:t>- </a:t>
            </a:r>
            <a:r>
              <a:rPr lang="en-US" sz="1600" i="1" dirty="0" err="1">
                <a:solidFill>
                  <a:srgbClr val="002060"/>
                </a:solidFill>
              </a:rPr>
              <a:t>curentul</a:t>
            </a:r>
            <a:r>
              <a:rPr lang="en-US" sz="1600" i="1" dirty="0">
                <a:solidFill>
                  <a:srgbClr val="002060"/>
                </a:solidFill>
              </a:rPr>
              <a:t> maxim </a:t>
            </a:r>
            <a:r>
              <a:rPr lang="en-US" sz="1600" i="1" dirty="0" err="1">
                <a:solidFill>
                  <a:srgbClr val="002060"/>
                </a:solidFill>
              </a:rPr>
              <a:t>dacă</a:t>
            </a:r>
            <a:r>
              <a:rPr lang="en-US" sz="1600" i="1" dirty="0">
                <a:solidFill>
                  <a:srgbClr val="002060"/>
                </a:solidFill>
              </a:rPr>
              <a:t> </a:t>
            </a:r>
            <a:r>
              <a:rPr lang="en-US" sz="1600" i="1" dirty="0" err="1">
                <a:solidFill>
                  <a:srgbClr val="002060"/>
                </a:solidFill>
              </a:rPr>
              <a:t>canalul</a:t>
            </a:r>
            <a:r>
              <a:rPr lang="en-US" sz="1600" i="1" dirty="0">
                <a:solidFill>
                  <a:srgbClr val="002060"/>
                </a:solidFill>
              </a:rPr>
              <a:t> </a:t>
            </a:r>
            <a:r>
              <a:rPr lang="en-US" sz="1600" i="1" dirty="0" err="1">
                <a:solidFill>
                  <a:srgbClr val="002060"/>
                </a:solidFill>
              </a:rPr>
              <a:t>ar</a:t>
            </a:r>
            <a:r>
              <a:rPr lang="en-US" sz="1600" i="1" dirty="0">
                <a:solidFill>
                  <a:srgbClr val="002060"/>
                </a:solidFill>
              </a:rPr>
              <a:t> fi </a:t>
            </a:r>
            <a:r>
              <a:rPr lang="en-US" sz="1600" i="1" dirty="0" err="1">
                <a:solidFill>
                  <a:srgbClr val="002060"/>
                </a:solidFill>
              </a:rPr>
              <a:t>complet</a:t>
            </a:r>
            <a:r>
              <a:rPr lang="en-US" sz="1600" i="1" dirty="0">
                <a:solidFill>
                  <a:srgbClr val="002060"/>
                </a:solidFill>
              </a:rPr>
              <a:t> </a:t>
            </a:r>
            <a:r>
              <a:rPr lang="en-US" sz="1600" i="1" dirty="0" err="1">
                <a:solidFill>
                  <a:srgbClr val="002060"/>
                </a:solidFill>
              </a:rPr>
              <a:t>neepuizat</a:t>
            </a:r>
            <a:r>
              <a:rPr lang="en-US" sz="1600" i="1" dirty="0">
                <a:solidFill>
                  <a:srgbClr val="002060"/>
                </a:solidFill>
              </a:rPr>
              <a:t> în </a:t>
            </a:r>
            <a:r>
              <a:rPr lang="en-US" sz="1600" i="1" dirty="0" err="1">
                <a:solidFill>
                  <a:srgbClr val="002060"/>
                </a:solidFill>
              </a:rPr>
              <a:t>condiții</a:t>
            </a:r>
            <a:r>
              <a:rPr lang="en-US" sz="1600" i="1" dirty="0">
                <a:solidFill>
                  <a:srgbClr val="002060"/>
                </a:solidFill>
              </a:rPr>
              <a:t> de </a:t>
            </a:r>
            <a:r>
              <a:rPr lang="en-US" sz="1600" i="1" dirty="0" err="1">
                <a:solidFill>
                  <a:srgbClr val="002060"/>
                </a:solidFill>
              </a:rPr>
              <a:t>viteză</a:t>
            </a:r>
            <a:r>
              <a:rPr lang="en-US" sz="1600" i="1" dirty="0">
                <a:solidFill>
                  <a:srgbClr val="002060"/>
                </a:solidFill>
              </a:rPr>
              <a:t> </a:t>
            </a:r>
            <a:r>
              <a:rPr lang="en-US" sz="1600" i="1" dirty="0" err="1">
                <a:solidFill>
                  <a:srgbClr val="002060"/>
                </a:solidFill>
              </a:rPr>
              <a:t>saturată</a:t>
            </a:r>
            <a:endParaRPr lang="ro-RO" sz="1600" i="1" dirty="0">
              <a:solidFill>
                <a:srgbClr val="002060"/>
              </a:solidFill>
            </a:endParaRPr>
          </a:p>
          <a:p>
            <a:r>
              <a:rPr lang="en-US" sz="1800" dirty="0">
                <a:solidFill>
                  <a:srgbClr val="002060"/>
                </a:solidFill>
              </a:rPr>
              <a:t>Deoarece I</a:t>
            </a:r>
            <a:r>
              <a:rPr lang="en-US" sz="1200" dirty="0">
                <a:solidFill>
                  <a:srgbClr val="002060"/>
                </a:solidFill>
              </a:rPr>
              <a:t>S</a:t>
            </a:r>
            <a:r>
              <a:rPr lang="en-US" sz="1800" dirty="0">
                <a:solidFill>
                  <a:srgbClr val="002060"/>
                </a:solidFill>
              </a:rPr>
              <a:t> este </a:t>
            </a:r>
            <a:r>
              <a:rPr lang="en-US" sz="1800" dirty="0" err="1">
                <a:solidFill>
                  <a:srgbClr val="002060"/>
                </a:solidFill>
              </a:rPr>
              <a:t>proporțional</a:t>
            </a:r>
            <a:r>
              <a:rPr lang="en-US" sz="1800" dirty="0">
                <a:solidFill>
                  <a:srgbClr val="002060"/>
                </a:solidFill>
              </a:rPr>
              <a:t> cu </a:t>
            </a:r>
            <a:r>
              <a:rPr lang="en-US" sz="1800" dirty="0" err="1">
                <a:solidFill>
                  <a:srgbClr val="002060"/>
                </a:solidFill>
              </a:rPr>
              <a:t>adâncimea</a:t>
            </a:r>
            <a:r>
              <a:rPr lang="en-US" sz="1800" dirty="0">
                <a:solidFill>
                  <a:srgbClr val="002060"/>
                </a:solidFill>
              </a:rPr>
              <a:t> </a:t>
            </a:r>
            <a:r>
              <a:rPr lang="en-US" sz="1800" dirty="0" err="1">
                <a:solidFill>
                  <a:srgbClr val="002060"/>
                </a:solidFill>
              </a:rPr>
              <a:t>canalului</a:t>
            </a:r>
            <a:r>
              <a:rPr lang="en-US" sz="1800" dirty="0">
                <a:solidFill>
                  <a:srgbClr val="002060"/>
                </a:solidFill>
              </a:rPr>
              <a:t>, </a:t>
            </a:r>
            <a:r>
              <a:rPr lang="en-US" sz="1800" dirty="0" err="1">
                <a:solidFill>
                  <a:srgbClr val="002060"/>
                </a:solidFill>
              </a:rPr>
              <a:t>iar</a:t>
            </a:r>
            <a:r>
              <a:rPr lang="en-US" sz="1800" dirty="0">
                <a:solidFill>
                  <a:srgbClr val="002060"/>
                </a:solidFill>
              </a:rPr>
              <a:t> </a:t>
            </a:r>
            <a:r>
              <a:rPr lang="ro-RO" sz="1800" dirty="0">
                <a:solidFill>
                  <a:srgbClr val="002060"/>
                </a:solidFill>
              </a:rPr>
              <a:t>tensiunea </a:t>
            </a:r>
            <a:r>
              <a:rPr lang="ro-RO" sz="1800" dirty="0" err="1">
                <a:solidFill>
                  <a:srgbClr val="002060"/>
                </a:solidFill>
              </a:rPr>
              <a:t>pinch</a:t>
            </a:r>
            <a:r>
              <a:rPr lang="ro-RO" sz="1800" dirty="0">
                <a:solidFill>
                  <a:srgbClr val="002060"/>
                </a:solidFill>
              </a:rPr>
              <a:t>-off  </a:t>
            </a:r>
            <a:r>
              <a:rPr lang="en-US" sz="1800" dirty="0">
                <a:solidFill>
                  <a:srgbClr val="002060"/>
                </a:solidFill>
              </a:rPr>
              <a:t>V</a:t>
            </a:r>
            <a:r>
              <a:rPr lang="en-US" sz="1200" dirty="0">
                <a:solidFill>
                  <a:srgbClr val="002060"/>
                </a:solidFill>
              </a:rPr>
              <a:t>P</a:t>
            </a:r>
            <a:r>
              <a:rPr lang="en-US" sz="1800" dirty="0">
                <a:solidFill>
                  <a:srgbClr val="002060"/>
                </a:solidFill>
              </a:rPr>
              <a:t> este </a:t>
            </a:r>
            <a:r>
              <a:rPr lang="en-US" sz="1800" dirty="0" err="1">
                <a:solidFill>
                  <a:srgbClr val="002060"/>
                </a:solidFill>
              </a:rPr>
              <a:t>proporțional</a:t>
            </a:r>
            <a:r>
              <a:rPr lang="ro-RO" sz="1800" dirty="0">
                <a:solidFill>
                  <a:srgbClr val="002060"/>
                </a:solidFill>
              </a:rPr>
              <a:t>ă</a:t>
            </a:r>
            <a:r>
              <a:rPr lang="en-US" sz="1800" dirty="0">
                <a:solidFill>
                  <a:srgbClr val="002060"/>
                </a:solidFill>
              </a:rPr>
              <a:t> cu </a:t>
            </a:r>
            <a:r>
              <a:rPr lang="en-US" sz="1800" dirty="0" err="1">
                <a:solidFill>
                  <a:srgbClr val="002060"/>
                </a:solidFill>
              </a:rPr>
              <a:t>pătratul</a:t>
            </a:r>
            <a:r>
              <a:rPr lang="en-US" sz="1800" dirty="0">
                <a:solidFill>
                  <a:srgbClr val="002060"/>
                </a:solidFill>
              </a:rPr>
              <a:t> </a:t>
            </a:r>
            <a:r>
              <a:rPr lang="en-US" sz="1800" dirty="0" err="1">
                <a:solidFill>
                  <a:srgbClr val="002060"/>
                </a:solidFill>
              </a:rPr>
              <a:t>adâncimii</a:t>
            </a:r>
            <a:r>
              <a:rPr lang="en-US" sz="1800" dirty="0">
                <a:solidFill>
                  <a:srgbClr val="002060"/>
                </a:solidFill>
              </a:rPr>
              <a:t> </a:t>
            </a:r>
            <a:r>
              <a:rPr lang="en-US" sz="1800" dirty="0" err="1">
                <a:solidFill>
                  <a:srgbClr val="002060"/>
                </a:solidFill>
              </a:rPr>
              <a:t>canalului</a:t>
            </a:r>
            <a:r>
              <a:rPr lang="en-US" sz="1800" dirty="0">
                <a:solidFill>
                  <a:srgbClr val="002060"/>
                </a:solidFill>
              </a:rPr>
              <a:t>, </a:t>
            </a:r>
            <a:r>
              <a:rPr lang="en-US" sz="1800" i="1" dirty="0">
                <a:solidFill>
                  <a:srgbClr val="FF0000"/>
                </a:solidFill>
              </a:rPr>
              <a:t>g</a:t>
            </a:r>
            <a:r>
              <a:rPr lang="en-US" sz="1400" i="1" dirty="0">
                <a:solidFill>
                  <a:srgbClr val="FF0000"/>
                </a:solidFill>
              </a:rPr>
              <a:t>m</a:t>
            </a:r>
            <a:r>
              <a:rPr lang="en-US" sz="1800" dirty="0">
                <a:solidFill>
                  <a:srgbClr val="002060"/>
                </a:solidFill>
              </a:rPr>
              <a:t> este invers </a:t>
            </a:r>
            <a:r>
              <a:rPr lang="en-US" sz="1800" dirty="0" err="1">
                <a:solidFill>
                  <a:srgbClr val="002060"/>
                </a:solidFill>
              </a:rPr>
              <a:t>proporțional</a:t>
            </a:r>
            <a:r>
              <a:rPr lang="en-US" sz="1800" dirty="0">
                <a:solidFill>
                  <a:srgbClr val="002060"/>
                </a:solidFill>
              </a:rPr>
              <a:t> cu </a:t>
            </a:r>
            <a:r>
              <a:rPr lang="en-US" sz="1800" dirty="0" err="1">
                <a:solidFill>
                  <a:srgbClr val="002060"/>
                </a:solidFill>
              </a:rPr>
              <a:t>adâncimea</a:t>
            </a:r>
            <a:r>
              <a:rPr lang="en-US" sz="1800" dirty="0">
                <a:solidFill>
                  <a:srgbClr val="002060"/>
                </a:solidFill>
              </a:rPr>
              <a:t> </a:t>
            </a:r>
            <a:r>
              <a:rPr lang="en-US" sz="1800" dirty="0" err="1">
                <a:solidFill>
                  <a:srgbClr val="002060"/>
                </a:solidFill>
              </a:rPr>
              <a:t>canalului</a:t>
            </a:r>
            <a:r>
              <a:rPr lang="en-US" sz="1800" dirty="0">
                <a:solidFill>
                  <a:srgbClr val="002060"/>
                </a:solidFill>
              </a:rPr>
              <a:t>.</a:t>
            </a:r>
            <a:endParaRPr lang="ro-RO" sz="1800" dirty="0">
              <a:solidFill>
                <a:srgbClr val="002060"/>
              </a:solidFill>
            </a:endParaRPr>
          </a:p>
          <a:p>
            <a:r>
              <a:rPr lang="en-US" sz="1800" dirty="0">
                <a:solidFill>
                  <a:srgbClr val="002060"/>
                </a:solidFill>
              </a:rPr>
              <a:t>În plus, </a:t>
            </a:r>
            <a:r>
              <a:rPr lang="en-US" sz="1800" dirty="0" err="1">
                <a:solidFill>
                  <a:srgbClr val="002060"/>
                </a:solidFill>
              </a:rPr>
              <a:t>rețineți</a:t>
            </a:r>
            <a:r>
              <a:rPr lang="en-US" sz="1800" dirty="0">
                <a:solidFill>
                  <a:srgbClr val="002060"/>
                </a:solidFill>
              </a:rPr>
              <a:t> </a:t>
            </a:r>
            <a:r>
              <a:rPr lang="en-US" sz="1800" dirty="0" err="1">
                <a:solidFill>
                  <a:srgbClr val="002060"/>
                </a:solidFill>
              </a:rPr>
              <a:t>că</a:t>
            </a:r>
            <a:r>
              <a:rPr lang="en-US" sz="1800" dirty="0">
                <a:solidFill>
                  <a:srgbClr val="002060"/>
                </a:solidFill>
              </a:rPr>
              <a:t> </a:t>
            </a:r>
            <a:r>
              <a:rPr lang="en-US" sz="1800" dirty="0" err="1">
                <a:solidFill>
                  <a:srgbClr val="002060"/>
                </a:solidFill>
              </a:rPr>
              <a:t>pentru</a:t>
            </a:r>
            <a:r>
              <a:rPr lang="en-US" sz="1800" dirty="0">
                <a:solidFill>
                  <a:srgbClr val="002060"/>
                </a:solidFill>
              </a:rPr>
              <a:t> </a:t>
            </a:r>
            <a:r>
              <a:rPr lang="en-US" sz="1800" dirty="0">
                <a:solidFill>
                  <a:srgbClr val="FF0000"/>
                </a:solidFill>
              </a:rPr>
              <a:t>I</a:t>
            </a:r>
            <a:r>
              <a:rPr lang="en-US" sz="1200" dirty="0">
                <a:solidFill>
                  <a:srgbClr val="FF0000"/>
                </a:solidFill>
              </a:rPr>
              <a:t>S</a:t>
            </a:r>
            <a:r>
              <a:rPr lang="en-US" sz="1800" dirty="0">
                <a:solidFill>
                  <a:srgbClr val="002060"/>
                </a:solidFill>
              </a:rPr>
              <a:t> </a:t>
            </a:r>
            <a:r>
              <a:rPr lang="en-US" sz="1800" dirty="0" err="1">
                <a:solidFill>
                  <a:srgbClr val="002060"/>
                </a:solidFill>
              </a:rPr>
              <a:t>și</a:t>
            </a:r>
            <a:r>
              <a:rPr lang="en-US" sz="1800" dirty="0">
                <a:solidFill>
                  <a:srgbClr val="002060"/>
                </a:solidFill>
              </a:rPr>
              <a:t> </a:t>
            </a:r>
            <a:r>
              <a:rPr lang="en-US" sz="1800" dirty="0">
                <a:solidFill>
                  <a:srgbClr val="FF0000"/>
                </a:solidFill>
              </a:rPr>
              <a:t>g</a:t>
            </a:r>
            <a:r>
              <a:rPr lang="en-US" sz="1200" dirty="0">
                <a:solidFill>
                  <a:srgbClr val="FF0000"/>
                </a:solidFill>
              </a:rPr>
              <a:t>m </a:t>
            </a:r>
            <a:r>
              <a:rPr lang="en-US" sz="1800" dirty="0" err="1">
                <a:solidFill>
                  <a:srgbClr val="002060"/>
                </a:solidFill>
              </a:rPr>
              <a:t>mari</a:t>
            </a:r>
            <a:r>
              <a:rPr lang="en-US" sz="1800" dirty="0">
                <a:solidFill>
                  <a:srgbClr val="002060"/>
                </a:solidFill>
              </a:rPr>
              <a:t>, </a:t>
            </a:r>
            <a:r>
              <a:rPr lang="en-US" sz="1800" dirty="0" err="1">
                <a:solidFill>
                  <a:srgbClr val="002060"/>
                </a:solidFill>
              </a:rPr>
              <a:t>rezistențele</a:t>
            </a:r>
            <a:r>
              <a:rPr lang="en-US" sz="1800" dirty="0">
                <a:solidFill>
                  <a:srgbClr val="002060"/>
                </a:solidFill>
              </a:rPr>
              <a:t> </a:t>
            </a:r>
            <a:r>
              <a:rPr lang="en-US" sz="1800" dirty="0" err="1">
                <a:solidFill>
                  <a:srgbClr val="002060"/>
                </a:solidFill>
              </a:rPr>
              <a:t>parazitare</a:t>
            </a:r>
            <a:r>
              <a:rPr lang="en-US" sz="1800" dirty="0">
                <a:solidFill>
                  <a:srgbClr val="002060"/>
                </a:solidFill>
              </a:rPr>
              <a:t> </a:t>
            </a:r>
            <a:r>
              <a:rPr lang="en-US" sz="1800" dirty="0">
                <a:solidFill>
                  <a:srgbClr val="FF0000"/>
                </a:solidFill>
              </a:rPr>
              <a:t>R</a:t>
            </a:r>
            <a:r>
              <a:rPr lang="en-US" sz="1400" dirty="0">
                <a:solidFill>
                  <a:srgbClr val="FF0000"/>
                </a:solidFill>
              </a:rPr>
              <a:t>S</a:t>
            </a:r>
            <a:r>
              <a:rPr lang="en-US" sz="1800" dirty="0">
                <a:solidFill>
                  <a:srgbClr val="002060"/>
                </a:solidFill>
              </a:rPr>
              <a:t> </a:t>
            </a:r>
            <a:r>
              <a:rPr lang="en-US" sz="1800" dirty="0" err="1">
                <a:solidFill>
                  <a:srgbClr val="002060"/>
                </a:solidFill>
              </a:rPr>
              <a:t>și</a:t>
            </a:r>
            <a:r>
              <a:rPr lang="en-US" sz="1800" dirty="0">
                <a:solidFill>
                  <a:srgbClr val="002060"/>
                </a:solidFill>
              </a:rPr>
              <a:t> </a:t>
            </a:r>
            <a:r>
              <a:rPr lang="en-US" sz="1800" dirty="0">
                <a:solidFill>
                  <a:srgbClr val="FF0000"/>
                </a:solidFill>
              </a:rPr>
              <a:t>R</a:t>
            </a:r>
            <a:r>
              <a:rPr lang="en-US" sz="1200" dirty="0">
                <a:solidFill>
                  <a:srgbClr val="FF0000"/>
                </a:solidFill>
              </a:rPr>
              <a:t>D</a:t>
            </a:r>
            <a:r>
              <a:rPr lang="en-US" sz="1800" dirty="0">
                <a:solidFill>
                  <a:srgbClr val="FF0000"/>
                </a:solidFill>
              </a:rPr>
              <a:t> </a:t>
            </a:r>
            <a:r>
              <a:rPr lang="en-US" sz="1800" dirty="0" err="1">
                <a:solidFill>
                  <a:srgbClr val="002060"/>
                </a:solidFill>
              </a:rPr>
              <a:t>trebuie</a:t>
            </a:r>
            <a:r>
              <a:rPr lang="en-US" sz="1800" dirty="0">
                <a:solidFill>
                  <a:srgbClr val="002060"/>
                </a:solidFill>
              </a:rPr>
              <a:t> </a:t>
            </a:r>
            <a:r>
              <a:rPr lang="en-US" sz="1800" dirty="0" err="1">
                <a:solidFill>
                  <a:srgbClr val="002060"/>
                </a:solidFill>
              </a:rPr>
              <a:t>reduse</a:t>
            </a:r>
            <a:r>
              <a:rPr lang="en-US" sz="1800" dirty="0">
                <a:solidFill>
                  <a:srgbClr val="002060"/>
                </a:solidFill>
              </a:rPr>
              <a:t> la minimum.</a:t>
            </a:r>
          </a:p>
        </p:txBody>
      </p:sp>
      <p:sp>
        <p:nvSpPr>
          <p:cNvPr id="4" name="Date Placeholder 3">
            <a:extLst>
              <a:ext uri="{FF2B5EF4-FFF2-40B4-BE49-F238E27FC236}">
                <a16:creationId xmlns:a16="http://schemas.microsoft.com/office/drawing/2014/main" id="{BB1156C1-BC4A-B203-C198-1E32A1BF671E}"/>
              </a:ext>
            </a:extLst>
          </p:cNvPr>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5" name="Footer Placeholder 4">
            <a:extLst>
              <a:ext uri="{FF2B5EF4-FFF2-40B4-BE49-F238E27FC236}">
                <a16:creationId xmlns:a16="http://schemas.microsoft.com/office/drawing/2014/main" id="{01F83A02-9596-2EA4-7BBD-512F8E94F7B7}"/>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068D24AD-D587-101C-9692-BA97FF50A8C7}"/>
              </a:ext>
            </a:extLst>
          </p:cNvPr>
          <p:cNvSpPr>
            <a:spLocks noGrp="1"/>
          </p:cNvSpPr>
          <p:nvPr>
            <p:ph type="sldNum" sz="quarter" idx="12"/>
          </p:nvPr>
        </p:nvSpPr>
        <p:spPr/>
        <p:txBody>
          <a:bodyPr/>
          <a:lstStyle/>
          <a:p>
            <a:pPr>
              <a:defRPr/>
            </a:pPr>
            <a:fld id="{6A376BE1-B17D-4FFF-B224-99B21EC59678}" type="slidenum">
              <a:rPr lang="zh-CN" altLang="en-US" smtClean="0"/>
              <a:pPr>
                <a:defRPr/>
              </a:pPr>
              <a:t>21</a:t>
            </a:fld>
            <a:endParaRPr lang="en-US" altLang="zh-CN"/>
          </a:p>
        </p:txBody>
      </p:sp>
      <p:pic>
        <p:nvPicPr>
          <p:cNvPr id="8" name="Picture 7">
            <a:extLst>
              <a:ext uri="{FF2B5EF4-FFF2-40B4-BE49-F238E27FC236}">
                <a16:creationId xmlns:a16="http://schemas.microsoft.com/office/drawing/2014/main" id="{27247BD5-68AA-7ED6-9CED-04E961BD3AB6}"/>
              </a:ext>
            </a:extLst>
          </p:cNvPr>
          <p:cNvPicPr>
            <a:picLocks noChangeAspect="1"/>
          </p:cNvPicPr>
          <p:nvPr/>
        </p:nvPicPr>
        <p:blipFill>
          <a:blip r:embed="rId2"/>
          <a:stretch>
            <a:fillRect/>
          </a:stretch>
        </p:blipFill>
        <p:spPr>
          <a:xfrm>
            <a:off x="7063859" y="2330207"/>
            <a:ext cx="1333521" cy="484421"/>
          </a:xfrm>
          <a:prstGeom prst="rect">
            <a:avLst/>
          </a:prstGeom>
        </p:spPr>
      </p:pic>
      <p:pic>
        <p:nvPicPr>
          <p:cNvPr id="10" name="Picture 9">
            <a:extLst>
              <a:ext uri="{FF2B5EF4-FFF2-40B4-BE49-F238E27FC236}">
                <a16:creationId xmlns:a16="http://schemas.microsoft.com/office/drawing/2014/main" id="{348355AB-E5B6-1644-04D3-1DD657D3698D}"/>
              </a:ext>
            </a:extLst>
          </p:cNvPr>
          <p:cNvPicPr>
            <a:picLocks noChangeAspect="1"/>
          </p:cNvPicPr>
          <p:nvPr/>
        </p:nvPicPr>
        <p:blipFill>
          <a:blip r:embed="rId3"/>
          <a:stretch>
            <a:fillRect/>
          </a:stretch>
        </p:blipFill>
        <p:spPr>
          <a:xfrm>
            <a:off x="7694636" y="4395003"/>
            <a:ext cx="1333521" cy="463289"/>
          </a:xfrm>
          <a:prstGeom prst="rect">
            <a:avLst/>
          </a:prstGeom>
        </p:spPr>
      </p:pic>
      <p:pic>
        <p:nvPicPr>
          <p:cNvPr id="12" name="Picture 11">
            <a:extLst>
              <a:ext uri="{FF2B5EF4-FFF2-40B4-BE49-F238E27FC236}">
                <a16:creationId xmlns:a16="http://schemas.microsoft.com/office/drawing/2014/main" id="{25E3707F-0534-AC1F-3147-AE02E5AA5336}"/>
              </a:ext>
            </a:extLst>
          </p:cNvPr>
          <p:cNvPicPr>
            <a:picLocks noChangeAspect="1"/>
          </p:cNvPicPr>
          <p:nvPr/>
        </p:nvPicPr>
        <p:blipFill>
          <a:blip r:embed="rId4"/>
          <a:stretch>
            <a:fillRect/>
          </a:stretch>
        </p:blipFill>
        <p:spPr>
          <a:xfrm>
            <a:off x="4423433" y="4730754"/>
            <a:ext cx="1071433" cy="360903"/>
          </a:xfrm>
          <a:prstGeom prst="rect">
            <a:avLst/>
          </a:prstGeom>
        </p:spPr>
      </p:pic>
    </p:spTree>
    <p:extLst>
      <p:ext uri="{BB962C8B-B14F-4D97-AF65-F5344CB8AC3E}">
        <p14:creationId xmlns:p14="http://schemas.microsoft.com/office/powerpoint/2010/main" val="952743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74584-6DDA-DCC2-DB7D-E6BFDF3FAC90}"/>
              </a:ext>
            </a:extLst>
          </p:cNvPr>
          <p:cNvSpPr>
            <a:spLocks noGrp="1"/>
          </p:cNvSpPr>
          <p:nvPr>
            <p:ph type="title"/>
          </p:nvPr>
        </p:nvSpPr>
        <p:spPr/>
        <p:txBody>
          <a:bodyPr/>
          <a:lstStyle/>
          <a:p>
            <a:r>
              <a:rPr lang="ro-RO" dirty="0"/>
              <a:t>Parametrii MESFET</a:t>
            </a:r>
            <a:endParaRPr lang="en-US" dirty="0"/>
          </a:p>
        </p:txBody>
      </p:sp>
      <p:sp>
        <p:nvSpPr>
          <p:cNvPr id="3" name="Content Placeholder 2">
            <a:extLst>
              <a:ext uri="{FF2B5EF4-FFF2-40B4-BE49-F238E27FC236}">
                <a16:creationId xmlns:a16="http://schemas.microsoft.com/office/drawing/2014/main" id="{62372661-78BA-2E3D-BBFE-4859D5BAF205}"/>
              </a:ext>
            </a:extLst>
          </p:cNvPr>
          <p:cNvSpPr>
            <a:spLocks noGrp="1"/>
          </p:cNvSpPr>
          <p:nvPr>
            <p:ph idx="1"/>
          </p:nvPr>
        </p:nvSpPr>
        <p:spPr>
          <a:xfrm>
            <a:off x="169477" y="1098550"/>
            <a:ext cx="8805046" cy="4889500"/>
          </a:xfrm>
        </p:spPr>
        <p:txBody>
          <a:bodyPr/>
          <a:lstStyle/>
          <a:p>
            <a:r>
              <a:rPr lang="en-US" sz="1800" dirty="0" err="1">
                <a:solidFill>
                  <a:srgbClr val="FF0000"/>
                </a:solidFill>
              </a:rPr>
              <a:t>lățim</a:t>
            </a:r>
            <a:r>
              <a:rPr lang="ro-RO" sz="1800" dirty="0">
                <a:solidFill>
                  <a:srgbClr val="FF0000"/>
                </a:solidFill>
              </a:rPr>
              <a:t>ea</a:t>
            </a:r>
            <a:r>
              <a:rPr lang="en-US" sz="1800" dirty="0">
                <a:solidFill>
                  <a:srgbClr val="FF0000"/>
                </a:solidFill>
              </a:rPr>
              <a:t> de </a:t>
            </a:r>
            <a:r>
              <a:rPr lang="en-US" sz="1800" dirty="0" err="1">
                <a:solidFill>
                  <a:srgbClr val="FF0000"/>
                </a:solidFill>
              </a:rPr>
              <a:t>bandă</a:t>
            </a:r>
            <a:r>
              <a:rPr lang="en-US" sz="1800" dirty="0">
                <a:solidFill>
                  <a:srgbClr val="FF0000"/>
                </a:solidFill>
              </a:rPr>
              <a:t> a </a:t>
            </a:r>
            <a:r>
              <a:rPr lang="en-US" sz="1800" dirty="0" err="1">
                <a:solidFill>
                  <a:srgbClr val="FF0000"/>
                </a:solidFill>
              </a:rPr>
              <a:t>câștigului</a:t>
            </a:r>
            <a:r>
              <a:rPr lang="en-US" sz="1800" dirty="0">
                <a:solidFill>
                  <a:srgbClr val="FF0000"/>
                </a:solidFill>
              </a:rPr>
              <a:t>, </a:t>
            </a:r>
            <a:r>
              <a:rPr lang="en-US" sz="1800" dirty="0" err="1">
                <a:solidFill>
                  <a:srgbClr val="FF0000"/>
                </a:solidFill>
              </a:rPr>
              <a:t>frecvența</a:t>
            </a:r>
            <a:r>
              <a:rPr lang="en-US" sz="1800" dirty="0">
                <a:solidFill>
                  <a:srgbClr val="FF0000"/>
                </a:solidFill>
              </a:rPr>
              <a:t> </a:t>
            </a:r>
            <a:r>
              <a:rPr lang="en-US" sz="1800" dirty="0" err="1">
                <a:solidFill>
                  <a:srgbClr val="FF0000"/>
                </a:solidFill>
              </a:rPr>
              <a:t>maximă</a:t>
            </a:r>
            <a:r>
              <a:rPr lang="en-US" sz="1800" dirty="0">
                <a:solidFill>
                  <a:srgbClr val="FF0000"/>
                </a:solidFill>
              </a:rPr>
              <a:t> de </a:t>
            </a:r>
            <a:r>
              <a:rPr lang="en-US" sz="1800" dirty="0" err="1">
                <a:solidFill>
                  <a:srgbClr val="FF0000"/>
                </a:solidFill>
              </a:rPr>
              <a:t>oscilație</a:t>
            </a:r>
            <a:r>
              <a:rPr lang="en-US" sz="1800" dirty="0">
                <a:solidFill>
                  <a:srgbClr val="FF0000"/>
                </a:solidFill>
              </a:rPr>
              <a:t>,</a:t>
            </a:r>
            <a:r>
              <a:rPr lang="ro-RO" sz="1800" dirty="0">
                <a:solidFill>
                  <a:srgbClr val="FF0000"/>
                </a:solidFill>
              </a:rPr>
              <a:t> </a:t>
            </a:r>
            <a:r>
              <a:rPr lang="en-US" sz="1800" dirty="0">
                <a:solidFill>
                  <a:srgbClr val="FF0000"/>
                </a:solidFill>
              </a:rPr>
              <a:t>fmax, </a:t>
            </a:r>
            <a:r>
              <a:rPr lang="en-US" sz="1800" dirty="0" err="1">
                <a:solidFill>
                  <a:srgbClr val="FF0000"/>
                </a:solidFill>
              </a:rPr>
              <a:t>și</a:t>
            </a:r>
            <a:r>
              <a:rPr lang="en-US" sz="1800" dirty="0">
                <a:solidFill>
                  <a:srgbClr val="FF0000"/>
                </a:solidFill>
              </a:rPr>
              <a:t> </a:t>
            </a:r>
            <a:r>
              <a:rPr lang="en-US" sz="1800" dirty="0" err="1">
                <a:solidFill>
                  <a:srgbClr val="FF0000"/>
                </a:solidFill>
              </a:rPr>
              <a:t>frecvența</a:t>
            </a:r>
            <a:r>
              <a:rPr lang="en-US" sz="1800" dirty="0">
                <a:solidFill>
                  <a:srgbClr val="FF0000"/>
                </a:solidFill>
              </a:rPr>
              <a:t> în care </a:t>
            </a:r>
            <a:r>
              <a:rPr lang="en-US" sz="1800" dirty="0" err="1">
                <a:solidFill>
                  <a:srgbClr val="FF0000"/>
                </a:solidFill>
              </a:rPr>
              <a:t>câștigul</a:t>
            </a:r>
            <a:r>
              <a:rPr lang="en-US" sz="1800" dirty="0">
                <a:solidFill>
                  <a:srgbClr val="FF0000"/>
                </a:solidFill>
              </a:rPr>
              <a:t> de </a:t>
            </a:r>
            <a:r>
              <a:rPr lang="en-US" sz="1800" dirty="0" err="1">
                <a:solidFill>
                  <a:srgbClr val="FF0000"/>
                </a:solidFill>
              </a:rPr>
              <a:t>putere</a:t>
            </a:r>
            <a:r>
              <a:rPr lang="en-US" sz="1800" dirty="0">
                <a:solidFill>
                  <a:srgbClr val="FF0000"/>
                </a:solidFill>
              </a:rPr>
              <a:t> </a:t>
            </a:r>
            <a:r>
              <a:rPr lang="en-US" sz="1800" dirty="0"/>
              <a:t>unilateral al </a:t>
            </a:r>
            <a:r>
              <a:rPr lang="ro-RO" sz="1800" dirty="0"/>
              <a:t>MESFET</a:t>
            </a:r>
            <a:r>
              <a:rPr lang="en-US" sz="1800" dirty="0"/>
              <a:t>este egal cu </a:t>
            </a:r>
            <a:r>
              <a:rPr lang="en-US" sz="1800" dirty="0" err="1"/>
              <a:t>unu</a:t>
            </a:r>
            <a:r>
              <a:rPr lang="en-US" sz="1800" dirty="0"/>
              <a:t>, </a:t>
            </a:r>
            <a:r>
              <a:rPr lang="en-US" sz="1800" dirty="0">
                <a:solidFill>
                  <a:srgbClr val="FF0000"/>
                </a:solidFill>
              </a:rPr>
              <a:t>f</a:t>
            </a:r>
            <a:r>
              <a:rPr lang="en-US" sz="1400" dirty="0">
                <a:solidFill>
                  <a:srgbClr val="FF0000"/>
                </a:solidFill>
              </a:rPr>
              <a:t>t</a:t>
            </a:r>
            <a:r>
              <a:rPr lang="en-US" sz="1800" dirty="0"/>
              <a:t>.</a:t>
            </a:r>
            <a:r>
              <a:rPr lang="ro-RO" sz="1800" dirty="0"/>
              <a:t> </a:t>
            </a:r>
          </a:p>
          <a:p>
            <a:endParaRPr lang="ro-RO" sz="1800" dirty="0"/>
          </a:p>
          <a:p>
            <a:r>
              <a:rPr lang="en-US" sz="1800" dirty="0" err="1"/>
              <a:t>v</a:t>
            </a:r>
            <a:r>
              <a:rPr lang="en-US" sz="1400" dirty="0" err="1"/>
              <a:t>sat</a:t>
            </a:r>
            <a:r>
              <a:rPr lang="en-US" sz="1400" dirty="0"/>
              <a:t> </a:t>
            </a:r>
            <a:r>
              <a:rPr lang="en-US" sz="1800" dirty="0"/>
              <a:t>≈ 6 x 10^10 µm/s </a:t>
            </a:r>
            <a:r>
              <a:rPr lang="ro-RO" sz="1800" dirty="0"/>
              <a:t>(</a:t>
            </a:r>
            <a:r>
              <a:rPr lang="en-US" sz="1800" dirty="0"/>
              <a:t>GaAs cu </a:t>
            </a:r>
            <a:r>
              <a:rPr lang="en-US" sz="1800" dirty="0" err="1"/>
              <a:t>niveluri</a:t>
            </a:r>
            <a:r>
              <a:rPr lang="en-US" sz="1800" dirty="0"/>
              <a:t> de </a:t>
            </a:r>
            <a:r>
              <a:rPr lang="en-US" sz="1800" dirty="0" err="1"/>
              <a:t>dopare</a:t>
            </a:r>
            <a:r>
              <a:rPr lang="en-US" sz="1800" dirty="0"/>
              <a:t> de </a:t>
            </a:r>
            <a:r>
              <a:rPr lang="en-US" sz="1800" dirty="0" err="1"/>
              <a:t>obicei</a:t>
            </a:r>
            <a:r>
              <a:rPr lang="en-US" sz="1800" dirty="0"/>
              <a:t> în canal</a:t>
            </a:r>
            <a:r>
              <a:rPr lang="ro-RO" sz="1800" dirty="0"/>
              <a:t>)</a:t>
            </a:r>
            <a:r>
              <a:rPr lang="en-US" sz="1800" dirty="0"/>
              <a:t>, </a:t>
            </a:r>
            <a:r>
              <a:rPr lang="en-US" sz="1800" dirty="0" err="1"/>
              <a:t>lungimea</a:t>
            </a:r>
            <a:r>
              <a:rPr lang="en-US" sz="1800" dirty="0"/>
              <a:t> </a:t>
            </a:r>
            <a:r>
              <a:rPr lang="en-US" sz="1800" dirty="0" err="1"/>
              <a:t>porții</a:t>
            </a:r>
            <a:r>
              <a:rPr lang="en-US" sz="1800" dirty="0"/>
              <a:t> </a:t>
            </a:r>
            <a:r>
              <a:rPr lang="en-US" sz="1800" dirty="0" err="1"/>
              <a:t>trebuie</a:t>
            </a:r>
            <a:r>
              <a:rPr lang="en-US" sz="1800" dirty="0"/>
              <a:t> </a:t>
            </a:r>
            <a:r>
              <a:rPr lang="en-US" sz="1800" dirty="0" err="1"/>
              <a:t>să</a:t>
            </a:r>
            <a:r>
              <a:rPr lang="en-US" sz="1800" dirty="0"/>
              <a:t> fie </a:t>
            </a:r>
            <a:r>
              <a:rPr lang="en-US" sz="1800" dirty="0" err="1"/>
              <a:t>mai</a:t>
            </a:r>
            <a:r>
              <a:rPr lang="en-US" sz="1800" dirty="0"/>
              <a:t> </a:t>
            </a:r>
            <a:r>
              <a:rPr lang="en-US" sz="1800" dirty="0" err="1"/>
              <a:t>mică</a:t>
            </a:r>
            <a:r>
              <a:rPr lang="en-US" sz="1800" dirty="0"/>
              <a:t> </a:t>
            </a:r>
            <a:r>
              <a:rPr lang="ro-RO" sz="1800" dirty="0"/>
              <a:t>sub</a:t>
            </a:r>
            <a:r>
              <a:rPr lang="en-US" sz="1800" dirty="0"/>
              <a:t> 1 µm </a:t>
            </a:r>
            <a:r>
              <a:rPr lang="en-US" sz="1800" dirty="0" err="1"/>
              <a:t>pentru</a:t>
            </a:r>
            <a:r>
              <a:rPr lang="en-US" sz="1800" dirty="0"/>
              <a:t> ca f</a:t>
            </a:r>
            <a:r>
              <a:rPr lang="en-US" sz="1200" dirty="0"/>
              <a:t>t</a:t>
            </a:r>
            <a:r>
              <a:rPr lang="en-US" sz="1800" dirty="0"/>
              <a:t> &gt; 10 GHz.</a:t>
            </a:r>
            <a:endParaRPr lang="ro-RO" sz="1800" dirty="0"/>
          </a:p>
          <a:p>
            <a:r>
              <a:rPr lang="ro-RO" sz="1800" dirty="0"/>
              <a:t>Parametrul f </a:t>
            </a:r>
            <a:r>
              <a:rPr lang="ro-RO" sz="1800" dirty="0" err="1"/>
              <a:t>max</a:t>
            </a:r>
            <a:r>
              <a:rPr lang="ro-RO" sz="1800" dirty="0"/>
              <a:t> poate fi aproximat ca </a:t>
            </a:r>
          </a:p>
          <a:p>
            <a:r>
              <a:rPr lang="en-US" sz="1800" dirty="0"/>
              <a:t>Din </a:t>
            </a:r>
            <a:r>
              <a:rPr lang="en-US" sz="1800" dirty="0" err="1"/>
              <a:t>cele</a:t>
            </a:r>
            <a:r>
              <a:rPr lang="en-US" sz="1800" dirty="0"/>
              <a:t> </a:t>
            </a:r>
            <a:r>
              <a:rPr lang="en-US" sz="1800" dirty="0" err="1"/>
              <a:t>două</a:t>
            </a:r>
            <a:r>
              <a:rPr lang="en-US" sz="1800" dirty="0"/>
              <a:t> </a:t>
            </a:r>
            <a:r>
              <a:rPr lang="en-US" sz="1800" dirty="0" err="1"/>
              <a:t>expresii</a:t>
            </a:r>
            <a:r>
              <a:rPr lang="en-US" sz="1800" dirty="0"/>
              <a:t> </a:t>
            </a:r>
            <a:r>
              <a:rPr lang="en-US" sz="1800" dirty="0" err="1"/>
              <a:t>pentru</a:t>
            </a:r>
            <a:r>
              <a:rPr lang="en-US" sz="1800" dirty="0"/>
              <a:t> </a:t>
            </a:r>
            <a:r>
              <a:rPr lang="en-US" sz="1800" i="1" dirty="0">
                <a:solidFill>
                  <a:srgbClr val="FF0000"/>
                </a:solidFill>
              </a:rPr>
              <a:t>f</a:t>
            </a:r>
            <a:r>
              <a:rPr lang="en-US" sz="1400" i="1" dirty="0">
                <a:solidFill>
                  <a:srgbClr val="FF0000"/>
                </a:solidFill>
              </a:rPr>
              <a:t>t</a:t>
            </a:r>
            <a:r>
              <a:rPr lang="en-US" sz="1800" dirty="0"/>
              <a:t> </a:t>
            </a:r>
            <a:r>
              <a:rPr lang="en-US" sz="1800" dirty="0" err="1"/>
              <a:t>și</a:t>
            </a:r>
            <a:r>
              <a:rPr lang="en-US" sz="1800" dirty="0"/>
              <a:t> </a:t>
            </a:r>
            <a:r>
              <a:rPr lang="en-US" sz="1800" i="1" dirty="0">
                <a:solidFill>
                  <a:srgbClr val="FF0000"/>
                </a:solidFill>
              </a:rPr>
              <a:t>f</a:t>
            </a:r>
            <a:r>
              <a:rPr lang="en-US" sz="1400" i="1" dirty="0">
                <a:solidFill>
                  <a:srgbClr val="FF0000"/>
                </a:solidFill>
              </a:rPr>
              <a:t>max</a:t>
            </a:r>
            <a:r>
              <a:rPr lang="en-US" sz="1800" i="1" dirty="0">
                <a:solidFill>
                  <a:srgbClr val="FF0000"/>
                </a:solidFill>
              </a:rPr>
              <a:t>, </a:t>
            </a:r>
            <a:r>
              <a:rPr lang="ro-RO" sz="1800" i="1" dirty="0">
                <a:solidFill>
                  <a:srgbClr val="FF0000"/>
                </a:solidFill>
              </a:rPr>
              <a:t>reiese</a:t>
            </a:r>
            <a:r>
              <a:rPr lang="en-US" sz="1800" dirty="0"/>
              <a:t> </a:t>
            </a:r>
            <a:r>
              <a:rPr lang="en-US" sz="1800" dirty="0" err="1"/>
              <a:t>că</a:t>
            </a:r>
            <a:r>
              <a:rPr lang="en-US" sz="1800" dirty="0"/>
              <a:t> </a:t>
            </a:r>
            <a:r>
              <a:rPr lang="en-US" sz="1800" dirty="0" err="1"/>
              <a:t>lungimea</a:t>
            </a:r>
            <a:r>
              <a:rPr lang="en-US" sz="1800" dirty="0"/>
              <a:t> </a:t>
            </a:r>
            <a:r>
              <a:rPr lang="ro-RO" sz="1800" dirty="0"/>
              <a:t>G</a:t>
            </a:r>
            <a:r>
              <a:rPr lang="en-US" sz="1800" dirty="0"/>
              <a:t> </a:t>
            </a:r>
            <a:r>
              <a:rPr lang="en-US" sz="1800" dirty="0" err="1"/>
              <a:t>ar</a:t>
            </a:r>
            <a:r>
              <a:rPr lang="en-US" sz="1800" dirty="0"/>
              <a:t> </a:t>
            </a:r>
            <a:r>
              <a:rPr lang="en-US" sz="1800" dirty="0" err="1"/>
              <a:t>trebui</a:t>
            </a:r>
            <a:r>
              <a:rPr lang="en-US" sz="1800" dirty="0"/>
              <a:t> </a:t>
            </a:r>
            <a:r>
              <a:rPr lang="en-US" sz="1800" dirty="0" err="1"/>
              <a:t>cât</a:t>
            </a:r>
            <a:r>
              <a:rPr lang="en-US" sz="1800" dirty="0"/>
              <a:t> </a:t>
            </a:r>
            <a:r>
              <a:rPr lang="en-US" sz="1800" dirty="0" err="1"/>
              <a:t>mai</a:t>
            </a:r>
            <a:r>
              <a:rPr lang="en-US" sz="1800" dirty="0"/>
              <a:t> </a:t>
            </a:r>
            <a:r>
              <a:rPr lang="en-US" sz="1800" dirty="0" err="1"/>
              <a:t>mică</a:t>
            </a:r>
            <a:r>
              <a:rPr lang="en-US" sz="1800" dirty="0"/>
              <a:t> </a:t>
            </a:r>
            <a:r>
              <a:rPr lang="en-US" sz="1800" dirty="0" err="1"/>
              <a:t>posibil</a:t>
            </a:r>
            <a:r>
              <a:rPr lang="en-US" sz="1800" dirty="0"/>
              <a:t>.</a:t>
            </a:r>
            <a:r>
              <a:rPr lang="ro-RO" sz="1800" dirty="0"/>
              <a:t> Dar, p</a:t>
            </a:r>
            <a:r>
              <a:rPr lang="en-US" sz="1800" dirty="0" err="1"/>
              <a:t>entru</a:t>
            </a:r>
            <a:r>
              <a:rPr lang="en-US" sz="1800" dirty="0"/>
              <a:t> ca </a:t>
            </a:r>
            <a:r>
              <a:rPr lang="en-US" sz="1800" dirty="0" err="1"/>
              <a:t>poarta</a:t>
            </a:r>
            <a:r>
              <a:rPr lang="en-US" sz="1800" dirty="0"/>
              <a:t> </a:t>
            </a:r>
            <a:r>
              <a:rPr lang="en-US" sz="1800" dirty="0" err="1"/>
              <a:t>să</a:t>
            </a:r>
            <a:r>
              <a:rPr lang="en-US" sz="1800" dirty="0"/>
              <a:t> </a:t>
            </a:r>
            <a:r>
              <a:rPr lang="en-US" sz="1800" dirty="0" err="1"/>
              <a:t>aibă</a:t>
            </a:r>
            <a:r>
              <a:rPr lang="en-US" sz="1800" dirty="0"/>
              <a:t> control </a:t>
            </a:r>
            <a:r>
              <a:rPr lang="en-US" sz="1800" dirty="0" err="1"/>
              <a:t>eficient</a:t>
            </a:r>
            <a:r>
              <a:rPr lang="en-US" sz="1800" dirty="0"/>
              <a:t> </a:t>
            </a:r>
            <a:r>
              <a:rPr lang="en-US" sz="1800" dirty="0" err="1"/>
              <a:t>asupra</a:t>
            </a:r>
            <a:r>
              <a:rPr lang="en-US" sz="1800" dirty="0"/>
              <a:t> </a:t>
            </a:r>
            <a:r>
              <a:rPr lang="en-US" sz="1800" dirty="0" err="1"/>
              <a:t>curentului</a:t>
            </a:r>
            <a:r>
              <a:rPr lang="en-US" sz="1800" dirty="0"/>
              <a:t> </a:t>
            </a:r>
            <a:r>
              <a:rPr lang="en-US" sz="1800" dirty="0" err="1"/>
              <a:t>canalului</a:t>
            </a:r>
            <a:r>
              <a:rPr lang="en-US" sz="1800" dirty="0"/>
              <a:t>,</a:t>
            </a:r>
            <a:r>
              <a:rPr lang="ro-RO" sz="1800" dirty="0"/>
              <a:t> </a:t>
            </a:r>
            <a:r>
              <a:rPr lang="en-US" sz="1800" dirty="0" err="1"/>
              <a:t>lungimea</a:t>
            </a:r>
            <a:r>
              <a:rPr lang="en-US" sz="1800" dirty="0"/>
              <a:t> </a:t>
            </a:r>
            <a:r>
              <a:rPr lang="en-US" sz="1800" dirty="0" err="1"/>
              <a:t>porții</a:t>
            </a:r>
            <a:r>
              <a:rPr lang="en-US" sz="1800" dirty="0"/>
              <a:t> L </a:t>
            </a:r>
            <a:r>
              <a:rPr lang="en-US" sz="1800" dirty="0" err="1"/>
              <a:t>trebuie</a:t>
            </a:r>
            <a:r>
              <a:rPr lang="en-US" sz="1800" dirty="0"/>
              <a:t> </a:t>
            </a:r>
            <a:r>
              <a:rPr lang="en-US" sz="1800" dirty="0" err="1"/>
              <a:t>să</a:t>
            </a:r>
            <a:r>
              <a:rPr lang="en-US" sz="1800" dirty="0"/>
              <a:t> fie </a:t>
            </a:r>
            <a:r>
              <a:rPr lang="en-US" sz="1800" dirty="0" err="1"/>
              <a:t>mai</a:t>
            </a:r>
            <a:r>
              <a:rPr lang="en-US" sz="1800" dirty="0"/>
              <a:t> mare </a:t>
            </a:r>
            <a:r>
              <a:rPr lang="en-US" sz="1800" dirty="0" err="1"/>
              <a:t>decât</a:t>
            </a:r>
            <a:r>
              <a:rPr lang="ro-RO" sz="1800" dirty="0"/>
              <a:t> </a:t>
            </a:r>
            <a:r>
              <a:rPr lang="en-US" sz="1800" dirty="0" err="1"/>
              <a:t>adâncimea</a:t>
            </a:r>
            <a:r>
              <a:rPr lang="en-US" sz="1800" dirty="0"/>
              <a:t> </a:t>
            </a:r>
            <a:r>
              <a:rPr lang="en-US" sz="1800" dirty="0" err="1"/>
              <a:t>canalului</a:t>
            </a:r>
            <a:r>
              <a:rPr lang="en-US" sz="1800" dirty="0"/>
              <a:t>, </a:t>
            </a:r>
            <a:r>
              <a:rPr lang="ro-RO" sz="1800" dirty="0"/>
              <a:t>z</a:t>
            </a:r>
            <a:r>
              <a:rPr lang="en-US" sz="1800" dirty="0"/>
              <a:t>, </a:t>
            </a:r>
            <a:r>
              <a:rPr lang="en-US" sz="1800" dirty="0" err="1"/>
              <a:t>sau</a:t>
            </a:r>
            <a:r>
              <a:rPr lang="en-US" sz="1800" dirty="0"/>
              <a:t> L/</a:t>
            </a:r>
            <a:r>
              <a:rPr lang="ro-RO" sz="1800" dirty="0"/>
              <a:t>z</a:t>
            </a:r>
            <a:r>
              <a:rPr lang="en-US" sz="1800" dirty="0"/>
              <a:t> &gt; 1.</a:t>
            </a:r>
            <a:r>
              <a:rPr lang="ro-RO" sz="1800" dirty="0"/>
              <a:t> </a:t>
            </a:r>
            <a:r>
              <a:rPr lang="en-US" sz="1800" dirty="0" err="1"/>
              <a:t>Acest</a:t>
            </a:r>
            <a:r>
              <a:rPr lang="en-US" sz="1800" dirty="0"/>
              <a:t> </a:t>
            </a:r>
            <a:r>
              <a:rPr lang="en-US" sz="1800" dirty="0" err="1"/>
              <a:t>lucru</a:t>
            </a:r>
            <a:r>
              <a:rPr lang="en-US" sz="1800" dirty="0"/>
              <a:t> </a:t>
            </a:r>
            <a:r>
              <a:rPr lang="en-US" sz="1800" dirty="0" err="1"/>
              <a:t>necesită</a:t>
            </a:r>
            <a:r>
              <a:rPr lang="en-US" sz="1800" dirty="0"/>
              <a:t> o </a:t>
            </a:r>
            <a:r>
              <a:rPr lang="en-US" sz="1800" dirty="0" err="1"/>
              <a:t>adâncime</a:t>
            </a:r>
            <a:r>
              <a:rPr lang="en-US" sz="1800" dirty="0"/>
              <a:t> a </a:t>
            </a:r>
            <a:r>
              <a:rPr lang="en-US" sz="1800" dirty="0" err="1"/>
              <a:t>canalului</a:t>
            </a:r>
            <a:r>
              <a:rPr lang="en-US" sz="1800" dirty="0"/>
              <a:t> de </a:t>
            </a:r>
            <a:r>
              <a:rPr lang="en-US" sz="1800" dirty="0" err="1"/>
              <a:t>ordinul</a:t>
            </a:r>
            <a:r>
              <a:rPr lang="en-US" sz="1800" dirty="0"/>
              <a:t> a 0,05</a:t>
            </a:r>
            <a:r>
              <a:rPr lang="ro-RO" sz="1800" dirty="0"/>
              <a:t> - </a:t>
            </a:r>
            <a:r>
              <a:rPr lang="en-US" sz="1800" dirty="0"/>
              <a:t>0,3 µm </a:t>
            </a:r>
            <a:r>
              <a:rPr lang="en-US" sz="1800" dirty="0" err="1"/>
              <a:t>pentru</a:t>
            </a:r>
            <a:r>
              <a:rPr lang="en-US" sz="1800" dirty="0"/>
              <a:t> MESFET</a:t>
            </a:r>
            <a:r>
              <a:rPr lang="ro-RO" sz="1800" dirty="0"/>
              <a:t> (</a:t>
            </a:r>
            <a:r>
              <a:rPr lang="en-US" sz="1800" dirty="0"/>
              <a:t>GaAs</a:t>
            </a:r>
            <a:r>
              <a:rPr lang="ro-RO" sz="1800" dirty="0"/>
              <a:t>)</a:t>
            </a:r>
            <a:r>
              <a:rPr lang="en-US" sz="1800" dirty="0"/>
              <a:t>.</a:t>
            </a:r>
            <a:r>
              <a:rPr lang="ro-RO" sz="1800" dirty="0"/>
              <a:t> </a:t>
            </a:r>
            <a:r>
              <a:rPr lang="en-US" sz="1800" dirty="0" err="1"/>
              <a:t>Adâncimea</a:t>
            </a:r>
            <a:r>
              <a:rPr lang="en-US" sz="1800" dirty="0"/>
              <a:t> </a:t>
            </a:r>
            <a:r>
              <a:rPr lang="en-US" sz="1800" dirty="0" err="1"/>
              <a:t>mică</a:t>
            </a:r>
            <a:r>
              <a:rPr lang="en-US" sz="1800" dirty="0"/>
              <a:t> a </a:t>
            </a:r>
            <a:r>
              <a:rPr lang="en-US" sz="1800" dirty="0" err="1"/>
              <a:t>canalului</a:t>
            </a:r>
            <a:r>
              <a:rPr lang="en-US" sz="1800" dirty="0"/>
              <a:t> </a:t>
            </a:r>
            <a:r>
              <a:rPr lang="en-US" sz="1800" dirty="0" err="1"/>
              <a:t>impune</a:t>
            </a:r>
            <a:r>
              <a:rPr lang="en-US" sz="1800" dirty="0"/>
              <a:t> ca </a:t>
            </a:r>
            <a:r>
              <a:rPr lang="en-US" sz="1800" dirty="0" err="1"/>
              <a:t>concentrația</a:t>
            </a:r>
            <a:r>
              <a:rPr lang="en-US" sz="1800" dirty="0"/>
              <a:t> </a:t>
            </a:r>
            <a:r>
              <a:rPr lang="en-US" sz="1800" dirty="0" err="1"/>
              <a:t>purtătorilor</a:t>
            </a:r>
            <a:r>
              <a:rPr lang="ro-RO" sz="1800" dirty="0"/>
              <a:t> </a:t>
            </a:r>
            <a:r>
              <a:rPr lang="en-US" sz="1800" dirty="0"/>
              <a:t>în canal </a:t>
            </a:r>
            <a:r>
              <a:rPr lang="en-US" sz="1800" dirty="0" err="1"/>
              <a:t>să</a:t>
            </a:r>
            <a:r>
              <a:rPr lang="en-US" sz="1800" dirty="0"/>
              <a:t> fie </a:t>
            </a:r>
            <a:r>
              <a:rPr lang="en-US" sz="1800" dirty="0" err="1"/>
              <a:t>cât</a:t>
            </a:r>
            <a:r>
              <a:rPr lang="en-US" sz="1800" dirty="0"/>
              <a:t> </a:t>
            </a:r>
            <a:r>
              <a:rPr lang="en-US" sz="1800" dirty="0" err="1"/>
              <a:t>mai</a:t>
            </a:r>
            <a:r>
              <a:rPr lang="en-US" sz="1800" dirty="0"/>
              <a:t> mare </a:t>
            </a:r>
            <a:r>
              <a:rPr lang="en-US" sz="1800" dirty="0" err="1"/>
              <a:t>pentru</a:t>
            </a:r>
            <a:r>
              <a:rPr lang="en-US" sz="1800" dirty="0"/>
              <a:t> a </a:t>
            </a:r>
            <a:r>
              <a:rPr lang="en-US" sz="1800" dirty="0" err="1"/>
              <a:t>menține</a:t>
            </a:r>
            <a:r>
              <a:rPr lang="en-US" sz="1800" dirty="0"/>
              <a:t> </a:t>
            </a:r>
            <a:r>
              <a:rPr lang="en-US" sz="1800" dirty="0" err="1"/>
              <a:t>curent</a:t>
            </a:r>
            <a:r>
              <a:rPr lang="en-US" sz="1800" dirty="0"/>
              <a:t> </a:t>
            </a:r>
            <a:r>
              <a:rPr lang="en-US" sz="1800" dirty="0" err="1"/>
              <a:t>ridicat</a:t>
            </a:r>
            <a:endParaRPr lang="en-US" sz="1800" dirty="0"/>
          </a:p>
        </p:txBody>
      </p:sp>
      <p:sp>
        <p:nvSpPr>
          <p:cNvPr id="4" name="Date Placeholder 3">
            <a:extLst>
              <a:ext uri="{FF2B5EF4-FFF2-40B4-BE49-F238E27FC236}">
                <a16:creationId xmlns:a16="http://schemas.microsoft.com/office/drawing/2014/main" id="{4027E58D-F1D8-2F7A-2719-AF303B015706}"/>
              </a:ext>
            </a:extLst>
          </p:cNvPr>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5" name="Footer Placeholder 4">
            <a:extLst>
              <a:ext uri="{FF2B5EF4-FFF2-40B4-BE49-F238E27FC236}">
                <a16:creationId xmlns:a16="http://schemas.microsoft.com/office/drawing/2014/main" id="{F83F220A-10C0-6406-82D5-0E8D841E610C}"/>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24D3FC97-A59F-909F-759A-A173186277D1}"/>
              </a:ext>
            </a:extLst>
          </p:cNvPr>
          <p:cNvSpPr>
            <a:spLocks noGrp="1"/>
          </p:cNvSpPr>
          <p:nvPr>
            <p:ph type="sldNum" sz="quarter" idx="12"/>
          </p:nvPr>
        </p:nvSpPr>
        <p:spPr/>
        <p:txBody>
          <a:bodyPr/>
          <a:lstStyle/>
          <a:p>
            <a:pPr>
              <a:defRPr/>
            </a:pPr>
            <a:fld id="{6A376BE1-B17D-4FFF-B224-99B21EC59678}" type="slidenum">
              <a:rPr lang="zh-CN" altLang="en-US" smtClean="0"/>
              <a:pPr>
                <a:defRPr/>
              </a:pPr>
              <a:t>22</a:t>
            </a:fld>
            <a:endParaRPr lang="en-US" altLang="zh-CN"/>
          </a:p>
        </p:txBody>
      </p:sp>
      <p:pic>
        <p:nvPicPr>
          <p:cNvPr id="8" name="Picture 7">
            <a:extLst>
              <a:ext uri="{FF2B5EF4-FFF2-40B4-BE49-F238E27FC236}">
                <a16:creationId xmlns:a16="http://schemas.microsoft.com/office/drawing/2014/main" id="{6E4F13EF-BF29-7B75-144E-7645236AC3CB}"/>
              </a:ext>
            </a:extLst>
          </p:cNvPr>
          <p:cNvPicPr>
            <a:picLocks noChangeAspect="1"/>
          </p:cNvPicPr>
          <p:nvPr/>
        </p:nvPicPr>
        <p:blipFill>
          <a:blip r:embed="rId2"/>
          <a:stretch>
            <a:fillRect/>
          </a:stretch>
        </p:blipFill>
        <p:spPr>
          <a:xfrm>
            <a:off x="7029616" y="1442942"/>
            <a:ext cx="1457528" cy="466790"/>
          </a:xfrm>
          <a:prstGeom prst="rect">
            <a:avLst/>
          </a:prstGeom>
        </p:spPr>
      </p:pic>
      <p:pic>
        <p:nvPicPr>
          <p:cNvPr id="12" name="Picture 11">
            <a:extLst>
              <a:ext uri="{FF2B5EF4-FFF2-40B4-BE49-F238E27FC236}">
                <a16:creationId xmlns:a16="http://schemas.microsoft.com/office/drawing/2014/main" id="{078921B1-BF0B-89C1-9A0F-00F9B194D9FC}"/>
              </a:ext>
            </a:extLst>
          </p:cNvPr>
          <p:cNvPicPr>
            <a:picLocks noChangeAspect="1"/>
          </p:cNvPicPr>
          <p:nvPr/>
        </p:nvPicPr>
        <p:blipFill>
          <a:blip r:embed="rId3"/>
          <a:stretch>
            <a:fillRect/>
          </a:stretch>
        </p:blipFill>
        <p:spPr>
          <a:xfrm>
            <a:off x="4572000" y="2606508"/>
            <a:ext cx="930965" cy="377253"/>
          </a:xfrm>
          <a:prstGeom prst="rect">
            <a:avLst/>
          </a:prstGeom>
        </p:spPr>
      </p:pic>
      <p:pic>
        <p:nvPicPr>
          <p:cNvPr id="7" name="Content Placeholder 7">
            <a:extLst>
              <a:ext uri="{FF2B5EF4-FFF2-40B4-BE49-F238E27FC236}">
                <a16:creationId xmlns:a16="http://schemas.microsoft.com/office/drawing/2014/main" id="{3E8F9E51-9638-9BDB-39C5-2BBB8146AF8C}"/>
              </a:ext>
            </a:extLst>
          </p:cNvPr>
          <p:cNvPicPr>
            <a:picLocks noChangeAspect="1"/>
          </p:cNvPicPr>
          <p:nvPr/>
        </p:nvPicPr>
        <p:blipFill>
          <a:blip r:embed="rId4"/>
          <a:stretch>
            <a:fillRect/>
          </a:stretch>
        </p:blipFill>
        <p:spPr bwMode="auto">
          <a:xfrm>
            <a:off x="2269339" y="4766002"/>
            <a:ext cx="3321091" cy="198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107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7620B-E385-F289-E110-037291215CC9}"/>
              </a:ext>
            </a:extLst>
          </p:cNvPr>
          <p:cNvSpPr>
            <a:spLocks noGrp="1"/>
          </p:cNvSpPr>
          <p:nvPr>
            <p:ph type="title"/>
          </p:nvPr>
        </p:nvSpPr>
        <p:spPr>
          <a:xfrm>
            <a:off x="78377" y="150223"/>
            <a:ext cx="8015287" cy="857250"/>
          </a:xfrm>
        </p:spPr>
        <p:txBody>
          <a:bodyPr/>
          <a:lstStyle/>
          <a:p>
            <a:r>
              <a:rPr lang="ro-RO" sz="3200" b="1" dirty="0"/>
              <a:t>MESFET- AVANTAJE / DEZAVANTAJE</a:t>
            </a:r>
            <a:endParaRPr lang="en-US" sz="3200" b="1" dirty="0"/>
          </a:p>
        </p:txBody>
      </p:sp>
      <p:sp>
        <p:nvSpPr>
          <p:cNvPr id="3" name="Content Placeholder 2">
            <a:extLst>
              <a:ext uri="{FF2B5EF4-FFF2-40B4-BE49-F238E27FC236}">
                <a16:creationId xmlns:a16="http://schemas.microsoft.com/office/drawing/2014/main" id="{58ECD4C2-5309-03D1-CC39-2E1056FB1F23}"/>
              </a:ext>
            </a:extLst>
          </p:cNvPr>
          <p:cNvSpPr>
            <a:spLocks noGrp="1"/>
          </p:cNvSpPr>
          <p:nvPr>
            <p:ph idx="1"/>
          </p:nvPr>
        </p:nvSpPr>
        <p:spPr/>
        <p:txBody>
          <a:bodyPr/>
          <a:lstStyle/>
          <a:p>
            <a:r>
              <a:rPr lang="en-US" sz="2000" dirty="0" err="1"/>
              <a:t>Avantajul</a:t>
            </a:r>
            <a:r>
              <a:rPr lang="en-US" sz="2000" dirty="0"/>
              <a:t> </a:t>
            </a:r>
            <a:r>
              <a:rPr lang="en-US" sz="2000" dirty="0" err="1"/>
              <a:t>cheie</a:t>
            </a:r>
            <a:r>
              <a:rPr lang="en-US" sz="2000" dirty="0"/>
              <a:t> al MESFET </a:t>
            </a:r>
            <a:r>
              <a:rPr lang="ro-RO" sz="2000" dirty="0"/>
              <a:t>- D</a:t>
            </a:r>
            <a:r>
              <a:rPr lang="en-US" sz="2000" dirty="0" err="1"/>
              <a:t>ispozitiv</a:t>
            </a:r>
            <a:r>
              <a:rPr lang="en-US" sz="2000" dirty="0"/>
              <a:t> unipolar (</a:t>
            </a:r>
            <a:r>
              <a:rPr lang="en-US" sz="2000" dirty="0" err="1"/>
              <a:t>influența</a:t>
            </a:r>
            <a:r>
              <a:rPr lang="en-US" sz="2000" dirty="0"/>
              <a:t> </a:t>
            </a:r>
            <a:r>
              <a:rPr lang="en-US" sz="2000" dirty="0" err="1"/>
              <a:t>minoritarilor</a:t>
            </a:r>
            <a:r>
              <a:rPr lang="en-US" sz="2000" dirty="0"/>
              <a:t> </a:t>
            </a:r>
            <a:r>
              <a:rPr lang="ro-RO" sz="2000" dirty="0" err="1"/>
              <a:t>f.mică</a:t>
            </a:r>
            <a:r>
              <a:rPr lang="en-US" sz="2000" dirty="0"/>
              <a:t>, </a:t>
            </a:r>
            <a:r>
              <a:rPr lang="en-US" sz="2000" dirty="0" err="1"/>
              <a:t>deci</a:t>
            </a:r>
            <a:r>
              <a:rPr lang="en-US" sz="2000" dirty="0"/>
              <a:t> </a:t>
            </a:r>
            <a:r>
              <a:rPr lang="en-US" sz="2000" dirty="0" err="1"/>
              <a:t>frecvența</a:t>
            </a:r>
            <a:r>
              <a:rPr lang="en-US" sz="2000" dirty="0"/>
              <a:t> de </a:t>
            </a:r>
            <a:r>
              <a:rPr lang="en-US" sz="2000" dirty="0" err="1"/>
              <a:t>lucru</a:t>
            </a:r>
            <a:r>
              <a:rPr lang="en-US" sz="2000" dirty="0"/>
              <a:t> mare</a:t>
            </a:r>
            <a:r>
              <a:rPr lang="ro-RO" sz="2000" dirty="0"/>
              <a:t>; Deoarece mobilitate electronilor in </a:t>
            </a:r>
            <a:r>
              <a:rPr lang="ro-RO" sz="2000" dirty="0" err="1"/>
              <a:t>GaAs</a:t>
            </a:r>
            <a:r>
              <a:rPr lang="ro-RO" sz="2000" dirty="0"/>
              <a:t> este de 20 ori </a:t>
            </a:r>
            <a:r>
              <a:rPr lang="ro-RO" sz="2000" dirty="0" err="1"/>
              <a:t>m.mare</a:t>
            </a:r>
            <a:r>
              <a:rPr lang="ro-RO" sz="2000" dirty="0"/>
              <a:t> ca a </a:t>
            </a:r>
            <a:r>
              <a:rPr lang="ro-RO" sz="2000" dirty="0" err="1"/>
              <a:t>glurilor</a:t>
            </a:r>
            <a:r>
              <a:rPr lang="ro-RO" sz="2000" dirty="0"/>
              <a:t> – canalul conductiv este totdeauna de n-tip.</a:t>
            </a:r>
          </a:p>
          <a:p>
            <a:pPr algn="just"/>
            <a:r>
              <a:rPr lang="en-US" sz="2000" dirty="0" err="1"/>
              <a:t>Dezavantajul</a:t>
            </a:r>
            <a:r>
              <a:rPr lang="en-US" sz="2000" dirty="0"/>
              <a:t> structurii MESFET este </a:t>
            </a:r>
            <a:r>
              <a:rPr lang="en-US" sz="2000" dirty="0" err="1"/>
              <a:t>prezența</a:t>
            </a:r>
            <a:r>
              <a:rPr lang="ro-RO" sz="2000" dirty="0"/>
              <a:t> G</a:t>
            </a:r>
            <a:r>
              <a:rPr lang="en-US" sz="2000" dirty="0"/>
              <a:t> </a:t>
            </a:r>
            <a:r>
              <a:rPr lang="en-US" sz="2000" dirty="0" err="1"/>
              <a:t>metalice</a:t>
            </a:r>
            <a:r>
              <a:rPr lang="en-US" sz="2000" dirty="0"/>
              <a:t> Schottky.</a:t>
            </a:r>
            <a:r>
              <a:rPr lang="ro-RO" sz="2000" dirty="0"/>
              <a:t> </a:t>
            </a:r>
            <a:r>
              <a:rPr lang="en-US" sz="2000" dirty="0" err="1"/>
              <a:t>Aceasta</a:t>
            </a:r>
            <a:r>
              <a:rPr lang="en-US" sz="2000" dirty="0"/>
              <a:t> </a:t>
            </a:r>
            <a:r>
              <a:rPr lang="en-US" sz="2000" dirty="0" err="1"/>
              <a:t>limitează</a:t>
            </a:r>
            <a:r>
              <a:rPr lang="en-US" sz="2000" dirty="0"/>
              <a:t> </a:t>
            </a:r>
            <a:r>
              <a:rPr lang="en-US" sz="2000" dirty="0" err="1"/>
              <a:t>tensiunea</a:t>
            </a:r>
            <a:r>
              <a:rPr lang="en-US" sz="2000" dirty="0"/>
              <a:t> de </a:t>
            </a:r>
            <a:r>
              <a:rPr lang="en-US" sz="2000" dirty="0" err="1"/>
              <a:t>polarizare</a:t>
            </a:r>
            <a:r>
              <a:rPr lang="en-US" sz="2000" dirty="0"/>
              <a:t> </a:t>
            </a:r>
            <a:r>
              <a:rPr lang="en-US" sz="2000" dirty="0" err="1"/>
              <a:t>directă</a:t>
            </a:r>
            <a:r>
              <a:rPr lang="en-US" sz="2000" dirty="0"/>
              <a:t> pe </a:t>
            </a:r>
            <a:r>
              <a:rPr lang="ro-RO" sz="2000" dirty="0"/>
              <a:t>G</a:t>
            </a:r>
            <a:r>
              <a:rPr lang="en-US" sz="2000" dirty="0"/>
              <a:t> la </a:t>
            </a:r>
            <a:r>
              <a:rPr lang="en-US" sz="2000" dirty="0" err="1"/>
              <a:t>tensiunea</a:t>
            </a:r>
            <a:r>
              <a:rPr lang="en-US" sz="2000" dirty="0"/>
              <a:t> de </a:t>
            </a:r>
            <a:r>
              <a:rPr lang="en-US" sz="2000" dirty="0" err="1"/>
              <a:t>activarea</a:t>
            </a:r>
            <a:r>
              <a:rPr lang="en-US" sz="2000" dirty="0"/>
              <a:t> </a:t>
            </a:r>
            <a:r>
              <a:rPr lang="en-US" sz="2000" dirty="0" err="1"/>
              <a:t>diodei</a:t>
            </a:r>
            <a:r>
              <a:rPr lang="en-US" sz="2000" dirty="0"/>
              <a:t> Schottky.</a:t>
            </a:r>
            <a:r>
              <a:rPr lang="ro-RO" sz="2000" dirty="0"/>
              <a:t> </a:t>
            </a:r>
            <a:r>
              <a:rPr lang="en-US" sz="2000" dirty="0" err="1"/>
              <a:t>Această</a:t>
            </a:r>
            <a:r>
              <a:rPr lang="en-US" sz="2000" dirty="0"/>
              <a:t> </a:t>
            </a:r>
            <a:r>
              <a:rPr lang="en-US" sz="2000" dirty="0" err="1"/>
              <a:t>tensiune</a:t>
            </a:r>
            <a:r>
              <a:rPr lang="en-US" sz="2000" dirty="0"/>
              <a:t> de </a:t>
            </a:r>
            <a:r>
              <a:rPr lang="en-US" sz="2000" dirty="0" err="1"/>
              <a:t>activare</a:t>
            </a:r>
            <a:r>
              <a:rPr lang="en-US" sz="2000" dirty="0"/>
              <a:t> este de </a:t>
            </a:r>
            <a:r>
              <a:rPr lang="en-US" sz="2000" dirty="0" err="1"/>
              <a:t>obicei</a:t>
            </a:r>
            <a:r>
              <a:rPr lang="en-US" sz="2000" dirty="0"/>
              <a:t> de 0,7V </a:t>
            </a:r>
            <a:r>
              <a:rPr lang="en-US" sz="2000" dirty="0" err="1"/>
              <a:t>pentru</a:t>
            </a:r>
            <a:r>
              <a:rPr lang="en-US" sz="2000" dirty="0"/>
              <a:t> </a:t>
            </a:r>
            <a:r>
              <a:rPr lang="en-US" sz="2000" dirty="0" err="1"/>
              <a:t>diodele</a:t>
            </a:r>
            <a:r>
              <a:rPr lang="en-US" sz="2000" dirty="0"/>
              <a:t> Schottky GaAs.</a:t>
            </a:r>
            <a:r>
              <a:rPr lang="ro-RO" sz="2000" dirty="0"/>
              <a:t> </a:t>
            </a:r>
            <a:r>
              <a:rPr lang="en-US" sz="2000" dirty="0"/>
              <a:t>Prin </a:t>
            </a:r>
            <a:r>
              <a:rPr lang="en-US" sz="2000" dirty="0" err="1"/>
              <a:t>urmare</a:t>
            </a:r>
            <a:r>
              <a:rPr lang="en-US" sz="2000" dirty="0"/>
              <a:t>, </a:t>
            </a:r>
            <a:r>
              <a:rPr lang="en-US" sz="2000" dirty="0" err="1"/>
              <a:t>tensiunea</a:t>
            </a:r>
            <a:r>
              <a:rPr lang="en-US" sz="2000" dirty="0"/>
              <a:t> de </a:t>
            </a:r>
            <a:r>
              <a:rPr lang="en-US" sz="2000" dirty="0" err="1"/>
              <a:t>prag</a:t>
            </a:r>
            <a:r>
              <a:rPr lang="en-US" sz="2000" dirty="0"/>
              <a:t> </a:t>
            </a:r>
            <a:r>
              <a:rPr lang="en-US" sz="2000" dirty="0" err="1"/>
              <a:t>trebuie</a:t>
            </a:r>
            <a:r>
              <a:rPr lang="en-US" sz="2000" dirty="0"/>
              <a:t> </a:t>
            </a:r>
            <a:r>
              <a:rPr lang="en-US" sz="2000" dirty="0" err="1"/>
              <a:t>să</a:t>
            </a:r>
            <a:r>
              <a:rPr lang="en-US" sz="2000" dirty="0"/>
              <a:t> fie </a:t>
            </a:r>
            <a:r>
              <a:rPr lang="en-US" sz="2000" dirty="0" err="1"/>
              <a:t>mai</a:t>
            </a:r>
            <a:r>
              <a:rPr lang="en-US" sz="2000" dirty="0"/>
              <a:t> </a:t>
            </a:r>
            <a:r>
              <a:rPr lang="en-US" sz="2000" dirty="0" err="1"/>
              <a:t>mică</a:t>
            </a:r>
            <a:r>
              <a:rPr lang="en-US" sz="2000" dirty="0"/>
              <a:t> </a:t>
            </a:r>
            <a:r>
              <a:rPr lang="en-US" sz="2000" dirty="0" err="1"/>
              <a:t>decât</a:t>
            </a:r>
            <a:r>
              <a:rPr lang="en-US" sz="2000" dirty="0"/>
              <a:t> </a:t>
            </a:r>
            <a:r>
              <a:rPr lang="en-US" sz="2000" dirty="0" err="1"/>
              <a:t>această</a:t>
            </a:r>
            <a:r>
              <a:rPr lang="ro-RO" sz="2000" dirty="0"/>
              <a:t> </a:t>
            </a:r>
            <a:r>
              <a:rPr lang="en-US" sz="2000" dirty="0" err="1"/>
              <a:t>tensiune</a:t>
            </a:r>
            <a:r>
              <a:rPr lang="en-US" sz="2000" dirty="0"/>
              <a:t> de </a:t>
            </a:r>
            <a:r>
              <a:rPr lang="en-US" sz="2000" dirty="0" err="1"/>
              <a:t>activare</a:t>
            </a:r>
            <a:r>
              <a:rPr lang="en-US" sz="2000" dirty="0"/>
              <a:t>.</a:t>
            </a:r>
            <a:r>
              <a:rPr lang="ro-RO" sz="2000" dirty="0"/>
              <a:t> </a:t>
            </a:r>
            <a:r>
              <a:rPr lang="en-US" sz="2000" dirty="0"/>
              <a:t>Ca </a:t>
            </a:r>
            <a:r>
              <a:rPr lang="en-US" sz="2000" dirty="0" err="1"/>
              <a:t>urmare</a:t>
            </a:r>
            <a:r>
              <a:rPr lang="en-US" sz="2000" dirty="0"/>
              <a:t>, este </a:t>
            </a:r>
            <a:r>
              <a:rPr lang="en-US" sz="2000" dirty="0" err="1"/>
              <a:t>mai</a:t>
            </a:r>
            <a:r>
              <a:rPr lang="en-US" sz="2000" dirty="0"/>
              <a:t> </a:t>
            </a:r>
            <a:r>
              <a:rPr lang="en-US" sz="2000" dirty="0" err="1"/>
              <a:t>dificil</a:t>
            </a:r>
            <a:r>
              <a:rPr lang="en-US" sz="2000" dirty="0"/>
              <a:t> </a:t>
            </a:r>
            <a:r>
              <a:rPr lang="en-US" sz="2000" dirty="0" err="1"/>
              <a:t>să</a:t>
            </a:r>
            <a:r>
              <a:rPr lang="en-US" sz="2000" dirty="0"/>
              <a:t> se </a:t>
            </a:r>
            <a:r>
              <a:rPr lang="en-US" sz="2000" dirty="0" err="1"/>
              <a:t>fabrice</a:t>
            </a:r>
            <a:r>
              <a:rPr lang="en-US" sz="2000" dirty="0"/>
              <a:t> </a:t>
            </a:r>
            <a:r>
              <a:rPr lang="en-US" sz="2000" dirty="0" err="1"/>
              <a:t>circuite</a:t>
            </a:r>
            <a:r>
              <a:rPr lang="en-US" sz="2000" dirty="0"/>
              <a:t> care </a:t>
            </a:r>
            <a:r>
              <a:rPr lang="en-US" sz="2000" dirty="0" err="1"/>
              <a:t>conțin</a:t>
            </a:r>
            <a:r>
              <a:rPr lang="ro-RO" sz="2000" dirty="0"/>
              <a:t> </a:t>
            </a:r>
            <a:r>
              <a:rPr lang="en-US" sz="2000" dirty="0"/>
              <a:t>un </a:t>
            </a:r>
            <a:r>
              <a:rPr lang="en-US" sz="2000" dirty="0" err="1"/>
              <a:t>număr</a:t>
            </a:r>
            <a:r>
              <a:rPr lang="en-US" sz="2000" dirty="0"/>
              <a:t> mare de MESFET-</a:t>
            </a:r>
            <a:r>
              <a:rPr lang="en-US" sz="2000" dirty="0" err="1"/>
              <a:t>uri</a:t>
            </a:r>
            <a:r>
              <a:rPr lang="en-US" sz="2000" dirty="0"/>
              <a:t> cu mod de </a:t>
            </a:r>
            <a:r>
              <a:rPr lang="en-US" sz="2000" dirty="0" err="1"/>
              <a:t>amplificare</a:t>
            </a:r>
            <a:r>
              <a:rPr lang="en-US" sz="2000" dirty="0"/>
              <a:t>.</a:t>
            </a:r>
          </a:p>
        </p:txBody>
      </p:sp>
      <p:sp>
        <p:nvSpPr>
          <p:cNvPr id="4" name="Date Placeholder 3">
            <a:extLst>
              <a:ext uri="{FF2B5EF4-FFF2-40B4-BE49-F238E27FC236}">
                <a16:creationId xmlns:a16="http://schemas.microsoft.com/office/drawing/2014/main" id="{9177F135-0400-BB79-1850-18433250D832}"/>
              </a:ext>
            </a:extLst>
          </p:cNvPr>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5" name="Footer Placeholder 4">
            <a:extLst>
              <a:ext uri="{FF2B5EF4-FFF2-40B4-BE49-F238E27FC236}">
                <a16:creationId xmlns:a16="http://schemas.microsoft.com/office/drawing/2014/main" id="{A0FCFD4E-448D-0554-F531-8BAFD3FF2A39}"/>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CBBB6E08-084C-F181-56EC-CD5D288D1547}"/>
              </a:ext>
            </a:extLst>
          </p:cNvPr>
          <p:cNvSpPr>
            <a:spLocks noGrp="1"/>
          </p:cNvSpPr>
          <p:nvPr>
            <p:ph type="sldNum" sz="quarter" idx="12"/>
          </p:nvPr>
        </p:nvSpPr>
        <p:spPr/>
        <p:txBody>
          <a:bodyPr/>
          <a:lstStyle/>
          <a:p>
            <a:pPr>
              <a:defRPr/>
            </a:pPr>
            <a:fld id="{6A376BE1-B17D-4FFF-B224-99B21EC59678}" type="slidenum">
              <a:rPr lang="zh-CN" altLang="en-US" smtClean="0"/>
              <a:pPr>
                <a:defRPr/>
              </a:pPr>
              <a:t>23</a:t>
            </a:fld>
            <a:endParaRPr lang="en-US" altLang="zh-CN"/>
          </a:p>
        </p:txBody>
      </p:sp>
    </p:spTree>
    <p:extLst>
      <p:ext uri="{BB962C8B-B14F-4D97-AF65-F5344CB8AC3E}">
        <p14:creationId xmlns:p14="http://schemas.microsoft.com/office/powerpoint/2010/main" val="584521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8F51E73-EDAC-3AE3-2216-5D9CB34888F7}"/>
              </a:ext>
            </a:extLst>
          </p:cNvPr>
          <p:cNvSpPr>
            <a:spLocks noGrp="1"/>
          </p:cNvSpPr>
          <p:nvPr>
            <p:ph type="title"/>
          </p:nvPr>
        </p:nvSpPr>
        <p:spPr/>
        <p:txBody>
          <a:bodyPr/>
          <a:lstStyle/>
          <a:p>
            <a:pPr algn="ctr"/>
            <a:r>
              <a:rPr lang="ro-RO" dirty="0"/>
              <a:t>MOSFET</a:t>
            </a:r>
            <a:endParaRPr lang="en-US" dirty="0"/>
          </a:p>
        </p:txBody>
      </p:sp>
      <p:sp>
        <p:nvSpPr>
          <p:cNvPr id="3" name="Substituent conținut 2">
            <a:extLst>
              <a:ext uri="{FF2B5EF4-FFF2-40B4-BE49-F238E27FC236}">
                <a16:creationId xmlns:a16="http://schemas.microsoft.com/office/drawing/2014/main" id="{761F53B7-9697-1404-5FF1-6FE47B832624}"/>
              </a:ext>
            </a:extLst>
          </p:cNvPr>
          <p:cNvSpPr>
            <a:spLocks noGrp="1"/>
          </p:cNvSpPr>
          <p:nvPr>
            <p:ph idx="1"/>
          </p:nvPr>
        </p:nvSpPr>
        <p:spPr/>
        <p:txBody>
          <a:bodyPr/>
          <a:lstStyle/>
          <a:p>
            <a:r>
              <a:rPr lang="en-US" sz="1800" dirty="0"/>
              <a:t>Pe </a:t>
            </a:r>
            <a:r>
              <a:rPr lang="en-US" sz="1800" dirty="0" err="1"/>
              <a:t>lângă</a:t>
            </a:r>
            <a:r>
              <a:rPr lang="en-US" sz="1800" dirty="0"/>
              <a:t> </a:t>
            </a:r>
            <a:r>
              <a:rPr lang="ro-RO" sz="1800" dirty="0"/>
              <a:t>TECJ</a:t>
            </a:r>
            <a:r>
              <a:rPr lang="en-US" sz="1800" dirty="0"/>
              <a:t> </a:t>
            </a:r>
            <a:r>
              <a:rPr lang="en-US" sz="1800" dirty="0" err="1"/>
              <a:t>există</a:t>
            </a:r>
            <a:r>
              <a:rPr lang="en-US" sz="1800" dirty="0"/>
              <a:t> un alt tip de </a:t>
            </a:r>
            <a:r>
              <a:rPr lang="ro-RO" sz="1800" dirty="0"/>
              <a:t>TEC</a:t>
            </a:r>
            <a:r>
              <a:rPr lang="en-US" sz="1800" dirty="0"/>
              <a:t> a </a:t>
            </a:r>
            <a:r>
              <a:rPr lang="en-US" sz="1800" dirty="0" err="1"/>
              <a:t>cărui</a:t>
            </a:r>
            <a:r>
              <a:rPr lang="en-US" sz="1800" dirty="0"/>
              <a:t> </a:t>
            </a:r>
            <a:r>
              <a:rPr lang="en-US" sz="1800" dirty="0" err="1"/>
              <a:t>intrare</a:t>
            </a:r>
            <a:r>
              <a:rPr lang="en-US" sz="1800" dirty="0"/>
              <a:t> de </a:t>
            </a:r>
            <a:r>
              <a:rPr lang="en-US" sz="1800" dirty="0" err="1"/>
              <a:t>poartă</a:t>
            </a:r>
            <a:r>
              <a:rPr lang="en-US" sz="1800" dirty="0"/>
              <a:t> este </a:t>
            </a:r>
            <a:r>
              <a:rPr lang="en-US" sz="1800" dirty="0" err="1"/>
              <a:t>izolată</a:t>
            </a:r>
            <a:r>
              <a:rPr lang="en-US" sz="1800" dirty="0"/>
              <a:t> electric de </a:t>
            </a:r>
            <a:r>
              <a:rPr lang="en-US" sz="1800" dirty="0" err="1"/>
              <a:t>canalul</a:t>
            </a:r>
            <a:r>
              <a:rPr lang="en-US" sz="1800" dirty="0"/>
              <a:t> principal de transport de </a:t>
            </a:r>
            <a:r>
              <a:rPr lang="en-US" sz="1800" dirty="0" err="1"/>
              <a:t>curent</a:t>
            </a:r>
            <a:r>
              <a:rPr lang="en-US" sz="1800" dirty="0"/>
              <a:t> </a:t>
            </a:r>
            <a:r>
              <a:rPr lang="en-US" sz="1800" dirty="0" err="1"/>
              <a:t>și</a:t>
            </a:r>
            <a:r>
              <a:rPr lang="en-US" sz="1800" dirty="0"/>
              <a:t>, </a:t>
            </a:r>
            <a:r>
              <a:rPr lang="en-US" sz="1800" dirty="0" err="1"/>
              <a:t>prin</a:t>
            </a:r>
            <a:r>
              <a:rPr lang="en-US" sz="1800" dirty="0"/>
              <a:t> </a:t>
            </a:r>
            <a:r>
              <a:rPr lang="en-US" sz="1800" dirty="0" err="1"/>
              <a:t>urmare</a:t>
            </a:r>
            <a:r>
              <a:rPr lang="en-US" sz="1800" dirty="0"/>
              <a:t>, se </a:t>
            </a:r>
            <a:r>
              <a:rPr lang="en-US" sz="1800" dirty="0" err="1"/>
              <a:t>numește</a:t>
            </a:r>
            <a:r>
              <a:rPr lang="en-US" sz="1800" dirty="0"/>
              <a:t> </a:t>
            </a:r>
            <a:r>
              <a:rPr lang="en-US" sz="1800" dirty="0" err="1"/>
              <a:t>tranzistor</a:t>
            </a:r>
            <a:r>
              <a:rPr lang="en-US" sz="1800" dirty="0"/>
              <a:t> cu </a:t>
            </a:r>
            <a:r>
              <a:rPr lang="en-US" sz="1800" dirty="0" err="1"/>
              <a:t>efect</a:t>
            </a:r>
            <a:r>
              <a:rPr lang="en-US" sz="1800" dirty="0"/>
              <a:t> de </a:t>
            </a:r>
            <a:r>
              <a:rPr lang="en-US" sz="1800" dirty="0" err="1"/>
              <a:t>câmp</a:t>
            </a:r>
            <a:r>
              <a:rPr lang="en-US" sz="1800" dirty="0"/>
              <a:t> de </a:t>
            </a:r>
            <a:r>
              <a:rPr lang="en-US" sz="1800" dirty="0" err="1"/>
              <a:t>poartă</a:t>
            </a:r>
            <a:r>
              <a:rPr lang="en-US" sz="1800" dirty="0"/>
              <a:t> </a:t>
            </a:r>
            <a:r>
              <a:rPr lang="en-US" sz="1800" dirty="0" err="1"/>
              <a:t>izolată</a:t>
            </a:r>
            <a:r>
              <a:rPr lang="en-US" sz="1800" dirty="0"/>
              <a:t>. Cel </a:t>
            </a:r>
            <a:r>
              <a:rPr lang="en-US" sz="1800" dirty="0" err="1"/>
              <a:t>mai</a:t>
            </a:r>
            <a:r>
              <a:rPr lang="en-US" sz="1800" dirty="0"/>
              <a:t> </a:t>
            </a:r>
            <a:r>
              <a:rPr lang="en-US" sz="1800" dirty="0" err="1"/>
              <a:t>comun</a:t>
            </a:r>
            <a:r>
              <a:rPr lang="en-US" sz="1800" dirty="0"/>
              <a:t> tip de </a:t>
            </a:r>
            <a:r>
              <a:rPr lang="en-US" sz="1800" dirty="0" err="1"/>
              <a:t>poartă</a:t>
            </a:r>
            <a:r>
              <a:rPr lang="en-US" sz="1800" dirty="0"/>
              <a:t> </a:t>
            </a:r>
            <a:r>
              <a:rPr lang="en-US" sz="1800" dirty="0" err="1"/>
              <a:t>izolată</a:t>
            </a:r>
            <a:r>
              <a:rPr lang="en-US" sz="1800" dirty="0"/>
              <a:t> FET </a:t>
            </a:r>
            <a:r>
              <a:rPr lang="en-US" sz="1800" dirty="0" err="1"/>
              <a:t>sau</a:t>
            </a:r>
            <a:r>
              <a:rPr lang="en-US" sz="1800" dirty="0"/>
              <a:t> IGFET, </a:t>
            </a:r>
            <a:r>
              <a:rPr lang="en-US" sz="1800" dirty="0" err="1"/>
              <a:t>așa</a:t>
            </a:r>
            <a:r>
              <a:rPr lang="en-US" sz="1800" dirty="0"/>
              <a:t> cum este </a:t>
            </a:r>
            <a:r>
              <a:rPr lang="en-US" sz="1800" dirty="0" err="1"/>
              <a:t>numit</a:t>
            </a:r>
            <a:r>
              <a:rPr lang="en-US" sz="1800" dirty="0"/>
              <a:t> </a:t>
            </a:r>
            <a:r>
              <a:rPr lang="en-US" sz="1800" dirty="0" err="1"/>
              <a:t>uneori</a:t>
            </a:r>
            <a:r>
              <a:rPr lang="en-US" sz="1800" dirty="0"/>
              <a:t>, este </a:t>
            </a:r>
            <a:r>
              <a:rPr lang="en-US" sz="1800" dirty="0" err="1"/>
              <a:t>tranzistorul</a:t>
            </a:r>
            <a:r>
              <a:rPr lang="en-US" sz="1800" dirty="0"/>
              <a:t> cu </a:t>
            </a:r>
            <a:r>
              <a:rPr lang="en-US" sz="1800" dirty="0" err="1"/>
              <a:t>efect</a:t>
            </a:r>
            <a:r>
              <a:rPr lang="en-US" sz="1800" dirty="0"/>
              <a:t> de </a:t>
            </a:r>
            <a:r>
              <a:rPr lang="en-US" sz="1800" dirty="0" err="1"/>
              <a:t>câmp</a:t>
            </a:r>
            <a:r>
              <a:rPr lang="en-US" sz="1800" dirty="0"/>
              <a:t> cu semiconductor de </a:t>
            </a:r>
            <a:r>
              <a:rPr lang="en-US" sz="1800" dirty="0" err="1"/>
              <a:t>oxid</a:t>
            </a:r>
            <a:r>
              <a:rPr lang="en-US" sz="1800" dirty="0"/>
              <a:t> de metal </a:t>
            </a:r>
            <a:r>
              <a:rPr lang="en-US" sz="1800" dirty="0" err="1"/>
              <a:t>sau</a:t>
            </a:r>
            <a:r>
              <a:rPr lang="en-US" sz="1800" dirty="0"/>
              <a:t> MOSFET.</a:t>
            </a:r>
            <a:endParaRPr lang="ro-RO" sz="1800" dirty="0"/>
          </a:p>
          <a:p>
            <a:r>
              <a:rPr lang="en-US" sz="1800" dirty="0" err="1"/>
              <a:t>Tipul</a:t>
            </a:r>
            <a:r>
              <a:rPr lang="en-US" sz="1800" dirty="0"/>
              <a:t> MOSFET de </a:t>
            </a:r>
            <a:r>
              <a:rPr lang="en-US" sz="1800" dirty="0" err="1"/>
              <a:t>tranzistor</a:t>
            </a:r>
            <a:r>
              <a:rPr lang="en-US" sz="1800" dirty="0"/>
              <a:t> cu </a:t>
            </a:r>
            <a:r>
              <a:rPr lang="en-US" sz="1800" dirty="0" err="1"/>
              <a:t>efect</a:t>
            </a:r>
            <a:r>
              <a:rPr lang="en-US" sz="1800" dirty="0"/>
              <a:t> de </a:t>
            </a:r>
            <a:r>
              <a:rPr lang="en-US" sz="1800" dirty="0" err="1"/>
              <a:t>câmp</a:t>
            </a:r>
            <a:r>
              <a:rPr lang="en-US" sz="1800" dirty="0"/>
              <a:t> are o </a:t>
            </a:r>
            <a:r>
              <a:rPr lang="en-US" sz="1800" dirty="0" err="1"/>
              <a:t>poartă</a:t>
            </a:r>
            <a:r>
              <a:rPr lang="en-US" sz="1800" dirty="0"/>
              <a:t> „</a:t>
            </a:r>
            <a:r>
              <a:rPr lang="en-US" sz="1800" dirty="0" err="1"/>
              <a:t>oxid</a:t>
            </a:r>
            <a:r>
              <a:rPr lang="en-US" sz="1800" dirty="0"/>
              <a:t> de metal” (de </a:t>
            </a:r>
            <a:r>
              <a:rPr lang="en-US" sz="1800" dirty="0" err="1"/>
              <a:t>obicei</a:t>
            </a:r>
            <a:r>
              <a:rPr lang="en-US" sz="1800" dirty="0"/>
              <a:t> </a:t>
            </a:r>
            <a:r>
              <a:rPr lang="ro-RO" sz="1800" dirty="0"/>
              <a:t>SiO</a:t>
            </a:r>
            <a:r>
              <a:rPr lang="ro-RO" sz="1400" dirty="0"/>
              <a:t>2</a:t>
            </a:r>
            <a:r>
              <a:rPr lang="en-US" sz="1800" dirty="0"/>
              <a:t>, care este </a:t>
            </a:r>
            <a:r>
              <a:rPr lang="en-US" sz="1800" dirty="0" err="1"/>
              <a:t>izolată</a:t>
            </a:r>
            <a:r>
              <a:rPr lang="en-US" sz="1800" dirty="0"/>
              <a:t> electric de </a:t>
            </a:r>
            <a:r>
              <a:rPr lang="en-US" sz="1800" dirty="0" err="1"/>
              <a:t>canalul</a:t>
            </a:r>
            <a:r>
              <a:rPr lang="en-US" sz="1800" dirty="0"/>
              <a:t> </a:t>
            </a:r>
            <a:r>
              <a:rPr lang="ro-RO" sz="1800" dirty="0"/>
              <a:t>principal </a:t>
            </a:r>
            <a:r>
              <a:rPr lang="en-US" sz="1800" dirty="0"/>
              <a:t>N </a:t>
            </a:r>
            <a:r>
              <a:rPr lang="ro-RO" sz="1800" dirty="0"/>
              <a:t>sau</a:t>
            </a:r>
            <a:r>
              <a:rPr lang="en-US" sz="1800" dirty="0"/>
              <a:t> P al</a:t>
            </a:r>
            <a:r>
              <a:rPr lang="ro-RO" sz="1800" dirty="0"/>
              <a:t> SC</a:t>
            </a:r>
            <a:r>
              <a:rPr lang="en-US" sz="1800" dirty="0"/>
              <a:t>. </a:t>
            </a:r>
            <a:endParaRPr lang="ro-RO" sz="1800" dirty="0"/>
          </a:p>
          <a:p>
            <a:r>
              <a:rPr lang="en-US" sz="1800" dirty="0" err="1"/>
              <a:t>Această</a:t>
            </a:r>
            <a:r>
              <a:rPr lang="en-US" sz="1800" dirty="0"/>
              <a:t> </a:t>
            </a:r>
            <a:r>
              <a:rPr lang="en-US" sz="1800" dirty="0" err="1"/>
              <a:t>izolație</a:t>
            </a:r>
            <a:r>
              <a:rPr lang="en-US" sz="1800" dirty="0"/>
              <a:t> a </a:t>
            </a:r>
            <a:r>
              <a:rPr lang="en-US" sz="1800" dirty="0" err="1"/>
              <a:t>porții</a:t>
            </a:r>
            <a:r>
              <a:rPr lang="en-US" sz="1800" dirty="0"/>
              <a:t> de control face ca </a:t>
            </a:r>
            <a:r>
              <a:rPr lang="en-US" sz="1800" dirty="0" err="1"/>
              <a:t>rezistența</a:t>
            </a:r>
            <a:r>
              <a:rPr lang="en-US" sz="1800" dirty="0"/>
              <a:t> de </a:t>
            </a:r>
            <a:r>
              <a:rPr lang="en-US" sz="1800" dirty="0" err="1"/>
              <a:t>intrare</a:t>
            </a:r>
            <a:r>
              <a:rPr lang="en-US" sz="1800" dirty="0"/>
              <a:t> a MOSFET-</a:t>
            </a:r>
            <a:r>
              <a:rPr lang="en-US" sz="1800" dirty="0" err="1"/>
              <a:t>ului</a:t>
            </a:r>
            <a:r>
              <a:rPr lang="en-US" sz="1800" dirty="0"/>
              <a:t> </a:t>
            </a:r>
            <a:r>
              <a:rPr lang="en-US" sz="1800" dirty="0" err="1"/>
              <a:t>să</a:t>
            </a:r>
            <a:r>
              <a:rPr lang="en-US" sz="1800" dirty="0"/>
              <a:t> fie </a:t>
            </a:r>
            <a:r>
              <a:rPr lang="en-US" sz="1800" dirty="0" err="1"/>
              <a:t>extrem</a:t>
            </a:r>
            <a:r>
              <a:rPr lang="en-US" sz="1800" dirty="0"/>
              <a:t> de mare în </a:t>
            </a:r>
            <a:r>
              <a:rPr lang="en-US" sz="1800" dirty="0" err="1"/>
              <a:t>regiunea</a:t>
            </a:r>
            <a:r>
              <a:rPr lang="en-US" sz="1800" dirty="0"/>
              <a:t> M</a:t>
            </a:r>
            <a:r>
              <a:rPr lang="ro-RO" sz="1800" dirty="0"/>
              <a:t>O</a:t>
            </a:r>
            <a:r>
              <a:rPr lang="en-US" sz="1800" dirty="0" err="1"/>
              <a:t>hmi</a:t>
            </a:r>
            <a:r>
              <a:rPr lang="en-US" sz="1800" dirty="0"/>
              <a:t> </a:t>
            </a:r>
            <a:r>
              <a:rPr lang="en-US" sz="1800" dirty="0" err="1"/>
              <a:t>și</a:t>
            </a:r>
            <a:r>
              <a:rPr lang="en-US" sz="1800" dirty="0"/>
              <a:t> </a:t>
            </a:r>
            <a:r>
              <a:rPr lang="en-US" sz="1800" dirty="0" err="1"/>
              <a:t>aproape</a:t>
            </a:r>
            <a:r>
              <a:rPr lang="en-US" sz="1800" dirty="0"/>
              <a:t> </a:t>
            </a:r>
            <a:r>
              <a:rPr lang="en-US" sz="1800" dirty="0" err="1"/>
              <a:t>infinită</a:t>
            </a:r>
            <a:r>
              <a:rPr lang="en-US" sz="1800" dirty="0"/>
              <a:t>. Deoarece </a:t>
            </a:r>
            <a:r>
              <a:rPr lang="en-US" sz="1800" dirty="0" err="1"/>
              <a:t>terminalul</a:t>
            </a:r>
            <a:r>
              <a:rPr lang="en-US" sz="1800" dirty="0"/>
              <a:t> de </a:t>
            </a:r>
            <a:r>
              <a:rPr lang="en-US" sz="1800" dirty="0" err="1"/>
              <a:t>poartă</a:t>
            </a:r>
            <a:r>
              <a:rPr lang="en-US" sz="1800" dirty="0"/>
              <a:t> este </a:t>
            </a:r>
            <a:r>
              <a:rPr lang="en-US" sz="1800" dirty="0" err="1"/>
              <a:t>izolat</a:t>
            </a:r>
            <a:r>
              <a:rPr lang="en-US" sz="1800" dirty="0"/>
              <a:t> de </a:t>
            </a:r>
            <a:r>
              <a:rPr lang="en-US" sz="1800" dirty="0" err="1"/>
              <a:t>canalul</a:t>
            </a:r>
            <a:r>
              <a:rPr lang="en-US" sz="1800" dirty="0"/>
              <a:t> principal care </a:t>
            </a:r>
            <a:r>
              <a:rPr lang="en-US" sz="1800" dirty="0" err="1"/>
              <a:t>transportă</a:t>
            </a:r>
            <a:r>
              <a:rPr lang="en-US" sz="1800" dirty="0"/>
              <a:t> </a:t>
            </a:r>
            <a:r>
              <a:rPr lang="en-US" sz="1800" dirty="0" err="1"/>
              <a:t>curentul</a:t>
            </a:r>
            <a:r>
              <a:rPr lang="en-US" sz="1800" dirty="0"/>
              <a:t> „„NU </a:t>
            </a:r>
            <a:r>
              <a:rPr lang="en-US" sz="1800" dirty="0" err="1"/>
              <a:t>curge</a:t>
            </a:r>
            <a:r>
              <a:rPr lang="en-US" sz="1800" dirty="0"/>
              <a:t> </a:t>
            </a:r>
            <a:r>
              <a:rPr lang="en-US" sz="1800" dirty="0" err="1"/>
              <a:t>curent</a:t>
            </a:r>
            <a:r>
              <a:rPr lang="en-US" sz="1800" dirty="0"/>
              <a:t> în </a:t>
            </a:r>
            <a:r>
              <a:rPr lang="en-US" sz="1800" dirty="0" err="1"/>
              <a:t>poartă</a:t>
            </a:r>
            <a:r>
              <a:rPr lang="en-US" sz="1800" dirty="0"/>
              <a:t>”” </a:t>
            </a:r>
            <a:r>
              <a:rPr lang="en-US" sz="1800" dirty="0" err="1"/>
              <a:t>și</a:t>
            </a:r>
            <a:r>
              <a:rPr lang="en-US" sz="1800" dirty="0"/>
              <a:t>, ca JFET, MOSFET-ul </a:t>
            </a:r>
            <a:r>
              <a:rPr lang="en-US" sz="1800" dirty="0" err="1"/>
              <a:t>acționează</a:t>
            </a:r>
            <a:r>
              <a:rPr lang="en-US" sz="1800" dirty="0"/>
              <a:t>, de </a:t>
            </a:r>
            <a:r>
              <a:rPr lang="en-US" sz="1800" dirty="0" err="1"/>
              <a:t>asemenea</a:t>
            </a:r>
            <a:r>
              <a:rPr lang="en-US" sz="1800" dirty="0"/>
              <a:t>, ca un </a:t>
            </a:r>
            <a:r>
              <a:rPr lang="en-US" sz="1800" dirty="0" err="1"/>
              <a:t>rezistor</a:t>
            </a:r>
            <a:r>
              <a:rPr lang="en-US" sz="1800" dirty="0"/>
              <a:t> </a:t>
            </a:r>
            <a:r>
              <a:rPr lang="en-US" sz="1800" dirty="0" err="1"/>
              <a:t>controlat</a:t>
            </a:r>
            <a:r>
              <a:rPr lang="en-US" sz="1800" dirty="0"/>
              <a:t> de </a:t>
            </a:r>
            <a:r>
              <a:rPr lang="en-US" sz="1800" dirty="0" err="1"/>
              <a:t>tensiune</a:t>
            </a:r>
            <a:r>
              <a:rPr lang="en-US" sz="1800" dirty="0"/>
              <a:t>. De </a:t>
            </a:r>
            <a:r>
              <a:rPr lang="en-US" sz="1800" dirty="0" err="1"/>
              <a:t>asemenea</a:t>
            </a:r>
            <a:r>
              <a:rPr lang="en-US" sz="1800" dirty="0"/>
              <a:t>, ca </a:t>
            </a:r>
            <a:r>
              <a:rPr lang="en-US" sz="1800" dirty="0" err="1"/>
              <a:t>și</a:t>
            </a:r>
            <a:r>
              <a:rPr lang="en-US" sz="1800" dirty="0"/>
              <a:t> JFET, </a:t>
            </a:r>
            <a:r>
              <a:rPr lang="en-US" sz="1800" dirty="0" err="1"/>
              <a:t>această</a:t>
            </a:r>
            <a:r>
              <a:rPr lang="en-US" sz="1800" dirty="0"/>
              <a:t> </a:t>
            </a:r>
            <a:r>
              <a:rPr lang="en-US" sz="1800" dirty="0" err="1"/>
              <a:t>rezistență</a:t>
            </a:r>
            <a:r>
              <a:rPr lang="en-US" sz="1800" dirty="0"/>
              <a:t> de </a:t>
            </a:r>
            <a:r>
              <a:rPr lang="en-US" sz="1800" dirty="0" err="1"/>
              <a:t>intrare</a:t>
            </a:r>
            <a:r>
              <a:rPr lang="en-US" sz="1800" dirty="0"/>
              <a:t> </a:t>
            </a:r>
            <a:r>
              <a:rPr lang="en-US" sz="1800" dirty="0" err="1"/>
              <a:t>foarte</a:t>
            </a:r>
            <a:r>
              <a:rPr lang="en-US" sz="1800" dirty="0"/>
              <a:t> mare </a:t>
            </a:r>
            <a:r>
              <a:rPr lang="en-US" sz="1800" dirty="0" err="1"/>
              <a:t>poate</a:t>
            </a:r>
            <a:r>
              <a:rPr lang="en-US" sz="1800" dirty="0"/>
              <a:t> </a:t>
            </a:r>
            <a:r>
              <a:rPr lang="en-US" sz="1800" dirty="0" err="1"/>
              <a:t>acumula</a:t>
            </a:r>
            <a:r>
              <a:rPr lang="en-US" sz="1800" dirty="0"/>
              <a:t> cu </a:t>
            </a:r>
            <a:r>
              <a:rPr lang="en-US" sz="1800" dirty="0" err="1"/>
              <a:t>ușurință</a:t>
            </a:r>
            <a:r>
              <a:rPr lang="en-US" sz="1800" dirty="0"/>
              <a:t> </a:t>
            </a:r>
            <a:r>
              <a:rPr lang="ro-RO" sz="1800" dirty="0"/>
              <a:t>sarcini electrice </a:t>
            </a:r>
            <a:r>
              <a:rPr lang="en-US" sz="1800" dirty="0"/>
              <a:t>statice </a:t>
            </a:r>
            <a:r>
              <a:rPr lang="en-US" sz="1800" dirty="0" err="1"/>
              <a:t>mari</a:t>
            </a:r>
            <a:r>
              <a:rPr lang="en-US" sz="1800" dirty="0"/>
              <a:t>, </a:t>
            </a:r>
            <a:r>
              <a:rPr lang="en-US" sz="1800" dirty="0" err="1"/>
              <a:t>ceea</a:t>
            </a:r>
            <a:r>
              <a:rPr lang="en-US" sz="1800" dirty="0"/>
              <a:t> </a:t>
            </a:r>
            <a:r>
              <a:rPr lang="en-US" sz="1800" dirty="0" err="1"/>
              <a:t>ce</a:t>
            </a:r>
            <a:r>
              <a:rPr lang="en-US" sz="1800" dirty="0"/>
              <a:t> duce la </a:t>
            </a:r>
            <a:r>
              <a:rPr lang="en-US" sz="1800" dirty="0" err="1"/>
              <a:t>ușor</a:t>
            </a:r>
            <a:r>
              <a:rPr lang="en-US" sz="1800" dirty="0"/>
              <a:t> </a:t>
            </a:r>
            <a:r>
              <a:rPr lang="ro-RO" sz="1800" dirty="0"/>
              <a:t>l</a:t>
            </a:r>
            <a:r>
              <a:rPr lang="en-US" sz="1800" dirty="0"/>
              <a:t>a</a:t>
            </a:r>
            <a:r>
              <a:rPr lang="ro-RO" sz="1800" dirty="0"/>
              <a:t> străpungerea </a:t>
            </a:r>
            <a:r>
              <a:rPr lang="en-US" sz="1800" dirty="0"/>
              <a:t>MOSFET-</a:t>
            </a:r>
            <a:r>
              <a:rPr lang="en-US" sz="1800" dirty="0" err="1"/>
              <a:t>ului</a:t>
            </a:r>
            <a:r>
              <a:rPr lang="en-US" sz="1800" dirty="0"/>
              <a:t>, cu </a:t>
            </a:r>
            <a:r>
              <a:rPr lang="en-US" sz="1800" dirty="0" err="1"/>
              <a:t>excepția</a:t>
            </a:r>
            <a:r>
              <a:rPr lang="en-US" sz="1800" dirty="0"/>
              <a:t> </a:t>
            </a:r>
            <a:r>
              <a:rPr lang="en-US" sz="1800" dirty="0" err="1"/>
              <a:t>cazului</a:t>
            </a:r>
            <a:r>
              <a:rPr lang="en-US" sz="1800" dirty="0"/>
              <a:t> în care</a:t>
            </a:r>
            <a:r>
              <a:rPr lang="ro-RO" sz="1800" dirty="0"/>
              <a:t> sunt </a:t>
            </a:r>
            <a:r>
              <a:rPr lang="en-US" sz="1800" dirty="0"/>
              <a:t>manipulate </a:t>
            </a:r>
            <a:r>
              <a:rPr lang="en-US" sz="1800" dirty="0" err="1"/>
              <a:t>sau</a:t>
            </a:r>
            <a:r>
              <a:rPr lang="en-US" sz="1800" dirty="0"/>
              <a:t> </a:t>
            </a:r>
            <a:r>
              <a:rPr lang="en-US" sz="1800" dirty="0" err="1"/>
              <a:t>protejate</a:t>
            </a:r>
            <a:r>
              <a:rPr lang="en-US" sz="1800" dirty="0"/>
              <a:t> cu </a:t>
            </a:r>
            <a:r>
              <a:rPr lang="en-US" sz="1800" dirty="0" err="1"/>
              <a:t>grijă</a:t>
            </a:r>
            <a:r>
              <a:rPr lang="en-US" sz="1800" dirty="0"/>
              <a:t>.</a:t>
            </a:r>
          </a:p>
        </p:txBody>
      </p:sp>
      <p:sp>
        <p:nvSpPr>
          <p:cNvPr id="4" name="Substituent dată 3">
            <a:extLst>
              <a:ext uri="{FF2B5EF4-FFF2-40B4-BE49-F238E27FC236}">
                <a16:creationId xmlns:a16="http://schemas.microsoft.com/office/drawing/2014/main" id="{C12122C6-EC41-F118-3E88-723CC31255F4}"/>
              </a:ext>
            </a:extLst>
          </p:cNvPr>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6" name="Substituent număr diapozitiv 5">
            <a:extLst>
              <a:ext uri="{FF2B5EF4-FFF2-40B4-BE49-F238E27FC236}">
                <a16:creationId xmlns:a16="http://schemas.microsoft.com/office/drawing/2014/main" id="{17A4E764-8F88-5C1C-3635-228A7E24BB51}"/>
              </a:ext>
            </a:extLst>
          </p:cNvPr>
          <p:cNvSpPr>
            <a:spLocks noGrp="1"/>
          </p:cNvSpPr>
          <p:nvPr>
            <p:ph type="sldNum" sz="quarter" idx="12"/>
          </p:nvPr>
        </p:nvSpPr>
        <p:spPr/>
        <p:txBody>
          <a:bodyPr/>
          <a:lstStyle/>
          <a:p>
            <a:pPr>
              <a:defRPr/>
            </a:pPr>
            <a:fld id="{6A376BE1-B17D-4FFF-B224-99B21EC59678}" type="slidenum">
              <a:rPr lang="zh-CN" altLang="en-US" smtClean="0"/>
              <a:pPr>
                <a:defRPr/>
              </a:pPr>
              <a:t>24</a:t>
            </a:fld>
            <a:endParaRPr lang="en-US" altLang="zh-CN"/>
          </a:p>
        </p:txBody>
      </p:sp>
    </p:spTree>
    <p:extLst>
      <p:ext uri="{BB962C8B-B14F-4D97-AF65-F5344CB8AC3E}">
        <p14:creationId xmlns:p14="http://schemas.microsoft.com/office/powerpoint/2010/main" val="2033939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Simboluri TECMOS</a:t>
            </a:r>
          </a:p>
        </p:txBody>
      </p:sp>
      <p:sp>
        <p:nvSpPr>
          <p:cNvPr id="3" name="Content Placeholder 2"/>
          <p:cNvSpPr>
            <a:spLocks noGrp="1"/>
          </p:cNvSpPr>
          <p:nvPr>
            <p:ph idx="1"/>
          </p:nvPr>
        </p:nvSpPr>
        <p:spPr>
          <a:xfrm>
            <a:off x="457200" y="3129692"/>
            <a:ext cx="3591097" cy="3360008"/>
          </a:xfrm>
        </p:spPr>
        <p:txBody>
          <a:bodyPr/>
          <a:lstStyle/>
          <a:p>
            <a:r>
              <a:rPr lang="ro-RO" sz="1800" dirty="0"/>
              <a:t>(a) Simboluri generale cu evidențierea terminalului de substrat B</a:t>
            </a:r>
            <a:endParaRPr lang="en-US" sz="1800" dirty="0"/>
          </a:p>
          <a:p>
            <a:endParaRPr lang="ro-RO" sz="1800" dirty="0"/>
          </a:p>
          <a:p>
            <a:r>
              <a:rPr lang="ro-RO" sz="1800" dirty="0"/>
              <a:t>(b) Simboluri simplificate în care </a:t>
            </a:r>
            <a:r>
              <a:rPr lang="ro-RO" sz="1800" dirty="0">
                <a:solidFill>
                  <a:srgbClr val="FF0000"/>
                </a:solidFill>
              </a:rPr>
              <a:t>substratul este legat la sursă</a:t>
            </a:r>
          </a:p>
          <a:p>
            <a:endParaRPr lang="en-US" sz="1800" dirty="0"/>
          </a:p>
          <a:p>
            <a:endParaRPr lang="en-US" sz="1800" dirty="0"/>
          </a:p>
          <a:p>
            <a:r>
              <a:rPr lang="ro-RO" sz="1800" dirty="0"/>
              <a:t>(c) alte simboluri frecvente</a:t>
            </a:r>
          </a:p>
          <a:p>
            <a:endParaRPr lang="ro-RO" sz="1800" dirty="0"/>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dirty="0"/>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25</a:t>
            </a:fld>
            <a:endParaRPr lang="en-US" altLang="zh-CN"/>
          </a:p>
        </p:txBody>
      </p:sp>
      <p:pic>
        <p:nvPicPr>
          <p:cNvPr id="7" name="Picture 6"/>
          <p:cNvPicPr>
            <a:picLocks noChangeAspect="1"/>
          </p:cNvPicPr>
          <p:nvPr/>
        </p:nvPicPr>
        <p:blipFill>
          <a:blip r:embed="rId2"/>
          <a:stretch>
            <a:fillRect/>
          </a:stretch>
        </p:blipFill>
        <p:spPr>
          <a:xfrm>
            <a:off x="3944856" y="2520227"/>
            <a:ext cx="5080161" cy="4236173"/>
          </a:xfrm>
          <a:prstGeom prst="rect">
            <a:avLst/>
          </a:prstGeom>
        </p:spPr>
      </p:pic>
      <p:pic>
        <p:nvPicPr>
          <p:cNvPr id="5" name="Picture 4"/>
          <p:cNvPicPr>
            <a:picLocks noChangeAspect="1"/>
          </p:cNvPicPr>
          <p:nvPr/>
        </p:nvPicPr>
        <p:blipFill>
          <a:blip r:embed="rId3"/>
          <a:stretch>
            <a:fillRect/>
          </a:stretch>
        </p:blipFill>
        <p:spPr>
          <a:xfrm>
            <a:off x="695238" y="1421407"/>
            <a:ext cx="2306369" cy="1393960"/>
          </a:xfrm>
          <a:prstGeom prst="rect">
            <a:avLst/>
          </a:prstGeom>
        </p:spPr>
      </p:pic>
      <p:sp>
        <p:nvSpPr>
          <p:cNvPr id="8" name="Right Arrow 7"/>
          <p:cNvSpPr/>
          <p:nvPr/>
        </p:nvSpPr>
        <p:spPr bwMode="auto">
          <a:xfrm>
            <a:off x="3764113" y="3249827"/>
            <a:ext cx="438794" cy="60548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a:ln>
                <a:noFill/>
              </a:ln>
              <a:solidFill>
                <a:schemeClr val="tx1"/>
              </a:solidFill>
              <a:effectLst/>
              <a:latin typeface="Arial" charset="0"/>
              <a:ea typeface="宋体" pitchFamily="2" charset="-122"/>
            </a:endParaRPr>
          </a:p>
        </p:txBody>
      </p:sp>
      <p:sp>
        <p:nvSpPr>
          <p:cNvPr id="9" name="Right Arrow 8"/>
          <p:cNvSpPr/>
          <p:nvPr/>
        </p:nvSpPr>
        <p:spPr bwMode="auto">
          <a:xfrm>
            <a:off x="3764112" y="4506955"/>
            <a:ext cx="361489" cy="60548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a:ln>
                <a:noFill/>
              </a:ln>
              <a:solidFill>
                <a:schemeClr val="tx1"/>
              </a:solidFill>
              <a:effectLst/>
              <a:latin typeface="Arial" charset="0"/>
              <a:ea typeface="宋体" pitchFamily="2" charset="-122"/>
            </a:endParaRPr>
          </a:p>
        </p:txBody>
      </p:sp>
      <p:sp>
        <p:nvSpPr>
          <p:cNvPr id="10" name="Right Arrow 9"/>
          <p:cNvSpPr/>
          <p:nvPr/>
        </p:nvSpPr>
        <p:spPr bwMode="auto">
          <a:xfrm>
            <a:off x="3841416" y="5764083"/>
            <a:ext cx="361489" cy="60548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a:ln>
                <a:noFill/>
              </a:ln>
              <a:solidFill>
                <a:schemeClr val="tx1"/>
              </a:solidFill>
              <a:effectLst/>
              <a:latin typeface="Arial" charset="0"/>
              <a:ea typeface="宋体" pitchFamily="2" charset="-122"/>
            </a:endParaRPr>
          </a:p>
        </p:txBody>
      </p:sp>
    </p:spTree>
    <p:extLst>
      <p:ext uri="{BB962C8B-B14F-4D97-AF65-F5344CB8AC3E}">
        <p14:creationId xmlns:p14="http://schemas.microsoft.com/office/powerpoint/2010/main" val="567241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TEC cu grila izolată (TECMOS)</a:t>
            </a:r>
          </a:p>
        </p:txBody>
      </p:sp>
      <p:sp>
        <p:nvSpPr>
          <p:cNvPr id="3" name="Content Placeholder 2"/>
          <p:cNvSpPr>
            <a:spLocks noGrp="1"/>
          </p:cNvSpPr>
          <p:nvPr>
            <p:ph idx="1"/>
          </p:nvPr>
        </p:nvSpPr>
        <p:spPr>
          <a:xfrm>
            <a:off x="288925" y="1409699"/>
            <a:ext cx="8686800" cy="5191397"/>
          </a:xfrm>
        </p:spPr>
        <p:txBody>
          <a:bodyPr/>
          <a:lstStyle/>
          <a:p>
            <a:pPr marL="0" indent="0">
              <a:buNone/>
            </a:pPr>
            <a:r>
              <a:rPr lang="ro-RO" sz="1800" dirty="0"/>
              <a:t>Vedem că au grila izolată (cu SiO2)  faţă de canalul conductor. </a:t>
            </a:r>
          </a:p>
          <a:p>
            <a:pPr marL="0" indent="0">
              <a:buNone/>
            </a:pPr>
            <a:endParaRPr lang="ro-RO" sz="1800" dirty="0"/>
          </a:p>
          <a:p>
            <a:pPr marL="0" indent="0">
              <a:buNone/>
            </a:pPr>
            <a:endParaRPr lang="ro-RO" sz="1800" dirty="0"/>
          </a:p>
          <a:p>
            <a:pPr marL="0" indent="0">
              <a:buNone/>
            </a:pPr>
            <a:endParaRPr lang="ro-RO" sz="1800" dirty="0"/>
          </a:p>
          <a:p>
            <a:pPr marL="0" indent="0">
              <a:buNone/>
            </a:pPr>
            <a:endParaRPr lang="ro-RO" sz="1800" dirty="0"/>
          </a:p>
          <a:p>
            <a:pPr marL="0" indent="0">
              <a:buNone/>
            </a:pPr>
            <a:endParaRPr lang="ro-RO" sz="1800" dirty="0"/>
          </a:p>
          <a:p>
            <a:pPr marL="0" indent="0">
              <a:buNone/>
            </a:pPr>
            <a:endParaRPr lang="ro-RO" sz="1800" dirty="0"/>
          </a:p>
          <a:p>
            <a:pPr marL="0" indent="0">
              <a:buNone/>
            </a:pPr>
            <a:endParaRPr lang="ro-RO" sz="1800" dirty="0"/>
          </a:p>
          <a:p>
            <a:pPr marL="0" indent="0">
              <a:buNone/>
            </a:pPr>
            <a:endParaRPr lang="en-US" sz="1800" dirty="0"/>
          </a:p>
          <a:p>
            <a:pPr marL="0" indent="0">
              <a:buNone/>
            </a:pPr>
            <a:endParaRPr lang="en-US" sz="1800" dirty="0"/>
          </a:p>
          <a:p>
            <a:pPr marL="0" indent="0">
              <a:buNone/>
            </a:pPr>
            <a:r>
              <a:rPr lang="ro-RO" sz="1800" dirty="0"/>
              <a:t>Conducţia electrică va avea loc într-un canal conductor între sursă şi drenă. În funcţie de natura acestuia, există două tipuri de TECMOS: cu </a:t>
            </a:r>
            <a:r>
              <a:rPr lang="ro-RO" sz="1800" i="1" dirty="0"/>
              <a:t>canal indus</a:t>
            </a:r>
            <a:r>
              <a:rPr lang="ro-RO" sz="1800" dirty="0"/>
              <a:t>; cu </a:t>
            </a:r>
            <a:r>
              <a:rPr lang="ro-RO" sz="1800" i="1" dirty="0"/>
              <a:t>canal iniţial</a:t>
            </a:r>
            <a:r>
              <a:rPr lang="ro-RO" sz="1800" dirty="0"/>
              <a:t>. </a:t>
            </a:r>
          </a:p>
          <a:p>
            <a:pPr marL="0" indent="0">
              <a:buNone/>
            </a:pPr>
            <a:r>
              <a:rPr lang="ro-RO" sz="1800" dirty="0"/>
              <a:t>În esenţă un TECMOS este un condensator ale cărui plăci sunt </a:t>
            </a:r>
            <a:r>
              <a:rPr lang="ro-RO" sz="1800" i="1" dirty="0"/>
              <a:t>grila</a:t>
            </a:r>
            <a:r>
              <a:rPr lang="ro-RO" sz="1800" dirty="0"/>
              <a:t> şi </a:t>
            </a:r>
            <a:r>
              <a:rPr lang="ro-RO" sz="1800" i="1" dirty="0"/>
              <a:t>substratul</a:t>
            </a:r>
            <a:r>
              <a:rPr lang="ro-RO" sz="1800" dirty="0"/>
              <a:t>, dielectricul condensatorului fiind format din st</a:t>
            </a:r>
            <a:r>
              <a:rPr lang="en-US" sz="1800" dirty="0"/>
              <a:t>r</a:t>
            </a:r>
            <a:r>
              <a:rPr lang="ro-RO" sz="1800" dirty="0"/>
              <a:t>atul izolator (capacitorul MOS). </a:t>
            </a: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26</a:t>
            </a:fld>
            <a:endParaRPr lang="en-US" altLang="zh-CN"/>
          </a:p>
        </p:txBody>
      </p:sp>
      <p:pic>
        <p:nvPicPr>
          <p:cNvPr id="7" name="Picture 6"/>
          <p:cNvPicPr>
            <a:picLocks noChangeAspect="1"/>
          </p:cNvPicPr>
          <p:nvPr/>
        </p:nvPicPr>
        <p:blipFill>
          <a:blip r:embed="rId2"/>
          <a:stretch>
            <a:fillRect/>
          </a:stretch>
        </p:blipFill>
        <p:spPr>
          <a:xfrm>
            <a:off x="4967304" y="1925612"/>
            <a:ext cx="3719496" cy="2549512"/>
          </a:xfrm>
          <a:prstGeom prst="rect">
            <a:avLst/>
          </a:prstGeom>
        </p:spPr>
      </p:pic>
      <p:pic>
        <p:nvPicPr>
          <p:cNvPr id="8" name="Imagine 7">
            <a:extLst>
              <a:ext uri="{FF2B5EF4-FFF2-40B4-BE49-F238E27FC236}">
                <a16:creationId xmlns:a16="http://schemas.microsoft.com/office/drawing/2014/main" id="{D56515F5-8A6E-5908-B7C7-B6C88A01BCEF}"/>
              </a:ext>
            </a:extLst>
          </p:cNvPr>
          <p:cNvPicPr>
            <a:picLocks noChangeAspect="1"/>
          </p:cNvPicPr>
          <p:nvPr/>
        </p:nvPicPr>
        <p:blipFill>
          <a:blip r:embed="rId3"/>
          <a:stretch>
            <a:fillRect/>
          </a:stretch>
        </p:blipFill>
        <p:spPr>
          <a:xfrm>
            <a:off x="457199" y="2108135"/>
            <a:ext cx="4341061" cy="2549512"/>
          </a:xfrm>
          <a:prstGeom prst="rect">
            <a:avLst/>
          </a:prstGeom>
        </p:spPr>
      </p:pic>
    </p:spTree>
    <p:extLst>
      <p:ext uri="{BB962C8B-B14F-4D97-AF65-F5344CB8AC3E}">
        <p14:creationId xmlns:p14="http://schemas.microsoft.com/office/powerpoint/2010/main" val="3715170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CFC9D761-9D82-4A2D-87B3-E33A055ED647}" type="slidenum">
              <a:rPr lang="zh-CN" altLang="en-US" sz="1200" b="0" smtClean="0">
                <a:solidFill>
                  <a:schemeClr val="tx1"/>
                </a:solidFill>
                <a:latin typeface="Arial Black" panose="020B0A04020102020204" pitchFamily="34" charset="0"/>
              </a:rPr>
              <a:pPr>
                <a:spcBef>
                  <a:spcPct val="0"/>
                </a:spcBef>
                <a:buClrTx/>
                <a:buSzTx/>
                <a:buFontTx/>
                <a:buNone/>
              </a:pPr>
              <a:t>27</a:t>
            </a:fld>
            <a:endParaRPr lang="en-US" altLang="zh-CN" sz="1200" b="0">
              <a:solidFill>
                <a:schemeClr val="tx1"/>
              </a:solidFill>
              <a:latin typeface="Arial Black" panose="020B0A04020102020204" pitchFamily="34" charset="0"/>
            </a:endParaRPr>
          </a:p>
        </p:txBody>
      </p:sp>
      <p:pic>
        <p:nvPicPr>
          <p:cNvPr id="12294" name="Picture 4" descr="sedr42021_040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1463675"/>
            <a:ext cx="4648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5"/>
          <p:cNvSpPr txBox="1">
            <a:spLocks noChangeArrowheads="1"/>
          </p:cNvSpPr>
          <p:nvPr/>
        </p:nvSpPr>
        <p:spPr bwMode="auto">
          <a:xfrm>
            <a:off x="5292725" y="1341438"/>
            <a:ext cx="37647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 typeface="Wingdings" panose="05000000000000000000" pitchFamily="2" charset="2"/>
              <a:buChar char="Ø"/>
            </a:pPr>
            <a:r>
              <a:rPr lang="en-US" altLang="en-US" sz="1800" i="1" dirty="0">
                <a:solidFill>
                  <a:srgbClr val="000099"/>
                </a:solidFill>
              </a:rPr>
              <a:t>L</a:t>
            </a:r>
            <a:r>
              <a:rPr lang="ro-RO" altLang="en-US" sz="1800" i="1" dirty="0">
                <a:solidFill>
                  <a:srgbClr val="000099"/>
                </a:solidFill>
              </a:rPr>
              <a:t> canal </a:t>
            </a:r>
            <a:r>
              <a:rPr lang="en-US" altLang="en-US" sz="1800" dirty="0">
                <a:solidFill>
                  <a:srgbClr val="000099"/>
                </a:solidFill>
              </a:rPr>
              <a:t> = 0.1 </a:t>
            </a:r>
            <a:r>
              <a:rPr lang="ro-RO" altLang="en-US" sz="1800" dirty="0">
                <a:solidFill>
                  <a:srgbClr val="000099"/>
                </a:solidFill>
              </a:rPr>
              <a:t>…</a:t>
            </a:r>
            <a:r>
              <a:rPr lang="en-US" altLang="en-US" sz="1800" dirty="0">
                <a:solidFill>
                  <a:srgbClr val="000099"/>
                </a:solidFill>
              </a:rPr>
              <a:t> 3 </a:t>
            </a:r>
            <a:r>
              <a:rPr lang="en-US" altLang="en-US" sz="1800" dirty="0">
                <a:solidFill>
                  <a:srgbClr val="000099"/>
                </a:solidFill>
                <a:latin typeface="Symbol" panose="05050102010706020507" pitchFamily="18" charset="2"/>
              </a:rPr>
              <a:t>m</a:t>
            </a:r>
            <a:r>
              <a:rPr lang="en-US" altLang="en-US" sz="1800" dirty="0">
                <a:solidFill>
                  <a:srgbClr val="000099"/>
                </a:solidFill>
              </a:rPr>
              <a:t>m </a:t>
            </a:r>
          </a:p>
          <a:p>
            <a:pPr>
              <a:spcBef>
                <a:spcPct val="50000"/>
              </a:spcBef>
              <a:buClrTx/>
              <a:buSzTx/>
              <a:buFont typeface="Wingdings" panose="05000000000000000000" pitchFamily="2" charset="2"/>
              <a:buChar char="Ø"/>
            </a:pPr>
            <a:r>
              <a:rPr lang="en-US" altLang="en-US" sz="1800" i="1" dirty="0">
                <a:solidFill>
                  <a:srgbClr val="000099"/>
                </a:solidFill>
              </a:rPr>
              <a:t>W</a:t>
            </a:r>
            <a:r>
              <a:rPr lang="ro-RO" altLang="en-US" sz="1800" i="1" dirty="0">
                <a:solidFill>
                  <a:srgbClr val="000099"/>
                </a:solidFill>
              </a:rPr>
              <a:t> canal </a:t>
            </a:r>
            <a:r>
              <a:rPr lang="en-US" altLang="en-US" sz="1800" dirty="0">
                <a:solidFill>
                  <a:srgbClr val="000099"/>
                </a:solidFill>
              </a:rPr>
              <a:t> = 0.2 </a:t>
            </a:r>
            <a:r>
              <a:rPr lang="ro-RO" altLang="en-US" sz="1800" dirty="0">
                <a:solidFill>
                  <a:srgbClr val="000099"/>
                </a:solidFill>
              </a:rPr>
              <a:t>…</a:t>
            </a:r>
            <a:r>
              <a:rPr lang="en-US" altLang="en-US" sz="1800" dirty="0">
                <a:solidFill>
                  <a:srgbClr val="000099"/>
                </a:solidFill>
              </a:rPr>
              <a:t> 100 </a:t>
            </a:r>
            <a:r>
              <a:rPr lang="en-US" altLang="en-US" sz="1800" dirty="0">
                <a:solidFill>
                  <a:srgbClr val="000099"/>
                </a:solidFill>
                <a:latin typeface="Symbol" panose="05050102010706020507" pitchFamily="18" charset="2"/>
              </a:rPr>
              <a:t>m</a:t>
            </a:r>
            <a:r>
              <a:rPr lang="en-US" altLang="en-US" sz="1800" dirty="0">
                <a:solidFill>
                  <a:srgbClr val="000099"/>
                </a:solidFill>
              </a:rPr>
              <a:t>m</a:t>
            </a:r>
          </a:p>
          <a:p>
            <a:pPr>
              <a:spcBef>
                <a:spcPct val="50000"/>
              </a:spcBef>
              <a:buClrTx/>
              <a:buSzTx/>
              <a:buFont typeface="Wingdings" panose="05000000000000000000" pitchFamily="2" charset="2"/>
              <a:buChar char="Ø"/>
            </a:pPr>
            <a:r>
              <a:rPr lang="ro-RO" altLang="en-US" sz="1800" i="1" dirty="0">
                <a:solidFill>
                  <a:srgbClr val="000099"/>
                </a:solidFill>
              </a:rPr>
              <a:t>Grosimea </a:t>
            </a:r>
            <a:r>
              <a:rPr lang="en-US" altLang="en-US" sz="1800" i="1" dirty="0" err="1">
                <a:solidFill>
                  <a:srgbClr val="000099"/>
                </a:solidFill>
              </a:rPr>
              <a:t>T</a:t>
            </a:r>
            <a:r>
              <a:rPr lang="en-US" altLang="en-US" sz="1800" i="1" baseline="-25000" dirty="0" err="1">
                <a:solidFill>
                  <a:srgbClr val="000099"/>
                </a:solidFill>
              </a:rPr>
              <a:t>ox</a:t>
            </a:r>
            <a:r>
              <a:rPr lang="en-US" altLang="en-US" sz="1800" i="1" dirty="0">
                <a:solidFill>
                  <a:srgbClr val="000099"/>
                </a:solidFill>
              </a:rPr>
              <a:t>= </a:t>
            </a:r>
            <a:r>
              <a:rPr lang="en-US" altLang="en-US" sz="1800" dirty="0">
                <a:solidFill>
                  <a:srgbClr val="000099"/>
                </a:solidFill>
              </a:rPr>
              <a:t>2 </a:t>
            </a:r>
            <a:r>
              <a:rPr lang="ro-RO" altLang="en-US" sz="1800" dirty="0">
                <a:solidFill>
                  <a:srgbClr val="000099"/>
                </a:solidFill>
              </a:rPr>
              <a:t>…</a:t>
            </a:r>
            <a:r>
              <a:rPr lang="en-US" altLang="en-US" sz="1800" dirty="0">
                <a:solidFill>
                  <a:srgbClr val="000099"/>
                </a:solidFill>
              </a:rPr>
              <a:t> 50 nm</a:t>
            </a:r>
          </a:p>
        </p:txBody>
      </p:sp>
      <p:sp>
        <p:nvSpPr>
          <p:cNvPr id="12296" name="Rectangle 6"/>
          <p:cNvSpPr>
            <a:spLocks noGrp="1" noChangeArrowheads="1"/>
          </p:cNvSpPr>
          <p:nvPr>
            <p:ph type="title"/>
          </p:nvPr>
        </p:nvSpPr>
        <p:spPr/>
        <p:txBody>
          <a:bodyPr/>
          <a:lstStyle/>
          <a:p>
            <a:pPr eaLnBrk="1" hangingPunct="1"/>
            <a:r>
              <a:rPr lang="ro-RO" altLang="zh-CN" sz="3800" dirty="0"/>
              <a:t>Structura n-</a:t>
            </a:r>
            <a:r>
              <a:rPr lang="en-US" altLang="zh-CN" sz="3800" dirty="0"/>
              <a:t> MOSFET (</a:t>
            </a:r>
            <a:r>
              <a:rPr lang="en-US" altLang="zh-CN" sz="3800" i="1" dirty="0"/>
              <a:t>n</a:t>
            </a:r>
            <a:r>
              <a:rPr lang="en-US" altLang="zh-CN" sz="3800" dirty="0"/>
              <a:t>-t</a:t>
            </a:r>
            <a:r>
              <a:rPr lang="ro-RO" altLang="zh-CN" sz="3800" dirty="0" err="1"/>
              <a:t>ip</a:t>
            </a:r>
            <a:r>
              <a:rPr lang="en-US" altLang="zh-CN" sz="3800" dirty="0"/>
              <a:t>)</a:t>
            </a:r>
            <a:endParaRPr lang="zh-CN" altLang="en-US" sz="3800" dirty="0"/>
          </a:p>
        </p:txBody>
      </p:sp>
      <p:sp>
        <p:nvSpPr>
          <p:cNvPr id="12297" name="Rectangle 8"/>
          <p:cNvSpPr>
            <a:spLocks noChangeArrowheads="1"/>
          </p:cNvSpPr>
          <p:nvPr/>
        </p:nvSpPr>
        <p:spPr bwMode="auto">
          <a:xfrm>
            <a:off x="485775" y="5458559"/>
            <a:ext cx="44577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 typeface="Wingdings" panose="05000000000000000000" pitchFamily="2" charset="2"/>
              <a:buNone/>
            </a:pPr>
            <a:r>
              <a:rPr lang="ro-RO" altLang="en-US" sz="2000" dirty="0">
                <a:solidFill>
                  <a:srgbClr val="000099"/>
                </a:solidFill>
                <a:latin typeface="Arial" panose="020B0604020202020204" pitchFamily="34" charset="0"/>
              </a:rPr>
              <a:t>Secțiunea transversală a MOSFET</a:t>
            </a:r>
            <a:endParaRPr lang="en-US" altLang="en-US" sz="2000" dirty="0">
              <a:solidFill>
                <a:srgbClr val="000099"/>
              </a:solidFill>
              <a:latin typeface="Arial" panose="020B0604020202020204" pitchFamily="34" charset="0"/>
            </a:endParaRPr>
          </a:p>
        </p:txBody>
      </p:sp>
      <p:sp>
        <p:nvSpPr>
          <p:cNvPr id="4" name="TextBox 3">
            <a:extLst>
              <a:ext uri="{FF2B5EF4-FFF2-40B4-BE49-F238E27FC236}">
                <a16:creationId xmlns:a16="http://schemas.microsoft.com/office/drawing/2014/main" id="{2DFE6118-3456-5884-AB6D-972EDCEFCCF3}"/>
              </a:ext>
            </a:extLst>
          </p:cNvPr>
          <p:cNvSpPr txBox="1"/>
          <p:nvPr/>
        </p:nvSpPr>
        <p:spPr>
          <a:xfrm>
            <a:off x="5292724" y="2584927"/>
            <a:ext cx="3379727" cy="1477328"/>
          </a:xfrm>
          <a:prstGeom prst="rect">
            <a:avLst/>
          </a:prstGeom>
          <a:noFill/>
        </p:spPr>
        <p:txBody>
          <a:bodyPr wrap="square">
            <a:spAutoFit/>
          </a:bodyPr>
          <a:lstStyle/>
          <a:p>
            <a:pPr marL="0" indent="0" algn="just">
              <a:buNone/>
            </a:pPr>
            <a:r>
              <a:rPr lang="ro-RO" sz="1800" dirty="0"/>
              <a:t>Pentru a avea curent între terminalele de drenă și sursă este necesară formarea unui canal cu purtători majoritari de tip </a:t>
            </a:r>
            <a:r>
              <a:rPr lang="ro-RO" sz="1800" i="1" dirty="0">
                <a:solidFill>
                  <a:srgbClr val="FF0000"/>
                </a:solidFill>
              </a:rPr>
              <a:t>n</a:t>
            </a:r>
            <a:r>
              <a:rPr lang="ro-RO" sz="1800" dirty="0"/>
              <a:t> </a:t>
            </a:r>
          </a:p>
        </p:txBody>
      </p:sp>
      <p:pic>
        <p:nvPicPr>
          <p:cNvPr id="5" name="Picture 4">
            <a:extLst>
              <a:ext uri="{FF2B5EF4-FFF2-40B4-BE49-F238E27FC236}">
                <a16:creationId xmlns:a16="http://schemas.microsoft.com/office/drawing/2014/main" id="{380C84A6-FF64-3EFD-9B5F-25293AF1FA1C}"/>
              </a:ext>
            </a:extLst>
          </p:cNvPr>
          <p:cNvPicPr>
            <a:picLocks noChangeAspect="1"/>
          </p:cNvPicPr>
          <p:nvPr/>
        </p:nvPicPr>
        <p:blipFill>
          <a:blip r:embed="rId3"/>
          <a:stretch>
            <a:fillRect/>
          </a:stretch>
        </p:blipFill>
        <p:spPr>
          <a:xfrm>
            <a:off x="5194627" y="4167844"/>
            <a:ext cx="3558848" cy="226333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Cont.</a:t>
            </a:r>
          </a:p>
        </p:txBody>
      </p:sp>
      <p:pic>
        <p:nvPicPr>
          <p:cNvPr id="7" name="Content Placeholder 6"/>
          <p:cNvPicPr>
            <a:picLocks noGrp="1" noChangeAspect="1"/>
          </p:cNvPicPr>
          <p:nvPr>
            <p:ph idx="1"/>
          </p:nvPr>
        </p:nvPicPr>
        <p:blipFill>
          <a:blip r:embed="rId2"/>
          <a:stretch>
            <a:fillRect/>
          </a:stretch>
        </p:blipFill>
        <p:spPr>
          <a:xfrm>
            <a:off x="467791" y="1754659"/>
            <a:ext cx="7829958" cy="4485503"/>
          </a:xfrm>
          <a:prstGeom prst="rect">
            <a:avLst/>
          </a:prstGeom>
        </p:spPr>
      </p:pic>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28</a:t>
            </a:fld>
            <a:endParaRPr lang="en-US" altLang="zh-CN"/>
          </a:p>
        </p:txBody>
      </p:sp>
    </p:spTree>
    <p:extLst>
      <p:ext uri="{BB962C8B-B14F-4D97-AF65-F5344CB8AC3E}">
        <p14:creationId xmlns:p14="http://schemas.microsoft.com/office/powerpoint/2010/main" val="270270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Formarea</a:t>
            </a:r>
            <a:r>
              <a:rPr lang="en-US" dirty="0"/>
              <a:t> </a:t>
            </a:r>
            <a:r>
              <a:rPr lang="en-US" dirty="0" err="1"/>
              <a:t>canalului</a:t>
            </a:r>
            <a:r>
              <a:rPr lang="en-US" dirty="0"/>
              <a:t> </a:t>
            </a:r>
            <a:r>
              <a:rPr lang="ro-RO" dirty="0"/>
              <a:t>în n-MOS</a:t>
            </a:r>
          </a:p>
        </p:txBody>
      </p:sp>
      <p:pic>
        <p:nvPicPr>
          <p:cNvPr id="7" name="Content Placeholder 6"/>
          <p:cNvPicPr>
            <a:picLocks noGrp="1" noChangeAspect="1"/>
          </p:cNvPicPr>
          <p:nvPr>
            <p:ph idx="1"/>
          </p:nvPr>
        </p:nvPicPr>
        <p:blipFill>
          <a:blip r:embed="rId2"/>
          <a:stretch>
            <a:fillRect/>
          </a:stretch>
        </p:blipFill>
        <p:spPr>
          <a:xfrm>
            <a:off x="2186924" y="1133240"/>
            <a:ext cx="6549523" cy="5310423"/>
          </a:xfrm>
          <a:prstGeom prst="rect">
            <a:avLst/>
          </a:prstGeom>
        </p:spPr>
      </p:pic>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5" name="Footer Placeholder 4"/>
          <p:cNvSpPr>
            <a:spLocks noGrp="1"/>
          </p:cNvSpPr>
          <p:nvPr>
            <p:ph type="ftr" sz="quarter" idx="11"/>
          </p:nvPr>
        </p:nvSpPr>
        <p:spPr/>
        <p:txBody>
          <a:bodyPr/>
          <a:lstStyle/>
          <a:p>
            <a:pPr>
              <a:defRPr/>
            </a:pPr>
            <a:r>
              <a:rPr lang="en-US" altLang="zh-CN" dirty="0" err="1"/>
              <a:t>A.Buzdugan</a:t>
            </a:r>
            <a:endParaRPr lang="en-US" altLang="zh-CN" dirty="0"/>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29</a:t>
            </a:fld>
            <a:endParaRPr lang="en-US" altLang="zh-CN"/>
          </a:p>
        </p:txBody>
      </p:sp>
      <p:sp>
        <p:nvSpPr>
          <p:cNvPr id="8" name="Rectangle 7"/>
          <p:cNvSpPr/>
          <p:nvPr/>
        </p:nvSpPr>
        <p:spPr>
          <a:xfrm>
            <a:off x="195262" y="1462117"/>
            <a:ext cx="2776538" cy="3416320"/>
          </a:xfrm>
          <a:prstGeom prst="rect">
            <a:avLst/>
          </a:prstGeom>
        </p:spPr>
        <p:txBody>
          <a:bodyPr wrap="square">
            <a:spAutoFit/>
          </a:bodyPr>
          <a:lstStyle/>
          <a:p>
            <a:pPr marL="342900" indent="-342900">
              <a:buAutoNum type="alphaLcParenBoth"/>
            </a:pPr>
            <a:r>
              <a:rPr lang="ro-RO" altLang="zh-TW" dirty="0">
                <a:latin typeface="Times New Roman" panose="02020603050405020304" pitchFamily="18" charset="0"/>
              </a:rPr>
              <a:t>Polarizare absentă la poartă  : joncțiunile Sursă –Substrat și Substrat-Drenă sunt polarizate invers – conducție zero.</a:t>
            </a:r>
          </a:p>
          <a:p>
            <a:pPr marL="342900" indent="-342900">
              <a:buAutoNum type="alphaLcParenBoth"/>
            </a:pPr>
            <a:endParaRPr lang="ro-RO" altLang="zh-TW" dirty="0">
              <a:latin typeface="Times New Roman" panose="02020603050405020304" pitchFamily="18" charset="0"/>
            </a:endParaRPr>
          </a:p>
          <a:p>
            <a:pPr marL="342900" indent="-342900">
              <a:buAutoNum type="alphaLcParenBoth"/>
            </a:pPr>
            <a:endParaRPr lang="ro-RO" altLang="zh-TW" dirty="0">
              <a:latin typeface="Times New Roman" panose="02020603050405020304" pitchFamily="18" charset="0"/>
            </a:endParaRPr>
          </a:p>
          <a:p>
            <a:pPr marL="342900" indent="-342900">
              <a:buAutoNum type="alphaLcParenBoth"/>
            </a:pPr>
            <a:endParaRPr lang="ro-RO" altLang="zh-TW" dirty="0">
              <a:latin typeface="Times New Roman" panose="02020603050405020304" pitchFamily="18" charset="0"/>
            </a:endParaRPr>
          </a:p>
          <a:p>
            <a:pPr marL="342900" indent="-342900">
              <a:buAutoNum type="alphaLcParenBoth"/>
            </a:pPr>
            <a:r>
              <a:rPr lang="ro-RO" altLang="zh-TW" dirty="0">
                <a:latin typeface="Times New Roman" panose="02020603050405020304" pitchFamily="18" charset="0"/>
              </a:rPr>
              <a:t>Polarizare la poartă -  formare de canal conductor</a:t>
            </a:r>
            <a:endParaRPr lang="ro-RO" dirty="0"/>
          </a:p>
        </p:txBody>
      </p:sp>
    </p:spTree>
    <p:extLst>
      <p:ext uri="{BB962C8B-B14F-4D97-AF65-F5344CB8AC3E}">
        <p14:creationId xmlns:p14="http://schemas.microsoft.com/office/powerpoint/2010/main" val="549672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542BB62-FC36-6F5A-5DE6-B716C5EF6F65}"/>
              </a:ext>
            </a:extLst>
          </p:cNvPr>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5" name="Footer Placeholder 4">
            <a:extLst>
              <a:ext uri="{FF2B5EF4-FFF2-40B4-BE49-F238E27FC236}">
                <a16:creationId xmlns:a16="http://schemas.microsoft.com/office/drawing/2014/main" id="{A7A0987F-6EC7-5D88-925C-B747173BA50D}"/>
              </a:ext>
            </a:extLst>
          </p:cNvPr>
          <p:cNvSpPr>
            <a:spLocks noGrp="1"/>
          </p:cNvSpPr>
          <p:nvPr>
            <p:ph type="ftr" sz="quarter" idx="11"/>
          </p:nvPr>
        </p:nvSpPr>
        <p:spPr/>
        <p:txBody>
          <a:bodyPr/>
          <a:lstStyle/>
          <a:p>
            <a:pPr>
              <a:defRPr/>
            </a:pPr>
            <a:r>
              <a:rPr lang="en-US" altLang="zh-CN" dirty="0"/>
              <a:t>Artur Buzdugan</a:t>
            </a:r>
          </a:p>
        </p:txBody>
      </p:sp>
      <p:sp>
        <p:nvSpPr>
          <p:cNvPr id="6" name="Slide Number Placeholder 5">
            <a:extLst>
              <a:ext uri="{FF2B5EF4-FFF2-40B4-BE49-F238E27FC236}">
                <a16:creationId xmlns:a16="http://schemas.microsoft.com/office/drawing/2014/main" id="{4E91A1B8-5316-D093-402B-F54BF21CB3CC}"/>
              </a:ext>
            </a:extLst>
          </p:cNvPr>
          <p:cNvSpPr>
            <a:spLocks noGrp="1"/>
          </p:cNvSpPr>
          <p:nvPr>
            <p:ph type="sldNum" sz="quarter" idx="12"/>
          </p:nvPr>
        </p:nvSpPr>
        <p:spPr/>
        <p:txBody>
          <a:bodyPr/>
          <a:lstStyle/>
          <a:p>
            <a:pPr>
              <a:defRPr/>
            </a:pPr>
            <a:fld id="{6A376BE1-B17D-4FFF-B224-99B21EC59678}" type="slidenum">
              <a:rPr lang="zh-CN" altLang="en-US" smtClean="0"/>
              <a:pPr>
                <a:defRPr/>
              </a:pPr>
              <a:t>3</a:t>
            </a:fld>
            <a:endParaRPr lang="en-US" altLang="zh-CN"/>
          </a:p>
        </p:txBody>
      </p:sp>
      <p:pic>
        <p:nvPicPr>
          <p:cNvPr id="7" name="Picture 6">
            <a:extLst>
              <a:ext uri="{FF2B5EF4-FFF2-40B4-BE49-F238E27FC236}">
                <a16:creationId xmlns:a16="http://schemas.microsoft.com/office/drawing/2014/main" id="{389CAD4D-78B0-F69D-0AA0-C350CEF721A4}"/>
              </a:ext>
            </a:extLst>
          </p:cNvPr>
          <p:cNvPicPr>
            <a:picLocks noChangeAspect="1"/>
          </p:cNvPicPr>
          <p:nvPr/>
        </p:nvPicPr>
        <p:blipFill>
          <a:blip r:embed="rId2"/>
          <a:stretch>
            <a:fillRect/>
          </a:stretch>
        </p:blipFill>
        <p:spPr>
          <a:xfrm>
            <a:off x="1710874" y="271938"/>
            <a:ext cx="6460168" cy="4144963"/>
          </a:xfrm>
          <a:prstGeom prst="rect">
            <a:avLst/>
          </a:prstGeom>
        </p:spPr>
      </p:pic>
      <p:graphicFrame>
        <p:nvGraphicFramePr>
          <p:cNvPr id="8" name="Table 7">
            <a:extLst>
              <a:ext uri="{FF2B5EF4-FFF2-40B4-BE49-F238E27FC236}">
                <a16:creationId xmlns:a16="http://schemas.microsoft.com/office/drawing/2014/main" id="{3074C337-DC94-64DD-0FCD-3C52ABA078FD}"/>
              </a:ext>
            </a:extLst>
          </p:cNvPr>
          <p:cNvGraphicFramePr>
            <a:graphicFrameLocks noGrp="1"/>
          </p:cNvGraphicFramePr>
          <p:nvPr/>
        </p:nvGraphicFramePr>
        <p:xfrm>
          <a:off x="2328406" y="4530997"/>
          <a:ext cx="5048250" cy="1866900"/>
        </p:xfrm>
        <a:graphic>
          <a:graphicData uri="http://schemas.openxmlformats.org/drawingml/2006/table">
            <a:tbl>
              <a:tblPr/>
              <a:tblGrid>
                <a:gridCol w="762000">
                  <a:extLst>
                    <a:ext uri="{9D8B030D-6E8A-4147-A177-3AD203B41FA5}">
                      <a16:colId xmlns:a16="http://schemas.microsoft.com/office/drawing/2014/main" val="2375625052"/>
                    </a:ext>
                  </a:extLst>
                </a:gridCol>
                <a:gridCol w="714375">
                  <a:extLst>
                    <a:ext uri="{9D8B030D-6E8A-4147-A177-3AD203B41FA5}">
                      <a16:colId xmlns:a16="http://schemas.microsoft.com/office/drawing/2014/main" val="633522341"/>
                    </a:ext>
                  </a:extLst>
                </a:gridCol>
                <a:gridCol w="714375">
                  <a:extLst>
                    <a:ext uri="{9D8B030D-6E8A-4147-A177-3AD203B41FA5}">
                      <a16:colId xmlns:a16="http://schemas.microsoft.com/office/drawing/2014/main" val="2633774674"/>
                    </a:ext>
                  </a:extLst>
                </a:gridCol>
                <a:gridCol w="714375">
                  <a:extLst>
                    <a:ext uri="{9D8B030D-6E8A-4147-A177-3AD203B41FA5}">
                      <a16:colId xmlns:a16="http://schemas.microsoft.com/office/drawing/2014/main" val="86862266"/>
                    </a:ext>
                  </a:extLst>
                </a:gridCol>
                <a:gridCol w="714375">
                  <a:extLst>
                    <a:ext uri="{9D8B030D-6E8A-4147-A177-3AD203B41FA5}">
                      <a16:colId xmlns:a16="http://schemas.microsoft.com/office/drawing/2014/main" val="926209607"/>
                    </a:ext>
                  </a:extLst>
                </a:gridCol>
                <a:gridCol w="714375">
                  <a:extLst>
                    <a:ext uri="{9D8B030D-6E8A-4147-A177-3AD203B41FA5}">
                      <a16:colId xmlns:a16="http://schemas.microsoft.com/office/drawing/2014/main" val="116544225"/>
                    </a:ext>
                  </a:extLst>
                </a:gridCol>
                <a:gridCol w="714375">
                  <a:extLst>
                    <a:ext uri="{9D8B030D-6E8A-4147-A177-3AD203B41FA5}">
                      <a16:colId xmlns:a16="http://schemas.microsoft.com/office/drawing/2014/main" val="764988165"/>
                    </a:ext>
                  </a:extLst>
                </a:gridCol>
              </a:tblGrid>
              <a:tr h="0">
                <a:tc rowSpan="2">
                  <a:txBody>
                    <a:bodyPr/>
                    <a:lstStyle/>
                    <a:p>
                      <a:pPr algn="ctr">
                        <a:buNone/>
                      </a:pPr>
                      <a:r>
                        <a:rPr lang="en-US" sz="1200" dirty="0">
                          <a:solidFill>
                            <a:srgbClr val="FFFFFF"/>
                          </a:solidFill>
                          <a:effectLst/>
                        </a:rPr>
                        <a:t>Type</a:t>
                      </a:r>
                    </a:p>
                  </a:txBody>
                  <a:tcPr marL="47625" marR="47625" marT="95250" marB="95250" anchor="ctr">
                    <a:lnL w="9525" cap="flat" cmpd="sng" algn="ctr">
                      <a:solidFill>
                        <a:srgbClr val="414143"/>
                      </a:solidFill>
                      <a:prstDash val="solid"/>
                      <a:round/>
                      <a:headEnd type="none" w="med" len="med"/>
                      <a:tailEnd type="none" w="med" len="med"/>
                    </a:lnL>
                    <a:lnR w="9525" cap="flat" cmpd="sng" algn="ctr">
                      <a:solidFill>
                        <a:srgbClr val="414143"/>
                      </a:solidFill>
                      <a:prstDash val="solid"/>
                      <a:round/>
                      <a:headEnd type="none" w="med" len="med"/>
                      <a:tailEnd type="none" w="med" len="med"/>
                    </a:lnR>
                    <a:lnT w="9525" cap="flat" cmpd="sng" algn="ctr">
                      <a:solidFill>
                        <a:srgbClr val="414143"/>
                      </a:solidFill>
                      <a:prstDash val="solid"/>
                      <a:round/>
                      <a:headEnd type="none" w="med" len="med"/>
                      <a:tailEnd type="none" w="med" len="med"/>
                    </a:lnT>
                    <a:lnB w="9525" cap="flat" cmpd="sng" algn="ctr">
                      <a:solidFill>
                        <a:srgbClr val="414143"/>
                      </a:solidFill>
                      <a:prstDash val="solid"/>
                      <a:round/>
                      <a:headEnd type="none" w="med" len="med"/>
                      <a:tailEnd type="none" w="med" len="med"/>
                    </a:lnB>
                    <a:solidFill>
                      <a:srgbClr val="414143"/>
                    </a:solidFill>
                  </a:tcPr>
                </a:tc>
                <a:tc gridSpan="2">
                  <a:txBody>
                    <a:bodyPr/>
                    <a:lstStyle/>
                    <a:p>
                      <a:pPr algn="ctr">
                        <a:buNone/>
                      </a:pPr>
                      <a:r>
                        <a:rPr lang="en-US" sz="1200" dirty="0">
                          <a:solidFill>
                            <a:srgbClr val="FFFFFF"/>
                          </a:solidFill>
                          <a:effectLst/>
                        </a:rPr>
                        <a:t>Junction FET</a:t>
                      </a:r>
                    </a:p>
                  </a:txBody>
                  <a:tcPr marL="47625" marR="47625" marT="95250" marB="95250" anchor="ctr">
                    <a:lnL w="9525" cap="flat" cmpd="sng" algn="ctr">
                      <a:solidFill>
                        <a:srgbClr val="414143"/>
                      </a:solidFill>
                      <a:prstDash val="solid"/>
                      <a:round/>
                      <a:headEnd type="none" w="med" len="med"/>
                      <a:tailEnd type="none" w="med" len="med"/>
                    </a:lnL>
                    <a:lnR w="9525" cap="flat" cmpd="sng" algn="ctr">
                      <a:solidFill>
                        <a:srgbClr val="414143"/>
                      </a:solidFill>
                      <a:prstDash val="solid"/>
                      <a:round/>
                      <a:headEnd type="none" w="med" len="med"/>
                      <a:tailEnd type="none" w="med" len="med"/>
                    </a:lnR>
                    <a:lnT w="9525" cap="flat" cmpd="sng" algn="ctr">
                      <a:solidFill>
                        <a:srgbClr val="414143"/>
                      </a:solidFill>
                      <a:prstDash val="solid"/>
                      <a:round/>
                      <a:headEnd type="none" w="med" len="med"/>
                      <a:tailEnd type="none" w="med" len="med"/>
                    </a:lnT>
                    <a:lnB w="9525" cap="flat" cmpd="sng" algn="ctr">
                      <a:solidFill>
                        <a:srgbClr val="414143"/>
                      </a:solidFill>
                      <a:prstDash val="solid"/>
                      <a:round/>
                      <a:headEnd type="none" w="med" len="med"/>
                      <a:tailEnd type="none" w="med" len="med"/>
                    </a:lnB>
                    <a:solidFill>
                      <a:srgbClr val="414143"/>
                    </a:solidFill>
                  </a:tcPr>
                </a:tc>
                <a:tc hMerge="1">
                  <a:txBody>
                    <a:bodyPr/>
                    <a:lstStyle/>
                    <a:p>
                      <a:endParaRPr lang="en-US"/>
                    </a:p>
                  </a:txBody>
                  <a:tcPr/>
                </a:tc>
                <a:tc gridSpan="4">
                  <a:txBody>
                    <a:bodyPr/>
                    <a:lstStyle/>
                    <a:p>
                      <a:pPr algn="ctr">
                        <a:buNone/>
                      </a:pPr>
                      <a:r>
                        <a:rPr lang="en-US" sz="1200" dirty="0">
                          <a:solidFill>
                            <a:srgbClr val="FFFFFF"/>
                          </a:solidFill>
                          <a:effectLst/>
                        </a:rPr>
                        <a:t>Metal Oxide Semiconductor FET</a:t>
                      </a:r>
                    </a:p>
                  </a:txBody>
                  <a:tcPr marL="47625" marR="47625" marT="95250" marB="95250" anchor="ctr">
                    <a:lnL w="9525" cap="flat" cmpd="sng" algn="ctr">
                      <a:solidFill>
                        <a:srgbClr val="414143"/>
                      </a:solidFill>
                      <a:prstDash val="solid"/>
                      <a:round/>
                      <a:headEnd type="none" w="med" len="med"/>
                      <a:tailEnd type="none" w="med" len="med"/>
                    </a:lnL>
                    <a:lnR w="9525" cap="flat" cmpd="sng" algn="ctr">
                      <a:solidFill>
                        <a:srgbClr val="414143"/>
                      </a:solidFill>
                      <a:prstDash val="solid"/>
                      <a:round/>
                      <a:headEnd type="none" w="med" len="med"/>
                      <a:tailEnd type="none" w="med" len="med"/>
                    </a:lnR>
                    <a:lnT w="9525" cap="flat" cmpd="sng" algn="ctr">
                      <a:solidFill>
                        <a:srgbClr val="414143"/>
                      </a:solidFill>
                      <a:prstDash val="solid"/>
                      <a:round/>
                      <a:headEnd type="none" w="med" len="med"/>
                      <a:tailEnd type="none" w="med" len="med"/>
                    </a:lnT>
                    <a:lnB w="9525" cap="flat" cmpd="sng" algn="ctr">
                      <a:solidFill>
                        <a:srgbClr val="414143"/>
                      </a:solidFill>
                      <a:prstDash val="solid"/>
                      <a:round/>
                      <a:headEnd type="none" w="med" len="med"/>
                      <a:tailEnd type="none" w="med" len="med"/>
                    </a:lnB>
                    <a:solidFill>
                      <a:srgbClr val="41414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63827186"/>
                  </a:ext>
                </a:extLst>
              </a:tr>
              <a:tr h="0">
                <a:tc vMerge="1">
                  <a:txBody>
                    <a:bodyPr/>
                    <a:lstStyle/>
                    <a:p>
                      <a:endParaRPr lang="en-US"/>
                    </a:p>
                  </a:txBody>
                  <a:tcPr/>
                </a:tc>
                <a:tc gridSpan="2">
                  <a:txBody>
                    <a:bodyPr/>
                    <a:lstStyle/>
                    <a:p>
                      <a:pPr algn="ctr">
                        <a:buNone/>
                      </a:pPr>
                      <a:r>
                        <a:rPr lang="en-US" sz="1200">
                          <a:solidFill>
                            <a:srgbClr val="414143"/>
                          </a:solidFill>
                          <a:effectLst/>
                        </a:rPr>
                        <a:t>Depletion Mode</a:t>
                      </a:r>
                    </a:p>
                  </a:txBody>
                  <a:tcPr marL="47625" marR="47625" marT="95250" marB="95250" anchor="ctr">
                    <a:lnL w="9525" cap="flat" cmpd="sng" algn="ctr">
                      <a:solidFill>
                        <a:srgbClr val="414143"/>
                      </a:solidFill>
                      <a:prstDash val="solid"/>
                      <a:round/>
                      <a:headEnd type="none" w="med" len="med"/>
                      <a:tailEnd type="none" w="med" len="med"/>
                    </a:lnL>
                    <a:lnR w="9525" cap="flat" cmpd="sng" algn="ctr">
                      <a:solidFill>
                        <a:srgbClr val="414143"/>
                      </a:solidFill>
                      <a:prstDash val="solid"/>
                      <a:round/>
                      <a:headEnd type="none" w="med" len="med"/>
                      <a:tailEnd type="none" w="med" len="med"/>
                    </a:lnR>
                    <a:lnT w="9525" cap="flat" cmpd="sng" algn="ctr">
                      <a:solidFill>
                        <a:srgbClr val="414143"/>
                      </a:solidFill>
                      <a:prstDash val="solid"/>
                      <a:round/>
                      <a:headEnd type="none" w="med" len="med"/>
                      <a:tailEnd type="none" w="med" len="med"/>
                    </a:lnT>
                    <a:lnB w="9525" cap="flat" cmpd="sng" algn="ctr">
                      <a:solidFill>
                        <a:srgbClr val="414143"/>
                      </a:solidFill>
                      <a:prstDash val="solid"/>
                      <a:round/>
                      <a:headEnd type="none" w="med" len="med"/>
                      <a:tailEnd type="none" w="med" len="med"/>
                    </a:lnB>
                    <a:noFill/>
                  </a:tcPr>
                </a:tc>
                <a:tc hMerge="1">
                  <a:txBody>
                    <a:bodyPr/>
                    <a:lstStyle/>
                    <a:p>
                      <a:endParaRPr lang="en-US"/>
                    </a:p>
                  </a:txBody>
                  <a:tcPr/>
                </a:tc>
                <a:tc gridSpan="2">
                  <a:txBody>
                    <a:bodyPr/>
                    <a:lstStyle/>
                    <a:p>
                      <a:pPr algn="ctr">
                        <a:buNone/>
                      </a:pPr>
                      <a:r>
                        <a:rPr lang="en-US" sz="1200" dirty="0">
                          <a:solidFill>
                            <a:srgbClr val="414143"/>
                          </a:solidFill>
                          <a:effectLst/>
                        </a:rPr>
                        <a:t>Depletion Mode</a:t>
                      </a:r>
                    </a:p>
                  </a:txBody>
                  <a:tcPr marL="47625" marR="47625" marT="95250" marB="95250" anchor="ctr">
                    <a:lnL w="9525" cap="flat" cmpd="sng" algn="ctr">
                      <a:solidFill>
                        <a:srgbClr val="414143"/>
                      </a:solidFill>
                      <a:prstDash val="solid"/>
                      <a:round/>
                      <a:headEnd type="none" w="med" len="med"/>
                      <a:tailEnd type="none" w="med" len="med"/>
                    </a:lnL>
                    <a:lnR w="9525" cap="flat" cmpd="sng" algn="ctr">
                      <a:solidFill>
                        <a:srgbClr val="414143"/>
                      </a:solidFill>
                      <a:prstDash val="solid"/>
                      <a:round/>
                      <a:headEnd type="none" w="med" len="med"/>
                      <a:tailEnd type="none" w="med" len="med"/>
                    </a:lnR>
                    <a:lnT w="9525" cap="flat" cmpd="sng" algn="ctr">
                      <a:solidFill>
                        <a:srgbClr val="414143"/>
                      </a:solidFill>
                      <a:prstDash val="solid"/>
                      <a:round/>
                      <a:headEnd type="none" w="med" len="med"/>
                      <a:tailEnd type="none" w="med" len="med"/>
                    </a:lnT>
                    <a:lnB w="9525" cap="flat" cmpd="sng" algn="ctr">
                      <a:solidFill>
                        <a:srgbClr val="414143"/>
                      </a:solidFill>
                      <a:prstDash val="solid"/>
                      <a:round/>
                      <a:headEnd type="none" w="med" len="med"/>
                      <a:tailEnd type="none" w="med" len="med"/>
                    </a:lnB>
                    <a:noFill/>
                  </a:tcPr>
                </a:tc>
                <a:tc hMerge="1">
                  <a:txBody>
                    <a:bodyPr/>
                    <a:lstStyle/>
                    <a:p>
                      <a:endParaRPr lang="en-US"/>
                    </a:p>
                  </a:txBody>
                  <a:tcPr/>
                </a:tc>
                <a:tc gridSpan="2">
                  <a:txBody>
                    <a:bodyPr/>
                    <a:lstStyle/>
                    <a:p>
                      <a:pPr algn="ctr">
                        <a:buNone/>
                      </a:pPr>
                      <a:r>
                        <a:rPr lang="en-US" sz="1200">
                          <a:solidFill>
                            <a:srgbClr val="414143"/>
                          </a:solidFill>
                          <a:effectLst/>
                        </a:rPr>
                        <a:t>Enhancement Mode</a:t>
                      </a:r>
                    </a:p>
                  </a:txBody>
                  <a:tcPr marL="47625" marR="47625" marT="95250" marB="95250" anchor="ctr">
                    <a:lnL w="9525" cap="flat" cmpd="sng" algn="ctr">
                      <a:solidFill>
                        <a:srgbClr val="414143"/>
                      </a:solidFill>
                      <a:prstDash val="solid"/>
                      <a:round/>
                      <a:headEnd type="none" w="med" len="med"/>
                      <a:tailEnd type="none" w="med" len="med"/>
                    </a:lnL>
                    <a:lnR w="9525" cap="flat" cmpd="sng" algn="ctr">
                      <a:solidFill>
                        <a:srgbClr val="414143"/>
                      </a:solidFill>
                      <a:prstDash val="solid"/>
                      <a:round/>
                      <a:headEnd type="none" w="med" len="med"/>
                      <a:tailEnd type="none" w="med" len="med"/>
                    </a:lnR>
                    <a:lnT w="9525" cap="flat" cmpd="sng" algn="ctr">
                      <a:solidFill>
                        <a:srgbClr val="414143"/>
                      </a:solidFill>
                      <a:prstDash val="solid"/>
                      <a:round/>
                      <a:headEnd type="none" w="med" len="med"/>
                      <a:tailEnd type="none" w="med" len="med"/>
                    </a:lnT>
                    <a:lnB w="9525" cap="flat" cmpd="sng" algn="ctr">
                      <a:solidFill>
                        <a:srgbClr val="414143"/>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23164604"/>
                  </a:ext>
                </a:extLst>
              </a:tr>
              <a:tr h="0">
                <a:tc>
                  <a:txBody>
                    <a:bodyPr/>
                    <a:lstStyle/>
                    <a:p>
                      <a:pPr algn="ctr">
                        <a:buNone/>
                      </a:pPr>
                      <a:r>
                        <a:rPr lang="en-US" sz="1200">
                          <a:solidFill>
                            <a:srgbClr val="414143"/>
                          </a:solidFill>
                          <a:effectLst/>
                        </a:rPr>
                        <a:t>Bias</a:t>
                      </a:r>
                    </a:p>
                  </a:txBody>
                  <a:tcPr marL="47625" marR="47625" marT="95250" marB="95250" anchor="ctr">
                    <a:lnL w="9525" cap="flat" cmpd="sng" algn="ctr">
                      <a:solidFill>
                        <a:srgbClr val="414143"/>
                      </a:solidFill>
                      <a:prstDash val="solid"/>
                      <a:round/>
                      <a:headEnd type="none" w="med" len="med"/>
                      <a:tailEnd type="none" w="med" len="med"/>
                    </a:lnL>
                    <a:lnR w="9525" cap="flat" cmpd="sng" algn="ctr">
                      <a:solidFill>
                        <a:srgbClr val="414143"/>
                      </a:solidFill>
                      <a:prstDash val="solid"/>
                      <a:round/>
                      <a:headEnd type="none" w="med" len="med"/>
                      <a:tailEnd type="none" w="med" len="med"/>
                    </a:lnR>
                    <a:lnT w="9525" cap="flat" cmpd="sng" algn="ctr">
                      <a:solidFill>
                        <a:srgbClr val="414143"/>
                      </a:solidFill>
                      <a:prstDash val="solid"/>
                      <a:round/>
                      <a:headEnd type="none" w="med" len="med"/>
                      <a:tailEnd type="none" w="med" len="med"/>
                    </a:lnT>
                    <a:lnB w="9525" cap="flat" cmpd="sng" algn="ctr">
                      <a:solidFill>
                        <a:srgbClr val="414143"/>
                      </a:solidFill>
                      <a:prstDash val="solid"/>
                      <a:round/>
                      <a:headEnd type="none" w="med" len="med"/>
                      <a:tailEnd type="none" w="med" len="med"/>
                    </a:lnB>
                    <a:noFill/>
                  </a:tcPr>
                </a:tc>
                <a:tc>
                  <a:txBody>
                    <a:bodyPr/>
                    <a:lstStyle/>
                    <a:p>
                      <a:pPr algn="ctr">
                        <a:buNone/>
                      </a:pPr>
                      <a:r>
                        <a:rPr lang="en-US" sz="1200">
                          <a:solidFill>
                            <a:srgbClr val="414143"/>
                          </a:solidFill>
                          <a:effectLst/>
                        </a:rPr>
                        <a:t>ON</a:t>
                      </a:r>
                    </a:p>
                  </a:txBody>
                  <a:tcPr marL="47625" marR="47625" marT="95250" marB="95250" anchor="ctr">
                    <a:lnL w="9525" cap="flat" cmpd="sng" algn="ctr">
                      <a:solidFill>
                        <a:srgbClr val="414143"/>
                      </a:solidFill>
                      <a:prstDash val="solid"/>
                      <a:round/>
                      <a:headEnd type="none" w="med" len="med"/>
                      <a:tailEnd type="none" w="med" len="med"/>
                    </a:lnL>
                    <a:lnR w="9525" cap="flat" cmpd="sng" algn="ctr">
                      <a:solidFill>
                        <a:srgbClr val="414143"/>
                      </a:solidFill>
                      <a:prstDash val="solid"/>
                      <a:round/>
                      <a:headEnd type="none" w="med" len="med"/>
                      <a:tailEnd type="none" w="med" len="med"/>
                    </a:lnR>
                    <a:lnT w="9525" cap="flat" cmpd="sng" algn="ctr">
                      <a:solidFill>
                        <a:srgbClr val="414143"/>
                      </a:solidFill>
                      <a:prstDash val="solid"/>
                      <a:round/>
                      <a:headEnd type="none" w="med" len="med"/>
                      <a:tailEnd type="none" w="med" len="med"/>
                    </a:lnT>
                    <a:lnB w="9525" cap="flat" cmpd="sng" algn="ctr">
                      <a:solidFill>
                        <a:srgbClr val="414143"/>
                      </a:solidFill>
                      <a:prstDash val="solid"/>
                      <a:round/>
                      <a:headEnd type="none" w="med" len="med"/>
                      <a:tailEnd type="none" w="med" len="med"/>
                    </a:lnB>
                    <a:noFill/>
                  </a:tcPr>
                </a:tc>
                <a:tc>
                  <a:txBody>
                    <a:bodyPr/>
                    <a:lstStyle/>
                    <a:p>
                      <a:pPr algn="ctr">
                        <a:buNone/>
                      </a:pPr>
                      <a:r>
                        <a:rPr lang="en-US" sz="1200">
                          <a:solidFill>
                            <a:srgbClr val="414143"/>
                          </a:solidFill>
                          <a:effectLst/>
                        </a:rPr>
                        <a:t>OFF</a:t>
                      </a:r>
                    </a:p>
                  </a:txBody>
                  <a:tcPr marL="47625" marR="47625" marT="95250" marB="95250" anchor="ctr">
                    <a:lnL w="9525" cap="flat" cmpd="sng" algn="ctr">
                      <a:solidFill>
                        <a:srgbClr val="414143"/>
                      </a:solidFill>
                      <a:prstDash val="solid"/>
                      <a:round/>
                      <a:headEnd type="none" w="med" len="med"/>
                      <a:tailEnd type="none" w="med" len="med"/>
                    </a:lnL>
                    <a:lnR w="9525" cap="flat" cmpd="sng" algn="ctr">
                      <a:solidFill>
                        <a:srgbClr val="414143"/>
                      </a:solidFill>
                      <a:prstDash val="solid"/>
                      <a:round/>
                      <a:headEnd type="none" w="med" len="med"/>
                      <a:tailEnd type="none" w="med" len="med"/>
                    </a:lnR>
                    <a:lnT w="9525" cap="flat" cmpd="sng" algn="ctr">
                      <a:solidFill>
                        <a:srgbClr val="414143"/>
                      </a:solidFill>
                      <a:prstDash val="solid"/>
                      <a:round/>
                      <a:headEnd type="none" w="med" len="med"/>
                      <a:tailEnd type="none" w="med" len="med"/>
                    </a:lnT>
                    <a:lnB w="9525" cap="flat" cmpd="sng" algn="ctr">
                      <a:solidFill>
                        <a:srgbClr val="414143"/>
                      </a:solidFill>
                      <a:prstDash val="solid"/>
                      <a:round/>
                      <a:headEnd type="none" w="med" len="med"/>
                      <a:tailEnd type="none" w="med" len="med"/>
                    </a:lnB>
                    <a:noFill/>
                  </a:tcPr>
                </a:tc>
                <a:tc>
                  <a:txBody>
                    <a:bodyPr/>
                    <a:lstStyle/>
                    <a:p>
                      <a:pPr algn="ctr">
                        <a:buNone/>
                      </a:pPr>
                      <a:r>
                        <a:rPr lang="en-US" sz="1200">
                          <a:solidFill>
                            <a:srgbClr val="414143"/>
                          </a:solidFill>
                          <a:effectLst/>
                        </a:rPr>
                        <a:t>ON</a:t>
                      </a:r>
                    </a:p>
                  </a:txBody>
                  <a:tcPr marL="47625" marR="47625" marT="95250" marB="95250" anchor="ctr">
                    <a:lnL w="9525" cap="flat" cmpd="sng" algn="ctr">
                      <a:solidFill>
                        <a:srgbClr val="414143"/>
                      </a:solidFill>
                      <a:prstDash val="solid"/>
                      <a:round/>
                      <a:headEnd type="none" w="med" len="med"/>
                      <a:tailEnd type="none" w="med" len="med"/>
                    </a:lnL>
                    <a:lnR w="9525" cap="flat" cmpd="sng" algn="ctr">
                      <a:solidFill>
                        <a:srgbClr val="414143"/>
                      </a:solidFill>
                      <a:prstDash val="solid"/>
                      <a:round/>
                      <a:headEnd type="none" w="med" len="med"/>
                      <a:tailEnd type="none" w="med" len="med"/>
                    </a:lnR>
                    <a:lnT w="9525" cap="flat" cmpd="sng" algn="ctr">
                      <a:solidFill>
                        <a:srgbClr val="414143"/>
                      </a:solidFill>
                      <a:prstDash val="solid"/>
                      <a:round/>
                      <a:headEnd type="none" w="med" len="med"/>
                      <a:tailEnd type="none" w="med" len="med"/>
                    </a:lnT>
                    <a:lnB w="9525" cap="flat" cmpd="sng" algn="ctr">
                      <a:solidFill>
                        <a:srgbClr val="414143"/>
                      </a:solidFill>
                      <a:prstDash val="solid"/>
                      <a:round/>
                      <a:headEnd type="none" w="med" len="med"/>
                      <a:tailEnd type="none" w="med" len="med"/>
                    </a:lnB>
                    <a:noFill/>
                  </a:tcPr>
                </a:tc>
                <a:tc>
                  <a:txBody>
                    <a:bodyPr/>
                    <a:lstStyle/>
                    <a:p>
                      <a:pPr algn="ctr">
                        <a:buNone/>
                      </a:pPr>
                      <a:r>
                        <a:rPr lang="en-US" sz="1200" dirty="0">
                          <a:solidFill>
                            <a:srgbClr val="414143"/>
                          </a:solidFill>
                          <a:effectLst/>
                        </a:rPr>
                        <a:t>OFF</a:t>
                      </a:r>
                    </a:p>
                  </a:txBody>
                  <a:tcPr marL="47625" marR="47625" marT="95250" marB="95250" anchor="ctr">
                    <a:lnL w="9525" cap="flat" cmpd="sng" algn="ctr">
                      <a:solidFill>
                        <a:srgbClr val="414143"/>
                      </a:solidFill>
                      <a:prstDash val="solid"/>
                      <a:round/>
                      <a:headEnd type="none" w="med" len="med"/>
                      <a:tailEnd type="none" w="med" len="med"/>
                    </a:lnL>
                    <a:lnR w="9525" cap="flat" cmpd="sng" algn="ctr">
                      <a:solidFill>
                        <a:srgbClr val="414143"/>
                      </a:solidFill>
                      <a:prstDash val="solid"/>
                      <a:round/>
                      <a:headEnd type="none" w="med" len="med"/>
                      <a:tailEnd type="none" w="med" len="med"/>
                    </a:lnR>
                    <a:lnT w="9525" cap="flat" cmpd="sng" algn="ctr">
                      <a:solidFill>
                        <a:srgbClr val="414143"/>
                      </a:solidFill>
                      <a:prstDash val="solid"/>
                      <a:round/>
                      <a:headEnd type="none" w="med" len="med"/>
                      <a:tailEnd type="none" w="med" len="med"/>
                    </a:lnT>
                    <a:lnB w="9525" cap="flat" cmpd="sng" algn="ctr">
                      <a:solidFill>
                        <a:srgbClr val="414143"/>
                      </a:solidFill>
                      <a:prstDash val="solid"/>
                      <a:round/>
                      <a:headEnd type="none" w="med" len="med"/>
                      <a:tailEnd type="none" w="med" len="med"/>
                    </a:lnB>
                    <a:noFill/>
                  </a:tcPr>
                </a:tc>
                <a:tc>
                  <a:txBody>
                    <a:bodyPr/>
                    <a:lstStyle/>
                    <a:p>
                      <a:pPr algn="ctr">
                        <a:buNone/>
                      </a:pPr>
                      <a:r>
                        <a:rPr lang="en-US" sz="1200">
                          <a:solidFill>
                            <a:srgbClr val="414143"/>
                          </a:solidFill>
                          <a:effectLst/>
                        </a:rPr>
                        <a:t>ON</a:t>
                      </a:r>
                    </a:p>
                  </a:txBody>
                  <a:tcPr marL="47625" marR="47625" marT="95250" marB="95250" anchor="ctr">
                    <a:lnL w="9525" cap="flat" cmpd="sng" algn="ctr">
                      <a:solidFill>
                        <a:srgbClr val="414143"/>
                      </a:solidFill>
                      <a:prstDash val="solid"/>
                      <a:round/>
                      <a:headEnd type="none" w="med" len="med"/>
                      <a:tailEnd type="none" w="med" len="med"/>
                    </a:lnL>
                    <a:lnR w="9525" cap="flat" cmpd="sng" algn="ctr">
                      <a:solidFill>
                        <a:srgbClr val="414143"/>
                      </a:solidFill>
                      <a:prstDash val="solid"/>
                      <a:round/>
                      <a:headEnd type="none" w="med" len="med"/>
                      <a:tailEnd type="none" w="med" len="med"/>
                    </a:lnR>
                    <a:lnT w="9525" cap="flat" cmpd="sng" algn="ctr">
                      <a:solidFill>
                        <a:srgbClr val="414143"/>
                      </a:solidFill>
                      <a:prstDash val="solid"/>
                      <a:round/>
                      <a:headEnd type="none" w="med" len="med"/>
                      <a:tailEnd type="none" w="med" len="med"/>
                    </a:lnT>
                    <a:lnB w="9525" cap="flat" cmpd="sng" algn="ctr">
                      <a:solidFill>
                        <a:srgbClr val="414143"/>
                      </a:solidFill>
                      <a:prstDash val="solid"/>
                      <a:round/>
                      <a:headEnd type="none" w="med" len="med"/>
                      <a:tailEnd type="none" w="med" len="med"/>
                    </a:lnB>
                    <a:noFill/>
                  </a:tcPr>
                </a:tc>
                <a:tc>
                  <a:txBody>
                    <a:bodyPr/>
                    <a:lstStyle/>
                    <a:p>
                      <a:pPr algn="ctr">
                        <a:buNone/>
                      </a:pPr>
                      <a:r>
                        <a:rPr lang="en-US" sz="1200">
                          <a:solidFill>
                            <a:srgbClr val="414143"/>
                          </a:solidFill>
                          <a:effectLst/>
                        </a:rPr>
                        <a:t>OFF</a:t>
                      </a:r>
                    </a:p>
                  </a:txBody>
                  <a:tcPr marL="47625" marR="47625" marT="95250" marB="95250" anchor="ctr">
                    <a:lnL w="9525" cap="flat" cmpd="sng" algn="ctr">
                      <a:solidFill>
                        <a:srgbClr val="414143"/>
                      </a:solidFill>
                      <a:prstDash val="solid"/>
                      <a:round/>
                      <a:headEnd type="none" w="med" len="med"/>
                      <a:tailEnd type="none" w="med" len="med"/>
                    </a:lnL>
                    <a:lnR w="9525" cap="flat" cmpd="sng" algn="ctr">
                      <a:solidFill>
                        <a:srgbClr val="414143"/>
                      </a:solidFill>
                      <a:prstDash val="solid"/>
                      <a:round/>
                      <a:headEnd type="none" w="med" len="med"/>
                      <a:tailEnd type="none" w="med" len="med"/>
                    </a:lnR>
                    <a:lnT w="9525" cap="flat" cmpd="sng" algn="ctr">
                      <a:solidFill>
                        <a:srgbClr val="414143"/>
                      </a:solidFill>
                      <a:prstDash val="solid"/>
                      <a:round/>
                      <a:headEnd type="none" w="med" len="med"/>
                      <a:tailEnd type="none" w="med" len="med"/>
                    </a:lnT>
                    <a:lnB w="9525" cap="flat" cmpd="sng" algn="ctr">
                      <a:solidFill>
                        <a:srgbClr val="414143"/>
                      </a:solidFill>
                      <a:prstDash val="solid"/>
                      <a:round/>
                      <a:headEnd type="none" w="med" len="med"/>
                      <a:tailEnd type="none" w="med" len="med"/>
                    </a:lnB>
                    <a:noFill/>
                  </a:tcPr>
                </a:tc>
                <a:extLst>
                  <a:ext uri="{0D108BD9-81ED-4DB2-BD59-A6C34878D82A}">
                    <a16:rowId xmlns:a16="http://schemas.microsoft.com/office/drawing/2014/main" val="1047553421"/>
                  </a:ext>
                </a:extLst>
              </a:tr>
              <a:tr h="0">
                <a:tc>
                  <a:txBody>
                    <a:bodyPr/>
                    <a:lstStyle/>
                    <a:p>
                      <a:pPr algn="ctr">
                        <a:buNone/>
                      </a:pPr>
                      <a:r>
                        <a:rPr lang="en-US" sz="1200">
                          <a:solidFill>
                            <a:srgbClr val="414143"/>
                          </a:solidFill>
                          <a:effectLst/>
                        </a:rPr>
                        <a:t>N-channel</a:t>
                      </a:r>
                    </a:p>
                  </a:txBody>
                  <a:tcPr marL="47625" marR="47625" marT="95250" marB="95250" anchor="ctr">
                    <a:lnL w="9525" cap="flat" cmpd="sng" algn="ctr">
                      <a:solidFill>
                        <a:srgbClr val="414143"/>
                      </a:solidFill>
                      <a:prstDash val="solid"/>
                      <a:round/>
                      <a:headEnd type="none" w="med" len="med"/>
                      <a:tailEnd type="none" w="med" len="med"/>
                    </a:lnL>
                    <a:lnR w="9525" cap="flat" cmpd="sng" algn="ctr">
                      <a:solidFill>
                        <a:srgbClr val="414143"/>
                      </a:solidFill>
                      <a:prstDash val="solid"/>
                      <a:round/>
                      <a:headEnd type="none" w="med" len="med"/>
                      <a:tailEnd type="none" w="med" len="med"/>
                    </a:lnR>
                    <a:lnT w="9525" cap="flat" cmpd="sng" algn="ctr">
                      <a:solidFill>
                        <a:srgbClr val="414143"/>
                      </a:solidFill>
                      <a:prstDash val="solid"/>
                      <a:round/>
                      <a:headEnd type="none" w="med" len="med"/>
                      <a:tailEnd type="none" w="med" len="med"/>
                    </a:lnT>
                    <a:lnB w="9525" cap="flat" cmpd="sng" algn="ctr">
                      <a:solidFill>
                        <a:srgbClr val="414143"/>
                      </a:solidFill>
                      <a:prstDash val="solid"/>
                      <a:round/>
                      <a:headEnd type="none" w="med" len="med"/>
                      <a:tailEnd type="none" w="med" len="med"/>
                    </a:lnB>
                    <a:noFill/>
                  </a:tcPr>
                </a:tc>
                <a:tc>
                  <a:txBody>
                    <a:bodyPr/>
                    <a:lstStyle/>
                    <a:p>
                      <a:pPr algn="ctr">
                        <a:buNone/>
                      </a:pPr>
                      <a:r>
                        <a:rPr lang="en-US" sz="1200" b="1" dirty="0">
                          <a:solidFill>
                            <a:srgbClr val="414143"/>
                          </a:solidFill>
                          <a:effectLst/>
                        </a:rPr>
                        <a:t>0V</a:t>
                      </a:r>
                    </a:p>
                  </a:txBody>
                  <a:tcPr marL="47625" marR="47625" marT="95250" marB="95250" anchor="ctr">
                    <a:lnL w="9525" cap="flat" cmpd="sng" algn="ctr">
                      <a:solidFill>
                        <a:srgbClr val="414143"/>
                      </a:solidFill>
                      <a:prstDash val="solid"/>
                      <a:round/>
                      <a:headEnd type="none" w="med" len="med"/>
                      <a:tailEnd type="none" w="med" len="med"/>
                    </a:lnL>
                    <a:lnR w="9525" cap="flat" cmpd="sng" algn="ctr">
                      <a:solidFill>
                        <a:srgbClr val="414143"/>
                      </a:solidFill>
                      <a:prstDash val="solid"/>
                      <a:round/>
                      <a:headEnd type="none" w="med" len="med"/>
                      <a:tailEnd type="none" w="med" len="med"/>
                    </a:lnR>
                    <a:lnT w="9525" cap="flat" cmpd="sng" algn="ctr">
                      <a:solidFill>
                        <a:srgbClr val="414143"/>
                      </a:solidFill>
                      <a:prstDash val="solid"/>
                      <a:round/>
                      <a:headEnd type="none" w="med" len="med"/>
                      <a:tailEnd type="none" w="med" len="med"/>
                    </a:lnT>
                    <a:lnB w="9525" cap="flat" cmpd="sng" algn="ctr">
                      <a:solidFill>
                        <a:srgbClr val="414143"/>
                      </a:solidFill>
                      <a:prstDash val="solid"/>
                      <a:round/>
                      <a:headEnd type="none" w="med" len="med"/>
                      <a:tailEnd type="none" w="med" len="med"/>
                    </a:lnB>
                    <a:noFill/>
                  </a:tcPr>
                </a:tc>
                <a:tc>
                  <a:txBody>
                    <a:bodyPr/>
                    <a:lstStyle/>
                    <a:p>
                      <a:pPr algn="ctr">
                        <a:buNone/>
                      </a:pPr>
                      <a:r>
                        <a:rPr lang="en-US" sz="1200" b="1" dirty="0">
                          <a:solidFill>
                            <a:srgbClr val="414143"/>
                          </a:solidFill>
                          <a:effectLst/>
                        </a:rPr>
                        <a:t>-</a:t>
                      </a:r>
                      <a:r>
                        <a:rPr lang="en-US" sz="1200" b="1" dirty="0" err="1">
                          <a:solidFill>
                            <a:srgbClr val="414143"/>
                          </a:solidFill>
                          <a:effectLst/>
                        </a:rPr>
                        <a:t>ve</a:t>
                      </a:r>
                      <a:endParaRPr lang="en-US" sz="1200" b="1" dirty="0">
                        <a:solidFill>
                          <a:srgbClr val="414143"/>
                        </a:solidFill>
                        <a:effectLst/>
                      </a:endParaRPr>
                    </a:p>
                  </a:txBody>
                  <a:tcPr marL="47625" marR="47625" marT="95250" marB="95250" anchor="ctr">
                    <a:lnL w="9525" cap="flat" cmpd="sng" algn="ctr">
                      <a:solidFill>
                        <a:srgbClr val="414143"/>
                      </a:solidFill>
                      <a:prstDash val="solid"/>
                      <a:round/>
                      <a:headEnd type="none" w="med" len="med"/>
                      <a:tailEnd type="none" w="med" len="med"/>
                    </a:lnL>
                    <a:lnR w="9525" cap="flat" cmpd="sng" algn="ctr">
                      <a:solidFill>
                        <a:srgbClr val="414143"/>
                      </a:solidFill>
                      <a:prstDash val="solid"/>
                      <a:round/>
                      <a:headEnd type="none" w="med" len="med"/>
                      <a:tailEnd type="none" w="med" len="med"/>
                    </a:lnR>
                    <a:lnT w="9525" cap="flat" cmpd="sng" algn="ctr">
                      <a:solidFill>
                        <a:srgbClr val="414143"/>
                      </a:solidFill>
                      <a:prstDash val="solid"/>
                      <a:round/>
                      <a:headEnd type="none" w="med" len="med"/>
                      <a:tailEnd type="none" w="med" len="med"/>
                    </a:lnT>
                    <a:lnB w="9525" cap="flat" cmpd="sng" algn="ctr">
                      <a:solidFill>
                        <a:srgbClr val="414143"/>
                      </a:solidFill>
                      <a:prstDash val="solid"/>
                      <a:round/>
                      <a:headEnd type="none" w="med" len="med"/>
                      <a:tailEnd type="none" w="med" len="med"/>
                    </a:lnB>
                    <a:noFill/>
                  </a:tcPr>
                </a:tc>
                <a:tc>
                  <a:txBody>
                    <a:bodyPr/>
                    <a:lstStyle/>
                    <a:p>
                      <a:pPr algn="ctr">
                        <a:buNone/>
                      </a:pPr>
                      <a:r>
                        <a:rPr lang="en-US" sz="1200" b="1" dirty="0">
                          <a:solidFill>
                            <a:srgbClr val="414143"/>
                          </a:solidFill>
                          <a:effectLst/>
                        </a:rPr>
                        <a:t>0V</a:t>
                      </a:r>
                    </a:p>
                  </a:txBody>
                  <a:tcPr marL="47625" marR="47625" marT="95250" marB="95250" anchor="ctr">
                    <a:lnL w="9525" cap="flat" cmpd="sng" algn="ctr">
                      <a:solidFill>
                        <a:srgbClr val="414143"/>
                      </a:solidFill>
                      <a:prstDash val="solid"/>
                      <a:round/>
                      <a:headEnd type="none" w="med" len="med"/>
                      <a:tailEnd type="none" w="med" len="med"/>
                    </a:lnL>
                    <a:lnR w="9525" cap="flat" cmpd="sng" algn="ctr">
                      <a:solidFill>
                        <a:srgbClr val="414143"/>
                      </a:solidFill>
                      <a:prstDash val="solid"/>
                      <a:round/>
                      <a:headEnd type="none" w="med" len="med"/>
                      <a:tailEnd type="none" w="med" len="med"/>
                    </a:lnR>
                    <a:lnT w="9525" cap="flat" cmpd="sng" algn="ctr">
                      <a:solidFill>
                        <a:srgbClr val="414143"/>
                      </a:solidFill>
                      <a:prstDash val="solid"/>
                      <a:round/>
                      <a:headEnd type="none" w="med" len="med"/>
                      <a:tailEnd type="none" w="med" len="med"/>
                    </a:lnT>
                    <a:lnB w="9525" cap="flat" cmpd="sng" algn="ctr">
                      <a:solidFill>
                        <a:srgbClr val="414143"/>
                      </a:solidFill>
                      <a:prstDash val="solid"/>
                      <a:round/>
                      <a:headEnd type="none" w="med" len="med"/>
                      <a:tailEnd type="none" w="med" len="med"/>
                    </a:lnB>
                    <a:noFill/>
                  </a:tcPr>
                </a:tc>
                <a:tc>
                  <a:txBody>
                    <a:bodyPr/>
                    <a:lstStyle/>
                    <a:p>
                      <a:pPr algn="ctr">
                        <a:buNone/>
                      </a:pPr>
                      <a:r>
                        <a:rPr lang="en-US" sz="1200" b="1" dirty="0">
                          <a:solidFill>
                            <a:srgbClr val="414143"/>
                          </a:solidFill>
                          <a:effectLst/>
                        </a:rPr>
                        <a:t>-</a:t>
                      </a:r>
                      <a:r>
                        <a:rPr lang="en-US" sz="1200" b="1" dirty="0" err="1">
                          <a:solidFill>
                            <a:srgbClr val="414143"/>
                          </a:solidFill>
                          <a:effectLst/>
                        </a:rPr>
                        <a:t>ve</a:t>
                      </a:r>
                      <a:endParaRPr lang="en-US" sz="1200" b="1" dirty="0">
                        <a:solidFill>
                          <a:srgbClr val="414143"/>
                        </a:solidFill>
                        <a:effectLst/>
                      </a:endParaRPr>
                    </a:p>
                  </a:txBody>
                  <a:tcPr marL="47625" marR="47625" marT="95250" marB="95250" anchor="ctr">
                    <a:lnL w="9525" cap="flat" cmpd="sng" algn="ctr">
                      <a:solidFill>
                        <a:srgbClr val="414143"/>
                      </a:solidFill>
                      <a:prstDash val="solid"/>
                      <a:round/>
                      <a:headEnd type="none" w="med" len="med"/>
                      <a:tailEnd type="none" w="med" len="med"/>
                    </a:lnL>
                    <a:lnR w="9525" cap="flat" cmpd="sng" algn="ctr">
                      <a:solidFill>
                        <a:srgbClr val="414143"/>
                      </a:solidFill>
                      <a:prstDash val="solid"/>
                      <a:round/>
                      <a:headEnd type="none" w="med" len="med"/>
                      <a:tailEnd type="none" w="med" len="med"/>
                    </a:lnR>
                    <a:lnT w="9525" cap="flat" cmpd="sng" algn="ctr">
                      <a:solidFill>
                        <a:srgbClr val="414143"/>
                      </a:solidFill>
                      <a:prstDash val="solid"/>
                      <a:round/>
                      <a:headEnd type="none" w="med" len="med"/>
                      <a:tailEnd type="none" w="med" len="med"/>
                    </a:lnT>
                    <a:lnB w="9525" cap="flat" cmpd="sng" algn="ctr">
                      <a:solidFill>
                        <a:srgbClr val="414143"/>
                      </a:solidFill>
                      <a:prstDash val="solid"/>
                      <a:round/>
                      <a:headEnd type="none" w="med" len="med"/>
                      <a:tailEnd type="none" w="med" len="med"/>
                    </a:lnB>
                    <a:noFill/>
                  </a:tcPr>
                </a:tc>
                <a:tc>
                  <a:txBody>
                    <a:bodyPr/>
                    <a:lstStyle/>
                    <a:p>
                      <a:pPr algn="ctr">
                        <a:buNone/>
                      </a:pPr>
                      <a:r>
                        <a:rPr lang="en-US" sz="1200" b="1" dirty="0">
                          <a:solidFill>
                            <a:srgbClr val="414143"/>
                          </a:solidFill>
                          <a:effectLst/>
                        </a:rPr>
                        <a:t>+</a:t>
                      </a:r>
                      <a:r>
                        <a:rPr lang="en-US" sz="1200" b="1" dirty="0" err="1">
                          <a:solidFill>
                            <a:srgbClr val="414143"/>
                          </a:solidFill>
                          <a:effectLst/>
                        </a:rPr>
                        <a:t>ve</a:t>
                      </a:r>
                      <a:endParaRPr lang="en-US" sz="1200" b="1" dirty="0">
                        <a:solidFill>
                          <a:srgbClr val="414143"/>
                        </a:solidFill>
                        <a:effectLst/>
                      </a:endParaRPr>
                    </a:p>
                  </a:txBody>
                  <a:tcPr marL="47625" marR="47625" marT="95250" marB="95250" anchor="ctr">
                    <a:lnL w="9525" cap="flat" cmpd="sng" algn="ctr">
                      <a:solidFill>
                        <a:srgbClr val="414143"/>
                      </a:solidFill>
                      <a:prstDash val="solid"/>
                      <a:round/>
                      <a:headEnd type="none" w="med" len="med"/>
                      <a:tailEnd type="none" w="med" len="med"/>
                    </a:lnL>
                    <a:lnR w="9525" cap="flat" cmpd="sng" algn="ctr">
                      <a:solidFill>
                        <a:srgbClr val="414143"/>
                      </a:solidFill>
                      <a:prstDash val="solid"/>
                      <a:round/>
                      <a:headEnd type="none" w="med" len="med"/>
                      <a:tailEnd type="none" w="med" len="med"/>
                    </a:lnR>
                    <a:lnT w="9525" cap="flat" cmpd="sng" algn="ctr">
                      <a:solidFill>
                        <a:srgbClr val="414143"/>
                      </a:solidFill>
                      <a:prstDash val="solid"/>
                      <a:round/>
                      <a:headEnd type="none" w="med" len="med"/>
                      <a:tailEnd type="none" w="med" len="med"/>
                    </a:lnT>
                    <a:lnB w="9525" cap="flat" cmpd="sng" algn="ctr">
                      <a:solidFill>
                        <a:srgbClr val="414143"/>
                      </a:solidFill>
                      <a:prstDash val="solid"/>
                      <a:round/>
                      <a:headEnd type="none" w="med" len="med"/>
                      <a:tailEnd type="none" w="med" len="med"/>
                    </a:lnB>
                    <a:noFill/>
                  </a:tcPr>
                </a:tc>
                <a:tc>
                  <a:txBody>
                    <a:bodyPr/>
                    <a:lstStyle/>
                    <a:p>
                      <a:pPr algn="ctr">
                        <a:buNone/>
                      </a:pPr>
                      <a:r>
                        <a:rPr lang="en-US" sz="1200" b="1">
                          <a:solidFill>
                            <a:srgbClr val="414143"/>
                          </a:solidFill>
                          <a:effectLst/>
                        </a:rPr>
                        <a:t>0V</a:t>
                      </a:r>
                    </a:p>
                  </a:txBody>
                  <a:tcPr marL="47625" marR="47625" marT="95250" marB="95250" anchor="ctr">
                    <a:lnL w="9525" cap="flat" cmpd="sng" algn="ctr">
                      <a:solidFill>
                        <a:srgbClr val="414143"/>
                      </a:solidFill>
                      <a:prstDash val="solid"/>
                      <a:round/>
                      <a:headEnd type="none" w="med" len="med"/>
                      <a:tailEnd type="none" w="med" len="med"/>
                    </a:lnL>
                    <a:lnR w="9525" cap="flat" cmpd="sng" algn="ctr">
                      <a:solidFill>
                        <a:srgbClr val="414143"/>
                      </a:solidFill>
                      <a:prstDash val="solid"/>
                      <a:round/>
                      <a:headEnd type="none" w="med" len="med"/>
                      <a:tailEnd type="none" w="med" len="med"/>
                    </a:lnR>
                    <a:lnT w="9525" cap="flat" cmpd="sng" algn="ctr">
                      <a:solidFill>
                        <a:srgbClr val="414143"/>
                      </a:solidFill>
                      <a:prstDash val="solid"/>
                      <a:round/>
                      <a:headEnd type="none" w="med" len="med"/>
                      <a:tailEnd type="none" w="med" len="med"/>
                    </a:lnT>
                    <a:lnB w="9525" cap="flat" cmpd="sng" algn="ctr">
                      <a:solidFill>
                        <a:srgbClr val="414143"/>
                      </a:solidFill>
                      <a:prstDash val="solid"/>
                      <a:round/>
                      <a:headEnd type="none" w="med" len="med"/>
                      <a:tailEnd type="none" w="med" len="med"/>
                    </a:lnB>
                    <a:noFill/>
                  </a:tcPr>
                </a:tc>
                <a:extLst>
                  <a:ext uri="{0D108BD9-81ED-4DB2-BD59-A6C34878D82A}">
                    <a16:rowId xmlns:a16="http://schemas.microsoft.com/office/drawing/2014/main" val="1813835079"/>
                  </a:ext>
                </a:extLst>
              </a:tr>
              <a:tr h="0">
                <a:tc>
                  <a:txBody>
                    <a:bodyPr/>
                    <a:lstStyle/>
                    <a:p>
                      <a:pPr algn="ctr">
                        <a:buNone/>
                      </a:pPr>
                      <a:r>
                        <a:rPr lang="en-US" sz="1200">
                          <a:solidFill>
                            <a:srgbClr val="414143"/>
                          </a:solidFill>
                          <a:effectLst/>
                        </a:rPr>
                        <a:t>P-channel</a:t>
                      </a:r>
                    </a:p>
                  </a:txBody>
                  <a:tcPr marL="47625" marR="47625" marT="95250" marB="95250" anchor="ctr">
                    <a:lnL w="9525" cap="flat" cmpd="sng" algn="ctr">
                      <a:solidFill>
                        <a:srgbClr val="414143"/>
                      </a:solidFill>
                      <a:prstDash val="solid"/>
                      <a:round/>
                      <a:headEnd type="none" w="med" len="med"/>
                      <a:tailEnd type="none" w="med" len="med"/>
                    </a:lnL>
                    <a:lnR w="9525" cap="flat" cmpd="sng" algn="ctr">
                      <a:solidFill>
                        <a:srgbClr val="414143"/>
                      </a:solidFill>
                      <a:prstDash val="solid"/>
                      <a:round/>
                      <a:headEnd type="none" w="med" len="med"/>
                      <a:tailEnd type="none" w="med" len="med"/>
                    </a:lnR>
                    <a:lnT w="9525" cap="flat" cmpd="sng" algn="ctr">
                      <a:solidFill>
                        <a:srgbClr val="414143"/>
                      </a:solidFill>
                      <a:prstDash val="solid"/>
                      <a:round/>
                      <a:headEnd type="none" w="med" len="med"/>
                      <a:tailEnd type="none" w="med" len="med"/>
                    </a:lnT>
                    <a:lnB w="9525" cap="flat" cmpd="sng" algn="ctr">
                      <a:solidFill>
                        <a:srgbClr val="414143"/>
                      </a:solidFill>
                      <a:prstDash val="solid"/>
                      <a:round/>
                      <a:headEnd type="none" w="med" len="med"/>
                      <a:tailEnd type="none" w="med" len="med"/>
                    </a:lnB>
                    <a:noFill/>
                  </a:tcPr>
                </a:tc>
                <a:tc>
                  <a:txBody>
                    <a:bodyPr/>
                    <a:lstStyle/>
                    <a:p>
                      <a:pPr algn="ctr">
                        <a:buNone/>
                      </a:pPr>
                      <a:r>
                        <a:rPr lang="en-US" sz="1200" b="1">
                          <a:solidFill>
                            <a:srgbClr val="414143"/>
                          </a:solidFill>
                          <a:effectLst/>
                        </a:rPr>
                        <a:t>0V</a:t>
                      </a:r>
                    </a:p>
                  </a:txBody>
                  <a:tcPr marL="47625" marR="47625" marT="95250" marB="95250" anchor="ctr">
                    <a:lnL w="9525" cap="flat" cmpd="sng" algn="ctr">
                      <a:solidFill>
                        <a:srgbClr val="414143"/>
                      </a:solidFill>
                      <a:prstDash val="solid"/>
                      <a:round/>
                      <a:headEnd type="none" w="med" len="med"/>
                      <a:tailEnd type="none" w="med" len="med"/>
                    </a:lnL>
                    <a:lnR w="9525" cap="flat" cmpd="sng" algn="ctr">
                      <a:solidFill>
                        <a:srgbClr val="414143"/>
                      </a:solidFill>
                      <a:prstDash val="solid"/>
                      <a:round/>
                      <a:headEnd type="none" w="med" len="med"/>
                      <a:tailEnd type="none" w="med" len="med"/>
                    </a:lnR>
                    <a:lnT w="9525" cap="flat" cmpd="sng" algn="ctr">
                      <a:solidFill>
                        <a:srgbClr val="414143"/>
                      </a:solidFill>
                      <a:prstDash val="solid"/>
                      <a:round/>
                      <a:headEnd type="none" w="med" len="med"/>
                      <a:tailEnd type="none" w="med" len="med"/>
                    </a:lnT>
                    <a:lnB w="9525" cap="flat" cmpd="sng" algn="ctr">
                      <a:solidFill>
                        <a:srgbClr val="414143"/>
                      </a:solidFill>
                      <a:prstDash val="solid"/>
                      <a:round/>
                      <a:headEnd type="none" w="med" len="med"/>
                      <a:tailEnd type="none" w="med" len="med"/>
                    </a:lnB>
                    <a:noFill/>
                  </a:tcPr>
                </a:tc>
                <a:tc>
                  <a:txBody>
                    <a:bodyPr/>
                    <a:lstStyle/>
                    <a:p>
                      <a:pPr algn="ctr">
                        <a:buNone/>
                      </a:pPr>
                      <a:r>
                        <a:rPr lang="en-US" sz="1200" b="1">
                          <a:solidFill>
                            <a:srgbClr val="414143"/>
                          </a:solidFill>
                          <a:effectLst/>
                        </a:rPr>
                        <a:t>+ve</a:t>
                      </a:r>
                    </a:p>
                  </a:txBody>
                  <a:tcPr marL="47625" marR="47625" marT="95250" marB="95250" anchor="ctr">
                    <a:lnL w="9525" cap="flat" cmpd="sng" algn="ctr">
                      <a:solidFill>
                        <a:srgbClr val="414143"/>
                      </a:solidFill>
                      <a:prstDash val="solid"/>
                      <a:round/>
                      <a:headEnd type="none" w="med" len="med"/>
                      <a:tailEnd type="none" w="med" len="med"/>
                    </a:lnL>
                    <a:lnR w="9525" cap="flat" cmpd="sng" algn="ctr">
                      <a:solidFill>
                        <a:srgbClr val="414143"/>
                      </a:solidFill>
                      <a:prstDash val="solid"/>
                      <a:round/>
                      <a:headEnd type="none" w="med" len="med"/>
                      <a:tailEnd type="none" w="med" len="med"/>
                    </a:lnR>
                    <a:lnT w="9525" cap="flat" cmpd="sng" algn="ctr">
                      <a:solidFill>
                        <a:srgbClr val="414143"/>
                      </a:solidFill>
                      <a:prstDash val="solid"/>
                      <a:round/>
                      <a:headEnd type="none" w="med" len="med"/>
                      <a:tailEnd type="none" w="med" len="med"/>
                    </a:lnT>
                    <a:lnB w="9525" cap="flat" cmpd="sng" algn="ctr">
                      <a:solidFill>
                        <a:srgbClr val="414143"/>
                      </a:solidFill>
                      <a:prstDash val="solid"/>
                      <a:round/>
                      <a:headEnd type="none" w="med" len="med"/>
                      <a:tailEnd type="none" w="med" len="med"/>
                    </a:lnB>
                    <a:noFill/>
                  </a:tcPr>
                </a:tc>
                <a:tc>
                  <a:txBody>
                    <a:bodyPr/>
                    <a:lstStyle/>
                    <a:p>
                      <a:pPr algn="ctr">
                        <a:buNone/>
                      </a:pPr>
                      <a:r>
                        <a:rPr lang="en-US" sz="1200" b="1">
                          <a:solidFill>
                            <a:srgbClr val="414143"/>
                          </a:solidFill>
                          <a:effectLst/>
                        </a:rPr>
                        <a:t>0V</a:t>
                      </a:r>
                    </a:p>
                  </a:txBody>
                  <a:tcPr marL="47625" marR="47625" marT="95250" marB="95250" anchor="ctr">
                    <a:lnL w="9525" cap="flat" cmpd="sng" algn="ctr">
                      <a:solidFill>
                        <a:srgbClr val="414143"/>
                      </a:solidFill>
                      <a:prstDash val="solid"/>
                      <a:round/>
                      <a:headEnd type="none" w="med" len="med"/>
                      <a:tailEnd type="none" w="med" len="med"/>
                    </a:lnL>
                    <a:lnR w="9525" cap="flat" cmpd="sng" algn="ctr">
                      <a:solidFill>
                        <a:srgbClr val="414143"/>
                      </a:solidFill>
                      <a:prstDash val="solid"/>
                      <a:round/>
                      <a:headEnd type="none" w="med" len="med"/>
                      <a:tailEnd type="none" w="med" len="med"/>
                    </a:lnR>
                    <a:lnT w="9525" cap="flat" cmpd="sng" algn="ctr">
                      <a:solidFill>
                        <a:srgbClr val="414143"/>
                      </a:solidFill>
                      <a:prstDash val="solid"/>
                      <a:round/>
                      <a:headEnd type="none" w="med" len="med"/>
                      <a:tailEnd type="none" w="med" len="med"/>
                    </a:lnT>
                    <a:lnB w="9525" cap="flat" cmpd="sng" algn="ctr">
                      <a:solidFill>
                        <a:srgbClr val="414143"/>
                      </a:solidFill>
                      <a:prstDash val="solid"/>
                      <a:round/>
                      <a:headEnd type="none" w="med" len="med"/>
                      <a:tailEnd type="none" w="med" len="med"/>
                    </a:lnB>
                    <a:noFill/>
                  </a:tcPr>
                </a:tc>
                <a:tc>
                  <a:txBody>
                    <a:bodyPr/>
                    <a:lstStyle/>
                    <a:p>
                      <a:pPr algn="ctr">
                        <a:buNone/>
                      </a:pPr>
                      <a:r>
                        <a:rPr lang="en-US" sz="1200" b="1">
                          <a:solidFill>
                            <a:srgbClr val="414143"/>
                          </a:solidFill>
                          <a:effectLst/>
                        </a:rPr>
                        <a:t>+ve</a:t>
                      </a:r>
                    </a:p>
                  </a:txBody>
                  <a:tcPr marL="47625" marR="47625" marT="95250" marB="95250" anchor="ctr">
                    <a:lnL w="9525" cap="flat" cmpd="sng" algn="ctr">
                      <a:solidFill>
                        <a:srgbClr val="414143"/>
                      </a:solidFill>
                      <a:prstDash val="solid"/>
                      <a:round/>
                      <a:headEnd type="none" w="med" len="med"/>
                      <a:tailEnd type="none" w="med" len="med"/>
                    </a:lnL>
                    <a:lnR w="9525" cap="flat" cmpd="sng" algn="ctr">
                      <a:solidFill>
                        <a:srgbClr val="414143"/>
                      </a:solidFill>
                      <a:prstDash val="solid"/>
                      <a:round/>
                      <a:headEnd type="none" w="med" len="med"/>
                      <a:tailEnd type="none" w="med" len="med"/>
                    </a:lnR>
                    <a:lnT w="9525" cap="flat" cmpd="sng" algn="ctr">
                      <a:solidFill>
                        <a:srgbClr val="414143"/>
                      </a:solidFill>
                      <a:prstDash val="solid"/>
                      <a:round/>
                      <a:headEnd type="none" w="med" len="med"/>
                      <a:tailEnd type="none" w="med" len="med"/>
                    </a:lnT>
                    <a:lnB w="9525" cap="flat" cmpd="sng" algn="ctr">
                      <a:solidFill>
                        <a:srgbClr val="414143"/>
                      </a:solidFill>
                      <a:prstDash val="solid"/>
                      <a:round/>
                      <a:headEnd type="none" w="med" len="med"/>
                      <a:tailEnd type="none" w="med" len="med"/>
                    </a:lnB>
                    <a:noFill/>
                  </a:tcPr>
                </a:tc>
                <a:tc>
                  <a:txBody>
                    <a:bodyPr/>
                    <a:lstStyle/>
                    <a:p>
                      <a:pPr algn="ctr">
                        <a:buNone/>
                      </a:pPr>
                      <a:r>
                        <a:rPr lang="en-US" sz="1200" b="1" dirty="0">
                          <a:solidFill>
                            <a:srgbClr val="414143"/>
                          </a:solidFill>
                          <a:effectLst/>
                        </a:rPr>
                        <a:t>-</a:t>
                      </a:r>
                      <a:r>
                        <a:rPr lang="en-US" sz="1200" b="1" dirty="0" err="1">
                          <a:solidFill>
                            <a:srgbClr val="414143"/>
                          </a:solidFill>
                          <a:effectLst/>
                        </a:rPr>
                        <a:t>ve</a:t>
                      </a:r>
                      <a:endParaRPr lang="en-US" sz="1200" b="1" dirty="0">
                        <a:solidFill>
                          <a:srgbClr val="414143"/>
                        </a:solidFill>
                        <a:effectLst/>
                      </a:endParaRPr>
                    </a:p>
                  </a:txBody>
                  <a:tcPr marL="47625" marR="47625" marT="95250" marB="95250" anchor="ctr">
                    <a:lnL w="9525" cap="flat" cmpd="sng" algn="ctr">
                      <a:solidFill>
                        <a:srgbClr val="414143"/>
                      </a:solidFill>
                      <a:prstDash val="solid"/>
                      <a:round/>
                      <a:headEnd type="none" w="med" len="med"/>
                      <a:tailEnd type="none" w="med" len="med"/>
                    </a:lnL>
                    <a:lnR w="9525" cap="flat" cmpd="sng" algn="ctr">
                      <a:solidFill>
                        <a:srgbClr val="414143"/>
                      </a:solidFill>
                      <a:prstDash val="solid"/>
                      <a:round/>
                      <a:headEnd type="none" w="med" len="med"/>
                      <a:tailEnd type="none" w="med" len="med"/>
                    </a:lnR>
                    <a:lnT w="9525" cap="flat" cmpd="sng" algn="ctr">
                      <a:solidFill>
                        <a:srgbClr val="414143"/>
                      </a:solidFill>
                      <a:prstDash val="solid"/>
                      <a:round/>
                      <a:headEnd type="none" w="med" len="med"/>
                      <a:tailEnd type="none" w="med" len="med"/>
                    </a:lnT>
                    <a:lnB w="9525" cap="flat" cmpd="sng" algn="ctr">
                      <a:solidFill>
                        <a:srgbClr val="414143"/>
                      </a:solidFill>
                      <a:prstDash val="solid"/>
                      <a:round/>
                      <a:headEnd type="none" w="med" len="med"/>
                      <a:tailEnd type="none" w="med" len="med"/>
                    </a:lnB>
                    <a:noFill/>
                  </a:tcPr>
                </a:tc>
                <a:tc>
                  <a:txBody>
                    <a:bodyPr/>
                    <a:lstStyle/>
                    <a:p>
                      <a:pPr algn="ctr">
                        <a:buNone/>
                      </a:pPr>
                      <a:r>
                        <a:rPr lang="en-US" sz="1200" b="1" dirty="0">
                          <a:solidFill>
                            <a:srgbClr val="414143"/>
                          </a:solidFill>
                          <a:effectLst/>
                        </a:rPr>
                        <a:t>0V</a:t>
                      </a:r>
                    </a:p>
                  </a:txBody>
                  <a:tcPr marL="47625" marR="47625" marT="95250" marB="95250" anchor="ctr">
                    <a:lnL w="9525" cap="flat" cmpd="sng" algn="ctr">
                      <a:solidFill>
                        <a:srgbClr val="414143"/>
                      </a:solidFill>
                      <a:prstDash val="solid"/>
                      <a:round/>
                      <a:headEnd type="none" w="med" len="med"/>
                      <a:tailEnd type="none" w="med" len="med"/>
                    </a:lnL>
                    <a:lnR w="9525" cap="flat" cmpd="sng" algn="ctr">
                      <a:solidFill>
                        <a:srgbClr val="414143"/>
                      </a:solidFill>
                      <a:prstDash val="solid"/>
                      <a:round/>
                      <a:headEnd type="none" w="med" len="med"/>
                      <a:tailEnd type="none" w="med" len="med"/>
                    </a:lnR>
                    <a:lnT w="9525" cap="flat" cmpd="sng" algn="ctr">
                      <a:solidFill>
                        <a:srgbClr val="414143"/>
                      </a:solidFill>
                      <a:prstDash val="solid"/>
                      <a:round/>
                      <a:headEnd type="none" w="med" len="med"/>
                      <a:tailEnd type="none" w="med" len="med"/>
                    </a:lnT>
                    <a:lnB w="9525" cap="flat" cmpd="sng" algn="ctr">
                      <a:solidFill>
                        <a:srgbClr val="414143"/>
                      </a:solidFill>
                      <a:prstDash val="solid"/>
                      <a:round/>
                      <a:headEnd type="none" w="med" len="med"/>
                      <a:tailEnd type="none" w="med" len="med"/>
                    </a:lnB>
                    <a:noFill/>
                  </a:tcPr>
                </a:tc>
                <a:extLst>
                  <a:ext uri="{0D108BD9-81ED-4DB2-BD59-A6C34878D82A}">
                    <a16:rowId xmlns:a16="http://schemas.microsoft.com/office/drawing/2014/main" val="3635601426"/>
                  </a:ext>
                </a:extLst>
              </a:tr>
            </a:tbl>
          </a:graphicData>
        </a:graphic>
      </p:graphicFrame>
      <p:sp>
        <p:nvSpPr>
          <p:cNvPr id="10" name="Rectangle 3">
            <a:extLst>
              <a:ext uri="{FF2B5EF4-FFF2-40B4-BE49-F238E27FC236}">
                <a16:creationId xmlns:a16="http://schemas.microsoft.com/office/drawing/2014/main" id="{F35CC084-882E-2877-1CA3-B7BA8188AF4F}"/>
              </a:ext>
            </a:extLst>
          </p:cNvPr>
          <p:cNvSpPr>
            <a:spLocks noChangeArrowheads="1"/>
          </p:cNvSpPr>
          <p:nvPr/>
        </p:nvSpPr>
        <p:spPr bwMode="auto">
          <a:xfrm>
            <a:off x="3495675" y="662727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86338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263" y="1409700"/>
            <a:ext cx="4817719" cy="4889500"/>
          </a:xfrm>
        </p:spPr>
        <p:txBody>
          <a:bodyPr/>
          <a:lstStyle/>
          <a:p>
            <a:r>
              <a:rPr lang="ro-RO" sz="1600" dirty="0"/>
              <a:t>Condensatorul MOS</a:t>
            </a:r>
            <a:r>
              <a:rPr lang="en-US" sz="1600" dirty="0"/>
              <a:t>:</a:t>
            </a:r>
            <a:r>
              <a:rPr lang="ro-RO" sz="1600" dirty="0"/>
              <a:t>o structură metal-oxid-</a:t>
            </a:r>
            <a:r>
              <a:rPr lang="en-US" sz="1600" dirty="0"/>
              <a:t>SC </a:t>
            </a:r>
          </a:p>
          <a:p>
            <a:r>
              <a:rPr lang="en-US" sz="1600" dirty="0" err="1"/>
              <a:t>Avem</a:t>
            </a:r>
            <a:r>
              <a:rPr lang="en-US" sz="1600" dirty="0"/>
              <a:t> </a:t>
            </a:r>
            <a:r>
              <a:rPr lang="ro-RO" sz="1600" dirty="0"/>
              <a:t>substrat </a:t>
            </a:r>
            <a:r>
              <a:rPr lang="en-US" sz="1600" dirty="0"/>
              <a:t>SC </a:t>
            </a:r>
            <a:r>
              <a:rPr lang="ro-RO" sz="1600" dirty="0"/>
              <a:t>cu un strat subțire de oxid și un contact metalic superior, denumit și poartă. </a:t>
            </a:r>
            <a:endParaRPr lang="en-US" sz="1600" dirty="0"/>
          </a:p>
          <a:p>
            <a:r>
              <a:rPr lang="en-US" sz="1600" dirty="0"/>
              <a:t>A</a:t>
            </a:r>
            <a:r>
              <a:rPr lang="ro-RO" sz="1600" dirty="0"/>
              <a:t>l doilea strat de metal</a:t>
            </a:r>
            <a:r>
              <a:rPr lang="en-US" sz="1600" dirty="0"/>
              <a:t> </a:t>
            </a:r>
            <a:r>
              <a:rPr lang="ro-RO" sz="1600" dirty="0"/>
              <a:t>formează un contact ohmic cu partea din spate a </a:t>
            </a:r>
            <a:r>
              <a:rPr lang="en-US" sz="1600" dirty="0"/>
              <a:t>SC</a:t>
            </a:r>
            <a:r>
              <a:rPr lang="ro-RO" sz="1600" dirty="0"/>
              <a:t>, denumit și volum. Structura prezentată are p</a:t>
            </a:r>
            <a:r>
              <a:rPr lang="en-US" sz="1600" dirty="0"/>
              <a:t>-</a:t>
            </a:r>
            <a:r>
              <a:rPr lang="ro-RO" sz="1600" dirty="0"/>
              <a:t>substrat. Ne vom referi la acesta ca un condensator MOS de tip n, deoarece stratul de inversare</a:t>
            </a:r>
            <a:r>
              <a:rPr lang="en-US" sz="1600" dirty="0"/>
              <a:t> </a:t>
            </a:r>
            <a:r>
              <a:rPr lang="ro-RO" sz="1600" dirty="0"/>
              <a:t>conține electroni.</a:t>
            </a:r>
            <a:endParaRPr lang="en-US" sz="1600" dirty="0"/>
          </a:p>
          <a:p>
            <a:r>
              <a:rPr lang="ro-RO" sz="1600" dirty="0"/>
              <a:t>Pentru a înțelege diferitele moduri de polarizare ale unui condensator MOS, consideră</a:t>
            </a:r>
            <a:r>
              <a:rPr lang="en-US" sz="1600" dirty="0"/>
              <a:t>m</a:t>
            </a:r>
            <a:r>
              <a:rPr lang="ro-RO" sz="1600" dirty="0"/>
              <a:t> </a:t>
            </a:r>
            <a:r>
              <a:rPr lang="en-US" sz="1600" dirty="0"/>
              <a:t>3</a:t>
            </a:r>
            <a:r>
              <a:rPr lang="ro-RO" sz="1600" dirty="0"/>
              <a:t> tensiuni de polarizare diferite. Unul subtensiunea substratului, al 2lea între tensiunea substratului și tensiunea de prag, V</a:t>
            </a:r>
            <a:r>
              <a:rPr lang="ro-RO" sz="1600" baseline="-25000" dirty="0"/>
              <a:t>T</a:t>
            </a:r>
            <a:r>
              <a:rPr lang="ro-RO" sz="1600" dirty="0"/>
              <a:t> și, în final,  a 3-ea mai mare decât</a:t>
            </a:r>
            <a:r>
              <a:rPr lang="en-US" sz="1600" dirty="0"/>
              <a:t> </a:t>
            </a:r>
            <a:r>
              <a:rPr lang="ro-RO" sz="1600" dirty="0"/>
              <a:t>tensiune de prag V</a:t>
            </a:r>
            <a:r>
              <a:rPr lang="ro-RO" sz="1600" baseline="-25000" dirty="0"/>
              <a:t>T</a:t>
            </a:r>
            <a:r>
              <a:rPr lang="ro-RO" sz="1600" dirty="0"/>
              <a:t>. Aceste regimuri de polarizare sunt numite mod de funcționare de </a:t>
            </a:r>
            <a:r>
              <a:rPr lang="ro-RO" sz="1600" i="1" dirty="0">
                <a:solidFill>
                  <a:srgbClr val="FF0000"/>
                </a:solidFill>
              </a:rPr>
              <a:t>acumulare, epuizare și inversare</a:t>
            </a:r>
            <a:r>
              <a:rPr lang="ro-RO" sz="1600" dirty="0"/>
              <a:t>. </a:t>
            </a:r>
          </a:p>
          <a:p>
            <a:r>
              <a:rPr lang="ro-RO" sz="1600" dirty="0"/>
              <a:t>Distribuțiile de sarcină asociate fiecăruia dintre ele sunt prezentate în Figura alăturată</a:t>
            </a: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5" name="Footer Placeholder 4"/>
          <p:cNvSpPr>
            <a:spLocks noGrp="1"/>
          </p:cNvSpPr>
          <p:nvPr>
            <p:ph type="ftr" sz="quarter" idx="11"/>
          </p:nvPr>
        </p:nvSpPr>
        <p:spPr/>
        <p:txBody>
          <a:bodyPr/>
          <a:lstStyle/>
          <a:p>
            <a:pPr>
              <a:defRPr/>
            </a:pPr>
            <a:r>
              <a:rPr lang="ro-RO" altLang="zh-CN" dirty="0"/>
              <a:t>A.Buzdugan</a:t>
            </a:r>
            <a:endParaRPr lang="en-US" altLang="zh-CN" dirty="0"/>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30</a:t>
            </a:fld>
            <a:endParaRPr lang="en-US" altLang="zh-CN"/>
          </a:p>
        </p:txBody>
      </p:sp>
      <p:pic>
        <p:nvPicPr>
          <p:cNvPr id="7" name="Picture 6"/>
          <p:cNvPicPr>
            <a:picLocks noChangeAspect="1"/>
          </p:cNvPicPr>
          <p:nvPr/>
        </p:nvPicPr>
        <p:blipFill>
          <a:blip r:embed="rId2"/>
          <a:stretch>
            <a:fillRect/>
          </a:stretch>
        </p:blipFill>
        <p:spPr>
          <a:xfrm>
            <a:off x="5012982" y="1409700"/>
            <a:ext cx="3962743" cy="1988992"/>
          </a:xfrm>
          <a:prstGeom prst="rect">
            <a:avLst/>
          </a:prstGeom>
        </p:spPr>
      </p:pic>
      <p:pic>
        <p:nvPicPr>
          <p:cNvPr id="8" name="Picture 7"/>
          <p:cNvPicPr>
            <a:picLocks noChangeAspect="1"/>
          </p:cNvPicPr>
          <p:nvPr/>
        </p:nvPicPr>
        <p:blipFill>
          <a:blip r:embed="rId3"/>
          <a:stretch>
            <a:fillRect/>
          </a:stretch>
        </p:blipFill>
        <p:spPr>
          <a:xfrm>
            <a:off x="4935493" y="3849542"/>
            <a:ext cx="4117720" cy="2470632"/>
          </a:xfrm>
          <a:prstGeom prst="rect">
            <a:avLst/>
          </a:prstGeom>
        </p:spPr>
      </p:pic>
    </p:spTree>
    <p:extLst>
      <p:ext uri="{BB962C8B-B14F-4D97-AF65-F5344CB8AC3E}">
        <p14:creationId xmlns:p14="http://schemas.microsoft.com/office/powerpoint/2010/main" val="1021115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o-RO" sz="2000" i="1" dirty="0"/>
              <a:t>Acumularea</a:t>
            </a:r>
            <a:r>
              <a:rPr lang="ro-RO" sz="2000" dirty="0"/>
              <a:t> -  la tensiuni negative (U</a:t>
            </a:r>
            <a:r>
              <a:rPr lang="ro-RO" sz="2000" baseline="-25000" dirty="0"/>
              <a:t>G</a:t>
            </a:r>
            <a:r>
              <a:rPr lang="ro-RO" sz="2000" dirty="0"/>
              <a:t> &lt; U</a:t>
            </a:r>
            <a:r>
              <a:rPr lang="ro-RO" sz="2000" baseline="-25000" dirty="0"/>
              <a:t>B</a:t>
            </a:r>
            <a:r>
              <a:rPr lang="ro-RO" sz="2000" dirty="0"/>
              <a:t>) în care sarcina negativă de pe poartă atrage goluri din substrat (bază) la interfața oxid-semiconductor. </a:t>
            </a:r>
          </a:p>
          <a:p>
            <a:r>
              <a:rPr lang="ro-RO" sz="2000" i="1" dirty="0"/>
              <a:t>Epuizarea</a:t>
            </a:r>
            <a:r>
              <a:rPr lang="ro-RO" sz="2000" dirty="0"/>
              <a:t> -  la tensiuni pozitive U</a:t>
            </a:r>
            <a:r>
              <a:rPr lang="ro-RO" sz="2000" baseline="-25000" dirty="0"/>
              <a:t>B</a:t>
            </a:r>
            <a:r>
              <a:rPr lang="ro-RO" sz="2000" dirty="0"/>
              <a:t> &gt;U</a:t>
            </a:r>
            <a:r>
              <a:rPr lang="ro-RO" sz="2000" baseline="-25000" dirty="0"/>
              <a:t>G</a:t>
            </a:r>
            <a:r>
              <a:rPr lang="ro-RO" sz="2000" dirty="0"/>
              <a:t> &lt;U</a:t>
            </a:r>
            <a:r>
              <a:rPr lang="ro-RO" sz="2000" baseline="-25000" dirty="0"/>
              <a:t>Th</a:t>
            </a:r>
            <a:r>
              <a:rPr lang="ro-RO" sz="2000" dirty="0"/>
              <a:t>. Sarcina pozitivă de pe poartă respinge golurile mobile în substrat. Prin urmare, SC este epuizat de purtători mobili la interfață și o sarcină negativă, din cauza ionilor acceptori ionizați, rămâne în regiunea sarcinii spațiale. </a:t>
            </a:r>
          </a:p>
          <a:p>
            <a:r>
              <a:rPr lang="ro-RO" sz="2000" dirty="0"/>
              <a:t>Tensiunea care separă acumularea de epuizare se mai numește tensiune de bandă plată, V</a:t>
            </a:r>
            <a:r>
              <a:rPr lang="ro-RO" sz="2000" baseline="-25000" dirty="0"/>
              <a:t>FB</a:t>
            </a:r>
            <a:r>
              <a:rPr lang="ro-RO" sz="2000" dirty="0"/>
              <a:t>. </a:t>
            </a:r>
          </a:p>
          <a:p>
            <a:r>
              <a:rPr lang="ro-RO" sz="2000" i="1" dirty="0"/>
              <a:t>Inversarea </a:t>
            </a:r>
            <a:r>
              <a:rPr lang="ro-RO" sz="2000" dirty="0"/>
              <a:t>are loc la tensiuni </a:t>
            </a:r>
            <a:r>
              <a:rPr lang="ro-RO" sz="2000" dirty="0">
                <a:solidFill>
                  <a:srgbClr val="FF0000"/>
                </a:solidFill>
              </a:rPr>
              <a:t>duble</a:t>
            </a:r>
            <a:r>
              <a:rPr lang="ro-RO" sz="2000" dirty="0"/>
              <a:t> peste tensiunea de prag. În inversare, există un strat de inversare încărcat negativ la interfața oxid-SC în exces față de stratul de epuizare. Acest strat de inversare se datorează purtătorilor </a:t>
            </a:r>
            <a:r>
              <a:rPr lang="ro-RO" sz="2000" dirty="0">
                <a:solidFill>
                  <a:srgbClr val="FF0000"/>
                </a:solidFill>
              </a:rPr>
              <a:t>minoritari</a:t>
            </a:r>
            <a:r>
              <a:rPr lang="ro-RO" sz="2000" dirty="0"/>
              <a:t>, care sunt atrași de interfață de U</a:t>
            </a:r>
            <a:r>
              <a:rPr lang="ro-RO" sz="2000" baseline="-25000" dirty="0"/>
              <a:t>G</a:t>
            </a:r>
            <a:r>
              <a:rPr lang="ro-RO" sz="2000" dirty="0"/>
              <a:t> </a:t>
            </a:r>
            <a:r>
              <a:rPr lang="ro-RO" sz="2000" dirty="0">
                <a:solidFill>
                  <a:srgbClr val="FF0000"/>
                </a:solidFill>
              </a:rPr>
              <a:t>pozitivă</a:t>
            </a:r>
            <a:r>
              <a:rPr lang="ro-RO" sz="2000" dirty="0"/>
              <a:t>.</a:t>
            </a:r>
          </a:p>
          <a:p>
            <a:pPr marL="0" indent="0">
              <a:buNone/>
            </a:pPr>
            <a:r>
              <a:rPr lang="ro-RO" sz="2000" dirty="0"/>
              <a:t>Pe măsură ce crește și mai mult polarizarea porții, lățimea stratului de epuizare abia crește mai mult, deoarece sarcina din stratul de inversare </a:t>
            </a:r>
            <a:r>
              <a:rPr lang="ro-RO" sz="2000" dirty="0">
                <a:solidFill>
                  <a:srgbClr val="FF0000"/>
                </a:solidFill>
              </a:rPr>
              <a:t>crește exponențial cu potențialul de suprafață</a:t>
            </a: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31</a:t>
            </a:fld>
            <a:endParaRPr lang="en-US" altLang="zh-CN"/>
          </a:p>
        </p:txBody>
      </p:sp>
    </p:spTree>
    <p:extLst>
      <p:ext uri="{BB962C8B-B14F-4D97-AF65-F5344CB8AC3E}">
        <p14:creationId xmlns:p14="http://schemas.microsoft.com/office/powerpoint/2010/main" val="2528848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Diagrame energetice MOS</a:t>
            </a:r>
          </a:p>
        </p:txBody>
      </p:sp>
      <p:pic>
        <p:nvPicPr>
          <p:cNvPr id="7" name="Content Placeholder 6"/>
          <p:cNvPicPr>
            <a:picLocks noGrp="1" noChangeAspect="1"/>
          </p:cNvPicPr>
          <p:nvPr>
            <p:ph idx="1"/>
          </p:nvPr>
        </p:nvPicPr>
        <p:blipFill>
          <a:blip r:embed="rId2"/>
          <a:stretch>
            <a:fillRect/>
          </a:stretch>
        </p:blipFill>
        <p:spPr>
          <a:xfrm>
            <a:off x="195262" y="1191294"/>
            <a:ext cx="4261955" cy="3025411"/>
          </a:xfrm>
          <a:prstGeom prst="rect">
            <a:avLst/>
          </a:prstGeom>
        </p:spPr>
      </p:pic>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32</a:t>
            </a:fld>
            <a:endParaRPr lang="en-US" altLang="zh-CN"/>
          </a:p>
        </p:txBody>
      </p:sp>
      <p:pic>
        <p:nvPicPr>
          <p:cNvPr id="8" name="Picture 7"/>
          <p:cNvPicPr>
            <a:picLocks noChangeAspect="1"/>
          </p:cNvPicPr>
          <p:nvPr/>
        </p:nvPicPr>
        <p:blipFill>
          <a:blip r:embed="rId3"/>
          <a:stretch>
            <a:fillRect/>
          </a:stretch>
        </p:blipFill>
        <p:spPr>
          <a:xfrm>
            <a:off x="4537280" y="1714514"/>
            <a:ext cx="3842951" cy="3072747"/>
          </a:xfrm>
          <a:prstGeom prst="rect">
            <a:avLst/>
          </a:prstGeom>
        </p:spPr>
      </p:pic>
      <p:sp>
        <p:nvSpPr>
          <p:cNvPr id="9" name="Rectangle 8"/>
          <p:cNvSpPr/>
          <p:nvPr/>
        </p:nvSpPr>
        <p:spPr>
          <a:xfrm>
            <a:off x="4457218" y="1191294"/>
            <a:ext cx="4003076" cy="523220"/>
          </a:xfrm>
          <a:prstGeom prst="rect">
            <a:avLst/>
          </a:prstGeom>
        </p:spPr>
        <p:txBody>
          <a:bodyPr wrap="square">
            <a:spAutoFit/>
          </a:bodyPr>
          <a:lstStyle/>
          <a:p>
            <a:r>
              <a:rPr lang="ro-RO" sz="1400" b="1" dirty="0"/>
              <a:t>Diagrama benzilor energetice </a:t>
            </a:r>
            <a:r>
              <a:rPr lang="en-US" sz="1400" b="1" dirty="0"/>
              <a:t>MOS structure</a:t>
            </a:r>
            <a:r>
              <a:rPr lang="ro-RO" sz="1400" b="1" dirty="0"/>
              <a:t>i polarizate în </a:t>
            </a:r>
            <a:r>
              <a:rPr lang="ro-RO" sz="1400" b="1" dirty="0">
                <a:solidFill>
                  <a:srgbClr val="FF0000"/>
                </a:solidFill>
              </a:rPr>
              <a:t>regim de lucru de inversie</a:t>
            </a:r>
            <a:r>
              <a:rPr lang="en-US" sz="1400" b="1" dirty="0">
                <a:solidFill>
                  <a:srgbClr val="FF0000"/>
                </a:solidFill>
              </a:rPr>
              <a:t> </a:t>
            </a:r>
            <a:endParaRPr lang="ro-RO" sz="1400" b="1" dirty="0">
              <a:solidFill>
                <a:srgbClr val="FF0000"/>
              </a:solidFill>
            </a:endParaRPr>
          </a:p>
        </p:txBody>
      </p:sp>
      <p:sp>
        <p:nvSpPr>
          <p:cNvPr id="10" name="Rectangle 9"/>
          <p:cNvSpPr/>
          <p:nvPr/>
        </p:nvSpPr>
        <p:spPr>
          <a:xfrm>
            <a:off x="195262" y="4950799"/>
            <a:ext cx="8800456" cy="1574149"/>
          </a:xfrm>
          <a:prstGeom prst="rect">
            <a:avLst/>
          </a:prstGeom>
        </p:spPr>
        <p:txBody>
          <a:bodyPr wrap="square">
            <a:spAutoFit/>
          </a:bodyPr>
          <a:lstStyle/>
          <a:p>
            <a:pPr>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Oxidul este caracterizat ca un SC cu Eg foarte mare, care blochează orice flux de purtători între SC- Me (porții). Îndoirea benzii în SC denotă prezența unui strat de epuizare. La interfața oxid-SC, </a:t>
            </a:r>
            <a:r>
              <a:rPr lang="ro-RO" b="1" dirty="0">
                <a:latin typeface="Calibri" panose="020F0502020204030204" pitchFamily="34" charset="0"/>
                <a:ea typeface="Calibri" panose="020F0502020204030204" pitchFamily="34" charset="0"/>
                <a:cs typeface="Times New Roman" panose="02020603050405020304" pitchFamily="18" charset="0"/>
              </a:rPr>
              <a:t>E</a:t>
            </a:r>
            <a:r>
              <a:rPr lang="ro-RO" b="1" baseline="-25000" dirty="0">
                <a:latin typeface="Calibri" panose="020F0502020204030204" pitchFamily="34" charset="0"/>
                <a:ea typeface="Calibri" panose="020F0502020204030204" pitchFamily="34" charset="0"/>
                <a:cs typeface="Times New Roman" panose="02020603050405020304" pitchFamily="18" charset="0"/>
              </a:rPr>
              <a:t>F</a:t>
            </a:r>
            <a:r>
              <a:rPr lang="ro-RO" b="1" dirty="0">
                <a:latin typeface="Calibri" panose="020F0502020204030204" pitchFamily="34" charset="0"/>
                <a:ea typeface="Calibri" panose="020F0502020204030204" pitchFamily="34" charset="0"/>
                <a:cs typeface="Times New Roman" panose="02020603050405020304" pitchFamily="18" charset="0"/>
              </a:rPr>
              <a:t> </a:t>
            </a:r>
            <a:r>
              <a:rPr lang="ro-RO" dirty="0">
                <a:latin typeface="Calibri" panose="020F0502020204030204" pitchFamily="34" charset="0"/>
                <a:ea typeface="Calibri" panose="020F0502020204030204" pitchFamily="34" charset="0"/>
                <a:cs typeface="Times New Roman" panose="02020603050405020304" pitchFamily="18" charset="0"/>
              </a:rPr>
              <a:t>este aproape de marginea BC, cum era de așteptat când este o densitate mare de electroni prezenți. Interesant de remarcat este că, deoarece oxidul se comportă ca un izolator ideal, SC este în stare termoechilibru chiar și atunci când la poartă este tensiune. </a:t>
            </a:r>
            <a:endParaRPr lang="ro-RO"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Straight Arrow Connector 11"/>
          <p:cNvCxnSpPr/>
          <p:nvPr/>
        </p:nvCxnSpPr>
        <p:spPr bwMode="auto">
          <a:xfrm flipV="1">
            <a:off x="4537280" y="2703999"/>
            <a:ext cx="1616385" cy="2905969"/>
          </a:xfrm>
          <a:prstGeom prst="straightConnector1">
            <a:avLst/>
          </a:prstGeom>
          <a:ln>
            <a:solidFill>
              <a:srgbClr val="FF0000"/>
            </a:solidFill>
            <a:headEnd type="none" w="med" len="med"/>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66463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12198813-D1C7-4A8C-9CC6-E68A716E929E}" type="slidenum">
              <a:rPr lang="zh-CN" altLang="en-US" sz="1200" b="0" smtClean="0">
                <a:solidFill>
                  <a:schemeClr val="tx1"/>
                </a:solidFill>
                <a:latin typeface="Arial Black" panose="020B0A04020102020204" pitchFamily="34" charset="0"/>
              </a:rPr>
              <a:pPr>
                <a:spcBef>
                  <a:spcPct val="0"/>
                </a:spcBef>
                <a:buClrTx/>
                <a:buSzTx/>
                <a:buFontTx/>
                <a:buNone/>
              </a:pPr>
              <a:t>33</a:t>
            </a:fld>
            <a:endParaRPr lang="en-US" altLang="zh-CN" sz="1200" b="0">
              <a:solidFill>
                <a:schemeClr val="tx1"/>
              </a:solidFill>
              <a:latin typeface="Arial Black" panose="020B0A04020102020204" pitchFamily="34" charset="0"/>
            </a:endParaRPr>
          </a:p>
        </p:txBody>
      </p:sp>
      <p:sp>
        <p:nvSpPr>
          <p:cNvPr id="11269" name="Text Box 3"/>
          <p:cNvSpPr txBox="1">
            <a:spLocks noChangeArrowheads="1"/>
          </p:cNvSpPr>
          <p:nvPr/>
        </p:nvSpPr>
        <p:spPr bwMode="auto">
          <a:xfrm>
            <a:off x="225425" y="1311275"/>
            <a:ext cx="4185937"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 typeface="Wingdings" panose="05000000000000000000" pitchFamily="2" charset="2"/>
              <a:buChar char="Ø"/>
            </a:pPr>
            <a:r>
              <a:rPr lang="ro-RO" altLang="en-US" sz="1600" b="0" dirty="0">
                <a:solidFill>
                  <a:schemeClr val="tx1"/>
                </a:solidFill>
              </a:rPr>
              <a:t>Un</a:t>
            </a:r>
            <a:r>
              <a:rPr lang="en-US" altLang="en-US" sz="1600" b="0" dirty="0">
                <a:solidFill>
                  <a:schemeClr val="tx1"/>
                </a:solidFill>
              </a:rPr>
              <a:t> </a:t>
            </a:r>
            <a:r>
              <a:rPr lang="en-US" altLang="en-US" sz="1600" b="0" i="1" dirty="0">
                <a:solidFill>
                  <a:schemeClr val="tx1"/>
                </a:solidFill>
              </a:rPr>
              <a:t>n</a:t>
            </a:r>
            <a:r>
              <a:rPr lang="en-US" altLang="en-US" sz="1600" b="0" dirty="0">
                <a:solidFill>
                  <a:schemeClr val="tx1"/>
                </a:solidFill>
              </a:rPr>
              <a:t> can</a:t>
            </a:r>
            <a:r>
              <a:rPr lang="ro-RO" altLang="en-US" sz="1600" b="0" dirty="0">
                <a:solidFill>
                  <a:schemeClr val="tx1"/>
                </a:solidFill>
              </a:rPr>
              <a:t>al poate fi indus la</a:t>
            </a:r>
            <a:r>
              <a:rPr lang="en-US" altLang="en-US" sz="1600" b="0" dirty="0">
                <a:solidFill>
                  <a:schemeClr val="tx1"/>
                </a:solidFill>
              </a:rPr>
              <a:t> top</a:t>
            </a:r>
            <a:r>
              <a:rPr lang="ro-RO" altLang="en-US" sz="1600" b="0" dirty="0">
                <a:solidFill>
                  <a:schemeClr val="tx1"/>
                </a:solidFill>
              </a:rPr>
              <a:t>-ul</a:t>
            </a:r>
            <a:r>
              <a:rPr lang="en-US" altLang="en-US" sz="1600" b="0" dirty="0">
                <a:solidFill>
                  <a:schemeClr val="tx1"/>
                </a:solidFill>
              </a:rPr>
              <a:t> </a:t>
            </a:r>
            <a:r>
              <a:rPr lang="en-US" altLang="en-US" sz="1600" b="0" dirty="0" err="1">
                <a:solidFill>
                  <a:schemeClr val="tx1"/>
                </a:solidFill>
              </a:rPr>
              <a:t>substrat</a:t>
            </a:r>
            <a:r>
              <a:rPr lang="ro-RO" altLang="en-US" sz="1600" b="0" dirty="0">
                <a:solidFill>
                  <a:schemeClr val="tx1"/>
                </a:solidFill>
              </a:rPr>
              <a:t>ului</a:t>
            </a:r>
            <a:r>
              <a:rPr lang="en-US" altLang="en-US" sz="1600" b="0" dirty="0">
                <a:solidFill>
                  <a:schemeClr val="tx1"/>
                </a:solidFill>
              </a:rPr>
              <a:t> </a:t>
            </a:r>
            <a:r>
              <a:rPr lang="ro-RO" altLang="en-US" sz="1600" b="0" dirty="0">
                <a:solidFill>
                  <a:schemeClr val="tx1"/>
                </a:solidFill>
              </a:rPr>
              <a:t> / sub poartă prin aplicarea unui</a:t>
            </a:r>
            <a:r>
              <a:rPr lang="en-US" altLang="en-US" sz="1600" b="0" dirty="0">
                <a:solidFill>
                  <a:schemeClr val="tx1"/>
                </a:solidFill>
              </a:rPr>
              <a:t> </a:t>
            </a:r>
            <a:r>
              <a:rPr lang="ro-RO" altLang="en-US" sz="1600" b="0" dirty="0">
                <a:solidFill>
                  <a:schemeClr val="tx1"/>
                </a:solidFill>
              </a:rPr>
              <a:t>potențial </a:t>
            </a:r>
            <a:r>
              <a:rPr lang="en-US" altLang="en-US" sz="1600" b="0" dirty="0" err="1">
                <a:solidFill>
                  <a:schemeClr val="tx1"/>
                </a:solidFill>
              </a:rPr>
              <a:t>po</a:t>
            </a:r>
            <a:r>
              <a:rPr lang="ro-RO" altLang="en-US" sz="1600" b="0" dirty="0">
                <a:solidFill>
                  <a:schemeClr val="tx1"/>
                </a:solidFill>
              </a:rPr>
              <a:t>zitiv</a:t>
            </a:r>
            <a:r>
              <a:rPr lang="en-US" altLang="en-US" sz="1600" b="0" dirty="0">
                <a:solidFill>
                  <a:schemeClr val="tx1"/>
                </a:solidFill>
              </a:rPr>
              <a:t> </a:t>
            </a:r>
            <a:r>
              <a:rPr lang="ro-RO" altLang="en-US" sz="1600" b="0" dirty="0">
                <a:solidFill>
                  <a:schemeClr val="tx1"/>
                </a:solidFill>
              </a:rPr>
              <a:t>la poartă</a:t>
            </a:r>
            <a:endParaRPr lang="en-US" altLang="en-US" sz="1600" b="0" dirty="0">
              <a:solidFill>
                <a:schemeClr val="tx1"/>
              </a:solidFill>
            </a:endParaRPr>
          </a:p>
          <a:p>
            <a:pPr>
              <a:spcBef>
                <a:spcPct val="50000"/>
              </a:spcBef>
              <a:buClrTx/>
              <a:buSzTx/>
              <a:buFont typeface="Wingdings" panose="05000000000000000000" pitchFamily="2" charset="2"/>
              <a:buChar char="Ø"/>
            </a:pPr>
            <a:r>
              <a:rPr lang="ro-RO" altLang="zh-CN" sz="1600" b="0" dirty="0">
                <a:solidFill>
                  <a:schemeClr val="tx1"/>
                </a:solidFill>
              </a:rPr>
              <a:t>Canalul este un </a:t>
            </a:r>
            <a:r>
              <a:rPr lang="ro-RO" altLang="zh-CN" sz="1600" b="0" dirty="0">
                <a:solidFill>
                  <a:srgbClr val="FF0000"/>
                </a:solidFill>
              </a:rPr>
              <a:t>strat inversat (UNDE?)</a:t>
            </a:r>
            <a:endParaRPr lang="en-US" altLang="zh-CN" sz="1600" b="0" dirty="0">
              <a:solidFill>
                <a:srgbClr val="FF0000"/>
              </a:solidFill>
            </a:endParaRPr>
          </a:p>
          <a:p>
            <a:pPr>
              <a:spcBef>
                <a:spcPct val="50000"/>
              </a:spcBef>
              <a:buClrTx/>
              <a:buSzTx/>
              <a:buFont typeface="Wingdings" panose="05000000000000000000" pitchFamily="2" charset="2"/>
              <a:buChar char="Ø"/>
            </a:pPr>
            <a:r>
              <a:rPr lang="ro-RO" altLang="en-US" sz="1600" b="0" dirty="0">
                <a:solidFill>
                  <a:schemeClr val="tx1"/>
                </a:solidFill>
              </a:rPr>
              <a:t>Valoarea</a:t>
            </a:r>
            <a:r>
              <a:rPr lang="en-US" altLang="en-US" sz="1600" b="0" dirty="0">
                <a:solidFill>
                  <a:schemeClr val="tx1"/>
                </a:solidFill>
              </a:rPr>
              <a:t> V</a:t>
            </a:r>
            <a:r>
              <a:rPr lang="en-US" altLang="en-US" sz="1600" b="0" baseline="-25000" dirty="0">
                <a:solidFill>
                  <a:schemeClr val="tx1"/>
                </a:solidFill>
              </a:rPr>
              <a:t>GS</a:t>
            </a:r>
            <a:r>
              <a:rPr lang="en-US" altLang="en-US" sz="1600" b="0" dirty="0">
                <a:solidFill>
                  <a:schemeClr val="tx1"/>
                </a:solidFill>
              </a:rPr>
              <a:t> </a:t>
            </a:r>
            <a:r>
              <a:rPr lang="ro-RO" altLang="en-US" sz="1600" b="0" dirty="0">
                <a:solidFill>
                  <a:schemeClr val="tx1"/>
                </a:solidFill>
              </a:rPr>
              <a:t>la care se acumulează un număr suficient de electroni mobili acumulați  pentru a forma un canal conductiv se numește potențial de prag (</a:t>
            </a:r>
            <a:r>
              <a:rPr lang="en-US" altLang="en-US" sz="1600" i="1" dirty="0">
                <a:solidFill>
                  <a:srgbClr val="FF3300"/>
                </a:solidFill>
              </a:rPr>
              <a:t>threshold voltage</a:t>
            </a:r>
            <a:r>
              <a:rPr lang="ro-RO" altLang="en-US" sz="1600" i="1" dirty="0">
                <a:solidFill>
                  <a:srgbClr val="FF3300"/>
                </a:solidFill>
              </a:rPr>
              <a:t>)</a:t>
            </a:r>
            <a:r>
              <a:rPr lang="en-US" altLang="en-US" sz="1600" b="0" dirty="0">
                <a:solidFill>
                  <a:schemeClr val="tx1"/>
                </a:solidFill>
              </a:rPr>
              <a:t> </a:t>
            </a:r>
            <a:r>
              <a:rPr lang="en-US" altLang="zh-CN" sz="1600" b="0" dirty="0">
                <a:solidFill>
                  <a:schemeClr val="tx1"/>
                </a:solidFill>
              </a:rPr>
              <a:t> (</a:t>
            </a:r>
            <a:r>
              <a:rPr lang="en-US" altLang="zh-CN" sz="1600" b="0" i="1" dirty="0" err="1">
                <a:solidFill>
                  <a:schemeClr val="tx1"/>
                </a:solidFill>
              </a:rPr>
              <a:t>V</a:t>
            </a:r>
            <a:r>
              <a:rPr lang="en-US" altLang="zh-CN" sz="1600" b="0" i="1" baseline="-25000" dirty="0" err="1">
                <a:solidFill>
                  <a:schemeClr val="tx1"/>
                </a:solidFill>
              </a:rPr>
              <a:t>t</a:t>
            </a:r>
            <a:r>
              <a:rPr lang="en-US" altLang="zh-CN" sz="1600" b="0" dirty="0">
                <a:solidFill>
                  <a:schemeClr val="tx1"/>
                </a:solidFill>
              </a:rPr>
              <a:t>)</a:t>
            </a:r>
            <a:endParaRPr lang="ro-RO" altLang="zh-CN" sz="1600" b="0" dirty="0">
              <a:solidFill>
                <a:schemeClr val="tx1"/>
              </a:solidFill>
            </a:endParaRPr>
          </a:p>
          <a:p>
            <a:pPr>
              <a:spcBef>
                <a:spcPct val="50000"/>
              </a:spcBef>
              <a:buClrTx/>
              <a:buSzTx/>
              <a:buFont typeface="Wingdings" panose="05000000000000000000" pitchFamily="2" charset="2"/>
              <a:buChar char="Ø"/>
            </a:pPr>
            <a:endParaRPr lang="ro-RO" altLang="en-US" sz="1600" dirty="0">
              <a:solidFill>
                <a:schemeClr val="tx1"/>
              </a:solidFill>
            </a:endParaRPr>
          </a:p>
          <a:p>
            <a:pPr>
              <a:spcBef>
                <a:spcPct val="50000"/>
              </a:spcBef>
              <a:buClrTx/>
              <a:buSzTx/>
              <a:buFont typeface="Wingdings" panose="05000000000000000000" pitchFamily="2" charset="2"/>
              <a:buChar char="Ø"/>
            </a:pPr>
            <a:r>
              <a:rPr lang="ro-RO" altLang="en-US" sz="1600" dirty="0">
                <a:solidFill>
                  <a:schemeClr val="tx1"/>
                </a:solidFill>
              </a:rPr>
              <a:t>V</a:t>
            </a:r>
            <a:r>
              <a:rPr lang="ro-RO" altLang="en-US" sz="1600" baseline="-25000" dirty="0">
                <a:solidFill>
                  <a:schemeClr val="tx1"/>
                </a:solidFill>
              </a:rPr>
              <a:t>GS</a:t>
            </a:r>
            <a:r>
              <a:rPr lang="ro-RO" altLang="en-US" sz="1600" dirty="0">
                <a:solidFill>
                  <a:schemeClr val="tx1"/>
                </a:solidFill>
              </a:rPr>
              <a:t> &gt; V</a:t>
            </a:r>
            <a:r>
              <a:rPr lang="ro-RO" altLang="en-US" sz="1600" baseline="-25000" dirty="0">
                <a:solidFill>
                  <a:schemeClr val="tx1"/>
                </a:solidFill>
              </a:rPr>
              <a:t>P                    </a:t>
            </a:r>
            <a:r>
              <a:rPr lang="ro-RO" altLang="en-US" sz="1600" dirty="0">
                <a:solidFill>
                  <a:schemeClr val="tx1"/>
                </a:solidFill>
              </a:rPr>
              <a:t>V</a:t>
            </a:r>
            <a:r>
              <a:rPr lang="ro-RO" altLang="en-US" sz="1600" baseline="-25000" dirty="0">
                <a:solidFill>
                  <a:schemeClr val="tx1"/>
                </a:solidFill>
              </a:rPr>
              <a:t>DS</a:t>
            </a:r>
            <a:r>
              <a:rPr lang="ro-RO" altLang="en-US" sz="1600" dirty="0">
                <a:solidFill>
                  <a:schemeClr val="tx1"/>
                </a:solidFill>
              </a:rPr>
              <a:t> = 0                    I</a:t>
            </a:r>
            <a:r>
              <a:rPr lang="ro-RO" altLang="en-US" sz="1600" baseline="-25000" dirty="0">
                <a:solidFill>
                  <a:schemeClr val="tx1"/>
                </a:solidFill>
              </a:rPr>
              <a:t>D</a:t>
            </a:r>
            <a:r>
              <a:rPr lang="ro-RO" altLang="en-US" sz="1600" dirty="0">
                <a:solidFill>
                  <a:schemeClr val="tx1"/>
                </a:solidFill>
              </a:rPr>
              <a:t> = 0</a:t>
            </a:r>
          </a:p>
          <a:p>
            <a:pPr>
              <a:spcBef>
                <a:spcPct val="50000"/>
              </a:spcBef>
              <a:buClrTx/>
              <a:buSzTx/>
              <a:buFont typeface="Wingdings" panose="05000000000000000000" pitchFamily="2" charset="2"/>
              <a:buChar char="Ø"/>
            </a:pPr>
            <a:r>
              <a:rPr lang="ro-RO" altLang="en-US" sz="1600" b="0" dirty="0">
                <a:solidFill>
                  <a:schemeClr val="tx1"/>
                </a:solidFill>
              </a:rPr>
              <a:t>Datorită câmpului electric creat de V</a:t>
            </a:r>
            <a:r>
              <a:rPr lang="ro-RO" altLang="en-US" sz="1600" b="0" baseline="-25000" dirty="0">
                <a:solidFill>
                  <a:schemeClr val="tx1"/>
                </a:solidFill>
              </a:rPr>
              <a:t>GB</a:t>
            </a:r>
            <a:r>
              <a:rPr lang="ro-RO" altLang="en-US" sz="1600" b="0" dirty="0">
                <a:solidFill>
                  <a:schemeClr val="tx1"/>
                </a:solidFill>
              </a:rPr>
              <a:t> &gt;0, electronii din substrat se adună sub grilă iar golurile de sub grilă sunt respinse. Sub grilă este creată inversie de populație. Apare canal de tip </a:t>
            </a:r>
            <a:r>
              <a:rPr lang="ro-RO" altLang="en-US" sz="1600" b="0" i="1" dirty="0">
                <a:solidFill>
                  <a:schemeClr val="tx1"/>
                </a:solidFill>
              </a:rPr>
              <a:t>n</a:t>
            </a:r>
            <a:r>
              <a:rPr lang="ro-RO" altLang="en-US" sz="1600" b="0" dirty="0">
                <a:solidFill>
                  <a:schemeClr val="tx1"/>
                </a:solidFill>
              </a:rPr>
              <a:t> între D și S. I</a:t>
            </a:r>
            <a:r>
              <a:rPr lang="ro-RO" altLang="en-US" sz="1600" b="0" baseline="-25000" dirty="0">
                <a:solidFill>
                  <a:schemeClr val="tx1"/>
                </a:solidFill>
              </a:rPr>
              <a:t>D</a:t>
            </a:r>
            <a:r>
              <a:rPr lang="ro-RO" altLang="en-US" sz="1600" b="0" dirty="0">
                <a:solidFill>
                  <a:schemeClr val="tx1"/>
                </a:solidFill>
              </a:rPr>
              <a:t> = 0 deoarece V</a:t>
            </a:r>
            <a:r>
              <a:rPr lang="ro-RO" altLang="en-US" sz="1600" b="0" baseline="-25000" dirty="0">
                <a:solidFill>
                  <a:schemeClr val="tx1"/>
                </a:solidFill>
              </a:rPr>
              <a:t>DS </a:t>
            </a:r>
            <a:r>
              <a:rPr lang="ro-RO" altLang="en-US" sz="1600" b="0" dirty="0">
                <a:solidFill>
                  <a:schemeClr val="tx1"/>
                </a:solidFill>
              </a:rPr>
              <a:t>= 0</a:t>
            </a:r>
            <a:endParaRPr lang="en-US" altLang="en-US" sz="1600" b="0" dirty="0">
              <a:solidFill>
                <a:schemeClr val="tx1"/>
              </a:solidFill>
            </a:endParaRPr>
          </a:p>
        </p:txBody>
      </p:sp>
      <p:sp>
        <p:nvSpPr>
          <p:cNvPr id="11270" name="Rectangle 4"/>
          <p:cNvSpPr>
            <a:spLocks noGrp="1" noChangeArrowheads="1"/>
          </p:cNvSpPr>
          <p:nvPr>
            <p:ph type="title"/>
          </p:nvPr>
        </p:nvSpPr>
        <p:spPr/>
        <p:txBody>
          <a:bodyPr/>
          <a:lstStyle/>
          <a:p>
            <a:pPr eaLnBrk="1" hangingPunct="1"/>
            <a:r>
              <a:rPr lang="en-US" altLang="zh-CN" sz="3200" dirty="0" err="1">
                <a:solidFill>
                  <a:schemeClr val="bg1"/>
                </a:solidFill>
              </a:rPr>
              <a:t>Crea</a:t>
            </a:r>
            <a:r>
              <a:rPr lang="ro-RO" altLang="zh-CN" sz="3200" dirty="0">
                <a:solidFill>
                  <a:schemeClr val="bg1"/>
                </a:solidFill>
              </a:rPr>
              <a:t>rea canalului pentru curgerea curentului</a:t>
            </a:r>
            <a:endParaRPr lang="zh-CN" altLang="en-US" sz="3200" dirty="0">
              <a:solidFill>
                <a:schemeClr val="bg1"/>
              </a:solidFill>
            </a:endParaRPr>
          </a:p>
        </p:txBody>
      </p:sp>
      <p:pic>
        <p:nvPicPr>
          <p:cNvPr id="2" name="Picture 1"/>
          <p:cNvPicPr>
            <a:picLocks noChangeAspect="1"/>
          </p:cNvPicPr>
          <p:nvPr/>
        </p:nvPicPr>
        <p:blipFill>
          <a:blip r:embed="rId2"/>
          <a:stretch>
            <a:fillRect/>
          </a:stretch>
        </p:blipFill>
        <p:spPr>
          <a:xfrm>
            <a:off x="5313406" y="4112769"/>
            <a:ext cx="2897144" cy="2593687"/>
          </a:xfrm>
          <a:prstGeom prst="rect">
            <a:avLst/>
          </a:prstGeom>
        </p:spPr>
      </p:pic>
      <p:pic>
        <p:nvPicPr>
          <p:cNvPr id="3" name="Picture 2"/>
          <p:cNvPicPr>
            <a:picLocks noChangeAspect="1"/>
          </p:cNvPicPr>
          <p:nvPr/>
        </p:nvPicPr>
        <p:blipFill>
          <a:blip r:embed="rId3"/>
          <a:stretch>
            <a:fillRect/>
          </a:stretch>
        </p:blipFill>
        <p:spPr>
          <a:xfrm>
            <a:off x="4723992" y="1060449"/>
            <a:ext cx="4194540" cy="305231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47E51A24-E0DE-4977-9720-18336120D546}" type="slidenum">
              <a:rPr lang="zh-CN" altLang="en-US" sz="1200" b="0" smtClean="0">
                <a:solidFill>
                  <a:schemeClr val="tx1"/>
                </a:solidFill>
                <a:latin typeface="Arial Black" panose="020B0A04020102020204" pitchFamily="34" charset="0"/>
              </a:rPr>
              <a:pPr>
                <a:spcBef>
                  <a:spcPct val="0"/>
                </a:spcBef>
                <a:buClrTx/>
                <a:buSzTx/>
                <a:buFontTx/>
                <a:buNone/>
              </a:pPr>
              <a:t>34</a:t>
            </a:fld>
            <a:endParaRPr lang="en-US" altLang="zh-CN" sz="1200" b="0">
              <a:solidFill>
                <a:schemeClr val="tx1"/>
              </a:solidFill>
              <a:latin typeface="Arial Black" panose="020B0A04020102020204" pitchFamily="34" charset="0"/>
            </a:endParaRPr>
          </a:p>
        </p:txBody>
      </p:sp>
      <p:sp>
        <p:nvSpPr>
          <p:cNvPr id="14341" name="Rectangle 6"/>
          <p:cNvSpPr>
            <a:spLocks noGrp="1" noChangeArrowheads="1"/>
          </p:cNvSpPr>
          <p:nvPr>
            <p:ph type="title"/>
          </p:nvPr>
        </p:nvSpPr>
        <p:spPr>
          <a:xfrm>
            <a:off x="195263" y="228600"/>
            <a:ext cx="8624887" cy="914400"/>
          </a:xfrm>
        </p:spPr>
        <p:txBody>
          <a:bodyPr/>
          <a:lstStyle/>
          <a:p>
            <a:pPr eaLnBrk="1" hangingPunct="1"/>
            <a:r>
              <a:rPr lang="ro-RO" altLang="zh-CN" sz="3800" dirty="0">
                <a:solidFill>
                  <a:schemeClr val="bg1"/>
                </a:solidFill>
              </a:rPr>
              <a:t>Curentul </a:t>
            </a:r>
            <a:r>
              <a:rPr lang="ro-RO" altLang="zh-CN" sz="3800" dirty="0" err="1">
                <a:solidFill>
                  <a:schemeClr val="bg1"/>
                </a:solidFill>
              </a:rPr>
              <a:t>drenei</a:t>
            </a:r>
            <a:r>
              <a:rPr lang="ro-RO" altLang="zh-CN" sz="3800" dirty="0">
                <a:solidFill>
                  <a:schemeClr val="bg1"/>
                </a:solidFill>
              </a:rPr>
              <a:t> la potențial </a:t>
            </a:r>
            <a:r>
              <a:rPr lang="ro-RO" altLang="zh-CN" sz="3800" b="1" dirty="0">
                <a:solidFill>
                  <a:schemeClr val="tx1"/>
                </a:solidFill>
              </a:rPr>
              <a:t>mic</a:t>
            </a:r>
            <a:r>
              <a:rPr lang="en-US" altLang="zh-CN" sz="3800" b="1" dirty="0">
                <a:solidFill>
                  <a:schemeClr val="tx1"/>
                </a:solidFill>
              </a:rPr>
              <a:t> </a:t>
            </a:r>
            <a:r>
              <a:rPr lang="en-US" altLang="zh-CN" sz="6000" b="1" i="1" dirty="0" err="1">
                <a:solidFill>
                  <a:schemeClr val="tx1"/>
                </a:solidFill>
              </a:rPr>
              <a:t>v</a:t>
            </a:r>
            <a:r>
              <a:rPr lang="en-US" altLang="zh-CN" sz="6000" b="1" i="1" baseline="-25000" dirty="0" err="1">
                <a:solidFill>
                  <a:schemeClr val="tx1"/>
                </a:solidFill>
              </a:rPr>
              <a:t>DS</a:t>
            </a:r>
            <a:endParaRPr lang="zh-CN" altLang="en-US" sz="6000" b="1" i="1" baseline="-25000" dirty="0">
              <a:solidFill>
                <a:schemeClr val="tx1"/>
              </a:solidFill>
            </a:endParaRPr>
          </a:p>
        </p:txBody>
      </p:sp>
      <p:sp>
        <p:nvSpPr>
          <p:cNvPr id="610311" name="Text Box 7"/>
          <p:cNvSpPr txBox="1">
            <a:spLocks noChangeArrowheads="1"/>
          </p:cNvSpPr>
          <p:nvPr/>
        </p:nvSpPr>
        <p:spPr bwMode="auto">
          <a:xfrm>
            <a:off x="234950" y="1471613"/>
            <a:ext cx="76327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23900" indent="-277813">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 typeface="Wingdings" panose="05000000000000000000" pitchFamily="2" charset="2"/>
              <a:buChar char="Ø"/>
            </a:pPr>
            <a:r>
              <a:rPr lang="ro-RO" altLang="en-US" sz="2200" b="0" dirty="0">
                <a:solidFill>
                  <a:schemeClr val="tx1"/>
                </a:solidFill>
              </a:rPr>
              <a:t>Un</a:t>
            </a:r>
            <a:r>
              <a:rPr lang="en-US" altLang="en-US" sz="2200" b="0" dirty="0">
                <a:solidFill>
                  <a:schemeClr val="tx1"/>
                </a:solidFill>
              </a:rPr>
              <a:t> N</a:t>
            </a:r>
            <a:r>
              <a:rPr lang="ro-RO" altLang="en-US" sz="2200" b="0" dirty="0">
                <a:solidFill>
                  <a:schemeClr val="tx1"/>
                </a:solidFill>
              </a:rPr>
              <a:t>-</a:t>
            </a:r>
            <a:r>
              <a:rPr lang="en-US" altLang="en-US" sz="2200" b="0" dirty="0">
                <a:solidFill>
                  <a:schemeClr val="tx1"/>
                </a:solidFill>
              </a:rPr>
              <a:t>MOS </a:t>
            </a:r>
            <a:r>
              <a:rPr lang="en-US" altLang="en-US" sz="2200" b="0" dirty="0" err="1">
                <a:solidFill>
                  <a:schemeClr val="tx1"/>
                </a:solidFill>
              </a:rPr>
              <a:t>tran</a:t>
            </a:r>
            <a:r>
              <a:rPr lang="ro-RO" altLang="en-US" sz="2200" b="0" dirty="0">
                <a:solidFill>
                  <a:schemeClr val="tx1"/>
                </a:solidFill>
              </a:rPr>
              <a:t>z</a:t>
            </a:r>
            <a:r>
              <a:rPr lang="en-US" altLang="en-US" sz="2200" b="0" dirty="0" err="1">
                <a:solidFill>
                  <a:schemeClr val="tx1"/>
                </a:solidFill>
              </a:rPr>
              <a:t>istor</a:t>
            </a:r>
            <a:r>
              <a:rPr lang="en-US" altLang="en-US" sz="2200" b="0" dirty="0">
                <a:solidFill>
                  <a:schemeClr val="tx1"/>
                </a:solidFill>
              </a:rPr>
              <a:t> </a:t>
            </a:r>
            <a:r>
              <a:rPr lang="ro-RO" altLang="en-US" sz="2200" b="0" dirty="0">
                <a:solidFill>
                  <a:schemeClr val="tx1"/>
                </a:solidFill>
              </a:rPr>
              <a:t>cu</a:t>
            </a:r>
            <a:r>
              <a:rPr lang="en-US" altLang="en-US" sz="2200" b="0" dirty="0">
                <a:solidFill>
                  <a:schemeClr val="tx1"/>
                </a:solidFill>
              </a:rPr>
              <a:t> </a:t>
            </a:r>
            <a:r>
              <a:rPr lang="en-US" altLang="en-US" sz="2200" i="1" dirty="0">
                <a:solidFill>
                  <a:schemeClr val="tx1"/>
                </a:solidFill>
                <a:latin typeface="New Baskerville" pitchFamily="18" charset="0"/>
              </a:rPr>
              <a:t>v</a:t>
            </a:r>
            <a:r>
              <a:rPr lang="en-US" altLang="en-US" sz="2200" i="1" baseline="-25000" dirty="0">
                <a:solidFill>
                  <a:schemeClr val="tx1"/>
                </a:solidFill>
              </a:rPr>
              <a:t>GS</a:t>
            </a:r>
            <a:r>
              <a:rPr lang="en-US" altLang="en-US" sz="2200" dirty="0">
                <a:solidFill>
                  <a:schemeClr val="tx1"/>
                </a:solidFill>
              </a:rPr>
              <a:t> &gt; </a:t>
            </a:r>
            <a:r>
              <a:rPr lang="en-US" altLang="en-US" sz="2200" i="1" dirty="0">
                <a:solidFill>
                  <a:schemeClr val="tx1"/>
                </a:solidFill>
              </a:rPr>
              <a:t>V</a:t>
            </a:r>
            <a:r>
              <a:rPr lang="en-US" altLang="en-US" sz="2200" i="1" baseline="-25000" dirty="0">
                <a:solidFill>
                  <a:schemeClr val="tx1"/>
                </a:solidFill>
              </a:rPr>
              <a:t>t</a:t>
            </a:r>
            <a:r>
              <a:rPr lang="en-US" altLang="en-US" sz="2200" b="0" dirty="0">
                <a:solidFill>
                  <a:schemeClr val="tx1"/>
                </a:solidFill>
              </a:rPr>
              <a:t> </a:t>
            </a:r>
            <a:r>
              <a:rPr lang="ro-RO" altLang="en-US" sz="2200" b="0" dirty="0">
                <a:solidFill>
                  <a:schemeClr val="tx1"/>
                </a:solidFill>
              </a:rPr>
              <a:t>și cu </a:t>
            </a:r>
            <a:r>
              <a:rPr lang="ro-RO" altLang="en-US" sz="2200" b="0" dirty="0">
                <a:solidFill>
                  <a:srgbClr val="FF0000"/>
                </a:solidFill>
              </a:rPr>
              <a:t>valoare mică </a:t>
            </a:r>
            <a:r>
              <a:rPr lang="ro-RO" altLang="en-US" sz="2200" b="0" dirty="0">
                <a:solidFill>
                  <a:schemeClr val="tx1"/>
                </a:solidFill>
              </a:rPr>
              <a:t>a</a:t>
            </a:r>
            <a:r>
              <a:rPr lang="en-US" altLang="en-US" sz="2200" b="0" dirty="0">
                <a:solidFill>
                  <a:schemeClr val="tx1"/>
                </a:solidFill>
              </a:rPr>
              <a:t> </a:t>
            </a:r>
            <a:r>
              <a:rPr lang="en-US" altLang="en-US" sz="2200" i="1" dirty="0" err="1">
                <a:solidFill>
                  <a:schemeClr val="tx1"/>
                </a:solidFill>
                <a:latin typeface="New Baskerville" pitchFamily="18" charset="0"/>
              </a:rPr>
              <a:t>v</a:t>
            </a:r>
            <a:r>
              <a:rPr lang="en-US" altLang="en-US" sz="2200" i="1" baseline="-25000" dirty="0" err="1">
                <a:solidFill>
                  <a:schemeClr val="tx1"/>
                </a:solidFill>
              </a:rPr>
              <a:t>DS</a:t>
            </a:r>
            <a:r>
              <a:rPr lang="en-US" altLang="en-US" sz="2200" dirty="0">
                <a:solidFill>
                  <a:schemeClr val="tx1"/>
                </a:solidFill>
              </a:rPr>
              <a:t> </a:t>
            </a:r>
            <a:r>
              <a:rPr lang="ro-RO" altLang="en-US" sz="2200" b="0" dirty="0">
                <a:solidFill>
                  <a:schemeClr val="tx1"/>
                </a:solidFill>
              </a:rPr>
              <a:t>are </a:t>
            </a:r>
            <a:r>
              <a:rPr lang="ro-RO" altLang="en-US" sz="2200" b="0" dirty="0">
                <a:solidFill>
                  <a:srgbClr val="FF3300"/>
                </a:solidFill>
              </a:rPr>
              <a:t>adâncimea (grosimea ) canalului uniformă  și n-MOS activează ca o rezistență </a:t>
            </a:r>
            <a:r>
              <a:rPr lang="en-US" altLang="en-US" sz="2200" b="0" dirty="0">
                <a:solidFill>
                  <a:srgbClr val="FF3300"/>
                </a:solidFill>
              </a:rPr>
              <a:t>.</a:t>
            </a:r>
          </a:p>
        </p:txBody>
      </p:sp>
      <p:sp>
        <p:nvSpPr>
          <p:cNvPr id="610312" name="Text Box 8"/>
          <p:cNvSpPr txBox="1">
            <a:spLocks noChangeArrowheads="1"/>
          </p:cNvSpPr>
          <p:nvPr/>
        </p:nvSpPr>
        <p:spPr bwMode="auto">
          <a:xfrm>
            <a:off x="234950" y="3271838"/>
            <a:ext cx="4537075"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 typeface="Wingdings" panose="05000000000000000000" pitchFamily="2" charset="2"/>
              <a:buChar char="Ø"/>
            </a:pPr>
            <a:r>
              <a:rPr lang="ro-RO" altLang="en-US" sz="2200" b="0" dirty="0">
                <a:solidFill>
                  <a:schemeClr val="tx1"/>
                </a:solidFill>
              </a:rPr>
              <a:t>Rezistența canalului este proporțională potențialului efectiv</a:t>
            </a:r>
            <a:r>
              <a:rPr lang="en-US" altLang="zh-CN" sz="2200" b="0" dirty="0">
                <a:solidFill>
                  <a:schemeClr val="tx1"/>
                </a:solidFill>
              </a:rPr>
              <a:t>, </a:t>
            </a:r>
            <a:r>
              <a:rPr lang="ro-RO" altLang="zh-CN" sz="2200" b="0" dirty="0">
                <a:solidFill>
                  <a:schemeClr val="tx1"/>
                </a:solidFill>
              </a:rPr>
              <a:t>sau potențialului în exces al porții</a:t>
            </a:r>
            <a:r>
              <a:rPr lang="en-US" altLang="zh-CN" sz="2200" b="0" dirty="0">
                <a:solidFill>
                  <a:schemeClr val="tx1"/>
                </a:solidFill>
              </a:rPr>
              <a:t> </a:t>
            </a:r>
            <a:r>
              <a:rPr lang="en-US" altLang="en-US" sz="2000" b="0" dirty="0">
                <a:solidFill>
                  <a:schemeClr val="tx1"/>
                </a:solidFill>
                <a:latin typeface="Arial" panose="020B0604020202020204" pitchFamily="34" charset="0"/>
              </a:rPr>
              <a:t>(</a:t>
            </a:r>
            <a:r>
              <a:rPr lang="en-US" altLang="en-US" sz="2400" i="1" dirty="0">
                <a:solidFill>
                  <a:schemeClr val="tx1"/>
                </a:solidFill>
              </a:rPr>
              <a:t>v</a:t>
            </a:r>
            <a:r>
              <a:rPr lang="en-US" altLang="en-US" sz="2400" i="1" baseline="-25000" dirty="0">
                <a:solidFill>
                  <a:schemeClr val="tx1"/>
                </a:solidFill>
              </a:rPr>
              <a:t>GS </a:t>
            </a:r>
            <a:r>
              <a:rPr lang="en-US" altLang="en-US" sz="2400" i="1" baseline="-25000" dirty="0">
                <a:solidFill>
                  <a:schemeClr val="tx1"/>
                </a:solidFill>
                <a:latin typeface="Arial" panose="020B0604020202020204" pitchFamily="34" charset="0"/>
              </a:rPr>
              <a:t>–</a:t>
            </a:r>
            <a:r>
              <a:rPr lang="en-US" altLang="en-US" sz="2400" i="1" baseline="-25000" dirty="0">
                <a:solidFill>
                  <a:schemeClr val="tx1"/>
                </a:solidFill>
              </a:rPr>
              <a:t> </a:t>
            </a:r>
            <a:r>
              <a:rPr lang="en-US" altLang="en-US" sz="2400" i="1" dirty="0">
                <a:solidFill>
                  <a:schemeClr val="tx1"/>
                </a:solidFill>
              </a:rPr>
              <a:t>V</a:t>
            </a:r>
            <a:r>
              <a:rPr lang="en-US" altLang="en-US" sz="2400" i="1" baseline="-25000" dirty="0">
                <a:solidFill>
                  <a:schemeClr val="tx1"/>
                </a:solidFill>
              </a:rPr>
              <a:t>t</a:t>
            </a:r>
            <a:r>
              <a:rPr lang="en-US" altLang="en-US" sz="2000" b="0" dirty="0">
                <a:solidFill>
                  <a:schemeClr val="tx1"/>
                </a:solidFill>
                <a:latin typeface="Arial" panose="020B0604020202020204" pitchFamily="34" charset="0"/>
              </a:rPr>
              <a:t>)</a:t>
            </a:r>
            <a:r>
              <a:rPr lang="en-US" altLang="zh-CN" sz="2000" b="0" dirty="0">
                <a:solidFill>
                  <a:schemeClr val="tx1"/>
                </a:solidFill>
                <a:latin typeface="Arial" panose="020B0604020202020204" pitchFamily="34" charset="0"/>
              </a:rPr>
              <a:t> </a:t>
            </a:r>
            <a:r>
              <a:rPr lang="en-US" altLang="en-US" sz="2400" b="0" dirty="0">
                <a:solidFill>
                  <a:schemeClr val="tx1"/>
                </a:solidFill>
              </a:rPr>
              <a:t>.</a:t>
            </a:r>
          </a:p>
          <a:p>
            <a:pPr>
              <a:spcBef>
                <a:spcPct val="50000"/>
              </a:spcBef>
              <a:buClrTx/>
              <a:buSzTx/>
              <a:buFont typeface="Wingdings" panose="05000000000000000000" pitchFamily="2" charset="2"/>
              <a:buChar char="Ø"/>
            </a:pPr>
            <a:r>
              <a:rPr lang="ro-RO" altLang="en-US" sz="2200" b="0" dirty="0">
                <a:solidFill>
                  <a:schemeClr val="tx1"/>
                </a:solidFill>
              </a:rPr>
              <a:t>Curentul </a:t>
            </a:r>
            <a:r>
              <a:rPr lang="ro-RO" altLang="en-US" sz="2200" b="0" dirty="0" err="1">
                <a:solidFill>
                  <a:schemeClr val="tx1"/>
                </a:solidFill>
              </a:rPr>
              <a:t>Drenei</a:t>
            </a:r>
            <a:r>
              <a:rPr lang="ro-RO" altLang="en-US" sz="2200" b="0" dirty="0">
                <a:solidFill>
                  <a:schemeClr val="tx1"/>
                </a:solidFill>
              </a:rPr>
              <a:t> este</a:t>
            </a:r>
            <a:r>
              <a:rPr lang="en-US" altLang="en-US" sz="2200" b="0" dirty="0">
                <a:solidFill>
                  <a:schemeClr val="tx1"/>
                </a:solidFill>
              </a:rPr>
              <a:t> </a:t>
            </a:r>
            <a:r>
              <a:rPr lang="en-US" altLang="en-US" sz="2200" b="0" dirty="0" err="1">
                <a:solidFill>
                  <a:schemeClr val="tx1"/>
                </a:solidFill>
              </a:rPr>
              <a:t>propor</a:t>
            </a:r>
            <a:r>
              <a:rPr lang="ro-RO" altLang="en-US" sz="2200" b="0" dirty="0">
                <a:solidFill>
                  <a:schemeClr val="tx1"/>
                </a:solidFill>
              </a:rPr>
              <a:t>ț</a:t>
            </a:r>
            <a:r>
              <a:rPr lang="en-US" altLang="en-US" sz="2200" b="0" dirty="0" err="1">
                <a:solidFill>
                  <a:schemeClr val="tx1"/>
                </a:solidFill>
              </a:rPr>
              <a:t>ional</a:t>
            </a:r>
            <a:r>
              <a:rPr lang="ro-RO" altLang="en-US" sz="2200" b="0" dirty="0">
                <a:solidFill>
                  <a:schemeClr val="tx1"/>
                </a:solidFill>
              </a:rPr>
              <a:t> cu </a:t>
            </a:r>
            <a:r>
              <a:rPr lang="en-US" altLang="en-US" sz="2400" b="0" dirty="0">
                <a:solidFill>
                  <a:schemeClr val="tx1"/>
                </a:solidFill>
              </a:rPr>
              <a:t>(</a:t>
            </a:r>
            <a:r>
              <a:rPr lang="en-US" altLang="en-US" sz="2400" i="1" dirty="0">
                <a:solidFill>
                  <a:schemeClr val="tx1"/>
                </a:solidFill>
                <a:latin typeface="New Baskerville" pitchFamily="18" charset="0"/>
              </a:rPr>
              <a:t>v</a:t>
            </a:r>
            <a:r>
              <a:rPr lang="en-US" altLang="en-US" sz="2400" i="1" baseline="-25000" dirty="0">
                <a:solidFill>
                  <a:schemeClr val="tx1"/>
                </a:solidFill>
              </a:rPr>
              <a:t>GS</a:t>
            </a:r>
            <a:r>
              <a:rPr lang="en-US" altLang="en-US" sz="2400" dirty="0">
                <a:solidFill>
                  <a:schemeClr val="tx1"/>
                </a:solidFill>
              </a:rPr>
              <a:t> – </a:t>
            </a:r>
            <a:r>
              <a:rPr lang="en-US" altLang="en-US" sz="2400" i="1" dirty="0">
                <a:solidFill>
                  <a:schemeClr val="tx1"/>
                </a:solidFill>
              </a:rPr>
              <a:t>V</a:t>
            </a:r>
            <a:r>
              <a:rPr lang="en-US" altLang="en-US" sz="2400" i="1" baseline="-25000" dirty="0">
                <a:solidFill>
                  <a:schemeClr val="tx1"/>
                </a:solidFill>
              </a:rPr>
              <a:t>t</a:t>
            </a:r>
            <a:r>
              <a:rPr lang="en-US" altLang="en-US" sz="2400" b="0" dirty="0">
                <a:solidFill>
                  <a:schemeClr val="tx1"/>
                </a:solidFill>
              </a:rPr>
              <a:t>)</a:t>
            </a:r>
            <a:r>
              <a:rPr lang="en-US" altLang="zh-CN" sz="2400" b="0" dirty="0">
                <a:solidFill>
                  <a:schemeClr val="tx1"/>
                </a:solidFill>
              </a:rPr>
              <a:t> </a:t>
            </a:r>
            <a:r>
              <a:rPr lang="ro-RO" altLang="zh-CN" sz="2400" b="0" dirty="0">
                <a:solidFill>
                  <a:schemeClr val="tx1"/>
                </a:solidFill>
              </a:rPr>
              <a:t>și</a:t>
            </a:r>
            <a:r>
              <a:rPr lang="en-US" altLang="zh-CN" sz="2400" b="0" dirty="0">
                <a:solidFill>
                  <a:schemeClr val="tx1"/>
                </a:solidFill>
              </a:rPr>
              <a:t> </a:t>
            </a:r>
            <a:r>
              <a:rPr lang="en-US" altLang="en-US" sz="2400" b="0" dirty="0">
                <a:solidFill>
                  <a:schemeClr val="tx1"/>
                </a:solidFill>
              </a:rPr>
              <a:t> </a:t>
            </a:r>
            <a:r>
              <a:rPr lang="en-US" altLang="en-US" sz="2400" i="1" dirty="0" err="1">
                <a:solidFill>
                  <a:schemeClr val="tx1"/>
                </a:solidFill>
                <a:latin typeface="New Baskerville" pitchFamily="18" charset="0"/>
              </a:rPr>
              <a:t>v</a:t>
            </a:r>
            <a:r>
              <a:rPr lang="en-US" altLang="en-US" sz="2400" i="1" baseline="-25000" dirty="0" err="1">
                <a:solidFill>
                  <a:schemeClr val="tx1"/>
                </a:solidFill>
              </a:rPr>
              <a:t>DS</a:t>
            </a:r>
            <a:r>
              <a:rPr lang="en-US" altLang="en-US" sz="2400" b="0" dirty="0">
                <a:solidFill>
                  <a:schemeClr val="tx1"/>
                </a:solidFill>
              </a:rPr>
              <a:t>. </a:t>
            </a:r>
          </a:p>
        </p:txBody>
      </p:sp>
      <p:grpSp>
        <p:nvGrpSpPr>
          <p:cNvPr id="14344" name="Group 12"/>
          <p:cNvGrpSpPr>
            <a:grpSpLocks/>
          </p:cNvGrpSpPr>
          <p:nvPr/>
        </p:nvGrpSpPr>
        <p:grpSpPr bwMode="auto">
          <a:xfrm>
            <a:off x="4772025" y="2505149"/>
            <a:ext cx="4162425" cy="3398837"/>
            <a:chOff x="3132" y="1891"/>
            <a:chExt cx="2622" cy="2141"/>
          </a:xfrm>
        </p:grpSpPr>
        <p:pic>
          <p:nvPicPr>
            <p:cNvPr id="14345" name="Picture 4" descr="sedr42021_04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 y="1891"/>
              <a:ext cx="2622" cy="2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Rectangle 10"/>
            <p:cNvSpPr>
              <a:spLocks noChangeArrowheads="1"/>
            </p:cNvSpPr>
            <p:nvPr/>
          </p:nvSpPr>
          <p:spPr bwMode="auto">
            <a:xfrm>
              <a:off x="3888" y="2750"/>
              <a:ext cx="27" cy="57"/>
            </a:xfrm>
            <a:prstGeom prst="rect">
              <a:avLst/>
            </a:prstGeom>
            <a:gradFill rotWithShape="1">
              <a:gsLst>
                <a:gs pos="0">
                  <a:srgbClr val="B2B2B2"/>
                </a:gs>
                <a:gs pos="100000">
                  <a:srgbClr val="CFCFC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14347" name="Rectangle 11"/>
            <p:cNvSpPr>
              <a:spLocks noChangeArrowheads="1"/>
            </p:cNvSpPr>
            <p:nvPr/>
          </p:nvSpPr>
          <p:spPr bwMode="auto">
            <a:xfrm flipH="1">
              <a:off x="4733" y="2752"/>
              <a:ext cx="27" cy="57"/>
            </a:xfrm>
            <a:prstGeom prst="rect">
              <a:avLst/>
            </a:prstGeom>
            <a:gradFill rotWithShape="1">
              <a:gsLst>
                <a:gs pos="0">
                  <a:srgbClr val="B2B2B2"/>
                </a:gs>
                <a:gs pos="100000">
                  <a:srgbClr val="CFCFC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03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03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Cont/ Regiunea liniară</a:t>
            </a:r>
          </a:p>
        </p:txBody>
      </p:sp>
      <p:sp>
        <p:nvSpPr>
          <p:cNvPr id="3" name="Content Placeholder 2"/>
          <p:cNvSpPr>
            <a:spLocks noGrp="1"/>
          </p:cNvSpPr>
          <p:nvPr>
            <p:ph idx="1"/>
          </p:nvPr>
        </p:nvSpPr>
        <p:spPr>
          <a:xfrm>
            <a:off x="288925" y="1409700"/>
            <a:ext cx="5043757" cy="4889500"/>
          </a:xfrm>
        </p:spPr>
        <p:txBody>
          <a:bodyPr/>
          <a:lstStyle/>
          <a:p>
            <a:pPr marL="0" indent="0">
              <a:buNone/>
            </a:pPr>
            <a:r>
              <a:rPr lang="ro-RO" sz="2000" dirty="0"/>
              <a:t>Prin canal trece curent datorită tensiunii V</a:t>
            </a:r>
            <a:r>
              <a:rPr lang="ro-RO" sz="2000" baseline="-25000" dirty="0"/>
              <a:t>DS</a:t>
            </a:r>
            <a:r>
              <a:rPr lang="ro-RO" sz="2000" dirty="0"/>
              <a:t>&gt;0. Ne aflăm în regiunea liniară V</a:t>
            </a:r>
            <a:r>
              <a:rPr lang="ro-RO" sz="2000" baseline="-25000" dirty="0"/>
              <a:t>DS</a:t>
            </a:r>
            <a:r>
              <a:rPr lang="ro-RO" sz="2000" dirty="0"/>
              <a:t> &lt; V</a:t>
            </a:r>
            <a:r>
              <a:rPr lang="ro-RO" sz="2000" baseline="-25000" dirty="0"/>
              <a:t>DSsat</a:t>
            </a:r>
            <a:r>
              <a:rPr lang="ro-RO" sz="2000" dirty="0"/>
              <a:t>.</a:t>
            </a:r>
          </a:p>
          <a:p>
            <a:pPr marL="0" indent="0">
              <a:buNone/>
            </a:pPr>
            <a:r>
              <a:rPr lang="ro-RO" sz="2000" dirty="0"/>
              <a:t>Canalul se îngustează deoarece electronii din imediata vecinătate sunt captați de regiunea drenei care are potențial pozitiv</a:t>
            </a:r>
          </a:p>
          <a:p>
            <a:endParaRPr lang="ro-RO" sz="2000" dirty="0"/>
          </a:p>
          <a:p>
            <a:pPr marL="0" indent="0">
              <a:buNone/>
            </a:pPr>
            <a:r>
              <a:rPr lang="ro-RO" sz="2000" dirty="0"/>
              <a:t>I</a:t>
            </a:r>
            <a:r>
              <a:rPr lang="ro-RO" sz="2000" baseline="-25000" dirty="0"/>
              <a:t>D</a:t>
            </a:r>
            <a:r>
              <a:rPr lang="ro-RO" sz="2000" dirty="0"/>
              <a:t> = </a:t>
            </a:r>
            <a:r>
              <a:rPr lang="el-GR" sz="2000" dirty="0"/>
              <a:t>β</a:t>
            </a:r>
            <a:r>
              <a:rPr lang="ro-RO" sz="2000" dirty="0"/>
              <a:t> </a:t>
            </a:r>
            <a:r>
              <a:rPr lang="el-GR" sz="2000" dirty="0"/>
              <a:t>[</a:t>
            </a:r>
            <a:r>
              <a:rPr lang="ro-RO" sz="2000" dirty="0"/>
              <a:t>2(V</a:t>
            </a:r>
            <a:r>
              <a:rPr lang="ro-RO" sz="2000" baseline="-25000" dirty="0"/>
              <a:t>GS</a:t>
            </a:r>
            <a:r>
              <a:rPr lang="ro-RO" sz="2000" dirty="0"/>
              <a:t> – V</a:t>
            </a:r>
            <a:r>
              <a:rPr lang="ro-RO" sz="2000" baseline="-25000" dirty="0"/>
              <a:t>P(th)</a:t>
            </a:r>
            <a:r>
              <a:rPr lang="ro-RO" sz="2000" dirty="0"/>
              <a:t>) V</a:t>
            </a:r>
            <a:r>
              <a:rPr lang="ro-RO" sz="2000" baseline="-25000" dirty="0"/>
              <a:t>DS</a:t>
            </a:r>
            <a:r>
              <a:rPr lang="ro-RO" sz="2000" dirty="0"/>
              <a:t> – V</a:t>
            </a:r>
            <a:r>
              <a:rPr lang="ro-RO" sz="2000" baseline="30000" dirty="0"/>
              <a:t>2</a:t>
            </a:r>
            <a:r>
              <a:rPr lang="ro-RO" sz="2000" baseline="-25000" dirty="0"/>
              <a:t>DS</a:t>
            </a:r>
            <a:r>
              <a:rPr lang="el-GR" sz="2000" dirty="0"/>
              <a:t>]</a:t>
            </a:r>
            <a:endParaRPr lang="ro-RO" sz="2000" dirty="0"/>
          </a:p>
          <a:p>
            <a:pPr marL="0" indent="0">
              <a:buNone/>
            </a:pPr>
            <a:r>
              <a:rPr lang="ro-RO" sz="2000" dirty="0"/>
              <a:t>I</a:t>
            </a:r>
            <a:r>
              <a:rPr lang="ro-RO" sz="2000" baseline="-25000" dirty="0"/>
              <a:t>D</a:t>
            </a:r>
            <a:r>
              <a:rPr lang="ro-RO" sz="2000" dirty="0"/>
              <a:t> = (K/2)(W/L) </a:t>
            </a:r>
            <a:r>
              <a:rPr lang="el-GR" sz="2000" dirty="0"/>
              <a:t>[</a:t>
            </a:r>
            <a:r>
              <a:rPr lang="ro-RO" sz="2000" dirty="0"/>
              <a:t>2(V</a:t>
            </a:r>
            <a:r>
              <a:rPr lang="ro-RO" sz="2000" baseline="-25000" dirty="0"/>
              <a:t>GS</a:t>
            </a:r>
            <a:r>
              <a:rPr lang="ro-RO" sz="2000" dirty="0"/>
              <a:t> – V</a:t>
            </a:r>
            <a:r>
              <a:rPr lang="ro-RO" sz="2000" baseline="-25000" dirty="0"/>
              <a:t>P(th)</a:t>
            </a:r>
            <a:r>
              <a:rPr lang="ro-RO" sz="2000" dirty="0"/>
              <a:t>) V</a:t>
            </a:r>
            <a:r>
              <a:rPr lang="ro-RO" sz="2000" baseline="-25000" dirty="0"/>
              <a:t>DS</a:t>
            </a:r>
            <a:r>
              <a:rPr lang="ro-RO" sz="2000" dirty="0"/>
              <a:t> – V</a:t>
            </a:r>
            <a:r>
              <a:rPr lang="ro-RO" sz="2000" baseline="30000" dirty="0"/>
              <a:t>2</a:t>
            </a:r>
            <a:r>
              <a:rPr lang="ro-RO" sz="2000" baseline="-25000" dirty="0"/>
              <a:t>DS</a:t>
            </a:r>
            <a:r>
              <a:rPr lang="el-GR" sz="2000" dirty="0"/>
              <a:t>]</a:t>
            </a:r>
            <a:endParaRPr lang="ro-RO" sz="2000" dirty="0"/>
          </a:p>
          <a:p>
            <a:endParaRPr lang="ro-RO" sz="2000" dirty="0"/>
          </a:p>
          <a:p>
            <a:r>
              <a:rPr lang="ro-RO" sz="2000" dirty="0"/>
              <a:t>V</a:t>
            </a:r>
            <a:r>
              <a:rPr lang="ro-RO" sz="2000" baseline="-25000" dirty="0"/>
              <a:t>GS</a:t>
            </a:r>
            <a:r>
              <a:rPr lang="ro-RO" sz="2000" dirty="0"/>
              <a:t> &gt; V</a:t>
            </a:r>
            <a:r>
              <a:rPr lang="ro-RO" sz="2000" baseline="-25000" dirty="0"/>
              <a:t>P</a:t>
            </a:r>
          </a:p>
          <a:p>
            <a:r>
              <a:rPr lang="ro-RO" sz="2000" dirty="0"/>
              <a:t>0 &lt; V</a:t>
            </a:r>
            <a:r>
              <a:rPr lang="ro-RO" sz="2000" baseline="-25000" dirty="0"/>
              <a:t>DS</a:t>
            </a:r>
            <a:r>
              <a:rPr lang="ro-RO" sz="2000" dirty="0"/>
              <a:t> &lt; V</a:t>
            </a:r>
            <a:r>
              <a:rPr lang="ro-RO" sz="2000" baseline="-25000" dirty="0"/>
              <a:t>DSsat</a:t>
            </a:r>
          </a:p>
          <a:p>
            <a:r>
              <a:rPr lang="ro-RO" sz="2000" dirty="0"/>
              <a:t>I</a:t>
            </a:r>
            <a:r>
              <a:rPr lang="ro-RO" sz="2000" baseline="-25000" dirty="0"/>
              <a:t>D</a:t>
            </a:r>
            <a:r>
              <a:rPr lang="ro-RO" sz="2000" dirty="0"/>
              <a:t> &gt; 0</a:t>
            </a:r>
          </a:p>
          <a:p>
            <a:endParaRPr lang="ro-RO" sz="2000" dirty="0"/>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35</a:t>
            </a:fld>
            <a:endParaRPr lang="en-US" altLang="zh-CN"/>
          </a:p>
        </p:txBody>
      </p:sp>
      <p:pic>
        <p:nvPicPr>
          <p:cNvPr id="7" name="Picture 6"/>
          <p:cNvPicPr>
            <a:picLocks noChangeAspect="1"/>
          </p:cNvPicPr>
          <p:nvPr/>
        </p:nvPicPr>
        <p:blipFill>
          <a:blip r:embed="rId2"/>
          <a:stretch>
            <a:fillRect/>
          </a:stretch>
        </p:blipFill>
        <p:spPr>
          <a:xfrm>
            <a:off x="5782962" y="4190373"/>
            <a:ext cx="2125589" cy="2356367"/>
          </a:xfrm>
          <a:prstGeom prst="rect">
            <a:avLst/>
          </a:prstGeom>
        </p:spPr>
      </p:pic>
      <p:pic>
        <p:nvPicPr>
          <p:cNvPr id="8" name="Picture 4" descr="sedr42021_04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682" y="1219200"/>
            <a:ext cx="3811318" cy="284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5177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C15153EE-DDAF-4435-844B-855C90220064}" type="slidenum">
              <a:rPr lang="zh-CN" altLang="en-US" sz="1200" b="0" smtClean="0">
                <a:solidFill>
                  <a:schemeClr val="tx1"/>
                </a:solidFill>
                <a:latin typeface="Arial Black" panose="020B0A04020102020204" pitchFamily="34" charset="0"/>
              </a:rPr>
              <a:pPr>
                <a:spcBef>
                  <a:spcPct val="0"/>
                </a:spcBef>
                <a:buClrTx/>
                <a:buSzTx/>
                <a:buFontTx/>
                <a:buNone/>
              </a:pPr>
              <a:t>36</a:t>
            </a:fld>
            <a:endParaRPr lang="en-US" altLang="zh-CN" sz="1200" b="0">
              <a:solidFill>
                <a:schemeClr val="tx1"/>
              </a:solidFill>
              <a:latin typeface="Arial Black" panose="020B0A04020102020204" pitchFamily="34" charset="0"/>
            </a:endParaRPr>
          </a:p>
        </p:txBody>
      </p:sp>
      <p:sp>
        <p:nvSpPr>
          <p:cNvPr id="16389" name="Text Box 5"/>
          <p:cNvSpPr txBox="1">
            <a:spLocks noChangeArrowheads="1"/>
          </p:cNvSpPr>
          <p:nvPr/>
        </p:nvSpPr>
        <p:spPr bwMode="auto">
          <a:xfrm>
            <a:off x="288925" y="1346200"/>
            <a:ext cx="81534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25000"/>
              </a:spcBef>
              <a:buClrTx/>
              <a:buSzTx/>
              <a:buFont typeface="Wingdings" panose="05000000000000000000" pitchFamily="2" charset="2"/>
              <a:buChar char="Ø"/>
            </a:pPr>
            <a:r>
              <a:rPr lang="ro-RO" altLang="en-US" sz="2200" dirty="0">
                <a:solidFill>
                  <a:srgbClr val="000099"/>
                </a:solidFill>
              </a:rPr>
              <a:t>Canalul indus devine trapezoidal</a:t>
            </a:r>
            <a:r>
              <a:rPr lang="en-US" altLang="en-US" sz="2200" dirty="0">
                <a:solidFill>
                  <a:srgbClr val="000099"/>
                </a:solidFill>
              </a:rPr>
              <a:t>.</a:t>
            </a:r>
          </a:p>
          <a:p>
            <a:pPr>
              <a:spcBef>
                <a:spcPct val="25000"/>
              </a:spcBef>
              <a:buClrTx/>
              <a:buSzTx/>
              <a:buFont typeface="Wingdings" panose="05000000000000000000" pitchFamily="2" charset="2"/>
              <a:buChar char="Ø"/>
            </a:pPr>
            <a:r>
              <a:rPr lang="ro-RO" altLang="en-US" sz="2200" dirty="0">
                <a:solidFill>
                  <a:srgbClr val="000099"/>
                </a:solidFill>
              </a:rPr>
              <a:t>Rezistența canalului crește cu creșterea</a:t>
            </a:r>
            <a:r>
              <a:rPr lang="en-US" altLang="en-US" sz="2200" dirty="0">
                <a:solidFill>
                  <a:srgbClr val="000099"/>
                </a:solidFill>
              </a:rPr>
              <a:t> </a:t>
            </a:r>
            <a:r>
              <a:rPr lang="en-US" altLang="en-US" sz="2200" i="1" dirty="0" err="1">
                <a:solidFill>
                  <a:srgbClr val="000099"/>
                </a:solidFill>
                <a:latin typeface="New Baskerville" pitchFamily="18" charset="0"/>
              </a:rPr>
              <a:t>v</a:t>
            </a:r>
            <a:r>
              <a:rPr lang="en-US" altLang="en-US" sz="2200" i="1" baseline="-25000" dirty="0" err="1">
                <a:solidFill>
                  <a:srgbClr val="000099"/>
                </a:solidFill>
              </a:rPr>
              <a:t>DS</a:t>
            </a:r>
            <a:r>
              <a:rPr lang="en-US" altLang="en-US" sz="2200" dirty="0">
                <a:solidFill>
                  <a:srgbClr val="000099"/>
                </a:solidFill>
              </a:rPr>
              <a:t> . </a:t>
            </a:r>
          </a:p>
          <a:p>
            <a:pPr>
              <a:spcBef>
                <a:spcPct val="25000"/>
              </a:spcBef>
              <a:buClrTx/>
              <a:buSzTx/>
              <a:buFont typeface="Wingdings" panose="05000000000000000000" pitchFamily="2" charset="2"/>
              <a:buChar char="Ø"/>
            </a:pPr>
            <a:r>
              <a:rPr lang="ro-RO" altLang="en-US" sz="2200" dirty="0">
                <a:solidFill>
                  <a:srgbClr val="000099"/>
                </a:solidFill>
              </a:rPr>
              <a:t>Curentul </a:t>
            </a:r>
            <a:r>
              <a:rPr lang="ro-RO" altLang="en-US" sz="2200" dirty="0" err="1">
                <a:solidFill>
                  <a:srgbClr val="000099"/>
                </a:solidFill>
              </a:rPr>
              <a:t>drenei</a:t>
            </a:r>
            <a:r>
              <a:rPr lang="ro-RO" altLang="en-US" sz="2200" dirty="0">
                <a:solidFill>
                  <a:srgbClr val="000099"/>
                </a:solidFill>
              </a:rPr>
              <a:t> este controlat de ambele potențiale </a:t>
            </a:r>
            <a:endParaRPr lang="en-US" altLang="en-US" sz="2200" dirty="0">
              <a:solidFill>
                <a:srgbClr val="000099"/>
              </a:solidFill>
            </a:endParaRPr>
          </a:p>
        </p:txBody>
      </p:sp>
      <p:sp>
        <p:nvSpPr>
          <p:cNvPr id="16390" name="Rectangle 6"/>
          <p:cNvSpPr>
            <a:spLocks noGrp="1" noChangeArrowheads="1"/>
          </p:cNvSpPr>
          <p:nvPr>
            <p:ph type="title"/>
          </p:nvPr>
        </p:nvSpPr>
        <p:spPr/>
        <p:txBody>
          <a:bodyPr/>
          <a:lstStyle/>
          <a:p>
            <a:pPr eaLnBrk="1" hangingPunct="1"/>
            <a:r>
              <a:rPr lang="en-US" altLang="en-US" sz="3400" dirty="0">
                <a:solidFill>
                  <a:schemeClr val="bg1"/>
                </a:solidFill>
              </a:rPr>
              <a:t>Opera</a:t>
            </a:r>
            <a:r>
              <a:rPr lang="ro-RO" altLang="en-US" sz="3400" dirty="0">
                <a:solidFill>
                  <a:schemeClr val="bg1"/>
                </a:solidFill>
              </a:rPr>
              <a:t>rea în caz de creștere a </a:t>
            </a:r>
            <a:r>
              <a:rPr lang="en-US" altLang="en-US" sz="3800" i="1" dirty="0" err="1">
                <a:solidFill>
                  <a:schemeClr val="bg1"/>
                </a:solidFill>
              </a:rPr>
              <a:t>v</a:t>
            </a:r>
            <a:r>
              <a:rPr lang="en-US" altLang="en-US" sz="3400" i="1" baseline="-25000" dirty="0" err="1">
                <a:solidFill>
                  <a:schemeClr val="bg1"/>
                </a:solidFill>
              </a:rPr>
              <a:t>DS</a:t>
            </a:r>
            <a:r>
              <a:rPr lang="en-US" altLang="en-US" sz="3400" i="1" dirty="0">
                <a:solidFill>
                  <a:schemeClr val="bg1"/>
                </a:solidFill>
              </a:rPr>
              <a:t>  </a:t>
            </a:r>
            <a:endParaRPr lang="zh-CN" altLang="en-US" sz="3400" dirty="0">
              <a:solidFill>
                <a:schemeClr val="bg1"/>
              </a:solidFill>
            </a:endParaRPr>
          </a:p>
        </p:txBody>
      </p:sp>
      <p:grpSp>
        <p:nvGrpSpPr>
          <p:cNvPr id="16391" name="Group 14"/>
          <p:cNvGrpSpPr>
            <a:grpSpLocks/>
          </p:cNvGrpSpPr>
          <p:nvPr/>
        </p:nvGrpSpPr>
        <p:grpSpPr bwMode="auto">
          <a:xfrm>
            <a:off x="1953418" y="3118545"/>
            <a:ext cx="4824413" cy="3514725"/>
            <a:chOff x="1114" y="1848"/>
            <a:chExt cx="2959" cy="2070"/>
          </a:xfrm>
        </p:grpSpPr>
        <p:grpSp>
          <p:nvGrpSpPr>
            <p:cNvPr id="16393" name="Group 11"/>
            <p:cNvGrpSpPr>
              <a:grpSpLocks/>
            </p:cNvGrpSpPr>
            <p:nvPr/>
          </p:nvGrpSpPr>
          <p:grpSpPr bwMode="auto">
            <a:xfrm>
              <a:off x="1114" y="1848"/>
              <a:ext cx="2959" cy="2070"/>
              <a:chOff x="1114" y="1848"/>
              <a:chExt cx="2959" cy="2070"/>
            </a:xfrm>
          </p:grpSpPr>
          <p:grpSp>
            <p:nvGrpSpPr>
              <p:cNvPr id="16396" name="Group 8"/>
              <p:cNvGrpSpPr>
                <a:grpSpLocks/>
              </p:cNvGrpSpPr>
              <p:nvPr/>
            </p:nvGrpSpPr>
            <p:grpSpPr bwMode="auto">
              <a:xfrm>
                <a:off x="1114" y="1848"/>
                <a:ext cx="2959" cy="2070"/>
                <a:chOff x="1349" y="1848"/>
                <a:chExt cx="2704" cy="1857"/>
              </a:xfrm>
            </p:grpSpPr>
            <p:pic>
              <p:nvPicPr>
                <p:cNvPr id="16399" name="Picture 4" descr="sedr42021_0405"/>
                <p:cNvPicPr>
                  <a:picLocks noChangeAspect="1" noChangeArrowheads="1"/>
                </p:cNvPicPr>
                <p:nvPr/>
              </p:nvPicPr>
              <p:blipFill>
                <a:blip r:embed="rId2">
                  <a:extLst>
                    <a:ext uri="{28A0092B-C50C-407E-A947-70E740481C1C}">
                      <a14:useLocalDpi xmlns:a14="http://schemas.microsoft.com/office/drawing/2010/main" val="0"/>
                    </a:ext>
                  </a:extLst>
                </a:blip>
                <a:srcRect b="22717"/>
                <a:stretch>
                  <a:fillRect/>
                </a:stretch>
              </p:blipFill>
              <p:spPr bwMode="auto">
                <a:xfrm>
                  <a:off x="1349" y="1848"/>
                  <a:ext cx="2699" cy="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7" descr="sedr42021_0405"/>
                <p:cNvPicPr>
                  <a:picLocks noChangeAspect="1" noChangeArrowheads="1"/>
                </p:cNvPicPr>
                <p:nvPr/>
              </p:nvPicPr>
              <p:blipFill>
                <a:blip r:embed="rId2">
                  <a:extLst>
                    <a:ext uri="{28A0092B-C50C-407E-A947-70E740481C1C}">
                      <a14:useLocalDpi xmlns:a14="http://schemas.microsoft.com/office/drawing/2010/main" val="0"/>
                    </a:ext>
                  </a:extLst>
                </a:blip>
                <a:srcRect t="91458"/>
                <a:stretch>
                  <a:fillRect/>
                </a:stretch>
              </p:blipFill>
              <p:spPr bwMode="auto">
                <a:xfrm>
                  <a:off x="1354" y="3517"/>
                  <a:ext cx="2699"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7" name="Oval 9"/>
              <p:cNvSpPr>
                <a:spLocks noChangeArrowheads="1"/>
              </p:cNvSpPr>
              <p:nvPr/>
            </p:nvSpPr>
            <p:spPr bwMode="auto">
              <a:xfrm>
                <a:off x="2572" y="3748"/>
                <a:ext cx="45" cy="45"/>
              </a:xfrm>
              <a:prstGeom prst="ellipse">
                <a:avLst/>
              </a:prstGeom>
              <a:solidFill>
                <a:schemeClr val="bg1"/>
              </a:solidFill>
              <a:ln w="9525">
                <a:solidFill>
                  <a:schemeClr val="tx1"/>
                </a:solidFill>
                <a:round/>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16398" name="Text Box 10"/>
              <p:cNvSpPr txBox="1">
                <a:spLocks noChangeArrowheads="1"/>
              </p:cNvSpPr>
              <p:nvPr/>
            </p:nvSpPr>
            <p:spPr bwMode="auto">
              <a:xfrm>
                <a:off x="2605" y="3666"/>
                <a:ext cx="34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r>
                  <a:rPr lang="en-US" altLang="zh-CN" sz="1400">
                    <a:solidFill>
                      <a:schemeClr val="tx1"/>
                    </a:solidFill>
                  </a:rPr>
                  <a:t>B</a:t>
                </a:r>
              </a:p>
            </p:txBody>
          </p:sp>
        </p:grpSp>
        <p:sp>
          <p:nvSpPr>
            <p:cNvPr id="16394" name="Rectangle 12"/>
            <p:cNvSpPr>
              <a:spLocks noChangeArrowheads="1"/>
            </p:cNvSpPr>
            <p:nvPr/>
          </p:nvSpPr>
          <p:spPr bwMode="auto">
            <a:xfrm>
              <a:off x="2048" y="2840"/>
              <a:ext cx="43" cy="163"/>
            </a:xfrm>
            <a:prstGeom prst="rect">
              <a:avLst/>
            </a:prstGeom>
            <a:gradFill rotWithShape="1">
              <a:gsLst>
                <a:gs pos="0">
                  <a:srgbClr val="B2B2B2"/>
                </a:gs>
                <a:gs pos="100000">
                  <a:srgbClr val="CFCFC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16395" name="Rectangle 13"/>
            <p:cNvSpPr>
              <a:spLocks noChangeArrowheads="1"/>
            </p:cNvSpPr>
            <p:nvPr/>
          </p:nvSpPr>
          <p:spPr bwMode="auto">
            <a:xfrm flipH="1">
              <a:off x="3097" y="2842"/>
              <a:ext cx="31" cy="61"/>
            </a:xfrm>
            <a:prstGeom prst="rect">
              <a:avLst/>
            </a:prstGeom>
            <a:gradFill rotWithShape="1">
              <a:gsLst>
                <a:gs pos="0">
                  <a:srgbClr val="B2B2B2"/>
                </a:gs>
                <a:gs pos="100000">
                  <a:srgbClr val="CFCFC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grpSp>
      <p:sp>
        <p:nvSpPr>
          <p:cNvPr id="16392" name="Oval 15"/>
          <p:cNvSpPr>
            <a:spLocks noChangeArrowheads="1"/>
          </p:cNvSpPr>
          <p:nvPr/>
        </p:nvSpPr>
        <p:spPr bwMode="auto">
          <a:xfrm>
            <a:off x="4914900" y="4533900"/>
            <a:ext cx="88900" cy="8890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Tree>
    <p:extLst>
      <p:ext uri="{BB962C8B-B14F-4D97-AF65-F5344CB8AC3E}">
        <p14:creationId xmlns:p14="http://schemas.microsoft.com/office/powerpoint/2010/main" val="2506861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Cont.</a:t>
            </a:r>
          </a:p>
        </p:txBody>
      </p:sp>
      <p:sp>
        <p:nvSpPr>
          <p:cNvPr id="3" name="Content Placeholder 2"/>
          <p:cNvSpPr>
            <a:spLocks noGrp="1"/>
          </p:cNvSpPr>
          <p:nvPr>
            <p:ph idx="1"/>
          </p:nvPr>
        </p:nvSpPr>
        <p:spPr>
          <a:xfrm>
            <a:off x="3009501" y="1409700"/>
            <a:ext cx="5966224" cy="4889500"/>
          </a:xfrm>
        </p:spPr>
        <p:txBody>
          <a:bodyPr/>
          <a:lstStyle/>
          <a:p>
            <a:pPr marL="0" indent="0">
              <a:buNone/>
            </a:pPr>
            <a:r>
              <a:rPr lang="ro-RO" sz="2000" dirty="0"/>
              <a:t>Tensiunea V</a:t>
            </a:r>
            <a:r>
              <a:rPr lang="ro-RO" sz="2000" baseline="-25000" dirty="0"/>
              <a:t>DS</a:t>
            </a:r>
            <a:r>
              <a:rPr lang="ro-RO" sz="2000" dirty="0"/>
              <a:t> a trecut de valoarea V</a:t>
            </a:r>
            <a:r>
              <a:rPr lang="ro-RO" sz="2000" baseline="-25000" dirty="0"/>
              <a:t>DSsat</a:t>
            </a:r>
            <a:r>
              <a:rPr lang="ro-RO" sz="2000" dirty="0"/>
              <a:t>. Electronii din imediata vecinătate a regiunii drenei sunt captați in regiunea de drenă puternic pozitivată. Canalul devine strangulat lângă drenă. Suntem în </a:t>
            </a:r>
            <a:r>
              <a:rPr lang="ro-RO" sz="2000" i="1" dirty="0"/>
              <a:t>regiunea de strangulare</a:t>
            </a:r>
            <a:r>
              <a:rPr lang="ro-RO" sz="2000" dirty="0"/>
              <a:t> sau </a:t>
            </a:r>
            <a:r>
              <a:rPr lang="ro-RO" sz="2000" i="1" dirty="0"/>
              <a:t>de saturație </a:t>
            </a:r>
            <a:r>
              <a:rPr lang="ro-RO" sz="2000" dirty="0"/>
              <a:t>sau </a:t>
            </a:r>
            <a:r>
              <a:rPr lang="ro-RO" sz="2000" i="1" dirty="0"/>
              <a:t>regiunea activă</a:t>
            </a:r>
            <a:r>
              <a:rPr lang="ro-RO" sz="2000" dirty="0"/>
              <a:t>. </a:t>
            </a:r>
          </a:p>
          <a:p>
            <a:pPr marL="0" indent="0">
              <a:buNone/>
            </a:pPr>
            <a:r>
              <a:rPr lang="ro-RO" sz="2000" dirty="0"/>
              <a:t>I</a:t>
            </a:r>
            <a:r>
              <a:rPr lang="ro-RO" sz="2000" baseline="-25000" dirty="0"/>
              <a:t>D</a:t>
            </a:r>
            <a:r>
              <a:rPr lang="ro-RO" sz="2000" dirty="0"/>
              <a:t> practic nu mai depinde de tensiunea drenă – sursă V</a:t>
            </a:r>
            <a:r>
              <a:rPr lang="ro-RO" sz="2000" baseline="-25000" dirty="0"/>
              <a:t>DS</a:t>
            </a:r>
            <a:r>
              <a:rPr lang="ro-RO" sz="2000" dirty="0"/>
              <a:t> &gt;V</a:t>
            </a:r>
            <a:r>
              <a:rPr lang="ro-RO" sz="2000" baseline="-25000" dirty="0"/>
              <a:t>DSsat</a:t>
            </a:r>
            <a:r>
              <a:rPr lang="ro-RO" sz="2000" dirty="0"/>
              <a:t>.</a:t>
            </a:r>
          </a:p>
          <a:p>
            <a:pPr marL="0" indent="0">
              <a:buNone/>
            </a:pPr>
            <a:r>
              <a:rPr lang="ro-RO" sz="2000" dirty="0"/>
              <a:t>I</a:t>
            </a:r>
            <a:r>
              <a:rPr lang="ro-RO" sz="2000" baseline="-25000" dirty="0"/>
              <a:t>D </a:t>
            </a:r>
            <a:r>
              <a:rPr lang="ro-RO" sz="2000" dirty="0"/>
              <a:t>= </a:t>
            </a:r>
            <a:r>
              <a:rPr lang="el-GR" sz="2000" dirty="0"/>
              <a:t>β</a:t>
            </a:r>
            <a:r>
              <a:rPr lang="ro-RO" sz="2000" dirty="0"/>
              <a:t>(V</a:t>
            </a:r>
            <a:r>
              <a:rPr lang="ro-RO" sz="2000" baseline="-25000" dirty="0"/>
              <a:t>GS</a:t>
            </a:r>
            <a:r>
              <a:rPr lang="ro-RO" sz="2000" dirty="0"/>
              <a:t> – V</a:t>
            </a:r>
            <a:r>
              <a:rPr lang="ro-RO" sz="2000" baseline="-25000" dirty="0"/>
              <a:t>P</a:t>
            </a:r>
            <a:r>
              <a:rPr lang="ro-RO" sz="2000" dirty="0"/>
              <a:t>)</a:t>
            </a:r>
            <a:r>
              <a:rPr lang="ro-RO" sz="2000" baseline="30000" dirty="0"/>
              <a:t>2</a:t>
            </a:r>
            <a:r>
              <a:rPr lang="ro-RO" sz="2000" dirty="0"/>
              <a:t>(1+ V</a:t>
            </a:r>
            <a:r>
              <a:rPr lang="ro-RO" sz="2000" baseline="-25000" dirty="0"/>
              <a:t>DS</a:t>
            </a:r>
            <a:r>
              <a:rPr lang="ro-RO" sz="2000" dirty="0"/>
              <a:t>/V</a:t>
            </a:r>
            <a:r>
              <a:rPr lang="ro-RO" sz="2000" baseline="-25000" dirty="0"/>
              <a:t>A</a:t>
            </a:r>
            <a:r>
              <a:rPr lang="ro-RO" sz="2000" dirty="0"/>
              <a:t>) ≈ </a:t>
            </a:r>
            <a:r>
              <a:rPr lang="el-GR" sz="2000" dirty="0"/>
              <a:t>β</a:t>
            </a:r>
            <a:r>
              <a:rPr lang="ro-RO" sz="2000" dirty="0"/>
              <a:t>(V</a:t>
            </a:r>
            <a:r>
              <a:rPr lang="ro-RO" sz="2000" baseline="-25000" dirty="0"/>
              <a:t>GS</a:t>
            </a:r>
            <a:r>
              <a:rPr lang="ro-RO" sz="2000" dirty="0"/>
              <a:t>-V</a:t>
            </a:r>
            <a:r>
              <a:rPr lang="ro-RO" sz="2000" baseline="-25000" dirty="0"/>
              <a:t>P</a:t>
            </a:r>
            <a:r>
              <a:rPr lang="ro-RO" sz="2000" dirty="0"/>
              <a:t>)</a:t>
            </a:r>
            <a:r>
              <a:rPr lang="ro-RO" sz="2000" baseline="30000" dirty="0"/>
              <a:t>2</a:t>
            </a:r>
            <a:endParaRPr lang="ro-RO" sz="2000" dirty="0"/>
          </a:p>
          <a:p>
            <a:pPr marL="0" indent="0">
              <a:buNone/>
            </a:pPr>
            <a:endParaRPr lang="ro-RO" sz="2000" baseline="30000" dirty="0"/>
          </a:p>
          <a:p>
            <a:pPr marL="0" indent="0">
              <a:buNone/>
            </a:pPr>
            <a:r>
              <a:rPr lang="ro-RO" sz="2000" b="0" dirty="0"/>
              <a:t>sau</a:t>
            </a:r>
            <a:r>
              <a:rPr lang="ro-RO" sz="2000" dirty="0"/>
              <a:t> I</a:t>
            </a:r>
            <a:r>
              <a:rPr lang="ro-RO" sz="2000" baseline="-25000" dirty="0"/>
              <a:t>D</a:t>
            </a:r>
            <a:r>
              <a:rPr lang="ro-RO" sz="2000" dirty="0"/>
              <a:t> ≈ (K/2)(W/L)(V</a:t>
            </a:r>
            <a:r>
              <a:rPr lang="ro-RO" sz="2000" baseline="-25000" dirty="0"/>
              <a:t>GS</a:t>
            </a:r>
            <a:r>
              <a:rPr lang="ro-RO" sz="2000" dirty="0"/>
              <a:t> – V</a:t>
            </a:r>
            <a:r>
              <a:rPr lang="ro-RO" sz="2000" baseline="-25000" dirty="0"/>
              <a:t>P</a:t>
            </a:r>
            <a:r>
              <a:rPr lang="ro-RO" sz="2000" dirty="0"/>
              <a:t>)</a:t>
            </a:r>
            <a:r>
              <a:rPr lang="ro-RO" sz="2000" baseline="30000" dirty="0"/>
              <a:t>2</a:t>
            </a:r>
          </a:p>
          <a:p>
            <a:pPr marL="0" indent="0">
              <a:buNone/>
            </a:pPr>
            <a:endParaRPr lang="ro-RO" sz="2000" baseline="30000" dirty="0"/>
          </a:p>
          <a:p>
            <a:pPr marL="0" indent="0">
              <a:buNone/>
            </a:pPr>
            <a:r>
              <a:rPr lang="ro-RO" sz="2000" dirty="0"/>
              <a:t>V</a:t>
            </a:r>
            <a:r>
              <a:rPr lang="ro-RO" sz="2000" baseline="-25000" dirty="0"/>
              <a:t>GS</a:t>
            </a:r>
            <a:r>
              <a:rPr lang="ro-RO" sz="2000" dirty="0"/>
              <a:t> &gt; V</a:t>
            </a:r>
            <a:r>
              <a:rPr lang="ro-RO" sz="2000" baseline="-25000" dirty="0"/>
              <a:t>P</a:t>
            </a:r>
          </a:p>
          <a:p>
            <a:pPr marL="0" indent="0">
              <a:buNone/>
            </a:pPr>
            <a:r>
              <a:rPr lang="ro-RO" sz="2000" dirty="0"/>
              <a:t>V</a:t>
            </a:r>
            <a:r>
              <a:rPr lang="ro-RO" sz="2000" baseline="-25000" dirty="0"/>
              <a:t>DS</a:t>
            </a:r>
            <a:r>
              <a:rPr lang="ro-RO" sz="2000" dirty="0"/>
              <a:t> &gt; V</a:t>
            </a:r>
            <a:r>
              <a:rPr lang="ro-RO" sz="2000" baseline="-25000" dirty="0"/>
              <a:t>DSsat</a:t>
            </a:r>
          </a:p>
          <a:p>
            <a:pPr marL="0" indent="0">
              <a:buNone/>
            </a:pPr>
            <a:r>
              <a:rPr lang="ro-RO" sz="2000" dirty="0"/>
              <a:t>I</a:t>
            </a:r>
            <a:r>
              <a:rPr lang="ro-RO" sz="2000" baseline="-25000" dirty="0"/>
              <a:t>D</a:t>
            </a:r>
            <a:r>
              <a:rPr lang="ro-RO" sz="2000" dirty="0"/>
              <a:t> &gt; 0</a:t>
            </a: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37</a:t>
            </a:fld>
            <a:endParaRPr lang="en-US" altLang="zh-CN"/>
          </a:p>
        </p:txBody>
      </p:sp>
      <p:pic>
        <p:nvPicPr>
          <p:cNvPr id="7" name="Picture 6"/>
          <p:cNvPicPr>
            <a:picLocks noChangeAspect="1"/>
          </p:cNvPicPr>
          <p:nvPr/>
        </p:nvPicPr>
        <p:blipFill>
          <a:blip r:embed="rId2"/>
          <a:stretch>
            <a:fillRect/>
          </a:stretch>
        </p:blipFill>
        <p:spPr>
          <a:xfrm>
            <a:off x="288925" y="1409700"/>
            <a:ext cx="2720576" cy="3048264"/>
          </a:xfrm>
          <a:prstGeom prst="rect">
            <a:avLst/>
          </a:prstGeom>
        </p:spPr>
      </p:pic>
    </p:spTree>
    <p:extLst>
      <p:ext uri="{BB962C8B-B14F-4D97-AF65-F5344CB8AC3E}">
        <p14:creationId xmlns:p14="http://schemas.microsoft.com/office/powerpoint/2010/main" val="1960179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0C8B7C71-14A4-47A8-AF88-1360E42032E6}" type="slidenum">
              <a:rPr lang="zh-CN" altLang="en-US" sz="1200" b="0" smtClean="0">
                <a:solidFill>
                  <a:schemeClr val="tx1"/>
                </a:solidFill>
                <a:latin typeface="Arial Black" panose="020B0A04020102020204" pitchFamily="34" charset="0"/>
              </a:rPr>
              <a:pPr>
                <a:spcBef>
                  <a:spcPct val="0"/>
                </a:spcBef>
                <a:buClrTx/>
                <a:buSzTx/>
                <a:buFontTx/>
                <a:buNone/>
              </a:pPr>
              <a:t>38</a:t>
            </a:fld>
            <a:endParaRPr lang="en-US" altLang="zh-CN" sz="1200" b="0">
              <a:solidFill>
                <a:schemeClr val="tx1"/>
              </a:solidFill>
              <a:latin typeface="Arial Black" panose="020B0A04020102020204" pitchFamily="34" charset="0"/>
            </a:endParaRPr>
          </a:p>
        </p:txBody>
      </p:sp>
      <p:sp>
        <p:nvSpPr>
          <p:cNvPr id="17413" name="Rectangle 2"/>
          <p:cNvSpPr>
            <a:spLocks noGrp="1" noChangeArrowheads="1"/>
          </p:cNvSpPr>
          <p:nvPr>
            <p:ph type="body" idx="1"/>
          </p:nvPr>
        </p:nvSpPr>
        <p:spPr>
          <a:xfrm>
            <a:off x="288925" y="1339850"/>
            <a:ext cx="8394700" cy="4470400"/>
          </a:xfrm>
        </p:spPr>
        <p:txBody>
          <a:bodyPr/>
          <a:lstStyle/>
          <a:p>
            <a:pPr eaLnBrk="1" hangingPunct="1"/>
            <a:r>
              <a:rPr lang="ro-RO" altLang="zh-CN" sz="2800" dirty="0"/>
              <a:t>Când </a:t>
            </a:r>
            <a:r>
              <a:rPr lang="en-US" altLang="zh-CN" sz="2800" i="1" dirty="0"/>
              <a:t>V</a:t>
            </a:r>
            <a:r>
              <a:rPr lang="en-US" altLang="zh-CN" sz="2800" i="1" baseline="-25000" dirty="0"/>
              <a:t>GD</a:t>
            </a:r>
            <a:r>
              <a:rPr lang="en-US" altLang="zh-CN" sz="2800" dirty="0"/>
              <a:t> = </a:t>
            </a:r>
            <a:r>
              <a:rPr lang="en-US" altLang="zh-CN" sz="2800" i="1" dirty="0" err="1"/>
              <a:t>V</a:t>
            </a:r>
            <a:r>
              <a:rPr lang="en-US" altLang="zh-CN" sz="2800" i="1" baseline="-25000" dirty="0" err="1"/>
              <a:t>t</a:t>
            </a:r>
            <a:r>
              <a:rPr lang="en-US" altLang="zh-CN" sz="2800" dirty="0"/>
              <a:t> </a:t>
            </a:r>
            <a:r>
              <a:rPr lang="ro-RO" altLang="zh-CN" sz="2800" dirty="0"/>
              <a:t>sau</a:t>
            </a:r>
            <a:r>
              <a:rPr lang="en-US" altLang="zh-CN" sz="2800" dirty="0"/>
              <a:t> </a:t>
            </a:r>
            <a:r>
              <a:rPr lang="en-US" altLang="zh-CN" sz="2800" i="1" dirty="0"/>
              <a:t>V</a:t>
            </a:r>
            <a:r>
              <a:rPr lang="en-US" altLang="zh-CN" sz="2800" i="1" baseline="-25000" dirty="0"/>
              <a:t>GS</a:t>
            </a:r>
            <a:r>
              <a:rPr lang="en-US" altLang="zh-CN" sz="2800" dirty="0"/>
              <a:t> - </a:t>
            </a:r>
            <a:r>
              <a:rPr lang="en-US" altLang="zh-CN" sz="2800" i="1" dirty="0"/>
              <a:t>V</a:t>
            </a:r>
            <a:r>
              <a:rPr lang="en-US" altLang="zh-CN" sz="2800" i="1" baseline="-25000" dirty="0"/>
              <a:t>DS</a:t>
            </a:r>
            <a:r>
              <a:rPr lang="en-US" altLang="zh-CN" sz="2800" dirty="0"/>
              <a:t> = </a:t>
            </a:r>
            <a:r>
              <a:rPr lang="en-US" altLang="zh-CN" sz="2800" i="1" dirty="0"/>
              <a:t>V</a:t>
            </a:r>
            <a:r>
              <a:rPr lang="en-US" altLang="zh-CN" sz="2800" i="1" baseline="-25000" dirty="0"/>
              <a:t>t</a:t>
            </a:r>
            <a:r>
              <a:rPr lang="en-US" altLang="zh-CN" sz="2800" dirty="0"/>
              <a:t> , </a:t>
            </a:r>
            <a:r>
              <a:rPr lang="ro-RO" altLang="zh-CN" sz="2800" dirty="0"/>
              <a:t>canalul se închide</a:t>
            </a:r>
            <a:endParaRPr lang="en-US" altLang="zh-CN" sz="2800" dirty="0"/>
          </a:p>
          <a:p>
            <a:pPr lvl="1" eaLnBrk="1" hangingPunct="1">
              <a:buClr>
                <a:schemeClr val="accent2"/>
              </a:buClr>
            </a:pPr>
            <a:r>
              <a:rPr lang="ro-RO" altLang="zh-CN" sz="2400" dirty="0"/>
              <a:t>Stratul inversat dispare la punctul limitrof drenei </a:t>
            </a:r>
            <a:endParaRPr lang="en-US" altLang="zh-CN" sz="2400" dirty="0"/>
          </a:p>
          <a:p>
            <a:pPr lvl="1" eaLnBrk="1" hangingPunct="1">
              <a:buClr>
                <a:schemeClr val="accent2"/>
              </a:buClr>
            </a:pPr>
            <a:r>
              <a:rPr lang="en-US" altLang="zh-CN" sz="2400" dirty="0">
                <a:solidFill>
                  <a:srgbClr val="FF0000"/>
                </a:solidFill>
              </a:rPr>
              <a:t>D</a:t>
            </a:r>
            <a:r>
              <a:rPr lang="ro-RO" altLang="zh-CN" sz="2400" dirty="0">
                <a:solidFill>
                  <a:srgbClr val="FF0000"/>
                </a:solidFill>
              </a:rPr>
              <a:t>ar curentul </a:t>
            </a:r>
            <a:r>
              <a:rPr lang="ro-RO" altLang="zh-CN" sz="2400" dirty="0" err="1">
                <a:solidFill>
                  <a:srgbClr val="FF0000"/>
                </a:solidFill>
              </a:rPr>
              <a:t>Drenei</a:t>
            </a:r>
            <a:r>
              <a:rPr lang="ro-RO" altLang="zh-CN" sz="2400" dirty="0">
                <a:solidFill>
                  <a:srgbClr val="FF0000"/>
                </a:solidFill>
              </a:rPr>
              <a:t> nu dispare</a:t>
            </a:r>
            <a:r>
              <a:rPr lang="en-US" altLang="zh-CN" sz="2400" dirty="0">
                <a:solidFill>
                  <a:srgbClr val="FF0000"/>
                </a:solidFill>
              </a:rPr>
              <a:t>!</a:t>
            </a:r>
          </a:p>
        </p:txBody>
      </p:sp>
      <p:sp>
        <p:nvSpPr>
          <p:cNvPr id="17414" name="Rectangle 3"/>
          <p:cNvSpPr>
            <a:spLocks noGrp="1" noChangeArrowheads="1"/>
          </p:cNvSpPr>
          <p:nvPr>
            <p:ph type="title"/>
          </p:nvPr>
        </p:nvSpPr>
        <p:spPr/>
        <p:txBody>
          <a:bodyPr/>
          <a:lstStyle/>
          <a:p>
            <a:pPr eaLnBrk="1" hangingPunct="1"/>
            <a:r>
              <a:rPr lang="ro-RO" altLang="zh-CN" sz="3800" dirty="0">
                <a:solidFill>
                  <a:schemeClr val="bg1"/>
                </a:solidFill>
              </a:rPr>
              <a:t>Strangularea canalului</a:t>
            </a:r>
            <a:endParaRPr lang="zh-CN" altLang="en-US" sz="3800" dirty="0">
              <a:solidFill>
                <a:schemeClr val="bg1"/>
              </a:solidFill>
            </a:endParaRPr>
          </a:p>
        </p:txBody>
      </p:sp>
      <p:pic>
        <p:nvPicPr>
          <p:cNvPr id="17415" name="Picture 4" descr="sedr42021_04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3" y="3290888"/>
            <a:ext cx="7100887"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721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4EB3C80D-990B-4AEB-BB75-574C44135539}" type="datetime1">
              <a:rPr lang="zh-CN" altLang="en-US" sz="1200" b="0" smtClean="0">
                <a:solidFill>
                  <a:schemeClr val="tx1"/>
                </a:solidFill>
                <a:latin typeface="Arial" panose="020B0604020202020204" pitchFamily="34" charset="0"/>
              </a:rPr>
              <a:pPr>
                <a:spcBef>
                  <a:spcPct val="0"/>
                </a:spcBef>
                <a:buClrTx/>
                <a:buSzTx/>
                <a:buFontTx/>
                <a:buNone/>
              </a:pPr>
              <a:t>2026/2/28</a:t>
            </a:fld>
            <a:endParaRPr lang="en-US" altLang="zh-CN" sz="1200" b="0">
              <a:solidFill>
                <a:schemeClr val="tx1"/>
              </a:solidFill>
              <a:latin typeface="Arial" panose="020B0604020202020204" pitchFamily="34" charset="0"/>
            </a:endParaRPr>
          </a:p>
        </p:txBody>
      </p:sp>
      <p:sp>
        <p:nvSpPr>
          <p:cNvPr id="1843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68F88CEE-C863-4831-8E70-AA65D621E972}" type="slidenum">
              <a:rPr lang="zh-CN" altLang="en-US" sz="1200" b="0" smtClean="0">
                <a:solidFill>
                  <a:schemeClr val="tx1"/>
                </a:solidFill>
                <a:latin typeface="Arial Black" panose="020B0A04020102020204" pitchFamily="34" charset="0"/>
              </a:rPr>
              <a:pPr>
                <a:spcBef>
                  <a:spcPct val="0"/>
                </a:spcBef>
                <a:buClrTx/>
                <a:buSzTx/>
                <a:buFontTx/>
                <a:buNone/>
              </a:pPr>
              <a:t>39</a:t>
            </a:fld>
            <a:endParaRPr lang="en-US" altLang="zh-CN" sz="1200" b="0">
              <a:solidFill>
                <a:schemeClr val="tx1"/>
              </a:solidFill>
              <a:latin typeface="Arial Black" panose="020B0A04020102020204" pitchFamily="34" charset="0"/>
            </a:endParaRPr>
          </a:p>
        </p:txBody>
      </p:sp>
      <p:pic>
        <p:nvPicPr>
          <p:cNvPr id="18437" name="Picture 3" descr="W020060824720021099842"/>
          <p:cNvPicPr>
            <a:picLocks noChangeAspect="1" noChangeArrowheads="1"/>
          </p:cNvPicPr>
          <p:nvPr/>
        </p:nvPicPr>
        <p:blipFill>
          <a:blip r:embed="rId2">
            <a:extLst>
              <a:ext uri="{28A0092B-C50C-407E-A947-70E740481C1C}">
                <a14:useLocalDpi xmlns:a14="http://schemas.microsoft.com/office/drawing/2010/main" val="0"/>
              </a:ext>
            </a:extLst>
          </a:blip>
          <a:srcRect t="8696" b="7161"/>
          <a:stretch>
            <a:fillRect/>
          </a:stretch>
        </p:blipFill>
        <p:spPr bwMode="auto">
          <a:xfrm>
            <a:off x="6148388" y="2501900"/>
            <a:ext cx="278130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1"/>
          <p:cNvSpPr>
            <a:spLocks noGrp="1" noChangeArrowheads="1"/>
          </p:cNvSpPr>
          <p:nvPr>
            <p:ph type="title"/>
          </p:nvPr>
        </p:nvSpPr>
        <p:spPr>
          <a:xfrm>
            <a:off x="195263" y="101600"/>
            <a:ext cx="8597045" cy="857250"/>
          </a:xfrm>
          <a:noFill/>
        </p:spPr>
        <p:txBody>
          <a:bodyPr/>
          <a:lstStyle/>
          <a:p>
            <a:pPr eaLnBrk="1" hangingPunct="1"/>
            <a:r>
              <a:rPr lang="ro-RO" altLang="zh-CN" sz="3800" dirty="0"/>
              <a:t>Curentul </a:t>
            </a:r>
            <a:r>
              <a:rPr lang="ro-RO" altLang="zh-CN" sz="3800" dirty="0" err="1"/>
              <a:t>drenei</a:t>
            </a:r>
            <a:r>
              <a:rPr lang="ro-RO" altLang="zh-CN" sz="3800" dirty="0"/>
              <a:t> la strangularea canalului</a:t>
            </a:r>
            <a:endParaRPr lang="zh-CN" altLang="en-US" sz="3800" dirty="0"/>
          </a:p>
        </p:txBody>
      </p:sp>
      <p:sp>
        <p:nvSpPr>
          <p:cNvPr id="18439" name="Text Box 12"/>
          <p:cNvSpPr txBox="1">
            <a:spLocks noChangeArrowheads="1"/>
          </p:cNvSpPr>
          <p:nvPr/>
        </p:nvSpPr>
        <p:spPr bwMode="auto">
          <a:xfrm>
            <a:off x="288925" y="1270000"/>
            <a:ext cx="8636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35000"/>
              </a:spcBef>
              <a:buClrTx/>
              <a:buSzTx/>
              <a:buFontTx/>
              <a:buChar char="•"/>
            </a:pPr>
            <a:r>
              <a:rPr lang="ro-RO" altLang="zh-CN" sz="2400" dirty="0">
                <a:solidFill>
                  <a:srgbClr val="3939AD"/>
                </a:solidFill>
                <a:latin typeface="Arial" panose="020B0604020202020204" pitchFamily="34" charset="0"/>
              </a:rPr>
              <a:t>Electronii trec prin </a:t>
            </a:r>
            <a:r>
              <a:rPr lang="ro-RO" altLang="zh-CN" sz="2400" dirty="0" err="1">
                <a:solidFill>
                  <a:srgbClr val="3939AD"/>
                </a:solidFill>
                <a:latin typeface="Arial" panose="020B0604020202020204" pitchFamily="34" charset="0"/>
              </a:rPr>
              <a:t>area</a:t>
            </a:r>
            <a:r>
              <a:rPr lang="ro-RO" altLang="zh-CN" sz="2400" dirty="0">
                <a:solidFill>
                  <a:srgbClr val="3939AD"/>
                </a:solidFill>
                <a:latin typeface="Arial" panose="020B0604020202020204" pitchFamily="34" charset="0"/>
              </a:rPr>
              <a:t> strangulată foarte repede de aceea curentul continua să se mențină la un nivel mic - similar unui flux de apă la hidrocentrale</a:t>
            </a:r>
            <a:r>
              <a:rPr lang="en-US" altLang="zh-CN" sz="2400" dirty="0">
                <a:solidFill>
                  <a:srgbClr val="3939AD"/>
                </a:solidFill>
                <a:latin typeface="Arial" panose="020B0604020202020204" pitchFamily="34" charset="0"/>
              </a:rPr>
              <a:t> </a:t>
            </a:r>
          </a:p>
        </p:txBody>
      </p:sp>
      <p:pic>
        <p:nvPicPr>
          <p:cNvPr id="1844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463" y="4098925"/>
            <a:ext cx="2801937"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1" name="Group 26"/>
          <p:cNvGrpSpPr>
            <a:grpSpLocks/>
          </p:cNvGrpSpPr>
          <p:nvPr/>
        </p:nvGrpSpPr>
        <p:grpSpPr bwMode="auto">
          <a:xfrm>
            <a:off x="152400" y="3336925"/>
            <a:ext cx="5843588" cy="2265363"/>
            <a:chOff x="96" y="2430"/>
            <a:chExt cx="3681" cy="1427"/>
          </a:xfrm>
        </p:grpSpPr>
        <p:pic>
          <p:nvPicPr>
            <p:cNvPr id="18445" name="Picture 18" descr="sedr42021_0415"/>
            <p:cNvPicPr>
              <a:picLocks noChangeAspect="1" noChangeArrowheads="1"/>
            </p:cNvPicPr>
            <p:nvPr/>
          </p:nvPicPr>
          <p:blipFill>
            <a:blip r:embed="rId4">
              <a:extLst>
                <a:ext uri="{28A0092B-C50C-407E-A947-70E740481C1C}">
                  <a14:useLocalDpi xmlns:a14="http://schemas.microsoft.com/office/drawing/2010/main" val="0"/>
                </a:ext>
              </a:extLst>
            </a:blip>
            <a:srcRect l="4718"/>
            <a:stretch>
              <a:fillRect/>
            </a:stretch>
          </p:blipFill>
          <p:spPr bwMode="auto">
            <a:xfrm>
              <a:off x="96" y="2430"/>
              <a:ext cx="3681" cy="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Freeform 21"/>
            <p:cNvSpPr>
              <a:spLocks/>
            </p:cNvSpPr>
            <p:nvPr/>
          </p:nvSpPr>
          <p:spPr bwMode="auto">
            <a:xfrm>
              <a:off x="582" y="2437"/>
              <a:ext cx="2473" cy="625"/>
            </a:xfrm>
            <a:custGeom>
              <a:avLst/>
              <a:gdLst>
                <a:gd name="T0" fmla="*/ 0 w 1977"/>
                <a:gd name="T1" fmla="*/ 0 h 441"/>
                <a:gd name="T2" fmla="*/ 0 w 1977"/>
                <a:gd name="T3" fmla="*/ 1256 h 441"/>
                <a:gd name="T4" fmla="*/ 3406 w 1977"/>
                <a:gd name="T5" fmla="*/ 52 h 441"/>
                <a:gd name="T6" fmla="*/ 3869 w 1977"/>
                <a:gd name="T7" fmla="*/ 52 h 441"/>
                <a:gd name="T8" fmla="*/ 3863 w 1977"/>
                <a:gd name="T9" fmla="*/ 0 h 441"/>
                <a:gd name="T10" fmla="*/ 0 60000 65536"/>
                <a:gd name="T11" fmla="*/ 0 60000 65536"/>
                <a:gd name="T12" fmla="*/ 0 60000 65536"/>
                <a:gd name="T13" fmla="*/ 0 60000 65536"/>
                <a:gd name="T14" fmla="*/ 0 60000 65536"/>
                <a:gd name="T15" fmla="*/ 0 w 1977"/>
                <a:gd name="T16" fmla="*/ 0 h 441"/>
                <a:gd name="T17" fmla="*/ 1977 w 1977"/>
                <a:gd name="T18" fmla="*/ 441 h 441"/>
              </a:gdLst>
              <a:ahLst/>
              <a:cxnLst>
                <a:cxn ang="T10">
                  <a:pos x="T0" y="T1"/>
                </a:cxn>
                <a:cxn ang="T11">
                  <a:pos x="T2" y="T3"/>
                </a:cxn>
                <a:cxn ang="T12">
                  <a:pos x="T4" y="T5"/>
                </a:cxn>
                <a:cxn ang="T13">
                  <a:pos x="T6" y="T7"/>
                </a:cxn>
                <a:cxn ang="T14">
                  <a:pos x="T8" y="T9"/>
                </a:cxn>
              </a:cxnLst>
              <a:rect l="T15" t="T16" r="T17" b="T18"/>
              <a:pathLst>
                <a:path w="1977" h="441">
                  <a:moveTo>
                    <a:pt x="0" y="0"/>
                  </a:moveTo>
                  <a:lnTo>
                    <a:pt x="0" y="441"/>
                  </a:lnTo>
                  <a:lnTo>
                    <a:pt x="1740" y="18"/>
                  </a:lnTo>
                  <a:lnTo>
                    <a:pt x="1977" y="18"/>
                  </a:lnTo>
                  <a:lnTo>
                    <a:pt x="1974" y="0"/>
                  </a:lnTo>
                </a:path>
              </a:pathLst>
            </a:custGeom>
            <a:gradFill rotWithShape="1">
              <a:gsLst>
                <a:gs pos="0">
                  <a:srgbClr val="FCE1C4"/>
                </a:gs>
                <a:gs pos="100000">
                  <a:srgbClr val="4C0404"/>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o-RO"/>
            </a:p>
          </p:txBody>
        </p:sp>
        <p:sp>
          <p:nvSpPr>
            <p:cNvPr id="18447" name="Rectangle 22"/>
            <p:cNvSpPr>
              <a:spLocks noChangeArrowheads="1"/>
            </p:cNvSpPr>
            <p:nvPr/>
          </p:nvSpPr>
          <p:spPr bwMode="auto">
            <a:xfrm>
              <a:off x="615" y="2451"/>
              <a:ext cx="15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zh-CN" sz="2000" b="0">
                  <a:solidFill>
                    <a:srgbClr val="3939AD"/>
                  </a:solidFill>
                  <a:latin typeface="Arial" panose="020B0604020202020204" pitchFamily="34" charset="0"/>
                </a:rPr>
                <a:t>Pinched-off channel</a:t>
              </a:r>
              <a:endParaRPr lang="zh-CN" altLang="en-US" sz="2000" b="0">
                <a:solidFill>
                  <a:srgbClr val="3939AD"/>
                </a:solidFill>
                <a:latin typeface="Arial" panose="020B0604020202020204" pitchFamily="34" charset="0"/>
              </a:endParaRPr>
            </a:p>
          </p:txBody>
        </p:sp>
      </p:grpSp>
      <p:grpSp>
        <p:nvGrpSpPr>
          <p:cNvPr id="18442" name="Group 23"/>
          <p:cNvGrpSpPr>
            <a:grpSpLocks/>
          </p:cNvGrpSpPr>
          <p:nvPr/>
        </p:nvGrpSpPr>
        <p:grpSpPr bwMode="auto">
          <a:xfrm>
            <a:off x="7340600" y="3314700"/>
            <a:ext cx="165100" cy="1765300"/>
            <a:chOff x="3664" y="1760"/>
            <a:chExt cx="144" cy="1504"/>
          </a:xfrm>
        </p:grpSpPr>
        <p:sp>
          <p:nvSpPr>
            <p:cNvPr id="18443" name="Line 24"/>
            <p:cNvSpPr>
              <a:spLocks noChangeShapeType="1"/>
            </p:cNvSpPr>
            <p:nvPr/>
          </p:nvSpPr>
          <p:spPr bwMode="auto">
            <a:xfrm>
              <a:off x="3736" y="1880"/>
              <a:ext cx="40" cy="1384"/>
            </a:xfrm>
            <a:prstGeom prst="line">
              <a:avLst/>
            </a:prstGeom>
            <a:noFill/>
            <a:ln w="19050">
              <a:solidFill>
                <a:srgbClr val="FF00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ro-RO"/>
            </a:p>
          </p:txBody>
        </p:sp>
        <p:sp>
          <p:nvSpPr>
            <p:cNvPr id="18444" name="Oval 25"/>
            <p:cNvSpPr>
              <a:spLocks noChangeArrowheads="1"/>
            </p:cNvSpPr>
            <p:nvPr/>
          </p:nvSpPr>
          <p:spPr bwMode="auto">
            <a:xfrm>
              <a:off x="3664" y="1760"/>
              <a:ext cx="144" cy="12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grpSp>
    </p:spTree>
    <p:extLst>
      <p:ext uri="{BB962C8B-B14F-4D97-AF65-F5344CB8AC3E}">
        <p14:creationId xmlns:p14="http://schemas.microsoft.com/office/powerpoint/2010/main" val="1012747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050" y="1570395"/>
            <a:ext cx="2834611" cy="857250"/>
          </a:xfrm>
        </p:spPr>
        <p:txBody>
          <a:bodyPr/>
          <a:lstStyle/>
          <a:p>
            <a:pPr algn="ctr"/>
            <a:r>
              <a:rPr lang="ro-RO" dirty="0">
                <a:solidFill>
                  <a:schemeClr val="tx1"/>
                </a:solidFill>
                <a:effectLst>
                  <a:outerShdw blurRad="38100" dist="38100" dir="2700000" algn="tl">
                    <a:srgbClr val="000000">
                      <a:alpha val="43137"/>
                    </a:srgbClr>
                  </a:outerShdw>
                </a:effectLst>
              </a:rPr>
              <a:t>TECJ</a:t>
            </a:r>
            <a:r>
              <a:rPr lang="en-US" dirty="0">
                <a:solidFill>
                  <a:schemeClr val="tx1"/>
                </a:solidFill>
                <a:effectLst>
                  <a:outerShdw blurRad="38100" dist="38100" dir="2700000" algn="tl">
                    <a:srgbClr val="000000">
                      <a:alpha val="43137"/>
                    </a:srgbClr>
                  </a:outerShdw>
                </a:effectLst>
              </a:rPr>
              <a:t> /JFET</a:t>
            </a:r>
            <a:endParaRPr lang="ro-RO" dirty="0">
              <a:solidFill>
                <a:schemeClr val="tx1"/>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dirty="0"/>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4</a:t>
            </a:fld>
            <a:endParaRPr lang="en-US" altLang="zh-CN"/>
          </a:p>
        </p:txBody>
      </p:sp>
      <p:pic>
        <p:nvPicPr>
          <p:cNvPr id="5" name="Imagine 4">
            <a:extLst>
              <a:ext uri="{FF2B5EF4-FFF2-40B4-BE49-F238E27FC236}">
                <a16:creationId xmlns:a16="http://schemas.microsoft.com/office/drawing/2014/main" id="{D0AD0BD6-4023-BB80-AA24-8CD4C3540217}"/>
              </a:ext>
            </a:extLst>
          </p:cNvPr>
          <p:cNvPicPr>
            <a:picLocks noChangeAspect="1"/>
          </p:cNvPicPr>
          <p:nvPr/>
        </p:nvPicPr>
        <p:blipFill>
          <a:blip r:embed="rId2"/>
          <a:stretch>
            <a:fillRect/>
          </a:stretch>
        </p:blipFill>
        <p:spPr>
          <a:xfrm>
            <a:off x="2809013" y="4524339"/>
            <a:ext cx="3228975" cy="1781175"/>
          </a:xfrm>
          <a:prstGeom prst="rect">
            <a:avLst/>
          </a:prstGeom>
        </p:spPr>
      </p:pic>
      <p:pic>
        <p:nvPicPr>
          <p:cNvPr id="7" name="Picture 6">
            <a:extLst>
              <a:ext uri="{FF2B5EF4-FFF2-40B4-BE49-F238E27FC236}">
                <a16:creationId xmlns:a16="http://schemas.microsoft.com/office/drawing/2014/main" id="{771F1E69-EE58-7A8C-06BD-322B8AACD0BE}"/>
              </a:ext>
            </a:extLst>
          </p:cNvPr>
          <p:cNvPicPr>
            <a:picLocks noChangeAspect="1"/>
          </p:cNvPicPr>
          <p:nvPr/>
        </p:nvPicPr>
        <p:blipFill>
          <a:blip r:embed="rId3"/>
          <a:stretch>
            <a:fillRect/>
          </a:stretch>
        </p:blipFill>
        <p:spPr>
          <a:xfrm>
            <a:off x="2809013" y="2704999"/>
            <a:ext cx="3219899" cy="1448002"/>
          </a:xfrm>
          <a:prstGeom prst="rect">
            <a:avLst/>
          </a:prstGeom>
        </p:spPr>
      </p:pic>
      <p:pic>
        <p:nvPicPr>
          <p:cNvPr id="10" name="Picture 9">
            <a:extLst>
              <a:ext uri="{FF2B5EF4-FFF2-40B4-BE49-F238E27FC236}">
                <a16:creationId xmlns:a16="http://schemas.microsoft.com/office/drawing/2014/main" id="{486ADCBA-A617-409E-1F24-EF4133F92E55}"/>
              </a:ext>
            </a:extLst>
          </p:cNvPr>
          <p:cNvPicPr>
            <a:picLocks noChangeAspect="1"/>
          </p:cNvPicPr>
          <p:nvPr/>
        </p:nvPicPr>
        <p:blipFill>
          <a:blip r:embed="rId4"/>
          <a:stretch>
            <a:fillRect/>
          </a:stretch>
        </p:blipFill>
        <p:spPr>
          <a:xfrm>
            <a:off x="-57370" y="1"/>
            <a:ext cx="2068356" cy="2255256"/>
          </a:xfrm>
          <a:prstGeom prst="rect">
            <a:avLst/>
          </a:prstGeom>
        </p:spPr>
      </p:pic>
      <p:pic>
        <p:nvPicPr>
          <p:cNvPr id="11" name="Picture 10">
            <a:extLst>
              <a:ext uri="{FF2B5EF4-FFF2-40B4-BE49-F238E27FC236}">
                <a16:creationId xmlns:a16="http://schemas.microsoft.com/office/drawing/2014/main" id="{079A0E20-D4E5-C1CE-3039-6828875AB382}"/>
              </a:ext>
            </a:extLst>
          </p:cNvPr>
          <p:cNvPicPr>
            <a:picLocks noChangeAspect="1"/>
          </p:cNvPicPr>
          <p:nvPr/>
        </p:nvPicPr>
        <p:blipFill>
          <a:blip r:embed="rId5"/>
          <a:stretch>
            <a:fillRect/>
          </a:stretch>
        </p:blipFill>
        <p:spPr>
          <a:xfrm>
            <a:off x="1524000" y="2490292"/>
            <a:ext cx="1345924" cy="2112452"/>
          </a:xfrm>
          <a:prstGeom prst="rect">
            <a:avLst/>
          </a:prstGeom>
        </p:spPr>
      </p:pic>
    </p:spTree>
    <p:extLst>
      <p:ext uri="{BB962C8B-B14F-4D97-AF65-F5344CB8AC3E}">
        <p14:creationId xmlns:p14="http://schemas.microsoft.com/office/powerpoint/2010/main" val="2242358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72BB32EC-0E69-4D1A-852E-4E39F932348E}" type="slidenum">
              <a:rPr lang="zh-CN" altLang="en-US" sz="1200" b="0" smtClean="0">
                <a:solidFill>
                  <a:schemeClr val="tx1"/>
                </a:solidFill>
                <a:latin typeface="Arial Black" panose="020B0A04020102020204" pitchFamily="34" charset="0"/>
              </a:rPr>
              <a:pPr>
                <a:spcBef>
                  <a:spcPct val="0"/>
                </a:spcBef>
                <a:buClrTx/>
                <a:buSzTx/>
                <a:buFontTx/>
                <a:buNone/>
              </a:pPr>
              <a:t>40</a:t>
            </a:fld>
            <a:endParaRPr lang="en-US" altLang="zh-CN" sz="1200" b="0">
              <a:solidFill>
                <a:schemeClr val="tx1"/>
              </a:solidFill>
              <a:latin typeface="Arial Black" panose="020B0A04020102020204" pitchFamily="34" charset="0"/>
            </a:endParaRPr>
          </a:p>
        </p:txBody>
      </p:sp>
      <p:sp>
        <p:nvSpPr>
          <p:cNvPr id="19461" name="Rectangle 3"/>
          <p:cNvSpPr>
            <a:spLocks noGrp="1" noChangeArrowheads="1"/>
          </p:cNvSpPr>
          <p:nvPr>
            <p:ph type="body" idx="1"/>
          </p:nvPr>
        </p:nvSpPr>
        <p:spPr>
          <a:xfrm>
            <a:off x="81024" y="1268413"/>
            <a:ext cx="8924080" cy="4813300"/>
          </a:xfrm>
        </p:spPr>
        <p:txBody>
          <a:bodyPr/>
          <a:lstStyle/>
          <a:p>
            <a:pPr marL="0" indent="0" eaLnBrk="1" hangingPunct="1">
              <a:buNone/>
            </a:pPr>
            <a:r>
              <a:rPr lang="ro-RO" altLang="zh-CN" sz="2800" dirty="0"/>
              <a:t>Curentul </a:t>
            </a:r>
            <a:r>
              <a:rPr lang="ro-RO" altLang="zh-CN" sz="2800" dirty="0" err="1"/>
              <a:t>Drenei</a:t>
            </a:r>
            <a:r>
              <a:rPr lang="ro-RO" altLang="zh-CN" sz="2800" dirty="0"/>
              <a:t> este saturat și controlat exclusiv de </a:t>
            </a:r>
            <a:r>
              <a:rPr lang="en-US" altLang="zh-CN" sz="2800" i="1" dirty="0">
                <a:solidFill>
                  <a:srgbClr val="FF0000"/>
                </a:solidFill>
              </a:rPr>
              <a:t>v</a:t>
            </a:r>
            <a:r>
              <a:rPr lang="en-US" altLang="zh-CN" sz="2800" i="1" baseline="-25000" dirty="0">
                <a:solidFill>
                  <a:srgbClr val="FF0000"/>
                </a:solidFill>
              </a:rPr>
              <a:t>GS</a:t>
            </a:r>
            <a:endParaRPr lang="ro-RO" altLang="zh-CN" sz="2800" i="1" baseline="-25000" dirty="0">
              <a:solidFill>
                <a:srgbClr val="FF0000"/>
              </a:solidFill>
            </a:endParaRPr>
          </a:p>
          <a:p>
            <a:pPr eaLnBrk="1" hangingPunct="1"/>
            <a:endParaRPr lang="ro-RO" altLang="zh-CN" sz="2800" i="1" baseline="-25000" dirty="0"/>
          </a:p>
          <a:p>
            <a:pPr eaLnBrk="1" hangingPunct="1"/>
            <a:endParaRPr lang="ro-RO" altLang="zh-CN" sz="2800" i="1" baseline="-25000" dirty="0"/>
          </a:p>
          <a:p>
            <a:pPr eaLnBrk="1" hangingPunct="1"/>
            <a:endParaRPr lang="ro-RO" altLang="zh-CN" sz="2800" i="1" baseline="-25000" dirty="0"/>
          </a:p>
          <a:p>
            <a:pPr eaLnBrk="1" hangingPunct="1"/>
            <a:endParaRPr lang="ro-RO" altLang="zh-CN" sz="2800" i="1" baseline="-25000" dirty="0"/>
          </a:p>
          <a:p>
            <a:pPr eaLnBrk="1" hangingPunct="1"/>
            <a:endParaRPr lang="ro-RO" altLang="zh-CN" sz="2800" i="1" baseline="-25000" dirty="0"/>
          </a:p>
          <a:p>
            <a:pPr eaLnBrk="1" hangingPunct="1"/>
            <a:endParaRPr lang="ro-RO" altLang="zh-CN" sz="2800" i="1" baseline="-25000" dirty="0"/>
          </a:p>
          <a:p>
            <a:pPr eaLnBrk="1" hangingPunct="1"/>
            <a:endParaRPr lang="ro-RO" altLang="zh-CN" sz="2800" i="1" baseline="-25000" dirty="0"/>
          </a:p>
          <a:p>
            <a:pPr eaLnBrk="1" hangingPunct="1"/>
            <a:endParaRPr lang="ro-RO" altLang="zh-CN" sz="2800" i="1" baseline="-25000" dirty="0"/>
          </a:p>
          <a:p>
            <a:pPr eaLnBrk="1" hangingPunct="1"/>
            <a:r>
              <a:rPr lang="en-US" altLang="zh-CN" sz="2800" i="1" dirty="0"/>
              <a:t>v</a:t>
            </a:r>
            <a:r>
              <a:rPr lang="en-US" altLang="zh-CN" sz="2800" i="1" baseline="-25000" dirty="0"/>
              <a:t>GS</a:t>
            </a:r>
            <a:r>
              <a:rPr lang="en-US" altLang="zh-CN" sz="2800" i="1" dirty="0"/>
              <a:t> </a:t>
            </a:r>
            <a:r>
              <a:rPr lang="en-US" altLang="zh-CN" sz="2800" dirty="0" err="1"/>
              <a:t>crea</a:t>
            </a:r>
            <a:r>
              <a:rPr lang="ro-RO" altLang="zh-CN" sz="2800" dirty="0" err="1"/>
              <a:t>ză</a:t>
            </a:r>
            <a:r>
              <a:rPr lang="ro-RO" altLang="zh-CN" sz="2800" dirty="0"/>
              <a:t> canalul</a:t>
            </a:r>
            <a:r>
              <a:rPr lang="en-US" altLang="zh-CN" sz="2800" dirty="0"/>
              <a:t>.</a:t>
            </a:r>
          </a:p>
          <a:p>
            <a:pPr eaLnBrk="1" hangingPunct="1"/>
            <a:r>
              <a:rPr lang="ro-RO" altLang="zh-CN" sz="2800" dirty="0"/>
              <a:t>Creșterea </a:t>
            </a:r>
            <a:r>
              <a:rPr lang="en-US" altLang="zh-CN" sz="2800" i="1" dirty="0"/>
              <a:t>v</a:t>
            </a:r>
            <a:r>
              <a:rPr lang="en-US" altLang="zh-CN" sz="2800" i="1" baseline="-25000" dirty="0"/>
              <a:t>GS</a:t>
            </a:r>
            <a:r>
              <a:rPr lang="en-US" altLang="zh-CN" sz="2800" dirty="0"/>
              <a:t> </a:t>
            </a:r>
            <a:r>
              <a:rPr lang="ro-RO" altLang="zh-CN" sz="2800" dirty="0"/>
              <a:t>va crește </a:t>
            </a:r>
            <a:r>
              <a:rPr lang="en-US" altLang="zh-CN" sz="2800" dirty="0" err="1"/>
              <a:t>conductan</a:t>
            </a:r>
            <a:r>
              <a:rPr lang="ro-RO" altLang="zh-CN" sz="2800" dirty="0"/>
              <a:t>ța canalului</a:t>
            </a:r>
            <a:r>
              <a:rPr lang="en-US" altLang="zh-CN" sz="2800" dirty="0"/>
              <a:t>.</a:t>
            </a:r>
          </a:p>
          <a:p>
            <a:pPr eaLnBrk="1" hangingPunct="1"/>
            <a:r>
              <a:rPr lang="ro-RO" altLang="zh-CN" sz="2800" dirty="0"/>
              <a:t>În regiunea de saturație numai </a:t>
            </a:r>
            <a:r>
              <a:rPr lang="en-US" altLang="zh-CN" sz="2800" i="1" dirty="0"/>
              <a:t>v</a:t>
            </a:r>
            <a:r>
              <a:rPr lang="en-US" altLang="zh-CN" sz="2800" i="1" baseline="-25000" dirty="0"/>
              <a:t>GS</a:t>
            </a:r>
            <a:r>
              <a:rPr lang="en-US" altLang="zh-CN" sz="2800" dirty="0"/>
              <a:t> control</a:t>
            </a:r>
            <a:r>
              <a:rPr lang="ro-RO" altLang="zh-CN" sz="2800" dirty="0" err="1"/>
              <a:t>ează</a:t>
            </a:r>
            <a:r>
              <a:rPr lang="ro-RO" altLang="zh-CN" sz="2800" dirty="0"/>
              <a:t> </a:t>
            </a:r>
            <a:r>
              <a:rPr lang="ro-RO" altLang="zh-CN" sz="2800" i="1" dirty="0"/>
              <a:t>I</a:t>
            </a:r>
            <a:r>
              <a:rPr lang="ro-RO" altLang="zh-CN" sz="2000" i="1" dirty="0"/>
              <a:t>D</a:t>
            </a:r>
            <a:r>
              <a:rPr lang="en-US" altLang="zh-CN" sz="2800" dirty="0"/>
              <a:t>. </a:t>
            </a:r>
          </a:p>
          <a:p>
            <a:pPr eaLnBrk="1" hangingPunct="1"/>
            <a:r>
              <a:rPr lang="ro-RO" altLang="zh-CN" sz="2800" dirty="0"/>
              <a:t>În regiunea sub potențialul de închidere</a:t>
            </a:r>
            <a:r>
              <a:rPr lang="en-US" altLang="zh-CN" sz="2800" dirty="0"/>
              <a:t>, </a:t>
            </a:r>
            <a:r>
              <a:rPr lang="ro-RO" altLang="zh-CN" sz="2800" i="1" dirty="0">
                <a:solidFill>
                  <a:srgbClr val="FF0000"/>
                </a:solidFill>
              </a:rPr>
              <a:t>I</a:t>
            </a:r>
            <a:r>
              <a:rPr lang="ro-RO" altLang="zh-CN" sz="1800" i="1" dirty="0">
                <a:solidFill>
                  <a:srgbClr val="FF0000"/>
                </a:solidFill>
              </a:rPr>
              <a:t>D</a:t>
            </a:r>
            <a:r>
              <a:rPr lang="ro-RO" altLang="zh-CN" sz="2800" i="1" dirty="0">
                <a:solidFill>
                  <a:srgbClr val="FF0000"/>
                </a:solidFill>
              </a:rPr>
              <a:t>=f (</a:t>
            </a:r>
            <a:r>
              <a:rPr lang="ro-RO" altLang="zh-CN" sz="2800" i="1" dirty="0" err="1">
                <a:solidFill>
                  <a:srgbClr val="FF0000"/>
                </a:solidFill>
              </a:rPr>
              <a:t>exp</a:t>
            </a:r>
            <a:r>
              <a:rPr lang="ro-RO" altLang="zh-CN" sz="2800" i="1" dirty="0">
                <a:solidFill>
                  <a:srgbClr val="FF0000"/>
                </a:solidFill>
              </a:rPr>
              <a:t> </a:t>
            </a:r>
            <a:r>
              <a:rPr lang="en-US" altLang="zh-CN" sz="2800" i="1" dirty="0">
                <a:solidFill>
                  <a:srgbClr val="FF0000"/>
                </a:solidFill>
              </a:rPr>
              <a:t>v</a:t>
            </a:r>
            <a:r>
              <a:rPr lang="en-US" altLang="zh-CN" sz="2800" i="1" baseline="-25000" dirty="0">
                <a:solidFill>
                  <a:srgbClr val="FF0000"/>
                </a:solidFill>
              </a:rPr>
              <a:t>GS</a:t>
            </a:r>
            <a:r>
              <a:rPr lang="ro-RO" altLang="zh-CN" sz="1600" i="1" baseline="-25000" dirty="0">
                <a:solidFill>
                  <a:srgbClr val="FF0000"/>
                </a:solidFill>
              </a:rPr>
              <a:t>)</a:t>
            </a:r>
            <a:endParaRPr lang="en-US" altLang="zh-CN" sz="2800" i="1" dirty="0">
              <a:solidFill>
                <a:srgbClr val="FF0000"/>
              </a:solidFill>
            </a:endParaRPr>
          </a:p>
          <a:p>
            <a:pPr eaLnBrk="1" hangingPunct="1"/>
            <a:endParaRPr lang="en-US" altLang="zh-CN" sz="2800" i="1" baseline="-25000" dirty="0"/>
          </a:p>
        </p:txBody>
      </p:sp>
      <p:sp>
        <p:nvSpPr>
          <p:cNvPr id="19462" name="Rectangle 5"/>
          <p:cNvSpPr>
            <a:spLocks noGrp="1" noChangeArrowheads="1"/>
          </p:cNvSpPr>
          <p:nvPr>
            <p:ph type="title"/>
          </p:nvPr>
        </p:nvSpPr>
        <p:spPr>
          <a:xfrm>
            <a:off x="195263" y="101600"/>
            <a:ext cx="8551862" cy="857250"/>
          </a:xfrm>
        </p:spPr>
        <p:txBody>
          <a:bodyPr/>
          <a:lstStyle/>
          <a:p>
            <a:pPr eaLnBrk="1" hangingPunct="1"/>
            <a:r>
              <a:rPr lang="ro-RO" altLang="zh-CN" sz="3800" dirty="0"/>
              <a:t>Curentul </a:t>
            </a:r>
            <a:r>
              <a:rPr lang="en-US" altLang="zh-CN" sz="3800" dirty="0" err="1"/>
              <a:t>Dr</a:t>
            </a:r>
            <a:r>
              <a:rPr lang="ro-RO" altLang="zh-CN" sz="3800" dirty="0" err="1"/>
              <a:t>enei</a:t>
            </a:r>
            <a:r>
              <a:rPr lang="ro-RO" altLang="zh-CN" sz="3800" dirty="0"/>
              <a:t>  la strangularea canalului</a:t>
            </a:r>
            <a:endParaRPr lang="zh-CN" altLang="en-US" sz="3800" dirty="0"/>
          </a:p>
        </p:txBody>
      </p:sp>
      <p:grpSp>
        <p:nvGrpSpPr>
          <p:cNvPr id="19463" name="Group 9"/>
          <p:cNvGrpSpPr>
            <a:grpSpLocks/>
          </p:cNvGrpSpPr>
          <p:nvPr/>
        </p:nvGrpSpPr>
        <p:grpSpPr bwMode="auto">
          <a:xfrm>
            <a:off x="2138397" y="1955258"/>
            <a:ext cx="4867206" cy="2362099"/>
            <a:chOff x="295" y="1162"/>
            <a:chExt cx="4989" cy="2957"/>
          </a:xfrm>
        </p:grpSpPr>
        <p:pic>
          <p:nvPicPr>
            <p:cNvPr id="19464" name="Picture 6" descr="sedr42021_04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 y="1162"/>
              <a:ext cx="4989" cy="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Freeform 7"/>
            <p:cNvSpPr>
              <a:spLocks/>
            </p:cNvSpPr>
            <p:nvPr/>
          </p:nvSpPr>
          <p:spPr bwMode="auto">
            <a:xfrm>
              <a:off x="1992" y="2128"/>
              <a:ext cx="944" cy="1792"/>
            </a:xfrm>
            <a:custGeom>
              <a:avLst/>
              <a:gdLst>
                <a:gd name="T0" fmla="*/ 0 w 944"/>
                <a:gd name="T1" fmla="*/ 1792 h 1792"/>
                <a:gd name="T2" fmla="*/ 48 w 944"/>
                <a:gd name="T3" fmla="*/ 1424 h 1792"/>
                <a:gd name="T4" fmla="*/ 152 w 944"/>
                <a:gd name="T5" fmla="*/ 976 h 1792"/>
                <a:gd name="T6" fmla="*/ 280 w 944"/>
                <a:gd name="T7" fmla="*/ 592 h 1792"/>
                <a:gd name="T8" fmla="*/ 472 w 944"/>
                <a:gd name="T9" fmla="*/ 296 h 1792"/>
                <a:gd name="T10" fmla="*/ 744 w 944"/>
                <a:gd name="T11" fmla="*/ 72 h 1792"/>
                <a:gd name="T12" fmla="*/ 944 w 944"/>
                <a:gd name="T13" fmla="*/ 0 h 1792"/>
                <a:gd name="T14" fmla="*/ 0 60000 65536"/>
                <a:gd name="T15" fmla="*/ 0 60000 65536"/>
                <a:gd name="T16" fmla="*/ 0 60000 65536"/>
                <a:gd name="T17" fmla="*/ 0 60000 65536"/>
                <a:gd name="T18" fmla="*/ 0 60000 65536"/>
                <a:gd name="T19" fmla="*/ 0 60000 65536"/>
                <a:gd name="T20" fmla="*/ 0 60000 65536"/>
                <a:gd name="T21" fmla="*/ 0 w 944"/>
                <a:gd name="T22" fmla="*/ 0 h 1792"/>
                <a:gd name="T23" fmla="*/ 944 w 944"/>
                <a:gd name="T24" fmla="*/ 1792 h 1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4" h="1792">
                  <a:moveTo>
                    <a:pt x="0" y="1792"/>
                  </a:moveTo>
                  <a:cubicBezTo>
                    <a:pt x="11" y="1676"/>
                    <a:pt x="23" y="1560"/>
                    <a:pt x="48" y="1424"/>
                  </a:cubicBezTo>
                  <a:cubicBezTo>
                    <a:pt x="73" y="1288"/>
                    <a:pt x="113" y="1115"/>
                    <a:pt x="152" y="976"/>
                  </a:cubicBezTo>
                  <a:cubicBezTo>
                    <a:pt x="191" y="837"/>
                    <a:pt x="227" y="705"/>
                    <a:pt x="280" y="592"/>
                  </a:cubicBezTo>
                  <a:cubicBezTo>
                    <a:pt x="333" y="479"/>
                    <a:pt x="395" y="383"/>
                    <a:pt x="472" y="296"/>
                  </a:cubicBezTo>
                  <a:cubicBezTo>
                    <a:pt x="549" y="209"/>
                    <a:pt x="665" y="121"/>
                    <a:pt x="744" y="72"/>
                  </a:cubicBezTo>
                  <a:cubicBezTo>
                    <a:pt x="823" y="23"/>
                    <a:pt x="883" y="11"/>
                    <a:pt x="944" y="0"/>
                  </a:cubicBezTo>
                </a:path>
              </a:pathLst>
            </a:cu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o-RO"/>
            </a:p>
          </p:txBody>
        </p:sp>
        <p:sp>
          <p:nvSpPr>
            <p:cNvPr id="19466" name="Freeform 8"/>
            <p:cNvSpPr>
              <a:spLocks/>
            </p:cNvSpPr>
            <p:nvPr/>
          </p:nvSpPr>
          <p:spPr bwMode="auto">
            <a:xfrm>
              <a:off x="1984" y="2112"/>
              <a:ext cx="952" cy="1800"/>
            </a:xfrm>
            <a:custGeom>
              <a:avLst/>
              <a:gdLst>
                <a:gd name="T0" fmla="*/ 0 w 952"/>
                <a:gd name="T1" fmla="*/ 1800 h 1800"/>
                <a:gd name="T2" fmla="*/ 240 w 952"/>
                <a:gd name="T3" fmla="*/ 1160 h 1800"/>
                <a:gd name="T4" fmla="*/ 496 w 952"/>
                <a:gd name="T5" fmla="*/ 472 h 1800"/>
                <a:gd name="T6" fmla="*/ 672 w 952"/>
                <a:gd name="T7" fmla="*/ 160 h 1800"/>
                <a:gd name="T8" fmla="*/ 952 w 952"/>
                <a:gd name="T9" fmla="*/ 0 h 1800"/>
                <a:gd name="T10" fmla="*/ 0 60000 65536"/>
                <a:gd name="T11" fmla="*/ 0 60000 65536"/>
                <a:gd name="T12" fmla="*/ 0 60000 65536"/>
                <a:gd name="T13" fmla="*/ 0 60000 65536"/>
                <a:gd name="T14" fmla="*/ 0 60000 65536"/>
                <a:gd name="T15" fmla="*/ 0 w 952"/>
                <a:gd name="T16" fmla="*/ 0 h 1800"/>
                <a:gd name="T17" fmla="*/ 952 w 952"/>
                <a:gd name="T18" fmla="*/ 1800 h 1800"/>
              </a:gdLst>
              <a:ahLst/>
              <a:cxnLst>
                <a:cxn ang="T10">
                  <a:pos x="T0" y="T1"/>
                </a:cxn>
                <a:cxn ang="T11">
                  <a:pos x="T2" y="T3"/>
                </a:cxn>
                <a:cxn ang="T12">
                  <a:pos x="T4" y="T5"/>
                </a:cxn>
                <a:cxn ang="T13">
                  <a:pos x="T6" y="T7"/>
                </a:cxn>
                <a:cxn ang="T14">
                  <a:pos x="T8" y="T9"/>
                </a:cxn>
              </a:cxnLst>
              <a:rect l="T15" t="T16" r="T17" b="T18"/>
              <a:pathLst>
                <a:path w="952" h="1800">
                  <a:moveTo>
                    <a:pt x="0" y="1800"/>
                  </a:moveTo>
                  <a:cubicBezTo>
                    <a:pt x="78" y="1590"/>
                    <a:pt x="157" y="1381"/>
                    <a:pt x="240" y="1160"/>
                  </a:cubicBezTo>
                  <a:cubicBezTo>
                    <a:pt x="323" y="939"/>
                    <a:pt x="424" y="639"/>
                    <a:pt x="496" y="472"/>
                  </a:cubicBezTo>
                  <a:cubicBezTo>
                    <a:pt x="568" y="305"/>
                    <a:pt x="596" y="239"/>
                    <a:pt x="672" y="160"/>
                  </a:cubicBezTo>
                  <a:cubicBezTo>
                    <a:pt x="748" y="81"/>
                    <a:pt x="850" y="40"/>
                    <a:pt x="952" y="0"/>
                  </a:cubicBezTo>
                </a:path>
              </a:pathLst>
            </a:custGeom>
            <a:noFill/>
            <a:ln w="38100">
              <a:solidFill>
                <a:srgbClr val="0099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o-RO"/>
            </a:p>
          </p:txBody>
        </p:sp>
      </p:grpSp>
    </p:spTree>
    <p:extLst>
      <p:ext uri="{BB962C8B-B14F-4D97-AF65-F5344CB8AC3E}">
        <p14:creationId xmlns:p14="http://schemas.microsoft.com/office/powerpoint/2010/main" val="2247856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n-TEC MOS</a:t>
            </a:r>
            <a:br>
              <a:rPr lang="ro-RO" dirty="0"/>
            </a:br>
            <a:r>
              <a:rPr lang="ro-RO" dirty="0"/>
              <a:t>Caracteristici de transfer</a:t>
            </a:r>
          </a:p>
        </p:txBody>
      </p:sp>
      <p:sp>
        <p:nvSpPr>
          <p:cNvPr id="3" name="Content Placeholder 2"/>
          <p:cNvSpPr>
            <a:spLocks noGrp="1"/>
          </p:cNvSpPr>
          <p:nvPr>
            <p:ph idx="1"/>
          </p:nvPr>
        </p:nvSpPr>
        <p:spPr>
          <a:xfrm>
            <a:off x="288925" y="1409700"/>
            <a:ext cx="5242262" cy="4889500"/>
          </a:xfrm>
        </p:spPr>
        <p:txBody>
          <a:bodyPr/>
          <a:lstStyle/>
          <a:p>
            <a:pPr marL="0" indent="0">
              <a:buNone/>
            </a:pPr>
            <a:r>
              <a:rPr lang="ro-RO" sz="2000" dirty="0"/>
              <a:t>Pentru a înțelege funcționarea TMOS vom studia caracteristicile statice la terminalele TMOS cu canal </a:t>
            </a:r>
            <a:r>
              <a:rPr lang="ro-RO" sz="2000" i="1" dirty="0"/>
              <a:t>n</a:t>
            </a:r>
          </a:p>
          <a:p>
            <a:pPr marL="0" indent="0">
              <a:buNone/>
            </a:pPr>
            <a:r>
              <a:rPr lang="ro-RO" sz="2000" i="1" dirty="0"/>
              <a:t>Caracteristicile de transfer i</a:t>
            </a:r>
            <a:r>
              <a:rPr lang="ro-RO" sz="2000" i="1" baseline="-25000" dirty="0"/>
              <a:t>D</a:t>
            </a:r>
            <a:r>
              <a:rPr lang="ro-RO" sz="2000" i="1" dirty="0"/>
              <a:t>(v</a:t>
            </a:r>
            <a:r>
              <a:rPr lang="ro-RO" sz="2000" i="1" baseline="-25000" dirty="0"/>
              <a:t>GS</a:t>
            </a:r>
            <a:r>
              <a:rPr lang="ro-RO" sz="2000" i="1" dirty="0"/>
              <a:t>)</a:t>
            </a:r>
          </a:p>
          <a:p>
            <a:pPr marL="0" indent="0">
              <a:buNone/>
            </a:pPr>
            <a:r>
              <a:rPr lang="ro-RO" sz="2000" i="1" dirty="0"/>
              <a:t>Carcateristicile de ieșire i</a:t>
            </a:r>
            <a:r>
              <a:rPr lang="ro-RO" sz="2000" i="1" baseline="-25000" dirty="0"/>
              <a:t>D</a:t>
            </a:r>
            <a:r>
              <a:rPr lang="ro-RO" sz="2000" i="1" dirty="0"/>
              <a:t>(v</a:t>
            </a:r>
            <a:r>
              <a:rPr lang="ro-RO" sz="2000" i="1" baseline="-25000" dirty="0"/>
              <a:t>DS</a:t>
            </a:r>
            <a:r>
              <a:rPr lang="ro-RO" sz="2000" i="1" dirty="0"/>
              <a:t>)</a:t>
            </a:r>
          </a:p>
          <a:p>
            <a:pPr marL="0" indent="0">
              <a:buNone/>
            </a:pPr>
            <a:endParaRPr lang="ro-RO" sz="2000" i="1" dirty="0"/>
          </a:p>
          <a:p>
            <a:pPr marL="0" indent="0">
              <a:buNone/>
            </a:pPr>
            <a:endParaRPr lang="ro-RO" sz="2000" i="1" dirty="0"/>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41</a:t>
            </a:fld>
            <a:endParaRPr lang="en-US" altLang="zh-CN"/>
          </a:p>
        </p:txBody>
      </p:sp>
      <p:pic>
        <p:nvPicPr>
          <p:cNvPr id="9" name="Picture 8"/>
          <p:cNvPicPr>
            <a:picLocks noChangeAspect="1"/>
          </p:cNvPicPr>
          <p:nvPr/>
        </p:nvPicPr>
        <p:blipFill>
          <a:blip r:embed="rId2"/>
          <a:stretch>
            <a:fillRect/>
          </a:stretch>
        </p:blipFill>
        <p:spPr>
          <a:xfrm>
            <a:off x="1662407" y="3190587"/>
            <a:ext cx="2495298" cy="1327726"/>
          </a:xfrm>
          <a:prstGeom prst="rect">
            <a:avLst/>
          </a:prstGeom>
        </p:spPr>
      </p:pic>
      <p:pic>
        <p:nvPicPr>
          <p:cNvPr id="10" name="Picture 9"/>
          <p:cNvPicPr>
            <a:picLocks noChangeAspect="1"/>
          </p:cNvPicPr>
          <p:nvPr/>
        </p:nvPicPr>
        <p:blipFill>
          <a:blip r:embed="rId3"/>
          <a:stretch>
            <a:fillRect/>
          </a:stretch>
        </p:blipFill>
        <p:spPr>
          <a:xfrm>
            <a:off x="5630041" y="1854525"/>
            <a:ext cx="3151143" cy="3999850"/>
          </a:xfrm>
          <a:prstGeom prst="rect">
            <a:avLst/>
          </a:prstGeom>
        </p:spPr>
      </p:pic>
      <p:pic>
        <p:nvPicPr>
          <p:cNvPr id="11" name="Picture 10"/>
          <p:cNvPicPr>
            <a:picLocks noChangeAspect="1"/>
          </p:cNvPicPr>
          <p:nvPr/>
        </p:nvPicPr>
        <p:blipFill>
          <a:blip r:embed="rId4"/>
          <a:stretch>
            <a:fillRect/>
          </a:stretch>
        </p:blipFill>
        <p:spPr>
          <a:xfrm>
            <a:off x="1761261" y="4330292"/>
            <a:ext cx="2762048" cy="2157646"/>
          </a:xfrm>
          <a:prstGeom prst="rect">
            <a:avLst/>
          </a:prstGeom>
        </p:spPr>
      </p:pic>
    </p:spTree>
    <p:extLst>
      <p:ext uri="{BB962C8B-B14F-4D97-AF65-F5344CB8AC3E}">
        <p14:creationId xmlns:p14="http://schemas.microsoft.com/office/powerpoint/2010/main" val="28044319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Caracteristici de transfer</a:t>
            </a: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42</a:t>
            </a:fld>
            <a:endParaRPr lang="en-US" altLang="zh-CN"/>
          </a:p>
        </p:txBody>
      </p:sp>
      <p:pic>
        <p:nvPicPr>
          <p:cNvPr id="7" name="Picture 6"/>
          <p:cNvPicPr>
            <a:picLocks noChangeAspect="1"/>
          </p:cNvPicPr>
          <p:nvPr/>
        </p:nvPicPr>
        <p:blipFill>
          <a:blip r:embed="rId2"/>
          <a:stretch>
            <a:fillRect/>
          </a:stretch>
        </p:blipFill>
        <p:spPr>
          <a:xfrm>
            <a:off x="978984" y="1301529"/>
            <a:ext cx="4290432" cy="5105842"/>
          </a:xfrm>
          <a:prstGeom prst="rect">
            <a:avLst/>
          </a:prstGeom>
        </p:spPr>
      </p:pic>
      <p:pic>
        <p:nvPicPr>
          <p:cNvPr id="9" name="Picture 8"/>
          <p:cNvPicPr>
            <a:picLocks noChangeAspect="1"/>
          </p:cNvPicPr>
          <p:nvPr/>
        </p:nvPicPr>
        <p:blipFill>
          <a:blip r:embed="rId3"/>
          <a:stretch>
            <a:fillRect/>
          </a:stretch>
        </p:blipFill>
        <p:spPr>
          <a:xfrm>
            <a:off x="5628921" y="1271046"/>
            <a:ext cx="2987299" cy="5166808"/>
          </a:xfrm>
          <a:prstGeom prst="rect">
            <a:avLst/>
          </a:prstGeom>
        </p:spPr>
      </p:pic>
    </p:spTree>
    <p:extLst>
      <p:ext uri="{BB962C8B-B14F-4D97-AF65-F5344CB8AC3E}">
        <p14:creationId xmlns:p14="http://schemas.microsoft.com/office/powerpoint/2010/main" val="12578476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Caracteristici de ieșire</a:t>
            </a:r>
          </a:p>
        </p:txBody>
      </p:sp>
      <p:pic>
        <p:nvPicPr>
          <p:cNvPr id="7" name="Content Placeholder 6"/>
          <p:cNvPicPr>
            <a:picLocks noGrp="1" noChangeAspect="1"/>
          </p:cNvPicPr>
          <p:nvPr>
            <p:ph idx="1"/>
          </p:nvPr>
        </p:nvPicPr>
        <p:blipFill>
          <a:blip r:embed="rId2"/>
          <a:stretch>
            <a:fillRect/>
          </a:stretch>
        </p:blipFill>
        <p:spPr>
          <a:xfrm>
            <a:off x="4853817" y="1562100"/>
            <a:ext cx="3956733" cy="4889500"/>
          </a:xfrm>
          <a:prstGeom prst="rect">
            <a:avLst/>
          </a:prstGeom>
        </p:spPr>
      </p:pic>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43</a:t>
            </a:fld>
            <a:endParaRPr lang="en-US" altLang="zh-CN"/>
          </a:p>
        </p:txBody>
      </p:sp>
      <p:pic>
        <p:nvPicPr>
          <p:cNvPr id="3" name="Picture 2"/>
          <p:cNvPicPr>
            <a:picLocks noChangeAspect="1"/>
          </p:cNvPicPr>
          <p:nvPr/>
        </p:nvPicPr>
        <p:blipFill>
          <a:blip r:embed="rId3"/>
          <a:stretch>
            <a:fillRect/>
          </a:stretch>
        </p:blipFill>
        <p:spPr>
          <a:xfrm>
            <a:off x="7800575" y="6014172"/>
            <a:ext cx="1343425" cy="324785"/>
          </a:xfrm>
          <a:prstGeom prst="rect">
            <a:avLst/>
          </a:prstGeom>
        </p:spPr>
      </p:pic>
      <p:pic>
        <p:nvPicPr>
          <p:cNvPr id="5" name="Picture 4"/>
          <p:cNvPicPr>
            <a:picLocks noChangeAspect="1"/>
          </p:cNvPicPr>
          <p:nvPr/>
        </p:nvPicPr>
        <p:blipFill>
          <a:blip r:embed="rId4"/>
          <a:stretch>
            <a:fillRect/>
          </a:stretch>
        </p:blipFill>
        <p:spPr>
          <a:xfrm>
            <a:off x="5277810" y="1060450"/>
            <a:ext cx="3108749" cy="439621"/>
          </a:xfrm>
          <a:prstGeom prst="rect">
            <a:avLst/>
          </a:prstGeom>
        </p:spPr>
      </p:pic>
      <p:pic>
        <p:nvPicPr>
          <p:cNvPr id="10" name="Picture 9"/>
          <p:cNvPicPr>
            <a:picLocks noChangeAspect="1"/>
          </p:cNvPicPr>
          <p:nvPr/>
        </p:nvPicPr>
        <p:blipFill>
          <a:blip r:embed="rId5"/>
          <a:stretch>
            <a:fillRect/>
          </a:stretch>
        </p:blipFill>
        <p:spPr>
          <a:xfrm>
            <a:off x="1105653" y="1500071"/>
            <a:ext cx="1996613" cy="1074513"/>
          </a:xfrm>
          <a:prstGeom prst="rect">
            <a:avLst/>
          </a:prstGeom>
        </p:spPr>
      </p:pic>
    </p:spTree>
    <p:extLst>
      <p:ext uri="{BB962C8B-B14F-4D97-AF65-F5344CB8AC3E}">
        <p14:creationId xmlns:p14="http://schemas.microsoft.com/office/powerpoint/2010/main" val="3299258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9F594B7A-744D-49BA-BFF8-44614F148AFC}" type="slidenum">
              <a:rPr lang="zh-CN" altLang="en-US" sz="1200" b="0" smtClean="0">
                <a:solidFill>
                  <a:schemeClr val="tx1"/>
                </a:solidFill>
                <a:latin typeface="Arial Black" panose="020B0A04020102020204" pitchFamily="34" charset="0"/>
              </a:rPr>
              <a:pPr>
                <a:spcBef>
                  <a:spcPct val="0"/>
                </a:spcBef>
                <a:buClrTx/>
                <a:buSzTx/>
                <a:buFontTx/>
                <a:buNone/>
              </a:pPr>
              <a:t>44</a:t>
            </a:fld>
            <a:endParaRPr lang="en-US" altLang="zh-CN" sz="1200" b="0">
              <a:solidFill>
                <a:schemeClr val="tx1"/>
              </a:solidFill>
              <a:latin typeface="Arial Black" panose="020B0A04020102020204" pitchFamily="34" charset="0"/>
            </a:endParaRPr>
          </a:p>
        </p:txBody>
      </p:sp>
      <p:sp>
        <p:nvSpPr>
          <p:cNvPr id="27653" name="Text Box 4"/>
          <p:cNvSpPr txBox="1">
            <a:spLocks noChangeArrowheads="1"/>
          </p:cNvSpPr>
          <p:nvPr/>
        </p:nvSpPr>
        <p:spPr bwMode="auto">
          <a:xfrm>
            <a:off x="304799" y="1484313"/>
            <a:ext cx="4279558"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914400" indent="-45720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marL="0" indent="0">
              <a:spcBef>
                <a:spcPct val="50000"/>
              </a:spcBef>
              <a:buClrTx/>
              <a:buSzTx/>
              <a:buNone/>
            </a:pPr>
            <a:r>
              <a:rPr lang="ro-RO" altLang="en-US" sz="2200" b="0" dirty="0">
                <a:solidFill>
                  <a:schemeClr val="tx1"/>
                </a:solidFill>
              </a:rPr>
              <a:t>2 regiuni distincte </a:t>
            </a:r>
            <a:endParaRPr lang="en-US" altLang="en-US" sz="2200" b="0" dirty="0">
              <a:solidFill>
                <a:schemeClr val="tx1"/>
              </a:solidFill>
            </a:endParaRPr>
          </a:p>
          <a:p>
            <a:pPr lvl="1">
              <a:spcBef>
                <a:spcPct val="50000"/>
              </a:spcBef>
              <a:buClr>
                <a:schemeClr val="accent2"/>
              </a:buClr>
              <a:buSzTx/>
            </a:pPr>
            <a:r>
              <a:rPr lang="en-US" altLang="en-US" sz="2200" b="0" dirty="0">
                <a:solidFill>
                  <a:schemeClr val="tx1"/>
                </a:solidFill>
              </a:rPr>
              <a:t>Cutoff region</a:t>
            </a:r>
            <a:endParaRPr lang="ro-RO" altLang="en-US" sz="2200" b="0" dirty="0">
              <a:solidFill>
                <a:schemeClr val="tx1"/>
              </a:solidFill>
            </a:endParaRPr>
          </a:p>
          <a:p>
            <a:pPr marL="0" indent="0">
              <a:spcBef>
                <a:spcPct val="50000"/>
              </a:spcBef>
              <a:buClrTx/>
              <a:buSzTx/>
              <a:buNone/>
            </a:pPr>
            <a:r>
              <a:rPr lang="ro-RO" altLang="en-US" sz="2200" b="0" dirty="0">
                <a:solidFill>
                  <a:schemeClr val="tx1"/>
                </a:solidFill>
              </a:rPr>
              <a:t>Potențialul polarizare </a:t>
            </a:r>
            <a:r>
              <a:rPr lang="ro-RO" altLang="en-US" sz="2200" dirty="0">
                <a:solidFill>
                  <a:schemeClr val="tx1"/>
                </a:solidFill>
              </a:rPr>
              <a:t>V</a:t>
            </a:r>
            <a:r>
              <a:rPr lang="ro-RO" altLang="en-US" sz="2200" baseline="-25000" dirty="0">
                <a:solidFill>
                  <a:schemeClr val="tx1"/>
                </a:solidFill>
              </a:rPr>
              <a:t>GS</a:t>
            </a:r>
            <a:r>
              <a:rPr lang="ro-RO" altLang="en-US" sz="2200" dirty="0">
                <a:solidFill>
                  <a:schemeClr val="tx1"/>
                </a:solidFill>
              </a:rPr>
              <a:t> &lt; V</a:t>
            </a:r>
            <a:r>
              <a:rPr lang="ro-RO" altLang="en-US" sz="2200" baseline="-25000" dirty="0">
                <a:solidFill>
                  <a:schemeClr val="tx1"/>
                </a:solidFill>
              </a:rPr>
              <a:t>t</a:t>
            </a:r>
          </a:p>
          <a:p>
            <a:pPr marL="0" indent="0">
              <a:spcBef>
                <a:spcPct val="50000"/>
              </a:spcBef>
              <a:buClrTx/>
              <a:buSzTx/>
              <a:buNone/>
            </a:pPr>
            <a:r>
              <a:rPr lang="ro-RO" altLang="en-US" sz="2200" dirty="0">
                <a:solidFill>
                  <a:schemeClr val="tx1"/>
                </a:solidFill>
              </a:rPr>
              <a:t>i</a:t>
            </a:r>
            <a:r>
              <a:rPr lang="ro-RO" altLang="en-US" sz="2200" baseline="-25000" dirty="0">
                <a:solidFill>
                  <a:schemeClr val="tx1"/>
                </a:solidFill>
              </a:rPr>
              <a:t>D</a:t>
            </a:r>
            <a:r>
              <a:rPr lang="ro-RO" altLang="en-US" sz="2200" dirty="0">
                <a:solidFill>
                  <a:schemeClr val="tx1"/>
                </a:solidFill>
              </a:rPr>
              <a:t> = 0</a:t>
            </a:r>
          </a:p>
          <a:p>
            <a:pPr marL="0" indent="0">
              <a:spcBef>
                <a:spcPct val="50000"/>
              </a:spcBef>
              <a:buClrTx/>
              <a:buSzTx/>
              <a:buNone/>
            </a:pPr>
            <a:r>
              <a:rPr lang="ro-RO" altLang="en-US" sz="2200" b="0" dirty="0">
                <a:solidFill>
                  <a:schemeClr val="tx1"/>
                </a:solidFill>
              </a:rPr>
              <a:t>Tranzistorul este comutat </a:t>
            </a:r>
            <a:r>
              <a:rPr lang="en-US" altLang="en-US" sz="2200" dirty="0">
                <a:solidFill>
                  <a:schemeClr val="tx1"/>
                </a:solidFill>
              </a:rPr>
              <a:t>off.</a:t>
            </a:r>
          </a:p>
          <a:p>
            <a:pPr marL="0" indent="0">
              <a:spcBef>
                <a:spcPct val="50000"/>
              </a:spcBef>
              <a:buClrTx/>
              <a:buSzTx/>
              <a:buNone/>
            </a:pPr>
            <a:r>
              <a:rPr lang="ro-RO" altLang="en-US" sz="2200" b="0" dirty="0">
                <a:solidFill>
                  <a:schemeClr val="tx1"/>
                </a:solidFill>
              </a:rPr>
              <a:t>Și o</a:t>
            </a:r>
            <a:r>
              <a:rPr lang="en-US" altLang="en-US" sz="2200" b="0" dirty="0">
                <a:solidFill>
                  <a:schemeClr val="tx1"/>
                </a:solidFill>
              </a:rPr>
              <a:t>per</a:t>
            </a:r>
            <a:r>
              <a:rPr lang="ro-RO" altLang="en-US" sz="2200" b="0" dirty="0">
                <a:solidFill>
                  <a:schemeClr val="tx1"/>
                </a:solidFill>
              </a:rPr>
              <a:t>ează în această regiune ca comutator (cheie electronică)</a:t>
            </a:r>
            <a:endParaRPr lang="en-US" altLang="en-US" sz="2200" b="0" dirty="0">
              <a:solidFill>
                <a:schemeClr val="tx1"/>
              </a:solidFill>
            </a:endParaRPr>
          </a:p>
          <a:p>
            <a:pPr lvl="1">
              <a:spcBef>
                <a:spcPct val="50000"/>
              </a:spcBef>
              <a:buClr>
                <a:schemeClr val="accent2"/>
              </a:buClr>
              <a:buSzTx/>
            </a:pPr>
            <a:r>
              <a:rPr lang="en-US" altLang="en-US" sz="2200" b="0" dirty="0">
                <a:solidFill>
                  <a:schemeClr val="tx1"/>
                </a:solidFill>
              </a:rPr>
              <a:t>Triode region</a:t>
            </a:r>
          </a:p>
          <a:p>
            <a:pPr lvl="1">
              <a:spcBef>
                <a:spcPct val="50000"/>
              </a:spcBef>
              <a:buClr>
                <a:schemeClr val="accent2"/>
              </a:buClr>
              <a:buSzTx/>
            </a:pPr>
            <a:r>
              <a:rPr lang="en-US" altLang="en-US" sz="2200" b="0" dirty="0">
                <a:solidFill>
                  <a:schemeClr val="tx1"/>
                </a:solidFill>
              </a:rPr>
              <a:t>Saturation region</a:t>
            </a:r>
          </a:p>
        </p:txBody>
      </p:sp>
      <p:sp>
        <p:nvSpPr>
          <p:cNvPr id="27654" name="Rectangle 5"/>
          <p:cNvSpPr>
            <a:spLocks noGrp="1" noChangeArrowheads="1"/>
          </p:cNvSpPr>
          <p:nvPr>
            <p:ph type="title"/>
          </p:nvPr>
        </p:nvSpPr>
        <p:spPr/>
        <p:txBody>
          <a:bodyPr/>
          <a:lstStyle/>
          <a:p>
            <a:pPr eaLnBrk="1" hangingPunct="1"/>
            <a:r>
              <a:rPr lang="ro-RO" altLang="zh-CN" sz="3800" dirty="0">
                <a:solidFill>
                  <a:schemeClr val="bg1"/>
                </a:solidFill>
              </a:rPr>
              <a:t>Caracteristicile de ieșire ale n - </a:t>
            </a:r>
            <a:r>
              <a:rPr lang="en-US" altLang="zh-CN" sz="3800" dirty="0">
                <a:solidFill>
                  <a:schemeClr val="bg1"/>
                </a:solidFill>
              </a:rPr>
              <a:t>MOS</a:t>
            </a:r>
            <a:endParaRPr lang="zh-CN" altLang="en-US" sz="3800" dirty="0">
              <a:solidFill>
                <a:schemeClr val="bg1"/>
              </a:solidFill>
            </a:endParaRPr>
          </a:p>
        </p:txBody>
      </p:sp>
      <p:pic>
        <p:nvPicPr>
          <p:cNvPr id="5" name="Picture 5" descr="sedr42021_041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832" y="1484313"/>
            <a:ext cx="4546656" cy="411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8FBC1F3C-7098-4869-839D-1EDDF475F70B}" type="slidenum">
              <a:rPr lang="zh-CN" altLang="en-US" sz="1200" b="0" smtClean="0">
                <a:solidFill>
                  <a:schemeClr val="tx1"/>
                </a:solidFill>
                <a:latin typeface="Arial Black" panose="020B0A04020102020204" pitchFamily="34" charset="0"/>
              </a:rPr>
              <a:pPr>
                <a:spcBef>
                  <a:spcPct val="0"/>
                </a:spcBef>
                <a:buClrTx/>
                <a:buSzTx/>
                <a:buFontTx/>
                <a:buNone/>
              </a:pPr>
              <a:t>45</a:t>
            </a:fld>
            <a:endParaRPr lang="en-US" altLang="zh-CN" sz="1200" b="0">
              <a:solidFill>
                <a:schemeClr val="tx1"/>
              </a:solidFill>
              <a:latin typeface="Arial Black" panose="020B0A04020102020204" pitchFamily="34" charset="0"/>
            </a:endParaRPr>
          </a:p>
        </p:txBody>
      </p:sp>
      <p:sp>
        <p:nvSpPr>
          <p:cNvPr id="29701" name="Text Box 4"/>
          <p:cNvSpPr txBox="1">
            <a:spLocks noChangeArrowheads="1"/>
          </p:cNvSpPr>
          <p:nvPr/>
        </p:nvSpPr>
        <p:spPr bwMode="auto">
          <a:xfrm>
            <a:off x="407763" y="1229598"/>
            <a:ext cx="4852582" cy="5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Tx/>
              <a:buChar char="•"/>
            </a:pPr>
            <a:r>
              <a:rPr lang="ro-RO" altLang="en-US" sz="2200" b="0" dirty="0">
                <a:solidFill>
                  <a:schemeClr val="tx1"/>
                </a:solidFill>
              </a:rPr>
              <a:t>Potențialul polarizare</a:t>
            </a:r>
            <a:endParaRPr lang="en-US" altLang="en-US" sz="2200" b="0" dirty="0">
              <a:solidFill>
                <a:schemeClr val="tx1"/>
              </a:solidFill>
            </a:endParaRPr>
          </a:p>
          <a:p>
            <a:pPr>
              <a:spcBef>
                <a:spcPct val="50000"/>
              </a:spcBef>
              <a:buClrTx/>
              <a:buSzTx/>
              <a:buFontTx/>
              <a:buChar char="•"/>
            </a:pPr>
            <a:endParaRPr lang="en-US" altLang="en-US" sz="2200" b="0" dirty="0">
              <a:solidFill>
                <a:schemeClr val="tx1"/>
              </a:solidFill>
            </a:endParaRPr>
          </a:p>
          <a:p>
            <a:pPr>
              <a:spcBef>
                <a:spcPct val="50000"/>
              </a:spcBef>
              <a:buClrTx/>
              <a:buSzTx/>
              <a:buFontTx/>
              <a:buChar char="•"/>
            </a:pPr>
            <a:r>
              <a:rPr lang="ro-RO" altLang="en-US" sz="2200" b="0" dirty="0">
                <a:solidFill>
                  <a:schemeClr val="tx1"/>
                </a:solidFill>
              </a:rPr>
              <a:t>Grosimea canalului se schimbă de la uniformă ca grosime la trapeziedal</a:t>
            </a:r>
            <a:r>
              <a:rPr lang="en-US" altLang="en-US" sz="2200" b="0" dirty="0">
                <a:solidFill>
                  <a:schemeClr val="tx1"/>
                </a:solidFill>
              </a:rPr>
              <a:t>.</a:t>
            </a:r>
          </a:p>
          <a:p>
            <a:pPr>
              <a:spcBef>
                <a:spcPct val="50000"/>
              </a:spcBef>
              <a:buClrTx/>
              <a:buSzTx/>
              <a:buFontTx/>
              <a:buChar char="•"/>
            </a:pPr>
            <a:r>
              <a:rPr lang="ro-RO" altLang="en-US" sz="2200" b="0" dirty="0">
                <a:solidFill>
                  <a:schemeClr val="tx1"/>
                </a:solidFill>
              </a:rPr>
              <a:t>Curentul </a:t>
            </a:r>
            <a:r>
              <a:rPr lang="ro-RO" altLang="en-US" sz="2200" b="0" dirty="0" err="1">
                <a:solidFill>
                  <a:schemeClr val="tx1"/>
                </a:solidFill>
              </a:rPr>
              <a:t>Drenei</a:t>
            </a:r>
            <a:r>
              <a:rPr lang="ro-RO" altLang="en-US" sz="2200" b="0" dirty="0">
                <a:solidFill>
                  <a:schemeClr val="tx1"/>
                </a:solidFill>
              </a:rPr>
              <a:t> este </a:t>
            </a:r>
            <a:r>
              <a:rPr lang="en-US" altLang="en-US" sz="2200" b="0" dirty="0">
                <a:solidFill>
                  <a:schemeClr val="tx1"/>
                </a:solidFill>
              </a:rPr>
              <a:t>control</a:t>
            </a:r>
            <a:r>
              <a:rPr lang="ro-RO" altLang="en-US" sz="2200" b="0" dirty="0">
                <a:solidFill>
                  <a:schemeClr val="tx1"/>
                </a:solidFill>
              </a:rPr>
              <a:t>at nu numai de</a:t>
            </a:r>
            <a:r>
              <a:rPr lang="en-US" altLang="en-US" sz="2200" b="0" dirty="0">
                <a:solidFill>
                  <a:schemeClr val="tx1"/>
                </a:solidFill>
              </a:rPr>
              <a:t> </a:t>
            </a:r>
            <a:r>
              <a:rPr lang="en-US" altLang="zh-CN" sz="2200" b="0" i="1" dirty="0" err="1">
                <a:solidFill>
                  <a:schemeClr val="tx1"/>
                </a:solidFill>
              </a:rPr>
              <a:t>v</a:t>
            </a:r>
            <a:r>
              <a:rPr lang="en-US" altLang="zh-CN" sz="2200" b="0" i="1" baseline="-25000" dirty="0" err="1">
                <a:solidFill>
                  <a:schemeClr val="tx1"/>
                </a:solidFill>
              </a:rPr>
              <a:t>DS</a:t>
            </a:r>
            <a:r>
              <a:rPr lang="en-US" altLang="zh-CN" sz="2200" b="0" i="1" dirty="0">
                <a:solidFill>
                  <a:schemeClr val="tx1"/>
                </a:solidFill>
              </a:rPr>
              <a:t> </a:t>
            </a:r>
            <a:r>
              <a:rPr lang="ro-RO" altLang="zh-CN" sz="2200" b="0" i="1" dirty="0">
                <a:solidFill>
                  <a:schemeClr val="tx1"/>
                </a:solidFill>
              </a:rPr>
              <a:t>dar și de </a:t>
            </a:r>
            <a:r>
              <a:rPr lang="en-US" altLang="zh-CN" sz="2200" b="0" i="1" dirty="0">
                <a:solidFill>
                  <a:schemeClr val="tx1"/>
                </a:solidFill>
              </a:rPr>
              <a:t>v</a:t>
            </a:r>
            <a:r>
              <a:rPr lang="en-US" altLang="zh-CN" sz="2200" b="0" i="1" baseline="-25000" dirty="0">
                <a:solidFill>
                  <a:schemeClr val="tx1"/>
                </a:solidFill>
              </a:rPr>
              <a:t>GS</a:t>
            </a:r>
            <a:endParaRPr lang="ro-RO" altLang="zh-CN" sz="2200" b="0" i="1" baseline="-25000" dirty="0">
              <a:solidFill>
                <a:schemeClr val="tx1"/>
              </a:solidFill>
            </a:endParaRPr>
          </a:p>
          <a:p>
            <a:pPr>
              <a:spcBef>
                <a:spcPct val="50000"/>
              </a:spcBef>
              <a:buClrTx/>
              <a:buSzTx/>
              <a:buFontTx/>
              <a:buChar char="•"/>
            </a:pPr>
            <a:endParaRPr lang="ro-RO" altLang="en-US" sz="2200" b="0" i="1" baseline="-25000" dirty="0">
              <a:solidFill>
                <a:schemeClr val="tx1"/>
              </a:solidFill>
            </a:endParaRPr>
          </a:p>
          <a:p>
            <a:pPr>
              <a:spcBef>
                <a:spcPct val="50000"/>
              </a:spcBef>
              <a:buClrTx/>
              <a:buSzTx/>
              <a:buFontTx/>
              <a:buChar char="•"/>
            </a:pPr>
            <a:endParaRPr lang="ro-RO" altLang="en-US" sz="2200" b="0" i="1" baseline="-25000" dirty="0">
              <a:solidFill>
                <a:schemeClr val="tx1"/>
              </a:solidFill>
            </a:endParaRPr>
          </a:p>
          <a:p>
            <a:pPr>
              <a:spcBef>
                <a:spcPct val="50000"/>
              </a:spcBef>
              <a:buClrTx/>
              <a:buSzTx/>
              <a:buFontTx/>
              <a:buChar char="•"/>
            </a:pPr>
            <a:endParaRPr lang="ro-RO" altLang="en-US" sz="2200" b="0" i="1" baseline="-25000" dirty="0">
              <a:solidFill>
                <a:schemeClr val="tx1"/>
              </a:solidFill>
            </a:endParaRPr>
          </a:p>
          <a:p>
            <a:pPr>
              <a:spcBef>
                <a:spcPct val="50000"/>
              </a:spcBef>
              <a:buClrTx/>
              <a:buSzTx/>
              <a:buFontTx/>
              <a:buChar char="•"/>
            </a:pPr>
            <a:endParaRPr lang="ro-RO" altLang="en-US" sz="2200" b="0" i="1" baseline="-25000" dirty="0">
              <a:solidFill>
                <a:schemeClr val="tx1"/>
              </a:solidFill>
            </a:endParaRPr>
          </a:p>
          <a:p>
            <a:pPr>
              <a:spcBef>
                <a:spcPct val="50000"/>
              </a:spcBef>
              <a:buClrTx/>
              <a:buSzTx/>
              <a:buFontTx/>
              <a:buChar char="•"/>
            </a:pPr>
            <a:r>
              <a:rPr lang="ro-RO" altLang="en-US" sz="2400" b="0" dirty="0">
                <a:solidFill>
                  <a:schemeClr val="tx1"/>
                </a:solidFill>
              </a:rPr>
              <a:t>La potențial drenă-sursă suficient de mic – TEC </a:t>
            </a:r>
            <a:r>
              <a:rPr lang="en-US" altLang="en-US" sz="2400" b="0" dirty="0">
                <a:solidFill>
                  <a:schemeClr val="tx1"/>
                </a:solidFill>
              </a:rPr>
              <a:t>MOS </a:t>
            </a:r>
            <a:r>
              <a:rPr lang="en-US" altLang="en-US" sz="2400" b="0" dirty="0" err="1">
                <a:solidFill>
                  <a:schemeClr val="tx1"/>
                </a:solidFill>
              </a:rPr>
              <a:t>oper</a:t>
            </a:r>
            <a:r>
              <a:rPr lang="ro-RO" altLang="en-US" sz="2400" b="0" dirty="0" err="1">
                <a:solidFill>
                  <a:schemeClr val="tx1"/>
                </a:solidFill>
              </a:rPr>
              <a:t>ează</a:t>
            </a:r>
            <a:r>
              <a:rPr lang="ro-RO" altLang="en-US" sz="2400" b="0" dirty="0">
                <a:solidFill>
                  <a:schemeClr val="tx1"/>
                </a:solidFill>
              </a:rPr>
              <a:t> ca o rezistență liniară </a:t>
            </a:r>
            <a:endParaRPr lang="en-US" altLang="en-US" sz="2400" b="0" i="1" baseline="-25000" dirty="0">
              <a:solidFill>
                <a:schemeClr val="tx1"/>
              </a:solidFill>
            </a:endParaRPr>
          </a:p>
          <a:p>
            <a:pPr>
              <a:spcBef>
                <a:spcPct val="50000"/>
              </a:spcBef>
              <a:buClrTx/>
              <a:buSzTx/>
              <a:buFontTx/>
              <a:buChar char="•"/>
            </a:pPr>
            <a:endParaRPr lang="en-US" altLang="en-US" sz="2400" b="0" i="1" baseline="-25000" dirty="0">
              <a:solidFill>
                <a:schemeClr val="tx1"/>
              </a:solidFill>
            </a:endParaRPr>
          </a:p>
        </p:txBody>
      </p:sp>
      <p:graphicFrame>
        <p:nvGraphicFramePr>
          <p:cNvPr id="29702" name="Object 5"/>
          <p:cNvGraphicFramePr>
            <a:graphicFrameLocks noChangeAspect="1"/>
          </p:cNvGraphicFramePr>
          <p:nvPr>
            <p:extLst>
              <p:ext uri="{D42A27DB-BD31-4B8C-83A1-F6EECF244321}">
                <p14:modId xmlns:p14="http://schemas.microsoft.com/office/powerpoint/2010/main" val="952834008"/>
              </p:ext>
            </p:extLst>
          </p:nvPr>
        </p:nvGraphicFramePr>
        <p:xfrm>
          <a:off x="3048779" y="1488298"/>
          <a:ext cx="1921030" cy="756769"/>
        </p:xfrm>
        <a:graphic>
          <a:graphicData uri="http://schemas.openxmlformats.org/presentationml/2006/ole">
            <mc:AlternateContent xmlns:mc="http://schemas.openxmlformats.org/markup-compatibility/2006">
              <mc:Choice xmlns:v="urn:schemas-microsoft-com:vml" Requires="v">
                <p:oleObj name="Equation" r:id="rId2" imgW="838200" imgH="457200" progId="Equation.3">
                  <p:embed/>
                </p:oleObj>
              </mc:Choice>
              <mc:Fallback>
                <p:oleObj name="Equation" r:id="rId2" imgW="838200" imgH="457200" progId="Equation.3">
                  <p:embed/>
                  <p:pic>
                    <p:nvPicPr>
                      <p:cNvPr id="29702"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779" y="1488298"/>
                        <a:ext cx="1921030" cy="756769"/>
                      </a:xfrm>
                      <a:prstGeom prst="rect">
                        <a:avLst/>
                      </a:prstGeom>
                      <a:noFill/>
                      <a:ln>
                        <a:noFill/>
                      </a:ln>
                      <a:effectLst/>
                    </p:spPr>
                  </p:pic>
                </p:oleObj>
              </mc:Fallback>
            </mc:AlternateContent>
          </a:graphicData>
        </a:graphic>
      </p:graphicFrame>
      <p:graphicFrame>
        <p:nvGraphicFramePr>
          <p:cNvPr id="29703" name="Object 6"/>
          <p:cNvGraphicFramePr>
            <a:graphicFrameLocks noChangeAspect="1"/>
          </p:cNvGraphicFramePr>
          <p:nvPr>
            <p:extLst>
              <p:ext uri="{D42A27DB-BD31-4B8C-83A1-F6EECF244321}">
                <p14:modId xmlns:p14="http://schemas.microsoft.com/office/powerpoint/2010/main" val="3349614706"/>
              </p:ext>
            </p:extLst>
          </p:nvPr>
        </p:nvGraphicFramePr>
        <p:xfrm>
          <a:off x="914766" y="3878799"/>
          <a:ext cx="3333143" cy="1190999"/>
        </p:xfrm>
        <a:graphic>
          <a:graphicData uri="http://schemas.openxmlformats.org/presentationml/2006/ole">
            <mc:AlternateContent xmlns:mc="http://schemas.openxmlformats.org/markup-compatibility/2006">
              <mc:Choice xmlns:v="urn:schemas-microsoft-com:vml" Requires="v">
                <p:oleObj name="Equation" r:id="rId4" imgW="2082800" imgH="838200" progId="Equation.3">
                  <p:embed/>
                </p:oleObj>
              </mc:Choice>
              <mc:Fallback>
                <p:oleObj name="Equation" r:id="rId4" imgW="2082800" imgH="838200" progId="Equation.3">
                  <p:embed/>
                  <p:pic>
                    <p:nvPicPr>
                      <p:cNvPr id="29703"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766" y="3878799"/>
                        <a:ext cx="3333143" cy="1190999"/>
                      </a:xfrm>
                      <a:prstGeom prst="rect">
                        <a:avLst/>
                      </a:prstGeom>
                      <a:noFill/>
                      <a:ln>
                        <a:noFill/>
                      </a:ln>
                      <a:effectLst/>
                    </p:spPr>
                  </p:pic>
                </p:oleObj>
              </mc:Fallback>
            </mc:AlternateContent>
          </a:graphicData>
        </a:graphic>
      </p:graphicFrame>
      <p:sp>
        <p:nvSpPr>
          <p:cNvPr id="29704" name="Rectangle 7"/>
          <p:cNvSpPr>
            <a:spLocks noGrp="1" noChangeArrowheads="1"/>
          </p:cNvSpPr>
          <p:nvPr>
            <p:ph type="title"/>
          </p:nvPr>
        </p:nvSpPr>
        <p:spPr/>
        <p:txBody>
          <a:bodyPr/>
          <a:lstStyle/>
          <a:p>
            <a:pPr eaLnBrk="1" hangingPunct="1"/>
            <a:r>
              <a:rPr lang="ro-RO" altLang="en-US" sz="3800" dirty="0">
                <a:solidFill>
                  <a:schemeClr val="bg1"/>
                </a:solidFill>
              </a:rPr>
              <a:t>Regiunea </a:t>
            </a:r>
            <a:r>
              <a:rPr lang="en-US" altLang="en-US" sz="3800" dirty="0" err="1">
                <a:solidFill>
                  <a:schemeClr val="bg1"/>
                </a:solidFill>
              </a:rPr>
              <a:t>Triod</a:t>
            </a:r>
            <a:r>
              <a:rPr lang="ro-RO" altLang="en-US" sz="3800" dirty="0">
                <a:solidFill>
                  <a:schemeClr val="bg1"/>
                </a:solidFill>
              </a:rPr>
              <a:t>ă</a:t>
            </a:r>
            <a:endParaRPr lang="zh-CN" altLang="en-US" sz="3800" dirty="0">
              <a:solidFill>
                <a:schemeClr val="bg1"/>
              </a:solidFill>
            </a:endParaRPr>
          </a:p>
        </p:txBody>
      </p:sp>
      <p:sp>
        <p:nvSpPr>
          <p:cNvPr id="29705" name="Text Box 8"/>
          <p:cNvSpPr txBox="1">
            <a:spLocks noChangeArrowheads="1"/>
          </p:cNvSpPr>
          <p:nvPr/>
        </p:nvSpPr>
        <p:spPr bwMode="auto">
          <a:xfrm>
            <a:off x="3251825" y="4888332"/>
            <a:ext cx="40170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zh-CN" sz="2000" b="0" dirty="0">
                <a:solidFill>
                  <a:srgbClr val="FF0000"/>
                </a:solidFill>
              </a:rPr>
              <a:t>process transconductance parameter</a:t>
            </a:r>
            <a:endParaRPr lang="zh-CN" altLang="en-US" sz="2000" b="0" dirty="0">
              <a:solidFill>
                <a:srgbClr val="FF0000"/>
              </a:solidFill>
            </a:endParaRPr>
          </a:p>
        </p:txBody>
      </p:sp>
      <p:pic>
        <p:nvPicPr>
          <p:cNvPr id="8" name="Picture 5" descr="sedr42021_0411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4707" y="1377357"/>
            <a:ext cx="3845780" cy="348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5">
            <a:extLst>
              <a:ext uri="{FF2B5EF4-FFF2-40B4-BE49-F238E27FC236}">
                <a16:creationId xmlns:a16="http://schemas.microsoft.com/office/drawing/2014/main" id="{C966B385-07EE-7091-30B0-CFE1E1584F5B}"/>
              </a:ext>
            </a:extLst>
          </p:cNvPr>
          <p:cNvGraphicFramePr>
            <a:graphicFrameLocks noChangeAspect="1"/>
          </p:cNvGraphicFramePr>
          <p:nvPr>
            <p:extLst>
              <p:ext uri="{D42A27DB-BD31-4B8C-83A1-F6EECF244321}">
                <p14:modId xmlns:p14="http://schemas.microsoft.com/office/powerpoint/2010/main" val="238417251"/>
              </p:ext>
            </p:extLst>
          </p:nvPr>
        </p:nvGraphicFramePr>
        <p:xfrm>
          <a:off x="5439821" y="5575975"/>
          <a:ext cx="2770729" cy="1180425"/>
        </p:xfrm>
        <a:graphic>
          <a:graphicData uri="http://schemas.openxmlformats.org/presentationml/2006/ole">
            <mc:AlternateContent xmlns:mc="http://schemas.openxmlformats.org/markup-compatibility/2006">
              <mc:Choice xmlns:v="urn:schemas-microsoft-com:vml" Requires="v">
                <p:oleObj name="Equation" r:id="rId7" imgW="2311400" imgH="1346200" progId="Equation.3">
                  <p:embed/>
                </p:oleObj>
              </mc:Choice>
              <mc:Fallback>
                <p:oleObj name="Equation" r:id="rId7" imgW="2311400" imgH="1346200" progId="Equation.3">
                  <p:embed/>
                  <p:pic>
                    <p:nvPicPr>
                      <p:cNvPr id="30726"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9821" y="5575975"/>
                        <a:ext cx="2770729" cy="1180425"/>
                      </a:xfrm>
                      <a:prstGeom prst="rect">
                        <a:avLst/>
                      </a:prstGeom>
                      <a:noFill/>
                      <a:ln>
                        <a:noFill/>
                      </a:ln>
                      <a:effec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00E09B91-581F-408C-9E07-CF138FC2468F}" type="slidenum">
              <a:rPr lang="zh-CN" altLang="en-US" sz="1200" b="0" smtClean="0">
                <a:solidFill>
                  <a:schemeClr val="tx1"/>
                </a:solidFill>
                <a:latin typeface="Arial Black" panose="020B0A04020102020204" pitchFamily="34" charset="0"/>
              </a:rPr>
              <a:pPr>
                <a:spcBef>
                  <a:spcPct val="0"/>
                </a:spcBef>
                <a:buClrTx/>
                <a:buSzTx/>
                <a:buFontTx/>
                <a:buNone/>
              </a:pPr>
              <a:t>46</a:t>
            </a:fld>
            <a:endParaRPr lang="en-US" altLang="zh-CN" sz="1200" b="0">
              <a:solidFill>
                <a:schemeClr val="tx1"/>
              </a:solidFill>
              <a:latin typeface="Arial Black" panose="020B0A04020102020204" pitchFamily="34" charset="0"/>
            </a:endParaRPr>
          </a:p>
        </p:txBody>
      </p:sp>
      <p:sp>
        <p:nvSpPr>
          <p:cNvPr id="31749" name="Text Box 4"/>
          <p:cNvSpPr txBox="1">
            <a:spLocks noChangeArrowheads="1"/>
          </p:cNvSpPr>
          <p:nvPr/>
        </p:nvSpPr>
        <p:spPr bwMode="auto">
          <a:xfrm>
            <a:off x="195263" y="1082524"/>
            <a:ext cx="6205537"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Tx/>
              <a:buChar char="•"/>
            </a:pPr>
            <a:r>
              <a:rPr lang="ro-RO" altLang="en-US" sz="2400" b="0" dirty="0">
                <a:solidFill>
                  <a:schemeClr val="tx1"/>
                </a:solidFill>
              </a:rPr>
              <a:t>Potențialul polarizare</a:t>
            </a:r>
            <a:endParaRPr lang="en-US" altLang="en-US" sz="2400" b="0" dirty="0">
              <a:solidFill>
                <a:schemeClr val="tx1"/>
              </a:solidFill>
            </a:endParaRPr>
          </a:p>
          <a:p>
            <a:pPr>
              <a:spcBef>
                <a:spcPct val="50000"/>
              </a:spcBef>
              <a:buClrTx/>
              <a:buSzTx/>
              <a:buFontTx/>
              <a:buChar char="•"/>
            </a:pPr>
            <a:endParaRPr lang="en-US" altLang="en-US" sz="2400" b="0" dirty="0">
              <a:solidFill>
                <a:schemeClr val="tx1"/>
              </a:solidFill>
            </a:endParaRPr>
          </a:p>
          <a:p>
            <a:pPr>
              <a:spcBef>
                <a:spcPct val="50000"/>
              </a:spcBef>
              <a:buClrTx/>
              <a:buSzTx/>
              <a:buFontTx/>
              <a:buChar char="•"/>
            </a:pPr>
            <a:r>
              <a:rPr lang="ro-RO" altLang="en-US" sz="2400" b="0" dirty="0">
                <a:solidFill>
                  <a:schemeClr val="tx1"/>
                </a:solidFill>
              </a:rPr>
              <a:t>Canalul este strangulat</a:t>
            </a:r>
            <a:r>
              <a:rPr lang="en-US" altLang="en-US" sz="2400" b="0" dirty="0">
                <a:solidFill>
                  <a:schemeClr val="tx1"/>
                </a:solidFill>
              </a:rPr>
              <a:t>.</a:t>
            </a:r>
          </a:p>
          <a:p>
            <a:pPr>
              <a:spcBef>
                <a:spcPct val="50000"/>
              </a:spcBef>
              <a:buClrTx/>
              <a:buSzTx/>
              <a:buFontTx/>
              <a:buChar char="•"/>
            </a:pPr>
            <a:r>
              <a:rPr lang="ro-RO" altLang="en-US" sz="2400" b="0" dirty="0">
                <a:solidFill>
                  <a:schemeClr val="tx1"/>
                </a:solidFill>
              </a:rPr>
              <a:t>Curentul </a:t>
            </a:r>
            <a:r>
              <a:rPr lang="ro-RO" altLang="en-US" sz="2400" b="0" dirty="0" err="1">
                <a:solidFill>
                  <a:schemeClr val="tx1"/>
                </a:solidFill>
              </a:rPr>
              <a:t>drenei</a:t>
            </a:r>
            <a:r>
              <a:rPr lang="ro-RO" altLang="en-US" sz="2400" b="0" dirty="0">
                <a:solidFill>
                  <a:schemeClr val="tx1"/>
                </a:solidFill>
              </a:rPr>
              <a:t> este controlat numai de </a:t>
            </a:r>
            <a:r>
              <a:rPr lang="en-US" altLang="zh-CN" sz="2400" b="0" i="1" dirty="0">
                <a:solidFill>
                  <a:schemeClr val="tx1"/>
                </a:solidFill>
              </a:rPr>
              <a:t>v</a:t>
            </a:r>
            <a:r>
              <a:rPr lang="en-US" altLang="zh-CN" sz="2400" b="0" i="1" baseline="-25000" dirty="0">
                <a:solidFill>
                  <a:schemeClr val="tx1"/>
                </a:solidFill>
              </a:rPr>
              <a:t>GS</a:t>
            </a:r>
          </a:p>
          <a:p>
            <a:pPr>
              <a:spcBef>
                <a:spcPct val="50000"/>
              </a:spcBef>
              <a:buClrTx/>
              <a:buSzTx/>
              <a:buFontTx/>
              <a:buChar char="•"/>
            </a:pPr>
            <a:endParaRPr lang="en-US" altLang="zh-CN" sz="2400" b="0" i="1" baseline="-25000" dirty="0">
              <a:solidFill>
                <a:schemeClr val="tx1"/>
              </a:solidFill>
            </a:endParaRPr>
          </a:p>
          <a:p>
            <a:pPr>
              <a:spcBef>
                <a:spcPct val="50000"/>
              </a:spcBef>
              <a:buClrTx/>
              <a:buSzTx/>
              <a:buFontTx/>
              <a:buChar char="•"/>
            </a:pPr>
            <a:r>
              <a:rPr lang="ro-RO" altLang="zh-CN" sz="2400" b="0" dirty="0">
                <a:solidFill>
                  <a:schemeClr val="tx1"/>
                </a:solidFill>
              </a:rPr>
              <a:t>Curentul </a:t>
            </a:r>
            <a:r>
              <a:rPr lang="ro-RO" altLang="zh-CN" sz="2400" b="0" dirty="0" err="1">
                <a:solidFill>
                  <a:schemeClr val="tx1"/>
                </a:solidFill>
              </a:rPr>
              <a:t>drenei</a:t>
            </a:r>
            <a:r>
              <a:rPr lang="ro-RO" altLang="zh-CN" sz="2400" b="0" dirty="0">
                <a:solidFill>
                  <a:schemeClr val="tx1"/>
                </a:solidFill>
              </a:rPr>
              <a:t> este independent de </a:t>
            </a:r>
            <a:r>
              <a:rPr lang="en-US" altLang="zh-CN" sz="2400" b="0" i="1" dirty="0" err="1">
                <a:solidFill>
                  <a:schemeClr val="tx1"/>
                </a:solidFill>
              </a:rPr>
              <a:t>v</a:t>
            </a:r>
            <a:r>
              <a:rPr lang="en-US" altLang="zh-CN" sz="2400" b="0" i="1" baseline="-25000" dirty="0" err="1">
                <a:solidFill>
                  <a:schemeClr val="tx1"/>
                </a:solidFill>
              </a:rPr>
              <a:t>DS</a:t>
            </a:r>
            <a:r>
              <a:rPr lang="en-US" altLang="zh-CN" sz="2400" b="0" dirty="0">
                <a:solidFill>
                  <a:schemeClr val="tx1"/>
                </a:solidFill>
              </a:rPr>
              <a:t> </a:t>
            </a:r>
            <a:r>
              <a:rPr lang="ro-RO" altLang="zh-CN" sz="2400" b="0" dirty="0">
                <a:solidFill>
                  <a:schemeClr val="tx1"/>
                </a:solidFill>
              </a:rPr>
              <a:t>și se </a:t>
            </a:r>
            <a:r>
              <a:rPr lang="ro-RO" altLang="zh-CN" sz="2400" dirty="0">
                <a:solidFill>
                  <a:schemeClr val="tx1"/>
                </a:solidFill>
              </a:rPr>
              <a:t>comportă ca o sursă de curent ideală </a:t>
            </a:r>
          </a:p>
          <a:p>
            <a:pPr>
              <a:spcBef>
                <a:spcPct val="50000"/>
              </a:spcBef>
              <a:buClrTx/>
              <a:buSzTx/>
              <a:buFont typeface="Wingdings" panose="05000000000000000000" pitchFamily="2" charset="2"/>
              <a:buChar char="Ø"/>
            </a:pPr>
            <a:r>
              <a:rPr lang="ro-RO" altLang="en-US" sz="2400" dirty="0">
                <a:solidFill>
                  <a:schemeClr val="tx1"/>
                </a:solidFill>
              </a:rPr>
              <a:t>Caracteristica de transfer </a:t>
            </a:r>
            <a:r>
              <a:rPr lang="en-US" altLang="en-US" sz="2400" b="0" dirty="0" err="1">
                <a:solidFill>
                  <a:srgbClr val="FF0000"/>
                </a:solidFill>
              </a:rPr>
              <a:t>i</a:t>
            </a:r>
            <a:r>
              <a:rPr lang="en-US" altLang="en-US" sz="2400" b="0" baseline="-25000" dirty="0" err="1">
                <a:solidFill>
                  <a:srgbClr val="FF0000"/>
                </a:solidFill>
              </a:rPr>
              <a:t>D</a:t>
            </a:r>
            <a:r>
              <a:rPr lang="en-US" altLang="en-US" sz="2400" b="0" dirty="0">
                <a:solidFill>
                  <a:srgbClr val="FF0000"/>
                </a:solidFill>
              </a:rPr>
              <a:t>–</a:t>
            </a:r>
            <a:r>
              <a:rPr lang="en-US" altLang="en-US" sz="2400" b="0" dirty="0">
                <a:solidFill>
                  <a:srgbClr val="FF0000"/>
                </a:solidFill>
                <a:latin typeface="New Baskerville" pitchFamily="18" charset="0"/>
              </a:rPr>
              <a:t>v</a:t>
            </a:r>
            <a:r>
              <a:rPr lang="en-US" altLang="en-US" sz="2400" b="0" baseline="-25000" dirty="0">
                <a:solidFill>
                  <a:srgbClr val="FF0000"/>
                </a:solidFill>
              </a:rPr>
              <a:t>GS</a:t>
            </a:r>
            <a:r>
              <a:rPr lang="en-US" altLang="en-US" sz="2400" b="0" dirty="0">
                <a:solidFill>
                  <a:srgbClr val="FF0000"/>
                </a:solidFill>
              </a:rPr>
              <a:t> </a:t>
            </a:r>
            <a:r>
              <a:rPr lang="ro-RO" altLang="en-US" sz="2400" b="0" dirty="0">
                <a:solidFill>
                  <a:schemeClr val="tx1"/>
                </a:solidFill>
              </a:rPr>
              <a:t>canal </a:t>
            </a:r>
            <a:r>
              <a:rPr lang="ro-RO" altLang="en-US" sz="2400" b="0" dirty="0" err="1">
                <a:solidFill>
                  <a:schemeClr val="tx1"/>
                </a:solidFill>
              </a:rPr>
              <a:t>imbogățit</a:t>
            </a:r>
            <a:r>
              <a:rPr lang="ro-RO" altLang="en-US" sz="2400" b="0" dirty="0">
                <a:solidFill>
                  <a:schemeClr val="tx1"/>
                </a:solidFill>
              </a:rPr>
              <a:t> n-M</a:t>
            </a:r>
            <a:r>
              <a:rPr lang="en-US" altLang="en-US" sz="2400" b="0" dirty="0">
                <a:solidFill>
                  <a:schemeClr val="tx1"/>
                </a:solidFill>
              </a:rPr>
              <a:t>OS </a:t>
            </a:r>
            <a:r>
              <a:rPr lang="ro-RO" altLang="en-US" sz="2400" b="0" dirty="0">
                <a:solidFill>
                  <a:schemeClr val="tx1"/>
                </a:solidFill>
              </a:rPr>
              <a:t>în regim de saturație</a:t>
            </a:r>
            <a:r>
              <a:rPr lang="en-US" altLang="en-US" sz="2400" b="0" dirty="0">
                <a:solidFill>
                  <a:schemeClr val="tx1"/>
                </a:solidFill>
              </a:rPr>
              <a:t> </a:t>
            </a:r>
          </a:p>
          <a:p>
            <a:pPr>
              <a:spcBef>
                <a:spcPct val="50000"/>
              </a:spcBef>
              <a:buClrTx/>
              <a:buSzTx/>
              <a:buFont typeface="Wingdings" panose="05000000000000000000" pitchFamily="2" charset="2"/>
              <a:buChar char="Ø"/>
            </a:pPr>
            <a:r>
              <a:rPr lang="en-US" altLang="en-US" sz="2400" b="0" i="1" dirty="0">
                <a:solidFill>
                  <a:schemeClr val="tx1"/>
                </a:solidFill>
              </a:rPr>
              <a:t>V</a:t>
            </a:r>
            <a:r>
              <a:rPr lang="en-US" altLang="en-US" sz="2400" b="0" i="1" baseline="-25000" dirty="0">
                <a:solidFill>
                  <a:schemeClr val="tx1"/>
                </a:solidFill>
              </a:rPr>
              <a:t>t</a:t>
            </a:r>
            <a:r>
              <a:rPr lang="en-US" altLang="en-US" sz="2400" b="0" baseline="-25000" dirty="0">
                <a:solidFill>
                  <a:schemeClr val="tx1"/>
                </a:solidFill>
              </a:rPr>
              <a:t> </a:t>
            </a:r>
            <a:r>
              <a:rPr lang="en-US" altLang="en-US" sz="2400" b="0" dirty="0">
                <a:solidFill>
                  <a:schemeClr val="tx1"/>
                </a:solidFill>
              </a:rPr>
              <a:t> = 1 V, </a:t>
            </a:r>
            <a:r>
              <a:rPr lang="en-US" altLang="en-US" sz="2400" b="0" i="1" dirty="0" err="1">
                <a:solidFill>
                  <a:schemeClr val="tx1"/>
                </a:solidFill>
              </a:rPr>
              <a:t>k’</a:t>
            </a:r>
            <a:r>
              <a:rPr lang="en-US" altLang="en-US" sz="2400" b="0" i="1" baseline="-25000" dirty="0" err="1">
                <a:solidFill>
                  <a:schemeClr val="tx1"/>
                </a:solidFill>
              </a:rPr>
              <a:t>n</a:t>
            </a:r>
            <a:r>
              <a:rPr lang="en-US" altLang="en-US" sz="2400" b="0" dirty="0">
                <a:solidFill>
                  <a:schemeClr val="tx1"/>
                </a:solidFill>
              </a:rPr>
              <a:t> </a:t>
            </a:r>
            <a:r>
              <a:rPr lang="en-US" altLang="en-US" sz="2400" b="0" i="1" dirty="0">
                <a:solidFill>
                  <a:schemeClr val="tx1"/>
                </a:solidFill>
              </a:rPr>
              <a:t>W</a:t>
            </a:r>
            <a:r>
              <a:rPr lang="en-US" altLang="en-US" sz="2400" b="0" dirty="0">
                <a:solidFill>
                  <a:schemeClr val="tx1"/>
                </a:solidFill>
              </a:rPr>
              <a:t>/</a:t>
            </a:r>
            <a:r>
              <a:rPr lang="en-US" altLang="en-US" sz="2400" b="0" i="1" dirty="0">
                <a:solidFill>
                  <a:schemeClr val="tx1"/>
                </a:solidFill>
              </a:rPr>
              <a:t>L</a:t>
            </a:r>
            <a:r>
              <a:rPr lang="en-US" altLang="en-US" sz="2400" b="0" dirty="0">
                <a:solidFill>
                  <a:schemeClr val="tx1"/>
                </a:solidFill>
              </a:rPr>
              <a:t> = 1.0 mA/V</a:t>
            </a:r>
            <a:r>
              <a:rPr lang="en-US" altLang="en-US" sz="2400" b="0" baseline="30000" dirty="0">
                <a:solidFill>
                  <a:schemeClr val="tx1"/>
                </a:solidFill>
              </a:rPr>
              <a:t>2</a:t>
            </a:r>
            <a:endParaRPr lang="en-US" altLang="en-US" sz="2400" b="0" dirty="0">
              <a:solidFill>
                <a:schemeClr val="tx1"/>
              </a:solidFill>
            </a:endParaRPr>
          </a:p>
          <a:p>
            <a:pPr>
              <a:spcBef>
                <a:spcPct val="50000"/>
              </a:spcBef>
              <a:buClrTx/>
              <a:buSzTx/>
              <a:buFont typeface="Wingdings" panose="05000000000000000000" pitchFamily="2" charset="2"/>
              <a:buChar char="Ø"/>
            </a:pPr>
            <a:r>
              <a:rPr lang="ro-RO" altLang="en-US" sz="2400" b="0" dirty="0">
                <a:solidFill>
                  <a:schemeClr val="tx1"/>
                </a:solidFill>
              </a:rPr>
              <a:t>Dependență pătratică </a:t>
            </a:r>
            <a:r>
              <a:rPr lang="en-US" altLang="en-US" sz="2400" b="0" i="1" dirty="0" err="1">
                <a:solidFill>
                  <a:schemeClr val="tx1"/>
                </a:solidFill>
              </a:rPr>
              <a:t>i</a:t>
            </a:r>
            <a:r>
              <a:rPr lang="en-US" altLang="en-US" sz="2400" b="0" i="1" baseline="-25000" dirty="0" err="1">
                <a:solidFill>
                  <a:schemeClr val="tx1"/>
                </a:solidFill>
              </a:rPr>
              <a:t>D</a:t>
            </a:r>
            <a:r>
              <a:rPr lang="en-US" altLang="en-US" sz="2400" b="0" dirty="0">
                <a:solidFill>
                  <a:schemeClr val="tx1"/>
                </a:solidFill>
              </a:rPr>
              <a:t>–</a:t>
            </a:r>
            <a:r>
              <a:rPr lang="en-US" altLang="en-US" sz="2400" b="0" i="1" dirty="0">
                <a:solidFill>
                  <a:schemeClr val="tx1"/>
                </a:solidFill>
                <a:latin typeface="New Baskerville" pitchFamily="18" charset="0"/>
              </a:rPr>
              <a:t>v</a:t>
            </a:r>
            <a:r>
              <a:rPr lang="en-US" altLang="en-US" sz="2400" b="0" i="1" baseline="-25000" dirty="0">
                <a:solidFill>
                  <a:schemeClr val="tx1"/>
                </a:solidFill>
              </a:rPr>
              <a:t>GS</a:t>
            </a:r>
            <a:r>
              <a:rPr lang="en-US" altLang="en-US" sz="2400" b="0" dirty="0">
                <a:solidFill>
                  <a:schemeClr val="tx1"/>
                </a:solidFill>
              </a:rPr>
              <a:t> </a:t>
            </a:r>
          </a:p>
          <a:p>
            <a:pPr>
              <a:spcBef>
                <a:spcPct val="50000"/>
              </a:spcBef>
              <a:buClrTx/>
              <a:buSzTx/>
              <a:buFontTx/>
              <a:buChar char="•"/>
            </a:pPr>
            <a:endParaRPr lang="en-US" altLang="en-US" sz="2400" i="1" baseline="-25000" dirty="0">
              <a:solidFill>
                <a:schemeClr val="tx1"/>
              </a:solidFill>
            </a:endParaRPr>
          </a:p>
        </p:txBody>
      </p:sp>
      <p:graphicFrame>
        <p:nvGraphicFramePr>
          <p:cNvPr id="31750" name="Object 5"/>
          <p:cNvGraphicFramePr>
            <a:graphicFrameLocks noChangeAspect="1"/>
          </p:cNvGraphicFramePr>
          <p:nvPr>
            <p:extLst>
              <p:ext uri="{D42A27DB-BD31-4B8C-83A1-F6EECF244321}">
                <p14:modId xmlns:p14="http://schemas.microsoft.com/office/powerpoint/2010/main" val="3802176978"/>
              </p:ext>
            </p:extLst>
          </p:nvPr>
        </p:nvGraphicFramePr>
        <p:xfrm>
          <a:off x="3605262" y="1134372"/>
          <a:ext cx="1933476" cy="761672"/>
        </p:xfrm>
        <a:graphic>
          <a:graphicData uri="http://schemas.openxmlformats.org/presentationml/2006/ole">
            <mc:AlternateContent xmlns:mc="http://schemas.openxmlformats.org/markup-compatibility/2006">
              <mc:Choice xmlns:v="urn:schemas-microsoft-com:vml" Requires="v">
                <p:oleObj name="Equation" r:id="rId2" imgW="838200" imgH="457200" progId="Equation.3">
                  <p:embed/>
                </p:oleObj>
              </mc:Choice>
              <mc:Fallback>
                <p:oleObj name="Equation" r:id="rId2" imgW="838200" imgH="457200" progId="Equation.3">
                  <p:embed/>
                  <p:pic>
                    <p:nvPicPr>
                      <p:cNvPr id="3175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5262" y="1134372"/>
                        <a:ext cx="1933476" cy="761672"/>
                      </a:xfrm>
                      <a:prstGeom prst="rect">
                        <a:avLst/>
                      </a:prstGeom>
                      <a:noFill/>
                      <a:ln>
                        <a:noFill/>
                      </a:ln>
                      <a:effectLst/>
                    </p:spPr>
                  </p:pic>
                </p:oleObj>
              </mc:Fallback>
            </mc:AlternateContent>
          </a:graphicData>
        </a:graphic>
      </p:graphicFrame>
      <p:graphicFrame>
        <p:nvGraphicFramePr>
          <p:cNvPr id="31751" name="Object 6"/>
          <p:cNvGraphicFramePr>
            <a:graphicFrameLocks noChangeAspect="1"/>
          </p:cNvGraphicFramePr>
          <p:nvPr>
            <p:extLst>
              <p:ext uri="{D42A27DB-BD31-4B8C-83A1-F6EECF244321}">
                <p14:modId xmlns:p14="http://schemas.microsoft.com/office/powerpoint/2010/main" val="1658166743"/>
              </p:ext>
            </p:extLst>
          </p:nvPr>
        </p:nvGraphicFramePr>
        <p:xfrm>
          <a:off x="1384237" y="3094863"/>
          <a:ext cx="2967037" cy="742950"/>
        </p:xfrm>
        <a:graphic>
          <a:graphicData uri="http://schemas.openxmlformats.org/presentationml/2006/ole">
            <mc:AlternateContent xmlns:mc="http://schemas.openxmlformats.org/markup-compatibility/2006">
              <mc:Choice xmlns:v="urn:schemas-microsoft-com:vml" Requires="v">
                <p:oleObj name="Equation" r:id="rId4" imgW="1396394" imgH="393529" progId="Equation.3">
                  <p:embed/>
                </p:oleObj>
              </mc:Choice>
              <mc:Fallback>
                <p:oleObj name="Equation" r:id="rId4" imgW="1396394" imgH="393529" progId="Equation.3">
                  <p:embed/>
                  <p:pic>
                    <p:nvPicPr>
                      <p:cNvPr id="31751"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4237" y="3094863"/>
                        <a:ext cx="2967037"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52" name="Rectangle 7"/>
          <p:cNvSpPr>
            <a:spLocks noGrp="1" noChangeArrowheads="1"/>
          </p:cNvSpPr>
          <p:nvPr>
            <p:ph type="title"/>
          </p:nvPr>
        </p:nvSpPr>
        <p:spPr/>
        <p:txBody>
          <a:bodyPr/>
          <a:lstStyle/>
          <a:p>
            <a:pPr eaLnBrk="1" hangingPunct="1"/>
            <a:r>
              <a:rPr lang="ro-RO" altLang="en-US" sz="3800" dirty="0">
                <a:solidFill>
                  <a:schemeClr val="bg1"/>
                </a:solidFill>
              </a:rPr>
              <a:t>Regiunea de saturație </a:t>
            </a:r>
            <a:endParaRPr lang="zh-CN" altLang="en-US" sz="3800" dirty="0">
              <a:solidFill>
                <a:schemeClr val="bg1"/>
              </a:solidFill>
            </a:endParaRPr>
          </a:p>
        </p:txBody>
      </p:sp>
      <p:pic>
        <p:nvPicPr>
          <p:cNvPr id="7" name="Picture 5" descr="sedr42021_0411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6535" y="0"/>
            <a:ext cx="3107465" cy="28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descr="sedr42021_0412">
            <a:extLst>
              <a:ext uri="{FF2B5EF4-FFF2-40B4-BE49-F238E27FC236}">
                <a16:creationId xmlns:a16="http://schemas.microsoft.com/office/drawing/2014/main" id="{59210333-313B-239A-EC05-7124A9D963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6255" y="3991012"/>
            <a:ext cx="2967037" cy="278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1A67FF9F-9AAB-44CF-AFE3-D4A25F7125BF}" type="slidenum">
              <a:rPr lang="zh-CN" altLang="en-US" sz="1200" b="0" smtClean="0">
                <a:solidFill>
                  <a:schemeClr val="tx1"/>
                </a:solidFill>
                <a:latin typeface="Arial Black" panose="020B0A04020102020204" pitchFamily="34" charset="0"/>
              </a:rPr>
              <a:pPr>
                <a:spcBef>
                  <a:spcPct val="0"/>
                </a:spcBef>
                <a:buClrTx/>
                <a:buSzTx/>
                <a:buFontTx/>
                <a:buNone/>
              </a:pPr>
              <a:t>47</a:t>
            </a:fld>
            <a:endParaRPr lang="en-US" altLang="zh-CN" sz="1200" b="0">
              <a:solidFill>
                <a:schemeClr val="tx1"/>
              </a:solidFill>
              <a:latin typeface="Arial Black" panose="020B0A04020102020204" pitchFamily="34" charset="0"/>
            </a:endParaRPr>
          </a:p>
        </p:txBody>
      </p:sp>
      <p:pic>
        <p:nvPicPr>
          <p:cNvPr id="88069" name="Picture 5" descr="sedr42021_0460a"/>
          <p:cNvPicPr>
            <a:picLocks noChangeAspect="1" noChangeArrowheads="1"/>
          </p:cNvPicPr>
          <p:nvPr/>
        </p:nvPicPr>
        <p:blipFill>
          <a:blip r:embed="rId2">
            <a:extLst>
              <a:ext uri="{28A0092B-C50C-407E-A947-70E740481C1C}">
                <a14:useLocalDpi xmlns:a14="http://schemas.microsoft.com/office/drawing/2010/main" val="0"/>
              </a:ext>
            </a:extLst>
          </a:blip>
          <a:srcRect b="7968"/>
          <a:stretch>
            <a:fillRect/>
          </a:stretch>
        </p:blipFill>
        <p:spPr bwMode="auto">
          <a:xfrm>
            <a:off x="1155700" y="1189038"/>
            <a:ext cx="2552700"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Rectangle 6"/>
          <p:cNvSpPr>
            <a:spLocks noGrp="1" noChangeArrowheads="1"/>
          </p:cNvSpPr>
          <p:nvPr>
            <p:ph type="title"/>
          </p:nvPr>
        </p:nvSpPr>
        <p:spPr/>
        <p:txBody>
          <a:bodyPr/>
          <a:lstStyle/>
          <a:p>
            <a:pPr eaLnBrk="1" hangingPunct="1"/>
            <a:r>
              <a:rPr lang="ro-RO" altLang="zh-CN" sz="3800" dirty="0">
                <a:solidFill>
                  <a:schemeClr val="bg1"/>
                </a:solidFill>
              </a:rPr>
              <a:t>Caracteristici n-(sărăcit) MOS</a:t>
            </a:r>
            <a:endParaRPr lang="zh-CN" altLang="en-US" sz="3800" dirty="0">
              <a:solidFill>
                <a:schemeClr val="bg1"/>
              </a:solidFill>
            </a:endParaRPr>
          </a:p>
        </p:txBody>
      </p:sp>
      <p:sp>
        <p:nvSpPr>
          <p:cNvPr id="88071" name="Text Box 7"/>
          <p:cNvSpPr txBox="1">
            <a:spLocks noChangeArrowheads="1"/>
          </p:cNvSpPr>
          <p:nvPr/>
        </p:nvSpPr>
        <p:spPr bwMode="auto">
          <a:xfrm>
            <a:off x="381000" y="3778250"/>
            <a:ext cx="4572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30000"/>
              </a:spcBef>
              <a:buClrTx/>
              <a:buSzTx/>
              <a:buFont typeface="Wingdings" panose="05000000000000000000" pitchFamily="2" charset="2"/>
              <a:buChar char="Ø"/>
            </a:pPr>
            <a:r>
              <a:rPr lang="en-US" altLang="en-US" sz="2000" b="0">
                <a:solidFill>
                  <a:schemeClr val="tx1"/>
                </a:solidFill>
              </a:rPr>
              <a:t>Expression of characteristic equation</a:t>
            </a:r>
          </a:p>
          <a:p>
            <a:pPr>
              <a:spcBef>
                <a:spcPct val="30000"/>
              </a:spcBef>
              <a:buClrTx/>
              <a:buSzTx/>
              <a:buFont typeface="Wingdings" panose="05000000000000000000" pitchFamily="2" charset="2"/>
              <a:buChar char="Ø"/>
            </a:pPr>
            <a:endParaRPr lang="en-US" altLang="zh-CN" sz="2000" b="0">
              <a:solidFill>
                <a:schemeClr val="tx1"/>
              </a:solidFill>
            </a:endParaRPr>
          </a:p>
          <a:p>
            <a:pPr>
              <a:spcBef>
                <a:spcPct val="30000"/>
              </a:spcBef>
              <a:buClrTx/>
              <a:buSzTx/>
              <a:buFont typeface="Wingdings" panose="05000000000000000000" pitchFamily="2" charset="2"/>
              <a:buChar char="Ø"/>
            </a:pPr>
            <a:endParaRPr lang="en-US" altLang="en-US" sz="2000" b="0">
              <a:solidFill>
                <a:schemeClr val="tx1"/>
              </a:solidFill>
            </a:endParaRPr>
          </a:p>
          <a:p>
            <a:pPr>
              <a:spcBef>
                <a:spcPct val="30000"/>
              </a:spcBef>
              <a:buClrTx/>
              <a:buSzTx/>
              <a:buFont typeface="Wingdings" panose="05000000000000000000" pitchFamily="2" charset="2"/>
              <a:buChar char="Ø"/>
            </a:pPr>
            <a:r>
              <a:rPr lang="en-US" altLang="en-US" sz="2000" b="0">
                <a:solidFill>
                  <a:schemeClr val="tx1"/>
                </a:solidFill>
              </a:rPr>
              <a:t>Drain current with </a:t>
            </a:r>
          </a:p>
          <a:p>
            <a:pPr>
              <a:spcBef>
                <a:spcPct val="30000"/>
              </a:spcBef>
              <a:buClrTx/>
              <a:buSzTx/>
              <a:buFont typeface="Wingdings" panose="05000000000000000000" pitchFamily="2" charset="2"/>
              <a:buChar char="Ø"/>
            </a:pPr>
            <a:endParaRPr lang="en-US" altLang="en-US" sz="2000" b="0">
              <a:solidFill>
                <a:schemeClr val="tx1"/>
              </a:solidFill>
            </a:endParaRPr>
          </a:p>
          <a:p>
            <a:pPr>
              <a:spcBef>
                <a:spcPct val="30000"/>
              </a:spcBef>
              <a:buClrTx/>
              <a:buSzTx/>
              <a:buFont typeface="Wingdings" panose="05000000000000000000" pitchFamily="2" charset="2"/>
              <a:buChar char="Ø"/>
            </a:pPr>
            <a:endParaRPr lang="en-US" altLang="en-US" sz="2000" b="0">
              <a:solidFill>
                <a:schemeClr val="tx1"/>
              </a:solidFill>
            </a:endParaRPr>
          </a:p>
        </p:txBody>
      </p:sp>
      <p:pic>
        <p:nvPicPr>
          <p:cNvPr id="88072" name="Picture 8" descr="sedr42021_0460c"/>
          <p:cNvPicPr>
            <a:picLocks noChangeAspect="1" noChangeArrowheads="1"/>
          </p:cNvPicPr>
          <p:nvPr/>
        </p:nvPicPr>
        <p:blipFill>
          <a:blip r:embed="rId3">
            <a:extLst>
              <a:ext uri="{28A0092B-C50C-407E-A947-70E740481C1C}">
                <a14:useLocalDpi xmlns:a14="http://schemas.microsoft.com/office/drawing/2010/main" val="0"/>
              </a:ext>
            </a:extLst>
          </a:blip>
          <a:srcRect b="5299"/>
          <a:stretch>
            <a:fillRect/>
          </a:stretch>
        </p:blipFill>
        <p:spPr bwMode="auto">
          <a:xfrm>
            <a:off x="4991100" y="1238250"/>
            <a:ext cx="3835400"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8073" name="Object 9"/>
          <p:cNvGraphicFramePr>
            <a:graphicFrameLocks noChangeAspect="1"/>
          </p:cNvGraphicFramePr>
          <p:nvPr/>
        </p:nvGraphicFramePr>
        <p:xfrm>
          <a:off x="825500" y="4083050"/>
          <a:ext cx="2967038" cy="742950"/>
        </p:xfrm>
        <a:graphic>
          <a:graphicData uri="http://schemas.openxmlformats.org/presentationml/2006/ole">
            <mc:AlternateContent xmlns:mc="http://schemas.openxmlformats.org/markup-compatibility/2006">
              <mc:Choice xmlns:v="urn:schemas-microsoft-com:vml" Requires="v">
                <p:oleObj name="Equation" r:id="rId4" imgW="1396394" imgH="393529" progId="Equation.3">
                  <p:embed/>
                </p:oleObj>
              </mc:Choice>
              <mc:Fallback>
                <p:oleObj name="Equation" r:id="rId4" imgW="1396394" imgH="393529" progId="Equation.3">
                  <p:embed/>
                  <p:pic>
                    <p:nvPicPr>
                      <p:cNvPr id="88073"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500" y="4083050"/>
                        <a:ext cx="296703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074" name="Object 10"/>
          <p:cNvGraphicFramePr>
            <a:graphicFrameLocks noChangeAspect="1"/>
          </p:cNvGraphicFramePr>
          <p:nvPr/>
        </p:nvGraphicFramePr>
        <p:xfrm>
          <a:off x="2667000" y="4972050"/>
          <a:ext cx="839788" cy="407988"/>
        </p:xfrm>
        <a:graphic>
          <a:graphicData uri="http://schemas.openxmlformats.org/presentationml/2006/ole">
            <mc:AlternateContent xmlns:mc="http://schemas.openxmlformats.org/markup-compatibility/2006">
              <mc:Choice xmlns:v="urn:schemas-microsoft-com:vml" Requires="v">
                <p:oleObj name="Equation" r:id="rId6" imgW="469900" imgH="228600" progId="Equation.3">
                  <p:embed/>
                </p:oleObj>
              </mc:Choice>
              <mc:Fallback>
                <p:oleObj name="Equation" r:id="rId6" imgW="469900" imgH="228600" progId="Equation.3">
                  <p:embed/>
                  <p:pic>
                    <p:nvPicPr>
                      <p:cNvPr id="88074"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4972050"/>
                        <a:ext cx="839788"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075" name="Object 11"/>
          <p:cNvGraphicFramePr>
            <a:graphicFrameLocks noChangeAspect="1"/>
          </p:cNvGraphicFramePr>
          <p:nvPr/>
        </p:nvGraphicFramePr>
        <p:xfrm>
          <a:off x="812800" y="5505450"/>
          <a:ext cx="1828800" cy="682625"/>
        </p:xfrm>
        <a:graphic>
          <a:graphicData uri="http://schemas.openxmlformats.org/presentationml/2006/ole">
            <mc:AlternateContent xmlns:mc="http://schemas.openxmlformats.org/markup-compatibility/2006">
              <mc:Choice xmlns:v="urn:schemas-microsoft-com:vml" Requires="v">
                <p:oleObj name="Equation" r:id="rId8" imgW="1054100" imgH="393700" progId="Equation.3">
                  <p:embed/>
                </p:oleObj>
              </mc:Choice>
              <mc:Fallback>
                <p:oleObj name="Equation" r:id="rId8" imgW="1054100" imgH="393700" progId="Equation.3">
                  <p:embed/>
                  <p:pic>
                    <p:nvPicPr>
                      <p:cNvPr id="88075"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2800" y="5505450"/>
                        <a:ext cx="1828800"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8076" name="Rectangle 12"/>
          <p:cNvSpPr>
            <a:spLocks noChangeArrowheads="1"/>
          </p:cNvSpPr>
          <p:nvPr/>
        </p:nvSpPr>
        <p:spPr bwMode="auto">
          <a:xfrm>
            <a:off x="5321300" y="5389563"/>
            <a:ext cx="31337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lgn="ctr">
              <a:spcBef>
                <a:spcPct val="50000"/>
              </a:spcBef>
              <a:buClrTx/>
              <a:buSzTx/>
              <a:buFont typeface="Wingdings" panose="05000000000000000000" pitchFamily="2" charset="2"/>
              <a:buNone/>
            </a:pPr>
            <a:r>
              <a:rPr lang="en-US" altLang="zh-CN" sz="2400" b="0" dirty="0">
                <a:solidFill>
                  <a:schemeClr val="tx1"/>
                </a:solidFill>
              </a:rPr>
              <a:t>the </a:t>
            </a:r>
            <a:r>
              <a:rPr lang="en-US" altLang="zh-CN" sz="2400" b="0" i="1" dirty="0" err="1">
                <a:solidFill>
                  <a:schemeClr val="tx1"/>
                </a:solidFill>
              </a:rPr>
              <a:t>i</a:t>
            </a:r>
            <a:r>
              <a:rPr lang="en-US" altLang="zh-CN" sz="2400" b="0" i="1" baseline="-25000" dirty="0" err="1">
                <a:solidFill>
                  <a:schemeClr val="tx1"/>
                </a:solidFill>
              </a:rPr>
              <a:t>D</a:t>
            </a:r>
            <a:r>
              <a:rPr lang="en-US" altLang="zh-CN" sz="2400" b="0" dirty="0">
                <a:solidFill>
                  <a:schemeClr val="tx1"/>
                </a:solidFill>
              </a:rPr>
              <a:t>–</a:t>
            </a:r>
            <a:r>
              <a:rPr lang="en-US" altLang="zh-CN" sz="2400" b="0" i="1" dirty="0">
                <a:solidFill>
                  <a:schemeClr val="tx1"/>
                </a:solidFill>
              </a:rPr>
              <a:t>v</a:t>
            </a:r>
            <a:r>
              <a:rPr lang="en-US" altLang="zh-CN" sz="2400" b="0" i="1" baseline="-25000" dirty="0">
                <a:solidFill>
                  <a:schemeClr val="tx1"/>
                </a:solidFill>
              </a:rPr>
              <a:t>GS</a:t>
            </a:r>
            <a:r>
              <a:rPr lang="en-US" altLang="zh-CN" sz="2400" b="0" dirty="0">
                <a:solidFill>
                  <a:schemeClr val="tx1"/>
                </a:solidFill>
              </a:rPr>
              <a:t> characteristic in saturation</a:t>
            </a:r>
          </a:p>
        </p:txBody>
      </p:sp>
    </p:spTree>
    <p:extLst>
      <p:ext uri="{BB962C8B-B14F-4D97-AF65-F5344CB8AC3E}">
        <p14:creationId xmlns:p14="http://schemas.microsoft.com/office/powerpoint/2010/main" val="4059901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97446802-3E0F-4F07-8B8D-EFE99B4565DC}" type="slidenum">
              <a:rPr lang="zh-CN" altLang="en-US" sz="1200" b="0" smtClean="0">
                <a:solidFill>
                  <a:schemeClr val="tx1"/>
                </a:solidFill>
                <a:latin typeface="Arial Black" panose="020B0A04020102020204" pitchFamily="34" charset="0"/>
              </a:rPr>
              <a:pPr>
                <a:spcBef>
                  <a:spcPct val="0"/>
                </a:spcBef>
                <a:buClrTx/>
                <a:buSzTx/>
                <a:buFontTx/>
                <a:buNone/>
              </a:pPr>
              <a:t>48</a:t>
            </a:fld>
            <a:endParaRPr lang="en-US" altLang="zh-CN" sz="1200" b="0">
              <a:solidFill>
                <a:schemeClr val="tx1"/>
              </a:solidFill>
              <a:latin typeface="Arial Black" panose="020B0A04020102020204" pitchFamily="34" charset="0"/>
            </a:endParaRPr>
          </a:p>
        </p:txBody>
      </p:sp>
      <p:sp>
        <p:nvSpPr>
          <p:cNvPr id="33797" name="Text Box 4"/>
          <p:cNvSpPr txBox="1">
            <a:spLocks noChangeArrowheads="1"/>
          </p:cNvSpPr>
          <p:nvPr/>
        </p:nvSpPr>
        <p:spPr bwMode="auto">
          <a:xfrm>
            <a:off x="549403" y="2489990"/>
            <a:ext cx="8392136" cy="314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914400" indent="-45720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marL="0" indent="0">
              <a:buClrTx/>
              <a:buSzTx/>
              <a:buNone/>
            </a:pPr>
            <a:r>
              <a:rPr lang="en-US" altLang="en-US" sz="2200" b="0" dirty="0" err="1">
                <a:solidFill>
                  <a:schemeClr val="tx1"/>
                </a:solidFill>
              </a:rPr>
              <a:t>Explicație</a:t>
            </a:r>
            <a:r>
              <a:rPr lang="en-US" altLang="en-US" sz="2200" b="0" dirty="0">
                <a:solidFill>
                  <a:schemeClr val="tx1"/>
                </a:solidFill>
              </a:rPr>
              <a:t> </a:t>
            </a:r>
            <a:r>
              <a:rPr lang="en-US" altLang="en-US" sz="2200" b="0" dirty="0" err="1">
                <a:solidFill>
                  <a:schemeClr val="tx1"/>
                </a:solidFill>
              </a:rPr>
              <a:t>pentru</a:t>
            </a:r>
            <a:r>
              <a:rPr lang="en-US" altLang="en-US" sz="2200" b="0" dirty="0">
                <a:solidFill>
                  <a:schemeClr val="tx1"/>
                </a:solidFill>
              </a:rPr>
              <a:t> </a:t>
            </a:r>
            <a:r>
              <a:rPr lang="en-US" altLang="en-US" sz="2200" b="0" dirty="0" err="1">
                <a:solidFill>
                  <a:schemeClr val="tx1"/>
                </a:solidFill>
              </a:rPr>
              <a:t>modularea</a:t>
            </a:r>
            <a:r>
              <a:rPr lang="en-US" altLang="en-US" sz="2200" b="0" dirty="0">
                <a:solidFill>
                  <a:schemeClr val="tx1"/>
                </a:solidFill>
              </a:rPr>
              <a:t> </a:t>
            </a:r>
            <a:r>
              <a:rPr lang="en-US" altLang="en-US" sz="2200" b="0" dirty="0" err="1">
                <a:solidFill>
                  <a:schemeClr val="tx1"/>
                </a:solidFill>
              </a:rPr>
              <a:t>lungimii</a:t>
            </a:r>
            <a:r>
              <a:rPr lang="en-US" altLang="en-US" sz="2200" b="0" dirty="0">
                <a:solidFill>
                  <a:schemeClr val="tx1"/>
                </a:solidFill>
              </a:rPr>
              <a:t> </a:t>
            </a:r>
            <a:r>
              <a:rPr lang="en-US" altLang="en-US" sz="2200" b="0" dirty="0" err="1">
                <a:solidFill>
                  <a:schemeClr val="tx1"/>
                </a:solidFill>
              </a:rPr>
              <a:t>canalului</a:t>
            </a:r>
            <a:endParaRPr lang="ro-RO" altLang="en-US" sz="2200" b="0" dirty="0">
              <a:solidFill>
                <a:schemeClr val="tx1"/>
              </a:solidFill>
            </a:endParaRPr>
          </a:p>
          <a:p>
            <a:pPr>
              <a:buClrTx/>
              <a:buSzTx/>
            </a:pPr>
            <a:r>
              <a:rPr lang="en-US" altLang="en-US" sz="2200" b="0" dirty="0" err="1">
                <a:solidFill>
                  <a:schemeClr val="tx1"/>
                </a:solidFill>
              </a:rPr>
              <a:t>Punctul</a:t>
            </a:r>
            <a:r>
              <a:rPr lang="en-US" altLang="en-US" sz="2200" b="0" dirty="0">
                <a:solidFill>
                  <a:schemeClr val="tx1"/>
                </a:solidFill>
              </a:rPr>
              <a:t> </a:t>
            </a:r>
            <a:r>
              <a:rPr lang="en-US" altLang="en-US" sz="2200" b="0" dirty="0" err="1">
                <a:solidFill>
                  <a:schemeClr val="tx1"/>
                </a:solidFill>
              </a:rPr>
              <a:t>ciupit</a:t>
            </a:r>
            <a:r>
              <a:rPr lang="ro-RO" altLang="en-US" sz="2200" b="0" dirty="0">
                <a:solidFill>
                  <a:schemeClr val="tx1"/>
                </a:solidFill>
              </a:rPr>
              <a:t>/tăiat</a:t>
            </a:r>
            <a:r>
              <a:rPr lang="en-US" altLang="en-US" sz="2200" b="0" dirty="0">
                <a:solidFill>
                  <a:schemeClr val="tx1"/>
                </a:solidFill>
              </a:rPr>
              <a:t> se </a:t>
            </a:r>
            <a:r>
              <a:rPr lang="en-US" altLang="en-US" sz="2200" b="0" dirty="0" err="1">
                <a:solidFill>
                  <a:schemeClr val="tx1"/>
                </a:solidFill>
              </a:rPr>
              <a:t>deplasează</a:t>
            </a:r>
            <a:r>
              <a:rPr lang="en-US" altLang="en-US" sz="2200" b="0" dirty="0">
                <a:solidFill>
                  <a:schemeClr val="tx1"/>
                </a:solidFill>
              </a:rPr>
              <a:t> la </a:t>
            </a:r>
            <a:r>
              <a:rPr lang="en-US" altLang="en-US" sz="2200" b="0" dirty="0" err="1">
                <a:solidFill>
                  <a:schemeClr val="tx1"/>
                </a:solidFill>
              </a:rPr>
              <a:t>terminalul</a:t>
            </a:r>
            <a:r>
              <a:rPr lang="en-US" altLang="en-US" sz="2200" b="0" dirty="0">
                <a:solidFill>
                  <a:schemeClr val="tx1"/>
                </a:solidFill>
              </a:rPr>
              <a:t> </a:t>
            </a:r>
            <a:r>
              <a:rPr lang="en-US" altLang="en-US" sz="2200" b="0" dirty="0" err="1">
                <a:solidFill>
                  <a:srgbClr val="FF0000"/>
                </a:solidFill>
              </a:rPr>
              <a:t>sursă</a:t>
            </a:r>
            <a:r>
              <a:rPr lang="en-US" altLang="en-US" sz="2200" b="0" dirty="0">
                <a:solidFill>
                  <a:schemeClr val="tx1"/>
                </a:solidFill>
              </a:rPr>
              <a:t> cu </a:t>
            </a:r>
            <a:r>
              <a:rPr lang="en-US" altLang="en-US" sz="2200" b="0" dirty="0" err="1">
                <a:solidFill>
                  <a:schemeClr val="tx1"/>
                </a:solidFill>
              </a:rPr>
              <a:t>tensiunea</a:t>
            </a:r>
            <a:r>
              <a:rPr lang="en-US" altLang="en-US" sz="2200" b="0" dirty="0">
                <a:solidFill>
                  <a:schemeClr val="tx1"/>
                </a:solidFill>
              </a:rPr>
              <a:t> </a:t>
            </a:r>
            <a:r>
              <a:rPr lang="en-US" altLang="en-US" sz="2200" dirty="0" err="1">
                <a:solidFill>
                  <a:srgbClr val="FF0000"/>
                </a:solidFill>
              </a:rPr>
              <a:t>v</a:t>
            </a:r>
            <a:r>
              <a:rPr lang="en-US" altLang="en-US" sz="2200" baseline="-25000" dirty="0" err="1">
                <a:solidFill>
                  <a:srgbClr val="FF0000"/>
                </a:solidFill>
              </a:rPr>
              <a:t>DS</a:t>
            </a:r>
            <a:r>
              <a:rPr lang="en-US" altLang="en-US" sz="2200" b="0" dirty="0">
                <a:solidFill>
                  <a:schemeClr val="tx1"/>
                </a:solidFill>
              </a:rPr>
              <a:t> </a:t>
            </a:r>
            <a:r>
              <a:rPr lang="en-US" altLang="en-US" sz="2200" b="0" dirty="0" err="1">
                <a:solidFill>
                  <a:schemeClr val="tx1"/>
                </a:solidFill>
              </a:rPr>
              <a:t>crescută</a:t>
            </a:r>
            <a:r>
              <a:rPr lang="en-US" altLang="en-US" sz="2200" b="0" dirty="0">
                <a:solidFill>
                  <a:schemeClr val="tx1"/>
                </a:solidFill>
              </a:rPr>
              <a:t>.</a:t>
            </a:r>
            <a:endParaRPr lang="ro-RO" altLang="en-US" sz="2200" b="0" dirty="0">
              <a:solidFill>
                <a:schemeClr val="tx1"/>
              </a:solidFill>
            </a:endParaRPr>
          </a:p>
          <a:p>
            <a:pPr>
              <a:buClrTx/>
              <a:buSzTx/>
            </a:pPr>
            <a:r>
              <a:rPr lang="en-US" altLang="en-US" sz="2200" b="0" dirty="0" err="1">
                <a:solidFill>
                  <a:schemeClr val="tx1"/>
                </a:solidFill>
              </a:rPr>
              <a:t>Lungimea</a:t>
            </a:r>
            <a:r>
              <a:rPr lang="en-US" altLang="en-US" sz="2200" b="0" dirty="0">
                <a:solidFill>
                  <a:schemeClr val="tx1"/>
                </a:solidFill>
              </a:rPr>
              <a:t> </a:t>
            </a:r>
            <a:r>
              <a:rPr lang="en-US" altLang="en-US" sz="2200" b="0" dirty="0" err="1">
                <a:solidFill>
                  <a:schemeClr val="tx1"/>
                </a:solidFill>
              </a:rPr>
              <a:t>efectivă</a:t>
            </a:r>
            <a:r>
              <a:rPr lang="en-US" altLang="en-US" sz="2200" b="0" dirty="0">
                <a:solidFill>
                  <a:schemeClr val="tx1"/>
                </a:solidFill>
              </a:rPr>
              <a:t> a </a:t>
            </a:r>
            <a:r>
              <a:rPr lang="en-US" altLang="en-US" sz="2200" b="0" dirty="0" err="1">
                <a:solidFill>
                  <a:schemeClr val="tx1"/>
                </a:solidFill>
              </a:rPr>
              <a:t>canalului</a:t>
            </a:r>
            <a:r>
              <a:rPr lang="en-US" altLang="en-US" sz="2200" b="0" dirty="0">
                <a:solidFill>
                  <a:schemeClr val="tx1"/>
                </a:solidFill>
              </a:rPr>
              <a:t> a </a:t>
            </a:r>
            <a:r>
              <a:rPr lang="en-US" altLang="en-US" sz="2200" b="0" dirty="0" err="1">
                <a:solidFill>
                  <a:schemeClr val="tx1"/>
                </a:solidFill>
              </a:rPr>
              <a:t>fost</a:t>
            </a:r>
            <a:r>
              <a:rPr lang="en-US" altLang="en-US" sz="2200" b="0" dirty="0">
                <a:solidFill>
                  <a:schemeClr val="tx1"/>
                </a:solidFill>
              </a:rPr>
              <a:t> </a:t>
            </a:r>
            <a:r>
              <a:rPr lang="en-US" altLang="en-US" sz="2200" b="0" dirty="0" err="1">
                <a:solidFill>
                  <a:schemeClr val="tx1"/>
                </a:solidFill>
              </a:rPr>
              <a:t>redusă</a:t>
            </a:r>
            <a:endParaRPr lang="ro-RO" altLang="en-US" sz="2200" b="0" dirty="0">
              <a:solidFill>
                <a:schemeClr val="tx1"/>
              </a:solidFill>
            </a:endParaRPr>
          </a:p>
          <a:p>
            <a:pPr>
              <a:buClrTx/>
              <a:buSzTx/>
            </a:pPr>
            <a:r>
              <a:rPr lang="en-US" altLang="en-US" sz="2200" b="0" dirty="0" err="1">
                <a:solidFill>
                  <a:schemeClr val="tx1"/>
                </a:solidFill>
              </a:rPr>
              <a:t>Rezistența</a:t>
            </a:r>
            <a:r>
              <a:rPr lang="en-US" altLang="en-US" sz="2200" b="0" dirty="0">
                <a:solidFill>
                  <a:schemeClr val="tx1"/>
                </a:solidFill>
              </a:rPr>
              <a:t> </a:t>
            </a:r>
            <a:r>
              <a:rPr lang="en-US" altLang="en-US" sz="2200" b="0" dirty="0" err="1">
                <a:solidFill>
                  <a:schemeClr val="tx1"/>
                </a:solidFill>
              </a:rPr>
              <a:t>canalului</a:t>
            </a:r>
            <a:r>
              <a:rPr lang="en-US" altLang="en-US" sz="2200" b="0" dirty="0">
                <a:solidFill>
                  <a:schemeClr val="tx1"/>
                </a:solidFill>
              </a:rPr>
              <a:t> a </a:t>
            </a:r>
            <a:r>
              <a:rPr lang="en-US" altLang="en-US" sz="2200" b="0" dirty="0" err="1">
                <a:solidFill>
                  <a:schemeClr val="tx1"/>
                </a:solidFill>
              </a:rPr>
              <a:t>scăzut</a:t>
            </a:r>
            <a:endParaRPr lang="ro-RO" altLang="en-US" sz="2200" b="0" dirty="0">
              <a:solidFill>
                <a:schemeClr val="tx1"/>
              </a:solidFill>
            </a:endParaRPr>
          </a:p>
          <a:p>
            <a:pPr>
              <a:buClrTx/>
              <a:buSzTx/>
            </a:pPr>
            <a:r>
              <a:rPr lang="en-US" altLang="en-US" sz="2200" b="0" dirty="0" err="1">
                <a:solidFill>
                  <a:schemeClr val="tx1"/>
                </a:solidFill>
              </a:rPr>
              <a:t>Curentul</a:t>
            </a:r>
            <a:r>
              <a:rPr lang="en-US" altLang="en-US" sz="2200" b="0" dirty="0">
                <a:solidFill>
                  <a:schemeClr val="tx1"/>
                </a:solidFill>
              </a:rPr>
              <a:t> d</a:t>
            </a:r>
            <a:r>
              <a:rPr lang="ro-RO" altLang="en-US" sz="2200" b="0" dirty="0">
                <a:solidFill>
                  <a:schemeClr val="tx1"/>
                </a:solidFill>
              </a:rPr>
              <a:t>renei</a:t>
            </a:r>
            <a:r>
              <a:rPr lang="en-US" altLang="en-US" sz="2200" b="0" dirty="0">
                <a:solidFill>
                  <a:schemeClr val="tx1"/>
                </a:solidFill>
              </a:rPr>
              <a:t> </a:t>
            </a:r>
            <a:r>
              <a:rPr lang="en-US" altLang="en-US" sz="2200" b="0" dirty="0" err="1">
                <a:solidFill>
                  <a:schemeClr val="tx1"/>
                </a:solidFill>
              </a:rPr>
              <a:t>crește</a:t>
            </a:r>
            <a:r>
              <a:rPr lang="en-US" altLang="en-US" sz="2200" b="0" dirty="0">
                <a:solidFill>
                  <a:schemeClr val="tx1"/>
                </a:solidFill>
              </a:rPr>
              <a:t> </a:t>
            </a:r>
            <a:r>
              <a:rPr lang="en-US" altLang="en-US" sz="2200" b="0" dirty="0" err="1">
                <a:solidFill>
                  <a:schemeClr val="tx1"/>
                </a:solidFill>
              </a:rPr>
              <a:t>odată</a:t>
            </a:r>
            <a:r>
              <a:rPr lang="en-US" altLang="en-US" sz="2200" b="0" dirty="0">
                <a:solidFill>
                  <a:schemeClr val="tx1"/>
                </a:solidFill>
              </a:rPr>
              <a:t> cu </a:t>
            </a:r>
            <a:r>
              <a:rPr lang="en-US" altLang="en-US" sz="2200" b="0" dirty="0" err="1">
                <a:solidFill>
                  <a:schemeClr val="tx1"/>
                </a:solidFill>
              </a:rPr>
              <a:t>creșterea</a:t>
            </a:r>
            <a:r>
              <a:rPr lang="en-US" altLang="en-US" sz="2200" b="0" dirty="0">
                <a:solidFill>
                  <a:schemeClr val="tx1"/>
                </a:solidFill>
              </a:rPr>
              <a:t> </a:t>
            </a:r>
            <a:r>
              <a:rPr lang="en-US" altLang="en-US" sz="2200" b="0" dirty="0" err="1">
                <a:solidFill>
                  <a:schemeClr val="tx1"/>
                </a:solidFill>
              </a:rPr>
              <a:t>tensiunii</a:t>
            </a:r>
            <a:r>
              <a:rPr lang="en-US" altLang="en-US" sz="2200" b="0" dirty="0">
                <a:solidFill>
                  <a:schemeClr val="tx1"/>
                </a:solidFill>
              </a:rPr>
              <a:t> </a:t>
            </a:r>
            <a:r>
              <a:rPr lang="en-US" altLang="en-US" sz="2200" dirty="0" err="1">
                <a:solidFill>
                  <a:srgbClr val="FF0000"/>
                </a:solidFill>
              </a:rPr>
              <a:t>v</a:t>
            </a:r>
            <a:r>
              <a:rPr lang="en-US" altLang="en-US" sz="2200" baseline="-25000" dirty="0" err="1">
                <a:solidFill>
                  <a:srgbClr val="FF0000"/>
                </a:solidFill>
              </a:rPr>
              <a:t>DS</a:t>
            </a:r>
            <a:r>
              <a:rPr lang="en-US" altLang="en-US" sz="2200" b="0" dirty="0">
                <a:solidFill>
                  <a:schemeClr val="tx1"/>
                </a:solidFill>
              </a:rPr>
              <a:t>.</a:t>
            </a:r>
            <a:endParaRPr lang="ro-RO" altLang="en-US" sz="2200" b="0" dirty="0">
              <a:solidFill>
                <a:schemeClr val="tx1"/>
              </a:solidFill>
            </a:endParaRPr>
          </a:p>
          <a:p>
            <a:pPr>
              <a:buClrTx/>
              <a:buSzTx/>
            </a:pPr>
            <a:r>
              <a:rPr lang="en-US" altLang="en-US" sz="2200" b="0" dirty="0" err="1">
                <a:solidFill>
                  <a:schemeClr val="tx1"/>
                </a:solidFill>
              </a:rPr>
              <a:t>Consumul</a:t>
            </a:r>
            <a:r>
              <a:rPr lang="en-US" altLang="en-US" sz="2200" b="0" dirty="0">
                <a:solidFill>
                  <a:schemeClr val="tx1"/>
                </a:solidFill>
              </a:rPr>
              <a:t> de </a:t>
            </a:r>
            <a:r>
              <a:rPr lang="en-US" altLang="en-US" sz="2200" b="0" dirty="0" err="1">
                <a:solidFill>
                  <a:schemeClr val="tx1"/>
                </a:solidFill>
              </a:rPr>
              <a:t>curent</a:t>
            </a:r>
            <a:r>
              <a:rPr lang="en-US" altLang="en-US" sz="2200" b="0" dirty="0">
                <a:solidFill>
                  <a:schemeClr val="tx1"/>
                </a:solidFill>
              </a:rPr>
              <a:t> este </a:t>
            </a:r>
            <a:r>
              <a:rPr lang="en-US" altLang="en-US" sz="2200" b="0" dirty="0" err="1">
                <a:solidFill>
                  <a:schemeClr val="tx1"/>
                </a:solidFill>
              </a:rPr>
              <a:t>modificat</a:t>
            </a:r>
            <a:r>
              <a:rPr lang="en-US" altLang="en-US" sz="2200" b="0" dirty="0">
                <a:solidFill>
                  <a:schemeClr val="tx1"/>
                </a:solidFill>
              </a:rPr>
              <a:t> de </a:t>
            </a:r>
            <a:r>
              <a:rPr lang="en-US" altLang="en-US" sz="2200" b="0" dirty="0" err="1">
                <a:solidFill>
                  <a:schemeClr val="tx1"/>
                </a:solidFill>
              </a:rPr>
              <a:t>modulația</a:t>
            </a:r>
            <a:r>
              <a:rPr lang="en-US" altLang="en-US" sz="2200" b="0" dirty="0">
                <a:solidFill>
                  <a:schemeClr val="tx1"/>
                </a:solidFill>
              </a:rPr>
              <a:t> </a:t>
            </a:r>
            <a:r>
              <a:rPr lang="en-US" altLang="en-US" sz="2200" b="0" dirty="0" err="1">
                <a:solidFill>
                  <a:schemeClr val="tx1"/>
                </a:solidFill>
              </a:rPr>
              <a:t>lungimii</a:t>
            </a:r>
            <a:r>
              <a:rPr lang="en-US" altLang="en-US" sz="2200" b="0" dirty="0">
                <a:solidFill>
                  <a:schemeClr val="tx1"/>
                </a:solidFill>
              </a:rPr>
              <a:t> </a:t>
            </a:r>
            <a:r>
              <a:rPr lang="en-US" altLang="en-US" sz="2200" b="0" dirty="0" err="1">
                <a:solidFill>
                  <a:schemeClr val="tx1"/>
                </a:solidFill>
              </a:rPr>
              <a:t>canalului</a:t>
            </a:r>
            <a:endParaRPr lang="en-US" altLang="zh-CN" sz="2200" b="0" dirty="0">
              <a:solidFill>
                <a:schemeClr val="tx1"/>
              </a:solidFill>
            </a:endParaRPr>
          </a:p>
          <a:p>
            <a:pPr>
              <a:buClrTx/>
              <a:buSzTx/>
              <a:buFontTx/>
              <a:buChar char="•"/>
            </a:pPr>
            <a:endParaRPr lang="en-US" altLang="en-US" sz="2800" b="0" baseline="-25000" dirty="0">
              <a:solidFill>
                <a:schemeClr val="tx1"/>
              </a:solidFill>
            </a:endParaRPr>
          </a:p>
        </p:txBody>
      </p:sp>
      <p:graphicFrame>
        <p:nvGraphicFramePr>
          <p:cNvPr id="33798" name="Object 5"/>
          <p:cNvGraphicFramePr>
            <a:graphicFrameLocks noChangeAspect="1"/>
          </p:cNvGraphicFramePr>
          <p:nvPr>
            <p:extLst>
              <p:ext uri="{D42A27DB-BD31-4B8C-83A1-F6EECF244321}">
                <p14:modId xmlns:p14="http://schemas.microsoft.com/office/powerpoint/2010/main" val="728031676"/>
              </p:ext>
            </p:extLst>
          </p:nvPr>
        </p:nvGraphicFramePr>
        <p:xfrm>
          <a:off x="2270773" y="5307109"/>
          <a:ext cx="4949396" cy="868511"/>
        </p:xfrm>
        <a:graphic>
          <a:graphicData uri="http://schemas.openxmlformats.org/presentationml/2006/ole">
            <mc:AlternateContent xmlns:mc="http://schemas.openxmlformats.org/markup-compatibility/2006">
              <mc:Choice xmlns:v="urn:schemas-microsoft-com:vml" Requires="v">
                <p:oleObj name="Equation" r:id="rId2" imgW="1993900" imgH="393700" progId="Equation.3">
                  <p:embed/>
                </p:oleObj>
              </mc:Choice>
              <mc:Fallback>
                <p:oleObj name="Equation" r:id="rId2" imgW="1993900" imgH="393700" progId="Equation.3">
                  <p:embed/>
                  <p:pic>
                    <p:nvPicPr>
                      <p:cNvPr id="33798"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773" y="5307109"/>
                        <a:ext cx="4949396" cy="868511"/>
                      </a:xfrm>
                      <a:prstGeom prst="rect">
                        <a:avLst/>
                      </a:prstGeom>
                      <a:noFill/>
                      <a:ln>
                        <a:noFill/>
                      </a:ln>
                      <a:effectLst/>
                    </p:spPr>
                  </p:pic>
                </p:oleObj>
              </mc:Fallback>
            </mc:AlternateContent>
          </a:graphicData>
        </a:graphic>
      </p:graphicFrame>
      <p:sp>
        <p:nvSpPr>
          <p:cNvPr id="33799" name="Rectangle 6"/>
          <p:cNvSpPr>
            <a:spLocks noGrp="1" noChangeArrowheads="1"/>
          </p:cNvSpPr>
          <p:nvPr>
            <p:ph type="title"/>
          </p:nvPr>
        </p:nvSpPr>
        <p:spPr/>
        <p:txBody>
          <a:bodyPr/>
          <a:lstStyle/>
          <a:p>
            <a:pPr eaLnBrk="1" hangingPunct="1"/>
            <a:r>
              <a:rPr lang="ro-RO" altLang="en-US" sz="3800" dirty="0">
                <a:solidFill>
                  <a:schemeClr val="bg1"/>
                </a:solidFill>
              </a:rPr>
              <a:t>Modularea lungimii</a:t>
            </a:r>
            <a:br>
              <a:rPr lang="ro-RO" altLang="en-US" sz="3800" dirty="0">
                <a:solidFill>
                  <a:schemeClr val="bg1"/>
                </a:solidFill>
              </a:rPr>
            </a:br>
            <a:r>
              <a:rPr lang="ro-RO" altLang="en-US" sz="3800" dirty="0">
                <a:solidFill>
                  <a:schemeClr val="bg1"/>
                </a:solidFill>
              </a:rPr>
              <a:t> canalului</a:t>
            </a:r>
            <a:endParaRPr lang="zh-CN" altLang="en-US" sz="3800" dirty="0">
              <a:solidFill>
                <a:schemeClr val="bg1"/>
              </a:solidFill>
            </a:endParaRPr>
          </a:p>
        </p:txBody>
      </p:sp>
      <p:grpSp>
        <p:nvGrpSpPr>
          <p:cNvPr id="6" name="Group 26"/>
          <p:cNvGrpSpPr>
            <a:grpSpLocks/>
          </p:cNvGrpSpPr>
          <p:nvPr/>
        </p:nvGrpSpPr>
        <p:grpSpPr bwMode="auto">
          <a:xfrm>
            <a:off x="4150659" y="101600"/>
            <a:ext cx="4661471" cy="2388390"/>
            <a:chOff x="96" y="2430"/>
            <a:chExt cx="3681" cy="1427"/>
          </a:xfrm>
        </p:grpSpPr>
        <p:pic>
          <p:nvPicPr>
            <p:cNvPr id="7" name="Picture 18" descr="sedr42021_0415"/>
            <p:cNvPicPr>
              <a:picLocks noChangeAspect="1" noChangeArrowheads="1"/>
            </p:cNvPicPr>
            <p:nvPr/>
          </p:nvPicPr>
          <p:blipFill>
            <a:blip r:embed="rId4">
              <a:extLst>
                <a:ext uri="{28A0092B-C50C-407E-A947-70E740481C1C}">
                  <a14:useLocalDpi xmlns:a14="http://schemas.microsoft.com/office/drawing/2010/main" val="0"/>
                </a:ext>
              </a:extLst>
            </a:blip>
            <a:srcRect l="4718"/>
            <a:stretch>
              <a:fillRect/>
            </a:stretch>
          </p:blipFill>
          <p:spPr bwMode="auto">
            <a:xfrm>
              <a:off x="96" y="2430"/>
              <a:ext cx="3681" cy="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21"/>
            <p:cNvSpPr>
              <a:spLocks/>
            </p:cNvSpPr>
            <p:nvPr/>
          </p:nvSpPr>
          <p:spPr bwMode="auto">
            <a:xfrm>
              <a:off x="582" y="2437"/>
              <a:ext cx="2473" cy="625"/>
            </a:xfrm>
            <a:custGeom>
              <a:avLst/>
              <a:gdLst>
                <a:gd name="T0" fmla="*/ 0 w 1977"/>
                <a:gd name="T1" fmla="*/ 0 h 441"/>
                <a:gd name="T2" fmla="*/ 0 w 1977"/>
                <a:gd name="T3" fmla="*/ 1256 h 441"/>
                <a:gd name="T4" fmla="*/ 3406 w 1977"/>
                <a:gd name="T5" fmla="*/ 52 h 441"/>
                <a:gd name="T6" fmla="*/ 3869 w 1977"/>
                <a:gd name="T7" fmla="*/ 52 h 441"/>
                <a:gd name="T8" fmla="*/ 3863 w 1977"/>
                <a:gd name="T9" fmla="*/ 0 h 441"/>
                <a:gd name="T10" fmla="*/ 0 60000 65536"/>
                <a:gd name="T11" fmla="*/ 0 60000 65536"/>
                <a:gd name="T12" fmla="*/ 0 60000 65536"/>
                <a:gd name="T13" fmla="*/ 0 60000 65536"/>
                <a:gd name="T14" fmla="*/ 0 60000 65536"/>
                <a:gd name="T15" fmla="*/ 0 w 1977"/>
                <a:gd name="T16" fmla="*/ 0 h 441"/>
                <a:gd name="T17" fmla="*/ 1977 w 1977"/>
                <a:gd name="T18" fmla="*/ 441 h 441"/>
              </a:gdLst>
              <a:ahLst/>
              <a:cxnLst>
                <a:cxn ang="T10">
                  <a:pos x="T0" y="T1"/>
                </a:cxn>
                <a:cxn ang="T11">
                  <a:pos x="T2" y="T3"/>
                </a:cxn>
                <a:cxn ang="T12">
                  <a:pos x="T4" y="T5"/>
                </a:cxn>
                <a:cxn ang="T13">
                  <a:pos x="T6" y="T7"/>
                </a:cxn>
                <a:cxn ang="T14">
                  <a:pos x="T8" y="T9"/>
                </a:cxn>
              </a:cxnLst>
              <a:rect l="T15" t="T16" r="T17" b="T18"/>
              <a:pathLst>
                <a:path w="1977" h="441">
                  <a:moveTo>
                    <a:pt x="0" y="0"/>
                  </a:moveTo>
                  <a:lnTo>
                    <a:pt x="0" y="441"/>
                  </a:lnTo>
                  <a:lnTo>
                    <a:pt x="1740" y="18"/>
                  </a:lnTo>
                  <a:lnTo>
                    <a:pt x="1977" y="18"/>
                  </a:lnTo>
                  <a:lnTo>
                    <a:pt x="1974" y="0"/>
                  </a:lnTo>
                </a:path>
              </a:pathLst>
            </a:custGeom>
            <a:gradFill rotWithShape="1">
              <a:gsLst>
                <a:gs pos="0">
                  <a:srgbClr val="FCE1C4"/>
                </a:gs>
                <a:gs pos="100000">
                  <a:srgbClr val="4C0404"/>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o-RO"/>
            </a:p>
          </p:txBody>
        </p:sp>
        <p:sp>
          <p:nvSpPr>
            <p:cNvPr id="9" name="Rectangle 22"/>
            <p:cNvSpPr>
              <a:spLocks noChangeArrowheads="1"/>
            </p:cNvSpPr>
            <p:nvPr/>
          </p:nvSpPr>
          <p:spPr bwMode="auto">
            <a:xfrm>
              <a:off x="615" y="2451"/>
              <a:ext cx="15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zh-CN" sz="2000" b="0">
                  <a:solidFill>
                    <a:srgbClr val="3939AD"/>
                  </a:solidFill>
                  <a:latin typeface="Arial" panose="020B0604020202020204" pitchFamily="34" charset="0"/>
                </a:rPr>
                <a:t>Pinched-off channel</a:t>
              </a:r>
              <a:endParaRPr lang="zh-CN" altLang="en-US" sz="2000" b="0">
                <a:solidFill>
                  <a:srgbClr val="3939AD"/>
                </a:solidFill>
                <a:latin typeface="Arial" panose="020B0604020202020204" pitchFamily="34" charset="0"/>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B3F57F7E-F667-42F4-A622-61AEDA9351F1}" type="slidenum">
              <a:rPr lang="zh-CN" altLang="en-US" sz="1200" b="0" smtClean="0">
                <a:solidFill>
                  <a:schemeClr val="tx1"/>
                </a:solidFill>
                <a:latin typeface="Arial Black" panose="020B0A04020102020204" pitchFamily="34" charset="0"/>
              </a:rPr>
              <a:pPr>
                <a:spcBef>
                  <a:spcPct val="0"/>
                </a:spcBef>
                <a:buClrTx/>
                <a:buSzTx/>
                <a:buFontTx/>
                <a:buNone/>
              </a:pPr>
              <a:t>49</a:t>
            </a:fld>
            <a:endParaRPr lang="en-US" altLang="zh-CN" sz="1200" b="0">
              <a:solidFill>
                <a:schemeClr val="tx1"/>
              </a:solidFill>
              <a:latin typeface="Arial Black" panose="020B0A04020102020204" pitchFamily="34" charset="0"/>
            </a:endParaRPr>
          </a:p>
        </p:txBody>
      </p:sp>
      <p:pic>
        <p:nvPicPr>
          <p:cNvPr id="34821" name="Picture 4" descr="sedr42021_04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0"/>
            <a:ext cx="6477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5"/>
          <p:cNvSpPr txBox="1">
            <a:spLocks noChangeArrowheads="1"/>
          </p:cNvSpPr>
          <p:nvPr/>
        </p:nvSpPr>
        <p:spPr bwMode="auto">
          <a:xfrm>
            <a:off x="685800" y="5334000"/>
            <a:ext cx="800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Tx/>
              <a:buNone/>
            </a:pPr>
            <a:r>
              <a:rPr lang="ro-RO" altLang="en-US" sz="2000" b="0" dirty="0">
                <a:solidFill>
                  <a:schemeClr val="tx1"/>
                </a:solidFill>
                <a:cs typeface="Times" panose="02020603050405020304" pitchFamily="18" charset="0"/>
              </a:rPr>
              <a:t>Parametrul MOSFET </a:t>
            </a:r>
            <a:r>
              <a:rPr lang="ro-RO" altLang="en-US" sz="2000" dirty="0">
                <a:solidFill>
                  <a:srgbClr val="FF0000"/>
                </a:solidFill>
                <a:cs typeface="Times" panose="02020603050405020304" pitchFamily="18" charset="0"/>
              </a:rPr>
              <a:t>V</a:t>
            </a:r>
            <a:r>
              <a:rPr lang="ro-RO" altLang="en-US" sz="2000" baseline="-25000" dirty="0">
                <a:solidFill>
                  <a:srgbClr val="FF0000"/>
                </a:solidFill>
                <a:cs typeface="Times" panose="02020603050405020304" pitchFamily="18" charset="0"/>
              </a:rPr>
              <a:t>A</a:t>
            </a:r>
            <a:r>
              <a:rPr lang="ro-RO" altLang="en-US" sz="2000" dirty="0">
                <a:solidFill>
                  <a:srgbClr val="FF0000"/>
                </a:solidFill>
                <a:cs typeface="Times" panose="02020603050405020304" pitchFamily="18" charset="0"/>
              </a:rPr>
              <a:t> </a:t>
            </a:r>
            <a:r>
              <a:rPr lang="ro-RO" altLang="en-US" sz="2000" b="0" dirty="0">
                <a:solidFill>
                  <a:schemeClr val="tx1"/>
                </a:solidFill>
                <a:cs typeface="Times" panose="02020603050405020304" pitchFamily="18" charset="0"/>
              </a:rPr>
              <a:t>depinde de tehnologia procesului și, pentru un proces dat, este proporțional cu lungimea canalului </a:t>
            </a:r>
            <a:r>
              <a:rPr lang="ro-RO" altLang="en-US" sz="2000" dirty="0">
                <a:solidFill>
                  <a:srgbClr val="FF0000"/>
                </a:solidFill>
                <a:cs typeface="Times" panose="02020603050405020304" pitchFamily="18" charset="0"/>
              </a:rPr>
              <a:t>L</a:t>
            </a:r>
            <a:r>
              <a:rPr lang="ro-RO" altLang="en-US" sz="2000" b="0" dirty="0">
                <a:solidFill>
                  <a:schemeClr val="tx1"/>
                </a:solidFill>
                <a:cs typeface="Times" panose="02020603050405020304" pitchFamily="18" charset="0"/>
              </a:rPr>
              <a:t>.</a:t>
            </a:r>
          </a:p>
        </p:txBody>
      </p:sp>
      <p:sp>
        <p:nvSpPr>
          <p:cNvPr id="34823" name="Rectangle 6"/>
          <p:cNvSpPr>
            <a:spLocks noGrp="1" noChangeArrowheads="1"/>
          </p:cNvSpPr>
          <p:nvPr>
            <p:ph type="title"/>
          </p:nvPr>
        </p:nvSpPr>
        <p:spPr/>
        <p:txBody>
          <a:bodyPr/>
          <a:lstStyle/>
          <a:p>
            <a:pPr eaLnBrk="1" hangingPunct="1"/>
            <a:r>
              <a:rPr lang="ro-RO" altLang="en-US" sz="3800" dirty="0">
                <a:solidFill>
                  <a:schemeClr val="bg1"/>
                </a:solidFill>
              </a:rPr>
              <a:t>Modularea lungimii canalului</a:t>
            </a:r>
            <a:endParaRPr lang="zh-CN" altLang="en-US" sz="38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D0BB0-F432-1150-38AB-94FA3A6D1544}"/>
              </a:ext>
            </a:extLst>
          </p:cNvPr>
          <p:cNvSpPr>
            <a:spLocks noGrp="1"/>
          </p:cNvSpPr>
          <p:nvPr>
            <p:ph type="title"/>
          </p:nvPr>
        </p:nvSpPr>
        <p:spPr/>
        <p:txBody>
          <a:bodyPr/>
          <a:lstStyle/>
          <a:p>
            <a:r>
              <a:rPr lang="ro-RO" dirty="0"/>
              <a:t>TECJ (cu </a:t>
            </a:r>
            <a:r>
              <a:rPr lang="ro-RO"/>
              <a:t>grila joncțiune)</a:t>
            </a:r>
            <a:endParaRPr lang="en-US"/>
          </a:p>
        </p:txBody>
      </p:sp>
      <p:sp>
        <p:nvSpPr>
          <p:cNvPr id="3" name="Content Placeholder 2">
            <a:extLst>
              <a:ext uri="{FF2B5EF4-FFF2-40B4-BE49-F238E27FC236}">
                <a16:creationId xmlns:a16="http://schemas.microsoft.com/office/drawing/2014/main" id="{6D3D27FE-DE32-F30B-84B4-3BD0DEDA914D}"/>
              </a:ext>
            </a:extLst>
          </p:cNvPr>
          <p:cNvSpPr>
            <a:spLocks noGrp="1"/>
          </p:cNvSpPr>
          <p:nvPr>
            <p:ph idx="1"/>
          </p:nvPr>
        </p:nvSpPr>
        <p:spPr>
          <a:xfrm>
            <a:off x="3652889" y="2926096"/>
            <a:ext cx="5228342" cy="1752912"/>
          </a:xfrm>
        </p:spPr>
        <p:txBody>
          <a:bodyPr/>
          <a:lstStyle/>
          <a:p>
            <a:r>
              <a:rPr lang="ro-RO" sz="1800" dirty="0"/>
              <a:t>TECJ cu </a:t>
            </a:r>
            <a:r>
              <a:rPr lang="ro-RO" sz="1800" dirty="0">
                <a:solidFill>
                  <a:srgbClr val="FF0000"/>
                </a:solidFill>
              </a:rPr>
              <a:t>canal </a:t>
            </a:r>
            <a:r>
              <a:rPr lang="ro-RO" sz="1800" i="1" dirty="0">
                <a:solidFill>
                  <a:srgbClr val="FF0000"/>
                </a:solidFill>
              </a:rPr>
              <a:t>n</a:t>
            </a:r>
            <a:r>
              <a:rPr lang="ro-RO" sz="1800" dirty="0"/>
              <a:t> – mai răspândite</a:t>
            </a:r>
          </a:p>
          <a:p>
            <a:r>
              <a:rPr lang="ro-RO" sz="1800" dirty="0"/>
              <a:t>Sunt 3 condiții de operare de bază;</a:t>
            </a:r>
            <a:endParaRPr lang="en-US" sz="1800" dirty="0"/>
          </a:p>
          <a:p>
            <a:pPr marL="0" indent="0">
              <a:buNone/>
            </a:pPr>
            <a:r>
              <a:rPr lang="en-US" sz="1800" dirty="0"/>
              <a:t>A</a:t>
            </a:r>
            <a:r>
              <a:rPr lang="ro-RO" sz="1800" dirty="0"/>
              <a:t>)</a:t>
            </a:r>
            <a:r>
              <a:rPr lang="en-US" sz="1800" dirty="0"/>
              <a:t>. </a:t>
            </a:r>
            <a:r>
              <a:rPr lang="en-US" sz="1800" dirty="0">
                <a:solidFill>
                  <a:srgbClr val="FF0000"/>
                </a:solidFill>
              </a:rPr>
              <a:t>V</a:t>
            </a:r>
            <a:r>
              <a:rPr lang="en-US" sz="1400" dirty="0">
                <a:solidFill>
                  <a:srgbClr val="FF0000"/>
                </a:solidFill>
              </a:rPr>
              <a:t>GS</a:t>
            </a:r>
            <a:r>
              <a:rPr lang="en-US" sz="1800" dirty="0">
                <a:solidFill>
                  <a:srgbClr val="FF0000"/>
                </a:solidFill>
              </a:rPr>
              <a:t> = 0</a:t>
            </a:r>
            <a:r>
              <a:rPr lang="en-US" sz="1800" dirty="0"/>
              <a:t>, V</a:t>
            </a:r>
            <a:r>
              <a:rPr lang="en-US" sz="1400" dirty="0"/>
              <a:t>DS </a:t>
            </a:r>
            <a:r>
              <a:rPr lang="ro-RO" sz="1800" dirty="0"/>
              <a:t>crește la o valoare careva pozitivă;</a:t>
            </a:r>
            <a:endParaRPr lang="en-US" sz="1800" dirty="0"/>
          </a:p>
          <a:p>
            <a:pPr marL="0" indent="0">
              <a:buNone/>
            </a:pPr>
            <a:r>
              <a:rPr lang="en-US" sz="1800" dirty="0"/>
              <a:t>B</a:t>
            </a:r>
            <a:r>
              <a:rPr lang="ro-RO" sz="1800" dirty="0"/>
              <a:t>)</a:t>
            </a:r>
            <a:r>
              <a:rPr lang="en-US" sz="1800" dirty="0"/>
              <a:t>. </a:t>
            </a:r>
            <a:r>
              <a:rPr lang="en-US" sz="1800" dirty="0">
                <a:solidFill>
                  <a:srgbClr val="FF0000"/>
                </a:solidFill>
              </a:rPr>
              <a:t>V</a:t>
            </a:r>
            <a:r>
              <a:rPr lang="en-US" sz="1400" dirty="0">
                <a:solidFill>
                  <a:srgbClr val="FF0000"/>
                </a:solidFill>
              </a:rPr>
              <a:t>GS</a:t>
            </a:r>
            <a:r>
              <a:rPr lang="en-US" sz="1800" dirty="0">
                <a:solidFill>
                  <a:srgbClr val="FF0000"/>
                </a:solidFill>
              </a:rPr>
              <a:t> &lt; 0</a:t>
            </a:r>
            <a:r>
              <a:rPr lang="en-US" sz="1800" dirty="0"/>
              <a:t>, V</a:t>
            </a:r>
            <a:r>
              <a:rPr lang="en-US" sz="1400" dirty="0"/>
              <a:t>DS</a:t>
            </a:r>
            <a:r>
              <a:rPr lang="en-US" sz="1800" dirty="0"/>
              <a:t> </a:t>
            </a:r>
            <a:r>
              <a:rPr lang="ro-RO" sz="1800" dirty="0"/>
              <a:t>la o anumită valoare</a:t>
            </a:r>
            <a:r>
              <a:rPr lang="en-US" sz="1800" dirty="0"/>
              <a:t> po</a:t>
            </a:r>
            <a:r>
              <a:rPr lang="ro-RO" sz="1800" dirty="0"/>
              <a:t>z</a:t>
            </a:r>
            <a:r>
              <a:rPr lang="en-US" sz="1800" dirty="0" err="1"/>
              <a:t>itiv</a:t>
            </a:r>
            <a:r>
              <a:rPr lang="ro-RO" sz="1800" dirty="0"/>
              <a:t>ă;</a:t>
            </a:r>
            <a:endParaRPr lang="en-US" sz="1800" dirty="0"/>
          </a:p>
          <a:p>
            <a:pPr marL="0" indent="0">
              <a:buNone/>
            </a:pPr>
            <a:r>
              <a:rPr lang="en-US" sz="1800" dirty="0"/>
              <a:t>C</a:t>
            </a:r>
            <a:r>
              <a:rPr lang="ro-RO" sz="1800" dirty="0"/>
              <a:t>)</a:t>
            </a:r>
            <a:r>
              <a:rPr lang="en-US" sz="1800" dirty="0"/>
              <a:t>. </a:t>
            </a:r>
            <a:r>
              <a:rPr lang="ro-RO" sz="1800" dirty="0"/>
              <a:t>Rezistor controlat de tensiune.</a:t>
            </a:r>
            <a:endParaRPr lang="en-US" sz="1800" dirty="0"/>
          </a:p>
        </p:txBody>
      </p:sp>
      <p:sp>
        <p:nvSpPr>
          <p:cNvPr id="4" name="Date Placeholder 3">
            <a:extLst>
              <a:ext uri="{FF2B5EF4-FFF2-40B4-BE49-F238E27FC236}">
                <a16:creationId xmlns:a16="http://schemas.microsoft.com/office/drawing/2014/main" id="{48C59609-76F2-E2CA-C2E8-0338770586D7}"/>
              </a:ext>
            </a:extLst>
          </p:cNvPr>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5" name="Footer Placeholder 4">
            <a:extLst>
              <a:ext uri="{FF2B5EF4-FFF2-40B4-BE49-F238E27FC236}">
                <a16:creationId xmlns:a16="http://schemas.microsoft.com/office/drawing/2014/main" id="{F9E3EFA3-B597-6E50-E434-F61A5E86F1F5}"/>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174C6E41-C57A-3632-7C6C-3948238CF252}"/>
              </a:ext>
            </a:extLst>
          </p:cNvPr>
          <p:cNvSpPr>
            <a:spLocks noGrp="1"/>
          </p:cNvSpPr>
          <p:nvPr>
            <p:ph type="sldNum" sz="quarter" idx="12"/>
          </p:nvPr>
        </p:nvSpPr>
        <p:spPr/>
        <p:txBody>
          <a:bodyPr/>
          <a:lstStyle/>
          <a:p>
            <a:pPr>
              <a:defRPr/>
            </a:pPr>
            <a:fld id="{6A376BE1-B17D-4FFF-B224-99B21EC59678}" type="slidenum">
              <a:rPr lang="zh-CN" altLang="en-US" smtClean="0"/>
              <a:pPr>
                <a:defRPr/>
              </a:pPr>
              <a:t>5</a:t>
            </a:fld>
            <a:endParaRPr lang="en-US" altLang="zh-CN"/>
          </a:p>
        </p:txBody>
      </p:sp>
      <p:pic>
        <p:nvPicPr>
          <p:cNvPr id="8" name="Picture 7">
            <a:extLst>
              <a:ext uri="{FF2B5EF4-FFF2-40B4-BE49-F238E27FC236}">
                <a16:creationId xmlns:a16="http://schemas.microsoft.com/office/drawing/2014/main" id="{C745E80A-5647-BF75-0909-2801B5FA8C84}"/>
              </a:ext>
            </a:extLst>
          </p:cNvPr>
          <p:cNvPicPr>
            <a:picLocks noChangeAspect="1"/>
          </p:cNvPicPr>
          <p:nvPr/>
        </p:nvPicPr>
        <p:blipFill>
          <a:blip r:embed="rId2"/>
          <a:stretch>
            <a:fillRect/>
          </a:stretch>
        </p:blipFill>
        <p:spPr>
          <a:xfrm>
            <a:off x="262769" y="1687780"/>
            <a:ext cx="2893208" cy="2870838"/>
          </a:xfrm>
          <a:prstGeom prst="rect">
            <a:avLst/>
          </a:prstGeom>
        </p:spPr>
      </p:pic>
      <p:sp>
        <p:nvSpPr>
          <p:cNvPr id="10" name="TextBox 9">
            <a:extLst>
              <a:ext uri="{FF2B5EF4-FFF2-40B4-BE49-F238E27FC236}">
                <a16:creationId xmlns:a16="http://schemas.microsoft.com/office/drawing/2014/main" id="{116C0D87-FA0C-AF08-4B91-2CB5AFB3C66A}"/>
              </a:ext>
            </a:extLst>
          </p:cNvPr>
          <p:cNvSpPr txBox="1"/>
          <p:nvPr/>
        </p:nvSpPr>
        <p:spPr>
          <a:xfrm>
            <a:off x="262769" y="4872049"/>
            <a:ext cx="4133669" cy="830997"/>
          </a:xfrm>
          <a:prstGeom prst="rect">
            <a:avLst/>
          </a:prstGeom>
          <a:noFill/>
        </p:spPr>
        <p:txBody>
          <a:bodyPr wrap="square">
            <a:spAutoFit/>
          </a:bodyPr>
          <a:lstStyle/>
          <a:p>
            <a:r>
              <a:rPr lang="ro-RO" sz="1600" dirty="0"/>
              <a:t>Avem 3 terminale.  </a:t>
            </a:r>
          </a:p>
          <a:p>
            <a:r>
              <a:rPr lang="ro-RO" sz="1600" dirty="0"/>
              <a:t>Drena și Sursa se conectează la n-canal; </a:t>
            </a:r>
          </a:p>
          <a:p>
            <a:r>
              <a:rPr lang="ro-RO" sz="1600" dirty="0"/>
              <a:t>Poarta (G) – se conectează la p-material</a:t>
            </a:r>
            <a:endParaRPr lang="en-US" sz="1600" dirty="0"/>
          </a:p>
        </p:txBody>
      </p:sp>
    </p:spTree>
    <p:extLst>
      <p:ext uri="{BB962C8B-B14F-4D97-AF65-F5344CB8AC3E}">
        <p14:creationId xmlns:p14="http://schemas.microsoft.com/office/powerpoint/2010/main" val="65156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3979448C-A3E9-4AC3-B9A0-2A1B1CCF1F8A}" type="slidenum">
              <a:rPr lang="zh-CN" altLang="en-US" sz="1200" b="0" smtClean="0">
                <a:solidFill>
                  <a:schemeClr val="tx1"/>
                </a:solidFill>
                <a:latin typeface="Arial Black" panose="020B0A04020102020204" pitchFamily="34" charset="0"/>
              </a:rPr>
              <a:pPr>
                <a:spcBef>
                  <a:spcPct val="0"/>
                </a:spcBef>
                <a:buClrTx/>
                <a:buSzTx/>
                <a:buFontTx/>
                <a:buNone/>
              </a:pPr>
              <a:t>50</a:t>
            </a:fld>
            <a:endParaRPr lang="en-US" altLang="zh-CN" sz="1200" b="0">
              <a:solidFill>
                <a:schemeClr val="tx1"/>
              </a:solidFill>
              <a:latin typeface="Arial Black" panose="020B0A04020102020204" pitchFamily="34" charset="0"/>
            </a:endParaRPr>
          </a:p>
        </p:txBody>
      </p:sp>
      <p:sp>
        <p:nvSpPr>
          <p:cNvPr id="35845" name="Text Box 4"/>
          <p:cNvSpPr txBox="1">
            <a:spLocks noChangeArrowheads="1"/>
          </p:cNvSpPr>
          <p:nvPr/>
        </p:nvSpPr>
        <p:spPr bwMode="auto">
          <a:xfrm>
            <a:off x="725488" y="1628775"/>
            <a:ext cx="7950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Tx/>
              <a:buChar char="•"/>
            </a:pPr>
            <a:r>
              <a:rPr lang="en-US" altLang="en-US" sz="2800" b="0" dirty="0" err="1">
                <a:solidFill>
                  <a:schemeClr val="tx1"/>
                </a:solidFill>
                <a:cs typeface="Times" panose="02020603050405020304" pitchFamily="18" charset="0"/>
              </a:rPr>
              <a:t>Tranzistoarele</a:t>
            </a:r>
            <a:r>
              <a:rPr lang="en-US" altLang="en-US" sz="2800" b="0" dirty="0">
                <a:solidFill>
                  <a:schemeClr val="tx1"/>
                </a:solidFill>
                <a:cs typeface="Times" panose="02020603050405020304" pitchFamily="18" charset="0"/>
              </a:rPr>
              <a:t> MOS nu se </a:t>
            </a:r>
            <a:r>
              <a:rPr lang="en-US" altLang="en-US" sz="2800" b="0" dirty="0" err="1">
                <a:solidFill>
                  <a:schemeClr val="tx1"/>
                </a:solidFill>
                <a:cs typeface="Times" panose="02020603050405020304" pitchFamily="18" charset="0"/>
              </a:rPr>
              <a:t>comportă</a:t>
            </a:r>
            <a:r>
              <a:rPr lang="en-US" altLang="en-US" sz="2800" b="0" dirty="0">
                <a:solidFill>
                  <a:schemeClr val="tx1"/>
                </a:solidFill>
                <a:cs typeface="Times" panose="02020603050405020304" pitchFamily="18" charset="0"/>
              </a:rPr>
              <a:t> </a:t>
            </a:r>
            <a:r>
              <a:rPr lang="ro-RO" altLang="en-US" sz="2800" b="0" dirty="0">
                <a:solidFill>
                  <a:schemeClr val="tx1"/>
                </a:solidFill>
                <a:cs typeface="Times" panose="02020603050405020304" pitchFamily="18" charset="0"/>
              </a:rPr>
              <a:t>ca </a:t>
            </a:r>
            <a:r>
              <a:rPr lang="en-US" altLang="en-US" sz="2800" b="0" dirty="0">
                <a:solidFill>
                  <a:schemeClr val="tx1"/>
                </a:solidFill>
                <a:cs typeface="Times" panose="02020603050405020304" pitchFamily="18" charset="0"/>
              </a:rPr>
              <a:t>o </a:t>
            </a:r>
            <a:r>
              <a:rPr lang="en-US" altLang="en-US" sz="2800" b="0" dirty="0" err="1">
                <a:solidFill>
                  <a:schemeClr val="tx1"/>
                </a:solidFill>
                <a:cs typeface="Times" panose="02020603050405020304" pitchFamily="18" charset="0"/>
              </a:rPr>
              <a:t>sursă</a:t>
            </a:r>
            <a:r>
              <a:rPr lang="en-US" altLang="en-US" sz="2800" b="0" dirty="0">
                <a:solidFill>
                  <a:schemeClr val="tx1"/>
                </a:solidFill>
                <a:cs typeface="Times" panose="02020603050405020304" pitchFamily="18" charset="0"/>
              </a:rPr>
              <a:t> de </a:t>
            </a:r>
            <a:r>
              <a:rPr lang="en-US" altLang="en-US" sz="2800" b="0" dirty="0" err="1">
                <a:solidFill>
                  <a:schemeClr val="tx1"/>
                </a:solidFill>
                <a:cs typeface="Times" panose="02020603050405020304" pitchFamily="18" charset="0"/>
              </a:rPr>
              <a:t>curent</a:t>
            </a:r>
            <a:r>
              <a:rPr lang="en-US" altLang="en-US" sz="2800" b="0" dirty="0">
                <a:solidFill>
                  <a:schemeClr val="tx1"/>
                </a:solidFill>
                <a:cs typeface="Times" panose="02020603050405020304" pitchFamily="18" charset="0"/>
              </a:rPr>
              <a:t> </a:t>
            </a:r>
            <a:r>
              <a:rPr lang="en-US" altLang="en-US" sz="2800" b="0" dirty="0" err="1">
                <a:solidFill>
                  <a:schemeClr val="tx1"/>
                </a:solidFill>
                <a:cs typeface="Times" panose="02020603050405020304" pitchFamily="18" charset="0"/>
              </a:rPr>
              <a:t>ideală</a:t>
            </a:r>
            <a:r>
              <a:rPr lang="en-US" altLang="en-US" sz="2800" b="0" dirty="0">
                <a:solidFill>
                  <a:schemeClr val="tx1"/>
                </a:solidFill>
                <a:cs typeface="Times" panose="02020603050405020304" pitchFamily="18" charset="0"/>
              </a:rPr>
              <a:t> </a:t>
            </a:r>
            <a:r>
              <a:rPr lang="en-US" altLang="en-US" sz="2800" b="0" dirty="0" err="1">
                <a:solidFill>
                  <a:schemeClr val="tx1"/>
                </a:solidFill>
                <a:cs typeface="Times" panose="02020603050405020304" pitchFamily="18" charset="0"/>
              </a:rPr>
              <a:t>datorită</a:t>
            </a:r>
            <a:r>
              <a:rPr lang="en-US" altLang="en-US" sz="2800" b="0" dirty="0">
                <a:solidFill>
                  <a:schemeClr val="tx1"/>
                </a:solidFill>
                <a:cs typeface="Times" panose="02020603050405020304" pitchFamily="18" charset="0"/>
              </a:rPr>
              <a:t> </a:t>
            </a:r>
            <a:r>
              <a:rPr lang="en-US" altLang="en-US" sz="2800" b="0" dirty="0" err="1">
                <a:solidFill>
                  <a:schemeClr val="tx1"/>
                </a:solidFill>
                <a:cs typeface="Times" panose="02020603050405020304" pitchFamily="18" charset="0"/>
              </a:rPr>
              <a:t>modulării</a:t>
            </a:r>
            <a:r>
              <a:rPr lang="en-US" altLang="en-US" sz="2800" b="0" dirty="0">
                <a:solidFill>
                  <a:schemeClr val="tx1"/>
                </a:solidFill>
                <a:cs typeface="Times" panose="02020603050405020304" pitchFamily="18" charset="0"/>
              </a:rPr>
              <a:t> </a:t>
            </a:r>
            <a:r>
              <a:rPr lang="en-US" altLang="en-US" sz="2800" b="0" dirty="0" err="1">
                <a:solidFill>
                  <a:schemeClr val="tx1"/>
                </a:solidFill>
                <a:cs typeface="Times" panose="02020603050405020304" pitchFamily="18" charset="0"/>
              </a:rPr>
              <a:t>lungimii</a:t>
            </a:r>
            <a:r>
              <a:rPr lang="en-US" altLang="en-US" sz="2800" b="0" dirty="0">
                <a:solidFill>
                  <a:schemeClr val="tx1"/>
                </a:solidFill>
                <a:cs typeface="Times" panose="02020603050405020304" pitchFamily="18" charset="0"/>
              </a:rPr>
              <a:t> </a:t>
            </a:r>
            <a:r>
              <a:rPr lang="en-US" altLang="en-US" sz="2800" b="0" dirty="0" err="1">
                <a:solidFill>
                  <a:schemeClr val="tx1"/>
                </a:solidFill>
                <a:cs typeface="Times" panose="02020603050405020304" pitchFamily="18" charset="0"/>
              </a:rPr>
              <a:t>canalului</a:t>
            </a:r>
            <a:r>
              <a:rPr lang="en-US" altLang="en-US" sz="2800" b="0" dirty="0">
                <a:solidFill>
                  <a:schemeClr val="tx1"/>
                </a:solidFill>
                <a:cs typeface="Times" panose="02020603050405020304" pitchFamily="18" charset="0"/>
              </a:rPr>
              <a:t>.</a:t>
            </a:r>
            <a:endParaRPr lang="ro-RO" altLang="en-US" sz="2800" b="0" dirty="0">
              <a:solidFill>
                <a:schemeClr val="tx1"/>
              </a:solidFill>
              <a:cs typeface="Times" panose="02020603050405020304" pitchFamily="18" charset="0"/>
            </a:endParaRPr>
          </a:p>
          <a:p>
            <a:pPr>
              <a:spcBef>
                <a:spcPct val="50000"/>
              </a:spcBef>
              <a:buClrTx/>
              <a:buSzTx/>
              <a:buFontTx/>
              <a:buChar char="•"/>
            </a:pPr>
            <a:r>
              <a:rPr lang="en-US" altLang="en-US" sz="2800" b="0" dirty="0" err="1">
                <a:solidFill>
                  <a:schemeClr val="tx1"/>
                </a:solidFill>
                <a:cs typeface="Times" panose="02020603050405020304" pitchFamily="18" charset="0"/>
              </a:rPr>
              <a:t>Rezistența</a:t>
            </a:r>
            <a:r>
              <a:rPr lang="en-US" altLang="en-US" sz="2800" b="0" dirty="0">
                <a:solidFill>
                  <a:schemeClr val="tx1"/>
                </a:solidFill>
                <a:cs typeface="Times" panose="02020603050405020304" pitchFamily="18" charset="0"/>
              </a:rPr>
              <a:t> de </a:t>
            </a:r>
            <a:r>
              <a:rPr lang="en-US" altLang="en-US" sz="2800" b="0" dirty="0" err="1">
                <a:solidFill>
                  <a:schemeClr val="tx1"/>
                </a:solidFill>
                <a:cs typeface="Times" panose="02020603050405020304" pitchFamily="18" charset="0"/>
              </a:rPr>
              <a:t>ieșire</a:t>
            </a:r>
            <a:r>
              <a:rPr lang="en-US" altLang="en-US" sz="2800" b="0" dirty="0">
                <a:solidFill>
                  <a:schemeClr val="tx1"/>
                </a:solidFill>
                <a:cs typeface="Times" panose="02020603050405020304" pitchFamily="18" charset="0"/>
              </a:rPr>
              <a:t> este </a:t>
            </a:r>
            <a:r>
              <a:rPr lang="en-US" altLang="en-US" sz="2800" b="0" dirty="0" err="1">
                <a:solidFill>
                  <a:schemeClr val="tx1"/>
                </a:solidFill>
                <a:cs typeface="Times" panose="02020603050405020304" pitchFamily="18" charset="0"/>
              </a:rPr>
              <a:t>finită</a:t>
            </a:r>
            <a:r>
              <a:rPr lang="en-US" altLang="en-US" sz="2800" b="0" dirty="0">
                <a:solidFill>
                  <a:schemeClr val="tx1"/>
                </a:solidFill>
                <a:cs typeface="Times" panose="02020603050405020304" pitchFamily="18" charset="0"/>
              </a:rPr>
              <a:t>.</a:t>
            </a:r>
          </a:p>
          <a:p>
            <a:pPr>
              <a:spcBef>
                <a:spcPct val="50000"/>
              </a:spcBef>
              <a:buClrTx/>
              <a:buSzTx/>
              <a:buFontTx/>
              <a:buChar char="•"/>
            </a:pPr>
            <a:endParaRPr lang="en-US" altLang="en-US" sz="2800" b="0" dirty="0">
              <a:solidFill>
                <a:schemeClr val="tx1"/>
              </a:solidFill>
              <a:cs typeface="Times" panose="02020603050405020304" pitchFamily="18" charset="0"/>
            </a:endParaRPr>
          </a:p>
          <a:p>
            <a:pPr>
              <a:spcBef>
                <a:spcPct val="50000"/>
              </a:spcBef>
              <a:buClrTx/>
              <a:buSzTx/>
              <a:buFontTx/>
              <a:buChar char="•"/>
            </a:pPr>
            <a:endParaRPr lang="ro-RO" altLang="en-US" sz="2800" b="0" dirty="0">
              <a:solidFill>
                <a:schemeClr val="tx1"/>
              </a:solidFill>
              <a:cs typeface="Times" panose="02020603050405020304" pitchFamily="18" charset="0"/>
            </a:endParaRPr>
          </a:p>
          <a:p>
            <a:pPr>
              <a:spcBef>
                <a:spcPct val="50000"/>
              </a:spcBef>
              <a:buClrTx/>
              <a:buSzTx/>
              <a:buFontTx/>
              <a:buChar char="•"/>
            </a:pPr>
            <a:r>
              <a:rPr lang="en-US" altLang="en-US" sz="2800" b="0" dirty="0" err="1">
                <a:solidFill>
                  <a:schemeClr val="tx1"/>
                </a:solidFill>
                <a:cs typeface="Times" panose="02020603050405020304" pitchFamily="18" charset="0"/>
              </a:rPr>
              <a:t>Rezistența</a:t>
            </a:r>
            <a:r>
              <a:rPr lang="en-US" altLang="en-US" sz="2800" b="0" dirty="0">
                <a:solidFill>
                  <a:schemeClr val="tx1"/>
                </a:solidFill>
                <a:cs typeface="Times" panose="02020603050405020304" pitchFamily="18" charset="0"/>
              </a:rPr>
              <a:t> de </a:t>
            </a:r>
            <a:r>
              <a:rPr lang="en-US" altLang="en-US" sz="2800" b="0" dirty="0" err="1">
                <a:solidFill>
                  <a:schemeClr val="tx1"/>
                </a:solidFill>
                <a:cs typeface="Times" panose="02020603050405020304" pitchFamily="18" charset="0"/>
              </a:rPr>
              <a:t>ieșire</a:t>
            </a:r>
            <a:r>
              <a:rPr lang="en-US" altLang="en-US" sz="2800" b="0" dirty="0">
                <a:solidFill>
                  <a:schemeClr val="tx1"/>
                </a:solidFill>
                <a:cs typeface="Times" panose="02020603050405020304" pitchFamily="18" charset="0"/>
              </a:rPr>
              <a:t> este invers </a:t>
            </a:r>
            <a:r>
              <a:rPr lang="en-US" altLang="en-US" sz="2800" b="0" dirty="0" err="1">
                <a:solidFill>
                  <a:schemeClr val="tx1"/>
                </a:solidFill>
                <a:cs typeface="Times" panose="02020603050405020304" pitchFamily="18" charset="0"/>
              </a:rPr>
              <a:t>proporțională</a:t>
            </a:r>
            <a:r>
              <a:rPr lang="en-US" altLang="en-US" sz="2800" b="0" dirty="0">
                <a:solidFill>
                  <a:schemeClr val="tx1"/>
                </a:solidFill>
                <a:cs typeface="Times" panose="02020603050405020304" pitchFamily="18" charset="0"/>
              </a:rPr>
              <a:t> cu </a:t>
            </a:r>
            <a:r>
              <a:rPr lang="en-US" altLang="en-US" sz="2800" b="0" dirty="0" err="1">
                <a:solidFill>
                  <a:schemeClr val="tx1"/>
                </a:solidFill>
                <a:cs typeface="Times" panose="02020603050405020304" pitchFamily="18" charset="0"/>
              </a:rPr>
              <a:t>curentul</a:t>
            </a:r>
            <a:r>
              <a:rPr lang="en-US" altLang="en-US" sz="2800" b="0" dirty="0">
                <a:solidFill>
                  <a:schemeClr val="tx1"/>
                </a:solidFill>
                <a:cs typeface="Times" panose="02020603050405020304" pitchFamily="18" charset="0"/>
              </a:rPr>
              <a:t> d</a:t>
            </a:r>
            <a:r>
              <a:rPr lang="ro-RO" altLang="en-US" sz="2800" b="0" dirty="0">
                <a:solidFill>
                  <a:schemeClr val="tx1"/>
                </a:solidFill>
                <a:cs typeface="Times" panose="02020603050405020304" pitchFamily="18" charset="0"/>
              </a:rPr>
              <a:t>renei</a:t>
            </a:r>
            <a:endParaRPr lang="en-US" altLang="en-US" sz="2800" b="0" baseline="-25000" dirty="0">
              <a:solidFill>
                <a:schemeClr val="tx1"/>
              </a:solidFill>
            </a:endParaRPr>
          </a:p>
        </p:txBody>
      </p:sp>
      <p:graphicFrame>
        <p:nvGraphicFramePr>
          <p:cNvPr id="35846" name="Object 5"/>
          <p:cNvGraphicFramePr>
            <a:graphicFrameLocks noChangeAspect="1"/>
          </p:cNvGraphicFramePr>
          <p:nvPr/>
        </p:nvGraphicFramePr>
        <p:xfrm>
          <a:off x="1908175" y="3284538"/>
          <a:ext cx="4872038" cy="1100137"/>
        </p:xfrm>
        <a:graphic>
          <a:graphicData uri="http://schemas.openxmlformats.org/presentationml/2006/ole">
            <mc:AlternateContent xmlns:mc="http://schemas.openxmlformats.org/markup-compatibility/2006">
              <mc:Choice xmlns:v="urn:schemas-microsoft-com:vml" Requires="v">
                <p:oleObj name="Equation" r:id="rId2" imgW="2032000" imgH="596900" progId="Equation.3">
                  <p:embed/>
                </p:oleObj>
              </mc:Choice>
              <mc:Fallback>
                <p:oleObj name="Equation" r:id="rId2" imgW="2032000" imgH="596900" progId="Equation.3">
                  <p:embed/>
                  <p:pic>
                    <p:nvPicPr>
                      <p:cNvPr id="3584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3284538"/>
                        <a:ext cx="4872038" cy="1100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47" name="Rectangle 6"/>
          <p:cNvSpPr>
            <a:spLocks noGrp="1" noChangeArrowheads="1"/>
          </p:cNvSpPr>
          <p:nvPr>
            <p:ph type="title"/>
          </p:nvPr>
        </p:nvSpPr>
        <p:spPr/>
        <p:txBody>
          <a:bodyPr/>
          <a:lstStyle/>
          <a:p>
            <a:pPr eaLnBrk="1" hangingPunct="1"/>
            <a:r>
              <a:rPr lang="ro-RO" altLang="en-US" sz="3800" dirty="0">
                <a:solidFill>
                  <a:schemeClr val="bg1"/>
                </a:solidFill>
              </a:rPr>
              <a:t>Modularea lungimii canalului</a:t>
            </a:r>
            <a:endParaRPr lang="zh-CN" altLang="en-US" sz="3800" dirty="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CC0C63BD-A50B-40B5-AE6A-6F048F093532}" type="slidenum">
              <a:rPr lang="zh-CN" altLang="en-US" sz="1200" b="0" smtClean="0">
                <a:solidFill>
                  <a:schemeClr val="tx1"/>
                </a:solidFill>
                <a:latin typeface="Arial Black" panose="020B0A04020102020204" pitchFamily="34" charset="0"/>
              </a:rPr>
              <a:pPr>
                <a:spcBef>
                  <a:spcPct val="0"/>
                </a:spcBef>
                <a:buClrTx/>
                <a:buSzTx/>
                <a:buFontTx/>
                <a:buNone/>
              </a:pPr>
              <a:t>51</a:t>
            </a:fld>
            <a:endParaRPr lang="en-US" altLang="zh-CN" sz="1200" b="0">
              <a:solidFill>
                <a:schemeClr val="tx1"/>
              </a:solidFill>
              <a:latin typeface="Arial Black" panose="020B0A04020102020204" pitchFamily="34" charset="0"/>
            </a:endParaRPr>
          </a:p>
        </p:txBody>
      </p:sp>
      <p:sp>
        <p:nvSpPr>
          <p:cNvPr id="40965" name="Rectangle 3"/>
          <p:cNvSpPr>
            <a:spLocks noGrp="1" noChangeArrowheads="1"/>
          </p:cNvSpPr>
          <p:nvPr>
            <p:ph type="body" idx="1"/>
          </p:nvPr>
        </p:nvSpPr>
        <p:spPr>
          <a:xfrm>
            <a:off x="634948" y="1906215"/>
            <a:ext cx="7874104" cy="3616044"/>
          </a:xfrm>
        </p:spPr>
        <p:txBody>
          <a:bodyPr/>
          <a:lstStyle/>
          <a:p>
            <a:pPr eaLnBrk="1" hangingPunct="1">
              <a:lnSpc>
                <a:spcPct val="80000"/>
              </a:lnSpc>
            </a:pPr>
            <a:r>
              <a:rPr lang="en-US" altLang="zh-CN" sz="2200" dirty="0"/>
              <a:t>În </a:t>
            </a:r>
            <a:r>
              <a:rPr lang="en-US" altLang="zh-CN" sz="2200" dirty="0" err="1"/>
              <a:t>circuitul</a:t>
            </a:r>
            <a:r>
              <a:rPr lang="en-US" altLang="zh-CN" sz="2200" dirty="0"/>
              <a:t> </a:t>
            </a:r>
            <a:r>
              <a:rPr lang="en-US" altLang="zh-CN" sz="2200" dirty="0" err="1"/>
              <a:t>discret</a:t>
            </a:r>
            <a:r>
              <a:rPr lang="en-US" altLang="zh-CN" sz="2200" dirty="0"/>
              <a:t>, de </a:t>
            </a:r>
            <a:r>
              <a:rPr lang="en-US" altLang="zh-CN" sz="2200" dirty="0" err="1"/>
              <a:t>obicei</a:t>
            </a:r>
            <a:r>
              <a:rPr lang="en-US" altLang="zh-CN" sz="2200" dirty="0"/>
              <a:t>, nu </a:t>
            </a:r>
            <a:r>
              <a:rPr lang="en-US" altLang="zh-CN" sz="2200" dirty="0" err="1"/>
              <a:t>există</a:t>
            </a:r>
            <a:r>
              <a:rPr lang="en-US" altLang="zh-CN" sz="2200" dirty="0"/>
              <a:t> </a:t>
            </a:r>
            <a:r>
              <a:rPr lang="en-US" altLang="zh-CN" sz="2200" dirty="0" err="1"/>
              <a:t>niciun</a:t>
            </a:r>
            <a:r>
              <a:rPr lang="en-US" altLang="zh-CN" sz="2200" dirty="0"/>
              <a:t> </a:t>
            </a:r>
            <a:r>
              <a:rPr lang="en-US" altLang="zh-CN" sz="2200" dirty="0" err="1"/>
              <a:t>efect</a:t>
            </a:r>
            <a:r>
              <a:rPr lang="en-US" altLang="zh-CN" sz="2200" dirty="0"/>
              <a:t> de </a:t>
            </a:r>
            <a:r>
              <a:rPr lang="ro-RO" altLang="zh-CN" sz="2200" dirty="0"/>
              <a:t>volum</a:t>
            </a:r>
            <a:r>
              <a:rPr lang="en-US" altLang="zh-CN" sz="2200" dirty="0"/>
              <a:t> </a:t>
            </a:r>
            <a:r>
              <a:rPr lang="en-US" altLang="zh-CN" sz="2200" dirty="0" err="1"/>
              <a:t>datorită</a:t>
            </a:r>
            <a:r>
              <a:rPr lang="en-US" altLang="zh-CN" sz="2200" dirty="0"/>
              <a:t> </a:t>
            </a:r>
            <a:r>
              <a:rPr lang="en-US" altLang="zh-CN" sz="2200" dirty="0" err="1"/>
              <a:t>conexiunii</a:t>
            </a:r>
            <a:r>
              <a:rPr lang="en-US" altLang="zh-CN" sz="2200" dirty="0"/>
              <a:t> </a:t>
            </a:r>
            <a:r>
              <a:rPr lang="en-US" altLang="zh-CN" sz="2200" dirty="0" err="1"/>
              <a:t>dintre</a:t>
            </a:r>
            <a:r>
              <a:rPr lang="en-US" altLang="zh-CN" sz="2200" dirty="0"/>
              <a:t> </a:t>
            </a:r>
            <a:r>
              <a:rPr lang="en-US" altLang="zh-CN" sz="2200" dirty="0" err="1"/>
              <a:t>corp</a:t>
            </a:r>
            <a:r>
              <a:rPr lang="en-US" altLang="zh-CN" sz="2200" dirty="0"/>
              <a:t> </a:t>
            </a:r>
            <a:r>
              <a:rPr lang="en-US" altLang="zh-CN" sz="2200" dirty="0" err="1"/>
              <a:t>și</a:t>
            </a:r>
            <a:r>
              <a:rPr lang="en-US" altLang="zh-CN" sz="2200" dirty="0"/>
              <a:t> </a:t>
            </a:r>
            <a:r>
              <a:rPr lang="en-US" altLang="zh-CN" sz="2200" dirty="0" err="1"/>
              <a:t>terminalul</a:t>
            </a:r>
            <a:r>
              <a:rPr lang="en-US" altLang="zh-CN" sz="2200" dirty="0"/>
              <a:t> </a:t>
            </a:r>
            <a:r>
              <a:rPr lang="en-US" altLang="zh-CN" sz="2200" dirty="0" err="1"/>
              <a:t>sursă</a:t>
            </a:r>
            <a:r>
              <a:rPr lang="en-US" altLang="zh-CN" sz="2200" dirty="0"/>
              <a:t>.</a:t>
            </a:r>
          </a:p>
          <a:p>
            <a:pPr eaLnBrk="1" hangingPunct="1">
              <a:lnSpc>
                <a:spcPct val="80000"/>
              </a:lnSpc>
            </a:pPr>
            <a:r>
              <a:rPr lang="en-US" altLang="zh-CN" sz="2200" dirty="0"/>
              <a:t>În </a:t>
            </a:r>
            <a:r>
              <a:rPr lang="en-US" altLang="zh-CN" sz="2200" dirty="0" err="1"/>
              <a:t>circuitul</a:t>
            </a:r>
            <a:r>
              <a:rPr lang="en-US" altLang="zh-CN" sz="2200" dirty="0"/>
              <a:t> IC, </a:t>
            </a:r>
            <a:r>
              <a:rPr lang="en-US" altLang="zh-CN" sz="2200" dirty="0" err="1"/>
              <a:t>substratul</a:t>
            </a:r>
            <a:r>
              <a:rPr lang="en-US" altLang="zh-CN" sz="2200" dirty="0"/>
              <a:t> este </a:t>
            </a:r>
            <a:r>
              <a:rPr lang="en-US" altLang="zh-CN" sz="2200" dirty="0" err="1"/>
              <a:t>conectat</a:t>
            </a:r>
            <a:r>
              <a:rPr lang="en-US" altLang="zh-CN" sz="2200" dirty="0"/>
              <a:t> la </a:t>
            </a:r>
            <a:r>
              <a:rPr lang="en-US" altLang="zh-CN" sz="2200" dirty="0" err="1"/>
              <a:t>cea</a:t>
            </a:r>
            <a:r>
              <a:rPr lang="en-US" altLang="zh-CN" sz="2200" dirty="0"/>
              <a:t> </a:t>
            </a:r>
            <a:r>
              <a:rPr lang="en-US" altLang="zh-CN" sz="2200" dirty="0" err="1"/>
              <a:t>mai</a:t>
            </a:r>
            <a:r>
              <a:rPr lang="en-US" altLang="zh-CN" sz="2200" dirty="0"/>
              <a:t> </a:t>
            </a:r>
            <a:r>
              <a:rPr lang="en-US" altLang="zh-CN" sz="2200" dirty="0" err="1"/>
              <a:t>negativă</a:t>
            </a:r>
            <a:r>
              <a:rPr lang="en-US" altLang="zh-CN" sz="2200" dirty="0"/>
              <a:t> </a:t>
            </a:r>
            <a:r>
              <a:rPr lang="en-US" altLang="zh-CN" sz="2200" dirty="0" err="1"/>
              <a:t>sursă</a:t>
            </a:r>
            <a:r>
              <a:rPr lang="en-US" altLang="zh-CN" sz="2200" dirty="0"/>
              <a:t> de </a:t>
            </a:r>
            <a:r>
              <a:rPr lang="en-US" altLang="zh-CN" sz="2200" dirty="0" err="1"/>
              <a:t>alimentare</a:t>
            </a:r>
            <a:r>
              <a:rPr lang="en-US" altLang="zh-CN" sz="2200" dirty="0"/>
              <a:t> </a:t>
            </a:r>
            <a:r>
              <a:rPr lang="en-US" altLang="zh-CN" sz="2200" dirty="0" err="1"/>
              <a:t>pentru</a:t>
            </a:r>
            <a:r>
              <a:rPr lang="en-US" altLang="zh-CN" sz="2200" dirty="0"/>
              <a:t> </a:t>
            </a:r>
            <a:r>
              <a:rPr lang="en-US" altLang="zh-CN" sz="2200" dirty="0" err="1"/>
              <a:t>circuitul</a:t>
            </a:r>
            <a:r>
              <a:rPr lang="en-US" altLang="zh-CN" sz="2200" dirty="0"/>
              <a:t> </a:t>
            </a:r>
            <a:r>
              <a:rPr lang="ro-RO" altLang="zh-CN" sz="2200" dirty="0"/>
              <a:t>n</a:t>
            </a:r>
            <a:r>
              <a:rPr lang="en-US" altLang="zh-CN" sz="2200" dirty="0"/>
              <a:t>MOS </a:t>
            </a:r>
            <a:r>
              <a:rPr lang="en-US" altLang="zh-CN" sz="2200" dirty="0" err="1"/>
              <a:t>pentru</a:t>
            </a:r>
            <a:r>
              <a:rPr lang="en-US" altLang="zh-CN" sz="2200" dirty="0"/>
              <a:t> a </a:t>
            </a:r>
            <a:r>
              <a:rPr lang="en-US" altLang="zh-CN" sz="2200" dirty="0" err="1"/>
              <a:t>menține</a:t>
            </a:r>
            <a:r>
              <a:rPr lang="en-US" altLang="zh-CN" sz="2200" dirty="0"/>
              <a:t> </a:t>
            </a:r>
            <a:r>
              <a:rPr lang="en-US" altLang="zh-CN" sz="2200" dirty="0" err="1"/>
              <a:t>joncțiunea</a:t>
            </a:r>
            <a:r>
              <a:rPr lang="en-US" altLang="zh-CN" sz="2200" dirty="0"/>
              <a:t> </a:t>
            </a:r>
            <a:r>
              <a:rPr lang="en-US" altLang="zh-CN" sz="2200" i="1" dirty="0"/>
              <a:t>p</a:t>
            </a:r>
            <a:r>
              <a:rPr lang="ro-RO" altLang="zh-CN" sz="2200" i="1" dirty="0"/>
              <a:t>-</a:t>
            </a:r>
            <a:r>
              <a:rPr lang="en-US" altLang="zh-CN" sz="2200" i="1" dirty="0"/>
              <a:t>n</a:t>
            </a:r>
            <a:r>
              <a:rPr lang="en-US" altLang="zh-CN" sz="2200" dirty="0"/>
              <a:t> </a:t>
            </a:r>
            <a:r>
              <a:rPr lang="ro-RO" altLang="zh-CN" sz="2200" dirty="0"/>
              <a:t>polarizată inversă</a:t>
            </a:r>
          </a:p>
          <a:p>
            <a:pPr eaLnBrk="1" hangingPunct="1">
              <a:lnSpc>
                <a:spcPct val="80000"/>
              </a:lnSpc>
            </a:pPr>
            <a:endParaRPr lang="ro-RO" altLang="zh-CN" sz="2200" dirty="0"/>
          </a:p>
          <a:p>
            <a:pPr eaLnBrk="1" hangingPunct="1">
              <a:lnSpc>
                <a:spcPct val="80000"/>
              </a:lnSpc>
            </a:pPr>
            <a:r>
              <a:rPr lang="en-US" altLang="zh-CN" sz="2200" dirty="0" err="1">
                <a:solidFill>
                  <a:srgbClr val="FF0000"/>
                </a:solidFill>
              </a:rPr>
              <a:t>Efectul</a:t>
            </a:r>
            <a:r>
              <a:rPr lang="en-US" altLang="zh-CN" sz="2200" dirty="0">
                <a:solidFill>
                  <a:srgbClr val="FF0000"/>
                </a:solidFill>
              </a:rPr>
              <a:t> </a:t>
            </a:r>
            <a:r>
              <a:rPr lang="ro-RO" altLang="zh-CN" sz="2200" dirty="0">
                <a:solidFill>
                  <a:srgbClr val="FF0000"/>
                </a:solidFill>
              </a:rPr>
              <a:t>volumului – tensiunea corpului</a:t>
            </a:r>
            <a:r>
              <a:rPr lang="en-US" altLang="zh-CN" sz="2200" dirty="0">
                <a:solidFill>
                  <a:srgbClr val="FF0000"/>
                </a:solidFill>
              </a:rPr>
              <a:t> </a:t>
            </a:r>
            <a:r>
              <a:rPr lang="en-US" altLang="zh-CN" sz="2200" dirty="0" err="1">
                <a:solidFill>
                  <a:srgbClr val="FF0000"/>
                </a:solidFill>
              </a:rPr>
              <a:t>poate</a:t>
            </a:r>
            <a:r>
              <a:rPr lang="en-US" altLang="zh-CN" sz="2200" dirty="0">
                <a:solidFill>
                  <a:srgbClr val="FF0000"/>
                </a:solidFill>
              </a:rPr>
              <a:t> </a:t>
            </a:r>
            <a:r>
              <a:rPr lang="en-US" altLang="zh-CN" sz="2200" dirty="0" err="1">
                <a:solidFill>
                  <a:srgbClr val="FF0000"/>
                </a:solidFill>
              </a:rPr>
              <a:t>controla</a:t>
            </a:r>
            <a:r>
              <a:rPr lang="en-US" altLang="zh-CN" sz="2200" dirty="0">
                <a:solidFill>
                  <a:srgbClr val="FF0000"/>
                </a:solidFill>
              </a:rPr>
              <a:t> </a:t>
            </a:r>
            <a:r>
              <a:rPr lang="en-US" altLang="zh-CN" sz="2200" dirty="0" err="1">
                <a:solidFill>
                  <a:srgbClr val="FF0000"/>
                </a:solidFill>
              </a:rPr>
              <a:t>i</a:t>
            </a:r>
            <a:r>
              <a:rPr lang="en-US" altLang="zh-CN" sz="2200" baseline="-25000" dirty="0" err="1">
                <a:solidFill>
                  <a:srgbClr val="FF0000"/>
                </a:solidFill>
              </a:rPr>
              <a:t>D</a:t>
            </a:r>
            <a:endParaRPr lang="ro-RO" altLang="zh-CN" sz="2200" baseline="-25000" dirty="0">
              <a:solidFill>
                <a:srgbClr val="FF0000"/>
              </a:solidFill>
            </a:endParaRPr>
          </a:p>
          <a:p>
            <a:pPr eaLnBrk="1" hangingPunct="1">
              <a:lnSpc>
                <a:spcPct val="80000"/>
              </a:lnSpc>
              <a:buFont typeface="Wingdings" panose="05000000000000000000" pitchFamily="2" charset="2"/>
              <a:buChar char="q"/>
            </a:pPr>
            <a:r>
              <a:rPr lang="en-US" altLang="zh-CN" sz="2200" dirty="0" err="1"/>
              <a:t>Lărgiți</a:t>
            </a:r>
            <a:r>
              <a:rPr lang="en-US" altLang="zh-CN" sz="2200" dirty="0"/>
              <a:t> </a:t>
            </a:r>
            <a:r>
              <a:rPr lang="en-US" altLang="zh-CN" sz="2200" dirty="0" err="1"/>
              <a:t>stratul</a:t>
            </a:r>
            <a:r>
              <a:rPr lang="en-US" altLang="zh-CN" sz="2200" dirty="0"/>
              <a:t> de </a:t>
            </a:r>
            <a:r>
              <a:rPr lang="en-US" altLang="zh-CN" sz="2200" dirty="0" err="1"/>
              <a:t>epuizare</a:t>
            </a:r>
            <a:endParaRPr lang="ro-RO" altLang="zh-CN" sz="2200" dirty="0"/>
          </a:p>
          <a:p>
            <a:pPr eaLnBrk="1" hangingPunct="1">
              <a:lnSpc>
                <a:spcPct val="80000"/>
              </a:lnSpc>
              <a:buFont typeface="Wingdings" panose="05000000000000000000" pitchFamily="2" charset="2"/>
              <a:buChar char="q"/>
            </a:pPr>
            <a:r>
              <a:rPr lang="en-US" altLang="zh-CN" sz="2200" dirty="0" err="1"/>
              <a:t>Reduceți</a:t>
            </a:r>
            <a:r>
              <a:rPr lang="en-US" altLang="zh-CN" sz="2200" dirty="0"/>
              <a:t> </a:t>
            </a:r>
            <a:r>
              <a:rPr lang="en-US" altLang="zh-CN" sz="2200" dirty="0" err="1"/>
              <a:t>adâncimea</a:t>
            </a:r>
            <a:r>
              <a:rPr lang="en-US" altLang="zh-CN" sz="2200" dirty="0"/>
              <a:t> </a:t>
            </a:r>
            <a:r>
              <a:rPr lang="en-US" altLang="zh-CN" sz="2200" dirty="0" err="1"/>
              <a:t>canalului</a:t>
            </a:r>
            <a:endParaRPr lang="ro-RO" altLang="zh-CN" sz="2200" dirty="0"/>
          </a:p>
          <a:p>
            <a:pPr eaLnBrk="1" hangingPunct="1">
              <a:lnSpc>
                <a:spcPct val="80000"/>
              </a:lnSpc>
              <a:buFont typeface="Wingdings" panose="05000000000000000000" pitchFamily="2" charset="2"/>
              <a:buChar char="q"/>
            </a:pPr>
            <a:r>
              <a:rPr lang="en-US" altLang="zh-CN" sz="2200" dirty="0" err="1"/>
              <a:t>Tensiunea</a:t>
            </a:r>
            <a:r>
              <a:rPr lang="en-US" altLang="zh-CN" sz="2200" dirty="0"/>
              <a:t> de </a:t>
            </a:r>
            <a:r>
              <a:rPr lang="en-US" altLang="zh-CN" sz="2200" dirty="0" err="1"/>
              <a:t>prag</a:t>
            </a:r>
            <a:r>
              <a:rPr lang="en-US" altLang="zh-CN" sz="2200" dirty="0"/>
              <a:t> este </a:t>
            </a:r>
            <a:r>
              <a:rPr lang="en-US" altLang="zh-CN" sz="2200" dirty="0" err="1"/>
              <a:t>crescută</a:t>
            </a:r>
            <a:endParaRPr lang="ro-RO" altLang="zh-CN" sz="2200" dirty="0"/>
          </a:p>
          <a:p>
            <a:pPr eaLnBrk="1" hangingPunct="1">
              <a:lnSpc>
                <a:spcPct val="80000"/>
              </a:lnSpc>
              <a:buFont typeface="Wingdings" panose="05000000000000000000" pitchFamily="2" charset="2"/>
              <a:buChar char="q"/>
            </a:pPr>
            <a:r>
              <a:rPr lang="en-US" altLang="zh-CN" sz="2200" dirty="0" err="1"/>
              <a:t>Curentul</a:t>
            </a:r>
            <a:r>
              <a:rPr lang="en-US" altLang="zh-CN" sz="2200" dirty="0"/>
              <a:t> d</a:t>
            </a:r>
            <a:r>
              <a:rPr lang="ro-RO" altLang="zh-CN" sz="2200" dirty="0"/>
              <a:t>renei</a:t>
            </a:r>
            <a:r>
              <a:rPr lang="en-US" altLang="zh-CN" sz="2200" dirty="0"/>
              <a:t> este </a:t>
            </a:r>
            <a:r>
              <a:rPr lang="en-US" altLang="zh-CN" sz="2200" dirty="0" err="1"/>
              <a:t>redus</a:t>
            </a:r>
            <a:endParaRPr lang="ro-RO" altLang="zh-CN" sz="2200" dirty="0"/>
          </a:p>
          <a:p>
            <a:pPr eaLnBrk="1" hangingPunct="1">
              <a:lnSpc>
                <a:spcPct val="80000"/>
              </a:lnSpc>
              <a:buFont typeface="Wingdings" panose="05000000000000000000" pitchFamily="2" charset="2"/>
              <a:buChar char="q"/>
            </a:pPr>
            <a:endParaRPr lang="ro-RO" altLang="zh-CN" sz="2200" dirty="0"/>
          </a:p>
          <a:p>
            <a:pPr marL="0" indent="0" eaLnBrk="1" hangingPunct="1">
              <a:lnSpc>
                <a:spcPct val="80000"/>
              </a:lnSpc>
              <a:buNone/>
            </a:pPr>
            <a:r>
              <a:rPr lang="en-US" altLang="zh-CN" sz="2200" dirty="0" err="1">
                <a:solidFill>
                  <a:srgbClr val="FF0000"/>
                </a:solidFill>
              </a:rPr>
              <a:t>Efectul</a:t>
            </a:r>
            <a:r>
              <a:rPr lang="en-US" altLang="zh-CN" sz="2200" dirty="0">
                <a:solidFill>
                  <a:srgbClr val="FF0000"/>
                </a:solidFill>
              </a:rPr>
              <a:t> </a:t>
            </a:r>
            <a:r>
              <a:rPr lang="ro-RO" altLang="zh-CN" sz="2200" dirty="0">
                <a:solidFill>
                  <a:srgbClr val="FF0000"/>
                </a:solidFill>
              </a:rPr>
              <a:t>de volum</a:t>
            </a:r>
            <a:r>
              <a:rPr lang="en-US" altLang="zh-CN" sz="2200" dirty="0">
                <a:solidFill>
                  <a:srgbClr val="FF0000"/>
                </a:solidFill>
              </a:rPr>
              <a:t> </a:t>
            </a:r>
            <a:r>
              <a:rPr lang="en-US" altLang="zh-CN" sz="2200" dirty="0" err="1">
                <a:solidFill>
                  <a:srgbClr val="FF0000"/>
                </a:solidFill>
              </a:rPr>
              <a:t>poate</a:t>
            </a:r>
            <a:r>
              <a:rPr lang="en-US" altLang="zh-CN" sz="2200" dirty="0">
                <a:solidFill>
                  <a:srgbClr val="FF0000"/>
                </a:solidFill>
              </a:rPr>
              <a:t> </a:t>
            </a:r>
            <a:r>
              <a:rPr lang="en-US" altLang="zh-CN" sz="2200" dirty="0" err="1">
                <a:solidFill>
                  <a:srgbClr val="FF0000"/>
                </a:solidFill>
              </a:rPr>
              <a:t>cauza</a:t>
            </a:r>
            <a:r>
              <a:rPr lang="en-US" altLang="zh-CN" sz="2200" dirty="0">
                <a:solidFill>
                  <a:srgbClr val="FF0000"/>
                </a:solidFill>
              </a:rPr>
              <a:t> </a:t>
            </a:r>
            <a:r>
              <a:rPr lang="en-US" altLang="zh-CN" sz="2200" dirty="0" err="1">
                <a:solidFill>
                  <a:srgbClr val="FF0000"/>
                </a:solidFill>
              </a:rPr>
              <a:t>degradarea</a:t>
            </a:r>
            <a:r>
              <a:rPr lang="en-US" altLang="zh-CN" sz="2200" dirty="0">
                <a:solidFill>
                  <a:srgbClr val="FF0000"/>
                </a:solidFill>
              </a:rPr>
              <a:t> </a:t>
            </a:r>
            <a:r>
              <a:rPr lang="en-US" altLang="zh-CN" sz="2200" dirty="0" err="1">
                <a:solidFill>
                  <a:srgbClr val="FF0000"/>
                </a:solidFill>
              </a:rPr>
              <a:t>performanței</a:t>
            </a:r>
            <a:r>
              <a:rPr lang="en-US" altLang="zh-CN" sz="2200" dirty="0">
                <a:solidFill>
                  <a:srgbClr val="FF0000"/>
                </a:solidFill>
              </a:rPr>
              <a:t>.</a:t>
            </a:r>
            <a:r>
              <a:rPr lang="ro-RO" altLang="zh-CN" sz="2200" dirty="0">
                <a:solidFill>
                  <a:srgbClr val="FF0000"/>
                </a:solidFill>
              </a:rPr>
              <a:t> </a:t>
            </a:r>
            <a:endParaRPr lang="en-US" altLang="zh-CN" sz="2200" dirty="0">
              <a:solidFill>
                <a:srgbClr val="FF0000"/>
              </a:solidFill>
            </a:endParaRPr>
          </a:p>
        </p:txBody>
      </p:sp>
      <p:sp>
        <p:nvSpPr>
          <p:cNvPr id="40966" name="Rectangle 5"/>
          <p:cNvSpPr>
            <a:spLocks noGrp="1" noChangeArrowheads="1"/>
          </p:cNvSpPr>
          <p:nvPr>
            <p:ph type="title"/>
          </p:nvPr>
        </p:nvSpPr>
        <p:spPr/>
        <p:txBody>
          <a:bodyPr/>
          <a:lstStyle/>
          <a:p>
            <a:pPr algn="ctr" eaLnBrk="1" hangingPunct="1"/>
            <a:r>
              <a:rPr lang="ro-RO" altLang="zh-CN" sz="3800" dirty="0">
                <a:solidFill>
                  <a:schemeClr val="bg1"/>
                </a:solidFill>
              </a:rPr>
              <a:t>Efectul de volum</a:t>
            </a:r>
            <a:endParaRPr lang="zh-CN" altLang="en-US" sz="3800" dirty="0">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灯片编号占位符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A9AA963B-6941-4ED5-8308-F9EB8D9B0782}" type="slidenum">
              <a:rPr lang="zh-CN" altLang="en-US" sz="1200" b="0" smtClean="0">
                <a:solidFill>
                  <a:schemeClr val="tx1"/>
                </a:solidFill>
                <a:latin typeface="Arial Black" panose="020B0A04020102020204" pitchFamily="34" charset="0"/>
              </a:rPr>
              <a:pPr>
                <a:spcBef>
                  <a:spcPct val="0"/>
                </a:spcBef>
                <a:buClrTx/>
                <a:buSzTx/>
                <a:buFontTx/>
                <a:buNone/>
              </a:pPr>
              <a:t>52</a:t>
            </a:fld>
            <a:endParaRPr lang="en-US" altLang="zh-CN" sz="1200" b="0">
              <a:solidFill>
                <a:schemeClr val="tx1"/>
              </a:solidFill>
              <a:latin typeface="Arial Black" panose="020B0A04020102020204" pitchFamily="34" charset="0"/>
            </a:endParaRPr>
          </a:p>
        </p:txBody>
      </p:sp>
      <p:sp>
        <p:nvSpPr>
          <p:cNvPr id="41989" name="Rectangle 5"/>
          <p:cNvSpPr>
            <a:spLocks noGrp="1" noChangeArrowheads="1"/>
          </p:cNvSpPr>
          <p:nvPr>
            <p:ph type="title"/>
          </p:nvPr>
        </p:nvSpPr>
        <p:spPr>
          <a:xfrm>
            <a:off x="195263" y="101600"/>
            <a:ext cx="8293829" cy="857250"/>
          </a:xfrm>
        </p:spPr>
        <p:txBody>
          <a:bodyPr/>
          <a:lstStyle/>
          <a:p>
            <a:pPr eaLnBrk="1" hangingPunct="1"/>
            <a:r>
              <a:rPr lang="ro-RO" altLang="zh-CN" sz="3400" dirty="0">
                <a:solidFill>
                  <a:schemeClr val="bg1"/>
                </a:solidFill>
              </a:rPr>
              <a:t>Efectul de temperatură și regiunea străpungerii</a:t>
            </a:r>
            <a:r>
              <a:rPr lang="en-US" altLang="zh-CN" sz="3400" dirty="0">
                <a:solidFill>
                  <a:schemeClr val="bg1"/>
                </a:solidFill>
              </a:rPr>
              <a:t> </a:t>
            </a:r>
            <a:endParaRPr lang="zh-CN" altLang="en-US" sz="3400" dirty="0">
              <a:solidFill>
                <a:schemeClr val="bg1"/>
              </a:solidFill>
            </a:endParaRPr>
          </a:p>
        </p:txBody>
      </p:sp>
      <p:sp>
        <p:nvSpPr>
          <p:cNvPr id="41990" name="Rectangle 3"/>
          <p:cNvSpPr>
            <a:spLocks noGrp="1" noChangeArrowheads="1"/>
          </p:cNvSpPr>
          <p:nvPr>
            <p:ph type="body" sz="half" idx="1"/>
          </p:nvPr>
        </p:nvSpPr>
        <p:spPr>
          <a:xfrm>
            <a:off x="609600" y="1600200"/>
            <a:ext cx="8178800" cy="4419600"/>
          </a:xfrm>
        </p:spPr>
        <p:txBody>
          <a:bodyPr/>
          <a:lstStyle/>
          <a:p>
            <a:pPr eaLnBrk="1" hangingPunct="1"/>
            <a:r>
              <a:rPr lang="ro-RO" altLang="zh-CN" sz="2200" dirty="0"/>
              <a:t>Curentul drenei se va micșora cu creșterea temperaturii</a:t>
            </a:r>
          </a:p>
          <a:p>
            <a:pPr eaLnBrk="1" hangingPunct="1"/>
            <a:endParaRPr lang="ro-RO" altLang="zh-CN" sz="2200" dirty="0"/>
          </a:p>
          <a:p>
            <a:pPr eaLnBrk="1" hangingPunct="1"/>
            <a:endParaRPr lang="en-US" altLang="zh-CN" sz="2200" dirty="0"/>
          </a:p>
          <a:p>
            <a:pPr eaLnBrk="1" hangingPunct="1"/>
            <a:r>
              <a:rPr lang="ro-RO" altLang="zh-CN" sz="2200" dirty="0"/>
              <a:t>Străpungerea / </a:t>
            </a:r>
            <a:r>
              <a:rPr lang="en-US" altLang="zh-CN" sz="2200" dirty="0"/>
              <a:t>Breakdown</a:t>
            </a:r>
          </a:p>
          <a:p>
            <a:pPr lvl="1" eaLnBrk="1" hangingPunct="1">
              <a:buClr>
                <a:schemeClr val="accent2"/>
              </a:buClr>
            </a:pPr>
            <a:r>
              <a:rPr lang="en-US" altLang="zh-CN" sz="2200" dirty="0"/>
              <a:t>Avalanche breakdown</a:t>
            </a:r>
          </a:p>
          <a:p>
            <a:pPr lvl="1" eaLnBrk="1" hangingPunct="1">
              <a:buClr>
                <a:schemeClr val="accent2"/>
              </a:buClr>
            </a:pPr>
            <a:r>
              <a:rPr lang="en-US" altLang="zh-CN" sz="2200" dirty="0"/>
              <a:t>Punched-through</a:t>
            </a:r>
          </a:p>
          <a:p>
            <a:pPr lvl="1" eaLnBrk="1" hangingPunct="1">
              <a:buClr>
                <a:schemeClr val="accent2"/>
              </a:buClr>
            </a:pPr>
            <a:r>
              <a:rPr lang="en-US" altLang="zh-CN" sz="2200" dirty="0"/>
              <a:t>Gate oxide breakdown</a:t>
            </a:r>
          </a:p>
          <a:p>
            <a:pPr eaLnBrk="1" hangingPunct="1"/>
            <a:endParaRPr lang="zh-CN" altLang="en-US" dirty="0"/>
          </a:p>
        </p:txBody>
      </p:sp>
      <p:pic>
        <p:nvPicPr>
          <p:cNvPr id="41991" name="Picture 6" descr="sedr42021_040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8600" y="3429000"/>
            <a:ext cx="3352800"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992" name="Object 7"/>
          <p:cNvGraphicFramePr>
            <a:graphicFrameLocks noGrp="1" noChangeAspect="1"/>
          </p:cNvGraphicFramePr>
          <p:nvPr>
            <p:ph sz="half" idx="2"/>
          </p:nvPr>
        </p:nvGraphicFramePr>
        <p:xfrm>
          <a:off x="5537200" y="2138363"/>
          <a:ext cx="3109913" cy="885825"/>
        </p:xfrm>
        <a:graphic>
          <a:graphicData uri="http://schemas.openxmlformats.org/presentationml/2006/ole">
            <mc:AlternateContent xmlns:mc="http://schemas.openxmlformats.org/markup-compatibility/2006">
              <mc:Choice xmlns:v="urn:schemas-microsoft-com:vml" Requires="v">
                <p:oleObj name="Equation" r:id="rId3" imgW="1396394" imgH="393529" progId="Equation.DSMT4">
                  <p:embed/>
                </p:oleObj>
              </mc:Choice>
              <mc:Fallback>
                <p:oleObj name="Equation" r:id="rId3" imgW="1396394" imgH="393529" progId="Equation.DSMT4">
                  <p:embed/>
                  <p:pic>
                    <p:nvPicPr>
                      <p:cNvPr id="41992"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200" y="2138363"/>
                        <a:ext cx="3109913"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7C9CCEC7-E2F5-4943-B306-EB986047320C}" type="slidenum">
              <a:rPr lang="zh-CN" altLang="en-US" sz="1200" b="0" smtClean="0">
                <a:solidFill>
                  <a:schemeClr val="tx1"/>
                </a:solidFill>
                <a:latin typeface="Arial Black" panose="020B0A04020102020204" pitchFamily="34" charset="0"/>
              </a:rPr>
              <a:pPr>
                <a:spcBef>
                  <a:spcPct val="0"/>
                </a:spcBef>
                <a:buClrTx/>
                <a:buSzTx/>
                <a:buFontTx/>
                <a:buNone/>
              </a:pPr>
              <a:t>53</a:t>
            </a:fld>
            <a:endParaRPr lang="en-US" altLang="zh-CN" sz="1200" b="0">
              <a:solidFill>
                <a:schemeClr val="tx1"/>
              </a:solidFill>
              <a:latin typeface="Arial Black" panose="020B0A04020102020204" pitchFamily="34" charset="0"/>
            </a:endParaRPr>
          </a:p>
        </p:txBody>
      </p:sp>
      <p:sp>
        <p:nvSpPr>
          <p:cNvPr id="79877" name="Rectangle 4"/>
          <p:cNvSpPr>
            <a:spLocks noGrp="1" noChangeArrowheads="1"/>
          </p:cNvSpPr>
          <p:nvPr>
            <p:ph type="body" idx="1"/>
          </p:nvPr>
        </p:nvSpPr>
        <p:spPr>
          <a:xfrm>
            <a:off x="373063" y="1308100"/>
            <a:ext cx="8518525" cy="4552950"/>
          </a:xfrm>
          <a:noFill/>
        </p:spPr>
        <p:txBody>
          <a:bodyPr/>
          <a:lstStyle/>
          <a:p>
            <a:pPr eaLnBrk="1" hangingPunct="1">
              <a:lnSpc>
                <a:spcPct val="85000"/>
              </a:lnSpc>
              <a:spcBef>
                <a:spcPct val="0"/>
              </a:spcBef>
            </a:pPr>
            <a:r>
              <a:rPr lang="en-US" altLang="zh-CN" sz="2400"/>
              <a:t>MOSFET operates at triode region</a:t>
            </a:r>
          </a:p>
          <a:p>
            <a:pPr eaLnBrk="1" hangingPunct="1">
              <a:lnSpc>
                <a:spcPct val="85000"/>
              </a:lnSpc>
              <a:spcBef>
                <a:spcPct val="0"/>
              </a:spcBef>
            </a:pPr>
            <a:endParaRPr lang="en-US" altLang="zh-CN" sz="2400"/>
          </a:p>
          <a:p>
            <a:pPr eaLnBrk="1" hangingPunct="1">
              <a:lnSpc>
                <a:spcPct val="85000"/>
              </a:lnSpc>
              <a:spcBef>
                <a:spcPct val="0"/>
              </a:spcBef>
            </a:pPr>
            <a:endParaRPr lang="en-US" altLang="zh-CN" sz="2400"/>
          </a:p>
          <a:p>
            <a:pPr eaLnBrk="1" hangingPunct="1">
              <a:lnSpc>
                <a:spcPct val="85000"/>
              </a:lnSpc>
              <a:spcBef>
                <a:spcPct val="0"/>
              </a:spcBef>
            </a:pPr>
            <a:r>
              <a:rPr lang="en-US" altLang="zh-CN" sz="2400"/>
              <a:t>MOSFET operates at saturation region</a:t>
            </a:r>
          </a:p>
          <a:p>
            <a:pPr eaLnBrk="1" hangingPunct="1">
              <a:lnSpc>
                <a:spcPct val="85000"/>
              </a:lnSpc>
              <a:spcBef>
                <a:spcPct val="0"/>
              </a:spcBef>
            </a:pPr>
            <a:endParaRPr lang="en-US" altLang="zh-CN" sz="2400"/>
          </a:p>
          <a:p>
            <a:pPr eaLnBrk="1" hangingPunct="1">
              <a:lnSpc>
                <a:spcPct val="85000"/>
              </a:lnSpc>
              <a:spcBef>
                <a:spcPct val="0"/>
              </a:spcBef>
            </a:pPr>
            <a:endParaRPr lang="en-US" altLang="zh-CN" sz="2400"/>
          </a:p>
          <a:p>
            <a:pPr eaLnBrk="1" hangingPunct="1">
              <a:lnSpc>
                <a:spcPct val="85000"/>
              </a:lnSpc>
              <a:spcBef>
                <a:spcPct val="0"/>
              </a:spcBef>
              <a:buFont typeface="Wingdings" panose="05000000000000000000" pitchFamily="2" charset="2"/>
              <a:buNone/>
            </a:pPr>
            <a:endParaRPr lang="en-US" altLang="zh-CN" sz="2400"/>
          </a:p>
          <a:p>
            <a:pPr eaLnBrk="1" hangingPunct="1">
              <a:lnSpc>
                <a:spcPct val="85000"/>
              </a:lnSpc>
              <a:spcBef>
                <a:spcPct val="0"/>
              </a:spcBef>
            </a:pPr>
            <a:r>
              <a:rPr lang="en-US" altLang="zh-CN" sz="2400"/>
              <a:t>MOSFET operates at cutoff region</a:t>
            </a:r>
          </a:p>
        </p:txBody>
      </p:sp>
      <p:graphicFrame>
        <p:nvGraphicFramePr>
          <p:cNvPr id="79878" name="Object 5"/>
          <p:cNvGraphicFramePr>
            <a:graphicFrameLocks noChangeAspect="1"/>
          </p:cNvGraphicFramePr>
          <p:nvPr/>
        </p:nvGraphicFramePr>
        <p:xfrm>
          <a:off x="1368425" y="1778000"/>
          <a:ext cx="2133600" cy="457200"/>
        </p:xfrm>
        <a:graphic>
          <a:graphicData uri="http://schemas.openxmlformats.org/presentationml/2006/ole">
            <mc:AlternateContent xmlns:mc="http://schemas.openxmlformats.org/markup-compatibility/2006">
              <mc:Choice xmlns:v="urn:schemas-microsoft-com:vml" Requires="v">
                <p:oleObj name="Equation" r:id="rId2" imgW="1257300" imgH="241300" progId="Equation.3">
                  <p:embed/>
                </p:oleObj>
              </mc:Choice>
              <mc:Fallback>
                <p:oleObj name="Equation" r:id="rId2" imgW="1257300" imgH="241300" progId="Equation.3">
                  <p:embed/>
                  <p:pic>
                    <p:nvPicPr>
                      <p:cNvPr id="79878"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7780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9879" name="Object 6"/>
          <p:cNvGraphicFramePr>
            <a:graphicFrameLocks noChangeAspect="1"/>
          </p:cNvGraphicFramePr>
          <p:nvPr/>
        </p:nvGraphicFramePr>
        <p:xfrm>
          <a:off x="1295400" y="2609850"/>
          <a:ext cx="1676400" cy="914400"/>
        </p:xfrm>
        <a:graphic>
          <a:graphicData uri="http://schemas.openxmlformats.org/presentationml/2006/ole">
            <mc:AlternateContent xmlns:mc="http://schemas.openxmlformats.org/markup-compatibility/2006">
              <mc:Choice xmlns:v="urn:schemas-microsoft-com:vml" Requires="v">
                <p:oleObj name="Equation" r:id="rId4" imgW="977900" imgH="508000" progId="Equation.3">
                  <p:embed/>
                </p:oleObj>
              </mc:Choice>
              <mc:Fallback>
                <p:oleObj name="Equation" r:id="rId4" imgW="977900" imgH="508000" progId="Equation.3">
                  <p:embed/>
                  <p:pic>
                    <p:nvPicPr>
                      <p:cNvPr id="79879"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609850"/>
                        <a:ext cx="1676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9880" name="Object 7"/>
          <p:cNvGraphicFramePr>
            <a:graphicFrameLocks noChangeAspect="1"/>
          </p:cNvGraphicFramePr>
          <p:nvPr/>
        </p:nvGraphicFramePr>
        <p:xfrm>
          <a:off x="1320800" y="3924300"/>
          <a:ext cx="1524000" cy="911225"/>
        </p:xfrm>
        <a:graphic>
          <a:graphicData uri="http://schemas.openxmlformats.org/presentationml/2006/ole">
            <mc:AlternateContent xmlns:mc="http://schemas.openxmlformats.org/markup-compatibility/2006">
              <mc:Choice xmlns:v="urn:schemas-microsoft-com:vml" Requires="v">
                <p:oleObj name="Equation" r:id="rId6" imgW="927100" imgH="508000" progId="Equation.3">
                  <p:embed/>
                </p:oleObj>
              </mc:Choice>
              <mc:Fallback>
                <p:oleObj name="Equation" r:id="rId6" imgW="927100" imgH="508000" progId="Equation.3">
                  <p:embed/>
                  <p:pic>
                    <p:nvPicPr>
                      <p:cNvPr id="7988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0800" y="3924300"/>
                        <a:ext cx="1524000" cy="911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9881" name="Rectangle 8"/>
          <p:cNvSpPr>
            <a:spLocks noGrp="1" noChangeArrowheads="1"/>
          </p:cNvSpPr>
          <p:nvPr>
            <p:ph type="title"/>
          </p:nvPr>
        </p:nvSpPr>
        <p:spPr/>
        <p:txBody>
          <a:bodyPr/>
          <a:lstStyle/>
          <a:p>
            <a:pPr eaLnBrk="1" hangingPunct="1"/>
            <a:r>
              <a:rPr lang="ro-RO" altLang="zh-CN" sz="3800" dirty="0">
                <a:solidFill>
                  <a:schemeClr val="bg1"/>
                </a:solidFill>
              </a:rPr>
              <a:t>Efectul capacității porții </a:t>
            </a:r>
            <a:endParaRPr lang="zh-CN" altLang="en-US" sz="3800" dirty="0">
              <a:solidFill>
                <a:schemeClr val="bg1"/>
              </a:solidFill>
            </a:endParaRPr>
          </a:p>
        </p:txBody>
      </p:sp>
      <p:pic>
        <p:nvPicPr>
          <p:cNvPr id="79882" name="Picture 10"/>
          <p:cNvPicPr>
            <a:picLocks noChangeAspect="1" noChangeArrowheads="1"/>
          </p:cNvPicPr>
          <p:nvPr/>
        </p:nvPicPr>
        <p:blipFill>
          <a:blip r:embed="rId8">
            <a:extLst>
              <a:ext uri="{28A0092B-C50C-407E-A947-70E740481C1C}">
                <a14:useLocalDpi xmlns:a14="http://schemas.microsoft.com/office/drawing/2010/main" val="0"/>
              </a:ext>
            </a:extLst>
          </a:blip>
          <a:srcRect l="18549" t="23352" r="19893" b="30576"/>
          <a:stretch>
            <a:fillRect/>
          </a:stretch>
        </p:blipFill>
        <p:spPr bwMode="auto">
          <a:xfrm>
            <a:off x="4316413" y="3967163"/>
            <a:ext cx="4827587"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7829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2AEB2F52-EE51-4FC2-801B-5013618F3405}" type="slidenum">
              <a:rPr lang="zh-CN" altLang="en-US" sz="1200" b="0" smtClean="0">
                <a:solidFill>
                  <a:schemeClr val="tx1"/>
                </a:solidFill>
                <a:latin typeface="Arial Black" panose="020B0A04020102020204" pitchFamily="34" charset="0"/>
              </a:rPr>
              <a:pPr>
                <a:spcBef>
                  <a:spcPct val="0"/>
                </a:spcBef>
                <a:buClrTx/>
                <a:buSzTx/>
                <a:buFontTx/>
                <a:buNone/>
              </a:pPr>
              <a:t>54</a:t>
            </a:fld>
            <a:endParaRPr lang="en-US" altLang="zh-CN" sz="1200" b="0">
              <a:solidFill>
                <a:schemeClr val="tx1"/>
              </a:solidFill>
              <a:latin typeface="Arial Black" panose="020B0A04020102020204" pitchFamily="34" charset="0"/>
            </a:endParaRPr>
          </a:p>
        </p:txBody>
      </p:sp>
      <p:pic>
        <p:nvPicPr>
          <p:cNvPr id="80901" name="Picture 13"/>
          <p:cNvPicPr>
            <a:picLocks noChangeAspect="1" noChangeArrowheads="1"/>
          </p:cNvPicPr>
          <p:nvPr/>
        </p:nvPicPr>
        <p:blipFill>
          <a:blip r:embed="rId2">
            <a:extLst>
              <a:ext uri="{28A0092B-C50C-407E-A947-70E740481C1C}">
                <a14:useLocalDpi xmlns:a14="http://schemas.microsoft.com/office/drawing/2010/main" val="0"/>
              </a:ext>
            </a:extLst>
          </a:blip>
          <a:srcRect l="17953" t="23492" r="20134" b="30833"/>
          <a:stretch>
            <a:fillRect/>
          </a:stretch>
        </p:blipFill>
        <p:spPr bwMode="auto">
          <a:xfrm>
            <a:off x="3555379" y="3660775"/>
            <a:ext cx="5418137"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Rectangle 4"/>
          <p:cNvSpPr>
            <a:spLocks noGrp="1" noChangeArrowheads="1"/>
          </p:cNvSpPr>
          <p:nvPr>
            <p:ph type="body" idx="1"/>
          </p:nvPr>
        </p:nvSpPr>
        <p:spPr>
          <a:xfrm>
            <a:off x="233363" y="1282700"/>
            <a:ext cx="8518525" cy="1784350"/>
          </a:xfrm>
          <a:noFill/>
        </p:spPr>
        <p:txBody>
          <a:bodyPr/>
          <a:lstStyle/>
          <a:p>
            <a:pPr eaLnBrk="1" hangingPunct="1"/>
            <a:r>
              <a:rPr lang="en-US" altLang="zh-CN" sz="2400"/>
              <a:t>Overlap capacitance results from the fact that the source and drain diffusions extend slightly under the gate oxide.</a:t>
            </a:r>
          </a:p>
          <a:p>
            <a:pPr eaLnBrk="1" hangingPunct="1"/>
            <a:r>
              <a:rPr lang="en-US" altLang="zh-CN" sz="2400"/>
              <a:t>The expression for overlap capacitance</a:t>
            </a:r>
          </a:p>
          <a:p>
            <a:pPr eaLnBrk="1" hangingPunct="1"/>
            <a:r>
              <a:rPr lang="en-US" altLang="zh-CN" sz="2400"/>
              <a:t>Typical value</a:t>
            </a:r>
          </a:p>
          <a:p>
            <a:pPr eaLnBrk="1" hangingPunct="1"/>
            <a:endParaRPr lang="en-US" altLang="zh-CN" sz="2400"/>
          </a:p>
        </p:txBody>
      </p:sp>
      <p:graphicFrame>
        <p:nvGraphicFramePr>
          <p:cNvPr id="80903" name="Object 5"/>
          <p:cNvGraphicFramePr>
            <a:graphicFrameLocks noChangeAspect="1"/>
          </p:cNvGraphicFramePr>
          <p:nvPr/>
        </p:nvGraphicFramePr>
        <p:xfrm>
          <a:off x="6015038" y="2125663"/>
          <a:ext cx="1885950" cy="492125"/>
        </p:xfrm>
        <a:graphic>
          <a:graphicData uri="http://schemas.openxmlformats.org/presentationml/2006/ole">
            <mc:AlternateContent xmlns:mc="http://schemas.openxmlformats.org/markup-compatibility/2006">
              <mc:Choice xmlns:v="urn:schemas-microsoft-com:vml" Requires="v">
                <p:oleObj name="Equation" r:id="rId3" imgW="876300" imgH="228600" progId="Equation.3">
                  <p:embed/>
                </p:oleObj>
              </mc:Choice>
              <mc:Fallback>
                <p:oleObj name="Equation" r:id="rId3" imgW="876300" imgH="228600" progId="Equation.3">
                  <p:embed/>
                  <p:pic>
                    <p:nvPicPr>
                      <p:cNvPr id="8090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5038" y="2125663"/>
                        <a:ext cx="18859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0904" name="Object 6"/>
          <p:cNvGraphicFramePr>
            <a:graphicFrameLocks noChangeAspect="1"/>
          </p:cNvGraphicFramePr>
          <p:nvPr/>
        </p:nvGraphicFramePr>
        <p:xfrm>
          <a:off x="2560638" y="2533650"/>
          <a:ext cx="1905000" cy="457200"/>
        </p:xfrm>
        <a:graphic>
          <a:graphicData uri="http://schemas.openxmlformats.org/presentationml/2006/ole">
            <mc:AlternateContent xmlns:mc="http://schemas.openxmlformats.org/markup-compatibility/2006">
              <mc:Choice xmlns:v="urn:schemas-microsoft-com:vml" Requires="v">
                <p:oleObj name="Equation" r:id="rId5" imgW="1054100" imgH="228600" progId="Equation.3">
                  <p:embed/>
                </p:oleObj>
              </mc:Choice>
              <mc:Fallback>
                <p:oleObj name="Equation" r:id="rId5" imgW="1054100" imgH="228600" progId="Equation.3">
                  <p:embed/>
                  <p:pic>
                    <p:nvPicPr>
                      <p:cNvPr id="8090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0638" y="253365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0905" name="Rectangle 7"/>
          <p:cNvSpPr>
            <a:spLocks noGrp="1" noChangeArrowheads="1"/>
          </p:cNvSpPr>
          <p:nvPr>
            <p:ph type="title"/>
          </p:nvPr>
        </p:nvSpPr>
        <p:spPr/>
        <p:txBody>
          <a:bodyPr/>
          <a:lstStyle/>
          <a:p>
            <a:pPr eaLnBrk="1" hangingPunct="1"/>
            <a:r>
              <a:rPr lang="ro-RO" altLang="zh-CN" sz="3800" dirty="0">
                <a:solidFill>
                  <a:schemeClr val="bg1"/>
                </a:solidFill>
              </a:rPr>
              <a:t>Capacitatea de suprapunere </a:t>
            </a:r>
            <a:endParaRPr lang="zh-CN" altLang="en-US" sz="3800" dirty="0">
              <a:solidFill>
                <a:schemeClr val="bg1"/>
              </a:solidFill>
            </a:endParaRPr>
          </a:p>
        </p:txBody>
      </p:sp>
      <p:sp>
        <p:nvSpPr>
          <p:cNvPr id="80906" name="Rectangle 9"/>
          <p:cNvSpPr>
            <a:spLocks noChangeArrowheads="1"/>
          </p:cNvSpPr>
          <p:nvPr/>
        </p:nvSpPr>
        <p:spPr bwMode="auto">
          <a:xfrm>
            <a:off x="241300" y="2967038"/>
            <a:ext cx="3832225"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r>
              <a:rPr lang="en-US" altLang="zh-CN" sz="2400"/>
              <a:t>This additional component should be added to </a:t>
            </a:r>
            <a:r>
              <a:rPr lang="en-US" altLang="zh-CN" sz="2400" i="1"/>
              <a:t>C</a:t>
            </a:r>
            <a:r>
              <a:rPr lang="en-US" altLang="zh-CN" sz="2400" i="1" baseline="-25000"/>
              <a:t>gs </a:t>
            </a:r>
            <a:r>
              <a:rPr lang="en-US" altLang="zh-CN" sz="2400"/>
              <a:t>and </a:t>
            </a:r>
            <a:r>
              <a:rPr lang="en-US" altLang="zh-CN" sz="2400" i="1"/>
              <a:t>C</a:t>
            </a:r>
            <a:r>
              <a:rPr lang="en-US" altLang="zh-CN" sz="2400" i="1" baseline="-25000"/>
              <a:t>gd</a:t>
            </a:r>
            <a:r>
              <a:rPr lang="en-US" altLang="zh-CN" sz="2400" i="1"/>
              <a:t> </a:t>
            </a:r>
            <a:r>
              <a:rPr lang="en-US" altLang="zh-CN" sz="2400"/>
              <a:t>in all preceding formulas</a:t>
            </a:r>
          </a:p>
        </p:txBody>
      </p:sp>
      <p:sp>
        <p:nvSpPr>
          <p:cNvPr id="80907" name="Oval 10"/>
          <p:cNvSpPr>
            <a:spLocks noChangeArrowheads="1"/>
          </p:cNvSpPr>
          <p:nvPr/>
        </p:nvSpPr>
        <p:spPr bwMode="auto">
          <a:xfrm>
            <a:off x="5397500" y="4622800"/>
            <a:ext cx="368300" cy="571500"/>
          </a:xfrm>
          <a:prstGeom prst="ellipse">
            <a:avLst/>
          </a:prstGeom>
          <a:noFill/>
          <a:ln w="28575">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80908" name="Oval 11"/>
          <p:cNvSpPr>
            <a:spLocks noChangeArrowheads="1"/>
          </p:cNvSpPr>
          <p:nvPr/>
        </p:nvSpPr>
        <p:spPr bwMode="auto">
          <a:xfrm>
            <a:off x="7164388" y="4548188"/>
            <a:ext cx="368300" cy="571500"/>
          </a:xfrm>
          <a:prstGeom prst="ellipse">
            <a:avLst/>
          </a:prstGeom>
          <a:noFill/>
          <a:ln w="28575" algn="ctr">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Tree>
    <p:extLst>
      <p:ext uri="{BB962C8B-B14F-4D97-AF65-F5344CB8AC3E}">
        <p14:creationId xmlns:p14="http://schemas.microsoft.com/office/powerpoint/2010/main" val="4165960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5AA4CD11-9FCD-4325-8812-2E6C0FEC0735}" type="slidenum">
              <a:rPr lang="zh-CN" altLang="en-US" sz="1200" b="0" smtClean="0">
                <a:solidFill>
                  <a:schemeClr val="tx1"/>
                </a:solidFill>
                <a:latin typeface="Arial Black" panose="020B0A04020102020204" pitchFamily="34" charset="0"/>
              </a:rPr>
              <a:pPr>
                <a:spcBef>
                  <a:spcPct val="0"/>
                </a:spcBef>
                <a:buClrTx/>
                <a:buSzTx/>
                <a:buFontTx/>
                <a:buNone/>
              </a:pPr>
              <a:t>55</a:t>
            </a:fld>
            <a:endParaRPr lang="en-US" altLang="zh-CN" sz="1200" b="0">
              <a:solidFill>
                <a:schemeClr val="tx1"/>
              </a:solidFill>
              <a:latin typeface="Arial Black" panose="020B0A04020102020204" pitchFamily="34" charset="0"/>
            </a:endParaRPr>
          </a:p>
        </p:txBody>
      </p:sp>
      <p:sp>
        <p:nvSpPr>
          <p:cNvPr id="81925" name="Rectangle 4"/>
          <p:cNvSpPr>
            <a:spLocks noGrp="1" noChangeArrowheads="1"/>
          </p:cNvSpPr>
          <p:nvPr>
            <p:ph type="body" idx="1"/>
          </p:nvPr>
        </p:nvSpPr>
        <p:spPr>
          <a:xfrm>
            <a:off x="373063" y="1409700"/>
            <a:ext cx="8518525" cy="4552950"/>
          </a:xfrm>
          <a:noFill/>
        </p:spPr>
        <p:txBody>
          <a:bodyPr/>
          <a:lstStyle/>
          <a:p>
            <a:pPr eaLnBrk="1" hangingPunct="1">
              <a:buClr>
                <a:schemeClr val="tx1"/>
              </a:buClr>
              <a:buFontTx/>
              <a:buChar char="•"/>
            </a:pPr>
            <a:r>
              <a:rPr lang="en-US" altLang="zh-CN" sz="2800"/>
              <a:t>Source-body depletion-layer capacitance</a:t>
            </a:r>
          </a:p>
          <a:p>
            <a:pPr eaLnBrk="1" hangingPunct="1">
              <a:buClr>
                <a:schemeClr val="tx1"/>
              </a:buClr>
              <a:buFontTx/>
              <a:buChar char="•"/>
            </a:pPr>
            <a:endParaRPr lang="en-US" altLang="zh-CN" sz="2800"/>
          </a:p>
          <a:p>
            <a:pPr eaLnBrk="1" hangingPunct="1">
              <a:buClr>
                <a:schemeClr val="tx1"/>
              </a:buClr>
              <a:buFontTx/>
              <a:buChar char="•"/>
            </a:pPr>
            <a:endParaRPr lang="en-US" altLang="zh-CN" sz="2800"/>
          </a:p>
          <a:p>
            <a:pPr eaLnBrk="1" hangingPunct="1">
              <a:buClr>
                <a:schemeClr val="tx1"/>
              </a:buClr>
              <a:buFontTx/>
              <a:buChar char="•"/>
            </a:pPr>
            <a:r>
              <a:rPr lang="en-US" altLang="zh-CN" sz="2800"/>
              <a:t>drain-body depletion-layer capacitance</a:t>
            </a:r>
          </a:p>
          <a:p>
            <a:pPr eaLnBrk="1" hangingPunct="1"/>
            <a:endParaRPr lang="zh-CN" altLang="en-US" sz="2400"/>
          </a:p>
        </p:txBody>
      </p:sp>
      <p:graphicFrame>
        <p:nvGraphicFramePr>
          <p:cNvPr id="81926" name="Object 6"/>
          <p:cNvGraphicFramePr>
            <a:graphicFrameLocks noChangeAspect="1"/>
          </p:cNvGraphicFramePr>
          <p:nvPr/>
        </p:nvGraphicFramePr>
        <p:xfrm>
          <a:off x="1216025" y="1917700"/>
          <a:ext cx="2286000" cy="1122363"/>
        </p:xfrm>
        <a:graphic>
          <a:graphicData uri="http://schemas.openxmlformats.org/presentationml/2006/ole">
            <mc:AlternateContent xmlns:mc="http://schemas.openxmlformats.org/markup-compatibility/2006">
              <mc:Choice xmlns:v="urn:schemas-microsoft-com:vml" Requires="v">
                <p:oleObj name="Equation" r:id="rId2" imgW="952087" imgH="660113" progId="Equation.3">
                  <p:embed/>
                </p:oleObj>
              </mc:Choice>
              <mc:Fallback>
                <p:oleObj name="Equation" r:id="rId2" imgW="952087" imgH="660113" progId="Equation.3">
                  <p:embed/>
                  <p:pic>
                    <p:nvPicPr>
                      <p:cNvPr id="81926"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025" y="1917700"/>
                        <a:ext cx="2286000"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27" name="Object 7"/>
          <p:cNvGraphicFramePr>
            <a:graphicFrameLocks noChangeAspect="1"/>
          </p:cNvGraphicFramePr>
          <p:nvPr/>
        </p:nvGraphicFramePr>
        <p:xfrm>
          <a:off x="1211263" y="3575050"/>
          <a:ext cx="2498725" cy="1192213"/>
        </p:xfrm>
        <a:graphic>
          <a:graphicData uri="http://schemas.openxmlformats.org/presentationml/2006/ole">
            <mc:AlternateContent xmlns:mc="http://schemas.openxmlformats.org/markup-compatibility/2006">
              <mc:Choice xmlns:v="urn:schemas-microsoft-com:vml" Requires="v">
                <p:oleObj name="Equation" r:id="rId4" imgW="977900" imgH="660400" progId="Equation.3">
                  <p:embed/>
                </p:oleObj>
              </mc:Choice>
              <mc:Fallback>
                <p:oleObj name="Equation" r:id="rId4" imgW="977900" imgH="660400" progId="Equation.3">
                  <p:embed/>
                  <p:pic>
                    <p:nvPicPr>
                      <p:cNvPr id="8192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1263" y="3575050"/>
                        <a:ext cx="2498725" cy="1192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28" name="Rectangle 8"/>
          <p:cNvSpPr>
            <a:spLocks noGrp="1" noChangeArrowheads="1"/>
          </p:cNvSpPr>
          <p:nvPr>
            <p:ph type="title"/>
          </p:nvPr>
        </p:nvSpPr>
        <p:spPr/>
        <p:txBody>
          <a:bodyPr/>
          <a:lstStyle/>
          <a:p>
            <a:pPr eaLnBrk="1" hangingPunct="1"/>
            <a:r>
              <a:rPr lang="ro-RO" altLang="zh-CN" dirty="0">
                <a:solidFill>
                  <a:schemeClr val="bg1"/>
                </a:solidFill>
              </a:rPr>
              <a:t>Capacitatea joncțiunii</a:t>
            </a:r>
            <a:endParaRPr lang="zh-CN" altLang="en-US" dirty="0">
              <a:solidFill>
                <a:schemeClr val="bg1"/>
              </a:solidFill>
            </a:endParaRPr>
          </a:p>
        </p:txBody>
      </p:sp>
      <p:grpSp>
        <p:nvGrpSpPr>
          <p:cNvPr id="81929" name="Group 9"/>
          <p:cNvGrpSpPr>
            <a:grpSpLocks/>
          </p:cNvGrpSpPr>
          <p:nvPr/>
        </p:nvGrpSpPr>
        <p:grpSpPr bwMode="auto">
          <a:xfrm>
            <a:off x="4808538" y="3482975"/>
            <a:ext cx="4335462" cy="3375025"/>
            <a:chOff x="288" y="1200"/>
            <a:chExt cx="2819" cy="2150"/>
          </a:xfrm>
        </p:grpSpPr>
        <p:pic>
          <p:nvPicPr>
            <p:cNvPr id="81930" name="Picture 10" descr="sedr42021_04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 y="1200"/>
              <a:ext cx="2819" cy="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1" name="Rectangle 11"/>
            <p:cNvSpPr>
              <a:spLocks noChangeArrowheads="1"/>
            </p:cNvSpPr>
            <p:nvPr/>
          </p:nvSpPr>
          <p:spPr bwMode="auto">
            <a:xfrm>
              <a:off x="1179" y="2075"/>
              <a:ext cx="1043" cy="57"/>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81932" name="Line 12"/>
            <p:cNvSpPr>
              <a:spLocks noChangeShapeType="1"/>
            </p:cNvSpPr>
            <p:nvPr/>
          </p:nvSpPr>
          <p:spPr bwMode="auto">
            <a:xfrm flipH="1">
              <a:off x="2196" y="2112"/>
              <a:ext cx="78" cy="0"/>
            </a:xfrm>
            <a:prstGeom prst="line">
              <a:avLst/>
            </a:prstGeom>
            <a:noFill/>
            <a:ln w="9525">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ro-RO"/>
            </a:p>
          </p:txBody>
        </p:sp>
      </p:grpSp>
    </p:spTree>
    <p:extLst>
      <p:ext uri="{BB962C8B-B14F-4D97-AF65-F5344CB8AC3E}">
        <p14:creationId xmlns:p14="http://schemas.microsoft.com/office/powerpoint/2010/main" val="32545100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0FF4EE0F-2273-48DC-B7B8-D3D2414E3A02}" type="slidenum">
              <a:rPr lang="zh-CN" altLang="en-US" sz="1200" b="0" smtClean="0">
                <a:solidFill>
                  <a:schemeClr val="tx1"/>
                </a:solidFill>
                <a:latin typeface="Arial Black" panose="020B0A04020102020204" pitchFamily="34" charset="0"/>
              </a:rPr>
              <a:pPr>
                <a:spcBef>
                  <a:spcPct val="0"/>
                </a:spcBef>
                <a:buClrTx/>
                <a:buSzTx/>
                <a:buFontTx/>
                <a:buNone/>
              </a:pPr>
              <a:t>56</a:t>
            </a:fld>
            <a:endParaRPr lang="en-US" altLang="zh-CN" sz="1200" b="0">
              <a:solidFill>
                <a:schemeClr val="tx1"/>
              </a:solidFill>
              <a:latin typeface="Arial Black" panose="020B0A04020102020204" pitchFamily="34" charset="0"/>
            </a:endParaRPr>
          </a:p>
        </p:txBody>
      </p:sp>
      <p:sp>
        <p:nvSpPr>
          <p:cNvPr id="84997" name="Rectangle 3"/>
          <p:cNvSpPr>
            <a:spLocks noGrp="1" noChangeArrowheads="1"/>
          </p:cNvSpPr>
          <p:nvPr>
            <p:ph type="body" idx="1"/>
          </p:nvPr>
        </p:nvSpPr>
        <p:spPr/>
        <p:txBody>
          <a:bodyPr/>
          <a:lstStyle/>
          <a:p>
            <a:pPr eaLnBrk="1" hangingPunct="1"/>
            <a:r>
              <a:rPr lang="ro-RO" altLang="zh-CN" dirty="0"/>
              <a:t>Câștig în curent</a:t>
            </a:r>
            <a:endParaRPr lang="en-US" altLang="zh-CN" dirty="0"/>
          </a:p>
          <a:p>
            <a:pPr eaLnBrk="1" hangingPunct="1"/>
            <a:endParaRPr lang="en-US" altLang="zh-CN" dirty="0"/>
          </a:p>
          <a:p>
            <a:pPr eaLnBrk="1" hangingPunct="1"/>
            <a:endParaRPr lang="en-US" altLang="zh-CN" dirty="0"/>
          </a:p>
          <a:p>
            <a:pPr eaLnBrk="1" hangingPunct="1"/>
            <a:r>
              <a:rPr lang="en-US" altLang="zh-CN" dirty="0"/>
              <a:t>Unity-gain frequency</a:t>
            </a:r>
          </a:p>
        </p:txBody>
      </p:sp>
      <p:graphicFrame>
        <p:nvGraphicFramePr>
          <p:cNvPr id="84998" name="Object 5"/>
          <p:cNvGraphicFramePr>
            <a:graphicFrameLocks noChangeAspect="1"/>
          </p:cNvGraphicFramePr>
          <p:nvPr/>
        </p:nvGraphicFramePr>
        <p:xfrm>
          <a:off x="2082800" y="2093913"/>
          <a:ext cx="2286000" cy="908050"/>
        </p:xfrm>
        <a:graphic>
          <a:graphicData uri="http://schemas.openxmlformats.org/presentationml/2006/ole">
            <mc:AlternateContent xmlns:mc="http://schemas.openxmlformats.org/markup-compatibility/2006">
              <mc:Choice xmlns:v="urn:schemas-microsoft-com:vml" Requires="v">
                <p:oleObj name="Equation" r:id="rId2" imgW="1117115" imgH="444307" progId="Equation.3">
                  <p:embed/>
                </p:oleObj>
              </mc:Choice>
              <mc:Fallback>
                <p:oleObj name="Equation" r:id="rId2" imgW="1117115" imgH="444307" progId="Equation.3">
                  <p:embed/>
                  <p:pic>
                    <p:nvPicPr>
                      <p:cNvPr id="84998"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800" y="2093913"/>
                        <a:ext cx="2286000"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4999" name="Object 6"/>
          <p:cNvGraphicFramePr>
            <a:graphicFrameLocks noChangeAspect="1"/>
          </p:cNvGraphicFramePr>
          <p:nvPr/>
        </p:nvGraphicFramePr>
        <p:xfrm>
          <a:off x="2052638" y="3905250"/>
          <a:ext cx="2519362" cy="920750"/>
        </p:xfrm>
        <a:graphic>
          <a:graphicData uri="http://schemas.openxmlformats.org/presentationml/2006/ole">
            <mc:AlternateContent xmlns:mc="http://schemas.openxmlformats.org/markup-compatibility/2006">
              <mc:Choice xmlns:v="urn:schemas-microsoft-com:vml" Requires="v">
                <p:oleObj name="Equation" r:id="rId4" imgW="1218671" imgH="444307" progId="Equation.3">
                  <p:embed/>
                </p:oleObj>
              </mc:Choice>
              <mc:Fallback>
                <p:oleObj name="Equation" r:id="rId4" imgW="1218671" imgH="444307" progId="Equation.3">
                  <p:embed/>
                  <p:pic>
                    <p:nvPicPr>
                      <p:cNvPr id="84999"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2638" y="3905250"/>
                        <a:ext cx="2519362"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5000" name="Rectangle 7"/>
          <p:cNvSpPr>
            <a:spLocks noGrp="1" noChangeArrowheads="1"/>
          </p:cNvSpPr>
          <p:nvPr>
            <p:ph type="title"/>
          </p:nvPr>
        </p:nvSpPr>
        <p:spPr/>
        <p:txBody>
          <a:bodyPr/>
          <a:lstStyle/>
          <a:p>
            <a:pPr eaLnBrk="1" hangingPunct="1"/>
            <a:r>
              <a:rPr lang="ro-RO" altLang="zh-CN" dirty="0">
                <a:solidFill>
                  <a:schemeClr val="bg1"/>
                </a:solidFill>
              </a:rPr>
              <a:t>Amplificarea în curent </a:t>
            </a:r>
            <a:endParaRPr lang="zh-CN" altLang="en-US" dirty="0">
              <a:solidFill>
                <a:schemeClr val="bg1"/>
              </a:solidFill>
            </a:endParaRPr>
          </a:p>
        </p:txBody>
      </p:sp>
    </p:spTree>
    <p:extLst>
      <p:ext uri="{BB962C8B-B14F-4D97-AF65-F5344CB8AC3E}">
        <p14:creationId xmlns:p14="http://schemas.microsoft.com/office/powerpoint/2010/main" val="20898514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8E672-2ACC-F2DC-2EA3-9701BEA86D43}"/>
              </a:ext>
            </a:extLst>
          </p:cNvPr>
          <p:cNvSpPr>
            <a:spLocks noGrp="1"/>
          </p:cNvSpPr>
          <p:nvPr>
            <p:ph type="title"/>
          </p:nvPr>
        </p:nvSpPr>
        <p:spPr/>
        <p:txBody>
          <a:bodyPr/>
          <a:lstStyle/>
          <a:p>
            <a:pPr algn="ctr"/>
            <a:r>
              <a:rPr lang="ro-RO" dirty="0" err="1"/>
              <a:t>Difference</a:t>
            </a:r>
            <a:r>
              <a:rPr lang="ro-RO" dirty="0"/>
              <a:t> JFET, MESFET, MOSFET, HEMT</a:t>
            </a:r>
            <a:endParaRPr lang="en-US" dirty="0"/>
          </a:p>
        </p:txBody>
      </p:sp>
      <p:sp>
        <p:nvSpPr>
          <p:cNvPr id="3" name="Content Placeholder 2">
            <a:extLst>
              <a:ext uri="{FF2B5EF4-FFF2-40B4-BE49-F238E27FC236}">
                <a16:creationId xmlns:a16="http://schemas.microsoft.com/office/drawing/2014/main" id="{5760A33C-021E-AE4E-0FDB-D03BBF12B330}"/>
              </a:ext>
            </a:extLst>
          </p:cNvPr>
          <p:cNvSpPr>
            <a:spLocks noGrp="1"/>
          </p:cNvSpPr>
          <p:nvPr>
            <p:ph idx="1"/>
          </p:nvPr>
        </p:nvSpPr>
        <p:spPr>
          <a:xfrm>
            <a:off x="228600" y="1233488"/>
            <a:ext cx="8686800" cy="4889500"/>
          </a:xfrm>
        </p:spPr>
        <p:txBody>
          <a:bodyPr/>
          <a:lstStyle/>
          <a:p>
            <a:pPr marL="0" indent="0">
              <a:buNone/>
            </a:pPr>
            <a:r>
              <a:rPr lang="en-US" sz="1800" b="0" dirty="0"/>
              <a:t>Within FETs, there are four different types of FETs:</a:t>
            </a:r>
          </a:p>
          <a:p>
            <a:r>
              <a:rPr lang="en-US" sz="1800" b="0" dirty="0"/>
              <a:t>Metal-oxide semiconductor FETs </a:t>
            </a:r>
            <a:r>
              <a:rPr lang="ro-RO" sz="1800" b="0" dirty="0"/>
              <a:t>- </a:t>
            </a:r>
            <a:r>
              <a:rPr lang="en-US" sz="1800" b="0" dirty="0"/>
              <a:t>MOSFETs, also known as insulated gate FETs</a:t>
            </a:r>
          </a:p>
          <a:p>
            <a:r>
              <a:rPr lang="en-US" sz="1800" b="0" dirty="0"/>
              <a:t>Junction FET </a:t>
            </a:r>
            <a:r>
              <a:rPr lang="ro-RO" sz="1800" b="0" dirty="0"/>
              <a:t>-</a:t>
            </a:r>
            <a:r>
              <a:rPr lang="en-US" sz="1800" b="0" dirty="0"/>
              <a:t>JFET</a:t>
            </a:r>
          </a:p>
          <a:p>
            <a:r>
              <a:rPr lang="en-US" sz="1800" b="0" dirty="0"/>
              <a:t>Metal-semiconductor FETs </a:t>
            </a:r>
            <a:r>
              <a:rPr lang="ro-RO" sz="1800" b="0" dirty="0"/>
              <a:t>–</a:t>
            </a:r>
            <a:r>
              <a:rPr lang="en-US" sz="1800" b="0" dirty="0"/>
              <a:t>MESFET</a:t>
            </a:r>
            <a:r>
              <a:rPr lang="ro-RO" sz="1800" b="0" dirty="0"/>
              <a:t> (MEOSFET)</a:t>
            </a:r>
            <a:endParaRPr lang="en-US" sz="1800" b="0" dirty="0"/>
          </a:p>
          <a:p>
            <a:r>
              <a:rPr lang="en-US" sz="1800" b="0" dirty="0"/>
              <a:t>High electron mobility transistor </a:t>
            </a:r>
            <a:r>
              <a:rPr lang="ro-RO" sz="1800" b="0" dirty="0"/>
              <a:t>– </a:t>
            </a:r>
            <a:r>
              <a:rPr lang="en-US" sz="1800" b="0" dirty="0"/>
              <a:t>HEMT</a:t>
            </a:r>
            <a:endParaRPr lang="ro-RO" sz="1800" b="0" dirty="0"/>
          </a:p>
          <a:p>
            <a:r>
              <a:rPr lang="en-US" sz="1800" b="0" dirty="0" err="1"/>
              <a:t>Tranzistoarele</a:t>
            </a:r>
            <a:r>
              <a:rPr lang="en-US" sz="1800" b="0" dirty="0"/>
              <a:t> MOSFET, MESFET </a:t>
            </a:r>
            <a:r>
              <a:rPr lang="en-US" sz="1800" b="0" dirty="0" err="1"/>
              <a:t>și</a:t>
            </a:r>
            <a:r>
              <a:rPr lang="en-US" sz="1800" b="0" dirty="0"/>
              <a:t> HEMT pot </a:t>
            </a:r>
            <a:r>
              <a:rPr lang="en-US" sz="1800" b="0" dirty="0" err="1"/>
              <a:t>funcționa</a:t>
            </a:r>
            <a:r>
              <a:rPr lang="en-US" sz="1800" b="0" dirty="0"/>
              <a:t> </a:t>
            </a:r>
            <a:r>
              <a:rPr lang="en-US" sz="1800" b="0" dirty="0" err="1">
                <a:solidFill>
                  <a:srgbClr val="FF0000"/>
                </a:solidFill>
              </a:rPr>
              <a:t>în</a:t>
            </a:r>
            <a:r>
              <a:rPr lang="en-US" sz="1800" b="0" dirty="0">
                <a:solidFill>
                  <a:srgbClr val="FF0000"/>
                </a:solidFill>
              </a:rPr>
              <a:t> </a:t>
            </a:r>
            <a:r>
              <a:rPr lang="en-US" sz="1800" b="0" dirty="0" err="1">
                <a:solidFill>
                  <a:srgbClr val="FF0000"/>
                </a:solidFill>
              </a:rPr>
              <a:t>două</a:t>
            </a:r>
            <a:r>
              <a:rPr lang="en-US" sz="1800" b="0" dirty="0">
                <a:solidFill>
                  <a:srgbClr val="FF0000"/>
                </a:solidFill>
              </a:rPr>
              <a:t> </a:t>
            </a:r>
            <a:r>
              <a:rPr lang="en-US" sz="1800" b="0" dirty="0" err="1">
                <a:solidFill>
                  <a:srgbClr val="FF0000"/>
                </a:solidFill>
              </a:rPr>
              <a:t>moduri</a:t>
            </a:r>
            <a:r>
              <a:rPr lang="en-US" sz="1800" b="0" dirty="0">
                <a:solidFill>
                  <a:srgbClr val="FF0000"/>
                </a:solidFill>
              </a:rPr>
              <a:t> </a:t>
            </a:r>
            <a:r>
              <a:rPr lang="en-US" sz="1800" b="0" dirty="0" err="1">
                <a:solidFill>
                  <a:srgbClr val="FF0000"/>
                </a:solidFill>
              </a:rPr>
              <a:t>diferite</a:t>
            </a:r>
            <a:r>
              <a:rPr lang="en-US" sz="1800" b="0" dirty="0"/>
              <a:t>: </a:t>
            </a:r>
            <a:r>
              <a:rPr lang="en-US" sz="1800" b="0" i="1" dirty="0" err="1"/>
              <a:t>modul</a:t>
            </a:r>
            <a:r>
              <a:rPr lang="en-US" sz="1800" b="0" i="1" dirty="0"/>
              <a:t> de </a:t>
            </a:r>
            <a:r>
              <a:rPr lang="ro-RO" sz="1800" b="0" i="1" dirty="0"/>
              <a:t>îmbogățire</a:t>
            </a:r>
            <a:r>
              <a:rPr lang="en-US" sz="1800" b="0" i="1" dirty="0"/>
              <a:t> </a:t>
            </a:r>
            <a:r>
              <a:rPr lang="en-US" sz="1800" b="0" i="1" dirty="0" err="1"/>
              <a:t>și</a:t>
            </a:r>
            <a:r>
              <a:rPr lang="en-US" sz="1800" b="0" i="1" dirty="0"/>
              <a:t> </a:t>
            </a:r>
            <a:r>
              <a:rPr lang="en-US" sz="1800" b="0" i="1" dirty="0" err="1"/>
              <a:t>modul</a:t>
            </a:r>
            <a:r>
              <a:rPr lang="en-US" sz="1800" b="0" i="1" dirty="0"/>
              <a:t> de </a:t>
            </a:r>
            <a:r>
              <a:rPr lang="en-US" sz="1800" b="0" i="1" dirty="0" err="1"/>
              <a:t>epuizare</a:t>
            </a:r>
            <a:r>
              <a:rPr lang="en-US" sz="1800" b="0" dirty="0"/>
              <a:t>. În </a:t>
            </a:r>
            <a:r>
              <a:rPr lang="en-US" sz="1800" b="0" dirty="0" err="1"/>
              <a:t>modul</a:t>
            </a:r>
            <a:r>
              <a:rPr lang="en-US" sz="1800" b="0" dirty="0"/>
              <a:t> de </a:t>
            </a:r>
            <a:r>
              <a:rPr lang="ro-RO" sz="1800" b="0" dirty="0"/>
              <a:t>îmbogățire</a:t>
            </a:r>
            <a:r>
              <a:rPr lang="en-US" sz="1800" b="0" dirty="0"/>
              <a:t>, </a:t>
            </a:r>
            <a:r>
              <a:rPr lang="en-US" sz="1800" b="0" dirty="0" err="1"/>
              <a:t>aplicarea</a:t>
            </a:r>
            <a:r>
              <a:rPr lang="en-US" sz="1800" b="0" dirty="0"/>
              <a:t> </a:t>
            </a:r>
            <a:r>
              <a:rPr lang="en-US" sz="1800" b="0" dirty="0" err="1"/>
              <a:t>unei</a:t>
            </a:r>
            <a:r>
              <a:rPr lang="en-US" sz="1800" b="0" dirty="0"/>
              <a:t> </a:t>
            </a:r>
            <a:r>
              <a:rPr lang="en-US" sz="1800" b="0" dirty="0" err="1"/>
              <a:t>tensiuni</a:t>
            </a:r>
            <a:r>
              <a:rPr lang="en-US" sz="1800" b="0" dirty="0"/>
              <a:t> de </a:t>
            </a:r>
            <a:r>
              <a:rPr lang="en-US" sz="1800" b="0" dirty="0" err="1"/>
              <a:t>poartă</a:t>
            </a:r>
            <a:r>
              <a:rPr lang="en-US" sz="1800" b="0" dirty="0"/>
              <a:t> </a:t>
            </a:r>
            <a:r>
              <a:rPr lang="en-US" sz="1800" b="0" dirty="0" err="1"/>
              <a:t>pornește</a:t>
            </a:r>
            <a:r>
              <a:rPr lang="en-US" sz="1800" b="0" dirty="0"/>
              <a:t> </a:t>
            </a:r>
            <a:r>
              <a:rPr lang="en-US" sz="1800" b="0" dirty="0" err="1"/>
              <a:t>dispozitivul</a:t>
            </a:r>
            <a:r>
              <a:rPr lang="en-US" sz="1800" b="0" dirty="0"/>
              <a:t>, </a:t>
            </a:r>
            <a:r>
              <a:rPr lang="en-US" sz="1800" b="0" dirty="0" err="1"/>
              <a:t>în</a:t>
            </a:r>
            <a:r>
              <a:rPr lang="en-US" sz="1800" b="0" dirty="0"/>
              <a:t> </a:t>
            </a:r>
            <a:r>
              <a:rPr lang="en-US" sz="1800" b="0" dirty="0" err="1"/>
              <a:t>timp</a:t>
            </a:r>
            <a:r>
              <a:rPr lang="en-US" sz="1800" b="0" dirty="0"/>
              <a:t> </a:t>
            </a:r>
            <a:r>
              <a:rPr lang="en-US" sz="1800" b="0" dirty="0" err="1"/>
              <a:t>ce</a:t>
            </a:r>
            <a:r>
              <a:rPr lang="en-US" sz="1800" b="0" dirty="0"/>
              <a:t> </a:t>
            </a:r>
            <a:r>
              <a:rPr lang="en-US" sz="1800" b="0" dirty="0" err="1"/>
              <a:t>în</a:t>
            </a:r>
            <a:r>
              <a:rPr lang="en-US" sz="1800" b="0" dirty="0"/>
              <a:t> </a:t>
            </a:r>
            <a:r>
              <a:rPr lang="en-US" sz="1800" b="0" dirty="0" err="1"/>
              <a:t>modul</a:t>
            </a:r>
            <a:r>
              <a:rPr lang="en-US" sz="1800" b="0" dirty="0"/>
              <a:t> de </a:t>
            </a:r>
            <a:r>
              <a:rPr lang="en-US" sz="1800" b="0" dirty="0" err="1"/>
              <a:t>epuizare</a:t>
            </a:r>
            <a:r>
              <a:rPr lang="en-US" sz="1800" b="0" dirty="0"/>
              <a:t>, </a:t>
            </a:r>
            <a:r>
              <a:rPr lang="en-US" sz="1800" b="0" dirty="0" err="1"/>
              <a:t>trebuie</a:t>
            </a:r>
            <a:r>
              <a:rPr lang="en-US" sz="1800" b="0" dirty="0"/>
              <a:t> </a:t>
            </a:r>
            <a:r>
              <a:rPr lang="en-US" sz="1800" b="0" dirty="0" err="1"/>
              <a:t>aplicată</a:t>
            </a:r>
            <a:r>
              <a:rPr lang="en-US" sz="1800" b="0" dirty="0"/>
              <a:t> o </a:t>
            </a:r>
            <a:r>
              <a:rPr lang="en-US" sz="1800" b="0" dirty="0" err="1"/>
              <a:t>tensiune</a:t>
            </a:r>
            <a:r>
              <a:rPr lang="en-US" sz="1800" b="0" dirty="0"/>
              <a:t> de </a:t>
            </a:r>
            <a:r>
              <a:rPr lang="en-US" sz="1800" b="0" dirty="0" err="1"/>
              <a:t>poartă</a:t>
            </a:r>
            <a:r>
              <a:rPr lang="en-US" sz="1800" b="0" dirty="0"/>
              <a:t> </a:t>
            </a:r>
            <a:r>
              <a:rPr lang="en-US" sz="1800" b="0" dirty="0" err="1"/>
              <a:t>pentru</a:t>
            </a:r>
            <a:r>
              <a:rPr lang="en-US" sz="1800" b="0" dirty="0"/>
              <a:t> a </a:t>
            </a:r>
            <a:r>
              <a:rPr lang="en-US" sz="1800" b="0" dirty="0" err="1"/>
              <a:t>opri</a:t>
            </a:r>
            <a:r>
              <a:rPr lang="en-US" sz="1800" b="0" dirty="0"/>
              <a:t> </a:t>
            </a:r>
            <a:r>
              <a:rPr lang="en-US" sz="1800" b="0" dirty="0" err="1"/>
              <a:t>dispozitivul</a:t>
            </a:r>
            <a:r>
              <a:rPr lang="en-US" sz="1800" b="0" dirty="0"/>
              <a:t>. </a:t>
            </a:r>
            <a:endParaRPr lang="ro-RO" sz="1800" b="0" dirty="0"/>
          </a:p>
          <a:p>
            <a:r>
              <a:rPr lang="en-US" sz="1800" b="0" dirty="0" err="1"/>
              <a:t>Polaritatea</a:t>
            </a:r>
            <a:r>
              <a:rPr lang="en-US" sz="1800" b="0" dirty="0"/>
              <a:t> </a:t>
            </a:r>
            <a:r>
              <a:rPr lang="en-US" sz="1800" b="0" dirty="0" err="1"/>
              <a:t>canalului</a:t>
            </a:r>
            <a:r>
              <a:rPr lang="en-US" sz="1800" b="0" dirty="0"/>
              <a:t> </a:t>
            </a:r>
            <a:r>
              <a:rPr lang="en-US" sz="1800" b="0" dirty="0" err="1"/>
              <a:t>va</a:t>
            </a:r>
            <a:r>
              <a:rPr lang="en-US" sz="1800" b="0" dirty="0"/>
              <a:t> </a:t>
            </a:r>
            <a:r>
              <a:rPr lang="en-US" sz="1800" b="0" dirty="0" err="1"/>
              <a:t>determina</a:t>
            </a:r>
            <a:r>
              <a:rPr lang="en-US" sz="1800" b="0" dirty="0"/>
              <a:t> </a:t>
            </a:r>
            <a:r>
              <a:rPr lang="en-US" sz="1800" b="0" dirty="0" err="1"/>
              <a:t>polaritatea</a:t>
            </a:r>
            <a:r>
              <a:rPr lang="en-US" sz="1800" b="0" dirty="0"/>
              <a:t> </a:t>
            </a:r>
            <a:r>
              <a:rPr lang="en-US" sz="1800" b="0" dirty="0" err="1"/>
              <a:t>tensiunii</a:t>
            </a:r>
            <a:r>
              <a:rPr lang="en-US" sz="1800" b="0" dirty="0"/>
              <a:t> de </a:t>
            </a:r>
            <a:r>
              <a:rPr lang="en-US" sz="1800" b="0" dirty="0" err="1"/>
              <a:t>poartă</a:t>
            </a:r>
            <a:r>
              <a:rPr lang="en-US" sz="1800" b="0" dirty="0"/>
              <a:t> </a:t>
            </a:r>
            <a:r>
              <a:rPr lang="en-US" sz="1800" b="0" dirty="0" err="1"/>
              <a:t>necesară</a:t>
            </a:r>
            <a:r>
              <a:rPr lang="en-US" sz="1800" b="0" dirty="0"/>
              <a:t> </a:t>
            </a:r>
            <a:r>
              <a:rPr lang="en-US" sz="1800" b="0" dirty="0" err="1"/>
              <a:t>pentru</a:t>
            </a:r>
            <a:r>
              <a:rPr lang="en-US" sz="1800" b="0" dirty="0"/>
              <a:t> a </a:t>
            </a:r>
            <a:r>
              <a:rPr lang="en-US" sz="1800" b="0" dirty="0" err="1"/>
              <a:t>modula</a:t>
            </a:r>
            <a:r>
              <a:rPr lang="en-US" sz="1800" b="0" dirty="0"/>
              <a:t> </a:t>
            </a:r>
            <a:r>
              <a:rPr lang="en-US" sz="1800" b="0" dirty="0" err="1"/>
              <a:t>conductanța</a:t>
            </a:r>
            <a:r>
              <a:rPr lang="en-US" sz="1800" b="0" dirty="0"/>
              <a:t> </a:t>
            </a:r>
            <a:r>
              <a:rPr lang="en-US" sz="1800" b="0" dirty="0" err="1"/>
              <a:t>canalului</a:t>
            </a:r>
            <a:r>
              <a:rPr lang="en-US" sz="1800" b="0" dirty="0"/>
              <a:t> FET-</a:t>
            </a:r>
            <a:r>
              <a:rPr lang="en-US" sz="1800" b="0" dirty="0" err="1"/>
              <a:t>ului</a:t>
            </a:r>
            <a:r>
              <a:rPr lang="en-US" sz="1800" b="0" dirty="0"/>
              <a:t>. </a:t>
            </a:r>
            <a:r>
              <a:rPr lang="en-US" sz="1800" b="0" i="1" dirty="0" err="1">
                <a:solidFill>
                  <a:srgbClr val="FF0000"/>
                </a:solidFill>
              </a:rPr>
              <a:t>Rețineți</a:t>
            </a:r>
            <a:r>
              <a:rPr lang="en-US" sz="1800" b="0" i="1" dirty="0">
                <a:solidFill>
                  <a:srgbClr val="FF0000"/>
                </a:solidFill>
              </a:rPr>
              <a:t> </a:t>
            </a:r>
            <a:r>
              <a:rPr lang="en-US" sz="1800" b="0" i="1" dirty="0" err="1">
                <a:solidFill>
                  <a:srgbClr val="FF0000"/>
                </a:solidFill>
              </a:rPr>
              <a:t>că</a:t>
            </a:r>
            <a:r>
              <a:rPr lang="en-US" sz="1800" b="0" i="1" dirty="0">
                <a:solidFill>
                  <a:srgbClr val="FF0000"/>
                </a:solidFill>
              </a:rPr>
              <a:t> JFET-urile pot </a:t>
            </a:r>
            <a:r>
              <a:rPr lang="en-US" sz="1800" b="0" i="1" dirty="0" err="1">
                <a:solidFill>
                  <a:srgbClr val="FF0000"/>
                </a:solidFill>
              </a:rPr>
              <a:t>funcționa</a:t>
            </a:r>
            <a:r>
              <a:rPr lang="en-US" sz="1800" b="0" i="1" dirty="0">
                <a:solidFill>
                  <a:srgbClr val="FF0000"/>
                </a:solidFill>
              </a:rPr>
              <a:t> </a:t>
            </a:r>
            <a:r>
              <a:rPr lang="en-US" sz="1800" b="0" i="1" dirty="0" err="1">
                <a:solidFill>
                  <a:srgbClr val="FF0000"/>
                </a:solidFill>
              </a:rPr>
              <a:t>doar</a:t>
            </a:r>
            <a:r>
              <a:rPr lang="en-US" sz="1800" b="0" i="1" dirty="0">
                <a:solidFill>
                  <a:srgbClr val="FF0000"/>
                </a:solidFill>
              </a:rPr>
              <a:t> î</a:t>
            </a:r>
            <a:r>
              <a:rPr lang="ro-RO" sz="1800" b="0" i="1" dirty="0" err="1">
                <a:solidFill>
                  <a:srgbClr val="FF0000"/>
                </a:solidFill>
              </a:rPr>
              <a:t>ntr</a:t>
            </a:r>
            <a:r>
              <a:rPr lang="ro-RO" sz="1800" b="0" i="1" dirty="0">
                <a:solidFill>
                  <a:srgbClr val="FF0000"/>
                </a:solidFill>
              </a:rPr>
              <a:t>-un</a:t>
            </a:r>
            <a:r>
              <a:rPr lang="en-US" sz="1800" b="0" i="1" dirty="0">
                <a:solidFill>
                  <a:srgbClr val="FF0000"/>
                </a:solidFill>
              </a:rPr>
              <a:t> mod</a:t>
            </a:r>
            <a:r>
              <a:rPr lang="ro-RO" sz="1800" b="0" i="1" dirty="0">
                <a:solidFill>
                  <a:srgbClr val="FF0000"/>
                </a:solidFill>
              </a:rPr>
              <a:t> - </a:t>
            </a:r>
            <a:r>
              <a:rPr lang="en-US" sz="1800" b="0" i="1" dirty="0">
                <a:solidFill>
                  <a:srgbClr val="FF0000"/>
                </a:solidFill>
              </a:rPr>
              <a:t>de </a:t>
            </a:r>
            <a:r>
              <a:rPr lang="en-US" sz="1800" b="0" i="1" dirty="0" err="1">
                <a:solidFill>
                  <a:srgbClr val="FF0000"/>
                </a:solidFill>
              </a:rPr>
              <a:t>epuizare</a:t>
            </a:r>
            <a:r>
              <a:rPr lang="en-US" sz="1800" b="0" i="1" dirty="0">
                <a:solidFill>
                  <a:srgbClr val="FF0000"/>
                </a:solidFill>
              </a:rPr>
              <a:t>.</a:t>
            </a:r>
          </a:p>
          <a:p>
            <a:endParaRPr lang="en-US" dirty="0"/>
          </a:p>
        </p:txBody>
      </p:sp>
      <p:sp>
        <p:nvSpPr>
          <p:cNvPr id="4" name="Date Placeholder 3">
            <a:extLst>
              <a:ext uri="{FF2B5EF4-FFF2-40B4-BE49-F238E27FC236}">
                <a16:creationId xmlns:a16="http://schemas.microsoft.com/office/drawing/2014/main" id="{7088A252-00F6-0736-252C-EA0836BCDEC6}"/>
              </a:ext>
            </a:extLst>
          </p:cNvPr>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5" name="Footer Placeholder 4">
            <a:extLst>
              <a:ext uri="{FF2B5EF4-FFF2-40B4-BE49-F238E27FC236}">
                <a16:creationId xmlns:a16="http://schemas.microsoft.com/office/drawing/2014/main" id="{73ED2B8D-644C-8202-E7DF-588706A77CEB}"/>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A7E74BAC-B191-2309-7C07-F2312E8B0BFD}"/>
              </a:ext>
            </a:extLst>
          </p:cNvPr>
          <p:cNvSpPr>
            <a:spLocks noGrp="1"/>
          </p:cNvSpPr>
          <p:nvPr>
            <p:ph type="sldNum" sz="quarter" idx="12"/>
          </p:nvPr>
        </p:nvSpPr>
        <p:spPr/>
        <p:txBody>
          <a:bodyPr/>
          <a:lstStyle/>
          <a:p>
            <a:pPr>
              <a:defRPr/>
            </a:pPr>
            <a:fld id="{6A376BE1-B17D-4FFF-B224-99B21EC59678}" type="slidenum">
              <a:rPr lang="zh-CN" altLang="en-US" smtClean="0"/>
              <a:pPr>
                <a:defRPr/>
              </a:pPr>
              <a:t>57</a:t>
            </a:fld>
            <a:endParaRPr lang="en-US" altLang="zh-CN"/>
          </a:p>
        </p:txBody>
      </p:sp>
      <p:pic>
        <p:nvPicPr>
          <p:cNvPr id="8" name="Picture 7">
            <a:extLst>
              <a:ext uri="{FF2B5EF4-FFF2-40B4-BE49-F238E27FC236}">
                <a16:creationId xmlns:a16="http://schemas.microsoft.com/office/drawing/2014/main" id="{326E7BED-B517-15C9-92DB-7695F669CEB5}"/>
              </a:ext>
            </a:extLst>
          </p:cNvPr>
          <p:cNvPicPr>
            <a:picLocks noChangeAspect="1"/>
          </p:cNvPicPr>
          <p:nvPr/>
        </p:nvPicPr>
        <p:blipFill>
          <a:blip r:embed="rId2"/>
          <a:stretch>
            <a:fillRect/>
          </a:stretch>
        </p:blipFill>
        <p:spPr>
          <a:xfrm>
            <a:off x="1212648" y="5021376"/>
            <a:ext cx="6239077" cy="1735024"/>
          </a:xfrm>
          <a:prstGeom prst="rect">
            <a:avLst/>
          </a:prstGeom>
        </p:spPr>
      </p:pic>
    </p:spTree>
    <p:extLst>
      <p:ext uri="{BB962C8B-B14F-4D97-AF65-F5344CB8AC3E}">
        <p14:creationId xmlns:p14="http://schemas.microsoft.com/office/powerpoint/2010/main" val="36652570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B3981-A304-EBA9-AA95-153C4228909D}"/>
              </a:ext>
            </a:extLst>
          </p:cNvPr>
          <p:cNvSpPr>
            <a:spLocks noGrp="1"/>
          </p:cNvSpPr>
          <p:nvPr>
            <p:ph type="title"/>
          </p:nvPr>
        </p:nvSpPr>
        <p:spPr/>
        <p:txBody>
          <a:bodyPr/>
          <a:lstStyle/>
          <a:p>
            <a:r>
              <a:rPr lang="ro-RO" dirty="0"/>
              <a:t>Compararea caracteristicilor FET</a:t>
            </a:r>
            <a:endParaRPr lang="en-US" dirty="0"/>
          </a:p>
        </p:txBody>
      </p:sp>
      <p:sp>
        <p:nvSpPr>
          <p:cNvPr id="4" name="Date Placeholder 3">
            <a:extLst>
              <a:ext uri="{FF2B5EF4-FFF2-40B4-BE49-F238E27FC236}">
                <a16:creationId xmlns:a16="http://schemas.microsoft.com/office/drawing/2014/main" id="{106975FB-4468-68FD-D815-992C2B4ADE64}"/>
              </a:ext>
            </a:extLst>
          </p:cNvPr>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5" name="Footer Placeholder 4">
            <a:extLst>
              <a:ext uri="{FF2B5EF4-FFF2-40B4-BE49-F238E27FC236}">
                <a16:creationId xmlns:a16="http://schemas.microsoft.com/office/drawing/2014/main" id="{4C62C7D9-0FD1-8123-C5D2-24314560645E}"/>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93DE921E-89ED-2648-D99F-81CC2F2E2FED}"/>
              </a:ext>
            </a:extLst>
          </p:cNvPr>
          <p:cNvSpPr>
            <a:spLocks noGrp="1"/>
          </p:cNvSpPr>
          <p:nvPr>
            <p:ph type="sldNum" sz="quarter" idx="12"/>
          </p:nvPr>
        </p:nvSpPr>
        <p:spPr/>
        <p:txBody>
          <a:bodyPr/>
          <a:lstStyle/>
          <a:p>
            <a:pPr>
              <a:defRPr/>
            </a:pPr>
            <a:fld id="{6A376BE1-B17D-4FFF-B224-99B21EC59678}" type="slidenum">
              <a:rPr lang="zh-CN" altLang="en-US" smtClean="0"/>
              <a:pPr>
                <a:defRPr/>
              </a:pPr>
              <a:t>58</a:t>
            </a:fld>
            <a:endParaRPr lang="en-US" altLang="zh-CN"/>
          </a:p>
        </p:txBody>
      </p:sp>
      <p:pic>
        <p:nvPicPr>
          <p:cNvPr id="17" name="Picture 16">
            <a:extLst>
              <a:ext uri="{FF2B5EF4-FFF2-40B4-BE49-F238E27FC236}">
                <a16:creationId xmlns:a16="http://schemas.microsoft.com/office/drawing/2014/main" id="{A733C175-12E8-1022-556C-857CE2C09B78}"/>
              </a:ext>
            </a:extLst>
          </p:cNvPr>
          <p:cNvPicPr>
            <a:picLocks noChangeAspect="1"/>
          </p:cNvPicPr>
          <p:nvPr/>
        </p:nvPicPr>
        <p:blipFill>
          <a:blip r:embed="rId2"/>
          <a:stretch>
            <a:fillRect/>
          </a:stretch>
        </p:blipFill>
        <p:spPr>
          <a:xfrm>
            <a:off x="4078200" y="1901580"/>
            <a:ext cx="1461161" cy="563828"/>
          </a:xfrm>
          <a:prstGeom prst="rect">
            <a:avLst/>
          </a:prstGeom>
        </p:spPr>
      </p:pic>
      <p:pic>
        <p:nvPicPr>
          <p:cNvPr id="19" name="Picture 18">
            <a:extLst>
              <a:ext uri="{FF2B5EF4-FFF2-40B4-BE49-F238E27FC236}">
                <a16:creationId xmlns:a16="http://schemas.microsoft.com/office/drawing/2014/main" id="{697F7C7B-C383-D2FA-AB60-378B9FA96FCB}"/>
              </a:ext>
            </a:extLst>
          </p:cNvPr>
          <p:cNvPicPr>
            <a:picLocks noChangeAspect="1"/>
          </p:cNvPicPr>
          <p:nvPr/>
        </p:nvPicPr>
        <p:blipFill>
          <a:blip r:embed="rId3"/>
          <a:stretch>
            <a:fillRect/>
          </a:stretch>
        </p:blipFill>
        <p:spPr>
          <a:xfrm>
            <a:off x="200503" y="1466477"/>
            <a:ext cx="8742993" cy="4977186"/>
          </a:xfrm>
          <a:prstGeom prst="rect">
            <a:avLst/>
          </a:prstGeom>
        </p:spPr>
      </p:pic>
    </p:spTree>
    <p:extLst>
      <p:ext uri="{BB962C8B-B14F-4D97-AF65-F5344CB8AC3E}">
        <p14:creationId xmlns:p14="http://schemas.microsoft.com/office/powerpoint/2010/main" val="38659031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389"/>
            <a:ext cx="8015287" cy="857250"/>
          </a:xfrm>
        </p:spPr>
        <p:txBody>
          <a:bodyPr/>
          <a:lstStyle/>
          <a:p>
            <a:pPr algn="ctr"/>
            <a:r>
              <a:rPr lang="ro-RO" dirty="0">
                <a:solidFill>
                  <a:schemeClr val="tx1"/>
                </a:solidFill>
                <a:effectLst>
                  <a:outerShdw blurRad="38100" dist="38100" dir="2700000" algn="tl">
                    <a:srgbClr val="000000">
                      <a:alpha val="43137"/>
                    </a:srgbClr>
                  </a:outerShdw>
                </a:effectLst>
              </a:rPr>
              <a:t>II. P-MOS &amp; CMOS</a:t>
            </a: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dirty="0"/>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59</a:t>
            </a:fld>
            <a:endParaRPr lang="en-US" altLang="zh-CN"/>
          </a:p>
        </p:txBody>
      </p:sp>
    </p:spTree>
    <p:extLst>
      <p:ext uri="{BB962C8B-B14F-4D97-AF65-F5344CB8AC3E}">
        <p14:creationId xmlns:p14="http://schemas.microsoft.com/office/powerpoint/2010/main" val="769260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A2EAC-39CF-A51C-0EC8-F794DC108F29}"/>
              </a:ext>
            </a:extLst>
          </p:cNvPr>
          <p:cNvSpPr>
            <a:spLocks noGrp="1"/>
          </p:cNvSpPr>
          <p:nvPr>
            <p:ph type="title"/>
          </p:nvPr>
        </p:nvSpPr>
        <p:spPr/>
        <p:txBody>
          <a:bodyPr/>
          <a:lstStyle/>
          <a:p>
            <a:pPr algn="ctr"/>
            <a:r>
              <a:rPr lang="ro-RO" dirty="0"/>
              <a:t>TEC-J / JFET</a:t>
            </a:r>
            <a:endParaRPr lang="en-US" dirty="0"/>
          </a:p>
        </p:txBody>
      </p:sp>
      <p:sp>
        <p:nvSpPr>
          <p:cNvPr id="3" name="Content Placeholder 2">
            <a:extLst>
              <a:ext uri="{FF2B5EF4-FFF2-40B4-BE49-F238E27FC236}">
                <a16:creationId xmlns:a16="http://schemas.microsoft.com/office/drawing/2014/main" id="{9CA837CA-CA14-44F0-9769-70740E184721}"/>
              </a:ext>
            </a:extLst>
          </p:cNvPr>
          <p:cNvSpPr>
            <a:spLocks noGrp="1"/>
          </p:cNvSpPr>
          <p:nvPr>
            <p:ph idx="1"/>
          </p:nvPr>
        </p:nvSpPr>
        <p:spPr>
          <a:xfrm>
            <a:off x="228600" y="1233488"/>
            <a:ext cx="8686800" cy="4889500"/>
          </a:xfrm>
        </p:spPr>
        <p:txBody>
          <a:bodyPr/>
          <a:lstStyle/>
          <a:p>
            <a:r>
              <a:rPr lang="en-US" sz="1800" dirty="0" err="1"/>
              <a:t>Într</a:t>
            </a:r>
            <a:r>
              <a:rPr lang="en-US" sz="1800" dirty="0"/>
              <a:t>-un semiconductor (</a:t>
            </a:r>
            <a:r>
              <a:rPr lang="en-US" sz="1800" dirty="0" err="1"/>
              <a:t>bază</a:t>
            </a:r>
            <a:r>
              <a:rPr lang="en-US" sz="1800" dirty="0"/>
              <a:t>) </a:t>
            </a:r>
            <a:r>
              <a:rPr lang="en-US" sz="1800" dirty="0" err="1"/>
              <a:t>ce</a:t>
            </a:r>
            <a:r>
              <a:rPr lang="en-US" sz="1800" dirty="0"/>
              <a:t> are un</a:t>
            </a:r>
            <a:r>
              <a:rPr lang="ro-RO" sz="1800" dirty="0"/>
              <a:t> </a:t>
            </a:r>
            <a:r>
              <a:rPr lang="en-US" sz="1800" dirty="0"/>
              <a:t>tip de </a:t>
            </a:r>
            <a:r>
              <a:rPr lang="en-US" sz="1800" dirty="0" err="1"/>
              <a:t>conductivitate</a:t>
            </a:r>
            <a:r>
              <a:rPr lang="en-US" sz="1800" dirty="0"/>
              <a:t> se </a:t>
            </a:r>
            <a:r>
              <a:rPr lang="en-US" sz="1800" dirty="0" err="1"/>
              <a:t>realizează</a:t>
            </a:r>
            <a:r>
              <a:rPr lang="en-US" sz="1800" dirty="0"/>
              <a:t> </a:t>
            </a:r>
            <a:r>
              <a:rPr lang="en-US" sz="1800" dirty="0" err="1"/>
              <a:t>două</a:t>
            </a:r>
            <a:r>
              <a:rPr lang="en-US" sz="1800" dirty="0"/>
              <a:t> zone de </a:t>
            </a:r>
            <a:r>
              <a:rPr lang="en-US" sz="1800" dirty="0" err="1"/>
              <a:t>conductivitate</a:t>
            </a:r>
            <a:r>
              <a:rPr lang="en-US" sz="1800" dirty="0"/>
              <a:t> de tip opus, </a:t>
            </a:r>
            <a:r>
              <a:rPr lang="en-US" sz="1800" dirty="0" err="1"/>
              <a:t>realizându</a:t>
            </a:r>
            <a:r>
              <a:rPr lang="en-US" sz="1800" dirty="0"/>
              <a:t>-se </a:t>
            </a:r>
            <a:r>
              <a:rPr lang="en-US" sz="1800" dirty="0" err="1"/>
              <a:t>astfel</a:t>
            </a:r>
            <a:r>
              <a:rPr lang="en-US" sz="1800" dirty="0"/>
              <a:t> </a:t>
            </a:r>
            <a:r>
              <a:rPr lang="en-US" sz="1800" dirty="0" err="1"/>
              <a:t>două</a:t>
            </a:r>
            <a:r>
              <a:rPr lang="ro-RO" sz="1800" dirty="0"/>
              <a:t> </a:t>
            </a:r>
            <a:r>
              <a:rPr lang="en-US" sz="1800" dirty="0" err="1"/>
              <a:t>joncţiuni</a:t>
            </a:r>
            <a:r>
              <a:rPr lang="en-US" sz="1800" dirty="0"/>
              <a:t>. Prin </a:t>
            </a:r>
            <a:r>
              <a:rPr lang="en-US" sz="1800" dirty="0" err="1"/>
              <a:t>contactarea</a:t>
            </a:r>
            <a:r>
              <a:rPr lang="en-US" sz="1800" dirty="0"/>
              <a:t> </a:t>
            </a:r>
            <a:r>
              <a:rPr lang="en-US" sz="1800" dirty="0" err="1"/>
              <a:t>celor</a:t>
            </a:r>
            <a:r>
              <a:rPr lang="en-US" sz="1800" dirty="0"/>
              <a:t> </a:t>
            </a:r>
            <a:r>
              <a:rPr lang="en-US" sz="1800" dirty="0" err="1"/>
              <a:t>două</a:t>
            </a:r>
            <a:r>
              <a:rPr lang="en-US" sz="1800" dirty="0"/>
              <a:t> zone de </a:t>
            </a:r>
            <a:r>
              <a:rPr lang="en-US" sz="1800" dirty="0" err="1"/>
              <a:t>conductivitate</a:t>
            </a:r>
            <a:r>
              <a:rPr lang="en-US" sz="1800" dirty="0"/>
              <a:t> de tip opus </a:t>
            </a:r>
            <a:r>
              <a:rPr lang="en-US" sz="1800" dirty="0" err="1"/>
              <a:t>apare</a:t>
            </a:r>
            <a:r>
              <a:rPr lang="en-US" sz="1800" dirty="0"/>
              <a:t> </a:t>
            </a:r>
            <a:r>
              <a:rPr lang="en-US" sz="1800" dirty="0" err="1"/>
              <a:t>electrodul</a:t>
            </a:r>
            <a:r>
              <a:rPr lang="en-US" sz="1800" dirty="0"/>
              <a:t> de </a:t>
            </a:r>
            <a:r>
              <a:rPr lang="en-US" sz="1800" dirty="0" err="1"/>
              <a:t>poartă</a:t>
            </a:r>
            <a:r>
              <a:rPr lang="en-US" sz="1800" dirty="0"/>
              <a:t> (G). </a:t>
            </a:r>
            <a:r>
              <a:rPr lang="en-US" sz="1800" dirty="0" err="1"/>
              <a:t>Contactarea</a:t>
            </a:r>
            <a:r>
              <a:rPr lang="en-US" sz="1800" dirty="0"/>
              <a:t> pe </a:t>
            </a:r>
            <a:r>
              <a:rPr lang="en-US" sz="1800" dirty="0" err="1"/>
              <a:t>cele</a:t>
            </a:r>
            <a:r>
              <a:rPr lang="en-US" sz="1800" dirty="0"/>
              <a:t> </a:t>
            </a:r>
            <a:r>
              <a:rPr lang="en-US" sz="1800" dirty="0" err="1"/>
              <a:t>două</a:t>
            </a:r>
            <a:r>
              <a:rPr lang="en-US" sz="1800" dirty="0"/>
              <a:t> </a:t>
            </a:r>
            <a:r>
              <a:rPr lang="en-US" sz="1800" dirty="0" err="1"/>
              <a:t>laturi</a:t>
            </a:r>
            <a:r>
              <a:rPr lang="en-US" sz="1800" dirty="0"/>
              <a:t> </a:t>
            </a:r>
            <a:r>
              <a:rPr lang="en-US" sz="1800" dirty="0" err="1"/>
              <a:t>opuse</a:t>
            </a:r>
            <a:r>
              <a:rPr lang="en-US" sz="1800" dirty="0"/>
              <a:t> ale </a:t>
            </a:r>
            <a:r>
              <a:rPr lang="en-US" sz="1800" dirty="0" err="1"/>
              <a:t>bazei</a:t>
            </a:r>
            <a:r>
              <a:rPr lang="en-US" sz="1800" dirty="0"/>
              <a:t> duce la </a:t>
            </a:r>
            <a:r>
              <a:rPr lang="en-US" sz="1800" dirty="0" err="1"/>
              <a:t>obţinerea</a:t>
            </a:r>
            <a:r>
              <a:rPr lang="en-US" sz="1800" dirty="0"/>
              <a:t> </a:t>
            </a:r>
            <a:r>
              <a:rPr lang="en-US" sz="1800" dirty="0" err="1"/>
              <a:t>electrozilor</a:t>
            </a:r>
            <a:r>
              <a:rPr lang="en-US" sz="1800" dirty="0"/>
              <a:t> de </a:t>
            </a:r>
            <a:r>
              <a:rPr lang="en-US" sz="1800" dirty="0" err="1"/>
              <a:t>drenă</a:t>
            </a:r>
            <a:r>
              <a:rPr lang="en-US" sz="1800" dirty="0"/>
              <a:t> (</a:t>
            </a:r>
            <a:r>
              <a:rPr lang="ro-RO" sz="1800" dirty="0"/>
              <a:t>D</a:t>
            </a:r>
            <a:r>
              <a:rPr lang="en-US" sz="1800" dirty="0"/>
              <a:t>) </a:t>
            </a:r>
            <a:r>
              <a:rPr lang="en-US" sz="1800" dirty="0" err="1"/>
              <a:t>respectiv</a:t>
            </a:r>
            <a:r>
              <a:rPr lang="en-US" sz="1800" dirty="0"/>
              <a:t> </a:t>
            </a:r>
            <a:r>
              <a:rPr lang="en-US" sz="1800" dirty="0" err="1"/>
              <a:t>sursă</a:t>
            </a:r>
            <a:r>
              <a:rPr lang="en-US" sz="1800" dirty="0"/>
              <a:t> (S). </a:t>
            </a:r>
            <a:endParaRPr lang="ro-RO" sz="1800" dirty="0"/>
          </a:p>
          <a:p>
            <a:endParaRPr lang="ro-RO" sz="1800" dirty="0"/>
          </a:p>
          <a:p>
            <a:endParaRPr lang="ro-RO" sz="1800" dirty="0"/>
          </a:p>
          <a:p>
            <a:endParaRPr lang="ro-RO" sz="1800" dirty="0"/>
          </a:p>
          <a:p>
            <a:endParaRPr lang="ro-RO" sz="1800" dirty="0"/>
          </a:p>
          <a:p>
            <a:endParaRPr lang="ro-RO" sz="1800" dirty="0"/>
          </a:p>
          <a:p>
            <a:r>
              <a:rPr lang="ro-RO" sz="1800" dirty="0"/>
              <a:t>O deosebire </a:t>
            </a:r>
            <a:r>
              <a:rPr lang="ro-RO" sz="1800" dirty="0" err="1"/>
              <a:t>esenţială</a:t>
            </a:r>
            <a:r>
              <a:rPr lang="ro-RO" sz="1800" dirty="0"/>
              <a:t> între TB </a:t>
            </a:r>
            <a:r>
              <a:rPr lang="ro-RO" sz="1800" dirty="0" err="1"/>
              <a:t>şi</a:t>
            </a:r>
            <a:r>
              <a:rPr lang="ro-RO" sz="1800" dirty="0"/>
              <a:t> TEC - la TB controlul curentului de colector se realizează cu un curent de bază, pe când la TEC controlul curentului de drenă se realizează cu o tensiune aplicată între poartă </a:t>
            </a:r>
            <a:r>
              <a:rPr lang="ro-RO" sz="1800" dirty="0" err="1"/>
              <a:t>şi</a:t>
            </a:r>
            <a:r>
              <a:rPr lang="ro-RO" sz="1800" dirty="0"/>
              <a:t> sursă.  </a:t>
            </a:r>
          </a:p>
          <a:p>
            <a:r>
              <a:rPr lang="ro-RO" sz="1800" i="1" dirty="0">
                <a:solidFill>
                  <a:srgbClr val="FF0000"/>
                </a:solidFill>
              </a:rPr>
              <a:t>Polarizarea </a:t>
            </a:r>
            <a:r>
              <a:rPr lang="ro-RO" sz="1800" i="1" dirty="0" err="1">
                <a:solidFill>
                  <a:srgbClr val="FF0000"/>
                </a:solidFill>
              </a:rPr>
              <a:t>joncţiunii</a:t>
            </a:r>
            <a:r>
              <a:rPr lang="ro-RO" sz="1800" i="1" dirty="0">
                <a:solidFill>
                  <a:srgbClr val="FF0000"/>
                </a:solidFill>
              </a:rPr>
              <a:t> G-S este întotdeauna inversă </a:t>
            </a:r>
            <a:r>
              <a:rPr lang="ro-RO" sz="1800" dirty="0"/>
              <a:t>pentru a beneficia de efectul de tranzistor. </a:t>
            </a:r>
          </a:p>
          <a:p>
            <a:r>
              <a:rPr lang="ro-RO" sz="1800" i="1" dirty="0">
                <a:solidFill>
                  <a:srgbClr val="FF0000"/>
                </a:solidFill>
              </a:rPr>
              <a:t>Polarizarea directă a </a:t>
            </a:r>
            <a:r>
              <a:rPr lang="ro-RO" sz="1800" i="1" dirty="0" err="1">
                <a:solidFill>
                  <a:srgbClr val="FF0000"/>
                </a:solidFill>
              </a:rPr>
              <a:t>joncţiuni</a:t>
            </a:r>
            <a:r>
              <a:rPr lang="ro-RO" sz="1800" i="1" dirty="0">
                <a:solidFill>
                  <a:srgbClr val="FF0000"/>
                </a:solidFill>
              </a:rPr>
              <a:t> G-S nu produce efect de tranzistor, - </a:t>
            </a:r>
            <a:r>
              <a:rPr lang="ro-RO" sz="1800" dirty="0"/>
              <a:t>curentul </a:t>
            </a:r>
            <a:r>
              <a:rPr lang="ro-RO" sz="1800" dirty="0" err="1"/>
              <a:t>ân</a:t>
            </a:r>
            <a:r>
              <a:rPr lang="ro-RO" sz="1800" dirty="0"/>
              <a:t> acest caz va depinde </a:t>
            </a:r>
            <a:r>
              <a:rPr lang="ro-RO" sz="1800" dirty="0" err="1"/>
              <a:t>exponenţial</a:t>
            </a:r>
            <a:r>
              <a:rPr lang="ro-RO" sz="1800" dirty="0"/>
              <a:t> de tensiunea aplicată </a:t>
            </a:r>
            <a:r>
              <a:rPr lang="ro-RO" sz="1800" dirty="0" err="1"/>
              <a:t>şi</a:t>
            </a:r>
            <a:r>
              <a:rPr lang="ro-RO" sz="1800" dirty="0"/>
              <a:t> dacă acesta nu este limitat va duce la distrugerea </a:t>
            </a:r>
            <a:r>
              <a:rPr lang="ro-RO" sz="1800" dirty="0" err="1"/>
              <a:t>joncţiunii</a:t>
            </a:r>
            <a:r>
              <a:rPr lang="ro-RO" sz="1800" dirty="0"/>
              <a:t>, deci a TECJ. </a:t>
            </a:r>
          </a:p>
          <a:p>
            <a:endParaRPr lang="en-US" sz="1800" dirty="0"/>
          </a:p>
        </p:txBody>
      </p:sp>
      <p:sp>
        <p:nvSpPr>
          <p:cNvPr id="4" name="Date Placeholder 3">
            <a:extLst>
              <a:ext uri="{FF2B5EF4-FFF2-40B4-BE49-F238E27FC236}">
                <a16:creationId xmlns:a16="http://schemas.microsoft.com/office/drawing/2014/main" id="{DCB05DE1-EAF1-A6BE-5A15-BE0A633FA533}"/>
              </a:ext>
            </a:extLst>
          </p:cNvPr>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5" name="Footer Placeholder 4">
            <a:extLst>
              <a:ext uri="{FF2B5EF4-FFF2-40B4-BE49-F238E27FC236}">
                <a16:creationId xmlns:a16="http://schemas.microsoft.com/office/drawing/2014/main" id="{4474B67C-6EEE-1AA0-6BF6-FCA8DC8DBD0B}"/>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5DC341DB-377F-D7E6-5723-A8B35FAB11D3}"/>
              </a:ext>
            </a:extLst>
          </p:cNvPr>
          <p:cNvSpPr>
            <a:spLocks noGrp="1"/>
          </p:cNvSpPr>
          <p:nvPr>
            <p:ph type="sldNum" sz="quarter" idx="12"/>
          </p:nvPr>
        </p:nvSpPr>
        <p:spPr/>
        <p:txBody>
          <a:bodyPr/>
          <a:lstStyle/>
          <a:p>
            <a:pPr>
              <a:defRPr/>
            </a:pPr>
            <a:fld id="{6A376BE1-B17D-4FFF-B224-99B21EC59678}" type="slidenum">
              <a:rPr lang="zh-CN" altLang="en-US" smtClean="0"/>
              <a:pPr>
                <a:defRPr/>
              </a:pPr>
              <a:t>6</a:t>
            </a:fld>
            <a:endParaRPr lang="en-US" altLang="zh-CN"/>
          </a:p>
        </p:txBody>
      </p:sp>
      <p:pic>
        <p:nvPicPr>
          <p:cNvPr id="8" name="Picture 7">
            <a:extLst>
              <a:ext uri="{FF2B5EF4-FFF2-40B4-BE49-F238E27FC236}">
                <a16:creationId xmlns:a16="http://schemas.microsoft.com/office/drawing/2014/main" id="{AD054F6C-F6D5-5B88-91AA-984693BCE25E}"/>
              </a:ext>
            </a:extLst>
          </p:cNvPr>
          <p:cNvPicPr>
            <a:picLocks noChangeAspect="1"/>
          </p:cNvPicPr>
          <p:nvPr/>
        </p:nvPicPr>
        <p:blipFill>
          <a:blip r:embed="rId2"/>
          <a:stretch>
            <a:fillRect/>
          </a:stretch>
        </p:blipFill>
        <p:spPr>
          <a:xfrm>
            <a:off x="1190725" y="2757394"/>
            <a:ext cx="3086531" cy="1400370"/>
          </a:xfrm>
          <a:prstGeom prst="rect">
            <a:avLst/>
          </a:prstGeom>
        </p:spPr>
      </p:pic>
      <p:pic>
        <p:nvPicPr>
          <p:cNvPr id="10" name="Picture 9">
            <a:extLst>
              <a:ext uri="{FF2B5EF4-FFF2-40B4-BE49-F238E27FC236}">
                <a16:creationId xmlns:a16="http://schemas.microsoft.com/office/drawing/2014/main" id="{DF066973-0BB4-DCB3-380B-A45972398DEE}"/>
              </a:ext>
            </a:extLst>
          </p:cNvPr>
          <p:cNvPicPr>
            <a:picLocks noChangeAspect="1"/>
          </p:cNvPicPr>
          <p:nvPr/>
        </p:nvPicPr>
        <p:blipFill>
          <a:blip r:embed="rId3"/>
          <a:stretch>
            <a:fillRect/>
          </a:stretch>
        </p:blipFill>
        <p:spPr>
          <a:xfrm>
            <a:off x="5062589" y="2700236"/>
            <a:ext cx="3067478" cy="1457528"/>
          </a:xfrm>
          <a:prstGeom prst="rect">
            <a:avLst/>
          </a:prstGeom>
        </p:spPr>
      </p:pic>
    </p:spTree>
    <p:extLst>
      <p:ext uri="{BB962C8B-B14F-4D97-AF65-F5344CB8AC3E}">
        <p14:creationId xmlns:p14="http://schemas.microsoft.com/office/powerpoint/2010/main" val="12558709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D4385808-1157-4B81-8FC8-F1CC103060FF}" type="slidenum">
              <a:rPr lang="zh-CN" altLang="en-US" sz="1200" b="0" smtClean="0">
                <a:solidFill>
                  <a:schemeClr val="tx1"/>
                </a:solidFill>
                <a:latin typeface="Arial Black" panose="020B0A04020102020204" pitchFamily="34" charset="0"/>
              </a:rPr>
              <a:pPr>
                <a:spcBef>
                  <a:spcPct val="0"/>
                </a:spcBef>
                <a:buClrTx/>
                <a:buSzTx/>
                <a:buFontTx/>
                <a:buNone/>
              </a:pPr>
              <a:t>60</a:t>
            </a:fld>
            <a:endParaRPr lang="en-US" altLang="zh-CN" sz="1200" b="0">
              <a:solidFill>
                <a:schemeClr val="tx1"/>
              </a:solidFill>
              <a:latin typeface="Arial Black" panose="020B0A04020102020204" pitchFamily="34" charset="0"/>
            </a:endParaRPr>
          </a:p>
        </p:txBody>
      </p:sp>
      <p:sp>
        <p:nvSpPr>
          <p:cNvPr id="21509" name="Rectangle 2"/>
          <p:cNvSpPr>
            <a:spLocks noGrp="1" noChangeArrowheads="1"/>
          </p:cNvSpPr>
          <p:nvPr>
            <p:ph type="body" idx="1"/>
          </p:nvPr>
        </p:nvSpPr>
        <p:spPr>
          <a:xfrm>
            <a:off x="368300" y="1473200"/>
            <a:ext cx="6286500" cy="1244600"/>
          </a:xfrm>
        </p:spPr>
        <p:txBody>
          <a:bodyPr/>
          <a:lstStyle/>
          <a:p>
            <a:pPr marL="444500" indent="-444500" eaLnBrk="1" hangingPunct="1"/>
            <a:r>
              <a:rPr lang="ro-RO" altLang="zh-CN" sz="2800" dirty="0"/>
              <a:t>Pentru ce le studiem?</a:t>
            </a:r>
            <a:endParaRPr lang="en-US" altLang="zh-CN" sz="2800" dirty="0"/>
          </a:p>
        </p:txBody>
      </p:sp>
      <p:sp>
        <p:nvSpPr>
          <p:cNvPr id="21510" name="Rectangle 3"/>
          <p:cNvSpPr>
            <a:spLocks noGrp="1" noChangeArrowheads="1"/>
          </p:cNvSpPr>
          <p:nvPr>
            <p:ph type="title"/>
          </p:nvPr>
        </p:nvSpPr>
        <p:spPr/>
        <p:txBody>
          <a:bodyPr/>
          <a:lstStyle/>
          <a:p>
            <a:pPr eaLnBrk="1" hangingPunct="1"/>
            <a:r>
              <a:rPr lang="ro-RO" altLang="zh-CN" sz="3800" i="1" dirty="0">
                <a:solidFill>
                  <a:schemeClr val="tx1"/>
                </a:solidFill>
              </a:rPr>
              <a:t>Dispozitive TEC MOS cu </a:t>
            </a:r>
            <a:r>
              <a:rPr lang="ro-RO" altLang="zh-CN" sz="3800" b="1" i="1" dirty="0">
                <a:solidFill>
                  <a:schemeClr val="tx1"/>
                </a:solidFill>
              </a:rPr>
              <a:t>canal </a:t>
            </a:r>
            <a:r>
              <a:rPr lang="en-US" altLang="zh-CN" sz="3800" b="1" i="1" dirty="0">
                <a:solidFill>
                  <a:schemeClr val="tx1"/>
                </a:solidFill>
              </a:rPr>
              <a:t>p</a:t>
            </a:r>
            <a:r>
              <a:rPr lang="en-US" altLang="zh-CN" sz="3800" b="1" dirty="0">
                <a:solidFill>
                  <a:schemeClr val="tx1"/>
                </a:solidFill>
              </a:rPr>
              <a:t> </a:t>
            </a:r>
            <a:endParaRPr lang="zh-CN" altLang="en-US" sz="3800" b="1" dirty="0">
              <a:solidFill>
                <a:schemeClr val="tx1"/>
              </a:solidFill>
            </a:endParaRPr>
          </a:p>
        </p:txBody>
      </p:sp>
      <p:pic>
        <p:nvPicPr>
          <p:cNvPr id="712708" name="Picture 4" descr="cmosani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02325" y="1249234"/>
            <a:ext cx="296068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Rectangle 5"/>
          <p:cNvSpPr>
            <a:spLocks noChangeArrowheads="1"/>
          </p:cNvSpPr>
          <p:nvPr/>
        </p:nvSpPr>
        <p:spPr bwMode="auto">
          <a:xfrm>
            <a:off x="327025" y="2070100"/>
            <a:ext cx="55753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buFont typeface="Wingdings" panose="05000000000000000000" pitchFamily="2" charset="2"/>
              <a:buNone/>
            </a:pPr>
            <a:endParaRPr lang="en-US" altLang="zh-CN" sz="2800" dirty="0"/>
          </a:p>
          <a:p>
            <a:pPr lvl="1" eaLnBrk="1" hangingPunct="1">
              <a:buClr>
                <a:srgbClr val="3939AD"/>
              </a:buClr>
            </a:pPr>
            <a:r>
              <a:rPr lang="ro-RO" altLang="zh-CN" dirty="0"/>
              <a:t>Sunt utilizate în circuite discrete</a:t>
            </a:r>
            <a:r>
              <a:rPr lang="en-US" altLang="zh-CN" dirty="0"/>
              <a:t>.</a:t>
            </a:r>
          </a:p>
          <a:p>
            <a:pPr lvl="1" eaLnBrk="1" hangingPunct="1">
              <a:buClr>
                <a:srgbClr val="3939AD"/>
              </a:buClr>
            </a:pPr>
            <a:r>
              <a:rPr lang="ro-RO" altLang="zh-CN" dirty="0"/>
              <a:t>Sunt importante ca MOS </a:t>
            </a:r>
            <a:r>
              <a:rPr lang="en-US" altLang="zh-CN" dirty="0" err="1"/>
              <a:t>complementar</a:t>
            </a:r>
            <a:r>
              <a:rPr lang="ro-RO" altLang="zh-CN" dirty="0"/>
              <a:t>e</a:t>
            </a:r>
            <a:r>
              <a:rPr lang="en-US" altLang="zh-CN" dirty="0"/>
              <a:t> MOS </a:t>
            </a:r>
            <a:r>
              <a:rPr lang="ro-RO" altLang="zh-CN" dirty="0"/>
              <a:t>sau </a:t>
            </a:r>
            <a:r>
              <a:rPr lang="en-US" altLang="zh-CN" dirty="0"/>
              <a:t>  </a:t>
            </a:r>
            <a:r>
              <a:rPr lang="en-US" altLang="zh-CN" dirty="0">
                <a:hlinkClick r:id="rId3" action="ppaction://hlinkfile"/>
              </a:rPr>
              <a:t>CMOS</a:t>
            </a:r>
            <a:r>
              <a:rPr lang="en-US" altLang="zh-CN" dirty="0"/>
              <a:t> circuit</a:t>
            </a:r>
            <a:r>
              <a:rPr lang="ro-RO" altLang="zh-CN" dirty="0"/>
              <a:t>e</a:t>
            </a:r>
            <a:r>
              <a:rPr lang="en-US" altLang="zh-CN" dirty="0"/>
              <a:t>.</a:t>
            </a:r>
          </a:p>
        </p:txBody>
      </p:sp>
    </p:spTree>
    <p:extLst>
      <p:ext uri="{BB962C8B-B14F-4D97-AF65-F5344CB8AC3E}">
        <p14:creationId xmlns:p14="http://schemas.microsoft.com/office/powerpoint/2010/main" val="2048509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2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77076ADB-55C6-49D1-AE5E-10C52CFEB573}" type="slidenum">
              <a:rPr lang="zh-CN" altLang="en-US" sz="1200" b="0" smtClean="0">
                <a:solidFill>
                  <a:schemeClr val="tx1"/>
                </a:solidFill>
                <a:latin typeface="Arial Black" panose="020B0A04020102020204" pitchFamily="34" charset="0"/>
              </a:rPr>
              <a:pPr>
                <a:spcBef>
                  <a:spcPct val="0"/>
                </a:spcBef>
                <a:buClrTx/>
                <a:buSzTx/>
                <a:buFontTx/>
                <a:buNone/>
              </a:pPr>
              <a:t>61</a:t>
            </a:fld>
            <a:endParaRPr lang="en-US" altLang="zh-CN" sz="1200" b="0">
              <a:solidFill>
                <a:schemeClr val="tx1"/>
              </a:solidFill>
              <a:latin typeface="Arial Black" panose="020B0A04020102020204" pitchFamily="34" charset="0"/>
            </a:endParaRPr>
          </a:p>
        </p:txBody>
      </p:sp>
      <p:sp>
        <p:nvSpPr>
          <p:cNvPr id="22533" name="Rectangle 4"/>
          <p:cNvSpPr>
            <a:spLocks noGrp="1" noChangeArrowheads="1"/>
          </p:cNvSpPr>
          <p:nvPr>
            <p:ph type="body" idx="1"/>
          </p:nvPr>
        </p:nvSpPr>
        <p:spPr/>
        <p:txBody>
          <a:bodyPr/>
          <a:lstStyle/>
          <a:p>
            <a:pPr eaLnBrk="1" hangingPunct="1"/>
            <a:r>
              <a:rPr lang="en-US" altLang="zh-CN" sz="2400" dirty="0" err="1"/>
              <a:t>Structur</a:t>
            </a:r>
            <a:r>
              <a:rPr lang="ro-RO" altLang="zh-CN" sz="2400" dirty="0"/>
              <a:t>a</a:t>
            </a:r>
            <a:endParaRPr lang="en-US" altLang="zh-CN" sz="2400" dirty="0"/>
          </a:p>
          <a:p>
            <a:pPr lvl="1" eaLnBrk="1" hangingPunct="1">
              <a:buClr>
                <a:schemeClr val="accent2"/>
              </a:buClr>
            </a:pPr>
            <a:r>
              <a:rPr lang="ro-RO" altLang="zh-CN" sz="2400" dirty="0"/>
              <a:t>Substratul este </a:t>
            </a:r>
            <a:r>
              <a:rPr lang="en-US" altLang="zh-CN" sz="2400" i="1" dirty="0"/>
              <a:t>n</a:t>
            </a:r>
            <a:r>
              <a:rPr lang="en-US" altLang="zh-CN" sz="2400" dirty="0"/>
              <a:t> t</a:t>
            </a:r>
            <a:r>
              <a:rPr lang="ro-RO" altLang="zh-CN" sz="2400" dirty="0"/>
              <a:t>i</a:t>
            </a:r>
            <a:r>
              <a:rPr lang="en-US" altLang="zh-CN" sz="2400" dirty="0"/>
              <a:t>p </a:t>
            </a:r>
            <a:r>
              <a:rPr lang="ro-RO" altLang="zh-CN" sz="2400" dirty="0"/>
              <a:t>și stratul inversat </a:t>
            </a:r>
            <a:r>
              <a:rPr lang="en-US" altLang="zh-CN" sz="2400" i="1" dirty="0"/>
              <a:t>p</a:t>
            </a:r>
            <a:r>
              <a:rPr lang="en-US" altLang="zh-CN" sz="2400" dirty="0"/>
              <a:t> t</a:t>
            </a:r>
            <a:r>
              <a:rPr lang="ro-RO" altLang="zh-CN" sz="2400" dirty="0"/>
              <a:t>ip</a:t>
            </a:r>
            <a:r>
              <a:rPr lang="en-US" altLang="zh-CN" sz="2400" dirty="0"/>
              <a:t>.</a:t>
            </a:r>
          </a:p>
          <a:p>
            <a:pPr lvl="1" eaLnBrk="1" hangingPunct="1">
              <a:buClr>
                <a:schemeClr val="accent2"/>
              </a:buClr>
            </a:pPr>
            <a:r>
              <a:rPr lang="ro-RO" altLang="zh-CN" sz="2400" dirty="0"/>
              <a:t>Purtători mobili sunt goluri</a:t>
            </a:r>
            <a:r>
              <a:rPr lang="en-US" altLang="zh-CN" sz="2400" dirty="0"/>
              <a:t>.</a:t>
            </a:r>
          </a:p>
          <a:p>
            <a:pPr lvl="1" eaLnBrk="1" hangingPunct="1">
              <a:buClr>
                <a:schemeClr val="accent2"/>
              </a:buClr>
            </a:pPr>
            <a:r>
              <a:rPr lang="ro-RO" altLang="zh-CN" sz="2400" dirty="0"/>
              <a:t>Potențialul de prag (</a:t>
            </a:r>
            <a:r>
              <a:rPr lang="en-US" altLang="zh-CN" sz="2400" dirty="0"/>
              <a:t>Threshold voltage</a:t>
            </a:r>
            <a:r>
              <a:rPr lang="ro-RO" altLang="zh-CN" sz="2400" dirty="0"/>
              <a:t>)</a:t>
            </a:r>
            <a:r>
              <a:rPr lang="en-US" altLang="zh-CN" sz="2400" dirty="0"/>
              <a:t> </a:t>
            </a:r>
            <a:r>
              <a:rPr lang="ro-RO" altLang="zh-CN" sz="2400" dirty="0"/>
              <a:t>- </a:t>
            </a:r>
            <a:r>
              <a:rPr lang="en-US" altLang="zh-CN" sz="2400" dirty="0" err="1"/>
              <a:t>negativ</a:t>
            </a:r>
            <a:r>
              <a:rPr lang="en-US" altLang="zh-CN" sz="2400" dirty="0"/>
              <a:t>.</a:t>
            </a:r>
          </a:p>
          <a:p>
            <a:pPr lvl="1" eaLnBrk="1" hangingPunct="1">
              <a:buClr>
                <a:schemeClr val="accent2"/>
              </a:buClr>
            </a:pPr>
            <a:r>
              <a:rPr lang="ro-RO" altLang="zh-CN" sz="2400" dirty="0"/>
              <a:t>Toate tensiunile și curenții sunt opuse celor ale dispozitivului cu n canale.</a:t>
            </a:r>
          </a:p>
          <a:p>
            <a:pPr lvl="1" eaLnBrk="1" hangingPunct="1">
              <a:buClr>
                <a:schemeClr val="accent2"/>
              </a:buClr>
            </a:pPr>
            <a:endParaRPr lang="ro-RO" altLang="zh-CN" sz="2400" dirty="0"/>
          </a:p>
          <a:p>
            <a:pPr lvl="1" eaLnBrk="1" hangingPunct="1">
              <a:buClr>
                <a:schemeClr val="accent2"/>
              </a:buClr>
            </a:pPr>
            <a:r>
              <a:rPr lang="ro-RO" altLang="zh-CN" sz="2400" dirty="0"/>
              <a:t>Funcționarea fizică este similară cu cea a dispozitivului cu n canale.</a:t>
            </a:r>
            <a:endParaRPr lang="en-US" altLang="zh-CN" sz="2400" dirty="0"/>
          </a:p>
        </p:txBody>
      </p:sp>
      <p:sp>
        <p:nvSpPr>
          <p:cNvPr id="22534" name="Rectangle 5"/>
          <p:cNvSpPr>
            <a:spLocks noGrp="1" noChangeArrowheads="1"/>
          </p:cNvSpPr>
          <p:nvPr>
            <p:ph type="title"/>
          </p:nvPr>
        </p:nvSpPr>
        <p:spPr/>
        <p:txBody>
          <a:bodyPr/>
          <a:lstStyle/>
          <a:p>
            <a:pPr eaLnBrk="1" hangingPunct="1"/>
            <a:r>
              <a:rPr lang="en-US" altLang="zh-CN" sz="3800" i="1" dirty="0">
                <a:solidFill>
                  <a:srgbClr val="FF0000"/>
                </a:solidFill>
              </a:rPr>
              <a:t>p</a:t>
            </a:r>
            <a:r>
              <a:rPr lang="en-US" altLang="zh-CN" sz="3800" dirty="0">
                <a:solidFill>
                  <a:schemeClr val="bg1"/>
                </a:solidFill>
              </a:rPr>
              <a:t> channel device</a:t>
            </a:r>
            <a:endParaRPr lang="zh-CN" altLang="en-US" sz="3800" dirty="0">
              <a:solidFill>
                <a:schemeClr val="bg1"/>
              </a:solidFill>
            </a:endParaRPr>
          </a:p>
        </p:txBody>
      </p:sp>
    </p:spTree>
    <p:extLst>
      <p:ext uri="{BB962C8B-B14F-4D97-AF65-F5344CB8AC3E}">
        <p14:creationId xmlns:p14="http://schemas.microsoft.com/office/powerpoint/2010/main" val="22233847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EDD9-3F3D-8B2B-C98E-43CC4A5366E5}"/>
              </a:ext>
            </a:extLst>
          </p:cNvPr>
          <p:cNvSpPr>
            <a:spLocks noGrp="1"/>
          </p:cNvSpPr>
          <p:nvPr>
            <p:ph type="title"/>
          </p:nvPr>
        </p:nvSpPr>
        <p:spPr/>
        <p:txBody>
          <a:bodyPr/>
          <a:lstStyle/>
          <a:p>
            <a:pPr algn="ctr"/>
            <a:r>
              <a:rPr lang="en-US" dirty="0"/>
              <a:t>Dual Gate MOSFET</a:t>
            </a:r>
          </a:p>
        </p:txBody>
      </p:sp>
      <p:sp>
        <p:nvSpPr>
          <p:cNvPr id="3" name="Content Placeholder 2">
            <a:extLst>
              <a:ext uri="{FF2B5EF4-FFF2-40B4-BE49-F238E27FC236}">
                <a16:creationId xmlns:a16="http://schemas.microsoft.com/office/drawing/2014/main" id="{889217E6-F6E4-0568-C76D-B57F535AE031}"/>
              </a:ext>
            </a:extLst>
          </p:cNvPr>
          <p:cNvSpPr>
            <a:spLocks noGrp="1"/>
          </p:cNvSpPr>
          <p:nvPr>
            <p:ph idx="1"/>
          </p:nvPr>
        </p:nvSpPr>
        <p:spPr>
          <a:xfrm>
            <a:off x="288925" y="1432850"/>
            <a:ext cx="8686800" cy="4889500"/>
          </a:xfrm>
        </p:spPr>
        <p:txBody>
          <a:bodyPr/>
          <a:lstStyle/>
          <a:p>
            <a:r>
              <a:rPr lang="en-US" sz="1800" dirty="0"/>
              <a:t>MOSFET-urile cu </a:t>
            </a:r>
            <a:r>
              <a:rPr lang="en-US" sz="1800" dirty="0" err="1"/>
              <a:t>dublă</a:t>
            </a:r>
            <a:r>
              <a:rPr lang="en-US" sz="1800" dirty="0"/>
              <a:t> </a:t>
            </a:r>
            <a:r>
              <a:rPr lang="en-US" sz="1800" dirty="0" err="1"/>
              <a:t>poartă</a:t>
            </a:r>
            <a:r>
              <a:rPr lang="en-US" sz="1800" dirty="0"/>
              <a:t> </a:t>
            </a:r>
            <a:r>
              <a:rPr lang="en-US" sz="1800" dirty="0" err="1"/>
              <a:t>provin</a:t>
            </a:r>
            <a:r>
              <a:rPr lang="en-US" sz="1800" dirty="0"/>
              <a:t> din MOSFET standard. </a:t>
            </a:r>
          </a:p>
          <a:p>
            <a:r>
              <a:rPr lang="en-US" sz="1800" dirty="0"/>
              <a:t>Au </a:t>
            </a:r>
            <a:r>
              <a:rPr lang="en-US" sz="1800" dirty="0" err="1"/>
              <a:t>două</a:t>
            </a:r>
            <a:r>
              <a:rPr lang="en-US" sz="1800" dirty="0"/>
              <a:t> </a:t>
            </a:r>
            <a:r>
              <a:rPr lang="en-US" sz="1800" dirty="0" err="1"/>
              <a:t>terminale</a:t>
            </a:r>
            <a:r>
              <a:rPr lang="en-US" sz="1800" dirty="0"/>
              <a:t> de </a:t>
            </a:r>
            <a:r>
              <a:rPr lang="en-US" sz="1800" dirty="0" err="1"/>
              <a:t>poartă</a:t>
            </a:r>
            <a:r>
              <a:rPr lang="en-US" sz="1800" dirty="0"/>
              <a:t> (G), care permit un control </a:t>
            </a:r>
            <a:r>
              <a:rPr lang="en-US" sz="1800" dirty="0" err="1"/>
              <a:t>mai</a:t>
            </a:r>
            <a:r>
              <a:rPr lang="en-US" sz="1800" dirty="0"/>
              <a:t> precis al </a:t>
            </a:r>
            <a:r>
              <a:rPr lang="en-US" sz="1800" dirty="0" err="1"/>
              <a:t>curentului</a:t>
            </a:r>
            <a:r>
              <a:rPr lang="en-US" sz="1800" dirty="0"/>
              <a:t>, </a:t>
            </a:r>
            <a:r>
              <a:rPr lang="en-US" sz="1800" dirty="0" err="1"/>
              <a:t>făcând</a:t>
            </a:r>
            <a:r>
              <a:rPr lang="en-US" sz="1800" dirty="0"/>
              <a:t> MOSFET </a:t>
            </a:r>
            <a:r>
              <a:rPr lang="en-US" sz="1800" dirty="0" err="1"/>
              <a:t>potrivite</a:t>
            </a:r>
            <a:r>
              <a:rPr lang="en-US" sz="1800" dirty="0"/>
              <a:t> </a:t>
            </a:r>
            <a:r>
              <a:rPr lang="en-US" sz="1800" dirty="0" err="1"/>
              <a:t>pentru</a:t>
            </a:r>
            <a:r>
              <a:rPr lang="en-US" sz="1800" dirty="0"/>
              <a:t> </a:t>
            </a:r>
            <a:r>
              <a:rPr lang="en-US" sz="1800" dirty="0" err="1"/>
              <a:t>circuite</a:t>
            </a:r>
            <a:r>
              <a:rPr lang="en-US" sz="1800" dirty="0"/>
              <a:t> de </a:t>
            </a:r>
            <a:r>
              <a:rPr lang="en-US" sz="1800" dirty="0" err="1"/>
              <a:t>înaltă</a:t>
            </a:r>
            <a:r>
              <a:rPr lang="en-US" sz="1800" dirty="0"/>
              <a:t> </a:t>
            </a:r>
            <a:r>
              <a:rPr lang="en-US" sz="1800" dirty="0" err="1"/>
              <a:t>frecvență</a:t>
            </a:r>
            <a:r>
              <a:rPr lang="en-US" sz="1800" dirty="0"/>
              <a:t>. </a:t>
            </a:r>
          </a:p>
          <a:p>
            <a:r>
              <a:rPr lang="en-US" sz="1800" dirty="0" err="1"/>
              <a:t>Terminalul</a:t>
            </a:r>
            <a:r>
              <a:rPr lang="en-US" sz="1800" dirty="0"/>
              <a:t> de G </a:t>
            </a:r>
            <a:r>
              <a:rPr lang="en-US" sz="1800" dirty="0" err="1"/>
              <a:t>suplimentar</a:t>
            </a:r>
            <a:r>
              <a:rPr lang="en-US" sz="1800" dirty="0"/>
              <a:t> </a:t>
            </a:r>
            <a:r>
              <a:rPr lang="en-US" sz="1800" dirty="0" err="1"/>
              <a:t>ajută</a:t>
            </a:r>
            <a:r>
              <a:rPr lang="en-US" sz="1800" dirty="0"/>
              <a:t> la </a:t>
            </a:r>
            <a:r>
              <a:rPr lang="en-US" sz="1800" dirty="0" err="1"/>
              <a:t>îmbunătățirea</a:t>
            </a:r>
            <a:r>
              <a:rPr lang="en-US" sz="1800" dirty="0"/>
              <a:t> </a:t>
            </a:r>
            <a:r>
              <a:rPr lang="en-US" sz="1800" dirty="0" err="1"/>
              <a:t>controlului</a:t>
            </a:r>
            <a:r>
              <a:rPr lang="en-US" sz="1800" dirty="0"/>
              <a:t> </a:t>
            </a:r>
            <a:r>
              <a:rPr lang="en-US" sz="1800" dirty="0" err="1"/>
              <a:t>câștigului</a:t>
            </a:r>
            <a:r>
              <a:rPr lang="en-US" sz="1800" dirty="0"/>
              <a:t>, la </a:t>
            </a:r>
            <a:r>
              <a:rPr lang="en-US" sz="1800" dirty="0" err="1"/>
              <a:t>îmbunătățirea</a:t>
            </a:r>
            <a:r>
              <a:rPr lang="en-US" sz="1800" dirty="0"/>
              <a:t> </a:t>
            </a:r>
            <a:r>
              <a:rPr lang="en-US" sz="1800" dirty="0" err="1"/>
              <a:t>performanței</a:t>
            </a:r>
            <a:r>
              <a:rPr lang="en-US" sz="1800" dirty="0"/>
              <a:t> </a:t>
            </a:r>
            <a:r>
              <a:rPr lang="en-US" sz="1800" dirty="0" err="1"/>
              <a:t>semnalului</a:t>
            </a:r>
            <a:r>
              <a:rPr lang="en-US" sz="1800" dirty="0"/>
              <a:t> </a:t>
            </a:r>
            <a:r>
              <a:rPr lang="en-US" sz="1800" dirty="0" err="1"/>
              <a:t>și</a:t>
            </a:r>
            <a:r>
              <a:rPr lang="en-US" sz="1800" dirty="0"/>
              <a:t> la </a:t>
            </a:r>
            <a:r>
              <a:rPr lang="en-US" sz="1800" dirty="0" err="1"/>
              <a:t>reducerea</a:t>
            </a:r>
            <a:r>
              <a:rPr lang="en-US" sz="1800" dirty="0"/>
              <a:t> </a:t>
            </a:r>
            <a:r>
              <a:rPr lang="en-US" sz="1800" dirty="0" err="1"/>
              <a:t>distorsiunii</a:t>
            </a:r>
            <a:r>
              <a:rPr lang="en-US" sz="1800" dirty="0"/>
              <a:t>. </a:t>
            </a:r>
          </a:p>
          <a:p>
            <a:r>
              <a:rPr lang="en-US" sz="1800" dirty="0" err="1"/>
              <a:t>Aceste</a:t>
            </a:r>
            <a:r>
              <a:rPr lang="en-US" sz="1800" dirty="0"/>
              <a:t> </a:t>
            </a:r>
            <a:r>
              <a:rPr lang="en-US" sz="1800" dirty="0" err="1"/>
              <a:t>caracteristici</a:t>
            </a:r>
            <a:r>
              <a:rPr lang="en-US" sz="1800" dirty="0"/>
              <a:t> </a:t>
            </a:r>
            <a:r>
              <a:rPr lang="en-US" sz="1800" dirty="0" err="1"/>
              <a:t>îl</a:t>
            </a:r>
            <a:r>
              <a:rPr lang="en-US" sz="1800" dirty="0"/>
              <a:t> fac ideal </a:t>
            </a:r>
            <a:r>
              <a:rPr lang="en-US" sz="1800" dirty="0" err="1"/>
              <a:t>pentru</a:t>
            </a:r>
            <a:r>
              <a:rPr lang="en-US" sz="1800" dirty="0"/>
              <a:t> </a:t>
            </a:r>
            <a:r>
              <a:rPr lang="en-US" sz="1800" dirty="0" err="1"/>
              <a:t>utilizarea</a:t>
            </a:r>
            <a:r>
              <a:rPr lang="en-US" sz="1800" dirty="0"/>
              <a:t> în </a:t>
            </a:r>
            <a:r>
              <a:rPr lang="en-US" sz="1800" dirty="0" err="1"/>
              <a:t>mixere</a:t>
            </a:r>
            <a:r>
              <a:rPr lang="en-US" sz="1800" dirty="0"/>
              <a:t>, </a:t>
            </a:r>
            <a:r>
              <a:rPr lang="en-US" sz="1800" dirty="0" err="1"/>
              <a:t>amplificatoare</a:t>
            </a:r>
            <a:r>
              <a:rPr lang="en-US" sz="1800" dirty="0"/>
              <a:t> de </a:t>
            </a:r>
            <a:r>
              <a:rPr lang="en-US" sz="1800" dirty="0" err="1"/>
              <a:t>radiofrecvență</a:t>
            </a:r>
            <a:r>
              <a:rPr lang="en-US" sz="1800" dirty="0"/>
              <a:t> (RF) </a:t>
            </a:r>
            <a:r>
              <a:rPr lang="en-US" sz="1800" dirty="0" err="1"/>
              <a:t>și</a:t>
            </a:r>
            <a:r>
              <a:rPr lang="en-US" sz="1800" dirty="0"/>
              <a:t> </a:t>
            </a:r>
            <a:r>
              <a:rPr lang="en-US" sz="1800" dirty="0" err="1"/>
              <a:t>dispozitive</a:t>
            </a:r>
            <a:r>
              <a:rPr lang="en-US" sz="1800" dirty="0"/>
              <a:t> de </a:t>
            </a:r>
            <a:r>
              <a:rPr lang="en-US" sz="1800" dirty="0" err="1"/>
              <a:t>comunicații</a:t>
            </a:r>
            <a:r>
              <a:rPr lang="en-US" sz="1800" dirty="0"/>
              <a:t>.</a:t>
            </a:r>
          </a:p>
        </p:txBody>
      </p:sp>
      <p:sp>
        <p:nvSpPr>
          <p:cNvPr id="4" name="Date Placeholder 3">
            <a:extLst>
              <a:ext uri="{FF2B5EF4-FFF2-40B4-BE49-F238E27FC236}">
                <a16:creationId xmlns:a16="http://schemas.microsoft.com/office/drawing/2014/main" id="{2D73E31A-43E5-E652-F808-15D812648023}"/>
              </a:ext>
            </a:extLst>
          </p:cNvPr>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5" name="Footer Placeholder 4">
            <a:extLst>
              <a:ext uri="{FF2B5EF4-FFF2-40B4-BE49-F238E27FC236}">
                <a16:creationId xmlns:a16="http://schemas.microsoft.com/office/drawing/2014/main" id="{CCD12A25-86F5-B747-67D9-2670C20C88CC}"/>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9B14341B-3B8E-02F3-8058-F9A80B56CD55}"/>
              </a:ext>
            </a:extLst>
          </p:cNvPr>
          <p:cNvSpPr>
            <a:spLocks noGrp="1"/>
          </p:cNvSpPr>
          <p:nvPr>
            <p:ph type="sldNum" sz="quarter" idx="12"/>
          </p:nvPr>
        </p:nvSpPr>
        <p:spPr/>
        <p:txBody>
          <a:bodyPr/>
          <a:lstStyle/>
          <a:p>
            <a:pPr>
              <a:defRPr/>
            </a:pPr>
            <a:fld id="{6A376BE1-B17D-4FFF-B224-99B21EC59678}" type="slidenum">
              <a:rPr lang="zh-CN" altLang="en-US" smtClean="0"/>
              <a:pPr>
                <a:defRPr/>
              </a:pPr>
              <a:t>62</a:t>
            </a:fld>
            <a:endParaRPr lang="en-US" altLang="zh-CN"/>
          </a:p>
        </p:txBody>
      </p:sp>
      <p:pic>
        <p:nvPicPr>
          <p:cNvPr id="7" name="Picture 6">
            <a:extLst>
              <a:ext uri="{FF2B5EF4-FFF2-40B4-BE49-F238E27FC236}">
                <a16:creationId xmlns:a16="http://schemas.microsoft.com/office/drawing/2014/main" id="{8CE86D46-7DD5-2217-E6C3-3241BAF45350}"/>
              </a:ext>
            </a:extLst>
          </p:cNvPr>
          <p:cNvPicPr>
            <a:picLocks noChangeAspect="1"/>
          </p:cNvPicPr>
          <p:nvPr/>
        </p:nvPicPr>
        <p:blipFill>
          <a:blip r:embed="rId2"/>
          <a:stretch>
            <a:fillRect/>
          </a:stretch>
        </p:blipFill>
        <p:spPr>
          <a:xfrm>
            <a:off x="1771714" y="3584875"/>
            <a:ext cx="4862383" cy="2858788"/>
          </a:xfrm>
          <a:prstGeom prst="rect">
            <a:avLst/>
          </a:prstGeom>
        </p:spPr>
      </p:pic>
    </p:spTree>
    <p:extLst>
      <p:ext uri="{BB962C8B-B14F-4D97-AF65-F5344CB8AC3E}">
        <p14:creationId xmlns:p14="http://schemas.microsoft.com/office/powerpoint/2010/main" val="8844189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7242BD74-EC12-472A-9222-5B639884C0AB}" type="slidenum">
              <a:rPr lang="zh-CN" altLang="en-US" sz="1200" b="0" smtClean="0">
                <a:solidFill>
                  <a:schemeClr val="tx1"/>
                </a:solidFill>
                <a:latin typeface="Arial Black" panose="020B0A04020102020204" pitchFamily="34" charset="0"/>
              </a:rPr>
              <a:pPr>
                <a:spcBef>
                  <a:spcPct val="0"/>
                </a:spcBef>
                <a:buClrTx/>
                <a:buSzTx/>
                <a:buFontTx/>
                <a:buNone/>
              </a:pPr>
              <a:t>63</a:t>
            </a:fld>
            <a:endParaRPr lang="en-US" altLang="zh-CN" sz="1200" b="0">
              <a:solidFill>
                <a:schemeClr val="tx1"/>
              </a:solidFill>
              <a:latin typeface="Arial Black" panose="020B0A04020102020204" pitchFamily="34" charset="0"/>
            </a:endParaRPr>
          </a:p>
        </p:txBody>
      </p:sp>
      <p:pic>
        <p:nvPicPr>
          <p:cNvPr id="23557" name="Picture 4" descr="sedr42021_04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341438"/>
            <a:ext cx="7138988"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5"/>
          <p:cNvSpPr txBox="1">
            <a:spLocks noChangeArrowheads="1"/>
          </p:cNvSpPr>
          <p:nvPr/>
        </p:nvSpPr>
        <p:spPr bwMode="auto">
          <a:xfrm>
            <a:off x="611188" y="4365625"/>
            <a:ext cx="7993062"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 typeface="Wingdings" panose="05000000000000000000" pitchFamily="2" charset="2"/>
              <a:buChar char="Ø"/>
            </a:pPr>
            <a:r>
              <a:rPr lang="en-US" altLang="en-US" sz="2000" b="0" dirty="0" err="1">
                <a:solidFill>
                  <a:schemeClr val="tx1"/>
                </a:solidFill>
              </a:rPr>
              <a:t>Tranzistorul</a:t>
            </a:r>
            <a:r>
              <a:rPr lang="en-US" altLang="en-US" sz="2000" b="0" dirty="0">
                <a:solidFill>
                  <a:schemeClr val="tx1"/>
                </a:solidFill>
              </a:rPr>
              <a:t> PMOS este format în </a:t>
            </a:r>
            <a:r>
              <a:rPr lang="en-US" altLang="en-US" sz="2000" i="1" dirty="0">
                <a:solidFill>
                  <a:srgbClr val="FF0000"/>
                </a:solidFill>
              </a:rPr>
              <a:t>n</a:t>
            </a:r>
            <a:r>
              <a:rPr lang="en-US" altLang="en-US" sz="2000" b="0" dirty="0">
                <a:solidFill>
                  <a:schemeClr val="tx1"/>
                </a:solidFill>
              </a:rPr>
              <a:t> </a:t>
            </a:r>
            <a:r>
              <a:rPr lang="ro-RO" altLang="en-US" sz="2000" b="0" dirty="0">
                <a:solidFill>
                  <a:schemeClr val="tx1"/>
                </a:solidFill>
              </a:rPr>
              <a:t>mediu</a:t>
            </a:r>
            <a:r>
              <a:rPr lang="en-US" altLang="en-US" sz="2000" b="0" dirty="0">
                <a:solidFill>
                  <a:schemeClr val="tx1"/>
                </a:solidFill>
              </a:rPr>
              <a:t>.</a:t>
            </a:r>
            <a:endParaRPr lang="ro-RO" altLang="en-US" sz="2000" b="0" dirty="0">
              <a:solidFill>
                <a:schemeClr val="tx1"/>
              </a:solidFill>
            </a:endParaRPr>
          </a:p>
          <a:p>
            <a:pPr>
              <a:spcBef>
                <a:spcPct val="50000"/>
              </a:spcBef>
              <a:buClrTx/>
              <a:buSzTx/>
              <a:buFont typeface="Wingdings" panose="05000000000000000000" pitchFamily="2" charset="2"/>
              <a:buChar char="Ø"/>
            </a:pPr>
            <a:r>
              <a:rPr lang="en-US" altLang="en-US" sz="2000" b="0" dirty="0">
                <a:solidFill>
                  <a:schemeClr val="tx1"/>
                </a:solidFill>
              </a:rPr>
              <a:t>Este de </a:t>
            </a:r>
            <a:r>
              <a:rPr lang="en-US" altLang="en-US" sz="2000" b="0" dirty="0" err="1">
                <a:solidFill>
                  <a:schemeClr val="tx1"/>
                </a:solidFill>
              </a:rPr>
              <a:t>asemenea</a:t>
            </a:r>
            <a:r>
              <a:rPr lang="en-US" altLang="en-US" sz="2000" b="0" dirty="0">
                <a:solidFill>
                  <a:schemeClr val="tx1"/>
                </a:solidFill>
              </a:rPr>
              <a:t> </a:t>
            </a:r>
            <a:r>
              <a:rPr lang="en-US" altLang="en-US" sz="2000" b="0" dirty="0" err="1">
                <a:solidFill>
                  <a:schemeClr val="tx1"/>
                </a:solidFill>
              </a:rPr>
              <a:t>posibilă</a:t>
            </a:r>
            <a:r>
              <a:rPr lang="en-US" altLang="en-US" sz="2000" b="0" dirty="0">
                <a:solidFill>
                  <a:schemeClr val="tx1"/>
                </a:solidFill>
              </a:rPr>
              <a:t> un alt </a:t>
            </a:r>
            <a:r>
              <a:rPr lang="en-US" altLang="en-US" sz="2000" b="0" dirty="0" err="1">
                <a:solidFill>
                  <a:schemeClr val="tx1"/>
                </a:solidFill>
              </a:rPr>
              <a:t>aranjament</a:t>
            </a:r>
            <a:r>
              <a:rPr lang="en-US" altLang="en-US" sz="2000" b="0" dirty="0">
                <a:solidFill>
                  <a:schemeClr val="tx1"/>
                </a:solidFill>
              </a:rPr>
              <a:t> în care este </a:t>
            </a:r>
            <a:r>
              <a:rPr lang="en-US" altLang="en-US" sz="2000" b="0" dirty="0" err="1">
                <a:solidFill>
                  <a:schemeClr val="tx1"/>
                </a:solidFill>
              </a:rPr>
              <a:t>utilizat</a:t>
            </a:r>
            <a:r>
              <a:rPr lang="en-US" altLang="en-US" sz="2000" b="0" dirty="0">
                <a:solidFill>
                  <a:schemeClr val="tx1"/>
                </a:solidFill>
              </a:rPr>
              <a:t> un </a:t>
            </a:r>
            <a:r>
              <a:rPr lang="en-US" altLang="en-US" sz="2000" b="0" dirty="0" err="1">
                <a:solidFill>
                  <a:schemeClr val="tx1"/>
                </a:solidFill>
              </a:rPr>
              <a:t>corp</a:t>
            </a:r>
            <a:r>
              <a:rPr lang="en-US" altLang="en-US" sz="2000" b="0" dirty="0">
                <a:solidFill>
                  <a:schemeClr val="tx1"/>
                </a:solidFill>
              </a:rPr>
              <a:t> de tip </a:t>
            </a:r>
            <a:r>
              <a:rPr lang="en-US" altLang="en-US" sz="2000" b="0" dirty="0">
                <a:solidFill>
                  <a:srgbClr val="FF0000"/>
                </a:solidFill>
              </a:rPr>
              <a:t>n</a:t>
            </a:r>
            <a:r>
              <a:rPr lang="en-US" altLang="en-US" sz="2000" b="0" dirty="0">
                <a:solidFill>
                  <a:schemeClr val="tx1"/>
                </a:solidFill>
              </a:rPr>
              <a:t> </a:t>
            </a:r>
            <a:r>
              <a:rPr lang="en-US" altLang="en-US" sz="2000" b="0" dirty="0" err="1">
                <a:solidFill>
                  <a:schemeClr val="tx1"/>
                </a:solidFill>
              </a:rPr>
              <a:t>și</a:t>
            </a:r>
            <a:r>
              <a:rPr lang="en-US" altLang="en-US" sz="2000" b="0" dirty="0">
                <a:solidFill>
                  <a:schemeClr val="tx1"/>
                </a:solidFill>
              </a:rPr>
              <a:t> </a:t>
            </a:r>
            <a:r>
              <a:rPr lang="en-US" altLang="en-US" sz="2000" b="0" dirty="0" err="1">
                <a:solidFill>
                  <a:schemeClr val="tx1"/>
                </a:solidFill>
              </a:rPr>
              <a:t>dispozitivul</a:t>
            </a:r>
            <a:r>
              <a:rPr lang="en-US" altLang="en-US" sz="2000" b="0" dirty="0">
                <a:solidFill>
                  <a:schemeClr val="tx1"/>
                </a:solidFill>
              </a:rPr>
              <a:t> </a:t>
            </a:r>
            <a:r>
              <a:rPr lang="en-US" altLang="en-US" sz="2000" i="1" dirty="0">
                <a:solidFill>
                  <a:srgbClr val="FF0000"/>
                </a:solidFill>
              </a:rPr>
              <a:t>n</a:t>
            </a:r>
            <a:r>
              <a:rPr lang="en-US" altLang="en-US" sz="2000" b="0" dirty="0">
                <a:solidFill>
                  <a:schemeClr val="tx1"/>
                </a:solidFill>
              </a:rPr>
              <a:t> este format </a:t>
            </a:r>
            <a:r>
              <a:rPr lang="en-US" altLang="en-US" sz="2000" b="0" dirty="0" err="1">
                <a:solidFill>
                  <a:schemeClr val="tx1"/>
                </a:solidFill>
              </a:rPr>
              <a:t>într</a:t>
            </a:r>
            <a:r>
              <a:rPr lang="en-US" altLang="en-US" sz="2000" b="0" dirty="0">
                <a:solidFill>
                  <a:schemeClr val="tx1"/>
                </a:solidFill>
              </a:rPr>
              <a:t>-un </a:t>
            </a:r>
            <a:r>
              <a:rPr lang="ro-RO" altLang="en-US" sz="2000" b="0" dirty="0">
                <a:solidFill>
                  <a:schemeClr val="tx1"/>
                </a:solidFill>
              </a:rPr>
              <a:t>mediu</a:t>
            </a:r>
            <a:r>
              <a:rPr lang="en-US" altLang="en-US" sz="2000" b="0" dirty="0">
                <a:solidFill>
                  <a:schemeClr val="tx1"/>
                </a:solidFill>
              </a:rPr>
              <a:t> </a:t>
            </a:r>
            <a:r>
              <a:rPr lang="en-US" altLang="en-US" sz="2000" b="0" dirty="0">
                <a:solidFill>
                  <a:srgbClr val="FF0000"/>
                </a:solidFill>
              </a:rPr>
              <a:t>p</a:t>
            </a:r>
            <a:r>
              <a:rPr lang="en-US" altLang="en-US" sz="2000" b="0" dirty="0">
                <a:solidFill>
                  <a:schemeClr val="tx1"/>
                </a:solidFill>
              </a:rPr>
              <a:t>.</a:t>
            </a:r>
            <a:endParaRPr lang="ro-RO" altLang="en-US" sz="2000" b="0" dirty="0">
              <a:solidFill>
                <a:schemeClr val="tx1"/>
              </a:solidFill>
            </a:endParaRPr>
          </a:p>
          <a:p>
            <a:pPr>
              <a:spcBef>
                <a:spcPct val="50000"/>
              </a:spcBef>
              <a:buClrTx/>
              <a:buSzTx/>
              <a:buFont typeface="Wingdings" panose="05000000000000000000" pitchFamily="2" charset="2"/>
              <a:buChar char="Ø"/>
            </a:pPr>
            <a:r>
              <a:rPr lang="en-US" altLang="en-US" sz="2000" b="0" dirty="0">
                <a:solidFill>
                  <a:schemeClr val="tx1"/>
                </a:solidFill>
              </a:rPr>
              <a:t>CMOS este cel </a:t>
            </a:r>
            <a:r>
              <a:rPr lang="en-US" altLang="en-US" sz="2000" b="0" dirty="0" err="1">
                <a:solidFill>
                  <a:schemeClr val="tx1"/>
                </a:solidFill>
              </a:rPr>
              <a:t>mai</a:t>
            </a:r>
            <a:r>
              <a:rPr lang="en-US" altLang="en-US" sz="2000" b="0" dirty="0">
                <a:solidFill>
                  <a:schemeClr val="tx1"/>
                </a:solidFill>
              </a:rPr>
              <a:t> </a:t>
            </a:r>
            <a:r>
              <a:rPr lang="en-US" altLang="en-US" sz="2000" b="0" dirty="0" err="1">
                <a:solidFill>
                  <a:schemeClr val="tx1"/>
                </a:solidFill>
              </a:rPr>
              <a:t>utilizat</a:t>
            </a:r>
            <a:r>
              <a:rPr lang="en-US" altLang="en-US" sz="2000" b="0" dirty="0">
                <a:solidFill>
                  <a:schemeClr val="tx1"/>
                </a:solidFill>
              </a:rPr>
              <a:t> </a:t>
            </a:r>
            <a:r>
              <a:rPr lang="en-US" altLang="en-US" sz="2000" b="0" dirty="0" err="1">
                <a:solidFill>
                  <a:schemeClr val="tx1"/>
                </a:solidFill>
              </a:rPr>
              <a:t>dintre</a:t>
            </a:r>
            <a:r>
              <a:rPr lang="en-US" altLang="en-US" sz="2000" b="0" dirty="0">
                <a:solidFill>
                  <a:schemeClr val="tx1"/>
                </a:solidFill>
              </a:rPr>
              <a:t> </a:t>
            </a:r>
            <a:r>
              <a:rPr lang="en-US" altLang="en-US" sz="2000" b="0" dirty="0" err="1">
                <a:solidFill>
                  <a:schemeClr val="tx1"/>
                </a:solidFill>
              </a:rPr>
              <a:t>toate</a:t>
            </a:r>
            <a:r>
              <a:rPr lang="en-US" altLang="en-US" sz="2000" b="0" dirty="0">
                <a:solidFill>
                  <a:schemeClr val="tx1"/>
                </a:solidFill>
              </a:rPr>
              <a:t> </a:t>
            </a:r>
            <a:r>
              <a:rPr lang="en-US" altLang="en-US" sz="2000" b="0" dirty="0" err="1">
                <a:solidFill>
                  <a:schemeClr val="tx1"/>
                </a:solidFill>
              </a:rPr>
              <a:t>circuitele</a:t>
            </a:r>
            <a:r>
              <a:rPr lang="en-US" altLang="en-US" sz="2000" b="0" dirty="0">
                <a:solidFill>
                  <a:schemeClr val="tx1"/>
                </a:solidFill>
              </a:rPr>
              <a:t> </a:t>
            </a:r>
            <a:r>
              <a:rPr lang="en-US" altLang="en-US" sz="2000" b="0" dirty="0" err="1">
                <a:solidFill>
                  <a:schemeClr val="tx1"/>
                </a:solidFill>
              </a:rPr>
              <a:t>analogice</a:t>
            </a:r>
            <a:r>
              <a:rPr lang="en-US" altLang="en-US" sz="2000" b="0" dirty="0">
                <a:solidFill>
                  <a:schemeClr val="tx1"/>
                </a:solidFill>
              </a:rPr>
              <a:t> </a:t>
            </a:r>
            <a:r>
              <a:rPr lang="en-US" altLang="en-US" sz="2000" b="0" dirty="0" err="1">
                <a:solidFill>
                  <a:schemeClr val="tx1"/>
                </a:solidFill>
              </a:rPr>
              <a:t>și</a:t>
            </a:r>
            <a:r>
              <a:rPr lang="en-US" altLang="en-US" sz="2000" b="0" dirty="0">
                <a:solidFill>
                  <a:schemeClr val="tx1"/>
                </a:solidFill>
              </a:rPr>
              <a:t> </a:t>
            </a:r>
            <a:r>
              <a:rPr lang="en-US" altLang="en-US" sz="2000" b="0" dirty="0" err="1">
                <a:solidFill>
                  <a:schemeClr val="tx1"/>
                </a:solidFill>
              </a:rPr>
              <a:t>digitale</a:t>
            </a:r>
            <a:r>
              <a:rPr lang="en-US" altLang="en-US" sz="2000" b="0" dirty="0">
                <a:solidFill>
                  <a:schemeClr val="tx1"/>
                </a:solidFill>
              </a:rPr>
              <a:t> IC.</a:t>
            </a:r>
            <a:endParaRPr lang="ro-RO" altLang="en-US" sz="2000" b="0" dirty="0">
              <a:solidFill>
                <a:schemeClr val="tx1"/>
              </a:solidFill>
            </a:endParaRPr>
          </a:p>
          <a:p>
            <a:pPr>
              <a:spcBef>
                <a:spcPct val="50000"/>
              </a:spcBef>
              <a:buClrTx/>
              <a:buSzTx/>
              <a:buFont typeface="Wingdings" panose="05000000000000000000" pitchFamily="2" charset="2"/>
              <a:buChar char="Ø"/>
            </a:pPr>
            <a:endParaRPr lang="en-US" altLang="en-US" sz="2000" b="0" dirty="0">
              <a:solidFill>
                <a:schemeClr val="tx1"/>
              </a:solidFill>
            </a:endParaRPr>
          </a:p>
        </p:txBody>
      </p:sp>
      <p:sp>
        <p:nvSpPr>
          <p:cNvPr id="23559" name="Rectangle 6"/>
          <p:cNvSpPr>
            <a:spLocks noGrp="1" noChangeArrowheads="1"/>
          </p:cNvSpPr>
          <p:nvPr>
            <p:ph type="title"/>
          </p:nvPr>
        </p:nvSpPr>
        <p:spPr/>
        <p:txBody>
          <a:bodyPr/>
          <a:lstStyle/>
          <a:p>
            <a:pPr eaLnBrk="1" hangingPunct="1"/>
            <a:r>
              <a:rPr lang="en-US" altLang="zh-CN" sz="3800" dirty="0">
                <a:solidFill>
                  <a:schemeClr val="bg1"/>
                </a:solidFill>
              </a:rPr>
              <a:t>Complementary MOS </a:t>
            </a:r>
            <a:r>
              <a:rPr lang="ro-RO" altLang="zh-CN" sz="3800" dirty="0">
                <a:solidFill>
                  <a:schemeClr val="bg1"/>
                </a:solidFill>
              </a:rPr>
              <a:t>sau</a:t>
            </a:r>
            <a:r>
              <a:rPr lang="en-US" altLang="zh-CN" sz="3800" dirty="0">
                <a:solidFill>
                  <a:schemeClr val="bg1"/>
                </a:solidFill>
              </a:rPr>
              <a:t> CMOS</a:t>
            </a:r>
            <a:endParaRPr lang="zh-CN" altLang="en-US" sz="3800" dirty="0">
              <a:solidFill>
                <a:schemeClr val="bg1"/>
              </a:solidFill>
            </a:endParaRPr>
          </a:p>
        </p:txBody>
      </p:sp>
    </p:spTree>
    <p:extLst>
      <p:ext uri="{BB962C8B-B14F-4D97-AF65-F5344CB8AC3E}">
        <p14:creationId xmlns:p14="http://schemas.microsoft.com/office/powerpoint/2010/main" val="13352744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4BB0C49-F2B6-1C21-8554-FF7DC8668C06}"/>
              </a:ext>
            </a:extLst>
          </p:cNvPr>
          <p:cNvSpPr>
            <a:spLocks noGrp="1"/>
          </p:cNvSpPr>
          <p:nvPr>
            <p:ph type="title"/>
          </p:nvPr>
        </p:nvSpPr>
        <p:spPr>
          <a:xfrm>
            <a:off x="628650" y="1131094"/>
            <a:ext cx="7886700" cy="559874"/>
          </a:xfrm>
        </p:spPr>
        <p:txBody>
          <a:bodyPr/>
          <a:lstStyle/>
          <a:p>
            <a:pPr algn="ctr"/>
            <a:r>
              <a:rPr lang="ro-RO" dirty="0"/>
              <a:t>Introducere</a:t>
            </a:r>
            <a:endParaRPr lang="en-US" dirty="0"/>
          </a:p>
        </p:txBody>
      </p:sp>
      <p:sp>
        <p:nvSpPr>
          <p:cNvPr id="3" name="Substituent conținut 2">
            <a:extLst>
              <a:ext uri="{FF2B5EF4-FFF2-40B4-BE49-F238E27FC236}">
                <a16:creationId xmlns:a16="http://schemas.microsoft.com/office/drawing/2014/main" id="{42CA87F4-425A-97E2-1554-DE2A2089EB9E}"/>
              </a:ext>
            </a:extLst>
          </p:cNvPr>
          <p:cNvSpPr>
            <a:spLocks noGrp="1"/>
          </p:cNvSpPr>
          <p:nvPr>
            <p:ph idx="1"/>
          </p:nvPr>
        </p:nvSpPr>
        <p:spPr>
          <a:xfrm>
            <a:off x="628650" y="1836965"/>
            <a:ext cx="7886700" cy="4030823"/>
          </a:xfrm>
        </p:spPr>
        <p:txBody>
          <a:bodyPr>
            <a:normAutofit fontScale="70000" lnSpcReduction="20000"/>
          </a:bodyPr>
          <a:lstStyle/>
          <a:p>
            <a:pPr algn="just"/>
            <a:r>
              <a:rPr lang="en-US" dirty="0" err="1"/>
              <a:t>În</a:t>
            </a:r>
            <a:r>
              <a:rPr lang="en-US" dirty="0"/>
              <a:t> MESFET, JFET..</a:t>
            </a:r>
            <a:r>
              <a:rPr lang="ro-RO" dirty="0"/>
              <a:t>. </a:t>
            </a:r>
            <a:r>
              <a:rPr lang="en-US" dirty="0" err="1"/>
              <a:t>poarta</a:t>
            </a:r>
            <a:r>
              <a:rPr lang="en-US" dirty="0"/>
              <a:t> </a:t>
            </a:r>
            <a:r>
              <a:rPr lang="en-US" dirty="0" err="1"/>
              <a:t>este</a:t>
            </a:r>
            <a:r>
              <a:rPr lang="en-US" dirty="0"/>
              <a:t> </a:t>
            </a:r>
            <a:r>
              <a:rPr lang="en-US" dirty="0" err="1"/>
              <a:t>izolată</a:t>
            </a:r>
            <a:r>
              <a:rPr lang="en-US" dirty="0"/>
              <a:t> de canal </a:t>
            </a:r>
            <a:r>
              <a:rPr lang="en-US" dirty="0" err="1"/>
              <a:t>printr</a:t>
            </a:r>
            <a:r>
              <a:rPr lang="en-US" dirty="0"/>
              <a:t>-o </a:t>
            </a:r>
            <a:r>
              <a:rPr lang="en-US" dirty="0" err="1"/>
              <a:t>barieră</a:t>
            </a:r>
            <a:r>
              <a:rPr lang="en-US" dirty="0"/>
              <a:t> </a:t>
            </a:r>
            <a:r>
              <a:rPr lang="en-US" dirty="0" err="1"/>
              <a:t>creată</a:t>
            </a:r>
            <a:r>
              <a:rPr lang="en-US" dirty="0"/>
              <a:t> fie de o </a:t>
            </a:r>
            <a:r>
              <a:rPr lang="en-US" dirty="0" err="1"/>
              <a:t>barieră</a:t>
            </a:r>
            <a:r>
              <a:rPr lang="en-US" dirty="0"/>
              <a:t> Schottky, fie  de </a:t>
            </a:r>
            <a:r>
              <a:rPr lang="ro-RO" dirty="0"/>
              <a:t>o </a:t>
            </a:r>
            <a:r>
              <a:rPr lang="en-US" dirty="0" err="1"/>
              <a:t>joncțiune</a:t>
            </a:r>
            <a:r>
              <a:rPr lang="en-US" dirty="0"/>
              <a:t> </a:t>
            </a:r>
            <a:r>
              <a:rPr lang="en-US" i="1" dirty="0">
                <a:solidFill>
                  <a:srgbClr val="FF0000"/>
                </a:solidFill>
              </a:rPr>
              <a:t>p</a:t>
            </a:r>
            <a:r>
              <a:rPr lang="ro-RO" i="1" dirty="0">
                <a:solidFill>
                  <a:srgbClr val="FF0000"/>
                </a:solidFill>
              </a:rPr>
              <a:t>-</a:t>
            </a:r>
            <a:r>
              <a:rPr lang="en-US" i="1" dirty="0">
                <a:solidFill>
                  <a:srgbClr val="FF0000"/>
                </a:solidFill>
              </a:rPr>
              <a:t>n</a:t>
            </a:r>
            <a:r>
              <a:rPr lang="en-US" dirty="0"/>
              <a:t>. </a:t>
            </a:r>
            <a:r>
              <a:rPr lang="ro-RO" dirty="0"/>
              <a:t>Sarcina electrică </a:t>
            </a:r>
            <a:r>
              <a:rPr lang="en-US" dirty="0" err="1"/>
              <a:t>în</a:t>
            </a:r>
            <a:r>
              <a:rPr lang="en-US" dirty="0"/>
              <a:t> canal </a:t>
            </a:r>
            <a:r>
              <a:rPr lang="en-US" dirty="0" err="1"/>
              <a:t>este</a:t>
            </a:r>
            <a:r>
              <a:rPr lang="en-US" dirty="0"/>
              <a:t> </a:t>
            </a:r>
            <a:r>
              <a:rPr lang="en-US" dirty="0" err="1"/>
              <a:t>asigurată</a:t>
            </a:r>
            <a:r>
              <a:rPr lang="en-US" dirty="0"/>
              <a:t> de </a:t>
            </a:r>
            <a:r>
              <a:rPr lang="en-US" dirty="0" err="1"/>
              <a:t>dopanții</a:t>
            </a:r>
            <a:r>
              <a:rPr lang="en-US" dirty="0"/>
              <a:t> din canal, care </a:t>
            </a:r>
            <a:r>
              <a:rPr lang="ro-RO" dirty="0"/>
              <a:t>livrează sarcină electrică</a:t>
            </a:r>
            <a:r>
              <a:rPr lang="en-US" dirty="0"/>
              <a:t>, DAR </a:t>
            </a:r>
            <a:r>
              <a:rPr lang="en-US" dirty="0" err="1"/>
              <a:t>provoacă</a:t>
            </a:r>
            <a:r>
              <a:rPr lang="en-US" dirty="0"/>
              <a:t> </a:t>
            </a:r>
            <a:r>
              <a:rPr lang="en-US" dirty="0" err="1"/>
              <a:t>și</a:t>
            </a:r>
            <a:r>
              <a:rPr lang="en-US" dirty="0"/>
              <a:t> </a:t>
            </a:r>
            <a:r>
              <a:rPr lang="en-US" i="1" dirty="0" err="1">
                <a:solidFill>
                  <a:srgbClr val="FF0000"/>
                </a:solidFill>
              </a:rPr>
              <a:t>împrăștiere</a:t>
            </a:r>
            <a:r>
              <a:rPr lang="ro-RO" i="1" dirty="0">
                <a:solidFill>
                  <a:srgbClr val="FF0000"/>
                </a:solidFill>
              </a:rPr>
              <a:t>a lor</a:t>
            </a:r>
            <a:r>
              <a:rPr lang="en-US" i="1" dirty="0">
                <a:solidFill>
                  <a:srgbClr val="FF0000"/>
                </a:solidFill>
              </a:rPr>
              <a:t> </a:t>
            </a:r>
            <a:r>
              <a:rPr lang="en-US" dirty="0" err="1"/>
              <a:t>reduc</a:t>
            </a:r>
            <a:r>
              <a:rPr lang="ro-RO" dirty="0" err="1"/>
              <a:t>ând</a:t>
            </a:r>
            <a:r>
              <a:rPr lang="en-US" dirty="0"/>
              <a:t> </a:t>
            </a:r>
            <a:r>
              <a:rPr lang="en-US" dirty="0" err="1"/>
              <a:t>mobilitatea</a:t>
            </a:r>
            <a:r>
              <a:rPr lang="en-US" dirty="0"/>
              <a:t>. </a:t>
            </a:r>
            <a:endParaRPr lang="ro-RO" dirty="0"/>
          </a:p>
          <a:p>
            <a:pPr algn="just"/>
            <a:r>
              <a:rPr lang="ro-RO" dirty="0"/>
              <a:t>Putem să avem sarcini în</a:t>
            </a:r>
            <a:r>
              <a:rPr lang="en-US" dirty="0"/>
              <a:t> canal, </a:t>
            </a:r>
            <a:r>
              <a:rPr lang="en-US" dirty="0" err="1"/>
              <a:t>dar</a:t>
            </a:r>
            <a:r>
              <a:rPr lang="en-US" dirty="0"/>
              <a:t> </a:t>
            </a:r>
            <a:r>
              <a:rPr lang="ro-RO" dirty="0"/>
              <a:t>să </a:t>
            </a:r>
            <a:r>
              <a:rPr lang="en-US" dirty="0" err="1"/>
              <a:t>evităm</a:t>
            </a:r>
            <a:r>
              <a:rPr lang="en-US" dirty="0"/>
              <a:t> </a:t>
            </a:r>
            <a:r>
              <a:rPr lang="en-US" dirty="0" err="1"/>
              <a:t>împrăștierea</a:t>
            </a:r>
            <a:r>
              <a:rPr lang="en-US" dirty="0"/>
              <a:t> </a:t>
            </a:r>
            <a:r>
              <a:rPr lang="en-US" dirty="0" err="1"/>
              <a:t>dopanților</a:t>
            </a:r>
            <a:r>
              <a:rPr lang="en-US" dirty="0"/>
              <a:t>?</a:t>
            </a:r>
          </a:p>
          <a:p>
            <a:pPr algn="just"/>
            <a:r>
              <a:rPr lang="en-US" dirty="0" err="1"/>
              <a:t>Acest</a:t>
            </a:r>
            <a:r>
              <a:rPr lang="en-US" dirty="0"/>
              <a:t> </a:t>
            </a:r>
            <a:r>
              <a:rPr lang="en-US" dirty="0" err="1"/>
              <a:t>lucru</a:t>
            </a:r>
            <a:r>
              <a:rPr lang="en-US" dirty="0"/>
              <a:t> </a:t>
            </a:r>
            <a:r>
              <a:rPr lang="en-US" dirty="0" err="1"/>
              <a:t>este</a:t>
            </a:r>
            <a:r>
              <a:rPr lang="en-US" dirty="0"/>
              <a:t> </a:t>
            </a:r>
            <a:r>
              <a:rPr lang="en-US" dirty="0" err="1"/>
              <a:t>posibil</a:t>
            </a:r>
            <a:r>
              <a:rPr lang="en-US" dirty="0"/>
              <a:t> </a:t>
            </a:r>
            <a:r>
              <a:rPr lang="en-US" dirty="0" err="1"/>
              <a:t>în</a:t>
            </a:r>
            <a:r>
              <a:rPr lang="en-US" dirty="0"/>
              <a:t> MOSFET</a:t>
            </a:r>
            <a:r>
              <a:rPr lang="ro-RO" dirty="0"/>
              <a:t> cu</a:t>
            </a:r>
            <a:r>
              <a:rPr lang="en-US" dirty="0"/>
              <a:t> Si </a:t>
            </a:r>
            <a:r>
              <a:rPr lang="en-US" dirty="0" err="1"/>
              <a:t>unde</a:t>
            </a:r>
            <a:r>
              <a:rPr lang="ro-RO" dirty="0"/>
              <a:t> </a:t>
            </a:r>
            <a:r>
              <a:rPr lang="en-US" dirty="0"/>
              <a:t>sarcina </a:t>
            </a:r>
            <a:r>
              <a:rPr lang="en-US" dirty="0" err="1"/>
              <a:t>poate</a:t>
            </a:r>
            <a:r>
              <a:rPr lang="en-US" dirty="0"/>
              <a:t> fi </a:t>
            </a:r>
            <a:r>
              <a:rPr lang="en-US" dirty="0" err="1"/>
              <a:t>indusă</a:t>
            </a:r>
            <a:r>
              <a:rPr lang="en-US" dirty="0"/>
              <a:t> </a:t>
            </a:r>
            <a:r>
              <a:rPr lang="en-US" dirty="0" err="1"/>
              <a:t>prin</a:t>
            </a:r>
            <a:r>
              <a:rPr lang="en-US" dirty="0"/>
              <a:t> </a:t>
            </a:r>
            <a:r>
              <a:rPr lang="en-US" dirty="0" err="1"/>
              <a:t>inversare</a:t>
            </a:r>
            <a:r>
              <a:rPr lang="en-US" dirty="0"/>
              <a:t>, </a:t>
            </a:r>
            <a:r>
              <a:rPr lang="en-US" dirty="0" err="1"/>
              <a:t>dar</a:t>
            </a:r>
            <a:r>
              <a:rPr lang="en-US" dirty="0"/>
              <a:t> </a:t>
            </a:r>
            <a:r>
              <a:rPr lang="en-US" dirty="0" err="1"/>
              <a:t>aceasta</a:t>
            </a:r>
            <a:r>
              <a:rPr lang="en-US" dirty="0"/>
              <a:t> n</a:t>
            </a:r>
            <a:r>
              <a:rPr lang="ro-RO" dirty="0"/>
              <a:t>u</a:t>
            </a:r>
            <a:r>
              <a:rPr lang="en-US" dirty="0"/>
              <a:t> exclude </a:t>
            </a:r>
            <a:r>
              <a:rPr lang="en-US" dirty="0" err="1"/>
              <a:t>împrăștierea</a:t>
            </a:r>
            <a:r>
              <a:rPr lang="en-US" dirty="0"/>
              <a:t> </a:t>
            </a:r>
            <a:r>
              <a:rPr lang="en-US" dirty="0" err="1"/>
              <a:t>sarcinilor</a:t>
            </a:r>
            <a:r>
              <a:rPr lang="en-US" dirty="0"/>
              <a:t> </a:t>
            </a:r>
            <a:r>
              <a:rPr lang="ro-RO" dirty="0"/>
              <a:t>la suprafață poate reduce mobilitate la jumătate</a:t>
            </a:r>
            <a:r>
              <a:rPr lang="en-US" dirty="0"/>
              <a:t>. </a:t>
            </a:r>
          </a:p>
          <a:p>
            <a:pPr algn="just"/>
            <a:r>
              <a:rPr lang="en-US" dirty="0"/>
              <a:t>Ideal </a:t>
            </a:r>
            <a:r>
              <a:rPr lang="en-US" dirty="0" err="1"/>
              <a:t>ar</a:t>
            </a:r>
            <a:r>
              <a:rPr lang="en-US" dirty="0"/>
              <a:t> fi </a:t>
            </a:r>
            <a:r>
              <a:rPr lang="en-US" dirty="0" err="1"/>
              <a:t>să</a:t>
            </a:r>
            <a:r>
              <a:rPr lang="en-US" dirty="0"/>
              <a:t> </a:t>
            </a:r>
            <a:r>
              <a:rPr lang="en-US" dirty="0" err="1"/>
              <a:t>existe</a:t>
            </a:r>
            <a:r>
              <a:rPr lang="en-US" dirty="0"/>
              <a:t> o </a:t>
            </a:r>
            <a:r>
              <a:rPr lang="en-US" dirty="0" err="1"/>
              <a:t>heterostructură</a:t>
            </a:r>
            <a:r>
              <a:rPr lang="en-US" dirty="0"/>
              <a:t> </a:t>
            </a:r>
            <a:r>
              <a:rPr lang="en-US" dirty="0" err="1"/>
              <a:t>crescută</a:t>
            </a:r>
            <a:r>
              <a:rPr lang="en-US" dirty="0"/>
              <a:t> epitaxial </a:t>
            </a:r>
            <a:r>
              <a:rPr lang="en-US" dirty="0" err="1"/>
              <a:t>unde</a:t>
            </a:r>
            <a:r>
              <a:rPr lang="en-US" dirty="0"/>
              <a:t> </a:t>
            </a:r>
            <a:r>
              <a:rPr lang="ro-RO" dirty="0"/>
              <a:t>inversiunea benzii ar avea loc</a:t>
            </a:r>
            <a:r>
              <a:rPr lang="en-US" dirty="0"/>
              <a:t>. </a:t>
            </a:r>
            <a:endParaRPr lang="ro-RO" dirty="0"/>
          </a:p>
        </p:txBody>
      </p:sp>
    </p:spTree>
    <p:extLst>
      <p:ext uri="{BB962C8B-B14F-4D97-AF65-F5344CB8AC3E}">
        <p14:creationId xmlns:p14="http://schemas.microsoft.com/office/powerpoint/2010/main" val="15294320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0C52A-E800-D3F2-B96A-86AEFE1EE853}"/>
              </a:ext>
            </a:extLst>
          </p:cNvPr>
          <p:cNvSpPr>
            <a:spLocks noGrp="1"/>
          </p:cNvSpPr>
          <p:nvPr>
            <p:ph type="title"/>
          </p:nvPr>
        </p:nvSpPr>
        <p:spPr>
          <a:xfrm>
            <a:off x="628650" y="1131094"/>
            <a:ext cx="7886700" cy="479192"/>
          </a:xfrm>
        </p:spPr>
        <p:txBody>
          <a:bodyPr>
            <a:normAutofit fontScale="90000"/>
          </a:bodyPr>
          <a:lstStyle/>
          <a:p>
            <a:pPr algn="ctr"/>
            <a:r>
              <a:rPr lang="ro-RO" dirty="0"/>
              <a:t>Structura HEMT</a:t>
            </a:r>
            <a:endParaRPr lang="en-US" dirty="0"/>
          </a:p>
        </p:txBody>
      </p:sp>
      <p:sp>
        <p:nvSpPr>
          <p:cNvPr id="3" name="Content Placeholder 2">
            <a:extLst>
              <a:ext uri="{FF2B5EF4-FFF2-40B4-BE49-F238E27FC236}">
                <a16:creationId xmlns:a16="http://schemas.microsoft.com/office/drawing/2014/main" id="{62EF19C6-3AEE-5175-4B84-E6F313E3964A}"/>
              </a:ext>
            </a:extLst>
          </p:cNvPr>
          <p:cNvSpPr>
            <a:spLocks noGrp="1"/>
          </p:cNvSpPr>
          <p:nvPr>
            <p:ph idx="1"/>
          </p:nvPr>
        </p:nvSpPr>
        <p:spPr>
          <a:xfrm>
            <a:off x="224624" y="1131094"/>
            <a:ext cx="8661119" cy="4074575"/>
          </a:xfrm>
        </p:spPr>
        <p:txBody>
          <a:bodyPr>
            <a:normAutofit lnSpcReduction="10000"/>
          </a:bodyPr>
          <a:lstStyle/>
          <a:p>
            <a:pPr marL="0" indent="0" algn="just">
              <a:lnSpc>
                <a:spcPct val="150000"/>
              </a:lnSpc>
              <a:buNone/>
            </a:pPr>
            <a:r>
              <a:rPr lang="en-US" sz="1800" dirty="0" err="1">
                <a:solidFill>
                  <a:srgbClr val="002060"/>
                </a:solidFill>
                <a:latin typeface="Times New Roman" panose="02020603050405020304" pitchFamily="18" charset="0"/>
                <a:cs typeface="Times New Roman" panose="02020603050405020304" pitchFamily="18" charset="0"/>
              </a:rPr>
              <a:t>Tranzistorul</a:t>
            </a:r>
            <a:r>
              <a:rPr lang="en-US" sz="1800" dirty="0">
                <a:solidFill>
                  <a:srgbClr val="002060"/>
                </a:solidFill>
                <a:latin typeface="Times New Roman" panose="02020603050405020304" pitchFamily="18" charset="0"/>
                <a:cs typeface="Times New Roman" panose="02020603050405020304" pitchFamily="18" charset="0"/>
              </a:rPr>
              <a:t> de </a:t>
            </a:r>
            <a:r>
              <a:rPr lang="en-US" sz="1800" dirty="0" err="1">
                <a:solidFill>
                  <a:srgbClr val="002060"/>
                </a:solidFill>
                <a:latin typeface="Times New Roman" panose="02020603050405020304" pitchFamily="18" charset="0"/>
                <a:cs typeface="Times New Roman" panose="02020603050405020304" pitchFamily="18" charset="0"/>
              </a:rPr>
              <a:t>înaltă</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mobilitate</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electronică</a:t>
            </a:r>
            <a:r>
              <a:rPr lang="en-US" sz="1800" dirty="0">
                <a:solidFill>
                  <a:srgbClr val="002060"/>
                </a:solidFill>
                <a:latin typeface="Times New Roman" panose="02020603050405020304" pitchFamily="18" charset="0"/>
                <a:cs typeface="Times New Roman" panose="02020603050405020304" pitchFamily="18" charset="0"/>
              </a:rPr>
              <a:t> (HEMT) </a:t>
            </a:r>
            <a:r>
              <a:rPr lang="en-US" sz="1800" dirty="0" err="1">
                <a:solidFill>
                  <a:srgbClr val="002060"/>
                </a:solidFill>
                <a:latin typeface="Times New Roman" panose="02020603050405020304" pitchFamily="18" charset="0"/>
                <a:cs typeface="Times New Roman" panose="02020603050405020304" pitchFamily="18" charset="0"/>
              </a:rPr>
              <a:t>este</a:t>
            </a:r>
            <a:r>
              <a:rPr lang="en-US" sz="1800" dirty="0">
                <a:solidFill>
                  <a:srgbClr val="002060"/>
                </a:solidFill>
                <a:latin typeface="Times New Roman" panose="02020603050405020304" pitchFamily="18" charset="0"/>
                <a:cs typeface="Times New Roman" panose="02020603050405020304" pitchFamily="18" charset="0"/>
              </a:rPr>
              <a:t> un FET cu </a:t>
            </a:r>
            <a:r>
              <a:rPr lang="en-US" sz="1800" dirty="0" err="1">
                <a:solidFill>
                  <a:srgbClr val="002060"/>
                </a:solidFill>
                <a:latin typeface="Times New Roman" panose="02020603050405020304" pitchFamily="18" charset="0"/>
                <a:cs typeface="Times New Roman" panose="02020603050405020304" pitchFamily="18" charset="0"/>
              </a:rPr>
              <a:t>heterostructură</a:t>
            </a:r>
            <a:r>
              <a:rPr lang="ro-RO" sz="1800" dirty="0">
                <a:solidFill>
                  <a:srgbClr val="002060"/>
                </a:solidFill>
                <a:latin typeface="Times New Roman" panose="02020603050405020304" pitchFamily="18" charset="0"/>
                <a:cs typeface="Times New Roman" panose="02020603050405020304" pitchFamily="18" charset="0"/>
              </a:rPr>
              <a:t> (</a:t>
            </a:r>
            <a:r>
              <a:rPr lang="ro-RO" sz="1800" dirty="0" err="1">
                <a:solidFill>
                  <a:srgbClr val="002060"/>
                </a:solidFill>
                <a:latin typeface="Times New Roman" panose="02020603050405020304" pitchFamily="18" charset="0"/>
                <a:cs typeface="Times New Roman" panose="02020603050405020304" pitchFamily="18" charset="0"/>
              </a:rPr>
              <a:t>Takashi</a:t>
            </a:r>
            <a:r>
              <a:rPr lang="ro-RO" sz="1800" dirty="0">
                <a:solidFill>
                  <a:srgbClr val="002060"/>
                </a:solidFill>
                <a:latin typeface="Times New Roman" panose="02020603050405020304" pitchFamily="18" charset="0"/>
                <a:cs typeface="Times New Roman" panose="02020603050405020304" pitchFamily="18" charset="0"/>
              </a:rPr>
              <a:t> </a:t>
            </a:r>
            <a:r>
              <a:rPr lang="ro-RO" sz="1800" dirty="0" err="1">
                <a:solidFill>
                  <a:srgbClr val="002060"/>
                </a:solidFill>
                <a:latin typeface="Times New Roman" panose="02020603050405020304" pitchFamily="18" charset="0"/>
                <a:cs typeface="Times New Roman" panose="02020603050405020304" pitchFamily="18" charset="0"/>
              </a:rPr>
              <a:t>Mimura</a:t>
            </a:r>
            <a:r>
              <a:rPr lang="ro-RO" sz="1800" dirty="0">
                <a:solidFill>
                  <a:srgbClr val="002060"/>
                </a:solidFill>
                <a:latin typeface="Times New Roman" panose="02020603050405020304" pitchFamily="18" charset="0"/>
                <a:cs typeface="Times New Roman" panose="02020603050405020304" pitchFamily="18" charset="0"/>
              </a:rPr>
              <a:t>)</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Principiul</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său</a:t>
            </a:r>
            <a:r>
              <a:rPr lang="en-US" sz="1800" dirty="0">
                <a:solidFill>
                  <a:srgbClr val="002060"/>
                </a:solidFill>
                <a:latin typeface="Times New Roman" panose="02020603050405020304" pitchFamily="18" charset="0"/>
                <a:cs typeface="Times New Roman" panose="02020603050405020304" pitchFamily="18" charset="0"/>
              </a:rPr>
              <a:t> se </a:t>
            </a:r>
            <a:r>
              <a:rPr lang="en-US" sz="1800" dirty="0" err="1">
                <a:solidFill>
                  <a:srgbClr val="002060"/>
                </a:solidFill>
                <a:latin typeface="Times New Roman" panose="02020603050405020304" pitchFamily="18" charset="0"/>
                <a:cs typeface="Times New Roman" panose="02020603050405020304" pitchFamily="18" charset="0"/>
              </a:rPr>
              <a:t>bazează</a:t>
            </a:r>
            <a:r>
              <a:rPr lang="en-US" sz="1800" dirty="0">
                <a:solidFill>
                  <a:srgbClr val="002060"/>
                </a:solidFill>
                <a:latin typeface="Times New Roman" panose="02020603050405020304" pitchFamily="18" charset="0"/>
                <a:cs typeface="Times New Roman" panose="02020603050405020304" pitchFamily="18" charset="0"/>
              </a:rPr>
              <a:t> pe o </a:t>
            </a:r>
            <a:r>
              <a:rPr lang="en-US" sz="1800" dirty="0" err="1">
                <a:solidFill>
                  <a:srgbClr val="002060"/>
                </a:solidFill>
                <a:latin typeface="Times New Roman" panose="02020603050405020304" pitchFamily="18" charset="0"/>
                <a:cs typeface="Times New Roman" panose="02020603050405020304" pitchFamily="18" charset="0"/>
              </a:rPr>
              <a:t>heterojoncțiune</a:t>
            </a:r>
            <a:r>
              <a:rPr lang="en-US" sz="1800" dirty="0">
                <a:solidFill>
                  <a:srgbClr val="002060"/>
                </a:solidFill>
                <a:latin typeface="Times New Roman" panose="02020603050405020304" pitchFamily="18" charset="0"/>
                <a:cs typeface="Times New Roman" panose="02020603050405020304" pitchFamily="18" charset="0"/>
              </a:rPr>
              <a:t> care </a:t>
            </a:r>
            <a:r>
              <a:rPr lang="en-US" sz="1800" dirty="0" err="1">
                <a:solidFill>
                  <a:srgbClr val="002060"/>
                </a:solidFill>
                <a:latin typeface="Times New Roman" panose="02020603050405020304" pitchFamily="18" charset="0"/>
                <a:cs typeface="Times New Roman" panose="02020603050405020304" pitchFamily="18" charset="0"/>
              </a:rPr>
              <a:t>constă</a:t>
            </a:r>
            <a:r>
              <a:rPr lang="en-US" sz="1800" dirty="0">
                <a:solidFill>
                  <a:srgbClr val="002060"/>
                </a:solidFill>
                <a:latin typeface="Times New Roman" panose="02020603050405020304" pitchFamily="18" charset="0"/>
                <a:cs typeface="Times New Roman" panose="02020603050405020304" pitchFamily="18" charset="0"/>
              </a:rPr>
              <a:t> din cel </a:t>
            </a:r>
            <a:r>
              <a:rPr lang="en-US" sz="1800" dirty="0" err="1">
                <a:solidFill>
                  <a:srgbClr val="002060"/>
                </a:solidFill>
                <a:latin typeface="Times New Roman" panose="02020603050405020304" pitchFamily="18" charset="0"/>
                <a:cs typeface="Times New Roman" panose="02020603050405020304" pitchFamily="18" charset="0"/>
              </a:rPr>
              <a:t>puțin</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două</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materiale</a:t>
            </a:r>
            <a:r>
              <a:rPr lang="en-US" sz="1800" dirty="0">
                <a:solidFill>
                  <a:srgbClr val="002060"/>
                </a:solidFill>
                <a:latin typeface="Times New Roman" panose="02020603050405020304" pitchFamily="18" charset="0"/>
                <a:cs typeface="Times New Roman" panose="02020603050405020304" pitchFamily="18" charset="0"/>
              </a:rPr>
              <a:t> </a:t>
            </a:r>
            <a:r>
              <a:rPr lang="ro-RO" sz="1800" dirty="0">
                <a:solidFill>
                  <a:srgbClr val="002060"/>
                </a:solidFill>
                <a:latin typeface="Times New Roman" panose="02020603050405020304" pitchFamily="18" charset="0"/>
                <a:cs typeface="Times New Roman" panose="02020603050405020304" pitchFamily="18" charset="0"/>
              </a:rPr>
              <a:t>SC</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diferite</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aduse</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în</a:t>
            </a:r>
            <a:r>
              <a:rPr lang="en-US" sz="1800" dirty="0">
                <a:solidFill>
                  <a:srgbClr val="002060"/>
                </a:solidFill>
                <a:latin typeface="Times New Roman" panose="02020603050405020304" pitchFamily="18" charset="0"/>
                <a:cs typeface="Times New Roman" panose="02020603050405020304" pitchFamily="18" charset="0"/>
              </a:rPr>
              <a:t> contact. Din </a:t>
            </a:r>
            <a:r>
              <a:rPr lang="en-US" sz="1800" dirty="0" err="1">
                <a:solidFill>
                  <a:srgbClr val="002060"/>
                </a:solidFill>
                <a:latin typeface="Times New Roman" panose="02020603050405020304" pitchFamily="18" charset="0"/>
                <a:cs typeface="Times New Roman" panose="02020603050405020304" pitchFamily="18" charset="0"/>
              </a:rPr>
              <a:t>cauza</a:t>
            </a:r>
            <a:r>
              <a:rPr lang="en-US" sz="1800" dirty="0">
                <a:solidFill>
                  <a:srgbClr val="002060"/>
                </a:solidFill>
                <a:latin typeface="Times New Roman" panose="02020603050405020304" pitchFamily="18" charset="0"/>
                <a:cs typeface="Times New Roman" panose="02020603050405020304" pitchFamily="18" charset="0"/>
              </a:rPr>
              <a:t> </a:t>
            </a:r>
            <a:r>
              <a:rPr lang="ro-RO" sz="1800" dirty="0">
                <a:solidFill>
                  <a:srgbClr val="002060"/>
                </a:solidFill>
                <a:latin typeface="Times New Roman" panose="02020603050405020304" pitchFamily="18" charset="0"/>
                <a:cs typeface="Times New Roman" panose="02020603050405020304" pitchFamily="18" charset="0"/>
              </a:rPr>
              <a:t> </a:t>
            </a:r>
            <a:r>
              <a:rPr lang="ro-RO" sz="1800" dirty="0" err="1">
                <a:solidFill>
                  <a:srgbClr val="002060"/>
                </a:solidFill>
                <a:latin typeface="Times New Roman" panose="02020603050405020304" pitchFamily="18" charset="0"/>
                <a:cs typeface="Times New Roman" panose="02020603050405020304" pitchFamily="18" charset="0"/>
              </a:rPr>
              <a:t>Eg</a:t>
            </a:r>
            <a:r>
              <a:rPr lang="ro-RO"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diferite</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și</a:t>
            </a:r>
            <a:r>
              <a:rPr lang="en-US" sz="1800" dirty="0">
                <a:solidFill>
                  <a:srgbClr val="002060"/>
                </a:solidFill>
                <a:latin typeface="Times New Roman" panose="02020603050405020304" pitchFamily="18" charset="0"/>
                <a:cs typeface="Times New Roman" panose="02020603050405020304" pitchFamily="18" charset="0"/>
              </a:rPr>
              <a:t> a </a:t>
            </a:r>
            <a:r>
              <a:rPr lang="en-US" sz="1800" dirty="0" err="1">
                <a:solidFill>
                  <a:srgbClr val="002060"/>
                </a:solidFill>
                <a:latin typeface="Times New Roman" panose="02020603050405020304" pitchFamily="18" charset="0"/>
                <a:cs typeface="Times New Roman" panose="02020603050405020304" pitchFamily="18" charset="0"/>
              </a:rPr>
              <a:t>alinierii</a:t>
            </a:r>
            <a:r>
              <a:rPr lang="en-US" sz="1800" dirty="0">
                <a:solidFill>
                  <a:srgbClr val="002060"/>
                </a:solidFill>
                <a:latin typeface="Times New Roman" panose="02020603050405020304" pitchFamily="18" charset="0"/>
                <a:cs typeface="Times New Roman" panose="02020603050405020304" pitchFamily="18" charset="0"/>
              </a:rPr>
              <a:t> lor relative </a:t>
            </a:r>
            <a:r>
              <a:rPr lang="en-US" sz="1800" dirty="0" err="1">
                <a:solidFill>
                  <a:srgbClr val="002060"/>
                </a:solidFill>
                <a:latin typeface="Times New Roman" panose="02020603050405020304" pitchFamily="18" charset="0"/>
                <a:cs typeface="Times New Roman" panose="02020603050405020304" pitchFamily="18" charset="0"/>
              </a:rPr>
              <a:t>una</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față</a:t>
            </a:r>
            <a:r>
              <a:rPr lang="en-US" sz="1800" dirty="0">
                <a:solidFill>
                  <a:srgbClr val="002060"/>
                </a:solidFill>
                <a:latin typeface="Times New Roman" panose="02020603050405020304" pitchFamily="18" charset="0"/>
                <a:cs typeface="Times New Roman" panose="02020603050405020304" pitchFamily="18" charset="0"/>
              </a:rPr>
              <a:t> de </a:t>
            </a:r>
            <a:r>
              <a:rPr lang="en-US" sz="1800" dirty="0" err="1">
                <a:solidFill>
                  <a:srgbClr val="002060"/>
                </a:solidFill>
                <a:latin typeface="Times New Roman" panose="02020603050405020304" pitchFamily="18" charset="0"/>
                <a:cs typeface="Times New Roman" panose="02020603050405020304" pitchFamily="18" charset="0"/>
              </a:rPr>
              <a:t>cealaltă</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discontinuitățile</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benzilor</a:t>
            </a:r>
            <a:r>
              <a:rPr lang="en-US" sz="1800" dirty="0">
                <a:solidFill>
                  <a:srgbClr val="002060"/>
                </a:solidFill>
                <a:latin typeface="Times New Roman" panose="02020603050405020304" pitchFamily="18" charset="0"/>
                <a:cs typeface="Times New Roman" panose="02020603050405020304" pitchFamily="18" charset="0"/>
              </a:rPr>
              <a:t> apar la </a:t>
            </a:r>
            <a:r>
              <a:rPr lang="en-US" sz="1800" dirty="0" err="1">
                <a:solidFill>
                  <a:srgbClr val="002060"/>
                </a:solidFill>
                <a:latin typeface="Times New Roman" panose="02020603050405020304" pitchFamily="18" charset="0"/>
                <a:cs typeface="Times New Roman" panose="02020603050405020304" pitchFamily="18" charset="0"/>
              </a:rPr>
              <a:t>interfața</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dintre</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cele</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două</a:t>
            </a:r>
            <a:r>
              <a:rPr lang="en-US" sz="1800" dirty="0">
                <a:solidFill>
                  <a:srgbClr val="002060"/>
                </a:solidFill>
                <a:latin typeface="Times New Roman" panose="02020603050405020304" pitchFamily="18" charset="0"/>
                <a:cs typeface="Times New Roman" panose="02020603050405020304" pitchFamily="18" charset="0"/>
              </a:rPr>
              <a:t> </a:t>
            </a:r>
            <a:r>
              <a:rPr lang="ro-RO" sz="1800" dirty="0">
                <a:solidFill>
                  <a:srgbClr val="002060"/>
                </a:solidFill>
                <a:latin typeface="Times New Roman" panose="02020603050405020304" pitchFamily="18" charset="0"/>
                <a:cs typeface="Times New Roman" panose="02020603050405020304" pitchFamily="18" charset="0"/>
              </a:rPr>
              <a:t>SC</a:t>
            </a:r>
            <a:r>
              <a:rPr lang="en-US" sz="1800" dirty="0">
                <a:solidFill>
                  <a:srgbClr val="002060"/>
                </a:solidFill>
                <a:latin typeface="Times New Roman" panose="02020603050405020304" pitchFamily="18" charset="0"/>
                <a:cs typeface="Times New Roman" panose="02020603050405020304" pitchFamily="18" charset="0"/>
              </a:rPr>
              <a:t>.</a:t>
            </a:r>
            <a:r>
              <a:rPr lang="ro-RO" sz="1800" dirty="0">
                <a:solidFill>
                  <a:srgbClr val="002060"/>
                </a:solidFill>
                <a:latin typeface="Times New Roman" panose="02020603050405020304" pitchFamily="18" charset="0"/>
                <a:cs typeface="Times New Roman" panose="02020603050405020304" pitchFamily="18" charset="0"/>
              </a:rPr>
              <a:t> Aceste discontinuități sunt numite </a:t>
            </a:r>
            <a:r>
              <a:rPr lang="ro-RO" sz="1800" i="1" dirty="0">
                <a:solidFill>
                  <a:srgbClr val="002060"/>
                </a:solidFill>
                <a:latin typeface="Times New Roman" panose="02020603050405020304" pitchFamily="18" charset="0"/>
                <a:cs typeface="Times New Roman" panose="02020603050405020304" pitchFamily="18" charset="0"/>
              </a:rPr>
              <a:t>decalaje ale benzilor de conducție și valență</a:t>
            </a:r>
            <a:r>
              <a:rPr lang="ro-RO" sz="1800" dirty="0">
                <a:solidFill>
                  <a:srgbClr val="002060"/>
                </a:solidFill>
                <a:latin typeface="Times New Roman" panose="02020603050405020304" pitchFamily="18" charset="0"/>
                <a:cs typeface="Times New Roman" panose="02020603050405020304" pitchFamily="18" charset="0"/>
              </a:rPr>
              <a:t> </a:t>
            </a:r>
            <a:r>
              <a:rPr lang="el-GR" sz="1800" dirty="0">
                <a:solidFill>
                  <a:srgbClr val="002060"/>
                </a:solidFill>
                <a:latin typeface="Times New Roman" panose="02020603050405020304" pitchFamily="18" charset="0"/>
                <a:cs typeface="Times New Roman" panose="02020603050405020304" pitchFamily="18" charset="0"/>
              </a:rPr>
              <a:t>Δ</a:t>
            </a:r>
            <a:r>
              <a:rPr lang="ro-RO" sz="1800" dirty="0" err="1">
                <a:solidFill>
                  <a:srgbClr val="002060"/>
                </a:solidFill>
                <a:latin typeface="Times New Roman" panose="02020603050405020304" pitchFamily="18" charset="0"/>
                <a:cs typeface="Times New Roman" panose="02020603050405020304" pitchFamily="18" charset="0"/>
              </a:rPr>
              <a:t>Ec</a:t>
            </a:r>
            <a:r>
              <a:rPr lang="ro-RO" sz="1800" dirty="0">
                <a:solidFill>
                  <a:srgbClr val="002060"/>
                </a:solidFill>
                <a:latin typeface="Times New Roman" panose="02020603050405020304" pitchFamily="18" charset="0"/>
                <a:cs typeface="Times New Roman" panose="02020603050405020304" pitchFamily="18" charset="0"/>
              </a:rPr>
              <a:t> și </a:t>
            </a:r>
            <a:r>
              <a:rPr lang="el-GR" sz="1800" dirty="0">
                <a:solidFill>
                  <a:srgbClr val="002060"/>
                </a:solidFill>
                <a:latin typeface="Times New Roman" panose="02020603050405020304" pitchFamily="18" charset="0"/>
                <a:cs typeface="Times New Roman" panose="02020603050405020304" pitchFamily="18" charset="0"/>
              </a:rPr>
              <a:t>Δ</a:t>
            </a:r>
            <a:r>
              <a:rPr lang="ro-RO" sz="1800" dirty="0">
                <a:solidFill>
                  <a:srgbClr val="002060"/>
                </a:solidFill>
                <a:latin typeface="Times New Roman" panose="02020603050405020304" pitchFamily="18" charset="0"/>
                <a:cs typeface="Times New Roman" panose="02020603050405020304" pitchFamily="18" charset="0"/>
              </a:rPr>
              <a:t>Ev. Prin alegerea materialelor și compozițiilor adecvate ale acestora, decalajul benzii de conducție poate forma o groapă de potențial triunghiular care confinează electronii în direcție orizontală. În interiorul gropii, electronii se pot mișca doar într-un plan bidimensional paralel cu </a:t>
            </a:r>
            <a:r>
              <a:rPr lang="ro-RO" sz="1800" dirty="0" err="1">
                <a:solidFill>
                  <a:srgbClr val="002060"/>
                </a:solidFill>
                <a:latin typeface="Times New Roman" panose="02020603050405020304" pitchFamily="18" charset="0"/>
                <a:cs typeface="Times New Roman" panose="02020603050405020304" pitchFamily="18" charset="0"/>
              </a:rPr>
              <a:t>heterointerfața</a:t>
            </a:r>
            <a:r>
              <a:rPr lang="ro-RO" sz="1800" dirty="0">
                <a:solidFill>
                  <a:srgbClr val="002060"/>
                </a:solidFill>
                <a:latin typeface="Times New Roman" panose="02020603050405020304" pitchFamily="18" charset="0"/>
                <a:cs typeface="Times New Roman" panose="02020603050405020304" pitchFamily="18" charset="0"/>
              </a:rPr>
              <a:t> și, prin urmare, sunt denumiți gaz de electroni bidimensional (2DEG)..</a:t>
            </a:r>
          </a:p>
          <a:p>
            <a:pPr algn="just">
              <a:lnSpc>
                <a:spcPct val="150000"/>
              </a:lnSpc>
            </a:pPr>
            <a:endParaRPr lang="en-US" sz="1350" dirty="0">
              <a:solidFill>
                <a:srgbClr val="002060"/>
              </a:solidFill>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8A8C1CB1-65C6-C274-8392-A24632137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57" y="5195704"/>
            <a:ext cx="2596870" cy="9382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FA7B5910-72F6-30E0-DAF8-A9EA012D24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3153" y="4998450"/>
            <a:ext cx="2096171" cy="11182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undefined">
            <a:extLst>
              <a:ext uri="{FF2B5EF4-FFF2-40B4-BE49-F238E27FC236}">
                <a16:creationId xmlns:a16="http://schemas.microsoft.com/office/drawing/2014/main" id="{751D3CC8-C339-D66D-7EB4-C8F30336AD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7350" y="4624138"/>
            <a:ext cx="2420845" cy="18668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346E963-9821-FB55-9F35-4783F57F953A}"/>
              </a:ext>
            </a:extLst>
          </p:cNvPr>
          <p:cNvSpPr txBox="1"/>
          <p:nvPr/>
        </p:nvSpPr>
        <p:spPr>
          <a:xfrm>
            <a:off x="5359324" y="6550223"/>
            <a:ext cx="3765103" cy="307777"/>
          </a:xfrm>
          <a:prstGeom prst="rect">
            <a:avLst/>
          </a:prstGeom>
          <a:noFill/>
        </p:spPr>
        <p:txBody>
          <a:bodyPr wrap="square">
            <a:spAutoFit/>
          </a:bodyPr>
          <a:lstStyle/>
          <a:p>
            <a:r>
              <a:rPr lang="en-US" sz="1400" dirty="0">
                <a:solidFill>
                  <a:srgbClr val="FF0000"/>
                </a:solidFill>
              </a:rPr>
              <a:t>Generalized energy band diagram of HEMTs. </a:t>
            </a:r>
          </a:p>
        </p:txBody>
      </p:sp>
      <p:sp>
        <p:nvSpPr>
          <p:cNvPr id="8" name="TextBox 7">
            <a:extLst>
              <a:ext uri="{FF2B5EF4-FFF2-40B4-BE49-F238E27FC236}">
                <a16:creationId xmlns:a16="http://schemas.microsoft.com/office/drawing/2014/main" id="{A125344F-3630-7425-76D7-6343FE8F1604}"/>
              </a:ext>
            </a:extLst>
          </p:cNvPr>
          <p:cNvSpPr txBox="1"/>
          <p:nvPr/>
        </p:nvSpPr>
        <p:spPr>
          <a:xfrm>
            <a:off x="224624" y="274151"/>
            <a:ext cx="7963571" cy="1200329"/>
          </a:xfrm>
          <a:prstGeom prst="rect">
            <a:avLst/>
          </a:prstGeom>
          <a:noFill/>
        </p:spPr>
        <p:txBody>
          <a:bodyPr wrap="square">
            <a:spAutoFit/>
          </a:bodyPr>
          <a:lstStyle/>
          <a:p>
            <a:r>
              <a:rPr lang="en-US" sz="3600" dirty="0">
                <a:solidFill>
                  <a:schemeClr val="bg1"/>
                </a:solidFill>
                <a:latin typeface="Times New Roman" panose="02020603050405020304" pitchFamily="18" charset="0"/>
                <a:cs typeface="Times New Roman" panose="02020603050405020304" pitchFamily="18" charset="0"/>
              </a:rPr>
              <a:t>HEMT</a:t>
            </a:r>
            <a:r>
              <a:rPr lang="ro-RO" sz="3600" dirty="0">
                <a:solidFill>
                  <a:schemeClr val="bg1"/>
                </a:solidFill>
                <a:latin typeface="Times New Roman" panose="02020603050405020304" pitchFamily="18" charset="0"/>
                <a:cs typeface="Times New Roman" panose="02020603050405020304" pitchFamily="18" charset="0"/>
              </a:rPr>
              <a:t> (h</a:t>
            </a:r>
            <a:r>
              <a:rPr lang="en-US" sz="3600" dirty="0" err="1">
                <a:solidFill>
                  <a:schemeClr val="bg1"/>
                </a:solidFill>
                <a:latin typeface="Times New Roman" panose="02020603050405020304" pitchFamily="18" charset="0"/>
                <a:cs typeface="Times New Roman" panose="02020603050405020304" pitchFamily="18" charset="0"/>
              </a:rPr>
              <a:t>igh</a:t>
            </a:r>
            <a:r>
              <a:rPr lang="en-US" sz="3600" dirty="0">
                <a:solidFill>
                  <a:schemeClr val="bg1"/>
                </a:solidFill>
                <a:latin typeface="Times New Roman" panose="02020603050405020304" pitchFamily="18" charset="0"/>
                <a:cs typeface="Times New Roman" panose="02020603050405020304" pitchFamily="18" charset="0"/>
              </a:rPr>
              <a:t>-electron-mobility transistor</a:t>
            </a:r>
          </a:p>
          <a:p>
            <a:endParaRPr lang="en-US" sz="3600" dirty="0">
              <a:solidFill>
                <a:schemeClr val="bg1"/>
              </a:solidFill>
            </a:endParaRPr>
          </a:p>
        </p:txBody>
      </p:sp>
    </p:spTree>
    <p:extLst>
      <p:ext uri="{BB962C8B-B14F-4D97-AF65-F5344CB8AC3E}">
        <p14:creationId xmlns:p14="http://schemas.microsoft.com/office/powerpoint/2010/main" val="18448355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a:extLst>
              <a:ext uri="{FF2B5EF4-FFF2-40B4-BE49-F238E27FC236}">
                <a16:creationId xmlns:a16="http://schemas.microsoft.com/office/drawing/2014/main" id="{715D583B-D4CC-782D-CA52-043B7C6D954C}"/>
              </a:ext>
            </a:extLst>
          </p:cNvPr>
          <p:cNvPicPr>
            <a:picLocks noGrp="1" noChangeAspect="1"/>
          </p:cNvPicPr>
          <p:nvPr>
            <p:ph idx="1"/>
          </p:nvPr>
        </p:nvPicPr>
        <p:blipFill>
          <a:blip r:embed="rId2"/>
          <a:stretch>
            <a:fillRect/>
          </a:stretch>
        </p:blipFill>
        <p:spPr>
          <a:xfrm>
            <a:off x="262393" y="1961547"/>
            <a:ext cx="2363910" cy="3562236"/>
          </a:xfrm>
        </p:spPr>
      </p:pic>
      <p:sp>
        <p:nvSpPr>
          <p:cNvPr id="7" name="CasetăText 6">
            <a:extLst>
              <a:ext uri="{FF2B5EF4-FFF2-40B4-BE49-F238E27FC236}">
                <a16:creationId xmlns:a16="http://schemas.microsoft.com/office/drawing/2014/main" id="{23104BBE-ED8F-655E-3262-502084C6288A}"/>
              </a:ext>
            </a:extLst>
          </p:cNvPr>
          <p:cNvSpPr txBox="1"/>
          <p:nvPr/>
        </p:nvSpPr>
        <p:spPr>
          <a:xfrm>
            <a:off x="2753524" y="1115681"/>
            <a:ext cx="6256349" cy="5909310"/>
          </a:xfrm>
          <a:prstGeom prst="rect">
            <a:avLst/>
          </a:prstGeom>
          <a:noFill/>
        </p:spPr>
        <p:txBody>
          <a:bodyPr wrap="square">
            <a:spAutoFit/>
          </a:bodyPr>
          <a:lstStyle/>
          <a:p>
            <a:pPr algn="just"/>
            <a:r>
              <a:rPr lang="en-US" dirty="0">
                <a:solidFill>
                  <a:srgbClr val="002060"/>
                </a:solidFill>
                <a:latin typeface="Times New Roman" panose="02020603050405020304" pitchFamily="18" charset="0"/>
                <a:cs typeface="Times New Roman" panose="02020603050405020304" pitchFamily="18" charset="0"/>
              </a:rPr>
              <a:t>Electronii de la </a:t>
            </a:r>
            <a:r>
              <a:rPr lang="en-US" dirty="0" err="1">
                <a:solidFill>
                  <a:srgbClr val="002060"/>
                </a:solidFill>
                <a:latin typeface="Times New Roman" panose="02020603050405020304" pitchFamily="18" charset="0"/>
                <a:cs typeface="Times New Roman" panose="02020603050405020304" pitchFamily="18" charset="0"/>
              </a:rPr>
              <a:t>atomii</a:t>
            </a:r>
            <a:r>
              <a:rPr lang="en-US" dirty="0">
                <a:solidFill>
                  <a:srgbClr val="002060"/>
                </a:solidFill>
                <a:latin typeface="Times New Roman" panose="02020603050405020304" pitchFamily="18" charset="0"/>
                <a:cs typeface="Times New Roman" panose="02020603050405020304" pitchFamily="18" charset="0"/>
              </a:rPr>
              <a:t> donor din </a:t>
            </a:r>
            <a:r>
              <a:rPr lang="ro-RO" dirty="0">
                <a:solidFill>
                  <a:srgbClr val="002060"/>
                </a:solidFill>
                <a:latin typeface="Times New Roman" panose="02020603050405020304" pitchFamily="18" charset="0"/>
                <a:cs typeface="Times New Roman" panose="02020603050405020304" pitchFamily="18" charset="0"/>
              </a:rPr>
              <a:t>SC</a:t>
            </a:r>
            <a:r>
              <a:rPr lang="en-US" dirty="0">
                <a:solidFill>
                  <a:srgbClr val="002060"/>
                </a:solidFill>
                <a:latin typeface="Times New Roman" panose="02020603050405020304" pitchFamily="18" charset="0"/>
                <a:cs typeface="Times New Roman" panose="02020603050405020304" pitchFamily="18" charset="0"/>
              </a:rPr>
              <a:t> cu </a:t>
            </a:r>
            <a:r>
              <a:rPr lang="ro-RO" dirty="0" err="1">
                <a:solidFill>
                  <a:srgbClr val="002060"/>
                </a:solidFill>
                <a:latin typeface="Times New Roman" panose="02020603050405020304" pitchFamily="18" charset="0"/>
                <a:cs typeface="Times New Roman" panose="02020603050405020304" pitchFamily="18" charset="0"/>
              </a:rPr>
              <a:t>Eg</a:t>
            </a:r>
            <a:r>
              <a:rPr lang="ro-RO"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înaltă</a:t>
            </a:r>
            <a:r>
              <a:rPr lang="en-US" dirty="0">
                <a:solidFill>
                  <a:srgbClr val="002060"/>
                </a:solidFill>
                <a:latin typeface="Times New Roman" panose="02020603050405020304" pitchFamily="18" charset="0"/>
                <a:cs typeface="Times New Roman" panose="02020603050405020304" pitchFamily="18" charset="0"/>
              </a:rPr>
              <a:t> se </a:t>
            </a:r>
            <a:r>
              <a:rPr lang="en-US" dirty="0" err="1">
                <a:solidFill>
                  <a:srgbClr val="002060"/>
                </a:solidFill>
                <a:latin typeface="Times New Roman" panose="02020603050405020304" pitchFamily="18" charset="0"/>
                <a:cs typeface="Times New Roman" panose="02020603050405020304" pitchFamily="18" charset="0"/>
              </a:rPr>
              <a:t>revarsă</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în</a:t>
            </a:r>
            <a:r>
              <a:rPr lang="en-US" dirty="0">
                <a:solidFill>
                  <a:srgbClr val="002060"/>
                </a:solidFill>
                <a:latin typeface="Times New Roman" panose="02020603050405020304" pitchFamily="18" charset="0"/>
                <a:cs typeface="Times New Roman" panose="02020603050405020304" pitchFamily="18" charset="0"/>
              </a:rPr>
              <a:t> </a:t>
            </a:r>
            <a:r>
              <a:rPr lang="ro-RO" dirty="0">
                <a:solidFill>
                  <a:srgbClr val="002060"/>
                </a:solidFill>
                <a:latin typeface="Times New Roman" panose="02020603050405020304" pitchFamily="18" charset="0"/>
                <a:cs typeface="Times New Roman" panose="02020603050405020304" pitchFamily="18" charset="0"/>
              </a:rPr>
              <a:t>BC </a:t>
            </a:r>
            <a:r>
              <a:rPr lang="en-US" dirty="0">
                <a:solidFill>
                  <a:srgbClr val="002060"/>
                </a:solidFill>
                <a:latin typeface="Times New Roman" panose="02020603050405020304" pitchFamily="18" charset="0"/>
                <a:cs typeface="Times New Roman" panose="02020603050405020304" pitchFamily="18" charset="0"/>
              </a:rPr>
              <a:t>a </a:t>
            </a:r>
            <a:r>
              <a:rPr lang="ro-RO" dirty="0">
                <a:solidFill>
                  <a:srgbClr val="002060"/>
                </a:solidFill>
                <a:latin typeface="Times New Roman" panose="02020603050405020304" pitchFamily="18" charset="0"/>
                <a:cs typeface="Times New Roman" panose="02020603050405020304" pitchFamily="18" charset="0"/>
              </a:rPr>
              <a:t>SC </a:t>
            </a:r>
            <a:r>
              <a:rPr lang="en-US" dirty="0">
                <a:solidFill>
                  <a:srgbClr val="002060"/>
                </a:solidFill>
                <a:latin typeface="Times New Roman" panose="02020603050405020304" pitchFamily="18" charset="0"/>
                <a:cs typeface="Times New Roman" panose="02020603050405020304" pitchFamily="18" charset="0"/>
              </a:rPr>
              <a:t>cu </a:t>
            </a:r>
            <a:r>
              <a:rPr lang="ro-RO" dirty="0" err="1">
                <a:solidFill>
                  <a:srgbClr val="002060"/>
                </a:solidFill>
                <a:latin typeface="Times New Roman" panose="02020603050405020304" pitchFamily="18" charset="0"/>
                <a:cs typeface="Times New Roman" panose="02020603050405020304" pitchFamily="18" charset="0"/>
              </a:rPr>
              <a:t>Eg</a:t>
            </a:r>
            <a:r>
              <a:rPr lang="en-US" dirty="0">
                <a:solidFill>
                  <a:srgbClr val="002060"/>
                </a:solidFill>
                <a:latin typeface="Times New Roman" panose="02020603050405020304" pitchFamily="18" charset="0"/>
                <a:cs typeface="Times New Roman" panose="02020603050405020304" pitchFamily="18" charset="0"/>
              </a:rPr>
              <a:t> </a:t>
            </a:r>
            <a:r>
              <a:rPr lang="ro-RO" dirty="0">
                <a:solidFill>
                  <a:srgbClr val="002060"/>
                </a:solidFill>
                <a:latin typeface="Times New Roman" panose="02020603050405020304" pitchFamily="18" charset="0"/>
                <a:cs typeface="Times New Roman" panose="02020603050405020304" pitchFamily="18" charset="0"/>
              </a:rPr>
              <a:t>mai mică</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creând</a:t>
            </a:r>
            <a:r>
              <a:rPr lang="en-US" dirty="0">
                <a:solidFill>
                  <a:srgbClr val="002060"/>
                </a:solidFill>
                <a:latin typeface="Times New Roman" panose="02020603050405020304" pitchFamily="18" charset="0"/>
                <a:cs typeface="Times New Roman" panose="02020603050405020304" pitchFamily="18" charset="0"/>
              </a:rPr>
              <a:t> un </a:t>
            </a:r>
            <a:r>
              <a:rPr lang="en-US" dirty="0" err="1">
                <a:solidFill>
                  <a:srgbClr val="002060"/>
                </a:solidFill>
                <a:latin typeface="Times New Roman" panose="02020603050405020304" pitchFamily="18" charset="0"/>
                <a:cs typeface="Times New Roman" panose="02020603050405020304" pitchFamily="18" charset="0"/>
              </a:rPr>
              <a:t>strat</a:t>
            </a:r>
            <a:r>
              <a:rPr lang="en-US" dirty="0">
                <a:solidFill>
                  <a:srgbClr val="002060"/>
                </a:solidFill>
                <a:latin typeface="Times New Roman" panose="02020603050405020304" pitchFamily="18" charset="0"/>
                <a:cs typeface="Times New Roman" panose="02020603050405020304" pitchFamily="18" charset="0"/>
              </a:rPr>
              <a:t> de </a:t>
            </a:r>
            <a:r>
              <a:rPr lang="en-US" dirty="0" err="1">
                <a:solidFill>
                  <a:srgbClr val="002060"/>
                </a:solidFill>
                <a:latin typeface="Times New Roman" panose="02020603050405020304" pitchFamily="18" charset="0"/>
                <a:cs typeface="Times New Roman" panose="02020603050405020304" pitchFamily="18" charset="0"/>
              </a:rPr>
              <a:t>dipol</a:t>
            </a:r>
            <a:r>
              <a:rPr lang="en-US" dirty="0">
                <a:solidFill>
                  <a:srgbClr val="002060"/>
                </a:solidFill>
                <a:latin typeface="Times New Roman" panose="02020603050405020304" pitchFamily="18" charset="0"/>
                <a:cs typeface="Times New Roman" panose="02020603050405020304" pitchFamily="18" charset="0"/>
              </a:rPr>
              <a:t>. </a:t>
            </a:r>
            <a:r>
              <a:rPr lang="ro-RO" dirty="0">
                <a:solidFill>
                  <a:srgbClr val="002060"/>
                </a:solidFill>
                <a:latin typeface="Times New Roman" panose="02020603050405020304" pitchFamily="18" charset="0"/>
                <a:cs typeface="Times New Roman" panose="02020603050405020304" pitchFamily="18" charset="0"/>
              </a:rPr>
              <a:t>Astfel, va apărea o schimbare de potențial datorită mișcării electronilor și va fi indus un câmp electric între SC. Câmpul electric indus va tinde deplasarea electronilor înapoi în BC a SC cu </a:t>
            </a:r>
            <a:r>
              <a:rPr lang="ro-RO" dirty="0" err="1">
                <a:solidFill>
                  <a:srgbClr val="002060"/>
                </a:solidFill>
                <a:latin typeface="Times New Roman" panose="02020603050405020304" pitchFamily="18" charset="0"/>
                <a:cs typeface="Times New Roman" panose="02020603050405020304" pitchFamily="18" charset="0"/>
              </a:rPr>
              <a:t>Eg</a:t>
            </a:r>
            <a:r>
              <a:rPr lang="ro-RO" dirty="0">
                <a:solidFill>
                  <a:srgbClr val="002060"/>
                </a:solidFill>
                <a:latin typeface="Times New Roman" panose="02020603050405020304" pitchFamily="18" charset="0"/>
                <a:cs typeface="Times New Roman" panose="02020603050405020304" pitchFamily="18" charset="0"/>
              </a:rPr>
              <a:t> largă. Procesele de </a:t>
            </a:r>
            <a:r>
              <a:rPr lang="ro-RO" dirty="0" err="1">
                <a:solidFill>
                  <a:srgbClr val="002060"/>
                </a:solidFill>
                <a:latin typeface="Times New Roman" panose="02020603050405020304" pitchFamily="18" charset="0"/>
                <a:cs typeface="Times New Roman" panose="02020603050405020304" pitchFamily="18" charset="0"/>
              </a:rPr>
              <a:t>drift</a:t>
            </a:r>
            <a:r>
              <a:rPr lang="ro-RO" dirty="0">
                <a:solidFill>
                  <a:srgbClr val="002060"/>
                </a:solidFill>
                <a:latin typeface="Times New Roman" panose="02020603050405020304" pitchFamily="18" charset="0"/>
                <a:cs typeface="Times New Roman" panose="02020603050405020304" pitchFamily="18" charset="0"/>
              </a:rPr>
              <a:t> și difuzie continuă până la echilibru. </a:t>
            </a:r>
          </a:p>
          <a:p>
            <a:pPr algn="just"/>
            <a:r>
              <a:rPr lang="ro-RO" dirty="0">
                <a:solidFill>
                  <a:srgbClr val="002060"/>
                </a:solidFill>
                <a:latin typeface="Times New Roman" panose="02020603050405020304" pitchFamily="18" charset="0"/>
                <a:cs typeface="Times New Roman" panose="02020603050405020304" pitchFamily="18" charset="0"/>
              </a:rPr>
              <a:t>Acum, materialul cu </a:t>
            </a:r>
            <a:r>
              <a:rPr lang="ro-RO" dirty="0" err="1">
                <a:solidFill>
                  <a:srgbClr val="002060"/>
                </a:solidFill>
                <a:latin typeface="Times New Roman" panose="02020603050405020304" pitchFamily="18" charset="0"/>
                <a:cs typeface="Times New Roman" panose="02020603050405020304" pitchFamily="18" charset="0"/>
              </a:rPr>
              <a:t>Eg</a:t>
            </a:r>
            <a:r>
              <a:rPr lang="ro-RO" dirty="0">
                <a:solidFill>
                  <a:srgbClr val="002060"/>
                </a:solidFill>
                <a:latin typeface="Times New Roman" panose="02020603050405020304" pitchFamily="18" charset="0"/>
                <a:cs typeface="Times New Roman" panose="02020603050405020304" pitchFamily="18" charset="0"/>
              </a:rPr>
              <a:t> mică nedopat are acum purtători majoritari în exces, ceea ce crește viteza de comutare. Interesant este că SC nedopat cu </a:t>
            </a:r>
            <a:r>
              <a:rPr lang="ro-RO" dirty="0" err="1">
                <a:solidFill>
                  <a:srgbClr val="002060"/>
                </a:solidFill>
                <a:latin typeface="Times New Roman" panose="02020603050405020304" pitchFamily="18" charset="0"/>
                <a:cs typeface="Times New Roman" panose="02020603050405020304" pitchFamily="18" charset="0"/>
              </a:rPr>
              <a:t>Eg</a:t>
            </a:r>
            <a:r>
              <a:rPr lang="ro-RO" dirty="0">
                <a:solidFill>
                  <a:srgbClr val="002060"/>
                </a:solidFill>
                <a:latin typeface="Times New Roman" panose="02020603050405020304" pitchFamily="18" charset="0"/>
                <a:cs typeface="Times New Roman" panose="02020603050405020304" pitchFamily="18" charset="0"/>
              </a:rPr>
              <a:t> mic nu are atomi donori care să provoace împrăștiere și asigură astfel o mobilitate ridicată. </a:t>
            </a:r>
          </a:p>
          <a:p>
            <a:r>
              <a:rPr lang="ro-RO" dirty="0">
                <a:solidFill>
                  <a:srgbClr val="002060"/>
                </a:solidFill>
                <a:latin typeface="Times New Roman" panose="02020603050405020304" pitchFamily="18" charset="0"/>
                <a:cs typeface="Times New Roman" panose="02020603050405020304" pitchFamily="18" charset="0"/>
              </a:rPr>
              <a:t>Alt aspect interesant este că discontinuitățile benzilor de-a lungul BC  și BV pot fi proiectate pentru a controla tipul de purtători în interiorul și în afara HEMT. Această difuzie a purtătorilor duce la acumularea de electroni de-a lungul limitei celor două regiuni din interiorul materialului cu </a:t>
            </a:r>
            <a:r>
              <a:rPr lang="ro-RO" dirty="0" err="1">
                <a:solidFill>
                  <a:srgbClr val="002060"/>
                </a:solidFill>
                <a:latin typeface="Times New Roman" panose="02020603050405020304" pitchFamily="18" charset="0"/>
                <a:cs typeface="Times New Roman" panose="02020603050405020304" pitchFamily="18" charset="0"/>
              </a:rPr>
              <a:t>Eg</a:t>
            </a:r>
            <a:r>
              <a:rPr lang="ro-RO" dirty="0">
                <a:solidFill>
                  <a:srgbClr val="002060"/>
                </a:solidFill>
                <a:latin typeface="Times New Roman" panose="02020603050405020304" pitchFamily="18" charset="0"/>
                <a:cs typeface="Times New Roman" panose="02020603050405020304" pitchFamily="18" charset="0"/>
              </a:rPr>
              <a:t> mică. Acumularea de electroni poate duce la un curent foarte mare în HEMT. Electronii acumulați sunt cunoscuți și sub denumirea de 2DEG. Atât BC, cât și BV se curbează în raport cu EF, rezultând o groapă cuantică umplută cu 2DEG și, în cele din urmă, se formează un canal conductiv.</a:t>
            </a:r>
            <a:r>
              <a:rPr lang="en-US" dirty="0">
                <a:solidFill>
                  <a:srgbClr val="002060"/>
                </a:solidFill>
                <a:latin typeface="Times New Roman" panose="02020603050405020304" pitchFamily="18" charset="0"/>
                <a:cs typeface="Times New Roman" panose="02020603050405020304" pitchFamily="18" charset="0"/>
              </a:rPr>
              <a:t> Ca </a:t>
            </a:r>
            <a:r>
              <a:rPr lang="en-US" dirty="0" err="1">
                <a:solidFill>
                  <a:srgbClr val="002060"/>
                </a:solidFill>
                <a:latin typeface="Times New Roman" panose="02020603050405020304" pitchFamily="18" charset="0"/>
                <a:cs typeface="Times New Roman" panose="02020603050405020304" pitchFamily="18" charset="0"/>
              </a:rPr>
              <a:t>rezultat</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banda</a:t>
            </a:r>
            <a:r>
              <a:rPr lang="en-US" dirty="0">
                <a:solidFill>
                  <a:srgbClr val="002060"/>
                </a:solidFill>
                <a:latin typeface="Times New Roman" panose="02020603050405020304" pitchFamily="18" charset="0"/>
                <a:cs typeface="Times New Roman" panose="02020603050405020304" pitchFamily="18" charset="0"/>
              </a:rPr>
              <a:t> se </a:t>
            </a:r>
            <a:r>
              <a:rPr lang="en-US" dirty="0" err="1">
                <a:solidFill>
                  <a:srgbClr val="002060"/>
                </a:solidFill>
                <a:latin typeface="Times New Roman" panose="02020603050405020304" pitchFamily="18" charset="0"/>
                <a:cs typeface="Times New Roman" panose="02020603050405020304" pitchFamily="18" charset="0"/>
              </a:rPr>
              <a:t>modifică</a:t>
            </a:r>
            <a:r>
              <a:rPr lang="ro-RO" dirty="0">
                <a:solidFill>
                  <a:srgbClr val="002060"/>
                </a:solidFill>
                <a:latin typeface="Times New Roman" panose="02020603050405020304" pitchFamily="18" charset="0"/>
                <a:cs typeface="Times New Roman" panose="02020603050405020304" pitchFamily="18" charset="0"/>
              </a:rPr>
              <a:t>,</a:t>
            </a:r>
            <a:r>
              <a:rPr lang="en-US" dirty="0">
                <a:solidFill>
                  <a:srgbClr val="002060"/>
                </a:solidFill>
                <a:latin typeface="Times New Roman" panose="02020603050405020304" pitchFamily="18" charset="0"/>
                <a:cs typeface="Times New Roman" panose="02020603050405020304" pitchFamily="18" charset="0"/>
              </a:rPr>
              <a:t> produce o </a:t>
            </a:r>
            <a:r>
              <a:rPr lang="en-US" dirty="0" err="1">
                <a:solidFill>
                  <a:srgbClr val="002060"/>
                </a:solidFill>
                <a:latin typeface="Times New Roman" panose="02020603050405020304" pitchFamily="18" charset="0"/>
                <a:cs typeface="Times New Roman" panose="02020603050405020304" pitchFamily="18" charset="0"/>
              </a:rPr>
              <a:t>groapă</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cuantică</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în</a:t>
            </a:r>
            <a:r>
              <a:rPr lang="en-US" dirty="0">
                <a:solidFill>
                  <a:srgbClr val="002060"/>
                </a:solidFill>
                <a:latin typeface="Times New Roman" panose="02020603050405020304" pitchFamily="18" charset="0"/>
                <a:cs typeface="Times New Roman" panose="02020603050405020304" pitchFamily="18" charset="0"/>
              </a:rPr>
              <a:t> care </a:t>
            </a:r>
            <a:r>
              <a:rPr lang="en-US" dirty="0" err="1">
                <a:solidFill>
                  <a:srgbClr val="002060"/>
                </a:solidFill>
                <a:latin typeface="Times New Roman" panose="02020603050405020304" pitchFamily="18" charset="0"/>
                <a:cs typeface="Times New Roman" panose="02020603050405020304" pitchFamily="18" charset="0"/>
              </a:rPr>
              <a:t>electroni</a:t>
            </a:r>
            <a:r>
              <a:rPr lang="en-US" dirty="0">
                <a:solidFill>
                  <a:srgbClr val="002060"/>
                </a:solidFill>
                <a:latin typeface="Times New Roman" panose="02020603050405020304" pitchFamily="18" charset="0"/>
                <a:cs typeface="Times New Roman" panose="02020603050405020304" pitchFamily="18" charset="0"/>
              </a:rPr>
              <a:t> sunt </a:t>
            </a:r>
            <a:r>
              <a:rPr lang="en-US" dirty="0" err="1">
                <a:solidFill>
                  <a:srgbClr val="002060"/>
                </a:solidFill>
                <a:latin typeface="Times New Roman" panose="02020603050405020304" pitchFamily="18" charset="0"/>
                <a:cs typeface="Times New Roman" panose="02020603050405020304" pitchFamily="18" charset="0"/>
              </a:rPr>
              <a:t>prinși</a:t>
            </a:r>
            <a:r>
              <a:rPr lang="en-US" dirty="0">
                <a:solidFill>
                  <a:srgbClr val="002060"/>
                </a:solidFill>
                <a:latin typeface="Times New Roman" panose="02020603050405020304" pitchFamily="18" charset="0"/>
                <a:cs typeface="Times New Roman" panose="02020603050405020304" pitchFamily="18" charset="0"/>
              </a:rPr>
              <a:t> </a:t>
            </a:r>
            <a:endParaRPr lang="ro-RO"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72693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1CDFA-81F9-B9EF-A5C5-84CB0B4687D8}"/>
              </a:ext>
            </a:extLst>
          </p:cNvPr>
          <p:cNvSpPr>
            <a:spLocks noGrp="1"/>
          </p:cNvSpPr>
          <p:nvPr>
            <p:ph type="title"/>
          </p:nvPr>
        </p:nvSpPr>
        <p:spPr/>
        <p:txBody>
          <a:bodyPr/>
          <a:lstStyle/>
          <a:p>
            <a:pPr algn="ctr"/>
            <a:r>
              <a:rPr lang="ro-RO" dirty="0"/>
              <a:t>NMOS, PMOS, CMOS</a:t>
            </a:r>
            <a:endParaRPr lang="en-US" dirty="0"/>
          </a:p>
        </p:txBody>
      </p:sp>
      <p:pic>
        <p:nvPicPr>
          <p:cNvPr id="7" name="Content Placeholder 6">
            <a:extLst>
              <a:ext uri="{FF2B5EF4-FFF2-40B4-BE49-F238E27FC236}">
                <a16:creationId xmlns:a16="http://schemas.microsoft.com/office/drawing/2014/main" id="{F916DB0B-1B65-CCC4-CF86-14636DCB479D}"/>
              </a:ext>
            </a:extLst>
          </p:cNvPr>
          <p:cNvPicPr>
            <a:picLocks noGrp="1" noChangeAspect="1"/>
          </p:cNvPicPr>
          <p:nvPr>
            <p:ph idx="1"/>
          </p:nvPr>
        </p:nvPicPr>
        <p:blipFill>
          <a:blip r:embed="rId2"/>
          <a:stretch>
            <a:fillRect/>
          </a:stretch>
        </p:blipFill>
        <p:spPr>
          <a:xfrm>
            <a:off x="696195" y="1346724"/>
            <a:ext cx="4180841" cy="2613025"/>
          </a:xfrm>
          <a:prstGeom prst="rect">
            <a:avLst/>
          </a:prstGeom>
        </p:spPr>
      </p:pic>
      <p:sp>
        <p:nvSpPr>
          <p:cNvPr id="4" name="Date Placeholder 3">
            <a:extLst>
              <a:ext uri="{FF2B5EF4-FFF2-40B4-BE49-F238E27FC236}">
                <a16:creationId xmlns:a16="http://schemas.microsoft.com/office/drawing/2014/main" id="{B349E541-8025-1532-D5BF-BF9C57C98B1A}"/>
              </a:ext>
            </a:extLst>
          </p:cNvPr>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5" name="Footer Placeholder 4">
            <a:extLst>
              <a:ext uri="{FF2B5EF4-FFF2-40B4-BE49-F238E27FC236}">
                <a16:creationId xmlns:a16="http://schemas.microsoft.com/office/drawing/2014/main" id="{A8A337D9-78A3-6B6C-443C-D480C82941A6}"/>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E7693A89-7AF2-B40A-F90F-FEEC81FF35E6}"/>
              </a:ext>
            </a:extLst>
          </p:cNvPr>
          <p:cNvSpPr>
            <a:spLocks noGrp="1"/>
          </p:cNvSpPr>
          <p:nvPr>
            <p:ph type="sldNum" sz="quarter" idx="12"/>
          </p:nvPr>
        </p:nvSpPr>
        <p:spPr/>
        <p:txBody>
          <a:bodyPr/>
          <a:lstStyle/>
          <a:p>
            <a:pPr>
              <a:defRPr/>
            </a:pPr>
            <a:fld id="{6A376BE1-B17D-4FFF-B224-99B21EC59678}" type="slidenum">
              <a:rPr lang="zh-CN" altLang="en-US" smtClean="0"/>
              <a:pPr>
                <a:defRPr/>
              </a:pPr>
              <a:t>67</a:t>
            </a:fld>
            <a:endParaRPr lang="en-US" altLang="zh-CN"/>
          </a:p>
        </p:txBody>
      </p:sp>
      <p:pic>
        <p:nvPicPr>
          <p:cNvPr id="9" name="Picture 8">
            <a:extLst>
              <a:ext uri="{FF2B5EF4-FFF2-40B4-BE49-F238E27FC236}">
                <a16:creationId xmlns:a16="http://schemas.microsoft.com/office/drawing/2014/main" id="{E95F17E9-5F96-AFD6-E612-EEEBADA2CC96}"/>
              </a:ext>
            </a:extLst>
          </p:cNvPr>
          <p:cNvPicPr>
            <a:picLocks noChangeAspect="1"/>
          </p:cNvPicPr>
          <p:nvPr/>
        </p:nvPicPr>
        <p:blipFill>
          <a:blip r:embed="rId3"/>
          <a:stretch>
            <a:fillRect/>
          </a:stretch>
        </p:blipFill>
        <p:spPr>
          <a:xfrm>
            <a:off x="5696052" y="1734741"/>
            <a:ext cx="2047949" cy="2308324"/>
          </a:xfrm>
          <a:prstGeom prst="rect">
            <a:avLst/>
          </a:prstGeom>
        </p:spPr>
      </p:pic>
      <p:sp>
        <p:nvSpPr>
          <p:cNvPr id="11" name="TextBox 10">
            <a:extLst>
              <a:ext uri="{FF2B5EF4-FFF2-40B4-BE49-F238E27FC236}">
                <a16:creationId xmlns:a16="http://schemas.microsoft.com/office/drawing/2014/main" id="{B2C0496E-5019-549D-AB8A-20211EFEE0EA}"/>
              </a:ext>
            </a:extLst>
          </p:cNvPr>
          <p:cNvSpPr txBox="1"/>
          <p:nvPr/>
        </p:nvSpPr>
        <p:spPr>
          <a:xfrm>
            <a:off x="195263" y="4126693"/>
            <a:ext cx="8649604" cy="2308324"/>
          </a:xfrm>
          <a:prstGeom prst="rect">
            <a:avLst/>
          </a:prstGeom>
          <a:noFill/>
        </p:spPr>
        <p:txBody>
          <a:bodyPr wrap="square">
            <a:spAutoFit/>
          </a:bodyPr>
          <a:lstStyle/>
          <a:p>
            <a:r>
              <a:rPr lang="en-US" dirty="0">
                <a:latin typeface="+mn-lt"/>
              </a:rPr>
              <a:t>CMOS </a:t>
            </a:r>
            <a:r>
              <a:rPr lang="ro-RO" dirty="0">
                <a:latin typeface="+mn-lt"/>
              </a:rPr>
              <a:t>-</a:t>
            </a:r>
            <a:r>
              <a:rPr lang="en-US" dirty="0">
                <a:latin typeface="+mn-lt"/>
              </a:rPr>
              <a:t> </a:t>
            </a:r>
            <a:r>
              <a:rPr lang="en-US" dirty="0" err="1">
                <a:latin typeface="+mn-lt"/>
              </a:rPr>
              <a:t>tehnologie</a:t>
            </a:r>
            <a:r>
              <a:rPr lang="en-US" dirty="0">
                <a:latin typeface="+mn-lt"/>
              </a:rPr>
              <a:t> de </a:t>
            </a:r>
            <a:r>
              <a:rPr lang="ro-RO" dirty="0">
                <a:latin typeface="+mn-lt"/>
              </a:rPr>
              <a:t>CI</a:t>
            </a:r>
            <a:r>
              <a:rPr lang="en-US" dirty="0">
                <a:latin typeface="+mn-lt"/>
              </a:rPr>
              <a:t> care </a:t>
            </a:r>
            <a:r>
              <a:rPr lang="en-US" dirty="0" err="1">
                <a:latin typeface="+mn-lt"/>
              </a:rPr>
              <a:t>utilizează</a:t>
            </a:r>
            <a:r>
              <a:rPr lang="en-US" dirty="0">
                <a:latin typeface="+mn-lt"/>
              </a:rPr>
              <a:t> </a:t>
            </a:r>
            <a:r>
              <a:rPr lang="en-US" dirty="0" err="1">
                <a:latin typeface="+mn-lt"/>
              </a:rPr>
              <a:t>atât</a:t>
            </a:r>
            <a:r>
              <a:rPr lang="en-US" dirty="0">
                <a:latin typeface="+mn-lt"/>
              </a:rPr>
              <a:t> MOSFET de tip N, </a:t>
            </a:r>
            <a:r>
              <a:rPr lang="en-US" dirty="0" err="1">
                <a:latin typeface="+mn-lt"/>
              </a:rPr>
              <a:t>cât</a:t>
            </a:r>
            <a:r>
              <a:rPr lang="en-US" dirty="0">
                <a:latin typeface="+mn-lt"/>
              </a:rPr>
              <a:t> </a:t>
            </a:r>
            <a:r>
              <a:rPr lang="en-US" dirty="0" err="1">
                <a:latin typeface="+mn-lt"/>
              </a:rPr>
              <a:t>și</a:t>
            </a:r>
            <a:r>
              <a:rPr lang="en-US" dirty="0">
                <a:latin typeface="+mn-lt"/>
              </a:rPr>
              <a:t> de tip P </a:t>
            </a:r>
            <a:r>
              <a:rPr lang="en-US" dirty="0" err="1">
                <a:latin typeface="+mn-lt"/>
              </a:rPr>
              <a:t>pentru</a:t>
            </a:r>
            <a:r>
              <a:rPr lang="en-US" dirty="0">
                <a:latin typeface="+mn-lt"/>
              </a:rPr>
              <a:t> a </a:t>
            </a:r>
            <a:r>
              <a:rPr lang="en-US" dirty="0" err="1">
                <a:latin typeface="+mn-lt"/>
              </a:rPr>
              <a:t>implementa</a:t>
            </a:r>
            <a:r>
              <a:rPr lang="en-US" dirty="0">
                <a:latin typeface="+mn-lt"/>
              </a:rPr>
              <a:t> </a:t>
            </a:r>
            <a:r>
              <a:rPr lang="en-US" dirty="0" err="1">
                <a:latin typeface="+mn-lt"/>
              </a:rPr>
              <a:t>funcții</a:t>
            </a:r>
            <a:r>
              <a:rPr lang="en-US" dirty="0">
                <a:latin typeface="+mn-lt"/>
              </a:rPr>
              <a:t> </a:t>
            </a:r>
            <a:r>
              <a:rPr lang="en-US" dirty="0" err="1">
                <a:latin typeface="+mn-lt"/>
              </a:rPr>
              <a:t>logice</a:t>
            </a:r>
            <a:r>
              <a:rPr lang="en-US" dirty="0">
                <a:latin typeface="+mn-lt"/>
              </a:rPr>
              <a:t>. </a:t>
            </a:r>
            <a:r>
              <a:rPr lang="en-US" dirty="0" err="1">
                <a:latin typeface="+mn-lt"/>
              </a:rPr>
              <a:t>Principalul</a:t>
            </a:r>
            <a:r>
              <a:rPr lang="en-US" dirty="0">
                <a:latin typeface="+mn-lt"/>
              </a:rPr>
              <a:t> </a:t>
            </a:r>
            <a:r>
              <a:rPr lang="en-US" dirty="0" err="1">
                <a:latin typeface="+mn-lt"/>
              </a:rPr>
              <a:t>avantaj</a:t>
            </a:r>
            <a:r>
              <a:rPr lang="en-US" dirty="0">
                <a:latin typeface="+mn-lt"/>
              </a:rPr>
              <a:t> al </a:t>
            </a:r>
            <a:r>
              <a:rPr lang="en-US" dirty="0" err="1">
                <a:latin typeface="+mn-lt"/>
              </a:rPr>
              <a:t>tehnologiei</a:t>
            </a:r>
            <a:r>
              <a:rPr lang="en-US" dirty="0">
                <a:latin typeface="+mn-lt"/>
              </a:rPr>
              <a:t> CMOS </a:t>
            </a:r>
            <a:r>
              <a:rPr lang="en-US" dirty="0" err="1">
                <a:latin typeface="+mn-lt"/>
              </a:rPr>
              <a:t>este</a:t>
            </a:r>
            <a:r>
              <a:rPr lang="en-US" dirty="0">
                <a:latin typeface="+mn-lt"/>
              </a:rPr>
              <a:t> </a:t>
            </a:r>
            <a:r>
              <a:rPr lang="en-US" dirty="0" err="1">
                <a:latin typeface="+mn-lt"/>
              </a:rPr>
              <a:t>consumul</a:t>
            </a:r>
            <a:r>
              <a:rPr lang="en-US" dirty="0">
                <a:latin typeface="+mn-lt"/>
              </a:rPr>
              <a:t> </a:t>
            </a:r>
            <a:r>
              <a:rPr lang="en-US" dirty="0" err="1">
                <a:latin typeface="+mn-lt"/>
              </a:rPr>
              <a:t>său</a:t>
            </a:r>
            <a:r>
              <a:rPr lang="en-US" dirty="0">
                <a:latin typeface="+mn-lt"/>
              </a:rPr>
              <a:t> </a:t>
            </a:r>
            <a:r>
              <a:rPr lang="en-US" dirty="0" err="1">
                <a:latin typeface="+mn-lt"/>
              </a:rPr>
              <a:t>extrem</a:t>
            </a:r>
            <a:r>
              <a:rPr lang="en-US" dirty="0">
                <a:latin typeface="+mn-lt"/>
              </a:rPr>
              <a:t> de </a:t>
            </a:r>
            <a:r>
              <a:rPr lang="en-US" dirty="0" err="1">
                <a:latin typeface="+mn-lt"/>
              </a:rPr>
              <a:t>redus</a:t>
            </a:r>
            <a:r>
              <a:rPr lang="en-US" dirty="0">
                <a:latin typeface="+mn-lt"/>
              </a:rPr>
              <a:t> de </a:t>
            </a:r>
            <a:r>
              <a:rPr lang="en-US" dirty="0" err="1">
                <a:latin typeface="+mn-lt"/>
              </a:rPr>
              <a:t>energie</a:t>
            </a:r>
            <a:r>
              <a:rPr lang="en-US" dirty="0">
                <a:latin typeface="+mn-lt"/>
              </a:rPr>
              <a:t>, </a:t>
            </a:r>
            <a:r>
              <a:rPr lang="en-US" dirty="0" err="1">
                <a:latin typeface="+mn-lt"/>
              </a:rPr>
              <a:t>deoarece</a:t>
            </a:r>
            <a:r>
              <a:rPr lang="en-US" dirty="0">
                <a:latin typeface="+mn-lt"/>
              </a:rPr>
              <a:t> se </a:t>
            </a:r>
            <a:r>
              <a:rPr lang="en-US" dirty="0" err="1">
                <a:latin typeface="+mn-lt"/>
              </a:rPr>
              <a:t>consumă</a:t>
            </a:r>
            <a:r>
              <a:rPr lang="en-US" dirty="0">
                <a:latin typeface="+mn-lt"/>
              </a:rPr>
              <a:t> </a:t>
            </a:r>
            <a:r>
              <a:rPr lang="en-US" dirty="0" err="1">
                <a:latin typeface="+mn-lt"/>
              </a:rPr>
              <a:t>doar</a:t>
            </a:r>
            <a:r>
              <a:rPr lang="en-US" dirty="0">
                <a:latin typeface="+mn-lt"/>
              </a:rPr>
              <a:t> la </a:t>
            </a:r>
            <a:r>
              <a:rPr lang="en-US" dirty="0" err="1">
                <a:latin typeface="+mn-lt"/>
              </a:rPr>
              <a:t>comutarea</a:t>
            </a:r>
            <a:r>
              <a:rPr lang="en-US" dirty="0">
                <a:latin typeface="+mn-lt"/>
              </a:rPr>
              <a:t> </a:t>
            </a:r>
            <a:r>
              <a:rPr lang="en-US" dirty="0" err="1">
                <a:latin typeface="+mn-lt"/>
              </a:rPr>
              <a:t>stărilor</a:t>
            </a:r>
            <a:r>
              <a:rPr lang="en-US" dirty="0">
                <a:latin typeface="+mn-lt"/>
              </a:rPr>
              <a:t>.</a:t>
            </a:r>
            <a:r>
              <a:rPr lang="ro-RO" dirty="0">
                <a:latin typeface="+mn-lt"/>
              </a:rPr>
              <a:t> </a:t>
            </a:r>
            <a:r>
              <a:rPr lang="en-US" dirty="0">
                <a:latin typeface="+mn-lt"/>
              </a:rPr>
              <a:t> </a:t>
            </a:r>
            <a:endParaRPr lang="ro-RO" dirty="0">
              <a:latin typeface="+mn-lt"/>
            </a:endParaRPr>
          </a:p>
          <a:p>
            <a:r>
              <a:rPr lang="en-US" dirty="0">
                <a:latin typeface="+mn-lt"/>
              </a:rPr>
              <a:t>NMOS </a:t>
            </a:r>
            <a:r>
              <a:rPr lang="en-US" dirty="0" err="1">
                <a:latin typeface="+mn-lt"/>
              </a:rPr>
              <a:t>și</a:t>
            </a:r>
            <a:r>
              <a:rPr lang="en-US" dirty="0">
                <a:latin typeface="+mn-lt"/>
              </a:rPr>
              <a:t> PMOS </a:t>
            </a:r>
            <a:r>
              <a:rPr lang="en-US" dirty="0" err="1">
                <a:latin typeface="+mn-lt"/>
              </a:rPr>
              <a:t>proiectează</a:t>
            </a:r>
            <a:r>
              <a:rPr lang="en-US" dirty="0">
                <a:latin typeface="+mn-lt"/>
              </a:rPr>
              <a:t> </a:t>
            </a:r>
            <a:r>
              <a:rPr lang="ro-RO" dirty="0">
                <a:latin typeface="+mn-lt"/>
              </a:rPr>
              <a:t>în comun</a:t>
            </a:r>
            <a:r>
              <a:rPr lang="en-US" dirty="0">
                <a:latin typeface="+mn-lt"/>
              </a:rPr>
              <a:t> </a:t>
            </a:r>
            <a:r>
              <a:rPr lang="en-US" dirty="0" err="1">
                <a:latin typeface="+mn-lt"/>
              </a:rPr>
              <a:t>funcția</a:t>
            </a:r>
            <a:r>
              <a:rPr lang="en-US" dirty="0">
                <a:latin typeface="+mn-lt"/>
              </a:rPr>
              <a:t> </a:t>
            </a:r>
            <a:r>
              <a:rPr lang="en-US" dirty="0" err="1">
                <a:latin typeface="+mn-lt"/>
              </a:rPr>
              <a:t>logică</a:t>
            </a:r>
            <a:r>
              <a:rPr lang="ro-RO" dirty="0">
                <a:latin typeface="+mn-lt"/>
              </a:rPr>
              <a:t>: a</a:t>
            </a:r>
            <a:r>
              <a:rPr lang="en-US" dirty="0" err="1">
                <a:latin typeface="+mn-lt"/>
              </a:rPr>
              <a:t>ceeași</a:t>
            </a:r>
            <a:r>
              <a:rPr lang="en-US" dirty="0">
                <a:latin typeface="+mn-lt"/>
              </a:rPr>
              <a:t> </a:t>
            </a:r>
            <a:r>
              <a:rPr lang="en-US" dirty="0" err="1">
                <a:latin typeface="+mn-lt"/>
              </a:rPr>
              <a:t>tensiune</a:t>
            </a:r>
            <a:r>
              <a:rPr lang="en-US" dirty="0">
                <a:latin typeface="+mn-lt"/>
              </a:rPr>
              <a:t> de </a:t>
            </a:r>
            <a:r>
              <a:rPr lang="en-US" dirty="0" err="1">
                <a:latin typeface="+mn-lt"/>
              </a:rPr>
              <a:t>intrare</a:t>
            </a:r>
            <a:r>
              <a:rPr lang="en-US" dirty="0">
                <a:latin typeface="+mn-lt"/>
              </a:rPr>
              <a:t> </a:t>
            </a:r>
            <a:r>
              <a:rPr lang="en-US" dirty="0" err="1">
                <a:latin typeface="+mn-lt"/>
              </a:rPr>
              <a:t>este</a:t>
            </a:r>
            <a:r>
              <a:rPr lang="en-US" dirty="0">
                <a:latin typeface="+mn-lt"/>
              </a:rPr>
              <a:t> </a:t>
            </a:r>
            <a:r>
              <a:rPr lang="en-US" dirty="0" err="1">
                <a:latin typeface="+mn-lt"/>
              </a:rPr>
              <a:t>utilizată</a:t>
            </a:r>
            <a:r>
              <a:rPr lang="en-US" dirty="0">
                <a:latin typeface="+mn-lt"/>
              </a:rPr>
              <a:t> </a:t>
            </a:r>
            <a:r>
              <a:rPr lang="en-US" dirty="0" err="1">
                <a:latin typeface="+mn-lt"/>
              </a:rPr>
              <a:t>pentru</a:t>
            </a:r>
            <a:r>
              <a:rPr lang="en-US" dirty="0">
                <a:latin typeface="+mn-lt"/>
              </a:rPr>
              <a:t> a </a:t>
            </a:r>
            <a:r>
              <a:rPr lang="en-US" dirty="0" err="1">
                <a:latin typeface="+mn-lt"/>
              </a:rPr>
              <a:t>activa</a:t>
            </a:r>
            <a:r>
              <a:rPr lang="en-US" dirty="0">
                <a:latin typeface="+mn-lt"/>
              </a:rPr>
              <a:t> un MOSFET </a:t>
            </a:r>
            <a:r>
              <a:rPr lang="en-US" dirty="0" err="1">
                <a:latin typeface="+mn-lt"/>
              </a:rPr>
              <a:t>și</a:t>
            </a:r>
            <a:r>
              <a:rPr lang="en-US" dirty="0">
                <a:latin typeface="+mn-lt"/>
              </a:rPr>
              <a:t> a </a:t>
            </a:r>
            <a:r>
              <a:rPr lang="en-US" dirty="0" err="1">
                <a:latin typeface="+mn-lt"/>
              </a:rPr>
              <a:t>dezactiva</a:t>
            </a:r>
            <a:r>
              <a:rPr lang="en-US" dirty="0">
                <a:latin typeface="+mn-lt"/>
              </a:rPr>
              <a:t> </a:t>
            </a:r>
            <a:r>
              <a:rPr lang="en-US" dirty="0" err="1">
                <a:latin typeface="+mn-lt"/>
              </a:rPr>
              <a:t>celălalt</a:t>
            </a:r>
            <a:r>
              <a:rPr lang="en-US" dirty="0">
                <a:latin typeface="+mn-lt"/>
              </a:rPr>
              <a:t>.</a:t>
            </a:r>
            <a:r>
              <a:rPr lang="ro-RO" dirty="0">
                <a:latin typeface="+mn-lt"/>
              </a:rPr>
              <a:t> </a:t>
            </a:r>
            <a:r>
              <a:rPr lang="en-US" dirty="0">
                <a:latin typeface="+mn-lt"/>
              </a:rPr>
              <a:t>NMOS </a:t>
            </a:r>
            <a:r>
              <a:rPr lang="en-US" dirty="0" err="1">
                <a:latin typeface="+mn-lt"/>
              </a:rPr>
              <a:t>este</a:t>
            </a:r>
            <a:r>
              <a:rPr lang="en-US" dirty="0">
                <a:latin typeface="+mn-lt"/>
              </a:rPr>
              <a:t> </a:t>
            </a:r>
            <a:r>
              <a:rPr lang="en-US" dirty="0" err="1">
                <a:latin typeface="+mn-lt"/>
              </a:rPr>
              <a:t>aranjat</a:t>
            </a:r>
            <a:r>
              <a:rPr lang="en-US" dirty="0">
                <a:latin typeface="+mn-lt"/>
              </a:rPr>
              <a:t> </a:t>
            </a:r>
            <a:r>
              <a:rPr lang="en-US" dirty="0" err="1">
                <a:latin typeface="+mn-lt"/>
              </a:rPr>
              <a:t>în</a:t>
            </a:r>
            <a:r>
              <a:rPr lang="en-US" dirty="0">
                <a:latin typeface="+mn-lt"/>
              </a:rPr>
              <a:t> </a:t>
            </a:r>
            <a:r>
              <a:rPr lang="en-US" dirty="0" err="1">
                <a:latin typeface="+mn-lt"/>
              </a:rPr>
              <a:t>rețeaua</a:t>
            </a:r>
            <a:r>
              <a:rPr lang="en-US" dirty="0">
                <a:latin typeface="+mn-lt"/>
              </a:rPr>
              <a:t> de </a:t>
            </a:r>
            <a:r>
              <a:rPr lang="en-US" dirty="0" err="1">
                <a:latin typeface="+mn-lt"/>
              </a:rPr>
              <a:t>tranziție</a:t>
            </a:r>
            <a:r>
              <a:rPr lang="en-US" dirty="0">
                <a:latin typeface="+mn-lt"/>
              </a:rPr>
              <a:t> </a:t>
            </a:r>
            <a:r>
              <a:rPr lang="en-US" dirty="0" err="1">
                <a:latin typeface="+mn-lt"/>
              </a:rPr>
              <a:t>descendentă</a:t>
            </a:r>
            <a:r>
              <a:rPr lang="en-US" dirty="0">
                <a:latin typeface="+mn-lt"/>
              </a:rPr>
              <a:t> </a:t>
            </a:r>
            <a:r>
              <a:rPr lang="en-US" dirty="0" err="1">
                <a:latin typeface="+mn-lt"/>
              </a:rPr>
              <a:t>între</a:t>
            </a:r>
            <a:r>
              <a:rPr lang="en-US" dirty="0">
                <a:latin typeface="+mn-lt"/>
              </a:rPr>
              <a:t> </a:t>
            </a:r>
            <a:r>
              <a:rPr lang="en-US" dirty="0" err="1">
                <a:latin typeface="+mn-lt"/>
              </a:rPr>
              <a:t>ieșire</a:t>
            </a:r>
            <a:r>
              <a:rPr lang="en-US" dirty="0">
                <a:latin typeface="+mn-lt"/>
              </a:rPr>
              <a:t> </a:t>
            </a:r>
            <a:r>
              <a:rPr lang="en-US" dirty="0" err="1">
                <a:latin typeface="+mn-lt"/>
              </a:rPr>
              <a:t>și</a:t>
            </a:r>
            <a:r>
              <a:rPr lang="en-US" dirty="0">
                <a:latin typeface="+mn-lt"/>
              </a:rPr>
              <a:t> </a:t>
            </a:r>
            <a:r>
              <a:rPr lang="en-US" dirty="0" err="1">
                <a:latin typeface="+mn-lt"/>
              </a:rPr>
              <a:t>masă</a:t>
            </a:r>
            <a:r>
              <a:rPr lang="ro-RO" dirty="0">
                <a:latin typeface="+mn-lt"/>
              </a:rPr>
              <a:t> iar</a:t>
            </a:r>
            <a:r>
              <a:rPr lang="en-US" dirty="0">
                <a:latin typeface="+mn-lt"/>
              </a:rPr>
              <a:t> PMOS </a:t>
            </a:r>
            <a:r>
              <a:rPr lang="en-US" dirty="0" err="1">
                <a:latin typeface="+mn-lt"/>
              </a:rPr>
              <a:t>este</a:t>
            </a:r>
            <a:r>
              <a:rPr lang="en-US" dirty="0">
                <a:latin typeface="+mn-lt"/>
              </a:rPr>
              <a:t> </a:t>
            </a:r>
            <a:r>
              <a:rPr lang="en-US" dirty="0" err="1">
                <a:latin typeface="+mn-lt"/>
              </a:rPr>
              <a:t>aranjat</a:t>
            </a:r>
            <a:r>
              <a:rPr lang="en-US" dirty="0">
                <a:latin typeface="+mn-lt"/>
              </a:rPr>
              <a:t> </a:t>
            </a:r>
            <a:r>
              <a:rPr lang="en-US" dirty="0" err="1">
                <a:latin typeface="+mn-lt"/>
              </a:rPr>
              <a:t>în</a:t>
            </a:r>
            <a:r>
              <a:rPr lang="en-US" dirty="0">
                <a:latin typeface="+mn-lt"/>
              </a:rPr>
              <a:t> </a:t>
            </a:r>
            <a:r>
              <a:rPr lang="en-US" dirty="0" err="1">
                <a:latin typeface="+mn-lt"/>
              </a:rPr>
              <a:t>rețeaua</a:t>
            </a:r>
            <a:r>
              <a:rPr lang="en-US" dirty="0">
                <a:latin typeface="+mn-lt"/>
              </a:rPr>
              <a:t> de </a:t>
            </a:r>
            <a:r>
              <a:rPr lang="en-US" dirty="0" err="1">
                <a:latin typeface="+mn-lt"/>
              </a:rPr>
              <a:t>tranziție</a:t>
            </a:r>
            <a:r>
              <a:rPr lang="en-US" dirty="0">
                <a:latin typeface="+mn-lt"/>
              </a:rPr>
              <a:t> </a:t>
            </a:r>
            <a:r>
              <a:rPr lang="en-US" dirty="0" err="1">
                <a:latin typeface="+mn-lt"/>
              </a:rPr>
              <a:t>ascendentă</a:t>
            </a:r>
            <a:r>
              <a:rPr lang="en-US" dirty="0">
                <a:latin typeface="+mn-lt"/>
              </a:rPr>
              <a:t>. </a:t>
            </a:r>
            <a:r>
              <a:rPr lang="en-US" dirty="0" err="1">
                <a:latin typeface="+mn-lt"/>
              </a:rPr>
              <a:t>Această</a:t>
            </a:r>
            <a:r>
              <a:rPr lang="en-US" dirty="0">
                <a:latin typeface="+mn-lt"/>
              </a:rPr>
              <a:t> </a:t>
            </a:r>
            <a:r>
              <a:rPr lang="en-US" dirty="0" err="1">
                <a:latin typeface="+mn-lt"/>
              </a:rPr>
              <a:t>rețea</a:t>
            </a:r>
            <a:r>
              <a:rPr lang="en-US" dirty="0">
                <a:latin typeface="+mn-lt"/>
              </a:rPr>
              <a:t> de </a:t>
            </a:r>
            <a:r>
              <a:rPr lang="en-US" dirty="0" err="1">
                <a:latin typeface="+mn-lt"/>
              </a:rPr>
              <a:t>tranziție</a:t>
            </a:r>
            <a:r>
              <a:rPr lang="en-US" dirty="0">
                <a:latin typeface="+mn-lt"/>
              </a:rPr>
              <a:t> </a:t>
            </a:r>
            <a:r>
              <a:rPr lang="en-US" dirty="0" err="1">
                <a:latin typeface="+mn-lt"/>
              </a:rPr>
              <a:t>ascendentă</a:t>
            </a:r>
            <a:r>
              <a:rPr lang="en-US" dirty="0">
                <a:latin typeface="+mn-lt"/>
              </a:rPr>
              <a:t> </a:t>
            </a:r>
            <a:r>
              <a:rPr lang="ro-RO" dirty="0">
                <a:latin typeface="+mn-lt"/>
              </a:rPr>
              <a:t>-</a:t>
            </a:r>
            <a:r>
              <a:rPr lang="en-US" dirty="0">
                <a:latin typeface="+mn-lt"/>
              </a:rPr>
              <a:t> </a:t>
            </a:r>
            <a:r>
              <a:rPr lang="en-US" dirty="0" err="1">
                <a:latin typeface="+mn-lt"/>
              </a:rPr>
              <a:t>descendentă</a:t>
            </a:r>
            <a:r>
              <a:rPr lang="en-US" dirty="0">
                <a:latin typeface="+mn-lt"/>
              </a:rPr>
              <a:t> </a:t>
            </a:r>
            <a:r>
              <a:rPr lang="en-US" dirty="0" err="1">
                <a:latin typeface="+mn-lt"/>
              </a:rPr>
              <a:t>este</a:t>
            </a:r>
            <a:r>
              <a:rPr lang="en-US" dirty="0">
                <a:latin typeface="+mn-lt"/>
              </a:rPr>
              <a:t> </a:t>
            </a:r>
            <a:r>
              <a:rPr lang="ro-RO" dirty="0">
                <a:latin typeface="+mn-lt"/>
              </a:rPr>
              <a:t>proiectată </a:t>
            </a:r>
            <a:r>
              <a:rPr lang="en-US" dirty="0" err="1">
                <a:latin typeface="+mn-lt"/>
              </a:rPr>
              <a:t>astfel</a:t>
            </a:r>
            <a:r>
              <a:rPr lang="en-US" dirty="0">
                <a:latin typeface="+mn-lt"/>
              </a:rPr>
              <a:t> </a:t>
            </a:r>
            <a:r>
              <a:rPr lang="en-US" dirty="0" err="1">
                <a:latin typeface="+mn-lt"/>
              </a:rPr>
              <a:t>încât</a:t>
            </a:r>
            <a:r>
              <a:rPr lang="en-US" dirty="0">
                <a:latin typeface="+mn-lt"/>
              </a:rPr>
              <a:t>, </a:t>
            </a:r>
            <a:r>
              <a:rPr lang="en-US" dirty="0" err="1">
                <a:latin typeface="+mn-lt"/>
              </a:rPr>
              <a:t>atunci</a:t>
            </a:r>
            <a:r>
              <a:rPr lang="en-US" dirty="0">
                <a:latin typeface="+mn-lt"/>
              </a:rPr>
              <a:t> </a:t>
            </a:r>
            <a:r>
              <a:rPr lang="en-US" dirty="0" err="1">
                <a:latin typeface="+mn-lt"/>
              </a:rPr>
              <a:t>când</a:t>
            </a:r>
            <a:r>
              <a:rPr lang="en-US" dirty="0">
                <a:latin typeface="+mn-lt"/>
              </a:rPr>
              <a:t> o </a:t>
            </a:r>
            <a:r>
              <a:rPr lang="en-US" dirty="0" err="1">
                <a:latin typeface="+mn-lt"/>
              </a:rPr>
              <a:t>rețea</a:t>
            </a:r>
            <a:r>
              <a:rPr lang="en-US" dirty="0">
                <a:latin typeface="+mn-lt"/>
              </a:rPr>
              <a:t> </a:t>
            </a:r>
            <a:r>
              <a:rPr lang="en-US" dirty="0" err="1">
                <a:latin typeface="+mn-lt"/>
              </a:rPr>
              <a:t>este</a:t>
            </a:r>
            <a:r>
              <a:rPr lang="en-US" dirty="0">
                <a:latin typeface="+mn-lt"/>
              </a:rPr>
              <a:t> </a:t>
            </a:r>
            <a:r>
              <a:rPr lang="en-US" dirty="0" err="1">
                <a:latin typeface="+mn-lt"/>
              </a:rPr>
              <a:t>activată</a:t>
            </a:r>
            <a:r>
              <a:rPr lang="en-US" dirty="0">
                <a:latin typeface="+mn-lt"/>
              </a:rPr>
              <a:t>, </a:t>
            </a:r>
            <a:r>
              <a:rPr lang="en-US" dirty="0" err="1">
                <a:latin typeface="+mn-lt"/>
              </a:rPr>
              <a:t>cealaltă</a:t>
            </a:r>
            <a:r>
              <a:rPr lang="en-US" dirty="0">
                <a:latin typeface="+mn-lt"/>
              </a:rPr>
              <a:t> </a:t>
            </a:r>
            <a:r>
              <a:rPr lang="en-US" dirty="0" err="1">
                <a:latin typeface="+mn-lt"/>
              </a:rPr>
              <a:t>rețea</a:t>
            </a:r>
            <a:r>
              <a:rPr lang="en-US" dirty="0">
                <a:latin typeface="+mn-lt"/>
              </a:rPr>
              <a:t> </a:t>
            </a:r>
            <a:r>
              <a:rPr lang="en-US" dirty="0" err="1">
                <a:latin typeface="+mn-lt"/>
              </a:rPr>
              <a:t>va</a:t>
            </a:r>
            <a:r>
              <a:rPr lang="en-US" dirty="0">
                <a:latin typeface="+mn-lt"/>
              </a:rPr>
              <a:t> fi </a:t>
            </a:r>
            <a:r>
              <a:rPr lang="en-US" dirty="0" err="1">
                <a:latin typeface="+mn-lt"/>
              </a:rPr>
              <a:t>dezactivată</a:t>
            </a:r>
            <a:r>
              <a:rPr lang="en-US" dirty="0">
                <a:latin typeface="+mn-lt"/>
              </a:rPr>
              <a:t>.</a:t>
            </a:r>
          </a:p>
        </p:txBody>
      </p:sp>
    </p:spTree>
    <p:extLst>
      <p:ext uri="{BB962C8B-B14F-4D97-AF65-F5344CB8AC3E}">
        <p14:creationId xmlns:p14="http://schemas.microsoft.com/office/powerpoint/2010/main" val="42124000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4F30-E8F2-0A70-5895-93BC41DF9188}"/>
              </a:ext>
            </a:extLst>
          </p:cNvPr>
          <p:cNvSpPr>
            <a:spLocks noGrp="1"/>
          </p:cNvSpPr>
          <p:nvPr>
            <p:ph type="title"/>
          </p:nvPr>
        </p:nvSpPr>
        <p:spPr/>
        <p:txBody>
          <a:bodyPr/>
          <a:lstStyle/>
          <a:p>
            <a:pPr algn="ctr"/>
            <a:r>
              <a:rPr lang="ro-RO" dirty="0"/>
              <a:t>NMOS </a:t>
            </a:r>
            <a:r>
              <a:rPr lang="ro-RO" dirty="0" err="1"/>
              <a:t>vs</a:t>
            </a:r>
            <a:r>
              <a:rPr lang="ro-RO" dirty="0"/>
              <a:t> PMOS</a:t>
            </a:r>
            <a:endParaRPr lang="en-US" dirty="0"/>
          </a:p>
        </p:txBody>
      </p:sp>
      <p:sp>
        <p:nvSpPr>
          <p:cNvPr id="3" name="Content Placeholder 2">
            <a:extLst>
              <a:ext uri="{FF2B5EF4-FFF2-40B4-BE49-F238E27FC236}">
                <a16:creationId xmlns:a16="http://schemas.microsoft.com/office/drawing/2014/main" id="{00C735AE-3DB5-42CE-028B-E929020092C6}"/>
              </a:ext>
            </a:extLst>
          </p:cNvPr>
          <p:cNvSpPr>
            <a:spLocks noGrp="1"/>
          </p:cNvSpPr>
          <p:nvPr>
            <p:ph idx="1"/>
          </p:nvPr>
        </p:nvSpPr>
        <p:spPr>
          <a:xfrm>
            <a:off x="195263" y="1098550"/>
            <a:ext cx="8686800" cy="4889500"/>
          </a:xfrm>
        </p:spPr>
        <p:txBody>
          <a:bodyPr/>
          <a:lstStyle/>
          <a:p>
            <a:r>
              <a:rPr lang="en-US" sz="1800" dirty="0" err="1"/>
              <a:t>Tranzistoarele</a:t>
            </a:r>
            <a:r>
              <a:rPr lang="en-US" sz="1800" dirty="0"/>
              <a:t> NMOS </a:t>
            </a:r>
            <a:r>
              <a:rPr lang="en-US" sz="1800" dirty="0" err="1"/>
              <a:t>utilizează</a:t>
            </a:r>
            <a:r>
              <a:rPr lang="en-US" sz="1800" dirty="0"/>
              <a:t> </a:t>
            </a:r>
            <a:r>
              <a:rPr lang="en-US" sz="1800" dirty="0" err="1"/>
              <a:t>electroni</a:t>
            </a:r>
            <a:r>
              <a:rPr lang="en-US" sz="1800" dirty="0"/>
              <a:t> </a:t>
            </a:r>
            <a:r>
              <a:rPr lang="en-US" sz="1800" dirty="0" err="1"/>
              <a:t>rapizi</a:t>
            </a:r>
            <a:r>
              <a:rPr lang="en-US" sz="1800" dirty="0"/>
              <a:t>. </a:t>
            </a:r>
            <a:r>
              <a:rPr lang="en-US" sz="1800" dirty="0" err="1"/>
              <a:t>Acest</a:t>
            </a:r>
            <a:r>
              <a:rPr lang="en-US" sz="1800" dirty="0"/>
              <a:t> </a:t>
            </a:r>
            <a:r>
              <a:rPr lang="en-US" sz="1800" dirty="0" err="1"/>
              <a:t>lucru</a:t>
            </a:r>
            <a:r>
              <a:rPr lang="en-US" sz="1800" dirty="0"/>
              <a:t> </a:t>
            </a:r>
            <a:r>
              <a:rPr lang="en-US" sz="1800" dirty="0" err="1"/>
              <a:t>îi</a:t>
            </a:r>
            <a:r>
              <a:rPr lang="en-US" sz="1800" dirty="0"/>
              <a:t> face </a:t>
            </a:r>
            <a:r>
              <a:rPr lang="en-US" sz="1800" dirty="0" err="1"/>
              <a:t>buni</a:t>
            </a:r>
            <a:r>
              <a:rPr lang="en-US" sz="1800" dirty="0"/>
              <a:t> </a:t>
            </a:r>
            <a:r>
              <a:rPr lang="en-US" sz="1800" dirty="0" err="1"/>
              <a:t>pentru</a:t>
            </a:r>
            <a:r>
              <a:rPr lang="en-US" sz="1800" dirty="0"/>
              <a:t> </a:t>
            </a:r>
            <a:r>
              <a:rPr lang="en-US" sz="1800" dirty="0" err="1"/>
              <a:t>circuitele</a:t>
            </a:r>
            <a:r>
              <a:rPr lang="en-US" sz="1800" dirty="0"/>
              <a:t> </a:t>
            </a:r>
            <a:r>
              <a:rPr lang="en-US" sz="1800" dirty="0" err="1"/>
              <a:t>digitale</a:t>
            </a:r>
            <a:r>
              <a:rPr lang="en-US" sz="1800" dirty="0"/>
              <a:t> de mare </a:t>
            </a:r>
            <a:r>
              <a:rPr lang="en-US" sz="1800" dirty="0" err="1"/>
              <a:t>viteză</a:t>
            </a:r>
            <a:r>
              <a:rPr lang="en-US" sz="1800" dirty="0"/>
              <a:t>. De </a:t>
            </a:r>
            <a:r>
              <a:rPr lang="en-US" sz="1800" dirty="0" err="1"/>
              <a:t>asemenea</a:t>
            </a:r>
            <a:r>
              <a:rPr lang="en-US" sz="1800" dirty="0"/>
              <a:t>, </a:t>
            </a:r>
            <a:r>
              <a:rPr lang="en-US" sz="1800" dirty="0" err="1"/>
              <a:t>consumă</a:t>
            </a:r>
            <a:r>
              <a:rPr lang="en-US" sz="1800" dirty="0"/>
              <a:t> </a:t>
            </a:r>
            <a:r>
              <a:rPr lang="en-US" sz="1800" dirty="0" err="1"/>
              <a:t>puțină</a:t>
            </a:r>
            <a:r>
              <a:rPr lang="en-US" sz="1800" dirty="0"/>
              <a:t> </a:t>
            </a:r>
            <a:r>
              <a:rPr lang="en-US" sz="1800" dirty="0" err="1"/>
              <a:t>energie</a:t>
            </a:r>
            <a:r>
              <a:rPr lang="en-US" sz="1800" dirty="0"/>
              <a:t> la </a:t>
            </a:r>
            <a:r>
              <a:rPr lang="en-US" sz="1800" dirty="0" err="1"/>
              <a:t>comutare</a:t>
            </a:r>
            <a:r>
              <a:rPr lang="en-US" sz="1800" dirty="0"/>
              <a:t>.</a:t>
            </a:r>
            <a:endParaRPr lang="ro-RO" sz="1800" dirty="0"/>
          </a:p>
          <a:p>
            <a:r>
              <a:rPr lang="en-US" sz="1800" dirty="0" err="1"/>
              <a:t>Tranzistoarele</a:t>
            </a:r>
            <a:r>
              <a:rPr lang="en-US" sz="1800" dirty="0"/>
              <a:t> PMOS </a:t>
            </a:r>
            <a:r>
              <a:rPr lang="en-US" sz="1800" dirty="0" err="1"/>
              <a:t>utilizează</a:t>
            </a:r>
            <a:r>
              <a:rPr lang="en-US" sz="1800" dirty="0"/>
              <a:t> </a:t>
            </a:r>
            <a:r>
              <a:rPr lang="en-US" sz="1800" dirty="0" err="1"/>
              <a:t>goluri</a:t>
            </a:r>
            <a:r>
              <a:rPr lang="en-US" sz="1800" dirty="0"/>
              <a:t> </a:t>
            </a:r>
            <a:r>
              <a:rPr lang="en-US" sz="1800" dirty="0" err="1"/>
              <a:t>mai</a:t>
            </a:r>
            <a:r>
              <a:rPr lang="en-US" sz="1800" dirty="0"/>
              <a:t> lente. </a:t>
            </a:r>
            <a:r>
              <a:rPr lang="en-US" sz="1800" dirty="0" err="1"/>
              <a:t>Consumă</a:t>
            </a:r>
            <a:r>
              <a:rPr lang="en-US" sz="1800" dirty="0"/>
              <a:t> </a:t>
            </a:r>
            <a:r>
              <a:rPr lang="en-US" sz="1800" dirty="0" err="1"/>
              <a:t>mai</a:t>
            </a:r>
            <a:r>
              <a:rPr lang="en-US" sz="1800" dirty="0"/>
              <a:t> </a:t>
            </a:r>
            <a:r>
              <a:rPr lang="en-US" sz="1800" dirty="0" err="1"/>
              <a:t>puțină</a:t>
            </a:r>
            <a:r>
              <a:rPr lang="en-US" sz="1800" dirty="0"/>
              <a:t> </a:t>
            </a:r>
            <a:r>
              <a:rPr lang="en-US" sz="1800" dirty="0" err="1"/>
              <a:t>energie</a:t>
            </a:r>
            <a:r>
              <a:rPr lang="en-US" sz="1800" dirty="0"/>
              <a:t> </a:t>
            </a:r>
            <a:r>
              <a:rPr lang="en-US" sz="1800" dirty="0" err="1"/>
              <a:t>atunci</a:t>
            </a:r>
            <a:r>
              <a:rPr lang="en-US" sz="1800" dirty="0"/>
              <a:t> </a:t>
            </a:r>
            <a:r>
              <a:rPr lang="en-US" sz="1800" dirty="0" err="1"/>
              <a:t>când</a:t>
            </a:r>
            <a:r>
              <a:rPr lang="en-US" sz="1800" dirty="0"/>
              <a:t> sunt </a:t>
            </a:r>
            <a:r>
              <a:rPr lang="en-US" sz="1800" dirty="0" err="1"/>
              <a:t>oprite</a:t>
            </a:r>
            <a:r>
              <a:rPr lang="en-US" sz="1800" dirty="0"/>
              <a:t>. </a:t>
            </a:r>
            <a:r>
              <a:rPr lang="en-US" sz="1800" dirty="0" err="1"/>
              <a:t>Blochează</a:t>
            </a:r>
            <a:r>
              <a:rPr lang="en-US" sz="1800" dirty="0"/>
              <a:t> </a:t>
            </a:r>
            <a:r>
              <a:rPr lang="en-US" sz="1800" dirty="0" err="1"/>
              <a:t>mai</a:t>
            </a:r>
            <a:r>
              <a:rPr lang="en-US" sz="1800" dirty="0"/>
              <a:t> bine </a:t>
            </a:r>
            <a:r>
              <a:rPr lang="en-US" sz="1800" dirty="0" err="1"/>
              <a:t>zgomotul</a:t>
            </a:r>
            <a:r>
              <a:rPr lang="en-US" sz="1800" dirty="0"/>
              <a:t>. </a:t>
            </a:r>
            <a:r>
              <a:rPr lang="en-US" sz="1800" dirty="0" err="1"/>
              <a:t>Acest</a:t>
            </a:r>
            <a:r>
              <a:rPr lang="en-US" sz="1800" dirty="0"/>
              <a:t> </a:t>
            </a:r>
            <a:r>
              <a:rPr lang="en-US" sz="1800" dirty="0" err="1"/>
              <a:t>lucru</a:t>
            </a:r>
            <a:r>
              <a:rPr lang="en-US" sz="1800" dirty="0"/>
              <a:t> </a:t>
            </a:r>
            <a:r>
              <a:rPr lang="en-US" sz="1800" dirty="0" err="1"/>
              <a:t>îi</a:t>
            </a:r>
            <a:r>
              <a:rPr lang="en-US" sz="1800" dirty="0"/>
              <a:t> face </a:t>
            </a:r>
            <a:r>
              <a:rPr lang="en-US" sz="1800" dirty="0" err="1"/>
              <a:t>buni</a:t>
            </a:r>
            <a:r>
              <a:rPr lang="en-US" sz="1800" dirty="0"/>
              <a:t> </a:t>
            </a:r>
            <a:r>
              <a:rPr lang="en-US" sz="1800" dirty="0" err="1"/>
              <a:t>pentru</a:t>
            </a:r>
            <a:r>
              <a:rPr lang="en-US" sz="1800" dirty="0"/>
              <a:t> </a:t>
            </a:r>
            <a:r>
              <a:rPr lang="en-US" sz="1800" dirty="0" err="1"/>
              <a:t>circuitele</a:t>
            </a:r>
            <a:r>
              <a:rPr lang="en-US" sz="1800" dirty="0"/>
              <a:t> </a:t>
            </a:r>
            <a:r>
              <a:rPr lang="en-US" sz="1800" dirty="0" err="1"/>
              <a:t>analogice</a:t>
            </a:r>
            <a:r>
              <a:rPr lang="en-US" sz="1800" dirty="0"/>
              <a:t> </a:t>
            </a:r>
            <a:r>
              <a:rPr lang="en-US" sz="1800" dirty="0" err="1"/>
              <a:t>și</a:t>
            </a:r>
            <a:r>
              <a:rPr lang="en-US" sz="1800" dirty="0"/>
              <a:t> de </a:t>
            </a:r>
            <a:r>
              <a:rPr lang="en-US" sz="1800" dirty="0" err="1"/>
              <a:t>consum</a:t>
            </a:r>
            <a:r>
              <a:rPr lang="en-US" sz="1800" dirty="0"/>
              <a:t> </a:t>
            </a:r>
            <a:r>
              <a:rPr lang="en-US" sz="1800" dirty="0" err="1"/>
              <a:t>redus</a:t>
            </a:r>
            <a:r>
              <a:rPr lang="en-US" sz="1800" dirty="0"/>
              <a:t> de </a:t>
            </a:r>
            <a:r>
              <a:rPr lang="en-US" sz="1800" dirty="0" err="1"/>
              <a:t>energie</a:t>
            </a:r>
            <a:r>
              <a:rPr lang="en-US" sz="1800" dirty="0"/>
              <a:t>.</a:t>
            </a:r>
            <a:endParaRPr lang="ro-RO" sz="1800" dirty="0"/>
          </a:p>
          <a:p>
            <a:r>
              <a:rPr lang="en-US" sz="1800" dirty="0" err="1"/>
              <a:t>Tehnologia</a:t>
            </a:r>
            <a:r>
              <a:rPr lang="en-US" sz="1800" dirty="0"/>
              <a:t> C</a:t>
            </a:r>
            <a:r>
              <a:rPr lang="ro-RO" sz="1800" dirty="0"/>
              <a:t>(</a:t>
            </a:r>
            <a:r>
              <a:rPr lang="ro-RO" sz="1200" dirty="0" err="1"/>
              <a:t>omplementary</a:t>
            </a:r>
            <a:r>
              <a:rPr lang="ro-RO" sz="1800" dirty="0"/>
              <a:t>)</a:t>
            </a:r>
            <a:r>
              <a:rPr lang="en-US" sz="1800" dirty="0"/>
              <a:t>MOS </a:t>
            </a:r>
            <a:r>
              <a:rPr lang="en-US" sz="1800" dirty="0" err="1"/>
              <a:t>utilizează</a:t>
            </a:r>
            <a:r>
              <a:rPr lang="en-US" sz="1800" dirty="0"/>
              <a:t> </a:t>
            </a:r>
            <a:r>
              <a:rPr lang="en-US" sz="1800" dirty="0" err="1"/>
              <a:t>atât</a:t>
            </a:r>
            <a:r>
              <a:rPr lang="en-US" sz="1800" dirty="0"/>
              <a:t> NMOS, </a:t>
            </a:r>
            <a:r>
              <a:rPr lang="en-US" sz="1800" dirty="0" err="1"/>
              <a:t>cât</a:t>
            </a:r>
            <a:r>
              <a:rPr lang="en-US" sz="1800" dirty="0"/>
              <a:t> </a:t>
            </a:r>
            <a:r>
              <a:rPr lang="en-US" sz="1800" dirty="0" err="1"/>
              <a:t>și</a:t>
            </a:r>
            <a:r>
              <a:rPr lang="en-US" sz="1800" dirty="0"/>
              <a:t> PMOS. </a:t>
            </a:r>
          </a:p>
        </p:txBody>
      </p:sp>
      <p:sp>
        <p:nvSpPr>
          <p:cNvPr id="4" name="Date Placeholder 3">
            <a:extLst>
              <a:ext uri="{FF2B5EF4-FFF2-40B4-BE49-F238E27FC236}">
                <a16:creationId xmlns:a16="http://schemas.microsoft.com/office/drawing/2014/main" id="{A113A74A-4A20-A40C-5F25-5BE68B6529C6}"/>
              </a:ext>
            </a:extLst>
          </p:cNvPr>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5" name="Footer Placeholder 4">
            <a:extLst>
              <a:ext uri="{FF2B5EF4-FFF2-40B4-BE49-F238E27FC236}">
                <a16:creationId xmlns:a16="http://schemas.microsoft.com/office/drawing/2014/main" id="{34E5A725-64DE-701C-1B7F-43F7EDC97815}"/>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211BC0F6-6EED-D519-4F2E-8D84CEADB2AA}"/>
              </a:ext>
            </a:extLst>
          </p:cNvPr>
          <p:cNvSpPr>
            <a:spLocks noGrp="1"/>
          </p:cNvSpPr>
          <p:nvPr>
            <p:ph type="sldNum" sz="quarter" idx="12"/>
          </p:nvPr>
        </p:nvSpPr>
        <p:spPr/>
        <p:txBody>
          <a:bodyPr/>
          <a:lstStyle/>
          <a:p>
            <a:pPr>
              <a:defRPr/>
            </a:pPr>
            <a:fld id="{6A376BE1-B17D-4FFF-B224-99B21EC59678}" type="slidenum">
              <a:rPr lang="zh-CN" altLang="en-US" smtClean="0"/>
              <a:pPr>
                <a:defRPr/>
              </a:pPr>
              <a:t>68</a:t>
            </a:fld>
            <a:endParaRPr lang="en-US" altLang="zh-CN"/>
          </a:p>
        </p:txBody>
      </p:sp>
      <p:graphicFrame>
        <p:nvGraphicFramePr>
          <p:cNvPr id="7" name="Table 6">
            <a:extLst>
              <a:ext uri="{FF2B5EF4-FFF2-40B4-BE49-F238E27FC236}">
                <a16:creationId xmlns:a16="http://schemas.microsoft.com/office/drawing/2014/main" id="{AF19CB34-66C7-4CCD-2A0C-3D50474CEEFB}"/>
              </a:ext>
            </a:extLst>
          </p:cNvPr>
          <p:cNvGraphicFramePr>
            <a:graphicFrameLocks noGrp="1"/>
          </p:cNvGraphicFramePr>
          <p:nvPr>
            <p:extLst>
              <p:ext uri="{D42A27DB-BD31-4B8C-83A1-F6EECF244321}">
                <p14:modId xmlns:p14="http://schemas.microsoft.com/office/powerpoint/2010/main" val="3600774093"/>
              </p:ext>
            </p:extLst>
          </p:nvPr>
        </p:nvGraphicFramePr>
        <p:xfrm>
          <a:off x="457200" y="3278465"/>
          <a:ext cx="8491536" cy="3268980"/>
        </p:xfrm>
        <a:graphic>
          <a:graphicData uri="http://schemas.openxmlformats.org/drawingml/2006/table">
            <a:tbl>
              <a:tblPr/>
              <a:tblGrid>
                <a:gridCol w="2699468">
                  <a:extLst>
                    <a:ext uri="{9D8B030D-6E8A-4147-A177-3AD203B41FA5}">
                      <a16:colId xmlns:a16="http://schemas.microsoft.com/office/drawing/2014/main" val="62958522"/>
                    </a:ext>
                  </a:extLst>
                </a:gridCol>
                <a:gridCol w="2798859">
                  <a:extLst>
                    <a:ext uri="{9D8B030D-6E8A-4147-A177-3AD203B41FA5}">
                      <a16:colId xmlns:a16="http://schemas.microsoft.com/office/drawing/2014/main" val="2552534335"/>
                    </a:ext>
                  </a:extLst>
                </a:gridCol>
                <a:gridCol w="2993209">
                  <a:extLst>
                    <a:ext uri="{9D8B030D-6E8A-4147-A177-3AD203B41FA5}">
                      <a16:colId xmlns:a16="http://schemas.microsoft.com/office/drawing/2014/main" val="4239024803"/>
                    </a:ext>
                  </a:extLst>
                </a:gridCol>
              </a:tblGrid>
              <a:tr h="0">
                <a:tc>
                  <a:txBody>
                    <a:bodyPr/>
                    <a:lstStyle/>
                    <a:p>
                      <a:pPr algn="ctr" fontAlgn="b">
                        <a:buNone/>
                      </a:pPr>
                      <a:r>
                        <a:rPr lang="en-US" sz="1800" b="1" dirty="0">
                          <a:solidFill>
                            <a:srgbClr val="FF0000"/>
                          </a:solidFill>
                          <a:effectLst/>
                        </a:rPr>
                        <a:t>Category</a:t>
                      </a:r>
                    </a:p>
                  </a:txBody>
                  <a:tcPr marL="123825" marR="123825" marT="57150" marB="57150" anchor="b">
                    <a:lnL w="9525" cap="flat" cmpd="sng" algn="ctr">
                      <a:solidFill>
                        <a:srgbClr val="DFE2E5"/>
                      </a:solidFill>
                      <a:prstDash val="solid"/>
                      <a:round/>
                      <a:headEnd type="none" w="med" len="med"/>
                      <a:tailEnd type="none" w="med" len="med"/>
                    </a:lnL>
                    <a:lnR w="9525" cap="flat" cmpd="sng" algn="ctr">
                      <a:solidFill>
                        <a:srgbClr val="DFE2E5"/>
                      </a:solidFill>
                      <a:prstDash val="solid"/>
                      <a:round/>
                      <a:headEnd type="none" w="med" len="med"/>
                      <a:tailEnd type="none" w="med" len="med"/>
                    </a:lnR>
                    <a:lnT w="9525" cap="flat" cmpd="sng" algn="ctr">
                      <a:solidFill>
                        <a:srgbClr val="DFE2E5"/>
                      </a:solidFill>
                      <a:prstDash val="solid"/>
                      <a:round/>
                      <a:headEnd type="none" w="med" len="med"/>
                      <a:tailEnd type="none" w="med" len="med"/>
                    </a:lnT>
                    <a:lnB w="9525" cap="flat" cmpd="sng" algn="ctr">
                      <a:solidFill>
                        <a:srgbClr val="DFE2E5"/>
                      </a:solidFill>
                      <a:prstDash val="solid"/>
                      <a:round/>
                      <a:headEnd type="none" w="med" len="med"/>
                      <a:tailEnd type="none" w="med" len="med"/>
                    </a:lnB>
                    <a:solidFill>
                      <a:srgbClr val="F6F8FA"/>
                    </a:solidFill>
                  </a:tcPr>
                </a:tc>
                <a:tc>
                  <a:txBody>
                    <a:bodyPr/>
                    <a:lstStyle/>
                    <a:p>
                      <a:pPr algn="ctr" fontAlgn="b">
                        <a:buNone/>
                      </a:pPr>
                      <a:r>
                        <a:rPr lang="en-US" sz="1800" b="1" dirty="0">
                          <a:solidFill>
                            <a:srgbClr val="FF0000"/>
                          </a:solidFill>
                          <a:effectLst/>
                        </a:rPr>
                        <a:t>NMOS</a:t>
                      </a:r>
                    </a:p>
                  </a:txBody>
                  <a:tcPr marL="123825" marR="123825" marT="57150" marB="57150" anchor="b">
                    <a:lnL w="9525" cap="flat" cmpd="sng" algn="ctr">
                      <a:solidFill>
                        <a:srgbClr val="DFE2E5"/>
                      </a:solidFill>
                      <a:prstDash val="solid"/>
                      <a:round/>
                      <a:headEnd type="none" w="med" len="med"/>
                      <a:tailEnd type="none" w="med" len="med"/>
                    </a:lnL>
                    <a:lnR w="9525" cap="flat" cmpd="sng" algn="ctr">
                      <a:solidFill>
                        <a:srgbClr val="DFE2E5"/>
                      </a:solidFill>
                      <a:prstDash val="solid"/>
                      <a:round/>
                      <a:headEnd type="none" w="med" len="med"/>
                      <a:tailEnd type="none" w="med" len="med"/>
                    </a:lnR>
                    <a:lnT w="9525" cap="flat" cmpd="sng" algn="ctr">
                      <a:solidFill>
                        <a:srgbClr val="DFE2E5"/>
                      </a:solidFill>
                      <a:prstDash val="solid"/>
                      <a:round/>
                      <a:headEnd type="none" w="med" len="med"/>
                      <a:tailEnd type="none" w="med" len="med"/>
                    </a:lnT>
                    <a:lnB w="9525" cap="flat" cmpd="sng" algn="ctr">
                      <a:solidFill>
                        <a:srgbClr val="DFE2E5"/>
                      </a:solidFill>
                      <a:prstDash val="solid"/>
                      <a:round/>
                      <a:headEnd type="none" w="med" len="med"/>
                      <a:tailEnd type="none" w="med" len="med"/>
                    </a:lnB>
                    <a:solidFill>
                      <a:srgbClr val="F6F8FA"/>
                    </a:solidFill>
                  </a:tcPr>
                </a:tc>
                <a:tc>
                  <a:txBody>
                    <a:bodyPr/>
                    <a:lstStyle/>
                    <a:p>
                      <a:pPr algn="ctr" fontAlgn="b">
                        <a:buNone/>
                      </a:pPr>
                      <a:r>
                        <a:rPr lang="en-US" sz="1800" b="1" dirty="0">
                          <a:solidFill>
                            <a:srgbClr val="FF0000"/>
                          </a:solidFill>
                          <a:effectLst/>
                        </a:rPr>
                        <a:t>PMOS</a:t>
                      </a:r>
                    </a:p>
                  </a:txBody>
                  <a:tcPr marL="123825" marR="123825" marT="57150" marB="57150" anchor="b">
                    <a:lnL w="9525" cap="flat" cmpd="sng" algn="ctr">
                      <a:solidFill>
                        <a:srgbClr val="DFE2E5"/>
                      </a:solidFill>
                      <a:prstDash val="solid"/>
                      <a:round/>
                      <a:headEnd type="none" w="med" len="med"/>
                      <a:tailEnd type="none" w="med" len="med"/>
                    </a:lnL>
                    <a:lnR w="9525" cap="flat" cmpd="sng" algn="ctr">
                      <a:solidFill>
                        <a:srgbClr val="DFE2E5"/>
                      </a:solidFill>
                      <a:prstDash val="solid"/>
                      <a:round/>
                      <a:headEnd type="none" w="med" len="med"/>
                      <a:tailEnd type="none" w="med" len="med"/>
                    </a:lnR>
                    <a:lnT w="9525" cap="flat" cmpd="sng" algn="ctr">
                      <a:solidFill>
                        <a:srgbClr val="DFE2E5"/>
                      </a:solidFill>
                      <a:prstDash val="solid"/>
                      <a:round/>
                      <a:headEnd type="none" w="med" len="med"/>
                      <a:tailEnd type="none" w="med" len="med"/>
                    </a:lnT>
                    <a:lnB w="9525" cap="flat" cmpd="sng" algn="ctr">
                      <a:solidFill>
                        <a:srgbClr val="DFE2E5"/>
                      </a:solidFill>
                      <a:prstDash val="solid"/>
                      <a:round/>
                      <a:headEnd type="none" w="med" len="med"/>
                      <a:tailEnd type="none" w="med" len="med"/>
                    </a:lnB>
                    <a:solidFill>
                      <a:srgbClr val="F6F8FA"/>
                    </a:solidFill>
                  </a:tcPr>
                </a:tc>
                <a:extLst>
                  <a:ext uri="{0D108BD9-81ED-4DB2-BD59-A6C34878D82A}">
                    <a16:rowId xmlns:a16="http://schemas.microsoft.com/office/drawing/2014/main" val="447011564"/>
                  </a:ext>
                </a:extLst>
              </a:tr>
              <a:tr h="0">
                <a:tc>
                  <a:txBody>
                    <a:bodyPr/>
                    <a:lstStyle/>
                    <a:p>
                      <a:pPr algn="l" fontAlgn="base">
                        <a:buNone/>
                      </a:pPr>
                      <a:r>
                        <a:rPr lang="en-US" sz="1800" dirty="0">
                          <a:effectLst/>
                        </a:rPr>
                        <a:t>Charge Carrier</a:t>
                      </a:r>
                    </a:p>
                  </a:txBody>
                  <a:tcPr marL="123825" marR="123825" marT="57150" marB="57150" anchor="ctr">
                    <a:lnL w="9525" cap="flat" cmpd="sng" algn="ctr">
                      <a:solidFill>
                        <a:srgbClr val="DFE2E5"/>
                      </a:solidFill>
                      <a:prstDash val="solid"/>
                      <a:round/>
                      <a:headEnd type="none" w="med" len="med"/>
                      <a:tailEnd type="none" w="med" len="med"/>
                    </a:lnL>
                    <a:lnR w="9525" cap="flat" cmpd="sng" algn="ctr">
                      <a:solidFill>
                        <a:srgbClr val="DFE2E5"/>
                      </a:solidFill>
                      <a:prstDash val="solid"/>
                      <a:round/>
                      <a:headEnd type="none" w="med" len="med"/>
                      <a:tailEnd type="none" w="med" len="med"/>
                    </a:lnR>
                    <a:lnT w="9525" cap="flat" cmpd="sng" algn="ctr">
                      <a:solidFill>
                        <a:srgbClr val="DFE2E5"/>
                      </a:solidFill>
                      <a:prstDash val="solid"/>
                      <a:round/>
                      <a:headEnd type="none" w="med" len="med"/>
                      <a:tailEnd type="none" w="med" len="med"/>
                    </a:lnT>
                    <a:lnB w="9525" cap="flat" cmpd="sng" algn="ctr">
                      <a:solidFill>
                        <a:srgbClr val="DFE2E5"/>
                      </a:solidFill>
                      <a:prstDash val="solid"/>
                      <a:round/>
                      <a:headEnd type="none" w="med" len="med"/>
                      <a:tailEnd type="none" w="med" len="med"/>
                    </a:lnB>
                    <a:solidFill>
                      <a:srgbClr val="FFFFFF"/>
                    </a:solidFill>
                  </a:tcPr>
                </a:tc>
                <a:tc>
                  <a:txBody>
                    <a:bodyPr/>
                    <a:lstStyle/>
                    <a:p>
                      <a:pPr algn="l" fontAlgn="base">
                        <a:buNone/>
                      </a:pPr>
                      <a:r>
                        <a:rPr lang="en-US" sz="1800" dirty="0">
                          <a:effectLst/>
                        </a:rPr>
                        <a:t>Electrons (fast)</a:t>
                      </a:r>
                    </a:p>
                  </a:txBody>
                  <a:tcPr marL="123825" marR="123825" marT="57150" marB="57150" anchor="ctr">
                    <a:lnL w="9525" cap="flat" cmpd="sng" algn="ctr">
                      <a:solidFill>
                        <a:srgbClr val="DFE2E5"/>
                      </a:solidFill>
                      <a:prstDash val="solid"/>
                      <a:round/>
                      <a:headEnd type="none" w="med" len="med"/>
                      <a:tailEnd type="none" w="med" len="med"/>
                    </a:lnL>
                    <a:lnR w="9525" cap="flat" cmpd="sng" algn="ctr">
                      <a:solidFill>
                        <a:srgbClr val="DFE2E5"/>
                      </a:solidFill>
                      <a:prstDash val="solid"/>
                      <a:round/>
                      <a:headEnd type="none" w="med" len="med"/>
                      <a:tailEnd type="none" w="med" len="med"/>
                    </a:lnR>
                    <a:lnT w="9525" cap="flat" cmpd="sng" algn="ctr">
                      <a:solidFill>
                        <a:srgbClr val="DFE2E5"/>
                      </a:solidFill>
                      <a:prstDash val="solid"/>
                      <a:round/>
                      <a:headEnd type="none" w="med" len="med"/>
                      <a:tailEnd type="none" w="med" len="med"/>
                    </a:lnT>
                    <a:lnB w="9525" cap="flat" cmpd="sng" algn="ctr">
                      <a:solidFill>
                        <a:srgbClr val="DFE2E5"/>
                      </a:solidFill>
                      <a:prstDash val="solid"/>
                      <a:round/>
                      <a:headEnd type="none" w="med" len="med"/>
                      <a:tailEnd type="none" w="med" len="med"/>
                    </a:lnB>
                    <a:solidFill>
                      <a:srgbClr val="FFFFFF"/>
                    </a:solidFill>
                  </a:tcPr>
                </a:tc>
                <a:tc>
                  <a:txBody>
                    <a:bodyPr/>
                    <a:lstStyle/>
                    <a:p>
                      <a:pPr algn="l" fontAlgn="base">
                        <a:buNone/>
                      </a:pPr>
                      <a:r>
                        <a:rPr lang="en-US" sz="1800" dirty="0">
                          <a:effectLst/>
                        </a:rPr>
                        <a:t>Holes (slow)</a:t>
                      </a:r>
                    </a:p>
                  </a:txBody>
                  <a:tcPr marL="123825" marR="123825" marT="57150" marB="57150" anchor="ctr">
                    <a:lnL w="9525" cap="flat" cmpd="sng" algn="ctr">
                      <a:solidFill>
                        <a:srgbClr val="DFE2E5"/>
                      </a:solidFill>
                      <a:prstDash val="solid"/>
                      <a:round/>
                      <a:headEnd type="none" w="med" len="med"/>
                      <a:tailEnd type="none" w="med" len="med"/>
                    </a:lnL>
                    <a:lnR w="9525" cap="flat" cmpd="sng" algn="ctr">
                      <a:solidFill>
                        <a:srgbClr val="DFE2E5"/>
                      </a:solidFill>
                      <a:prstDash val="solid"/>
                      <a:round/>
                      <a:headEnd type="none" w="med" len="med"/>
                      <a:tailEnd type="none" w="med" len="med"/>
                    </a:lnR>
                    <a:lnT w="9525" cap="flat" cmpd="sng" algn="ctr">
                      <a:solidFill>
                        <a:srgbClr val="DFE2E5"/>
                      </a:solidFill>
                      <a:prstDash val="solid"/>
                      <a:round/>
                      <a:headEnd type="none" w="med" len="med"/>
                      <a:tailEnd type="none" w="med" len="med"/>
                    </a:lnT>
                    <a:lnB w="9525" cap="flat" cmpd="sng" algn="ctr">
                      <a:solidFill>
                        <a:srgbClr val="DFE2E5"/>
                      </a:solidFill>
                      <a:prstDash val="solid"/>
                      <a:round/>
                      <a:headEnd type="none" w="med" len="med"/>
                      <a:tailEnd type="none" w="med" len="med"/>
                    </a:lnB>
                    <a:solidFill>
                      <a:srgbClr val="FFFFFF"/>
                    </a:solidFill>
                  </a:tcPr>
                </a:tc>
                <a:extLst>
                  <a:ext uri="{0D108BD9-81ED-4DB2-BD59-A6C34878D82A}">
                    <a16:rowId xmlns:a16="http://schemas.microsoft.com/office/drawing/2014/main" val="2252768493"/>
                  </a:ext>
                </a:extLst>
              </a:tr>
              <a:tr h="0">
                <a:tc>
                  <a:txBody>
                    <a:bodyPr/>
                    <a:lstStyle/>
                    <a:p>
                      <a:pPr algn="l" fontAlgn="base">
                        <a:buNone/>
                      </a:pPr>
                      <a:r>
                        <a:rPr lang="en-US" sz="1800">
                          <a:effectLst/>
                        </a:rPr>
                        <a:t>Gate Voltage to Turn ON</a:t>
                      </a:r>
                    </a:p>
                  </a:txBody>
                  <a:tcPr marL="123825" marR="123825" marT="57150" marB="57150" anchor="ctr">
                    <a:lnL w="9525" cap="flat" cmpd="sng" algn="ctr">
                      <a:solidFill>
                        <a:srgbClr val="DFE2E5"/>
                      </a:solidFill>
                      <a:prstDash val="solid"/>
                      <a:round/>
                      <a:headEnd type="none" w="med" len="med"/>
                      <a:tailEnd type="none" w="med" len="med"/>
                    </a:lnL>
                    <a:lnR w="9525" cap="flat" cmpd="sng" algn="ctr">
                      <a:solidFill>
                        <a:srgbClr val="DFE2E5"/>
                      </a:solidFill>
                      <a:prstDash val="solid"/>
                      <a:round/>
                      <a:headEnd type="none" w="med" len="med"/>
                      <a:tailEnd type="none" w="med" len="med"/>
                    </a:lnR>
                    <a:lnT w="9525" cap="flat" cmpd="sng" algn="ctr">
                      <a:solidFill>
                        <a:srgbClr val="DFE2E5"/>
                      </a:solidFill>
                      <a:prstDash val="solid"/>
                      <a:round/>
                      <a:headEnd type="none" w="med" len="med"/>
                      <a:tailEnd type="none" w="med" len="med"/>
                    </a:lnT>
                    <a:lnB w="9525" cap="flat" cmpd="sng" algn="ctr">
                      <a:solidFill>
                        <a:srgbClr val="DFE2E5"/>
                      </a:solidFill>
                      <a:prstDash val="solid"/>
                      <a:round/>
                      <a:headEnd type="none" w="med" len="med"/>
                      <a:tailEnd type="none" w="med" len="med"/>
                    </a:lnB>
                    <a:solidFill>
                      <a:srgbClr val="F6F8FA"/>
                    </a:solidFill>
                  </a:tcPr>
                </a:tc>
                <a:tc>
                  <a:txBody>
                    <a:bodyPr/>
                    <a:lstStyle/>
                    <a:p>
                      <a:pPr algn="l" fontAlgn="base">
                        <a:buNone/>
                      </a:pPr>
                      <a:r>
                        <a:rPr lang="en-US" sz="1800">
                          <a:effectLst/>
                        </a:rPr>
                        <a:t>Positive (VGS &gt; Vth)</a:t>
                      </a:r>
                    </a:p>
                  </a:txBody>
                  <a:tcPr marL="123825" marR="123825" marT="57150" marB="57150" anchor="ctr">
                    <a:lnL w="9525" cap="flat" cmpd="sng" algn="ctr">
                      <a:solidFill>
                        <a:srgbClr val="DFE2E5"/>
                      </a:solidFill>
                      <a:prstDash val="solid"/>
                      <a:round/>
                      <a:headEnd type="none" w="med" len="med"/>
                      <a:tailEnd type="none" w="med" len="med"/>
                    </a:lnL>
                    <a:lnR w="9525" cap="flat" cmpd="sng" algn="ctr">
                      <a:solidFill>
                        <a:srgbClr val="DFE2E5"/>
                      </a:solidFill>
                      <a:prstDash val="solid"/>
                      <a:round/>
                      <a:headEnd type="none" w="med" len="med"/>
                      <a:tailEnd type="none" w="med" len="med"/>
                    </a:lnR>
                    <a:lnT w="9525" cap="flat" cmpd="sng" algn="ctr">
                      <a:solidFill>
                        <a:srgbClr val="DFE2E5"/>
                      </a:solidFill>
                      <a:prstDash val="solid"/>
                      <a:round/>
                      <a:headEnd type="none" w="med" len="med"/>
                      <a:tailEnd type="none" w="med" len="med"/>
                    </a:lnT>
                    <a:lnB w="9525" cap="flat" cmpd="sng" algn="ctr">
                      <a:solidFill>
                        <a:srgbClr val="DFE2E5"/>
                      </a:solidFill>
                      <a:prstDash val="solid"/>
                      <a:round/>
                      <a:headEnd type="none" w="med" len="med"/>
                      <a:tailEnd type="none" w="med" len="med"/>
                    </a:lnB>
                    <a:solidFill>
                      <a:srgbClr val="F6F8FA"/>
                    </a:solidFill>
                  </a:tcPr>
                </a:tc>
                <a:tc>
                  <a:txBody>
                    <a:bodyPr/>
                    <a:lstStyle/>
                    <a:p>
                      <a:pPr algn="l" fontAlgn="base">
                        <a:buNone/>
                      </a:pPr>
                      <a:r>
                        <a:rPr lang="en-US" sz="1800">
                          <a:effectLst/>
                        </a:rPr>
                        <a:t>Negative (VGS &lt; Vth)</a:t>
                      </a:r>
                    </a:p>
                  </a:txBody>
                  <a:tcPr marL="123825" marR="123825" marT="57150" marB="57150" anchor="ctr">
                    <a:lnL w="9525" cap="flat" cmpd="sng" algn="ctr">
                      <a:solidFill>
                        <a:srgbClr val="DFE2E5"/>
                      </a:solidFill>
                      <a:prstDash val="solid"/>
                      <a:round/>
                      <a:headEnd type="none" w="med" len="med"/>
                      <a:tailEnd type="none" w="med" len="med"/>
                    </a:lnL>
                    <a:lnR w="9525" cap="flat" cmpd="sng" algn="ctr">
                      <a:solidFill>
                        <a:srgbClr val="DFE2E5"/>
                      </a:solidFill>
                      <a:prstDash val="solid"/>
                      <a:round/>
                      <a:headEnd type="none" w="med" len="med"/>
                      <a:tailEnd type="none" w="med" len="med"/>
                    </a:lnR>
                    <a:lnT w="9525" cap="flat" cmpd="sng" algn="ctr">
                      <a:solidFill>
                        <a:srgbClr val="DFE2E5"/>
                      </a:solidFill>
                      <a:prstDash val="solid"/>
                      <a:round/>
                      <a:headEnd type="none" w="med" len="med"/>
                      <a:tailEnd type="none" w="med" len="med"/>
                    </a:lnT>
                    <a:lnB w="9525" cap="flat" cmpd="sng" algn="ctr">
                      <a:solidFill>
                        <a:srgbClr val="DFE2E5"/>
                      </a:solidFill>
                      <a:prstDash val="solid"/>
                      <a:round/>
                      <a:headEnd type="none" w="med" len="med"/>
                      <a:tailEnd type="none" w="med" len="med"/>
                    </a:lnB>
                    <a:solidFill>
                      <a:srgbClr val="F6F8FA"/>
                    </a:solidFill>
                  </a:tcPr>
                </a:tc>
                <a:extLst>
                  <a:ext uri="{0D108BD9-81ED-4DB2-BD59-A6C34878D82A}">
                    <a16:rowId xmlns:a16="http://schemas.microsoft.com/office/drawing/2014/main" val="67791490"/>
                  </a:ext>
                </a:extLst>
              </a:tr>
              <a:tr h="0">
                <a:tc>
                  <a:txBody>
                    <a:bodyPr/>
                    <a:lstStyle/>
                    <a:p>
                      <a:pPr algn="l" fontAlgn="base">
                        <a:buNone/>
                      </a:pPr>
                      <a:r>
                        <a:rPr lang="en-US" sz="1800">
                          <a:effectLst/>
                        </a:rPr>
                        <a:t>Switching Speed</a:t>
                      </a:r>
                    </a:p>
                  </a:txBody>
                  <a:tcPr marL="123825" marR="123825" marT="57150" marB="57150" anchor="ctr">
                    <a:lnL w="9525" cap="flat" cmpd="sng" algn="ctr">
                      <a:solidFill>
                        <a:srgbClr val="DFE2E5"/>
                      </a:solidFill>
                      <a:prstDash val="solid"/>
                      <a:round/>
                      <a:headEnd type="none" w="med" len="med"/>
                      <a:tailEnd type="none" w="med" len="med"/>
                    </a:lnL>
                    <a:lnR w="9525" cap="flat" cmpd="sng" algn="ctr">
                      <a:solidFill>
                        <a:srgbClr val="DFE2E5"/>
                      </a:solidFill>
                      <a:prstDash val="solid"/>
                      <a:round/>
                      <a:headEnd type="none" w="med" len="med"/>
                      <a:tailEnd type="none" w="med" len="med"/>
                    </a:lnR>
                    <a:lnT w="9525" cap="flat" cmpd="sng" algn="ctr">
                      <a:solidFill>
                        <a:srgbClr val="DFE2E5"/>
                      </a:solidFill>
                      <a:prstDash val="solid"/>
                      <a:round/>
                      <a:headEnd type="none" w="med" len="med"/>
                      <a:tailEnd type="none" w="med" len="med"/>
                    </a:lnT>
                    <a:lnB w="9525" cap="flat" cmpd="sng" algn="ctr">
                      <a:solidFill>
                        <a:srgbClr val="DFE2E5"/>
                      </a:solidFill>
                      <a:prstDash val="solid"/>
                      <a:round/>
                      <a:headEnd type="none" w="med" len="med"/>
                      <a:tailEnd type="none" w="med" len="med"/>
                    </a:lnB>
                    <a:solidFill>
                      <a:srgbClr val="FFFFFF"/>
                    </a:solidFill>
                  </a:tcPr>
                </a:tc>
                <a:tc>
                  <a:txBody>
                    <a:bodyPr/>
                    <a:lstStyle/>
                    <a:p>
                      <a:pPr algn="l" fontAlgn="base">
                        <a:buNone/>
                      </a:pPr>
                      <a:r>
                        <a:rPr lang="en-US" sz="1800">
                          <a:effectLst/>
                        </a:rPr>
                        <a:t>Faster</a:t>
                      </a:r>
                    </a:p>
                  </a:txBody>
                  <a:tcPr marL="123825" marR="123825" marT="57150" marB="57150" anchor="ctr">
                    <a:lnL w="9525" cap="flat" cmpd="sng" algn="ctr">
                      <a:solidFill>
                        <a:srgbClr val="DFE2E5"/>
                      </a:solidFill>
                      <a:prstDash val="solid"/>
                      <a:round/>
                      <a:headEnd type="none" w="med" len="med"/>
                      <a:tailEnd type="none" w="med" len="med"/>
                    </a:lnL>
                    <a:lnR w="9525" cap="flat" cmpd="sng" algn="ctr">
                      <a:solidFill>
                        <a:srgbClr val="DFE2E5"/>
                      </a:solidFill>
                      <a:prstDash val="solid"/>
                      <a:round/>
                      <a:headEnd type="none" w="med" len="med"/>
                      <a:tailEnd type="none" w="med" len="med"/>
                    </a:lnR>
                    <a:lnT w="9525" cap="flat" cmpd="sng" algn="ctr">
                      <a:solidFill>
                        <a:srgbClr val="DFE2E5"/>
                      </a:solidFill>
                      <a:prstDash val="solid"/>
                      <a:round/>
                      <a:headEnd type="none" w="med" len="med"/>
                      <a:tailEnd type="none" w="med" len="med"/>
                    </a:lnT>
                    <a:lnB w="9525" cap="flat" cmpd="sng" algn="ctr">
                      <a:solidFill>
                        <a:srgbClr val="DFE2E5"/>
                      </a:solidFill>
                      <a:prstDash val="solid"/>
                      <a:round/>
                      <a:headEnd type="none" w="med" len="med"/>
                      <a:tailEnd type="none" w="med" len="med"/>
                    </a:lnB>
                    <a:solidFill>
                      <a:srgbClr val="FFFFFF"/>
                    </a:solidFill>
                  </a:tcPr>
                </a:tc>
                <a:tc>
                  <a:txBody>
                    <a:bodyPr/>
                    <a:lstStyle/>
                    <a:p>
                      <a:pPr algn="l" fontAlgn="base">
                        <a:buNone/>
                      </a:pPr>
                      <a:r>
                        <a:rPr lang="en-US" sz="1800">
                          <a:effectLst/>
                        </a:rPr>
                        <a:t>Slower</a:t>
                      </a:r>
                    </a:p>
                  </a:txBody>
                  <a:tcPr marL="123825" marR="123825" marT="57150" marB="57150" anchor="ctr">
                    <a:lnL w="9525" cap="flat" cmpd="sng" algn="ctr">
                      <a:solidFill>
                        <a:srgbClr val="DFE2E5"/>
                      </a:solidFill>
                      <a:prstDash val="solid"/>
                      <a:round/>
                      <a:headEnd type="none" w="med" len="med"/>
                      <a:tailEnd type="none" w="med" len="med"/>
                    </a:lnL>
                    <a:lnR w="9525" cap="flat" cmpd="sng" algn="ctr">
                      <a:solidFill>
                        <a:srgbClr val="DFE2E5"/>
                      </a:solidFill>
                      <a:prstDash val="solid"/>
                      <a:round/>
                      <a:headEnd type="none" w="med" len="med"/>
                      <a:tailEnd type="none" w="med" len="med"/>
                    </a:lnR>
                    <a:lnT w="9525" cap="flat" cmpd="sng" algn="ctr">
                      <a:solidFill>
                        <a:srgbClr val="DFE2E5"/>
                      </a:solidFill>
                      <a:prstDash val="solid"/>
                      <a:round/>
                      <a:headEnd type="none" w="med" len="med"/>
                      <a:tailEnd type="none" w="med" len="med"/>
                    </a:lnT>
                    <a:lnB w="9525" cap="flat" cmpd="sng" algn="ctr">
                      <a:solidFill>
                        <a:srgbClr val="DFE2E5"/>
                      </a:solidFill>
                      <a:prstDash val="solid"/>
                      <a:round/>
                      <a:headEnd type="none" w="med" len="med"/>
                      <a:tailEnd type="none" w="med" len="med"/>
                    </a:lnB>
                    <a:solidFill>
                      <a:srgbClr val="FFFFFF"/>
                    </a:solidFill>
                  </a:tcPr>
                </a:tc>
                <a:extLst>
                  <a:ext uri="{0D108BD9-81ED-4DB2-BD59-A6C34878D82A}">
                    <a16:rowId xmlns:a16="http://schemas.microsoft.com/office/drawing/2014/main" val="2740514913"/>
                  </a:ext>
                </a:extLst>
              </a:tr>
              <a:tr h="0">
                <a:tc>
                  <a:txBody>
                    <a:bodyPr/>
                    <a:lstStyle/>
                    <a:p>
                      <a:pPr algn="l" fontAlgn="base">
                        <a:buNone/>
                      </a:pPr>
                      <a:r>
                        <a:rPr lang="en-US" sz="1800">
                          <a:effectLst/>
                        </a:rPr>
                        <a:t>Power Consumption</a:t>
                      </a:r>
                    </a:p>
                  </a:txBody>
                  <a:tcPr marL="123825" marR="123825" marT="57150" marB="57150" anchor="ctr">
                    <a:lnL w="9525" cap="flat" cmpd="sng" algn="ctr">
                      <a:solidFill>
                        <a:srgbClr val="DFE2E5"/>
                      </a:solidFill>
                      <a:prstDash val="solid"/>
                      <a:round/>
                      <a:headEnd type="none" w="med" len="med"/>
                      <a:tailEnd type="none" w="med" len="med"/>
                    </a:lnL>
                    <a:lnR w="9525" cap="flat" cmpd="sng" algn="ctr">
                      <a:solidFill>
                        <a:srgbClr val="DFE2E5"/>
                      </a:solidFill>
                      <a:prstDash val="solid"/>
                      <a:round/>
                      <a:headEnd type="none" w="med" len="med"/>
                      <a:tailEnd type="none" w="med" len="med"/>
                    </a:lnR>
                    <a:lnT w="9525" cap="flat" cmpd="sng" algn="ctr">
                      <a:solidFill>
                        <a:srgbClr val="DFE2E5"/>
                      </a:solidFill>
                      <a:prstDash val="solid"/>
                      <a:round/>
                      <a:headEnd type="none" w="med" len="med"/>
                      <a:tailEnd type="none" w="med" len="med"/>
                    </a:lnT>
                    <a:lnB w="9525" cap="flat" cmpd="sng" algn="ctr">
                      <a:solidFill>
                        <a:srgbClr val="DFE2E5"/>
                      </a:solidFill>
                      <a:prstDash val="solid"/>
                      <a:round/>
                      <a:headEnd type="none" w="med" len="med"/>
                      <a:tailEnd type="none" w="med" len="med"/>
                    </a:lnB>
                    <a:solidFill>
                      <a:srgbClr val="F6F8FA"/>
                    </a:solidFill>
                  </a:tcPr>
                </a:tc>
                <a:tc>
                  <a:txBody>
                    <a:bodyPr/>
                    <a:lstStyle/>
                    <a:p>
                      <a:pPr algn="l" fontAlgn="base">
                        <a:buNone/>
                      </a:pPr>
                      <a:r>
                        <a:rPr lang="en-US" sz="1800" dirty="0">
                          <a:effectLst/>
                        </a:rPr>
                        <a:t>Lower at high speed</a:t>
                      </a:r>
                    </a:p>
                  </a:txBody>
                  <a:tcPr marL="123825" marR="123825" marT="57150" marB="57150" anchor="ctr">
                    <a:lnL w="9525" cap="flat" cmpd="sng" algn="ctr">
                      <a:solidFill>
                        <a:srgbClr val="DFE2E5"/>
                      </a:solidFill>
                      <a:prstDash val="solid"/>
                      <a:round/>
                      <a:headEnd type="none" w="med" len="med"/>
                      <a:tailEnd type="none" w="med" len="med"/>
                    </a:lnL>
                    <a:lnR w="9525" cap="flat" cmpd="sng" algn="ctr">
                      <a:solidFill>
                        <a:srgbClr val="DFE2E5"/>
                      </a:solidFill>
                      <a:prstDash val="solid"/>
                      <a:round/>
                      <a:headEnd type="none" w="med" len="med"/>
                      <a:tailEnd type="none" w="med" len="med"/>
                    </a:lnR>
                    <a:lnT w="9525" cap="flat" cmpd="sng" algn="ctr">
                      <a:solidFill>
                        <a:srgbClr val="DFE2E5"/>
                      </a:solidFill>
                      <a:prstDash val="solid"/>
                      <a:round/>
                      <a:headEnd type="none" w="med" len="med"/>
                      <a:tailEnd type="none" w="med" len="med"/>
                    </a:lnT>
                    <a:lnB w="9525" cap="flat" cmpd="sng" algn="ctr">
                      <a:solidFill>
                        <a:srgbClr val="DFE2E5"/>
                      </a:solidFill>
                      <a:prstDash val="solid"/>
                      <a:round/>
                      <a:headEnd type="none" w="med" len="med"/>
                      <a:tailEnd type="none" w="med" len="med"/>
                    </a:lnB>
                    <a:solidFill>
                      <a:srgbClr val="F6F8FA"/>
                    </a:solidFill>
                  </a:tcPr>
                </a:tc>
                <a:tc>
                  <a:txBody>
                    <a:bodyPr/>
                    <a:lstStyle/>
                    <a:p>
                      <a:pPr algn="l" fontAlgn="base">
                        <a:buNone/>
                      </a:pPr>
                      <a:r>
                        <a:rPr lang="en-US" sz="1800">
                          <a:effectLst/>
                        </a:rPr>
                        <a:t>Slightly higher, better at low dropout</a:t>
                      </a:r>
                    </a:p>
                  </a:txBody>
                  <a:tcPr marL="123825" marR="123825" marT="57150" marB="57150" anchor="ctr">
                    <a:lnL w="9525" cap="flat" cmpd="sng" algn="ctr">
                      <a:solidFill>
                        <a:srgbClr val="DFE2E5"/>
                      </a:solidFill>
                      <a:prstDash val="solid"/>
                      <a:round/>
                      <a:headEnd type="none" w="med" len="med"/>
                      <a:tailEnd type="none" w="med" len="med"/>
                    </a:lnL>
                    <a:lnR w="9525" cap="flat" cmpd="sng" algn="ctr">
                      <a:solidFill>
                        <a:srgbClr val="DFE2E5"/>
                      </a:solidFill>
                      <a:prstDash val="solid"/>
                      <a:round/>
                      <a:headEnd type="none" w="med" len="med"/>
                      <a:tailEnd type="none" w="med" len="med"/>
                    </a:lnR>
                    <a:lnT w="9525" cap="flat" cmpd="sng" algn="ctr">
                      <a:solidFill>
                        <a:srgbClr val="DFE2E5"/>
                      </a:solidFill>
                      <a:prstDash val="solid"/>
                      <a:round/>
                      <a:headEnd type="none" w="med" len="med"/>
                      <a:tailEnd type="none" w="med" len="med"/>
                    </a:lnT>
                    <a:lnB w="9525" cap="flat" cmpd="sng" algn="ctr">
                      <a:solidFill>
                        <a:srgbClr val="DFE2E5"/>
                      </a:solidFill>
                      <a:prstDash val="solid"/>
                      <a:round/>
                      <a:headEnd type="none" w="med" len="med"/>
                      <a:tailEnd type="none" w="med" len="med"/>
                    </a:lnB>
                    <a:solidFill>
                      <a:srgbClr val="F6F8FA"/>
                    </a:solidFill>
                  </a:tcPr>
                </a:tc>
                <a:extLst>
                  <a:ext uri="{0D108BD9-81ED-4DB2-BD59-A6C34878D82A}">
                    <a16:rowId xmlns:a16="http://schemas.microsoft.com/office/drawing/2014/main" val="3386262840"/>
                  </a:ext>
                </a:extLst>
              </a:tr>
              <a:tr h="0">
                <a:tc>
                  <a:txBody>
                    <a:bodyPr/>
                    <a:lstStyle/>
                    <a:p>
                      <a:pPr algn="l" fontAlgn="base">
                        <a:buNone/>
                      </a:pPr>
                      <a:r>
                        <a:rPr lang="en-US" sz="1800">
                          <a:effectLst/>
                        </a:rPr>
                        <a:t>Physical Size</a:t>
                      </a:r>
                    </a:p>
                  </a:txBody>
                  <a:tcPr marL="123825" marR="123825" marT="57150" marB="57150" anchor="ctr">
                    <a:lnL w="9525" cap="flat" cmpd="sng" algn="ctr">
                      <a:solidFill>
                        <a:srgbClr val="DFE2E5"/>
                      </a:solidFill>
                      <a:prstDash val="solid"/>
                      <a:round/>
                      <a:headEnd type="none" w="med" len="med"/>
                      <a:tailEnd type="none" w="med" len="med"/>
                    </a:lnL>
                    <a:lnR w="9525" cap="flat" cmpd="sng" algn="ctr">
                      <a:solidFill>
                        <a:srgbClr val="DFE2E5"/>
                      </a:solidFill>
                      <a:prstDash val="solid"/>
                      <a:round/>
                      <a:headEnd type="none" w="med" len="med"/>
                      <a:tailEnd type="none" w="med" len="med"/>
                    </a:lnR>
                    <a:lnT w="9525" cap="flat" cmpd="sng" algn="ctr">
                      <a:solidFill>
                        <a:srgbClr val="DFE2E5"/>
                      </a:solidFill>
                      <a:prstDash val="solid"/>
                      <a:round/>
                      <a:headEnd type="none" w="med" len="med"/>
                      <a:tailEnd type="none" w="med" len="med"/>
                    </a:lnT>
                    <a:lnB w="9525" cap="flat" cmpd="sng" algn="ctr">
                      <a:solidFill>
                        <a:srgbClr val="DFE2E5"/>
                      </a:solidFill>
                      <a:prstDash val="solid"/>
                      <a:round/>
                      <a:headEnd type="none" w="med" len="med"/>
                      <a:tailEnd type="none" w="med" len="med"/>
                    </a:lnB>
                    <a:solidFill>
                      <a:srgbClr val="FFFFFF"/>
                    </a:solidFill>
                  </a:tcPr>
                </a:tc>
                <a:tc>
                  <a:txBody>
                    <a:bodyPr/>
                    <a:lstStyle/>
                    <a:p>
                      <a:pPr algn="l" fontAlgn="base">
                        <a:buNone/>
                      </a:pPr>
                      <a:r>
                        <a:rPr lang="en-US" sz="1800">
                          <a:effectLst/>
                        </a:rPr>
                        <a:t>Smaller</a:t>
                      </a:r>
                    </a:p>
                  </a:txBody>
                  <a:tcPr marL="123825" marR="123825" marT="57150" marB="57150" anchor="ctr">
                    <a:lnL w="9525" cap="flat" cmpd="sng" algn="ctr">
                      <a:solidFill>
                        <a:srgbClr val="DFE2E5"/>
                      </a:solidFill>
                      <a:prstDash val="solid"/>
                      <a:round/>
                      <a:headEnd type="none" w="med" len="med"/>
                      <a:tailEnd type="none" w="med" len="med"/>
                    </a:lnL>
                    <a:lnR w="9525" cap="flat" cmpd="sng" algn="ctr">
                      <a:solidFill>
                        <a:srgbClr val="DFE2E5"/>
                      </a:solidFill>
                      <a:prstDash val="solid"/>
                      <a:round/>
                      <a:headEnd type="none" w="med" len="med"/>
                      <a:tailEnd type="none" w="med" len="med"/>
                    </a:lnR>
                    <a:lnT w="9525" cap="flat" cmpd="sng" algn="ctr">
                      <a:solidFill>
                        <a:srgbClr val="DFE2E5"/>
                      </a:solidFill>
                      <a:prstDash val="solid"/>
                      <a:round/>
                      <a:headEnd type="none" w="med" len="med"/>
                      <a:tailEnd type="none" w="med" len="med"/>
                    </a:lnT>
                    <a:lnB w="9525" cap="flat" cmpd="sng" algn="ctr">
                      <a:solidFill>
                        <a:srgbClr val="DFE2E5"/>
                      </a:solidFill>
                      <a:prstDash val="solid"/>
                      <a:round/>
                      <a:headEnd type="none" w="med" len="med"/>
                      <a:tailEnd type="none" w="med" len="med"/>
                    </a:lnB>
                    <a:solidFill>
                      <a:srgbClr val="FFFFFF"/>
                    </a:solidFill>
                  </a:tcPr>
                </a:tc>
                <a:tc>
                  <a:txBody>
                    <a:bodyPr/>
                    <a:lstStyle/>
                    <a:p>
                      <a:pPr algn="l" fontAlgn="base">
                        <a:buNone/>
                      </a:pPr>
                      <a:r>
                        <a:rPr lang="en-US" sz="1800">
                          <a:effectLst/>
                        </a:rPr>
                        <a:t>Larger</a:t>
                      </a:r>
                    </a:p>
                  </a:txBody>
                  <a:tcPr marL="123825" marR="123825" marT="57150" marB="57150" anchor="ctr">
                    <a:lnL w="9525" cap="flat" cmpd="sng" algn="ctr">
                      <a:solidFill>
                        <a:srgbClr val="DFE2E5"/>
                      </a:solidFill>
                      <a:prstDash val="solid"/>
                      <a:round/>
                      <a:headEnd type="none" w="med" len="med"/>
                      <a:tailEnd type="none" w="med" len="med"/>
                    </a:lnL>
                    <a:lnR w="9525" cap="flat" cmpd="sng" algn="ctr">
                      <a:solidFill>
                        <a:srgbClr val="DFE2E5"/>
                      </a:solidFill>
                      <a:prstDash val="solid"/>
                      <a:round/>
                      <a:headEnd type="none" w="med" len="med"/>
                      <a:tailEnd type="none" w="med" len="med"/>
                    </a:lnR>
                    <a:lnT w="9525" cap="flat" cmpd="sng" algn="ctr">
                      <a:solidFill>
                        <a:srgbClr val="DFE2E5"/>
                      </a:solidFill>
                      <a:prstDash val="solid"/>
                      <a:round/>
                      <a:headEnd type="none" w="med" len="med"/>
                      <a:tailEnd type="none" w="med" len="med"/>
                    </a:lnT>
                    <a:lnB w="9525" cap="flat" cmpd="sng" algn="ctr">
                      <a:solidFill>
                        <a:srgbClr val="DFE2E5"/>
                      </a:solidFill>
                      <a:prstDash val="solid"/>
                      <a:round/>
                      <a:headEnd type="none" w="med" len="med"/>
                      <a:tailEnd type="none" w="med" len="med"/>
                    </a:lnB>
                    <a:solidFill>
                      <a:srgbClr val="FFFFFF"/>
                    </a:solidFill>
                  </a:tcPr>
                </a:tc>
                <a:extLst>
                  <a:ext uri="{0D108BD9-81ED-4DB2-BD59-A6C34878D82A}">
                    <a16:rowId xmlns:a16="http://schemas.microsoft.com/office/drawing/2014/main" val="3798895266"/>
                  </a:ext>
                </a:extLst>
              </a:tr>
              <a:tr h="0">
                <a:tc>
                  <a:txBody>
                    <a:bodyPr/>
                    <a:lstStyle/>
                    <a:p>
                      <a:pPr algn="l" fontAlgn="base">
                        <a:buNone/>
                      </a:pPr>
                      <a:r>
                        <a:rPr lang="en-US" sz="1800">
                          <a:effectLst/>
                        </a:rPr>
                        <a:t>Typical Use</a:t>
                      </a:r>
                    </a:p>
                  </a:txBody>
                  <a:tcPr marL="123825" marR="123825" marT="57150" marB="57150" anchor="ctr">
                    <a:lnL w="9525" cap="flat" cmpd="sng" algn="ctr">
                      <a:solidFill>
                        <a:srgbClr val="DFE2E5"/>
                      </a:solidFill>
                      <a:prstDash val="solid"/>
                      <a:round/>
                      <a:headEnd type="none" w="med" len="med"/>
                      <a:tailEnd type="none" w="med" len="med"/>
                    </a:lnL>
                    <a:lnR w="9525" cap="flat" cmpd="sng" algn="ctr">
                      <a:solidFill>
                        <a:srgbClr val="DFE2E5"/>
                      </a:solidFill>
                      <a:prstDash val="solid"/>
                      <a:round/>
                      <a:headEnd type="none" w="med" len="med"/>
                      <a:tailEnd type="none" w="med" len="med"/>
                    </a:lnR>
                    <a:lnT w="9525" cap="flat" cmpd="sng" algn="ctr">
                      <a:solidFill>
                        <a:srgbClr val="DFE2E5"/>
                      </a:solidFill>
                      <a:prstDash val="solid"/>
                      <a:round/>
                      <a:headEnd type="none" w="med" len="med"/>
                      <a:tailEnd type="none" w="med" len="med"/>
                    </a:lnT>
                    <a:lnB w="9525" cap="flat" cmpd="sng" algn="ctr">
                      <a:solidFill>
                        <a:srgbClr val="DFE2E5"/>
                      </a:solidFill>
                      <a:prstDash val="solid"/>
                      <a:round/>
                      <a:headEnd type="none" w="med" len="med"/>
                      <a:tailEnd type="none" w="med" len="med"/>
                    </a:lnB>
                    <a:solidFill>
                      <a:srgbClr val="F6F8FA"/>
                    </a:solidFill>
                  </a:tcPr>
                </a:tc>
                <a:tc>
                  <a:txBody>
                    <a:bodyPr/>
                    <a:lstStyle/>
                    <a:p>
                      <a:pPr algn="l" fontAlgn="base">
                        <a:buNone/>
                      </a:pPr>
                      <a:r>
                        <a:rPr lang="en-US" sz="1800">
                          <a:effectLst/>
                        </a:rPr>
                        <a:t>High-speed digital, switches</a:t>
                      </a:r>
                    </a:p>
                  </a:txBody>
                  <a:tcPr marL="123825" marR="123825" marT="57150" marB="57150" anchor="ctr">
                    <a:lnL w="9525" cap="flat" cmpd="sng" algn="ctr">
                      <a:solidFill>
                        <a:srgbClr val="DFE2E5"/>
                      </a:solidFill>
                      <a:prstDash val="solid"/>
                      <a:round/>
                      <a:headEnd type="none" w="med" len="med"/>
                      <a:tailEnd type="none" w="med" len="med"/>
                    </a:lnL>
                    <a:lnR w="9525" cap="flat" cmpd="sng" algn="ctr">
                      <a:solidFill>
                        <a:srgbClr val="DFE2E5"/>
                      </a:solidFill>
                      <a:prstDash val="solid"/>
                      <a:round/>
                      <a:headEnd type="none" w="med" len="med"/>
                      <a:tailEnd type="none" w="med" len="med"/>
                    </a:lnR>
                    <a:lnT w="9525" cap="flat" cmpd="sng" algn="ctr">
                      <a:solidFill>
                        <a:srgbClr val="DFE2E5"/>
                      </a:solidFill>
                      <a:prstDash val="solid"/>
                      <a:round/>
                      <a:headEnd type="none" w="med" len="med"/>
                      <a:tailEnd type="none" w="med" len="med"/>
                    </a:lnT>
                    <a:lnB w="9525" cap="flat" cmpd="sng" algn="ctr">
                      <a:solidFill>
                        <a:srgbClr val="DFE2E5"/>
                      </a:solidFill>
                      <a:prstDash val="solid"/>
                      <a:round/>
                      <a:headEnd type="none" w="med" len="med"/>
                      <a:tailEnd type="none" w="med" len="med"/>
                    </a:lnB>
                    <a:solidFill>
                      <a:srgbClr val="F6F8FA"/>
                    </a:solidFill>
                  </a:tcPr>
                </a:tc>
                <a:tc>
                  <a:txBody>
                    <a:bodyPr/>
                    <a:lstStyle/>
                    <a:p>
                      <a:pPr algn="l" fontAlgn="base">
                        <a:buNone/>
                      </a:pPr>
                      <a:r>
                        <a:rPr lang="en-US" sz="1800" dirty="0">
                          <a:effectLst/>
                        </a:rPr>
                        <a:t>Power management, analog, switches</a:t>
                      </a:r>
                    </a:p>
                  </a:txBody>
                  <a:tcPr marL="123825" marR="123825" marT="57150" marB="57150" anchor="ctr">
                    <a:lnL w="9525" cap="flat" cmpd="sng" algn="ctr">
                      <a:solidFill>
                        <a:srgbClr val="DFE2E5"/>
                      </a:solidFill>
                      <a:prstDash val="solid"/>
                      <a:round/>
                      <a:headEnd type="none" w="med" len="med"/>
                      <a:tailEnd type="none" w="med" len="med"/>
                    </a:lnL>
                    <a:lnR w="9525" cap="flat" cmpd="sng" algn="ctr">
                      <a:solidFill>
                        <a:srgbClr val="DFE2E5"/>
                      </a:solidFill>
                      <a:prstDash val="solid"/>
                      <a:round/>
                      <a:headEnd type="none" w="med" len="med"/>
                      <a:tailEnd type="none" w="med" len="med"/>
                    </a:lnR>
                    <a:lnT w="9525" cap="flat" cmpd="sng" algn="ctr">
                      <a:solidFill>
                        <a:srgbClr val="DFE2E5"/>
                      </a:solidFill>
                      <a:prstDash val="solid"/>
                      <a:round/>
                      <a:headEnd type="none" w="med" len="med"/>
                      <a:tailEnd type="none" w="med" len="med"/>
                    </a:lnT>
                    <a:lnB w="9525" cap="flat" cmpd="sng" algn="ctr">
                      <a:solidFill>
                        <a:srgbClr val="DFE2E5"/>
                      </a:solidFill>
                      <a:prstDash val="solid"/>
                      <a:round/>
                      <a:headEnd type="none" w="med" len="med"/>
                      <a:tailEnd type="none" w="med" len="med"/>
                    </a:lnB>
                    <a:solidFill>
                      <a:srgbClr val="F6F8FA"/>
                    </a:solidFill>
                  </a:tcPr>
                </a:tc>
                <a:extLst>
                  <a:ext uri="{0D108BD9-81ED-4DB2-BD59-A6C34878D82A}">
                    <a16:rowId xmlns:a16="http://schemas.microsoft.com/office/drawing/2014/main" val="4144953787"/>
                  </a:ext>
                </a:extLst>
              </a:tr>
            </a:tbl>
          </a:graphicData>
        </a:graphic>
      </p:graphicFrame>
    </p:spTree>
    <p:extLst>
      <p:ext uri="{BB962C8B-B14F-4D97-AF65-F5344CB8AC3E}">
        <p14:creationId xmlns:p14="http://schemas.microsoft.com/office/powerpoint/2010/main" val="6947026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558A-F45A-6300-35CA-69A235A5329D}"/>
              </a:ext>
            </a:extLst>
          </p:cNvPr>
          <p:cNvSpPr>
            <a:spLocks noGrp="1"/>
          </p:cNvSpPr>
          <p:nvPr>
            <p:ph type="title"/>
          </p:nvPr>
        </p:nvSpPr>
        <p:spPr>
          <a:xfrm>
            <a:off x="195263" y="101600"/>
            <a:ext cx="8015287" cy="565150"/>
          </a:xfrm>
        </p:spPr>
        <p:txBody>
          <a:bodyPr/>
          <a:lstStyle/>
          <a:p>
            <a:pPr algn="ctr"/>
            <a:r>
              <a:rPr lang="en-US" dirty="0"/>
              <a:t>Key differences</a:t>
            </a:r>
          </a:p>
        </p:txBody>
      </p:sp>
      <p:graphicFrame>
        <p:nvGraphicFramePr>
          <p:cNvPr id="7" name="Content Placeholder 6">
            <a:extLst>
              <a:ext uri="{FF2B5EF4-FFF2-40B4-BE49-F238E27FC236}">
                <a16:creationId xmlns:a16="http://schemas.microsoft.com/office/drawing/2014/main" id="{DA0FB82C-42D9-8CDF-C065-E08EC6A48B2B}"/>
              </a:ext>
            </a:extLst>
          </p:cNvPr>
          <p:cNvGraphicFramePr>
            <a:graphicFrameLocks noGrp="1"/>
          </p:cNvGraphicFramePr>
          <p:nvPr>
            <p:ph idx="1"/>
            <p:extLst>
              <p:ext uri="{D42A27DB-BD31-4B8C-83A1-F6EECF244321}">
                <p14:modId xmlns:p14="http://schemas.microsoft.com/office/powerpoint/2010/main" val="4053841599"/>
              </p:ext>
            </p:extLst>
          </p:nvPr>
        </p:nvGraphicFramePr>
        <p:xfrm>
          <a:off x="0" y="721360"/>
          <a:ext cx="9026434" cy="4770120"/>
        </p:xfrm>
        <a:graphic>
          <a:graphicData uri="http://schemas.openxmlformats.org/drawingml/2006/table">
            <a:tbl>
              <a:tblPr firstRow="1" bandRow="1">
                <a:tableStyleId>{5C22544A-7EE6-4342-B048-85BDC9FD1C3A}</a:tableStyleId>
              </a:tblPr>
              <a:tblGrid>
                <a:gridCol w="1548068">
                  <a:extLst>
                    <a:ext uri="{9D8B030D-6E8A-4147-A177-3AD203B41FA5}">
                      <a16:colId xmlns:a16="http://schemas.microsoft.com/office/drawing/2014/main" val="2598381279"/>
                    </a:ext>
                  </a:extLst>
                </a:gridCol>
                <a:gridCol w="1643336">
                  <a:extLst>
                    <a:ext uri="{9D8B030D-6E8A-4147-A177-3AD203B41FA5}">
                      <a16:colId xmlns:a16="http://schemas.microsoft.com/office/drawing/2014/main" val="3457013716"/>
                    </a:ext>
                  </a:extLst>
                </a:gridCol>
                <a:gridCol w="1786233">
                  <a:extLst>
                    <a:ext uri="{9D8B030D-6E8A-4147-A177-3AD203B41FA5}">
                      <a16:colId xmlns:a16="http://schemas.microsoft.com/office/drawing/2014/main" val="3802556991"/>
                    </a:ext>
                  </a:extLst>
                </a:gridCol>
                <a:gridCol w="2206235">
                  <a:extLst>
                    <a:ext uri="{9D8B030D-6E8A-4147-A177-3AD203B41FA5}">
                      <a16:colId xmlns:a16="http://schemas.microsoft.com/office/drawing/2014/main" val="3369076824"/>
                    </a:ext>
                  </a:extLst>
                </a:gridCol>
                <a:gridCol w="1842562">
                  <a:extLst>
                    <a:ext uri="{9D8B030D-6E8A-4147-A177-3AD203B41FA5}">
                      <a16:colId xmlns:a16="http://schemas.microsoft.com/office/drawing/2014/main" val="3371011998"/>
                    </a:ext>
                  </a:extLst>
                </a:gridCol>
              </a:tblGrid>
              <a:tr h="370840">
                <a:tc>
                  <a:txBody>
                    <a:bodyPr/>
                    <a:lstStyle/>
                    <a:p>
                      <a:endParaRPr lang="en-US" dirty="0">
                        <a:solidFill>
                          <a:srgbClr val="FF0000"/>
                        </a:solidFill>
                      </a:endParaRPr>
                    </a:p>
                  </a:txBody>
                  <a:tcPr/>
                </a:tc>
                <a:tc>
                  <a:txBody>
                    <a:bodyPr/>
                    <a:lstStyle/>
                    <a:p>
                      <a:r>
                        <a:rPr lang="en-US" dirty="0">
                          <a:solidFill>
                            <a:srgbClr val="FF0000"/>
                          </a:solidFill>
                        </a:rPr>
                        <a:t>JFET</a:t>
                      </a:r>
                    </a:p>
                  </a:txBody>
                  <a:tcPr/>
                </a:tc>
                <a:tc>
                  <a:txBody>
                    <a:bodyPr/>
                    <a:lstStyle/>
                    <a:p>
                      <a:r>
                        <a:rPr lang="en-US" dirty="0">
                          <a:solidFill>
                            <a:srgbClr val="FF0000"/>
                          </a:solidFill>
                        </a:rPr>
                        <a:t>MESFET</a:t>
                      </a:r>
                    </a:p>
                  </a:txBody>
                  <a:tcPr/>
                </a:tc>
                <a:tc>
                  <a:txBody>
                    <a:bodyPr/>
                    <a:lstStyle/>
                    <a:p>
                      <a:r>
                        <a:rPr lang="en-US" dirty="0">
                          <a:solidFill>
                            <a:srgbClr val="FF0000"/>
                          </a:solidFill>
                        </a:rPr>
                        <a:t>MOSFET</a:t>
                      </a:r>
                    </a:p>
                  </a:txBody>
                  <a:tcPr/>
                </a:tc>
                <a:tc>
                  <a:txBody>
                    <a:bodyPr/>
                    <a:lstStyle/>
                    <a:p>
                      <a:r>
                        <a:rPr lang="en-US" dirty="0">
                          <a:solidFill>
                            <a:srgbClr val="FF0000"/>
                          </a:solidFill>
                        </a:rPr>
                        <a:t>HEMT</a:t>
                      </a:r>
                    </a:p>
                  </a:txBody>
                  <a:tcPr/>
                </a:tc>
                <a:extLst>
                  <a:ext uri="{0D108BD9-81ED-4DB2-BD59-A6C34878D82A}">
                    <a16:rowId xmlns:a16="http://schemas.microsoft.com/office/drawing/2014/main" val="1487708062"/>
                  </a:ext>
                </a:extLst>
              </a:tr>
              <a:tr h="370840">
                <a:tc>
                  <a:txBody>
                    <a:bodyPr/>
                    <a:lstStyle/>
                    <a:p>
                      <a:r>
                        <a:rPr lang="en-US" dirty="0">
                          <a:solidFill>
                            <a:srgbClr val="FF0000"/>
                          </a:solidFill>
                        </a:rPr>
                        <a:t>Gate structure</a:t>
                      </a:r>
                    </a:p>
                  </a:txBody>
                  <a:tcPr/>
                </a:tc>
                <a:tc>
                  <a:txBody>
                    <a:bodyPr/>
                    <a:lstStyle/>
                    <a:p>
                      <a:r>
                        <a:rPr lang="en-US" dirty="0">
                          <a:solidFill>
                            <a:srgbClr val="FF0000"/>
                          </a:solidFill>
                        </a:rPr>
                        <a:t>Reverse biased p-n junction</a:t>
                      </a:r>
                      <a:endParaRPr lang="ro-RO" dirty="0">
                        <a:solidFill>
                          <a:srgbClr val="FF0000"/>
                        </a:solidFill>
                      </a:endParaRPr>
                    </a:p>
                    <a:p>
                      <a:r>
                        <a:rPr lang="ro-RO" dirty="0">
                          <a:solidFill>
                            <a:srgbClr val="FF0000"/>
                          </a:solidFill>
                        </a:rPr>
                        <a:t>DC – 1GHz</a:t>
                      </a:r>
                      <a:endParaRPr lang="en-US" dirty="0">
                        <a:solidFill>
                          <a:srgbClr val="FF0000"/>
                        </a:solidFill>
                      </a:endParaRPr>
                    </a:p>
                  </a:txBody>
                  <a:tcPr/>
                </a:tc>
                <a:tc>
                  <a:txBody>
                    <a:bodyPr/>
                    <a:lstStyle/>
                    <a:p>
                      <a:r>
                        <a:rPr lang="en-US" dirty="0">
                          <a:solidFill>
                            <a:srgbClr val="FF0000"/>
                          </a:solidFill>
                        </a:rPr>
                        <a:t>Schottky barrier</a:t>
                      </a:r>
                    </a:p>
                    <a:p>
                      <a:endParaRPr lang="ro-RO" dirty="0">
                        <a:solidFill>
                          <a:srgbClr val="FF0000"/>
                        </a:solidFill>
                      </a:endParaRPr>
                    </a:p>
                    <a:p>
                      <a:r>
                        <a:rPr lang="en-US" dirty="0">
                          <a:solidFill>
                            <a:srgbClr val="FF0000"/>
                          </a:solidFill>
                        </a:rPr>
                        <a:t>Up to 300 GHz</a:t>
                      </a:r>
                    </a:p>
                  </a:txBody>
                  <a:tcPr/>
                </a:tc>
                <a:tc>
                  <a:txBody>
                    <a:bodyPr/>
                    <a:lstStyle/>
                    <a:p>
                      <a:r>
                        <a:rPr lang="en-US" dirty="0">
                          <a:solidFill>
                            <a:srgbClr val="FF0000"/>
                          </a:solidFill>
                        </a:rPr>
                        <a:t>Oxide insulator</a:t>
                      </a:r>
                      <a:endParaRPr lang="ro-RO" dirty="0">
                        <a:solidFill>
                          <a:srgbClr val="FF0000"/>
                        </a:solidFill>
                      </a:endParaRPr>
                    </a:p>
                    <a:p>
                      <a:endParaRPr lang="ro-RO" dirty="0">
                        <a:solidFill>
                          <a:srgbClr val="FF0000"/>
                        </a:solidFill>
                      </a:endParaRPr>
                    </a:p>
                    <a:p>
                      <a:r>
                        <a:rPr lang="ro-RO" dirty="0" err="1">
                          <a:solidFill>
                            <a:srgbClr val="FF0000"/>
                          </a:solidFill>
                        </a:rPr>
                        <a:t>Up</a:t>
                      </a:r>
                      <a:r>
                        <a:rPr lang="ro-RO" dirty="0">
                          <a:solidFill>
                            <a:srgbClr val="FF0000"/>
                          </a:solidFill>
                        </a:rPr>
                        <a:t> </a:t>
                      </a:r>
                      <a:r>
                        <a:rPr lang="ro-RO" dirty="0" err="1">
                          <a:solidFill>
                            <a:srgbClr val="FF0000"/>
                          </a:solidFill>
                        </a:rPr>
                        <a:t>to</a:t>
                      </a:r>
                      <a:r>
                        <a:rPr lang="ro-RO" dirty="0">
                          <a:solidFill>
                            <a:srgbClr val="FF0000"/>
                          </a:solidFill>
                        </a:rPr>
                        <a:t> 300 kHz</a:t>
                      </a:r>
                      <a:endParaRPr lang="en-US" dirty="0">
                        <a:solidFill>
                          <a:srgbClr val="FF0000"/>
                        </a:solidFill>
                      </a:endParaRPr>
                    </a:p>
                  </a:txBody>
                  <a:tcPr/>
                </a:tc>
                <a:tc>
                  <a:txBody>
                    <a:bodyPr/>
                    <a:lstStyle/>
                    <a:p>
                      <a:r>
                        <a:rPr lang="en-US" dirty="0">
                          <a:solidFill>
                            <a:srgbClr val="FF0000"/>
                          </a:solidFill>
                        </a:rPr>
                        <a:t>Heterojunction</a:t>
                      </a:r>
                    </a:p>
                    <a:p>
                      <a:r>
                        <a:rPr lang="en-US" dirty="0" err="1">
                          <a:solidFill>
                            <a:srgbClr val="FF0000"/>
                          </a:solidFill>
                        </a:rPr>
                        <a:t>AlGaAs</a:t>
                      </a:r>
                      <a:r>
                        <a:rPr lang="en-US" dirty="0">
                          <a:solidFill>
                            <a:srgbClr val="FF0000"/>
                          </a:solidFill>
                        </a:rPr>
                        <a:t>/GaAs</a:t>
                      </a:r>
                      <a:endParaRPr lang="ro-RO" dirty="0">
                        <a:solidFill>
                          <a:srgbClr val="FF0000"/>
                        </a:solidFill>
                      </a:endParaRPr>
                    </a:p>
                    <a:p>
                      <a:r>
                        <a:rPr lang="ro-RO" dirty="0" err="1">
                          <a:solidFill>
                            <a:srgbClr val="FF0000"/>
                          </a:solidFill>
                        </a:rPr>
                        <a:t>Up</a:t>
                      </a:r>
                      <a:r>
                        <a:rPr lang="ro-RO" dirty="0">
                          <a:solidFill>
                            <a:srgbClr val="FF0000"/>
                          </a:solidFill>
                        </a:rPr>
                        <a:t> </a:t>
                      </a:r>
                      <a:r>
                        <a:rPr lang="ro-RO" dirty="0" err="1">
                          <a:solidFill>
                            <a:srgbClr val="FF0000"/>
                          </a:solidFill>
                        </a:rPr>
                        <a:t>to</a:t>
                      </a:r>
                      <a:r>
                        <a:rPr lang="ro-RO" dirty="0">
                          <a:solidFill>
                            <a:srgbClr val="FF0000"/>
                          </a:solidFill>
                        </a:rPr>
                        <a:t> 100 GHz (</a:t>
                      </a:r>
                      <a:r>
                        <a:rPr lang="ro-RO" dirty="0" err="1">
                          <a:solidFill>
                            <a:srgbClr val="FF0000"/>
                          </a:solidFill>
                        </a:rPr>
                        <a:t>THz</a:t>
                      </a:r>
                      <a:r>
                        <a:rPr lang="ro-RO" dirty="0">
                          <a:solidFill>
                            <a:srgbClr val="FF0000"/>
                          </a:solidFill>
                        </a:rPr>
                        <a:t>)</a:t>
                      </a:r>
                      <a:endParaRPr lang="en-US" dirty="0">
                        <a:solidFill>
                          <a:srgbClr val="FF0000"/>
                        </a:solidFill>
                      </a:endParaRPr>
                    </a:p>
                  </a:txBody>
                  <a:tcPr/>
                </a:tc>
                <a:extLst>
                  <a:ext uri="{0D108BD9-81ED-4DB2-BD59-A6C34878D82A}">
                    <a16:rowId xmlns:a16="http://schemas.microsoft.com/office/drawing/2014/main" val="1048603856"/>
                  </a:ext>
                </a:extLst>
              </a:tr>
              <a:tr h="370840">
                <a:tc>
                  <a:txBody>
                    <a:bodyPr/>
                    <a:lstStyle/>
                    <a:p>
                      <a:r>
                        <a:rPr lang="en-US" dirty="0">
                          <a:solidFill>
                            <a:srgbClr val="FF0000"/>
                          </a:solidFill>
                        </a:rPr>
                        <a:t>Input Z</a:t>
                      </a:r>
                    </a:p>
                  </a:txBody>
                  <a:tcPr/>
                </a:tc>
                <a:tc>
                  <a:txBody>
                    <a:bodyPr/>
                    <a:lstStyle/>
                    <a:p>
                      <a:r>
                        <a:rPr lang="en-US" dirty="0">
                          <a:solidFill>
                            <a:srgbClr val="FF0000"/>
                          </a:solidFill>
                        </a:rPr>
                        <a:t>High</a:t>
                      </a:r>
                    </a:p>
                  </a:txBody>
                  <a:tcPr/>
                </a:tc>
                <a:tc>
                  <a:txBody>
                    <a:bodyPr/>
                    <a:lstStyle/>
                    <a:p>
                      <a:r>
                        <a:rPr lang="en-US" dirty="0">
                          <a:solidFill>
                            <a:srgbClr val="FF0000"/>
                          </a:solidFill>
                        </a:rPr>
                        <a:t>Moderate/Low</a:t>
                      </a:r>
                    </a:p>
                  </a:txBody>
                  <a:tcPr/>
                </a:tc>
                <a:tc>
                  <a:txBody>
                    <a:bodyPr/>
                    <a:lstStyle/>
                    <a:p>
                      <a:r>
                        <a:rPr lang="en-US" dirty="0">
                          <a:solidFill>
                            <a:srgbClr val="FF0000"/>
                          </a:solidFill>
                        </a:rPr>
                        <a:t>Extremely high 10^10 - 10^15 </a:t>
                      </a:r>
                      <a:r>
                        <a:rPr lang="el-GR" dirty="0">
                          <a:solidFill>
                            <a:srgbClr val="FF0000"/>
                          </a:solidFill>
                        </a:rPr>
                        <a:t>Ω</a:t>
                      </a:r>
                      <a:endParaRPr lang="en-US" dirty="0">
                        <a:solidFill>
                          <a:srgbClr val="FF0000"/>
                        </a:solidFill>
                      </a:endParaRPr>
                    </a:p>
                  </a:txBody>
                  <a:tcPr/>
                </a:tc>
                <a:tc>
                  <a:txBody>
                    <a:bodyPr/>
                    <a:lstStyle/>
                    <a:p>
                      <a:r>
                        <a:rPr lang="en-US" dirty="0">
                          <a:solidFill>
                            <a:srgbClr val="FF0000"/>
                          </a:solidFill>
                        </a:rPr>
                        <a:t>High</a:t>
                      </a:r>
                    </a:p>
                  </a:txBody>
                  <a:tcPr/>
                </a:tc>
                <a:extLst>
                  <a:ext uri="{0D108BD9-81ED-4DB2-BD59-A6C34878D82A}">
                    <a16:rowId xmlns:a16="http://schemas.microsoft.com/office/drawing/2014/main" val="1848198096"/>
                  </a:ext>
                </a:extLst>
              </a:tr>
              <a:tr h="370840">
                <a:tc>
                  <a:txBody>
                    <a:bodyPr/>
                    <a:lstStyle/>
                    <a:p>
                      <a:r>
                        <a:rPr lang="en-US" dirty="0">
                          <a:solidFill>
                            <a:srgbClr val="FF0000"/>
                          </a:solidFill>
                        </a:rPr>
                        <a:t>Electron mobility</a:t>
                      </a:r>
                    </a:p>
                  </a:txBody>
                  <a:tcPr/>
                </a:tc>
                <a:tc>
                  <a:txBody>
                    <a:bodyPr/>
                    <a:lstStyle/>
                    <a:p>
                      <a:r>
                        <a:rPr lang="en-US" dirty="0">
                          <a:solidFill>
                            <a:srgbClr val="FF0000"/>
                          </a:solidFill>
                        </a:rPr>
                        <a:t>moderate</a:t>
                      </a:r>
                    </a:p>
                  </a:txBody>
                  <a:tcPr/>
                </a:tc>
                <a:tc>
                  <a:txBody>
                    <a:bodyPr/>
                    <a:lstStyle/>
                    <a:p>
                      <a:r>
                        <a:rPr lang="en-US" dirty="0">
                          <a:solidFill>
                            <a:srgbClr val="FF0000"/>
                          </a:solidFill>
                        </a:rPr>
                        <a:t>High (GaAs)</a:t>
                      </a:r>
                    </a:p>
                  </a:txBody>
                  <a:tcPr/>
                </a:tc>
                <a:tc>
                  <a:txBody>
                    <a:bodyPr/>
                    <a:lstStyle/>
                    <a:p>
                      <a:r>
                        <a:rPr lang="en-US" dirty="0">
                          <a:solidFill>
                            <a:srgbClr val="FF0000"/>
                          </a:solidFill>
                        </a:rPr>
                        <a:t>Moderate (Si)</a:t>
                      </a:r>
                    </a:p>
                  </a:txBody>
                  <a:tcPr/>
                </a:tc>
                <a:tc>
                  <a:txBody>
                    <a:bodyPr/>
                    <a:lstStyle/>
                    <a:p>
                      <a:r>
                        <a:rPr lang="en-US" dirty="0">
                          <a:solidFill>
                            <a:srgbClr val="FF0000"/>
                          </a:solidFill>
                        </a:rPr>
                        <a:t>Very high (2D electro gas channel)</a:t>
                      </a:r>
                    </a:p>
                  </a:txBody>
                  <a:tcPr/>
                </a:tc>
                <a:extLst>
                  <a:ext uri="{0D108BD9-81ED-4DB2-BD59-A6C34878D82A}">
                    <a16:rowId xmlns:a16="http://schemas.microsoft.com/office/drawing/2014/main" val="2599703383"/>
                  </a:ext>
                </a:extLst>
              </a:tr>
              <a:tr h="370840">
                <a:tc>
                  <a:txBody>
                    <a:bodyPr/>
                    <a:lstStyle/>
                    <a:p>
                      <a:r>
                        <a:rPr lang="en-US" dirty="0" err="1">
                          <a:solidFill>
                            <a:srgbClr val="FF0000"/>
                          </a:solidFill>
                        </a:rPr>
                        <a:t>Operati</a:t>
                      </a:r>
                      <a:r>
                        <a:rPr lang="ro-RO" dirty="0">
                          <a:solidFill>
                            <a:srgbClr val="FF0000"/>
                          </a:solidFill>
                        </a:rPr>
                        <a:t>on</a:t>
                      </a:r>
                      <a:endParaRPr lang="en-US" dirty="0">
                        <a:solidFill>
                          <a:srgbClr val="FF0000"/>
                        </a:solidFill>
                      </a:endParaRPr>
                    </a:p>
                  </a:txBody>
                  <a:tcPr/>
                </a:tc>
                <a:tc>
                  <a:txBody>
                    <a:bodyPr/>
                    <a:lstStyle/>
                    <a:p>
                      <a:r>
                        <a:rPr lang="en-US" dirty="0">
                          <a:solidFill>
                            <a:srgbClr val="FF0000"/>
                          </a:solidFill>
                        </a:rPr>
                        <a:t>Depletion only</a:t>
                      </a:r>
                    </a:p>
                  </a:txBody>
                  <a:tcPr/>
                </a:tc>
                <a:tc>
                  <a:txBody>
                    <a:bodyPr/>
                    <a:lstStyle/>
                    <a:p>
                      <a:r>
                        <a:rPr lang="en-US" dirty="0">
                          <a:solidFill>
                            <a:srgbClr val="FF0000"/>
                          </a:solidFill>
                        </a:rPr>
                        <a:t>Mostly depletion</a:t>
                      </a:r>
                    </a:p>
                  </a:txBody>
                  <a:tcPr/>
                </a:tc>
                <a:tc>
                  <a:txBody>
                    <a:bodyPr/>
                    <a:lstStyle/>
                    <a:p>
                      <a:r>
                        <a:rPr lang="en-US" dirty="0" err="1">
                          <a:solidFill>
                            <a:srgbClr val="FF0000"/>
                          </a:solidFill>
                        </a:rPr>
                        <a:t>Enh</a:t>
                      </a:r>
                      <a:r>
                        <a:rPr lang="en-US" dirty="0">
                          <a:solidFill>
                            <a:srgbClr val="FF0000"/>
                          </a:solidFill>
                        </a:rPr>
                        <a:t> / </a:t>
                      </a:r>
                      <a:r>
                        <a:rPr lang="en-US" dirty="0" err="1">
                          <a:solidFill>
                            <a:srgbClr val="FF0000"/>
                          </a:solidFill>
                        </a:rPr>
                        <a:t>Depl</a:t>
                      </a:r>
                      <a:endParaRPr lang="en-US" dirty="0">
                        <a:solidFill>
                          <a:srgbClr val="FF0000"/>
                        </a:solidFill>
                      </a:endParaRPr>
                    </a:p>
                  </a:txBody>
                  <a:tcPr/>
                </a:tc>
                <a:tc>
                  <a:txBody>
                    <a:bodyPr/>
                    <a:lstStyle/>
                    <a:p>
                      <a:r>
                        <a:rPr lang="en-US" dirty="0" err="1">
                          <a:solidFill>
                            <a:srgbClr val="FF0000"/>
                          </a:solidFill>
                        </a:rPr>
                        <a:t>Enh</a:t>
                      </a:r>
                      <a:r>
                        <a:rPr lang="en-US" dirty="0">
                          <a:solidFill>
                            <a:srgbClr val="FF0000"/>
                          </a:solidFill>
                        </a:rPr>
                        <a:t> / </a:t>
                      </a:r>
                      <a:r>
                        <a:rPr lang="en-US" dirty="0" err="1">
                          <a:solidFill>
                            <a:srgbClr val="FF0000"/>
                          </a:solidFill>
                        </a:rPr>
                        <a:t>Depl</a:t>
                      </a:r>
                      <a:endParaRPr lang="en-US" dirty="0">
                        <a:solidFill>
                          <a:srgbClr val="FF0000"/>
                        </a:solidFill>
                      </a:endParaRPr>
                    </a:p>
                  </a:txBody>
                  <a:tcPr/>
                </a:tc>
                <a:extLst>
                  <a:ext uri="{0D108BD9-81ED-4DB2-BD59-A6C34878D82A}">
                    <a16:rowId xmlns:a16="http://schemas.microsoft.com/office/drawing/2014/main" val="3901756758"/>
                  </a:ext>
                </a:extLst>
              </a:tr>
              <a:tr h="370840">
                <a:tc>
                  <a:txBody>
                    <a:bodyPr/>
                    <a:lstStyle/>
                    <a:p>
                      <a:r>
                        <a:rPr lang="en-US" dirty="0">
                          <a:solidFill>
                            <a:srgbClr val="FF0000"/>
                          </a:solidFill>
                        </a:rPr>
                        <a:t>Primary use</a:t>
                      </a:r>
                    </a:p>
                  </a:txBody>
                  <a:tcPr/>
                </a:tc>
                <a:tc>
                  <a:txBody>
                    <a:bodyPr/>
                    <a:lstStyle/>
                    <a:p>
                      <a:r>
                        <a:rPr lang="en-US" dirty="0">
                          <a:solidFill>
                            <a:srgbClr val="FF0000"/>
                          </a:solidFill>
                        </a:rPr>
                        <a:t>Lo-noise, audio</a:t>
                      </a:r>
                    </a:p>
                  </a:txBody>
                  <a:tcPr/>
                </a:tc>
                <a:tc>
                  <a:txBody>
                    <a:bodyPr/>
                    <a:lstStyle/>
                    <a:p>
                      <a:r>
                        <a:rPr lang="en-US" dirty="0">
                          <a:solidFill>
                            <a:srgbClr val="FF0000"/>
                          </a:solidFill>
                        </a:rPr>
                        <a:t>RF, microwave</a:t>
                      </a:r>
                    </a:p>
                  </a:txBody>
                  <a:tcPr/>
                </a:tc>
                <a:tc>
                  <a:txBody>
                    <a:bodyPr/>
                    <a:lstStyle/>
                    <a:p>
                      <a:r>
                        <a:rPr lang="en-US" dirty="0">
                          <a:solidFill>
                            <a:srgbClr val="FF0000"/>
                          </a:solidFill>
                        </a:rPr>
                        <a:t>Power, switching, </a:t>
                      </a:r>
                      <a:r>
                        <a:rPr lang="en-US" dirty="0" err="1">
                          <a:solidFill>
                            <a:srgbClr val="FF0000"/>
                          </a:solidFill>
                        </a:rPr>
                        <a:t>Ics</a:t>
                      </a:r>
                      <a:r>
                        <a:rPr lang="en-US" dirty="0">
                          <a:solidFill>
                            <a:srgbClr val="FF0000"/>
                          </a:solidFill>
                        </a:rPr>
                        <a:t> (VLSI)</a:t>
                      </a:r>
                    </a:p>
                  </a:txBody>
                  <a:tcPr/>
                </a:tc>
                <a:tc>
                  <a:txBody>
                    <a:bodyPr/>
                    <a:lstStyle/>
                    <a:p>
                      <a:r>
                        <a:rPr lang="en-US" dirty="0">
                          <a:solidFill>
                            <a:srgbClr val="FF0000"/>
                          </a:solidFill>
                        </a:rPr>
                        <a:t>High-speed radar, satellite, mobile comm.</a:t>
                      </a:r>
                    </a:p>
                  </a:txBody>
                  <a:tcPr/>
                </a:tc>
                <a:extLst>
                  <a:ext uri="{0D108BD9-81ED-4DB2-BD59-A6C34878D82A}">
                    <a16:rowId xmlns:a16="http://schemas.microsoft.com/office/drawing/2014/main" val="3098560466"/>
                  </a:ext>
                </a:extLst>
              </a:tr>
              <a:tr h="370840">
                <a:tc>
                  <a:txBody>
                    <a:bodyPr/>
                    <a:lstStyle/>
                    <a:p>
                      <a:r>
                        <a:rPr lang="en-US" dirty="0">
                          <a:solidFill>
                            <a:srgbClr val="FF0000"/>
                          </a:solidFill>
                        </a:rPr>
                        <a:t>Technology </a:t>
                      </a:r>
                    </a:p>
                  </a:txBody>
                  <a:tcPr/>
                </a:tc>
                <a:tc>
                  <a:txBody>
                    <a:bodyPr/>
                    <a:lstStyle/>
                    <a:p>
                      <a:r>
                        <a:rPr lang="en-US" dirty="0">
                          <a:solidFill>
                            <a:srgbClr val="FF0000"/>
                          </a:solidFill>
                        </a:rPr>
                        <a:t>Simple</a:t>
                      </a:r>
                    </a:p>
                  </a:txBody>
                  <a:tcPr/>
                </a:tc>
                <a:tc>
                  <a:txBody>
                    <a:bodyPr/>
                    <a:lstStyle/>
                    <a:p>
                      <a:r>
                        <a:rPr lang="en-US" dirty="0">
                          <a:solidFill>
                            <a:srgbClr val="FF0000"/>
                          </a:solidFill>
                        </a:rPr>
                        <a:t>Complex -GaAs</a:t>
                      </a:r>
                    </a:p>
                  </a:txBody>
                  <a:tcPr/>
                </a:tc>
                <a:tc>
                  <a:txBody>
                    <a:bodyPr/>
                    <a:lstStyle/>
                    <a:p>
                      <a:r>
                        <a:rPr lang="en-US" dirty="0">
                          <a:solidFill>
                            <a:srgbClr val="FF0000"/>
                          </a:solidFill>
                        </a:rPr>
                        <a:t>Very mature (Si)</a:t>
                      </a:r>
                    </a:p>
                  </a:txBody>
                  <a:tcPr/>
                </a:tc>
                <a:tc>
                  <a:txBody>
                    <a:bodyPr/>
                    <a:lstStyle/>
                    <a:p>
                      <a:r>
                        <a:rPr lang="en-US" dirty="0">
                          <a:solidFill>
                            <a:srgbClr val="FF0000"/>
                          </a:solidFill>
                        </a:rPr>
                        <a:t>Complex (MBE)</a:t>
                      </a:r>
                    </a:p>
                  </a:txBody>
                  <a:tcPr/>
                </a:tc>
                <a:extLst>
                  <a:ext uri="{0D108BD9-81ED-4DB2-BD59-A6C34878D82A}">
                    <a16:rowId xmlns:a16="http://schemas.microsoft.com/office/drawing/2014/main" val="1680918030"/>
                  </a:ext>
                </a:extLst>
              </a:tr>
            </a:tbl>
          </a:graphicData>
        </a:graphic>
      </p:graphicFrame>
      <p:sp>
        <p:nvSpPr>
          <p:cNvPr id="4" name="Date Placeholder 3">
            <a:extLst>
              <a:ext uri="{FF2B5EF4-FFF2-40B4-BE49-F238E27FC236}">
                <a16:creationId xmlns:a16="http://schemas.microsoft.com/office/drawing/2014/main" id="{55516797-7DAF-79AD-D887-28B148E20891}"/>
              </a:ext>
            </a:extLst>
          </p:cNvPr>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5" name="Footer Placeholder 4">
            <a:extLst>
              <a:ext uri="{FF2B5EF4-FFF2-40B4-BE49-F238E27FC236}">
                <a16:creationId xmlns:a16="http://schemas.microsoft.com/office/drawing/2014/main" id="{361653DB-A406-8BA0-67E8-E5E85E3247E4}"/>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0A833EA1-7CF4-C359-B92B-A4CE86EAB261}"/>
              </a:ext>
            </a:extLst>
          </p:cNvPr>
          <p:cNvSpPr>
            <a:spLocks noGrp="1"/>
          </p:cNvSpPr>
          <p:nvPr>
            <p:ph type="sldNum" sz="quarter" idx="12"/>
          </p:nvPr>
        </p:nvSpPr>
        <p:spPr/>
        <p:txBody>
          <a:bodyPr/>
          <a:lstStyle/>
          <a:p>
            <a:pPr>
              <a:defRPr/>
            </a:pPr>
            <a:fld id="{6A376BE1-B17D-4FFF-B224-99B21EC59678}" type="slidenum">
              <a:rPr lang="zh-CN" altLang="en-US" smtClean="0"/>
              <a:pPr>
                <a:defRPr/>
              </a:pPr>
              <a:t>69</a:t>
            </a:fld>
            <a:endParaRPr lang="en-US" altLang="zh-CN"/>
          </a:p>
        </p:txBody>
      </p:sp>
      <p:graphicFrame>
        <p:nvGraphicFramePr>
          <p:cNvPr id="8" name="Table 7">
            <a:extLst>
              <a:ext uri="{FF2B5EF4-FFF2-40B4-BE49-F238E27FC236}">
                <a16:creationId xmlns:a16="http://schemas.microsoft.com/office/drawing/2014/main" id="{92FDBC92-7A5B-43AC-7993-0D15731F04D1}"/>
              </a:ext>
            </a:extLst>
          </p:cNvPr>
          <p:cNvGraphicFramePr>
            <a:graphicFrameLocks noGrp="1"/>
          </p:cNvGraphicFramePr>
          <p:nvPr>
            <p:extLst>
              <p:ext uri="{D42A27DB-BD31-4B8C-83A1-F6EECF244321}">
                <p14:modId xmlns:p14="http://schemas.microsoft.com/office/powerpoint/2010/main" val="2638982646"/>
              </p:ext>
            </p:extLst>
          </p:nvPr>
        </p:nvGraphicFramePr>
        <p:xfrm>
          <a:off x="0" y="5476240"/>
          <a:ext cx="9026434" cy="1280160"/>
        </p:xfrm>
        <a:graphic>
          <a:graphicData uri="http://schemas.openxmlformats.org/drawingml/2006/table">
            <a:tbl>
              <a:tblPr firstRow="1" bandRow="1">
                <a:tableStyleId>{5C22544A-7EE6-4342-B048-85BDC9FD1C3A}</a:tableStyleId>
              </a:tblPr>
              <a:tblGrid>
                <a:gridCol w="1552164">
                  <a:extLst>
                    <a:ext uri="{9D8B030D-6E8A-4147-A177-3AD203B41FA5}">
                      <a16:colId xmlns:a16="http://schemas.microsoft.com/office/drawing/2014/main" val="2345978292"/>
                    </a:ext>
                  </a:extLst>
                </a:gridCol>
                <a:gridCol w="1635744">
                  <a:extLst>
                    <a:ext uri="{9D8B030D-6E8A-4147-A177-3AD203B41FA5}">
                      <a16:colId xmlns:a16="http://schemas.microsoft.com/office/drawing/2014/main" val="3514390777"/>
                    </a:ext>
                  </a:extLst>
                </a:gridCol>
                <a:gridCol w="1814839">
                  <a:extLst>
                    <a:ext uri="{9D8B030D-6E8A-4147-A177-3AD203B41FA5}">
                      <a16:colId xmlns:a16="http://schemas.microsoft.com/office/drawing/2014/main" val="2344333460"/>
                    </a:ext>
                  </a:extLst>
                </a:gridCol>
                <a:gridCol w="2200130">
                  <a:extLst>
                    <a:ext uri="{9D8B030D-6E8A-4147-A177-3AD203B41FA5}">
                      <a16:colId xmlns:a16="http://schemas.microsoft.com/office/drawing/2014/main" val="2345281627"/>
                    </a:ext>
                  </a:extLst>
                </a:gridCol>
                <a:gridCol w="1823557">
                  <a:extLst>
                    <a:ext uri="{9D8B030D-6E8A-4147-A177-3AD203B41FA5}">
                      <a16:colId xmlns:a16="http://schemas.microsoft.com/office/drawing/2014/main" val="140516343"/>
                    </a:ext>
                  </a:extLst>
                </a:gridCol>
              </a:tblGrid>
              <a:tr h="370840">
                <a:tc>
                  <a:txBody>
                    <a:bodyPr/>
                    <a:lstStyle/>
                    <a:p>
                      <a:r>
                        <a:rPr lang="en-US" b="0" dirty="0">
                          <a:solidFill>
                            <a:srgbClr val="FF0000"/>
                          </a:solidFill>
                        </a:rPr>
                        <a:t>Functioning</a:t>
                      </a:r>
                      <a:r>
                        <a:rPr lang="en-US" dirty="0">
                          <a:solidFill>
                            <a:srgbClr val="FF0000"/>
                          </a:solidFill>
                        </a:rPr>
                        <a:t> </a:t>
                      </a:r>
                    </a:p>
                  </a:txBody>
                  <a:tcPr/>
                </a:tc>
                <a:tc>
                  <a:txBody>
                    <a:bodyPr/>
                    <a:lstStyle/>
                    <a:p>
                      <a:r>
                        <a:rPr lang="en-US" b="0" dirty="0">
                          <a:solidFill>
                            <a:srgbClr val="FF0000"/>
                          </a:solidFill>
                        </a:rPr>
                        <a:t>Depletion mode only</a:t>
                      </a:r>
                    </a:p>
                  </a:txBody>
                  <a:tcPr/>
                </a:tc>
                <a:tc>
                  <a:txBody>
                    <a:bodyPr/>
                    <a:lstStyle/>
                    <a:p>
                      <a:r>
                        <a:rPr lang="en-US" b="0" dirty="0">
                          <a:solidFill>
                            <a:srgbClr val="FF0000"/>
                          </a:solidFill>
                        </a:rPr>
                        <a:t>in enrichment &amp; depletion mode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FF0000"/>
                          </a:solidFill>
                        </a:rPr>
                        <a:t>in enrichment &amp; depletion mode</a:t>
                      </a:r>
                      <a:endParaRPr lang="en-US"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FF0000"/>
                          </a:solidFill>
                        </a:rPr>
                        <a:t>in: enrichment &amp; depletion mode</a:t>
                      </a:r>
                      <a:endParaRPr lang="en-US" dirty="0">
                        <a:solidFill>
                          <a:srgbClr val="FF0000"/>
                        </a:solidFill>
                      </a:endParaRPr>
                    </a:p>
                  </a:txBody>
                  <a:tcPr/>
                </a:tc>
                <a:extLst>
                  <a:ext uri="{0D108BD9-81ED-4DB2-BD59-A6C34878D82A}">
                    <a16:rowId xmlns:a16="http://schemas.microsoft.com/office/drawing/2014/main" val="579804153"/>
                  </a:ext>
                </a:extLst>
              </a:tr>
              <a:tr h="370840">
                <a:tc>
                  <a:txBody>
                    <a:bodyPr/>
                    <a:lstStyle/>
                    <a:p>
                      <a:r>
                        <a:rPr lang="en-US" dirty="0">
                          <a:solidFill>
                            <a:srgbClr val="FF0000"/>
                          </a:solidFill>
                        </a:rPr>
                        <a:t>Protection type</a:t>
                      </a:r>
                    </a:p>
                  </a:txBody>
                  <a:tcPr/>
                </a:tc>
                <a:tc>
                  <a:txBody>
                    <a:bodyPr/>
                    <a:lstStyle/>
                    <a:p>
                      <a:r>
                        <a:rPr lang="en-US" dirty="0">
                          <a:solidFill>
                            <a:srgbClr val="FF0000"/>
                          </a:solidFill>
                        </a:rPr>
                        <a:t>Limiting current</a:t>
                      </a:r>
                    </a:p>
                  </a:txBody>
                  <a:tcPr/>
                </a:tc>
                <a:tc>
                  <a:txBody>
                    <a:bodyPr/>
                    <a:lstStyle/>
                    <a:p>
                      <a:r>
                        <a:rPr lang="en-US" dirty="0">
                          <a:solidFill>
                            <a:srgbClr val="FF0000"/>
                          </a:solidFill>
                        </a:rPr>
                        <a:t>Voltage clamping</a:t>
                      </a:r>
                    </a:p>
                  </a:txBody>
                  <a:tcPr/>
                </a:tc>
                <a:tc>
                  <a:txBody>
                    <a:bodyPr/>
                    <a:lstStyle/>
                    <a:p>
                      <a:r>
                        <a:rPr lang="en-US" b="1" i="1" dirty="0">
                          <a:solidFill>
                            <a:srgbClr val="FF0000"/>
                          </a:solidFill>
                        </a:rPr>
                        <a:t>Most fragile to ESD </a:t>
                      </a:r>
                      <a:r>
                        <a:rPr lang="en-US" i="1" dirty="0">
                          <a:solidFill>
                            <a:srgbClr val="FF0000"/>
                          </a:solidFill>
                        </a:rPr>
                        <a:t>/</a:t>
                      </a:r>
                      <a:r>
                        <a:rPr lang="en-US" dirty="0">
                          <a:solidFill>
                            <a:srgbClr val="FF0000"/>
                          </a:solidFill>
                        </a:rPr>
                        <a:t> Voltage clamping</a:t>
                      </a:r>
                    </a:p>
                  </a:txBody>
                  <a:tcPr/>
                </a:tc>
                <a:tc>
                  <a:txBody>
                    <a:bodyPr/>
                    <a:lstStyle/>
                    <a:p>
                      <a:r>
                        <a:rPr lang="en-US" dirty="0">
                          <a:solidFill>
                            <a:srgbClr val="FF0000"/>
                          </a:solidFill>
                        </a:rPr>
                        <a:t>Fast clamping/ gate drive</a:t>
                      </a:r>
                    </a:p>
                  </a:txBody>
                  <a:tcPr/>
                </a:tc>
                <a:extLst>
                  <a:ext uri="{0D108BD9-81ED-4DB2-BD59-A6C34878D82A}">
                    <a16:rowId xmlns:a16="http://schemas.microsoft.com/office/drawing/2014/main" val="2670718051"/>
                  </a:ext>
                </a:extLst>
              </a:tr>
            </a:tbl>
          </a:graphicData>
        </a:graphic>
      </p:graphicFrame>
    </p:spTree>
    <p:extLst>
      <p:ext uri="{BB962C8B-B14F-4D97-AF65-F5344CB8AC3E}">
        <p14:creationId xmlns:p14="http://schemas.microsoft.com/office/powerpoint/2010/main" val="1056519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424F0-2F09-0B7E-9E40-E420D98EC933}"/>
              </a:ext>
            </a:extLst>
          </p:cNvPr>
          <p:cNvSpPr>
            <a:spLocks noGrp="1"/>
          </p:cNvSpPr>
          <p:nvPr>
            <p:ph type="title"/>
          </p:nvPr>
        </p:nvSpPr>
        <p:spPr/>
        <p:txBody>
          <a:bodyPr/>
          <a:lstStyle/>
          <a:p>
            <a:pPr algn="ctr"/>
            <a:r>
              <a:rPr lang="ro-RO" dirty="0"/>
              <a:t>A) </a:t>
            </a:r>
            <a:r>
              <a:rPr lang="en-US" dirty="0"/>
              <a:t>V</a:t>
            </a:r>
            <a:r>
              <a:rPr lang="en-US" sz="3200" dirty="0"/>
              <a:t>GS</a:t>
            </a:r>
            <a:r>
              <a:rPr lang="en-US" dirty="0"/>
              <a:t> = 0</a:t>
            </a:r>
          </a:p>
        </p:txBody>
      </p:sp>
      <p:sp>
        <p:nvSpPr>
          <p:cNvPr id="3" name="Content Placeholder 2">
            <a:extLst>
              <a:ext uri="{FF2B5EF4-FFF2-40B4-BE49-F238E27FC236}">
                <a16:creationId xmlns:a16="http://schemas.microsoft.com/office/drawing/2014/main" id="{94BE7C24-251D-AFE5-8DB2-9A5168D17DAC}"/>
              </a:ext>
            </a:extLst>
          </p:cNvPr>
          <p:cNvSpPr>
            <a:spLocks noGrp="1"/>
          </p:cNvSpPr>
          <p:nvPr>
            <p:ph idx="1"/>
          </p:nvPr>
        </p:nvSpPr>
        <p:spPr>
          <a:xfrm>
            <a:off x="309140" y="1233488"/>
            <a:ext cx="5015214" cy="4889500"/>
          </a:xfrm>
        </p:spPr>
        <p:txBody>
          <a:bodyPr/>
          <a:lstStyle/>
          <a:p>
            <a:pPr marL="0" indent="0">
              <a:buNone/>
            </a:pPr>
            <a:r>
              <a:rPr lang="en-US" sz="1800" dirty="0"/>
              <a:t>Trei </a:t>
            </a:r>
            <a:r>
              <a:rPr lang="en-US" sz="1800" dirty="0" err="1"/>
              <a:t>lucruri</a:t>
            </a:r>
            <a:r>
              <a:rPr lang="en-US" sz="1800" dirty="0"/>
              <a:t> se întâmplă </a:t>
            </a:r>
            <a:r>
              <a:rPr lang="en-US" sz="1800" dirty="0" err="1"/>
              <a:t>când</a:t>
            </a:r>
            <a:r>
              <a:rPr lang="en-US" sz="1800" dirty="0"/>
              <a:t> V</a:t>
            </a:r>
            <a:r>
              <a:rPr lang="en-US" sz="1400" dirty="0"/>
              <a:t>GS </a:t>
            </a:r>
            <a:r>
              <a:rPr lang="en-US" sz="1800" dirty="0"/>
              <a:t>= 0 </a:t>
            </a:r>
            <a:r>
              <a:rPr lang="en-US" sz="1800" dirty="0" err="1"/>
              <a:t>și</a:t>
            </a:r>
            <a:r>
              <a:rPr lang="en-US" sz="1800" dirty="0"/>
              <a:t> V</a:t>
            </a:r>
            <a:r>
              <a:rPr lang="en-US" sz="1400" dirty="0"/>
              <a:t>DS</a:t>
            </a:r>
            <a:r>
              <a:rPr lang="en-US" sz="1800" dirty="0"/>
              <a:t> </a:t>
            </a:r>
            <a:r>
              <a:rPr lang="en-US" sz="1800" dirty="0" err="1"/>
              <a:t>cre</a:t>
            </a:r>
            <a:r>
              <a:rPr lang="ro-RO" sz="1800" dirty="0" err="1"/>
              <a:t>ște</a:t>
            </a:r>
            <a:r>
              <a:rPr lang="en-US" sz="1800" dirty="0"/>
              <a:t> de la 0 la o </a:t>
            </a:r>
            <a:r>
              <a:rPr lang="en-US" sz="1800" dirty="0" err="1"/>
              <a:t>tensiune</a:t>
            </a:r>
            <a:r>
              <a:rPr lang="en-US" sz="1800" dirty="0"/>
              <a:t> </a:t>
            </a:r>
            <a:r>
              <a:rPr lang="en-US" sz="1800" dirty="0" err="1"/>
              <a:t>mai</a:t>
            </a:r>
            <a:r>
              <a:rPr lang="en-US" sz="1800" dirty="0"/>
              <a:t> </a:t>
            </a:r>
            <a:r>
              <a:rPr lang="en-US" sz="1800" dirty="0" err="1"/>
              <a:t>pozitivă</a:t>
            </a:r>
            <a:r>
              <a:rPr lang="en-US" sz="1800" dirty="0"/>
              <a:t>:</a:t>
            </a:r>
            <a:endParaRPr lang="ro-RO" sz="1800" dirty="0"/>
          </a:p>
          <a:p>
            <a:pPr marL="0" indent="0">
              <a:buNone/>
            </a:pPr>
            <a:r>
              <a:rPr lang="ro-RO" sz="1800" dirty="0"/>
              <a:t>- Canalul este de natură rezistivă - se formează astfel un gradient de tensiune de-a lungul canalului, această tensiune devenind mai puțin pozitivă de la D spre S. Rezultatul este că joncțiunea </a:t>
            </a:r>
            <a:r>
              <a:rPr lang="ro-RO" sz="1800" i="1" dirty="0" err="1"/>
              <a:t>pn</a:t>
            </a:r>
            <a:r>
              <a:rPr lang="ro-RO" sz="1800" i="1" dirty="0"/>
              <a:t> </a:t>
            </a:r>
            <a:r>
              <a:rPr lang="ro-RO" sz="1800" dirty="0"/>
              <a:t>are o </a:t>
            </a:r>
            <a:r>
              <a:rPr lang="ro-RO" sz="1800" i="1" dirty="0">
                <a:solidFill>
                  <a:srgbClr val="FF0000"/>
                </a:solidFill>
              </a:rPr>
              <a:t>polarizare inversă ridicată la D </a:t>
            </a:r>
            <a:r>
              <a:rPr lang="ro-RO" sz="1800" dirty="0"/>
              <a:t>și o </a:t>
            </a:r>
            <a:r>
              <a:rPr lang="ro-RO" sz="1800" i="1" dirty="0">
                <a:solidFill>
                  <a:srgbClr val="FF0000"/>
                </a:solidFill>
              </a:rPr>
              <a:t>polarizare inversă mai mică la S.</a:t>
            </a:r>
            <a:r>
              <a:rPr lang="ro-RO" sz="1800" dirty="0"/>
              <a:t> R</a:t>
            </a:r>
            <a:r>
              <a:rPr lang="en-US" sz="1800" dirty="0" err="1"/>
              <a:t>egiunea</a:t>
            </a:r>
            <a:r>
              <a:rPr lang="en-US" sz="1800" dirty="0"/>
              <a:t> de </a:t>
            </a:r>
            <a:r>
              <a:rPr lang="en-US" sz="1800" dirty="0" err="1"/>
              <a:t>epuizare</a:t>
            </a:r>
            <a:r>
              <a:rPr lang="en-US" sz="1800" dirty="0"/>
              <a:t> </a:t>
            </a:r>
            <a:r>
              <a:rPr lang="ro-RO" sz="1800" dirty="0"/>
              <a:t>(</a:t>
            </a:r>
            <a:r>
              <a:rPr lang="en-US" sz="1800" i="1" dirty="0">
                <a:solidFill>
                  <a:srgbClr val="FF0000"/>
                </a:solidFill>
              </a:rPr>
              <a:t>p</a:t>
            </a:r>
            <a:r>
              <a:rPr lang="ro-RO" sz="1800" dirty="0"/>
              <a:t>-G</a:t>
            </a:r>
            <a:r>
              <a:rPr lang="en-US" sz="1800" dirty="0"/>
              <a:t> </a:t>
            </a:r>
            <a:r>
              <a:rPr lang="ro-RO" sz="1800" dirty="0"/>
              <a:t>cu</a:t>
            </a:r>
            <a:r>
              <a:rPr lang="en-US" sz="1800" dirty="0"/>
              <a:t> </a:t>
            </a:r>
            <a:r>
              <a:rPr lang="en-US" sz="1800" i="1" dirty="0">
                <a:solidFill>
                  <a:srgbClr val="FF0000"/>
                </a:solidFill>
              </a:rPr>
              <a:t>n</a:t>
            </a:r>
            <a:r>
              <a:rPr lang="ro-RO" sz="1800" i="1" dirty="0">
                <a:solidFill>
                  <a:srgbClr val="FF0000"/>
                </a:solidFill>
              </a:rPr>
              <a:t>-</a:t>
            </a:r>
            <a:r>
              <a:rPr lang="en-US" sz="1800" dirty="0"/>
              <a:t>canal</a:t>
            </a:r>
            <a:r>
              <a:rPr lang="ro-RO" sz="1800" dirty="0"/>
              <a:t>)</a:t>
            </a:r>
            <a:r>
              <a:rPr lang="en-US" sz="1800" dirty="0"/>
              <a:t> </a:t>
            </a:r>
            <a:r>
              <a:rPr lang="ro-RO" sz="1800" dirty="0"/>
              <a:t>se extinde</a:t>
            </a:r>
            <a:r>
              <a:rPr lang="en-US" sz="1800" dirty="0"/>
              <a:t> pe </a:t>
            </a:r>
            <a:r>
              <a:rPr lang="en-US" sz="1800" dirty="0" err="1"/>
              <a:t>măsură</a:t>
            </a:r>
            <a:r>
              <a:rPr lang="en-US" sz="1800" dirty="0"/>
              <a:t> </a:t>
            </a:r>
            <a:r>
              <a:rPr lang="en-US" sz="1800" dirty="0" err="1"/>
              <a:t>ce</a:t>
            </a:r>
            <a:r>
              <a:rPr lang="en-US" sz="1800" dirty="0"/>
              <a:t> </a:t>
            </a:r>
            <a:r>
              <a:rPr lang="en-US" sz="1800" dirty="0" err="1"/>
              <a:t>electronii</a:t>
            </a:r>
            <a:r>
              <a:rPr lang="en-US" sz="1800" dirty="0"/>
              <a:t> din</a:t>
            </a:r>
            <a:r>
              <a:rPr lang="ro-RO" sz="1800" dirty="0"/>
              <a:t> </a:t>
            </a:r>
            <a:r>
              <a:rPr lang="ro-RO" sz="1800" i="1" dirty="0">
                <a:solidFill>
                  <a:srgbClr val="FF0000"/>
                </a:solidFill>
              </a:rPr>
              <a:t>n-c</a:t>
            </a:r>
            <a:r>
              <a:rPr lang="en-US" sz="1800" i="1" dirty="0">
                <a:solidFill>
                  <a:srgbClr val="FF0000"/>
                </a:solidFill>
              </a:rPr>
              <a:t>anal </a:t>
            </a:r>
            <a:r>
              <a:rPr lang="ro-RO" sz="1800" i="1" dirty="0">
                <a:solidFill>
                  <a:srgbClr val="FF0000"/>
                </a:solidFill>
              </a:rPr>
              <a:t>re</a:t>
            </a:r>
            <a:r>
              <a:rPr lang="en-US" sz="1800" i="1" dirty="0" err="1">
                <a:solidFill>
                  <a:srgbClr val="FF0000"/>
                </a:solidFill>
              </a:rPr>
              <a:t>combină</a:t>
            </a:r>
            <a:r>
              <a:rPr lang="en-US" sz="1800" i="1" dirty="0">
                <a:solidFill>
                  <a:srgbClr val="FF0000"/>
                </a:solidFill>
              </a:rPr>
              <a:t> cu </a:t>
            </a:r>
            <a:r>
              <a:rPr lang="en-US" sz="1800" i="1" dirty="0" err="1">
                <a:solidFill>
                  <a:srgbClr val="FF0000"/>
                </a:solidFill>
              </a:rPr>
              <a:t>golurile</a:t>
            </a:r>
            <a:r>
              <a:rPr lang="en-US" sz="1800" i="1" dirty="0">
                <a:solidFill>
                  <a:srgbClr val="FF0000"/>
                </a:solidFill>
              </a:rPr>
              <a:t> din p</a:t>
            </a:r>
            <a:r>
              <a:rPr lang="ro-RO" sz="1800" i="1" dirty="0">
                <a:solidFill>
                  <a:srgbClr val="FF0000"/>
                </a:solidFill>
              </a:rPr>
              <a:t> - G</a:t>
            </a:r>
            <a:r>
              <a:rPr lang="en-US" sz="1800" i="1" dirty="0">
                <a:solidFill>
                  <a:srgbClr val="FF0000"/>
                </a:solidFill>
              </a:rPr>
              <a:t>.</a:t>
            </a:r>
            <a:endParaRPr lang="ro-RO" sz="1800" i="1" dirty="0">
              <a:solidFill>
                <a:srgbClr val="FF0000"/>
              </a:solidFill>
            </a:endParaRPr>
          </a:p>
          <a:p>
            <a:pPr marL="0" indent="0">
              <a:buNone/>
            </a:pPr>
            <a:r>
              <a:rPr lang="ro-RO" sz="1800" dirty="0"/>
              <a:t>-</a:t>
            </a:r>
            <a:r>
              <a:rPr lang="en-US" sz="1800" dirty="0"/>
              <a:t> </a:t>
            </a:r>
            <a:r>
              <a:rPr lang="en-US" sz="1800" i="1" dirty="0" err="1"/>
              <a:t>creșterea</a:t>
            </a:r>
            <a:r>
              <a:rPr lang="en-US" sz="1800" i="1" dirty="0"/>
              <a:t> </a:t>
            </a:r>
            <a:r>
              <a:rPr lang="en-US" sz="1800" i="1" dirty="0" err="1"/>
              <a:t>regiunii</a:t>
            </a:r>
            <a:r>
              <a:rPr lang="en-US" sz="1800" i="1" dirty="0"/>
              <a:t> de </a:t>
            </a:r>
            <a:r>
              <a:rPr lang="en-US" sz="1800" i="1" dirty="0" err="1"/>
              <a:t>epuizare</a:t>
            </a:r>
            <a:r>
              <a:rPr lang="en-US" sz="1800" dirty="0"/>
              <a:t> </a:t>
            </a:r>
            <a:r>
              <a:rPr lang="en-US" sz="1800" i="1" dirty="0" err="1"/>
              <a:t>scade</a:t>
            </a:r>
            <a:r>
              <a:rPr lang="en-US" sz="1800" i="1" dirty="0"/>
              <a:t> </a:t>
            </a:r>
            <a:r>
              <a:rPr lang="ro-RO" sz="1800" i="1" dirty="0"/>
              <a:t>secțiunea</a:t>
            </a:r>
            <a:r>
              <a:rPr lang="en-US" sz="1800" i="1" dirty="0"/>
              <a:t> </a:t>
            </a:r>
            <a:r>
              <a:rPr lang="en-US" sz="1800" i="1" dirty="0" err="1"/>
              <a:t>canalului</a:t>
            </a:r>
            <a:r>
              <a:rPr lang="en-US" sz="1800" i="1" dirty="0"/>
              <a:t> </a:t>
            </a:r>
            <a:r>
              <a:rPr lang="en-US" sz="1800" i="1" dirty="0">
                <a:solidFill>
                  <a:srgbClr val="FF0000"/>
                </a:solidFill>
              </a:rPr>
              <a:t>n</a:t>
            </a:r>
            <a:r>
              <a:rPr lang="en-US" sz="1800" dirty="0"/>
              <a:t>, </a:t>
            </a:r>
            <a:r>
              <a:rPr lang="en-US" sz="1800" dirty="0" err="1"/>
              <a:t>ceea</a:t>
            </a:r>
            <a:r>
              <a:rPr lang="en-US" sz="1800" dirty="0"/>
              <a:t> </a:t>
            </a:r>
            <a:r>
              <a:rPr lang="en-US" sz="1800" dirty="0" err="1"/>
              <a:t>ce</a:t>
            </a:r>
            <a:r>
              <a:rPr lang="ro-RO" sz="1800" dirty="0"/>
              <a:t> </a:t>
            </a:r>
            <a:r>
              <a:rPr lang="en-US" sz="1800" dirty="0" err="1"/>
              <a:t>crește</a:t>
            </a:r>
            <a:r>
              <a:rPr lang="en-US" sz="1800" dirty="0"/>
              <a:t> </a:t>
            </a:r>
            <a:r>
              <a:rPr lang="en-US" sz="1800" i="1" dirty="0" err="1">
                <a:solidFill>
                  <a:srgbClr val="FF0000"/>
                </a:solidFill>
              </a:rPr>
              <a:t>rezistența</a:t>
            </a:r>
            <a:r>
              <a:rPr lang="en-US" sz="1800" i="1" dirty="0">
                <a:solidFill>
                  <a:srgbClr val="FF0000"/>
                </a:solidFill>
              </a:rPr>
              <a:t> </a:t>
            </a:r>
            <a:r>
              <a:rPr lang="en-US" sz="1800" i="1" dirty="0" err="1">
                <a:solidFill>
                  <a:srgbClr val="FF0000"/>
                </a:solidFill>
              </a:rPr>
              <a:t>canalului</a:t>
            </a:r>
            <a:r>
              <a:rPr lang="en-US" sz="1800" i="1" dirty="0">
                <a:solidFill>
                  <a:srgbClr val="FF0000"/>
                </a:solidFill>
              </a:rPr>
              <a:t> n.</a:t>
            </a:r>
            <a:endParaRPr lang="ro-RO" sz="1800" i="1" dirty="0">
              <a:solidFill>
                <a:srgbClr val="FF0000"/>
              </a:solidFill>
            </a:endParaRPr>
          </a:p>
          <a:p>
            <a:pPr marL="0" indent="0">
              <a:buNone/>
            </a:pPr>
            <a:r>
              <a:rPr lang="ro-RO" sz="1800" i="1" dirty="0">
                <a:solidFill>
                  <a:srgbClr val="002060"/>
                </a:solidFill>
              </a:rPr>
              <a:t>- </a:t>
            </a:r>
            <a:r>
              <a:rPr lang="en-US" sz="1800" i="1" dirty="0">
                <a:solidFill>
                  <a:srgbClr val="002060"/>
                </a:solidFill>
              </a:rPr>
              <a:t>Dar</a:t>
            </a:r>
            <a:r>
              <a:rPr lang="ro-RO" sz="1800" i="1" dirty="0">
                <a:solidFill>
                  <a:srgbClr val="002060"/>
                </a:solidFill>
              </a:rPr>
              <a:t>,</a:t>
            </a:r>
            <a:r>
              <a:rPr lang="en-US" sz="1800" i="1" dirty="0">
                <a:solidFill>
                  <a:srgbClr val="002060"/>
                </a:solidFill>
              </a:rPr>
              <a:t> </a:t>
            </a:r>
            <a:r>
              <a:rPr lang="en-US" sz="1800" i="1" dirty="0" err="1">
                <a:solidFill>
                  <a:srgbClr val="002060"/>
                </a:solidFill>
              </a:rPr>
              <a:t>chiar</a:t>
            </a:r>
            <a:r>
              <a:rPr lang="en-US" sz="1800" i="1" dirty="0">
                <a:solidFill>
                  <a:srgbClr val="002060"/>
                </a:solidFill>
              </a:rPr>
              <a:t> </a:t>
            </a:r>
            <a:r>
              <a:rPr lang="en-US" sz="1800" i="1" dirty="0" err="1">
                <a:solidFill>
                  <a:srgbClr val="002060"/>
                </a:solidFill>
              </a:rPr>
              <a:t>dacă</a:t>
            </a:r>
            <a:r>
              <a:rPr lang="en-US" sz="1800" i="1" dirty="0">
                <a:solidFill>
                  <a:srgbClr val="002060"/>
                </a:solidFill>
              </a:rPr>
              <a:t> </a:t>
            </a:r>
            <a:r>
              <a:rPr lang="en-US" sz="1800" i="1" dirty="0" err="1">
                <a:solidFill>
                  <a:srgbClr val="002060"/>
                </a:solidFill>
              </a:rPr>
              <a:t>rezistența</a:t>
            </a:r>
            <a:r>
              <a:rPr lang="en-US" sz="1800" i="1" dirty="0">
                <a:solidFill>
                  <a:srgbClr val="002060"/>
                </a:solidFill>
              </a:rPr>
              <a:t> </a:t>
            </a:r>
            <a:r>
              <a:rPr lang="ro-RO" sz="1800" i="1" dirty="0">
                <a:solidFill>
                  <a:srgbClr val="002060"/>
                </a:solidFill>
              </a:rPr>
              <a:t>n-</a:t>
            </a:r>
            <a:r>
              <a:rPr lang="en-US" sz="1800" i="1" dirty="0" err="1">
                <a:solidFill>
                  <a:srgbClr val="002060"/>
                </a:solidFill>
              </a:rPr>
              <a:t>canalului</a:t>
            </a:r>
            <a:r>
              <a:rPr lang="en-US" sz="1800" i="1" dirty="0">
                <a:solidFill>
                  <a:srgbClr val="002060"/>
                </a:solidFill>
              </a:rPr>
              <a:t> </a:t>
            </a:r>
            <a:r>
              <a:rPr lang="en-US" sz="1800" i="1" dirty="0" err="1">
                <a:solidFill>
                  <a:srgbClr val="002060"/>
                </a:solidFill>
              </a:rPr>
              <a:t>crește</a:t>
            </a:r>
            <a:r>
              <a:rPr lang="en-US" sz="1800" i="1" dirty="0">
                <a:solidFill>
                  <a:srgbClr val="002060"/>
                </a:solidFill>
              </a:rPr>
              <a:t>, </a:t>
            </a:r>
            <a:r>
              <a:rPr lang="en-US" sz="1800" dirty="0" err="1">
                <a:solidFill>
                  <a:srgbClr val="002060"/>
                </a:solidFill>
              </a:rPr>
              <a:t>curentul</a:t>
            </a:r>
            <a:r>
              <a:rPr lang="en-US" sz="1800" dirty="0">
                <a:solidFill>
                  <a:srgbClr val="002060"/>
                </a:solidFill>
              </a:rPr>
              <a:t> </a:t>
            </a:r>
            <a:r>
              <a:rPr lang="en-US" sz="1800" i="1" dirty="0">
                <a:solidFill>
                  <a:srgbClr val="002060"/>
                </a:solidFill>
              </a:rPr>
              <a:t>(</a:t>
            </a:r>
            <a:r>
              <a:rPr lang="en-US" sz="1800" i="1" dirty="0">
                <a:solidFill>
                  <a:srgbClr val="FF0000"/>
                </a:solidFill>
              </a:rPr>
              <a:t>I</a:t>
            </a:r>
            <a:r>
              <a:rPr lang="en-US" sz="1400" i="1" dirty="0">
                <a:solidFill>
                  <a:srgbClr val="FF0000"/>
                </a:solidFill>
              </a:rPr>
              <a:t>D</a:t>
            </a:r>
            <a:r>
              <a:rPr lang="en-US" sz="1800" i="1" dirty="0">
                <a:solidFill>
                  <a:srgbClr val="002060"/>
                </a:solidFill>
              </a:rPr>
              <a:t>) </a:t>
            </a:r>
            <a:r>
              <a:rPr lang="ro-RO" sz="1800" i="1" dirty="0">
                <a:solidFill>
                  <a:srgbClr val="002060"/>
                </a:solidFill>
              </a:rPr>
              <a:t>(</a:t>
            </a:r>
            <a:r>
              <a:rPr lang="en-US" sz="1800" i="1" dirty="0">
                <a:solidFill>
                  <a:srgbClr val="002060"/>
                </a:solidFill>
              </a:rPr>
              <a:t>de la</a:t>
            </a:r>
            <a:r>
              <a:rPr lang="ro-RO" sz="1800" i="1" dirty="0">
                <a:solidFill>
                  <a:srgbClr val="002060"/>
                </a:solidFill>
              </a:rPr>
              <a:t> </a:t>
            </a:r>
            <a:r>
              <a:rPr lang="en-US" sz="1800" i="1" dirty="0" err="1">
                <a:solidFill>
                  <a:srgbClr val="002060"/>
                </a:solidFill>
              </a:rPr>
              <a:t>Sursă</a:t>
            </a:r>
            <a:r>
              <a:rPr lang="en-US" sz="1800" i="1" dirty="0">
                <a:solidFill>
                  <a:srgbClr val="002060"/>
                </a:solidFill>
              </a:rPr>
              <a:t> la Dren</a:t>
            </a:r>
            <a:r>
              <a:rPr lang="ro-RO" sz="1800" i="1" dirty="0">
                <a:solidFill>
                  <a:srgbClr val="002060"/>
                </a:solidFill>
              </a:rPr>
              <a:t>)</a:t>
            </a:r>
            <a:r>
              <a:rPr lang="en-US" sz="1800" i="1" dirty="0">
                <a:solidFill>
                  <a:srgbClr val="002060"/>
                </a:solidFill>
              </a:rPr>
              <a:t> </a:t>
            </a:r>
            <a:r>
              <a:rPr lang="en-US" sz="1800" i="1" dirty="0" err="1">
                <a:solidFill>
                  <a:srgbClr val="002060"/>
                </a:solidFill>
              </a:rPr>
              <a:t>prin</a:t>
            </a:r>
            <a:r>
              <a:rPr lang="en-US" sz="1800" i="1" dirty="0">
                <a:solidFill>
                  <a:srgbClr val="002060"/>
                </a:solidFill>
              </a:rPr>
              <a:t> </a:t>
            </a:r>
            <a:r>
              <a:rPr lang="ro-RO" sz="1800" i="1" dirty="0">
                <a:solidFill>
                  <a:srgbClr val="002060"/>
                </a:solidFill>
              </a:rPr>
              <a:t>n-</a:t>
            </a:r>
            <a:r>
              <a:rPr lang="en-US" sz="1800" i="1" dirty="0">
                <a:solidFill>
                  <a:srgbClr val="002060"/>
                </a:solidFill>
              </a:rPr>
              <a:t>canal n </a:t>
            </a:r>
            <a:r>
              <a:rPr lang="en-US" sz="1800" i="1" dirty="0" err="1">
                <a:solidFill>
                  <a:srgbClr val="FF0000"/>
                </a:solidFill>
              </a:rPr>
              <a:t>crește</a:t>
            </a:r>
            <a:r>
              <a:rPr lang="en-US" sz="1800" i="1" dirty="0">
                <a:solidFill>
                  <a:srgbClr val="FF0000"/>
                </a:solidFill>
              </a:rPr>
              <a:t>. </a:t>
            </a:r>
            <a:r>
              <a:rPr lang="en-US" sz="1800" i="1" dirty="0" err="1">
                <a:solidFill>
                  <a:srgbClr val="002060"/>
                </a:solidFill>
              </a:rPr>
              <a:t>Acest</a:t>
            </a:r>
            <a:r>
              <a:rPr lang="en-US" sz="1800" i="1" dirty="0">
                <a:solidFill>
                  <a:srgbClr val="002060"/>
                </a:solidFill>
              </a:rPr>
              <a:t> </a:t>
            </a:r>
            <a:r>
              <a:rPr lang="en-US" sz="1800" i="1" dirty="0" err="1">
                <a:solidFill>
                  <a:srgbClr val="002060"/>
                </a:solidFill>
              </a:rPr>
              <a:t>lucru</a:t>
            </a:r>
            <a:r>
              <a:rPr lang="en-US" sz="1800" i="1" dirty="0">
                <a:solidFill>
                  <a:srgbClr val="002060"/>
                </a:solidFill>
              </a:rPr>
              <a:t> se </a:t>
            </a:r>
            <a:r>
              <a:rPr lang="en-US" sz="1800" i="1" dirty="0" err="1">
                <a:solidFill>
                  <a:srgbClr val="002060"/>
                </a:solidFill>
              </a:rPr>
              <a:t>datorează</a:t>
            </a:r>
            <a:r>
              <a:rPr lang="en-US" sz="1800" i="1" dirty="0">
                <a:solidFill>
                  <a:srgbClr val="002060"/>
                </a:solidFill>
              </a:rPr>
              <a:t> </a:t>
            </a:r>
            <a:r>
              <a:rPr lang="en-US" sz="1800" i="1" dirty="0" err="1">
                <a:solidFill>
                  <a:srgbClr val="002060"/>
                </a:solidFill>
              </a:rPr>
              <a:t>faptului</a:t>
            </a:r>
            <a:r>
              <a:rPr lang="en-US" sz="1800" i="1" dirty="0">
                <a:solidFill>
                  <a:srgbClr val="002060"/>
                </a:solidFill>
              </a:rPr>
              <a:t> </a:t>
            </a:r>
            <a:r>
              <a:rPr lang="en-US" sz="1800" i="1" dirty="0" err="1">
                <a:solidFill>
                  <a:srgbClr val="002060"/>
                </a:solidFill>
              </a:rPr>
              <a:t>că</a:t>
            </a:r>
            <a:r>
              <a:rPr lang="en-US" sz="1800" i="1" dirty="0">
                <a:solidFill>
                  <a:srgbClr val="002060"/>
                </a:solidFill>
              </a:rPr>
              <a:t> V</a:t>
            </a:r>
            <a:r>
              <a:rPr lang="en-US" sz="1400" i="1" dirty="0">
                <a:solidFill>
                  <a:srgbClr val="002060"/>
                </a:solidFill>
              </a:rPr>
              <a:t>DS </a:t>
            </a:r>
            <a:r>
              <a:rPr lang="en-US" sz="1800" i="1" dirty="0" err="1">
                <a:solidFill>
                  <a:srgbClr val="002060"/>
                </a:solidFill>
              </a:rPr>
              <a:t>crește</a:t>
            </a:r>
            <a:r>
              <a:rPr lang="en-US" sz="1800" i="1" dirty="0">
                <a:solidFill>
                  <a:srgbClr val="002060"/>
                </a:solidFill>
              </a:rPr>
              <a:t>.</a:t>
            </a:r>
          </a:p>
        </p:txBody>
      </p:sp>
      <p:sp>
        <p:nvSpPr>
          <p:cNvPr id="4" name="Date Placeholder 3">
            <a:extLst>
              <a:ext uri="{FF2B5EF4-FFF2-40B4-BE49-F238E27FC236}">
                <a16:creationId xmlns:a16="http://schemas.microsoft.com/office/drawing/2014/main" id="{008B4DFB-33EA-582F-487B-FAED86DBB768}"/>
              </a:ext>
            </a:extLst>
          </p:cNvPr>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5" name="Footer Placeholder 4">
            <a:extLst>
              <a:ext uri="{FF2B5EF4-FFF2-40B4-BE49-F238E27FC236}">
                <a16:creationId xmlns:a16="http://schemas.microsoft.com/office/drawing/2014/main" id="{6FBA5292-7850-D3FD-931F-347A62B2529B}"/>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F69AC171-F2DC-C404-5F43-0B2E06896AF3}"/>
              </a:ext>
            </a:extLst>
          </p:cNvPr>
          <p:cNvSpPr>
            <a:spLocks noGrp="1"/>
          </p:cNvSpPr>
          <p:nvPr>
            <p:ph type="sldNum" sz="quarter" idx="12"/>
          </p:nvPr>
        </p:nvSpPr>
        <p:spPr/>
        <p:txBody>
          <a:bodyPr/>
          <a:lstStyle/>
          <a:p>
            <a:pPr>
              <a:defRPr/>
            </a:pPr>
            <a:fld id="{6A376BE1-B17D-4FFF-B224-99B21EC59678}" type="slidenum">
              <a:rPr lang="zh-CN" altLang="en-US" smtClean="0"/>
              <a:pPr>
                <a:defRPr/>
              </a:pPr>
              <a:t>7</a:t>
            </a:fld>
            <a:endParaRPr lang="en-US" altLang="zh-CN"/>
          </a:p>
        </p:txBody>
      </p:sp>
      <p:pic>
        <p:nvPicPr>
          <p:cNvPr id="8" name="Picture 7">
            <a:extLst>
              <a:ext uri="{FF2B5EF4-FFF2-40B4-BE49-F238E27FC236}">
                <a16:creationId xmlns:a16="http://schemas.microsoft.com/office/drawing/2014/main" id="{2EED143B-6C1D-A958-47C4-62982F3828F9}"/>
              </a:ext>
            </a:extLst>
          </p:cNvPr>
          <p:cNvPicPr>
            <a:picLocks noChangeAspect="1"/>
          </p:cNvPicPr>
          <p:nvPr/>
        </p:nvPicPr>
        <p:blipFill>
          <a:blip r:embed="rId2"/>
          <a:stretch>
            <a:fillRect/>
          </a:stretch>
        </p:blipFill>
        <p:spPr>
          <a:xfrm>
            <a:off x="5632618" y="1892983"/>
            <a:ext cx="3202242" cy="3401758"/>
          </a:xfrm>
          <a:prstGeom prst="rect">
            <a:avLst/>
          </a:prstGeom>
        </p:spPr>
      </p:pic>
    </p:spTree>
    <p:extLst>
      <p:ext uri="{BB962C8B-B14F-4D97-AF65-F5344CB8AC3E}">
        <p14:creationId xmlns:p14="http://schemas.microsoft.com/office/powerpoint/2010/main" val="493827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B801A-3E4F-DCB0-5941-13CF795B784F}"/>
              </a:ext>
            </a:extLst>
          </p:cNvPr>
          <p:cNvSpPr>
            <a:spLocks noGrp="1"/>
          </p:cNvSpPr>
          <p:nvPr>
            <p:ph type="title"/>
          </p:nvPr>
        </p:nvSpPr>
        <p:spPr/>
        <p:txBody>
          <a:bodyPr/>
          <a:lstStyle/>
          <a:p>
            <a:pPr algn="ctr"/>
            <a:r>
              <a:rPr lang="ro-RO" dirty="0"/>
              <a:t>Regimul </a:t>
            </a:r>
            <a:r>
              <a:rPr lang="ro-RO" dirty="0" err="1"/>
              <a:t>pinch</a:t>
            </a:r>
            <a:r>
              <a:rPr lang="ro-RO" dirty="0"/>
              <a:t>-off</a:t>
            </a:r>
            <a:endParaRPr lang="en-US" dirty="0"/>
          </a:p>
        </p:txBody>
      </p:sp>
      <p:sp>
        <p:nvSpPr>
          <p:cNvPr id="3" name="Content Placeholder 2">
            <a:extLst>
              <a:ext uri="{FF2B5EF4-FFF2-40B4-BE49-F238E27FC236}">
                <a16:creationId xmlns:a16="http://schemas.microsoft.com/office/drawing/2014/main" id="{97244168-A230-EB15-C88E-DE9BE43380D6}"/>
              </a:ext>
            </a:extLst>
          </p:cNvPr>
          <p:cNvSpPr>
            <a:spLocks noGrp="1"/>
          </p:cNvSpPr>
          <p:nvPr>
            <p:ph idx="1"/>
          </p:nvPr>
        </p:nvSpPr>
        <p:spPr>
          <a:xfrm>
            <a:off x="195263" y="1104254"/>
            <a:ext cx="5584713" cy="5562764"/>
          </a:xfrm>
        </p:spPr>
        <p:txBody>
          <a:bodyPr/>
          <a:lstStyle/>
          <a:p>
            <a:pPr marL="0" indent="0" algn="just">
              <a:buNone/>
            </a:pPr>
            <a:r>
              <a:rPr lang="en-US" sz="1800" dirty="0" err="1"/>
              <a:t>Dacă</a:t>
            </a:r>
            <a:r>
              <a:rPr lang="en-US" sz="1800" dirty="0"/>
              <a:t> V</a:t>
            </a:r>
            <a:r>
              <a:rPr lang="en-US" sz="1400" dirty="0"/>
              <a:t>GS </a:t>
            </a:r>
            <a:r>
              <a:rPr lang="en-US" sz="1800" dirty="0"/>
              <a:t>= 0 </a:t>
            </a:r>
            <a:r>
              <a:rPr lang="en-US" sz="1800" dirty="0" err="1"/>
              <a:t>și</a:t>
            </a:r>
            <a:r>
              <a:rPr lang="en-US" sz="1800" dirty="0"/>
              <a:t> V</a:t>
            </a:r>
            <a:r>
              <a:rPr lang="en-US" sz="1400" dirty="0"/>
              <a:t>DS </a:t>
            </a:r>
            <a:r>
              <a:rPr lang="en-US" sz="1800" dirty="0" err="1"/>
              <a:t>este</a:t>
            </a:r>
            <a:r>
              <a:rPr lang="en-US" sz="1800" dirty="0"/>
              <a:t> </a:t>
            </a:r>
            <a:r>
              <a:rPr lang="en-US" sz="1800" dirty="0" err="1"/>
              <a:t>crescut</a:t>
            </a:r>
            <a:r>
              <a:rPr lang="en-US" sz="1800" dirty="0"/>
              <a:t> în </a:t>
            </a:r>
            <a:r>
              <a:rPr lang="en-US" sz="1800" dirty="0" err="1"/>
              <a:t>continuare</a:t>
            </a:r>
            <a:r>
              <a:rPr lang="en-US" sz="1800" dirty="0"/>
              <a:t> la o </a:t>
            </a:r>
            <a:r>
              <a:rPr lang="en-US" sz="1800" dirty="0" err="1"/>
              <a:t>tensiune</a:t>
            </a:r>
            <a:r>
              <a:rPr lang="en-US" sz="1800" dirty="0"/>
              <a:t> </a:t>
            </a:r>
            <a:r>
              <a:rPr lang="en-US" sz="1800" dirty="0" err="1"/>
              <a:t>mai</a:t>
            </a:r>
            <a:r>
              <a:rPr lang="en-US" sz="1800" dirty="0"/>
              <a:t> </a:t>
            </a:r>
            <a:r>
              <a:rPr lang="en-US" sz="1800" dirty="0" err="1"/>
              <a:t>pozitivă</a:t>
            </a:r>
            <a:r>
              <a:rPr lang="en-US" sz="1800" dirty="0"/>
              <a:t>, </a:t>
            </a:r>
            <a:r>
              <a:rPr lang="en-US" sz="1800" dirty="0" err="1"/>
              <a:t>atunci</a:t>
            </a:r>
            <a:r>
              <a:rPr lang="en-US" sz="1800" dirty="0"/>
              <a:t> zona de </a:t>
            </a:r>
            <a:r>
              <a:rPr lang="en-US" sz="1800" dirty="0" err="1"/>
              <a:t>epuizare</a:t>
            </a:r>
            <a:r>
              <a:rPr lang="ro-RO" sz="1800" dirty="0"/>
              <a:t> </a:t>
            </a:r>
            <a:r>
              <a:rPr lang="en-US" sz="1800" dirty="0" err="1"/>
              <a:t>devine</a:t>
            </a:r>
            <a:r>
              <a:rPr lang="en-US" sz="1800" dirty="0"/>
              <a:t> </a:t>
            </a:r>
            <a:r>
              <a:rPr lang="en-US" sz="1800" dirty="0" err="1"/>
              <a:t>atât</a:t>
            </a:r>
            <a:r>
              <a:rPr lang="en-US" sz="1800" dirty="0"/>
              <a:t> de mare </a:t>
            </a:r>
            <a:r>
              <a:rPr lang="en-US" sz="1800" dirty="0" err="1"/>
              <a:t>încât</a:t>
            </a:r>
            <a:r>
              <a:rPr lang="en-US" sz="1800" dirty="0"/>
              <a:t> </a:t>
            </a:r>
            <a:r>
              <a:rPr lang="ro-RO" sz="1800" i="1" dirty="0">
                <a:solidFill>
                  <a:srgbClr val="FF0000"/>
                </a:solidFill>
              </a:rPr>
              <a:t>îneacă</a:t>
            </a:r>
            <a:r>
              <a:rPr lang="en-US" sz="1800" i="1" dirty="0">
                <a:solidFill>
                  <a:srgbClr val="FF0000"/>
                </a:solidFill>
              </a:rPr>
              <a:t> </a:t>
            </a:r>
            <a:r>
              <a:rPr lang="ro-RO" sz="1800" i="1" dirty="0">
                <a:solidFill>
                  <a:srgbClr val="FF0000"/>
                </a:solidFill>
              </a:rPr>
              <a:t>n-</a:t>
            </a:r>
            <a:r>
              <a:rPr lang="en-US" sz="1800" i="1" dirty="0" err="1">
                <a:solidFill>
                  <a:srgbClr val="FF0000"/>
                </a:solidFill>
              </a:rPr>
              <a:t>canalul</a:t>
            </a:r>
            <a:r>
              <a:rPr lang="ro-RO" sz="1800" i="1" dirty="0">
                <a:solidFill>
                  <a:srgbClr val="FF0000"/>
                </a:solidFill>
              </a:rPr>
              <a:t> lângă regiunea D</a:t>
            </a:r>
            <a:r>
              <a:rPr lang="en-US" sz="1800" dirty="0"/>
              <a:t>. </a:t>
            </a:r>
            <a:endParaRPr lang="ro-RO" sz="1800" dirty="0"/>
          </a:p>
          <a:p>
            <a:pPr marL="0" indent="0" algn="just">
              <a:buNone/>
            </a:pPr>
            <a:r>
              <a:rPr lang="en-US" sz="1800" dirty="0" err="1"/>
              <a:t>Acest</a:t>
            </a:r>
            <a:r>
              <a:rPr lang="en-US" sz="1800" dirty="0"/>
              <a:t> </a:t>
            </a:r>
            <a:r>
              <a:rPr lang="en-US" sz="1800" dirty="0" err="1"/>
              <a:t>lucru</a:t>
            </a:r>
            <a:r>
              <a:rPr lang="en-US" sz="1800" dirty="0"/>
              <a:t> </a:t>
            </a:r>
            <a:r>
              <a:rPr lang="en-US" sz="1800" dirty="0" err="1"/>
              <a:t>sugerează</a:t>
            </a:r>
            <a:r>
              <a:rPr lang="en-US" sz="1800" dirty="0"/>
              <a:t> </a:t>
            </a:r>
            <a:r>
              <a:rPr lang="en-US" sz="1800" dirty="0" err="1"/>
              <a:t>că</a:t>
            </a:r>
            <a:r>
              <a:rPr lang="en-US" sz="1800" dirty="0"/>
              <a:t> </a:t>
            </a:r>
            <a:r>
              <a:rPr lang="en-US" sz="1800" dirty="0" err="1"/>
              <a:t>curentul</a:t>
            </a:r>
            <a:r>
              <a:rPr lang="en-US" sz="1800" dirty="0"/>
              <a:t> din </a:t>
            </a:r>
            <a:r>
              <a:rPr lang="ro-RO" sz="1800" dirty="0"/>
              <a:t>n-</a:t>
            </a:r>
            <a:r>
              <a:rPr lang="en-US" sz="1800" dirty="0"/>
              <a:t>canal (I</a:t>
            </a:r>
            <a:r>
              <a:rPr lang="en-US" sz="1400" dirty="0"/>
              <a:t>D</a:t>
            </a:r>
            <a:r>
              <a:rPr lang="en-US" sz="1800" dirty="0"/>
              <a:t>) </a:t>
            </a:r>
            <a:r>
              <a:rPr lang="en-US" sz="1800" dirty="0" err="1"/>
              <a:t>ar</a:t>
            </a:r>
            <a:r>
              <a:rPr lang="en-US" sz="1800" dirty="0"/>
              <a:t> </a:t>
            </a:r>
            <a:r>
              <a:rPr lang="en-US" sz="1800" dirty="0" err="1"/>
              <a:t>scădea</a:t>
            </a:r>
            <a:r>
              <a:rPr lang="en-US" sz="1800" dirty="0"/>
              <a:t> la 0A, </a:t>
            </a:r>
            <a:r>
              <a:rPr lang="en-US" sz="1800" dirty="0" err="1"/>
              <a:t>dar</a:t>
            </a:r>
            <a:r>
              <a:rPr lang="en-US" sz="1800" dirty="0"/>
              <a:t> se </a:t>
            </a:r>
            <a:r>
              <a:rPr lang="ro-RO" sz="1800" dirty="0"/>
              <a:t>stabilizează la un </a:t>
            </a:r>
            <a:r>
              <a:rPr lang="en-US" sz="1800" dirty="0"/>
              <a:t>I</a:t>
            </a:r>
            <a:r>
              <a:rPr lang="en-US" sz="1400" dirty="0"/>
              <a:t>D</a:t>
            </a:r>
            <a:r>
              <a:rPr lang="ro-RO" sz="1400" dirty="0"/>
              <a:t>SS</a:t>
            </a:r>
            <a:r>
              <a:rPr lang="en-US" sz="1800" dirty="0"/>
              <a:t>.</a:t>
            </a:r>
            <a:endParaRPr lang="ro-RO" sz="1800" dirty="0"/>
          </a:p>
          <a:p>
            <a:pPr marL="0" indent="0" algn="just">
              <a:buNone/>
            </a:pPr>
            <a:r>
              <a:rPr lang="en-US" sz="1800" dirty="0" err="1">
                <a:highlight>
                  <a:srgbClr val="FFFF00"/>
                </a:highlight>
              </a:rPr>
              <a:t>Mecanism</a:t>
            </a:r>
            <a:r>
              <a:rPr lang="en-US" sz="1800" dirty="0">
                <a:highlight>
                  <a:srgbClr val="FFFF00"/>
                </a:highlight>
              </a:rPr>
              <a:t>:</a:t>
            </a:r>
            <a:r>
              <a:rPr lang="en-US" sz="1800" dirty="0"/>
              <a:t> </a:t>
            </a:r>
            <a:r>
              <a:rPr lang="ro-RO" sz="1800" dirty="0"/>
              <a:t>Cu creșterea</a:t>
            </a:r>
            <a:r>
              <a:rPr lang="en-US" sz="1800" dirty="0"/>
              <a:t> </a:t>
            </a:r>
            <a:r>
              <a:rPr lang="ro-RO" sz="1800" dirty="0"/>
              <a:t>V</a:t>
            </a:r>
            <a:r>
              <a:rPr lang="ro-RO" sz="1400" dirty="0"/>
              <a:t>DS</a:t>
            </a:r>
            <a:r>
              <a:rPr lang="en-US" sz="1800" dirty="0"/>
              <a:t> </a:t>
            </a:r>
            <a:r>
              <a:rPr lang="en-US" sz="1800" dirty="0" err="1"/>
              <a:t>polarizarea</a:t>
            </a:r>
            <a:r>
              <a:rPr lang="en-US" sz="1800" dirty="0"/>
              <a:t> </a:t>
            </a:r>
            <a:r>
              <a:rPr lang="en-US" sz="1800" dirty="0" err="1"/>
              <a:t>inversă</a:t>
            </a:r>
            <a:r>
              <a:rPr lang="en-US" sz="1800" dirty="0"/>
              <a:t> </a:t>
            </a:r>
            <a:r>
              <a:rPr lang="ro-RO" sz="1800" dirty="0"/>
              <a:t>G-D </a:t>
            </a:r>
            <a:r>
              <a:rPr lang="ro-RO" sz="1800" dirty="0" err="1"/>
              <a:t>creș</a:t>
            </a:r>
            <a:r>
              <a:rPr lang="en-US" sz="1800" dirty="0" err="1"/>
              <a:t>te</a:t>
            </a:r>
            <a:r>
              <a:rPr lang="en-US" sz="1800" dirty="0"/>
              <a:t>, </a:t>
            </a:r>
            <a:r>
              <a:rPr lang="en-US" sz="1800" dirty="0" err="1"/>
              <a:t>extinzând</a:t>
            </a:r>
            <a:r>
              <a:rPr lang="en-US" sz="1800" dirty="0"/>
              <a:t> </a:t>
            </a:r>
            <a:r>
              <a:rPr lang="en-US" sz="1800" dirty="0" err="1"/>
              <a:t>regiunea</a:t>
            </a:r>
            <a:r>
              <a:rPr lang="en-US" sz="1800" dirty="0"/>
              <a:t> de </a:t>
            </a:r>
            <a:r>
              <a:rPr lang="en-US" sz="1800" dirty="0" err="1"/>
              <a:t>epuizare</a:t>
            </a:r>
            <a:r>
              <a:rPr lang="en-US" sz="1800" dirty="0"/>
              <a:t> </a:t>
            </a:r>
            <a:r>
              <a:rPr lang="en-US" sz="1800" dirty="0" err="1"/>
              <a:t>până</a:t>
            </a:r>
            <a:r>
              <a:rPr lang="en-US" sz="1800" dirty="0"/>
              <a:t> </a:t>
            </a:r>
            <a:r>
              <a:rPr lang="en-US" sz="1800" dirty="0" err="1"/>
              <a:t>când</a:t>
            </a:r>
            <a:r>
              <a:rPr lang="en-US" sz="1800" dirty="0"/>
              <a:t> „</a:t>
            </a:r>
            <a:r>
              <a:rPr lang="ro-RO" sz="1800" dirty="0" err="1"/>
              <a:t>înneacă</a:t>
            </a:r>
            <a:r>
              <a:rPr lang="en-US" sz="1800" dirty="0"/>
              <a:t>” </a:t>
            </a:r>
            <a:r>
              <a:rPr lang="en-US" sz="1800" dirty="0" err="1"/>
              <a:t>canalul</a:t>
            </a:r>
            <a:r>
              <a:rPr lang="en-US" sz="1800" dirty="0"/>
              <a:t> d</a:t>
            </a:r>
            <a:r>
              <a:rPr lang="ro-RO" sz="1800" dirty="0"/>
              <a:t>e lângă D</a:t>
            </a:r>
            <a:r>
              <a:rPr lang="en-US" sz="1800" dirty="0"/>
              <a:t>.</a:t>
            </a:r>
            <a:r>
              <a:rPr lang="ro-RO" sz="1800" dirty="0"/>
              <a:t> </a:t>
            </a:r>
          </a:p>
          <a:p>
            <a:pPr marL="0" indent="0" algn="just">
              <a:buNone/>
            </a:pPr>
            <a:r>
              <a:rPr lang="en-US" sz="1800" dirty="0" err="1">
                <a:highlight>
                  <a:srgbClr val="FFFF00"/>
                </a:highlight>
              </a:rPr>
              <a:t>Regiunea</a:t>
            </a:r>
            <a:r>
              <a:rPr lang="en-US" sz="1800" dirty="0">
                <a:highlight>
                  <a:srgbClr val="FFFF00"/>
                </a:highlight>
              </a:rPr>
              <a:t> de </a:t>
            </a:r>
            <a:r>
              <a:rPr lang="en-US" sz="1800" dirty="0" err="1">
                <a:highlight>
                  <a:srgbClr val="FFFF00"/>
                </a:highlight>
              </a:rPr>
              <a:t>saturație</a:t>
            </a:r>
            <a:r>
              <a:rPr lang="en-US" sz="1800" dirty="0">
                <a:highlight>
                  <a:srgbClr val="FFFF00"/>
                </a:highlight>
              </a:rPr>
              <a:t> (</a:t>
            </a:r>
            <a:r>
              <a:rPr lang="en-US" sz="1800" i="1" dirty="0" err="1">
                <a:solidFill>
                  <a:srgbClr val="FF0000"/>
                </a:solidFill>
                <a:highlight>
                  <a:srgbClr val="FFFF00"/>
                </a:highlight>
              </a:rPr>
              <a:t>activă</a:t>
            </a:r>
            <a:r>
              <a:rPr lang="en-US" sz="1800" dirty="0">
                <a:highlight>
                  <a:srgbClr val="FFFF00"/>
                </a:highlight>
              </a:rPr>
              <a:t>): </a:t>
            </a:r>
            <a:r>
              <a:rPr lang="ro-RO" sz="1800" dirty="0"/>
              <a:t>La</a:t>
            </a:r>
            <a:r>
              <a:rPr lang="en-US" sz="1800" dirty="0"/>
              <a:t> pinch-off</a:t>
            </a:r>
            <a:r>
              <a:rPr lang="ro-RO" sz="1800" dirty="0"/>
              <a:t> </a:t>
            </a:r>
            <a:r>
              <a:rPr lang="en-US" sz="1800" dirty="0"/>
              <a:t>(</a:t>
            </a:r>
            <a:r>
              <a:rPr lang="ro-RO" sz="1800" i="1" dirty="0">
                <a:solidFill>
                  <a:srgbClr val="FF0000"/>
                </a:solidFill>
              </a:rPr>
              <a:t>V</a:t>
            </a:r>
            <a:r>
              <a:rPr lang="ro-RO" sz="1400" i="1" dirty="0">
                <a:solidFill>
                  <a:srgbClr val="FF0000"/>
                </a:solidFill>
              </a:rPr>
              <a:t>DS</a:t>
            </a:r>
            <a:r>
              <a:rPr lang="ro-RO" sz="1800" i="1" dirty="0">
                <a:solidFill>
                  <a:srgbClr val="FF0000"/>
                </a:solidFill>
              </a:rPr>
              <a:t> &gt;=</a:t>
            </a:r>
            <a:r>
              <a:rPr lang="ro-RO" sz="1800" i="1" dirty="0" err="1">
                <a:solidFill>
                  <a:srgbClr val="FF0000"/>
                </a:solidFill>
              </a:rPr>
              <a:t>Vp</a:t>
            </a:r>
            <a:r>
              <a:rPr lang="ro-RO" sz="1800" i="1" dirty="0">
                <a:solidFill>
                  <a:srgbClr val="FF0000"/>
                </a:solidFill>
              </a:rPr>
              <a:t> - V</a:t>
            </a:r>
            <a:r>
              <a:rPr lang="ro-RO" sz="1400" i="1" dirty="0">
                <a:solidFill>
                  <a:srgbClr val="FF0000"/>
                </a:solidFill>
              </a:rPr>
              <a:t>GS</a:t>
            </a:r>
            <a:r>
              <a:rPr lang="en-US" sz="1800" dirty="0"/>
              <a:t>), </a:t>
            </a:r>
            <a:r>
              <a:rPr lang="en-US" sz="1800" dirty="0" err="1"/>
              <a:t>creșter</a:t>
            </a:r>
            <a:r>
              <a:rPr lang="ro-RO" sz="1800" dirty="0"/>
              <a:t>ea</a:t>
            </a:r>
            <a:r>
              <a:rPr lang="en-US" sz="1800" dirty="0"/>
              <a:t> </a:t>
            </a:r>
            <a:r>
              <a:rPr lang="ro-RO" sz="1800" i="1" dirty="0">
                <a:solidFill>
                  <a:srgbClr val="FF0000"/>
                </a:solidFill>
              </a:rPr>
              <a:t>V</a:t>
            </a:r>
            <a:r>
              <a:rPr lang="ro-RO" sz="1400" i="1" dirty="0">
                <a:solidFill>
                  <a:srgbClr val="FF0000"/>
                </a:solidFill>
              </a:rPr>
              <a:t>DS</a:t>
            </a:r>
            <a:r>
              <a:rPr lang="ro-RO" sz="1800" dirty="0"/>
              <a:t> nu mai cauzează creșterea </a:t>
            </a:r>
            <a:r>
              <a:rPr lang="ro-RO" sz="1800" i="1" dirty="0">
                <a:solidFill>
                  <a:srgbClr val="FF0000"/>
                </a:solidFill>
              </a:rPr>
              <a:t>I</a:t>
            </a:r>
            <a:r>
              <a:rPr lang="ro-RO" sz="1400" i="1" dirty="0">
                <a:solidFill>
                  <a:srgbClr val="FF0000"/>
                </a:solidFill>
              </a:rPr>
              <a:t>D</a:t>
            </a:r>
            <a:r>
              <a:rPr lang="ro-RO" sz="1800" dirty="0"/>
              <a:t>, </a:t>
            </a:r>
            <a:r>
              <a:rPr lang="en-US" sz="1800" dirty="0"/>
              <a:t> se </a:t>
            </a:r>
            <a:r>
              <a:rPr lang="en-US" sz="1800" dirty="0" err="1"/>
              <a:t>saturează</a:t>
            </a:r>
            <a:r>
              <a:rPr lang="en-US" sz="1800" dirty="0"/>
              <a:t> la un </a:t>
            </a:r>
            <a:r>
              <a:rPr lang="en-US" sz="1800" dirty="0" err="1"/>
              <a:t>nivel</a:t>
            </a:r>
            <a:r>
              <a:rPr lang="en-US" sz="1800" dirty="0"/>
              <a:t> constant</a:t>
            </a:r>
            <a:r>
              <a:rPr lang="ro-RO" sz="1800" dirty="0"/>
              <a:t> </a:t>
            </a:r>
            <a:r>
              <a:rPr lang="ro-RO" sz="1800" i="1" dirty="0">
                <a:solidFill>
                  <a:srgbClr val="FF0000"/>
                </a:solidFill>
              </a:rPr>
              <a:t>I</a:t>
            </a:r>
            <a:r>
              <a:rPr lang="ro-RO" sz="1400" i="1" dirty="0">
                <a:solidFill>
                  <a:srgbClr val="FF0000"/>
                </a:solidFill>
              </a:rPr>
              <a:t>D</a:t>
            </a:r>
            <a:r>
              <a:rPr lang="ro-RO" sz="1800" i="1" dirty="0">
                <a:solidFill>
                  <a:srgbClr val="FF0000"/>
                </a:solidFill>
              </a:rPr>
              <a:t> = I</a:t>
            </a:r>
            <a:r>
              <a:rPr lang="ro-RO" sz="1400" i="1" dirty="0">
                <a:solidFill>
                  <a:srgbClr val="FF0000"/>
                </a:solidFill>
              </a:rPr>
              <a:t>DSS</a:t>
            </a:r>
            <a:r>
              <a:rPr lang="ro-RO" sz="1800" i="1" dirty="0">
                <a:solidFill>
                  <a:srgbClr val="FF0000"/>
                </a:solidFill>
              </a:rPr>
              <a:t>(1-V</a:t>
            </a:r>
            <a:r>
              <a:rPr lang="ro-RO" sz="1400" i="1" dirty="0">
                <a:solidFill>
                  <a:srgbClr val="FF0000"/>
                </a:solidFill>
              </a:rPr>
              <a:t>GS</a:t>
            </a:r>
            <a:r>
              <a:rPr lang="ro-RO" sz="1800" i="1" dirty="0">
                <a:solidFill>
                  <a:srgbClr val="FF0000"/>
                </a:solidFill>
              </a:rPr>
              <a:t>/</a:t>
            </a:r>
            <a:r>
              <a:rPr lang="ro-RO" sz="1800" i="1" dirty="0" err="1">
                <a:solidFill>
                  <a:srgbClr val="FF0000"/>
                </a:solidFill>
              </a:rPr>
              <a:t>V</a:t>
            </a:r>
            <a:r>
              <a:rPr lang="ro-RO" sz="1400" i="1" dirty="0" err="1">
                <a:solidFill>
                  <a:srgbClr val="FF0000"/>
                </a:solidFill>
              </a:rPr>
              <a:t>p</a:t>
            </a:r>
            <a:r>
              <a:rPr lang="ro-RO" sz="1800" i="1" dirty="0">
                <a:solidFill>
                  <a:srgbClr val="FF0000"/>
                </a:solidFill>
              </a:rPr>
              <a:t>)^2</a:t>
            </a:r>
            <a:r>
              <a:rPr lang="en-US" sz="1800" dirty="0"/>
              <a:t>.</a:t>
            </a:r>
            <a:r>
              <a:rPr lang="ro-RO" sz="1800" dirty="0"/>
              <a:t> </a:t>
            </a:r>
          </a:p>
          <a:p>
            <a:pPr marL="0" indent="0" algn="just">
              <a:buNone/>
            </a:pPr>
            <a:r>
              <a:rPr lang="en-US" sz="1800" dirty="0" err="1">
                <a:highlight>
                  <a:srgbClr val="FFFF00"/>
                </a:highlight>
              </a:rPr>
              <a:t>Punct</a:t>
            </a:r>
            <a:r>
              <a:rPr lang="en-US" sz="1800" dirty="0">
                <a:highlight>
                  <a:srgbClr val="FFFF00"/>
                </a:highlight>
              </a:rPr>
              <a:t> de </a:t>
            </a:r>
            <a:r>
              <a:rPr lang="en-US" sz="1800" dirty="0" err="1">
                <a:highlight>
                  <a:srgbClr val="FFFF00"/>
                </a:highlight>
              </a:rPr>
              <a:t>tranziție</a:t>
            </a:r>
            <a:r>
              <a:rPr lang="en-US" sz="1800" dirty="0"/>
              <a:t>: </a:t>
            </a:r>
            <a:r>
              <a:rPr lang="en-US" sz="1800" dirty="0" err="1"/>
              <a:t>limita</a:t>
            </a:r>
            <a:r>
              <a:rPr lang="en-US" sz="1800" dirty="0"/>
              <a:t> </a:t>
            </a:r>
            <a:r>
              <a:rPr lang="en-US" sz="1800" dirty="0" err="1"/>
              <a:t>unde</a:t>
            </a:r>
            <a:r>
              <a:rPr lang="ro-RO" sz="1800" dirty="0"/>
              <a:t> TECJ </a:t>
            </a:r>
            <a:r>
              <a:rPr lang="en-US" sz="1800" dirty="0"/>
              <a:t>se </a:t>
            </a:r>
            <a:r>
              <a:rPr lang="en-US" sz="1800" dirty="0" err="1"/>
              <a:t>deplasează</a:t>
            </a:r>
            <a:r>
              <a:rPr lang="en-US" sz="1800" dirty="0"/>
              <a:t> din </a:t>
            </a:r>
            <a:r>
              <a:rPr lang="en-US" sz="1800" dirty="0" err="1"/>
              <a:t>regiunea</a:t>
            </a:r>
            <a:r>
              <a:rPr lang="en-US" sz="1800" dirty="0"/>
              <a:t> </a:t>
            </a:r>
            <a:r>
              <a:rPr lang="en-US" sz="1800" dirty="0" err="1"/>
              <a:t>ohmică</a:t>
            </a:r>
            <a:r>
              <a:rPr lang="en-US" sz="1800" dirty="0"/>
              <a:t> (</a:t>
            </a:r>
            <a:r>
              <a:rPr lang="en-US" sz="1800" dirty="0" err="1"/>
              <a:t>liniară</a:t>
            </a:r>
            <a:r>
              <a:rPr lang="en-US" sz="1800" dirty="0"/>
              <a:t>) în </a:t>
            </a:r>
            <a:r>
              <a:rPr lang="en-US" sz="1800" dirty="0" err="1"/>
              <a:t>regiunea</a:t>
            </a:r>
            <a:r>
              <a:rPr lang="en-US" sz="1800" dirty="0"/>
              <a:t> de </a:t>
            </a:r>
            <a:r>
              <a:rPr lang="en-US" sz="1800" dirty="0" err="1"/>
              <a:t>saturație</a:t>
            </a:r>
            <a:r>
              <a:rPr lang="en-US" sz="1800" dirty="0"/>
              <a:t>.</a:t>
            </a:r>
            <a:endParaRPr lang="ro-RO" sz="1800" dirty="0"/>
          </a:p>
          <a:p>
            <a:pPr marL="0" indent="0" algn="just">
              <a:buNone/>
            </a:pPr>
            <a:r>
              <a:rPr lang="en-US" sz="1800" dirty="0" err="1">
                <a:highlight>
                  <a:srgbClr val="FFFF00"/>
                </a:highlight>
              </a:rPr>
              <a:t>Aplicație</a:t>
            </a:r>
            <a:r>
              <a:rPr lang="en-US" sz="1800" dirty="0">
                <a:highlight>
                  <a:srgbClr val="FFFF00"/>
                </a:highlight>
              </a:rPr>
              <a:t>:</a:t>
            </a:r>
            <a:r>
              <a:rPr lang="en-US" sz="1800" dirty="0"/>
              <a:t> </a:t>
            </a:r>
            <a:r>
              <a:rPr lang="en-US" sz="1800" dirty="0" err="1"/>
              <a:t>regiune</a:t>
            </a:r>
            <a:r>
              <a:rPr lang="ro-RO" sz="1800" dirty="0"/>
              <a:t>a</a:t>
            </a:r>
            <a:r>
              <a:rPr lang="en-US" sz="1800" dirty="0"/>
              <a:t> </a:t>
            </a:r>
            <a:r>
              <a:rPr lang="en-US" sz="1800" dirty="0" err="1"/>
              <a:t>este</a:t>
            </a:r>
            <a:r>
              <a:rPr lang="en-US" sz="1800" dirty="0"/>
              <a:t> util</a:t>
            </a:r>
            <a:r>
              <a:rPr lang="ro-RO" sz="1800" dirty="0"/>
              <a:t>ă</a:t>
            </a:r>
            <a:r>
              <a:rPr lang="en-US" sz="1800" dirty="0"/>
              <a:t> </a:t>
            </a:r>
            <a:r>
              <a:rPr lang="en-US" sz="1800" dirty="0" err="1"/>
              <a:t>pentru</a:t>
            </a:r>
            <a:r>
              <a:rPr lang="en-US" sz="1800" dirty="0"/>
              <a:t> </a:t>
            </a:r>
            <a:r>
              <a:rPr lang="en-US" sz="1800" dirty="0" err="1"/>
              <a:t>amplificarea</a:t>
            </a:r>
            <a:r>
              <a:rPr lang="en-US" sz="1800" dirty="0"/>
              <a:t> </a:t>
            </a:r>
            <a:r>
              <a:rPr lang="en-US" sz="1800" dirty="0" err="1"/>
              <a:t>semnalelor</a:t>
            </a:r>
            <a:r>
              <a:rPr lang="en-US" sz="1800" dirty="0"/>
              <a:t> </a:t>
            </a:r>
            <a:r>
              <a:rPr lang="en-US" sz="1800" dirty="0" err="1"/>
              <a:t>și</a:t>
            </a:r>
            <a:r>
              <a:rPr lang="en-US" sz="1800" dirty="0"/>
              <a:t> </a:t>
            </a:r>
            <a:r>
              <a:rPr lang="en-US" sz="1800" dirty="0" err="1"/>
              <a:t>furnizarea</a:t>
            </a:r>
            <a:r>
              <a:rPr lang="en-US" sz="1800" dirty="0"/>
              <a:t> de </a:t>
            </a:r>
            <a:r>
              <a:rPr lang="en-US" sz="1800" dirty="0" err="1"/>
              <a:t>surse</a:t>
            </a:r>
            <a:r>
              <a:rPr lang="en-US" sz="1800" dirty="0"/>
              <a:t> de </a:t>
            </a:r>
            <a:r>
              <a:rPr lang="en-US" sz="1800" dirty="0" err="1"/>
              <a:t>curent</a:t>
            </a:r>
            <a:r>
              <a:rPr lang="en-US" sz="1800" dirty="0"/>
              <a:t> constant, </a:t>
            </a:r>
            <a:r>
              <a:rPr lang="en-US" sz="1800" dirty="0" err="1"/>
              <a:t>deoarece</a:t>
            </a:r>
            <a:r>
              <a:rPr lang="en-US" sz="1800" dirty="0"/>
              <a:t> </a:t>
            </a:r>
            <a:r>
              <a:rPr lang="en-US" sz="1800" dirty="0" err="1"/>
              <a:t>curentul</a:t>
            </a:r>
            <a:r>
              <a:rPr lang="en-US" sz="1800" dirty="0"/>
              <a:t> </a:t>
            </a:r>
            <a:r>
              <a:rPr lang="en-US" sz="1800" dirty="0" err="1"/>
              <a:t>este</a:t>
            </a:r>
            <a:r>
              <a:rPr lang="en-US" sz="1800" dirty="0"/>
              <a:t> </a:t>
            </a:r>
            <a:r>
              <a:rPr lang="en-US" sz="1800" dirty="0" err="1"/>
              <a:t>controlat</a:t>
            </a:r>
            <a:r>
              <a:rPr lang="en-US" sz="1800" dirty="0"/>
              <a:t> de </a:t>
            </a:r>
            <a:r>
              <a:rPr lang="en-US" sz="1800" dirty="0" err="1"/>
              <a:t>tensiunea</a:t>
            </a:r>
            <a:r>
              <a:rPr lang="en-US" sz="1800" dirty="0"/>
              <a:t> </a:t>
            </a:r>
            <a:r>
              <a:rPr lang="en-US" sz="1800" dirty="0" err="1"/>
              <a:t>porții</a:t>
            </a:r>
            <a:r>
              <a:rPr lang="en-US" sz="1800" dirty="0"/>
              <a:t> (</a:t>
            </a:r>
            <a:r>
              <a:rPr lang="ro-RO" sz="1800" dirty="0"/>
              <a:t>V</a:t>
            </a:r>
            <a:r>
              <a:rPr lang="ro-RO" sz="1400" dirty="0"/>
              <a:t>GS</a:t>
            </a:r>
            <a:r>
              <a:rPr lang="en-US" sz="1800" dirty="0"/>
              <a:t> ) </a:t>
            </a:r>
            <a:r>
              <a:rPr lang="en-US" sz="1800" dirty="0" err="1"/>
              <a:t>mai</a:t>
            </a:r>
            <a:r>
              <a:rPr lang="en-US" sz="1800" dirty="0"/>
              <a:t> </a:t>
            </a:r>
            <a:r>
              <a:rPr lang="en-US" sz="1800" dirty="0" err="1"/>
              <a:t>degrabă</a:t>
            </a:r>
            <a:r>
              <a:rPr lang="en-US" sz="1800" dirty="0"/>
              <a:t> </a:t>
            </a:r>
            <a:r>
              <a:rPr lang="en-US" sz="1800" dirty="0" err="1"/>
              <a:t>decât</a:t>
            </a:r>
            <a:r>
              <a:rPr lang="en-US" sz="1800" dirty="0"/>
              <a:t> de </a:t>
            </a:r>
            <a:r>
              <a:rPr lang="en-US" sz="1800" dirty="0" err="1"/>
              <a:t>tensiunea</a:t>
            </a:r>
            <a:r>
              <a:rPr lang="en-US" sz="1800" dirty="0"/>
              <a:t> </a:t>
            </a:r>
            <a:r>
              <a:rPr lang="en-US" sz="1800" dirty="0" err="1"/>
              <a:t>drenului</a:t>
            </a:r>
            <a:r>
              <a:rPr lang="en-US" sz="1800" dirty="0"/>
              <a:t>.</a:t>
            </a:r>
            <a:endParaRPr lang="ro-RO" sz="1800" dirty="0"/>
          </a:p>
        </p:txBody>
      </p:sp>
      <p:sp>
        <p:nvSpPr>
          <p:cNvPr id="4" name="Date Placeholder 3">
            <a:extLst>
              <a:ext uri="{FF2B5EF4-FFF2-40B4-BE49-F238E27FC236}">
                <a16:creationId xmlns:a16="http://schemas.microsoft.com/office/drawing/2014/main" id="{16BCF919-6520-6CB6-0ED9-142DCAB2FBA1}"/>
              </a:ext>
            </a:extLst>
          </p:cNvPr>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6" name="Slide Number Placeholder 5">
            <a:extLst>
              <a:ext uri="{FF2B5EF4-FFF2-40B4-BE49-F238E27FC236}">
                <a16:creationId xmlns:a16="http://schemas.microsoft.com/office/drawing/2014/main" id="{24A7C54E-5DFF-3CF0-0047-345D1EADBC7B}"/>
              </a:ext>
            </a:extLst>
          </p:cNvPr>
          <p:cNvSpPr>
            <a:spLocks noGrp="1"/>
          </p:cNvSpPr>
          <p:nvPr>
            <p:ph type="sldNum" sz="quarter" idx="12"/>
          </p:nvPr>
        </p:nvSpPr>
        <p:spPr/>
        <p:txBody>
          <a:bodyPr/>
          <a:lstStyle/>
          <a:p>
            <a:pPr>
              <a:defRPr/>
            </a:pPr>
            <a:fld id="{6A376BE1-B17D-4FFF-B224-99B21EC59678}" type="slidenum">
              <a:rPr lang="zh-CN" altLang="en-US" smtClean="0"/>
              <a:pPr>
                <a:defRPr/>
              </a:pPr>
              <a:t>8</a:t>
            </a:fld>
            <a:endParaRPr lang="en-US" altLang="zh-CN"/>
          </a:p>
        </p:txBody>
      </p:sp>
      <p:pic>
        <p:nvPicPr>
          <p:cNvPr id="8" name="Picture 7">
            <a:extLst>
              <a:ext uri="{FF2B5EF4-FFF2-40B4-BE49-F238E27FC236}">
                <a16:creationId xmlns:a16="http://schemas.microsoft.com/office/drawing/2014/main" id="{5613869B-7981-5A77-C98B-75542309D6AD}"/>
              </a:ext>
            </a:extLst>
          </p:cNvPr>
          <p:cNvPicPr>
            <a:picLocks noChangeAspect="1"/>
          </p:cNvPicPr>
          <p:nvPr/>
        </p:nvPicPr>
        <p:blipFill>
          <a:blip r:embed="rId2"/>
          <a:stretch>
            <a:fillRect/>
          </a:stretch>
        </p:blipFill>
        <p:spPr>
          <a:xfrm>
            <a:off x="6731121" y="0"/>
            <a:ext cx="2412879" cy="2858957"/>
          </a:xfrm>
          <a:prstGeom prst="rect">
            <a:avLst/>
          </a:prstGeom>
        </p:spPr>
      </p:pic>
      <p:pic>
        <p:nvPicPr>
          <p:cNvPr id="12" name="Picture 11">
            <a:extLst>
              <a:ext uri="{FF2B5EF4-FFF2-40B4-BE49-F238E27FC236}">
                <a16:creationId xmlns:a16="http://schemas.microsoft.com/office/drawing/2014/main" id="{B96B6871-096F-D2E9-74B3-60FE5161CDFF}"/>
              </a:ext>
            </a:extLst>
          </p:cNvPr>
          <p:cNvPicPr>
            <a:picLocks noChangeAspect="1"/>
          </p:cNvPicPr>
          <p:nvPr/>
        </p:nvPicPr>
        <p:blipFill>
          <a:blip r:embed="rId3"/>
          <a:stretch>
            <a:fillRect/>
          </a:stretch>
        </p:blipFill>
        <p:spPr>
          <a:xfrm>
            <a:off x="5680417" y="3113590"/>
            <a:ext cx="3174658" cy="2430255"/>
          </a:xfrm>
          <a:prstGeom prst="rect">
            <a:avLst/>
          </a:prstGeom>
        </p:spPr>
      </p:pic>
      <p:sp>
        <p:nvSpPr>
          <p:cNvPr id="14" name="TextBox 13">
            <a:extLst>
              <a:ext uri="{FF2B5EF4-FFF2-40B4-BE49-F238E27FC236}">
                <a16:creationId xmlns:a16="http://schemas.microsoft.com/office/drawing/2014/main" id="{6CE9AF1D-0909-FAFE-6C5F-4C5826A9BFB5}"/>
              </a:ext>
            </a:extLst>
          </p:cNvPr>
          <p:cNvSpPr txBox="1"/>
          <p:nvPr/>
        </p:nvSpPr>
        <p:spPr>
          <a:xfrm>
            <a:off x="6288470" y="5683947"/>
            <a:ext cx="1678738" cy="261610"/>
          </a:xfrm>
          <a:prstGeom prst="rect">
            <a:avLst/>
          </a:prstGeom>
          <a:noFill/>
        </p:spPr>
        <p:txBody>
          <a:bodyPr wrap="square">
            <a:spAutoFit/>
          </a:bodyPr>
          <a:lstStyle/>
          <a:p>
            <a:r>
              <a:rPr lang="ro-RO" sz="1100" i="1" dirty="0">
                <a:solidFill>
                  <a:srgbClr val="FF0000"/>
                </a:solidFill>
              </a:rPr>
              <a:t>N-</a:t>
            </a:r>
            <a:r>
              <a:rPr lang="ro-RO" sz="1100" i="1" dirty="0" err="1">
                <a:solidFill>
                  <a:srgbClr val="FF0000"/>
                </a:solidFill>
              </a:rPr>
              <a:t>channel</a:t>
            </a:r>
            <a:r>
              <a:rPr lang="ro-RO" sz="1100" i="1" dirty="0">
                <a:solidFill>
                  <a:srgbClr val="FF0000"/>
                </a:solidFill>
              </a:rPr>
              <a:t> </a:t>
            </a:r>
            <a:r>
              <a:rPr lang="ro-RO" sz="1100" i="1" dirty="0" err="1">
                <a:solidFill>
                  <a:srgbClr val="FF0000"/>
                </a:solidFill>
              </a:rPr>
              <a:t>resistance</a:t>
            </a:r>
            <a:endParaRPr lang="en-US" sz="1100" i="1" dirty="0">
              <a:solidFill>
                <a:srgbClr val="FF0000"/>
              </a:solidFill>
            </a:endParaRPr>
          </a:p>
        </p:txBody>
      </p:sp>
      <p:cxnSp>
        <p:nvCxnSpPr>
          <p:cNvPr id="16" name="Straight Arrow Connector 15">
            <a:extLst>
              <a:ext uri="{FF2B5EF4-FFF2-40B4-BE49-F238E27FC236}">
                <a16:creationId xmlns:a16="http://schemas.microsoft.com/office/drawing/2014/main" id="{AB8897DA-30B8-16B8-7031-FD612C50983F}"/>
              </a:ext>
            </a:extLst>
          </p:cNvPr>
          <p:cNvCxnSpPr>
            <a:cxnSpLocks/>
          </p:cNvCxnSpPr>
          <p:nvPr/>
        </p:nvCxnSpPr>
        <p:spPr bwMode="auto">
          <a:xfrm flipH="1" flipV="1">
            <a:off x="6288469" y="4456253"/>
            <a:ext cx="442652" cy="122769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0" name="TextBox 19">
            <a:extLst>
              <a:ext uri="{FF2B5EF4-FFF2-40B4-BE49-F238E27FC236}">
                <a16:creationId xmlns:a16="http://schemas.microsoft.com/office/drawing/2014/main" id="{5B66E8AD-177A-801D-EE9B-4061034450FC}"/>
              </a:ext>
            </a:extLst>
          </p:cNvPr>
          <p:cNvSpPr txBox="1"/>
          <p:nvPr/>
        </p:nvSpPr>
        <p:spPr>
          <a:xfrm>
            <a:off x="5902345" y="2629727"/>
            <a:ext cx="2395517" cy="430887"/>
          </a:xfrm>
          <a:prstGeom prst="rect">
            <a:avLst/>
          </a:prstGeom>
          <a:noFill/>
        </p:spPr>
        <p:txBody>
          <a:bodyPr wrap="square">
            <a:spAutoFit/>
          </a:bodyPr>
          <a:lstStyle/>
          <a:p>
            <a:r>
              <a:rPr lang="ro-RO" sz="1100" i="1" dirty="0" err="1">
                <a:solidFill>
                  <a:srgbClr val="FF0000"/>
                </a:solidFill>
              </a:rPr>
              <a:t>Increasing</a:t>
            </a:r>
            <a:r>
              <a:rPr lang="ro-RO" sz="1100" i="1" dirty="0">
                <a:solidFill>
                  <a:srgbClr val="FF0000"/>
                </a:solidFill>
              </a:rPr>
              <a:t> </a:t>
            </a:r>
            <a:r>
              <a:rPr lang="ro-RO" sz="1100" i="1" dirty="0" err="1">
                <a:solidFill>
                  <a:srgbClr val="FF0000"/>
                </a:solidFill>
              </a:rPr>
              <a:t>resistance</a:t>
            </a:r>
            <a:r>
              <a:rPr lang="ro-RO" sz="1100" i="1" dirty="0">
                <a:solidFill>
                  <a:srgbClr val="FF0000"/>
                </a:solidFill>
              </a:rPr>
              <a:t> </a:t>
            </a:r>
            <a:r>
              <a:rPr lang="ro-RO" sz="1100" i="1" dirty="0" err="1">
                <a:solidFill>
                  <a:srgbClr val="FF0000"/>
                </a:solidFill>
              </a:rPr>
              <a:t>due</a:t>
            </a:r>
            <a:r>
              <a:rPr lang="ro-RO" sz="1100" i="1" dirty="0">
                <a:solidFill>
                  <a:srgbClr val="FF0000"/>
                </a:solidFill>
              </a:rPr>
              <a:t> </a:t>
            </a:r>
            <a:r>
              <a:rPr lang="ro-RO" sz="1100" i="1" dirty="0" err="1">
                <a:solidFill>
                  <a:srgbClr val="FF0000"/>
                </a:solidFill>
              </a:rPr>
              <a:t>to</a:t>
            </a:r>
            <a:r>
              <a:rPr lang="ro-RO" sz="1100" i="1" dirty="0">
                <a:solidFill>
                  <a:srgbClr val="FF0000"/>
                </a:solidFill>
              </a:rPr>
              <a:t> </a:t>
            </a:r>
            <a:r>
              <a:rPr lang="ro-RO" sz="1100" i="1" dirty="0" err="1">
                <a:solidFill>
                  <a:srgbClr val="FF0000"/>
                </a:solidFill>
              </a:rPr>
              <a:t>narrowing</a:t>
            </a:r>
            <a:r>
              <a:rPr lang="ro-RO" sz="1100" i="1" dirty="0">
                <a:solidFill>
                  <a:srgbClr val="FF0000"/>
                </a:solidFill>
              </a:rPr>
              <a:t> </a:t>
            </a:r>
            <a:r>
              <a:rPr lang="ro-RO" sz="1100" i="1" dirty="0" err="1">
                <a:solidFill>
                  <a:srgbClr val="FF0000"/>
                </a:solidFill>
              </a:rPr>
              <a:t>channel</a:t>
            </a:r>
            <a:endParaRPr lang="en-US" sz="1100" i="1" dirty="0">
              <a:solidFill>
                <a:srgbClr val="FF0000"/>
              </a:solidFill>
            </a:endParaRPr>
          </a:p>
        </p:txBody>
      </p:sp>
      <p:cxnSp>
        <p:nvCxnSpPr>
          <p:cNvPr id="22" name="Straight Arrow Connector 21">
            <a:extLst>
              <a:ext uri="{FF2B5EF4-FFF2-40B4-BE49-F238E27FC236}">
                <a16:creationId xmlns:a16="http://schemas.microsoft.com/office/drawing/2014/main" id="{0A9E0746-FAF0-84A6-8B01-3814ED988044}"/>
              </a:ext>
            </a:extLst>
          </p:cNvPr>
          <p:cNvCxnSpPr/>
          <p:nvPr/>
        </p:nvCxnSpPr>
        <p:spPr bwMode="auto">
          <a:xfrm flipH="1">
            <a:off x="6376946" y="3060614"/>
            <a:ext cx="87464" cy="67649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4" name="TextBox 23">
            <a:extLst>
              <a:ext uri="{FF2B5EF4-FFF2-40B4-BE49-F238E27FC236}">
                <a16:creationId xmlns:a16="http://schemas.microsoft.com/office/drawing/2014/main" id="{C678D6EC-EB9F-830A-49C9-5E4A5904CBB2}"/>
              </a:ext>
            </a:extLst>
          </p:cNvPr>
          <p:cNvSpPr txBox="1"/>
          <p:nvPr/>
        </p:nvSpPr>
        <p:spPr>
          <a:xfrm>
            <a:off x="1045930" y="6135358"/>
            <a:ext cx="7478824" cy="430887"/>
          </a:xfrm>
          <a:prstGeom prst="rect">
            <a:avLst/>
          </a:prstGeom>
          <a:noFill/>
        </p:spPr>
        <p:txBody>
          <a:bodyPr wrap="square">
            <a:spAutoFit/>
          </a:bodyPr>
          <a:lstStyle/>
          <a:p>
            <a:r>
              <a:rPr lang="ro-RO" sz="1100" i="1" dirty="0">
                <a:solidFill>
                  <a:srgbClr val="FF0000"/>
                </a:solidFill>
              </a:rPr>
              <a:t>NOTĂ. </a:t>
            </a:r>
            <a:r>
              <a:rPr lang="en-US" sz="1100" i="1" dirty="0">
                <a:solidFill>
                  <a:srgbClr val="FF0000"/>
                </a:solidFill>
              </a:rPr>
              <a:t>Pinch-off-ul nu </a:t>
            </a:r>
            <a:r>
              <a:rPr lang="en-US" sz="1100" i="1" dirty="0" err="1">
                <a:solidFill>
                  <a:srgbClr val="FF0000"/>
                </a:solidFill>
              </a:rPr>
              <a:t>este</a:t>
            </a:r>
            <a:r>
              <a:rPr lang="en-US" sz="1100" i="1" dirty="0">
                <a:solidFill>
                  <a:srgbClr val="FF0000"/>
                </a:solidFill>
              </a:rPr>
              <a:t> </a:t>
            </a:r>
            <a:r>
              <a:rPr lang="en-US" sz="1100" i="1" dirty="0" err="1">
                <a:solidFill>
                  <a:srgbClr val="FF0000"/>
                </a:solidFill>
              </a:rPr>
              <a:t>același</a:t>
            </a:r>
            <a:r>
              <a:rPr lang="en-US" sz="1100" i="1" dirty="0">
                <a:solidFill>
                  <a:srgbClr val="FF0000"/>
                </a:solidFill>
              </a:rPr>
              <a:t> </a:t>
            </a:r>
            <a:r>
              <a:rPr lang="en-US" sz="1100" i="1" dirty="0" err="1">
                <a:solidFill>
                  <a:srgbClr val="FF0000"/>
                </a:solidFill>
              </a:rPr>
              <a:t>lucru</a:t>
            </a:r>
            <a:r>
              <a:rPr lang="en-US" sz="1100" i="1" dirty="0">
                <a:solidFill>
                  <a:srgbClr val="FF0000"/>
                </a:solidFill>
              </a:rPr>
              <a:t> cu </a:t>
            </a:r>
            <a:r>
              <a:rPr lang="en-US" sz="1100" i="1" dirty="0" err="1">
                <a:solidFill>
                  <a:srgbClr val="FF0000"/>
                </a:solidFill>
              </a:rPr>
              <a:t>regiunea</a:t>
            </a:r>
            <a:r>
              <a:rPr lang="en-US" sz="1100" i="1" dirty="0">
                <a:solidFill>
                  <a:srgbClr val="FF0000"/>
                </a:solidFill>
              </a:rPr>
              <a:t> cut-off; în </a:t>
            </a:r>
            <a:r>
              <a:rPr lang="en-US" sz="1100" i="1" dirty="0" err="1">
                <a:solidFill>
                  <a:srgbClr val="FF0000"/>
                </a:solidFill>
              </a:rPr>
              <a:t>timp</a:t>
            </a:r>
            <a:r>
              <a:rPr lang="en-US" sz="1100" i="1" dirty="0">
                <a:solidFill>
                  <a:srgbClr val="FF0000"/>
                </a:solidFill>
              </a:rPr>
              <a:t> </a:t>
            </a:r>
            <a:r>
              <a:rPr lang="en-US" sz="1100" i="1" dirty="0" err="1">
                <a:solidFill>
                  <a:srgbClr val="FF0000"/>
                </a:solidFill>
              </a:rPr>
              <a:t>ce</a:t>
            </a:r>
            <a:r>
              <a:rPr lang="en-US" sz="1100" i="1" dirty="0">
                <a:solidFill>
                  <a:srgbClr val="FF0000"/>
                </a:solidFill>
              </a:rPr>
              <a:t> </a:t>
            </a:r>
            <a:r>
              <a:rPr lang="en-US" sz="1100" i="1" dirty="0" err="1">
                <a:solidFill>
                  <a:srgbClr val="FF0000"/>
                </a:solidFill>
              </a:rPr>
              <a:t>canalul</a:t>
            </a:r>
            <a:r>
              <a:rPr lang="en-US" sz="1100" i="1" dirty="0">
                <a:solidFill>
                  <a:srgbClr val="FF0000"/>
                </a:solidFill>
              </a:rPr>
              <a:t> </a:t>
            </a:r>
            <a:r>
              <a:rPr lang="en-US" sz="1100" i="1" dirty="0" err="1">
                <a:solidFill>
                  <a:srgbClr val="FF0000"/>
                </a:solidFill>
              </a:rPr>
              <a:t>este</a:t>
            </a:r>
            <a:r>
              <a:rPr lang="en-US" sz="1100" i="1" dirty="0">
                <a:solidFill>
                  <a:srgbClr val="FF0000"/>
                </a:solidFill>
              </a:rPr>
              <a:t> </a:t>
            </a:r>
            <a:r>
              <a:rPr lang="en-US" sz="1100" i="1" dirty="0" err="1">
                <a:solidFill>
                  <a:srgbClr val="FF0000"/>
                </a:solidFill>
              </a:rPr>
              <a:t>restricționat</a:t>
            </a:r>
            <a:r>
              <a:rPr lang="en-US" sz="1100" i="1" dirty="0">
                <a:solidFill>
                  <a:srgbClr val="FF0000"/>
                </a:solidFill>
              </a:rPr>
              <a:t>, </a:t>
            </a:r>
            <a:r>
              <a:rPr lang="en-US" sz="1100" i="1" dirty="0" err="1">
                <a:solidFill>
                  <a:srgbClr val="FF0000"/>
                </a:solidFill>
              </a:rPr>
              <a:t>curentul</a:t>
            </a:r>
            <a:r>
              <a:rPr lang="en-US" sz="1100" i="1" dirty="0">
                <a:solidFill>
                  <a:srgbClr val="FF0000"/>
                </a:solidFill>
              </a:rPr>
              <a:t> </a:t>
            </a:r>
            <a:r>
              <a:rPr lang="en-US" sz="1100" i="1" dirty="0" err="1">
                <a:solidFill>
                  <a:srgbClr val="FF0000"/>
                </a:solidFill>
              </a:rPr>
              <a:t>încă</a:t>
            </a:r>
            <a:r>
              <a:rPr lang="en-US" sz="1100" i="1" dirty="0">
                <a:solidFill>
                  <a:srgbClr val="FF0000"/>
                </a:solidFill>
              </a:rPr>
              <a:t> </a:t>
            </a:r>
            <a:r>
              <a:rPr lang="en-US" sz="1100" i="1" dirty="0" err="1">
                <a:solidFill>
                  <a:srgbClr val="FF0000"/>
                </a:solidFill>
              </a:rPr>
              <a:t>circulă</a:t>
            </a:r>
            <a:r>
              <a:rPr lang="en-US" sz="1100" i="1" dirty="0">
                <a:solidFill>
                  <a:srgbClr val="FF0000"/>
                </a:solidFill>
              </a:rPr>
              <a:t>, </a:t>
            </a:r>
            <a:r>
              <a:rPr lang="en-US" sz="1100" i="1" dirty="0" err="1">
                <a:solidFill>
                  <a:srgbClr val="FF0000"/>
                </a:solidFill>
              </a:rPr>
              <a:t>spre</a:t>
            </a:r>
            <a:r>
              <a:rPr lang="en-US" sz="1100" i="1" dirty="0">
                <a:solidFill>
                  <a:srgbClr val="FF0000"/>
                </a:solidFill>
              </a:rPr>
              <a:t> </a:t>
            </a:r>
            <a:r>
              <a:rPr lang="en-US" sz="1100" i="1" dirty="0" err="1">
                <a:solidFill>
                  <a:srgbClr val="FF0000"/>
                </a:solidFill>
              </a:rPr>
              <a:t>deosebire</a:t>
            </a:r>
            <a:r>
              <a:rPr lang="en-US" sz="1100" i="1" dirty="0">
                <a:solidFill>
                  <a:srgbClr val="FF0000"/>
                </a:solidFill>
              </a:rPr>
              <a:t> de </a:t>
            </a:r>
            <a:r>
              <a:rPr lang="en-US" sz="1100" i="1" dirty="0" err="1">
                <a:solidFill>
                  <a:srgbClr val="FF0000"/>
                </a:solidFill>
              </a:rPr>
              <a:t>regiunea</a:t>
            </a:r>
            <a:r>
              <a:rPr lang="en-US" sz="1100" i="1" dirty="0">
                <a:solidFill>
                  <a:srgbClr val="FF0000"/>
                </a:solidFill>
              </a:rPr>
              <a:t> cut-off, </a:t>
            </a:r>
            <a:r>
              <a:rPr lang="en-US" sz="1100" i="1" dirty="0" err="1">
                <a:solidFill>
                  <a:srgbClr val="FF0000"/>
                </a:solidFill>
              </a:rPr>
              <a:t>unde</a:t>
            </a:r>
            <a:r>
              <a:rPr lang="en-US" sz="1100" i="1" dirty="0">
                <a:solidFill>
                  <a:srgbClr val="FF0000"/>
                </a:solidFill>
              </a:rPr>
              <a:t> </a:t>
            </a:r>
            <a:r>
              <a:rPr lang="en-US" sz="1100" i="1" dirty="0" err="1">
                <a:solidFill>
                  <a:srgbClr val="FF0000"/>
                </a:solidFill>
              </a:rPr>
              <a:t>este</a:t>
            </a:r>
            <a:r>
              <a:rPr lang="en-US" sz="1100" i="1" dirty="0">
                <a:solidFill>
                  <a:srgbClr val="FF0000"/>
                </a:solidFill>
              </a:rPr>
              <a:t> </a:t>
            </a:r>
            <a:r>
              <a:rPr lang="en-US" sz="1100" i="1" dirty="0" err="1">
                <a:solidFill>
                  <a:srgbClr val="FF0000"/>
                </a:solidFill>
              </a:rPr>
              <a:t>suficient</a:t>
            </a:r>
            <a:r>
              <a:rPr lang="en-US" sz="1100" i="1" dirty="0">
                <a:solidFill>
                  <a:srgbClr val="FF0000"/>
                </a:solidFill>
              </a:rPr>
              <a:t> de </a:t>
            </a:r>
            <a:r>
              <a:rPr lang="en-US" sz="1100" i="1" dirty="0" err="1">
                <a:solidFill>
                  <a:srgbClr val="FF0000"/>
                </a:solidFill>
              </a:rPr>
              <a:t>negativ</a:t>
            </a:r>
            <a:r>
              <a:rPr lang="en-US" sz="1100" i="1" dirty="0">
                <a:solidFill>
                  <a:srgbClr val="FF0000"/>
                </a:solidFill>
              </a:rPr>
              <a:t> </a:t>
            </a:r>
            <a:r>
              <a:rPr lang="en-US" sz="1100" i="1" dirty="0" err="1">
                <a:solidFill>
                  <a:srgbClr val="FF0000"/>
                </a:solidFill>
              </a:rPr>
              <a:t>pentru</a:t>
            </a:r>
            <a:r>
              <a:rPr lang="en-US" sz="1100" i="1" dirty="0">
                <a:solidFill>
                  <a:srgbClr val="FF0000"/>
                </a:solidFill>
              </a:rPr>
              <a:t> a </a:t>
            </a:r>
            <a:r>
              <a:rPr lang="en-US" sz="1100" i="1" dirty="0" err="1">
                <a:solidFill>
                  <a:srgbClr val="FF0000"/>
                </a:solidFill>
              </a:rPr>
              <a:t>opri</a:t>
            </a:r>
            <a:r>
              <a:rPr lang="en-US" sz="1100" i="1" dirty="0">
                <a:solidFill>
                  <a:srgbClr val="FF0000"/>
                </a:solidFill>
              </a:rPr>
              <a:t> </a:t>
            </a:r>
            <a:r>
              <a:rPr lang="en-US" sz="1100" i="1" dirty="0" err="1">
                <a:solidFill>
                  <a:srgbClr val="FF0000"/>
                </a:solidFill>
              </a:rPr>
              <a:t>complet</a:t>
            </a:r>
            <a:r>
              <a:rPr lang="en-US" sz="1100" i="1" dirty="0">
                <a:solidFill>
                  <a:srgbClr val="FF0000"/>
                </a:solidFill>
              </a:rPr>
              <a:t> </a:t>
            </a:r>
            <a:r>
              <a:rPr lang="en-US" sz="1100" i="1" dirty="0" err="1">
                <a:solidFill>
                  <a:srgbClr val="FF0000"/>
                </a:solidFill>
              </a:rPr>
              <a:t>dispozitivul</a:t>
            </a:r>
            <a:r>
              <a:rPr lang="en-US" sz="1100" i="1" dirty="0">
                <a:solidFill>
                  <a:srgbClr val="FF0000"/>
                </a:solidFill>
              </a:rPr>
              <a:t>.</a:t>
            </a:r>
          </a:p>
        </p:txBody>
      </p:sp>
    </p:spTree>
    <p:extLst>
      <p:ext uri="{BB962C8B-B14F-4D97-AF65-F5344CB8AC3E}">
        <p14:creationId xmlns:p14="http://schemas.microsoft.com/office/powerpoint/2010/main" val="278935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B6916-0F0B-06BB-232F-A395DE872879}"/>
              </a:ext>
            </a:extLst>
          </p:cNvPr>
          <p:cNvSpPr>
            <a:spLocks noGrp="1"/>
          </p:cNvSpPr>
          <p:nvPr>
            <p:ph type="title"/>
          </p:nvPr>
        </p:nvSpPr>
        <p:spPr>
          <a:xfrm>
            <a:off x="127322" y="100807"/>
            <a:ext cx="8452321" cy="857250"/>
          </a:xfrm>
        </p:spPr>
        <p:txBody>
          <a:bodyPr/>
          <a:lstStyle/>
          <a:p>
            <a:r>
              <a:rPr lang="ro-RO" sz="3600" dirty="0"/>
              <a:t>B)</a:t>
            </a:r>
            <a:r>
              <a:rPr lang="en-US" sz="3600" dirty="0"/>
              <a:t> V</a:t>
            </a:r>
            <a:r>
              <a:rPr lang="en-US" sz="2800" dirty="0"/>
              <a:t>GS</a:t>
            </a:r>
            <a:r>
              <a:rPr lang="en-US" sz="3600" dirty="0"/>
              <a:t> &lt; 0, V</a:t>
            </a:r>
            <a:r>
              <a:rPr lang="en-US" sz="2800" dirty="0"/>
              <a:t>DS </a:t>
            </a:r>
            <a:r>
              <a:rPr lang="ro-RO" sz="3600" dirty="0"/>
              <a:t>la o valoare p</a:t>
            </a:r>
            <a:r>
              <a:rPr lang="en-US" sz="3600" dirty="0"/>
              <a:t>o</a:t>
            </a:r>
            <a:r>
              <a:rPr lang="ro-RO" sz="3600" dirty="0"/>
              <a:t>z</a:t>
            </a:r>
            <a:r>
              <a:rPr lang="en-US" sz="3600" dirty="0" err="1"/>
              <a:t>itiv</a:t>
            </a:r>
            <a:r>
              <a:rPr lang="ro-RO" sz="3600" dirty="0"/>
              <a:t>ă</a:t>
            </a:r>
            <a:r>
              <a:rPr lang="en-US" sz="3600" dirty="0"/>
              <a:t> </a:t>
            </a:r>
          </a:p>
        </p:txBody>
      </p:sp>
      <p:sp>
        <p:nvSpPr>
          <p:cNvPr id="3" name="Content Placeholder 2">
            <a:extLst>
              <a:ext uri="{FF2B5EF4-FFF2-40B4-BE49-F238E27FC236}">
                <a16:creationId xmlns:a16="http://schemas.microsoft.com/office/drawing/2014/main" id="{1B2C4E7E-84F1-5DB4-5314-96A6543FC5ED}"/>
              </a:ext>
            </a:extLst>
          </p:cNvPr>
          <p:cNvSpPr>
            <a:spLocks noGrp="1"/>
          </p:cNvSpPr>
          <p:nvPr>
            <p:ph idx="1"/>
          </p:nvPr>
        </p:nvSpPr>
        <p:spPr/>
        <p:txBody>
          <a:bodyPr/>
          <a:lstStyle/>
          <a:p>
            <a:r>
              <a:rPr lang="ro-RO" sz="1800" dirty="0"/>
              <a:t>Când</a:t>
            </a:r>
            <a:r>
              <a:rPr lang="en-US" sz="1800" dirty="0"/>
              <a:t> </a:t>
            </a:r>
            <a:r>
              <a:rPr lang="en-US" sz="1800" i="1" dirty="0">
                <a:solidFill>
                  <a:srgbClr val="FF0000"/>
                </a:solidFill>
              </a:rPr>
              <a:t>V</a:t>
            </a:r>
            <a:r>
              <a:rPr lang="en-US" sz="1400" i="1" dirty="0">
                <a:solidFill>
                  <a:srgbClr val="FF0000"/>
                </a:solidFill>
              </a:rPr>
              <a:t>GS</a:t>
            </a:r>
            <a:r>
              <a:rPr lang="en-US" sz="1800" i="1" dirty="0">
                <a:solidFill>
                  <a:srgbClr val="FF0000"/>
                </a:solidFill>
              </a:rPr>
              <a:t> </a:t>
            </a:r>
            <a:r>
              <a:rPr lang="ro-RO" sz="1800" dirty="0"/>
              <a:t>devine mai negativ</a:t>
            </a:r>
            <a:r>
              <a:rPr lang="en-US" sz="1800" dirty="0"/>
              <a:t> </a:t>
            </a:r>
            <a:r>
              <a:rPr lang="ro-RO" sz="1800" dirty="0"/>
              <a:t>regiunea de sărăcire se extinde și </a:t>
            </a:r>
            <a:r>
              <a:rPr lang="ro-RO" sz="1800" i="1" dirty="0">
                <a:solidFill>
                  <a:srgbClr val="FF0000"/>
                </a:solidFill>
              </a:rPr>
              <a:t>I</a:t>
            </a:r>
            <a:r>
              <a:rPr lang="ro-RO" sz="1400" i="1" dirty="0">
                <a:solidFill>
                  <a:srgbClr val="FF0000"/>
                </a:solidFill>
              </a:rPr>
              <a:t>D</a:t>
            </a:r>
            <a:r>
              <a:rPr lang="ro-RO" sz="1800" i="1" dirty="0">
                <a:solidFill>
                  <a:srgbClr val="FF0000"/>
                </a:solidFill>
              </a:rPr>
              <a:t> &lt; I</a:t>
            </a:r>
            <a:r>
              <a:rPr lang="ro-RO" sz="1400" i="1" dirty="0">
                <a:solidFill>
                  <a:srgbClr val="FF0000"/>
                </a:solidFill>
              </a:rPr>
              <a:t>DSS</a:t>
            </a:r>
            <a:endParaRPr lang="en-US" sz="1800" i="1" dirty="0">
              <a:solidFill>
                <a:srgbClr val="FF0000"/>
              </a:solidFill>
            </a:endParaRPr>
          </a:p>
        </p:txBody>
      </p:sp>
      <p:sp>
        <p:nvSpPr>
          <p:cNvPr id="4" name="Date Placeholder 3">
            <a:extLst>
              <a:ext uri="{FF2B5EF4-FFF2-40B4-BE49-F238E27FC236}">
                <a16:creationId xmlns:a16="http://schemas.microsoft.com/office/drawing/2014/main" id="{08B0CF8C-3419-3E12-5ACF-66C5AA605D4C}"/>
              </a:ext>
            </a:extLst>
          </p:cNvPr>
          <p:cNvSpPr>
            <a:spLocks noGrp="1"/>
          </p:cNvSpPr>
          <p:nvPr>
            <p:ph type="dt" sz="half" idx="10"/>
          </p:nvPr>
        </p:nvSpPr>
        <p:spPr/>
        <p:txBody>
          <a:bodyPr/>
          <a:lstStyle/>
          <a:p>
            <a:pPr>
              <a:defRPr/>
            </a:pPr>
            <a:fld id="{EDF46041-23BD-4900-A684-5D2CB62CF712}" type="datetime1">
              <a:rPr lang="zh-CN" altLang="en-US" smtClean="0"/>
              <a:pPr>
                <a:defRPr/>
              </a:pPr>
              <a:t>2026/2/28</a:t>
            </a:fld>
            <a:endParaRPr lang="en-US" altLang="zh-CN"/>
          </a:p>
        </p:txBody>
      </p:sp>
      <p:sp>
        <p:nvSpPr>
          <p:cNvPr id="5" name="Footer Placeholder 4">
            <a:extLst>
              <a:ext uri="{FF2B5EF4-FFF2-40B4-BE49-F238E27FC236}">
                <a16:creationId xmlns:a16="http://schemas.microsoft.com/office/drawing/2014/main" id="{78819FD9-F19D-F17D-4455-7E60FA05AC5B}"/>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C980BB92-BCD4-A610-7CD8-57F8A59295EF}"/>
              </a:ext>
            </a:extLst>
          </p:cNvPr>
          <p:cNvSpPr>
            <a:spLocks noGrp="1"/>
          </p:cNvSpPr>
          <p:nvPr>
            <p:ph type="sldNum" sz="quarter" idx="12"/>
          </p:nvPr>
        </p:nvSpPr>
        <p:spPr/>
        <p:txBody>
          <a:bodyPr/>
          <a:lstStyle/>
          <a:p>
            <a:pPr>
              <a:defRPr/>
            </a:pPr>
            <a:fld id="{6A376BE1-B17D-4FFF-B224-99B21EC59678}" type="slidenum">
              <a:rPr lang="zh-CN" altLang="en-US" smtClean="0"/>
              <a:pPr>
                <a:defRPr/>
              </a:pPr>
              <a:t>9</a:t>
            </a:fld>
            <a:endParaRPr lang="en-US" altLang="zh-CN"/>
          </a:p>
        </p:txBody>
      </p:sp>
      <p:pic>
        <p:nvPicPr>
          <p:cNvPr id="8" name="Picture 7">
            <a:extLst>
              <a:ext uri="{FF2B5EF4-FFF2-40B4-BE49-F238E27FC236}">
                <a16:creationId xmlns:a16="http://schemas.microsoft.com/office/drawing/2014/main" id="{6DEA3B8A-23F8-6007-E001-9F52B0D4FF19}"/>
              </a:ext>
            </a:extLst>
          </p:cNvPr>
          <p:cNvPicPr>
            <a:picLocks noChangeAspect="1"/>
          </p:cNvPicPr>
          <p:nvPr/>
        </p:nvPicPr>
        <p:blipFill>
          <a:blip r:embed="rId2"/>
          <a:stretch>
            <a:fillRect/>
          </a:stretch>
        </p:blipFill>
        <p:spPr>
          <a:xfrm>
            <a:off x="6132072" y="1910557"/>
            <a:ext cx="2447571" cy="2672348"/>
          </a:xfrm>
          <a:prstGeom prst="rect">
            <a:avLst/>
          </a:prstGeom>
        </p:spPr>
      </p:pic>
      <p:pic>
        <p:nvPicPr>
          <p:cNvPr id="9" name="Picture 8">
            <a:extLst>
              <a:ext uri="{FF2B5EF4-FFF2-40B4-BE49-F238E27FC236}">
                <a16:creationId xmlns:a16="http://schemas.microsoft.com/office/drawing/2014/main" id="{5E9388AA-7727-20B4-1640-9E36124CB9EE}"/>
              </a:ext>
            </a:extLst>
          </p:cNvPr>
          <p:cNvPicPr>
            <a:picLocks noChangeAspect="1"/>
          </p:cNvPicPr>
          <p:nvPr/>
        </p:nvPicPr>
        <p:blipFill>
          <a:blip r:embed="rId3"/>
          <a:stretch>
            <a:fillRect/>
          </a:stretch>
        </p:blipFill>
        <p:spPr>
          <a:xfrm>
            <a:off x="564357" y="1877713"/>
            <a:ext cx="3636529" cy="2778001"/>
          </a:xfrm>
          <a:prstGeom prst="rect">
            <a:avLst/>
          </a:prstGeom>
        </p:spPr>
      </p:pic>
      <p:sp>
        <p:nvSpPr>
          <p:cNvPr id="10" name="Arrow: Down 9">
            <a:extLst>
              <a:ext uri="{FF2B5EF4-FFF2-40B4-BE49-F238E27FC236}">
                <a16:creationId xmlns:a16="http://schemas.microsoft.com/office/drawing/2014/main" id="{4C446F90-1419-D5BC-F99F-7009258EC9E4}"/>
              </a:ext>
            </a:extLst>
          </p:cNvPr>
          <p:cNvSpPr/>
          <p:nvPr/>
        </p:nvSpPr>
        <p:spPr bwMode="auto">
          <a:xfrm>
            <a:off x="4137012" y="2176073"/>
            <a:ext cx="147021" cy="214131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宋体" pitchFamily="2" charset="-122"/>
            </a:endParaRPr>
          </a:p>
        </p:txBody>
      </p:sp>
      <p:cxnSp>
        <p:nvCxnSpPr>
          <p:cNvPr id="12" name="Straight Arrow Connector 11">
            <a:extLst>
              <a:ext uri="{FF2B5EF4-FFF2-40B4-BE49-F238E27FC236}">
                <a16:creationId xmlns:a16="http://schemas.microsoft.com/office/drawing/2014/main" id="{EAD9DE24-1956-DCB0-9350-FAED031FAF9A}"/>
              </a:ext>
            </a:extLst>
          </p:cNvPr>
          <p:cNvCxnSpPr>
            <a:cxnSpLocks/>
          </p:cNvCxnSpPr>
          <p:nvPr/>
        </p:nvCxnSpPr>
        <p:spPr bwMode="auto">
          <a:xfrm>
            <a:off x="2453833" y="1794076"/>
            <a:ext cx="381964" cy="137738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6" name="TextBox 15">
            <a:extLst>
              <a:ext uri="{FF2B5EF4-FFF2-40B4-BE49-F238E27FC236}">
                <a16:creationId xmlns:a16="http://schemas.microsoft.com/office/drawing/2014/main" id="{39413C3A-E8CC-B131-AA72-C79BC404AD22}"/>
              </a:ext>
            </a:extLst>
          </p:cNvPr>
          <p:cNvSpPr txBox="1"/>
          <p:nvPr/>
        </p:nvSpPr>
        <p:spPr>
          <a:xfrm>
            <a:off x="376180" y="4735374"/>
            <a:ext cx="8203463" cy="1477328"/>
          </a:xfrm>
          <a:prstGeom prst="rect">
            <a:avLst/>
          </a:prstGeom>
          <a:noFill/>
        </p:spPr>
        <p:txBody>
          <a:bodyPr wrap="square">
            <a:spAutoFit/>
          </a:bodyPr>
          <a:lstStyle/>
          <a:p>
            <a:r>
              <a:rPr lang="ro-RO" b="1" dirty="0">
                <a:solidFill>
                  <a:srgbClr val="002060"/>
                </a:solidFill>
                <a:latin typeface="+mn-lt"/>
              </a:rPr>
              <a:t>  </a:t>
            </a:r>
            <a:r>
              <a:rPr lang="ro-RO" b="1" dirty="0" err="1">
                <a:solidFill>
                  <a:srgbClr val="002060"/>
                </a:solidFill>
                <a:latin typeface="+mn-lt"/>
              </a:rPr>
              <a:t>Pinch</a:t>
            </a:r>
            <a:r>
              <a:rPr lang="ro-RO" b="1" dirty="0">
                <a:solidFill>
                  <a:srgbClr val="002060"/>
                </a:solidFill>
                <a:latin typeface="+mn-lt"/>
              </a:rPr>
              <a:t>-off</a:t>
            </a:r>
            <a:r>
              <a:rPr lang="en-US" b="1" dirty="0">
                <a:solidFill>
                  <a:srgbClr val="002060"/>
                </a:solidFill>
                <a:latin typeface="+mn-lt"/>
              </a:rPr>
              <a:t> </a:t>
            </a:r>
            <a:r>
              <a:rPr lang="ro-RO" b="1" dirty="0">
                <a:solidFill>
                  <a:srgbClr val="002060"/>
                </a:solidFill>
                <a:latin typeface="+mn-lt"/>
              </a:rPr>
              <a:t>va apărea </a:t>
            </a:r>
            <a:r>
              <a:rPr lang="en-US" b="1" dirty="0">
                <a:solidFill>
                  <a:srgbClr val="002060"/>
                </a:solidFill>
                <a:latin typeface="+mn-lt"/>
              </a:rPr>
              <a:t>la o </a:t>
            </a:r>
            <a:r>
              <a:rPr lang="en-US" b="1" dirty="0" err="1">
                <a:solidFill>
                  <a:srgbClr val="002060"/>
                </a:solidFill>
                <a:latin typeface="+mn-lt"/>
              </a:rPr>
              <a:t>tensiune</a:t>
            </a:r>
            <a:r>
              <a:rPr lang="en-US" b="1" dirty="0">
                <a:solidFill>
                  <a:srgbClr val="002060"/>
                </a:solidFill>
                <a:latin typeface="+mn-lt"/>
              </a:rPr>
              <a:t> </a:t>
            </a:r>
            <a:r>
              <a:rPr lang="en-US" b="1" dirty="0" err="1">
                <a:solidFill>
                  <a:srgbClr val="002060"/>
                </a:solidFill>
                <a:latin typeface="+mn-lt"/>
              </a:rPr>
              <a:t>mai</a:t>
            </a:r>
            <a:r>
              <a:rPr lang="en-US" b="1" dirty="0">
                <a:solidFill>
                  <a:srgbClr val="002060"/>
                </a:solidFill>
                <a:latin typeface="+mn-lt"/>
              </a:rPr>
              <a:t> </a:t>
            </a:r>
            <a:r>
              <a:rPr lang="en-US" b="1" dirty="0" err="1">
                <a:solidFill>
                  <a:srgbClr val="002060"/>
                </a:solidFill>
                <a:latin typeface="+mn-lt"/>
              </a:rPr>
              <a:t>mică</a:t>
            </a:r>
            <a:r>
              <a:rPr lang="en-US" b="1" dirty="0">
                <a:solidFill>
                  <a:srgbClr val="002060"/>
                </a:solidFill>
                <a:latin typeface="+mn-lt"/>
              </a:rPr>
              <a:t> (</a:t>
            </a:r>
            <a:r>
              <a:rPr lang="en-US" b="1" dirty="0" err="1">
                <a:solidFill>
                  <a:srgbClr val="002060"/>
                </a:solidFill>
                <a:latin typeface="+mn-lt"/>
              </a:rPr>
              <a:t>Vp</a:t>
            </a:r>
            <a:r>
              <a:rPr lang="en-US" b="1" dirty="0">
                <a:solidFill>
                  <a:srgbClr val="002060"/>
                </a:solidFill>
                <a:latin typeface="+mn-lt"/>
              </a:rPr>
              <a:t>).</a:t>
            </a:r>
            <a:endParaRPr lang="ro-RO" b="1" dirty="0">
              <a:solidFill>
                <a:srgbClr val="002060"/>
              </a:solidFill>
              <a:latin typeface="+mn-lt"/>
            </a:endParaRPr>
          </a:p>
          <a:p>
            <a:r>
              <a:rPr lang="en-US" b="1" dirty="0">
                <a:solidFill>
                  <a:srgbClr val="002060"/>
                </a:solidFill>
                <a:latin typeface="+mn-lt"/>
              </a:rPr>
              <a:t>• </a:t>
            </a:r>
            <a:r>
              <a:rPr lang="en-US" b="1" dirty="0">
                <a:solidFill>
                  <a:srgbClr val="FF0000"/>
                </a:solidFill>
                <a:latin typeface="+mn-lt"/>
              </a:rPr>
              <a:t>I</a:t>
            </a:r>
            <a:r>
              <a:rPr lang="en-US" sz="1400" b="1" dirty="0">
                <a:solidFill>
                  <a:srgbClr val="FF0000"/>
                </a:solidFill>
                <a:latin typeface="+mn-lt"/>
              </a:rPr>
              <a:t>D</a:t>
            </a:r>
            <a:r>
              <a:rPr lang="en-US" b="1" dirty="0">
                <a:solidFill>
                  <a:srgbClr val="002060"/>
                </a:solidFill>
                <a:latin typeface="+mn-lt"/>
              </a:rPr>
              <a:t> </a:t>
            </a:r>
            <a:r>
              <a:rPr lang="en-US" b="1" dirty="0" err="1">
                <a:solidFill>
                  <a:srgbClr val="002060"/>
                </a:solidFill>
                <a:latin typeface="+mn-lt"/>
              </a:rPr>
              <a:t>scade</a:t>
            </a:r>
            <a:r>
              <a:rPr lang="en-US" b="1" dirty="0">
                <a:solidFill>
                  <a:srgbClr val="002060"/>
                </a:solidFill>
                <a:latin typeface="+mn-lt"/>
              </a:rPr>
              <a:t> (</a:t>
            </a:r>
            <a:r>
              <a:rPr lang="en-US" b="1" dirty="0">
                <a:solidFill>
                  <a:srgbClr val="FF0000"/>
                </a:solidFill>
                <a:latin typeface="+mn-lt"/>
              </a:rPr>
              <a:t>I</a:t>
            </a:r>
            <a:r>
              <a:rPr lang="en-US" sz="1400" b="1" dirty="0">
                <a:solidFill>
                  <a:srgbClr val="FF0000"/>
                </a:solidFill>
                <a:latin typeface="+mn-lt"/>
              </a:rPr>
              <a:t>D</a:t>
            </a:r>
            <a:r>
              <a:rPr lang="en-US" b="1" dirty="0">
                <a:solidFill>
                  <a:srgbClr val="FF0000"/>
                </a:solidFill>
                <a:latin typeface="+mn-lt"/>
              </a:rPr>
              <a:t> &lt; I</a:t>
            </a:r>
            <a:r>
              <a:rPr lang="en-US" sz="1400" b="1" dirty="0">
                <a:solidFill>
                  <a:srgbClr val="FF0000"/>
                </a:solidFill>
                <a:latin typeface="+mn-lt"/>
              </a:rPr>
              <a:t>DSS</a:t>
            </a:r>
            <a:r>
              <a:rPr lang="en-US" b="1" dirty="0">
                <a:solidFill>
                  <a:srgbClr val="002060"/>
                </a:solidFill>
                <a:latin typeface="+mn-lt"/>
              </a:rPr>
              <a:t>) </a:t>
            </a:r>
            <a:r>
              <a:rPr lang="en-US" b="1" dirty="0" err="1">
                <a:solidFill>
                  <a:srgbClr val="002060"/>
                </a:solidFill>
                <a:latin typeface="+mn-lt"/>
              </a:rPr>
              <a:t>chiar</a:t>
            </a:r>
            <a:r>
              <a:rPr lang="en-US" b="1" dirty="0">
                <a:solidFill>
                  <a:srgbClr val="002060"/>
                </a:solidFill>
                <a:latin typeface="+mn-lt"/>
              </a:rPr>
              <a:t> </a:t>
            </a:r>
            <a:r>
              <a:rPr lang="en-US" b="1" dirty="0" err="1">
                <a:solidFill>
                  <a:srgbClr val="002060"/>
                </a:solidFill>
                <a:latin typeface="+mn-lt"/>
              </a:rPr>
              <a:t>dacă</a:t>
            </a:r>
            <a:r>
              <a:rPr lang="en-US" b="1" dirty="0">
                <a:solidFill>
                  <a:srgbClr val="002060"/>
                </a:solidFill>
                <a:latin typeface="+mn-lt"/>
              </a:rPr>
              <a:t> </a:t>
            </a:r>
            <a:r>
              <a:rPr lang="en-US" b="1" dirty="0">
                <a:solidFill>
                  <a:srgbClr val="FF0000"/>
                </a:solidFill>
                <a:latin typeface="+mn-lt"/>
              </a:rPr>
              <a:t>V</a:t>
            </a:r>
            <a:r>
              <a:rPr lang="en-US" sz="1400" b="1" dirty="0">
                <a:solidFill>
                  <a:srgbClr val="FF0000"/>
                </a:solidFill>
                <a:latin typeface="+mn-lt"/>
              </a:rPr>
              <a:t>DS</a:t>
            </a:r>
            <a:r>
              <a:rPr lang="en-US" b="1" dirty="0">
                <a:solidFill>
                  <a:srgbClr val="002060"/>
                </a:solidFill>
                <a:latin typeface="+mn-lt"/>
              </a:rPr>
              <a:t> </a:t>
            </a:r>
            <a:r>
              <a:rPr lang="ro-RO" b="1" dirty="0">
                <a:solidFill>
                  <a:srgbClr val="002060"/>
                </a:solidFill>
                <a:latin typeface="+mn-lt"/>
              </a:rPr>
              <a:t>crește</a:t>
            </a:r>
            <a:r>
              <a:rPr lang="en-US" b="1" dirty="0">
                <a:solidFill>
                  <a:srgbClr val="002060"/>
                </a:solidFill>
                <a:latin typeface="+mn-lt"/>
              </a:rPr>
              <a:t>.</a:t>
            </a:r>
            <a:endParaRPr lang="ro-RO" b="1" dirty="0">
              <a:solidFill>
                <a:srgbClr val="002060"/>
              </a:solidFill>
              <a:latin typeface="+mn-lt"/>
            </a:endParaRPr>
          </a:p>
          <a:p>
            <a:r>
              <a:rPr lang="en-US" b="1" dirty="0">
                <a:solidFill>
                  <a:srgbClr val="002060"/>
                </a:solidFill>
                <a:latin typeface="+mn-lt"/>
              </a:rPr>
              <a:t>• În </a:t>
            </a:r>
            <a:r>
              <a:rPr lang="en-US" b="1" dirty="0" err="1">
                <a:solidFill>
                  <a:srgbClr val="002060"/>
                </a:solidFill>
                <a:latin typeface="+mn-lt"/>
              </a:rPr>
              <a:t>cele</a:t>
            </a:r>
            <a:r>
              <a:rPr lang="en-US" b="1" dirty="0">
                <a:solidFill>
                  <a:srgbClr val="002060"/>
                </a:solidFill>
                <a:latin typeface="+mn-lt"/>
              </a:rPr>
              <a:t> din </a:t>
            </a:r>
            <a:r>
              <a:rPr lang="en-US" b="1" dirty="0" err="1">
                <a:solidFill>
                  <a:srgbClr val="002060"/>
                </a:solidFill>
                <a:latin typeface="+mn-lt"/>
              </a:rPr>
              <a:t>urmă</a:t>
            </a:r>
            <a:r>
              <a:rPr lang="en-US" b="1" dirty="0">
                <a:solidFill>
                  <a:srgbClr val="002060"/>
                </a:solidFill>
                <a:latin typeface="+mn-lt"/>
              </a:rPr>
              <a:t>, </a:t>
            </a:r>
            <a:r>
              <a:rPr lang="en-US" b="1" i="1" dirty="0">
                <a:solidFill>
                  <a:srgbClr val="FF0000"/>
                </a:solidFill>
                <a:latin typeface="+mn-lt"/>
              </a:rPr>
              <a:t>I</a:t>
            </a:r>
            <a:r>
              <a:rPr lang="en-US" sz="1400" b="1" i="1" dirty="0">
                <a:solidFill>
                  <a:srgbClr val="FF0000"/>
                </a:solidFill>
                <a:latin typeface="+mn-lt"/>
              </a:rPr>
              <a:t>D</a:t>
            </a:r>
            <a:r>
              <a:rPr lang="en-US" b="1" i="1" dirty="0">
                <a:solidFill>
                  <a:srgbClr val="FF0000"/>
                </a:solidFill>
                <a:latin typeface="+mn-lt"/>
              </a:rPr>
              <a:t> </a:t>
            </a:r>
            <a:r>
              <a:rPr lang="ro-RO" b="1" i="1" dirty="0">
                <a:solidFill>
                  <a:srgbClr val="FF0000"/>
                </a:solidFill>
                <a:latin typeface="+mn-lt"/>
              </a:rPr>
              <a:t>= 0</a:t>
            </a:r>
            <a:r>
              <a:rPr lang="en-US" b="1" i="1" dirty="0">
                <a:solidFill>
                  <a:srgbClr val="FF0000"/>
                </a:solidFill>
                <a:latin typeface="+mn-lt"/>
              </a:rPr>
              <a:t>A</a:t>
            </a:r>
            <a:r>
              <a:rPr lang="en-US" b="1" dirty="0">
                <a:solidFill>
                  <a:srgbClr val="002060"/>
                </a:solidFill>
                <a:latin typeface="+mn-lt"/>
              </a:rPr>
              <a:t>. </a:t>
            </a:r>
            <a:r>
              <a:rPr lang="en-US" b="1" i="1" dirty="0">
                <a:solidFill>
                  <a:srgbClr val="FF0000"/>
                </a:solidFill>
                <a:latin typeface="+mn-lt"/>
              </a:rPr>
              <a:t>V</a:t>
            </a:r>
            <a:r>
              <a:rPr lang="en-US" sz="1400" b="1" i="1" dirty="0">
                <a:solidFill>
                  <a:srgbClr val="FF0000"/>
                </a:solidFill>
                <a:latin typeface="+mn-lt"/>
              </a:rPr>
              <a:t>GS</a:t>
            </a:r>
            <a:r>
              <a:rPr lang="en-US" b="1" i="1" dirty="0">
                <a:solidFill>
                  <a:srgbClr val="FF0000"/>
                </a:solidFill>
                <a:latin typeface="+mn-lt"/>
              </a:rPr>
              <a:t> </a:t>
            </a:r>
            <a:r>
              <a:rPr lang="en-US" b="1" dirty="0">
                <a:solidFill>
                  <a:srgbClr val="002060"/>
                </a:solidFill>
                <a:latin typeface="+mn-lt"/>
              </a:rPr>
              <a:t>în </a:t>
            </a:r>
            <a:r>
              <a:rPr lang="en-US" b="1" dirty="0" err="1">
                <a:solidFill>
                  <a:srgbClr val="002060"/>
                </a:solidFill>
                <a:latin typeface="+mn-lt"/>
              </a:rPr>
              <a:t>acest</a:t>
            </a:r>
            <a:r>
              <a:rPr lang="en-US" b="1" dirty="0">
                <a:solidFill>
                  <a:srgbClr val="002060"/>
                </a:solidFill>
                <a:latin typeface="+mn-lt"/>
              </a:rPr>
              <a:t> moment se </a:t>
            </a:r>
            <a:r>
              <a:rPr lang="en-US" b="1" dirty="0" err="1">
                <a:solidFill>
                  <a:srgbClr val="002060"/>
                </a:solidFill>
                <a:latin typeface="+mn-lt"/>
              </a:rPr>
              <a:t>numește</a:t>
            </a:r>
            <a:r>
              <a:rPr lang="en-US" b="1" dirty="0">
                <a:solidFill>
                  <a:srgbClr val="002060"/>
                </a:solidFill>
                <a:latin typeface="+mn-lt"/>
              </a:rPr>
              <a:t> </a:t>
            </a:r>
            <a:r>
              <a:rPr lang="en-US" b="1" i="1" dirty="0" err="1">
                <a:solidFill>
                  <a:srgbClr val="FF0000"/>
                </a:solidFill>
                <a:latin typeface="+mn-lt"/>
              </a:rPr>
              <a:t>Vp</a:t>
            </a:r>
            <a:r>
              <a:rPr lang="en-US" b="1" dirty="0">
                <a:solidFill>
                  <a:srgbClr val="002060"/>
                </a:solidFill>
                <a:latin typeface="+mn-lt"/>
              </a:rPr>
              <a:t> </a:t>
            </a:r>
            <a:r>
              <a:rPr lang="en-US" b="1" dirty="0" err="1">
                <a:solidFill>
                  <a:srgbClr val="002060"/>
                </a:solidFill>
                <a:latin typeface="+mn-lt"/>
              </a:rPr>
              <a:t>sau</a:t>
            </a:r>
            <a:r>
              <a:rPr lang="en-US" b="1" dirty="0">
                <a:solidFill>
                  <a:srgbClr val="002060"/>
                </a:solidFill>
                <a:latin typeface="+mn-lt"/>
              </a:rPr>
              <a:t> </a:t>
            </a:r>
            <a:r>
              <a:rPr lang="en-US" b="1" i="1" dirty="0">
                <a:solidFill>
                  <a:srgbClr val="FF0000"/>
                </a:solidFill>
                <a:latin typeface="+mn-lt"/>
              </a:rPr>
              <a:t>V</a:t>
            </a:r>
            <a:r>
              <a:rPr lang="en-US" sz="1400" b="1" i="1" dirty="0">
                <a:solidFill>
                  <a:srgbClr val="FF0000"/>
                </a:solidFill>
                <a:latin typeface="+mn-lt"/>
              </a:rPr>
              <a:t>GS</a:t>
            </a:r>
            <a:r>
              <a:rPr lang="ro-RO" sz="1400" b="1" i="1" dirty="0">
                <a:solidFill>
                  <a:srgbClr val="FF0000"/>
                </a:solidFill>
                <a:latin typeface="+mn-lt"/>
              </a:rPr>
              <a:t>(</a:t>
            </a:r>
            <a:r>
              <a:rPr lang="ro-RO" b="1" i="1" dirty="0">
                <a:solidFill>
                  <a:srgbClr val="FF0000"/>
                </a:solidFill>
                <a:latin typeface="+mn-lt"/>
              </a:rPr>
              <a:t>off</a:t>
            </a:r>
            <a:r>
              <a:rPr lang="en-US" b="1" i="1" dirty="0">
                <a:solidFill>
                  <a:srgbClr val="FF0000"/>
                </a:solidFill>
                <a:latin typeface="+mn-lt"/>
              </a:rPr>
              <a:t>)</a:t>
            </a:r>
            <a:r>
              <a:rPr lang="en-US" b="1" dirty="0">
                <a:solidFill>
                  <a:srgbClr val="002060"/>
                </a:solidFill>
                <a:latin typeface="+mn-lt"/>
              </a:rPr>
              <a:t>.</a:t>
            </a:r>
            <a:endParaRPr lang="ro-RO" b="1" dirty="0">
              <a:solidFill>
                <a:srgbClr val="002060"/>
              </a:solidFill>
              <a:latin typeface="+mn-lt"/>
            </a:endParaRPr>
          </a:p>
          <a:p>
            <a:r>
              <a:rPr lang="en-US" b="1" dirty="0">
                <a:solidFill>
                  <a:srgbClr val="002060"/>
                </a:solidFill>
                <a:latin typeface="+mn-lt"/>
              </a:rPr>
              <a:t>• De </a:t>
            </a:r>
            <a:r>
              <a:rPr lang="en-US" b="1" dirty="0" err="1">
                <a:solidFill>
                  <a:srgbClr val="002060"/>
                </a:solidFill>
                <a:latin typeface="+mn-lt"/>
              </a:rPr>
              <a:t>asemenea</a:t>
            </a:r>
            <a:r>
              <a:rPr lang="en-US" b="1" dirty="0">
                <a:solidFill>
                  <a:srgbClr val="002060"/>
                </a:solidFill>
                <a:latin typeface="+mn-lt"/>
              </a:rPr>
              <a:t>, la </a:t>
            </a:r>
            <a:r>
              <a:rPr lang="en-US" b="1" dirty="0" err="1">
                <a:solidFill>
                  <a:srgbClr val="002060"/>
                </a:solidFill>
                <a:latin typeface="+mn-lt"/>
              </a:rPr>
              <a:t>niveluri</a:t>
            </a:r>
            <a:r>
              <a:rPr lang="en-US" b="1" dirty="0">
                <a:solidFill>
                  <a:srgbClr val="002060"/>
                </a:solidFill>
                <a:latin typeface="+mn-lt"/>
              </a:rPr>
              <a:t> </a:t>
            </a:r>
            <a:r>
              <a:rPr lang="en-US" b="1" dirty="0" err="1">
                <a:solidFill>
                  <a:srgbClr val="002060"/>
                </a:solidFill>
                <a:latin typeface="+mn-lt"/>
              </a:rPr>
              <a:t>ridicate</a:t>
            </a:r>
            <a:r>
              <a:rPr lang="en-US" b="1" dirty="0">
                <a:solidFill>
                  <a:srgbClr val="002060"/>
                </a:solidFill>
                <a:latin typeface="+mn-lt"/>
              </a:rPr>
              <a:t> de </a:t>
            </a:r>
            <a:r>
              <a:rPr lang="en-US" b="1" i="1" dirty="0">
                <a:solidFill>
                  <a:srgbClr val="FF0000"/>
                </a:solidFill>
                <a:latin typeface="+mn-lt"/>
              </a:rPr>
              <a:t>V</a:t>
            </a:r>
            <a:r>
              <a:rPr lang="en-US" sz="1400" b="1" i="1" dirty="0">
                <a:solidFill>
                  <a:srgbClr val="FF0000"/>
                </a:solidFill>
                <a:latin typeface="+mn-lt"/>
              </a:rPr>
              <a:t>DS</a:t>
            </a:r>
            <a:r>
              <a:rPr lang="en-US" b="1" dirty="0">
                <a:solidFill>
                  <a:srgbClr val="002060"/>
                </a:solidFill>
                <a:latin typeface="+mn-lt"/>
              </a:rPr>
              <a:t>, JFET-ul </a:t>
            </a:r>
            <a:r>
              <a:rPr lang="ro-RO" b="1" dirty="0">
                <a:solidFill>
                  <a:srgbClr val="002060"/>
                </a:solidFill>
                <a:latin typeface="+mn-lt"/>
              </a:rPr>
              <a:t>se străpunge: </a:t>
            </a:r>
            <a:r>
              <a:rPr lang="en-US" b="1" i="1" dirty="0">
                <a:solidFill>
                  <a:srgbClr val="FF0000"/>
                </a:solidFill>
                <a:latin typeface="+mn-lt"/>
              </a:rPr>
              <a:t>I</a:t>
            </a:r>
            <a:r>
              <a:rPr lang="en-US" sz="1400" b="1" i="1" dirty="0">
                <a:solidFill>
                  <a:srgbClr val="FF0000"/>
                </a:solidFill>
                <a:latin typeface="+mn-lt"/>
              </a:rPr>
              <a:t>D</a:t>
            </a:r>
            <a:r>
              <a:rPr lang="en-US" b="1" dirty="0">
                <a:solidFill>
                  <a:srgbClr val="002060"/>
                </a:solidFill>
                <a:latin typeface="+mn-lt"/>
              </a:rPr>
              <a:t> </a:t>
            </a:r>
            <a:r>
              <a:rPr lang="en-US" b="1" dirty="0" err="1">
                <a:solidFill>
                  <a:srgbClr val="002060"/>
                </a:solidFill>
                <a:latin typeface="+mn-lt"/>
              </a:rPr>
              <a:t>va</a:t>
            </a:r>
            <a:r>
              <a:rPr lang="en-US" b="1" dirty="0">
                <a:solidFill>
                  <a:srgbClr val="002060"/>
                </a:solidFill>
                <a:latin typeface="+mn-lt"/>
              </a:rPr>
              <a:t> </a:t>
            </a:r>
            <a:r>
              <a:rPr lang="en-US" b="1" dirty="0" err="1">
                <a:solidFill>
                  <a:srgbClr val="002060"/>
                </a:solidFill>
                <a:latin typeface="+mn-lt"/>
              </a:rPr>
              <a:t>crește</a:t>
            </a:r>
            <a:r>
              <a:rPr lang="en-US" b="1" dirty="0">
                <a:solidFill>
                  <a:srgbClr val="002060"/>
                </a:solidFill>
                <a:latin typeface="+mn-lt"/>
              </a:rPr>
              <a:t> </a:t>
            </a:r>
            <a:r>
              <a:rPr lang="en-US" b="1" dirty="0" err="1">
                <a:solidFill>
                  <a:srgbClr val="002060"/>
                </a:solidFill>
                <a:latin typeface="+mn-lt"/>
              </a:rPr>
              <a:t>necontrolat</a:t>
            </a:r>
            <a:r>
              <a:rPr lang="en-US" b="1" dirty="0">
                <a:solidFill>
                  <a:srgbClr val="002060"/>
                </a:solidFill>
                <a:latin typeface="+mn-lt"/>
              </a:rPr>
              <a:t> </a:t>
            </a:r>
            <a:r>
              <a:rPr lang="en-US" b="1" dirty="0" err="1">
                <a:solidFill>
                  <a:srgbClr val="002060"/>
                </a:solidFill>
                <a:latin typeface="+mn-lt"/>
              </a:rPr>
              <a:t>dacă</a:t>
            </a:r>
            <a:r>
              <a:rPr lang="en-US" b="1" dirty="0">
                <a:solidFill>
                  <a:srgbClr val="002060"/>
                </a:solidFill>
                <a:latin typeface="+mn-lt"/>
              </a:rPr>
              <a:t> </a:t>
            </a:r>
            <a:r>
              <a:rPr lang="en-US" b="1" dirty="0">
                <a:solidFill>
                  <a:srgbClr val="FF0000"/>
                </a:solidFill>
                <a:latin typeface="+mn-lt"/>
              </a:rPr>
              <a:t>V</a:t>
            </a:r>
            <a:r>
              <a:rPr lang="en-US" sz="1400" b="1" dirty="0">
                <a:solidFill>
                  <a:srgbClr val="FF0000"/>
                </a:solidFill>
                <a:latin typeface="+mn-lt"/>
              </a:rPr>
              <a:t>DS</a:t>
            </a:r>
            <a:r>
              <a:rPr lang="en-US" b="1" dirty="0">
                <a:solidFill>
                  <a:srgbClr val="FF0000"/>
                </a:solidFill>
                <a:latin typeface="+mn-lt"/>
              </a:rPr>
              <a:t> &gt; </a:t>
            </a:r>
            <a:r>
              <a:rPr lang="en-US" b="1" dirty="0" err="1">
                <a:solidFill>
                  <a:srgbClr val="FF0000"/>
                </a:solidFill>
                <a:latin typeface="+mn-lt"/>
              </a:rPr>
              <a:t>V</a:t>
            </a:r>
            <a:r>
              <a:rPr lang="en-US" sz="1400" b="1" dirty="0" err="1">
                <a:solidFill>
                  <a:srgbClr val="FF0000"/>
                </a:solidFill>
                <a:latin typeface="+mn-lt"/>
              </a:rPr>
              <a:t>DSmax</a:t>
            </a:r>
            <a:r>
              <a:rPr lang="en-US" b="1" dirty="0">
                <a:solidFill>
                  <a:srgbClr val="002060"/>
                </a:solidFill>
                <a:latin typeface="+mn-lt"/>
              </a:rPr>
              <a:t>.</a:t>
            </a:r>
          </a:p>
        </p:txBody>
      </p:sp>
    </p:spTree>
    <p:extLst>
      <p:ext uri="{BB962C8B-B14F-4D97-AF65-F5344CB8AC3E}">
        <p14:creationId xmlns:p14="http://schemas.microsoft.com/office/powerpoint/2010/main" val="410527670"/>
      </p:ext>
    </p:extLst>
  </p:cSld>
  <p:clrMapOvr>
    <a:masterClrMapping/>
  </p:clrMapOvr>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7926</TotalTime>
  <Words>6386</Words>
  <Application>Microsoft Office PowerPoint</Application>
  <PresentationFormat>On-screen Show (4:3)</PresentationFormat>
  <Paragraphs>633</Paragraphs>
  <Slides>69</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9" baseType="lpstr">
      <vt:lpstr>Arial</vt:lpstr>
      <vt:lpstr>Arial Black</vt:lpstr>
      <vt:lpstr>Calibri</vt:lpstr>
      <vt:lpstr>New Baskerville</vt:lpstr>
      <vt:lpstr>Symbol</vt:lpstr>
      <vt:lpstr>Times</vt:lpstr>
      <vt:lpstr>Times New Roman</vt:lpstr>
      <vt:lpstr>Wingdings</vt:lpstr>
      <vt:lpstr>Radial</vt:lpstr>
      <vt:lpstr>Equation</vt:lpstr>
      <vt:lpstr> TRANZISTOARE UNIPOLARE:  JFET, MESFET, MOSFET,  HEMT ... </vt:lpstr>
      <vt:lpstr>TEC sau UNIPOLARE</vt:lpstr>
      <vt:lpstr>PowerPoint Presentation</vt:lpstr>
      <vt:lpstr>TECJ /JFET</vt:lpstr>
      <vt:lpstr>TECJ (cu grila joncțiune)</vt:lpstr>
      <vt:lpstr>TEC-J / JFET</vt:lpstr>
      <vt:lpstr>A) VGS = 0</vt:lpstr>
      <vt:lpstr>Regimul pinch-off</vt:lpstr>
      <vt:lpstr>B) VGS &lt; 0, VDS la o valoare pozitivă </vt:lpstr>
      <vt:lpstr>C) Voltage-controlled regime</vt:lpstr>
      <vt:lpstr>DC Load line &amp; Q point</vt:lpstr>
      <vt:lpstr>Punct funcționare în repaos</vt:lpstr>
      <vt:lpstr>p-Channel JFETS</vt:lpstr>
      <vt:lpstr>JETF: Moduri de operare</vt:lpstr>
      <vt:lpstr>Caracteristicile de transfer a TECJ</vt:lpstr>
      <vt:lpstr>Performanțe JFET vs BJT</vt:lpstr>
      <vt:lpstr>MESFET</vt:lpstr>
      <vt:lpstr>MESFET</vt:lpstr>
      <vt:lpstr>Funcționarea MESFET</vt:lpstr>
      <vt:lpstr>PowerPoint Presentation</vt:lpstr>
      <vt:lpstr>PowerPoint Presentation</vt:lpstr>
      <vt:lpstr>Parametrii MESFET</vt:lpstr>
      <vt:lpstr>MESFET- AVANTAJE / DEZAVANTAJE</vt:lpstr>
      <vt:lpstr>MOSFET</vt:lpstr>
      <vt:lpstr>Simboluri TECMOS</vt:lpstr>
      <vt:lpstr>TEC cu grila izolată (TECMOS)</vt:lpstr>
      <vt:lpstr>Structura n- MOSFET (n-tip)</vt:lpstr>
      <vt:lpstr>Cont.</vt:lpstr>
      <vt:lpstr>Formarea canalului în n-MOS</vt:lpstr>
      <vt:lpstr>PowerPoint Presentation</vt:lpstr>
      <vt:lpstr>PowerPoint Presentation</vt:lpstr>
      <vt:lpstr>Diagrame energetice MOS</vt:lpstr>
      <vt:lpstr>Crearea canalului pentru curgerea curentului</vt:lpstr>
      <vt:lpstr>Curentul drenei la potențial mic vDS</vt:lpstr>
      <vt:lpstr>Cont/ Regiunea liniară</vt:lpstr>
      <vt:lpstr>Operarea în caz de creștere a vDS  </vt:lpstr>
      <vt:lpstr>Cont.</vt:lpstr>
      <vt:lpstr>Strangularea canalului</vt:lpstr>
      <vt:lpstr>Curentul drenei la strangularea canalului</vt:lpstr>
      <vt:lpstr>Curentul Drenei  la strangularea canalului</vt:lpstr>
      <vt:lpstr>n-TEC MOS Caracteristici de transfer</vt:lpstr>
      <vt:lpstr>Caracteristici de transfer</vt:lpstr>
      <vt:lpstr>Caracteristici de ieșire</vt:lpstr>
      <vt:lpstr>Caracteristicile de ieșire ale n - MOS</vt:lpstr>
      <vt:lpstr>Regiunea Triodă</vt:lpstr>
      <vt:lpstr>Regiunea de saturație </vt:lpstr>
      <vt:lpstr>Caracteristici n-(sărăcit) MOS</vt:lpstr>
      <vt:lpstr>Modularea lungimii  canalului</vt:lpstr>
      <vt:lpstr>Modularea lungimii canalului</vt:lpstr>
      <vt:lpstr>Modularea lungimii canalului</vt:lpstr>
      <vt:lpstr>Efectul de volum</vt:lpstr>
      <vt:lpstr>Efectul de temperatură și regiunea străpungerii </vt:lpstr>
      <vt:lpstr>Efectul capacității porții </vt:lpstr>
      <vt:lpstr>Capacitatea de suprapunere </vt:lpstr>
      <vt:lpstr>Capacitatea joncțiunii</vt:lpstr>
      <vt:lpstr>Amplificarea în curent </vt:lpstr>
      <vt:lpstr>Difference JFET, MESFET, MOSFET, HEMT</vt:lpstr>
      <vt:lpstr>Compararea caracteristicilor FET</vt:lpstr>
      <vt:lpstr>II. P-MOS &amp; CMOS</vt:lpstr>
      <vt:lpstr>Dispozitive TEC MOS cu canal p </vt:lpstr>
      <vt:lpstr>p channel device</vt:lpstr>
      <vt:lpstr>Dual Gate MOSFET</vt:lpstr>
      <vt:lpstr>Complementary MOS sau CMOS</vt:lpstr>
      <vt:lpstr>Introducere</vt:lpstr>
      <vt:lpstr>Structura HEMT</vt:lpstr>
      <vt:lpstr>PowerPoint Presentation</vt:lpstr>
      <vt:lpstr>NMOS, PMOS, CMOS</vt:lpstr>
      <vt:lpstr>NMOS vs PMOS</vt:lpstr>
      <vt:lpstr>Key differences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zhoull</dc:creator>
  <cp:lastModifiedBy>buzdugan artur</cp:lastModifiedBy>
  <cp:revision>439</cp:revision>
  <dcterms:created xsi:type="dcterms:W3CDTF">2003-11-28T08:54:22Z</dcterms:created>
  <dcterms:modified xsi:type="dcterms:W3CDTF">2026-02-28T14:08:15Z</dcterms:modified>
</cp:coreProperties>
</file>