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432" autoAdjust="0"/>
  </p:normalViewPr>
  <p:slideViewPr>
    <p:cSldViewPr snapToGrid="0">
      <p:cViewPr varScale="1">
        <p:scale>
          <a:sx n="95" d="100"/>
          <a:sy n="95" d="100"/>
        </p:scale>
        <p:origin x="-47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Lectia</a:t>
            </a:r>
            <a:r>
              <a:rPr lang="en-GB" dirty="0" smtClean="0"/>
              <a:t> 12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244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537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7"/>
            <a:ext cx="11633703" cy="1204112"/>
          </a:xfrm>
        </p:spPr>
        <p:txBody>
          <a:bodyPr anchor="t">
            <a:normAutofit fontScale="90000"/>
          </a:bodyPr>
          <a:lstStyle/>
          <a:p>
            <a:r>
              <a:rPr lang="ro-MO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Sisteme de Comunicare și Transmitere de Date</a:t>
            </a:r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 smtClean="0">
                <a:latin typeface="Arial Black" panose="020B0A04020102020204" pitchFamily="34" charset="0"/>
              </a:rPr>
              <a:t>T</a:t>
            </a:r>
            <a:r>
              <a:rPr lang="x-none" sz="2000" dirty="0" smtClean="0">
                <a:latin typeface="Arial Black" panose="020B0A04020102020204" pitchFamily="34" charset="0"/>
              </a:rPr>
              <a:t>.6 – </a:t>
            </a:r>
            <a:r>
              <a:rPr lang="en-US" sz="2000" dirty="0" err="1" smtClean="0">
                <a:latin typeface="Arial Black" panose="020B0A04020102020204" pitchFamily="34" charset="0"/>
              </a:rPr>
              <a:t>Magistrale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>
                <a:latin typeface="Arial Black" panose="020B0A04020102020204" pitchFamily="34" charset="0"/>
              </a:rPr>
              <a:t>.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46497" y="3023857"/>
            <a:ext cx="1042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De a înțelege ierarhizarea magistralelor în calculatoare după diferiți parametrii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7353" y="1779935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 smtClean="0"/>
              <a:t>Noțiuni de magistrale</a:t>
            </a:r>
            <a:r>
              <a:rPr lang="ro-RO" b="1" dirty="0"/>
              <a:t>, Magistrale </a:t>
            </a:r>
            <a:r>
              <a:rPr lang="ro-RO" b="1" dirty="0" smtClean="0"/>
              <a:t>ierarhizate</a:t>
            </a:r>
            <a:r>
              <a:rPr lang="ro-RO" b="1" dirty="0"/>
              <a:t>, Diagrame de semnal la </a:t>
            </a:r>
            <a:r>
              <a:rPr lang="ro-RO" b="1" dirty="0" smtClean="0"/>
              <a:t>acces</a:t>
            </a:r>
            <a:r>
              <a:rPr lang="ro-RO" b="1" dirty="0"/>
              <a:t>, Magistrale multiplexate, Magistralele PCI şi PCI </a:t>
            </a:r>
            <a:r>
              <a:rPr lang="ro-RO" b="1" dirty="0" smtClean="0"/>
              <a:t>Express</a:t>
            </a:r>
            <a:r>
              <a:rPr lang="ro-RO" b="1" dirty="0"/>
              <a:t>, Exemple de conectare pe magistrală la </a:t>
            </a:r>
            <a:r>
              <a:rPr lang="ro-RO" b="1" dirty="0" smtClean="0"/>
              <a:t>microcontrollere</a:t>
            </a:r>
            <a:endParaRPr lang="ro-RO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6496" y="3925545"/>
            <a:ext cx="7447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Trebuie</a:t>
            </a:r>
            <a:r>
              <a:rPr lang="ro-RO" b="1" i="1" dirty="0">
                <a:solidFill>
                  <a:srgbClr val="555555"/>
                </a:solidFill>
                <a:latin typeface="Work Sans"/>
              </a:rPr>
              <a:t> să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cunoa</a:t>
            </a:r>
            <a:r>
              <a:rPr lang="x-none" b="1" i="1" dirty="0" smtClean="0">
                <a:solidFill>
                  <a:srgbClr val="555555"/>
                </a:solidFill>
                <a:latin typeface="Work Sans"/>
              </a:rPr>
              <a:t>șteți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: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  <a:p>
            <a:r>
              <a:rPr lang="ro-RO" b="1" i="1" dirty="0">
                <a:solidFill>
                  <a:srgbClr val="555555"/>
                </a:solidFill>
                <a:latin typeface="Work Sans"/>
              </a:rPr>
              <a:t>§  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Noțiuni de magistrale și ierarhizarea lor;</a:t>
            </a:r>
            <a:r>
              <a:rPr lang="ro-RO" b="1" i="1" strike="sngStrike" dirty="0">
                <a:solidFill>
                  <a:srgbClr val="555555"/>
                </a:solidFill>
                <a:latin typeface="Work Sans"/>
              </a:rPr>
              <a:t/>
            </a:r>
            <a:br>
              <a:rPr lang="ro-RO" b="1" i="1" strike="sngStrike" dirty="0">
                <a:solidFill>
                  <a:srgbClr val="555555"/>
                </a:solidFill>
                <a:latin typeface="Work Sans"/>
              </a:rPr>
            </a:b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§</a:t>
            </a:r>
            <a:r>
              <a:rPr lang="ro-RO" b="1" i="1" dirty="0">
                <a:solidFill>
                  <a:srgbClr val="555555"/>
                </a:solidFill>
                <a:latin typeface="Work Sans"/>
              </a:rPr>
              <a:t>  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Diagrame de semnal pentru magistrale în calculator;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  <a:p>
            <a:r>
              <a:rPr lang="ro-RO" b="1" i="1" dirty="0">
                <a:solidFill>
                  <a:srgbClr val="555555"/>
                </a:solidFill>
                <a:latin typeface="Work Sans"/>
              </a:rPr>
              <a:t>§  Conectarea la un calculator pe magistrală şi la un port </a:t>
            </a:r>
            <a:r>
              <a:rPr lang="ro-RO" b="1" i="1" dirty="0" smtClean="0">
                <a:solidFill>
                  <a:srgbClr val="555555"/>
                </a:solidFill>
                <a:latin typeface="Work Sans"/>
              </a:rPr>
              <a:t>paralel:</a:t>
            </a:r>
            <a:endParaRPr lang="ro-RO" b="1" i="1" dirty="0">
              <a:solidFill>
                <a:srgbClr val="555555"/>
              </a:solidFill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9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 [BX],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MEMW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celelalte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inactive.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vizibile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declanşat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un port, la x86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AL, DX.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Execuţia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IOR.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interval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eşantionate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crescător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/IOR.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tact TW de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aşteptare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(WAIT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declanşat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port, la x86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 DX, AL.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415" y="2600042"/>
            <a:ext cx="7395401" cy="42579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06568" y="6488668"/>
            <a:ext cx="2566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575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260" y="101536"/>
            <a:ext cx="9096375" cy="4752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40807" y="4943779"/>
            <a:ext cx="2621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 de scriere la I/O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67842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uşura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înţelegerea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preluat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764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1533" y="1"/>
            <a:ext cx="8392859" cy="52138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5255" y="4844547"/>
            <a:ext cx="2484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380672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dialog,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cedarea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HOLDA.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/IOR.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/MEMW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I/O.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4007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2401" y="0"/>
            <a:ext cx="8207198" cy="50842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3436" y="4623292"/>
            <a:ext cx="2350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468112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DMA. Un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(5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total 9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 care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9/5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 1,8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Desigur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mărirea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vitezei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wait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96012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endParaRPr lang="en-US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beneficiat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apariţie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dezvoltării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împrumutat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variantele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simple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execuţia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automat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zona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zona 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IOR, IOW, MEMR, MEMW.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44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7797" y="1477328"/>
            <a:ext cx="8997491" cy="47343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23872" y="6211669"/>
            <a:ext cx="861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un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la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vechi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s-a pus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spaţiu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PC nu se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mare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costurilor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realizare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latch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exteriorul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încărcat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latch-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(Address Latch Enable).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</p:txBody>
      </p:sp>
    </p:spTree>
    <p:extLst>
      <p:ext uri="{BB962C8B-B14F-4D97-AF65-F5344CB8AC3E}">
        <p14:creationId xmlns:p14="http://schemas.microsoft.com/office/powerpoint/2010/main" xmlns="" val="805278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Express</a:t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Asociaţia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PCI-SIG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producători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circa 900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armonizarea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483025"/>
              </p:ext>
            </p:extLst>
          </p:nvPr>
        </p:nvGraphicFramePr>
        <p:xfrm>
          <a:off x="1241751" y="1157323"/>
          <a:ext cx="10029630" cy="5420758"/>
        </p:xfrm>
        <a:graphic>
          <a:graphicData uri="http://schemas.openxmlformats.org/drawingml/2006/table">
            <a:tbl>
              <a:tblPr/>
              <a:tblGrid>
                <a:gridCol w="3343210">
                  <a:extLst>
                    <a:ext uri="{9D8B030D-6E8A-4147-A177-3AD203B41FA5}">
                      <a16:colId xmlns:a16="http://schemas.microsoft.com/office/drawing/2014/main" xmlns="" val="948250904"/>
                    </a:ext>
                  </a:extLst>
                </a:gridCol>
                <a:gridCol w="3343210">
                  <a:extLst>
                    <a:ext uri="{9D8B030D-6E8A-4147-A177-3AD203B41FA5}">
                      <a16:colId xmlns:a16="http://schemas.microsoft.com/office/drawing/2014/main" xmlns="" val="3009098556"/>
                    </a:ext>
                  </a:extLst>
                </a:gridCol>
                <a:gridCol w="3343210">
                  <a:extLst>
                    <a:ext uri="{9D8B030D-6E8A-4147-A177-3AD203B41FA5}">
                      <a16:colId xmlns:a16="http://schemas.microsoft.com/office/drawing/2014/main" xmlns="" val="2090040295"/>
                    </a:ext>
                  </a:extLst>
                </a:gridCol>
              </a:tblGrid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Magistrala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Anul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apariţiei</a:t>
                      </a:r>
                      <a:r>
                        <a:rPr lang="en-US" sz="2800" b="1" i="0" dirty="0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>
                          <a:solidFill>
                            <a:srgbClr val="000000"/>
                          </a:solidFill>
                          <a:effectLst/>
                          <a:latin typeface="TimesNewRomanPS-BoldMT"/>
                        </a:rPr>
                        <a:t>Debit maxim</a:t>
                      </a:r>
                      <a:endParaRPr lang="en-US" sz="40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5214988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 33MHz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1993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133Mo/s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9402324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 66MHz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1995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266Mo/s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6228390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PCI-X 133MHz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1999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533Mo/s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0640173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PCI-X 266MHz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2002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1066Mo/s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20948836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PCI-X 533MHz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2002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2131Mo/s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5186670"/>
                  </a:ext>
                </a:extLst>
              </a:tr>
              <a:tr h="774394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PCI Express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2002 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16Go/s (x32)</a:t>
                      </a:r>
                      <a:endParaRPr lang="en-US" sz="40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7761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74306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Specificaţiile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permit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maximum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din motive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încărcare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0730" y="923330"/>
            <a:ext cx="8543925" cy="4886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86636" y="5809655"/>
            <a:ext cx="541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diagramă de semnale pentru accesul la magistrala PCI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251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de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(burst).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tranzacţii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tranzacţii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I/O,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etc.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reduce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solicita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REQ#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GNT#.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tact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C/BE#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tranzacţiei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tact de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sincronizarea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întârzieri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C/BE# se pun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cuvinte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transmisia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(16, 32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64),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apropiate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perturbatoare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transmisii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reflexiile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diafonia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neglijate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transfer.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micşorează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diafonia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reflexiile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trasee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late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rezistenţă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traseelor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traseele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nu pot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echipamente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codificare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transmise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adiacente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diafonii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 eliminate.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verifică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diafonii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înlocuieşte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semnalizând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adaugă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710659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7482" y="116585"/>
            <a:ext cx="9528429" cy="50043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52252" y="5251996"/>
            <a:ext cx="4818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Eliminarea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combinaţiilor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produc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diafonii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304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Legãtura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realizeazã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creşterii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complexitãţii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performanţelor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Pot fi enumerate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urmãtoarele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CPU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controleazã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EP;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Este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adãugat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(o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serialã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comandã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(direct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interogare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la 2,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informaţia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CPU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începutul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sfârşitul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microcalculator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microcontroller,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CPU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programeazã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transfer,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executã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cu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intervenţie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CPU.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 de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ratã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mare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universal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bidirectional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interiorul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Шина - подсистема с функцией универсального двунаправленного переключателя, через которую данные передаются внутри компьютерной системы или между компьютерными системами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 bloc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381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apariţia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Express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filozofie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traseu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 canal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unidirecţionale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(simplex),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2 fire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diferenţială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(High- speed LVDS, Low Voltage Differential Signaling),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6764" y="1477328"/>
            <a:ext cx="7987435" cy="52669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28928" y="6374940"/>
            <a:ext cx="2191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 PCI Express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95431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PCI Express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cadre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refacerea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8b/10b.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Express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canal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x2),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x4),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ş.a.m.d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x32).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(Switch)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master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slave,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Express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040" y="1477328"/>
            <a:ext cx="6582560" cy="52707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76800" y="6297091"/>
            <a:ext cx="3307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Express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96332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seamănă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transfer de date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Memory Read Request.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ajunge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Endpoint-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traseul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Endpoint-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Completion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Data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bidirecţional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full duplex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canal serial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recepţie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18793"/>
            <a:ext cx="7211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Conectarea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la un calculator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magistrală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şi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la un port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paralel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288125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Selectarea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unui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dispozitiv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magistrală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NewRomanPS-Bold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La un moment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active 2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subsisteme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Masterul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celălalt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subsistemul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Slave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selectat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Master,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0633" y="3211456"/>
            <a:ext cx="9027352" cy="31038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92833" y="6315266"/>
            <a:ext cx="2282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Selecţia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adrese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8806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Master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locaţiilor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care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celelalte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înaltă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impedanţă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rămase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soluţiei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dezavantajul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întrun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DCD,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circuit.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întregul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circuit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16k.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4490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9744" y="0"/>
            <a:ext cx="10505582" cy="46177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20568" y="4617720"/>
            <a:ext cx="5529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liniară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memoriilor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(CS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1)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404112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174" y="0"/>
            <a:ext cx="11704320" cy="52669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21152" y="5565571"/>
            <a:ext cx="4687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decodificată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memoriilor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225456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IO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diferenţa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IO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regiştrii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rămân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programabilă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regiştrii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presupunem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0180H.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schema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6734" y="1477328"/>
            <a:ext cx="6522995" cy="52524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632" y="5992213"/>
            <a:ext cx="5437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 unui circuit interfaţă paralelă pe magistrală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225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4 DCD cu 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intrări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Schema bloc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detaliată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recepţiona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de un octet cu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microcontroller RISC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tact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mărime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 MC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Fujitsu se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zone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uşura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capitolul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trimitere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un port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 BX,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iniţială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 DX,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Start: MOV AL, [BX]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AL,DX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 BX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JMP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port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salt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incrementare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presupunem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10MHz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10MHz/20=500kHz.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parcurgere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buclei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debitul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de 500Ko/s. </a:t>
            </a:r>
          </a:p>
        </p:txBody>
      </p:sp>
    </p:spTree>
    <p:extLst>
      <p:ext uri="{BB962C8B-B14F-4D97-AF65-F5344CB8AC3E}">
        <p14:creationId xmlns:p14="http://schemas.microsoft.com/office/powerpoint/2010/main" xmlns="" val="354521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Exemple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conectare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magistrală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la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microcontrollere</a:t>
            </a:r>
            <a:endParaRPr lang="en-US" b="1" dirty="0" smtClean="0">
              <a:solidFill>
                <a:srgbClr val="000000"/>
              </a:solidFill>
              <a:latin typeface="TimesNewRomanPS-BoldMT"/>
            </a:endParaRPr>
          </a:p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MCS 51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prevede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ieftine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 Atmel AT89LS51.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program,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separate.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port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P0.0 – AD0... P0.7 –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AD7.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P2.0 – A8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 P2.7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A15.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ALE, /RD, /WR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/PSEN 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Store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Enable)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program.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transfer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(/PSEN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0" y="2407348"/>
            <a:ext cx="6795325" cy="37848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7960" y="6192224"/>
            <a:ext cx="7449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28571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MC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MCS 51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EPROM de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64kocteţi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afişaj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LCD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0802" y="646331"/>
            <a:ext cx="9534525" cy="47877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73488" y="5811119"/>
            <a:ext cx="6169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LCD la un MC 80C51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463962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19750" cy="3200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2544" y="3200400"/>
            <a:ext cx="474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3360" y="3659136"/>
            <a:ext cx="11978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 din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la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moment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celelalte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Slave.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Comutatorul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Master care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Slave cu care face transfer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priorităţi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traficul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introduse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05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=max (v</a:t>
            </a: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fi:</a:t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k.v</a:t>
            </a:r>
            <a:r>
              <a:rPr lang="en-US" sz="105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(cu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coeficient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988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8288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EPROM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semnificativi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P0,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semnificativi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P2.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încarcă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latch-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74HC573.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PSEN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EPROM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program),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(/RD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(/WR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LCD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RS –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transmise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 fi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RW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5852545"/>
              </p:ext>
            </p:extLst>
          </p:nvPr>
        </p:nvGraphicFramePr>
        <p:xfrm>
          <a:off x="418338" y="2184094"/>
          <a:ext cx="6631686" cy="3472237"/>
        </p:xfrm>
        <a:graphic>
          <a:graphicData uri="http://schemas.openxmlformats.org/drawingml/2006/table">
            <a:tbl>
              <a:tblPr/>
              <a:tblGrid>
                <a:gridCol w="1673416">
                  <a:extLst>
                    <a:ext uri="{9D8B030D-6E8A-4147-A177-3AD203B41FA5}">
                      <a16:colId xmlns:a16="http://schemas.microsoft.com/office/drawing/2014/main" xmlns="" val="3759841262"/>
                    </a:ext>
                  </a:extLst>
                </a:gridCol>
                <a:gridCol w="4958270">
                  <a:extLst>
                    <a:ext uri="{9D8B030D-6E8A-4147-A177-3AD203B41FA5}">
                      <a16:colId xmlns:a16="http://schemas.microsoft.com/office/drawing/2014/main" xmlns="" val="3828809402"/>
                    </a:ext>
                  </a:extLst>
                </a:gridCol>
              </a:tblGrid>
              <a:tr h="1610956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MOV P1,A 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SETB RS 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CLR RW 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NOP 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SETB CE 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NOP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datele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afişat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sunt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trimise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portul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P1</a:t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datele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reprezintă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caracter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afişat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sensul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este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scriere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afişaj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întârziere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comanda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afişare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întârziere</a:t>
                      </a:r>
                      <a:endParaRPr lang="en-US" sz="18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4663754"/>
                  </a:ext>
                </a:extLst>
              </a:tr>
              <a:tr h="495679"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NOP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8579607"/>
                  </a:ext>
                </a:extLst>
              </a:tr>
              <a:tr h="619599"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CLR CE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linia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comanda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afişare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este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readusă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459202"/>
                  </a:ext>
                </a:extLst>
              </a:tr>
              <a:tr h="61959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RET</a:t>
                      </a:r>
                      <a:endParaRPr lang="en-US" sz="18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întoarcere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programul</a:t>
                      </a:r>
                      <a:r>
                        <a:rPr lang="en-US" sz="18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principal </a:t>
                      </a:r>
                      <a:endParaRPr lang="en-US" sz="18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6351653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49352" y="5754916"/>
            <a:ext cx="1204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Înainte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LCD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iniţializare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afişajului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909153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 AVR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Atmega64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XMEM.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PA0- AD0... PA7-AD7, PC0-A8...PC7-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A15, PG0-/WR, PG1-/RD, PG2-ALE.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bloc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1703" y="1331214"/>
            <a:ext cx="6600540" cy="3688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61702" y="5344775"/>
            <a:ext cx="72155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 bloc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Atmega64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797718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XMEM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setările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latch-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diferiţi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0,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WAIT.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884" y="1200329"/>
            <a:ext cx="7559612" cy="36687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19214" y="4962067"/>
            <a:ext cx="4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26403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microcontrollerelor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mare, cum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microcontrollerele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Fujitsu de 32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Fujitsu MB91F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 RISC,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CPU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Harvard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legătura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I/O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exterior MC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Neuman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Spaţiul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extern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4GB.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Se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8 bank-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CS generate de MC.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de minimum 64K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ocupa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aria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32/16/8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lărgime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Se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bloc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interfeţei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587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7398" y="211264"/>
            <a:ext cx="9356217" cy="49180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4858" y="5129276"/>
            <a:ext cx="7321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Fujitsu MB91F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11889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EP) la un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ales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ieftine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nu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transfer cu protocol,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stânga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felicitare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deschisă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melodie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transfer cu protocol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bidirecţional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P1.0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P1.1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1433" y="2258377"/>
            <a:ext cx="7219950" cy="38957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42460" y="6196488"/>
            <a:ext cx="3307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98122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protocol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secvenţe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program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secvenţa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limbajul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x86).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2499" y="646331"/>
            <a:ext cx="7313486" cy="33112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95759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program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2,5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2,5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200Ko/s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echipamentului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se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transfer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microcontroller 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buffer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pot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folosi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multiplexoare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300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932" y="75818"/>
            <a:ext cx="5289846" cy="59866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2932" y="6324523"/>
            <a:ext cx="5459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 unui EP de ieşire pe 16 biţi la un port de date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2472" y="67062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buffer de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au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de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P0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încarcă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buffer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(STB1),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încarcă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buffer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STB2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având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ceilalţi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WR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EP.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1181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de la EP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la 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multiplexoarele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auxiliare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citesc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RD,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citesc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următorii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cealaltă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RD.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9842" y="683133"/>
            <a:ext cx="5324475" cy="60769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3842" y="6211669"/>
            <a:ext cx="5542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port de 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81052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extindere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 de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schema bloc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9817" y="820292"/>
            <a:ext cx="6702743" cy="43686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01112" y="5404850"/>
            <a:ext cx="570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 unui circuit interfaţă paralelă la porturi paralele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23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tact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răspândit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Asicrone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protocol de dialog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un transfer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nereuşit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blocheze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supraveghere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apărut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1984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IBM PC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Industry Standard Architecture).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are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date, 24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subansamblele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manual,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16Mbps.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Specificaţiile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IBM PC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răspândească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Specificaţiile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IBM nu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beneficiat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lansat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1987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superioară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PS2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(Microchannel).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32Mbps,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posibilitatea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multiprocesor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MCA era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cumpărarea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licenţei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IBM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puţine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calculatoarele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MCA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s-au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răspândit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893379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MCA,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consorţiu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(Compaq, Epson, Hewlett Packard, NEC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Olivetti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Zenith)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lansat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EISA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(Extended ISA)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1988.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EISA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performanţe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MCA: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32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120Mbps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plăcile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ISA.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Specificaţiile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avut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093708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EISA nu s-a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răspândit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INTEL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lansat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Peripheral Component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Interconnect)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specificaţii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public, cu un concept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arhitecturii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PCI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32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la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maximum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2,112Gbps.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ierarhizare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ISA.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plachetele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ISA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dispărut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LPC (Low Pin Count),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9391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al MC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bidirecţional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interfeţei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P0 al MC.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schema bloc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transfer de un octet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octetul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selectează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interfeţei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P1 care face 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 1,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face RD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WR 0.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cuvinte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deduce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lent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436287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decizia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uşor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unidirecţional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protocol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rapid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port.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aplicaţia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solicită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transfer, cum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transfer de date video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dificilă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bidirecţional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protocol.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favorabilă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găsirea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microcontroller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Alegerea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funcţionalităţii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consecinţe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favorabila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mărirea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fiabilităţii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scăderea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costurilor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97705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ierarhizate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are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arhitectură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I/O,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Culorile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sugerând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75" y="1200329"/>
            <a:ext cx="7334250" cy="4886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99560" y="6211669"/>
            <a:ext cx="3544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Principiul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ierarhizate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5732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concret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ierarhizată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constituit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lângă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are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FSB (Front Side Bus).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situată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PCI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un tact de 33MHz, la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I/O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SATA,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Ethernet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10/100Mbps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treilea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LPC (standard ISA)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I/O,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canalele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renunţa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LPC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I/O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USB.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vitezei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interfeţelor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 ca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urce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magistralelor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interfaţa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Ethernet care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10/100Mbps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1Gbps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ierarhizat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exemplificat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MOV DX,AL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0378H,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controllerele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ierarhizate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PCI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I/O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verifică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periferic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LPC.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hard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PCI. </a:t>
            </a:r>
          </a:p>
        </p:txBody>
      </p:sp>
    </p:spTree>
    <p:extLst>
      <p:ext uri="{BB962C8B-B14F-4D97-AF65-F5344CB8AC3E}">
        <p14:creationId xmlns:p14="http://schemas.microsoft.com/office/powerpoint/2010/main" xmlns="" val="351663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0" y="0"/>
            <a:ext cx="861993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81672" y="6388531"/>
            <a:ext cx="4404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Principiul magistralei ierarhizate la PC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310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cum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desfăşoară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transfer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perspectiva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 fi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gestionate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deosebit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exemplificate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simple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asemănătoare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(ISA / LPC)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x86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microcontrollerelor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declanşat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x86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 AL, [BX].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8817" y="2680906"/>
            <a:ext cx="6869512" cy="41770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8968" y="6211669"/>
            <a:ext cx="3005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 de citire din memorie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1960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(Address Latch Enable)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latch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tact.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instrucţiunii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 AL, [BX]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MEMR.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întârziere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eşantionate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tact.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tact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suplimentar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stare de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celelalte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MEMW, IOR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inactive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asemănător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declanşat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x86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MOV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[BX], AL.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024" y="2308324"/>
            <a:ext cx="8330184" cy="45669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64552" y="6287947"/>
            <a:ext cx="320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NewRomanPSMT"/>
              </a:rPr>
              <a:t>Ciclul de scriere în memorie</a:t>
            </a:r>
            <a:r>
              <a:rPr lang="it-I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7701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11187</TotalTime>
  <Words>2374</Words>
  <Application>Microsoft Office PowerPoint</Application>
  <PresentationFormat>Произвольный</PresentationFormat>
  <Paragraphs>125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Sisteme de Comunicare și Transmitere de Date T.6 – Magistrale 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Пользователь Windows</cp:lastModifiedBy>
  <cp:revision>506</cp:revision>
  <dcterms:created xsi:type="dcterms:W3CDTF">2020-08-28T11:28:42Z</dcterms:created>
  <dcterms:modified xsi:type="dcterms:W3CDTF">2023-03-01T08:25:04Z</dcterms:modified>
</cp:coreProperties>
</file>