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318" r:id="rId4"/>
    <p:sldId id="316" r:id="rId5"/>
    <p:sldId id="319" r:id="rId6"/>
    <p:sldId id="263" r:id="rId7"/>
    <p:sldId id="262" r:id="rId8"/>
    <p:sldId id="261" r:id="rId9"/>
    <p:sldId id="260" r:id="rId10"/>
    <p:sldId id="258" r:id="rId11"/>
    <p:sldId id="283" r:id="rId12"/>
    <p:sldId id="307" r:id="rId13"/>
    <p:sldId id="306" r:id="rId14"/>
    <p:sldId id="308" r:id="rId15"/>
    <p:sldId id="309" r:id="rId16"/>
    <p:sldId id="310" r:id="rId17"/>
    <p:sldId id="264" r:id="rId18"/>
    <p:sldId id="265" r:id="rId19"/>
    <p:sldId id="266" r:id="rId20"/>
    <p:sldId id="267" r:id="rId21"/>
    <p:sldId id="268" r:id="rId22"/>
    <p:sldId id="294" r:id="rId23"/>
    <p:sldId id="311" r:id="rId24"/>
    <p:sldId id="312" r:id="rId25"/>
    <p:sldId id="314" r:id="rId26"/>
    <p:sldId id="313" r:id="rId27"/>
    <p:sldId id="31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67" d="100"/>
          <a:sy n="67" d="100"/>
        </p:scale>
        <p:origin x="72" y="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16A4E4E3-8213-4AFF-9A21-3F99CB9D024A}"/>
    <pc:docChg chg="undo custSel addSld modSld">
      <pc:chgData name="buzdugan artur" userId="1770a38c255ab84c" providerId="LiveId" clId="{16A4E4E3-8213-4AFF-9A21-3F99CB9D024A}" dt="2026-04-18T18:29:38.889" v="1691" actId="1076"/>
      <pc:docMkLst>
        <pc:docMk/>
      </pc:docMkLst>
      <pc:sldChg chg="addSp modSp mod">
        <pc:chgData name="buzdugan artur" userId="1770a38c255ab84c" providerId="LiveId" clId="{16A4E4E3-8213-4AFF-9A21-3F99CB9D024A}" dt="2026-04-18T18:28:09.817" v="1690" actId="1076"/>
        <pc:sldMkLst>
          <pc:docMk/>
          <pc:sldMk cId="0" sldId="256"/>
        </pc:sldMkLst>
        <pc:spChg chg="mod">
          <ac:chgData name="buzdugan artur" userId="1770a38c255ab84c" providerId="LiveId" clId="{16A4E4E3-8213-4AFF-9A21-3F99CB9D024A}" dt="2026-04-18T18:28:02.168" v="1688" actId="14100"/>
          <ac:spMkLst>
            <pc:docMk/>
            <pc:sldMk cId="0" sldId="256"/>
            <ac:spMk id="2050" creationId="{F93E1C62-E5C0-B0E3-4FAB-E31C25D1AFB4}"/>
          </ac:spMkLst>
        </pc:spChg>
        <pc:picChg chg="add mod">
          <ac:chgData name="buzdugan artur" userId="1770a38c255ab84c" providerId="LiveId" clId="{16A4E4E3-8213-4AFF-9A21-3F99CB9D024A}" dt="2026-04-18T18:28:09.817" v="1690" actId="1076"/>
          <ac:picMkLst>
            <pc:docMk/>
            <pc:sldMk cId="0" sldId="256"/>
            <ac:picMk id="3" creationId="{6200D7AD-D68C-52A2-549A-CC41044573DF}"/>
          </ac:picMkLst>
        </pc:picChg>
      </pc:sldChg>
      <pc:sldChg chg="modSp mod">
        <pc:chgData name="buzdugan artur" userId="1770a38c255ab84c" providerId="LiveId" clId="{16A4E4E3-8213-4AFF-9A21-3F99CB9D024A}" dt="2026-04-18T16:47:34.723" v="346" actId="207"/>
        <pc:sldMkLst>
          <pc:docMk/>
          <pc:sldMk cId="3415429830" sldId="258"/>
        </pc:sldMkLst>
        <pc:spChg chg="mod">
          <ac:chgData name="buzdugan artur" userId="1770a38c255ab84c" providerId="LiveId" clId="{16A4E4E3-8213-4AFF-9A21-3F99CB9D024A}" dt="2026-04-18T16:47:34.723" v="346" actId="207"/>
          <ac:spMkLst>
            <pc:docMk/>
            <pc:sldMk cId="3415429830" sldId="258"/>
            <ac:spMk id="3" creationId="{965EB5CA-4FE6-B2B7-4BC3-FDB7105221F3}"/>
          </ac:spMkLst>
        </pc:spChg>
      </pc:sldChg>
      <pc:sldChg chg="modSp mod">
        <pc:chgData name="buzdugan artur" userId="1770a38c255ab84c" providerId="LiveId" clId="{16A4E4E3-8213-4AFF-9A21-3F99CB9D024A}" dt="2026-04-18T16:41:49.526" v="256" actId="207"/>
        <pc:sldMkLst>
          <pc:docMk/>
          <pc:sldMk cId="2403479032" sldId="260"/>
        </pc:sldMkLst>
        <pc:spChg chg="mod">
          <ac:chgData name="buzdugan artur" userId="1770a38c255ab84c" providerId="LiveId" clId="{16A4E4E3-8213-4AFF-9A21-3F99CB9D024A}" dt="2026-04-18T16:41:49.526" v="256" actId="207"/>
          <ac:spMkLst>
            <pc:docMk/>
            <pc:sldMk cId="2403479032" sldId="260"/>
            <ac:spMk id="2" creationId="{17AB1538-6089-63D5-7BE3-A24A67F71D32}"/>
          </ac:spMkLst>
        </pc:spChg>
        <pc:spChg chg="mod">
          <ac:chgData name="buzdugan artur" userId="1770a38c255ab84c" providerId="LiveId" clId="{16A4E4E3-8213-4AFF-9A21-3F99CB9D024A}" dt="2026-04-18T16:38:36.895" v="236" actId="14100"/>
          <ac:spMkLst>
            <pc:docMk/>
            <pc:sldMk cId="2403479032" sldId="260"/>
            <ac:spMk id="3" creationId="{A10C4E40-336D-500F-C09D-B07EC4ACD1D0}"/>
          </ac:spMkLst>
        </pc:spChg>
      </pc:sldChg>
      <pc:sldChg chg="modSp mod">
        <pc:chgData name="buzdugan artur" userId="1770a38c255ab84c" providerId="LiveId" clId="{16A4E4E3-8213-4AFF-9A21-3F99CB9D024A}" dt="2026-04-18T16:33:31.348" v="230" actId="14100"/>
        <pc:sldMkLst>
          <pc:docMk/>
          <pc:sldMk cId="3857548023" sldId="261"/>
        </pc:sldMkLst>
        <pc:spChg chg="mod">
          <ac:chgData name="buzdugan artur" userId="1770a38c255ab84c" providerId="LiveId" clId="{16A4E4E3-8213-4AFF-9A21-3F99CB9D024A}" dt="2026-04-18T16:33:31.348" v="230" actId="14100"/>
          <ac:spMkLst>
            <pc:docMk/>
            <pc:sldMk cId="3857548023" sldId="261"/>
            <ac:spMk id="3" creationId="{A8074A50-1103-EA16-D899-884C5CB1B0C4}"/>
          </ac:spMkLst>
        </pc:spChg>
      </pc:sldChg>
      <pc:sldChg chg="modSp mod">
        <pc:chgData name="buzdugan artur" userId="1770a38c255ab84c" providerId="LiveId" clId="{16A4E4E3-8213-4AFF-9A21-3F99CB9D024A}" dt="2026-04-18T16:31:45.165" v="207" actId="123"/>
        <pc:sldMkLst>
          <pc:docMk/>
          <pc:sldMk cId="398362100" sldId="262"/>
        </pc:sldMkLst>
        <pc:spChg chg="mod">
          <ac:chgData name="buzdugan artur" userId="1770a38c255ab84c" providerId="LiveId" clId="{16A4E4E3-8213-4AFF-9A21-3F99CB9D024A}" dt="2026-04-18T16:31:45.165" v="207" actId="123"/>
          <ac:spMkLst>
            <pc:docMk/>
            <pc:sldMk cId="398362100" sldId="262"/>
            <ac:spMk id="3" creationId="{F1AC2DF0-824C-B5B6-9909-6F2244836267}"/>
          </ac:spMkLst>
        </pc:spChg>
      </pc:sldChg>
      <pc:sldChg chg="modSp mod">
        <pc:chgData name="buzdugan artur" userId="1770a38c255ab84c" providerId="LiveId" clId="{16A4E4E3-8213-4AFF-9A21-3F99CB9D024A}" dt="2026-04-18T18:26:57.971" v="1681" actId="20577"/>
        <pc:sldMkLst>
          <pc:docMk/>
          <pc:sldMk cId="1223860719" sldId="263"/>
        </pc:sldMkLst>
        <pc:spChg chg="mod">
          <ac:chgData name="buzdugan artur" userId="1770a38c255ab84c" providerId="LiveId" clId="{16A4E4E3-8213-4AFF-9A21-3F99CB9D024A}" dt="2026-04-18T18:26:57.971" v="1681" actId="20577"/>
          <ac:spMkLst>
            <pc:docMk/>
            <pc:sldMk cId="1223860719" sldId="263"/>
            <ac:spMk id="2" creationId="{A63FB8BA-1C92-11B7-FE8F-C72BC7A4C47C}"/>
          </ac:spMkLst>
        </pc:spChg>
        <pc:spChg chg="mod">
          <ac:chgData name="buzdugan artur" userId="1770a38c255ab84c" providerId="LiveId" clId="{16A4E4E3-8213-4AFF-9A21-3F99CB9D024A}" dt="2026-04-18T16:29:30.382" v="136" actId="14100"/>
          <ac:spMkLst>
            <pc:docMk/>
            <pc:sldMk cId="1223860719" sldId="263"/>
            <ac:spMk id="3" creationId="{C9614C9F-2966-CD26-5FF7-D6CF0E953696}"/>
          </ac:spMkLst>
        </pc:spChg>
      </pc:sldChg>
      <pc:sldChg chg="modSp mod">
        <pc:chgData name="buzdugan artur" userId="1770a38c255ab84c" providerId="LiveId" clId="{16A4E4E3-8213-4AFF-9A21-3F99CB9D024A}" dt="2026-04-18T16:50:51.047" v="367" actId="207"/>
        <pc:sldMkLst>
          <pc:docMk/>
          <pc:sldMk cId="3694830702" sldId="265"/>
        </pc:sldMkLst>
        <pc:spChg chg="mod">
          <ac:chgData name="buzdugan artur" userId="1770a38c255ab84c" providerId="LiveId" clId="{16A4E4E3-8213-4AFF-9A21-3F99CB9D024A}" dt="2026-04-18T16:50:51.047" v="367" actId="207"/>
          <ac:spMkLst>
            <pc:docMk/>
            <pc:sldMk cId="3694830702" sldId="265"/>
            <ac:spMk id="3" creationId="{46AA233B-ECA1-58EE-3EB3-FB01AEC20832}"/>
          </ac:spMkLst>
        </pc:spChg>
      </pc:sldChg>
      <pc:sldChg chg="modSp">
        <pc:chgData name="buzdugan artur" userId="1770a38c255ab84c" providerId="LiveId" clId="{16A4E4E3-8213-4AFF-9A21-3F99CB9D024A}" dt="2026-04-18T18:29:38.889" v="1691" actId="1076"/>
        <pc:sldMkLst>
          <pc:docMk/>
          <pc:sldMk cId="2944945931" sldId="266"/>
        </pc:sldMkLst>
        <pc:spChg chg="mod">
          <ac:chgData name="buzdugan artur" userId="1770a38c255ab84c" providerId="LiveId" clId="{16A4E4E3-8213-4AFF-9A21-3F99CB9D024A}" dt="2026-04-18T18:29:38.889" v="1691" actId="1076"/>
          <ac:spMkLst>
            <pc:docMk/>
            <pc:sldMk cId="2944945931" sldId="266"/>
            <ac:spMk id="2" creationId="{61C714DC-A2B4-081B-2460-22A7E999677A}"/>
          </ac:spMkLst>
        </pc:spChg>
      </pc:sldChg>
      <pc:sldChg chg="modSp mod">
        <pc:chgData name="buzdugan artur" userId="1770a38c255ab84c" providerId="LiveId" clId="{16A4E4E3-8213-4AFF-9A21-3F99CB9D024A}" dt="2026-04-18T16:51:33.650" v="371" actId="14100"/>
        <pc:sldMkLst>
          <pc:docMk/>
          <pc:sldMk cId="2014606268" sldId="267"/>
        </pc:sldMkLst>
        <pc:spChg chg="mod">
          <ac:chgData name="buzdugan artur" userId="1770a38c255ab84c" providerId="LiveId" clId="{16A4E4E3-8213-4AFF-9A21-3F99CB9D024A}" dt="2026-04-18T16:51:33.650" v="371" actId="14100"/>
          <ac:spMkLst>
            <pc:docMk/>
            <pc:sldMk cId="2014606268" sldId="267"/>
            <ac:spMk id="3" creationId="{51D276F5-7E74-CA0D-300E-E3BD42F434FA}"/>
          </ac:spMkLst>
        </pc:spChg>
      </pc:sldChg>
      <pc:sldChg chg="modSp mod">
        <pc:chgData name="buzdugan artur" userId="1770a38c255ab84c" providerId="LiveId" clId="{16A4E4E3-8213-4AFF-9A21-3F99CB9D024A}" dt="2026-04-18T16:52:04.730" v="387" actId="2710"/>
        <pc:sldMkLst>
          <pc:docMk/>
          <pc:sldMk cId="3386153942" sldId="268"/>
        </pc:sldMkLst>
        <pc:spChg chg="mod">
          <ac:chgData name="buzdugan artur" userId="1770a38c255ab84c" providerId="LiveId" clId="{16A4E4E3-8213-4AFF-9A21-3F99CB9D024A}" dt="2026-04-18T16:52:04.730" v="387" actId="2710"/>
          <ac:spMkLst>
            <pc:docMk/>
            <pc:sldMk cId="3386153942" sldId="268"/>
            <ac:spMk id="3" creationId="{00441FEA-E02F-B08B-7AED-AA96998D4F6C}"/>
          </ac:spMkLst>
        </pc:spChg>
      </pc:sldChg>
      <pc:sldChg chg="modSp mod">
        <pc:chgData name="buzdugan artur" userId="1770a38c255ab84c" providerId="LiveId" clId="{16A4E4E3-8213-4AFF-9A21-3F99CB9D024A}" dt="2026-04-18T16:48:09.159" v="349" actId="114"/>
        <pc:sldMkLst>
          <pc:docMk/>
          <pc:sldMk cId="4199562480" sldId="283"/>
        </pc:sldMkLst>
        <pc:spChg chg="mod">
          <ac:chgData name="buzdugan artur" userId="1770a38c255ab84c" providerId="LiveId" clId="{16A4E4E3-8213-4AFF-9A21-3F99CB9D024A}" dt="2026-04-18T16:48:09.159" v="349" actId="114"/>
          <ac:spMkLst>
            <pc:docMk/>
            <pc:sldMk cId="4199562480" sldId="283"/>
            <ac:spMk id="3" creationId="{00000000-0000-0000-0000-000000000000}"/>
          </ac:spMkLst>
        </pc:spChg>
      </pc:sldChg>
      <pc:sldChg chg="modSp add mod">
        <pc:chgData name="buzdugan artur" userId="1770a38c255ab84c" providerId="LiveId" clId="{16A4E4E3-8213-4AFF-9A21-3F99CB9D024A}" dt="2026-04-18T16:59:04.628" v="525" actId="20577"/>
        <pc:sldMkLst>
          <pc:docMk/>
          <pc:sldMk cId="3360690928" sldId="294"/>
        </pc:sldMkLst>
        <pc:spChg chg="mod">
          <ac:chgData name="buzdugan artur" userId="1770a38c255ab84c" providerId="LiveId" clId="{16A4E4E3-8213-4AFF-9A21-3F99CB9D024A}" dt="2026-04-18T16:54:03.564" v="415" actId="20577"/>
          <ac:spMkLst>
            <pc:docMk/>
            <pc:sldMk cId="3360690928" sldId="294"/>
            <ac:spMk id="2" creationId="{BB67083C-E4E9-2521-01DE-ECDBD5566698}"/>
          </ac:spMkLst>
        </pc:spChg>
        <pc:spChg chg="mod">
          <ac:chgData name="buzdugan artur" userId="1770a38c255ab84c" providerId="LiveId" clId="{16A4E4E3-8213-4AFF-9A21-3F99CB9D024A}" dt="2026-04-18T16:59:04.628" v="525" actId="20577"/>
          <ac:spMkLst>
            <pc:docMk/>
            <pc:sldMk cId="3360690928" sldId="294"/>
            <ac:spMk id="4" creationId="{08BAAA6A-A24C-78CD-4DC7-75D82351895F}"/>
          </ac:spMkLst>
        </pc:spChg>
      </pc:sldChg>
      <pc:sldChg chg="modSp mod">
        <pc:chgData name="buzdugan artur" userId="1770a38c255ab84c" providerId="LiveId" clId="{16A4E4E3-8213-4AFF-9A21-3F99CB9D024A}" dt="2026-04-18T16:48:43.025" v="350" actId="255"/>
        <pc:sldMkLst>
          <pc:docMk/>
          <pc:sldMk cId="1695578035" sldId="308"/>
        </pc:sldMkLst>
        <pc:graphicFrameChg chg="modGraphic">
          <ac:chgData name="buzdugan artur" userId="1770a38c255ab84c" providerId="LiveId" clId="{16A4E4E3-8213-4AFF-9A21-3F99CB9D024A}" dt="2026-04-18T16:48:43.025" v="350" actId="255"/>
          <ac:graphicFrameMkLst>
            <pc:docMk/>
            <pc:sldMk cId="1695578035" sldId="308"/>
            <ac:graphicFrameMk id="4" creationId="{B55185CD-CE3B-07B3-625F-B8F67149A7B7}"/>
          </ac:graphicFrameMkLst>
        </pc:graphicFrameChg>
      </pc:sldChg>
      <pc:sldChg chg="modSp mod">
        <pc:chgData name="buzdugan artur" userId="1770a38c255ab84c" providerId="LiveId" clId="{16A4E4E3-8213-4AFF-9A21-3F99CB9D024A}" dt="2026-04-18T16:49:05.231" v="354" actId="20577"/>
        <pc:sldMkLst>
          <pc:docMk/>
          <pc:sldMk cId="2570054599" sldId="309"/>
        </pc:sldMkLst>
        <pc:spChg chg="mod">
          <ac:chgData name="buzdugan artur" userId="1770a38c255ab84c" providerId="LiveId" clId="{16A4E4E3-8213-4AFF-9A21-3F99CB9D024A}" dt="2026-04-18T16:49:05.231" v="354" actId="20577"/>
          <ac:spMkLst>
            <pc:docMk/>
            <pc:sldMk cId="2570054599" sldId="309"/>
            <ac:spMk id="3" creationId="{8B84B31A-E6E1-2D96-E9CD-414D95A6E0D8}"/>
          </ac:spMkLst>
        </pc:spChg>
      </pc:sldChg>
      <pc:sldChg chg="modSp mod">
        <pc:chgData name="buzdugan artur" userId="1770a38c255ab84c" providerId="LiveId" clId="{16A4E4E3-8213-4AFF-9A21-3F99CB9D024A}" dt="2026-04-18T16:49:50.143" v="359" actId="113"/>
        <pc:sldMkLst>
          <pc:docMk/>
          <pc:sldMk cId="148114721" sldId="310"/>
        </pc:sldMkLst>
        <pc:graphicFrameChg chg="mod modGraphic">
          <ac:chgData name="buzdugan artur" userId="1770a38c255ab84c" providerId="LiveId" clId="{16A4E4E3-8213-4AFF-9A21-3F99CB9D024A}" dt="2026-04-18T16:49:50.143" v="359" actId="113"/>
          <ac:graphicFrameMkLst>
            <pc:docMk/>
            <pc:sldMk cId="148114721" sldId="310"/>
            <ac:graphicFrameMk id="4" creationId="{D5DB189A-74A8-F387-3DAA-D2EAC136841F}"/>
          </ac:graphicFrameMkLst>
        </pc:graphicFrameChg>
      </pc:sldChg>
      <pc:sldChg chg="addSp modSp new mod">
        <pc:chgData name="buzdugan artur" userId="1770a38c255ab84c" providerId="LiveId" clId="{16A4E4E3-8213-4AFF-9A21-3F99CB9D024A}" dt="2026-04-18T17:07:54.516" v="652" actId="207"/>
        <pc:sldMkLst>
          <pc:docMk/>
          <pc:sldMk cId="1359868098" sldId="311"/>
        </pc:sldMkLst>
        <pc:spChg chg="mod">
          <ac:chgData name="buzdugan artur" userId="1770a38c255ab84c" providerId="LiveId" clId="{16A4E4E3-8213-4AFF-9A21-3F99CB9D024A}" dt="2026-04-18T17:01:50.513" v="530" actId="20578"/>
          <ac:spMkLst>
            <pc:docMk/>
            <pc:sldMk cId="1359868098" sldId="311"/>
            <ac:spMk id="2" creationId="{2C74EEA0-BF66-8CC2-7045-C8CF89ED4618}"/>
          </ac:spMkLst>
        </pc:spChg>
        <pc:spChg chg="add mod">
          <ac:chgData name="buzdugan artur" userId="1770a38c255ab84c" providerId="LiveId" clId="{16A4E4E3-8213-4AFF-9A21-3F99CB9D024A}" dt="2026-04-18T17:07:54.516" v="652" actId="207"/>
          <ac:spMkLst>
            <pc:docMk/>
            <pc:sldMk cId="1359868098" sldId="311"/>
            <ac:spMk id="4" creationId="{BEBF9476-8689-B6CF-51D9-CFE6B24F6FE5}"/>
          </ac:spMkLst>
        </pc:spChg>
      </pc:sldChg>
      <pc:sldChg chg="addSp modSp new mod">
        <pc:chgData name="buzdugan artur" userId="1770a38c255ab84c" providerId="LiveId" clId="{16A4E4E3-8213-4AFF-9A21-3F99CB9D024A}" dt="2026-04-18T18:23:59.410" v="1629" actId="6549"/>
        <pc:sldMkLst>
          <pc:docMk/>
          <pc:sldMk cId="2940005539" sldId="312"/>
        </pc:sldMkLst>
        <pc:spChg chg="mod">
          <ac:chgData name="buzdugan artur" userId="1770a38c255ab84c" providerId="LiveId" clId="{16A4E4E3-8213-4AFF-9A21-3F99CB9D024A}" dt="2026-04-18T18:23:59.410" v="1629" actId="6549"/>
          <ac:spMkLst>
            <pc:docMk/>
            <pc:sldMk cId="2940005539" sldId="312"/>
            <ac:spMk id="2" creationId="{9F2B51F9-9411-F6A9-3230-71240734FC0A}"/>
          </ac:spMkLst>
        </pc:spChg>
        <pc:spChg chg="add mod">
          <ac:chgData name="buzdugan artur" userId="1770a38c255ab84c" providerId="LiveId" clId="{16A4E4E3-8213-4AFF-9A21-3F99CB9D024A}" dt="2026-04-18T17:19:49.702" v="793" actId="13926"/>
          <ac:spMkLst>
            <pc:docMk/>
            <pc:sldMk cId="2940005539" sldId="312"/>
            <ac:spMk id="4" creationId="{8820825A-EAAE-2CB7-4040-792E3D7BA4CB}"/>
          </ac:spMkLst>
        </pc:spChg>
        <pc:picChg chg="add mod">
          <ac:chgData name="buzdugan artur" userId="1770a38c255ab84c" providerId="LiveId" clId="{16A4E4E3-8213-4AFF-9A21-3F99CB9D024A}" dt="2026-04-18T17:17:56.798" v="764" actId="1076"/>
          <ac:picMkLst>
            <pc:docMk/>
            <pc:sldMk cId="2940005539" sldId="312"/>
            <ac:picMk id="6" creationId="{929C9236-0AAD-10B7-BA93-07735882DC76}"/>
          </ac:picMkLst>
        </pc:picChg>
      </pc:sldChg>
      <pc:sldChg chg="addSp modSp new mod">
        <pc:chgData name="buzdugan artur" userId="1770a38c255ab84c" providerId="LiveId" clId="{16A4E4E3-8213-4AFF-9A21-3F99CB9D024A}" dt="2026-04-18T17:15:05.862" v="707" actId="113"/>
        <pc:sldMkLst>
          <pc:docMk/>
          <pc:sldMk cId="3848681511" sldId="313"/>
        </pc:sldMkLst>
        <pc:spChg chg="add mod">
          <ac:chgData name="buzdugan artur" userId="1770a38c255ab84c" providerId="LiveId" clId="{16A4E4E3-8213-4AFF-9A21-3F99CB9D024A}" dt="2026-04-18T17:15:05.862" v="707" actId="113"/>
          <ac:spMkLst>
            <pc:docMk/>
            <pc:sldMk cId="3848681511" sldId="313"/>
            <ac:spMk id="6" creationId="{FDA97953-20F5-BE14-FCAC-19C8C1DE26BA}"/>
          </ac:spMkLst>
        </pc:spChg>
        <pc:picChg chg="add mod">
          <ac:chgData name="buzdugan artur" userId="1770a38c255ab84c" providerId="LiveId" clId="{16A4E4E3-8213-4AFF-9A21-3F99CB9D024A}" dt="2026-04-18T17:14:28.070" v="700" actId="14100"/>
          <ac:picMkLst>
            <pc:docMk/>
            <pc:sldMk cId="3848681511" sldId="313"/>
            <ac:picMk id="4" creationId="{90A08099-2F80-DB7F-86EA-35651DE693CD}"/>
          </ac:picMkLst>
        </pc:picChg>
      </pc:sldChg>
      <pc:sldChg chg="addSp modSp new mod">
        <pc:chgData name="buzdugan artur" userId="1770a38c255ab84c" providerId="LiveId" clId="{16A4E4E3-8213-4AFF-9A21-3F99CB9D024A}" dt="2026-04-18T17:21:07.171" v="802" actId="20577"/>
        <pc:sldMkLst>
          <pc:docMk/>
          <pc:sldMk cId="2817556679" sldId="314"/>
        </pc:sldMkLst>
        <pc:spChg chg="add mod">
          <ac:chgData name="buzdugan artur" userId="1770a38c255ab84c" providerId="LiveId" clId="{16A4E4E3-8213-4AFF-9A21-3F99CB9D024A}" dt="2026-04-18T17:21:07.171" v="802" actId="20577"/>
          <ac:spMkLst>
            <pc:docMk/>
            <pc:sldMk cId="2817556679" sldId="314"/>
            <ac:spMk id="4" creationId="{F914B0F0-1068-3C3E-CC97-D7937F63A6F3}"/>
          </ac:spMkLst>
        </pc:spChg>
      </pc:sldChg>
      <pc:sldChg chg="addSp modSp new mod">
        <pc:chgData name="buzdugan artur" userId="1770a38c255ab84c" providerId="LiveId" clId="{16A4E4E3-8213-4AFF-9A21-3F99CB9D024A}" dt="2026-04-18T17:23:14.550" v="818" actId="6549"/>
        <pc:sldMkLst>
          <pc:docMk/>
          <pc:sldMk cId="1545828774" sldId="315"/>
        </pc:sldMkLst>
        <pc:spChg chg="add mod">
          <ac:chgData name="buzdugan artur" userId="1770a38c255ab84c" providerId="LiveId" clId="{16A4E4E3-8213-4AFF-9A21-3F99CB9D024A}" dt="2026-04-18T17:23:14.550" v="818" actId="6549"/>
          <ac:spMkLst>
            <pc:docMk/>
            <pc:sldMk cId="1545828774" sldId="315"/>
            <ac:spMk id="6" creationId="{0AD273B3-AE05-FFB0-F0E4-F90954E5FB87}"/>
          </ac:spMkLst>
        </pc:spChg>
        <pc:picChg chg="add mod">
          <ac:chgData name="buzdugan artur" userId="1770a38c255ab84c" providerId="LiveId" clId="{16A4E4E3-8213-4AFF-9A21-3F99CB9D024A}" dt="2026-04-18T17:22:21.386" v="806" actId="14100"/>
          <ac:picMkLst>
            <pc:docMk/>
            <pc:sldMk cId="1545828774" sldId="315"/>
            <ac:picMk id="4" creationId="{AA7AFF4E-55CF-E6FA-1BB6-022FD1114A10}"/>
          </ac:picMkLst>
        </pc:picChg>
      </pc:sldChg>
      <pc:sldChg chg="addSp delSp modSp new mod">
        <pc:chgData name="buzdugan artur" userId="1770a38c255ab84c" providerId="LiveId" clId="{16A4E4E3-8213-4AFF-9A21-3F99CB9D024A}" dt="2026-04-18T17:58:53.052" v="1024" actId="207"/>
        <pc:sldMkLst>
          <pc:docMk/>
          <pc:sldMk cId="3803936803" sldId="316"/>
        </pc:sldMkLst>
        <pc:spChg chg="mod">
          <ac:chgData name="buzdugan artur" userId="1770a38c255ab84c" providerId="LiveId" clId="{16A4E4E3-8213-4AFF-9A21-3F99CB9D024A}" dt="2026-04-18T17:58:53.052" v="1024" actId="207"/>
          <ac:spMkLst>
            <pc:docMk/>
            <pc:sldMk cId="3803936803" sldId="316"/>
            <ac:spMk id="2" creationId="{714C4AB2-0C34-72E7-4069-ECFBBED7197D}"/>
          </ac:spMkLst>
        </pc:spChg>
        <pc:spChg chg="add del">
          <ac:chgData name="buzdugan artur" userId="1770a38c255ab84c" providerId="LiveId" clId="{16A4E4E3-8213-4AFF-9A21-3F99CB9D024A}" dt="2026-04-18T17:44:36.962" v="869" actId="3680"/>
          <ac:spMkLst>
            <pc:docMk/>
            <pc:sldMk cId="3803936803" sldId="316"/>
            <ac:spMk id="3" creationId="{B0C6F039-1515-6A8F-5904-5D7B0E73BC50}"/>
          </ac:spMkLst>
        </pc:spChg>
        <pc:graphicFrameChg chg="add del mod ord modGraphic">
          <ac:chgData name="buzdugan artur" userId="1770a38c255ab84c" providerId="LiveId" clId="{16A4E4E3-8213-4AFF-9A21-3F99CB9D024A}" dt="2026-04-18T17:44:32.562" v="868" actId="3680"/>
          <ac:graphicFrameMkLst>
            <pc:docMk/>
            <pc:sldMk cId="3803936803" sldId="316"/>
            <ac:graphicFrameMk id="4" creationId="{21E40706-02EA-E49E-E4C9-9C3A15D88D38}"/>
          </ac:graphicFrameMkLst>
        </pc:graphicFrameChg>
        <pc:graphicFrameChg chg="add mod ord modGraphic">
          <ac:chgData name="buzdugan artur" userId="1770a38c255ab84c" providerId="LiveId" clId="{16A4E4E3-8213-4AFF-9A21-3F99CB9D024A}" dt="2026-04-18T17:56:43.171" v="998" actId="113"/>
          <ac:graphicFrameMkLst>
            <pc:docMk/>
            <pc:sldMk cId="3803936803" sldId="316"/>
            <ac:graphicFrameMk id="5" creationId="{B50791C1-AA81-D1AE-8651-9047988EF1FA}"/>
          </ac:graphicFrameMkLst>
        </pc:graphicFrameChg>
      </pc:sldChg>
      <pc:sldChg chg="modSp new mod">
        <pc:chgData name="buzdugan artur" userId="1770a38c255ab84c" providerId="LiveId" clId="{16A4E4E3-8213-4AFF-9A21-3F99CB9D024A}" dt="2026-04-18T18:26:29.408" v="1672" actId="6549"/>
        <pc:sldMkLst>
          <pc:docMk/>
          <pc:sldMk cId="505899490" sldId="317"/>
        </pc:sldMkLst>
        <pc:spChg chg="mod">
          <ac:chgData name="buzdugan artur" userId="1770a38c255ab84c" providerId="LiveId" clId="{16A4E4E3-8213-4AFF-9A21-3F99CB9D024A}" dt="2026-04-18T18:26:29.408" v="1672" actId="6549"/>
          <ac:spMkLst>
            <pc:docMk/>
            <pc:sldMk cId="505899490" sldId="317"/>
            <ac:spMk id="3" creationId="{6FF805DC-E2D2-C2A1-2CD2-E296C9EB51DF}"/>
          </ac:spMkLst>
        </pc:spChg>
      </pc:sldChg>
      <pc:sldChg chg="modSp new mod">
        <pc:chgData name="buzdugan artur" userId="1770a38c255ab84c" providerId="LiveId" clId="{16A4E4E3-8213-4AFF-9A21-3F99CB9D024A}" dt="2026-04-18T18:25:53.250" v="1671" actId="14100"/>
        <pc:sldMkLst>
          <pc:docMk/>
          <pc:sldMk cId="492624774" sldId="318"/>
        </pc:sldMkLst>
        <pc:spChg chg="mod">
          <ac:chgData name="buzdugan artur" userId="1770a38c255ab84c" providerId="LiveId" clId="{16A4E4E3-8213-4AFF-9A21-3F99CB9D024A}" dt="2026-04-18T18:25:53.250" v="1671" actId="14100"/>
          <ac:spMkLst>
            <pc:docMk/>
            <pc:sldMk cId="492624774" sldId="318"/>
            <ac:spMk id="3" creationId="{2CB60EAA-67AC-5392-ABC7-DEB7C8EC6E7B}"/>
          </ac:spMkLst>
        </pc:spChg>
      </pc:sldChg>
      <pc:sldChg chg="addSp delSp modSp new mod">
        <pc:chgData name="buzdugan artur" userId="1770a38c255ab84c" providerId="LiveId" clId="{16A4E4E3-8213-4AFF-9A21-3F99CB9D024A}" dt="2026-04-18T18:22:40.998" v="1627" actId="113"/>
        <pc:sldMkLst>
          <pc:docMk/>
          <pc:sldMk cId="431418684" sldId="319"/>
        </pc:sldMkLst>
        <pc:spChg chg="mod">
          <ac:chgData name="buzdugan artur" userId="1770a38c255ab84c" providerId="LiveId" clId="{16A4E4E3-8213-4AFF-9A21-3F99CB9D024A}" dt="2026-04-18T18:17:08.818" v="1456" actId="20577"/>
          <ac:spMkLst>
            <pc:docMk/>
            <pc:sldMk cId="431418684" sldId="319"/>
            <ac:spMk id="2" creationId="{AE53D488-8806-3B29-C581-B00648E7B997}"/>
          </ac:spMkLst>
        </pc:spChg>
        <pc:spChg chg="del">
          <ac:chgData name="buzdugan artur" userId="1770a38c255ab84c" providerId="LiveId" clId="{16A4E4E3-8213-4AFF-9A21-3F99CB9D024A}" dt="2026-04-18T18:16:14.971" v="1419" actId="3680"/>
          <ac:spMkLst>
            <pc:docMk/>
            <pc:sldMk cId="431418684" sldId="319"/>
            <ac:spMk id="3" creationId="{0FC8C21F-A90D-7311-8107-2BDF992C575C}"/>
          </ac:spMkLst>
        </pc:spChg>
        <pc:graphicFrameChg chg="add mod ord modGraphic">
          <ac:chgData name="buzdugan artur" userId="1770a38c255ab84c" providerId="LiveId" clId="{16A4E4E3-8213-4AFF-9A21-3F99CB9D024A}" dt="2026-04-18T18:22:40.998" v="1627" actId="113"/>
          <ac:graphicFrameMkLst>
            <pc:docMk/>
            <pc:sldMk cId="431418684" sldId="319"/>
            <ac:graphicFrameMk id="4" creationId="{D2ACD474-1EBE-63F1-44CE-20ACAC1A269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4B57AF3-DBA1-AB2D-8371-B8C736BE33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8400" y="53975"/>
            <a:ext cx="6400800" cy="101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o-RO" altLang="en-US" noProof="0"/>
              <a:t>Faceți clic pentru a edita stilul de titlu coordonator</a:t>
            </a:r>
            <a:endParaRPr lang="en-US" altLang="en-US" noProof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5302B2A-A46B-26DB-6FCC-68696A4CA4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892175"/>
            <a:ext cx="6400800" cy="6985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o-RO" altLang="en-US" noProof="0"/>
              <a:t>Faceți clic pentru a edita stilul de subtitlu coordonator</a:t>
            </a:r>
            <a:endParaRPr lang="en-US" altLang="en-US" noProof="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9645921D-DD11-1938-715F-EAC663D9DE1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762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10D8D340-DDE1-6D78-4C75-EA95130826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1595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FA40DFD-4E19-586D-67F2-8CA160B13E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186DC4-EC51-47D7-AA48-468E023F00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55190FE-1AC7-D2A6-B6FC-900E1E9F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2B99F46D-DFD8-965F-C953-CC9DDC550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9FEA196-313C-4968-C572-A12E6F3D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8A5E71E-65CE-DC13-B80F-E1416F349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546E1742-AA9B-D334-FB20-B78AC010F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D0853-59F2-4FC2-AABB-8B9DB45F5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54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B5BCF3BA-93AE-11A6-FF13-249DAAB8EA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2484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60FF8FE-5242-11A2-018D-A2FC42F95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24840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44BEB23-8785-8945-4EB6-0EFFDD506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7D5C588-A704-EB9A-F38F-6D8C3DF64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545B8F56-9C2B-3E00-FCE9-889D28AC8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B56A9-9C88-4D23-8D75-7B4D37450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80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9510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2"/>
            <a:ext cx="8838488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z="13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429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F81420C-402D-2395-5B11-33145C81F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2863E8C-3702-4CCA-1561-955CFA98F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BB1C540-4287-97A6-043D-372FE3391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27B67A0-200B-BEFD-07AE-4D212FF0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263C2F4-48E3-96C7-07DB-0DF95452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1E1D0-CB23-4E13-905F-BB0A79E1C1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050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A6F327C-0215-8860-7C38-2302A3D0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15EAE98D-E703-6B73-3BCE-E12CFD75C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C507CE7-0BAE-C781-E831-7A75A690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6578F16-3B18-320A-EA88-87C71DD0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9EF84DF-BC36-E641-FE78-E246BD56E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7AF8E-5771-4B88-B33E-16F39AD46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2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75CAFBA-1123-5AAE-6A76-6B705271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D3857BF-C733-8E03-A13E-5C58D752D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B1A70DF-965C-58AA-B55F-022F94109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E9E7226B-343B-F8F1-4117-E9C8E7EA7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2526ACA-CA48-B406-7EEC-2BC5AD085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BE33883-D1B6-FC17-4B78-3EFC3DA45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C8FBA-12AA-49D7-A035-AC086E1DAB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08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5902E28-1362-B9D2-8B13-D0C431839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71B4BE84-98E1-E40F-559B-F4B19C914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911B4C9-E0B6-D57A-E380-4E0EE76EB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C2C5F98E-2F7E-BCE3-708F-3AAEBBC2B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50ED3675-A6F9-CDA5-CC6E-7172DF93B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FD9B1381-4E57-747C-526F-32B20947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059C1AAC-AA8A-4E8B-ED40-EA795031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ABCE5F9-B80B-309B-5F6B-2F5FA8F68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CF992-BDF4-4605-A0EF-399BA44D91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84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E92ED18-E4C1-77D9-528F-8BA84A9A9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CC79ED90-9448-FD5B-C5A3-15AD4F96B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1315BDA8-C572-6B43-B0C6-1B7A1AE5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B6C820B2-B987-8809-812C-5049C13E6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4F9A1-D85B-44BC-AB92-7518AA5D0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22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DD86C449-A51F-3C1B-89F9-A5FDAD8F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7D8F1B-63F6-E609-9FF6-AA367DC4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3D5DE07-526A-FF10-7A5B-2DD19F5F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C807B-1FE9-4176-A4E0-4A10528071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4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E3AB8B-136F-814B-2296-97C6A8B6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363AF37-7518-8FB2-FA74-5377F3C4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5F09BAED-1FF6-E0D8-256D-1A89CE57C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1333D93-FBD7-9AC1-829D-DB6F23B59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8A9FBD3-7292-2C47-E7AD-A3F0969F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8A4B73D-D320-D250-8576-8EC67BC1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E86E1-4145-4C2F-AF22-25BC8790A3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28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C87E7B8-AF5E-7A14-2433-F7951ED8D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413C2D74-43DB-FFC6-8FF0-4BB385ABF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FA919E08-62C6-5E5B-A06C-4BED2634B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F9DC166-51AB-5F4A-961C-730447846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10D3FBA-7922-EC4F-31EA-11EBD6A43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B62246B-AEC9-41F9-A43A-EE522C1D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6D3C6-8B3F-4E0C-AD07-86E1356284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22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32BF2D-FA4D-BFCA-D911-51A5D8D1B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Faceți clic pentru a edita stilul de titlu coordonator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968624E-B765-80E7-2793-B0840500C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510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Faceţi clic pentru a edita Master stiluri text</a:t>
            </a:r>
          </a:p>
          <a:p>
            <a:pPr lvl="1"/>
            <a:r>
              <a:rPr lang="ro-RO" altLang="en-US"/>
              <a:t>al doilea nivel</a:t>
            </a:r>
          </a:p>
          <a:p>
            <a:pPr lvl="2"/>
            <a:r>
              <a:rPr lang="ro-RO" altLang="en-US"/>
              <a:t>al treilea nivel</a:t>
            </a:r>
          </a:p>
          <a:p>
            <a:pPr lvl="3"/>
            <a:r>
              <a:rPr lang="ro-RO" altLang="en-US"/>
              <a:t>al patrulea nivel</a:t>
            </a:r>
          </a:p>
          <a:p>
            <a:pPr lvl="4"/>
            <a:r>
              <a:rPr lang="ro-RO" altLang="en-US"/>
              <a:t>al cincilea nivel</a:t>
            </a:r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E081DBD-0EFF-F5A5-B160-3713D8E640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1E057B0-B801-A9A2-98D2-FD8ED2B715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79BAECD-7CF4-6745-6D70-4D76239A30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C6D63E-29F5-4B08-9017-84EE08910A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hlabservice.md/post/ceea-ce-trebuie-sa-stii-despre-verificarile-metrologice-mijloacele-de-masurare-supuse-controlului-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gate.net/publication/359102636_Digital_Transformation_in_Metrology_Building_a_Metrological_Service_Ecosystem" TargetMode="Externa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59102636_Digital_Transformation_in_Metrology_Building_a_Metrological_Service_Ecosyste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93E1C62-E5C0-B0E3-4FAB-E31C25D1AF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892175"/>
            <a:ext cx="8763000" cy="1016000"/>
          </a:xfrm>
        </p:spPr>
        <p:txBody>
          <a:bodyPr/>
          <a:lstStyle/>
          <a:p>
            <a:r>
              <a:rPr lang="ro-RO" altLang="en-US" b="1" dirty="0"/>
              <a:t>Tema </a:t>
            </a:r>
            <a:br>
              <a:rPr lang="ro-RO" altLang="en-US" b="1" dirty="0"/>
            </a:br>
            <a:r>
              <a:rPr lang="ro-RO" altLang="en-US" b="1" dirty="0"/>
              <a:t>Calibrarea, Verificarea, Validarea... în </a:t>
            </a:r>
            <a:r>
              <a:rPr lang="ro-RO" altLang="en-US" b="1" dirty="0" err="1"/>
              <a:t>Nanometrologie</a:t>
            </a:r>
            <a:endParaRPr lang="en-US" altLang="en-US" b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69CC0DF-714A-A3D0-5AEF-C80DDA8DAB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5616575"/>
            <a:ext cx="6400800" cy="698500"/>
          </a:xfrm>
        </p:spPr>
        <p:txBody>
          <a:bodyPr/>
          <a:lstStyle/>
          <a:p>
            <a:r>
              <a:rPr lang="en-US" altLang="en-US"/>
              <a:t>Company Name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00D7AD-D68C-52A2-549A-CC4104457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041" y="2514600"/>
            <a:ext cx="4019718" cy="33019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CDB933E-D56C-9E30-C215-BC87039E0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65EB5CA-4FE6-B2B7-4BC3-FDB710522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51038"/>
            <a:ext cx="8915400" cy="4525962"/>
          </a:xfrm>
        </p:spPr>
        <p:txBody>
          <a:bodyPr/>
          <a:lstStyle/>
          <a:p>
            <a:r>
              <a:rPr lang="en-US" sz="1800" dirty="0"/>
              <a:t>Se </a:t>
            </a:r>
            <a:r>
              <a:rPr lang="en-US" sz="1800" dirty="0" err="1"/>
              <a:t>supun</a:t>
            </a:r>
            <a:r>
              <a:rPr lang="en-US" sz="1800" dirty="0"/>
              <a:t> </a:t>
            </a:r>
            <a:r>
              <a:rPr lang="en-US" sz="1800" dirty="0" err="1"/>
              <a:t>controlului</a:t>
            </a:r>
            <a:r>
              <a:rPr lang="en-US" sz="1800" dirty="0"/>
              <a:t> </a:t>
            </a:r>
            <a:r>
              <a:rPr lang="en-US" sz="1800" dirty="0" err="1"/>
              <a:t>metrologic</a:t>
            </a:r>
            <a:r>
              <a:rPr lang="en-US" sz="1800" dirty="0"/>
              <a:t> legal </a:t>
            </a:r>
            <a:r>
              <a:rPr lang="en-US" sz="1800" dirty="0" err="1"/>
              <a:t>prin</a:t>
            </a:r>
            <a:r>
              <a:rPr lang="en-US" sz="1800" dirty="0"/>
              <a:t> verificare </a:t>
            </a:r>
            <a:r>
              <a:rPr lang="en-US" sz="1800" dirty="0" err="1"/>
              <a:t>metrologică</a:t>
            </a:r>
            <a:r>
              <a:rPr lang="en-US" sz="1800" dirty="0"/>
              <a:t> </a:t>
            </a:r>
            <a:r>
              <a:rPr lang="ro-RO" sz="1800" dirty="0"/>
              <a:t>MM</a:t>
            </a:r>
            <a:r>
              <a:rPr lang="en-US" sz="1800" dirty="0"/>
              <a:t> de </a:t>
            </a:r>
            <a:r>
              <a:rPr lang="en-US" sz="1800" dirty="0" err="1"/>
              <a:t>lucru</a:t>
            </a:r>
            <a:r>
              <a:rPr lang="en-US" sz="1800" dirty="0"/>
              <a:t> care sunt </a:t>
            </a:r>
            <a:r>
              <a:rPr lang="en-US" sz="1800" dirty="0" err="1"/>
              <a:t>utilizate</a:t>
            </a:r>
            <a:r>
              <a:rPr lang="en-US" sz="1800" dirty="0"/>
              <a:t> în </a:t>
            </a:r>
            <a:r>
              <a:rPr lang="en-US" sz="1800" dirty="0" err="1"/>
              <a:t>măsurările</a:t>
            </a:r>
            <a:r>
              <a:rPr lang="en-US" sz="1800" dirty="0"/>
              <a:t> din </a:t>
            </a:r>
            <a:r>
              <a:rPr lang="en-US" sz="1800" dirty="0" err="1"/>
              <a:t>domeniile</a:t>
            </a:r>
            <a:r>
              <a:rPr lang="en-US" sz="1800" dirty="0"/>
              <a:t> de </a:t>
            </a:r>
            <a:r>
              <a:rPr lang="en-US" sz="1800" dirty="0" err="1"/>
              <a:t>interes</a:t>
            </a:r>
            <a:r>
              <a:rPr lang="en-US" sz="1800" dirty="0"/>
              <a:t> public </a:t>
            </a:r>
            <a:r>
              <a:rPr lang="en-US" sz="1800" dirty="0" err="1"/>
              <a:t>prevăzute</a:t>
            </a:r>
            <a:r>
              <a:rPr lang="en-US" sz="1800" dirty="0"/>
              <a:t> </a:t>
            </a:r>
            <a:r>
              <a:rPr lang="ro-RO" sz="1800" dirty="0"/>
              <a:t>prin HG  și Legea Metrologiei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sunt </a:t>
            </a:r>
            <a:r>
              <a:rPr lang="en-US" sz="1800" dirty="0" err="1"/>
              <a:t>cuprinse</a:t>
            </a:r>
            <a:r>
              <a:rPr lang="en-US" sz="1800" dirty="0"/>
              <a:t> în Lista </a:t>
            </a:r>
            <a:r>
              <a:rPr lang="en-US" sz="1800" dirty="0" err="1"/>
              <a:t>oficială</a:t>
            </a:r>
            <a:r>
              <a:rPr lang="en-US" sz="1800" dirty="0"/>
              <a:t> a </a:t>
            </a:r>
            <a:r>
              <a:rPr lang="en-US" sz="1800" dirty="0" err="1"/>
              <a:t>mijloacelor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supuse</a:t>
            </a:r>
            <a:r>
              <a:rPr lang="en-US" sz="1800" dirty="0"/>
              <a:t> </a:t>
            </a:r>
            <a:r>
              <a:rPr lang="en-US" sz="1800" dirty="0" err="1"/>
              <a:t>controlului</a:t>
            </a:r>
            <a:r>
              <a:rPr lang="en-US" sz="1800" dirty="0"/>
              <a:t> </a:t>
            </a:r>
            <a:r>
              <a:rPr lang="en-US" sz="1800" dirty="0" err="1"/>
              <a:t>metrologic</a:t>
            </a:r>
            <a:r>
              <a:rPr lang="en-US" sz="1800" dirty="0"/>
              <a:t> legal în </a:t>
            </a:r>
            <a:r>
              <a:rPr lang="en-US" sz="1800" dirty="0" err="1"/>
              <a:t>vigoare</a:t>
            </a:r>
            <a:r>
              <a:rPr lang="en-US" sz="1800" dirty="0"/>
              <a:t>, </a:t>
            </a:r>
            <a:r>
              <a:rPr lang="en-US" sz="1800" dirty="0" err="1"/>
              <a:t>numită</a:t>
            </a:r>
            <a:r>
              <a:rPr lang="en-US" sz="1800" dirty="0"/>
              <a:t> în </a:t>
            </a:r>
            <a:r>
              <a:rPr lang="en-US" sz="1800" dirty="0" err="1"/>
              <a:t>continuare</a:t>
            </a:r>
            <a:r>
              <a:rPr lang="en-US" sz="1800" dirty="0"/>
              <a:t> </a:t>
            </a:r>
            <a:r>
              <a:rPr lang="en-US" sz="1800" i="1" dirty="0">
                <a:solidFill>
                  <a:srgbClr val="FF0000"/>
                </a:solidFill>
              </a:rPr>
              <a:t>Lista </a:t>
            </a:r>
            <a:r>
              <a:rPr lang="en-US" sz="1800" i="1" dirty="0" err="1">
                <a:solidFill>
                  <a:srgbClr val="FF0000"/>
                </a:solidFill>
              </a:rPr>
              <a:t>oficială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ro-RO" sz="1800" b="1" i="1" dirty="0"/>
              <a:t>Hotărârea Guvernului nr.1042/2016 cu privire la aprobarea Listei Oficiale a mijloacelor de măsurare </a:t>
            </a:r>
            <a:r>
              <a:rPr lang="ro-RO" sz="1800" b="1" i="1" dirty="0" err="1"/>
              <a:t>şi</a:t>
            </a:r>
            <a:r>
              <a:rPr lang="ro-RO" sz="1800" b="1" i="1" dirty="0"/>
              <a:t> măsurărilor supuse controlului metrologic legal</a:t>
            </a:r>
            <a:r>
              <a:rPr lang="ro-RO" sz="1800" i="1" dirty="0">
                <a:solidFill>
                  <a:srgbClr val="FF0000"/>
                </a:solidFill>
              </a:rPr>
              <a:t>;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https://www.tehlabservice.md/post/ceea-ce-trebuie-sa-stii-despre-verificarile-metrologice-mijloacele-de-masurare-supuse-controlului-m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/>
              <a:t>În </a:t>
            </a:r>
            <a:r>
              <a:rPr lang="en-US" sz="1800" dirty="0" err="1"/>
              <a:t>funcţie</a:t>
            </a:r>
            <a:r>
              <a:rPr lang="en-US" sz="1800" dirty="0"/>
              <a:t> de </a:t>
            </a:r>
            <a:r>
              <a:rPr lang="en-US" sz="1800" dirty="0" err="1"/>
              <a:t>cerinţele</a:t>
            </a:r>
            <a:r>
              <a:rPr lang="en-US" sz="1800" dirty="0"/>
              <a:t> de </a:t>
            </a:r>
            <a:r>
              <a:rPr lang="en-US" sz="1800" dirty="0" err="1"/>
              <a:t>exactitate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stabilitate</a:t>
            </a:r>
            <a:r>
              <a:rPr lang="en-US" sz="1800" dirty="0"/>
              <a:t> </a:t>
            </a:r>
            <a:r>
              <a:rPr lang="en-US" sz="1800" dirty="0" err="1"/>
              <a:t>impuse</a:t>
            </a:r>
            <a:r>
              <a:rPr lang="en-US" sz="1800" dirty="0"/>
              <a:t> în </a:t>
            </a:r>
            <a:r>
              <a:rPr lang="en-US" sz="1800" dirty="0" err="1"/>
              <a:t>utilizare</a:t>
            </a:r>
            <a:r>
              <a:rPr lang="en-US" sz="1800" dirty="0"/>
              <a:t>, un </a:t>
            </a:r>
            <a:r>
              <a:rPr lang="en-US" sz="1800" dirty="0" err="1"/>
              <a:t>mijloc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supus</a:t>
            </a:r>
            <a:r>
              <a:rPr lang="en-US" sz="1800" dirty="0"/>
              <a:t> </a:t>
            </a:r>
            <a:r>
              <a:rPr lang="en-US" sz="1800" dirty="0" err="1"/>
              <a:t>controlului</a:t>
            </a:r>
            <a:r>
              <a:rPr lang="en-US" sz="1800" dirty="0"/>
              <a:t> </a:t>
            </a:r>
            <a:r>
              <a:rPr lang="en-US" sz="1800" dirty="0" err="1"/>
              <a:t>metrologic</a:t>
            </a:r>
            <a:r>
              <a:rPr lang="en-US" sz="1800" dirty="0"/>
              <a:t> legal </a:t>
            </a:r>
            <a:r>
              <a:rPr lang="en-US" sz="1800" dirty="0" err="1"/>
              <a:t>poate</a:t>
            </a:r>
            <a:r>
              <a:rPr lang="en-US" sz="1800" dirty="0"/>
              <a:t> fi </a:t>
            </a:r>
            <a:r>
              <a:rPr lang="en-US" sz="1800" dirty="0" err="1"/>
              <a:t>prezentat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la </a:t>
            </a:r>
            <a:r>
              <a:rPr lang="en-US" sz="1800" dirty="0" err="1"/>
              <a:t>etalonare</a:t>
            </a:r>
            <a:r>
              <a:rPr lang="en-US" sz="1800" dirty="0"/>
              <a:t>. 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/>
              <a:t>Cu </a:t>
            </a:r>
            <a:r>
              <a:rPr lang="en-US" sz="1800" dirty="0" err="1"/>
              <a:t>excepţia</a:t>
            </a:r>
            <a:r>
              <a:rPr lang="en-US" sz="1800" dirty="0"/>
              <a:t> </a:t>
            </a:r>
            <a:r>
              <a:rPr lang="en-US" sz="1800" dirty="0" err="1"/>
              <a:t>cazurilor</a:t>
            </a:r>
            <a:r>
              <a:rPr lang="en-US" sz="1800" dirty="0"/>
              <a:t> </a:t>
            </a:r>
            <a:r>
              <a:rPr lang="en-US" sz="1800" dirty="0" err="1"/>
              <a:t>speciale</a:t>
            </a:r>
            <a:r>
              <a:rPr lang="en-US" sz="1800" dirty="0"/>
              <a:t> </a:t>
            </a:r>
            <a:r>
              <a:rPr lang="en-US" sz="1800" dirty="0" err="1"/>
              <a:t>prevăzute</a:t>
            </a:r>
            <a:r>
              <a:rPr lang="en-US" sz="1800" dirty="0"/>
              <a:t> în </a:t>
            </a:r>
            <a:r>
              <a:rPr lang="en-US" sz="1800" dirty="0" err="1"/>
              <a:t>reglementările</a:t>
            </a:r>
            <a:r>
              <a:rPr lang="en-US" sz="1800" dirty="0"/>
              <a:t> de </a:t>
            </a:r>
            <a:r>
              <a:rPr lang="en-US" sz="1800" dirty="0" err="1"/>
              <a:t>metrologie</a:t>
            </a:r>
            <a:r>
              <a:rPr lang="en-US" sz="1800" dirty="0"/>
              <a:t> </a:t>
            </a:r>
            <a:r>
              <a:rPr lang="en-US" sz="1800" dirty="0" err="1"/>
              <a:t>legală</a:t>
            </a:r>
            <a:r>
              <a:rPr lang="en-US" sz="1800" dirty="0"/>
              <a:t> </a:t>
            </a:r>
            <a:r>
              <a:rPr lang="en-US" sz="1800" dirty="0" err="1"/>
              <a:t>aplicabile</a:t>
            </a:r>
            <a:r>
              <a:rPr lang="en-US" sz="1800" dirty="0"/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prezentarea</a:t>
            </a:r>
            <a:r>
              <a:rPr lang="en-US" sz="1800" b="1" dirty="0">
                <a:solidFill>
                  <a:srgbClr val="FF0000"/>
                </a:solidFill>
              </a:rPr>
              <a:t> la </a:t>
            </a:r>
            <a:r>
              <a:rPr lang="en-US" sz="1800" b="1" dirty="0" err="1">
                <a:solidFill>
                  <a:srgbClr val="FF0000"/>
                </a:solidFill>
              </a:rPr>
              <a:t>etalonare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este</a:t>
            </a:r>
            <a:r>
              <a:rPr lang="en-US" sz="1800" b="1" dirty="0">
                <a:solidFill>
                  <a:srgbClr val="FF0000"/>
                </a:solidFill>
              </a:rPr>
              <a:t> o </a:t>
            </a:r>
            <a:r>
              <a:rPr lang="en-US" sz="1800" b="1" dirty="0" err="1">
                <a:solidFill>
                  <a:srgbClr val="FF0000"/>
                </a:solidFill>
              </a:rPr>
              <a:t>decizie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ro-RO" sz="1800" b="1" dirty="0">
                <a:solidFill>
                  <a:srgbClr val="FF0000"/>
                </a:solidFill>
              </a:rPr>
              <a:t>voluntară</a:t>
            </a:r>
            <a:r>
              <a:rPr lang="ro-RO" sz="1800" dirty="0">
                <a:solidFill>
                  <a:srgbClr val="FF0000"/>
                </a:solidFill>
              </a:rPr>
              <a:t> </a:t>
            </a:r>
            <a:r>
              <a:rPr lang="ro-RO" sz="1800" dirty="0"/>
              <a:t>- </a:t>
            </a:r>
            <a:r>
              <a:rPr lang="en-US" sz="1800" dirty="0"/>
              <a:t>care </a:t>
            </a:r>
            <a:r>
              <a:rPr lang="en-US" sz="1800" dirty="0" err="1"/>
              <a:t>aparţine</a:t>
            </a:r>
            <a:r>
              <a:rPr lang="en-US" sz="1800" dirty="0"/>
              <a:t> în </a:t>
            </a:r>
            <a:r>
              <a:rPr lang="en-US" sz="1800" dirty="0" err="1"/>
              <a:t>exclusivitate</a:t>
            </a:r>
            <a:r>
              <a:rPr lang="en-US" sz="1800" dirty="0"/>
              <a:t> </a:t>
            </a:r>
            <a:r>
              <a:rPr lang="en-US" sz="1800" dirty="0" err="1"/>
              <a:t>deţinătorului</a:t>
            </a:r>
            <a:r>
              <a:rPr lang="en-US" sz="1800" dirty="0"/>
              <a:t> </a:t>
            </a:r>
            <a:r>
              <a:rPr lang="en-US" sz="1800" dirty="0" err="1"/>
              <a:t>mijlocului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429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Verificarea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9144000" cy="5105400"/>
          </a:xfrm>
        </p:spPr>
        <p:txBody>
          <a:bodyPr/>
          <a:lstStyle/>
          <a:p>
            <a:pPr marL="0" indent="0">
              <a:buNone/>
            </a:pPr>
            <a:r>
              <a:rPr lang="ro-RO" sz="1800" b="1" dirty="0"/>
              <a:t>Verificarea - </a:t>
            </a:r>
            <a:r>
              <a:rPr lang="ro-RO" sz="1800" dirty="0"/>
              <a:t>o activitate specifică tehnologiei și implică de obicei examinarea, inspecția, testarea și revizuirea unui produs pentru a stabili dacă acesta îndeplinește specificațiile de proiectare și/sau este adecvat scopului pentru care a fost proiectat.</a:t>
            </a:r>
          </a:p>
          <a:p>
            <a:pPr marL="0" indent="0">
              <a:buNone/>
            </a:pPr>
            <a:r>
              <a:rPr lang="ro-RO" sz="1800" b="1" dirty="0"/>
              <a:t>Verificare - f</a:t>
            </a:r>
            <a:r>
              <a:rPr lang="ro-RO" sz="1800" dirty="0"/>
              <a:t>urnizarea de dovezi obiective că un anumit element îndeplinește cerințele specificate. </a:t>
            </a:r>
          </a:p>
          <a:p>
            <a:pPr marL="0" indent="0">
              <a:buNone/>
            </a:pPr>
            <a:r>
              <a:rPr lang="ro-RO" sz="1800" i="1" dirty="0"/>
              <a:t>(</a:t>
            </a:r>
            <a:r>
              <a:rPr lang="ro-RO" sz="1400" i="1" dirty="0"/>
              <a:t>JCGM 200 Vocabularul internațional de metrologie – Concepte de bază și generale și termeni asociați, 2.44; ISO/IEC 17025 3.8)</a:t>
            </a:r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sz="1800" dirty="0"/>
              <a:t>De obicei, se ia o decizie de verificare de fiecare dată când un element este calibrat. Se încadrează datele măsurate în specificații? Este incertitudinea suficient de mică pentru a face această determinare?</a:t>
            </a:r>
          </a:p>
          <a:p>
            <a:pPr marL="0" indent="0">
              <a:buNone/>
            </a:pPr>
            <a:endParaRPr lang="ro-RO" sz="1800" b="1" dirty="0"/>
          </a:p>
          <a:p>
            <a:pPr marL="0" indent="0">
              <a:buNone/>
            </a:pPr>
            <a:r>
              <a:rPr lang="ro-RO" sz="1800" b="1" dirty="0"/>
              <a:t>Verificarea metrologică </a:t>
            </a:r>
            <a:r>
              <a:rPr lang="ro-RO" sz="1800" i="1" dirty="0">
                <a:solidFill>
                  <a:srgbClr val="FF0000"/>
                </a:solidFill>
              </a:rPr>
              <a:t>a mijloacelor de măsurare supuse controlului metrologic legal se execută în conformitate cu prevederile normelor de metrologie legală </a:t>
            </a:r>
            <a:r>
              <a:rPr lang="ro-RO" sz="1800" i="1" dirty="0" err="1">
                <a:solidFill>
                  <a:srgbClr val="FF0000"/>
                </a:solidFill>
              </a:rPr>
              <a:t>şi</a:t>
            </a:r>
            <a:r>
              <a:rPr lang="ro-RO" sz="1800" i="1" dirty="0">
                <a:solidFill>
                  <a:srgbClr val="FF0000"/>
                </a:solidFill>
              </a:rPr>
              <a:t>/sau ale normelor de metrologie legală CEE, de către laboratoarele din structura sau în subordinea de către laboratoarele de metrologie autorizate de INM</a:t>
            </a:r>
          </a:p>
          <a:p>
            <a:pPr marL="0" indent="0">
              <a:buNone/>
            </a:pPr>
            <a:r>
              <a:rPr lang="en-US" sz="1800" b="1" dirty="0"/>
              <a:t>Verificarea</a:t>
            </a:r>
            <a:r>
              <a:rPr lang="en-US" sz="1800" dirty="0"/>
              <a:t> –</a:t>
            </a:r>
            <a:r>
              <a:rPr lang="ro-RO" sz="1800" dirty="0"/>
              <a:t> </a:t>
            </a:r>
            <a:r>
              <a:rPr lang="en-US" sz="1800" b="1" dirty="0" err="1"/>
              <a:t>este</a:t>
            </a:r>
            <a:r>
              <a:rPr lang="en-US" sz="1800" b="1" dirty="0"/>
              <a:t> </a:t>
            </a:r>
            <a:r>
              <a:rPr lang="en-US" sz="1800" b="1" dirty="0" err="1"/>
              <a:t>evaluarea</a:t>
            </a:r>
            <a:r>
              <a:rPr lang="en-US" sz="1800" b="1" dirty="0"/>
              <a:t> </a:t>
            </a:r>
            <a:r>
              <a:rPr lang="en-US" sz="1800" b="1" dirty="0" err="1"/>
              <a:t>conformit</a:t>
            </a:r>
            <a:r>
              <a:rPr lang="ro-RO" sz="1800" b="1" dirty="0" err="1"/>
              <a:t>ății</a:t>
            </a:r>
            <a:endParaRPr lang="ro-RO" sz="1800" b="1" dirty="0"/>
          </a:p>
        </p:txBody>
      </p:sp>
    </p:spTree>
    <p:extLst>
      <p:ext uri="{BB962C8B-B14F-4D97-AF65-F5344CB8AC3E}">
        <p14:creationId xmlns:p14="http://schemas.microsoft.com/office/powerpoint/2010/main" val="4199562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C927-2818-B622-DA83-37E3EA495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Evaluarea conformității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ADFF8-5F77-05C5-4977-8A07B19FC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Evaluarea </a:t>
            </a:r>
            <a:r>
              <a:rPr lang="en-US" sz="1800" dirty="0" err="1"/>
              <a:t>conformității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cadrul</a:t>
            </a:r>
            <a:r>
              <a:rPr lang="en-US" sz="1800" dirty="0"/>
              <a:t> general </a:t>
            </a:r>
            <a:r>
              <a:rPr lang="en-US" sz="1800" dirty="0" err="1"/>
              <a:t>utilizat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determina</a:t>
            </a:r>
            <a:r>
              <a:rPr lang="en-US" sz="1800" dirty="0"/>
              <a:t> </a:t>
            </a:r>
            <a:r>
              <a:rPr lang="en-US" sz="1800" dirty="0" err="1"/>
              <a:t>dacă</a:t>
            </a:r>
            <a:r>
              <a:rPr lang="en-US" sz="1800" dirty="0"/>
              <a:t> un </a:t>
            </a:r>
            <a:r>
              <a:rPr lang="en-US" sz="1800" dirty="0" err="1"/>
              <a:t>produs</a:t>
            </a:r>
            <a:r>
              <a:rPr lang="en-US" sz="1800" dirty="0"/>
              <a:t>, </a:t>
            </a:r>
            <a:r>
              <a:rPr lang="en-US" sz="1800" dirty="0" err="1"/>
              <a:t>serviciu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îndeplinește</a:t>
            </a:r>
            <a:r>
              <a:rPr lang="en-US" sz="1800" dirty="0"/>
              <a:t> </a:t>
            </a:r>
            <a:r>
              <a:rPr lang="en-US" sz="1800" dirty="0" err="1"/>
              <a:t>cerințele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inclusiv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auditul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validarea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certificarea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și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verificarea</a:t>
            </a:r>
            <a:r>
              <a:rPr lang="en-US" sz="1800" dirty="0"/>
              <a:t>.</a:t>
            </a:r>
            <a:endParaRPr lang="ro-RO" sz="1800" dirty="0"/>
          </a:p>
          <a:p>
            <a:r>
              <a:rPr lang="en-US" sz="1800" b="1" i="1" dirty="0"/>
              <a:t>Verificarea </a:t>
            </a:r>
            <a:r>
              <a:rPr lang="en-US" sz="1800" b="1" i="1" dirty="0" err="1"/>
              <a:t>este</a:t>
            </a:r>
            <a:r>
              <a:rPr lang="en-US" sz="1800" b="1" i="1" dirty="0"/>
              <a:t> o </a:t>
            </a:r>
            <a:r>
              <a:rPr lang="en-US" sz="1800" b="1" i="1" dirty="0" err="1"/>
              <a:t>activitate</a:t>
            </a:r>
            <a:r>
              <a:rPr lang="en-US" sz="1800" b="1" i="1" dirty="0"/>
              <a:t> </a:t>
            </a:r>
            <a:r>
              <a:rPr lang="en-US" sz="1800" b="1" i="1" dirty="0" err="1"/>
              <a:t>tehnică</a:t>
            </a:r>
            <a:r>
              <a:rPr lang="en-US" sz="1800" b="1" i="1" dirty="0"/>
              <a:t> </a:t>
            </a:r>
            <a:r>
              <a:rPr lang="en-US" sz="1800" b="1" i="1" dirty="0" err="1"/>
              <a:t>specifică</a:t>
            </a:r>
            <a:r>
              <a:rPr lang="en-US" sz="1800" b="1" i="1" dirty="0"/>
              <a:t> din </a:t>
            </a:r>
            <a:r>
              <a:rPr lang="en-US" sz="1800" b="1" i="1" dirty="0" err="1"/>
              <a:t>cadrul</a:t>
            </a:r>
            <a:r>
              <a:rPr lang="en-US" sz="1800" b="1" i="1" dirty="0"/>
              <a:t> </a:t>
            </a:r>
            <a:r>
              <a:rPr lang="en-US" sz="1800" b="1" i="1" dirty="0" err="1"/>
              <a:t>acestui</a:t>
            </a:r>
            <a:r>
              <a:rPr lang="en-US" sz="1800" b="1" i="1" dirty="0"/>
              <a:t> </a:t>
            </a:r>
            <a:r>
              <a:rPr lang="en-US" sz="1800" b="1" i="1" dirty="0" err="1"/>
              <a:t>proces</a:t>
            </a:r>
            <a:r>
              <a:rPr lang="en-US" sz="1800" b="1" i="1" dirty="0"/>
              <a:t> </a:t>
            </a:r>
            <a:r>
              <a:rPr lang="en-US" sz="1800" dirty="0"/>
              <a:t>care </a:t>
            </a:r>
            <a:r>
              <a:rPr lang="en-US" sz="1800" dirty="0" err="1"/>
              <a:t>verifică</a:t>
            </a:r>
            <a:r>
              <a:rPr lang="en-US" sz="1800" dirty="0"/>
              <a:t> </a:t>
            </a:r>
            <a:r>
              <a:rPr lang="en-US" sz="1800" dirty="0" err="1"/>
              <a:t>dacă</a:t>
            </a:r>
            <a:r>
              <a:rPr lang="en-US" sz="1800" dirty="0"/>
              <a:t> un </a:t>
            </a:r>
            <a:r>
              <a:rPr lang="en-US" sz="1800" dirty="0" err="1"/>
              <a:t>produs</a:t>
            </a:r>
            <a:r>
              <a:rPr lang="en-US" sz="1800" dirty="0"/>
              <a:t> </a:t>
            </a:r>
            <a:r>
              <a:rPr lang="en-US" sz="1800" dirty="0" err="1"/>
              <a:t>îndeplinește</a:t>
            </a:r>
            <a:r>
              <a:rPr lang="en-US" sz="1800" dirty="0"/>
              <a:t> </a:t>
            </a:r>
            <a:r>
              <a:rPr lang="en-US" sz="1800" dirty="0" err="1"/>
              <a:t>specificațiile</a:t>
            </a:r>
            <a:r>
              <a:rPr lang="en-US" sz="1800" dirty="0"/>
              <a:t> de </a:t>
            </a:r>
            <a:r>
              <a:rPr lang="en-US" sz="1800" dirty="0" err="1"/>
              <a:t>proiectare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adevărurile</a:t>
            </a:r>
            <a:r>
              <a:rPr lang="en-US" sz="1800" dirty="0"/>
              <a:t> </a:t>
            </a:r>
            <a:r>
              <a:rPr lang="en-US" sz="1800" dirty="0" err="1"/>
              <a:t>stabilite</a:t>
            </a:r>
            <a:r>
              <a:rPr lang="en-US" sz="1800" dirty="0"/>
              <a:t>.</a:t>
            </a: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Avantaje</a:t>
            </a:r>
            <a:r>
              <a:rPr lang="en-US" sz="1800" dirty="0"/>
              <a:t> de a </a:t>
            </a:r>
            <a:r>
              <a:rPr lang="en-US" sz="1800" dirty="0" err="1"/>
              <a:t>dovedi</a:t>
            </a:r>
            <a:r>
              <a:rPr lang="en-US" sz="1800" dirty="0"/>
              <a:t> ca un </a:t>
            </a:r>
            <a:r>
              <a:rPr lang="en-US" sz="1800" dirty="0" err="1"/>
              <a:t>produs</a:t>
            </a:r>
            <a:r>
              <a:rPr lang="en-US" sz="1800" dirty="0"/>
              <a:t>, </a:t>
            </a:r>
            <a:r>
              <a:rPr lang="en-US" sz="1800" dirty="0" err="1"/>
              <a:t>serviciu</a:t>
            </a:r>
            <a:r>
              <a:rPr lang="en-US" sz="1800" dirty="0"/>
              <a:t>,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realizează</a:t>
            </a:r>
            <a:r>
              <a:rPr lang="en-US" sz="1800" dirty="0"/>
              <a:t> </a:t>
            </a:r>
            <a:r>
              <a:rPr lang="en-US" sz="1800" dirty="0" err="1"/>
              <a:t>anumite</a:t>
            </a:r>
            <a:r>
              <a:rPr lang="en-US" sz="1800" dirty="0"/>
              <a:t> </a:t>
            </a:r>
            <a:r>
              <a:rPr lang="en-US" sz="1800" dirty="0" err="1"/>
              <a:t>cerinte</a:t>
            </a:r>
            <a:r>
              <a:rPr lang="en-US" sz="1800" dirty="0"/>
              <a:t>:</a:t>
            </a:r>
          </a:p>
          <a:p>
            <a:r>
              <a:rPr lang="ro-RO" sz="1800" i="1" dirty="0"/>
              <a:t>o</a:t>
            </a:r>
            <a:r>
              <a:rPr lang="en-US" sz="1800" i="1" dirty="0" err="1"/>
              <a:t>fera</a:t>
            </a:r>
            <a:r>
              <a:rPr lang="en-US" sz="1800" i="1" dirty="0"/>
              <a:t> </a:t>
            </a:r>
            <a:r>
              <a:rPr lang="en-US" sz="1800" i="1" dirty="0" err="1"/>
              <a:t>mai</a:t>
            </a:r>
            <a:r>
              <a:rPr lang="en-US" sz="1800" i="1" dirty="0"/>
              <a:t> </a:t>
            </a:r>
            <a:r>
              <a:rPr lang="en-US" sz="1800" i="1" dirty="0" err="1"/>
              <a:t>multa</a:t>
            </a:r>
            <a:r>
              <a:rPr lang="en-US" sz="1800" i="1" dirty="0"/>
              <a:t> </a:t>
            </a:r>
            <a:r>
              <a:rPr lang="en-US" sz="1800" i="1" dirty="0" err="1"/>
              <a:t>incredere</a:t>
            </a:r>
            <a:r>
              <a:rPr lang="en-US" sz="1800" i="1" dirty="0"/>
              <a:t> </a:t>
            </a:r>
            <a:r>
              <a:rPr lang="en-US" sz="1800" i="1" dirty="0" err="1"/>
              <a:t>consumatorilor</a:t>
            </a:r>
            <a:r>
              <a:rPr lang="en-US" sz="1800" i="1" dirty="0"/>
              <a:t>.</a:t>
            </a:r>
          </a:p>
          <a:p>
            <a:r>
              <a:rPr lang="ro-RO" sz="1800" i="1" dirty="0"/>
              <a:t>o</a:t>
            </a:r>
            <a:r>
              <a:rPr lang="en-US" sz="1800" i="1" dirty="0" err="1"/>
              <a:t>fera</a:t>
            </a:r>
            <a:r>
              <a:rPr lang="en-US" sz="1800" i="1" dirty="0"/>
              <a:t> </a:t>
            </a:r>
            <a:r>
              <a:rPr lang="en-US" sz="1800" i="1" dirty="0" err="1"/>
              <a:t>companiei</a:t>
            </a:r>
            <a:r>
              <a:rPr lang="en-US" sz="1800" i="1" dirty="0"/>
              <a:t> un plus fata de </a:t>
            </a:r>
            <a:r>
              <a:rPr lang="en-US" sz="1800" i="1" dirty="0" err="1"/>
              <a:t>concurenta</a:t>
            </a:r>
            <a:r>
              <a:rPr lang="en-US" sz="1800" i="1" dirty="0"/>
              <a:t>.</a:t>
            </a:r>
          </a:p>
          <a:p>
            <a:r>
              <a:rPr lang="ro-RO" sz="1800" i="1" dirty="0"/>
              <a:t>a</a:t>
            </a:r>
            <a:r>
              <a:rPr lang="en-US" sz="1800" i="1" dirty="0" err="1"/>
              <a:t>juta</a:t>
            </a:r>
            <a:r>
              <a:rPr lang="en-US" sz="1800" i="1" dirty="0"/>
              <a:t> </a:t>
            </a:r>
            <a:r>
              <a:rPr lang="en-US" sz="1800" i="1" dirty="0" err="1"/>
              <a:t>organismele</a:t>
            </a:r>
            <a:r>
              <a:rPr lang="en-US" sz="1800" i="1" dirty="0"/>
              <a:t> de </a:t>
            </a:r>
            <a:r>
              <a:rPr lang="en-US" sz="1800" i="1" dirty="0" err="1"/>
              <a:t>reglementare</a:t>
            </a:r>
            <a:r>
              <a:rPr lang="en-US" sz="1800" i="1" dirty="0"/>
              <a:t> </a:t>
            </a:r>
            <a:r>
              <a:rPr lang="en-US" sz="1800" i="1" dirty="0" err="1"/>
              <a:t>sa</a:t>
            </a:r>
            <a:r>
              <a:rPr lang="en-US" sz="1800" i="1" dirty="0"/>
              <a:t> se </a:t>
            </a:r>
            <a:r>
              <a:rPr lang="en-US" sz="1800" i="1" dirty="0" err="1"/>
              <a:t>asigure</a:t>
            </a:r>
            <a:r>
              <a:rPr lang="en-US" sz="1800" i="1" dirty="0"/>
              <a:t> ca sunt </a:t>
            </a:r>
            <a:r>
              <a:rPr lang="en-US" sz="1800" i="1" dirty="0" err="1"/>
              <a:t>indeplinite</a:t>
            </a:r>
            <a:r>
              <a:rPr lang="en-US" sz="1800" i="1" dirty="0"/>
              <a:t> </a:t>
            </a:r>
            <a:r>
              <a:rPr lang="en-US" sz="1800" i="1" dirty="0" err="1"/>
              <a:t>conditiile</a:t>
            </a:r>
            <a:r>
              <a:rPr lang="en-US" sz="1800" i="1" dirty="0"/>
              <a:t> de </a:t>
            </a:r>
            <a:r>
              <a:rPr lang="en-US" sz="1800" i="1" dirty="0" err="1"/>
              <a:t>sanatate</a:t>
            </a:r>
            <a:r>
              <a:rPr lang="en-US" sz="1800" i="1" dirty="0"/>
              <a:t>, </a:t>
            </a:r>
            <a:r>
              <a:rPr lang="en-US" sz="1800" i="1" dirty="0" err="1"/>
              <a:t>siguranta</a:t>
            </a:r>
            <a:r>
              <a:rPr lang="en-US" sz="1800" i="1" dirty="0"/>
              <a:t> </a:t>
            </a:r>
            <a:r>
              <a:rPr lang="en-US" sz="1800" i="1" dirty="0" err="1"/>
              <a:t>sau</a:t>
            </a:r>
            <a:r>
              <a:rPr lang="en-US" sz="1800" i="1" dirty="0"/>
              <a:t> </a:t>
            </a:r>
            <a:r>
              <a:rPr lang="en-US" sz="1800" i="1" dirty="0" err="1"/>
              <a:t>mediu</a:t>
            </a:r>
            <a:r>
              <a:rPr lang="en-US" sz="1800" i="1" dirty="0"/>
              <a:t>.</a:t>
            </a:r>
          </a:p>
          <a:p>
            <a:pPr marL="0" indent="0">
              <a:buNone/>
            </a:pPr>
            <a:r>
              <a:rPr lang="ro-RO" sz="1800" b="1" dirty="0">
                <a:solidFill>
                  <a:srgbClr val="FF0000"/>
                </a:solidFill>
              </a:rPr>
              <a:t>P</a:t>
            </a:r>
            <a:r>
              <a:rPr lang="en-US" sz="1800" b="1" dirty="0" err="1">
                <a:solidFill>
                  <a:srgbClr val="FF0000"/>
                </a:solidFill>
              </a:rPr>
              <a:t>rincipalele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forme</a:t>
            </a:r>
            <a:r>
              <a:rPr lang="en-US" sz="1800" b="1" dirty="0">
                <a:solidFill>
                  <a:srgbClr val="FF0000"/>
                </a:solidFill>
              </a:rPr>
              <a:t> ale </a:t>
            </a:r>
            <a:r>
              <a:rPr lang="en-US" sz="1800" b="1" dirty="0" err="1">
                <a:solidFill>
                  <a:srgbClr val="FF0000"/>
                </a:solidFill>
              </a:rPr>
              <a:t>evaluarii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conformitatii</a:t>
            </a:r>
            <a:r>
              <a:rPr lang="ro-RO" sz="1800" b="1" dirty="0">
                <a:solidFill>
                  <a:srgbClr val="FF0000"/>
                </a:solidFill>
              </a:rPr>
              <a:t>: </a:t>
            </a:r>
            <a:r>
              <a:rPr lang="en-US" sz="1800" b="1" dirty="0" err="1">
                <a:solidFill>
                  <a:srgbClr val="FF0000"/>
                </a:solidFill>
              </a:rPr>
              <a:t>certificarea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inspectia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incercarile</a:t>
            </a:r>
            <a:r>
              <a:rPr lang="en-US" sz="1800" b="1" dirty="0">
                <a:solidFill>
                  <a:srgbClr val="FF0000"/>
                </a:solidFill>
              </a:rPr>
              <a:t>. </a:t>
            </a:r>
          </a:p>
          <a:p>
            <a:r>
              <a:rPr lang="ro-RO" sz="1800" i="1" dirty="0" err="1"/>
              <a:t>fo</a:t>
            </a:r>
            <a:r>
              <a:rPr lang="en-US" sz="1800" i="1" dirty="0" err="1"/>
              <a:t>rmula</a:t>
            </a:r>
            <a:r>
              <a:rPr lang="en-US" sz="1800" i="1" dirty="0"/>
              <a:t> </a:t>
            </a:r>
            <a:r>
              <a:rPr lang="en-US" sz="1800" i="1" dirty="0" err="1"/>
              <a:t>cea</a:t>
            </a:r>
            <a:r>
              <a:rPr lang="en-US" sz="1800" i="1" dirty="0"/>
              <a:t> </a:t>
            </a:r>
            <a:r>
              <a:rPr lang="en-US" sz="1800" i="1" dirty="0" err="1"/>
              <a:t>mai</a:t>
            </a:r>
            <a:r>
              <a:rPr lang="en-US" sz="1800" i="1" dirty="0"/>
              <a:t> </a:t>
            </a:r>
            <a:r>
              <a:rPr lang="en-US" sz="1800" i="1" dirty="0" err="1"/>
              <a:t>utilizata</a:t>
            </a:r>
            <a:r>
              <a:rPr lang="en-US" sz="1800" i="1" dirty="0"/>
              <a:t> </a:t>
            </a:r>
            <a:r>
              <a:rPr lang="en-US" sz="1800" i="1" dirty="0" err="1"/>
              <a:t>este</a:t>
            </a:r>
            <a:r>
              <a:rPr lang="en-US" sz="1800" i="1" dirty="0"/>
              <a:t> </a:t>
            </a:r>
            <a:r>
              <a:rPr lang="en-US" sz="1800" i="1" dirty="0" err="1"/>
              <a:t>cea</a:t>
            </a:r>
            <a:r>
              <a:rPr lang="en-US" sz="1800" i="1" dirty="0"/>
              <a:t> a </a:t>
            </a:r>
            <a:r>
              <a:rPr lang="en-US" sz="1800" i="1" dirty="0" err="1"/>
              <a:t>incercarilor</a:t>
            </a:r>
            <a:r>
              <a:rPr lang="en-US" sz="1800" i="1" dirty="0"/>
              <a:t>, </a:t>
            </a:r>
            <a:r>
              <a:rPr lang="en-US" sz="1800" i="1" dirty="0" err="1"/>
              <a:t>insa</a:t>
            </a:r>
            <a:r>
              <a:rPr lang="en-US" sz="1800" i="1" dirty="0"/>
              <a:t> </a:t>
            </a:r>
            <a:r>
              <a:rPr lang="en-US" sz="1800" i="1" dirty="0" err="1"/>
              <a:t>certificarea</a:t>
            </a:r>
            <a:r>
              <a:rPr lang="en-US" sz="1800" i="1" dirty="0"/>
              <a:t> </a:t>
            </a:r>
            <a:r>
              <a:rPr lang="en-US" sz="1800" i="1" dirty="0" err="1"/>
              <a:t>este</a:t>
            </a:r>
            <a:r>
              <a:rPr lang="en-US" sz="1800" i="1" dirty="0"/>
              <a:t> </a:t>
            </a:r>
            <a:r>
              <a:rPr lang="en-US" sz="1800" i="1" dirty="0" err="1"/>
              <a:t>cea</a:t>
            </a:r>
            <a:r>
              <a:rPr lang="en-US" sz="1800" i="1" dirty="0"/>
              <a:t> </a:t>
            </a:r>
            <a:r>
              <a:rPr lang="en-US" sz="1800" i="1" dirty="0" err="1"/>
              <a:t>mai</a:t>
            </a:r>
            <a:r>
              <a:rPr lang="en-US" sz="1800" i="1" dirty="0"/>
              <a:t> </a:t>
            </a:r>
            <a:r>
              <a:rPr lang="en-US" sz="1800" i="1" dirty="0" err="1"/>
              <a:t>cunoscută</a:t>
            </a:r>
            <a:r>
              <a:rPr lang="en-US" sz="1800" i="1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3215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793F2-A981-B89A-8831-5A154B0F4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Validarea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A0ABA-8C2A-5033-45C0-3954F2DCA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4" y="1676400"/>
            <a:ext cx="8467725" cy="4953000"/>
          </a:xfrm>
        </p:spPr>
        <p:txBody>
          <a:bodyPr/>
          <a:lstStyle/>
          <a:p>
            <a:r>
              <a:rPr lang="en-US" sz="1800" b="1" dirty="0" err="1"/>
              <a:t>Validare</a:t>
            </a:r>
            <a:r>
              <a:rPr lang="ro-RO" sz="1800" b="1" dirty="0"/>
              <a:t> </a:t>
            </a:r>
            <a:r>
              <a:rPr lang="ro-RO" sz="1800" dirty="0"/>
              <a:t>- v</a:t>
            </a:r>
            <a:r>
              <a:rPr lang="en-US" sz="1800" dirty="0" err="1"/>
              <a:t>erificare</a:t>
            </a:r>
            <a:r>
              <a:rPr lang="en-US" sz="1800" dirty="0"/>
              <a:t>, </a:t>
            </a:r>
            <a:r>
              <a:rPr lang="en-US" sz="1800" dirty="0" err="1"/>
              <a:t>acolo</a:t>
            </a:r>
            <a:r>
              <a:rPr lang="en-US" sz="1800" dirty="0"/>
              <a:t> unde </a:t>
            </a:r>
            <a:r>
              <a:rPr lang="en-US" sz="1800" dirty="0" err="1"/>
              <a:t>cerințele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 sunt </a:t>
            </a:r>
            <a:r>
              <a:rPr lang="en-US" sz="1800" dirty="0" err="1"/>
              <a:t>adecvate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preconizată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400" dirty="0"/>
              <a:t>(JCGM 200 </a:t>
            </a:r>
            <a:r>
              <a:rPr lang="en-US" sz="1400" dirty="0" err="1"/>
              <a:t>Vocabularul</a:t>
            </a:r>
            <a:r>
              <a:rPr lang="en-US" sz="1400" dirty="0"/>
              <a:t> </a:t>
            </a:r>
            <a:r>
              <a:rPr lang="en-US" sz="1400" dirty="0" err="1"/>
              <a:t>internațional</a:t>
            </a:r>
            <a:r>
              <a:rPr lang="en-US" sz="1400" dirty="0"/>
              <a:t> de </a:t>
            </a:r>
            <a:r>
              <a:rPr lang="en-US" sz="1400" dirty="0" err="1"/>
              <a:t>metrologie</a:t>
            </a:r>
            <a:r>
              <a:rPr lang="en-US" sz="1400" dirty="0"/>
              <a:t> – </a:t>
            </a:r>
            <a:r>
              <a:rPr lang="en-US" sz="1400" dirty="0" err="1"/>
              <a:t>Concepte</a:t>
            </a:r>
            <a:r>
              <a:rPr lang="en-US" sz="1400" dirty="0"/>
              <a:t> de </a:t>
            </a:r>
            <a:r>
              <a:rPr lang="en-US" sz="1400" dirty="0" err="1"/>
              <a:t>bază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generale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termeni</a:t>
            </a:r>
            <a:r>
              <a:rPr lang="en-US" sz="1400" dirty="0"/>
              <a:t> </a:t>
            </a:r>
            <a:r>
              <a:rPr lang="en-US" sz="1400" dirty="0" err="1"/>
              <a:t>asociați</a:t>
            </a:r>
            <a:r>
              <a:rPr lang="en-US" sz="1400" dirty="0"/>
              <a:t>, 2.45; ISO/IEC 17025 3.9)</a:t>
            </a:r>
            <a:endParaRPr lang="ro-RO" sz="1400" dirty="0"/>
          </a:p>
          <a:p>
            <a:pPr marL="0" indent="0" algn="just">
              <a:buNone/>
            </a:pPr>
            <a:r>
              <a:rPr lang="ro-RO" sz="1800" b="1" dirty="0"/>
              <a:t>Validarea</a:t>
            </a:r>
            <a:r>
              <a:rPr lang="ro-RO" sz="1800" dirty="0"/>
              <a:t> - un </a:t>
            </a:r>
            <a:r>
              <a:rPr lang="ro-RO" sz="1800" dirty="0" err="1"/>
              <a:t>subproces</a:t>
            </a:r>
            <a:r>
              <a:rPr lang="ro-RO" sz="1800" dirty="0"/>
              <a:t> al procesului de verificare sau certificare. </a:t>
            </a:r>
          </a:p>
          <a:p>
            <a:pPr algn="just"/>
            <a:r>
              <a:rPr lang="ro-RO" sz="1800" dirty="0"/>
              <a:t>Implică testarea unui produs pentru </a:t>
            </a:r>
            <a:r>
              <a:rPr lang="ro-RO" sz="1800" dirty="0" err="1"/>
              <a:t>ase</a:t>
            </a:r>
            <a:r>
              <a:rPr lang="ro-RO" sz="1800" dirty="0"/>
              <a:t> asigura că acesta îndeplinește o specificație predeterminată. </a:t>
            </a:r>
          </a:p>
          <a:p>
            <a:pPr algn="just"/>
            <a:r>
              <a:rPr lang="ro-RO" sz="1800" dirty="0"/>
              <a:t>Necesită, în mod normal, demonstrarea faptului că un produs va funcționa conform unor obiective de precizie și acuratețe definite, în raport cu un set preexistent de criterii acceptate.</a:t>
            </a:r>
          </a:p>
          <a:p>
            <a:pPr marL="0" indent="0" algn="just">
              <a:buNone/>
            </a:pPr>
            <a:r>
              <a:rPr lang="ro-RO" sz="1800" dirty="0"/>
              <a:t>O decizie de validare se ia în mod normal la prima calibrare sau la prima utilizare a unui element pentru o sarcină. </a:t>
            </a:r>
          </a:p>
          <a:p>
            <a:pPr marL="0" indent="0" algn="just">
              <a:buNone/>
            </a:pPr>
            <a:r>
              <a:rPr lang="ro-RO" sz="1800" dirty="0"/>
              <a:t>O decizie de validare secundară ar trebui luată atunci când elementul nu îndeplinește toate limitele specificate, deoarece este posibil să fie încă adecvat scopului pentru unele operațiuni, dar nu pentru toate. </a:t>
            </a:r>
          </a:p>
          <a:p>
            <a:pPr algn="just"/>
            <a:r>
              <a:rPr lang="ro-RO" sz="1800" dirty="0"/>
              <a:t>Un element poate fi identificat pentru mai multe scopuri (teste) într-un laborator; un punct de date în afara toleranței pentru un parametru de măsurare poate să nu afecteze unele dintre aceste teste.</a:t>
            </a:r>
          </a:p>
        </p:txBody>
      </p:sp>
    </p:spTree>
    <p:extLst>
      <p:ext uri="{BB962C8B-B14F-4D97-AF65-F5344CB8AC3E}">
        <p14:creationId xmlns:p14="http://schemas.microsoft.com/office/powerpoint/2010/main" val="1477826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D14A7-A94D-2DB7-7191-0C8C1157F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Diferențe cheie între evaluarea conformității și verificare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5185CD-CE3B-07B3-625F-B8F67149A7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779966"/>
              </p:ext>
            </p:extLst>
          </p:nvPr>
        </p:nvGraphicFramePr>
        <p:xfrm>
          <a:off x="304800" y="1600200"/>
          <a:ext cx="8610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3729966905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770702389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1664491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>
                          <a:solidFill>
                            <a:schemeClr val="tx1"/>
                          </a:solidFill>
                        </a:rPr>
                        <a:t>Evaluarea conformității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>
                          <a:solidFill>
                            <a:schemeClr val="tx1"/>
                          </a:solidFill>
                        </a:rPr>
                        <a:t>Verificarea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255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FF0000"/>
                          </a:solidFill>
                        </a:rPr>
                        <a:t>Domeniu aplicare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proces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complet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adesea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incluzând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certificarea</a:t>
                      </a:r>
                      <a:r>
                        <a:rPr lang="en-US" sz="1800" dirty="0"/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activitate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subsetată</a:t>
                      </a:r>
                      <a:r>
                        <a:rPr lang="en-US" sz="1800" dirty="0"/>
                        <a:t> - </a:t>
                      </a:r>
                      <a:r>
                        <a:rPr lang="en-US" sz="1800" dirty="0" err="1"/>
                        <a:t>testare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sau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inspectare</a:t>
                      </a:r>
                      <a:r>
                        <a:rPr lang="ro-RO" sz="1800" dirty="0"/>
                        <a:t> </a:t>
                      </a:r>
                      <a:r>
                        <a:rPr lang="en-US" sz="1800" dirty="0"/>
                        <a:t>a </a:t>
                      </a:r>
                      <a:r>
                        <a:rPr lang="en-US" sz="1800" dirty="0" err="1"/>
                        <a:t>dovezilor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pentru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confirmarea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specificațiilor</a:t>
                      </a:r>
                      <a:r>
                        <a:rPr lang="en-US" sz="1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50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FF0000"/>
                          </a:solidFill>
                        </a:rPr>
                        <a:t>Scop 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determină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dacă</a:t>
                      </a:r>
                      <a:r>
                        <a:rPr lang="en-US" sz="1800" dirty="0"/>
                        <a:t> un </a:t>
                      </a:r>
                      <a:r>
                        <a:rPr lang="en-US" sz="1800" dirty="0" err="1"/>
                        <a:t>produs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este</a:t>
                      </a:r>
                      <a:r>
                        <a:rPr lang="en-US" sz="1800" dirty="0"/>
                        <a:t> gata </a:t>
                      </a:r>
                      <a:r>
                        <a:rPr lang="en-US" sz="1800" dirty="0" err="1"/>
                        <a:t>pentru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piață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siguranță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calitate</a:t>
                      </a:r>
                      <a:r>
                        <a:rPr lang="en-US" sz="1800" dirty="0"/>
                        <a:t>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confirmă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produsul</a:t>
                      </a:r>
                      <a:r>
                        <a:rPr lang="en-US" sz="1800" dirty="0"/>
                        <a:t> a </a:t>
                      </a:r>
                      <a:r>
                        <a:rPr lang="en-US" sz="1800" dirty="0" err="1"/>
                        <a:t>fost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fabricat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corect</a:t>
                      </a:r>
                      <a:r>
                        <a:rPr lang="en-US" sz="1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23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FF0000"/>
                          </a:solidFill>
                        </a:rPr>
                        <a:t>Aplicație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/>
                        <a:t>acoperă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/>
                        <a:t>întregul</a:t>
                      </a:r>
                      <a:r>
                        <a:rPr lang="es-ES" sz="1800" dirty="0"/>
                        <a:t> </a:t>
                      </a:r>
                      <a:r>
                        <a:rPr lang="es-ES" sz="1800" dirty="0" err="1"/>
                        <a:t>ciclu</a:t>
                      </a:r>
                      <a:r>
                        <a:rPr lang="es-ES" sz="1800" dirty="0"/>
                        <a:t> de </a:t>
                      </a:r>
                      <a:r>
                        <a:rPr lang="es-ES" sz="1800" dirty="0" err="1"/>
                        <a:t>viață</a:t>
                      </a:r>
                      <a:r>
                        <a:rPr lang="es-ES" sz="1800" dirty="0"/>
                        <a:t> al </a:t>
                      </a:r>
                      <a:r>
                        <a:rPr lang="es-ES" sz="1800" dirty="0" err="1"/>
                        <a:t>produsului</a:t>
                      </a:r>
                      <a:r>
                        <a:rPr lang="es-ES" sz="1800" dirty="0"/>
                        <a:t>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are loc </a:t>
                      </a:r>
                      <a:r>
                        <a:rPr lang="en-US" sz="1800" dirty="0" err="1"/>
                        <a:t>adesea</a:t>
                      </a:r>
                      <a:r>
                        <a:rPr lang="en-US" sz="1800" dirty="0"/>
                        <a:t> în </a:t>
                      </a:r>
                      <a:r>
                        <a:rPr lang="en-US" sz="1800" dirty="0" err="1"/>
                        <a:t>timpul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producției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pentru</a:t>
                      </a:r>
                      <a:r>
                        <a:rPr lang="en-US" sz="1800" dirty="0"/>
                        <a:t> a </a:t>
                      </a:r>
                      <a:r>
                        <a:rPr lang="en-US" sz="1800" dirty="0" err="1"/>
                        <a:t>confirma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rezultatele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specifice</a:t>
                      </a:r>
                      <a:r>
                        <a:rPr lang="en-US" sz="1800" dirty="0"/>
                        <a:t> ale </a:t>
                      </a:r>
                      <a:r>
                        <a:rPr lang="en-US" sz="1800" dirty="0" err="1"/>
                        <a:t>proiectării</a:t>
                      </a:r>
                      <a:r>
                        <a:rPr lang="en-US" sz="18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330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o-RO" sz="18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o-RO" sz="1800" dirty="0">
                          <a:solidFill>
                            <a:srgbClr val="FF0000"/>
                          </a:solidFill>
                        </a:rPr>
                        <a:t>Distincții conceptuale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a</a:t>
                      </a:r>
                      <a:r>
                        <a:rPr lang="en-US" sz="1800" dirty="0" err="1"/>
                        <a:t>desea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implică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certificarea</a:t>
                      </a:r>
                      <a:r>
                        <a:rPr lang="en-US" sz="1800" dirty="0"/>
                        <a:t> de </a:t>
                      </a:r>
                      <a:r>
                        <a:rPr lang="en-US" sz="1800" dirty="0" err="1"/>
                        <a:t>către</a:t>
                      </a:r>
                      <a:r>
                        <a:rPr lang="en-US" sz="1800" dirty="0"/>
                        <a:t> o ter</a:t>
                      </a:r>
                      <a:r>
                        <a:rPr lang="ro-RO" sz="1800" dirty="0"/>
                        <a:t>ț</a:t>
                      </a:r>
                      <a:r>
                        <a:rPr lang="en-US" sz="1800" dirty="0"/>
                        <a:t>ă </a:t>
                      </a:r>
                      <a:r>
                        <a:rPr lang="en-US" sz="1800" dirty="0" err="1"/>
                        <a:t>parte</a:t>
                      </a:r>
                      <a:r>
                        <a:rPr lang="en-US" sz="1800" dirty="0"/>
                        <a:t> a </a:t>
                      </a:r>
                      <a:r>
                        <a:rPr lang="en-US" sz="1800" dirty="0" err="1"/>
                        <a:t>faptului</a:t>
                      </a:r>
                      <a:r>
                        <a:rPr lang="ro-RO" sz="1800" dirty="0"/>
                        <a:t>,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produsele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îndeplinesc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cerințele</a:t>
                      </a:r>
                      <a:r>
                        <a:rPr lang="en-US" sz="1800" dirty="0"/>
                        <a:t> de </a:t>
                      </a:r>
                      <a:r>
                        <a:rPr lang="en-US" sz="1800" dirty="0" err="1"/>
                        <a:t>reglementare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sau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standarde</a:t>
                      </a:r>
                      <a:r>
                        <a:rPr lang="en-US" sz="1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s</a:t>
                      </a:r>
                      <a:r>
                        <a:rPr lang="en-US" sz="1800" dirty="0"/>
                        <a:t>e </a:t>
                      </a:r>
                      <a:r>
                        <a:rPr lang="en-US" sz="1800" dirty="0" err="1"/>
                        <a:t>concentrează</a:t>
                      </a:r>
                      <a:r>
                        <a:rPr lang="en-US" sz="1800" dirty="0"/>
                        <a:t> pe </a:t>
                      </a:r>
                      <a:r>
                        <a:rPr lang="en-US" sz="1800" dirty="0" err="1"/>
                        <a:t>demonstrarea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faptului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că</a:t>
                      </a:r>
                      <a:r>
                        <a:rPr lang="en-US" sz="1800" dirty="0"/>
                        <a:t> au </a:t>
                      </a:r>
                      <a:r>
                        <a:rPr lang="en-US" sz="1800" dirty="0" err="1"/>
                        <a:t>fost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îndeplinite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cerințe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specifice</a:t>
                      </a:r>
                      <a:r>
                        <a:rPr lang="en-US" sz="1800" dirty="0"/>
                        <a:t> (de </a:t>
                      </a:r>
                      <a:r>
                        <a:rPr lang="en-US" sz="1800" dirty="0" err="1"/>
                        <a:t>exemplu</a:t>
                      </a:r>
                      <a:r>
                        <a:rPr lang="en-US" sz="1800" dirty="0"/>
                        <a:t>, „Am </a:t>
                      </a:r>
                      <a:r>
                        <a:rPr lang="en-US" sz="1800" dirty="0" err="1"/>
                        <a:t>construit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lucrul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corect</a:t>
                      </a:r>
                      <a:r>
                        <a:rPr lang="en-US" sz="1800" dirty="0"/>
                        <a:t>?”).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41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FF0000"/>
                          </a:solidFill>
                        </a:rPr>
                        <a:t>Cronologie 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validarea</a:t>
                      </a:r>
                      <a:r>
                        <a:rPr lang="en-US" sz="1800" dirty="0"/>
                        <a:t> (alt tip de </a:t>
                      </a:r>
                      <a:r>
                        <a:rPr lang="en-US" sz="1800" dirty="0" err="1"/>
                        <a:t>evaluare</a:t>
                      </a:r>
                      <a:r>
                        <a:rPr lang="en-US" sz="1800" dirty="0"/>
                        <a:t>) </a:t>
                      </a:r>
                      <a:r>
                        <a:rPr lang="en-US" sz="1800" dirty="0" err="1"/>
                        <a:t>confirmă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utilizarea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preconizată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viitoare</a:t>
                      </a:r>
                      <a:r>
                        <a:rPr lang="en-US" sz="1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verifică</a:t>
                      </a:r>
                      <a:r>
                        <a:rPr lang="en-US" sz="1800" dirty="0"/>
                        <a:t> de </a:t>
                      </a:r>
                      <a:r>
                        <a:rPr lang="en-US" sz="1800" dirty="0" err="1"/>
                        <a:t>obicei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afirmațiile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despre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evenimente</a:t>
                      </a:r>
                      <a:r>
                        <a:rPr lang="en-US" sz="1800" dirty="0"/>
                        <a:t> care au </a:t>
                      </a:r>
                      <a:r>
                        <a:rPr lang="en-US" sz="1800" dirty="0" err="1"/>
                        <a:t>avut</a:t>
                      </a:r>
                      <a:r>
                        <a:rPr lang="en-US" sz="1800" dirty="0"/>
                        <a:t> loc </a:t>
                      </a:r>
                      <a:r>
                        <a:rPr lang="en-US" sz="1800" dirty="0" err="1"/>
                        <a:t>deja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adevărul</a:t>
                      </a:r>
                      <a:r>
                        <a:rPr lang="en-US" sz="1800" dirty="0"/>
                        <a:t>),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66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578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384F-E8AA-C08D-135C-B7DBC35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Certificarea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4B31A-E6E1-2D96-E9CD-414D95A6E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Ultima </a:t>
            </a:r>
            <a:r>
              <a:rPr lang="en-US" sz="1800" dirty="0" err="1"/>
              <a:t>categorie</a:t>
            </a:r>
            <a:r>
              <a:rPr lang="en-US" sz="1800" dirty="0"/>
              <a:t> de </a:t>
            </a:r>
            <a:r>
              <a:rPr lang="en-US" sz="1800" dirty="0" err="1"/>
              <a:t>aprobări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fi </a:t>
            </a:r>
            <a:r>
              <a:rPr lang="en-US" sz="1800" dirty="0" err="1"/>
              <a:t>denumită</a:t>
            </a:r>
            <a:r>
              <a:rPr lang="en-US" sz="1800" dirty="0"/>
              <a:t> </a:t>
            </a:r>
            <a:r>
              <a:rPr lang="en-US" sz="1800" b="1" dirty="0" err="1"/>
              <a:t>certificare</a:t>
            </a:r>
            <a:r>
              <a:rPr lang="en-US" sz="1800" dirty="0"/>
              <a:t>. </a:t>
            </a:r>
            <a:endParaRPr lang="ro-RO" sz="1800" dirty="0"/>
          </a:p>
          <a:p>
            <a:endParaRPr lang="ro-RO" sz="1800" b="1" dirty="0"/>
          </a:p>
          <a:p>
            <a:r>
              <a:rPr lang="en-US" sz="1800" b="1" dirty="0" err="1"/>
              <a:t>Certificarea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aplicabilă</a:t>
            </a:r>
            <a:r>
              <a:rPr lang="en-US" sz="1800" dirty="0"/>
              <a:t> </a:t>
            </a:r>
            <a:r>
              <a:rPr lang="en-US" sz="1800" dirty="0" err="1"/>
              <a:t>atunci</a:t>
            </a:r>
            <a:r>
              <a:rPr lang="en-US" sz="1800" dirty="0"/>
              <a:t> </a:t>
            </a:r>
            <a:r>
              <a:rPr lang="en-US" sz="1800" dirty="0" err="1"/>
              <a:t>când</a:t>
            </a:r>
            <a:r>
              <a:rPr lang="ro-RO" sz="1800" dirty="0"/>
              <a:t> </a:t>
            </a:r>
            <a:r>
              <a:rPr lang="en-US" sz="1800" dirty="0" err="1"/>
              <a:t>există</a:t>
            </a:r>
            <a:r>
              <a:rPr lang="en-US" sz="1800" dirty="0"/>
              <a:t> un standard </a:t>
            </a:r>
            <a:r>
              <a:rPr lang="en-US" sz="1800" dirty="0" err="1"/>
              <a:t>sau</a:t>
            </a:r>
            <a:r>
              <a:rPr lang="en-US" sz="1800" dirty="0"/>
              <a:t> o </a:t>
            </a:r>
            <a:r>
              <a:rPr lang="en-US" sz="1800" dirty="0" err="1"/>
              <a:t>specificație</a:t>
            </a:r>
            <a:r>
              <a:rPr lang="en-US" sz="1800" dirty="0"/>
              <a:t> </a:t>
            </a:r>
            <a:r>
              <a:rPr lang="en-US" sz="1800" dirty="0" err="1"/>
              <a:t>cunoscută</a:t>
            </a:r>
            <a:r>
              <a:rPr lang="en-US" sz="1800" dirty="0"/>
              <a:t>, </a:t>
            </a:r>
            <a:r>
              <a:rPr lang="en-US" sz="1800" dirty="0" err="1"/>
              <a:t>recunoscută</a:t>
            </a:r>
            <a:r>
              <a:rPr lang="en-US" sz="1800" dirty="0"/>
              <a:t> la </a:t>
            </a:r>
            <a:r>
              <a:rPr lang="en-US" sz="1800" dirty="0" err="1"/>
              <a:t>nivel</a:t>
            </a:r>
            <a:r>
              <a:rPr lang="en-US" sz="1800" dirty="0"/>
              <a:t> </a:t>
            </a:r>
            <a:r>
              <a:rPr lang="en-US" sz="1800" dirty="0" err="1"/>
              <a:t>național</a:t>
            </a:r>
            <a:r>
              <a:rPr lang="ro-RO" sz="1800" dirty="0"/>
              <a:t> / </a:t>
            </a:r>
            <a:r>
              <a:rPr lang="en-US" sz="1800" dirty="0" err="1"/>
              <a:t>internațional</a:t>
            </a:r>
            <a:r>
              <a:rPr lang="en-US" sz="1800" dirty="0"/>
              <a:t>. 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 err="1"/>
              <a:t>Spre</a:t>
            </a:r>
            <a:r>
              <a:rPr lang="en-US" sz="1800" dirty="0"/>
              <a:t> </a:t>
            </a:r>
            <a:r>
              <a:rPr lang="en-US" sz="1800" dirty="0" err="1"/>
              <a:t>deosebire</a:t>
            </a:r>
            <a:r>
              <a:rPr lang="en-US" sz="1800" dirty="0"/>
              <a:t> de</a:t>
            </a:r>
            <a:r>
              <a:rPr lang="ro-RO" sz="1800" dirty="0"/>
              <a:t> </a:t>
            </a:r>
            <a:r>
              <a:rPr lang="en-US" sz="1800" dirty="0"/>
              <a:t>verificare, </a:t>
            </a:r>
            <a:r>
              <a:rPr lang="en-US" sz="1800" i="1" dirty="0" err="1">
                <a:solidFill>
                  <a:srgbClr val="FF0000"/>
                </a:solidFill>
              </a:rPr>
              <a:t>certificarea</a:t>
            </a:r>
            <a:r>
              <a:rPr lang="en-US" sz="1800" i="1" dirty="0">
                <a:solidFill>
                  <a:srgbClr val="FF0000"/>
                </a:solidFill>
              </a:rPr>
              <a:t> include </a:t>
            </a:r>
            <a:r>
              <a:rPr lang="en-US" sz="1800" dirty="0" err="1"/>
              <a:t>supravegherea</a:t>
            </a:r>
            <a:r>
              <a:rPr lang="en-US" sz="1800" dirty="0"/>
              <a:t> </a:t>
            </a:r>
            <a:r>
              <a:rPr lang="en-US" sz="1800" dirty="0" err="1"/>
              <a:t>continuă</a:t>
            </a:r>
            <a:r>
              <a:rPr lang="en-US" sz="1800" dirty="0"/>
              <a:t> a </a:t>
            </a:r>
            <a:r>
              <a:rPr lang="en-US" sz="1800" dirty="0" err="1"/>
              <a:t>procesului</a:t>
            </a:r>
            <a:r>
              <a:rPr lang="en-US" sz="1800" dirty="0"/>
              <a:t> de </a:t>
            </a:r>
            <a:r>
              <a:rPr lang="en-US" sz="1800" dirty="0" err="1"/>
              <a:t>fabricație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calității</a:t>
            </a:r>
            <a:r>
              <a:rPr lang="ro-RO" sz="1800" dirty="0"/>
              <a:t> </a:t>
            </a:r>
            <a:r>
              <a:rPr lang="en-US" sz="1800" dirty="0" err="1"/>
              <a:t>produsului</a:t>
            </a:r>
            <a:r>
              <a:rPr lang="en-US" sz="1800" dirty="0"/>
              <a:t>. 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/>
              <a:t>Orice </a:t>
            </a:r>
            <a:r>
              <a:rPr lang="en-US" sz="1800" dirty="0" err="1"/>
              <a:t>abatere</a:t>
            </a:r>
            <a:r>
              <a:rPr lang="en-US" sz="1800" dirty="0"/>
              <a:t> de la </a:t>
            </a:r>
            <a:r>
              <a:rPr lang="en-US" sz="1800" dirty="0" err="1"/>
              <a:t>îmbunătățirea</a:t>
            </a:r>
            <a:r>
              <a:rPr lang="en-US" sz="1800" dirty="0"/>
              <a:t> </a:t>
            </a:r>
            <a:r>
              <a:rPr lang="en-US" sz="1800" dirty="0" err="1"/>
              <a:t>procesului</a:t>
            </a:r>
            <a:r>
              <a:rPr lang="en-US" sz="1800" dirty="0"/>
              <a:t> de </a:t>
            </a:r>
            <a:r>
              <a:rPr lang="en-US" sz="1800" dirty="0" err="1"/>
              <a:t>fabricație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a </a:t>
            </a:r>
            <a:r>
              <a:rPr lang="en-US" sz="1800" dirty="0" err="1"/>
              <a:t>specificației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duce la</a:t>
            </a:r>
            <a:r>
              <a:rPr lang="ro-RO" sz="1800" dirty="0"/>
              <a:t> </a:t>
            </a:r>
            <a:r>
              <a:rPr lang="en-US" sz="1800" dirty="0" err="1"/>
              <a:t>retragerea</a:t>
            </a:r>
            <a:r>
              <a:rPr lang="en-US" sz="1800" dirty="0"/>
              <a:t> </a:t>
            </a:r>
            <a:r>
              <a:rPr lang="en-US" sz="1800" dirty="0" err="1"/>
              <a:t>certificării</a:t>
            </a:r>
            <a:r>
              <a:rPr lang="en-US" sz="1800" dirty="0"/>
              <a:t>. </a:t>
            </a:r>
            <a:endParaRPr lang="ro-RO" sz="1800" dirty="0"/>
          </a:p>
          <a:p>
            <a:endParaRPr lang="ro-RO" sz="1800" dirty="0"/>
          </a:p>
          <a:p>
            <a:endParaRPr lang="ro-RO" sz="1800" dirty="0"/>
          </a:p>
          <a:p>
            <a:r>
              <a:rPr lang="en-US" sz="1800" dirty="0" err="1"/>
              <a:t>Tabelul</a:t>
            </a:r>
            <a:r>
              <a:rPr lang="en-US" sz="1800" dirty="0"/>
              <a:t> 1 </a:t>
            </a:r>
            <a:r>
              <a:rPr lang="en-US" sz="1800" dirty="0" err="1"/>
              <a:t>evidențiază</a:t>
            </a:r>
            <a:r>
              <a:rPr lang="en-US" sz="1800" dirty="0"/>
              <a:t> </a:t>
            </a:r>
            <a:r>
              <a:rPr lang="en-US" sz="1800" dirty="0" err="1"/>
              <a:t>principalele</a:t>
            </a:r>
            <a:r>
              <a:rPr lang="en-US" sz="1800" dirty="0"/>
              <a:t> </a:t>
            </a:r>
            <a:r>
              <a:rPr lang="en-US" sz="1800" dirty="0" err="1"/>
              <a:t>diferențe</a:t>
            </a:r>
            <a:r>
              <a:rPr lang="en-US" sz="1800" dirty="0"/>
              <a:t> care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luate</a:t>
            </a:r>
            <a:r>
              <a:rPr lang="en-US" sz="1800" dirty="0"/>
              <a:t> </a:t>
            </a:r>
            <a:r>
              <a:rPr lang="en-US" sz="1800" dirty="0" err="1"/>
              <a:t>înconsiderare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0054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62AED-16EA-4DFC-AC5F-C300A1413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Compararea verificării și certificării produselor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DB189A-74A8-F387-3DAA-D2EAC1368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049346"/>
              </p:ext>
            </p:extLst>
          </p:nvPr>
        </p:nvGraphicFramePr>
        <p:xfrm>
          <a:off x="2" y="1400810"/>
          <a:ext cx="9143998" cy="547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598">
                  <a:extLst>
                    <a:ext uri="{9D8B030D-6E8A-4147-A177-3AD203B41FA5}">
                      <a16:colId xmlns:a16="http://schemas.microsoft.com/office/drawing/2014/main" val="1786397022"/>
                    </a:ext>
                  </a:extLst>
                </a:gridCol>
                <a:gridCol w="3113315">
                  <a:extLst>
                    <a:ext uri="{9D8B030D-6E8A-4147-A177-3AD203B41FA5}">
                      <a16:colId xmlns:a16="http://schemas.microsoft.com/office/drawing/2014/main" val="3496777095"/>
                    </a:ext>
                  </a:extLst>
                </a:gridCol>
                <a:gridCol w="3135085">
                  <a:extLst>
                    <a:ext uri="{9D8B030D-6E8A-4147-A177-3AD203B41FA5}">
                      <a16:colId xmlns:a16="http://schemas.microsoft.com/office/drawing/2014/main" val="3889512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Comparator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Verificare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Certificare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2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400" dirty="0"/>
                        <a:t>Standarde internaționale aplicabile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Niciunul</a:t>
                      </a:r>
                      <a:r>
                        <a:rPr lang="en-US" sz="1400" dirty="0"/>
                        <a:t> nu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disponibil</a:t>
                      </a:r>
                      <a:r>
                        <a:rPr lang="en-US" sz="1400" dirty="0"/>
                        <a:t> în general.</a:t>
                      </a:r>
                      <a:endParaRPr lang="ro-RO" sz="1400" dirty="0"/>
                    </a:p>
                    <a:p>
                      <a:r>
                        <a:rPr lang="ro-RO" sz="1400" dirty="0"/>
                        <a:t>Este flexibilă – nu se limitează la compararea cu specificații și standard existente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Acoperă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standardele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specificațiile</a:t>
                      </a:r>
                      <a:r>
                        <a:rPr lang="en-US" sz="1400" dirty="0"/>
                        <a:t> </a:t>
                      </a:r>
                      <a:r>
                        <a:rPr lang="ro-RO" sz="1400" dirty="0"/>
                        <a:t>pre</a:t>
                      </a:r>
                      <a:r>
                        <a:rPr lang="en-US" sz="1400" dirty="0" err="1"/>
                        <a:t>existente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718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400" dirty="0"/>
                        <a:t>Standarde de laborator folosite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ISO17025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ISO17025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700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1400" dirty="0"/>
                        <a:t>Protocoale de teste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ISO17020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ISO17065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10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o-RO" sz="1400" dirty="0"/>
                    </a:p>
                    <a:p>
                      <a:r>
                        <a:rPr lang="ro-RO" sz="1400" dirty="0"/>
                        <a:t>Regim de testare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Design specific </a:t>
                      </a:r>
                      <a:r>
                        <a:rPr lang="en-US" sz="1400" dirty="0" err="1"/>
                        <a:t>produsului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 err="1"/>
                        <a:t>evaluează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doar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tehnologia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/>
                        <a:t>nu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fiabilitatea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 err="1"/>
                        <a:t>procesului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fabricație</a:t>
                      </a:r>
                      <a:r>
                        <a:rPr lang="ro-RO" sz="1400" dirty="0"/>
                        <a:t>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Fiecare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tehnologie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este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evaluată</a:t>
                      </a:r>
                      <a:r>
                        <a:rPr lang="en-US" sz="1400" dirty="0"/>
                        <a:t> pe </a:t>
                      </a:r>
                      <a:r>
                        <a:rPr lang="en-US" sz="1400" dirty="0" err="1"/>
                        <a:t>baza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meritelor</a:t>
                      </a:r>
                      <a:r>
                        <a:rPr lang="en-US" sz="1400" dirty="0"/>
                        <a:t> sale, </a:t>
                      </a:r>
                      <a:r>
                        <a:rPr lang="en-US" sz="1400" dirty="0" err="1"/>
                        <a:t>planul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testare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fiind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adaptat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 err="1"/>
                        <a:t>tehnologiei</a:t>
                      </a:r>
                      <a:r>
                        <a:rPr lang="en-US" sz="1400" dirty="0"/>
                        <a:t> respective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conceput</a:t>
                      </a:r>
                      <a:r>
                        <a:rPr lang="en-US" sz="1400" dirty="0"/>
                        <a:t> de la </a:t>
                      </a:r>
                      <a:r>
                        <a:rPr lang="en-US" sz="1400" dirty="0" err="1"/>
                        <a:t>caz</a:t>
                      </a:r>
                      <a:r>
                        <a:rPr lang="en-US" sz="1400" dirty="0"/>
                        <a:t> la </a:t>
                      </a:r>
                      <a:r>
                        <a:rPr lang="en-US" sz="1400" dirty="0" err="1"/>
                        <a:t>caz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Testarea</a:t>
                      </a:r>
                      <a:r>
                        <a:rPr lang="en-US" sz="1400" dirty="0"/>
                        <a:t> se face în </a:t>
                      </a:r>
                      <a:r>
                        <a:rPr lang="en-US" sz="1400" dirty="0" err="1"/>
                        <a:t>condiții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controlate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analizează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și</a:t>
                      </a:r>
                      <a:r>
                        <a:rPr lang="ro-RO" sz="1400" dirty="0"/>
                        <a:t> </a:t>
                      </a:r>
                      <a:r>
                        <a:rPr lang="en-US" sz="1400" dirty="0" err="1"/>
                        <a:t>repetabilitatea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fabricației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86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Modificări</a:t>
                      </a:r>
                      <a:r>
                        <a:rPr lang="en-US" sz="1400" dirty="0"/>
                        <a:t> de </a:t>
                      </a:r>
                      <a:r>
                        <a:rPr lang="en-US" sz="1400" dirty="0" err="1"/>
                        <a:t>proiectare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luate</a:t>
                      </a:r>
                      <a:r>
                        <a:rPr lang="en-US" sz="1400" dirty="0"/>
                        <a:t> în </a:t>
                      </a:r>
                      <a:r>
                        <a:rPr lang="en-US" sz="1400" dirty="0" err="1"/>
                        <a:t>considerare</a:t>
                      </a:r>
                      <a:r>
                        <a:rPr lang="en-US" sz="1400" dirty="0"/>
                        <a:t> în </a:t>
                      </a:r>
                      <a:r>
                        <a:rPr lang="en-US" sz="1400" dirty="0" err="1"/>
                        <a:t>ceea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ce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privește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impactul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evaluării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NU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DA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516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Supraveghere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după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aprobare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NU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DA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71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Monitorizarea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fiabilității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datelor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JOASĂ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dirty="0"/>
                        <a:t>ÎNALTĂ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415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14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46539B8-8994-DBB1-A79D-95178B3AE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Uniformitatea măsurătorilor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53223B5-DA98-658A-93DD-B091EAC7C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Asigurarea </a:t>
            </a:r>
            <a:r>
              <a:rPr lang="en-US" sz="1800" dirty="0" err="1"/>
              <a:t>uniformității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 </a:t>
            </a:r>
            <a:r>
              <a:rPr lang="en-US" sz="1800" dirty="0" err="1"/>
              <a:t>parametrilor</a:t>
            </a:r>
            <a:r>
              <a:rPr lang="en-US" sz="1800" dirty="0"/>
              <a:t> </a:t>
            </a:r>
            <a:r>
              <a:rPr lang="en-US" sz="1800" dirty="0" err="1"/>
              <a:t>geometrici</a:t>
            </a:r>
            <a:r>
              <a:rPr lang="en-US" sz="1800" dirty="0"/>
              <a:t> ai </a:t>
            </a:r>
            <a:r>
              <a:rPr lang="en-US" sz="1800" dirty="0" err="1"/>
              <a:t>nanoobiectelor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o </a:t>
            </a:r>
            <a:r>
              <a:rPr lang="en-US" sz="1800" dirty="0" err="1"/>
              <a:t>sarcină</a:t>
            </a:r>
            <a:r>
              <a:rPr lang="en-US" sz="1800" dirty="0"/>
              <a:t> </a:t>
            </a:r>
            <a:r>
              <a:rPr lang="en-US" sz="1800" dirty="0" err="1"/>
              <a:t>prioritară</a:t>
            </a:r>
            <a:r>
              <a:rPr lang="en-US" sz="1800" dirty="0"/>
              <a:t> în </a:t>
            </a:r>
            <a:r>
              <a:rPr lang="en-US" sz="1800" dirty="0" err="1"/>
              <a:t>nanoindustrie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Problemele</a:t>
            </a:r>
            <a:r>
              <a:rPr lang="en-US" sz="1800" dirty="0"/>
              <a:t> de </a:t>
            </a:r>
            <a:r>
              <a:rPr lang="en-US" sz="1800" dirty="0" err="1"/>
              <a:t>asigurare</a:t>
            </a:r>
            <a:r>
              <a:rPr lang="en-US" sz="1800" dirty="0"/>
              <a:t> a </a:t>
            </a:r>
            <a:r>
              <a:rPr lang="en-US" sz="1800" dirty="0" err="1"/>
              <a:t>uniformității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 nu sunt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puțin</a:t>
            </a:r>
            <a:r>
              <a:rPr lang="en-US" sz="1800" dirty="0"/>
              <a:t> </a:t>
            </a:r>
            <a:r>
              <a:rPr lang="en-US" sz="1800" dirty="0" err="1"/>
              <a:t>importante</a:t>
            </a:r>
            <a:r>
              <a:rPr lang="en-US" sz="1800" dirty="0"/>
              <a:t> </a:t>
            </a:r>
            <a:r>
              <a:rPr lang="en-US" sz="1800" dirty="0" err="1"/>
              <a:t>atunci</a:t>
            </a:r>
            <a:r>
              <a:rPr lang="en-US" sz="1800" dirty="0"/>
              <a:t> </a:t>
            </a:r>
            <a:r>
              <a:rPr lang="en-US" sz="1800" dirty="0" err="1"/>
              <a:t>când</a:t>
            </a:r>
            <a:r>
              <a:rPr lang="en-US" sz="1800" dirty="0"/>
              <a:t> se </a:t>
            </a:r>
            <a:r>
              <a:rPr lang="en-US" sz="1800" dirty="0" err="1"/>
              <a:t>măsoară</a:t>
            </a:r>
            <a:r>
              <a:rPr lang="en-US" sz="1800" dirty="0"/>
              <a:t> </a:t>
            </a:r>
            <a:r>
              <a:rPr lang="en-US" sz="1800" dirty="0" err="1"/>
              <a:t>parametrii</a:t>
            </a:r>
            <a:r>
              <a:rPr lang="en-US" sz="1800" dirty="0"/>
              <a:t> </a:t>
            </a:r>
            <a:r>
              <a:rPr lang="en-US" sz="1800" dirty="0" err="1"/>
              <a:t>fizico-chimici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proprietățile</a:t>
            </a:r>
            <a:r>
              <a:rPr lang="en-US" sz="1800" dirty="0"/>
              <a:t> </a:t>
            </a:r>
            <a:r>
              <a:rPr lang="en-US" sz="1800" dirty="0" err="1"/>
              <a:t>nanoobiectelor</a:t>
            </a:r>
            <a:r>
              <a:rPr lang="en-US" sz="1800" dirty="0"/>
              <a:t>, cum </a:t>
            </a:r>
            <a:r>
              <a:rPr lang="en-US" sz="1800" dirty="0" err="1"/>
              <a:t>ar</a:t>
            </a:r>
            <a:r>
              <a:rPr lang="en-US" sz="1800" dirty="0"/>
              <a:t> fi </a:t>
            </a:r>
            <a:r>
              <a:rPr lang="en-US" sz="1800" dirty="0" err="1"/>
              <a:t>cele</a:t>
            </a:r>
            <a:r>
              <a:rPr lang="en-US" sz="1800" dirty="0"/>
              <a:t> </a:t>
            </a:r>
            <a:r>
              <a:rPr lang="en-US" sz="1800" dirty="0" err="1"/>
              <a:t>mecanice</a:t>
            </a:r>
            <a:r>
              <a:rPr lang="en-US" sz="1800" dirty="0"/>
              <a:t>,</a:t>
            </a:r>
            <a:r>
              <a:rPr lang="ro-RO" sz="1800" dirty="0"/>
              <a:t> </a:t>
            </a:r>
            <a:r>
              <a:rPr lang="en-US" sz="1800" dirty="0" err="1"/>
              <a:t>optice</a:t>
            </a:r>
            <a:r>
              <a:rPr lang="en-US" sz="1800" dirty="0"/>
              <a:t>, </a:t>
            </a:r>
            <a:r>
              <a:rPr lang="en-US" sz="1800" dirty="0" err="1"/>
              <a:t>electrice</a:t>
            </a:r>
            <a:r>
              <a:rPr lang="en-US" sz="1800" dirty="0"/>
              <a:t>, </a:t>
            </a:r>
            <a:r>
              <a:rPr lang="en-US" sz="1800" dirty="0" err="1"/>
              <a:t>magnetice</a:t>
            </a:r>
            <a:r>
              <a:rPr lang="en-US" sz="1800" dirty="0"/>
              <a:t>, </a:t>
            </a:r>
            <a:r>
              <a:rPr lang="en-US" sz="1800" dirty="0" err="1"/>
              <a:t>acustice</a:t>
            </a:r>
            <a:r>
              <a:rPr lang="en-US" sz="1800" dirty="0"/>
              <a:t> etc. 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Toate</a:t>
            </a:r>
            <a:r>
              <a:rPr lang="en-US" sz="1800" dirty="0"/>
              <a:t> </a:t>
            </a:r>
            <a:r>
              <a:rPr lang="en-US" sz="1800" dirty="0" err="1"/>
              <a:t>aceste</a:t>
            </a:r>
            <a:r>
              <a:rPr lang="en-US" sz="1800" dirty="0"/>
              <a:t> </a:t>
            </a:r>
            <a:r>
              <a:rPr lang="en-US" sz="1800" dirty="0" err="1"/>
              <a:t>probleme</a:t>
            </a:r>
            <a:r>
              <a:rPr lang="en-US" sz="1800" dirty="0"/>
              <a:t> </a:t>
            </a:r>
            <a:r>
              <a:rPr lang="en-US" sz="1800" dirty="0" err="1"/>
              <a:t>necesită</a:t>
            </a:r>
            <a:r>
              <a:rPr lang="en-US" sz="1800" dirty="0"/>
              <a:t> </a:t>
            </a:r>
            <a:r>
              <a:rPr lang="en-US" sz="1800" dirty="0" err="1"/>
              <a:t>referire</a:t>
            </a:r>
            <a:r>
              <a:rPr lang="en-US" sz="1800" dirty="0"/>
              <a:t> la un standard care reproduce o </a:t>
            </a:r>
            <a:r>
              <a:rPr lang="en-US" sz="1800" dirty="0" err="1"/>
              <a:t>unitate</a:t>
            </a:r>
            <a:r>
              <a:rPr lang="en-US" sz="1800" dirty="0"/>
              <a:t> a un</a:t>
            </a:r>
            <a:r>
              <a:rPr lang="ro-RO" sz="1800" dirty="0"/>
              <a:t>ei</a:t>
            </a:r>
            <a:r>
              <a:rPr lang="en-US" sz="1800" dirty="0"/>
              <a:t> </a:t>
            </a:r>
            <a:r>
              <a:rPr lang="en-US" sz="1800" dirty="0" err="1"/>
              <a:t>anumit</a:t>
            </a:r>
            <a:r>
              <a:rPr lang="ro-RO" sz="1800" dirty="0"/>
              <a:t>e </a:t>
            </a:r>
            <a:r>
              <a:rPr lang="en-US" sz="1800" dirty="0" err="1"/>
              <a:t>cantit</a:t>
            </a:r>
            <a:r>
              <a:rPr lang="ro-RO" sz="1800" dirty="0" err="1"/>
              <a:t>ăți</a:t>
            </a:r>
            <a:r>
              <a:rPr lang="en-US" sz="1800" dirty="0"/>
              <a:t> </a:t>
            </a:r>
            <a:r>
              <a:rPr lang="en-US" sz="1800" dirty="0" err="1"/>
              <a:t>fizic</a:t>
            </a:r>
            <a:r>
              <a:rPr lang="ro-RO" sz="1800" dirty="0"/>
              <a:t>e</a:t>
            </a:r>
            <a:r>
              <a:rPr lang="en-US" sz="1800" dirty="0"/>
              <a:t>. </a:t>
            </a:r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3640259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1C07471-4E49-B276-593B-7F042DF3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r>
              <a:rPr lang="en-US" dirty="0"/>
              <a:t>Asigurarea </a:t>
            </a:r>
            <a:r>
              <a:rPr lang="en-US" dirty="0" err="1"/>
              <a:t>uniformității</a:t>
            </a:r>
            <a:r>
              <a:rPr lang="en-US" dirty="0"/>
              <a:t> </a:t>
            </a:r>
            <a:r>
              <a:rPr lang="en-US" dirty="0" err="1"/>
              <a:t>măsurătorilor</a:t>
            </a:r>
            <a:r>
              <a:rPr lang="en-US" dirty="0"/>
              <a:t> în </a:t>
            </a:r>
            <a:r>
              <a:rPr lang="en-US" dirty="0" err="1"/>
              <a:t>nanotehnologie</a:t>
            </a:r>
            <a:r>
              <a:rPr lang="en-US" dirty="0"/>
              <a:t> 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6AA233B-ECA1-58EE-3EB3-FB01AEC20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05000"/>
            <a:ext cx="84582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o-RO" sz="1800" dirty="0"/>
              <a:t>Î</a:t>
            </a:r>
            <a:r>
              <a:rPr lang="en-US" sz="1800" dirty="0"/>
              <a:t>n </a:t>
            </a:r>
            <a:r>
              <a:rPr lang="en-US" sz="1800" dirty="0" err="1"/>
              <a:t>nanotehnologie</a:t>
            </a:r>
            <a:r>
              <a:rPr lang="en-US" sz="1800" dirty="0"/>
              <a:t> </a:t>
            </a:r>
            <a:r>
              <a:rPr lang="ro-RO" sz="1800" dirty="0"/>
              <a:t>(NT)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necesar</a:t>
            </a:r>
            <a:r>
              <a:rPr lang="ro-RO" sz="1800" dirty="0"/>
              <a:t> r</a:t>
            </a:r>
            <a:r>
              <a:rPr lang="en-US" sz="1800" dirty="0" err="1"/>
              <a:t>eferire</a:t>
            </a:r>
            <a:r>
              <a:rPr lang="en-US" sz="1800" dirty="0"/>
              <a:t> </a:t>
            </a:r>
            <a:r>
              <a:rPr lang="en-US" sz="1800" dirty="0" err="1"/>
              <a:t>obligatorie</a:t>
            </a:r>
            <a:r>
              <a:rPr lang="en-US" sz="1800" dirty="0"/>
              <a:t> la </a:t>
            </a:r>
            <a:r>
              <a:rPr lang="en-US" sz="1800" dirty="0" err="1"/>
              <a:t>unitatea</a:t>
            </a:r>
            <a:r>
              <a:rPr lang="en-US" sz="1800" dirty="0"/>
              <a:t> standard de </a:t>
            </a:r>
            <a:r>
              <a:rPr lang="en-US" sz="1800" dirty="0" err="1"/>
              <a:t>lungime</a:t>
            </a:r>
            <a:r>
              <a:rPr lang="ro-RO" sz="1800" dirty="0"/>
              <a:t>.</a:t>
            </a:r>
            <a:r>
              <a:rPr lang="en-US" sz="1800" dirty="0"/>
              <a:t> Asigurarea </a:t>
            </a:r>
            <a:r>
              <a:rPr lang="en-US" sz="1800" dirty="0" err="1"/>
              <a:t>uniformității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 în</a:t>
            </a:r>
            <a:r>
              <a:rPr lang="ro-RO" sz="1800" dirty="0"/>
              <a:t> NT</a:t>
            </a:r>
            <a:r>
              <a:rPr lang="en-US" sz="1800" dirty="0"/>
              <a:t> se </a:t>
            </a:r>
            <a:r>
              <a:rPr lang="en-US" sz="1800" dirty="0" err="1"/>
              <a:t>bazează</a:t>
            </a:r>
            <a:r>
              <a:rPr lang="en-US" sz="1800" dirty="0"/>
              <a:t> pe o </a:t>
            </a:r>
            <a:r>
              <a:rPr lang="en-US" sz="1800" dirty="0" err="1"/>
              <a:t>serie</a:t>
            </a:r>
            <a:r>
              <a:rPr lang="en-US" sz="1800" dirty="0"/>
              <a:t> de </a:t>
            </a:r>
            <a:r>
              <a:rPr lang="en-US" sz="1800" dirty="0" err="1"/>
              <a:t>factori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cerințe</a:t>
            </a:r>
            <a:r>
              <a:rPr lang="en-US" sz="1800" dirty="0"/>
              <a:t>:</a:t>
            </a:r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standarde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mărimi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fizice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instalații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referință</a:t>
            </a:r>
            <a:r>
              <a:rPr lang="en-US" sz="1800" i="1" dirty="0">
                <a:solidFill>
                  <a:srgbClr val="FF0000"/>
                </a:solidFill>
              </a:rPr>
              <a:t>, precum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eșantioane</a:t>
            </a:r>
            <a:r>
              <a:rPr lang="en-US" sz="1800" i="1" dirty="0">
                <a:solidFill>
                  <a:srgbClr val="FF0000"/>
                </a:solidFill>
              </a:rPr>
              <a:t> standard de </a:t>
            </a:r>
            <a:r>
              <a:rPr lang="en-US" sz="1800" i="1" dirty="0" err="1">
                <a:solidFill>
                  <a:srgbClr val="FF0000"/>
                </a:solidFill>
              </a:rPr>
              <a:t>compoziție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structură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proprietăți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transferul</a:t>
            </a:r>
            <a:r>
              <a:rPr lang="en-US" sz="1800" dirty="0"/>
              <a:t> </a:t>
            </a:r>
            <a:r>
              <a:rPr lang="en-US" sz="1800" dirty="0" err="1"/>
              <a:t>mărimii</a:t>
            </a:r>
            <a:r>
              <a:rPr lang="en-US" sz="1800" dirty="0"/>
              <a:t> </a:t>
            </a:r>
            <a:r>
              <a:rPr lang="en-US" sz="1800" dirty="0" err="1"/>
              <a:t>unităților</a:t>
            </a:r>
            <a:r>
              <a:rPr lang="en-US" sz="1800" dirty="0"/>
              <a:t> de </a:t>
            </a:r>
            <a:r>
              <a:rPr lang="en-US" sz="1800" dirty="0" err="1"/>
              <a:t>mărimi</a:t>
            </a:r>
            <a:r>
              <a:rPr lang="en-US" sz="1800" dirty="0"/>
              <a:t> </a:t>
            </a:r>
            <a:r>
              <a:rPr lang="en-US" sz="1800" dirty="0" err="1"/>
              <a:t>fizice</a:t>
            </a:r>
            <a:r>
              <a:rPr lang="en-US" sz="1800" dirty="0"/>
              <a:t> în nano</a:t>
            </a:r>
            <a:r>
              <a:rPr lang="ro-RO" sz="1800" dirty="0"/>
              <a:t>diapazon</a:t>
            </a:r>
            <a:r>
              <a:rPr lang="en-US" sz="1800" dirty="0"/>
              <a:t>;</a:t>
            </a:r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metode</a:t>
            </a:r>
            <a:r>
              <a:rPr lang="en-US" sz="1800" i="1" dirty="0">
                <a:solidFill>
                  <a:srgbClr val="FF0000"/>
                </a:solidFill>
              </a:rPr>
              <a:t> certificate sau </a:t>
            </a:r>
            <a:r>
              <a:rPr lang="en-US" sz="1800" i="1" dirty="0" err="1">
                <a:solidFill>
                  <a:srgbClr val="FF0000"/>
                </a:solidFill>
              </a:rPr>
              <a:t>standardizate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măsurare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a </a:t>
            </a:r>
            <a:r>
              <a:rPr lang="en-US" sz="1800" dirty="0" err="1"/>
              <a:t>parametrilor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fizico-chimice</a:t>
            </a:r>
            <a:r>
              <a:rPr lang="en-US" sz="1800" dirty="0"/>
              <a:t> ale </a:t>
            </a:r>
            <a:r>
              <a:rPr lang="en-US" sz="1800" dirty="0" err="1"/>
              <a:t>obiectelor</a:t>
            </a:r>
            <a:r>
              <a:rPr lang="en-US" sz="1800" dirty="0"/>
              <a:t> </a:t>
            </a:r>
            <a:r>
              <a:rPr lang="en-US" sz="1800" dirty="0" err="1"/>
              <a:t>nanotehnologice</a:t>
            </a:r>
            <a:r>
              <a:rPr lang="en-US" sz="1800" dirty="0"/>
              <a:t>, precum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de </a:t>
            </a:r>
            <a:r>
              <a:rPr lang="en-US" sz="1800" dirty="0" err="1"/>
              <a:t>calibrare</a:t>
            </a:r>
            <a:r>
              <a:rPr lang="en-US" sz="1800" dirty="0"/>
              <a:t> (verificare) a </a:t>
            </a:r>
            <a:r>
              <a:rPr lang="en-US" sz="1800" dirty="0" err="1"/>
              <a:t>instrumentelor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ro-RO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în </a:t>
            </a:r>
            <a:r>
              <a:rPr lang="en-US" sz="1800" dirty="0" err="1"/>
              <a:t>nanotehnologie</a:t>
            </a:r>
            <a:r>
              <a:rPr lang="en-US" sz="1800" dirty="0"/>
              <a:t>;</a:t>
            </a:r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suportul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metrologic</a:t>
            </a:r>
            <a:r>
              <a:rPr lang="en-US" sz="1800" i="1" dirty="0">
                <a:solidFill>
                  <a:srgbClr val="FF0000"/>
                </a:solidFill>
              </a:rPr>
              <a:t> al </a:t>
            </a:r>
            <a:r>
              <a:rPr lang="en-US" sz="1800" i="1" dirty="0" err="1">
                <a:solidFill>
                  <a:srgbClr val="FF0000"/>
                </a:solidFill>
              </a:rPr>
              <a:t>proceselor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tehnologice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în sine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producția</a:t>
            </a:r>
            <a:r>
              <a:rPr lang="en-US" sz="1800" dirty="0"/>
              <a:t> de </a:t>
            </a:r>
            <a:r>
              <a:rPr lang="en-US" sz="1800" dirty="0" err="1"/>
              <a:t>materiale</a:t>
            </a:r>
            <a:r>
              <a:rPr lang="en-US" sz="1800" dirty="0"/>
              <a:t>, </a:t>
            </a:r>
            <a:r>
              <a:rPr lang="en-US" sz="1800" dirty="0" err="1"/>
              <a:t>structuri</a:t>
            </a:r>
            <a:r>
              <a:rPr lang="en-US" sz="1800" dirty="0"/>
              <a:t>, </a:t>
            </a:r>
            <a:r>
              <a:rPr lang="en-US" sz="1800" dirty="0" err="1"/>
              <a:t>obiecte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produse</a:t>
            </a:r>
            <a:r>
              <a:rPr lang="en-US" sz="1800" dirty="0"/>
              <a:t> </a:t>
            </a:r>
            <a:r>
              <a:rPr lang="en-US" sz="1800" dirty="0" err="1"/>
              <a:t>nanotehnologice</a:t>
            </a:r>
            <a:r>
              <a:rPr lang="en-US" sz="1800" dirty="0"/>
              <a:t>;</a:t>
            </a:r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măsurătorile</a:t>
            </a:r>
            <a:r>
              <a:rPr lang="en-US" sz="1800" i="1" dirty="0">
                <a:solidFill>
                  <a:srgbClr val="FF0000"/>
                </a:solidFill>
              </a:rPr>
              <a:t> precise, </a:t>
            </a:r>
            <a:r>
              <a:rPr lang="en-US" sz="1800" i="1" dirty="0" err="1">
                <a:solidFill>
                  <a:srgbClr val="FF0000"/>
                </a:solidFill>
              </a:rPr>
              <a:t>fiabile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trasabile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 err="1"/>
              <a:t>reprezintă</a:t>
            </a:r>
            <a:r>
              <a:rPr lang="en-US" sz="1800" dirty="0"/>
              <a:t> </a:t>
            </a:r>
            <a:r>
              <a:rPr lang="en-US" sz="1800" dirty="0" err="1"/>
              <a:t>baza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asigurarea</a:t>
            </a:r>
            <a:r>
              <a:rPr lang="en-US" sz="1800" dirty="0"/>
              <a:t> </a:t>
            </a:r>
            <a:r>
              <a:rPr lang="en-US" sz="1800" dirty="0" err="1"/>
              <a:t>dezvoltării</a:t>
            </a:r>
            <a:r>
              <a:rPr lang="en-US" sz="1800" dirty="0"/>
              <a:t> cu </a:t>
            </a:r>
            <a:r>
              <a:rPr lang="en-US" sz="1800" dirty="0" err="1"/>
              <a:t>succes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în </a:t>
            </a:r>
            <a:r>
              <a:rPr lang="en-US" sz="1800" dirty="0" err="1"/>
              <a:t>siguranță</a:t>
            </a:r>
            <a:r>
              <a:rPr lang="en-US" sz="1800" dirty="0"/>
              <a:t> a </a:t>
            </a:r>
            <a:r>
              <a:rPr lang="en-US" sz="1800" dirty="0" err="1"/>
              <a:t>nanotehnologiei</a:t>
            </a:r>
            <a:r>
              <a:rPr lang="en-US" sz="1800" dirty="0"/>
              <a:t>, precum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baza</a:t>
            </a:r>
            <a:r>
              <a:rPr lang="en-US" sz="1800" dirty="0"/>
              <a:t> de </a:t>
            </a:r>
            <a:r>
              <a:rPr lang="en-US" sz="1800" dirty="0" err="1"/>
              <a:t>dovezi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evaluarea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confirmarea</a:t>
            </a:r>
            <a:r>
              <a:rPr lang="en-US" sz="1800" dirty="0"/>
              <a:t> </a:t>
            </a:r>
            <a:r>
              <a:rPr lang="en-US" sz="1800" dirty="0" err="1"/>
              <a:t>conformității</a:t>
            </a:r>
            <a:r>
              <a:rPr lang="en-US" sz="1800" dirty="0"/>
              <a:t> </a:t>
            </a:r>
            <a:r>
              <a:rPr lang="en-US" sz="1800" dirty="0" err="1"/>
              <a:t>produselor</a:t>
            </a:r>
            <a:r>
              <a:rPr lang="en-US" sz="1800" dirty="0"/>
              <a:t> </a:t>
            </a:r>
            <a:r>
              <a:rPr lang="en-US" sz="1800" dirty="0" err="1"/>
              <a:t>nanoindustriei</a:t>
            </a:r>
            <a:r>
              <a:rPr lang="en-US" sz="1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30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1C714DC-A2B4-081B-2460-22A7E9996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2667000"/>
            <a:ext cx="2819400" cy="1828800"/>
          </a:xfrm>
        </p:spPr>
        <p:txBody>
          <a:bodyPr/>
          <a:lstStyle/>
          <a:p>
            <a:r>
              <a:rPr lang="en-US" sz="2200" b="1" dirty="0"/>
              <a:t>Schema structural</a:t>
            </a:r>
            <a:r>
              <a:rPr lang="ro-RO" sz="2200" b="1" dirty="0"/>
              <a:t>ă</a:t>
            </a:r>
            <a:r>
              <a:rPr lang="en-US" sz="2200" b="1" dirty="0"/>
              <a:t> a </a:t>
            </a:r>
            <a:r>
              <a:rPr lang="en-US" sz="2200" b="1" dirty="0" err="1"/>
              <a:t>trasabilit</a:t>
            </a:r>
            <a:r>
              <a:rPr lang="ro-RO" sz="2200" b="1" dirty="0" err="1"/>
              <a:t>ății</a:t>
            </a:r>
            <a:r>
              <a:rPr lang="ro-RO" sz="2200" b="1" dirty="0"/>
              <a:t> măsurătorilor în </a:t>
            </a:r>
            <a:r>
              <a:rPr lang="ro-RO" sz="2200" b="1" dirty="0" err="1"/>
              <a:t>nanometrologia</a:t>
            </a:r>
            <a:r>
              <a:rPr lang="ro-RO" sz="2200" b="1" dirty="0"/>
              <a:t> de unități de lungime</a:t>
            </a:r>
            <a:endParaRPr lang="en-US" dirty="0"/>
          </a:p>
        </p:txBody>
      </p:sp>
      <p:pic>
        <p:nvPicPr>
          <p:cNvPr id="8" name="Substituent conținut 7">
            <a:extLst>
              <a:ext uri="{FF2B5EF4-FFF2-40B4-BE49-F238E27FC236}">
                <a16:creationId xmlns:a16="http://schemas.microsoft.com/office/drawing/2014/main" id="{9822EC98-D42F-6E5D-85A4-3EF6F4A95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1200" y="25400"/>
            <a:ext cx="5702296" cy="6662812"/>
          </a:xfrm>
        </p:spPr>
      </p:pic>
    </p:spTree>
    <p:extLst>
      <p:ext uri="{BB962C8B-B14F-4D97-AF65-F5344CB8AC3E}">
        <p14:creationId xmlns:p14="http://schemas.microsoft.com/office/powerpoint/2010/main" val="294494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F8473-9241-764F-0C48-4A9C53356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805DC-E2D2-C2A1-2CD2-E296C9EB5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534400" cy="4525962"/>
          </a:xfrm>
        </p:spPr>
        <p:txBody>
          <a:bodyPr/>
          <a:lstStyle/>
          <a:p>
            <a:pPr marL="114300" indent="0">
              <a:lnSpc>
                <a:spcPct val="150000"/>
              </a:lnSpc>
              <a:buNone/>
            </a:pP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Termenul „</a:t>
            </a:r>
            <a:r>
              <a:rPr lang="ro-RO" sz="1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nanometrologie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a apărut pentru prima dată într-o publicație recenzată  în 1992 și reprezintă metrologia, știința măsurării la </a:t>
            </a:r>
            <a:r>
              <a:rPr lang="ro-RO" sz="1800" dirty="0" err="1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nanoscală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toate acestea, instrumentele </a:t>
            </a:r>
            <a:r>
              <a:rPr lang="ro-RO" sz="1800" dirty="0" err="1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nanometrologice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fizice nu sunt suficiente; industria necesită o întreagă infrastructură care să cuprindă instrumentație, metode de testare, standarde și calibrări trasabile.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important să recunoaștem că există diferențe majore în cerințele metrologice asociate cu tranziția de la </a:t>
            </a:r>
            <a:r>
              <a:rPr lang="ro-RO" sz="1800" dirty="0" err="1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microscară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ro-RO" sz="1800" dirty="0" err="1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nanoscară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e.g.,  interferometria care utilizează lumina vizibilă cu o lungime de undă </a:t>
            </a:r>
            <a:r>
              <a:rPr lang="ro-RO" sz="1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sute nm </a:t>
            </a:r>
            <a:r>
              <a:rPr lang="ro-RO" sz="1800" dirty="0">
                <a:solidFill>
                  <a:srgbClr val="3C4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ideală pentru examinarea microstructurilor dar are o valoare limitată atunci când dimensiunile sunt mai mici cu trei ordine de mărime.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9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3F426DA-905F-4F2A-2667-6CA9F826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Pentru </a:t>
            </a:r>
            <a:r>
              <a:rPr lang="en-US" dirty="0" err="1"/>
              <a:t>nanometrologia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ro-RO" dirty="0"/>
              <a:t> trebuie elaborate: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1D276F5-7E74-CA0D-300E-E3BD42F43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800600"/>
          </a:xfrm>
        </p:spPr>
        <p:txBody>
          <a:bodyPr/>
          <a:lstStyle/>
          <a:p>
            <a:r>
              <a:rPr lang="en-US" sz="1800" dirty="0" err="1"/>
              <a:t>standarde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a </a:t>
            </a:r>
            <a:r>
              <a:rPr lang="en-US" sz="1800" dirty="0" err="1"/>
              <a:t>parametrilor</a:t>
            </a:r>
            <a:r>
              <a:rPr lang="en-US" sz="1800" dirty="0"/>
              <a:t> </a:t>
            </a:r>
            <a:r>
              <a:rPr lang="en-US" sz="1800" dirty="0" err="1"/>
              <a:t>nanoobiectelor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nanoproceselor</a:t>
            </a:r>
            <a:r>
              <a:rPr lang="en-US" sz="1800" dirty="0"/>
              <a:t>,</a:t>
            </a:r>
            <a:endParaRPr lang="ro-RO" sz="1800" dirty="0"/>
          </a:p>
          <a:p>
            <a:r>
              <a:rPr lang="en-US" sz="1800" dirty="0" err="1"/>
              <a:t>metode</a:t>
            </a:r>
            <a:r>
              <a:rPr lang="en-US" sz="1800" dirty="0"/>
              <a:t> de verificare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elaborarea</a:t>
            </a:r>
            <a:r>
              <a:rPr lang="en-US" sz="1800" dirty="0"/>
              <a:t> de probe (</a:t>
            </a:r>
            <a:r>
              <a:rPr lang="en-US" sz="1800" dirty="0" err="1"/>
              <a:t>măsuri</a:t>
            </a:r>
            <a:r>
              <a:rPr lang="en-US" sz="1800" dirty="0"/>
              <a:t>) de control (</a:t>
            </a:r>
            <a:r>
              <a:rPr lang="en-US" sz="1800" dirty="0" err="1"/>
              <a:t>calibrare</a:t>
            </a:r>
            <a:r>
              <a:rPr lang="en-US" sz="1800" dirty="0"/>
              <a:t>)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echipamentelor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în </a:t>
            </a:r>
            <a:r>
              <a:rPr lang="en-US" sz="1800" dirty="0" err="1"/>
              <a:t>nanotehnologii</a:t>
            </a:r>
            <a:r>
              <a:rPr lang="en-US" sz="1800" dirty="0"/>
              <a:t>, </a:t>
            </a:r>
            <a:endParaRPr lang="ro-RO" sz="1800" dirty="0"/>
          </a:p>
          <a:p>
            <a:r>
              <a:rPr lang="ro-RO" sz="1800" dirty="0"/>
              <a:t>și </a:t>
            </a:r>
            <a:r>
              <a:rPr lang="en-US" sz="1800" dirty="0" err="1"/>
              <a:t>dezvolta</a:t>
            </a:r>
            <a:r>
              <a:rPr lang="ro-RO" sz="1800" dirty="0"/>
              <a:t>te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testa</a:t>
            </a:r>
            <a:r>
              <a:rPr lang="ro-RO" sz="1800" dirty="0"/>
              <a:t>te</a:t>
            </a:r>
            <a:r>
              <a:rPr lang="en-US" sz="1800" dirty="0"/>
              <a:t> software la </a:t>
            </a:r>
            <a:r>
              <a:rPr lang="en-US" sz="1800" dirty="0" err="1"/>
              <a:t>calibrare</a:t>
            </a:r>
            <a:r>
              <a:rPr lang="en-US" sz="1800" dirty="0"/>
              <a:t> </a:t>
            </a:r>
            <a:r>
              <a:rPr lang="ro-RO" sz="1800" dirty="0"/>
              <a:t>î</a:t>
            </a:r>
            <a:r>
              <a:rPr lang="en-US" sz="1800" dirty="0"/>
              <a:t>n</a:t>
            </a:r>
            <a:r>
              <a:rPr lang="ro-RO" sz="1800" dirty="0"/>
              <a:t> </a:t>
            </a:r>
            <a:r>
              <a:rPr lang="en-US" sz="1800" dirty="0" err="1"/>
              <a:t>nanometrologie</a:t>
            </a:r>
            <a:r>
              <a:rPr lang="en-US" sz="1800" dirty="0"/>
              <a:t>.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 algn="just">
              <a:buNone/>
            </a:pPr>
            <a:r>
              <a:rPr lang="en-US" sz="1800" dirty="0" err="1"/>
              <a:t>Probele</a:t>
            </a:r>
            <a:r>
              <a:rPr lang="en-US" sz="1800" dirty="0"/>
              <a:t> de </a:t>
            </a:r>
            <a:r>
              <a:rPr lang="en-US" sz="1800" dirty="0" err="1"/>
              <a:t>calibrare</a:t>
            </a:r>
            <a:r>
              <a:rPr lang="en-US" sz="1800" dirty="0"/>
              <a:t> (</a:t>
            </a:r>
            <a:r>
              <a:rPr lang="en-US" sz="1800" dirty="0" err="1"/>
              <a:t>măsuri</a:t>
            </a:r>
            <a:r>
              <a:rPr lang="en-US" sz="1800" dirty="0"/>
              <a:t>) sunt </a:t>
            </a:r>
            <a:r>
              <a:rPr lang="en-US" sz="1800" dirty="0" err="1"/>
              <a:t>elemente</a:t>
            </a:r>
            <a:r>
              <a:rPr lang="en-US" sz="1800" dirty="0"/>
              <a:t> </a:t>
            </a:r>
            <a:r>
              <a:rPr lang="ro-RO" sz="1800" dirty="0"/>
              <a:t>cheie</a:t>
            </a:r>
            <a:r>
              <a:rPr lang="en-US" sz="1800" dirty="0"/>
              <a:t> ale </a:t>
            </a:r>
            <a:r>
              <a:rPr lang="ro-RO" sz="1800" dirty="0"/>
              <a:t>măsurătorilor în </a:t>
            </a:r>
            <a:r>
              <a:rPr lang="en-US" sz="1800" dirty="0" err="1"/>
              <a:t>nanotehnologiilor</a:t>
            </a:r>
            <a:r>
              <a:rPr lang="en-US" sz="1800" dirty="0"/>
              <a:t>. </a:t>
            </a:r>
            <a:r>
              <a:rPr lang="en-US" sz="1800" dirty="0" err="1"/>
              <a:t>Producătorii</a:t>
            </a:r>
            <a:r>
              <a:rPr lang="en-US" sz="1800" dirty="0"/>
              <a:t> de </a:t>
            </a:r>
            <a:r>
              <a:rPr lang="en-US" sz="1800" dirty="0" err="1"/>
              <a:t>echipamente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în </a:t>
            </a:r>
            <a:r>
              <a:rPr lang="en-US" sz="1800" dirty="0" err="1"/>
              <a:t>nanoindustrie</a:t>
            </a:r>
            <a:r>
              <a:rPr lang="en-US" sz="1800" dirty="0"/>
              <a:t> </a:t>
            </a:r>
            <a:r>
              <a:rPr lang="ro-RO" sz="1800" dirty="0"/>
              <a:t>livrează </a:t>
            </a:r>
            <a:r>
              <a:rPr lang="en-US" sz="1800" dirty="0" err="1"/>
              <a:t>echipamentelor</a:t>
            </a:r>
            <a:r>
              <a:rPr lang="en-US" sz="1800" dirty="0"/>
              <a:t> </a:t>
            </a:r>
            <a:r>
              <a:rPr lang="en-US" sz="1800" dirty="0" err="1"/>
              <a:t>propriile</a:t>
            </a:r>
            <a:r>
              <a:rPr lang="en-US" sz="1800" dirty="0"/>
              <a:t> probe de </a:t>
            </a:r>
            <a:r>
              <a:rPr lang="en-US" sz="1800" dirty="0" err="1"/>
              <a:t>calibrare</a:t>
            </a:r>
            <a:r>
              <a:rPr lang="en-US" sz="1800" dirty="0"/>
              <a:t> (</a:t>
            </a:r>
            <a:r>
              <a:rPr lang="en-US" sz="1800" dirty="0" err="1"/>
              <a:t>măsuri</a:t>
            </a:r>
            <a:r>
              <a:rPr lang="en-US" sz="1800" dirty="0"/>
              <a:t>). </a:t>
            </a:r>
            <a:r>
              <a:rPr lang="ro-RO" sz="1800" dirty="0"/>
              <a:t>Astfel, </a:t>
            </a:r>
            <a:r>
              <a:rPr lang="en-US" sz="1800" dirty="0" err="1"/>
              <a:t>rezultate</a:t>
            </a:r>
            <a:r>
              <a:rPr lang="en-US" sz="1800" dirty="0"/>
              <a:t> </a:t>
            </a:r>
            <a:r>
              <a:rPr lang="en-US" sz="1800" dirty="0" err="1"/>
              <a:t>obținute</a:t>
            </a:r>
            <a:r>
              <a:rPr lang="en-US" sz="1800" dirty="0"/>
              <a:t> în </a:t>
            </a:r>
            <a:r>
              <a:rPr lang="en-US" sz="1800" dirty="0" err="1"/>
              <a:t>același</a:t>
            </a:r>
            <a:r>
              <a:rPr lang="en-US" sz="1800" dirty="0"/>
              <a:t> </a:t>
            </a:r>
            <a:r>
              <a:rPr lang="en-US" sz="1800" dirty="0" err="1"/>
              <a:t>mediu</a:t>
            </a:r>
            <a:r>
              <a:rPr lang="en-US" sz="1800" dirty="0"/>
              <a:t> </a:t>
            </a:r>
            <a:r>
              <a:rPr lang="ro-RO" sz="1800" dirty="0"/>
              <a:t>cu</a:t>
            </a:r>
            <a:r>
              <a:rPr lang="en-US" sz="1800" dirty="0"/>
              <a:t> </a:t>
            </a:r>
            <a:r>
              <a:rPr lang="en-US" sz="1800" dirty="0" err="1"/>
              <a:t>aceleași</a:t>
            </a:r>
            <a:r>
              <a:rPr lang="ro-RO" sz="1800" dirty="0"/>
              <a:t> tehnici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după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en-US" sz="1800" dirty="0" err="1"/>
              <a:t>echipamentului</a:t>
            </a:r>
            <a:r>
              <a:rPr lang="en-US" sz="1800" dirty="0"/>
              <a:t> </a:t>
            </a:r>
            <a:r>
              <a:rPr lang="en-US" sz="1800" dirty="0" err="1"/>
              <a:t>folosind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ro-RO" sz="1800" dirty="0"/>
              <a:t>cu </a:t>
            </a:r>
            <a:r>
              <a:rPr lang="en-US" sz="1800" dirty="0" err="1"/>
              <a:t>diferite</a:t>
            </a:r>
            <a:r>
              <a:rPr lang="ro-RO" sz="1800" dirty="0"/>
              <a:t> </a:t>
            </a:r>
            <a:r>
              <a:rPr lang="en-US" sz="1800" dirty="0" err="1"/>
              <a:t>probele</a:t>
            </a:r>
            <a:r>
              <a:rPr lang="en-US" sz="1800" dirty="0"/>
              <a:t> de </a:t>
            </a:r>
            <a:r>
              <a:rPr lang="en-US" sz="1800" dirty="0" err="1"/>
              <a:t>calibrare</a:t>
            </a:r>
            <a:r>
              <a:rPr lang="en-US" sz="1800" dirty="0"/>
              <a:t> (</a:t>
            </a:r>
            <a:r>
              <a:rPr lang="en-US" sz="1800" dirty="0" err="1"/>
              <a:t>măsuri</a:t>
            </a:r>
            <a:r>
              <a:rPr lang="en-US" sz="1800" dirty="0"/>
              <a:t>) pot varia. </a:t>
            </a:r>
            <a:endParaRPr lang="ro-RO" sz="1800" dirty="0"/>
          </a:p>
          <a:p>
            <a:pPr marL="0" indent="0" algn="just">
              <a:buNone/>
            </a:pPr>
            <a:r>
              <a:rPr lang="en-US" sz="1800" dirty="0"/>
              <a:t>Din </a:t>
            </a:r>
            <a:r>
              <a:rPr lang="en-US" sz="1800" dirty="0" err="1"/>
              <a:t>acest</a:t>
            </a:r>
            <a:r>
              <a:rPr lang="en-US" sz="1800" dirty="0"/>
              <a:t> </a:t>
            </a:r>
            <a:r>
              <a:rPr lang="en-US" sz="1800" dirty="0" err="1"/>
              <a:t>motiv</a:t>
            </a:r>
            <a:r>
              <a:rPr lang="en-US" sz="1800" dirty="0"/>
              <a:t>, </a:t>
            </a:r>
            <a:r>
              <a:rPr lang="en-US" sz="1800" dirty="0" err="1"/>
              <a:t>experții</a:t>
            </a:r>
            <a:r>
              <a:rPr lang="en-US" sz="1800" dirty="0"/>
              <a:t> în </a:t>
            </a:r>
            <a:r>
              <a:rPr lang="en-US" sz="1800" dirty="0" err="1"/>
              <a:t>măsurători</a:t>
            </a:r>
            <a:r>
              <a:rPr lang="en-US" sz="1800" dirty="0"/>
              <a:t> </a:t>
            </a:r>
            <a:r>
              <a:rPr lang="en-US" sz="1800" dirty="0" err="1"/>
              <a:t>nanometrice</a:t>
            </a:r>
            <a:r>
              <a:rPr lang="en-US" sz="1800" dirty="0"/>
              <a:t> din U</a:t>
            </a:r>
            <a:r>
              <a:rPr lang="ro-RO" sz="1800" dirty="0"/>
              <a:t>E</a:t>
            </a:r>
            <a:r>
              <a:rPr lang="en-US" sz="1800" dirty="0"/>
              <a:t> au </a:t>
            </a:r>
            <a:r>
              <a:rPr lang="en-US" sz="1800" dirty="0" err="1"/>
              <a:t>inițiat</a:t>
            </a:r>
            <a:r>
              <a:rPr lang="en-US" sz="1800" dirty="0"/>
              <a:t> </a:t>
            </a:r>
            <a:r>
              <a:rPr lang="en-US" sz="1800" i="1" dirty="0">
                <a:solidFill>
                  <a:srgbClr val="FF0000"/>
                </a:solidFill>
              </a:rPr>
              <a:t>de a </a:t>
            </a:r>
            <a:r>
              <a:rPr lang="en-US" sz="1800" i="1" dirty="0" err="1">
                <a:solidFill>
                  <a:srgbClr val="FF0000"/>
                </a:solidFill>
              </a:rPr>
              <a:t>grupa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 err="1"/>
              <a:t>multe</a:t>
            </a:r>
            <a:r>
              <a:rPr lang="en-US" sz="1800" dirty="0"/>
              <a:t>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probele</a:t>
            </a:r>
            <a:r>
              <a:rPr lang="en-US" sz="1800" dirty="0"/>
              <a:t> de </a:t>
            </a:r>
            <a:r>
              <a:rPr lang="en-US" sz="1800" dirty="0" err="1"/>
              <a:t>calibrare</a:t>
            </a:r>
            <a:r>
              <a:rPr lang="en-US" sz="1800" dirty="0"/>
              <a:t> (</a:t>
            </a:r>
            <a:r>
              <a:rPr lang="en-US" sz="1800" dirty="0" err="1"/>
              <a:t>măsuri</a:t>
            </a:r>
            <a:r>
              <a:rPr lang="en-US" sz="1800" dirty="0"/>
              <a:t>) </a:t>
            </a:r>
            <a:r>
              <a:rPr lang="en-US" sz="1800" dirty="0" err="1"/>
              <a:t>disponibile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de a </a:t>
            </a:r>
            <a:r>
              <a:rPr lang="en-US" sz="1800" dirty="0" err="1"/>
              <a:t>efectua</a:t>
            </a:r>
            <a:r>
              <a:rPr lang="en-US" sz="1800" dirty="0"/>
              <a:t> </a:t>
            </a:r>
            <a:r>
              <a:rPr lang="en-US" sz="1800" dirty="0" err="1"/>
              <a:t>studii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determina</a:t>
            </a:r>
            <a:r>
              <a:rPr lang="en-US" sz="1800" dirty="0"/>
              <a:t> </a:t>
            </a:r>
            <a:r>
              <a:rPr lang="en-US" sz="1800" dirty="0" err="1"/>
              <a:t>parametrii</a:t>
            </a:r>
            <a:r>
              <a:rPr lang="en-US" sz="1800" dirty="0"/>
              <a:t> (</a:t>
            </a:r>
            <a:r>
              <a:rPr lang="en-US" sz="1800" dirty="0" err="1"/>
              <a:t>caracteristicile</a:t>
            </a:r>
            <a:r>
              <a:rPr lang="en-US" sz="1800" dirty="0"/>
              <a:t>) </a:t>
            </a:r>
            <a:r>
              <a:rPr lang="en-US" sz="1800" dirty="0" err="1"/>
              <a:t>acestora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4606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1F0809-BBA7-4BFE-4803-B9CFBCB8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Pentru </a:t>
            </a:r>
            <a:r>
              <a:rPr lang="en-US" dirty="0" err="1"/>
              <a:t>nanometrologia</a:t>
            </a:r>
            <a:r>
              <a:rPr lang="en-US" dirty="0"/>
              <a:t> </a:t>
            </a:r>
            <a:r>
              <a:rPr lang="en-US" dirty="0" err="1"/>
              <a:t>practică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0441FEA-E02F-B08B-7AED-AA96998D4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o-RO" sz="1800" dirty="0"/>
              <a:t>Este necesar efort </a:t>
            </a:r>
            <a:r>
              <a:rPr lang="en-US" sz="1800" dirty="0" err="1"/>
              <a:t>semnificativ</a:t>
            </a:r>
            <a:r>
              <a:rPr lang="en-US" sz="1800" dirty="0"/>
              <a:t> în </a:t>
            </a:r>
            <a:r>
              <a:rPr lang="en-US" sz="1800" dirty="0" err="1"/>
              <a:t>domeniul</a:t>
            </a:r>
            <a:r>
              <a:rPr lang="en-US" sz="1800" dirty="0"/>
              <a:t> </a:t>
            </a:r>
            <a:r>
              <a:rPr lang="en-US" sz="1800" dirty="0" err="1"/>
              <a:t>creării</a:t>
            </a:r>
            <a:r>
              <a:rPr lang="ro-RO" sz="1800" dirty="0"/>
              <a:t> de </a:t>
            </a:r>
            <a:r>
              <a:rPr lang="en-US" sz="1800" dirty="0" err="1"/>
              <a:t>măsuri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obiecte</a:t>
            </a:r>
            <a:r>
              <a:rPr lang="en-US" sz="1800" dirty="0"/>
              <a:t> de </a:t>
            </a:r>
            <a:r>
              <a:rPr lang="en-US" sz="1800" dirty="0" err="1"/>
              <a:t>testare</a:t>
            </a:r>
            <a:r>
              <a:rPr lang="en-US" sz="1800" dirty="0"/>
              <a:t>, precum </a:t>
            </a:r>
            <a:r>
              <a:rPr lang="en-US" sz="1800" dirty="0" err="1"/>
              <a:t>și</a:t>
            </a:r>
            <a:r>
              <a:rPr lang="en-US" sz="1800" dirty="0"/>
              <a:t> un </a:t>
            </a:r>
            <a:r>
              <a:rPr lang="en-US" sz="1800" dirty="0" err="1"/>
              <a:t>sistem</a:t>
            </a:r>
            <a:r>
              <a:rPr lang="en-US" sz="1800" dirty="0"/>
              <a:t> de </a:t>
            </a:r>
            <a:r>
              <a:rPr lang="en-US" sz="1800" dirty="0" err="1"/>
              <a:t>producere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certificare</a:t>
            </a:r>
            <a:r>
              <a:rPr lang="en-US" sz="1800" dirty="0"/>
              <a:t> a </a:t>
            </a:r>
            <a:r>
              <a:rPr lang="en-US" sz="1800" dirty="0" err="1"/>
              <a:t>eșantioanelor</a:t>
            </a:r>
            <a:r>
              <a:rPr lang="en-US" sz="1800" dirty="0"/>
              <a:t> standard ale </a:t>
            </a:r>
            <a:r>
              <a:rPr lang="en-US" sz="1800" dirty="0" err="1"/>
              <a:t>compoziției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nanomaterialelor</a:t>
            </a:r>
            <a:r>
              <a:rPr lang="en-US" sz="1800" dirty="0"/>
              <a:t>, al </a:t>
            </a:r>
            <a:r>
              <a:rPr lang="en-US" sz="1800" dirty="0" err="1"/>
              <a:t>căror</a:t>
            </a:r>
            <a:r>
              <a:rPr lang="en-US" sz="1800" dirty="0"/>
              <a:t> </a:t>
            </a:r>
            <a:r>
              <a:rPr lang="en-US" sz="1800" dirty="0" err="1"/>
              <a:t>rol</a:t>
            </a:r>
            <a:r>
              <a:rPr lang="en-US" sz="1800" dirty="0"/>
              <a:t> recent a </a:t>
            </a:r>
            <a:r>
              <a:rPr lang="en-US" sz="1800" dirty="0" err="1"/>
              <a:t>crescut</a:t>
            </a:r>
            <a:r>
              <a:rPr lang="en-US" sz="1800" dirty="0"/>
              <a:t> </a:t>
            </a:r>
            <a:r>
              <a:rPr lang="ro-RO" sz="1800" dirty="0"/>
              <a:t>enorm</a:t>
            </a:r>
            <a:r>
              <a:rPr lang="en-US" sz="1800" dirty="0"/>
              <a:t>. </a:t>
            </a:r>
            <a:endParaRPr lang="ro-RO" sz="1800" dirty="0"/>
          </a:p>
          <a:p>
            <a:pPr>
              <a:lnSpc>
                <a:spcPct val="150000"/>
              </a:lnSpc>
            </a:pPr>
            <a:endParaRPr lang="ro-RO" sz="1800" dirty="0"/>
          </a:p>
          <a:p>
            <a:pPr>
              <a:lnSpc>
                <a:spcPct val="150000"/>
              </a:lnSpc>
            </a:pPr>
            <a:r>
              <a:rPr lang="ro-RO" sz="1800" dirty="0"/>
              <a:t>E</a:t>
            </a:r>
            <a:r>
              <a:rPr lang="en-US" sz="1800" dirty="0" err="1"/>
              <a:t>ste</a:t>
            </a:r>
            <a:r>
              <a:rPr lang="en-US" sz="1800" dirty="0"/>
              <a:t> </a:t>
            </a:r>
            <a:r>
              <a:rPr lang="en-US" sz="1800" dirty="0" err="1"/>
              <a:t>extrem</a:t>
            </a:r>
            <a:r>
              <a:rPr lang="en-US" sz="1800" dirty="0"/>
              <a:t> de important </a:t>
            </a:r>
            <a:r>
              <a:rPr lang="ro-RO" sz="1800" dirty="0"/>
              <a:t>de</a:t>
            </a:r>
            <a:r>
              <a:rPr lang="en-US" sz="1800" dirty="0"/>
              <a:t> </a:t>
            </a:r>
            <a:r>
              <a:rPr lang="en-US" sz="1800" dirty="0" err="1"/>
              <a:t>dezvolt</a:t>
            </a:r>
            <a:r>
              <a:rPr lang="ro-RO" sz="1800" dirty="0"/>
              <a:t>at</a:t>
            </a:r>
            <a:r>
              <a:rPr lang="en-US" sz="1800" dirty="0"/>
              <a:t> </a:t>
            </a:r>
            <a:r>
              <a:rPr lang="ro-RO" sz="1800" dirty="0"/>
              <a:t>în timp util a </a:t>
            </a:r>
            <a:r>
              <a:rPr lang="en-US" sz="1800" dirty="0"/>
              <a:t>un</a:t>
            </a:r>
            <a:r>
              <a:rPr lang="ro-RO" sz="1800" dirty="0"/>
              <a:t>ui</a:t>
            </a:r>
            <a:r>
              <a:rPr lang="en-US" sz="1800" dirty="0"/>
              <a:t>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, </a:t>
            </a:r>
            <a:r>
              <a:rPr lang="en-US" sz="1800" dirty="0" err="1"/>
              <a:t>certificarea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implementarea</a:t>
            </a:r>
            <a:r>
              <a:rPr lang="en-US" sz="1800" dirty="0"/>
              <a:t> în </a:t>
            </a:r>
            <a:r>
              <a:rPr lang="en-US" sz="1800" dirty="0" err="1"/>
              <a:t>timp</a:t>
            </a:r>
            <a:r>
              <a:rPr lang="en-US" sz="1800" dirty="0"/>
              <a:t> util a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armonizate</a:t>
            </a:r>
            <a:r>
              <a:rPr lang="ro-RO" sz="1800" dirty="0"/>
              <a:t> și unificate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efectuarea</a:t>
            </a:r>
            <a:r>
              <a:rPr lang="en-US" sz="1800" dirty="0"/>
              <a:t> </a:t>
            </a:r>
            <a:r>
              <a:rPr lang="en-US" sz="1800" dirty="0" err="1"/>
              <a:t>măsurătorilor</a:t>
            </a:r>
            <a:r>
              <a:rPr lang="en-US" sz="1800" dirty="0"/>
              <a:t>, </a:t>
            </a:r>
            <a:r>
              <a:rPr lang="en-US" sz="1800" dirty="0" err="1"/>
              <a:t>verificării</a:t>
            </a:r>
            <a:r>
              <a:rPr lang="en-US" sz="1800" dirty="0"/>
              <a:t>, </a:t>
            </a:r>
            <a:r>
              <a:rPr lang="en-US" sz="1800" dirty="0" err="1"/>
              <a:t>etalonării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testării</a:t>
            </a:r>
            <a:r>
              <a:rPr lang="en-US" sz="1800" dirty="0"/>
              <a:t> </a:t>
            </a:r>
            <a:r>
              <a:rPr lang="en-US" sz="1800" dirty="0" err="1"/>
              <a:t>instrumentelor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de </a:t>
            </a:r>
            <a:r>
              <a:rPr lang="en-US" sz="1800" dirty="0" err="1"/>
              <a:t>înaltă</a:t>
            </a:r>
            <a:r>
              <a:rPr lang="en-US" sz="1800" dirty="0"/>
              <a:t> </a:t>
            </a:r>
            <a:r>
              <a:rPr lang="en-US" sz="1800" dirty="0" err="1"/>
              <a:t>precizie</a:t>
            </a:r>
            <a:r>
              <a:rPr lang="en-US" sz="1800" dirty="0"/>
              <a:t>, </a:t>
            </a:r>
            <a:r>
              <a:rPr lang="en-US" sz="1800" dirty="0" err="1"/>
              <a:t>astfel</a:t>
            </a:r>
            <a:r>
              <a:rPr lang="en-US" sz="1800" dirty="0"/>
              <a:t> </a:t>
            </a:r>
            <a:r>
              <a:rPr lang="en-US" sz="1800" dirty="0" err="1"/>
              <a:t>încât</a:t>
            </a:r>
            <a:r>
              <a:rPr lang="en-US" sz="1800" dirty="0"/>
              <a:t> </a:t>
            </a:r>
            <a:r>
              <a:rPr lang="en-US" sz="1800" dirty="0" err="1"/>
              <a:t>acestea</a:t>
            </a:r>
            <a:r>
              <a:rPr lang="en-US" sz="1800" dirty="0"/>
              <a:t> să nu </a:t>
            </a:r>
            <a:r>
              <a:rPr lang="en-US" sz="1800" dirty="0" err="1"/>
              <a:t>devină</a:t>
            </a:r>
            <a:r>
              <a:rPr lang="en-US" sz="1800" dirty="0"/>
              <a:t> „</a:t>
            </a:r>
            <a:r>
              <a:rPr lang="en-US" sz="1800" dirty="0" err="1"/>
              <a:t>bariere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” în </a:t>
            </a:r>
            <a:r>
              <a:rPr lang="en-US" sz="1800" dirty="0" err="1"/>
              <a:t>calea</a:t>
            </a:r>
            <a:r>
              <a:rPr lang="en-US" sz="1800" dirty="0"/>
              <a:t> </a:t>
            </a:r>
            <a:r>
              <a:rPr lang="en-US" sz="1800" dirty="0" err="1"/>
              <a:t>introducerii</a:t>
            </a:r>
            <a:r>
              <a:rPr lang="en-US" sz="1800" dirty="0"/>
              <a:t> </a:t>
            </a:r>
            <a:r>
              <a:rPr lang="en-US" sz="1800" dirty="0" err="1"/>
              <a:t>tehnologii</a:t>
            </a:r>
            <a:r>
              <a:rPr lang="ro-RO" sz="1800" dirty="0"/>
              <a:t>lor</a:t>
            </a:r>
            <a:r>
              <a:rPr lang="en-US" sz="1800" dirty="0"/>
              <a:t> </a:t>
            </a:r>
            <a:r>
              <a:rPr lang="en-US" sz="1800" dirty="0" err="1"/>
              <a:t>inovatoare</a:t>
            </a:r>
            <a:r>
              <a:rPr lang="en-US" sz="1800" dirty="0"/>
              <a:t> în </a:t>
            </a:r>
            <a:r>
              <a:rPr lang="en-US" sz="1800" dirty="0" err="1"/>
              <a:t>nanoindustrie</a:t>
            </a:r>
            <a:r>
              <a:rPr lang="en-US" sz="18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386153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67083C-E4E9-2521-01DE-ECDBD55666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o-RO" dirty="0"/>
              <a:t>Digitalizarea în metrologie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BAAA6A-A24C-78CD-4DC7-75D82351895F}"/>
              </a:ext>
            </a:extLst>
          </p:cNvPr>
          <p:cNvSpPr txBox="1"/>
          <p:nvPr/>
        </p:nvSpPr>
        <p:spPr>
          <a:xfrm>
            <a:off x="405960" y="1655067"/>
            <a:ext cx="851658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D</a:t>
            </a:r>
            <a:r>
              <a:rPr lang="en-US" dirty="0" err="1"/>
              <a:t>igitalizarea</a:t>
            </a:r>
            <a:r>
              <a:rPr lang="en-US" dirty="0"/>
              <a:t> </a:t>
            </a:r>
            <a:r>
              <a:rPr lang="ro-RO" dirty="0"/>
              <a:t>-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tehnologiilor</a:t>
            </a:r>
            <a:r>
              <a:rPr lang="en-US" dirty="0"/>
              <a:t> </a:t>
            </a:r>
            <a:r>
              <a:rPr lang="en-US" dirty="0" err="1"/>
              <a:t>digitale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schimba</a:t>
            </a:r>
            <a:r>
              <a:rPr lang="en-US" dirty="0"/>
              <a:t> un model de </a:t>
            </a:r>
            <a:r>
              <a:rPr lang="en-US" dirty="0" err="1"/>
              <a:t>afaceri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oferi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venituri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oportunități</a:t>
            </a:r>
            <a:r>
              <a:rPr lang="en-US" dirty="0"/>
              <a:t> de </a:t>
            </a:r>
            <a:r>
              <a:rPr lang="en-US" dirty="0" err="1"/>
              <a:t>producere</a:t>
            </a:r>
            <a:r>
              <a:rPr lang="en-US" dirty="0"/>
              <a:t> a </a:t>
            </a:r>
            <a:r>
              <a:rPr lang="en-US" dirty="0" err="1"/>
              <a:t>valorii</a:t>
            </a:r>
            <a:r>
              <a:rPr lang="en-US" dirty="0"/>
              <a:t>;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procesul</a:t>
            </a:r>
            <a:r>
              <a:rPr lang="en-US" dirty="0"/>
              <a:t> de </a:t>
            </a:r>
            <a:r>
              <a:rPr lang="en-US" dirty="0" err="1"/>
              <a:t>trecere</a:t>
            </a:r>
            <a:r>
              <a:rPr lang="en-US" dirty="0"/>
              <a:t> la o </a:t>
            </a:r>
            <a:r>
              <a:rPr lang="en-US" dirty="0" err="1"/>
              <a:t>afacere</a:t>
            </a:r>
            <a:r>
              <a:rPr lang="en-US" dirty="0"/>
              <a:t> </a:t>
            </a:r>
            <a:r>
              <a:rPr lang="en-US" dirty="0" err="1"/>
              <a:t>digitală</a:t>
            </a:r>
            <a:r>
              <a:rPr lang="en-US" dirty="0"/>
              <a:t>.” </a:t>
            </a:r>
          </a:p>
          <a:p>
            <a:r>
              <a:rPr lang="ro-RO" dirty="0"/>
              <a:t>Sunt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provocări</a:t>
            </a:r>
            <a:r>
              <a:rPr lang="en-US" dirty="0"/>
              <a:t> </a:t>
            </a:r>
            <a:r>
              <a:rPr lang="en-US" dirty="0" err="1"/>
              <a:t>majore</a:t>
            </a:r>
            <a:r>
              <a:rPr lang="en-US" dirty="0"/>
              <a:t> în </a:t>
            </a:r>
            <a:r>
              <a:rPr lang="en-US" b="1" dirty="0" err="1">
                <a:solidFill>
                  <a:srgbClr val="FF0000"/>
                </a:solidFill>
              </a:rPr>
              <a:t>metrologie</a:t>
            </a:r>
            <a:r>
              <a:rPr lang="ro-RO" b="1" dirty="0">
                <a:solidFill>
                  <a:srgbClr val="FF0000"/>
                </a:solidFill>
              </a:rPr>
              <a:t> </a:t>
            </a:r>
            <a:r>
              <a:rPr lang="ro-RO" b="1" dirty="0" err="1">
                <a:solidFill>
                  <a:srgbClr val="FF0000"/>
                </a:solidFill>
              </a:rPr>
              <a:t>vs</a:t>
            </a:r>
            <a:r>
              <a:rPr lang="ro-RO" b="1" dirty="0">
                <a:solidFill>
                  <a:srgbClr val="FF0000"/>
                </a:solidFill>
              </a:rPr>
              <a:t> digitalizare</a:t>
            </a:r>
            <a:r>
              <a:rPr lang="en-US" dirty="0"/>
              <a:t>.</a:t>
            </a:r>
          </a:p>
          <a:p>
            <a:r>
              <a:rPr lang="ro-RO" b="1" dirty="0">
                <a:solidFill>
                  <a:srgbClr val="FF0000"/>
                </a:solidFill>
              </a:rPr>
              <a:t>M</a:t>
            </a:r>
            <a:r>
              <a:rPr lang="en-US" b="1" dirty="0" err="1">
                <a:solidFill>
                  <a:srgbClr val="FF0000"/>
                </a:solidFill>
              </a:rPr>
              <a:t>etrologia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digitalizării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se </a:t>
            </a:r>
            <a:r>
              <a:rPr lang="en-US" dirty="0" err="1"/>
              <a:t>concentrează</a:t>
            </a:r>
            <a:r>
              <a:rPr lang="en-US" dirty="0"/>
              <a:t> pe </a:t>
            </a:r>
            <a:r>
              <a:rPr lang="en-US" i="1" dirty="0" err="1">
                <a:solidFill>
                  <a:srgbClr val="FF0000"/>
                </a:solidFill>
              </a:rPr>
              <a:t>interpretabilitatea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inteligenței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artificiale</a:t>
            </a:r>
            <a:r>
              <a:rPr lang="en-US" i="1" dirty="0">
                <a:solidFill>
                  <a:srgbClr val="FF0000"/>
                </a:solidFill>
              </a:rPr>
              <a:t> în </a:t>
            </a:r>
            <a:r>
              <a:rPr lang="en-US" i="1" dirty="0" err="1">
                <a:solidFill>
                  <a:srgbClr val="FF0000"/>
                </a:solidFill>
              </a:rPr>
              <a:t>sistemele</a:t>
            </a:r>
            <a:r>
              <a:rPr lang="en-US" i="1" dirty="0">
                <a:solidFill>
                  <a:srgbClr val="FF0000"/>
                </a:solidFill>
              </a:rPr>
              <a:t> de </a:t>
            </a:r>
            <a:r>
              <a:rPr lang="en-US" i="1" dirty="0" err="1">
                <a:solidFill>
                  <a:srgbClr val="FF0000"/>
                </a:solidFill>
              </a:rPr>
              <a:t>măsurare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evaluarea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calității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datelor</a:t>
            </a:r>
            <a:r>
              <a:rPr lang="en-US" dirty="0"/>
              <a:t>, </a:t>
            </a:r>
            <a:endParaRPr lang="ro-RO" dirty="0"/>
          </a:p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Digitalizarea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metrologiei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se </a:t>
            </a:r>
            <a:r>
              <a:rPr lang="en-US" dirty="0" err="1"/>
              <a:t>concentrează</a:t>
            </a:r>
            <a:r>
              <a:rPr lang="en-US" dirty="0"/>
              <a:t> pe </a:t>
            </a:r>
            <a:r>
              <a:rPr lang="en-US" dirty="0" err="1"/>
              <a:t>digitalizarea</a:t>
            </a:r>
            <a:r>
              <a:rPr lang="en-US" dirty="0"/>
              <a:t> </a:t>
            </a:r>
            <a:r>
              <a:rPr lang="en-US" dirty="0" err="1"/>
              <a:t>serviciilor</a:t>
            </a:r>
            <a:r>
              <a:rPr lang="en-US" dirty="0"/>
              <a:t> </a:t>
            </a:r>
            <a:r>
              <a:rPr lang="en-US" dirty="0" err="1"/>
              <a:t>metrologice</a:t>
            </a:r>
            <a:r>
              <a:rPr lang="en-US" dirty="0"/>
              <a:t>. </a:t>
            </a:r>
            <a:r>
              <a:rPr lang="en-US" dirty="0" err="1"/>
              <a:t>Aici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important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facă</a:t>
            </a:r>
            <a:r>
              <a:rPr lang="en-US" dirty="0"/>
              <a:t> </a:t>
            </a:r>
            <a:r>
              <a:rPr lang="en-US" dirty="0" err="1"/>
              <a:t>distincția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digitalizare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și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digitizare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r>
              <a:rPr lang="en-US" dirty="0"/>
              <a:t> </a:t>
            </a:r>
          </a:p>
          <a:p>
            <a:r>
              <a:rPr lang="en-US" b="1" i="1" dirty="0" err="1"/>
              <a:t>Digitizarea</a:t>
            </a:r>
            <a:r>
              <a:rPr lang="en-US" b="1" i="1" dirty="0"/>
              <a:t>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conversia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formă</a:t>
            </a:r>
            <a:r>
              <a:rPr lang="en-US" dirty="0"/>
              <a:t> </a:t>
            </a:r>
            <a:r>
              <a:rPr lang="en-US" dirty="0" err="1"/>
              <a:t>analogică</a:t>
            </a:r>
            <a:r>
              <a:rPr lang="en-US" dirty="0"/>
              <a:t> </a:t>
            </a:r>
            <a:r>
              <a:rPr lang="en-US" dirty="0" err="1"/>
              <a:t>într-una</a:t>
            </a:r>
            <a:r>
              <a:rPr lang="en-US" dirty="0"/>
              <a:t> </a:t>
            </a:r>
            <a:r>
              <a:rPr lang="en-US" dirty="0" err="1"/>
              <a:t>digitală</a:t>
            </a:r>
            <a:r>
              <a:rPr lang="en-US" dirty="0"/>
              <a:t>. </a:t>
            </a:r>
            <a:r>
              <a:rPr lang="ro-RO" b="1" i="1" dirty="0"/>
              <a:t>D</a:t>
            </a:r>
            <a:r>
              <a:rPr lang="en-US" b="1" i="1" dirty="0" err="1"/>
              <a:t>igitizarea</a:t>
            </a:r>
            <a:r>
              <a:rPr lang="en-US" b="1" i="1" dirty="0"/>
              <a:t> </a:t>
            </a:r>
            <a:r>
              <a:rPr lang="en-US" dirty="0" err="1"/>
              <a:t>este</a:t>
            </a:r>
            <a:r>
              <a:rPr lang="en-US" dirty="0"/>
              <a:t> un prim pas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digitalizare</a:t>
            </a:r>
            <a:r>
              <a:rPr lang="en-US" dirty="0"/>
              <a:t>. </a:t>
            </a:r>
            <a:endParaRPr lang="ro-RO" dirty="0"/>
          </a:p>
          <a:p>
            <a:endParaRPr lang="ro-RO" dirty="0"/>
          </a:p>
          <a:p>
            <a:r>
              <a:rPr lang="en-US" dirty="0" err="1"/>
              <a:t>Totuși</a:t>
            </a:r>
            <a:r>
              <a:rPr lang="en-US" dirty="0"/>
              <a:t>, </a:t>
            </a:r>
            <a:r>
              <a:rPr lang="en-US" i="1" dirty="0" err="1">
                <a:solidFill>
                  <a:srgbClr val="FF0000"/>
                </a:solidFill>
              </a:rPr>
              <a:t>digitalizarea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unui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serviciu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metrologic</a:t>
            </a:r>
            <a:r>
              <a:rPr lang="en-US" i="1" dirty="0">
                <a:solidFill>
                  <a:srgbClr val="FF0000"/>
                </a:solidFill>
              </a:rPr>
              <a:t> nu include </a:t>
            </a:r>
            <a:r>
              <a:rPr lang="en-US" i="1" dirty="0" err="1">
                <a:solidFill>
                  <a:srgbClr val="FF0000"/>
                </a:solidFill>
              </a:rPr>
              <a:t>doar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actualizarea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serviciului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prin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digitizare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integrarea</a:t>
            </a:r>
            <a:r>
              <a:rPr lang="en-US" dirty="0"/>
              <a:t> </a:t>
            </a:r>
            <a:r>
              <a:rPr lang="en-US" dirty="0" err="1"/>
              <a:t>competențelor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, ci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aduce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valoare</a:t>
            </a:r>
            <a:r>
              <a:rPr lang="en-US" dirty="0"/>
              <a:t> </a:t>
            </a:r>
            <a:r>
              <a:rPr lang="en-US" dirty="0" err="1"/>
              <a:t>suplimentară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extinderea</a:t>
            </a:r>
            <a:r>
              <a:rPr lang="en-US" dirty="0"/>
              <a:t> </a:t>
            </a:r>
            <a:r>
              <a:rPr lang="en-US" dirty="0" err="1"/>
              <a:t>caracteristicilor</a:t>
            </a:r>
            <a:r>
              <a:rPr lang="en-US" dirty="0"/>
              <a:t> </a:t>
            </a:r>
            <a:r>
              <a:rPr lang="en-US" dirty="0" err="1"/>
              <a:t>serviciilor</a:t>
            </a:r>
            <a:r>
              <a:rPr lang="en-US" dirty="0"/>
              <a:t> care nu </a:t>
            </a:r>
            <a:r>
              <a:rPr lang="en-US" dirty="0" err="1"/>
              <a:t>ar</a:t>
            </a:r>
            <a:r>
              <a:rPr lang="en-US" dirty="0"/>
              <a:t> fi </a:t>
            </a:r>
            <a:r>
              <a:rPr lang="en-US" dirty="0" err="1"/>
              <a:t>putut</a:t>
            </a:r>
            <a:r>
              <a:rPr lang="en-US" dirty="0"/>
              <a:t> fi</a:t>
            </a:r>
            <a:r>
              <a:rPr lang="ro-RO" dirty="0"/>
              <a:t> </a:t>
            </a:r>
            <a:r>
              <a:rPr lang="en-US" dirty="0" err="1"/>
              <a:t>posibile</a:t>
            </a:r>
            <a:r>
              <a:rPr lang="en-US" dirty="0"/>
              <a:t> anterior.</a:t>
            </a:r>
          </a:p>
        </p:txBody>
      </p:sp>
    </p:spTree>
    <p:extLst>
      <p:ext uri="{BB962C8B-B14F-4D97-AF65-F5344CB8AC3E}">
        <p14:creationId xmlns:p14="http://schemas.microsoft.com/office/powerpoint/2010/main" val="3360690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74EEA0-BF66-8CC2-7045-C8CF89ED46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Aspecte</a:t>
            </a:r>
            <a:r>
              <a:rPr lang="en-US" dirty="0"/>
              <a:t> </a:t>
            </a:r>
            <a:r>
              <a:rPr lang="en-US" dirty="0" err="1"/>
              <a:t>cheie</a:t>
            </a:r>
            <a:r>
              <a:rPr lang="en-US" dirty="0"/>
              <a:t> ale </a:t>
            </a:r>
            <a:r>
              <a:rPr lang="en-US" dirty="0" err="1"/>
              <a:t>metrologiei</a:t>
            </a:r>
            <a:r>
              <a:rPr lang="en-US" dirty="0"/>
              <a:t> </a:t>
            </a:r>
            <a:r>
              <a:rPr lang="en-US" dirty="0" err="1"/>
              <a:t>digitale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BF9476-8689-B6CF-51D9-CFE6B24F6FE5}"/>
              </a:ext>
            </a:extLst>
          </p:cNvPr>
          <p:cNvSpPr txBox="1"/>
          <p:nvPr/>
        </p:nvSpPr>
        <p:spPr>
          <a:xfrm>
            <a:off x="204547" y="1600200"/>
            <a:ext cx="867989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Certificat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calibrare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digitală</a:t>
            </a:r>
            <a:r>
              <a:rPr lang="en-US" b="1" dirty="0">
                <a:solidFill>
                  <a:srgbClr val="FF0000"/>
                </a:solidFill>
              </a:rPr>
              <a:t> (DCC): </a:t>
            </a:r>
            <a:r>
              <a:rPr lang="ro-RO" b="1" dirty="0">
                <a:solidFill>
                  <a:srgbClr val="FF0000"/>
                </a:solidFill>
              </a:rPr>
              <a:t>m</a:t>
            </a:r>
            <a:r>
              <a:rPr lang="en-US" dirty="0" err="1"/>
              <a:t>așinile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software-ul pot </a:t>
            </a:r>
            <a:r>
              <a:rPr lang="en-US" dirty="0" err="1"/>
              <a:t>citi</a:t>
            </a:r>
            <a:r>
              <a:rPr lang="en-US" dirty="0"/>
              <a:t> direct </a:t>
            </a:r>
            <a:r>
              <a:rPr lang="en-US" dirty="0" err="1"/>
              <a:t>datele</a:t>
            </a:r>
            <a:r>
              <a:rPr lang="en-US" dirty="0"/>
              <a:t> de </a:t>
            </a:r>
            <a:r>
              <a:rPr lang="en-US" dirty="0" err="1"/>
              <a:t>calibrare</a:t>
            </a:r>
            <a:r>
              <a:rPr lang="en-US" dirty="0"/>
              <a:t>, </a:t>
            </a:r>
            <a:r>
              <a:rPr lang="en-US" dirty="0" err="1"/>
              <a:t>reducând</a:t>
            </a:r>
            <a:r>
              <a:rPr lang="en-US" dirty="0"/>
              <a:t> la minimum </a:t>
            </a:r>
            <a:r>
              <a:rPr lang="en-US" dirty="0" err="1"/>
              <a:t>erorile</a:t>
            </a:r>
            <a:r>
              <a:rPr lang="en-US" dirty="0"/>
              <a:t> </a:t>
            </a:r>
            <a:r>
              <a:rPr lang="en-US" dirty="0" err="1"/>
              <a:t>umane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automatizând</a:t>
            </a:r>
            <a:r>
              <a:rPr lang="en-US" dirty="0"/>
              <a:t> </a:t>
            </a:r>
            <a:r>
              <a:rPr lang="en-US" dirty="0" err="1"/>
              <a:t>fluxurile</a:t>
            </a:r>
            <a:r>
              <a:rPr lang="en-US" dirty="0"/>
              <a:t> de </a:t>
            </a:r>
            <a:r>
              <a:rPr lang="en-US" dirty="0" err="1"/>
              <a:t>lucru</a:t>
            </a:r>
            <a:r>
              <a:rPr lang="en-US" dirty="0"/>
              <a:t>.</a:t>
            </a:r>
            <a:endParaRPr lang="ro-RO" dirty="0"/>
          </a:p>
          <a:p>
            <a:endParaRPr lang="ro-RO" b="1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rgbClr val="FF0000"/>
                </a:solidFill>
              </a:rPr>
              <a:t>Integritatea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și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calitatea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datelor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FF0000"/>
                </a:solidFill>
              </a:rPr>
              <a:t>a</a:t>
            </a:r>
            <a:r>
              <a:rPr lang="en-US" dirty="0" err="1"/>
              <a:t>ccentul</a:t>
            </a:r>
            <a:r>
              <a:rPr lang="en-US" dirty="0"/>
              <a:t> se </a:t>
            </a:r>
            <a:r>
              <a:rPr lang="en-US" dirty="0" err="1"/>
              <a:t>pune</a:t>
            </a:r>
            <a:r>
              <a:rPr lang="en-US" dirty="0"/>
              <a:t> pe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, a </a:t>
            </a:r>
            <a:r>
              <a:rPr lang="en-US" dirty="0" err="1"/>
              <a:t>securității</a:t>
            </a:r>
            <a:r>
              <a:rPr lang="en-US" dirty="0"/>
              <a:t> </a:t>
            </a:r>
            <a:r>
              <a:rPr lang="en-US" dirty="0" err="1"/>
              <a:t>cibernetice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pe </a:t>
            </a:r>
            <a:r>
              <a:rPr lang="en-US" dirty="0" err="1"/>
              <a:t>furnizarea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cadru</a:t>
            </a:r>
            <a:r>
              <a:rPr lang="en-US" dirty="0"/>
              <a:t> </a:t>
            </a:r>
            <a:r>
              <a:rPr lang="en-US" dirty="0" err="1"/>
              <a:t>metrologic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inteligența</a:t>
            </a:r>
            <a:r>
              <a:rPr lang="en-US" dirty="0"/>
              <a:t> </a:t>
            </a:r>
            <a:r>
              <a:rPr lang="en-US" dirty="0" err="1"/>
              <a:t>artificială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învățarea</a:t>
            </a:r>
            <a:r>
              <a:rPr lang="en-US" dirty="0"/>
              <a:t> </a:t>
            </a:r>
            <a:r>
              <a:rPr lang="en-US" dirty="0" err="1"/>
              <a:t>automată</a:t>
            </a:r>
            <a:r>
              <a:rPr lang="en-US" dirty="0"/>
              <a:t>, </a:t>
            </a:r>
            <a:r>
              <a:rPr lang="en-US" dirty="0" err="1"/>
              <a:t>asigurând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fiabile</a:t>
            </a:r>
            <a:r>
              <a:rPr lang="en-US" dirty="0"/>
              <a:t>.</a:t>
            </a:r>
            <a:endParaRPr lang="ro-RO" dirty="0"/>
          </a:p>
          <a:p>
            <a:endParaRPr lang="ro-RO" b="1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rgbClr val="FF0000"/>
                </a:solidFill>
              </a:rPr>
              <a:t>Interoperabilitate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FF0000"/>
                </a:solidFill>
              </a:rPr>
              <a:t>d</a:t>
            </a:r>
            <a:r>
              <a:rPr lang="en-US" dirty="0" err="1"/>
              <a:t>ezvoltarea</a:t>
            </a:r>
            <a:r>
              <a:rPr lang="en-US" dirty="0"/>
              <a:t> de </a:t>
            </a:r>
            <a:r>
              <a:rPr lang="en-US" dirty="0" err="1"/>
              <a:t>formate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ontologii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(de </a:t>
            </a:r>
            <a:r>
              <a:rPr lang="en-US" dirty="0" err="1"/>
              <a:t>exemplu</a:t>
            </a:r>
            <a:r>
              <a:rPr lang="en-US" dirty="0"/>
              <a:t>, OPC-UA) </a:t>
            </a:r>
            <a:r>
              <a:rPr lang="en-US" dirty="0" err="1"/>
              <a:t>asigură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de la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platforme</a:t>
            </a:r>
            <a:r>
              <a:rPr lang="en-US" dirty="0"/>
              <a:t> pot </a:t>
            </a:r>
            <a:r>
              <a:rPr lang="en-US" dirty="0" err="1"/>
              <a:t>funcționa</a:t>
            </a:r>
            <a:r>
              <a:rPr lang="en-US" dirty="0"/>
              <a:t> </a:t>
            </a:r>
            <a:r>
              <a:rPr lang="en-US" dirty="0" err="1"/>
              <a:t>împreună</a:t>
            </a:r>
            <a:r>
              <a:rPr lang="en-US" dirty="0"/>
              <a:t>.</a:t>
            </a:r>
            <a:endParaRPr lang="ro-RO" dirty="0"/>
          </a:p>
          <a:p>
            <a:endParaRPr lang="ro-RO" b="1" dirty="0">
              <a:solidFill>
                <a:srgbClr val="FF0000"/>
              </a:solidFill>
            </a:endParaRPr>
          </a:p>
          <a:p>
            <a:r>
              <a:rPr lang="ro-RO" b="1" dirty="0">
                <a:solidFill>
                  <a:srgbClr val="FF0000"/>
                </a:solidFill>
              </a:rPr>
              <a:t>Digital </a:t>
            </a:r>
            <a:r>
              <a:rPr lang="ro-RO" b="1" dirty="0" err="1">
                <a:solidFill>
                  <a:srgbClr val="FF0000"/>
                </a:solidFill>
              </a:rPr>
              <a:t>Twin</a:t>
            </a:r>
            <a:r>
              <a:rPr lang="ro-RO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și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simulare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FF0000"/>
                </a:solidFill>
              </a:rPr>
              <a:t>u</a:t>
            </a:r>
            <a:r>
              <a:rPr lang="en-US" dirty="0" err="1"/>
              <a:t>tilizarea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metrologice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alimenta</a:t>
            </a:r>
            <a:r>
              <a:rPr lang="en-US" dirty="0"/>
              <a:t> </a:t>
            </a:r>
            <a:r>
              <a:rPr lang="en-US" dirty="0" err="1"/>
              <a:t>gemenii</a:t>
            </a:r>
            <a:r>
              <a:rPr lang="en-US" dirty="0"/>
              <a:t> </a:t>
            </a:r>
            <a:r>
              <a:rPr lang="en-US" dirty="0" err="1"/>
              <a:t>digitali</a:t>
            </a:r>
            <a:r>
              <a:rPr lang="en-US" dirty="0"/>
              <a:t> (</a:t>
            </a:r>
            <a:r>
              <a:rPr lang="en-US" dirty="0" err="1"/>
              <a:t>modele</a:t>
            </a:r>
            <a:r>
              <a:rPr lang="en-US" dirty="0"/>
              <a:t> </a:t>
            </a:r>
            <a:r>
              <a:rPr lang="en-US" dirty="0" err="1"/>
              <a:t>virtuale</a:t>
            </a:r>
            <a:r>
              <a:rPr lang="en-US" dirty="0"/>
              <a:t>)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mentenanța</a:t>
            </a:r>
            <a:r>
              <a:rPr lang="en-US" dirty="0"/>
              <a:t> </a:t>
            </a:r>
            <a:r>
              <a:rPr lang="en-US" dirty="0" err="1"/>
              <a:t>predictivă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monitorizarea</a:t>
            </a:r>
            <a:r>
              <a:rPr lang="en-US" dirty="0"/>
              <a:t> în </a:t>
            </a:r>
            <a:r>
              <a:rPr lang="en-US" dirty="0" err="1"/>
              <a:t>timp</a:t>
            </a:r>
            <a:r>
              <a:rPr lang="en-US" dirty="0"/>
              <a:t> real a </a:t>
            </a:r>
            <a:r>
              <a:rPr lang="en-US" dirty="0" err="1"/>
              <a:t>sistemelor</a:t>
            </a:r>
            <a:r>
              <a:rPr lang="en-US" dirty="0"/>
              <a:t>.</a:t>
            </a:r>
            <a:endParaRPr lang="ro-RO" dirty="0"/>
          </a:p>
          <a:p>
            <a:r>
              <a:rPr lang="ro-RO" sz="1400" i="1" dirty="0"/>
              <a:t>Digital </a:t>
            </a:r>
            <a:r>
              <a:rPr lang="ro-RO" sz="1400" i="1" dirty="0" err="1"/>
              <a:t>Twin</a:t>
            </a:r>
            <a:r>
              <a:rPr lang="ro-RO" sz="1400" i="1" dirty="0"/>
              <a:t> reprezintă o replică virtuală, dinamică și extrem de precisă a unui obiect, proces, serviciu sau sistem fizic. Acesta nu este doar un model 3D static, ci </a:t>
            </a:r>
            <a:r>
              <a:rPr lang="ro-RO" sz="1400" b="1" i="1" dirty="0">
                <a:solidFill>
                  <a:srgbClr val="FF0000"/>
                </a:solidFill>
              </a:rPr>
              <a:t>un sistem activ </a:t>
            </a:r>
            <a:r>
              <a:rPr lang="ro-RO" sz="1400" i="1" dirty="0"/>
              <a:t>care oglindește corespondentul său din lumea reală în timp real (</a:t>
            </a:r>
            <a:r>
              <a:rPr lang="ro-RO" sz="1400" i="1" dirty="0">
                <a:solidFill>
                  <a:srgbClr val="FF0000"/>
                </a:solidFill>
              </a:rPr>
              <a:t>bidirecționalitate</a:t>
            </a:r>
            <a:r>
              <a:rPr lang="ro-RO" sz="1400" i="1" dirty="0"/>
              <a:t>), utilizând date de la senzori, inteligență artificială (AI) și Internet of </a:t>
            </a:r>
            <a:r>
              <a:rPr lang="ro-RO" sz="1400" i="1" dirty="0" err="1"/>
              <a:t>Things</a:t>
            </a:r>
            <a:r>
              <a:rPr lang="ro-RO" sz="1400" i="1" dirty="0"/>
              <a:t> (</a:t>
            </a:r>
            <a:r>
              <a:rPr lang="ro-RO" sz="1400" i="1" dirty="0" err="1"/>
              <a:t>IoT</a:t>
            </a:r>
            <a:r>
              <a:rPr lang="ro-RO" sz="1400" i="1" dirty="0"/>
              <a:t>)</a:t>
            </a:r>
          </a:p>
          <a:p>
            <a:endParaRPr lang="ro-RO" b="1" dirty="0">
              <a:solidFill>
                <a:srgbClr val="FF0000"/>
              </a:solidFill>
            </a:endParaRPr>
          </a:p>
          <a:p>
            <a:r>
              <a:rPr lang="en-US" b="1" dirty="0" err="1">
                <a:solidFill>
                  <a:srgbClr val="FF0000"/>
                </a:solidFill>
              </a:rPr>
              <a:t>Senzori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inteligenți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FF0000"/>
                </a:solidFill>
              </a:rPr>
              <a:t>c</a:t>
            </a:r>
            <a:r>
              <a:rPr lang="en-US" dirty="0" err="1"/>
              <a:t>alibrarea</a:t>
            </a:r>
            <a:r>
              <a:rPr lang="en-US" dirty="0"/>
              <a:t> </a:t>
            </a:r>
            <a:r>
              <a:rPr lang="en-US" dirty="0" err="1"/>
              <a:t>dispozitivelor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la IoT care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bazate</a:t>
            </a:r>
            <a:r>
              <a:rPr lang="en-US" dirty="0"/>
              <a:t> pe date,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degrabă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măsurători</a:t>
            </a:r>
            <a:r>
              <a:rPr lang="en-US" dirty="0"/>
              <a:t> </a:t>
            </a:r>
            <a:r>
              <a:rPr lang="en-US" dirty="0" err="1"/>
              <a:t>punctuale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9868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2B51F9-9411-F6A9-3230-71240734FC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51" y="542985"/>
            <a:ext cx="8679898" cy="724247"/>
          </a:xfrm>
        </p:spPr>
        <p:txBody>
          <a:bodyPr/>
          <a:lstStyle/>
          <a:p>
            <a:r>
              <a:rPr lang="ro-RO" dirty="0"/>
              <a:t>Declarația de Conformitate (</a:t>
            </a:r>
            <a:r>
              <a:rPr lang="ro-RO" dirty="0" err="1"/>
              <a:t>DoC</a:t>
            </a:r>
            <a:r>
              <a:rPr lang="ro-RO" dirty="0"/>
              <a:t>)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Fluxul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lucru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al </a:t>
            </a:r>
            <a:r>
              <a:rPr lang="en-US" dirty="0" err="1"/>
              <a:t>serviciului</a:t>
            </a:r>
            <a:r>
              <a:rPr lang="en-US" dirty="0"/>
              <a:t> </a:t>
            </a:r>
            <a:r>
              <a:rPr lang="en-US" dirty="0" err="1"/>
              <a:t>DoC</a:t>
            </a:r>
            <a:endParaRPr lang="ro-RO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20825A-EAAE-2CB7-4040-792E3D7BA4CB}"/>
              </a:ext>
            </a:extLst>
          </p:cNvPr>
          <p:cNvSpPr txBox="1"/>
          <p:nvPr/>
        </p:nvSpPr>
        <p:spPr>
          <a:xfrm>
            <a:off x="132260" y="1524000"/>
            <a:ext cx="901174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Sistemul</a:t>
            </a:r>
            <a:r>
              <a:rPr lang="en-US" dirty="0"/>
              <a:t> online de </a:t>
            </a:r>
            <a:r>
              <a:rPr lang="en-US" dirty="0" err="1"/>
              <a:t>evaluare</a:t>
            </a:r>
            <a:r>
              <a:rPr lang="en-US" dirty="0"/>
              <a:t> a </a:t>
            </a:r>
            <a:r>
              <a:rPr lang="en-US" dirty="0" err="1"/>
              <a:t>conformității</a:t>
            </a:r>
            <a:r>
              <a:rPr lang="en-US" dirty="0"/>
              <a:t>, </a:t>
            </a:r>
            <a:r>
              <a:rPr lang="ro-RO" dirty="0"/>
              <a:t>e.g. </a:t>
            </a:r>
            <a:r>
              <a:rPr lang="en-US" dirty="0"/>
              <a:t>în </a:t>
            </a:r>
            <a:r>
              <a:rPr lang="en-US" dirty="0" err="1"/>
              <a:t>platforma</a:t>
            </a:r>
            <a:r>
              <a:rPr lang="en-US" dirty="0"/>
              <a:t> </a:t>
            </a:r>
            <a:r>
              <a:rPr lang="en-US" dirty="0" err="1"/>
              <a:t>AnGeWaNt</a:t>
            </a:r>
            <a:r>
              <a:rPr lang="en-US" dirty="0"/>
              <a:t>, are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funcționalități</a:t>
            </a:r>
            <a:r>
              <a:rPr lang="ro-RO" dirty="0"/>
              <a:t> (</a:t>
            </a:r>
            <a:r>
              <a:rPr lang="en-US" b="1" dirty="0">
                <a:highlight>
                  <a:srgbClr val="FFFF00"/>
                </a:highlight>
              </a:rPr>
              <a:t>Fig</a:t>
            </a:r>
            <a:r>
              <a:rPr lang="ro-RO" dirty="0"/>
              <a:t>)</a:t>
            </a:r>
            <a:r>
              <a:rPr lang="en-US" dirty="0"/>
              <a:t>. </a:t>
            </a:r>
            <a:endParaRPr lang="ro-RO" dirty="0"/>
          </a:p>
          <a:p>
            <a:r>
              <a:rPr lang="en-US" b="1" dirty="0">
                <a:solidFill>
                  <a:srgbClr val="FF0000"/>
                </a:solidFill>
              </a:rPr>
              <a:t>Un </a:t>
            </a:r>
            <a:r>
              <a:rPr lang="en-US" b="1" dirty="0" err="1">
                <a:solidFill>
                  <a:srgbClr val="FF0000"/>
                </a:solidFill>
              </a:rPr>
              <a:t>serviciu</a:t>
            </a:r>
            <a:r>
              <a:rPr lang="en-US" b="1" dirty="0">
                <a:solidFill>
                  <a:srgbClr val="FF0000"/>
                </a:solidFill>
              </a:rPr>
              <a:t> web</a:t>
            </a:r>
            <a:r>
              <a:rPr lang="en-US" dirty="0"/>
              <a:t>, </a:t>
            </a:r>
            <a:r>
              <a:rPr lang="en-US" dirty="0" err="1"/>
              <a:t>denumit</a:t>
            </a:r>
            <a:r>
              <a:rPr lang="en-US" dirty="0"/>
              <a:t> Serviciul </a:t>
            </a:r>
            <a:r>
              <a:rPr lang="en-US" dirty="0" err="1"/>
              <a:t>DoC</a:t>
            </a:r>
            <a:r>
              <a:rPr lang="en-US" dirty="0"/>
              <a:t>,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accesat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platformei</a:t>
            </a:r>
            <a:r>
              <a:rPr lang="en-US" dirty="0"/>
              <a:t> </a:t>
            </a:r>
            <a:r>
              <a:rPr lang="en-US" dirty="0" err="1"/>
              <a:t>AnGeWaNt</a:t>
            </a:r>
            <a:r>
              <a:rPr lang="en-US" dirty="0"/>
              <a:t>. </a:t>
            </a:r>
            <a:endParaRPr lang="ro-RO" dirty="0"/>
          </a:p>
          <a:p>
            <a:r>
              <a:rPr lang="en-US" b="1" dirty="0">
                <a:solidFill>
                  <a:srgbClr val="FF0000"/>
                </a:solidFill>
              </a:rPr>
              <a:t>O </a:t>
            </a:r>
            <a:r>
              <a:rPr lang="en-US" b="1" dirty="0" err="1">
                <a:solidFill>
                  <a:srgbClr val="FF0000"/>
                </a:solidFill>
              </a:rPr>
              <a:t>schemă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validare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bazată</a:t>
            </a:r>
            <a:r>
              <a:rPr lang="en-US" b="1" dirty="0">
                <a:solidFill>
                  <a:srgbClr val="FF0000"/>
                </a:solidFill>
              </a:rPr>
              <a:t> pe XML</a:t>
            </a:r>
            <a:r>
              <a:rPr lang="en-US" dirty="0"/>
              <a:t>, </a:t>
            </a:r>
            <a:r>
              <a:rPr lang="en-US" dirty="0" err="1"/>
              <a:t>bazată</a:t>
            </a:r>
            <a:r>
              <a:rPr lang="en-US" dirty="0"/>
              <a:t> pe 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DoC</a:t>
            </a:r>
            <a:r>
              <a:rPr lang="en-US" dirty="0"/>
              <a:t>, </a:t>
            </a:r>
            <a:r>
              <a:rPr lang="en-US" dirty="0" err="1"/>
              <a:t>stocată</a:t>
            </a:r>
            <a:r>
              <a:rPr lang="en-US" dirty="0"/>
              <a:t> în Serviciul de </a:t>
            </a:r>
            <a:r>
              <a:rPr lang="en-US" dirty="0" err="1"/>
              <a:t>Arhivare</a:t>
            </a:r>
            <a:r>
              <a:rPr lang="en-US" dirty="0"/>
              <a:t> al </a:t>
            </a:r>
            <a:r>
              <a:rPr lang="en-US" dirty="0" err="1"/>
              <a:t>AnGeWaNt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Utilizatorul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furniza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dispozitiv</a:t>
            </a:r>
            <a:r>
              <a:rPr lang="en-US" dirty="0"/>
              <a:t>, solicitate de </a:t>
            </a:r>
            <a:r>
              <a:rPr lang="en-US" dirty="0" err="1"/>
              <a:t>sistemul</a:t>
            </a:r>
            <a:r>
              <a:rPr lang="en-US" dirty="0"/>
              <a:t> de </a:t>
            </a:r>
            <a:r>
              <a:rPr lang="en-US" dirty="0" err="1"/>
              <a:t>evaluare</a:t>
            </a:r>
            <a:r>
              <a:rPr lang="en-US" dirty="0"/>
              <a:t> a </a:t>
            </a:r>
            <a:r>
              <a:rPr lang="en-US" dirty="0" err="1"/>
              <a:t>conformității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bazate</a:t>
            </a:r>
            <a:r>
              <a:rPr lang="en-US" dirty="0"/>
              <a:t> pe XML. </a:t>
            </a:r>
            <a:endParaRPr lang="ro-RO" dirty="0"/>
          </a:p>
          <a:p>
            <a:r>
              <a:rPr lang="en-US" b="1" dirty="0" err="1">
                <a:solidFill>
                  <a:srgbClr val="FF0000"/>
                </a:solidFill>
              </a:rPr>
              <a:t>Transmiterea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informațiilor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metrologice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în afara </a:t>
            </a:r>
            <a:r>
              <a:rPr lang="en-US" dirty="0" err="1"/>
              <a:t>mediului</a:t>
            </a:r>
            <a:r>
              <a:rPr lang="en-US" dirty="0"/>
              <a:t> </a:t>
            </a:r>
            <a:r>
              <a:rPr lang="en-US" dirty="0" err="1"/>
              <a:t>restricționat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economic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folosind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interfețe</a:t>
            </a:r>
            <a:r>
              <a:rPr lang="en-US" b="1" dirty="0">
                <a:solidFill>
                  <a:srgbClr val="FF0000"/>
                </a:solidFill>
              </a:rPr>
              <a:t> REST</a:t>
            </a:r>
            <a:r>
              <a:rPr lang="en-US" dirty="0"/>
              <a:t>, un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arhitectural</a:t>
            </a:r>
            <a:r>
              <a:rPr lang="en-US" dirty="0"/>
              <a:t> bine </a:t>
            </a:r>
            <a:r>
              <a:rPr lang="en-US" dirty="0" err="1"/>
              <a:t>stabilit</a:t>
            </a:r>
            <a:r>
              <a:rPr lang="en-US" dirty="0"/>
              <a:t> care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protocolul</a:t>
            </a:r>
            <a:r>
              <a:rPr lang="en-US" dirty="0"/>
              <a:t> HTTP. </a:t>
            </a:r>
            <a:endParaRPr lang="ro-RO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9C9236-0AAD-10B7-BA93-07735882D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473456"/>
            <a:ext cx="5072266" cy="238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005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CD498E-D61C-59C2-3F64-A0C3E989E0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14B0F0-1068-3C3E-CC97-D7937F63A6F3}"/>
              </a:ext>
            </a:extLst>
          </p:cNvPr>
          <p:cNvSpPr txBox="1"/>
          <p:nvPr/>
        </p:nvSpPr>
        <p:spPr>
          <a:xfrm>
            <a:off x="380999" y="1905000"/>
            <a:ext cx="8541545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Serviciul </a:t>
            </a:r>
            <a:r>
              <a:rPr lang="en-US" dirty="0" err="1"/>
              <a:t>elaborat</a:t>
            </a:r>
            <a:r>
              <a:rPr lang="en-US" dirty="0"/>
              <a:t> </a:t>
            </a:r>
            <a:r>
              <a:rPr lang="en-US" dirty="0" err="1"/>
              <a:t>validează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în </a:t>
            </a:r>
            <a:r>
              <a:rPr lang="en-US" dirty="0" err="1"/>
              <a:t>funcție</a:t>
            </a:r>
            <a:r>
              <a:rPr lang="en-US" dirty="0"/>
              <a:t> de schema </a:t>
            </a:r>
            <a:r>
              <a:rPr lang="en-US" dirty="0" err="1"/>
              <a:t>DoC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utilizatorului</a:t>
            </a:r>
            <a:r>
              <a:rPr lang="en-US" dirty="0"/>
              <a:t> o </a:t>
            </a:r>
            <a:r>
              <a:rPr lang="en-US" dirty="0" err="1"/>
              <a:t>declarație</a:t>
            </a:r>
            <a:r>
              <a:rPr lang="en-US" dirty="0"/>
              <a:t> de </a:t>
            </a:r>
            <a:r>
              <a:rPr lang="en-US" dirty="0" err="1"/>
              <a:t>succes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eșec</a:t>
            </a:r>
            <a:r>
              <a:rPr lang="en-US" dirty="0"/>
              <a:t>.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en-US" dirty="0"/>
              <a:t>În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validării</a:t>
            </a:r>
            <a:r>
              <a:rPr lang="en-US" dirty="0"/>
              <a:t> </a:t>
            </a:r>
            <a:r>
              <a:rPr lang="en-US" dirty="0" err="1"/>
              <a:t>reușite</a:t>
            </a:r>
            <a:r>
              <a:rPr lang="en-US" dirty="0"/>
              <a:t>, se </a:t>
            </a:r>
            <a:r>
              <a:rPr lang="en-US" dirty="0" err="1"/>
              <a:t>emite</a:t>
            </a:r>
            <a:r>
              <a:rPr lang="en-US" dirty="0"/>
              <a:t> un </a:t>
            </a:r>
            <a:r>
              <a:rPr lang="en-US" dirty="0" err="1"/>
              <a:t>certificat</a:t>
            </a:r>
            <a:r>
              <a:rPr lang="en-US" dirty="0"/>
              <a:t> </a:t>
            </a:r>
            <a:r>
              <a:rPr lang="en-US" dirty="0" err="1"/>
              <a:t>lizibil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om care </a:t>
            </a:r>
            <a:r>
              <a:rPr lang="en-US" dirty="0" err="1"/>
              <a:t>conține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validate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dispozitiv</a:t>
            </a:r>
            <a:r>
              <a:rPr lang="en-US" dirty="0"/>
              <a:t>.(PDF) 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  <a:p>
            <a:pPr>
              <a:lnSpc>
                <a:spcPct val="150000"/>
              </a:lnSpc>
            </a:pPr>
            <a:r>
              <a:rPr lang="en-US" dirty="0" err="1"/>
              <a:t>Disponibil</a:t>
            </a:r>
            <a:r>
              <a:rPr lang="en-US" dirty="0"/>
              <a:t> la: </a:t>
            </a:r>
            <a:r>
              <a:rPr lang="en-US" dirty="0">
                <a:hlinkClick r:id="rId2"/>
              </a:rPr>
              <a:t>https://www.researchgate.net/publication/359102636_Digital_Transformation_in_Metrology_Building_a_Metrological_Service_Ecosystem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en-US" dirty="0"/>
              <a:t> [</a:t>
            </a:r>
            <a:r>
              <a:rPr lang="en-US" dirty="0" err="1"/>
              <a:t>accesat</a:t>
            </a:r>
            <a:r>
              <a:rPr lang="en-US" dirty="0"/>
              <a:t> la 18 </a:t>
            </a:r>
            <a:r>
              <a:rPr lang="en-US" dirty="0" err="1"/>
              <a:t>aprilie</a:t>
            </a:r>
            <a:r>
              <a:rPr lang="en-US" dirty="0"/>
              <a:t> 2026].</a:t>
            </a:r>
            <a:endParaRPr lang="ro-RO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56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3260C4-4D04-2B5F-7F43-85D316A2C3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A08099-2F80-DB7F-86EA-35651DE69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3756"/>
            <a:ext cx="9078906" cy="4270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A97953-20F5-BE14-FCAC-19C8C1DE26BA}"/>
              </a:ext>
            </a:extLst>
          </p:cNvPr>
          <p:cNvSpPr txBox="1"/>
          <p:nvPr/>
        </p:nvSpPr>
        <p:spPr>
          <a:xfrm>
            <a:off x="533400" y="5794244"/>
            <a:ext cx="8229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Workflow of Online Conformity Assessment process. </a:t>
            </a:r>
            <a:endParaRPr lang="ro-RO" b="1" dirty="0"/>
          </a:p>
          <a:p>
            <a:r>
              <a:rPr lang="en-US" i="1" dirty="0"/>
              <a:t>Legend: U - </a:t>
            </a:r>
            <a:r>
              <a:rPr lang="en-US" i="1" dirty="0" err="1"/>
              <a:t>UniTerm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8681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773981-5EF0-BC09-D440-78220F7813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7AFF4E-55CF-E6FA-1BB6-022FD1114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7" y="113837"/>
            <a:ext cx="8734428" cy="53893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D273B3-AE05-FFB0-F0E4-F90954E5FB87}"/>
              </a:ext>
            </a:extLst>
          </p:cNvPr>
          <p:cNvSpPr txBox="1"/>
          <p:nvPr/>
        </p:nvSpPr>
        <p:spPr>
          <a:xfrm>
            <a:off x="1" y="5469827"/>
            <a:ext cx="91439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/>
              <a:t>Platform Architecture of </a:t>
            </a:r>
            <a:r>
              <a:rPr lang="en-US" sz="1600" i="1" dirty="0" err="1"/>
              <a:t>AnGeWaNt</a:t>
            </a:r>
            <a:r>
              <a:rPr lang="en-US" sz="1600" i="1" dirty="0"/>
              <a:t> are in the </a:t>
            </a:r>
            <a:r>
              <a:rPr lang="en-US" sz="1600" i="1" dirty="0" err="1"/>
              <a:t>cetner</a:t>
            </a:r>
            <a:r>
              <a:rPr lang="en-US" sz="1600" i="1" dirty="0"/>
              <a:t> and collaborating third-party applications are located below. The internal </a:t>
            </a:r>
            <a:r>
              <a:rPr lang="en-US" sz="1600" i="1" dirty="0" err="1"/>
              <a:t>servicecommunication</a:t>
            </a:r>
            <a:r>
              <a:rPr lang="en-US" sz="1600" i="1" dirty="0"/>
              <a:t> is marked in blue and external service communication in gray. IAM and cross-functional services are on the left side (PDF) Digital Transformation in Metrology: Building a Metrological Service Ecosystem. Available from: </a:t>
            </a:r>
            <a:r>
              <a:rPr lang="en-US" sz="1600" i="1" dirty="0">
                <a:hlinkClick r:id="rId3"/>
              </a:rPr>
              <a:t>https://www.researchgate.net/publication/359102636_Digital_Transformation_in_Metrology_Building_a_Metrological_Service_Ecosystem</a:t>
            </a:r>
            <a:r>
              <a:rPr lang="ro-RO" sz="1600" i="1" dirty="0"/>
              <a:t> </a:t>
            </a:r>
            <a:r>
              <a:rPr lang="en-US" sz="1600" i="1" dirty="0"/>
              <a:t>[accessed Apr 18 2026].</a:t>
            </a:r>
          </a:p>
        </p:txBody>
      </p:sp>
    </p:spTree>
    <p:extLst>
      <p:ext uri="{BB962C8B-B14F-4D97-AF65-F5344CB8AC3E}">
        <p14:creationId xmlns:p14="http://schemas.microsoft.com/office/powerpoint/2010/main" val="1545828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5CA5-730E-FD93-69B7-6594F37A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60EAA-67AC-5392-ABC7-DEB7C8EC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953000"/>
          </a:xfrm>
        </p:spPr>
        <p:txBody>
          <a:bodyPr/>
          <a:lstStyle/>
          <a:p>
            <a:pPr marL="0" indent="0">
              <a:buNone/>
            </a:pPr>
            <a:r>
              <a:rPr lang="ro-RO" sz="1800" dirty="0"/>
              <a:t>N</a:t>
            </a:r>
            <a:r>
              <a:rPr lang="en-US" sz="1800" dirty="0" err="1"/>
              <a:t>oile</a:t>
            </a:r>
            <a:r>
              <a:rPr lang="en-US" sz="1800" dirty="0"/>
              <a:t> ne</a:t>
            </a:r>
            <a:r>
              <a:rPr lang="ro-RO" sz="1800" dirty="0" err="1"/>
              <a:t>cesități</a:t>
            </a:r>
            <a:r>
              <a:rPr lang="ro-RO" sz="1800" dirty="0"/>
              <a:t> ale </a:t>
            </a:r>
            <a:r>
              <a:rPr lang="en-US" sz="1800" dirty="0" err="1"/>
              <a:t>nanometrologie</a:t>
            </a:r>
            <a:r>
              <a:rPr lang="en-US" sz="1800" dirty="0"/>
              <a:t> </a:t>
            </a:r>
            <a:r>
              <a:rPr lang="en-US" sz="1800" dirty="0" err="1"/>
              <a:t>industriale</a:t>
            </a:r>
            <a:r>
              <a:rPr lang="ro-RO" sz="1800" dirty="0"/>
              <a:t> </a:t>
            </a:r>
            <a:r>
              <a:rPr lang="en-US" sz="1800" dirty="0"/>
              <a:t>sunt </a:t>
            </a:r>
            <a:r>
              <a:rPr lang="en-US" sz="1800" dirty="0" err="1"/>
              <a:t>deosebit</a:t>
            </a:r>
            <a:r>
              <a:rPr lang="en-US" sz="1800" dirty="0"/>
              <a:t> de </a:t>
            </a:r>
            <a:r>
              <a:rPr lang="en-US" sz="1800" dirty="0" err="1"/>
              <a:t>evidente</a:t>
            </a:r>
            <a:r>
              <a:rPr lang="en-US" sz="1800" dirty="0"/>
              <a:t> în </a:t>
            </a:r>
            <a:r>
              <a:rPr lang="en-US" sz="1800" i="1" dirty="0">
                <a:solidFill>
                  <a:srgbClr val="FF0000"/>
                </a:solidFill>
              </a:rPr>
              <a:t>microelectronic</a:t>
            </a:r>
            <a:r>
              <a:rPr lang="ro-RO" sz="1800" i="1" dirty="0">
                <a:solidFill>
                  <a:srgbClr val="FF0000"/>
                </a:solidFill>
              </a:rPr>
              <a:t>ă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stocarea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datelor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fotonica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avansată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o-RO" sz="1800" dirty="0"/>
              <a:t>Î</a:t>
            </a:r>
            <a:r>
              <a:rPr lang="en-US" sz="1800" dirty="0"/>
              <a:t>n </a:t>
            </a:r>
            <a:r>
              <a:rPr lang="en-US" sz="1800" dirty="0" err="1"/>
              <a:t>nanoelectronica</a:t>
            </a:r>
            <a:r>
              <a:rPr lang="en-US" sz="1800" dirty="0"/>
              <a:t> </a:t>
            </a:r>
            <a:r>
              <a:rPr lang="en-US" sz="1800" dirty="0" err="1"/>
              <a:t>actuală</a:t>
            </a:r>
            <a:r>
              <a:rPr lang="en-US" sz="1800" dirty="0"/>
              <a:t>, </a:t>
            </a:r>
            <a:r>
              <a:rPr lang="en-US" sz="1800" dirty="0" err="1"/>
              <a:t>dimensiunile</a:t>
            </a:r>
            <a:r>
              <a:rPr lang="en-US" sz="1800" dirty="0"/>
              <a:t> se </a:t>
            </a:r>
            <a:r>
              <a:rPr lang="en-US" sz="1800" dirty="0" err="1"/>
              <a:t>referă</a:t>
            </a:r>
            <a:r>
              <a:rPr lang="en-US" sz="1800" dirty="0"/>
              <a:t> la </a:t>
            </a:r>
            <a:r>
              <a:rPr lang="en-US" sz="1800" dirty="0" err="1"/>
              <a:t>scara</a:t>
            </a:r>
            <a:r>
              <a:rPr lang="en-US" sz="1800" dirty="0"/>
              <a:t> </a:t>
            </a:r>
            <a:r>
              <a:rPr lang="en-US" sz="1800" dirty="0" err="1"/>
              <a:t>caracteristicilor</a:t>
            </a:r>
            <a:r>
              <a:rPr lang="en-US" sz="1800" dirty="0"/>
              <a:t> sub 100 nm, </a:t>
            </a:r>
            <a:r>
              <a:rPr lang="en-US" sz="1800" dirty="0" err="1"/>
              <a:t>fabricarea</a:t>
            </a:r>
            <a:r>
              <a:rPr lang="en-US" sz="1800" dirty="0"/>
              <a:t> </a:t>
            </a:r>
            <a:r>
              <a:rPr lang="en-US" sz="1800" dirty="0" err="1"/>
              <a:t>actuală</a:t>
            </a:r>
            <a:r>
              <a:rPr lang="en-US" sz="1800" dirty="0"/>
              <a:t> a </a:t>
            </a:r>
            <a:r>
              <a:rPr lang="en-US" sz="1800" dirty="0" err="1"/>
              <a:t>semiconductorilor</a:t>
            </a:r>
            <a:r>
              <a:rPr lang="en-US" sz="1800" dirty="0"/>
              <a:t> </a:t>
            </a:r>
            <a:r>
              <a:rPr lang="en-US" sz="1800" dirty="0" err="1"/>
              <a:t>avansați</a:t>
            </a:r>
            <a:r>
              <a:rPr lang="en-US" sz="1800" dirty="0"/>
              <a:t> </a:t>
            </a:r>
            <a:r>
              <a:rPr lang="en-US" sz="1800" dirty="0" err="1"/>
              <a:t>funcționând</a:t>
            </a:r>
            <a:r>
              <a:rPr lang="en-US" sz="1800" dirty="0"/>
              <a:t> la </a:t>
            </a:r>
            <a:r>
              <a:rPr lang="en-US" sz="1800" dirty="0" err="1"/>
              <a:t>noduri</a:t>
            </a:r>
            <a:r>
              <a:rPr lang="en-US" sz="1800" dirty="0"/>
              <a:t> de 7 nm, 5 nm, 3 nm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mici</a:t>
            </a:r>
            <a:r>
              <a:rPr lang="en-US" sz="1800" dirty="0"/>
              <a:t>. </a:t>
            </a:r>
            <a:r>
              <a:rPr lang="en-US" sz="1800" dirty="0" err="1"/>
              <a:t>Aceste</a:t>
            </a:r>
            <a:r>
              <a:rPr lang="en-US" sz="1800" dirty="0"/>
              <a:t> </a:t>
            </a:r>
            <a:r>
              <a:rPr lang="en-US" sz="1800" dirty="0" err="1"/>
              <a:t>dimensiuni</a:t>
            </a:r>
            <a:r>
              <a:rPr lang="en-US" sz="1800" dirty="0"/>
              <a:t> </a:t>
            </a:r>
            <a:r>
              <a:rPr lang="en-US" sz="1800" dirty="0" err="1"/>
              <a:t>definesc</a:t>
            </a:r>
            <a:r>
              <a:rPr lang="en-US" sz="1800" dirty="0"/>
              <a:t> </a:t>
            </a:r>
            <a:r>
              <a:rPr lang="en-US" sz="1800" dirty="0" err="1"/>
              <a:t>componentele</a:t>
            </a:r>
            <a:r>
              <a:rPr lang="en-US" sz="1800" dirty="0"/>
              <a:t> </a:t>
            </a:r>
            <a:r>
              <a:rPr lang="en-US" sz="1800" dirty="0" err="1"/>
              <a:t>critice</a:t>
            </a:r>
            <a:r>
              <a:rPr lang="en-US" sz="1800" dirty="0"/>
              <a:t> ale </a:t>
            </a:r>
            <a:r>
              <a:rPr lang="ro-RO" sz="1800" dirty="0"/>
              <a:t>TECMOS/TECJ</a:t>
            </a:r>
            <a:r>
              <a:rPr lang="en-US" sz="1800" dirty="0"/>
              <a:t>, cum </a:t>
            </a:r>
            <a:r>
              <a:rPr lang="en-US" sz="1800" dirty="0" err="1"/>
              <a:t>ar</a:t>
            </a:r>
            <a:r>
              <a:rPr lang="en-US" sz="1800" dirty="0"/>
              <a:t> fi </a:t>
            </a:r>
            <a:r>
              <a:rPr lang="en-US" sz="1800" dirty="0" err="1"/>
              <a:t>lungimea</a:t>
            </a:r>
            <a:r>
              <a:rPr lang="en-US" sz="1800" dirty="0"/>
              <a:t> </a:t>
            </a:r>
            <a:r>
              <a:rPr lang="en-US" sz="1800" dirty="0" err="1"/>
              <a:t>porții</a:t>
            </a:r>
            <a:r>
              <a:rPr lang="en-US" sz="1800" dirty="0"/>
              <a:t>, </a:t>
            </a:r>
            <a:r>
              <a:rPr lang="ro-RO" sz="1800" dirty="0"/>
              <a:t>contactelor,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interconexiunil</a:t>
            </a:r>
            <a:r>
              <a:rPr lang="ro-RO" sz="1800" dirty="0"/>
              <a:t>or</a:t>
            </a:r>
            <a:r>
              <a:rPr lang="en-US" sz="1800" dirty="0"/>
              <a:t>, unde </a:t>
            </a:r>
            <a:r>
              <a:rPr lang="en-US" sz="1800" dirty="0" err="1"/>
              <a:t>proprietățile</a:t>
            </a:r>
            <a:r>
              <a:rPr lang="en-US" sz="1800" dirty="0"/>
              <a:t> </a:t>
            </a:r>
            <a:r>
              <a:rPr lang="en-US" sz="1800" dirty="0" err="1"/>
              <a:t>mecanice</a:t>
            </a:r>
            <a:r>
              <a:rPr lang="en-US" sz="1800" dirty="0"/>
              <a:t> </a:t>
            </a:r>
            <a:r>
              <a:rPr lang="en-US" sz="1800" dirty="0" err="1"/>
              <a:t>cuantice</a:t>
            </a:r>
            <a:r>
              <a:rPr lang="en-US" sz="1800" dirty="0"/>
              <a:t> </a:t>
            </a:r>
            <a:r>
              <a:rPr lang="en-US" sz="1800" dirty="0" err="1"/>
              <a:t>devin</a:t>
            </a:r>
            <a:r>
              <a:rPr lang="en-US" sz="1800" dirty="0"/>
              <a:t> </a:t>
            </a:r>
            <a:r>
              <a:rPr lang="en-US" sz="1800" dirty="0" err="1"/>
              <a:t>semnificative</a:t>
            </a:r>
            <a:r>
              <a:rPr lang="en-US" sz="1800" dirty="0"/>
              <a:t>.</a:t>
            </a:r>
            <a:r>
              <a:rPr lang="ro-RO" sz="1800" dirty="0"/>
              <a:t> </a:t>
            </a:r>
          </a:p>
          <a:p>
            <a:pPr marL="0" indent="0">
              <a:buNone/>
            </a:pPr>
            <a:r>
              <a:rPr lang="ro-RO" sz="1800" dirty="0"/>
              <a:t>Totodată, </a:t>
            </a:r>
            <a:r>
              <a:rPr lang="en-US" sz="1800" dirty="0" err="1"/>
              <a:t>modelele</a:t>
            </a:r>
            <a:r>
              <a:rPr lang="en-US" sz="1800" dirty="0"/>
              <a:t> de </a:t>
            </a:r>
            <a:r>
              <a:rPr lang="en-US" sz="1800" dirty="0" err="1"/>
              <a:t>circuite</a:t>
            </a:r>
            <a:r>
              <a:rPr lang="en-US" sz="1800" dirty="0"/>
              <a:t>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suprapuse</a:t>
            </a:r>
            <a:r>
              <a:rPr lang="en-US" sz="1800" dirty="0"/>
              <a:t> cu </a:t>
            </a:r>
            <a:r>
              <a:rPr lang="en-US" sz="1800" dirty="0" err="1"/>
              <a:t>precizie</a:t>
            </a:r>
            <a:r>
              <a:rPr lang="en-US" sz="1800" dirty="0"/>
              <a:t> pe</a:t>
            </a:r>
            <a:r>
              <a:rPr lang="ro-RO" sz="1800" dirty="0"/>
              <a:t> </a:t>
            </a:r>
            <a:r>
              <a:rPr lang="en-US" sz="1800" dirty="0" err="1"/>
              <a:t>placă</a:t>
            </a:r>
            <a:r>
              <a:rPr lang="en-US" sz="1800" dirty="0"/>
              <a:t> în </a:t>
            </a:r>
            <a:r>
              <a:rPr lang="en-US" sz="1800" dirty="0" err="1"/>
              <a:t>timpul</a:t>
            </a:r>
            <a:r>
              <a:rPr lang="en-US" sz="1800" dirty="0"/>
              <a:t> </a:t>
            </a:r>
            <a:r>
              <a:rPr lang="en-US" sz="1800" dirty="0" err="1"/>
              <a:t>fabricației</a:t>
            </a:r>
            <a:r>
              <a:rPr lang="en-US" sz="1800" dirty="0"/>
              <a:t>, </a:t>
            </a:r>
            <a:r>
              <a:rPr lang="en-US" sz="1800" dirty="0" err="1"/>
              <a:t>construind</a:t>
            </a:r>
            <a:r>
              <a:rPr lang="en-US" sz="1800" dirty="0"/>
              <a:t> </a:t>
            </a:r>
            <a:r>
              <a:rPr lang="ro-RO" sz="1800" dirty="0"/>
              <a:t>cca</a:t>
            </a:r>
            <a:r>
              <a:rPr lang="en-US" sz="1800" dirty="0"/>
              <a:t> 20 </a:t>
            </a:r>
            <a:r>
              <a:rPr lang="en-US" sz="1800" dirty="0" err="1"/>
              <a:t>straturi</a:t>
            </a:r>
            <a:r>
              <a:rPr lang="en-US" sz="1800" dirty="0"/>
              <a:t> de </a:t>
            </a:r>
            <a:r>
              <a:rPr lang="en-US" sz="1800" dirty="0" err="1"/>
              <a:t>metale</a:t>
            </a:r>
            <a:r>
              <a:rPr lang="en-US" sz="1800" dirty="0"/>
              <a:t>, </a:t>
            </a:r>
            <a:r>
              <a:rPr lang="en-US" sz="1800" dirty="0" err="1"/>
              <a:t>dielectrici</a:t>
            </a:r>
            <a:r>
              <a:rPr lang="en-US" sz="1800" dirty="0"/>
              <a:t>, </a:t>
            </a:r>
            <a:r>
              <a:rPr lang="en-US" sz="1800" dirty="0" err="1"/>
              <a:t>dopanți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izolatori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Pentru</a:t>
            </a:r>
            <a:r>
              <a:rPr lang="ro-RO" sz="1800" dirty="0"/>
              <a:t> </a:t>
            </a:r>
            <a:r>
              <a:rPr lang="en-US" sz="1800" dirty="0" err="1"/>
              <a:t>funcționarea</a:t>
            </a:r>
            <a:r>
              <a:rPr lang="en-US" sz="1800" dirty="0"/>
              <a:t> </a:t>
            </a:r>
            <a:r>
              <a:rPr lang="en-US" sz="1800" dirty="0" err="1"/>
              <a:t>corectă</a:t>
            </a:r>
            <a:r>
              <a:rPr lang="en-US" sz="1800" dirty="0"/>
              <a:t>, </a:t>
            </a:r>
            <a:r>
              <a:rPr lang="en-US" sz="1800" dirty="0" err="1"/>
              <a:t>modelele</a:t>
            </a:r>
            <a:r>
              <a:rPr lang="en-US" sz="1800" dirty="0"/>
              <a:t>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transferate</a:t>
            </a:r>
            <a:r>
              <a:rPr lang="en-US" sz="1800" dirty="0"/>
              <a:t> </a:t>
            </a:r>
            <a:r>
              <a:rPr lang="en-US" sz="1800" dirty="0" err="1"/>
              <a:t>litografic</a:t>
            </a:r>
            <a:r>
              <a:rPr lang="ro-RO" sz="1800" dirty="0"/>
              <a:t> </a:t>
            </a:r>
            <a:r>
              <a:rPr lang="en-US" sz="1800" dirty="0" err="1"/>
              <a:t>astfel</a:t>
            </a:r>
            <a:r>
              <a:rPr lang="ro-RO" sz="1800" dirty="0"/>
              <a:t>,</a:t>
            </a:r>
            <a:r>
              <a:rPr lang="en-US" sz="1800" dirty="0"/>
              <a:t> </a:t>
            </a:r>
            <a:r>
              <a:rPr lang="en-US" sz="1800" dirty="0" err="1"/>
              <a:t>încât</a:t>
            </a:r>
            <a:r>
              <a:rPr lang="en-US" sz="1800" dirty="0"/>
              <a:t> </a:t>
            </a:r>
            <a:r>
              <a:rPr lang="en-US" sz="1800" dirty="0" err="1"/>
              <a:t>distorsiunea</a:t>
            </a:r>
            <a:r>
              <a:rPr lang="en-US" sz="1800" dirty="0"/>
              <a:t> </a:t>
            </a:r>
            <a:r>
              <a:rPr lang="en-US" sz="1800" dirty="0" err="1"/>
              <a:t>imaginii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erorile</a:t>
            </a:r>
            <a:r>
              <a:rPr lang="en-US" sz="1800" dirty="0"/>
              <a:t> de </a:t>
            </a:r>
            <a:r>
              <a:rPr lang="en-US" sz="1800" dirty="0" err="1"/>
              <a:t>suprapunere</a:t>
            </a:r>
            <a:r>
              <a:rPr lang="en-US" sz="1800" dirty="0"/>
              <a:t> a </a:t>
            </a:r>
            <a:r>
              <a:rPr lang="en-US" sz="1800" dirty="0" err="1"/>
              <a:t>etapei</a:t>
            </a:r>
            <a:r>
              <a:rPr lang="ro-RO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se combine </a:t>
            </a:r>
            <a:r>
              <a:rPr lang="en-US" sz="1800" dirty="0" err="1"/>
              <a:t>într</a:t>
            </a:r>
            <a:r>
              <a:rPr lang="en-US" sz="1800" dirty="0"/>
              <a:t>-o </a:t>
            </a:r>
            <a:r>
              <a:rPr lang="en-US" sz="1800" dirty="0" err="1"/>
              <a:t>mică</a:t>
            </a:r>
            <a:r>
              <a:rPr lang="en-US" sz="1800" dirty="0"/>
              <a:t> </a:t>
            </a:r>
            <a:r>
              <a:rPr lang="en-US" sz="1800" dirty="0" err="1"/>
              <a:t>fracțiune</a:t>
            </a:r>
            <a:r>
              <a:rPr lang="en-US" sz="1800" dirty="0"/>
              <a:t> din </a:t>
            </a:r>
            <a:r>
              <a:rPr lang="en-US" sz="1800" dirty="0" err="1"/>
              <a:t>dimensiunea</a:t>
            </a:r>
            <a:r>
              <a:rPr lang="en-US" sz="1800" dirty="0"/>
              <a:t> </a:t>
            </a:r>
            <a:r>
              <a:rPr lang="en-US" sz="1800" dirty="0" err="1"/>
              <a:t>minimă</a:t>
            </a:r>
            <a:r>
              <a:rPr lang="en-US" sz="1800" dirty="0"/>
              <a:t> a </a:t>
            </a:r>
            <a:r>
              <a:rPr lang="en-US" sz="1800" dirty="0" err="1"/>
              <a:t>caracteristicii</a:t>
            </a:r>
            <a:r>
              <a:rPr lang="en-US" sz="1800" dirty="0"/>
              <a:t>,</a:t>
            </a:r>
            <a:r>
              <a:rPr lang="ro-RO" sz="1800" dirty="0"/>
              <a:t> </a:t>
            </a:r>
            <a:r>
              <a:rPr lang="en-US" sz="1800" dirty="0"/>
              <a:t>de </a:t>
            </a:r>
            <a:r>
              <a:rPr lang="en-US" sz="1800" dirty="0" err="1"/>
              <a:t>obicei</a:t>
            </a:r>
            <a:r>
              <a:rPr lang="en-US" sz="1800" dirty="0"/>
              <a:t> &lt;30%. </a:t>
            </a:r>
            <a:endParaRPr lang="ro-RO" sz="1800" dirty="0"/>
          </a:p>
          <a:p>
            <a:pPr marL="0" indent="0">
              <a:buNone/>
            </a:pPr>
            <a:r>
              <a:rPr lang="ro-RO" sz="1800" dirty="0"/>
              <a:t>Marja </a:t>
            </a:r>
            <a:r>
              <a:rPr lang="en-US" sz="1800" dirty="0"/>
              <a:t> de </a:t>
            </a:r>
            <a:r>
              <a:rPr lang="en-US" sz="1800" dirty="0" err="1"/>
              <a:t>eroare</a:t>
            </a:r>
            <a:r>
              <a:rPr lang="en-US" sz="1800" dirty="0"/>
              <a:t> </a:t>
            </a:r>
            <a:r>
              <a:rPr lang="en-US" sz="1800" dirty="0" err="1"/>
              <a:t>lasă</a:t>
            </a:r>
            <a:r>
              <a:rPr lang="en-US" sz="1800" dirty="0"/>
              <a:t> </a:t>
            </a:r>
            <a:r>
              <a:rPr lang="en-US" sz="1800" dirty="0" err="1"/>
              <a:t>doar</a:t>
            </a:r>
            <a:r>
              <a:rPr lang="en-US" sz="1800" dirty="0"/>
              <a:t> o </a:t>
            </a:r>
            <a:r>
              <a:rPr lang="en-US" sz="1800" dirty="0" err="1"/>
              <a:t>mică</a:t>
            </a:r>
            <a:r>
              <a:rPr lang="ro-RO" sz="1800" dirty="0"/>
              <a:t> </a:t>
            </a:r>
            <a:r>
              <a:rPr lang="en-US" sz="1800" dirty="0" err="1"/>
              <a:t>fracțiune</a:t>
            </a:r>
            <a:r>
              <a:rPr lang="en-US" sz="1800" dirty="0"/>
              <a:t> din </a:t>
            </a:r>
            <a:r>
              <a:rPr lang="en-US" sz="1800" dirty="0" err="1"/>
              <a:t>eroarea</a:t>
            </a:r>
            <a:r>
              <a:rPr lang="en-US" sz="1800" dirty="0"/>
              <a:t> </a:t>
            </a:r>
            <a:r>
              <a:rPr lang="en-US" sz="1800" dirty="0" err="1"/>
              <a:t>atribuită</a:t>
            </a:r>
            <a:r>
              <a:rPr lang="en-US" sz="1800" dirty="0"/>
              <a:t> </a:t>
            </a:r>
            <a:r>
              <a:rPr lang="en-US" sz="1800" dirty="0" err="1"/>
              <a:t>cadrului</a:t>
            </a:r>
            <a:r>
              <a:rPr lang="en-US" sz="1800" dirty="0"/>
              <a:t> </a:t>
            </a:r>
            <a:r>
              <a:rPr lang="en-US" sz="1800" dirty="0" err="1"/>
              <a:t>metrologic</a:t>
            </a:r>
            <a:r>
              <a:rPr lang="en-US" sz="1800" dirty="0"/>
              <a:t> al </a:t>
            </a:r>
            <a:r>
              <a:rPr lang="en-US" sz="1800" dirty="0" err="1"/>
              <a:t>etapei,de</a:t>
            </a:r>
            <a:r>
              <a:rPr lang="en-US" sz="1800" dirty="0"/>
              <a:t> </a:t>
            </a:r>
            <a:r>
              <a:rPr lang="en-US" sz="1800" dirty="0" err="1"/>
              <a:t>obicei</a:t>
            </a:r>
            <a:r>
              <a:rPr lang="en-US" sz="1800" dirty="0"/>
              <a:t> &lt;1 nm. </a:t>
            </a:r>
            <a:r>
              <a:rPr lang="en-US" sz="1800" dirty="0" err="1"/>
              <a:t>Aceasta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de </a:t>
            </a:r>
            <a:r>
              <a:rPr lang="en-US" sz="1800" dirty="0" err="1"/>
              <a:t>aproximativ</a:t>
            </a:r>
            <a:r>
              <a:rPr lang="en-US" sz="1800" dirty="0"/>
              <a:t> 10 </a:t>
            </a:r>
            <a:r>
              <a:rPr lang="en-US" sz="1800" dirty="0" err="1"/>
              <a:t>ori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bună</a:t>
            </a:r>
            <a:r>
              <a:rPr lang="en-US" sz="1800" dirty="0"/>
              <a:t> </a:t>
            </a:r>
            <a:r>
              <a:rPr lang="en-US" sz="1800" dirty="0" err="1"/>
              <a:t>decât</a:t>
            </a:r>
            <a:r>
              <a:rPr lang="ro-RO" sz="1800" dirty="0"/>
              <a:t> </a:t>
            </a:r>
            <a:r>
              <a:rPr lang="en-US" sz="1800" dirty="0" err="1"/>
              <a:t>cea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bună</a:t>
            </a:r>
            <a:r>
              <a:rPr lang="en-US" sz="1800" dirty="0"/>
              <a:t> </a:t>
            </a:r>
            <a:r>
              <a:rPr lang="en-US" sz="1800" dirty="0" err="1"/>
              <a:t>tehnologie</a:t>
            </a:r>
            <a:r>
              <a:rPr lang="en-US" sz="1800" dirty="0"/>
              <a:t> </a:t>
            </a:r>
            <a:r>
              <a:rPr lang="en-US" sz="1800" dirty="0" err="1"/>
              <a:t>disponibilă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etape</a:t>
            </a:r>
            <a:r>
              <a:rPr lang="en-US" sz="1800" dirty="0"/>
              <a:t> de </a:t>
            </a:r>
            <a:r>
              <a:rPr lang="en-US" sz="1800" dirty="0" err="1"/>
              <a:t>plachetă</a:t>
            </a:r>
            <a:r>
              <a:rPr lang="en-US" sz="1800" dirty="0"/>
              <a:t>, </a:t>
            </a:r>
            <a:r>
              <a:rPr lang="en-US" sz="1800" dirty="0" err="1"/>
              <a:t>iar</a:t>
            </a:r>
            <a:r>
              <a:rPr lang="en-US" sz="1800" dirty="0"/>
              <a:t> o </a:t>
            </a:r>
            <a:r>
              <a:rPr lang="en-US" sz="1800" dirty="0" err="1"/>
              <a:t>foaie</a:t>
            </a:r>
            <a:r>
              <a:rPr lang="en-US" sz="1800" dirty="0"/>
              <a:t> de </a:t>
            </a:r>
            <a:r>
              <a:rPr lang="en-US" sz="1800" dirty="0" err="1"/>
              <a:t>parcurs</a:t>
            </a:r>
            <a:r>
              <a:rPr lang="en-US" sz="1800" dirty="0"/>
              <a:t> </a:t>
            </a:r>
            <a:r>
              <a:rPr lang="en-US" sz="1800" dirty="0" err="1"/>
              <a:t>recentă</a:t>
            </a:r>
            <a:r>
              <a:rPr lang="en-US" sz="1800" dirty="0"/>
              <a:t> a </a:t>
            </a:r>
            <a:r>
              <a:rPr lang="en-US" sz="1800" dirty="0" err="1"/>
              <a:t>litografiei</a:t>
            </a:r>
            <a:r>
              <a:rPr lang="ro-RO" sz="1800" dirty="0"/>
              <a:t> </a:t>
            </a:r>
            <a:r>
              <a:rPr lang="en-US" sz="1800" dirty="0" err="1"/>
              <a:t>indic</a:t>
            </a:r>
            <a:r>
              <a:rPr lang="ro-RO" sz="1800" dirty="0"/>
              <a:t>ă</a:t>
            </a:r>
            <a:r>
              <a:rPr lang="en-US" sz="1800" dirty="0"/>
              <a:t> </a:t>
            </a:r>
            <a:r>
              <a:rPr lang="en-US" sz="1800" dirty="0" err="1"/>
              <a:t>faptul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</a:t>
            </a:r>
            <a:r>
              <a:rPr lang="en-US" sz="1800" dirty="0" err="1"/>
              <a:t>industria</a:t>
            </a:r>
            <a:r>
              <a:rPr lang="en-US" sz="1800" dirty="0"/>
              <a:t> </a:t>
            </a:r>
            <a:r>
              <a:rPr lang="en-US" sz="1800" dirty="0" err="1"/>
              <a:t>consideră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</a:t>
            </a:r>
            <a:r>
              <a:rPr lang="en-US" sz="1800" i="1" dirty="0">
                <a:solidFill>
                  <a:srgbClr val="FF0000"/>
                </a:solidFill>
              </a:rPr>
              <a:t>nu </a:t>
            </a:r>
            <a:r>
              <a:rPr lang="en-US" sz="1800" i="1" dirty="0" err="1">
                <a:solidFill>
                  <a:srgbClr val="FF0000"/>
                </a:solidFill>
              </a:rPr>
              <a:t>există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ro-RO" sz="1800" i="1" dirty="0">
                <a:solidFill>
                  <a:srgbClr val="FF0000"/>
                </a:solidFill>
              </a:rPr>
              <a:t>încă </a:t>
            </a:r>
            <a:r>
              <a:rPr lang="en-US" sz="1800" i="1" dirty="0">
                <a:solidFill>
                  <a:srgbClr val="FF0000"/>
                </a:solidFill>
              </a:rPr>
              <a:t>o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soluție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cunoscută</a:t>
            </a:r>
            <a:r>
              <a:rPr lang="en-US" sz="1800" i="1" dirty="0">
                <a:solidFill>
                  <a:srgbClr val="FF0000"/>
                </a:solidFill>
              </a:rPr>
              <a:t> la </a:t>
            </a:r>
            <a:r>
              <a:rPr lang="en-US" sz="1800" i="1" dirty="0" err="1">
                <a:solidFill>
                  <a:srgbClr val="FF0000"/>
                </a:solidFill>
              </a:rPr>
              <a:t>această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problemă</a:t>
            </a:r>
            <a:r>
              <a:rPr lang="en-US" sz="1800" i="1" dirty="0">
                <a:solidFill>
                  <a:srgbClr val="FF0000"/>
                </a:solidFill>
              </a:rPr>
              <a:t>.</a:t>
            </a:r>
            <a:br>
              <a:rPr lang="en-US" sz="1800" i="1" dirty="0">
                <a:solidFill>
                  <a:srgbClr val="FF0000"/>
                </a:solidFill>
              </a:rPr>
            </a:br>
            <a:endParaRPr lang="en-US" sz="1800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62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C4AB2-0C34-72E7-4069-ECFBBED7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dirty="0"/>
              <a:t>Rolul metrologiei în revoluții industriale (</a:t>
            </a:r>
            <a:r>
              <a:rPr lang="ro-RO" sz="2400" b="1" dirty="0">
                <a:solidFill>
                  <a:srgbClr val="FF0000"/>
                </a:solidFill>
              </a:rPr>
              <a:t>raport NASA </a:t>
            </a:r>
            <a:r>
              <a:rPr lang="ro-RO" sz="2400" b="1" dirty="0" err="1">
                <a:solidFill>
                  <a:srgbClr val="FF0000"/>
                </a:solidFill>
              </a:rPr>
              <a:t>TechBrief</a:t>
            </a:r>
            <a:r>
              <a:rPr lang="ro-RO" sz="3600" b="1" dirty="0"/>
              <a:t>)</a:t>
            </a:r>
            <a:endParaRPr lang="en-US" sz="36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50791C1-AA81-D1AE-8651-9047988EF1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713960"/>
              </p:ext>
            </p:extLst>
          </p:nvPr>
        </p:nvGraphicFramePr>
        <p:xfrm>
          <a:off x="228600" y="1534795"/>
          <a:ext cx="88392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3849219614"/>
                    </a:ext>
                  </a:extLst>
                </a:gridCol>
                <a:gridCol w="7696200">
                  <a:extLst>
                    <a:ext uri="{9D8B030D-6E8A-4147-A177-3AD203B41FA5}">
                      <a16:colId xmlns:a16="http://schemas.microsoft.com/office/drawing/2014/main" val="2560434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Revoluția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mașinilor</a:t>
                      </a:r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ro-RO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1800-1920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Dimensiunea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critică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mili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-in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ci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. (1 mil ¼ 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=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25 m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m)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Producția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în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masă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 arme de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foc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mașini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cusut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automobile etc.</a:t>
                      </a:r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Procese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prelucrare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ștanțare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turnare,forjare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etc.</a:t>
                      </a:r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Cerință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esențială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piese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mașină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dimensionate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cu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precizie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interschimbabile</a:t>
                      </a:r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o-RO" sz="1400" b="0" dirty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atorită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diseminării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pe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scară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largă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scalei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lungime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precise (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cca 25 mcm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),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încorporate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sub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formă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blocuri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ecartament</a:t>
                      </a:r>
                      <a:endParaRPr lang="ro-RO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Precizia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transferată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la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piesa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de </a:t>
                      </a:r>
                      <a:r>
                        <a:rPr lang="en-US" sz="1400" b="0" dirty="0" err="1">
                          <a:solidFill>
                            <a:srgbClr val="FF0000"/>
                          </a:solidFill>
                        </a:rPr>
                        <a:t>lucru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prin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</a:rPr>
                        <a:t>șublere</a:t>
                      </a:r>
                      <a:r>
                        <a:rPr lang="ro-RO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vernier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11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Revoluția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semiconductorilor:1950-2010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Dimensiune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critică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micronul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(1.000 nm)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Producția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în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masă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circuite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semiconductoare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Proces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litografie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planară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multinivel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Cerință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esențială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modele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dimensionate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cu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precizieși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plasate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o-RO" sz="1400" dirty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atorită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diseminării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scară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largă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a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scalei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lungime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precise (0,1 m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m),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încorporate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sub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formă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interferometre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laser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Precizia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transferată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piesa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lucru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prin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imagistică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optică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sau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electronica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350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Revoluția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nanoteh</a:t>
                      </a:r>
                      <a:r>
                        <a:rPr lang="ro-RO" sz="1600" b="1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nologiei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ro-RO" sz="16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2000-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Critică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dimensiune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nanometrul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Producția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în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masă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nanoproduse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electronice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fotonice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magnetice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mecanice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chimice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și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biologice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Procese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litografie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planară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multi-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nivel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, auto-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asamblare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nano-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obiecte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etc.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Cerință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esențială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modele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și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nano-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obiecte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dimensionate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și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plasate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cu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precizie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Posibil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prin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diseminarea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scară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largă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a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scalei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lungime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precise (1 nm),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posibil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încorporate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sub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formă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codificatoare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optice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avansate</a:t>
                      </a:r>
                      <a:endParaRPr lang="ro-RO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Precizie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transferată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piesa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lucru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prin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imagistică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optică,electronică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sau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atomică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sau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microscopie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cu nano-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vârfuri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90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93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3D488-8806-3B29-C581-B00648E7B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Institute Naționale în </a:t>
            </a:r>
            <a:r>
              <a:rPr lang="ro-RO" dirty="0" err="1"/>
              <a:t>Nanometrologie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ACD474-1EBE-63F1-44CE-20ACAC1A26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625724"/>
              </p:ext>
            </p:extLst>
          </p:nvPr>
        </p:nvGraphicFramePr>
        <p:xfrm>
          <a:off x="1371600" y="2286000"/>
          <a:ext cx="64008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2722797720"/>
                    </a:ext>
                  </a:extLst>
                </a:gridCol>
                <a:gridCol w="4622800">
                  <a:extLst>
                    <a:ext uri="{9D8B030D-6E8A-4147-A177-3AD203B41FA5}">
                      <a16:colId xmlns:a16="http://schemas.microsoft.com/office/drawing/2014/main" val="393167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o-RO" dirty="0"/>
                        <a:t>Țara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Institutul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627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/>
                        <a:t>USA</a:t>
                      </a:r>
                    </a:p>
                    <a:p>
                      <a:r>
                        <a:rPr lang="ro-RO" dirty="0"/>
                        <a:t>Canada</a:t>
                      </a:r>
                    </a:p>
                    <a:p>
                      <a:r>
                        <a:rPr lang="ro-RO" b="1" dirty="0">
                          <a:solidFill>
                            <a:srgbClr val="FF0000"/>
                          </a:solidFill>
                        </a:rPr>
                        <a:t>UK</a:t>
                      </a:r>
                    </a:p>
                    <a:p>
                      <a:r>
                        <a:rPr lang="ro-RO" b="1" dirty="0">
                          <a:solidFill>
                            <a:srgbClr val="FF0000"/>
                          </a:solidFill>
                        </a:rPr>
                        <a:t>Germania</a:t>
                      </a:r>
                    </a:p>
                    <a:p>
                      <a:r>
                        <a:rPr lang="ro-RO" dirty="0"/>
                        <a:t>Elveția</a:t>
                      </a:r>
                    </a:p>
                    <a:p>
                      <a:r>
                        <a:rPr lang="ro-RO" dirty="0"/>
                        <a:t>Japonia</a:t>
                      </a:r>
                    </a:p>
                    <a:p>
                      <a:r>
                        <a:rPr lang="ro-RO" dirty="0" err="1"/>
                        <a:t>Korea</a:t>
                      </a:r>
                      <a:endParaRPr lang="ro-RO" dirty="0"/>
                    </a:p>
                    <a:p>
                      <a:r>
                        <a:rPr lang="ro-RO" dirty="0"/>
                        <a:t>Taiwan</a:t>
                      </a:r>
                    </a:p>
                    <a:p>
                      <a:r>
                        <a:rPr lang="ro-RO" dirty="0"/>
                        <a:t>Federația Rusă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NIST</a:t>
                      </a:r>
                    </a:p>
                    <a:p>
                      <a:r>
                        <a:rPr lang="ro-RO" dirty="0"/>
                        <a:t>INMS</a:t>
                      </a:r>
                    </a:p>
                    <a:p>
                      <a:r>
                        <a:rPr lang="ro-RO" b="1" dirty="0">
                          <a:solidFill>
                            <a:srgbClr val="FF0000"/>
                          </a:solidFill>
                        </a:rPr>
                        <a:t>NPL</a:t>
                      </a:r>
                    </a:p>
                    <a:p>
                      <a:r>
                        <a:rPr lang="ro-RO" b="1" dirty="0">
                          <a:solidFill>
                            <a:srgbClr val="FF0000"/>
                          </a:solidFill>
                        </a:rPr>
                        <a:t>PTB</a:t>
                      </a:r>
                    </a:p>
                    <a:p>
                      <a:r>
                        <a:rPr lang="ro-RO" dirty="0" err="1"/>
                        <a:t>Swiss</a:t>
                      </a:r>
                      <a:r>
                        <a:rPr lang="ro-RO" dirty="0"/>
                        <a:t> Federal Office of Technology</a:t>
                      </a:r>
                    </a:p>
                    <a:p>
                      <a:r>
                        <a:rPr lang="ro-RO" dirty="0"/>
                        <a:t>NMU</a:t>
                      </a:r>
                    </a:p>
                    <a:p>
                      <a:r>
                        <a:rPr lang="ro-RO" dirty="0"/>
                        <a:t>KRISS</a:t>
                      </a:r>
                    </a:p>
                    <a:p>
                      <a:r>
                        <a:rPr lang="ro-RO" dirty="0"/>
                        <a:t>CMS, ITRI</a:t>
                      </a:r>
                    </a:p>
                    <a:p>
                      <a:r>
                        <a:rPr lang="ro-RO" dirty="0"/>
                        <a:t>...........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835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41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63FB8BA-1C92-11B7-FE8F-C72BC7A4C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NOȚIUNI: Calibrarea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9614C9F-2966-CD26-5FF7-D6CF0E953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524000"/>
            <a:ext cx="8763000" cy="5334000"/>
          </a:xfrm>
        </p:spPr>
        <p:txBody>
          <a:bodyPr/>
          <a:lstStyle/>
          <a:p>
            <a:pPr marL="0" indent="0" algn="just">
              <a:buNone/>
            </a:pPr>
            <a:r>
              <a:rPr lang="ro-RO" sz="1800" b="1" dirty="0"/>
              <a:t>Calibrarea - o</a:t>
            </a:r>
            <a:r>
              <a:rPr lang="ro-RO" sz="1800" dirty="0"/>
              <a:t>perațiune care, în condiții specificate, </a:t>
            </a:r>
          </a:p>
          <a:p>
            <a:pPr algn="just">
              <a:buAutoNum type="alphaLcParenBoth"/>
            </a:pPr>
            <a:r>
              <a:rPr lang="ro-RO" sz="1800" dirty="0"/>
              <a:t>într-o primă etapă - stabilește o relație între valorile mărimii cu incertitudini de măsurare furnizate de etaloanele de măsurare și indicațiile corespunzătoare cu incertitudinile de măsurare asociate, și, </a:t>
            </a:r>
          </a:p>
          <a:p>
            <a:pPr algn="just">
              <a:buAutoNum type="alphaLcParenBoth"/>
            </a:pPr>
            <a:r>
              <a:rPr lang="ro-RO" sz="1800" dirty="0"/>
              <a:t>într-o a doua etapă - utilizează aceste informații pentru a stabili o relație pentru obținerea unui rezultat al măsurătorii dintr-o indicație. </a:t>
            </a:r>
          </a:p>
          <a:p>
            <a:pPr marL="0" indent="0" algn="just">
              <a:buNone/>
            </a:pPr>
            <a:r>
              <a:rPr lang="ro-RO" sz="1400" i="1" dirty="0"/>
              <a:t>(JCGM 200 Vocabularul internațional de metrologie – Concepte de bază și generale și termeni asociați, 2.39)</a:t>
            </a:r>
          </a:p>
          <a:p>
            <a:pPr marL="0" indent="0" algn="just">
              <a:buNone/>
            </a:pPr>
            <a:r>
              <a:rPr lang="en-US" sz="1800" b="1" dirty="0" err="1"/>
              <a:t>Calibrarea</a:t>
            </a:r>
            <a:r>
              <a:rPr lang="en-US" sz="1800" b="1" dirty="0"/>
              <a:t> </a:t>
            </a:r>
            <a:r>
              <a:rPr lang="ro-RO" sz="1800" b="1" dirty="0"/>
              <a:t>MM</a:t>
            </a:r>
            <a:r>
              <a:rPr lang="en-US" sz="1800" b="1" dirty="0"/>
              <a:t> </a:t>
            </a:r>
            <a:r>
              <a:rPr lang="en-US" sz="1800" b="1" dirty="0" err="1"/>
              <a:t>este</a:t>
            </a:r>
            <a:r>
              <a:rPr lang="en-US" sz="1800" b="1" dirty="0"/>
              <a:t> o </a:t>
            </a:r>
            <a:r>
              <a:rPr lang="en-US" sz="1800" b="1" dirty="0" err="1"/>
              <a:t>procedură</a:t>
            </a:r>
            <a:r>
              <a:rPr lang="en-US" sz="1800" b="1" dirty="0"/>
              <a:t> </a:t>
            </a:r>
            <a:r>
              <a:rPr lang="en-US" sz="1800" b="1" dirty="0" err="1"/>
              <a:t>voluntară</a:t>
            </a:r>
            <a:r>
              <a:rPr lang="en-US" sz="1800" dirty="0"/>
              <a:t>. </a:t>
            </a:r>
            <a:r>
              <a:rPr lang="en-US" sz="1800" dirty="0" err="1"/>
              <a:t>Persoanele</a:t>
            </a:r>
            <a:r>
              <a:rPr lang="en-US" sz="1800" dirty="0"/>
              <a:t> </a:t>
            </a:r>
            <a:r>
              <a:rPr lang="en-US" sz="1800" dirty="0" err="1"/>
              <a:t>juridice</a:t>
            </a:r>
            <a:r>
              <a:rPr lang="en-US" sz="1800" dirty="0"/>
              <a:t> care </a:t>
            </a:r>
            <a:r>
              <a:rPr lang="en-US" sz="1800" dirty="0" err="1"/>
              <a:t>efectuează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 </a:t>
            </a:r>
            <a:r>
              <a:rPr lang="ro-RO" sz="1800" dirty="0"/>
              <a:t>MM sunt</a:t>
            </a:r>
            <a:r>
              <a:rPr lang="en-US" sz="1800" dirty="0"/>
              <a:t> </a:t>
            </a:r>
            <a:r>
              <a:rPr lang="en-US" sz="1800" dirty="0" err="1"/>
              <a:t>supuse</a:t>
            </a:r>
            <a:r>
              <a:rPr lang="en-US" sz="1800" dirty="0"/>
              <a:t> </a:t>
            </a:r>
            <a:r>
              <a:rPr lang="en-US" sz="1800" dirty="0" err="1"/>
              <a:t>practic</a:t>
            </a:r>
            <a:r>
              <a:rPr lang="en-US" sz="1800" dirty="0"/>
              <a:t> </a:t>
            </a:r>
            <a:r>
              <a:rPr lang="en-US" sz="1800" dirty="0" err="1"/>
              <a:t>acelorași</a:t>
            </a:r>
            <a:r>
              <a:rPr lang="en-US" sz="1800" dirty="0"/>
              <a:t> </a:t>
            </a:r>
            <a:r>
              <a:rPr lang="en-US" sz="1800" dirty="0" err="1"/>
              <a:t>cerințe</a:t>
            </a:r>
            <a:r>
              <a:rPr lang="en-US" sz="1800" dirty="0"/>
              <a:t> ca ale </a:t>
            </a:r>
            <a:r>
              <a:rPr lang="en-US" sz="1800" dirty="0" err="1"/>
              <a:t>organismelor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 de stat care </a:t>
            </a:r>
            <a:r>
              <a:rPr lang="en-US" sz="1800" dirty="0" err="1"/>
              <a:t>efectuează</a:t>
            </a:r>
            <a:r>
              <a:rPr lang="en-US" sz="1800" dirty="0"/>
              <a:t> </a:t>
            </a:r>
            <a:r>
              <a:rPr lang="en-US" sz="1800" dirty="0" err="1"/>
              <a:t>verificarea</a:t>
            </a:r>
            <a:r>
              <a:rPr lang="en-US" sz="1800" dirty="0"/>
              <a:t> MM, în special </a:t>
            </a:r>
            <a:r>
              <a:rPr lang="en-US" sz="1800" dirty="0" err="1"/>
              <a:t>cerințele</a:t>
            </a:r>
            <a:r>
              <a:rPr lang="en-US" sz="1800" dirty="0"/>
              <a:t> </a:t>
            </a:r>
            <a:r>
              <a:rPr lang="en-US" sz="1800" dirty="0" err="1"/>
              <a:t>privind</a:t>
            </a:r>
            <a:r>
              <a:rPr lang="en-US" sz="1800" dirty="0"/>
              <a:t> </a:t>
            </a:r>
            <a:r>
              <a:rPr lang="en-US" sz="1800" dirty="0" err="1"/>
              <a:t>dimensiunea</a:t>
            </a:r>
            <a:r>
              <a:rPr lang="ro-RO" sz="1800" dirty="0"/>
              <a:t> </a:t>
            </a:r>
            <a:r>
              <a:rPr lang="en-US" sz="1800" dirty="0" err="1"/>
              <a:t>spatiilor</a:t>
            </a:r>
            <a:r>
              <a:rPr lang="en-US" sz="1800" dirty="0"/>
              <a:t> de </a:t>
            </a:r>
            <a:r>
              <a:rPr lang="en-US" sz="1800" dirty="0" err="1"/>
              <a:t>productie</a:t>
            </a:r>
            <a:r>
              <a:rPr lang="ro-RO" sz="1800" dirty="0"/>
              <a:t> pentru măsurări</a:t>
            </a:r>
            <a:r>
              <a:rPr lang="en-US" sz="1800" dirty="0"/>
              <a:t>, </a:t>
            </a:r>
            <a:r>
              <a:rPr lang="en-US" sz="1800" dirty="0" err="1"/>
              <a:t>calificarea</a:t>
            </a:r>
            <a:r>
              <a:rPr lang="en-US" sz="1800" dirty="0"/>
              <a:t> </a:t>
            </a:r>
            <a:r>
              <a:rPr lang="en-US" sz="1800" dirty="0" err="1"/>
              <a:t>personalului</a:t>
            </a:r>
            <a:r>
              <a:rPr lang="en-US" sz="1800" dirty="0"/>
              <a:t>, </a:t>
            </a:r>
            <a:r>
              <a:rPr lang="en-US" sz="1800" dirty="0" err="1"/>
              <a:t>disponibilitateși</a:t>
            </a:r>
            <a:r>
              <a:rPr lang="en-US" sz="1800" dirty="0"/>
              <a:t> </a:t>
            </a:r>
            <a:r>
              <a:rPr lang="en-US" sz="1800" dirty="0" err="1"/>
              <a:t>funcționalitatea</a:t>
            </a:r>
            <a:r>
              <a:rPr lang="en-US" sz="1800" dirty="0"/>
              <a:t> </a:t>
            </a:r>
            <a:r>
              <a:rPr lang="en-US" sz="1800" dirty="0" err="1"/>
              <a:t>metrologică</a:t>
            </a:r>
            <a:r>
              <a:rPr lang="en-US" sz="1800" dirty="0"/>
              <a:t> a </a:t>
            </a:r>
            <a:r>
              <a:rPr lang="en-US" sz="1800" dirty="0" err="1"/>
              <a:t>standardelor</a:t>
            </a:r>
            <a:r>
              <a:rPr lang="en-US" sz="1800" dirty="0"/>
              <a:t>.</a:t>
            </a:r>
            <a:r>
              <a:rPr lang="ro-RO" sz="1800" dirty="0"/>
              <a:t> </a:t>
            </a:r>
          </a:p>
          <a:p>
            <a:pPr algn="just"/>
            <a:r>
              <a:rPr lang="en-US" sz="1800" dirty="0"/>
              <a:t>Cel </a:t>
            </a:r>
            <a:r>
              <a:rPr lang="en-US" sz="1800" dirty="0" err="1"/>
              <a:t>mai</a:t>
            </a:r>
            <a:r>
              <a:rPr lang="en-US" sz="1800" dirty="0"/>
              <a:t> important element de </a:t>
            </a:r>
            <a:r>
              <a:rPr lang="en-US" sz="1800" dirty="0" err="1"/>
              <a:t>suport</a:t>
            </a:r>
            <a:r>
              <a:rPr lang="en-US" sz="1800" dirty="0"/>
              <a:t> </a:t>
            </a:r>
            <a:r>
              <a:rPr lang="en-US" sz="1800" dirty="0" err="1"/>
              <a:t>metrologic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MM în </a:t>
            </a:r>
            <a:r>
              <a:rPr lang="en-US" sz="1800" dirty="0" err="1"/>
              <a:t>nanoindustrie</a:t>
            </a:r>
            <a:r>
              <a:rPr lang="en-US" sz="1800" dirty="0"/>
              <a:t> sunt </a:t>
            </a:r>
            <a:r>
              <a:rPr lang="en-US" sz="1800" i="1" dirty="0" err="1">
                <a:solidFill>
                  <a:srgbClr val="FF0000"/>
                </a:solidFill>
              </a:rPr>
              <a:t>măsurile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referință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mostrele</a:t>
            </a:r>
            <a:r>
              <a:rPr lang="en-US" sz="1800" i="1" dirty="0">
                <a:solidFill>
                  <a:srgbClr val="FF0000"/>
                </a:solidFill>
              </a:rPr>
              <a:t> standard </a:t>
            </a:r>
            <a:r>
              <a:rPr lang="en-US" sz="1800" dirty="0"/>
              <a:t>ale </a:t>
            </a:r>
            <a:r>
              <a:rPr lang="en-US" sz="1800" dirty="0" err="1"/>
              <a:t>proprietăților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compoziției</a:t>
            </a:r>
            <a:r>
              <a:rPr lang="en-US" sz="1800" dirty="0"/>
              <a:t> </a:t>
            </a:r>
            <a:r>
              <a:rPr lang="en-US" sz="1800" dirty="0" err="1"/>
              <a:t>materialelor</a:t>
            </a:r>
            <a:r>
              <a:rPr lang="en-US" sz="1800" dirty="0"/>
              <a:t> </a:t>
            </a:r>
            <a:r>
              <a:rPr lang="en-US" sz="1800" dirty="0" err="1"/>
              <a:t>nanostructurate</a:t>
            </a:r>
            <a:r>
              <a:rPr lang="en-US" sz="1800" dirty="0"/>
              <a:t>. </a:t>
            </a:r>
            <a:endParaRPr lang="ro-RO" sz="1800" dirty="0"/>
          </a:p>
          <a:p>
            <a:pPr algn="just"/>
            <a:r>
              <a:rPr lang="en-US" sz="1800" dirty="0"/>
              <a:t>Pentru </a:t>
            </a:r>
            <a:r>
              <a:rPr lang="en-US" sz="1800" dirty="0" err="1"/>
              <a:t>fiecare</a:t>
            </a:r>
            <a:r>
              <a:rPr lang="en-US" sz="1800" dirty="0"/>
              <a:t> tip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dezvoltat</a:t>
            </a:r>
            <a:r>
              <a:rPr lang="en-US" sz="1800" dirty="0"/>
              <a:t> </a:t>
            </a:r>
            <a:r>
              <a:rPr lang="en-US" sz="1800" i="1" dirty="0">
                <a:solidFill>
                  <a:srgbClr val="FF0000"/>
                </a:solidFill>
              </a:rPr>
              <a:t>un design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ro-RO" sz="1800" dirty="0"/>
              <a:t>pentru </a:t>
            </a:r>
            <a:r>
              <a:rPr lang="en-US" sz="1800" dirty="0" err="1"/>
              <a:t>măsuri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mostre</a:t>
            </a:r>
            <a:r>
              <a:rPr lang="en-US" sz="1800" dirty="0"/>
              <a:t> standard din </a:t>
            </a:r>
            <a:r>
              <a:rPr lang="en-US" sz="1800" dirty="0" err="1"/>
              <a:t>diferite</a:t>
            </a:r>
            <a:r>
              <a:rPr lang="en-US" sz="1800" dirty="0"/>
              <a:t> </a:t>
            </a:r>
            <a:r>
              <a:rPr lang="en-US" sz="1800" dirty="0" err="1"/>
              <a:t>materiale</a:t>
            </a:r>
            <a:r>
              <a:rPr lang="en-US" sz="1800" dirty="0"/>
              <a:t> </a:t>
            </a:r>
            <a:r>
              <a:rPr lang="en-US" sz="1800" dirty="0" err="1"/>
              <a:t>nanostructurate</a:t>
            </a:r>
            <a:r>
              <a:rPr lang="en-US" sz="1800" dirty="0"/>
              <a:t>, care </a:t>
            </a:r>
            <a:r>
              <a:rPr lang="en-US" sz="1800" dirty="0" err="1"/>
              <a:t>trebuie</a:t>
            </a:r>
            <a:r>
              <a:rPr lang="en-US" sz="1800" dirty="0"/>
              <a:t> să </a:t>
            </a:r>
            <a:r>
              <a:rPr lang="en-US" sz="1800" dirty="0" err="1"/>
              <a:t>reproducă</a:t>
            </a:r>
            <a:r>
              <a:rPr lang="en-US" sz="1800" dirty="0"/>
              <a:t> </a:t>
            </a:r>
            <a:r>
              <a:rPr lang="en-US" sz="1800" dirty="0" err="1"/>
              <a:t>parametrul</a:t>
            </a:r>
            <a:r>
              <a:rPr lang="en-US" sz="1800" dirty="0"/>
              <a:t> </a:t>
            </a:r>
            <a:r>
              <a:rPr lang="en-US" sz="1800" dirty="0" err="1"/>
              <a:t>fizic</a:t>
            </a:r>
            <a:r>
              <a:rPr lang="en-US" sz="1800" dirty="0"/>
              <a:t> </a:t>
            </a:r>
            <a:r>
              <a:rPr lang="en-US" sz="1800" dirty="0" err="1"/>
              <a:t>necesar</a:t>
            </a:r>
            <a:r>
              <a:rPr lang="en-US" sz="1800" dirty="0"/>
              <a:t> cu o </a:t>
            </a:r>
            <a:r>
              <a:rPr lang="en-US" sz="1800" dirty="0" err="1"/>
              <a:t>precizie</a:t>
            </a:r>
            <a:r>
              <a:rPr lang="en-US" sz="1800" dirty="0"/>
              <a:t> </a:t>
            </a:r>
            <a:r>
              <a:rPr lang="en-US" sz="1800" dirty="0" err="1"/>
              <a:t>dată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o </a:t>
            </a:r>
            <a:r>
              <a:rPr lang="en-US" sz="1800" dirty="0" err="1"/>
              <a:t>stabilitate</a:t>
            </a:r>
            <a:r>
              <a:rPr lang="en-US" sz="1800" dirty="0"/>
              <a:t> </a:t>
            </a:r>
            <a:r>
              <a:rPr lang="en-US" sz="1800" dirty="0" err="1"/>
              <a:t>ridicată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3860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E4F2665-3FE5-7861-71F5-FDFA4A518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1AC2DF0-824C-B5B6-9909-6F2244836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/>
              <a:t>Rezultatele</a:t>
            </a:r>
            <a:r>
              <a:rPr lang="en-US" sz="1800" dirty="0"/>
              <a:t> </a:t>
            </a:r>
            <a:r>
              <a:rPr lang="en-US" sz="1800" dirty="0" err="1"/>
              <a:t>calibr</a:t>
            </a:r>
            <a:r>
              <a:rPr lang="ro-RO" sz="1800" dirty="0" err="1"/>
              <a:t>ăr</a:t>
            </a:r>
            <a:r>
              <a:rPr lang="en-US" sz="1800" dirty="0"/>
              <a:t>ii permit </a:t>
            </a:r>
            <a:r>
              <a:rPr lang="ro-RO" sz="1800" dirty="0"/>
              <a:t>f</a:t>
            </a:r>
            <a:r>
              <a:rPr lang="en-US" sz="1800" dirty="0" err="1"/>
              <a:t>ie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atribuite</a:t>
            </a:r>
            <a:r>
              <a:rPr lang="en-US" sz="1800" dirty="0"/>
              <a:t> </a:t>
            </a:r>
            <a:r>
              <a:rPr lang="en-US" sz="1800" dirty="0" err="1"/>
              <a:t>valorilor</a:t>
            </a:r>
            <a:r>
              <a:rPr lang="en-US" sz="1800" dirty="0"/>
              <a:t> </a:t>
            </a:r>
            <a:r>
              <a:rPr lang="en-US" sz="1800" dirty="0" err="1"/>
              <a:t>cantităților</a:t>
            </a:r>
            <a:r>
              <a:rPr lang="en-US" sz="1800" dirty="0"/>
              <a:t> </a:t>
            </a:r>
            <a:r>
              <a:rPr lang="en-US" sz="1800" dirty="0" err="1"/>
              <a:t>măsurate</a:t>
            </a:r>
            <a:r>
              <a:rPr lang="en-US" sz="1800" dirty="0"/>
              <a:t> </a:t>
            </a:r>
            <a:r>
              <a:rPr lang="en-US" sz="1800" dirty="0" err="1"/>
              <a:t>citirilor</a:t>
            </a:r>
            <a:r>
              <a:rPr lang="en-US" sz="1800" dirty="0"/>
              <a:t>, fie </a:t>
            </a:r>
            <a:r>
              <a:rPr lang="en-US" sz="1800" dirty="0" err="1"/>
              <a:t>să</a:t>
            </a:r>
            <a:r>
              <a:rPr lang="en-US" sz="1800" dirty="0"/>
              <a:t> determinate </a:t>
            </a:r>
            <a:r>
              <a:rPr lang="en-US" sz="1800" dirty="0" err="1"/>
              <a:t>corecții</a:t>
            </a:r>
            <a:r>
              <a:rPr lang="en-US" sz="1800" dirty="0"/>
              <a:t> ale </a:t>
            </a:r>
            <a:r>
              <a:rPr lang="en-US" sz="1800" dirty="0" err="1"/>
              <a:t>citirilor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ro-RO" sz="1800" dirty="0"/>
              <a:t>C</a:t>
            </a:r>
            <a:r>
              <a:rPr lang="en-US" sz="1800" dirty="0" err="1"/>
              <a:t>alibrarea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</a:t>
            </a:r>
            <a:r>
              <a:rPr lang="en-US" sz="1800" dirty="0" err="1"/>
              <a:t>determina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proprietăți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, e.g., </a:t>
            </a:r>
            <a:r>
              <a:rPr lang="en-US" sz="1800" dirty="0" err="1"/>
              <a:t>efectul</a:t>
            </a:r>
            <a:r>
              <a:rPr lang="en-US" sz="1800" dirty="0"/>
              <a:t> de </a:t>
            </a:r>
            <a:r>
              <a:rPr lang="en-US" sz="1800" dirty="0" err="1"/>
              <a:t>influență</a:t>
            </a:r>
            <a:r>
              <a:rPr lang="en-US" sz="1800" dirty="0"/>
              <a:t> a </a:t>
            </a:r>
            <a:r>
              <a:rPr lang="ro-RO" sz="1800" dirty="0"/>
              <a:t>altor valori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en-US" sz="1800" dirty="0" err="1"/>
              <a:t>Rezultatul</a:t>
            </a:r>
            <a:r>
              <a:rPr lang="en-US" sz="1800" dirty="0"/>
              <a:t> </a:t>
            </a:r>
            <a:r>
              <a:rPr lang="en-US" sz="1800" dirty="0" err="1"/>
              <a:t>calibrării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fi </a:t>
            </a:r>
            <a:r>
              <a:rPr lang="en-US" sz="1800" dirty="0" err="1"/>
              <a:t>înregistrat</a:t>
            </a:r>
            <a:r>
              <a:rPr lang="en-US" sz="1800" dirty="0"/>
              <a:t> </a:t>
            </a:r>
            <a:r>
              <a:rPr lang="en-US" sz="1800" dirty="0" err="1"/>
              <a:t>într</a:t>
            </a:r>
            <a:r>
              <a:rPr lang="en-US" sz="1800" dirty="0"/>
              <a:t>-un document </a:t>
            </a:r>
            <a:r>
              <a:rPr lang="en-US" sz="1800" dirty="0" err="1"/>
              <a:t>numit</a:t>
            </a:r>
            <a:r>
              <a:rPr lang="en-US" sz="1800" dirty="0"/>
              <a:t> </a:t>
            </a:r>
            <a:r>
              <a:rPr lang="en-US" sz="1800" dirty="0" err="1"/>
              <a:t>uneori</a:t>
            </a:r>
            <a:r>
              <a:rPr lang="en-US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certificat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calibrare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sau </a:t>
            </a:r>
            <a:r>
              <a:rPr lang="en-US" sz="1800" i="1" dirty="0" err="1">
                <a:solidFill>
                  <a:srgbClr val="FF0000"/>
                </a:solidFill>
              </a:rPr>
              <a:t>raport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calibrare</a:t>
            </a:r>
            <a:r>
              <a:rPr lang="en-US" sz="1800" dirty="0"/>
              <a:t>.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en-US" sz="1800" dirty="0"/>
              <a:t>În </a:t>
            </a:r>
            <a:r>
              <a:rPr lang="en-US" sz="1800" dirty="0" err="1"/>
              <a:t>consecință</a:t>
            </a:r>
            <a:r>
              <a:rPr lang="en-US" sz="1800" dirty="0"/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esența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calibr</a:t>
            </a:r>
            <a:r>
              <a:rPr lang="ro-RO" sz="1800" i="1" dirty="0" err="1">
                <a:solidFill>
                  <a:srgbClr val="FF0000"/>
                </a:solidFill>
              </a:rPr>
              <a:t>ării</a:t>
            </a:r>
            <a:r>
              <a:rPr lang="ro-RO" sz="1800" i="1" dirty="0">
                <a:solidFill>
                  <a:srgbClr val="FF0000"/>
                </a:solidFill>
              </a:rPr>
              <a:t> - </a:t>
            </a:r>
            <a:r>
              <a:rPr lang="en-US" sz="1800" i="1" dirty="0" err="1">
                <a:solidFill>
                  <a:srgbClr val="FF0000"/>
                </a:solidFill>
              </a:rPr>
              <a:t>stabilirea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caracteristicilor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metrologice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reale</a:t>
            </a:r>
            <a:r>
              <a:rPr lang="en-US" sz="1800" i="1" dirty="0">
                <a:solidFill>
                  <a:srgbClr val="FF0000"/>
                </a:solidFill>
              </a:rPr>
              <a:t> ale </a:t>
            </a:r>
            <a:r>
              <a:rPr lang="ro-RO" sz="1800" i="1" dirty="0">
                <a:solidFill>
                  <a:srgbClr val="FF0000"/>
                </a:solidFill>
              </a:rPr>
              <a:t>MM</a:t>
            </a:r>
            <a:r>
              <a:rPr lang="en-US" sz="1800" dirty="0"/>
              <a:t>. </a:t>
            </a:r>
            <a:r>
              <a:rPr lang="en-US" sz="1800" dirty="0" err="1"/>
              <a:t>Adică</a:t>
            </a:r>
            <a:r>
              <a:rPr lang="en-US" sz="1800" dirty="0"/>
              <a:t>, </a:t>
            </a:r>
            <a:r>
              <a:rPr lang="en-US" sz="1800" dirty="0" err="1"/>
              <a:t>calibrarea</a:t>
            </a:r>
            <a:r>
              <a:rPr lang="en-US" sz="1800" dirty="0"/>
              <a:t>, ca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verificarea</a:t>
            </a:r>
            <a:r>
              <a:rPr lang="en-US" sz="1800" dirty="0"/>
              <a:t>, </a:t>
            </a:r>
            <a:r>
              <a:rPr lang="en-US" sz="1800" i="1" dirty="0">
                <a:solidFill>
                  <a:srgbClr val="FF0000"/>
                </a:solidFill>
              </a:rPr>
              <a:t>face </a:t>
            </a:r>
            <a:r>
              <a:rPr lang="en-US" sz="1800" i="1" dirty="0" err="1">
                <a:solidFill>
                  <a:srgbClr val="FF0000"/>
                </a:solidFill>
              </a:rPr>
              <a:t>parte</a:t>
            </a:r>
            <a:r>
              <a:rPr lang="en-US" sz="1800" i="1" dirty="0">
                <a:solidFill>
                  <a:srgbClr val="FF0000"/>
                </a:solidFill>
              </a:rPr>
              <a:t> din </a:t>
            </a:r>
            <a:r>
              <a:rPr lang="en-US" sz="1800" i="1" dirty="0" err="1">
                <a:solidFill>
                  <a:srgbClr val="FF0000"/>
                </a:solidFill>
              </a:rPr>
              <a:t>sistemul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suport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metrologic</a:t>
            </a:r>
            <a:r>
              <a:rPr lang="en-US" sz="1800" i="1" dirty="0">
                <a:solidFill>
                  <a:srgbClr val="FF0000"/>
                </a:solidFill>
              </a:rPr>
              <a:t>.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ro-RO" sz="1800" dirty="0"/>
          </a:p>
          <a:p>
            <a:pPr marL="0" indent="0" algn="just">
              <a:buNone/>
            </a:pPr>
            <a:r>
              <a:rPr lang="en-US" sz="1800" i="1" dirty="0">
                <a:solidFill>
                  <a:srgbClr val="FF0000"/>
                </a:solidFill>
              </a:rPr>
              <a:t>Verificarea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calibrarea</a:t>
            </a:r>
            <a:r>
              <a:rPr lang="en-US" sz="1800" i="1" dirty="0">
                <a:solidFill>
                  <a:srgbClr val="FF0000"/>
                </a:solidFill>
              </a:rPr>
              <a:t> sunt </a:t>
            </a:r>
            <a:r>
              <a:rPr lang="ro-RO" sz="1800" i="1" dirty="0">
                <a:solidFill>
                  <a:srgbClr val="FF0000"/>
                </a:solidFill>
              </a:rPr>
              <a:t>simultan </a:t>
            </a:r>
            <a:r>
              <a:rPr lang="en-US" sz="1800" i="1" dirty="0" err="1">
                <a:solidFill>
                  <a:srgbClr val="FF0000"/>
                </a:solidFill>
              </a:rPr>
              <a:t>componente</a:t>
            </a:r>
            <a:r>
              <a:rPr lang="en-US" sz="1800" i="1" dirty="0">
                <a:solidFill>
                  <a:srgbClr val="FF0000"/>
                </a:solidFill>
              </a:rPr>
              <a:t> ale </a:t>
            </a:r>
            <a:r>
              <a:rPr lang="en-US" sz="1800" i="1" dirty="0" err="1">
                <a:solidFill>
                  <a:srgbClr val="FF0000"/>
                </a:solidFill>
              </a:rPr>
              <a:t>sistemului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transmitere</a:t>
            </a:r>
            <a:r>
              <a:rPr lang="en-US" sz="1800" i="1" dirty="0">
                <a:solidFill>
                  <a:srgbClr val="FF0000"/>
                </a:solidFill>
              </a:rPr>
              <a:t> a </a:t>
            </a:r>
            <a:r>
              <a:rPr lang="en-US" sz="1800" i="1" dirty="0" err="1">
                <a:solidFill>
                  <a:srgbClr val="FF0000"/>
                </a:solidFill>
              </a:rPr>
              <a:t>mărimii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unei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cantități</a:t>
            </a:r>
            <a:endParaRPr 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691412E-0BC9-A59B-6D92-68B9312F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" y="84138"/>
            <a:ext cx="9105900" cy="1143000"/>
          </a:xfrm>
        </p:spPr>
        <p:txBody>
          <a:bodyPr/>
          <a:lstStyle/>
          <a:p>
            <a:r>
              <a:rPr lang="ro-RO" dirty="0"/>
              <a:t>Calibrarea instrumentelor de măsură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8074A50-1103-EA16-D899-884C5CB1B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828800"/>
            <a:ext cx="8534400" cy="4945062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/>
              <a:t>Calibrarea</a:t>
            </a:r>
            <a:r>
              <a:rPr lang="en-US" sz="1800" b="1" dirty="0"/>
              <a:t> </a:t>
            </a:r>
            <a:r>
              <a:rPr lang="en-US" sz="1800" b="1" dirty="0" err="1"/>
              <a:t>instrumentelor</a:t>
            </a:r>
            <a:r>
              <a:rPr lang="en-US" sz="1800" b="1" dirty="0"/>
              <a:t> de </a:t>
            </a:r>
            <a:r>
              <a:rPr lang="en-US" sz="1800" b="1" dirty="0" err="1"/>
              <a:t>măsură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lucrări</a:t>
            </a:r>
            <a:r>
              <a:rPr lang="en-US" sz="1800" dirty="0"/>
              <a:t> de </a:t>
            </a:r>
            <a:r>
              <a:rPr lang="en-US" sz="1800" dirty="0" err="1"/>
              <a:t>calibrare</a:t>
            </a:r>
            <a:r>
              <a:rPr lang="en-US" sz="1800" dirty="0"/>
              <a:t>)- un set de </a:t>
            </a:r>
            <a:r>
              <a:rPr lang="en-US" sz="1800" dirty="0" err="1"/>
              <a:t>operațiuni</a:t>
            </a:r>
            <a:r>
              <a:rPr lang="en-US" sz="1800" dirty="0"/>
              <a:t> </a:t>
            </a:r>
            <a:r>
              <a:rPr lang="en-US" sz="1800" dirty="0" err="1"/>
              <a:t>efectuate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determina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confirma</a:t>
            </a:r>
            <a:r>
              <a:rPr lang="en-US" sz="1800" dirty="0"/>
              <a:t> </a:t>
            </a:r>
            <a:r>
              <a:rPr lang="en-US" sz="1800" dirty="0" err="1"/>
              <a:t>valorile</a:t>
            </a:r>
            <a:r>
              <a:rPr lang="en-US" sz="1800" dirty="0"/>
              <a:t> </a:t>
            </a:r>
            <a:r>
              <a:rPr lang="en-US" sz="1800" dirty="0" err="1"/>
              <a:t>reale</a:t>
            </a:r>
            <a:r>
              <a:rPr lang="en-US" sz="1800" dirty="0"/>
              <a:t> ale </a:t>
            </a:r>
            <a:r>
              <a:rPr lang="en-US" sz="1800" dirty="0" err="1"/>
              <a:t>caracteristicilor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(sau) </a:t>
            </a:r>
            <a:r>
              <a:rPr lang="en-US" sz="1800" dirty="0" err="1"/>
              <a:t>adecvarea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instrument de </a:t>
            </a:r>
            <a:r>
              <a:rPr lang="en-US" sz="1800" dirty="0" err="1"/>
              <a:t>măsurare</a:t>
            </a:r>
            <a:r>
              <a:rPr lang="en-US" sz="1800" dirty="0"/>
              <a:t> care nu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supus</a:t>
            </a:r>
            <a:r>
              <a:rPr lang="en-US" sz="1800" dirty="0"/>
              <a:t> </a:t>
            </a:r>
            <a:r>
              <a:rPr lang="en-US" sz="1800" dirty="0" err="1"/>
              <a:t>controlului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supravegherii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 de stat. </a:t>
            </a:r>
            <a:endParaRPr lang="ro-RO" sz="1800" dirty="0"/>
          </a:p>
          <a:p>
            <a:pPr marL="0" indent="0">
              <a:buNone/>
            </a:pPr>
            <a:endParaRPr lang="ro-RO" sz="1800" b="1" dirty="0"/>
          </a:p>
          <a:p>
            <a:pPr marL="0" indent="0">
              <a:buNone/>
            </a:pPr>
            <a:r>
              <a:rPr lang="en-US" sz="1800" b="1" dirty="0" err="1"/>
              <a:t>Instrumente</a:t>
            </a:r>
            <a:r>
              <a:rPr lang="en-US" sz="1800" b="1" dirty="0"/>
              <a:t> de </a:t>
            </a:r>
            <a:r>
              <a:rPr lang="en-US" sz="1800" b="1" dirty="0" err="1"/>
              <a:t>calibrare</a:t>
            </a:r>
            <a:r>
              <a:rPr lang="ro-RO" sz="1800" b="1" dirty="0"/>
              <a:t> </a:t>
            </a:r>
            <a:r>
              <a:rPr lang="en-US" sz="1800" dirty="0"/>
              <a:t>- </a:t>
            </a:r>
            <a:r>
              <a:rPr lang="en-US" sz="1800" dirty="0" err="1"/>
              <a:t>standarde</a:t>
            </a:r>
            <a:r>
              <a:rPr lang="en-US" sz="1800" dirty="0"/>
              <a:t>, </a:t>
            </a:r>
            <a:r>
              <a:rPr lang="en-US" sz="1800" dirty="0" err="1"/>
              <a:t>setări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instrumente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la </a:t>
            </a:r>
            <a:r>
              <a:rPr lang="en-US" sz="1800" dirty="0" err="1"/>
              <a:t>etalonare</a:t>
            </a:r>
            <a:r>
              <a:rPr lang="en-US" sz="1800" dirty="0"/>
              <a:t> în </a:t>
            </a:r>
            <a:r>
              <a:rPr lang="en-US" sz="1800" dirty="0" err="1"/>
              <a:t>conformitate</a:t>
            </a:r>
            <a:r>
              <a:rPr lang="en-US" sz="1800" dirty="0"/>
              <a:t> cu </a:t>
            </a:r>
            <a:r>
              <a:rPr lang="en-US" sz="1800" dirty="0" err="1"/>
              <a:t>regulile</a:t>
            </a:r>
            <a:r>
              <a:rPr lang="en-US" sz="1800" dirty="0"/>
              <a:t> </a:t>
            </a:r>
            <a:r>
              <a:rPr lang="en-US" sz="1800" dirty="0" err="1"/>
              <a:t>stabilite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endParaRPr lang="ro-RO" sz="1800" b="1" dirty="0"/>
          </a:p>
          <a:p>
            <a:pPr marL="0" indent="0">
              <a:buNone/>
            </a:pPr>
            <a:r>
              <a:rPr lang="en-US" sz="1800" b="1" dirty="0" err="1"/>
              <a:t>Certificat</a:t>
            </a:r>
            <a:r>
              <a:rPr lang="en-US" sz="1800" b="1" dirty="0"/>
              <a:t> de </a:t>
            </a:r>
            <a:r>
              <a:rPr lang="en-US" sz="1800" b="1" dirty="0" err="1"/>
              <a:t>calibrare</a:t>
            </a:r>
            <a:r>
              <a:rPr lang="ro-RO" sz="1800" b="1" dirty="0"/>
              <a:t> </a:t>
            </a:r>
            <a:r>
              <a:rPr lang="en-US" sz="1800" dirty="0"/>
              <a:t>- un document care </a:t>
            </a:r>
            <a:r>
              <a:rPr lang="en-US" sz="1800" dirty="0" err="1"/>
              <a:t>atestă</a:t>
            </a:r>
            <a:r>
              <a:rPr lang="en-US" sz="1800" dirty="0"/>
              <a:t> </a:t>
            </a:r>
            <a:r>
              <a:rPr lang="en-US" sz="1800" dirty="0" err="1"/>
              <a:t>faptul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rezultatele</a:t>
            </a:r>
            <a:r>
              <a:rPr lang="en-US" sz="1800" dirty="0"/>
              <a:t> </a:t>
            </a:r>
            <a:r>
              <a:rPr lang="en-US" sz="1800" dirty="0" err="1"/>
              <a:t>etalonării</a:t>
            </a:r>
            <a:r>
              <a:rPr lang="en-US" sz="1800" dirty="0"/>
              <a:t> </a:t>
            </a:r>
            <a:r>
              <a:rPr lang="en-US" sz="1800" dirty="0" err="1"/>
              <a:t>instrumentului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, care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eliberat</a:t>
            </a:r>
            <a:r>
              <a:rPr lang="en-US" sz="1800" dirty="0"/>
              <a:t> de </a:t>
            </a:r>
            <a:r>
              <a:rPr lang="en-US" sz="1800" dirty="0" err="1"/>
              <a:t>organizația</a:t>
            </a:r>
            <a:r>
              <a:rPr lang="en-US" sz="1800" dirty="0"/>
              <a:t> care </a:t>
            </a:r>
            <a:r>
              <a:rPr lang="en-US" sz="1800" dirty="0" err="1"/>
              <a:t>efectuează</a:t>
            </a:r>
            <a:r>
              <a:rPr lang="en-US" sz="1800" dirty="0"/>
              <a:t> </a:t>
            </a:r>
            <a:r>
              <a:rPr lang="en-US" sz="1800" dirty="0" err="1"/>
              <a:t>calibrarea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endParaRPr lang="ro-RO" sz="1800" b="1" dirty="0"/>
          </a:p>
          <a:p>
            <a:pPr marL="0" indent="0">
              <a:buNone/>
            </a:pPr>
            <a:r>
              <a:rPr lang="en-US" sz="1800" b="1" dirty="0" err="1"/>
              <a:t>Ștampile</a:t>
            </a:r>
            <a:r>
              <a:rPr lang="en-US" sz="1800" b="1" dirty="0"/>
              <a:t> de </a:t>
            </a:r>
            <a:r>
              <a:rPr lang="en-US" sz="1800" b="1" dirty="0" err="1"/>
              <a:t>calibrare</a:t>
            </a:r>
            <a:r>
              <a:rPr lang="ro-RO" sz="1800" b="1" dirty="0"/>
              <a:t> </a:t>
            </a:r>
            <a:r>
              <a:rPr lang="en-US" sz="1800" b="1" dirty="0"/>
              <a:t>- </a:t>
            </a:r>
            <a:r>
              <a:rPr lang="en-US" sz="1800" dirty="0" err="1"/>
              <a:t>dispozitive</a:t>
            </a:r>
            <a:r>
              <a:rPr lang="en-US" sz="1800" dirty="0"/>
              <a:t> </a:t>
            </a:r>
            <a:r>
              <a:rPr lang="en-US" sz="1800" dirty="0" err="1"/>
              <a:t>tehnice</a:t>
            </a:r>
            <a:r>
              <a:rPr lang="en-US" sz="1800" dirty="0"/>
              <a:t> destinate </a:t>
            </a:r>
            <a:r>
              <a:rPr lang="en-US" sz="1800" dirty="0" err="1"/>
              <a:t>imprimării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ștampile</a:t>
            </a:r>
            <a:r>
              <a:rPr lang="en-US" sz="1800" dirty="0"/>
              <a:t> pe </a:t>
            </a:r>
            <a:r>
              <a:rPr lang="en-US" sz="1800" dirty="0" err="1"/>
              <a:t>instrumentele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, </a:t>
            </a:r>
            <a:r>
              <a:rPr lang="en-US" sz="1800" dirty="0" err="1"/>
              <a:t>dispozitivele</a:t>
            </a:r>
            <a:r>
              <a:rPr lang="en-US" sz="1800" dirty="0"/>
              <a:t> </a:t>
            </a:r>
            <a:r>
              <a:rPr lang="en-US" sz="1800" dirty="0" err="1"/>
              <a:t>suplimentare</a:t>
            </a:r>
            <a:r>
              <a:rPr lang="en-US" sz="1800" dirty="0"/>
              <a:t> sau </a:t>
            </a:r>
            <a:r>
              <a:rPr lang="en-US" sz="1800" dirty="0" err="1"/>
              <a:t>documentația</a:t>
            </a:r>
            <a:r>
              <a:rPr lang="en-US" sz="1800" dirty="0"/>
              <a:t> </a:t>
            </a:r>
            <a:r>
              <a:rPr lang="en-US" sz="1800" dirty="0" err="1"/>
              <a:t>tehnică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certifica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</a:t>
            </a:r>
            <a:r>
              <a:rPr lang="en-US" sz="1800" dirty="0" err="1"/>
              <a:t>instrumentele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au </a:t>
            </a:r>
            <a:r>
              <a:rPr lang="en-US" sz="1800" dirty="0" err="1"/>
              <a:t>caracteristici</a:t>
            </a:r>
            <a:r>
              <a:rPr lang="en-US" sz="1800" dirty="0"/>
              <a:t> </a:t>
            </a:r>
            <a:r>
              <a:rPr lang="en-US" sz="1800" dirty="0" err="1"/>
              <a:t>metrologice</a:t>
            </a:r>
            <a:r>
              <a:rPr lang="en-US" sz="1800" dirty="0"/>
              <a:t> care </a:t>
            </a:r>
            <a:r>
              <a:rPr lang="en-US" sz="1800" dirty="0" err="1"/>
              <a:t>îndeplinesc</a:t>
            </a:r>
            <a:r>
              <a:rPr lang="en-US" sz="1800" dirty="0"/>
              <a:t> </a:t>
            </a:r>
            <a:r>
              <a:rPr lang="en-US" sz="1800" dirty="0" err="1"/>
              <a:t>cerințele</a:t>
            </a:r>
            <a:r>
              <a:rPr lang="en-US" sz="1800" dirty="0"/>
              <a:t> </a:t>
            </a:r>
            <a:r>
              <a:rPr lang="en-US" sz="1800" dirty="0" err="1"/>
              <a:t>tehnice</a:t>
            </a:r>
            <a:r>
              <a:rPr lang="en-US" sz="1800" dirty="0"/>
              <a:t> </a:t>
            </a:r>
            <a:r>
              <a:rPr lang="en-US" sz="1800" dirty="0" err="1"/>
              <a:t>stabilite</a:t>
            </a:r>
            <a:r>
              <a:rPr lang="en-US" sz="18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857548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7AB1538-6089-63D5-7BE3-A24A67F71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Legea Metrologiei nr. 19 /2016/ HG 1042/2016 (</a:t>
            </a:r>
            <a:r>
              <a:rPr lang="ro-RO" i="1" dirty="0">
                <a:solidFill>
                  <a:srgbClr val="FF0000"/>
                </a:solidFill>
              </a:rPr>
              <a:t>lege organică</a:t>
            </a:r>
            <a:r>
              <a:rPr lang="ro-RO" dirty="0"/>
              <a:t>)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10C4E40-336D-500F-C09D-B07EC4ACD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6400"/>
            <a:ext cx="8305800" cy="5181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b="1" dirty="0"/>
              <a:t>verificare </a:t>
            </a:r>
            <a:r>
              <a:rPr lang="en-US" sz="1800" b="1" dirty="0" err="1"/>
              <a:t>metrologică</a:t>
            </a:r>
            <a:r>
              <a:rPr lang="en-US" sz="1800" b="1" dirty="0"/>
              <a:t> – </a:t>
            </a:r>
            <a:r>
              <a:rPr lang="en-US" sz="1800" dirty="0" err="1"/>
              <a:t>modalitate</a:t>
            </a:r>
            <a:r>
              <a:rPr lang="en-US" sz="1800" dirty="0"/>
              <a:t> de control </a:t>
            </a:r>
            <a:r>
              <a:rPr lang="en-US" sz="1800" dirty="0" err="1"/>
              <a:t>metrologic</a:t>
            </a:r>
            <a:r>
              <a:rPr lang="en-US" sz="1800" dirty="0"/>
              <a:t> legal, </a:t>
            </a:r>
            <a:r>
              <a:rPr lang="en-US" sz="1800" dirty="0" err="1"/>
              <a:t>executat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procedura</a:t>
            </a:r>
            <a:r>
              <a:rPr lang="en-US" sz="1800" dirty="0"/>
              <a:t> de </a:t>
            </a:r>
            <a:r>
              <a:rPr lang="en-US" sz="1800" dirty="0" err="1"/>
              <a:t>evaluare</a:t>
            </a:r>
            <a:r>
              <a:rPr lang="en-US" sz="1800" dirty="0"/>
              <a:t> a </a:t>
            </a:r>
            <a:r>
              <a:rPr lang="en-US" sz="1800" dirty="0" err="1"/>
              <a:t>conformității</a:t>
            </a:r>
            <a:r>
              <a:rPr lang="en-US" sz="1800" dirty="0"/>
              <a:t> (</a:t>
            </a:r>
            <a:r>
              <a:rPr lang="en-US" sz="1800" dirty="0" err="1"/>
              <a:t>alta</a:t>
            </a:r>
            <a:r>
              <a:rPr lang="en-US" sz="1800" dirty="0"/>
              <a:t> </a:t>
            </a:r>
            <a:r>
              <a:rPr lang="en-US" sz="1800" dirty="0" err="1"/>
              <a:t>decît</a:t>
            </a:r>
            <a:r>
              <a:rPr lang="en-US" sz="1800" dirty="0"/>
              <a:t> </a:t>
            </a:r>
            <a:r>
              <a:rPr lang="en-US" sz="1800" dirty="0" err="1"/>
              <a:t>examinarea</a:t>
            </a:r>
            <a:r>
              <a:rPr lang="en-US" sz="1800" dirty="0"/>
              <a:t> de tip), conform </a:t>
            </a:r>
            <a:r>
              <a:rPr lang="en-US" sz="1800" dirty="0" err="1"/>
              <a:t>documentelor</a:t>
            </a:r>
            <a:r>
              <a:rPr lang="en-US" sz="1800" dirty="0"/>
              <a:t> normative </a:t>
            </a:r>
            <a:r>
              <a:rPr lang="en-US" sz="1800" dirty="0" err="1"/>
              <a:t>aplicabile</a:t>
            </a:r>
            <a:r>
              <a:rPr lang="en-US" sz="1800" dirty="0"/>
              <a:t> din </a:t>
            </a:r>
            <a:r>
              <a:rPr lang="en-US" sz="1800" dirty="0" err="1"/>
              <a:t>domeniul</a:t>
            </a:r>
            <a:r>
              <a:rPr lang="en-US" sz="1800" dirty="0"/>
              <a:t> </a:t>
            </a:r>
            <a:r>
              <a:rPr lang="en-US" sz="1800" dirty="0" err="1"/>
              <a:t>metrologiei</a:t>
            </a:r>
            <a:r>
              <a:rPr lang="en-US" sz="1800" dirty="0"/>
              <a:t> </a:t>
            </a:r>
            <a:r>
              <a:rPr lang="en-US" sz="1800" dirty="0" err="1"/>
              <a:t>legale</a:t>
            </a:r>
            <a:r>
              <a:rPr lang="en-US" sz="1800" dirty="0"/>
              <a:t>, care are ca </a:t>
            </a:r>
            <a:r>
              <a:rPr lang="en-US" sz="1800" dirty="0" err="1"/>
              <a:t>rezultat</a:t>
            </a:r>
            <a:r>
              <a:rPr lang="en-US" sz="1800" dirty="0"/>
              <a:t> </a:t>
            </a:r>
            <a:r>
              <a:rPr lang="en-US" sz="1800" dirty="0" err="1"/>
              <a:t>emiterea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buletin</a:t>
            </a:r>
            <a:r>
              <a:rPr lang="en-US" sz="1800" dirty="0"/>
              <a:t> de verificare </a:t>
            </a:r>
            <a:r>
              <a:rPr lang="en-US" sz="1800" dirty="0" err="1"/>
              <a:t>metrologică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/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aplicarea</a:t>
            </a:r>
            <a:r>
              <a:rPr lang="en-US" sz="1800" dirty="0"/>
              <a:t> </a:t>
            </a:r>
            <a:r>
              <a:rPr lang="en-US" sz="1800" dirty="0" err="1"/>
              <a:t>marcajelor</a:t>
            </a:r>
            <a:r>
              <a:rPr lang="en-US" sz="1800" dirty="0"/>
              <a:t> de verificare </a:t>
            </a:r>
            <a:r>
              <a:rPr lang="en-US" sz="1800" dirty="0" err="1"/>
              <a:t>metrologică</a:t>
            </a:r>
            <a:r>
              <a:rPr lang="en-US" sz="1800" dirty="0"/>
              <a:t>;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800" b="1" dirty="0"/>
              <a:t>verificare </a:t>
            </a:r>
            <a:r>
              <a:rPr lang="en-US" sz="1800" b="1" dirty="0" err="1"/>
              <a:t>metrologică</a:t>
            </a:r>
            <a:r>
              <a:rPr lang="en-US" sz="1800" b="1" dirty="0"/>
              <a:t> </a:t>
            </a:r>
            <a:r>
              <a:rPr lang="en-US" sz="1800" b="1" dirty="0" err="1"/>
              <a:t>iniţială</a:t>
            </a:r>
            <a:r>
              <a:rPr lang="en-US" sz="1800" b="1" dirty="0"/>
              <a:t> – </a:t>
            </a:r>
            <a:r>
              <a:rPr lang="en-US" sz="1800" dirty="0"/>
              <a:t>verificare </a:t>
            </a:r>
            <a:r>
              <a:rPr lang="en-US" sz="1800" dirty="0" err="1"/>
              <a:t>metrologică</a:t>
            </a:r>
            <a:r>
              <a:rPr lang="en-US" sz="1800" dirty="0"/>
              <a:t> a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mijloc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care nu a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verificat</a:t>
            </a:r>
            <a:r>
              <a:rPr lang="en-US" sz="1800" dirty="0"/>
              <a:t> anterior;</a:t>
            </a:r>
          </a:p>
          <a:p>
            <a:pPr marL="0" indent="0" algn="just">
              <a:buNone/>
            </a:pPr>
            <a:endParaRPr lang="en-US" sz="1800" b="1" dirty="0"/>
          </a:p>
          <a:p>
            <a:pPr marL="0" indent="0" algn="just">
              <a:buNone/>
            </a:pPr>
            <a:r>
              <a:rPr lang="en-US" sz="1800" b="1" dirty="0"/>
              <a:t>verificare </a:t>
            </a:r>
            <a:r>
              <a:rPr lang="en-US" sz="1800" b="1" dirty="0" err="1"/>
              <a:t>inițială</a:t>
            </a:r>
            <a:r>
              <a:rPr lang="en-US" sz="1800" b="1" dirty="0"/>
              <a:t> CE – </a:t>
            </a:r>
            <a:r>
              <a:rPr lang="en-US" sz="1800" dirty="0" err="1"/>
              <a:t>examinare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stabilire</a:t>
            </a:r>
            <a:r>
              <a:rPr lang="en-US" sz="1800" dirty="0"/>
              <a:t> a </a:t>
            </a:r>
            <a:r>
              <a:rPr lang="en-US" sz="1800" dirty="0" err="1"/>
              <a:t>conformității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mijloc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nou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recondiționat</a:t>
            </a:r>
            <a:r>
              <a:rPr lang="en-US" sz="1800" dirty="0"/>
              <a:t> cu </a:t>
            </a:r>
            <a:r>
              <a:rPr lang="en-US" sz="1800" dirty="0" err="1"/>
              <a:t>modelul</a:t>
            </a:r>
            <a:r>
              <a:rPr lang="en-US" sz="1800" dirty="0"/>
              <a:t> </a:t>
            </a:r>
            <a:r>
              <a:rPr lang="en-US" sz="1800" dirty="0" err="1"/>
              <a:t>ce</a:t>
            </a:r>
            <a:r>
              <a:rPr lang="en-US" sz="1800" dirty="0"/>
              <a:t> </a:t>
            </a:r>
            <a:r>
              <a:rPr lang="en-US" sz="1800" dirty="0" err="1"/>
              <a:t>deține</a:t>
            </a:r>
            <a:r>
              <a:rPr lang="en-US" sz="1800" dirty="0"/>
              <a:t> </a:t>
            </a:r>
            <a:r>
              <a:rPr lang="en-US" sz="1800" dirty="0" err="1"/>
              <a:t>aprobare</a:t>
            </a:r>
            <a:r>
              <a:rPr lang="en-US" sz="1800" dirty="0"/>
              <a:t> de model CE </a:t>
            </a:r>
            <a:r>
              <a:rPr lang="en-US" sz="1800" dirty="0" err="1"/>
              <a:t>și</a:t>
            </a:r>
            <a:r>
              <a:rPr lang="en-US" sz="1800" dirty="0"/>
              <a:t>/</a:t>
            </a:r>
            <a:r>
              <a:rPr lang="en-US" sz="1800" dirty="0" err="1"/>
              <a:t>sau</a:t>
            </a:r>
            <a:r>
              <a:rPr lang="en-US" sz="1800" dirty="0"/>
              <a:t> cu </a:t>
            </a:r>
            <a:r>
              <a:rPr lang="en-US" sz="1800" dirty="0" err="1"/>
              <a:t>dispozițiile</a:t>
            </a:r>
            <a:r>
              <a:rPr lang="en-US" sz="1800" dirty="0"/>
              <a:t> </a:t>
            </a:r>
            <a:r>
              <a:rPr lang="en-US" sz="1800" dirty="0" err="1"/>
              <a:t>directivelor</a:t>
            </a:r>
            <a:r>
              <a:rPr lang="en-US" sz="1800" dirty="0"/>
              <a:t> </a:t>
            </a:r>
            <a:r>
              <a:rPr lang="en-US" sz="1800" dirty="0" err="1"/>
              <a:t>europene</a:t>
            </a:r>
            <a:r>
              <a:rPr lang="en-US" sz="1800" dirty="0"/>
              <a:t> </a:t>
            </a:r>
            <a:r>
              <a:rPr lang="en-US" sz="1800" dirty="0" err="1"/>
              <a:t>referitoare</a:t>
            </a:r>
            <a:r>
              <a:rPr lang="en-US" sz="1800" dirty="0"/>
              <a:t> la </a:t>
            </a:r>
            <a:r>
              <a:rPr lang="en-US" sz="1800" dirty="0" err="1"/>
              <a:t>mijlocul</a:t>
            </a:r>
            <a:r>
              <a:rPr lang="en-US" sz="1800" dirty="0"/>
              <a:t> </a:t>
            </a:r>
            <a:r>
              <a:rPr lang="en-US" sz="1800" dirty="0" err="1"/>
              <a:t>respectiv</a:t>
            </a:r>
            <a:r>
              <a:rPr lang="en-US" sz="1800" dirty="0"/>
              <a:t>, </a:t>
            </a:r>
            <a:r>
              <a:rPr lang="en-US" sz="1800" dirty="0" err="1"/>
              <a:t>confirmate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marcajul</a:t>
            </a:r>
            <a:r>
              <a:rPr lang="en-US" sz="1800" dirty="0"/>
              <a:t> de verificare </a:t>
            </a:r>
            <a:r>
              <a:rPr lang="en-US" sz="1800" dirty="0" err="1"/>
              <a:t>inițială</a:t>
            </a:r>
            <a:r>
              <a:rPr lang="en-US" sz="1800" dirty="0"/>
              <a:t> CE;</a:t>
            </a:r>
          </a:p>
          <a:p>
            <a:pPr marL="0" indent="0" algn="just">
              <a:buNone/>
            </a:pPr>
            <a:endParaRPr lang="en-US" sz="1800" b="1" dirty="0"/>
          </a:p>
          <a:p>
            <a:pPr marL="0" indent="0" algn="just">
              <a:buNone/>
            </a:pPr>
            <a:r>
              <a:rPr lang="en-US" sz="1800" b="1" dirty="0"/>
              <a:t>verificare </a:t>
            </a:r>
            <a:r>
              <a:rPr lang="en-US" sz="1800" b="1" dirty="0" err="1"/>
              <a:t>metrologică</a:t>
            </a:r>
            <a:r>
              <a:rPr lang="en-US" sz="1800" b="1" dirty="0"/>
              <a:t> </a:t>
            </a:r>
            <a:r>
              <a:rPr lang="en-US" sz="1800" b="1" dirty="0" err="1"/>
              <a:t>periodică</a:t>
            </a:r>
            <a:r>
              <a:rPr lang="en-US" sz="1800" b="1" dirty="0"/>
              <a:t> – </a:t>
            </a:r>
            <a:r>
              <a:rPr lang="en-US" sz="1800" dirty="0"/>
              <a:t>verificare </a:t>
            </a:r>
            <a:r>
              <a:rPr lang="en-US" sz="1800" dirty="0" err="1"/>
              <a:t>metrologică</a:t>
            </a:r>
            <a:r>
              <a:rPr lang="en-US" sz="1800" dirty="0"/>
              <a:t> a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mijloc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efectuată</a:t>
            </a:r>
            <a:r>
              <a:rPr lang="en-US" sz="1800" dirty="0"/>
              <a:t> periodic, la intervale de </a:t>
            </a:r>
            <a:r>
              <a:rPr lang="en-US" sz="1800" dirty="0" err="1"/>
              <a:t>timp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, conform </a:t>
            </a:r>
            <a:r>
              <a:rPr lang="en-US" sz="1800" dirty="0" err="1"/>
              <a:t>documentelor</a:t>
            </a:r>
            <a:r>
              <a:rPr lang="en-US" sz="1800" dirty="0"/>
              <a:t> normative </a:t>
            </a:r>
            <a:r>
              <a:rPr lang="en-US" sz="1800" dirty="0" err="1"/>
              <a:t>aplicabile</a:t>
            </a:r>
            <a:r>
              <a:rPr lang="en-US" sz="1800" dirty="0"/>
              <a:t> din </a:t>
            </a:r>
            <a:r>
              <a:rPr lang="en-US" sz="1800" dirty="0" err="1"/>
              <a:t>domeniul</a:t>
            </a:r>
            <a:r>
              <a:rPr lang="en-US" sz="1800" dirty="0"/>
              <a:t> </a:t>
            </a:r>
            <a:r>
              <a:rPr lang="en-US" sz="1800" dirty="0" err="1"/>
              <a:t>metrologiei</a:t>
            </a:r>
            <a:r>
              <a:rPr lang="en-US" sz="1800" dirty="0"/>
              <a:t> </a:t>
            </a:r>
            <a:r>
              <a:rPr lang="en-US" sz="1800" dirty="0" err="1"/>
              <a:t>legale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347903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00226F</Template>
  <TotalTime>609</TotalTime>
  <Words>3353</Words>
  <Application>Microsoft Office PowerPoint</Application>
  <PresentationFormat>On-screen Show (4:3)</PresentationFormat>
  <Paragraphs>237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Tema  Calibrarea, Verificarea, Validarea... în Nanometrologie</vt:lpstr>
      <vt:lpstr>PowerPoint Presentation</vt:lpstr>
      <vt:lpstr>PowerPoint Presentation</vt:lpstr>
      <vt:lpstr>Rolul metrologiei în revoluții industriale (raport NASA TechBrief)</vt:lpstr>
      <vt:lpstr>Institute Naționale în Nanometrologie</vt:lpstr>
      <vt:lpstr>NOȚIUNI: Calibrarea</vt:lpstr>
      <vt:lpstr>PowerPoint Presentation</vt:lpstr>
      <vt:lpstr>Calibrarea instrumentelor de măsură</vt:lpstr>
      <vt:lpstr>Legea Metrologiei nr. 19 /2016/ HG 1042/2016 (lege organică)</vt:lpstr>
      <vt:lpstr>PowerPoint Presentation</vt:lpstr>
      <vt:lpstr>Verificarea</vt:lpstr>
      <vt:lpstr>Evaluarea conformității</vt:lpstr>
      <vt:lpstr>Validarea</vt:lpstr>
      <vt:lpstr>Diferențe cheie între evaluarea conformității și verificare</vt:lpstr>
      <vt:lpstr>Certificarea</vt:lpstr>
      <vt:lpstr>Compararea verificării și certificării produselor</vt:lpstr>
      <vt:lpstr>Uniformitatea măsurătorilor</vt:lpstr>
      <vt:lpstr>Asigurarea uniformității măsurătorilor în nanotehnologie </vt:lpstr>
      <vt:lpstr>Schema structurală a trasabilității măsurătorilor în nanometrologia de unități de lungime</vt:lpstr>
      <vt:lpstr>Pentru nanometrologia practică trebuie elaborate:</vt:lpstr>
      <vt:lpstr>Pentru nanometrologia practică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4 Verificarea și calibrarea în nanometrologie</dc:title>
  <dc:subject>DigitalOfficePro Free Templates</dc:subject>
  <dc:creator>buzdugan artur</dc:creator>
  <cp:keywords>Templates; PowerPoint; DigitalOfficePro; Free</cp:keywords>
  <cp:lastModifiedBy>buzdugan artur</cp:lastModifiedBy>
  <cp:revision>14</cp:revision>
  <dcterms:created xsi:type="dcterms:W3CDTF">2024-06-18T10:02:07Z</dcterms:created>
  <dcterms:modified xsi:type="dcterms:W3CDTF">2026-04-18T18:29:41Z</dcterms:modified>
  <cp:category>Templates;PowerPoint</cp:category>
</cp:coreProperties>
</file>