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5253" autoAdjust="0"/>
  </p:normalViewPr>
  <p:slideViewPr>
    <p:cSldViewPr snapToGrid="0">
      <p:cViewPr varScale="1">
        <p:scale>
          <a:sx n="111" d="100"/>
          <a:sy n="111" d="100"/>
        </p:scale>
        <p:origin x="-8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7F67-3A50-4297-B8B6-693DA88AA5E4}" type="datetimeFigureOut">
              <a:rPr lang="en-US" smtClean="0"/>
              <a:t>1/25/2022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8DB0D-707A-4B4F-9F6C-74B60B20FB92}" type="slidenum">
              <a:rPr lang="en-US" smtClean="0"/>
              <a:t>‹#›</a:t>
            </a:fld>
            <a:endParaRPr lang="en-US"/>
          </a:p>
        </p:txBody>
      </p:sp>
    </p:spTree>
    <p:extLst>
      <p:ext uri="{BB962C8B-B14F-4D97-AF65-F5344CB8AC3E}">
        <p14:creationId xmlns:p14="http://schemas.microsoft.com/office/powerpoint/2010/main" val="157065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858DB0D-707A-4B4F-9F6C-74B60B20FB92}" type="slidenum">
              <a:rPr lang="en-US" smtClean="0"/>
              <a:t>7</a:t>
            </a:fld>
            <a:endParaRPr lang="en-US"/>
          </a:p>
        </p:txBody>
      </p:sp>
    </p:spTree>
    <p:extLst>
      <p:ext uri="{BB962C8B-B14F-4D97-AF65-F5344CB8AC3E}">
        <p14:creationId xmlns:p14="http://schemas.microsoft.com/office/powerpoint/2010/main" val="271393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538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3442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1897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64619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7CAE28-B5DB-416C-BBE2-FF443ED9C5B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9063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D7CAE28-B5DB-416C-BBE2-FF443ED9C5B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30111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7CAE28-B5DB-416C-BBE2-FF443ED9C5B5}"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0529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D7CAE28-B5DB-416C-BBE2-FF443ED9C5B5}"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8204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AE28-B5DB-416C-BBE2-FF443ED9C5B5}"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48447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417882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36960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AE28-B5DB-416C-BBE2-FF443ED9C5B5}"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C0902-DFCD-4542-83AB-0F1E2C26E220}" type="slidenum">
              <a:rPr lang="en-US" smtClean="0"/>
              <a:t>‹#›</a:t>
            </a:fld>
            <a:endParaRPr lang="en-US"/>
          </a:p>
        </p:txBody>
      </p:sp>
    </p:spTree>
    <p:extLst>
      <p:ext uri="{BB962C8B-B14F-4D97-AF65-F5344CB8AC3E}">
        <p14:creationId xmlns:p14="http://schemas.microsoft.com/office/powerpoint/2010/main" val="1451582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34565" y="280656"/>
            <a:ext cx="11633703" cy="3648547"/>
          </a:xfrm>
        </p:spPr>
        <p:txBody>
          <a:bodyPr anchor="t">
            <a:normAutofit/>
          </a:bodyPr>
          <a:lstStyle/>
          <a:p>
            <a:r>
              <a:rPr lang="x-none" sz="5400" b="1" dirty="0" smtClean="0">
                <a:latin typeface="Times New Roman" panose="02020603050405020304" pitchFamily="18" charset="0"/>
                <a:cs typeface="Times New Roman" panose="02020603050405020304" pitchFamily="18" charset="0"/>
              </a:rPr>
              <a:t>Arhitectura Calculatoarelor </a:t>
            </a:r>
            <a:br>
              <a:rPr lang="x-none" sz="5400" b="1" dirty="0" smtClean="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T</a:t>
            </a:r>
            <a:r>
              <a:rPr lang="x-none" sz="3200" dirty="0" smtClean="0">
                <a:latin typeface="Times New Roman" panose="02020603050405020304" pitchFamily="18" charset="0"/>
                <a:cs typeface="Times New Roman" panose="02020603050405020304" pitchFamily="18" charset="0"/>
              </a:rPr>
              <a:t>.2 – </a:t>
            </a:r>
            <a:r>
              <a:rPr lang="ro-RO" sz="3200" dirty="0">
                <a:latin typeface="Times New Roman" panose="02020603050405020304" pitchFamily="18" charset="0"/>
                <a:cs typeface="Times New Roman" panose="02020603050405020304" pitchFamily="18" charset="0"/>
              </a:rPr>
              <a:t>Scurt istoric al dezvoltării calculatoarelor </a:t>
            </a:r>
            <a:endParaRPr lang="en-US" sz="32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1406305" y="6047715"/>
            <a:ext cx="9144000" cy="495678"/>
          </a:xfrm>
        </p:spPr>
        <p:txBody>
          <a:bodyPr/>
          <a:lstStyle/>
          <a:p>
            <a:r>
              <a:rPr lang="x-none" dirty="0" smtClean="0"/>
              <a:t>Conf. Univ. Dr. Crețu Vasilii</a:t>
            </a:r>
            <a:endParaRPr lang="en-US" dirty="0"/>
          </a:p>
        </p:txBody>
      </p:sp>
      <p:sp>
        <p:nvSpPr>
          <p:cNvPr id="2" name="TextBox 1"/>
          <p:cNvSpPr txBox="1"/>
          <p:nvPr/>
        </p:nvSpPr>
        <p:spPr>
          <a:xfrm>
            <a:off x="846497" y="3023857"/>
            <a:ext cx="10429592" cy="646331"/>
          </a:xfrm>
          <a:prstGeom prst="rect">
            <a:avLst/>
          </a:prstGeom>
          <a:noFill/>
        </p:spPr>
        <p:txBody>
          <a:bodyPr wrap="square" rtlCol="0">
            <a:spAutoFit/>
          </a:bodyPr>
          <a:lstStyle/>
          <a:p>
            <a:r>
              <a:rPr lang="x-none" b="1" dirty="0" smtClean="0"/>
              <a:t>Scopul Lecției: </a:t>
            </a:r>
            <a:r>
              <a:rPr lang="en-US" dirty="0"/>
              <a:t>De a face </a:t>
            </a:r>
            <a:r>
              <a:rPr lang="en-US" dirty="0" err="1"/>
              <a:t>cunoștință</a:t>
            </a:r>
            <a:r>
              <a:rPr lang="en-US" dirty="0"/>
              <a:t> </a:t>
            </a:r>
            <a:r>
              <a:rPr lang="en-US" dirty="0" err="1"/>
              <a:t>principalele</a:t>
            </a:r>
            <a:r>
              <a:rPr lang="en-US" dirty="0"/>
              <a:t> </a:t>
            </a:r>
            <a:r>
              <a:rPr lang="en-US" dirty="0" err="1"/>
              <a:t>etape</a:t>
            </a:r>
            <a:r>
              <a:rPr lang="en-US" dirty="0"/>
              <a:t> de </a:t>
            </a:r>
            <a:r>
              <a:rPr lang="en-US" dirty="0" err="1"/>
              <a:t>dezvoltare</a:t>
            </a:r>
            <a:r>
              <a:rPr lang="en-US" dirty="0"/>
              <a:t> a </a:t>
            </a:r>
            <a:r>
              <a:rPr lang="en-US" dirty="0" err="1"/>
              <a:t>sistemelor</a:t>
            </a:r>
            <a:r>
              <a:rPr lang="en-US" dirty="0"/>
              <a:t> de </a:t>
            </a:r>
            <a:r>
              <a:rPr lang="en-US" dirty="0" err="1"/>
              <a:t>calcul</a:t>
            </a:r>
            <a:r>
              <a:rPr lang="en-US" dirty="0"/>
              <a:t> determinate de </a:t>
            </a:r>
            <a:r>
              <a:rPr lang="en-US" dirty="0" err="1"/>
              <a:t>evoluția</a:t>
            </a:r>
            <a:r>
              <a:rPr lang="en-US" dirty="0"/>
              <a:t> </a:t>
            </a:r>
            <a:r>
              <a:rPr lang="en-US" dirty="0" err="1"/>
              <a:t>tehnologica</a:t>
            </a:r>
            <a:r>
              <a:rPr lang="en-US" dirty="0"/>
              <a:t> </a:t>
            </a:r>
            <a:r>
              <a:rPr lang="en-US" dirty="0" err="1"/>
              <a:t>și</a:t>
            </a:r>
            <a:r>
              <a:rPr lang="en-US" dirty="0"/>
              <a:t> </a:t>
            </a:r>
            <a:r>
              <a:rPr lang="en-US" dirty="0" err="1"/>
              <a:t>evoluția</a:t>
            </a:r>
            <a:r>
              <a:rPr lang="en-US" dirty="0"/>
              <a:t> </a:t>
            </a:r>
            <a:r>
              <a:rPr lang="en-US" dirty="0" err="1"/>
              <a:t>determinată</a:t>
            </a:r>
            <a:r>
              <a:rPr lang="en-US" dirty="0"/>
              <a:t> de </a:t>
            </a:r>
            <a:r>
              <a:rPr lang="en-US" dirty="0" err="1"/>
              <a:t>conceptele</a:t>
            </a:r>
            <a:r>
              <a:rPr lang="en-US" dirty="0"/>
              <a:t> </a:t>
            </a:r>
            <a:r>
              <a:rPr lang="en-US" dirty="0" err="1"/>
              <a:t>noi</a:t>
            </a:r>
            <a:r>
              <a:rPr lang="en-US" dirty="0"/>
              <a:t> </a:t>
            </a:r>
            <a:r>
              <a:rPr lang="en-US" dirty="0" err="1"/>
              <a:t>în</a:t>
            </a:r>
            <a:r>
              <a:rPr lang="en-US" dirty="0"/>
              <a:t> </a:t>
            </a:r>
            <a:r>
              <a:rPr lang="en-US" dirty="0" err="1"/>
              <a:t>Arhitectura</a:t>
            </a:r>
            <a:r>
              <a:rPr lang="en-US" dirty="0"/>
              <a:t> </a:t>
            </a:r>
            <a:r>
              <a:rPr lang="en-US" dirty="0" err="1"/>
              <a:t>Calculatoarelor</a:t>
            </a:r>
            <a:endParaRPr lang="en-US" dirty="0"/>
          </a:p>
        </p:txBody>
      </p:sp>
      <p:sp>
        <p:nvSpPr>
          <p:cNvPr id="6" name="TextBox 5"/>
          <p:cNvSpPr txBox="1"/>
          <p:nvPr/>
        </p:nvSpPr>
        <p:spPr>
          <a:xfrm>
            <a:off x="353086" y="1779935"/>
            <a:ext cx="11588436" cy="646331"/>
          </a:xfrm>
          <a:prstGeom prst="rect">
            <a:avLst/>
          </a:prstGeom>
          <a:noFill/>
        </p:spPr>
        <p:txBody>
          <a:bodyPr wrap="square" rtlCol="0">
            <a:spAutoFit/>
          </a:bodyPr>
          <a:lstStyle/>
          <a:p>
            <a:r>
              <a:rPr lang="ro-RO" b="1" dirty="0"/>
              <a:t>Scurt istoric a dezvoltării calculatoarelor, Influenţa progresului tehnologic asupra </a:t>
            </a:r>
            <a:r>
              <a:rPr lang="ro-RO" b="1" dirty="0" smtClean="0"/>
              <a:t>dezvoltării calculatoarelor</a:t>
            </a:r>
            <a:r>
              <a:rPr lang="ro-RO" b="1" dirty="0"/>
              <a:t>, </a:t>
            </a:r>
            <a:r>
              <a:rPr lang="ro-RO" b="1" dirty="0" smtClean="0"/>
              <a:t> Concepte </a:t>
            </a:r>
            <a:r>
              <a:rPr lang="ro-RO" b="1" dirty="0"/>
              <a:t>noi în evoluţia calculatoarelor</a:t>
            </a:r>
            <a:endParaRPr lang="en-US" strike="sngStrike" dirty="0"/>
          </a:p>
        </p:txBody>
      </p:sp>
      <p:sp>
        <p:nvSpPr>
          <p:cNvPr id="3" name="Прямоугольник 2"/>
          <p:cNvSpPr/>
          <p:nvPr/>
        </p:nvSpPr>
        <p:spPr>
          <a:xfrm>
            <a:off x="846496" y="3925545"/>
            <a:ext cx="10234945" cy="1200329"/>
          </a:xfrm>
          <a:prstGeom prst="rect">
            <a:avLst/>
          </a:prstGeom>
        </p:spPr>
        <p:txBody>
          <a:bodyPr wrap="square">
            <a:spAutoFit/>
          </a:bodyPr>
          <a:lstStyle/>
          <a:p>
            <a:r>
              <a:rPr lang="ro-RO" b="1" dirty="0"/>
              <a:t>Studentul trebuie </a:t>
            </a:r>
            <a:r>
              <a:rPr lang="ro-RO" b="1" i="1" dirty="0"/>
              <a:t>să cunoască:</a:t>
            </a:r>
            <a:endParaRPr lang="ro-RO" b="1" dirty="0"/>
          </a:p>
          <a:p>
            <a:r>
              <a:rPr lang="ro-RO" b="1" i="1" dirty="0"/>
              <a:t>§  Etapele de bază a dezvoltării calculatoarelor determinate sub forma de generații</a:t>
            </a:r>
            <a:r>
              <a:rPr lang="ro-RO" b="1" dirty="0"/>
              <a:t/>
            </a:r>
            <a:br>
              <a:rPr lang="ro-RO" b="1" dirty="0"/>
            </a:br>
            <a:r>
              <a:rPr lang="ro-RO" b="1" i="1" dirty="0" smtClean="0"/>
              <a:t>§</a:t>
            </a:r>
            <a:r>
              <a:rPr lang="ro-RO" b="1" i="1" dirty="0"/>
              <a:t>  Savanții care au contribuit la dezvoltarea sistemelor de calcul și formarea noțiunii de Calculator</a:t>
            </a:r>
            <a:endParaRPr lang="ro-RO" b="1" dirty="0"/>
          </a:p>
          <a:p>
            <a:r>
              <a:rPr lang="ro-RO" b="1" i="1" dirty="0"/>
              <a:t>§  Ideile de bază în Arhitectura Calculatoarelor care au condus la dezvoltarea Calculatoarelor</a:t>
            </a:r>
            <a:endParaRPr lang="ro-RO" b="1" dirty="0"/>
          </a:p>
        </p:txBody>
      </p:sp>
    </p:spTree>
    <p:extLst>
      <p:ext uri="{BB962C8B-B14F-4D97-AF65-F5344CB8AC3E}">
        <p14:creationId xmlns:p14="http://schemas.microsoft.com/office/powerpoint/2010/main" val="269995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675" y="0"/>
            <a:ext cx="11925300" cy="923330"/>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Bazele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aritecturii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calculatoarelor</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astazi</a:t>
            </a:r>
            <a:r>
              <a:rPr lang="en-US" dirty="0">
                <a:solidFill>
                  <a:srgbClr val="000000"/>
                </a:solidFill>
                <a:latin typeface="Times New Roman" pitchFamily="18" charset="0"/>
                <a:cs typeface="Times New Roman" pitchFamily="18" charset="0"/>
              </a:rPr>
              <a:t> au </a:t>
            </a:r>
            <a:r>
              <a:rPr lang="en-US" dirty="0" err="1">
                <a:solidFill>
                  <a:srgbClr val="000000"/>
                </a:solidFill>
                <a:latin typeface="Times New Roman" pitchFamily="18" charset="0"/>
                <a:cs typeface="Times New Roman" pitchFamily="18" charset="0"/>
              </a:rPr>
              <a:t>fost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puse</a:t>
            </a:r>
            <a:r>
              <a:rPr lang="en-US" dirty="0">
                <a:solidFill>
                  <a:srgbClr val="000000"/>
                </a:solidFill>
                <a:latin typeface="Times New Roman" pitchFamily="18" charset="0"/>
                <a:cs typeface="Times New Roman" pitchFamily="18" charset="0"/>
              </a:rPr>
              <a:t> de </a:t>
            </a:r>
            <a:r>
              <a:rPr lang="en-US" i="1" dirty="0">
                <a:solidFill>
                  <a:srgbClr val="000000"/>
                </a:solidFill>
                <a:latin typeface="Times New Roman" pitchFamily="18" charset="0"/>
                <a:cs typeface="Times New Roman" pitchFamily="18" charset="0"/>
              </a:rPr>
              <a:t>John von </a:t>
            </a:r>
            <a:r>
              <a:rPr lang="en-US" i="1" dirty="0" smtClean="0">
                <a:solidFill>
                  <a:srgbClr val="000000"/>
                </a:solidFill>
                <a:latin typeface="Times New Roman" pitchFamily="18" charset="0"/>
                <a:cs typeface="Times New Roman" pitchFamily="18" charset="0"/>
              </a:rPr>
              <a:t>Neumann </a:t>
            </a:r>
            <a:r>
              <a:rPr lang="en-US" dirty="0" smtClean="0">
                <a:solidFill>
                  <a:srgbClr val="000000"/>
                </a:solidFill>
                <a:latin typeface="Times New Roman" pitchFamily="18" charset="0"/>
                <a:cs typeface="Times New Roman" pitchFamily="18" charset="0"/>
              </a:rPr>
              <a:t>care a </a:t>
            </a:r>
            <a:r>
              <a:rPr lang="en-US" dirty="0" err="1" smtClean="0">
                <a:solidFill>
                  <a:srgbClr val="000000"/>
                </a:solidFill>
                <a:latin typeface="Times New Roman" pitchFamily="18" charset="0"/>
                <a:cs typeface="Times New Roman" pitchFamily="18" charset="0"/>
              </a:rPr>
              <a:t>realizat</a:t>
            </a:r>
            <a:r>
              <a:rPr lang="en-US"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masina</a:t>
            </a:r>
            <a:r>
              <a:rPr lang="en-US" b="1" dirty="0" smtClean="0">
                <a:solidFill>
                  <a:srgbClr val="000000"/>
                </a:solidFill>
                <a:latin typeface="Times New Roman" pitchFamily="18" charset="0"/>
                <a:cs typeface="Times New Roman" pitchFamily="18" charset="0"/>
              </a:rPr>
              <a:t> IAS</a:t>
            </a:r>
            <a:r>
              <a:rPr lang="en-US" dirty="0" smtClean="0">
                <a:solidFill>
                  <a:srgbClr val="000000"/>
                </a:solidFill>
                <a:latin typeface="Times New Roman" pitchFamily="18" charset="0"/>
                <a:cs typeface="Times New Roman" pitchFamily="18" charset="0"/>
              </a:rPr>
              <a:t>. El a </a:t>
            </a:r>
            <a:r>
              <a:rPr lang="en-US" dirty="0" err="1" smtClean="0">
                <a:solidFill>
                  <a:srgbClr val="000000"/>
                </a:solidFill>
                <a:latin typeface="Times New Roman" pitchFamily="18" charset="0"/>
                <a:cs typeface="Times New Roman" pitchFamily="18" charset="0"/>
              </a:rPr>
              <a:t>propus</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inlocuirea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aritmeticii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zecimale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seriale</a:t>
            </a:r>
            <a:r>
              <a:rPr lang="en-US" dirty="0" smtClean="0">
                <a:solidFill>
                  <a:srgbClr val="000000"/>
                </a:solidFill>
                <a:latin typeface="Times New Roman" pitchFamily="18" charset="0"/>
                <a:cs typeface="Times New Roman" pitchFamily="18" charset="0"/>
              </a:rPr>
              <a:t> cu </a:t>
            </a:r>
            <a:r>
              <a:rPr lang="en-US" dirty="0" err="1" smtClean="0">
                <a:solidFill>
                  <a:srgbClr val="000000"/>
                </a:solidFill>
                <a:latin typeface="Times New Roman" pitchFamily="18" charset="0"/>
                <a:cs typeface="Times New Roman" pitchFamily="18" charset="0"/>
              </a:rPr>
              <a:t>aritmetica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binara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paralela</a:t>
            </a:r>
            <a:r>
              <a:rPr lang="en-US"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Masina</a:t>
            </a:r>
            <a:r>
              <a:rPr lang="en-US" b="1"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von Neumann </a:t>
            </a:r>
            <a:r>
              <a:rPr lang="en-US" dirty="0">
                <a:solidFill>
                  <a:srgbClr val="000000"/>
                </a:solidFill>
                <a:latin typeface="Times New Roman" pitchFamily="18" charset="0"/>
                <a:cs typeface="Times New Roman" pitchFamily="18" charset="0"/>
              </a:rPr>
              <a:t>a </a:t>
            </a:r>
            <a:r>
              <a:rPr lang="en-US" dirty="0" err="1">
                <a:solidFill>
                  <a:srgbClr val="000000"/>
                </a:solidFill>
                <a:latin typeface="Times New Roman" pitchFamily="18" charset="0"/>
                <a:cs typeface="Times New Roman" pitchFamily="18" charset="0"/>
              </a:rPr>
              <a:t>fost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realizata</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Wikes</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si</a:t>
            </a:r>
            <a:r>
              <a:rPr lang="en-US" dirty="0">
                <a:solidFill>
                  <a:srgbClr val="000000"/>
                </a:solidFill>
                <a:latin typeface="Times New Roman" pitchFamily="18" charset="0"/>
                <a:cs typeface="Times New Roman" pitchFamily="18" charset="0"/>
              </a:rPr>
              <a:t> s-a </a:t>
            </a:r>
            <a:r>
              <a:rPr lang="en-US" dirty="0" err="1" smtClean="0">
                <a:solidFill>
                  <a:srgbClr val="000000"/>
                </a:solidFill>
                <a:latin typeface="Times New Roman" pitchFamily="18" charset="0"/>
                <a:cs typeface="Times New Roman" pitchFamily="18" charset="0"/>
              </a:rPr>
              <a:t>numit</a:t>
            </a:r>
            <a:r>
              <a:rPr lang="en-US" dirty="0" smtClean="0">
                <a:solidFill>
                  <a:srgbClr val="000000"/>
                </a:solidFill>
                <a:latin typeface="Times New Roman" pitchFamily="18" charset="0"/>
                <a:cs typeface="Times New Roman" pitchFamily="18" charset="0"/>
              </a:rPr>
              <a:t> EDSAC </a:t>
            </a:r>
            <a:r>
              <a:rPr lang="en-US" dirty="0" err="1" smtClean="0">
                <a:solidFill>
                  <a:srgbClr val="000000"/>
                </a:solidFill>
                <a:latin typeface="Times New Roman" pitchFamily="18" charset="0"/>
                <a:cs typeface="Times New Roman" pitchFamily="18" charset="0"/>
              </a:rPr>
              <a:t>avind</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integrat</a:t>
            </a:r>
            <a:r>
              <a:rPr lang="en-US" dirty="0">
                <a:solidFill>
                  <a:srgbClr val="000000"/>
                </a:solidFill>
                <a:latin typeface="Times New Roman" pitchFamily="18" charset="0"/>
                <a:cs typeface="Times New Roman" pitchFamily="18" charset="0"/>
              </a:rPr>
              <a:t> un program </a:t>
            </a:r>
            <a:r>
              <a:rPr lang="en-US" dirty="0" err="1">
                <a:solidFill>
                  <a:srgbClr val="000000"/>
                </a:solidFill>
                <a:latin typeface="Times New Roman" pitchFamily="18" charset="0"/>
                <a:cs typeface="Times New Roman" pitchFamily="18" charset="0"/>
              </a:rPr>
              <a:t>memorat</a:t>
            </a:r>
            <a:r>
              <a:rPr lang="en-US" dirty="0" smtClean="0">
                <a:solidFill>
                  <a:srgbClr val="000000"/>
                </a:solidFill>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8194" name="Picture 2" descr="EDSAC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85825"/>
            <a:ext cx="4849707"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7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5666936" cy="369332"/>
          </a:xfrm>
          <a:prstGeom prst="rect">
            <a:avLst/>
          </a:prstGeom>
        </p:spPr>
        <p:txBody>
          <a:bodyPr wrap="none">
            <a:spAutoFit/>
          </a:bodyPr>
          <a:lstStyle/>
          <a:p>
            <a:pPr lvl="0">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Generaţia a doua, calculatoare cu tranzistori (1955-1965)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69332"/>
            <a:ext cx="12115800" cy="923330"/>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John Bardeen, Walter Brattain şi Wiliam Shockley au inventat în 1948 tranzistorul bipolar cu joncţiune ceea ce le-a adus în 1956 Premiul Nobel  pentru Fizică. Tranzitorul are aceleaşi funcţiuni ca tuburile electronice cu vid dar are avantajul de a fi miniaturizabil.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1292662"/>
            <a:ext cx="12049125" cy="2031325"/>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Calculatoarele bazate pe tehnologia cu tranzistori au următoarele caracteristici: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-utilizarea diodelor şi tranzistorilor  pe bază de germaniu şi apoi pe bază de siliciu ceea ce a condus la o putere disipată mai mică, gabarit redus şi siguranţă în funcţionare;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-memorii pe inele de ferită, de 1000 de ori mai rapide decât cele din generaţia anterioară, având timpul de acces de 2-12 µs.;</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cablajului imprimat;</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echipamentelor periferice precum discul, banda magnetică, imprimanta;</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limbajelor de nivel înalt ca Fortran, Cobol, Algol.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152400" y="3323987"/>
            <a:ext cx="8553450" cy="369332"/>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Dintre calculatoarele din această generaţie, cele mai cunoscute sunt: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218" name="Picture 2" descr="The TX-0 computer, built in 1955 and made operational in 1956. The TX-0 was  essentially a transistori… | Computer history, First transistor, Computer  history muse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578" y="3140512"/>
            <a:ext cx="5107322" cy="347936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3876794"/>
            <a:ext cx="7191375" cy="369332"/>
          </a:xfrm>
          <a:prstGeom prst="rect">
            <a:avLst/>
          </a:prstGeom>
        </p:spPr>
        <p:txBody>
          <a:bodyPr wrap="square">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TX-0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(Tranzistorised  eXperimental computer 0) realizat la MIT.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5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923330"/>
          </a:xfrm>
          <a:prstGeom prst="rect">
            <a:avLst/>
          </a:prstGeom>
        </p:spPr>
        <p:txBody>
          <a:bodyPr wrap="square">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PDP-1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(Programmable Data Procesor) realizat de către DEC (Digital Equipement Corporation</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având o memorie internă de 4kcuvinte a 18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biţi</a:t>
            </a:r>
            <a:r>
              <a:rPr lang="en-GB"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şi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ciclul instrucţiune de 5µs., fiind echipat cu consolă monitor CRT (Cathode Ray Tube)  cu posibilitatea de control al fiecărui punct de pe ecran.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242" name="Picture 2" descr="PDP-1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923331"/>
            <a:ext cx="4445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829174" y="923330"/>
            <a:ext cx="7362825" cy="923330"/>
          </a:xfrm>
          <a:prstGeom prst="rect">
            <a:avLst/>
          </a:prstGeom>
        </p:spPr>
        <p:txBody>
          <a:bodyPr wrap="square">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PDP-8 ,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 o magistrală unică şi cu următoarele module: CPU, memorie, consolă, dispozitive I/E. A fost primul calculator numeric comercial, de mare serie, vânzându-se 5000 bucăţi.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244" name="Picture 4" descr="PDP-8/E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4129" y="1613015"/>
            <a:ext cx="4013815" cy="463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6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096750" cy="369332"/>
          </a:xfrm>
          <a:prstGeom prst="rect">
            <a:avLst/>
          </a:prstGeom>
        </p:spPr>
        <p:txBody>
          <a:bodyPr wrap="square">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CDC 6600</a:t>
            </a:r>
            <a:r>
              <a:rPr lang="ro-RO"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produs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DEC şi proiectat de Seymour Cray, viitorul proiectant al calculatoarelor Cray 1 şi Cray 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266" name="Picture 2" descr="CDC 6600 - Wikiw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 y="369332"/>
            <a:ext cx="3832225" cy="266796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089400" y="415498"/>
            <a:ext cx="6096000" cy="646331"/>
          </a:xfrm>
          <a:prstGeom prst="rect">
            <a:avLst/>
          </a:prstGeom>
        </p:spPr>
        <p:txBody>
          <a:bodyPr>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IBM 7094,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 memorie de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32</a:t>
            </a:r>
            <a:r>
              <a:rPr lang="en-GB"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kcuvinte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36 biţi şi ciclu instrucţiune de 2µs.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268" name="Picture 4" descr="IBM 7090 - Wikiw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738663"/>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2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674" y="0"/>
            <a:ext cx="7419975" cy="369332"/>
          </a:xfrm>
          <a:prstGeom prst="rect">
            <a:avLst/>
          </a:prstGeom>
        </p:spPr>
        <p:txBody>
          <a:bodyPr wrap="square">
            <a:spAutoFit/>
          </a:bodyPr>
          <a:lstStyle/>
          <a:p>
            <a:r>
              <a:rPr lang="ro-RO" b="1" i="1">
                <a:solidFill>
                  <a:srgbClr val="000000"/>
                </a:solidFill>
                <a:latin typeface="Times New Roman" panose="02020603050405020304" pitchFamily="18" charset="0"/>
                <a:ea typeface="Times New Roman" panose="02020603050405020304" pitchFamily="18" charset="0"/>
              </a:rPr>
              <a:t>Generaţia a treia, calculatoare cu circuite integrate (1965-1980)</a:t>
            </a:r>
            <a:endParaRPr lang="en-US" dirty="0"/>
          </a:p>
        </p:txBody>
      </p:sp>
      <p:sp>
        <p:nvSpPr>
          <p:cNvPr id="5" name="Прямоугольник 4"/>
          <p:cNvSpPr/>
          <p:nvPr/>
        </p:nvSpPr>
        <p:spPr>
          <a:xfrm>
            <a:off x="0" y="369332"/>
            <a:ext cx="12192000" cy="1754326"/>
          </a:xfrm>
          <a:prstGeom prst="rect">
            <a:avLst/>
          </a:prstGeom>
        </p:spPr>
        <p:txBody>
          <a:bodyPr wrap="square">
            <a:spAutoFit/>
          </a:bodyPr>
          <a:lstStyle/>
          <a:p>
            <a:pPr indent="450215" algn="just">
              <a:spcAft>
                <a:spcPts val="0"/>
              </a:spcAft>
            </a:pPr>
            <a:r>
              <a:rPr lang="ro-RO">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 1958 a fost inventat circuitul integrat de către Robert Noyl sau, după alte surse, de către Jack Kilby de la Texas Instruments.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Este vorba despre gruparea pe o pastilă de siliciu a mii şi apoi milioane de componente.. Principalele caracteristici ale calculatoarelor  din această generaţie sunt:</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-utilizarea circuitelor integrate e scară redusă, cu 100 tranzistori pe chip;</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memoriilor de semiconductoare, cu timp de acces de 0,5-75µs;</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-memorie externă de mare capacitate, discuri de masă şi benzi magnetice.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66675" y="2123658"/>
            <a:ext cx="6096000" cy="646331"/>
          </a:xfrm>
          <a:prstGeom prst="rect">
            <a:avLst/>
          </a:prstGeom>
        </p:spPr>
        <p:txBody>
          <a:bodyPr>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Sistemele de calcul din această generaţie au fost create de: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IBM</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cel mai reprezentativ fiind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IBM 360</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290" name="Picture 2" descr="IBM System/360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25" y="1094959"/>
            <a:ext cx="3951120" cy="263408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35105" y="2727128"/>
            <a:ext cx="6096000" cy="1477328"/>
          </a:xfrm>
          <a:prstGeom prst="rect">
            <a:avLst/>
          </a:prstGeom>
        </p:spPr>
        <p:txBody>
          <a:bodyPr>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Minicalculatorul IBM 360 avea următoarele caracteristici: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-ciclul instrucţiune 250µs.;</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-spaţiul de adresare de 2</a:t>
            </a:r>
            <a:r>
              <a:rPr lang="ro-RO"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octeţi (19 Mocteţi);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-registre de lucru pe 32 biţi;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multiprogramării.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135105" y="4204456"/>
            <a:ext cx="5127814" cy="369332"/>
          </a:xfrm>
          <a:prstGeom prst="rect">
            <a:avLst/>
          </a:prstGeom>
        </p:spPr>
        <p:txBody>
          <a:bodyPr wrap="none">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 minicalculatoare din seria</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PDP 11/XX.</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Прямоугольник 8"/>
          <p:cNvSpPr/>
          <p:nvPr/>
        </p:nvSpPr>
        <p:spPr>
          <a:xfrm>
            <a:off x="133350" y="4481455"/>
            <a:ext cx="6096000" cy="1200329"/>
          </a:xfrm>
          <a:prstGeom prst="rect">
            <a:avLst/>
          </a:prstGeom>
        </p:spPr>
        <p:txBody>
          <a:bodyPr>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Minicalculatoarele PDP 11/XX aveau caracteristici asemănătoare cu ale lui IBM , însă cuvântul era de 16 biţi (şi apoi de 32 biţi la cele din seria VAX); raportul preţ/performanţă era foarte bun, cel mai bun dina anii 80.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292" name="Picture 4" descr="pdp 11 computer - Google Search | Informat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6" y="3729039"/>
            <a:ext cx="3951120" cy="296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9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963649" cy="369332"/>
          </a:xfrm>
          <a:prstGeom prst="rect">
            <a:avLst/>
          </a:prstGeom>
        </p:spPr>
        <p:txBody>
          <a:bodyPr wrap="none">
            <a:spAutoFit/>
          </a:bodyPr>
          <a:lstStyle/>
          <a:p>
            <a:pPr lvl="0">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Generaţia a patra . V.L.S.I. (1980-2005)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69332"/>
            <a:ext cx="12192000" cy="3139321"/>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acestei generaţii a fost posibilă datorită perfecţionării tehnologiei integratelor. Circuitele integrate VLSI (Very Large Scale Integration) ajung la 1 miliard de tranzistoare pe cip..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Calculatoarele din această generaţie se caracterizează prin următoarele: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-utilizarea circuitelor VLSI;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şi dezvoltarea microprocesoarelor;</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-dezvoltarea de noi tipuri de memorii (MOS, magnetice, holografice) şi echipamente periferice orientate pe sesizarea primară a datelor;</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-interconectarea calculatoarelor în reţele, însoţită de întrepătrunderea industriilor de calculatoare şi telecomunicaţii;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-apariţia şi dezvoltarea mediilor de programe complexe cu puternice facilităţi grafice.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 această generaţie au apărut la început calculatoarele personale de tip Home Computer iar apoi  cunoscutele Personal Computer, pe bază de microprocesoare; două dintre firmele cele mai importante care produl microprocesoare sunt INTEL şi AMD.</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314" name="Picture 2" descr="IBM PC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3508653"/>
            <a:ext cx="4606925" cy="332922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BM Portable Personal Computer — Википед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175" y="3508653"/>
            <a:ext cx="5012539" cy="332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9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768433" cy="369332"/>
          </a:xfrm>
          <a:prstGeom prst="rect">
            <a:avLst/>
          </a:prstGeom>
        </p:spPr>
        <p:txBody>
          <a:bodyPr wrap="none">
            <a:spAutoFit/>
          </a:bodyPr>
          <a:lstStyle/>
          <a:p>
            <a:pPr lvl="0">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Generaţia cincia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69332"/>
            <a:ext cx="12192000" cy="1477328"/>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 încercat o definire a  generaţiei a cincia, prin formularea cerinţelor ce stau în faţa calculatoarelor la ora actuală, cerinţe care cuprin următoarele: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interfaţă inteligentă care să permită dialogul pe bază de limbaj natural )voce, sunete, imagini, informaţie grafică);</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-crearea unei maşini care să realizeze raşionament pentru rezolvarea problemei, fără  cunoaşterea prealabilă a algoritmului;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-baze de date imense cu o căutare foarte rapidă.</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338" name="Picture 2" descr="Пятое поколение ЭВ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846660"/>
            <a:ext cx="476250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Как правильно выбрать компьютер » Фирма КИП- Компьютеры, комплектующие,  оргтехника, телефония, банковское оборудование и многое друго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22860"/>
            <a:ext cx="48768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5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Вот так выглядит 50-кубитный квантовый компьютер IBM - ITC.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464066"/>
            <a:ext cx="5407025" cy="38521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94734"/>
            <a:ext cx="4570482" cy="369332"/>
          </a:xfrm>
          <a:prstGeom prst="rect">
            <a:avLst/>
          </a:prstGeom>
        </p:spPr>
        <p:txBody>
          <a:bodyPr wrap="none">
            <a:spAutoFit/>
          </a:bodyPr>
          <a:lstStyle/>
          <a:p>
            <a:r>
              <a:rPr lang="es-ES" b="1" dirty="0">
                <a:solidFill>
                  <a:srgbClr val="202122"/>
                </a:solidFill>
                <a:latin typeface="Arial" panose="020B0604020202020204" pitchFamily="34" charset="0"/>
              </a:rPr>
              <a:t>calculator cuantic</a:t>
            </a:r>
            <a:r>
              <a:rPr lang="es-ES" dirty="0">
                <a:solidFill>
                  <a:srgbClr val="202122"/>
                </a:solidFill>
                <a:latin typeface="Arial" panose="020B0604020202020204" pitchFamily="34" charset="0"/>
              </a:rPr>
              <a:t> sau </a:t>
            </a:r>
            <a:r>
              <a:rPr lang="es-ES" b="1" dirty="0">
                <a:solidFill>
                  <a:srgbClr val="202122"/>
                </a:solidFill>
                <a:latin typeface="Arial" panose="020B0604020202020204" pitchFamily="34" charset="0"/>
              </a:rPr>
              <a:t>computer cuantic</a:t>
            </a:r>
            <a:endParaRPr lang="en-US" dirty="0"/>
          </a:p>
        </p:txBody>
      </p:sp>
      <p:pic>
        <p:nvPicPr>
          <p:cNvPr id="15364" name="Picture 4" descr="acces la computerul cuan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3" y="464066"/>
            <a:ext cx="6490193" cy="36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9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104650" cy="369332"/>
          </a:xfrm>
          <a:prstGeom prst="rect">
            <a:avLst/>
          </a:prstGeom>
        </p:spPr>
        <p:txBody>
          <a:bodyPr wrap="none">
            <a:spAutoFit/>
          </a:bodyPr>
          <a:lstStyle/>
          <a:p>
            <a:pPr marL="1477963" indent="-1477963">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Concepte noi în evoluţia calculatoarelor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69332"/>
            <a:ext cx="12192000" cy="646331"/>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 afara progresului tehnologic, concepţiile noi  au condus la o dezvoltare rapidă a sistemelor de calcul.. . Noile idei sunt legate, în primul rând, de arhitectura calculatoarelor. Menţionăm doar cele mai importante dintre ele.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46648" y="1015663"/>
            <a:ext cx="2005677" cy="369332"/>
          </a:xfrm>
          <a:prstGeom prst="rect">
            <a:avLst/>
          </a:prstGeom>
        </p:spPr>
        <p:txBody>
          <a:bodyPr wrap="none">
            <a:spAutoFit/>
          </a:bodyPr>
          <a:lstStyle/>
          <a:p>
            <a:pPr lvl="0" algn="just">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Microprogramarea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1384995"/>
            <a:ext cx="12192000" cy="1200329"/>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 1951, Maurice Wilkes, un cercetător de la Universitatea din Cambridge, a sugerat construirea unei maşini pe trei niveluri, în loc de două câte erau până atunci. Noul nivel propus de Wilkes avea rolul ca setul de instrucţiuni să fie interpretat de microprogram, în loc să fie realizat direct pe partea electronică. Acest concept, numit microprogramare, a devenit dominant începând cu anii 70.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2585324"/>
            <a:ext cx="3320140" cy="369332"/>
          </a:xfrm>
          <a:prstGeom prst="rect">
            <a:avLst/>
          </a:prstGeom>
        </p:spPr>
        <p:txBody>
          <a:bodyPr wrap="none">
            <a:spAutoFit/>
          </a:bodyPr>
          <a:lstStyle/>
          <a:p>
            <a:pPr lvl="0" algn="just">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Inventarea sistemului de operare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Прямоугольник 8"/>
          <p:cNvSpPr/>
          <p:nvPr/>
        </p:nvSpPr>
        <p:spPr>
          <a:xfrm>
            <a:off x="46648" y="2954656"/>
            <a:ext cx="12145352" cy="2308324"/>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fost proiectat şi introdus cu scopul de a automatiza sarcinile operatorului de calculator. Un sistem de operare este un program care acţionează ca un intermediar între utilizator şi partea fizică a sistemului de calcul şi permite utilizarea eficace a componentelor unui calculator. Primul sistem de operare a fost realizat, în 1955, de către programatorii de la General Motors Research Center  care au scris un astfel de program intitulându-l „</a:t>
            </a:r>
            <a:r>
              <a:rPr lang="ro-RO"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monitor program for the IBM 701”</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pas foarte important în cadrul dezvoltării sistemelor de calcul a fost crearea  sistemelor de operare cu </a:t>
            </a:r>
            <a:r>
              <a:rPr lang="ro-RO"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timesharing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către MIT la începutul anilor 60. La sfârşitul anilor 60, se remarcă o serie de invenţii precum sistemul de operare UNIX care are deja un sistem de fişiere sofisticat, gestiunea proceselor, interfaţă cu sistemul şi o serie de instrumente specializate în tratarea unor sarcini specifice. Aşa cum arată numele, marca depusă UNIX desemnează începutul sistemelor compatibile.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Прямоугольник 9"/>
          <p:cNvSpPr/>
          <p:nvPr/>
        </p:nvSpPr>
        <p:spPr>
          <a:xfrm>
            <a:off x="0" y="5262980"/>
            <a:ext cx="1717137" cy="369332"/>
          </a:xfrm>
          <a:prstGeom prst="rect">
            <a:avLst/>
          </a:prstGeom>
        </p:spPr>
        <p:txBody>
          <a:bodyPr wrap="none">
            <a:spAutoFit/>
          </a:bodyPr>
          <a:lstStyle/>
          <a:p>
            <a:pPr lvl="0" algn="just">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Memoria Cache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3324" y="5632312"/>
            <a:ext cx="12168676" cy="369332"/>
          </a:xfrm>
          <a:prstGeom prst="rect">
            <a:avLst/>
          </a:prstGeom>
        </p:spPr>
        <p:txBody>
          <a:bodyPr wrap="square">
            <a:spAutoFit/>
          </a:bodyPr>
          <a:lstStyle/>
          <a:p>
            <a:r>
              <a:rPr lang="ro-RO" dirty="0">
                <a:solidFill>
                  <a:srgbClr val="000000"/>
                </a:solidFill>
                <a:latin typeface="Times New Roman" panose="02020603050405020304" pitchFamily="18" charset="0"/>
                <a:ea typeface="Times New Roman" panose="02020603050405020304" pitchFamily="18" charset="0"/>
              </a:rPr>
              <a:t>Memoria cache a fost o idee simplă dar foarte eficientă care a mărit de zece ori viteza de calcul a unui sistem.</a:t>
            </a:r>
            <a:endParaRPr lang="en-US" dirty="0"/>
          </a:p>
        </p:txBody>
      </p:sp>
    </p:spTree>
    <p:extLst>
      <p:ext uri="{BB962C8B-B14F-4D97-AF65-F5344CB8AC3E}">
        <p14:creationId xmlns:p14="http://schemas.microsoft.com/office/powerpoint/2010/main" val="426326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585323"/>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Legea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lui</a:t>
            </a:r>
            <a:r>
              <a:rPr lang="en-US" b="1" dirty="0">
                <a:solidFill>
                  <a:srgbClr val="000000"/>
                </a:solidFill>
                <a:latin typeface="Times New Roman" pitchFamily="18" charset="0"/>
                <a:cs typeface="Times New Roman" pitchFamily="18" charset="0"/>
              </a:rPr>
              <a:t> Moore (</a:t>
            </a:r>
            <a:r>
              <a:rPr lang="en-US" b="1" dirty="0" err="1">
                <a:solidFill>
                  <a:srgbClr val="000000"/>
                </a:solidFill>
                <a:latin typeface="Times New Roman" pitchFamily="18" charset="0"/>
                <a:cs typeface="Times New Roman" pitchFamily="18" charset="0"/>
              </a:rPr>
              <a:t>legea</a:t>
            </a:r>
            <a:r>
              <a:rPr lang="en-US" b="1" dirty="0">
                <a:solidFill>
                  <a:srgbClr val="000000"/>
                </a:solidFill>
                <a:latin typeface="Times New Roman" pitchFamily="18" charset="0"/>
                <a:cs typeface="Times New Roman" pitchFamily="18" charset="0"/>
              </a:rPr>
              <a:t> hardware-</a:t>
            </a:r>
            <a:r>
              <a:rPr lang="en-US" b="1" dirty="0" err="1">
                <a:solidFill>
                  <a:srgbClr val="000000"/>
                </a:solidFill>
                <a:latin typeface="Times New Roman" pitchFamily="18" charset="0"/>
                <a:cs typeface="Times New Roman" pitchFamily="18" charset="0"/>
              </a:rPr>
              <a:t>ului</a:t>
            </a:r>
            <a:r>
              <a:rPr lang="en-US" b="1" dirty="0">
                <a:solidFill>
                  <a:srgbClr val="000000"/>
                </a:solidFill>
                <a:latin typeface="Times New Roman" pitchFamily="18" charset="0"/>
                <a:cs typeface="Times New Roman" pitchFamily="18" charset="0"/>
              </a:rPr>
              <a:t>)</a:t>
            </a:r>
            <a:br>
              <a:rPr lang="en-US" b="1"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anul</a:t>
            </a:r>
            <a:r>
              <a:rPr lang="en-US" dirty="0">
                <a:solidFill>
                  <a:srgbClr val="000000"/>
                </a:solidFill>
                <a:latin typeface="Times New Roman" pitchFamily="18" charset="0"/>
                <a:cs typeface="Times New Roman" pitchFamily="18" charset="0"/>
              </a:rPr>
              <a:t> 1965, Gordon Moore , </a:t>
            </a:r>
            <a:r>
              <a:rPr lang="en-US" dirty="0" err="1">
                <a:solidFill>
                  <a:srgbClr val="000000"/>
                </a:solidFill>
                <a:latin typeface="Times New Roman" pitchFamily="18" charset="0"/>
                <a:cs typeface="Times New Roman" pitchFamily="18" charset="0"/>
              </a:rPr>
              <a:t>fondator</a:t>
            </a:r>
            <a:r>
              <a:rPr lang="en-US" dirty="0">
                <a:solidFill>
                  <a:srgbClr val="000000"/>
                </a:solidFill>
                <a:latin typeface="Times New Roman" pitchFamily="18" charset="0"/>
                <a:cs typeface="Times New Roman" pitchFamily="18" charset="0"/>
              </a:rPr>
              <a:t> al </a:t>
            </a:r>
            <a:r>
              <a:rPr lang="en-US" dirty="0" err="1">
                <a:solidFill>
                  <a:srgbClr val="000000"/>
                </a:solidFill>
                <a:latin typeface="Times New Roman" pitchFamily="18" charset="0"/>
                <a:cs typeface="Times New Roman" pitchFamily="18" charset="0"/>
              </a:rPr>
              <a:t>companiei</a:t>
            </a:r>
            <a:r>
              <a:rPr lang="en-US" dirty="0">
                <a:solidFill>
                  <a:srgbClr val="000000"/>
                </a:solidFill>
                <a:latin typeface="Times New Roman" pitchFamily="18" charset="0"/>
                <a:cs typeface="Times New Roman" pitchFamily="18" charset="0"/>
              </a:rPr>
              <a:t> Intel, </a:t>
            </a:r>
            <a:r>
              <a:rPr lang="en-US" dirty="0" err="1">
                <a:solidFill>
                  <a:srgbClr val="000000"/>
                </a:solidFill>
                <a:latin typeface="Times New Roman" pitchFamily="18" charset="0"/>
                <a:cs typeface="Times New Roman" pitchFamily="18" charset="0"/>
              </a:rPr>
              <a:t>obsevând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numărul</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de</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tranzistoare</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creştea</a:t>
            </a:r>
            <a:r>
              <a:rPr lang="en-US" dirty="0">
                <a:solidFill>
                  <a:srgbClr val="000000"/>
                </a:solidFill>
                <a:latin typeface="Times New Roman" pitchFamily="18" charset="0"/>
                <a:cs typeface="Times New Roman" pitchFamily="18" charset="0"/>
              </a:rPr>
              <a:t> constant, a </a:t>
            </a:r>
            <a:r>
              <a:rPr lang="en-US" dirty="0" err="1">
                <a:solidFill>
                  <a:srgbClr val="000000"/>
                </a:solidFill>
                <a:latin typeface="Times New Roman" pitchFamily="18" charset="0"/>
                <a:cs typeface="Times New Roman" pitchFamily="18" charset="0"/>
              </a:rPr>
              <a:t>prezis</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numărul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acestora</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va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dubla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anual</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Aceasta</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a </a:t>
            </a:r>
            <a:r>
              <a:rPr lang="en-US" dirty="0" err="1">
                <a:solidFill>
                  <a:srgbClr val="000000"/>
                </a:solidFill>
                <a:latin typeface="Times New Roman" pitchFamily="18" charset="0"/>
                <a:cs typeface="Times New Roman" pitchFamily="18" charset="0"/>
              </a:rPr>
              <a:t>devenit</a:t>
            </a:r>
            <a:r>
              <a:rPr lang="en-US"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legea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lui</a:t>
            </a:r>
            <a:r>
              <a:rPr lang="en-US" b="1" dirty="0">
                <a:solidFill>
                  <a:srgbClr val="000000"/>
                </a:solidFill>
                <a:latin typeface="Times New Roman" pitchFamily="18" charset="0"/>
                <a:cs typeface="Times New Roman" pitchFamily="18" charset="0"/>
              </a:rPr>
              <a:t> Moore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exprimată</a:t>
            </a:r>
            <a:r>
              <a:rPr lang="en-US" dirty="0">
                <a:solidFill>
                  <a:srgbClr val="000000"/>
                </a:solidFill>
                <a:latin typeface="Times New Roman" pitchFamily="18" charset="0"/>
                <a:cs typeface="Times New Roman" pitchFamily="18" charset="0"/>
              </a:rPr>
              <a:t> ca </a:t>
            </a:r>
            <a:r>
              <a:rPr lang="en-US" dirty="0" err="1">
                <a:solidFill>
                  <a:srgbClr val="000000"/>
                </a:solidFill>
                <a:latin typeface="Times New Roman" pitchFamily="18" charset="0"/>
                <a:cs typeface="Times New Roman" pitchFamily="18" charset="0"/>
              </a:rPr>
              <a:t>dublarea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numărului</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tranzistoare</a:t>
            </a:r>
            <a:r>
              <a:rPr lang="en-US" dirty="0">
                <a:solidFill>
                  <a:srgbClr val="000000"/>
                </a:solidFill>
                <a:latin typeface="Times New Roman" pitchFamily="18" charset="0"/>
                <a:cs typeface="Times New Roman" pitchFamily="18" charset="0"/>
              </a:rPr>
              <a:t> la </a:t>
            </a:r>
            <a:r>
              <a:rPr lang="en-US" dirty="0" err="1" smtClean="0">
                <a:solidFill>
                  <a:srgbClr val="000000"/>
                </a:solidFill>
                <a:latin typeface="Times New Roman" pitchFamily="18" charset="0"/>
                <a:cs typeface="Times New Roman" pitchFamily="18" charset="0"/>
              </a:rPr>
              <a:t>fiecare</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18 </a:t>
            </a:r>
            <a:r>
              <a:rPr lang="en-US" dirty="0" err="1">
                <a:solidFill>
                  <a:srgbClr val="000000"/>
                </a:solidFill>
                <a:latin typeface="Times New Roman" pitchFamily="18" charset="0"/>
                <a:cs typeface="Times New Roman" pitchFamily="18" charset="0"/>
              </a:rPr>
              <a:t>luni</a:t>
            </a:r>
            <a:r>
              <a:rPr lang="en-US" dirty="0">
                <a:solidFill>
                  <a:srgbClr val="000000"/>
                </a:solidFill>
                <a:latin typeface="Times New Roman" pitchFamily="18" charset="0"/>
                <a:cs typeface="Times New Roman" pitchFamily="18" charset="0"/>
              </a:rPr>
              <a:t>. Evident </a:t>
            </a:r>
            <a:r>
              <a:rPr lang="en-US" dirty="0" err="1">
                <a:solidFill>
                  <a:srgbClr val="000000"/>
                </a:solidFill>
                <a:latin typeface="Times New Roman" pitchFamily="18" charset="0"/>
                <a:cs typeface="Times New Roman" pitchFamily="18" charset="0"/>
              </a:rPr>
              <a:t>acest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progres</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tehnologic</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dus</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creşterea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performanţelor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sistemelor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la </a:t>
            </a:r>
            <a:r>
              <a:rPr lang="en-US" dirty="0" err="1">
                <a:solidFill>
                  <a:srgbClr val="000000"/>
                </a:solidFill>
                <a:latin typeface="Times New Roman" pitchFamily="18" charset="0"/>
                <a:cs typeface="Times New Roman" pitchFamily="18" charset="0"/>
              </a:rPr>
              <a:t>scăderea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preţurilor</a:t>
            </a:r>
            <a:r>
              <a:rPr lang="en-US" dirty="0">
                <a:solidFill>
                  <a:srgbClr val="000000"/>
                </a:solidFill>
                <a:latin typeface="Times New Roman" pitchFamily="18" charset="0"/>
                <a:cs typeface="Times New Roman" pitchFamily="18" charset="0"/>
              </a:rPr>
              <a:t>.</a:t>
            </a:r>
            <a:br>
              <a:rPr lang="en-US" dirty="0">
                <a:solidFill>
                  <a:srgbClr val="000000"/>
                </a:solidFill>
                <a:latin typeface="Times New Roman" pitchFamily="18" charset="0"/>
                <a:cs typeface="Times New Roman" pitchFamily="18" charset="0"/>
              </a:rPr>
            </a:br>
            <a:r>
              <a:rPr lang="en-US" b="1" dirty="0" err="1">
                <a:solidFill>
                  <a:srgbClr val="000000"/>
                </a:solidFill>
                <a:latin typeface="Times New Roman" pitchFamily="18" charset="0"/>
                <a:cs typeface="Times New Roman" pitchFamily="18" charset="0"/>
              </a:rPr>
              <a:t>Legea</a:t>
            </a:r>
            <a:r>
              <a:rPr lang="en-US" b="1" dirty="0">
                <a:solidFill>
                  <a:srgbClr val="000000"/>
                </a:solidFill>
                <a:latin typeface="Times New Roman" pitchFamily="18" charset="0"/>
                <a:cs typeface="Times New Roman" pitchFamily="18" charset="0"/>
              </a:rPr>
              <a:t> software-</a:t>
            </a:r>
            <a:r>
              <a:rPr lang="en-US" b="1" dirty="0" err="1">
                <a:solidFill>
                  <a:srgbClr val="000000"/>
                </a:solidFill>
                <a:latin typeface="Times New Roman" pitchFamily="18" charset="0"/>
                <a:cs typeface="Times New Roman" pitchFamily="18" charset="0"/>
              </a:rPr>
              <a:t>ului</a:t>
            </a:r>
            <a:r>
              <a:rPr lang="en-US" b="1" dirty="0">
                <a:solidFill>
                  <a:srgbClr val="000000"/>
                </a:solidFill>
                <a:latin typeface="Times New Roman" pitchFamily="18" charset="0"/>
                <a:cs typeface="Times New Roman" pitchFamily="18" charset="0"/>
              </a:rPr>
              <a:t/>
            </a:r>
            <a:br>
              <a:rPr lang="en-US" b="1"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Enunţată</a:t>
            </a:r>
            <a:r>
              <a:rPr lang="en-US" dirty="0">
                <a:solidFill>
                  <a:srgbClr val="000000"/>
                </a:solidFill>
                <a:latin typeface="Times New Roman" pitchFamily="18" charset="0"/>
                <a:cs typeface="Times New Roman" pitchFamily="18" charset="0"/>
              </a:rPr>
              <a:t> de </a:t>
            </a:r>
            <a:r>
              <a:rPr lang="en-US" b="1" dirty="0">
                <a:solidFill>
                  <a:srgbClr val="000000"/>
                </a:solidFill>
                <a:latin typeface="Times New Roman" pitchFamily="18" charset="0"/>
                <a:cs typeface="Times New Roman" pitchFamily="18" charset="0"/>
              </a:rPr>
              <a:t>Nathan </a:t>
            </a:r>
            <a:r>
              <a:rPr lang="en-US" b="1" dirty="0" err="1">
                <a:solidFill>
                  <a:srgbClr val="000000"/>
                </a:solidFill>
                <a:latin typeface="Times New Roman" pitchFamily="18" charset="0"/>
                <a:cs typeface="Times New Roman" pitchFamily="18" charset="0"/>
              </a:rPr>
              <a:t>Myhrvold</a:t>
            </a:r>
            <a:r>
              <a:rPr lang="en-US" b="1"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spune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“software-</a:t>
            </a:r>
            <a:r>
              <a:rPr lang="en-US" dirty="0" err="1">
                <a:solidFill>
                  <a:srgbClr val="000000"/>
                </a:solidFill>
                <a:latin typeface="Times New Roman" pitchFamily="18" charset="0"/>
                <a:cs typeface="Times New Roman" pitchFamily="18" charset="0"/>
              </a:rPr>
              <a:t>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ca un </a:t>
            </a:r>
            <a:r>
              <a:rPr lang="en-US" dirty="0" err="1">
                <a:solidFill>
                  <a:srgbClr val="000000"/>
                </a:solidFill>
                <a:latin typeface="Times New Roman" pitchFamily="18" charset="0"/>
                <a:cs typeface="Times New Roman" pitchFamily="18" charset="0"/>
              </a:rPr>
              <a:t>gaz</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crescându-şi</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volumul</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astfel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încât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ocupe</a:t>
            </a:r>
            <a:r>
              <a:rPr lang="en-US" dirty="0">
                <a:solidFill>
                  <a:srgbClr val="000000"/>
                </a:solidFill>
                <a:latin typeface="Times New Roman" pitchFamily="18" charset="0"/>
                <a:cs typeface="Times New Roman" pitchFamily="18" charset="0"/>
              </a:rPr>
              <a:t> tot </a:t>
            </a:r>
            <a:r>
              <a:rPr lang="en-US" dirty="0" err="1">
                <a:solidFill>
                  <a:srgbClr val="000000"/>
                </a:solidFill>
                <a:latin typeface="Times New Roman" pitchFamily="18" charset="0"/>
                <a:cs typeface="Times New Roman" pitchFamily="18" charset="0"/>
              </a:rPr>
              <a:t>spaţiul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îl</a:t>
            </a:r>
            <a:r>
              <a:rPr lang="en-US" dirty="0">
                <a:solidFill>
                  <a:srgbClr val="000000"/>
                </a:solidFill>
                <a:latin typeface="Times New Roman" pitchFamily="18" charset="0"/>
                <a:cs typeface="Times New Roman" pitchFamily="18" charset="0"/>
              </a:rPr>
              <a:t> are la </a:t>
            </a:r>
            <a:r>
              <a:rPr lang="en-US" dirty="0" err="1">
                <a:solidFill>
                  <a:srgbClr val="000000"/>
                </a:solidFill>
                <a:latin typeface="Times New Roman" pitchFamily="18" charset="0"/>
                <a:cs typeface="Times New Roman" pitchFamily="18" charset="0"/>
              </a:rPr>
              <a:t>dispoziţie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Această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lege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indică</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faptul</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resursele</a:t>
            </a:r>
            <a:r>
              <a:rPr lang="en-US" dirty="0">
                <a:solidFill>
                  <a:srgbClr val="000000"/>
                </a:solidFill>
                <a:latin typeface="Times New Roman" pitchFamily="18" charset="0"/>
                <a:cs typeface="Times New Roman" pitchFamily="18" charset="0"/>
              </a:rPr>
              <a:t> hard </a:t>
            </a:r>
            <a:r>
              <a:rPr lang="en-US" dirty="0" err="1">
                <a:solidFill>
                  <a:srgbClr val="000000"/>
                </a:solidFill>
                <a:latin typeface="Times New Roman" pitchFamily="18" charset="0"/>
                <a:cs typeface="Times New Roman" pitchFamily="18" charset="0"/>
              </a:rPr>
              <a:t>disponibile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imediat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consumate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către</a:t>
            </a:r>
            <a:r>
              <a:rPr lang="en-US" dirty="0">
                <a:solidFill>
                  <a:srgbClr val="000000"/>
                </a:solidFill>
                <a:latin typeface="Times New Roman" pitchFamily="18" charset="0"/>
                <a:cs typeface="Times New Roman" pitchFamily="18" charset="0"/>
              </a:rPr>
              <a:t> soft, </a:t>
            </a:r>
            <a:r>
              <a:rPr lang="en-US" dirty="0" err="1">
                <a:solidFill>
                  <a:srgbClr val="000000"/>
                </a:solidFill>
                <a:latin typeface="Times New Roman" pitchFamily="18" charset="0"/>
                <a:cs typeface="Times New Roman" pitchFamily="18" charset="0"/>
              </a:rPr>
              <a:t>chiar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mai</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mult</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existând</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o </a:t>
            </a:r>
            <a:r>
              <a:rPr lang="en-US" dirty="0" err="1">
                <a:solidFill>
                  <a:srgbClr val="000000"/>
                </a:solidFill>
                <a:latin typeface="Times New Roman" pitchFamily="18" charset="0"/>
                <a:cs typeface="Times New Roman" pitchFamily="18" charset="0"/>
              </a:rPr>
              <a:t>cerere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permanentă</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resurse</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
        <p:nvSpPr>
          <p:cNvPr id="5" name="Прямоугольник 4"/>
          <p:cNvSpPr/>
          <p:nvPr/>
        </p:nvSpPr>
        <p:spPr>
          <a:xfrm>
            <a:off x="0" y="2585323"/>
            <a:ext cx="6096000" cy="369332"/>
          </a:xfrm>
          <a:prstGeom prst="rect">
            <a:avLst/>
          </a:prstGeom>
        </p:spPr>
        <p:txBody>
          <a:bodyPr>
            <a:spAutoFit/>
          </a:bodyPr>
          <a:lstStyle/>
          <a:p>
            <a:r>
              <a:rPr lang="en-US" b="1" dirty="0">
                <a:solidFill>
                  <a:srgbClr val="000000"/>
                </a:solidFill>
                <a:latin typeface="Times New Roman" pitchFamily="18" charset="0"/>
                <a:cs typeface="Times New Roman" pitchFamily="18" charset="0"/>
              </a:rPr>
              <a:t>TIPURI DE CALCULATOARE</a:t>
            </a:r>
            <a:r>
              <a:rPr lang="en-US" dirty="0">
                <a:latin typeface="Times New Roman" pitchFamily="18" charset="0"/>
                <a:cs typeface="Times New Roman" pitchFamily="18" charset="0"/>
              </a:rPr>
              <a:t> </a:t>
            </a:r>
          </a:p>
        </p:txBody>
      </p:sp>
      <p:sp>
        <p:nvSpPr>
          <p:cNvPr id="6" name="Прямоугольник 5"/>
          <p:cNvSpPr/>
          <p:nvPr/>
        </p:nvSpPr>
        <p:spPr>
          <a:xfrm>
            <a:off x="0" y="2954655"/>
            <a:ext cx="12192000" cy="286232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Există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două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direcţii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importante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dezvoltarea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calculatoarelor</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p>
          <a:p>
            <a:pPr marL="285750" indent="-285750">
              <a:buFont typeface="Arial" panose="020B0604020202020204" pitchFamily="34" charset="0"/>
              <a:buChar char="•"/>
            </a:pPr>
            <a:r>
              <a:rPr lang="en-US" b="1" dirty="0" smtClean="0">
                <a:solidFill>
                  <a:srgbClr val="000000"/>
                </a:solidFill>
                <a:latin typeface="Times New Roman" pitchFamily="18" charset="0"/>
                <a:cs typeface="Times New Roman" pitchFamily="18" charset="0"/>
              </a:rPr>
              <a:t>CISC </a:t>
            </a:r>
            <a:r>
              <a:rPr lang="en-US" dirty="0">
                <a:solidFill>
                  <a:srgbClr val="000000"/>
                </a:solidFill>
                <a:latin typeface="Times New Roman" pitchFamily="18" charset="0"/>
                <a:cs typeface="Times New Roman" pitchFamily="18" charset="0"/>
              </a:rPr>
              <a:t>(Complex Instruction Set Computers) </a:t>
            </a:r>
            <a:r>
              <a:rPr lang="en-US" dirty="0" err="1">
                <a:solidFill>
                  <a:srgbClr val="000000"/>
                </a:solidFill>
                <a:latin typeface="Times New Roman" pitchFamily="18" charset="0"/>
                <a:cs typeface="Times New Roman" pitchFamily="18" charset="0"/>
              </a:rPr>
              <a:t>corespunzătoare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calculatoarelor</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realizate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cu </a:t>
            </a:r>
            <a:r>
              <a:rPr lang="en-US" dirty="0" err="1">
                <a:solidFill>
                  <a:srgbClr val="000000"/>
                </a:solidFill>
                <a:latin typeface="Times New Roman" pitchFamily="18" charset="0"/>
                <a:cs typeface="Times New Roman" pitchFamily="18" charset="0"/>
              </a:rPr>
              <a:t>microprocesoare</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arhitectură</a:t>
            </a:r>
            <a:r>
              <a:rPr lang="en-US" dirty="0">
                <a:solidFill>
                  <a:srgbClr val="000000"/>
                </a:solidFill>
                <a:latin typeface="Times New Roman" pitchFamily="18" charset="0"/>
                <a:cs typeface="Times New Roman" pitchFamily="18" charset="0"/>
              </a:rPr>
              <a:t> CISC</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p>
          <a:p>
            <a:pPr marL="285750" indent="-285750">
              <a:buFont typeface="Arial" panose="020B0604020202020204" pitchFamily="34" charset="0"/>
              <a:buChar char="•"/>
            </a:pPr>
            <a:r>
              <a:rPr lang="en-US" b="1" dirty="0" smtClean="0">
                <a:solidFill>
                  <a:srgbClr val="000000"/>
                </a:solidFill>
                <a:latin typeface="Times New Roman" pitchFamily="18" charset="0"/>
                <a:cs typeface="Times New Roman" pitchFamily="18" charset="0"/>
              </a:rPr>
              <a:t>RISC </a:t>
            </a:r>
            <a:r>
              <a:rPr lang="en-US" dirty="0">
                <a:solidFill>
                  <a:srgbClr val="000000"/>
                </a:solidFill>
                <a:latin typeface="Times New Roman" pitchFamily="18" charset="0"/>
                <a:cs typeface="Times New Roman" pitchFamily="18" charset="0"/>
              </a:rPr>
              <a:t>(Reduced Instruction Set Computers) </a:t>
            </a:r>
            <a:r>
              <a:rPr lang="en-US" dirty="0" err="1">
                <a:solidFill>
                  <a:srgbClr val="000000"/>
                </a:solidFill>
                <a:latin typeface="Times New Roman" pitchFamily="18" charset="0"/>
                <a:cs typeface="Times New Roman" pitchFamily="18" charset="0"/>
              </a:rPr>
              <a:t>corespunzătoare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calculatoarelor</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realizate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cu </a:t>
            </a:r>
            <a:r>
              <a:rPr lang="en-US" dirty="0" err="1">
                <a:solidFill>
                  <a:srgbClr val="000000"/>
                </a:solidFill>
                <a:latin typeface="Times New Roman" pitchFamily="18" charset="0"/>
                <a:cs typeface="Times New Roman" pitchFamily="18" charset="0"/>
              </a:rPr>
              <a:t>microprocesoare</a:t>
            </a:r>
            <a:r>
              <a:rPr lang="en-US" dirty="0">
                <a:solidFill>
                  <a:srgbClr val="000000"/>
                </a:solidFill>
                <a:latin typeface="Times New Roman" pitchFamily="18" charset="0"/>
                <a:cs typeface="Times New Roman" pitchFamily="18" charset="0"/>
              </a:rPr>
              <a:t> RISC, </a:t>
            </a:r>
            <a:r>
              <a:rPr lang="en-US" dirty="0" err="1">
                <a:solidFill>
                  <a:srgbClr val="000000"/>
                </a:solidFill>
                <a:latin typeface="Times New Roman" pitchFamily="18" charset="0"/>
                <a:cs typeface="Times New Roman" pitchFamily="18" charset="0"/>
              </a:rPr>
              <a:t>reprezentativ</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fiind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microprocesorul</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SPARC</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realizat</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firma Sun</a:t>
            </a:r>
            <a:r>
              <a:rPr lang="en-US" dirty="0" smtClean="0">
                <a:solidFill>
                  <a:srgbClr val="000000"/>
                </a:solidFill>
                <a:latin typeface="Times New Roman" pitchFamily="18" charset="0"/>
                <a:cs typeface="Times New Roman" pitchFamily="18" charset="0"/>
              </a:rPr>
              <a:t>.</a:t>
            </a:r>
            <a:endParaRPr lang="ru-RU" dirty="0" smtClean="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In </a:t>
            </a:r>
            <a:r>
              <a:rPr lang="en-US" dirty="0" err="1">
                <a:solidFill>
                  <a:srgbClr val="000000"/>
                </a:solidFill>
                <a:latin typeface="Times New Roman" pitchFamily="18" charset="0"/>
                <a:cs typeface="Times New Roman" pitchFamily="18" charset="0"/>
              </a:rPr>
              <a:t>paralel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dezvoltate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direcţii</a:t>
            </a:r>
            <a:r>
              <a:rPr lang="en-US" dirty="0">
                <a:solidFill>
                  <a:srgbClr val="000000"/>
                </a:solidFill>
                <a:latin typeface="Times New Roman" pitchFamily="18" charset="0"/>
                <a:cs typeface="Times New Roman" pitchFamily="18" charset="0"/>
              </a:rPr>
              <a:t> alternative</a:t>
            </a:r>
            <a:r>
              <a:rPr lang="en-US" dirty="0" smtClean="0">
                <a:solidFill>
                  <a:srgbClr val="000000"/>
                </a:solidFill>
                <a:latin typeface="Times New Roman" pitchFamily="18" charset="0"/>
                <a:cs typeface="Times New Roman" pitchFamily="18" charset="0"/>
              </a:rPr>
              <a:t>:</a:t>
            </a:r>
            <a:endParaRPr lang="ru-RU"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en-US" dirty="0" err="1" smtClean="0">
                <a:solidFill>
                  <a:srgbClr val="000000"/>
                </a:solidFill>
                <a:latin typeface="Times New Roman" pitchFamily="18" charset="0"/>
                <a:cs typeface="Times New Roman" pitchFamily="18" charset="0"/>
              </a:rPr>
              <a:t>Calculatoare</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Exemplu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reprezentativ</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MIPS </a:t>
            </a:r>
            <a:r>
              <a:rPr lang="en-US" dirty="0">
                <a:solidFill>
                  <a:srgbClr val="000000"/>
                </a:solidFill>
                <a:latin typeface="Times New Roman" pitchFamily="18" charset="0"/>
                <a:cs typeface="Times New Roman" pitchFamily="18" charset="0"/>
              </a:rPr>
              <a:t>(</a:t>
            </a:r>
            <a:r>
              <a:rPr lang="en-US" dirty="0" err="1">
                <a:solidFill>
                  <a:srgbClr val="000000"/>
                </a:solidFill>
                <a:latin typeface="Times New Roman" pitchFamily="18" charset="0"/>
                <a:cs typeface="Times New Roman" pitchFamily="18" charset="0"/>
              </a:rPr>
              <a:t>Milions</a:t>
            </a:r>
            <a:r>
              <a:rPr lang="en-US" dirty="0">
                <a:solidFill>
                  <a:srgbClr val="000000"/>
                </a:solidFill>
                <a:latin typeface="Times New Roman" pitchFamily="18" charset="0"/>
                <a:cs typeface="Times New Roman" pitchFamily="18" charset="0"/>
              </a:rPr>
              <a:t> of Instruction </a:t>
            </a:r>
            <a:r>
              <a:rPr lang="en-US" dirty="0" smtClean="0">
                <a:solidFill>
                  <a:srgbClr val="000000"/>
                </a:solidFill>
                <a:latin typeface="Times New Roman" pitchFamily="18" charset="0"/>
                <a:cs typeface="Times New Roman" pitchFamily="18" charset="0"/>
              </a:rPr>
              <a:t>Per</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Second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realizat</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Universitatea</a:t>
            </a:r>
            <a:r>
              <a:rPr lang="en-US" dirty="0">
                <a:solidFill>
                  <a:srgbClr val="000000"/>
                </a:solidFill>
                <a:latin typeface="Times New Roman" pitchFamily="18" charset="0"/>
                <a:cs typeface="Times New Roman" pitchFamily="18" charset="0"/>
              </a:rPr>
              <a:t> Stanford USA, cu </a:t>
            </a:r>
            <a:r>
              <a:rPr lang="en-US" dirty="0" err="1">
                <a:solidFill>
                  <a:srgbClr val="000000"/>
                </a:solidFill>
                <a:latin typeface="Times New Roman" pitchFamily="18" charset="0"/>
                <a:cs typeface="Times New Roman" pitchFamily="18" charset="0"/>
              </a:rPr>
              <a:t>arhitectură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specială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paralela</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p>
          <a:p>
            <a:pPr marL="285750" indent="-285750">
              <a:buFont typeface="Arial" panose="020B0604020202020204" pitchFamily="34" charset="0"/>
              <a:buChar char="•"/>
            </a:pP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Calculatoare</a:t>
            </a:r>
            <a:r>
              <a:rPr lang="en-US" dirty="0">
                <a:solidFill>
                  <a:srgbClr val="000000"/>
                </a:solidFill>
                <a:latin typeface="Times New Roman" pitchFamily="18" charset="0"/>
                <a:cs typeface="Times New Roman" pitchFamily="18" charset="0"/>
              </a:rPr>
              <a:t> orientate </a:t>
            </a:r>
            <a:r>
              <a:rPr lang="en-US" dirty="0" err="1">
                <a:solidFill>
                  <a:srgbClr val="000000"/>
                </a:solidFill>
                <a:latin typeface="Times New Roman" pitchFamily="18" charset="0"/>
                <a:cs typeface="Times New Roman" pitchFamily="18" charset="0"/>
              </a:rPr>
              <a:t>către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limbaj</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direcţie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nouă</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dezvoltare</a:t>
            </a:r>
            <a:r>
              <a:rPr lang="en-US" dirty="0">
                <a:solidFill>
                  <a:srgbClr val="000000"/>
                </a:solidFill>
                <a:latin typeface="Times New Roman" pitchFamily="18" charset="0"/>
                <a:cs typeface="Times New Roman" pitchFamily="18" charset="0"/>
              </a:rPr>
              <a:t> o </a:t>
            </a:r>
            <a:r>
              <a:rPr lang="en-US" dirty="0" err="1">
                <a:solidFill>
                  <a:srgbClr val="000000"/>
                </a:solidFill>
                <a:latin typeface="Times New Roman" pitchFamily="18" charset="0"/>
                <a:cs typeface="Times New Roman" pitchFamily="18" charset="0"/>
              </a:rPr>
              <a:t>constituie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cipurile</a:t>
            </a:r>
            <a:r>
              <a:rPr lang="ru-RU" dirty="0" smtClean="0">
                <a:solidFill>
                  <a:srgbClr val="000000"/>
                </a:solidFill>
                <a:latin typeface="Times New Roman" pitchFamily="18" charset="0"/>
                <a:cs typeface="Times New Roman" pitchFamily="18" charset="0"/>
              </a:rPr>
              <a:t> </a:t>
            </a:r>
            <a:r>
              <a:rPr lang="en-US" b="1" dirty="0" smtClean="0">
                <a:solidFill>
                  <a:srgbClr val="000000"/>
                </a:solidFill>
                <a:latin typeface="Times New Roman" pitchFamily="18" charset="0"/>
                <a:cs typeface="Times New Roman" pitchFamily="18" charset="0"/>
              </a:rPr>
              <a:t>JVM </a:t>
            </a:r>
            <a:r>
              <a:rPr lang="en-US" dirty="0">
                <a:solidFill>
                  <a:srgbClr val="000000"/>
                </a:solidFill>
                <a:latin typeface="Times New Roman" pitchFamily="18" charset="0"/>
                <a:cs typeface="Times New Roman" pitchFamily="18" charset="0"/>
              </a:rPr>
              <a:t>(Java Virtual Machine)</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639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 este abacul si cine l-a inventat? - Deștepți.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96" y="124051"/>
            <a:ext cx="4914148" cy="32287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ac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254" y="124051"/>
            <a:ext cx="3975553" cy="3175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Где, по всей вероятности, впервые... | Вопросы Quiz Club | QuizzCl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96" y="3502704"/>
            <a:ext cx="5258254" cy="32320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Абак - История информатик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083" y="3409950"/>
            <a:ext cx="37623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7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970318"/>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Exemple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tipurile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calculatoare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smtClean="0">
                <a:solidFill>
                  <a:srgbClr val="000000"/>
                </a:solidFill>
                <a:latin typeface="Times New Roman" pitchFamily="18" charset="0"/>
                <a:cs typeface="Times New Roman" pitchFamily="18" charset="0"/>
              </a:rPr>
              <a:t>:</a:t>
            </a:r>
            <a:endParaRPr lang="ru-RU"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en-US" dirty="0" smtClean="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Calculatoare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personale</a:t>
            </a:r>
            <a:r>
              <a:rPr lang="en-US" b="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dirty="0" err="1">
                <a:solidFill>
                  <a:srgbClr val="000000"/>
                </a:solidFill>
                <a:latin typeface="Times New Roman" pitchFamily="18" charset="0"/>
                <a:cs typeface="Times New Roman" pitchFamily="18" charset="0"/>
              </a:rPr>
              <a:t>ele</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referă</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calculatoarele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birou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agendele</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de</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monoprocesor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numesc</a:t>
            </a:r>
            <a:r>
              <a:rPr lang="en-US" dirty="0">
                <a:solidFill>
                  <a:srgbClr val="000000"/>
                </a:solidFill>
                <a:latin typeface="Times New Roman" pitchFamily="18" charset="0"/>
                <a:cs typeface="Times New Roman" pitchFamily="18" charset="0"/>
              </a:rPr>
              <a:t> PC-</a:t>
            </a:r>
            <a:r>
              <a:rPr lang="en-US" dirty="0" err="1">
                <a:solidFill>
                  <a:srgbClr val="000000"/>
                </a:solidFill>
                <a:latin typeface="Times New Roman" pitchFamily="18" charset="0"/>
                <a:cs typeface="Times New Roman" pitchFamily="18" charset="0"/>
              </a:rPr>
              <a:t>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daca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microprocesorul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CISC</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sau</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staţii</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procesorul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RISC). </a:t>
            </a:r>
            <a:r>
              <a:rPr lang="en-US" dirty="0" err="1">
                <a:solidFill>
                  <a:srgbClr val="000000"/>
                </a:solidFill>
                <a:latin typeface="Times New Roman" pitchFamily="18" charset="0"/>
                <a:cs typeface="Times New Roman" pitchFamily="18" charset="0"/>
              </a:rPr>
              <a:t>Puterea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lor</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calcul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creşte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pe</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măsura</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evoluţiei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tehnologice</a:t>
            </a:r>
            <a:r>
              <a:rPr lang="en-US" dirty="0">
                <a:solidFill>
                  <a:srgbClr val="000000"/>
                </a:solidFill>
                <a:latin typeface="Times New Roman" pitchFamily="18" charset="0"/>
                <a:cs typeface="Times New Roman" pitchFamily="18" charset="0"/>
              </a:rPr>
              <a:t>. Pot fi </a:t>
            </a:r>
            <a:r>
              <a:rPr lang="en-US" dirty="0" err="1">
                <a:solidFill>
                  <a:srgbClr val="000000"/>
                </a:solidFill>
                <a:latin typeface="Times New Roman" pitchFamily="18" charset="0"/>
                <a:cs typeface="Times New Roman" pitchFamily="18" charset="0"/>
              </a:rPr>
              <a:t>echipate</a:t>
            </a:r>
            <a:r>
              <a:rPr lang="en-US" dirty="0">
                <a:solidFill>
                  <a:srgbClr val="000000"/>
                </a:solidFill>
                <a:latin typeface="Times New Roman" pitchFamily="18" charset="0"/>
                <a:cs typeface="Times New Roman" pitchFamily="18" charset="0"/>
              </a:rPr>
              <a:t> cu MODEM-</a:t>
            </a:r>
            <a:r>
              <a:rPr lang="en-US" dirty="0" err="1">
                <a:solidFill>
                  <a:srgbClr val="000000"/>
                </a:solidFill>
                <a:latin typeface="Times New Roman" pitchFamily="18" charset="0"/>
                <a:cs typeface="Times New Roman" pitchFamily="18" charset="0"/>
              </a:rPr>
              <a:t>uri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transmisia</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la</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distanţă</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p>
          <a:p>
            <a:pPr marL="285750" indent="-285750">
              <a:buFont typeface="Arial" panose="020B0604020202020204" pitchFamily="34" charset="0"/>
              <a:buChar char="•"/>
            </a:pPr>
            <a:r>
              <a:rPr lang="en-US" b="1" dirty="0" smtClean="0">
                <a:solidFill>
                  <a:srgbClr val="000000"/>
                </a:solidFill>
                <a:latin typeface="Times New Roman" pitchFamily="18" charset="0"/>
                <a:cs typeface="Times New Roman" pitchFamily="18" charset="0"/>
              </a:rPr>
              <a:t>Server-e </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Ele</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referă</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calculatoarele</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putere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mai</a:t>
            </a:r>
            <a:r>
              <a:rPr lang="en-US" dirty="0">
                <a:solidFill>
                  <a:srgbClr val="000000"/>
                </a:solidFill>
                <a:latin typeface="Times New Roman" pitchFamily="18" charset="0"/>
                <a:cs typeface="Times New Roman" pitchFamily="18" charset="0"/>
              </a:rPr>
              <a:t> mare din </a:t>
            </a:r>
            <a:r>
              <a:rPr lang="en-US" dirty="0" err="1">
                <a:solidFill>
                  <a:srgbClr val="000000"/>
                </a:solidFill>
                <a:latin typeface="Times New Roman" pitchFamily="18" charset="0"/>
                <a:cs typeface="Times New Roman" pitchFamily="18" charset="0"/>
              </a:rPr>
              <a:t>reţea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care </a:t>
            </a:r>
            <a:r>
              <a:rPr lang="en-US" dirty="0" smtClean="0">
                <a:solidFill>
                  <a:srgbClr val="000000"/>
                </a:solidFill>
                <a:latin typeface="Times New Roman" pitchFamily="18" charset="0"/>
                <a:cs typeface="Times New Roman" pitchFamily="18" charset="0"/>
              </a:rPr>
              <a:t>se</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află</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instalat</a:t>
            </a:r>
            <a:r>
              <a:rPr lang="en-US" dirty="0">
                <a:solidFill>
                  <a:srgbClr val="000000"/>
                </a:solidFill>
                <a:latin typeface="Times New Roman" pitchFamily="18" charset="0"/>
                <a:cs typeface="Times New Roman" pitchFamily="18" charset="0"/>
              </a:rPr>
              <a:t> software-</a:t>
            </a:r>
            <a:r>
              <a:rPr lang="en-US" dirty="0" err="1">
                <a:solidFill>
                  <a:srgbClr val="000000"/>
                </a:solidFill>
                <a:latin typeface="Times New Roman" pitchFamily="18" charset="0"/>
                <a:cs typeface="Times New Roman" pitchFamily="18" charset="0"/>
              </a:rPr>
              <a:t>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corespunzător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deservind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staţiile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lucru</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p>
          <a:p>
            <a:pPr marL="285750" indent="-285750">
              <a:buFont typeface="Arial" panose="020B0604020202020204" pitchFamily="34" charset="0"/>
              <a:buChar char="•"/>
            </a:pPr>
            <a:r>
              <a:rPr lang="en-US" b="1" dirty="0" err="1" smtClean="0">
                <a:solidFill>
                  <a:srgbClr val="000000"/>
                </a:solidFill>
                <a:latin typeface="Times New Roman" pitchFamily="18" charset="0"/>
                <a:cs typeface="Times New Roman" pitchFamily="18" charset="0"/>
              </a:rPr>
              <a:t>Mul</a:t>
            </a:r>
            <a:r>
              <a:rPr lang="en-US" dirty="0" err="1" smtClean="0">
                <a:solidFill>
                  <a:srgbClr val="000000"/>
                </a:solidFill>
                <a:latin typeface="Times New Roman" pitchFamily="18" charset="0"/>
                <a:cs typeface="Times New Roman" pitchFamily="18" charset="0"/>
              </a:rPr>
              <a:t>ţ</a:t>
            </a:r>
            <a:r>
              <a:rPr lang="en-US" b="1" dirty="0" err="1" smtClean="0">
                <a:solidFill>
                  <a:srgbClr val="000000"/>
                </a:solidFill>
                <a:latin typeface="Times New Roman" pitchFamily="18" charset="0"/>
                <a:cs typeface="Times New Roman" pitchFamily="18" charset="0"/>
              </a:rPr>
              <a:t>ime</a:t>
            </a:r>
            <a:r>
              <a:rPr lang="en-US" b="1"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de </a:t>
            </a:r>
            <a:r>
              <a:rPr lang="en-US" b="1" dirty="0" err="1">
                <a:solidFill>
                  <a:srgbClr val="000000"/>
                </a:solidFill>
                <a:latin typeface="Times New Roman" pitchFamily="18" charset="0"/>
                <a:cs typeface="Times New Roman" pitchFamily="18" charset="0"/>
              </a:rPr>
              <a:t>sta</a:t>
            </a:r>
            <a:r>
              <a:rPr lang="en-US" dirty="0" err="1">
                <a:solidFill>
                  <a:srgbClr val="000000"/>
                </a:solidFill>
                <a:latin typeface="Times New Roman" pitchFamily="18" charset="0"/>
                <a:cs typeface="Times New Roman" pitchFamily="18" charset="0"/>
              </a:rPr>
              <a:t>ţ</a:t>
            </a:r>
            <a:r>
              <a:rPr lang="en-US" b="1" dirty="0" err="1">
                <a:solidFill>
                  <a:srgbClr val="000000"/>
                </a:solidFill>
                <a:latin typeface="Times New Roman" pitchFamily="18" charset="0"/>
                <a:cs typeface="Times New Roman" pitchFamily="18" charset="0"/>
              </a:rPr>
              <a:t>ii</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lucru</a:t>
            </a:r>
            <a:r>
              <a:rPr lang="en-US" b="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numite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Networks of Workstations (NOW)</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sau</a:t>
            </a:r>
            <a:r>
              <a:rPr lang="ru-RU" dirty="0" smtClean="0">
                <a:solidFill>
                  <a:srgbClr val="000000"/>
                </a:solidFill>
                <a:latin typeface="Times New Roman" pitchFamily="18" charset="0"/>
                <a:cs typeface="Times New Roman" pitchFamily="18" charset="0"/>
              </a:rPr>
              <a:t> </a:t>
            </a:r>
            <a:r>
              <a:rPr lang="en-US" b="1" dirty="0" smtClean="0">
                <a:solidFill>
                  <a:srgbClr val="000000"/>
                </a:solidFill>
                <a:latin typeface="Times New Roman" pitchFamily="18" charset="0"/>
                <a:cs typeface="Times New Roman" pitchFamily="18" charset="0"/>
              </a:rPr>
              <a:t>Clusters </a:t>
            </a:r>
            <a:r>
              <a:rPr lang="en-US" b="1" dirty="0">
                <a:solidFill>
                  <a:srgbClr val="000000"/>
                </a:solidFill>
                <a:latin typeface="Times New Roman" pitchFamily="18" charset="0"/>
                <a:cs typeface="Times New Roman" pitchFamily="18" charset="0"/>
              </a:rPr>
              <a:t>of Workstations (COW) </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alcătuite</a:t>
            </a:r>
            <a:r>
              <a:rPr lang="en-US" dirty="0">
                <a:solidFill>
                  <a:srgbClr val="000000"/>
                </a:solidFill>
                <a:latin typeface="Times New Roman" pitchFamily="18" charset="0"/>
                <a:cs typeface="Times New Roman" pitchFamily="18" charset="0"/>
              </a:rPr>
              <a:t> din </a:t>
            </a:r>
            <a:r>
              <a:rPr lang="en-US" dirty="0" err="1">
                <a:solidFill>
                  <a:srgbClr val="000000"/>
                </a:solidFill>
                <a:latin typeface="Times New Roman" pitchFamily="18" charset="0"/>
                <a:cs typeface="Times New Roman" pitchFamily="18" charset="0"/>
              </a:rPr>
              <a:t>mai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multe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staţii</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legate</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prin</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reţele</a:t>
            </a:r>
            <a:r>
              <a:rPr lang="en-US" dirty="0">
                <a:solidFill>
                  <a:srgbClr val="000000"/>
                </a:solidFill>
                <a:latin typeface="Times New Roman" pitchFamily="18" charset="0"/>
                <a:cs typeface="Times New Roman" pitchFamily="18" charset="0"/>
              </a:rPr>
              <a:t> de mare </a:t>
            </a:r>
            <a:r>
              <a:rPr lang="en-US" dirty="0" err="1">
                <a:solidFill>
                  <a:srgbClr val="000000"/>
                </a:solidFill>
                <a:latin typeface="Times New Roman" pitchFamily="18" charset="0"/>
                <a:cs typeface="Times New Roman" pitchFamily="18" charset="0"/>
              </a:rPr>
              <a:t>viteză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având</a:t>
            </a:r>
            <a:r>
              <a:rPr lang="en-US" dirty="0">
                <a:solidFill>
                  <a:srgbClr val="000000"/>
                </a:solidFill>
                <a:latin typeface="Times New Roman" pitchFamily="18" charset="0"/>
                <a:cs typeface="Times New Roman" pitchFamily="18" charset="0"/>
              </a:rPr>
              <a:t> un software </a:t>
            </a:r>
            <a:r>
              <a:rPr lang="en-US" dirty="0" err="1">
                <a:solidFill>
                  <a:srgbClr val="000000"/>
                </a:solidFill>
                <a:latin typeface="Times New Roman" pitchFamily="18" charset="0"/>
                <a:cs typeface="Times New Roman" pitchFamily="18" charset="0"/>
              </a:rPr>
              <a:t>distribuit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soluţionarea</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împreună</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 </a:t>
            </a:r>
            <a:r>
              <a:rPr lang="en-US" dirty="0" err="1">
                <a:solidFill>
                  <a:srgbClr val="000000"/>
                </a:solidFill>
                <a:latin typeface="Times New Roman" pitchFamily="18" charset="0"/>
                <a:cs typeface="Times New Roman" pitchFamily="18" charset="0"/>
              </a:rPr>
              <a:t>unor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probleme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specifice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domeniu</a:t>
            </a:r>
            <a:r>
              <a:rPr lang="en-US" dirty="0" smtClean="0">
                <a:solidFill>
                  <a:srgbClr val="000000"/>
                </a:solidFill>
                <a:latin typeface="Times New Roman" pitchFamily="18" charset="0"/>
                <a:cs typeface="Times New Roman" pitchFamily="18" charset="0"/>
              </a:rPr>
              <a:t>.</a:t>
            </a:r>
            <a:endParaRPr lang="ru-RU"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en-US" b="1" dirty="0" err="1" smtClean="0">
                <a:solidFill>
                  <a:srgbClr val="000000"/>
                </a:solidFill>
                <a:latin typeface="Times New Roman" pitchFamily="18" charset="0"/>
                <a:cs typeface="Times New Roman" pitchFamily="18" charset="0"/>
              </a:rPr>
              <a:t>Calculatoarele</a:t>
            </a:r>
            <a:r>
              <a:rPr lang="en-US" b="1" dirty="0" smtClean="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mari</a:t>
            </a:r>
            <a:r>
              <a:rPr lang="en-US" b="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specifice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sistemelor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mari</a:t>
            </a:r>
            <a:r>
              <a:rPr lang="en-US" dirty="0">
                <a:solidFill>
                  <a:srgbClr val="000000"/>
                </a:solidFill>
                <a:latin typeface="Times New Roman" pitchFamily="18" charset="0"/>
                <a:cs typeface="Times New Roman" pitchFamily="18" charset="0"/>
              </a:rPr>
              <a:t> cu capacitate </a:t>
            </a:r>
            <a:r>
              <a:rPr lang="en-US" dirty="0" err="1">
                <a:solidFill>
                  <a:srgbClr val="000000"/>
                </a:solidFill>
                <a:latin typeface="Times New Roman" pitchFamily="18" charset="0"/>
                <a:cs typeface="Times New Roman" pitchFamily="18" charset="0"/>
              </a:rPr>
              <a:t>foarte</a:t>
            </a:r>
            <a:r>
              <a:rPr lang="en-US" dirty="0">
                <a:solidFill>
                  <a:srgbClr val="000000"/>
                </a:solidFill>
                <a:latin typeface="Times New Roman" pitchFamily="18" charset="0"/>
                <a:cs typeface="Times New Roman" pitchFamily="18" charset="0"/>
              </a:rPr>
              <a:t> mare </a:t>
            </a:r>
            <a:r>
              <a:rPr lang="en-US" dirty="0" smtClean="0">
                <a:solidFill>
                  <a:srgbClr val="000000"/>
                </a:solidFill>
                <a:latin typeface="Times New Roman" pitchFamily="18" charset="0"/>
                <a:cs typeface="Times New Roman" pitchFamily="18" charset="0"/>
              </a:rPr>
              <a:t>de</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stocare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a:t>
            </a:r>
            <a:r>
              <a:rPr lang="en-US" dirty="0" err="1">
                <a:solidFill>
                  <a:srgbClr val="000000"/>
                </a:solidFill>
                <a:latin typeface="Times New Roman" pitchFamily="18" charset="0"/>
                <a:cs typeface="Times New Roman" pitchFamily="18" charset="0"/>
              </a:rPr>
              <a:t>ordinul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teraoctetilor</a:t>
            </a:r>
            <a:r>
              <a:rPr lang="en-US" dirty="0">
                <a:solidFill>
                  <a:srgbClr val="000000"/>
                </a:solidFill>
                <a:latin typeface="Times New Roman" pitchFamily="18" charset="0"/>
                <a:cs typeface="Times New Roman" pitchFamily="18" charset="0"/>
              </a:rPr>
              <a:t>, 1Toct.=10</a:t>
            </a:r>
            <a:r>
              <a:rPr lang="en-US" sz="800" dirty="0">
                <a:solidFill>
                  <a:srgbClr val="000000"/>
                </a:solidFill>
                <a:latin typeface="Times New Roman" pitchFamily="18" charset="0"/>
                <a:cs typeface="Times New Roman" pitchFamily="18" charset="0"/>
              </a:rPr>
              <a:t>12 </a:t>
            </a:r>
            <a:r>
              <a:rPr lang="en-US" dirty="0" err="1">
                <a:solidFill>
                  <a:srgbClr val="000000"/>
                </a:solidFill>
                <a:latin typeface="Times New Roman" pitchFamily="18" charset="0"/>
                <a:cs typeface="Times New Roman" pitchFamily="18" charset="0"/>
              </a:rPr>
              <a:t>oct</a:t>
            </a:r>
            <a:r>
              <a:rPr lang="en-US" dirty="0" err="1"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p>
          <a:p>
            <a:pPr marL="285750" indent="-285750">
              <a:buFont typeface="Arial" panose="020B0604020202020204" pitchFamily="34" charset="0"/>
              <a:buChar char="•"/>
            </a:pPr>
            <a:r>
              <a:rPr lang="en-US" b="1" dirty="0" err="1" smtClean="0">
                <a:solidFill>
                  <a:srgbClr val="000000"/>
                </a:solidFill>
                <a:latin typeface="Times New Roman" pitchFamily="18" charset="0"/>
                <a:cs typeface="Times New Roman" pitchFamily="18" charset="0"/>
              </a:rPr>
              <a:t>Supercalculatoarele</a:t>
            </a:r>
            <a:r>
              <a:rPr lang="en-US" b="1"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cu UCP </a:t>
            </a:r>
            <a:r>
              <a:rPr lang="en-US" dirty="0" err="1">
                <a:solidFill>
                  <a:srgbClr val="000000"/>
                </a:solidFill>
                <a:latin typeface="Times New Roman" pitchFamily="18" charset="0"/>
                <a:cs typeface="Times New Roman" pitchFamily="18" charset="0"/>
              </a:rPr>
              <a:t>foarte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rapide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resurse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memorie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şi</a:t>
            </a:r>
            <a:r>
              <a:rPr lang="ru-RU"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interconectări</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rapide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folosite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calcule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foarte</a:t>
            </a:r>
            <a:r>
              <a:rPr lang="en-US" dirty="0">
                <a:solidFill>
                  <a:srgbClr val="000000"/>
                </a:solidFill>
                <a:latin typeface="Times New Roman" pitchFamily="18" charset="0"/>
                <a:cs typeface="Times New Roman" pitchFamily="18" charset="0"/>
              </a:rPr>
              <a:t> complicate </a:t>
            </a:r>
            <a:r>
              <a:rPr lang="en-US" dirty="0" err="1">
                <a:solidFill>
                  <a:srgbClr val="000000"/>
                </a:solidFill>
                <a:latin typeface="Times New Roman" pitchFamily="18" charset="0"/>
                <a:cs typeface="Times New Roman" pitchFamily="18" charset="0"/>
              </a:rPr>
              <a:t>ştiinţifice</a:t>
            </a:r>
            <a:r>
              <a:rPr lang="en-US" dirty="0" smtClean="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Toate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calculatoare</a:t>
            </a:r>
            <a:r>
              <a:rPr lang="en-US" dirty="0">
                <a:solidFill>
                  <a:srgbClr val="000000"/>
                </a:solidFill>
                <a:latin typeface="Times New Roman" pitchFamily="18" charset="0"/>
                <a:cs typeface="Times New Roman" pitchFamily="18" charset="0"/>
              </a:rPr>
              <a:t> au </a:t>
            </a:r>
            <a:r>
              <a:rPr lang="en-US" dirty="0" err="1">
                <a:solidFill>
                  <a:srgbClr val="000000"/>
                </a:solidFill>
                <a:latin typeface="Times New Roman" pitchFamily="18" charset="0"/>
                <a:cs typeface="Times New Roman" pitchFamily="18" charset="0"/>
              </a:rPr>
              <a:t>unitatea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centrală</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prelucrare</a:t>
            </a:r>
            <a:r>
              <a:rPr lang="en-US" dirty="0">
                <a:solidFill>
                  <a:srgbClr val="000000"/>
                </a:solidFill>
                <a:latin typeface="Times New Roman" pitchFamily="18" charset="0"/>
                <a:cs typeface="Times New Roman" pitchFamily="18" charset="0"/>
              </a:rPr>
              <a:t> (CPU = Central </a:t>
            </a:r>
            <a:r>
              <a:rPr lang="en-US" dirty="0" smtClean="0">
                <a:solidFill>
                  <a:srgbClr val="000000"/>
                </a:solidFill>
                <a:latin typeface="Times New Roman" pitchFamily="18" charset="0"/>
                <a:cs typeface="Times New Roman" pitchFamily="18" charset="0"/>
              </a:rPr>
              <a:t>Processing</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Unit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integrată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un chip, </a:t>
            </a:r>
            <a:r>
              <a:rPr lang="en-US" dirty="0" err="1">
                <a:solidFill>
                  <a:srgbClr val="000000"/>
                </a:solidFill>
                <a:latin typeface="Times New Roman" pitchFamily="18" charset="0"/>
                <a:cs typeface="Times New Roman" pitchFamily="18" charset="0"/>
              </a:rPr>
              <a:t>numit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microprocesor</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257460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035073" cy="830997"/>
          </a:xfrm>
          <a:prstGeom prst="rect">
            <a:avLst/>
          </a:prstGeom>
        </p:spPr>
        <p:txBody>
          <a:bodyPr wrap="square">
            <a:spAutoFit/>
          </a:bodyPr>
          <a:lstStyle/>
          <a:p>
            <a:pPr algn="just">
              <a:spcAft>
                <a:spcPts val="0"/>
              </a:spcAft>
            </a:pPr>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 decursul timpului, de la apariţia primului calculator şi până astăzi, dezvoltarea în acest domeniu s-a datorat  celor doi factori principali: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-progresul tehnologic şi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-introducerea de noi concepţii în arhitectura calculatoarelor</a:t>
            </a:r>
            <a:r>
              <a:rPr lang="ro-RO"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o-RO" sz="1600" b="1" dirty="0"/>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337995" y="830997"/>
            <a:ext cx="10495984" cy="369332"/>
          </a:xfrm>
          <a:prstGeom prst="rect">
            <a:avLst/>
          </a:prstGeom>
        </p:spPr>
        <p:txBody>
          <a:bodyPr wrap="square">
            <a:spAutoFit/>
          </a:bodyPr>
          <a:lstStyle/>
          <a:p>
            <a:pPr marL="457200">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Influenţa progresului tehnologic asupra dezvoltării calculatoarelor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174150" y="1134877"/>
            <a:ext cx="5051383" cy="369332"/>
          </a:xfrm>
          <a:prstGeom prst="rect">
            <a:avLst/>
          </a:prstGeom>
        </p:spPr>
        <p:txBody>
          <a:bodyPr wrap="none">
            <a:spAutoFit/>
          </a:bodyPr>
          <a:lstStyle/>
          <a:p>
            <a:pPr lvl="0">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Generaţia </a:t>
            </a:r>
            <a:r>
              <a:rPr lang="ro-RO"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zero,</a:t>
            </a:r>
            <a:r>
              <a:rPr lang="en-GB"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calculatoare </a:t>
            </a: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mecanice,(1642-1945)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1504209"/>
            <a:ext cx="12192000" cy="646331"/>
          </a:xfrm>
          <a:prstGeom prst="rect">
            <a:avLst/>
          </a:prstGeom>
        </p:spPr>
        <p:txBody>
          <a:bodyPr wrap="square">
            <a:spAutoFit/>
          </a:bodyPr>
          <a:lstStyle/>
          <a:p>
            <a:r>
              <a:rPr lang="ro-RO" dirty="0">
                <a:solidFill>
                  <a:srgbClr val="000000"/>
                </a:solidFill>
                <a:latin typeface="Times New Roman" panose="02020603050405020304" pitchFamily="18" charset="0"/>
                <a:ea typeface="Times New Roman" panose="02020603050405020304" pitchFamily="18" charset="0"/>
              </a:rPr>
              <a:t>Primul care a construit o maşină de calcul funcţionabilă a fost Blaise Pascal (1623-1662) care, la numai 19 ani, a proiectat o maşină </a:t>
            </a:r>
            <a:r>
              <a:rPr lang="ro-RO" dirty="0" smtClean="0">
                <a:solidFill>
                  <a:srgbClr val="000000"/>
                </a:solidFill>
                <a:latin typeface="Times New Roman" panose="02020603050405020304" pitchFamily="18" charset="0"/>
                <a:ea typeface="Times New Roman" panose="02020603050405020304" pitchFamily="18" charset="0"/>
              </a:rPr>
              <a:t>mecanică</a:t>
            </a:r>
            <a:r>
              <a:rPr lang="en-GB" dirty="0" smtClean="0">
                <a:solidFill>
                  <a:srgbClr val="000000"/>
                </a:solidFill>
                <a:latin typeface="Times New Roman" panose="02020603050405020304" pitchFamily="18" charset="0"/>
                <a:ea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rPr>
              <a:t>Maşina putea să facă numai adunări şi scăderi</a:t>
            </a:r>
            <a:endParaRPr lang="en-US" dirty="0">
              <a:solidFill>
                <a:srgbClr val="000000"/>
              </a:solidFill>
              <a:latin typeface="Times New Roman" panose="02020603050405020304" pitchFamily="18" charset="0"/>
              <a:ea typeface="Times New Roman" panose="02020603050405020304" pitchFamily="18" charset="0"/>
            </a:endParaRPr>
          </a:p>
        </p:txBody>
      </p:sp>
      <p:pic>
        <p:nvPicPr>
          <p:cNvPr id="9" name="Picture 2" descr="Портрет Паскаля, выполненный Франсуа II Кенелем для Герарда Эделинка в 1691 год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0500" y="2150540"/>
            <a:ext cx="3014573" cy="35911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8/80/Arts_et_Metiers_Pascaline_dsc03869.jpg/1920px-Arts_et_Metiers_Pascaline_dsc038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383" y="2150539"/>
            <a:ext cx="6552035" cy="358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9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9408" y="0"/>
            <a:ext cx="12053181" cy="646331"/>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Gottfried von Leibnitz (1646-1716) a contribuit, teoretic şi practic, la naşterea informaticii. El a perfecţionat maşina lui Pascal,  noua maşină reuşind să execute, pe lângă adunări  şi scăderi, şi înmulţiri şi împărţiri.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050" name="Picture 2" descr="Christoph Bernhard Francke - Bildnis des Philosophen Leibniz (ca. 16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8" y="646331"/>
            <a:ext cx="2687520" cy="33190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9/92/Leibnitzrechenmaschine.jpg/1280px-Leibnitzrechenmasch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2579" y="646331"/>
            <a:ext cx="4425449" cy="33190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a/ac/Leibniz_binary_system_17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9723" y="582957"/>
            <a:ext cx="2571184" cy="346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6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0"/>
            <a:ext cx="11841933" cy="369332"/>
          </a:xfrm>
          <a:prstGeom prst="rect">
            <a:avLst/>
          </a:prstGeom>
        </p:spPr>
        <p:txBody>
          <a:bodyPr wrap="square">
            <a:spAutoFit/>
          </a:bodyPr>
          <a:lstStyle/>
          <a:p>
            <a:r>
              <a:rPr lang="ro-RO" dirty="0">
                <a:solidFill>
                  <a:srgbClr val="000000"/>
                </a:solidFill>
                <a:latin typeface="Times New Roman" panose="02020603050405020304" pitchFamily="18" charset="0"/>
                <a:ea typeface="Times New Roman" panose="02020603050405020304" pitchFamily="18" charset="0"/>
              </a:rPr>
              <a:t>Cel care poate fi considerat autorul precursorului calculatorului actual </a:t>
            </a:r>
            <a:r>
              <a:rPr lang="ro-RO" dirty="0" smtClean="0">
                <a:solidFill>
                  <a:srgbClr val="000000"/>
                </a:solidFill>
                <a:latin typeface="Times New Roman" panose="02020603050405020304" pitchFamily="18" charset="0"/>
                <a:ea typeface="Times New Roman" panose="02020603050405020304" pitchFamily="18" charset="0"/>
              </a:rPr>
              <a:t>este </a:t>
            </a:r>
            <a:r>
              <a:rPr lang="ro-RO" dirty="0">
                <a:solidFill>
                  <a:srgbClr val="000000"/>
                </a:solidFill>
                <a:latin typeface="Times New Roman" panose="02020603050405020304" pitchFamily="18" charset="0"/>
                <a:ea typeface="Times New Roman" panose="02020603050405020304" pitchFamily="18" charset="0"/>
              </a:rPr>
              <a:t>Charles Babbage (1792-1871)</a:t>
            </a:r>
            <a:endParaRPr lang="en-US" dirty="0"/>
          </a:p>
        </p:txBody>
      </p:sp>
      <p:pic>
        <p:nvPicPr>
          <p:cNvPr id="3074" name="Picture 2" descr="Charles Babbage - 18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4566"/>
            <a:ext cx="2697917" cy="35342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97917" y="434566"/>
            <a:ext cx="9343192" cy="1200329"/>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Maşina de calcul al diferenţelor (diferenţială) era o maşină specializată care, pe baza unui algoritm, calcula tabele de numere utile în navigaţia maritimă prin metoda diferenţelor finite.  Cea mai interesantă caracteristică a acestei maşini era înscrierea rezultatelor pe o tablă de aramă gravabilă cu o ştanţă de oţel, previzionând mediile periferice de inscripţionare de azi.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076" name="Picture 4" descr="https://upload.wikimedia.org/wikipedia/commons/5/53/BabbageDifferenceEng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423" y="1634895"/>
            <a:ext cx="3111542" cy="22908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0/09/050114_2529_differe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8247" y="1700129"/>
            <a:ext cx="3005751" cy="225431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3968836"/>
            <a:ext cx="4852658" cy="1477328"/>
          </a:xfrm>
          <a:prstGeom prst="rect">
            <a:avLst/>
          </a:prstGeom>
        </p:spPr>
        <p:txBody>
          <a:bodyPr wrap="square">
            <a:spAutoFit/>
          </a:bodyPr>
          <a:lstStyle/>
          <a:p>
            <a:pPr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Maşina analitică avea patru componente: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-magazia (memoria);</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-moara (unitatea de calcul);</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-secţiunea de intrare (cititorul de cartele);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-secţiunea de ieşire (ieşire perforată şi imprimată).</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1" y="5380672"/>
            <a:ext cx="6204858" cy="1477328"/>
          </a:xfrm>
          <a:prstGeom prst="rect">
            <a:avLst/>
          </a:prstGeom>
        </p:spPr>
        <p:txBody>
          <a:bodyPr wrap="square">
            <a:spAutoFit/>
          </a:bodyPr>
          <a:lstStyle/>
          <a:p>
            <a:r>
              <a:rPr lang="ro-RO" i="1" dirty="0">
                <a:solidFill>
                  <a:srgbClr val="000000"/>
                </a:solidFill>
                <a:latin typeface="Times New Roman" panose="02020603050405020304" pitchFamily="18" charset="0"/>
                <a:ea typeface="Times New Roman" panose="02020603050405020304" pitchFamily="18" charset="0"/>
              </a:rPr>
              <a:t>Magazia</a:t>
            </a:r>
            <a:r>
              <a:rPr lang="ro-RO" dirty="0">
                <a:solidFill>
                  <a:srgbClr val="000000"/>
                </a:solidFill>
                <a:latin typeface="Times New Roman" panose="02020603050405020304" pitchFamily="18" charset="0"/>
                <a:ea typeface="Times New Roman" panose="02020603050405020304" pitchFamily="18" charset="0"/>
              </a:rPr>
              <a:t> consta din 100 de cuvinte a câte 50 cifre zecimale, fiecare fiind folosite pentru a memora variabile şi rezultate. </a:t>
            </a:r>
            <a:r>
              <a:rPr lang="ro-RO" i="1" dirty="0">
                <a:solidFill>
                  <a:srgbClr val="000000"/>
                </a:solidFill>
                <a:latin typeface="Times New Roman" panose="02020603050405020304" pitchFamily="18" charset="0"/>
                <a:ea typeface="Times New Roman" panose="02020603050405020304" pitchFamily="18" charset="0"/>
              </a:rPr>
              <a:t>Moara</a:t>
            </a:r>
            <a:r>
              <a:rPr lang="ro-RO" dirty="0">
                <a:solidFill>
                  <a:srgbClr val="000000"/>
                </a:solidFill>
                <a:latin typeface="Times New Roman" panose="02020603050405020304" pitchFamily="18" charset="0"/>
                <a:ea typeface="Times New Roman" panose="02020603050405020304" pitchFamily="18" charset="0"/>
              </a:rPr>
              <a:t> putea accepta operanzi din magazie, pe care putea  </a:t>
            </a:r>
            <a:r>
              <a:rPr lang="ro-RO" dirty="0" smtClean="0">
                <a:solidFill>
                  <a:srgbClr val="000000"/>
                </a:solidFill>
                <a:latin typeface="Times New Roman" panose="02020603050405020304" pitchFamily="18" charset="0"/>
                <a:ea typeface="Times New Roman" panose="02020603050405020304" pitchFamily="18" charset="0"/>
              </a:rPr>
              <a:t>aduna, </a:t>
            </a:r>
            <a:r>
              <a:rPr lang="ro-RO" dirty="0">
                <a:solidFill>
                  <a:srgbClr val="000000"/>
                </a:solidFill>
                <a:latin typeface="Times New Roman" panose="02020603050405020304" pitchFamily="18" charset="0"/>
                <a:ea typeface="Times New Roman" panose="02020603050405020304" pitchFamily="18" charset="0"/>
              </a:rPr>
              <a:t>scădea, înmulţi sau împărţi, pentru ca, în final, să întoarcă rezultatul în magazie. </a:t>
            </a:r>
            <a:endParaRPr lang="en-US" dirty="0"/>
          </a:p>
        </p:txBody>
      </p:sp>
      <p:pic>
        <p:nvPicPr>
          <p:cNvPr id="3080" name="Picture 8" descr="https://upload.wikimedia.org/wikipedia/commons/thumb/8/87/Ada_Lovelace.jpg/800px-Ada_Lovela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6537" y="1634895"/>
            <a:ext cx="2759846" cy="437780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766523" y="3925768"/>
            <a:ext cx="1749197" cy="369332"/>
          </a:xfrm>
          <a:prstGeom prst="rect">
            <a:avLst/>
          </a:prstGeom>
        </p:spPr>
        <p:txBody>
          <a:bodyPr wrap="none">
            <a:spAutoFit/>
          </a:bodyPr>
          <a:lstStyle/>
          <a:p>
            <a:r>
              <a:rPr lang="ro-RO" dirty="0">
                <a:solidFill>
                  <a:srgbClr val="000000"/>
                </a:solidFill>
                <a:latin typeface="Times New Roman" panose="02020603050405020304" pitchFamily="18" charset="0"/>
                <a:ea typeface="Times New Roman" panose="02020603050405020304" pitchFamily="18" charset="0"/>
              </a:rPr>
              <a:t>Ada de Lovelace</a:t>
            </a:r>
            <a:endParaRPr lang="en-US" dirty="0"/>
          </a:p>
        </p:txBody>
      </p:sp>
      <p:sp>
        <p:nvSpPr>
          <p:cNvPr id="9" name="Прямоугольник 8"/>
          <p:cNvSpPr/>
          <p:nvPr/>
        </p:nvSpPr>
        <p:spPr>
          <a:xfrm>
            <a:off x="6088185" y="4180343"/>
            <a:ext cx="3055813" cy="1200329"/>
          </a:xfrm>
          <a:prstGeom prst="rect">
            <a:avLst/>
          </a:prstGeom>
        </p:spPr>
        <p:txBody>
          <a:bodyPr wrap="square">
            <a:spAutoFit/>
          </a:bodyPr>
          <a:lstStyle/>
          <a:p>
            <a:r>
              <a:rPr lang="ro-RO" dirty="0">
                <a:solidFill>
                  <a:srgbClr val="000000"/>
                </a:solidFill>
                <a:latin typeface="Times New Roman" panose="02020603050405020304" pitchFamily="18" charset="0"/>
                <a:ea typeface="Times New Roman" panose="02020603050405020304" pitchFamily="18" charset="0"/>
              </a:rPr>
              <a:t>primul programator din istoria calculatoarelor. În cinstea ei limbajul de programare a fost denumit ADA. </a:t>
            </a:r>
            <a:endParaRPr lang="en-US" dirty="0"/>
          </a:p>
        </p:txBody>
      </p:sp>
    </p:spTree>
    <p:extLst>
      <p:ext uri="{BB962C8B-B14F-4D97-AF65-F5344CB8AC3E}">
        <p14:creationId xmlns:p14="http://schemas.microsoft.com/office/powerpoint/2010/main" val="237973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569" y="0"/>
            <a:ext cx="11935485" cy="369332"/>
          </a:xfrm>
          <a:prstGeom prst="rect">
            <a:avLst/>
          </a:prstGeom>
        </p:spPr>
        <p:txBody>
          <a:bodyPr wrap="square">
            <a:spAutoFit/>
          </a:bodyPr>
          <a:lstStyle/>
          <a:p>
            <a:r>
              <a:rPr lang="ro-RO" dirty="0">
                <a:solidFill>
                  <a:srgbClr val="000000"/>
                </a:solidFill>
                <a:latin typeface="Times New Roman" panose="02020603050405020304" pitchFamily="18" charset="0"/>
                <a:ea typeface="Times New Roman" panose="02020603050405020304" pitchFamily="18" charset="0"/>
              </a:rPr>
              <a:t>În 1930, un student german, Konrad Zuse, a construit o serie de maşini de calcul folosind relee electromagnetice. </a:t>
            </a:r>
            <a:endParaRPr lang="en-US" dirty="0"/>
          </a:p>
        </p:txBody>
      </p:sp>
      <p:pic>
        <p:nvPicPr>
          <p:cNvPr id="4100" name="Picture 4" descr="Konrad Zuse mit dem Nachbau seines ersten Computers, dem 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766" y="369332"/>
            <a:ext cx="62865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1 (вычислительная машина)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767" y="2731532"/>
            <a:ext cx="6286500" cy="37103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omputer History Museum | Computer history, Computer history museum, Old  compu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28" y="369332"/>
            <a:ext cx="4034971" cy="272360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Z3 — Википеди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57" y="3150013"/>
            <a:ext cx="4692403" cy="351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21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477328"/>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 SUA, John Atanasoff, de la Colegiul Statului Yowa, a creat, pornind de la ideea lui Babbage, o maşină asemănătoare din punct de vedere logic dar utilizând o altă tehnologie. Memoria era formată din capacităţi care se reîncărcau periodic, idee utilizată astăzi la memoria dinamică RAM cu refresh.</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 şi maşina Babbage,  maşina lui John Atanasoff era tributară tehnologiei şi nu a funcţionat. Se pare, însă, că istoria a reţinut prototipul ABC (Atanasoff-Berry-Computer), Berry fiind un student a lui Atanasoff, realizat în 1939.</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122" name="Picture 2" descr="Atanasoff-Berry Computer - CHM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7073"/>
            <a:ext cx="4633708" cy="30891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ook Review - The Man Who Invented the Computer - John Atanasoff - By Jane  Smiley - The New York Ti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323" y="1477328"/>
            <a:ext cx="4381656" cy="28188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266140"/>
            <a:ext cx="12176281" cy="1477328"/>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George Stibitz, de la Bell Laboratories, a creat o maşină mai primitivă ca a lui Atanasoff dar care are marele merit că a funcţionat, demonstraţia făcându-se, în 1940, la Colegiul Dartmouth.</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 1944, Howard Aiken a construit o maşină pornind de la maşina Babbage,  pe care a studiat-o îndelung,  creând o nouă maşină pe bază de relee electromagnetice. Maşina avea 72 cuvinte, fiecare de câte 23 cifre zecimale, şi un timp de instrucţiune de 6 secunde. Intrarea şi ieşirea se făceau pe bază de hârtie perforată.</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126" name="Picture 6" descr="John Vincent Atanasoff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5088" y="1914257"/>
            <a:ext cx="16002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2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946" y="0"/>
            <a:ext cx="5628464" cy="369332"/>
          </a:xfrm>
          <a:prstGeom prst="rect">
            <a:avLst/>
          </a:prstGeom>
        </p:spPr>
        <p:txBody>
          <a:bodyPr wrap="none">
            <a:spAutoFit/>
          </a:bodyPr>
          <a:lstStyle/>
          <a:p>
            <a:pPr lvl="0">
              <a:spcAft>
                <a:spcPts val="0"/>
              </a:spcAf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Generaţia întâi, maşini cu tuburi electronice (1945-1955)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111946" y="369332"/>
            <a:ext cx="12080054" cy="1754326"/>
          </a:xfrm>
          <a:prstGeom prst="rect">
            <a:avLst/>
          </a:prstGeom>
        </p:spPr>
        <p:txBody>
          <a:bodyPr wrap="square">
            <a:spAutoFit/>
          </a:bodyPr>
          <a:lstStyle/>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Circuitele logice din generaţia întâi erau realizate cu tuburi electronice şi aveau un consum  energetic foarte  mare. Principalele caracteristice ale acestor calculatoare au fost:</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-memoria realizată cu tambur magnetic;</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-utilizarea cititorului/perforator  de hârtie;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-existenţa a 10-20 instrucţiuni simple care constituiau baza unui limbaj cod maşină.</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Din punct de vedere logic nu era mare diferenţă faţă de maşina Babbage dar tehnologic se intra în era electronică.</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199175" y="2123658"/>
            <a:ext cx="5776111" cy="369332"/>
          </a:xfrm>
          <a:prstGeom prst="rect">
            <a:avLst/>
          </a:prstGeom>
        </p:spPr>
        <p:txBody>
          <a:bodyPr wrap="square">
            <a:spAutoFit/>
          </a:bodyPr>
          <a:lstStyle/>
          <a:p>
            <a:pPr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Principalele calculatoare din această generaţie au fost: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9229" y="2492990"/>
            <a:ext cx="11965665" cy="369332"/>
          </a:xfrm>
          <a:prstGeom prst="rect">
            <a:avLst/>
          </a:prstGeom>
        </p:spPr>
        <p:txBody>
          <a:bodyPr wrap="square">
            <a:spAutoFit/>
          </a:bodyPr>
          <a:lstStyle/>
          <a:p>
            <a:pPr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ENIGMA,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maşină realizată de Germania în timpul celui de-al doilea război mondial pentru transmiterea mesajelor codificate.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146" name="Picture 2" descr="Энигма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61" y="2862322"/>
            <a:ext cx="2833169" cy="377755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103973" y="2862322"/>
            <a:ext cx="6096000" cy="1200329"/>
          </a:xfrm>
          <a:prstGeom prst="rect">
            <a:avLst/>
          </a:prstGeom>
        </p:spPr>
        <p:txBody>
          <a:bodyPr>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COLLOSUS,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maşini fabricate de Englezi pentru decodificarea mesajelor ENIGMA. De menţionat că la fabricarea lor a contribuit şi Allan Turing, cunoscut mai târziu drept creator al maşinii TURING.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148" name="Picture 4" descr="Colossus computer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62" y="4062651"/>
            <a:ext cx="70485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0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91216"/>
            <a:ext cx="12113537" cy="2308324"/>
          </a:xfrm>
          <a:prstGeom prst="rect">
            <a:avLst/>
          </a:prstGeom>
        </p:spPr>
        <p:txBody>
          <a:bodyPr wrap="square">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ENIAC</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(Electronic Numerical Integrator And  Computer), construit de către John Mauchley şi John Eckert (Universitatea din Pensilvania), cu colaborarea lui John von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Neumann.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Era destinat rezolvării ecuaţiilor diferenţiale cu derivate parţiale</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şi a avut aplicaţii în domeniul militar, la calcularea traiectoriilor balistice şi chiar la fabricarea bombei atomice în proiectul Manhatan. Avea următoarele caracteristici:</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19000 tuburi electronice şi 1500 relee;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-30 unităţi separate care procesau datele;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 registre de câte 10 cifre zecimale destinate rezultatelor finale şi parţiale;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-efectua 5000 operaţii pe secundă.</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170" name="Picture 2" descr="ENIAC (Electronic Numerical Integrator And Computer) | Computer history,  Computer photo, Old compu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790" y="954121"/>
            <a:ext cx="3608534" cy="289083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2268141"/>
            <a:ext cx="8191500" cy="2862322"/>
          </a:xfrm>
          <a:prstGeom prst="rect">
            <a:avLst/>
          </a:prstGeom>
        </p:spPr>
        <p:txBody>
          <a:bodyPr wrap="square">
            <a:spAutoFit/>
          </a:bodyPr>
          <a:lstStyle/>
          <a:p>
            <a:pPr indent="450215" algn="just">
              <a:spcAft>
                <a:spcPts val="0"/>
              </a:spcAft>
            </a:pP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EDVAC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Electronic Discrete Variable Automatic Computer), calculator cu numai 4000 tuburi electronice. Este important pentru că în echipa care l-a proiectat s-a aflat şi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John von Neumann</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care în 1947 a publicat principiile calculatorului modern, valabile şi astăzi. Maşina lui von Neumann  este un model de maşină universală, nespecializată, cu următoarele elemente: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memorie conţinând programe (instrucţiuni) şi date;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unitate aritmetică şi logică(UAL);</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unitate care permite schimbul de informaţie cu perifericele (U I/E)</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indent="450215" algn="just">
              <a:spcAft>
                <a:spcPts val="0"/>
              </a:spcAft>
            </a:pP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unitate de comandă (UC).</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r>
              <a:rPr lang="ro-RO" dirty="0">
                <a:solidFill>
                  <a:srgbClr val="000000"/>
                </a:solidFill>
                <a:latin typeface="Times New Roman" panose="02020603050405020304" pitchFamily="18" charset="0"/>
                <a:ea typeface="Times New Roman" panose="02020603050405020304" pitchFamily="18" charset="0"/>
              </a:rPr>
              <a:t>Aceste dispozitive realizează funcţiile de bază ale unui </a:t>
            </a:r>
            <a:r>
              <a:rPr lang="ro-RO" dirty="0" smtClean="0">
                <a:solidFill>
                  <a:srgbClr val="000000"/>
                </a:solidFill>
                <a:latin typeface="Times New Roman" panose="02020603050405020304" pitchFamily="18" charset="0"/>
                <a:ea typeface="Times New Roman" panose="02020603050405020304" pitchFamily="18" charset="0"/>
              </a:rPr>
              <a:t>calcu</a:t>
            </a:r>
            <a:r>
              <a:rPr lang="en-GB" dirty="0" err="1" smtClean="0">
                <a:solidFill>
                  <a:srgbClr val="000000"/>
                </a:solidFill>
                <a:latin typeface="Times New Roman" panose="02020603050405020304" pitchFamily="18" charset="0"/>
                <a:ea typeface="Times New Roman" panose="02020603050405020304" pitchFamily="18" charset="0"/>
              </a:rPr>
              <a:t>lator</a:t>
            </a:r>
            <a:endParaRPr lang="en-US" dirty="0"/>
          </a:p>
        </p:txBody>
      </p:sp>
      <p:pic>
        <p:nvPicPr>
          <p:cNvPr id="7172" name="Picture 4" descr="La EDVAC (Electronic Discrete Variable Automatic Computer) , fue una de las  primeras computadoras electrónicas. A diferencia de la ENIAC, no era  decimal, sino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790" y="3844958"/>
            <a:ext cx="3608534" cy="290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78689"/>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9286</TotalTime>
  <Words>2245</Words>
  <Application>Microsoft Office PowerPoint</Application>
  <PresentationFormat>Произвольный</PresentationFormat>
  <Paragraphs>116</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Arhitectura Calculatoarelor  T.2 – Scurt istoric al dezvoltării calculatoarelor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Circuite și Dispozitive Electronice  L.1 – Introducere </dc:title>
  <dc:creator>Пользователь Windows</dc:creator>
  <cp:lastModifiedBy>Asus</cp:lastModifiedBy>
  <cp:revision>392</cp:revision>
  <dcterms:created xsi:type="dcterms:W3CDTF">2020-08-28T11:28:42Z</dcterms:created>
  <dcterms:modified xsi:type="dcterms:W3CDTF">2022-01-25T21:12:40Z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1018573</vt:lpwstr>
  </property>
  <property fmtid="{D5CDD505-2E9C-101B-9397-08002B2CF9AE}" pid="3" name="NXPowerLiteSettings">
    <vt:lpwstr>C7000400038000</vt:lpwstr>
  </property>
  <property fmtid="{D5CDD505-2E9C-101B-9397-08002B2CF9AE}" pid="4" name="NXPowerLiteVersion">
    <vt:lpwstr>S9.0.3</vt:lpwstr>
  </property>
</Properties>
</file>