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 mediu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79" autoAdjust="0"/>
    <p:restoredTop sz="94660"/>
  </p:normalViewPr>
  <p:slideViewPr>
    <p:cSldViewPr>
      <p:cViewPr varScale="1">
        <p:scale>
          <a:sx n="71" d="100"/>
          <a:sy n="71" d="100"/>
        </p:scale>
        <p:origin x="90" y="6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uzdugan artur" userId="1770a38c255ab84c" providerId="LiveId" clId="{734C33A5-51B9-4942-92E8-56F560990338}"/>
    <pc:docChg chg="addSld delSld modSld sldOrd">
      <pc:chgData name="buzdugan artur" userId="1770a38c255ab84c" providerId="LiveId" clId="{734C33A5-51B9-4942-92E8-56F560990338}" dt="2024-12-10T19:03:09.151" v="12"/>
      <pc:docMkLst>
        <pc:docMk/>
      </pc:docMkLst>
      <pc:sldChg chg="add">
        <pc:chgData name="buzdugan artur" userId="1770a38c255ab84c" providerId="LiveId" clId="{734C33A5-51B9-4942-92E8-56F560990338}" dt="2024-12-10T18:57:01.159" v="4"/>
        <pc:sldMkLst>
          <pc:docMk/>
          <pc:sldMk cId="1068725084" sldId="257"/>
        </pc:sldMkLst>
      </pc:sldChg>
      <pc:sldChg chg="add">
        <pc:chgData name="buzdugan artur" userId="1770a38c255ab84c" providerId="LiveId" clId="{734C33A5-51B9-4942-92E8-56F560990338}" dt="2024-12-10T18:57:01.159" v="4"/>
        <pc:sldMkLst>
          <pc:docMk/>
          <pc:sldMk cId="2683912840" sldId="258"/>
        </pc:sldMkLst>
      </pc:sldChg>
      <pc:sldChg chg="add">
        <pc:chgData name="buzdugan artur" userId="1770a38c255ab84c" providerId="LiveId" clId="{734C33A5-51B9-4942-92E8-56F560990338}" dt="2024-12-10T18:57:01.159" v="4"/>
        <pc:sldMkLst>
          <pc:docMk/>
          <pc:sldMk cId="1138113197" sldId="259"/>
        </pc:sldMkLst>
      </pc:sldChg>
      <pc:sldChg chg="add">
        <pc:chgData name="buzdugan artur" userId="1770a38c255ab84c" providerId="LiveId" clId="{734C33A5-51B9-4942-92E8-56F560990338}" dt="2024-12-10T18:57:01.159" v="4"/>
        <pc:sldMkLst>
          <pc:docMk/>
          <pc:sldMk cId="2099934173" sldId="260"/>
        </pc:sldMkLst>
      </pc:sldChg>
      <pc:sldChg chg="add">
        <pc:chgData name="buzdugan artur" userId="1770a38c255ab84c" providerId="LiveId" clId="{734C33A5-51B9-4942-92E8-56F560990338}" dt="2024-12-10T18:57:01.159" v="4"/>
        <pc:sldMkLst>
          <pc:docMk/>
          <pc:sldMk cId="859344549" sldId="261"/>
        </pc:sldMkLst>
      </pc:sldChg>
      <pc:sldChg chg="add">
        <pc:chgData name="buzdugan artur" userId="1770a38c255ab84c" providerId="LiveId" clId="{734C33A5-51B9-4942-92E8-56F560990338}" dt="2024-12-10T18:57:01.159" v="4"/>
        <pc:sldMkLst>
          <pc:docMk/>
          <pc:sldMk cId="230718399" sldId="262"/>
        </pc:sldMkLst>
      </pc:sldChg>
      <pc:sldChg chg="add">
        <pc:chgData name="buzdugan artur" userId="1770a38c255ab84c" providerId="LiveId" clId="{734C33A5-51B9-4942-92E8-56F560990338}" dt="2024-12-10T18:57:01.159" v="4"/>
        <pc:sldMkLst>
          <pc:docMk/>
          <pc:sldMk cId="3354740105" sldId="263"/>
        </pc:sldMkLst>
      </pc:sldChg>
      <pc:sldChg chg="add">
        <pc:chgData name="buzdugan artur" userId="1770a38c255ab84c" providerId="LiveId" clId="{734C33A5-51B9-4942-92E8-56F560990338}" dt="2024-12-10T18:57:01.159" v="4"/>
        <pc:sldMkLst>
          <pc:docMk/>
          <pc:sldMk cId="1665241763" sldId="264"/>
        </pc:sldMkLst>
      </pc:sldChg>
      <pc:sldChg chg="add">
        <pc:chgData name="buzdugan artur" userId="1770a38c255ab84c" providerId="LiveId" clId="{734C33A5-51B9-4942-92E8-56F560990338}" dt="2024-12-10T18:57:01.159" v="4"/>
        <pc:sldMkLst>
          <pc:docMk/>
          <pc:sldMk cId="24319610" sldId="265"/>
        </pc:sldMkLst>
      </pc:sldChg>
      <pc:sldChg chg="add">
        <pc:chgData name="buzdugan artur" userId="1770a38c255ab84c" providerId="LiveId" clId="{734C33A5-51B9-4942-92E8-56F560990338}" dt="2024-12-10T18:57:01.159" v="4"/>
        <pc:sldMkLst>
          <pc:docMk/>
          <pc:sldMk cId="3157106982" sldId="266"/>
        </pc:sldMkLst>
      </pc:sldChg>
      <pc:sldChg chg="add">
        <pc:chgData name="buzdugan artur" userId="1770a38c255ab84c" providerId="LiveId" clId="{734C33A5-51B9-4942-92E8-56F560990338}" dt="2024-12-10T18:57:01.159" v="4"/>
        <pc:sldMkLst>
          <pc:docMk/>
          <pc:sldMk cId="2554586965" sldId="267"/>
        </pc:sldMkLst>
      </pc:sldChg>
      <pc:sldChg chg="add">
        <pc:chgData name="buzdugan artur" userId="1770a38c255ab84c" providerId="LiveId" clId="{734C33A5-51B9-4942-92E8-56F560990338}" dt="2024-12-10T18:57:01.159" v="4"/>
        <pc:sldMkLst>
          <pc:docMk/>
          <pc:sldMk cId="117558162" sldId="268"/>
        </pc:sldMkLst>
      </pc:sldChg>
      <pc:sldChg chg="add">
        <pc:chgData name="buzdugan artur" userId="1770a38c255ab84c" providerId="LiveId" clId="{734C33A5-51B9-4942-92E8-56F560990338}" dt="2024-12-10T18:57:01.159" v="4"/>
        <pc:sldMkLst>
          <pc:docMk/>
          <pc:sldMk cId="545986435" sldId="269"/>
        </pc:sldMkLst>
      </pc:sldChg>
      <pc:sldChg chg="add">
        <pc:chgData name="buzdugan artur" userId="1770a38c255ab84c" providerId="LiveId" clId="{734C33A5-51B9-4942-92E8-56F560990338}" dt="2024-12-10T18:57:01.159" v="4"/>
        <pc:sldMkLst>
          <pc:docMk/>
          <pc:sldMk cId="1740008386" sldId="270"/>
        </pc:sldMkLst>
      </pc:sldChg>
      <pc:sldChg chg="add">
        <pc:chgData name="buzdugan artur" userId="1770a38c255ab84c" providerId="LiveId" clId="{734C33A5-51B9-4942-92E8-56F560990338}" dt="2024-12-10T18:57:01.159" v="4"/>
        <pc:sldMkLst>
          <pc:docMk/>
          <pc:sldMk cId="1397956975" sldId="271"/>
        </pc:sldMkLst>
      </pc:sldChg>
      <pc:sldChg chg="add">
        <pc:chgData name="buzdugan artur" userId="1770a38c255ab84c" providerId="LiveId" clId="{734C33A5-51B9-4942-92E8-56F560990338}" dt="2024-12-10T18:57:01.159" v="4"/>
        <pc:sldMkLst>
          <pc:docMk/>
          <pc:sldMk cId="3063240356" sldId="272"/>
        </pc:sldMkLst>
      </pc:sldChg>
      <pc:sldChg chg="add">
        <pc:chgData name="buzdugan artur" userId="1770a38c255ab84c" providerId="LiveId" clId="{734C33A5-51B9-4942-92E8-56F560990338}" dt="2024-12-10T18:57:01.159" v="4"/>
        <pc:sldMkLst>
          <pc:docMk/>
          <pc:sldMk cId="4256275488" sldId="273"/>
        </pc:sldMkLst>
      </pc:sldChg>
      <pc:sldChg chg="add">
        <pc:chgData name="buzdugan artur" userId="1770a38c255ab84c" providerId="LiveId" clId="{734C33A5-51B9-4942-92E8-56F560990338}" dt="2024-12-10T18:57:01.159" v="4"/>
        <pc:sldMkLst>
          <pc:docMk/>
          <pc:sldMk cId="2730698205" sldId="274"/>
        </pc:sldMkLst>
      </pc:sldChg>
      <pc:sldChg chg="add del ord">
        <pc:chgData name="buzdugan artur" userId="1770a38c255ab84c" providerId="LiveId" clId="{734C33A5-51B9-4942-92E8-56F560990338}" dt="2024-12-10T18:57:01.159" v="4"/>
        <pc:sldMkLst>
          <pc:docMk/>
          <pc:sldMk cId="4043334123" sldId="275"/>
        </pc:sldMkLst>
      </pc:sldChg>
      <pc:sldChg chg="add del ord">
        <pc:chgData name="buzdugan artur" userId="1770a38c255ab84c" providerId="LiveId" clId="{734C33A5-51B9-4942-92E8-56F560990338}" dt="2024-12-10T18:58:10.290" v="5"/>
        <pc:sldMkLst>
          <pc:docMk/>
          <pc:sldMk cId="1808671432" sldId="276"/>
        </pc:sldMkLst>
      </pc:sldChg>
      <pc:sldChg chg="add">
        <pc:chgData name="buzdugan artur" userId="1770a38c255ab84c" providerId="LiveId" clId="{734C33A5-51B9-4942-92E8-56F560990338}" dt="2024-12-10T18:59:38.200" v="9"/>
        <pc:sldMkLst>
          <pc:docMk/>
          <pc:sldMk cId="243909696" sldId="277"/>
        </pc:sldMkLst>
      </pc:sldChg>
      <pc:sldChg chg="add del ord">
        <pc:chgData name="buzdugan artur" userId="1770a38c255ab84c" providerId="LiveId" clId="{734C33A5-51B9-4942-92E8-56F560990338}" dt="2024-12-10T18:59:04.759" v="8" actId="47"/>
        <pc:sldMkLst>
          <pc:docMk/>
          <pc:sldMk cId="4221685687" sldId="277"/>
        </pc:sldMkLst>
      </pc:sldChg>
      <pc:sldChg chg="add del ord">
        <pc:chgData name="buzdugan artur" userId="1770a38c255ab84c" providerId="LiveId" clId="{734C33A5-51B9-4942-92E8-56F560990338}" dt="2024-12-10T18:58:52.708" v="7" actId="47"/>
        <pc:sldMkLst>
          <pc:docMk/>
          <pc:sldMk cId="718485972" sldId="278"/>
        </pc:sldMkLst>
      </pc:sldChg>
      <pc:sldChg chg="add">
        <pc:chgData name="buzdugan artur" userId="1770a38c255ab84c" providerId="LiveId" clId="{734C33A5-51B9-4942-92E8-56F560990338}" dt="2024-12-10T18:59:38.200" v="9"/>
        <pc:sldMkLst>
          <pc:docMk/>
          <pc:sldMk cId="4221685687" sldId="278"/>
        </pc:sldMkLst>
      </pc:sldChg>
      <pc:sldChg chg="add del">
        <pc:chgData name="buzdugan artur" userId="1770a38c255ab84c" providerId="LiveId" clId="{734C33A5-51B9-4942-92E8-56F560990338}" dt="2024-12-10T19:03:09.151" v="12"/>
        <pc:sldMkLst>
          <pc:docMk/>
          <pc:sldMk cId="718485972" sldId="279"/>
        </pc:sldMkLst>
      </pc:sldChg>
      <pc:sldChg chg="add del ord">
        <pc:chgData name="buzdugan artur" userId="1770a38c255ab84c" providerId="LiveId" clId="{734C33A5-51B9-4942-92E8-56F560990338}" dt="2024-12-10T18:58:39.375" v="6" actId="47"/>
        <pc:sldMkLst>
          <pc:docMk/>
          <pc:sldMk cId="807854978" sldId="279"/>
        </pc:sldMkLst>
      </pc:sldChg>
      <pc:sldChg chg="add del">
        <pc:chgData name="buzdugan artur" userId="1770a38c255ab84c" providerId="LiveId" clId="{734C33A5-51B9-4942-92E8-56F560990338}" dt="2024-12-10T19:00:18.250" v="10" actId="47"/>
        <pc:sldMkLst>
          <pc:docMk/>
          <pc:sldMk cId="807854978" sldId="280"/>
        </pc:sldMkLst>
      </pc:sldChg>
      <pc:sldChg chg="del">
        <pc:chgData name="buzdugan artur" userId="1770a38c255ab84c" providerId="LiveId" clId="{734C33A5-51B9-4942-92E8-56F560990338}" dt="2024-12-10T18:56:22.512" v="3" actId="47"/>
        <pc:sldMkLst>
          <pc:docMk/>
          <pc:sldMk cId="1070700028" sldId="280"/>
        </pc:sldMkLst>
      </pc:sldChg>
      <pc:sldChg chg="del">
        <pc:chgData name="buzdugan artur" userId="1770a38c255ab84c" providerId="LiveId" clId="{734C33A5-51B9-4942-92E8-56F560990338}" dt="2024-12-10T18:56:22.512" v="3" actId="47"/>
        <pc:sldMkLst>
          <pc:docMk/>
          <pc:sldMk cId="4234924634" sldId="281"/>
        </pc:sldMkLst>
      </pc:sldChg>
      <pc:sldChg chg="del">
        <pc:chgData name="buzdugan artur" userId="1770a38c255ab84c" providerId="LiveId" clId="{734C33A5-51B9-4942-92E8-56F560990338}" dt="2024-12-10T18:56:22.512" v="3" actId="47"/>
        <pc:sldMkLst>
          <pc:docMk/>
          <pc:sldMk cId="2888731096" sldId="282"/>
        </pc:sldMkLst>
      </pc:sldChg>
      <pc:sldChg chg="del">
        <pc:chgData name="buzdugan artur" userId="1770a38c255ab84c" providerId="LiveId" clId="{734C33A5-51B9-4942-92E8-56F560990338}" dt="2024-12-10T18:56:22.512" v="3" actId="47"/>
        <pc:sldMkLst>
          <pc:docMk/>
          <pc:sldMk cId="959304798" sldId="283"/>
        </pc:sldMkLst>
      </pc:sldChg>
      <pc:sldChg chg="del">
        <pc:chgData name="buzdugan artur" userId="1770a38c255ab84c" providerId="LiveId" clId="{734C33A5-51B9-4942-92E8-56F560990338}" dt="2024-12-10T18:56:22.512" v="3" actId="47"/>
        <pc:sldMkLst>
          <pc:docMk/>
          <pc:sldMk cId="1966856734" sldId="284"/>
        </pc:sldMkLst>
      </pc:sldChg>
      <pc:sldChg chg="del">
        <pc:chgData name="buzdugan artur" userId="1770a38c255ab84c" providerId="LiveId" clId="{734C33A5-51B9-4942-92E8-56F560990338}" dt="2024-12-10T18:56:22.512" v="3" actId="47"/>
        <pc:sldMkLst>
          <pc:docMk/>
          <pc:sldMk cId="582951624" sldId="285"/>
        </pc:sldMkLst>
      </pc:sldChg>
      <pc:sldChg chg="del">
        <pc:chgData name="buzdugan artur" userId="1770a38c255ab84c" providerId="LiveId" clId="{734C33A5-51B9-4942-92E8-56F560990338}" dt="2024-12-10T18:56:22.512" v="3" actId="47"/>
        <pc:sldMkLst>
          <pc:docMk/>
          <pc:sldMk cId="895456675" sldId="286"/>
        </pc:sldMkLst>
      </pc:sldChg>
      <pc:sldChg chg="del">
        <pc:chgData name="buzdugan artur" userId="1770a38c255ab84c" providerId="LiveId" clId="{734C33A5-51B9-4942-92E8-56F560990338}" dt="2024-12-10T18:56:22.512" v="3" actId="47"/>
        <pc:sldMkLst>
          <pc:docMk/>
          <pc:sldMk cId="172530315" sldId="287"/>
        </pc:sldMkLst>
      </pc:sldChg>
      <pc:sldChg chg="del">
        <pc:chgData name="buzdugan artur" userId="1770a38c255ab84c" providerId="LiveId" clId="{734C33A5-51B9-4942-92E8-56F560990338}" dt="2024-12-10T18:56:22.512" v="3" actId="47"/>
        <pc:sldMkLst>
          <pc:docMk/>
          <pc:sldMk cId="1772878946" sldId="288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zitiv titlu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05A26E8F-0A29-2D73-FA6D-9755C1458E4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438400" y="53975"/>
            <a:ext cx="6400800" cy="101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o-RO" altLang="en-US" noProof="0"/>
              <a:t>Faceți clic pentru a edita stilul de titlu coordonator</a:t>
            </a:r>
            <a:endParaRPr lang="en-US" altLang="en-US" noProof="0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83322552-EFB4-EBA7-850A-E318154ABBB9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438400" y="892175"/>
            <a:ext cx="6400800" cy="6985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ro-RO" altLang="en-US" noProof="0"/>
              <a:t>Faceți clic pentru a edita stilul de subtitlu coordonator</a:t>
            </a:r>
            <a:endParaRPr lang="en-US" altLang="en-US" noProof="0"/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2A1B93AE-7F3B-9AD1-A58B-48C8B24FAE6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>
          <a:xfrm>
            <a:off x="762000" y="61595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ED7D3010-1A1E-EFB1-05BB-E5DF920783B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>
          <a:xfrm>
            <a:off x="3429000" y="61595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102" name="Rectangle 6">
            <a:extLst>
              <a:ext uri="{FF2B5EF4-FFF2-40B4-BE49-F238E27FC236}">
                <a16:creationId xmlns:a16="http://schemas.microsoft.com/office/drawing/2014/main" id="{5CFF64D8-5F3F-039A-6660-DD3E4741B0A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1595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E4EDCD7-ED84-464F-8199-F67E42EA4E6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ext vertical și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61959A5C-E72E-9915-A4D6-720F3430E8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  <a:endParaRPr lang="en-US"/>
          </a:p>
        </p:txBody>
      </p:sp>
      <p:sp>
        <p:nvSpPr>
          <p:cNvPr id="3" name="Substituent text vertical 2">
            <a:extLst>
              <a:ext uri="{FF2B5EF4-FFF2-40B4-BE49-F238E27FC236}">
                <a16:creationId xmlns:a16="http://schemas.microsoft.com/office/drawing/2014/main" id="{4EC274F8-4B07-B7CA-A29F-585436A605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6F14C4DC-5C04-FFAF-DC7B-E609D35770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128FB2D0-4034-0B98-6154-808DFEF5F0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0EDDD6F7-403F-5D9D-E6E4-C42C8A1D9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92F00B-47A7-417C-B28E-362725A7974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36556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lu vertical ș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vertical 1">
            <a:extLst>
              <a:ext uri="{FF2B5EF4-FFF2-40B4-BE49-F238E27FC236}">
                <a16:creationId xmlns:a16="http://schemas.microsoft.com/office/drawing/2014/main" id="{E0BFF682-87CE-C122-045D-A6BBF745D34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6248400"/>
          </a:xfrm>
        </p:spPr>
        <p:txBody>
          <a:bodyPr vert="eaVert"/>
          <a:lstStyle/>
          <a:p>
            <a:r>
              <a:rPr lang="ro-RO"/>
              <a:t>Faceți clic pentru a edita stilul de titlu coordonator</a:t>
            </a:r>
            <a:endParaRPr lang="en-US"/>
          </a:p>
        </p:txBody>
      </p:sp>
      <p:sp>
        <p:nvSpPr>
          <p:cNvPr id="3" name="Substituent text vertical 2">
            <a:extLst>
              <a:ext uri="{FF2B5EF4-FFF2-40B4-BE49-F238E27FC236}">
                <a16:creationId xmlns:a16="http://schemas.microsoft.com/office/drawing/2014/main" id="{C36AEEF2-F786-56C4-3378-2CE03280CE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6248400"/>
          </a:xfrm>
        </p:spPr>
        <p:txBody>
          <a:bodyPr vert="eaVert"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2CB965A5-6DBB-3B76-D074-FBEA6745ED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FD084893-2C18-6453-4C6C-E5791B7AC2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3622F527-6A91-91E5-EA3F-B9A893795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CEC50B-6B96-4F39-840E-6572DA01638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4081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u și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565B8C71-93B0-BADE-3FA8-EE361DB243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  <a:endParaRPr lang="en-US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FAA85C1E-7FCE-2B92-9BDB-B7CA49E2AB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2BE798B8-8009-343F-6E47-067C1890A9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0F0DFE9F-DF8E-3534-3F87-8EC664CF9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AF45B203-B159-E508-DEA7-758F334799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D113DD-E872-47E2-BCF5-6EE8FF8547C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4376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ntet secți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05042DFB-34AE-D67E-0F1C-B9FE0894B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o-RO"/>
              <a:t>Faceți clic pentru a edita stilul de titlu coordonator</a:t>
            </a:r>
            <a:endParaRPr lang="en-US"/>
          </a:p>
        </p:txBody>
      </p:sp>
      <p:sp>
        <p:nvSpPr>
          <p:cNvPr id="3" name="Substituent text 2">
            <a:extLst>
              <a:ext uri="{FF2B5EF4-FFF2-40B4-BE49-F238E27FC236}">
                <a16:creationId xmlns:a16="http://schemas.microsoft.com/office/drawing/2014/main" id="{E458E953-9E4B-EB00-5A6B-1F74F6A774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60800EBA-380F-D353-9271-46CC7EAD4C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2DF33EF6-3573-C170-A9A9-2E5AB3592A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8B5E4921-4E39-AC39-0E4C-9DAA3A77D1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19A4A7-D508-40C5-BA26-07B296098E9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03821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uă tipuri de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71EBDB38-3CF5-D525-0CCD-781F7E0C52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  <a:endParaRPr lang="en-US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1F7E6E99-048F-96B7-B530-53ECB52CFF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951038"/>
            <a:ext cx="4038600" cy="4525962"/>
          </a:xfrm>
        </p:spPr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4" name="Substituent conținut 3">
            <a:extLst>
              <a:ext uri="{FF2B5EF4-FFF2-40B4-BE49-F238E27FC236}">
                <a16:creationId xmlns:a16="http://schemas.microsoft.com/office/drawing/2014/main" id="{103B6314-534A-DE7A-5AE2-B553316B54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51038"/>
            <a:ext cx="4038600" cy="4525962"/>
          </a:xfrm>
        </p:spPr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5" name="Substituent dată 4">
            <a:extLst>
              <a:ext uri="{FF2B5EF4-FFF2-40B4-BE49-F238E27FC236}">
                <a16:creationId xmlns:a16="http://schemas.microsoft.com/office/drawing/2014/main" id="{7DE28625-DA50-F2C6-D0EC-E70789ABF0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ubstituent subsol 5">
            <a:extLst>
              <a:ext uri="{FF2B5EF4-FFF2-40B4-BE49-F238E27FC236}">
                <a16:creationId xmlns:a16="http://schemas.microsoft.com/office/drawing/2014/main" id="{53DF993C-BD49-8CC6-5202-AEBA7B5868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ubstituent număr diapozitiv 6">
            <a:extLst>
              <a:ext uri="{FF2B5EF4-FFF2-40B4-BE49-F238E27FC236}">
                <a16:creationId xmlns:a16="http://schemas.microsoft.com/office/drawing/2014/main" id="{40AB6B9B-EFB9-AE56-0F8F-E45E8FC7F9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BE6A37-5B0B-4D92-997C-E921FCB58D0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39310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ț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6DAF06AF-0B0C-A350-AEE0-77F163D4C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o-RO"/>
              <a:t>Faceți clic pentru a edita stilul de titlu coordonator</a:t>
            </a:r>
            <a:endParaRPr lang="en-US"/>
          </a:p>
        </p:txBody>
      </p:sp>
      <p:sp>
        <p:nvSpPr>
          <p:cNvPr id="3" name="Substituent text 2">
            <a:extLst>
              <a:ext uri="{FF2B5EF4-FFF2-40B4-BE49-F238E27FC236}">
                <a16:creationId xmlns:a16="http://schemas.microsoft.com/office/drawing/2014/main" id="{97F98998-ACA8-10FD-E1DF-734CF43736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4" name="Substituent conținut 3">
            <a:extLst>
              <a:ext uri="{FF2B5EF4-FFF2-40B4-BE49-F238E27FC236}">
                <a16:creationId xmlns:a16="http://schemas.microsoft.com/office/drawing/2014/main" id="{032E1ECE-899D-08B8-10D5-5E9124FE8D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5" name="Substituent text 4">
            <a:extLst>
              <a:ext uri="{FF2B5EF4-FFF2-40B4-BE49-F238E27FC236}">
                <a16:creationId xmlns:a16="http://schemas.microsoft.com/office/drawing/2014/main" id="{747DC235-4ABC-1131-3502-B66B5053C6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6" name="Substituent conținut 5">
            <a:extLst>
              <a:ext uri="{FF2B5EF4-FFF2-40B4-BE49-F238E27FC236}">
                <a16:creationId xmlns:a16="http://schemas.microsoft.com/office/drawing/2014/main" id="{4EAD615F-1A08-5F7A-7AB8-26BB1EC2F5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7" name="Substituent dată 6">
            <a:extLst>
              <a:ext uri="{FF2B5EF4-FFF2-40B4-BE49-F238E27FC236}">
                <a16:creationId xmlns:a16="http://schemas.microsoft.com/office/drawing/2014/main" id="{6A6C2C9A-A047-E368-D06C-A799B8BFBA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Substituent subsol 7">
            <a:extLst>
              <a:ext uri="{FF2B5EF4-FFF2-40B4-BE49-F238E27FC236}">
                <a16:creationId xmlns:a16="http://schemas.microsoft.com/office/drawing/2014/main" id="{A36F800E-04D9-643C-BA1F-ED76005A9C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ubstituent număr diapozitiv 8">
            <a:extLst>
              <a:ext uri="{FF2B5EF4-FFF2-40B4-BE49-F238E27FC236}">
                <a16:creationId xmlns:a16="http://schemas.microsoft.com/office/drawing/2014/main" id="{4B2A404E-1BE6-2B63-3C0C-B0EC7B9422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F71F63-D343-4FD8-A951-4AFFE7C82EF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45108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oar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7C899CC9-A9C7-056A-5A51-FE17A9FCE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  <a:endParaRPr lang="en-US"/>
          </a:p>
        </p:txBody>
      </p:sp>
      <p:sp>
        <p:nvSpPr>
          <p:cNvPr id="3" name="Substituent dată 2">
            <a:extLst>
              <a:ext uri="{FF2B5EF4-FFF2-40B4-BE49-F238E27FC236}">
                <a16:creationId xmlns:a16="http://schemas.microsoft.com/office/drawing/2014/main" id="{BFD5AC7A-71A4-4886-29C1-BEA389EA00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ubstituent subsol 3">
            <a:extLst>
              <a:ext uri="{FF2B5EF4-FFF2-40B4-BE49-F238E27FC236}">
                <a16:creationId xmlns:a16="http://schemas.microsoft.com/office/drawing/2014/main" id="{E316FC0A-2A26-9189-C85C-F5A4B71EDF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ubstituent număr diapozitiv 4">
            <a:extLst>
              <a:ext uri="{FF2B5EF4-FFF2-40B4-BE49-F238E27FC236}">
                <a16:creationId xmlns:a16="http://schemas.microsoft.com/office/drawing/2014/main" id="{A104A71D-D0D0-4798-5943-C3321016B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938744-CCF5-4050-B957-6DC2F848EAB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19565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ecomple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dată 1">
            <a:extLst>
              <a:ext uri="{FF2B5EF4-FFF2-40B4-BE49-F238E27FC236}">
                <a16:creationId xmlns:a16="http://schemas.microsoft.com/office/drawing/2014/main" id="{DA39EC3D-9A06-AD85-4FCD-ABA662AECF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Substituent subsol 2">
            <a:extLst>
              <a:ext uri="{FF2B5EF4-FFF2-40B4-BE49-F238E27FC236}">
                <a16:creationId xmlns:a16="http://schemas.microsoft.com/office/drawing/2014/main" id="{980E98E0-D40B-94E9-2E29-3EC4A3CB99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ubstituent număr diapozitiv 3">
            <a:extLst>
              <a:ext uri="{FF2B5EF4-FFF2-40B4-BE49-F238E27FC236}">
                <a16:creationId xmlns:a16="http://schemas.microsoft.com/office/drawing/2014/main" id="{A46222AF-CB4D-4E11-6230-AF70CCD8C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018EBC-5B11-42DB-8D82-C8F9453C73C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4298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ținut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B720EC66-AAFE-9EBF-1DE8-47A79EF495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o-RO"/>
              <a:t>Faceți clic pentru a edita stilul de titlu coordonator</a:t>
            </a:r>
            <a:endParaRPr lang="en-US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07DA53BC-34C5-31E1-6BE0-471CB29D24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4" name="Substituent text 3">
            <a:extLst>
              <a:ext uri="{FF2B5EF4-FFF2-40B4-BE49-F238E27FC236}">
                <a16:creationId xmlns:a16="http://schemas.microsoft.com/office/drawing/2014/main" id="{B1AA858D-ABB9-DF46-B5A5-125E59CB71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5" name="Substituent dată 4">
            <a:extLst>
              <a:ext uri="{FF2B5EF4-FFF2-40B4-BE49-F238E27FC236}">
                <a16:creationId xmlns:a16="http://schemas.microsoft.com/office/drawing/2014/main" id="{50887940-874E-E769-81BB-2565B8FE06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ubstituent subsol 5">
            <a:extLst>
              <a:ext uri="{FF2B5EF4-FFF2-40B4-BE49-F238E27FC236}">
                <a16:creationId xmlns:a16="http://schemas.microsoft.com/office/drawing/2014/main" id="{175424B1-D341-CF14-9630-63D7293BA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ubstituent număr diapozitiv 6">
            <a:extLst>
              <a:ext uri="{FF2B5EF4-FFF2-40B4-BE49-F238E27FC236}">
                <a16:creationId xmlns:a16="http://schemas.microsoft.com/office/drawing/2014/main" id="{5596181E-5CC6-DCC5-1D9B-ED44173EA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8399A9-91B5-4064-8752-D18E4EDD806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4264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ine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9BA560DF-C4E6-FF7D-A2C1-9CA8BD519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o-RO"/>
              <a:t>Faceți clic pentru a edita stilul de titlu coordonator</a:t>
            </a:r>
            <a:endParaRPr lang="en-US"/>
          </a:p>
        </p:txBody>
      </p:sp>
      <p:sp>
        <p:nvSpPr>
          <p:cNvPr id="3" name="Substituent imagine 2">
            <a:extLst>
              <a:ext uri="{FF2B5EF4-FFF2-40B4-BE49-F238E27FC236}">
                <a16:creationId xmlns:a16="http://schemas.microsoft.com/office/drawing/2014/main" id="{518EABFF-A966-3F9B-376F-AF2002FAF4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o-RO"/>
              <a:t>Faceți clic pe pictogramă pentru a adăuga o imagine</a:t>
            </a:r>
            <a:endParaRPr lang="en-US"/>
          </a:p>
        </p:txBody>
      </p:sp>
      <p:sp>
        <p:nvSpPr>
          <p:cNvPr id="4" name="Substituent text 3">
            <a:extLst>
              <a:ext uri="{FF2B5EF4-FFF2-40B4-BE49-F238E27FC236}">
                <a16:creationId xmlns:a16="http://schemas.microsoft.com/office/drawing/2014/main" id="{311D0C50-3E29-EEA0-253E-E4E8309762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5" name="Substituent dată 4">
            <a:extLst>
              <a:ext uri="{FF2B5EF4-FFF2-40B4-BE49-F238E27FC236}">
                <a16:creationId xmlns:a16="http://schemas.microsoft.com/office/drawing/2014/main" id="{64F4353C-79C2-8968-DD39-68FE964233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ubstituent subsol 5">
            <a:extLst>
              <a:ext uri="{FF2B5EF4-FFF2-40B4-BE49-F238E27FC236}">
                <a16:creationId xmlns:a16="http://schemas.microsoft.com/office/drawing/2014/main" id="{0DE826EE-A44A-C494-650D-91064DADE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ubstituent număr diapozitiv 6">
            <a:extLst>
              <a:ext uri="{FF2B5EF4-FFF2-40B4-BE49-F238E27FC236}">
                <a16:creationId xmlns:a16="http://schemas.microsoft.com/office/drawing/2014/main" id="{552AD6FF-CD24-1980-B0B1-9288FABD2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FB5A24-CA67-4754-9B12-E1EB0AD925C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6430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7D33CC3B-8879-E2E2-F0D2-5A66222F8ED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o-RO" altLang="en-US"/>
              <a:t>Faceți clic pentru a edita stilul de titlu coordonator</a:t>
            </a:r>
            <a:endParaRPr lang="en-US" altLang="en-US"/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2666DED8-EBD4-C2DD-8D76-C21AD46462A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51038"/>
            <a:ext cx="8229600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o-RO" altLang="en-US"/>
              <a:t>Faceţi clic pentru a edita Master stiluri text</a:t>
            </a:r>
          </a:p>
          <a:p>
            <a:pPr lvl="1"/>
            <a:r>
              <a:rPr lang="ro-RO" altLang="en-US"/>
              <a:t>al doilea nivel</a:t>
            </a:r>
          </a:p>
          <a:p>
            <a:pPr lvl="2"/>
            <a:r>
              <a:rPr lang="ro-RO" altLang="en-US"/>
              <a:t>al treilea nivel</a:t>
            </a:r>
          </a:p>
          <a:p>
            <a:pPr lvl="3"/>
            <a:r>
              <a:rPr lang="ro-RO" altLang="en-US"/>
              <a:t>al patrulea nivel</a:t>
            </a:r>
          </a:p>
          <a:p>
            <a:pPr lvl="4"/>
            <a:r>
              <a:rPr lang="ro-RO" altLang="en-US"/>
              <a:t>al cincilea nivel</a:t>
            </a:r>
            <a:endParaRPr lang="en-US" altLang="en-US"/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41F938BD-1E1D-8201-9E7E-6943504CE0E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B1C973BF-B738-2792-AD06-1C458C0C508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2E2D66EE-0704-A764-A7C5-A723F95AEFC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2D5F1F1-C029-4221-9A70-CEBA66A76F9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3d-scantech.com/product/wireless-and-palm-sized-3d-scanner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5A262803-05AD-A4FA-44CC-661D89DA441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28600" y="1447800"/>
            <a:ext cx="8610600" cy="1016000"/>
          </a:xfrm>
        </p:spPr>
        <p:txBody>
          <a:bodyPr/>
          <a:lstStyle/>
          <a:p>
            <a:r>
              <a:rPr lang="ro-RO" altLang="en-US" b="1" dirty="0"/>
              <a:t>Tema E</a:t>
            </a:r>
            <a:r>
              <a:rPr lang="ro-RO" dirty="0"/>
              <a:t>merging applications of nanotehnology and metrology</a:t>
            </a:r>
            <a:endParaRPr lang="en-US" altLang="en-US" b="1" dirty="0"/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57E34CD9-DC25-7A3F-E326-F58C1915C1EE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438400" y="5715000"/>
            <a:ext cx="6400800" cy="698500"/>
          </a:xfrm>
        </p:spPr>
        <p:txBody>
          <a:bodyPr/>
          <a:lstStyle/>
          <a:p>
            <a:r>
              <a:rPr lang="en-US" altLang="en-US" dirty="0"/>
              <a:t>Company Name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4FDF695A-2448-6DB4-627B-CA74F7F88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Echipamente</a:t>
            </a:r>
            <a:r>
              <a:rPr lang="en-US" dirty="0"/>
              <a:t> de </a:t>
            </a:r>
            <a:r>
              <a:rPr lang="en-US" dirty="0" err="1"/>
              <a:t>metrologie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FDE2A28E-0420-CBEC-082A-80F676E730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752600"/>
            <a:ext cx="8686800" cy="4525962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 err="1"/>
              <a:t>În</a:t>
            </a:r>
            <a:r>
              <a:rPr lang="en-US" sz="1800" dirty="0"/>
              <a:t> </a:t>
            </a:r>
            <a:r>
              <a:rPr lang="en-US" sz="1800" dirty="0" err="1"/>
              <a:t>timp</a:t>
            </a:r>
            <a:r>
              <a:rPr lang="en-US" sz="1800" dirty="0"/>
              <a:t> </a:t>
            </a:r>
            <a:r>
              <a:rPr lang="en-US" sz="1800" dirty="0" err="1"/>
              <a:t>ce</a:t>
            </a:r>
            <a:r>
              <a:rPr lang="en-US" sz="1800" dirty="0"/>
              <a:t> o </a:t>
            </a:r>
            <a:r>
              <a:rPr lang="en-US" sz="1800" dirty="0" err="1"/>
              <a:t>selecție</a:t>
            </a:r>
            <a:r>
              <a:rPr lang="en-US" sz="1800" dirty="0"/>
              <a:t> </a:t>
            </a:r>
            <a:r>
              <a:rPr lang="en-US" sz="1800" dirty="0" err="1"/>
              <a:t>largă</a:t>
            </a:r>
            <a:r>
              <a:rPr lang="en-US" sz="1800" dirty="0"/>
              <a:t> de </a:t>
            </a:r>
            <a:r>
              <a:rPr lang="en-US" sz="1800" dirty="0" err="1"/>
              <a:t>instrumente</a:t>
            </a:r>
            <a:r>
              <a:rPr lang="en-US" sz="1800" dirty="0"/>
              <a:t> de </a:t>
            </a:r>
            <a:r>
              <a:rPr lang="en-US" sz="1800" dirty="0" err="1"/>
              <a:t>metrologie</a:t>
            </a:r>
            <a:r>
              <a:rPr lang="en-US" sz="1800" dirty="0"/>
              <a:t> </a:t>
            </a:r>
            <a:r>
              <a:rPr lang="en-US" sz="1800" dirty="0" err="1"/>
              <a:t>este</a:t>
            </a:r>
            <a:r>
              <a:rPr lang="en-US" sz="1800" dirty="0"/>
              <a:t> </a:t>
            </a:r>
            <a:r>
              <a:rPr lang="en-US" sz="1800" dirty="0" err="1"/>
              <a:t>disponibilă</a:t>
            </a:r>
            <a:r>
              <a:rPr lang="en-US" sz="1800" dirty="0"/>
              <a:t> </a:t>
            </a:r>
            <a:r>
              <a:rPr lang="en-US" sz="1800" dirty="0" err="1"/>
              <a:t>în</a:t>
            </a:r>
            <a:r>
              <a:rPr lang="en-US" sz="1800" dirty="0"/>
              <a:t> </a:t>
            </a:r>
            <a:r>
              <a:rPr lang="en-US" sz="1800" dirty="0" err="1"/>
              <a:t>prezent</a:t>
            </a:r>
            <a:r>
              <a:rPr lang="en-US" sz="1800" dirty="0"/>
              <a:t>, </a:t>
            </a:r>
            <a:r>
              <a:rPr lang="en-US" sz="1800" dirty="0" err="1"/>
              <a:t>instrumente</a:t>
            </a:r>
            <a:r>
              <a:rPr lang="en-US" sz="1800" dirty="0"/>
              <a:t> </a:t>
            </a:r>
            <a:r>
              <a:rPr lang="en-US" sz="1800" dirty="0" err="1"/>
              <a:t>mai</a:t>
            </a:r>
            <a:r>
              <a:rPr lang="en-US" sz="1800" dirty="0"/>
              <a:t> </a:t>
            </a:r>
            <a:r>
              <a:rPr lang="en-US" sz="1800" dirty="0" err="1"/>
              <a:t>noi</a:t>
            </a:r>
            <a:r>
              <a:rPr lang="en-US" sz="1800" dirty="0"/>
              <a:t>, </a:t>
            </a:r>
            <a:r>
              <a:rPr lang="en-US" sz="1800" dirty="0" err="1"/>
              <a:t>mai</a:t>
            </a:r>
            <a:r>
              <a:rPr lang="en-US" sz="1800" dirty="0"/>
              <a:t> </a:t>
            </a:r>
            <a:r>
              <a:rPr lang="en-US" sz="1800" dirty="0" err="1"/>
              <a:t>portabile</a:t>
            </a:r>
            <a:r>
              <a:rPr lang="en-US" sz="1800" dirty="0"/>
              <a:t>, de </a:t>
            </a:r>
            <a:r>
              <a:rPr lang="en-US" sz="1800" dirty="0" err="1"/>
              <a:t>înaltă</a:t>
            </a:r>
            <a:r>
              <a:rPr lang="en-US" sz="1800" dirty="0"/>
              <a:t> </a:t>
            </a:r>
            <a:r>
              <a:rPr lang="en-US" sz="1800" dirty="0" err="1"/>
              <a:t>tehnologie</a:t>
            </a:r>
            <a:r>
              <a:rPr lang="en-US" sz="1800" dirty="0"/>
              <a:t> sunt </a:t>
            </a:r>
            <a:r>
              <a:rPr lang="en-US" sz="1800" dirty="0" err="1"/>
              <a:t>lansate</a:t>
            </a:r>
            <a:r>
              <a:rPr lang="en-US" sz="1800" dirty="0"/>
              <a:t> </a:t>
            </a:r>
            <a:r>
              <a:rPr lang="en-US" sz="1800" dirty="0" err="1"/>
              <a:t>în</a:t>
            </a:r>
            <a:r>
              <a:rPr lang="en-US" sz="1800" dirty="0"/>
              <a:t> mod </a:t>
            </a:r>
            <a:r>
              <a:rPr lang="en-US" sz="1800" dirty="0" err="1"/>
              <a:t>continuu</a:t>
            </a:r>
            <a:r>
              <a:rPr lang="en-US" sz="1800" dirty="0"/>
              <a:t> pe </a:t>
            </a:r>
            <a:r>
              <a:rPr lang="en-US" sz="1800" dirty="0" err="1"/>
              <a:t>piață</a:t>
            </a:r>
            <a:r>
              <a:rPr lang="en-US" sz="1800" dirty="0"/>
              <a:t>. </a:t>
            </a:r>
            <a:r>
              <a:rPr lang="en-US" sz="1800" dirty="0" err="1"/>
              <a:t>Datorită</a:t>
            </a:r>
            <a:r>
              <a:rPr lang="en-US" sz="1800" dirty="0"/>
              <a:t> </a:t>
            </a:r>
            <a:r>
              <a:rPr lang="en-US" sz="1800" dirty="0" err="1"/>
              <a:t>naturii</a:t>
            </a:r>
            <a:r>
              <a:rPr lang="en-US" sz="1800" dirty="0"/>
              <a:t> </a:t>
            </a:r>
            <a:r>
              <a:rPr lang="en-US" sz="1800" dirty="0" err="1"/>
              <a:t>modelării</a:t>
            </a:r>
            <a:r>
              <a:rPr lang="en-US" sz="1800" dirty="0"/>
              <a:t> </a:t>
            </a:r>
            <a:r>
              <a:rPr lang="en-US" sz="1800" dirty="0" err="1"/>
              <a:t>pentru</a:t>
            </a:r>
            <a:r>
              <a:rPr lang="en-US" sz="1800" dirty="0"/>
              <a:t> </a:t>
            </a:r>
            <a:r>
              <a:rPr lang="en-US" sz="1800" dirty="0" err="1"/>
              <a:t>suportul</a:t>
            </a:r>
            <a:r>
              <a:rPr lang="en-US" sz="1800" dirty="0"/>
              <a:t> de </a:t>
            </a:r>
            <a:r>
              <a:rPr lang="en-US" sz="1800" dirty="0" err="1"/>
              <a:t>testare</a:t>
            </a:r>
            <a:r>
              <a:rPr lang="en-US" sz="1800" dirty="0"/>
              <a:t>, </a:t>
            </a:r>
            <a:r>
              <a:rPr lang="en-US" sz="1800" dirty="0" err="1"/>
              <a:t>soluțiile</a:t>
            </a:r>
            <a:r>
              <a:rPr lang="en-US" sz="1800" dirty="0"/>
              <a:t> de </a:t>
            </a:r>
            <a:r>
              <a:rPr lang="en-US" sz="1800" dirty="0" err="1"/>
              <a:t>măsurare</a:t>
            </a:r>
            <a:r>
              <a:rPr lang="en-US" sz="1800" dirty="0"/>
              <a:t> </a:t>
            </a:r>
            <a:r>
              <a:rPr lang="en-US" sz="1800" dirty="0" err="1"/>
              <a:t>portabile</a:t>
            </a:r>
            <a:r>
              <a:rPr lang="en-US" sz="1800" dirty="0"/>
              <a:t> sunt </a:t>
            </a:r>
            <a:r>
              <a:rPr lang="en-US" sz="1800" dirty="0" err="1"/>
              <a:t>în</a:t>
            </a:r>
            <a:r>
              <a:rPr lang="en-US" sz="1800" dirty="0"/>
              <a:t> general </a:t>
            </a:r>
            <a:r>
              <a:rPr lang="en-US" sz="1800" dirty="0" err="1"/>
              <a:t>favorizate</a:t>
            </a:r>
            <a:r>
              <a:rPr lang="en-US" sz="1800" dirty="0"/>
              <a:t> </a:t>
            </a:r>
            <a:r>
              <a:rPr lang="en-US" sz="1800" dirty="0" err="1"/>
              <a:t>față</a:t>
            </a:r>
            <a:r>
              <a:rPr lang="en-US" sz="1800" dirty="0"/>
              <a:t> de </a:t>
            </a:r>
            <a:r>
              <a:rPr lang="en-US" sz="1800" dirty="0" err="1"/>
              <a:t>soluțiile</a:t>
            </a:r>
            <a:r>
              <a:rPr lang="en-US" sz="1800" dirty="0"/>
              <a:t> fixe, </a:t>
            </a:r>
            <a:r>
              <a:rPr lang="en-US" sz="1800" dirty="0" err="1"/>
              <a:t>deoarece</a:t>
            </a:r>
            <a:r>
              <a:rPr lang="en-US" sz="1800" dirty="0"/>
              <a:t> </a:t>
            </a:r>
            <a:r>
              <a:rPr lang="en-US" sz="1800" dirty="0" err="1"/>
              <a:t>dispozitivele</a:t>
            </a:r>
            <a:r>
              <a:rPr lang="en-US" sz="1800" dirty="0"/>
              <a:t> de </a:t>
            </a:r>
            <a:r>
              <a:rPr lang="en-US" sz="1800" dirty="0" err="1"/>
              <a:t>măsurare</a:t>
            </a:r>
            <a:r>
              <a:rPr lang="en-US" sz="1800" dirty="0"/>
              <a:t> </a:t>
            </a:r>
            <a:r>
              <a:rPr lang="en-US" sz="1800" dirty="0" err="1"/>
              <a:t>portabile</a:t>
            </a:r>
            <a:r>
              <a:rPr lang="en-US" sz="1800" dirty="0"/>
              <a:t> pot fi </a:t>
            </a:r>
            <a:r>
              <a:rPr lang="en-US" sz="1800" dirty="0" err="1"/>
              <a:t>aduse</a:t>
            </a:r>
            <a:r>
              <a:rPr lang="en-US" sz="1800" dirty="0"/>
              <a:t> direct </a:t>
            </a:r>
            <a:r>
              <a:rPr lang="en-US" sz="1800" dirty="0" err="1"/>
              <a:t>în</a:t>
            </a:r>
            <a:r>
              <a:rPr lang="en-US" sz="1800" dirty="0"/>
              <a:t> zona de </a:t>
            </a:r>
            <a:r>
              <a:rPr lang="en-US" sz="1800" dirty="0" err="1"/>
              <a:t>testare</a:t>
            </a:r>
            <a:r>
              <a:rPr lang="en-US" sz="1800" dirty="0"/>
              <a:t>, </a:t>
            </a:r>
            <a:r>
              <a:rPr lang="en-US" sz="1800" dirty="0" err="1"/>
              <a:t>piesă</a:t>
            </a:r>
            <a:r>
              <a:rPr lang="en-US" sz="1800" dirty="0"/>
              <a:t> </a:t>
            </a:r>
            <a:r>
              <a:rPr lang="en-US" sz="1800" dirty="0" err="1"/>
              <a:t>sau</a:t>
            </a:r>
            <a:r>
              <a:rPr lang="en-US" sz="1800" dirty="0"/>
              <a:t> </a:t>
            </a:r>
            <a:r>
              <a:rPr lang="en-US" sz="1800" dirty="0" err="1"/>
              <a:t>vehicul</a:t>
            </a:r>
            <a:r>
              <a:rPr lang="en-US" sz="1800" dirty="0"/>
              <a:t>. </a:t>
            </a:r>
          </a:p>
          <a:p>
            <a:pPr marL="0" indent="0">
              <a:buNone/>
            </a:pPr>
            <a:r>
              <a:rPr lang="en-US" sz="1800" dirty="0" err="1"/>
              <a:t>Astfel</a:t>
            </a:r>
            <a:r>
              <a:rPr lang="en-US" sz="1800" dirty="0"/>
              <a:t>, </a:t>
            </a:r>
            <a:r>
              <a:rPr lang="en-US" sz="1800" dirty="0" err="1"/>
              <a:t>în</a:t>
            </a:r>
            <a:r>
              <a:rPr lang="en-US" sz="1800" dirty="0"/>
              <a:t> </a:t>
            </a:r>
            <a:r>
              <a:rPr lang="en-US" sz="1800" dirty="0" err="1"/>
              <a:t>timp</a:t>
            </a:r>
            <a:r>
              <a:rPr lang="en-US" sz="1800" dirty="0"/>
              <a:t> </a:t>
            </a:r>
            <a:r>
              <a:rPr lang="en-US" sz="1800" dirty="0" err="1"/>
              <a:t>ce</a:t>
            </a:r>
            <a:r>
              <a:rPr lang="en-US" sz="1800" dirty="0"/>
              <a:t> </a:t>
            </a:r>
            <a:r>
              <a:rPr lang="en-US" sz="1800" dirty="0" err="1"/>
              <a:t>dispozitivele</a:t>
            </a:r>
            <a:r>
              <a:rPr lang="en-US" sz="1800" dirty="0"/>
              <a:t> </a:t>
            </a:r>
            <a:r>
              <a:rPr lang="en-US" sz="1800" dirty="0" err="1"/>
              <a:t>mari</a:t>
            </a:r>
            <a:r>
              <a:rPr lang="en-US" sz="1800" dirty="0"/>
              <a:t>, fixe, cum </a:t>
            </a:r>
            <a:r>
              <a:rPr lang="en-US" sz="1800" dirty="0" err="1"/>
              <a:t>ar</a:t>
            </a:r>
            <a:r>
              <a:rPr lang="en-US" sz="1800" dirty="0"/>
              <a:t> fi </a:t>
            </a:r>
            <a:r>
              <a:rPr lang="en-US" sz="1800" dirty="0" err="1"/>
              <a:t>mașinile</a:t>
            </a:r>
            <a:r>
              <a:rPr lang="en-US" sz="1800" dirty="0"/>
              <a:t> de </a:t>
            </a:r>
            <a:r>
              <a:rPr lang="en-US" sz="1800" dirty="0" err="1"/>
              <a:t>măsurare</a:t>
            </a:r>
            <a:r>
              <a:rPr lang="en-US" sz="1800" dirty="0"/>
              <a:t> a </a:t>
            </a:r>
            <a:r>
              <a:rPr lang="en-US" sz="1800" dirty="0" err="1"/>
              <a:t>coordonatelor</a:t>
            </a:r>
            <a:r>
              <a:rPr lang="en-US" sz="1800" dirty="0"/>
              <a:t> (CMM), sunt, de </a:t>
            </a:r>
            <a:r>
              <a:rPr lang="en-US" sz="1800" dirty="0" err="1"/>
              <a:t>asemenea</a:t>
            </a:r>
            <a:r>
              <a:rPr lang="en-US" sz="1800" dirty="0"/>
              <a:t>, </a:t>
            </a:r>
            <a:r>
              <a:rPr lang="en-US" sz="1800" dirty="0" err="1"/>
              <a:t>utilizate</a:t>
            </a:r>
            <a:r>
              <a:rPr lang="en-US" sz="1800" dirty="0"/>
              <a:t> pe </a:t>
            </a:r>
            <a:r>
              <a:rPr lang="en-US" sz="1800" dirty="0" err="1"/>
              <a:t>scară</a:t>
            </a:r>
            <a:r>
              <a:rPr lang="en-US" sz="1800" dirty="0"/>
              <a:t> </a:t>
            </a:r>
            <a:r>
              <a:rPr lang="en-US" sz="1800" dirty="0" err="1"/>
              <a:t>largă</a:t>
            </a:r>
            <a:r>
              <a:rPr lang="en-US" sz="1800" dirty="0"/>
              <a:t> </a:t>
            </a:r>
            <a:r>
              <a:rPr lang="en-US" sz="1800" dirty="0" err="1"/>
              <a:t>pentru</a:t>
            </a:r>
            <a:r>
              <a:rPr lang="en-US" sz="1800" dirty="0"/>
              <a:t> a </a:t>
            </a:r>
            <a:r>
              <a:rPr lang="en-US" sz="1800" dirty="0" err="1"/>
              <a:t>sprijini</a:t>
            </a:r>
            <a:r>
              <a:rPr lang="en-US" sz="1800" dirty="0"/>
              <a:t> </a:t>
            </a:r>
            <a:r>
              <a:rPr lang="en-US" sz="1800" dirty="0" err="1"/>
              <a:t>testarea</a:t>
            </a:r>
            <a:r>
              <a:rPr lang="en-US" sz="1800" dirty="0"/>
              <a:t> </a:t>
            </a:r>
            <a:r>
              <a:rPr lang="en-US" sz="1800" dirty="0" err="1"/>
              <a:t>militară</a:t>
            </a:r>
            <a:r>
              <a:rPr lang="en-US" sz="1800" dirty="0"/>
              <a:t>, </a:t>
            </a:r>
            <a:r>
              <a:rPr lang="en-US" sz="1800" dirty="0" err="1"/>
              <a:t>discuția</a:t>
            </a:r>
            <a:r>
              <a:rPr lang="en-US" sz="1800" dirty="0"/>
              <a:t> de </a:t>
            </a:r>
            <a:r>
              <a:rPr lang="en-US" sz="1800" dirty="0" err="1"/>
              <a:t>aici</a:t>
            </a:r>
            <a:r>
              <a:rPr lang="en-US" sz="1800" dirty="0"/>
              <a:t> se </a:t>
            </a:r>
            <a:r>
              <a:rPr lang="en-US" sz="1800" dirty="0" err="1"/>
              <a:t>limitează</a:t>
            </a:r>
            <a:r>
              <a:rPr lang="en-US" sz="1800" dirty="0"/>
              <a:t> </a:t>
            </a:r>
            <a:r>
              <a:rPr lang="en-US" sz="1800" dirty="0" err="1"/>
              <a:t>în</a:t>
            </a:r>
            <a:r>
              <a:rPr lang="en-US" sz="1800" dirty="0"/>
              <a:t> </a:t>
            </a:r>
            <a:r>
              <a:rPr lang="en-US" sz="1800" dirty="0" err="1"/>
              <a:t>primul</a:t>
            </a:r>
            <a:r>
              <a:rPr lang="en-US" sz="1800" dirty="0"/>
              <a:t> </a:t>
            </a:r>
            <a:r>
              <a:rPr lang="en-US" sz="1800" dirty="0" err="1"/>
              <a:t>rând</a:t>
            </a:r>
            <a:r>
              <a:rPr lang="en-US" sz="1800" dirty="0"/>
              <a:t> la </a:t>
            </a:r>
            <a:r>
              <a:rPr lang="en-US" sz="1800" dirty="0" err="1"/>
              <a:t>echipamentele</a:t>
            </a:r>
            <a:r>
              <a:rPr lang="en-US" sz="1800" dirty="0"/>
              <a:t> </a:t>
            </a:r>
            <a:r>
              <a:rPr lang="en-US" sz="1800" dirty="0" err="1"/>
              <a:t>portabile</a:t>
            </a:r>
            <a:r>
              <a:rPr lang="en-US" sz="1800" dirty="0"/>
              <a:t>. </a:t>
            </a:r>
          </a:p>
          <a:p>
            <a:pPr marL="0" indent="0">
              <a:buNone/>
            </a:pPr>
            <a:r>
              <a:rPr lang="en-US" sz="1800" dirty="0"/>
              <a:t>O </a:t>
            </a:r>
            <a:r>
              <a:rPr lang="en-US" sz="1800" dirty="0" err="1"/>
              <a:t>excepție</a:t>
            </a:r>
            <a:r>
              <a:rPr lang="en-US" sz="1800" dirty="0"/>
              <a:t> </a:t>
            </a:r>
            <a:r>
              <a:rPr lang="en-US" sz="1800" dirty="0" err="1"/>
              <a:t>notabilă</a:t>
            </a:r>
            <a:r>
              <a:rPr lang="en-US" sz="1800" dirty="0"/>
              <a:t> de la </a:t>
            </a:r>
            <a:r>
              <a:rPr lang="en-US" sz="1800" dirty="0" err="1"/>
              <a:t>această</a:t>
            </a:r>
            <a:r>
              <a:rPr lang="en-US" sz="1800" dirty="0"/>
              <a:t> </a:t>
            </a:r>
            <a:r>
              <a:rPr lang="en-US" sz="1800" dirty="0" err="1"/>
              <a:t>limitare</a:t>
            </a:r>
            <a:r>
              <a:rPr lang="en-US" sz="1800" dirty="0"/>
              <a:t> </a:t>
            </a:r>
            <a:r>
              <a:rPr lang="en-US" sz="1800" dirty="0" err="1"/>
              <a:t>este</a:t>
            </a:r>
            <a:r>
              <a:rPr lang="en-US" sz="1800" dirty="0"/>
              <a:t> </a:t>
            </a:r>
            <a:r>
              <a:rPr lang="en-US" sz="1800" dirty="0" err="1"/>
              <a:t>totuși</a:t>
            </a:r>
            <a:r>
              <a:rPr lang="en-US" sz="1800" dirty="0"/>
              <a:t> </a:t>
            </a:r>
            <a:r>
              <a:rPr lang="en-US" sz="1800" dirty="0" err="1"/>
              <a:t>scanerele</a:t>
            </a:r>
            <a:r>
              <a:rPr lang="en-US" sz="1800" dirty="0"/>
              <a:t> de </a:t>
            </a:r>
            <a:r>
              <a:rPr lang="en-US" sz="1800" dirty="0" err="1"/>
              <a:t>tomografie</a:t>
            </a:r>
            <a:r>
              <a:rPr lang="en-US" sz="1800" dirty="0"/>
              <a:t> </a:t>
            </a:r>
            <a:r>
              <a:rPr lang="en-US" sz="1800" dirty="0" err="1"/>
              <a:t>computerizată</a:t>
            </a:r>
            <a:r>
              <a:rPr lang="en-US" sz="1800" dirty="0"/>
              <a:t> (CT), care sunt, de </a:t>
            </a:r>
            <a:r>
              <a:rPr lang="en-US" sz="1800" dirty="0" err="1"/>
              <a:t>asemenea</a:t>
            </a:r>
            <a:r>
              <a:rPr lang="en-US" sz="1800" dirty="0"/>
              <a:t>, </a:t>
            </a:r>
            <a:r>
              <a:rPr lang="en-US" sz="1800" dirty="0" err="1"/>
              <a:t>incluse</a:t>
            </a:r>
            <a:r>
              <a:rPr lang="en-US" sz="1800" dirty="0"/>
              <a:t> </a:t>
            </a:r>
            <a:r>
              <a:rPr lang="en-US" sz="1800" dirty="0" err="1"/>
              <a:t>în</a:t>
            </a:r>
            <a:r>
              <a:rPr lang="en-US" sz="1800" dirty="0"/>
              <a:t> </a:t>
            </a:r>
            <a:r>
              <a:rPr lang="en-US" sz="1800" dirty="0" err="1"/>
              <a:t>discuția</a:t>
            </a:r>
            <a:r>
              <a:rPr lang="en-US" sz="1800" dirty="0"/>
              <a:t> </a:t>
            </a:r>
            <a:r>
              <a:rPr lang="en-US" sz="1800" dirty="0" err="1"/>
              <a:t>despre</a:t>
            </a:r>
            <a:r>
              <a:rPr lang="en-US" sz="1800" dirty="0"/>
              <a:t> </a:t>
            </a:r>
            <a:r>
              <a:rPr lang="en-US" sz="1800" dirty="0" err="1"/>
              <a:t>dispozitivele</a:t>
            </a:r>
            <a:r>
              <a:rPr lang="en-US" sz="1800" dirty="0"/>
              <a:t> de </a:t>
            </a:r>
            <a:r>
              <a:rPr lang="en-US" sz="1800" dirty="0" err="1"/>
              <a:t>măsurare</a:t>
            </a:r>
            <a:r>
              <a:rPr lang="en-US" sz="1800" dirty="0"/>
              <a:t> </a:t>
            </a:r>
            <a:r>
              <a:rPr lang="en-US" sz="1800" dirty="0" err="1"/>
              <a:t>fără</a:t>
            </a:r>
            <a:r>
              <a:rPr lang="en-US" sz="1800" dirty="0"/>
              <a:t> contact, </a:t>
            </a:r>
            <a:r>
              <a:rPr lang="en-US" sz="1800" dirty="0" err="1"/>
              <a:t>datorită</a:t>
            </a:r>
            <a:r>
              <a:rPr lang="en-US" sz="1800" dirty="0"/>
              <a:t> </a:t>
            </a:r>
            <a:r>
              <a:rPr lang="en-US" sz="1800" dirty="0" err="1"/>
              <a:t>adecvării</a:t>
            </a:r>
            <a:r>
              <a:rPr lang="en-US" sz="1800" dirty="0"/>
              <a:t> lor </a:t>
            </a:r>
            <a:r>
              <a:rPr lang="en-US" sz="1800" dirty="0" err="1"/>
              <a:t>deosebite</a:t>
            </a:r>
            <a:r>
              <a:rPr lang="en-US" sz="1800" dirty="0"/>
              <a:t> </a:t>
            </a:r>
            <a:r>
              <a:rPr lang="en-US" sz="1800" dirty="0" err="1"/>
              <a:t>pentru</a:t>
            </a:r>
            <a:r>
              <a:rPr lang="en-US" sz="1800" dirty="0"/>
              <a:t> a </a:t>
            </a:r>
            <a:r>
              <a:rPr lang="en-US" sz="1800" dirty="0" err="1"/>
              <a:t>inspecta</a:t>
            </a:r>
            <a:r>
              <a:rPr lang="en-US" sz="1800" dirty="0"/>
              <a:t> </a:t>
            </a:r>
            <a:r>
              <a:rPr lang="en-US" sz="1800" dirty="0" err="1"/>
              <a:t>deteriorarea</a:t>
            </a:r>
            <a:r>
              <a:rPr lang="en-US" sz="1800" dirty="0"/>
              <a:t> </a:t>
            </a:r>
            <a:r>
              <a:rPr lang="en-US" sz="1800" dirty="0" err="1"/>
              <a:t>internă</a:t>
            </a:r>
            <a:r>
              <a:rPr lang="en-US" sz="1800" dirty="0"/>
              <a:t> a </a:t>
            </a:r>
            <a:r>
              <a:rPr lang="en-US" sz="1800" dirty="0" err="1"/>
              <a:t>elementelor</a:t>
            </a:r>
            <a:r>
              <a:rPr lang="en-US" sz="1800" dirty="0"/>
              <a:t> de </a:t>
            </a:r>
            <a:r>
              <a:rPr lang="en-US" sz="1800" dirty="0" err="1"/>
              <a:t>testare</a:t>
            </a:r>
            <a:r>
              <a:rPr lang="en-US" sz="1800" dirty="0"/>
              <a:t>, cum </a:t>
            </a:r>
            <a:r>
              <a:rPr lang="en-US" sz="1800" dirty="0" err="1"/>
              <a:t>ar</a:t>
            </a:r>
            <a:r>
              <a:rPr lang="en-US" sz="1800" dirty="0"/>
              <a:t> fi </a:t>
            </a:r>
            <a:r>
              <a:rPr lang="en-US" sz="1800" dirty="0" err="1"/>
              <a:t>armurile</a:t>
            </a:r>
            <a:r>
              <a:rPr lang="en-US" sz="1800" dirty="0"/>
              <a:t> </a:t>
            </a:r>
            <a:r>
              <a:rPr lang="en-US" sz="1800" dirty="0" err="1"/>
              <a:t>sau</a:t>
            </a:r>
            <a:r>
              <a:rPr lang="en-US" sz="1800" dirty="0"/>
              <a:t> </a:t>
            </a:r>
            <a:r>
              <a:rPr lang="en-US" sz="1800" dirty="0" err="1"/>
              <a:t>căștile</a:t>
            </a:r>
            <a:r>
              <a:rPr lang="en-US" sz="1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3196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FB031F28-F352-FC8A-FBB7-B300D69810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Echipamentele </a:t>
            </a:r>
            <a:r>
              <a:rPr lang="en-US" dirty="0" err="1"/>
              <a:t>portabile</a:t>
            </a:r>
            <a:r>
              <a:rPr lang="en-US" dirty="0"/>
              <a:t> de </a:t>
            </a:r>
            <a:r>
              <a:rPr lang="en-US" dirty="0" err="1"/>
              <a:t>metrologie</a:t>
            </a:r>
            <a:r>
              <a:rPr lang="en-US" dirty="0"/>
              <a:t> </a:t>
            </a:r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A2D89C25-AB6F-0508-9197-1688C9F49A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752600"/>
            <a:ext cx="8839200" cy="4876800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/>
              <a:t>Echipamentele </a:t>
            </a:r>
            <a:r>
              <a:rPr lang="en-US" sz="1800" dirty="0" err="1"/>
              <a:t>portabile</a:t>
            </a:r>
            <a:r>
              <a:rPr lang="en-US" sz="1800" dirty="0"/>
              <a:t> de </a:t>
            </a:r>
            <a:r>
              <a:rPr lang="en-US" sz="1800" dirty="0" err="1"/>
              <a:t>metrologie</a:t>
            </a:r>
            <a:r>
              <a:rPr lang="en-US" sz="1800" dirty="0"/>
              <a:t> pot fi </a:t>
            </a:r>
            <a:r>
              <a:rPr lang="en-US" sz="1800" dirty="0" err="1"/>
              <a:t>împărțite</a:t>
            </a:r>
            <a:r>
              <a:rPr lang="en-US" sz="1800" dirty="0"/>
              <a:t> </a:t>
            </a:r>
            <a:r>
              <a:rPr lang="en-US" sz="1800" dirty="0" err="1"/>
              <a:t>în</a:t>
            </a:r>
            <a:r>
              <a:rPr lang="en-US" sz="1800" dirty="0"/>
              <a:t> general </a:t>
            </a:r>
            <a:r>
              <a:rPr lang="en-US" sz="1800" dirty="0" err="1"/>
              <a:t>în</a:t>
            </a:r>
            <a:r>
              <a:rPr lang="en-US" sz="1800" dirty="0"/>
              <a:t> </a:t>
            </a:r>
            <a:r>
              <a:rPr lang="en-US" sz="1800" dirty="0" err="1"/>
              <a:t>următoarele</a:t>
            </a:r>
            <a:r>
              <a:rPr lang="en-US" sz="1800" dirty="0"/>
              <a:t> </a:t>
            </a:r>
            <a:r>
              <a:rPr lang="en-US" sz="1800" dirty="0" err="1"/>
              <a:t>două</a:t>
            </a:r>
            <a:r>
              <a:rPr lang="en-US" sz="1800" dirty="0"/>
              <a:t> </a:t>
            </a:r>
            <a:r>
              <a:rPr lang="en-US" sz="1800" dirty="0" err="1"/>
              <a:t>categorii</a:t>
            </a:r>
            <a:r>
              <a:rPr lang="en-US" sz="1800" dirty="0"/>
              <a:t>: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b="1" dirty="0"/>
              <a:t>Dispozitive de contact </a:t>
            </a:r>
            <a:r>
              <a:rPr lang="en-US" sz="1800" dirty="0"/>
              <a:t>– CMM-urile </a:t>
            </a:r>
            <a:r>
              <a:rPr lang="en-US" sz="1800" dirty="0" err="1"/>
              <a:t>portabile</a:t>
            </a:r>
            <a:r>
              <a:rPr lang="en-US" sz="1800" dirty="0"/>
              <a:t> sunt </a:t>
            </a:r>
            <a:r>
              <a:rPr lang="en-US" sz="1800" dirty="0" err="1"/>
              <a:t>versiuni</a:t>
            </a:r>
            <a:r>
              <a:rPr lang="en-US" sz="1800" dirty="0"/>
              <a:t> </a:t>
            </a:r>
            <a:r>
              <a:rPr lang="en-US" sz="1800" dirty="0" err="1"/>
              <a:t>ușor</a:t>
            </a:r>
            <a:r>
              <a:rPr lang="en-US" sz="1800" dirty="0"/>
              <a:t> de </a:t>
            </a:r>
            <a:r>
              <a:rPr lang="en-US" sz="1800" dirty="0" err="1"/>
              <a:t>transportat</a:t>
            </a:r>
            <a:r>
              <a:rPr lang="en-US" sz="1800" dirty="0"/>
              <a:t> ale CMM-</a:t>
            </a:r>
            <a:r>
              <a:rPr lang="en-US" sz="1800" dirty="0" err="1"/>
              <a:t>urilor</a:t>
            </a:r>
            <a:r>
              <a:rPr lang="en-US" sz="1800" dirty="0"/>
              <a:t> fixe, care </a:t>
            </a:r>
            <a:r>
              <a:rPr lang="en-US" sz="1800" dirty="0" err="1"/>
              <a:t>oferă</a:t>
            </a:r>
            <a:r>
              <a:rPr lang="en-US" sz="1800" dirty="0"/>
              <a:t> un control al </a:t>
            </a:r>
            <a:r>
              <a:rPr lang="en-US" sz="1800" dirty="0" err="1"/>
              <a:t>calității</a:t>
            </a:r>
            <a:r>
              <a:rPr lang="en-US" sz="1800" dirty="0"/>
              <a:t> de </a:t>
            </a:r>
            <a:r>
              <a:rPr lang="en-US" sz="1800" dirty="0" err="1"/>
              <a:t>înaltă</a:t>
            </a:r>
            <a:r>
              <a:rPr lang="en-US" sz="1800" dirty="0"/>
              <a:t> </a:t>
            </a:r>
            <a:r>
              <a:rPr lang="en-US" sz="1800" dirty="0" err="1"/>
              <a:t>precizie</a:t>
            </a:r>
            <a:r>
              <a:rPr lang="en-US" sz="1800" dirty="0"/>
              <a:t> (</a:t>
            </a:r>
            <a:r>
              <a:rPr lang="en-US" sz="1800" dirty="0" err="1"/>
              <a:t>adesea</a:t>
            </a:r>
            <a:r>
              <a:rPr lang="en-US" sz="1800" dirty="0"/>
              <a:t> &lt;0,001 </a:t>
            </a:r>
            <a:r>
              <a:rPr lang="en-US" sz="1800" dirty="0" err="1"/>
              <a:t>inchi</a:t>
            </a:r>
            <a:r>
              <a:rPr lang="en-US" sz="1800" dirty="0"/>
              <a:t>) </a:t>
            </a:r>
            <a:r>
              <a:rPr lang="en-US" sz="1800" dirty="0" err="1"/>
              <a:t>în</a:t>
            </a:r>
            <a:r>
              <a:rPr lang="en-US" sz="1800" dirty="0"/>
              <a:t> </a:t>
            </a:r>
            <a:r>
              <a:rPr lang="en-US" sz="1800" dirty="0" err="1"/>
              <a:t>unități</a:t>
            </a:r>
            <a:r>
              <a:rPr lang="en-US" sz="1800" dirty="0"/>
              <a:t> </a:t>
            </a:r>
            <a:r>
              <a:rPr lang="en-US" sz="1800" dirty="0" err="1"/>
              <a:t>mari</a:t>
            </a:r>
            <a:r>
              <a:rPr lang="en-US" sz="1800" dirty="0"/>
              <a:t> de </a:t>
            </a:r>
            <a:r>
              <a:rPr lang="en-US" sz="1800" dirty="0" err="1"/>
              <a:t>producție</a:t>
            </a:r>
            <a:r>
              <a:rPr lang="en-US" sz="1800" dirty="0"/>
              <a:t>. </a:t>
            </a:r>
          </a:p>
          <a:p>
            <a:pPr marL="0" indent="0">
              <a:buNone/>
            </a:pPr>
            <a:r>
              <a:rPr lang="en-US" sz="1800" dirty="0" err="1"/>
              <a:t>Precizia</a:t>
            </a:r>
            <a:r>
              <a:rPr lang="en-US" sz="1800" dirty="0"/>
              <a:t> CMM-</a:t>
            </a:r>
            <a:r>
              <a:rPr lang="en-US" sz="1800" dirty="0" err="1"/>
              <a:t>urilor</a:t>
            </a:r>
            <a:r>
              <a:rPr lang="en-US" sz="1800" dirty="0"/>
              <a:t> </a:t>
            </a:r>
            <a:r>
              <a:rPr lang="en-US" sz="1800" dirty="0" err="1"/>
              <a:t>portabile</a:t>
            </a:r>
            <a:r>
              <a:rPr lang="en-US" sz="1800" dirty="0"/>
              <a:t> </a:t>
            </a:r>
            <a:r>
              <a:rPr lang="en-US" sz="1800" dirty="0" err="1"/>
              <a:t>este</a:t>
            </a:r>
            <a:r>
              <a:rPr lang="en-US" sz="1800" dirty="0"/>
              <a:t> &gt; 0,001 inch </a:t>
            </a:r>
            <a:r>
              <a:rPr lang="en-US" sz="1800" dirty="0" err="1"/>
              <a:t>datorită</a:t>
            </a:r>
            <a:r>
              <a:rPr lang="en-US" sz="1800" dirty="0"/>
              <a:t> </a:t>
            </a:r>
            <a:r>
              <a:rPr lang="en-US" sz="1800" dirty="0" err="1"/>
              <a:t>naturii</a:t>
            </a:r>
            <a:r>
              <a:rPr lang="en-US" sz="1800" dirty="0"/>
              <a:t> lor </a:t>
            </a:r>
            <a:r>
              <a:rPr lang="en-US" sz="1800" dirty="0" err="1"/>
              <a:t>portabile</a:t>
            </a:r>
            <a:r>
              <a:rPr lang="en-US" sz="1800" dirty="0"/>
              <a:t> </a:t>
            </a:r>
            <a:r>
              <a:rPr lang="en-US" sz="1800" dirty="0" err="1"/>
              <a:t>și</a:t>
            </a:r>
            <a:r>
              <a:rPr lang="en-US" sz="1800" dirty="0"/>
              <a:t>, de </a:t>
            </a:r>
            <a:r>
              <a:rPr lang="en-US" sz="1800" dirty="0" err="1"/>
              <a:t>asemenea</a:t>
            </a:r>
            <a:r>
              <a:rPr lang="en-US" sz="1800" dirty="0"/>
              <a:t>, </a:t>
            </a:r>
            <a:r>
              <a:rPr lang="en-US" sz="1800" dirty="0" err="1"/>
              <a:t>deoarece</a:t>
            </a:r>
            <a:r>
              <a:rPr lang="en-US" sz="1800" dirty="0"/>
              <a:t> </a:t>
            </a:r>
            <a:r>
              <a:rPr lang="en-US" sz="1800" dirty="0" err="1"/>
              <a:t>acestea</a:t>
            </a:r>
            <a:r>
              <a:rPr lang="en-US" sz="1800" dirty="0"/>
              <a:t> sunt </a:t>
            </a:r>
            <a:r>
              <a:rPr lang="en-US" sz="1800" dirty="0" err="1"/>
              <a:t>rareori</a:t>
            </a:r>
            <a:r>
              <a:rPr lang="en-US" sz="1800" dirty="0"/>
              <a:t> </a:t>
            </a:r>
            <a:r>
              <a:rPr lang="en-US" sz="1800" dirty="0" err="1"/>
              <a:t>utilizate</a:t>
            </a:r>
            <a:r>
              <a:rPr lang="en-US" sz="1800" dirty="0"/>
              <a:t> </a:t>
            </a:r>
            <a:r>
              <a:rPr lang="en-US" sz="1800" dirty="0" err="1"/>
              <a:t>în</a:t>
            </a:r>
            <a:r>
              <a:rPr lang="en-US" sz="1800" dirty="0"/>
              <a:t> </a:t>
            </a:r>
            <a:r>
              <a:rPr lang="en-US" sz="1800" dirty="0" err="1"/>
              <a:t>mediul</a:t>
            </a:r>
            <a:r>
              <a:rPr lang="en-US" sz="1800" dirty="0"/>
              <a:t> </a:t>
            </a:r>
            <a:r>
              <a:rPr lang="en-US" sz="1800" dirty="0" err="1"/>
              <a:t>climatizat</a:t>
            </a:r>
            <a:r>
              <a:rPr lang="en-US" sz="1800" dirty="0"/>
              <a:t>, care </a:t>
            </a:r>
            <a:r>
              <a:rPr lang="en-US" sz="1800" dirty="0" err="1"/>
              <a:t>este</a:t>
            </a:r>
            <a:r>
              <a:rPr lang="en-US" sz="1800" dirty="0"/>
              <a:t> </a:t>
            </a:r>
            <a:r>
              <a:rPr lang="en-US" sz="1800" dirty="0" err="1"/>
              <a:t>în</a:t>
            </a:r>
            <a:r>
              <a:rPr lang="en-US" sz="1800" dirty="0"/>
              <a:t> general </a:t>
            </a:r>
            <a:r>
              <a:rPr lang="en-US" sz="1800" dirty="0" err="1"/>
              <a:t>necesar</a:t>
            </a:r>
            <a:r>
              <a:rPr lang="en-US" sz="1800" dirty="0"/>
              <a:t> </a:t>
            </a:r>
            <a:r>
              <a:rPr lang="en-US" sz="1800" dirty="0" err="1"/>
              <a:t>pentru</a:t>
            </a:r>
            <a:r>
              <a:rPr lang="en-US" sz="1800" dirty="0"/>
              <a:t> CMM-urile fixe. </a:t>
            </a:r>
          </a:p>
          <a:p>
            <a:pPr marL="0" indent="0">
              <a:buNone/>
            </a:pPr>
            <a:r>
              <a:rPr lang="en-US" sz="1800" dirty="0" err="1"/>
              <a:t>Exemple</a:t>
            </a:r>
            <a:r>
              <a:rPr lang="en-US" sz="1800" dirty="0"/>
              <a:t> de CMM </a:t>
            </a:r>
            <a:r>
              <a:rPr lang="en-US" sz="1800" dirty="0" err="1"/>
              <a:t>portabile</a:t>
            </a:r>
            <a:r>
              <a:rPr lang="en-US" sz="1800" dirty="0"/>
              <a:t> sunt </a:t>
            </a:r>
            <a:r>
              <a:rPr lang="en-US" sz="1800" dirty="0" err="1"/>
              <a:t>dispozitivele</a:t>
            </a:r>
            <a:r>
              <a:rPr lang="en-US" sz="1800" dirty="0"/>
              <a:t> de </a:t>
            </a:r>
            <a:r>
              <a:rPr lang="en-US" sz="1800" dirty="0" err="1"/>
              <a:t>urmărire</a:t>
            </a:r>
            <a:r>
              <a:rPr lang="en-US" sz="1800" dirty="0"/>
              <a:t> cu laser </a:t>
            </a:r>
            <a:r>
              <a:rPr lang="en-US" sz="1800" dirty="0" err="1"/>
              <a:t>și</a:t>
            </a:r>
            <a:r>
              <a:rPr lang="en-US" sz="1800" dirty="0"/>
              <a:t> </a:t>
            </a:r>
            <a:r>
              <a:rPr lang="en-US" sz="1800" dirty="0" err="1"/>
              <a:t>brațele</a:t>
            </a:r>
            <a:r>
              <a:rPr lang="en-US" sz="1800" dirty="0"/>
              <a:t> de </a:t>
            </a:r>
            <a:r>
              <a:rPr lang="en-US" sz="1800" dirty="0" err="1"/>
              <a:t>măsurare</a:t>
            </a:r>
            <a:r>
              <a:rPr lang="en-US" sz="1800" dirty="0"/>
              <a:t> </a:t>
            </a:r>
            <a:r>
              <a:rPr lang="en-US" sz="1800" dirty="0" err="1"/>
              <a:t>mecanice</a:t>
            </a:r>
            <a:r>
              <a:rPr lang="en-US" sz="1800" dirty="0"/>
              <a:t>. </a:t>
            </a:r>
          </a:p>
          <a:p>
            <a:pPr marL="0" indent="0">
              <a:buNone/>
            </a:pPr>
            <a:r>
              <a:rPr lang="en-US" sz="1800" dirty="0"/>
              <a:t>Sunt </a:t>
            </a:r>
            <a:r>
              <a:rPr lang="en-US" sz="1800" dirty="0" err="1"/>
              <a:t>folosite</a:t>
            </a:r>
            <a:r>
              <a:rPr lang="en-US" sz="1800" dirty="0"/>
              <a:t> cel </a:t>
            </a:r>
            <a:r>
              <a:rPr lang="en-US" sz="1800" dirty="0" err="1"/>
              <a:t>mai</a:t>
            </a:r>
            <a:r>
              <a:rPr lang="en-US" sz="1800" dirty="0"/>
              <a:t> </a:t>
            </a:r>
            <a:r>
              <a:rPr lang="en-US" sz="1800" dirty="0" err="1"/>
              <a:t>adesea</a:t>
            </a:r>
            <a:r>
              <a:rPr lang="en-US" sz="1800" dirty="0"/>
              <a:t> </a:t>
            </a:r>
            <a:r>
              <a:rPr lang="en-US" sz="1800" dirty="0" err="1"/>
              <a:t>pentru</a:t>
            </a:r>
            <a:r>
              <a:rPr lang="en-US" sz="1800" dirty="0"/>
              <a:t> </a:t>
            </a:r>
            <a:r>
              <a:rPr lang="en-US" sz="1800" dirty="0" err="1"/>
              <a:t>măsurători</a:t>
            </a:r>
            <a:r>
              <a:rPr lang="en-US" sz="1800" dirty="0"/>
              <a:t> </a:t>
            </a:r>
            <a:r>
              <a:rPr lang="en-US" sz="1800" dirty="0" err="1"/>
              <a:t>punct</a:t>
            </a:r>
            <a:r>
              <a:rPr lang="en-US" sz="1800" dirty="0"/>
              <a:t> la </a:t>
            </a:r>
            <a:r>
              <a:rPr lang="en-US" sz="1800" dirty="0" err="1"/>
              <a:t>punct</a:t>
            </a:r>
            <a:r>
              <a:rPr lang="en-US" sz="1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571069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808D75DA-E814-984F-5A6C-D6866C7BC1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Echipamentele </a:t>
            </a:r>
            <a:r>
              <a:rPr lang="en-US" dirty="0" err="1"/>
              <a:t>portabile</a:t>
            </a:r>
            <a:r>
              <a:rPr lang="en-US" dirty="0"/>
              <a:t> de </a:t>
            </a:r>
            <a:r>
              <a:rPr lang="en-US" dirty="0" err="1"/>
              <a:t>metrologie</a:t>
            </a:r>
            <a:r>
              <a:rPr lang="en-US" dirty="0"/>
              <a:t> </a:t>
            </a:r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8A90EADD-4308-BB14-D041-463A5406C2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800" b="1" dirty="0"/>
              <a:t>Dispozitive </a:t>
            </a:r>
            <a:r>
              <a:rPr lang="en-US" sz="1800" b="1" dirty="0" err="1"/>
              <a:t>fără</a:t>
            </a:r>
            <a:r>
              <a:rPr lang="en-US" sz="1800" b="1" dirty="0"/>
              <a:t> contact </a:t>
            </a:r>
            <a:r>
              <a:rPr lang="en-US" sz="1800" dirty="0"/>
              <a:t>– </a:t>
            </a:r>
            <a:r>
              <a:rPr lang="en-US" sz="1800" dirty="0" err="1"/>
              <a:t>scanerele</a:t>
            </a:r>
            <a:r>
              <a:rPr lang="en-US" sz="1800" dirty="0"/>
              <a:t> 3D </a:t>
            </a:r>
            <a:r>
              <a:rPr lang="en-US" sz="1800" dirty="0" err="1"/>
              <a:t>fără</a:t>
            </a:r>
            <a:r>
              <a:rPr lang="en-US" sz="1800" dirty="0"/>
              <a:t> contact pot </a:t>
            </a:r>
            <a:r>
              <a:rPr lang="en-US" sz="1800" dirty="0" err="1"/>
              <a:t>colecta</a:t>
            </a:r>
            <a:r>
              <a:rPr lang="en-US" sz="1800" dirty="0"/>
              <a:t> rapid nori de </a:t>
            </a:r>
            <a:r>
              <a:rPr lang="en-US" sz="1800" dirty="0" err="1"/>
              <a:t>multe</a:t>
            </a:r>
            <a:r>
              <a:rPr lang="en-US" sz="1800" dirty="0"/>
              <a:t> mii de </a:t>
            </a:r>
            <a:r>
              <a:rPr lang="en-US" sz="1800" dirty="0" err="1"/>
              <a:t>puncte</a:t>
            </a:r>
            <a:r>
              <a:rPr lang="en-US" sz="1800" dirty="0"/>
              <a:t> de date. </a:t>
            </a:r>
          </a:p>
          <a:p>
            <a:pPr marL="0" indent="0">
              <a:buNone/>
            </a:pPr>
            <a:r>
              <a:rPr lang="en-US" sz="1800" dirty="0" err="1"/>
              <a:t>Acestea</a:t>
            </a:r>
            <a:r>
              <a:rPr lang="en-US" sz="1800" dirty="0"/>
              <a:t> sunt </a:t>
            </a:r>
            <a:r>
              <a:rPr lang="en-US" sz="1800" dirty="0" err="1"/>
              <a:t>adesea</a:t>
            </a:r>
            <a:r>
              <a:rPr lang="en-US" sz="1800" dirty="0"/>
              <a:t> </a:t>
            </a:r>
            <a:r>
              <a:rPr lang="en-US" sz="1800" dirty="0" err="1"/>
              <a:t>împărțite</a:t>
            </a:r>
            <a:r>
              <a:rPr lang="en-US" sz="1800" dirty="0"/>
              <a:t> </a:t>
            </a:r>
            <a:r>
              <a:rPr lang="en-US" sz="1800" dirty="0" err="1"/>
              <a:t>în</a:t>
            </a:r>
            <a:r>
              <a:rPr lang="en-US" sz="1800" dirty="0"/>
              <a:t> </a:t>
            </a:r>
            <a:r>
              <a:rPr lang="en-US" sz="1800" dirty="0" err="1"/>
              <a:t>mai</a:t>
            </a:r>
            <a:r>
              <a:rPr lang="en-US" sz="1800" dirty="0"/>
              <a:t> </a:t>
            </a:r>
            <a:r>
              <a:rPr lang="en-US" sz="1800" dirty="0" err="1"/>
              <a:t>multe</a:t>
            </a:r>
            <a:r>
              <a:rPr lang="en-US" sz="1800" dirty="0"/>
              <a:t> </a:t>
            </a:r>
            <a:r>
              <a:rPr lang="en-US" sz="1800" dirty="0" err="1"/>
              <a:t>categorii</a:t>
            </a:r>
            <a:r>
              <a:rPr lang="en-US" sz="1800" dirty="0"/>
              <a:t> </a:t>
            </a:r>
            <a:r>
              <a:rPr lang="en-US" sz="1800" dirty="0" err="1"/>
              <a:t>în</a:t>
            </a:r>
            <a:r>
              <a:rPr lang="en-US" sz="1800" dirty="0"/>
              <a:t> </a:t>
            </a:r>
            <a:r>
              <a:rPr lang="en-US" sz="1800" dirty="0" err="1"/>
              <a:t>funcție</a:t>
            </a:r>
            <a:r>
              <a:rPr lang="en-US" sz="1800" dirty="0"/>
              <a:t> de </a:t>
            </a:r>
            <a:r>
              <a:rPr lang="en-US" sz="1800" dirty="0" err="1"/>
              <a:t>tipul</a:t>
            </a:r>
            <a:r>
              <a:rPr lang="en-US" sz="1800" dirty="0"/>
              <a:t> lor de </a:t>
            </a:r>
            <a:r>
              <a:rPr lang="en-US" sz="1800" dirty="0" err="1"/>
              <a:t>proces</a:t>
            </a:r>
            <a:r>
              <a:rPr lang="en-US" sz="1800" dirty="0"/>
              <a:t> de </a:t>
            </a:r>
            <a:r>
              <a:rPr lang="en-US" sz="1800" dirty="0" err="1"/>
              <a:t>captare</a:t>
            </a:r>
            <a:r>
              <a:rPr lang="en-US" sz="1800" dirty="0"/>
              <a:t> a </a:t>
            </a:r>
            <a:r>
              <a:rPr lang="en-US" sz="1800" dirty="0" err="1"/>
              <a:t>datelor</a:t>
            </a:r>
            <a:r>
              <a:rPr lang="en-US" sz="1800" dirty="0"/>
              <a:t>.</a:t>
            </a:r>
          </a:p>
          <a:p>
            <a:pPr marL="0" indent="0">
              <a:buNone/>
            </a:pPr>
            <a:r>
              <a:rPr lang="en-US" sz="1800" dirty="0"/>
              <a:t> </a:t>
            </a:r>
            <a:r>
              <a:rPr lang="en-US" sz="1800" dirty="0" err="1"/>
              <a:t>Preciziile</a:t>
            </a:r>
            <a:r>
              <a:rPr lang="en-US" sz="1800" dirty="0"/>
              <a:t> </a:t>
            </a:r>
            <a:r>
              <a:rPr lang="en-US" sz="1800" dirty="0" err="1"/>
              <a:t>tipice</a:t>
            </a:r>
            <a:r>
              <a:rPr lang="en-US" sz="1800" dirty="0"/>
              <a:t> </a:t>
            </a:r>
            <a:r>
              <a:rPr lang="en-US" sz="1800" dirty="0" err="1"/>
              <a:t>variază</a:t>
            </a:r>
            <a:r>
              <a:rPr lang="en-US" sz="1800" dirty="0"/>
              <a:t> de la 0,001 </a:t>
            </a:r>
            <a:r>
              <a:rPr lang="en-US" sz="1800" dirty="0" err="1"/>
              <a:t>inci</a:t>
            </a:r>
            <a:r>
              <a:rPr lang="en-US" sz="1800" dirty="0"/>
              <a:t> </a:t>
            </a:r>
            <a:r>
              <a:rPr lang="en-US" sz="1800" dirty="0" err="1"/>
              <a:t>până</a:t>
            </a:r>
            <a:r>
              <a:rPr lang="en-US" sz="1800" dirty="0"/>
              <a:t> la &gt; 0,050 </a:t>
            </a:r>
            <a:r>
              <a:rPr lang="en-US" sz="1800" dirty="0" err="1"/>
              <a:t>inci</a:t>
            </a:r>
            <a:r>
              <a:rPr lang="en-US" sz="1800" dirty="0"/>
              <a:t>.</a:t>
            </a:r>
          </a:p>
          <a:p>
            <a:pPr marL="0" indent="0">
              <a:buNone/>
            </a:pPr>
            <a:r>
              <a:rPr lang="en-US" sz="1800" dirty="0"/>
              <a:t>De </a:t>
            </a:r>
            <a:r>
              <a:rPr lang="en-US" sz="1800" dirty="0" err="1"/>
              <a:t>asemenea</a:t>
            </a:r>
            <a:r>
              <a:rPr lang="en-US" sz="1800" dirty="0"/>
              <a:t>, sunt </a:t>
            </a:r>
            <a:r>
              <a:rPr lang="en-US" sz="1800" dirty="0" err="1"/>
              <a:t>frecvente</a:t>
            </a:r>
            <a:r>
              <a:rPr lang="en-US" sz="1800" dirty="0"/>
              <a:t> </a:t>
            </a:r>
            <a:r>
              <a:rPr lang="en-US" sz="1800" dirty="0" err="1"/>
              <a:t>dispozitivele</a:t>
            </a:r>
            <a:r>
              <a:rPr lang="en-US" sz="1800" dirty="0"/>
              <a:t> </a:t>
            </a:r>
            <a:r>
              <a:rPr lang="en-US" sz="1800" dirty="0" err="1"/>
              <a:t>hibride</a:t>
            </a:r>
            <a:r>
              <a:rPr lang="en-US" sz="1800" dirty="0"/>
              <a:t> care </a:t>
            </a:r>
            <a:r>
              <a:rPr lang="en-US" sz="1800" dirty="0" err="1"/>
              <a:t>combină</a:t>
            </a:r>
            <a:r>
              <a:rPr lang="en-US" sz="1800" dirty="0"/>
              <a:t> un </a:t>
            </a:r>
            <a:r>
              <a:rPr lang="en-US" sz="1800" dirty="0" err="1"/>
              <a:t>scaner</a:t>
            </a:r>
            <a:r>
              <a:rPr lang="en-US" sz="1800" dirty="0"/>
              <a:t> </a:t>
            </a:r>
            <a:r>
              <a:rPr lang="en-US" sz="1800" dirty="0" err="1"/>
              <a:t>fără</a:t>
            </a:r>
            <a:r>
              <a:rPr lang="en-US" sz="1800" dirty="0"/>
              <a:t> contact cu un CMM </a:t>
            </a:r>
            <a:r>
              <a:rPr lang="en-US" sz="1800" dirty="0" err="1"/>
              <a:t>portabil</a:t>
            </a:r>
            <a:r>
              <a:rPr lang="en-US" sz="1800" dirty="0"/>
              <a:t>, </a:t>
            </a:r>
            <a:r>
              <a:rPr lang="en-US" sz="1800" dirty="0" err="1"/>
              <a:t>astfel</a:t>
            </a:r>
            <a:r>
              <a:rPr lang="en-US" sz="1800" dirty="0"/>
              <a:t> </a:t>
            </a:r>
            <a:r>
              <a:rPr lang="en-US" sz="1800" dirty="0" err="1"/>
              <a:t>încât</a:t>
            </a:r>
            <a:r>
              <a:rPr lang="en-US" sz="1800" dirty="0"/>
              <a:t> </a:t>
            </a:r>
            <a:r>
              <a:rPr lang="en-US" sz="1800" dirty="0" err="1"/>
              <a:t>poziția</a:t>
            </a:r>
            <a:r>
              <a:rPr lang="en-US" sz="1800" dirty="0"/>
              <a:t> </a:t>
            </a:r>
            <a:r>
              <a:rPr lang="en-US" sz="1800" dirty="0" err="1"/>
              <a:t>și</a:t>
            </a:r>
            <a:r>
              <a:rPr lang="en-US" sz="1800" dirty="0"/>
              <a:t> </a:t>
            </a:r>
            <a:r>
              <a:rPr lang="en-US" sz="1800" dirty="0" err="1"/>
              <a:t>orientarea</a:t>
            </a:r>
            <a:r>
              <a:rPr lang="en-US" sz="1800" dirty="0"/>
              <a:t> </a:t>
            </a:r>
            <a:r>
              <a:rPr lang="en-US" sz="1800" dirty="0" err="1"/>
              <a:t>scanerului</a:t>
            </a:r>
            <a:r>
              <a:rPr lang="en-US" sz="1800" dirty="0"/>
              <a:t> </a:t>
            </a:r>
            <a:r>
              <a:rPr lang="en-US" sz="1800" dirty="0" err="1"/>
              <a:t>să</a:t>
            </a:r>
            <a:r>
              <a:rPr lang="en-US" sz="1800" dirty="0"/>
              <a:t> fie </a:t>
            </a:r>
            <a:r>
              <a:rPr lang="en-US" sz="1800" dirty="0" err="1"/>
              <a:t>cunoscute</a:t>
            </a:r>
            <a:r>
              <a:rPr lang="en-US" sz="1800" dirty="0"/>
              <a:t>, </a:t>
            </a:r>
            <a:r>
              <a:rPr lang="en-US" sz="1800" dirty="0" err="1"/>
              <a:t>făcând</a:t>
            </a:r>
            <a:r>
              <a:rPr lang="en-US" sz="1800" dirty="0"/>
              <a:t> </a:t>
            </a:r>
            <a:r>
              <a:rPr lang="en-US" sz="1800" dirty="0" err="1"/>
              <a:t>astfel</a:t>
            </a:r>
            <a:r>
              <a:rPr lang="en-US" sz="1800" dirty="0"/>
              <a:t> </a:t>
            </a:r>
            <a:r>
              <a:rPr lang="en-US" sz="1800" dirty="0" err="1"/>
              <a:t>referire</a:t>
            </a:r>
            <a:r>
              <a:rPr lang="en-US" sz="1800" dirty="0"/>
              <a:t> la </a:t>
            </a:r>
            <a:r>
              <a:rPr lang="en-US" sz="1800" dirty="0" err="1"/>
              <a:t>norul</a:t>
            </a:r>
            <a:r>
              <a:rPr lang="en-US" sz="1800" dirty="0"/>
              <a:t> de </a:t>
            </a:r>
            <a:r>
              <a:rPr lang="en-US" sz="1800" dirty="0" err="1"/>
              <a:t>puncte</a:t>
            </a:r>
            <a:r>
              <a:rPr lang="en-US" sz="1800" dirty="0"/>
              <a:t> la un </a:t>
            </a:r>
            <a:r>
              <a:rPr lang="en-US" sz="1800" dirty="0" err="1"/>
              <a:t>sistem</a:t>
            </a:r>
            <a:r>
              <a:rPr lang="en-US" sz="1800" dirty="0"/>
              <a:t> de </a:t>
            </a:r>
            <a:r>
              <a:rPr lang="en-US" sz="1800" dirty="0" err="1"/>
              <a:t>coordonate</a:t>
            </a:r>
            <a:r>
              <a:rPr lang="en-US" sz="1800" dirty="0"/>
              <a:t> de </a:t>
            </a:r>
            <a:r>
              <a:rPr lang="en-US" sz="1800" dirty="0" err="1"/>
              <a:t>referință</a:t>
            </a:r>
            <a:r>
              <a:rPr lang="en-US" sz="1800" dirty="0"/>
              <a:t> global. </a:t>
            </a:r>
          </a:p>
          <a:p>
            <a:pPr marL="0" indent="0">
              <a:buNone/>
            </a:pPr>
            <a:r>
              <a:rPr lang="en-US" sz="1800" dirty="0"/>
              <a:t>Cele </a:t>
            </a:r>
            <a:r>
              <a:rPr lang="en-US" sz="1800" dirty="0" err="1"/>
              <a:t>mai</a:t>
            </a:r>
            <a:r>
              <a:rPr lang="en-US" sz="1800" dirty="0"/>
              <a:t> </a:t>
            </a:r>
            <a:r>
              <a:rPr lang="en-US" sz="1800" dirty="0" err="1"/>
              <a:t>comune</a:t>
            </a:r>
            <a:r>
              <a:rPr lang="en-US" sz="1800" dirty="0"/>
              <a:t> </a:t>
            </a:r>
            <a:r>
              <a:rPr lang="en-US" sz="1800" dirty="0" err="1"/>
              <a:t>dintre</a:t>
            </a:r>
            <a:r>
              <a:rPr lang="en-US" sz="1800" dirty="0"/>
              <a:t> </a:t>
            </a:r>
            <a:r>
              <a:rPr lang="en-US" sz="1800" dirty="0" err="1"/>
              <a:t>aceste</a:t>
            </a:r>
            <a:r>
              <a:rPr lang="en-US" sz="1800" dirty="0"/>
              <a:t> </a:t>
            </a:r>
            <a:r>
              <a:rPr lang="en-US" sz="1800" dirty="0" err="1"/>
              <a:t>dispozitive</a:t>
            </a:r>
            <a:r>
              <a:rPr lang="en-US" sz="1800" dirty="0"/>
              <a:t> </a:t>
            </a:r>
            <a:r>
              <a:rPr lang="en-US" sz="1800" dirty="0" err="1"/>
              <a:t>hibride</a:t>
            </a:r>
            <a:r>
              <a:rPr lang="en-US" sz="1800" dirty="0"/>
              <a:t> sunt </a:t>
            </a:r>
            <a:r>
              <a:rPr lang="en-US" sz="1800" dirty="0" err="1"/>
              <a:t>brațele</a:t>
            </a:r>
            <a:r>
              <a:rPr lang="en-US" sz="1800" dirty="0"/>
              <a:t> de </a:t>
            </a:r>
            <a:r>
              <a:rPr lang="en-US" sz="1800" dirty="0" err="1"/>
              <a:t>măsurare</a:t>
            </a:r>
            <a:r>
              <a:rPr lang="en-US" sz="1800" dirty="0"/>
              <a:t> combinate cu un </a:t>
            </a:r>
            <a:r>
              <a:rPr lang="en-US" sz="1800" dirty="0" err="1"/>
              <a:t>scaner</a:t>
            </a:r>
            <a:r>
              <a:rPr lang="en-US" sz="1800" dirty="0"/>
              <a:t> laser de tip </a:t>
            </a:r>
            <a:r>
              <a:rPr lang="en-US" sz="1800" dirty="0" err="1"/>
              <a:t>triangulare</a:t>
            </a:r>
            <a:r>
              <a:rPr lang="en-US" sz="1800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45869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3523A9B6-43C3-EB9A-8132-FC0658EBFA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Substituent conținut 4">
            <a:extLst>
              <a:ext uri="{FF2B5EF4-FFF2-40B4-BE49-F238E27FC236}">
                <a16:creationId xmlns:a16="http://schemas.microsoft.com/office/drawing/2014/main" id="{562F9D6C-0EDD-E31D-D50F-9BD377FC2A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412" y="1676400"/>
            <a:ext cx="5960602" cy="4095435"/>
          </a:xfrm>
        </p:spPr>
      </p:pic>
      <p:sp>
        <p:nvSpPr>
          <p:cNvPr id="7" name="CasetăText 6">
            <a:extLst>
              <a:ext uri="{FF2B5EF4-FFF2-40B4-BE49-F238E27FC236}">
                <a16:creationId xmlns:a16="http://schemas.microsoft.com/office/drawing/2014/main" id="{F2910CAC-C3F2-F8C6-46B5-DD51EE15A513}"/>
              </a:ext>
            </a:extLst>
          </p:cNvPr>
          <p:cNvSpPr txBox="1"/>
          <p:nvPr/>
        </p:nvSpPr>
        <p:spPr>
          <a:xfrm>
            <a:off x="6064624" y="1981200"/>
            <a:ext cx="3025588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/>
              <a:t>Dispozitivele</a:t>
            </a:r>
            <a:r>
              <a:rPr lang="en-US" dirty="0"/>
              <a:t> de </a:t>
            </a:r>
            <a:r>
              <a:rPr lang="en-US" dirty="0" err="1"/>
              <a:t>măsurare</a:t>
            </a:r>
            <a:r>
              <a:rPr lang="en-US" dirty="0"/>
              <a:t> a </a:t>
            </a:r>
            <a:r>
              <a:rPr lang="en-US" dirty="0" err="1"/>
              <a:t>contactului</a:t>
            </a:r>
            <a:r>
              <a:rPr lang="en-US" dirty="0"/>
              <a:t> sunt </a:t>
            </a:r>
            <a:r>
              <a:rPr lang="en-US" dirty="0" err="1"/>
              <a:t>potrivite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multe</a:t>
            </a:r>
            <a:r>
              <a:rPr lang="en-US" dirty="0"/>
              <a:t> </a:t>
            </a:r>
            <a:r>
              <a:rPr lang="en-US" dirty="0" err="1"/>
              <a:t>aspecte</a:t>
            </a:r>
            <a:r>
              <a:rPr lang="en-US" dirty="0"/>
              <a:t> ale </a:t>
            </a:r>
            <a:r>
              <a:rPr lang="en-US" dirty="0" err="1"/>
              <a:t>suportului</a:t>
            </a:r>
            <a:r>
              <a:rPr lang="en-US" dirty="0"/>
              <a:t> de </a:t>
            </a:r>
            <a:r>
              <a:rPr lang="en-US" dirty="0" err="1"/>
              <a:t>testare</a:t>
            </a:r>
            <a:r>
              <a:rPr lang="en-US" dirty="0"/>
              <a:t> </a:t>
            </a:r>
            <a:r>
              <a:rPr lang="en-US" dirty="0" err="1"/>
              <a:t>datorită</a:t>
            </a:r>
            <a:r>
              <a:rPr lang="en-US" dirty="0"/>
              <a:t> </a:t>
            </a:r>
            <a:r>
              <a:rPr lang="en-US" dirty="0" err="1"/>
              <a:t>portabilității</a:t>
            </a:r>
            <a:r>
              <a:rPr lang="en-US" dirty="0"/>
              <a:t>, </a:t>
            </a:r>
            <a:r>
              <a:rPr lang="en-US" dirty="0" err="1"/>
              <a:t>preciziei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capacității</a:t>
            </a:r>
            <a:r>
              <a:rPr lang="en-US" dirty="0"/>
              <a:t> lor de a opera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aer</a:t>
            </a:r>
            <a:r>
              <a:rPr lang="en-US" dirty="0"/>
              <a:t> liber </a:t>
            </a:r>
            <a:r>
              <a:rPr lang="en-US" dirty="0" err="1"/>
              <a:t>atunci</a:t>
            </a:r>
            <a:r>
              <a:rPr lang="en-US" dirty="0"/>
              <a:t> </a:t>
            </a:r>
            <a:r>
              <a:rPr lang="en-US" dirty="0" err="1"/>
              <a:t>când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necesar</a:t>
            </a:r>
            <a:r>
              <a:rPr lang="en-US" dirty="0"/>
              <a:t>. </a:t>
            </a:r>
          </a:p>
          <a:p>
            <a:r>
              <a:rPr lang="en-US" dirty="0" err="1"/>
              <a:t>Aceste</a:t>
            </a:r>
            <a:r>
              <a:rPr lang="en-US" dirty="0"/>
              <a:t> </a:t>
            </a:r>
            <a:r>
              <a:rPr lang="en-US" dirty="0" err="1"/>
              <a:t>dispozitive</a:t>
            </a:r>
            <a:r>
              <a:rPr lang="en-US" dirty="0"/>
              <a:t> sunt </a:t>
            </a:r>
            <a:r>
              <a:rPr lang="en-US" dirty="0" err="1"/>
              <a:t>ilustrate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Figura</a:t>
            </a:r>
            <a:r>
              <a:rPr lang="en-US" dirty="0"/>
              <a:t> 2, </a:t>
            </a:r>
            <a:r>
              <a:rPr lang="en-US" dirty="0" err="1"/>
              <a:t>cele</a:t>
            </a:r>
            <a:r>
              <a:rPr lang="en-US" dirty="0"/>
              <a:t> </a:t>
            </a:r>
            <a:r>
              <a:rPr lang="en-US" dirty="0" err="1"/>
              <a:t>mai</a:t>
            </a:r>
            <a:r>
              <a:rPr lang="en-US" dirty="0"/>
              <a:t> </a:t>
            </a:r>
            <a:r>
              <a:rPr lang="en-US" dirty="0" err="1"/>
              <a:t>comune</a:t>
            </a:r>
            <a:r>
              <a:rPr lang="en-US" dirty="0"/>
              <a:t> </a:t>
            </a:r>
            <a:r>
              <a:rPr lang="en-US" dirty="0" err="1"/>
              <a:t>dispozitive</a:t>
            </a:r>
            <a:r>
              <a:rPr lang="en-US" dirty="0"/>
              <a:t> de contact </a:t>
            </a:r>
            <a:r>
              <a:rPr lang="en-US" dirty="0" err="1"/>
              <a:t>fiind</a:t>
            </a:r>
            <a:r>
              <a:rPr lang="en-US" dirty="0"/>
              <a:t> </a:t>
            </a:r>
            <a:r>
              <a:rPr lang="en-US" dirty="0" err="1"/>
              <a:t>brațele</a:t>
            </a:r>
            <a:r>
              <a:rPr lang="en-US" dirty="0"/>
              <a:t> </a:t>
            </a:r>
            <a:r>
              <a:rPr lang="en-US" dirty="0" err="1"/>
              <a:t>mecanice</a:t>
            </a:r>
            <a:r>
              <a:rPr lang="en-US" dirty="0"/>
              <a:t> de </a:t>
            </a:r>
            <a:r>
              <a:rPr lang="en-US" dirty="0" err="1"/>
              <a:t>măsurare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dispozitivele</a:t>
            </a:r>
            <a:r>
              <a:rPr lang="en-US" dirty="0"/>
              <a:t> de </a:t>
            </a:r>
            <a:r>
              <a:rPr lang="en-US" dirty="0" err="1"/>
              <a:t>urmărire</a:t>
            </a:r>
            <a:r>
              <a:rPr lang="en-US" dirty="0"/>
              <a:t> cu laser.</a:t>
            </a:r>
          </a:p>
        </p:txBody>
      </p:sp>
    </p:spTree>
    <p:extLst>
      <p:ext uri="{BB962C8B-B14F-4D97-AF65-F5344CB8AC3E}">
        <p14:creationId xmlns:p14="http://schemas.microsoft.com/office/powerpoint/2010/main" val="1175581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A30C90F0-4656-EBEF-BFC2-2AF9A8BE99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61A5D562-2BCE-74FA-3DE0-A85551FBF1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676400"/>
            <a:ext cx="8839200" cy="4525962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 err="1"/>
              <a:t>Brațele</a:t>
            </a:r>
            <a:r>
              <a:rPr lang="en-US" sz="1800" dirty="0"/>
              <a:t> de </a:t>
            </a:r>
            <a:r>
              <a:rPr lang="en-US" sz="1800" dirty="0" err="1"/>
              <a:t>măsurare</a:t>
            </a:r>
            <a:r>
              <a:rPr lang="en-US" sz="1800" dirty="0"/>
              <a:t> articulate permit </a:t>
            </a:r>
            <a:r>
              <a:rPr lang="en-US" sz="1800" dirty="0" err="1"/>
              <a:t>mai</a:t>
            </a:r>
            <a:r>
              <a:rPr lang="en-US" sz="1800" dirty="0"/>
              <a:t> </a:t>
            </a:r>
            <a:r>
              <a:rPr lang="en-US" sz="1800" dirty="0" err="1"/>
              <a:t>multe</a:t>
            </a:r>
            <a:r>
              <a:rPr lang="en-US" sz="1800" dirty="0"/>
              <a:t> grade de libertate, </a:t>
            </a:r>
            <a:r>
              <a:rPr lang="en-US" sz="1800" dirty="0" err="1"/>
              <a:t>deoarece</a:t>
            </a:r>
            <a:r>
              <a:rPr lang="en-US" sz="1800" dirty="0"/>
              <a:t> </a:t>
            </a:r>
            <a:r>
              <a:rPr lang="en-US" sz="1800" dirty="0" err="1"/>
              <a:t>operatorul</a:t>
            </a:r>
            <a:r>
              <a:rPr lang="en-US" sz="1800" dirty="0"/>
              <a:t> </a:t>
            </a:r>
            <a:r>
              <a:rPr lang="en-US" sz="1800" dirty="0" err="1"/>
              <a:t>colectează</a:t>
            </a:r>
            <a:r>
              <a:rPr lang="en-US" sz="1800" dirty="0"/>
              <a:t> </a:t>
            </a:r>
            <a:r>
              <a:rPr lang="en-US" sz="1800" dirty="0" err="1"/>
              <a:t>puncte</a:t>
            </a:r>
            <a:r>
              <a:rPr lang="en-US" sz="1800" dirty="0"/>
              <a:t> </a:t>
            </a:r>
            <a:r>
              <a:rPr lang="en-US" sz="1800" dirty="0" err="1"/>
              <a:t>individuale</a:t>
            </a:r>
            <a:r>
              <a:rPr lang="en-US" sz="1800" dirty="0"/>
              <a:t> </a:t>
            </a:r>
            <a:r>
              <a:rPr lang="en-US" sz="1800" dirty="0" err="1"/>
              <a:t>sau</a:t>
            </a:r>
            <a:r>
              <a:rPr lang="en-US" sz="1800" dirty="0"/>
              <a:t> </a:t>
            </a:r>
            <a:r>
              <a:rPr lang="en-US" sz="1800" dirty="0" err="1"/>
              <a:t>fluxuri</a:t>
            </a:r>
            <a:r>
              <a:rPr lang="en-US" sz="1800" dirty="0"/>
              <a:t> de </a:t>
            </a:r>
            <a:r>
              <a:rPr lang="en-US" sz="1800" dirty="0" err="1"/>
              <a:t>puncte</a:t>
            </a:r>
            <a:r>
              <a:rPr lang="en-US" sz="1800" dirty="0"/>
              <a:t> </a:t>
            </a:r>
            <a:r>
              <a:rPr lang="en-US" sz="1800" dirty="0" err="1"/>
              <a:t>folosind</a:t>
            </a:r>
            <a:r>
              <a:rPr lang="en-US" sz="1800" dirty="0"/>
              <a:t> o </a:t>
            </a:r>
            <a:r>
              <a:rPr lang="en-US" sz="1800" dirty="0" err="1"/>
              <a:t>sondă</a:t>
            </a:r>
            <a:r>
              <a:rPr lang="en-US" sz="1800" dirty="0"/>
              <a:t> de </a:t>
            </a:r>
            <a:r>
              <a:rPr lang="en-US" sz="1800" dirty="0" err="1"/>
              <a:t>punct</a:t>
            </a:r>
            <a:r>
              <a:rPr lang="en-US" sz="1800" dirty="0"/>
              <a:t> </a:t>
            </a:r>
            <a:r>
              <a:rPr lang="en-US" sz="1800" dirty="0" err="1"/>
              <a:t>acţionată</a:t>
            </a:r>
            <a:r>
              <a:rPr lang="en-US" sz="1800" dirty="0"/>
              <a:t> de </a:t>
            </a:r>
            <a:r>
              <a:rPr lang="en-US" sz="1800" dirty="0" err="1"/>
              <a:t>declanşare</a:t>
            </a:r>
            <a:r>
              <a:rPr lang="en-US" sz="1800" dirty="0"/>
              <a:t>. </a:t>
            </a:r>
          </a:p>
          <a:p>
            <a:pPr marL="0" indent="0">
              <a:buNone/>
            </a:pPr>
            <a:r>
              <a:rPr lang="en-US" sz="1800" dirty="0"/>
              <a:t>Un laser tracker </a:t>
            </a:r>
            <a:r>
              <a:rPr lang="en-US" sz="1800" dirty="0" err="1"/>
              <a:t>funcționează</a:t>
            </a:r>
            <a:r>
              <a:rPr lang="en-US" sz="1800" dirty="0"/>
              <a:t> </a:t>
            </a:r>
            <a:r>
              <a:rPr lang="en-US" sz="1800" dirty="0" err="1"/>
              <a:t>prin</a:t>
            </a:r>
            <a:r>
              <a:rPr lang="en-US" sz="1800" dirty="0"/>
              <a:t> </a:t>
            </a:r>
            <a:r>
              <a:rPr lang="en-US" sz="1800" dirty="0" err="1"/>
              <a:t>centrarea</a:t>
            </a:r>
            <a:r>
              <a:rPr lang="en-US" sz="1800" dirty="0"/>
              <a:t> </a:t>
            </a:r>
            <a:r>
              <a:rPr lang="en-US" sz="1800" dirty="0" err="1"/>
              <a:t>unui</a:t>
            </a:r>
            <a:r>
              <a:rPr lang="en-US" sz="1800" dirty="0"/>
              <a:t> </a:t>
            </a:r>
            <a:r>
              <a:rPr lang="en-US" sz="1800" dirty="0" err="1"/>
              <a:t>fascicul</a:t>
            </a:r>
            <a:r>
              <a:rPr lang="en-US" sz="1800" dirty="0"/>
              <a:t> laser pe </a:t>
            </a:r>
            <a:r>
              <a:rPr lang="en-US" sz="1800" dirty="0" err="1"/>
              <a:t>și</a:t>
            </a:r>
            <a:r>
              <a:rPr lang="en-US" sz="1800" dirty="0"/>
              <a:t> </a:t>
            </a:r>
            <a:r>
              <a:rPr lang="en-US" sz="1800" dirty="0" err="1"/>
              <a:t>măsurarea</a:t>
            </a:r>
            <a:r>
              <a:rPr lang="en-US" sz="1800" dirty="0"/>
              <a:t> a </a:t>
            </a:r>
            <a:r>
              <a:rPr lang="en-US" sz="1800" dirty="0" err="1"/>
              <a:t>două</a:t>
            </a:r>
            <a:r>
              <a:rPr lang="en-US" sz="1800" dirty="0"/>
              <a:t> </a:t>
            </a:r>
            <a:r>
              <a:rPr lang="en-US" sz="1800" dirty="0" err="1"/>
              <a:t>unghiuri</a:t>
            </a:r>
            <a:r>
              <a:rPr lang="en-US" sz="1800" dirty="0"/>
              <a:t> de cardan </a:t>
            </a:r>
            <a:r>
              <a:rPr lang="en-US" sz="1800" dirty="0" err="1"/>
              <a:t>și</a:t>
            </a:r>
            <a:r>
              <a:rPr lang="en-US" sz="1800" dirty="0"/>
              <a:t> o </a:t>
            </a:r>
            <a:r>
              <a:rPr lang="en-US" sz="1800" dirty="0" err="1"/>
              <a:t>distanță</a:t>
            </a:r>
            <a:r>
              <a:rPr lang="en-US" sz="1800" dirty="0"/>
              <a:t> </a:t>
            </a:r>
            <a:r>
              <a:rPr lang="en-US" sz="1800" dirty="0" err="1"/>
              <a:t>până</a:t>
            </a:r>
            <a:r>
              <a:rPr lang="en-US" sz="1800" dirty="0"/>
              <a:t> la o </a:t>
            </a:r>
            <a:r>
              <a:rPr lang="en-US" sz="1800" dirty="0" err="1"/>
              <a:t>țintă</a:t>
            </a:r>
            <a:r>
              <a:rPr lang="en-US" sz="1800" dirty="0"/>
              <a:t> retroreflector. </a:t>
            </a:r>
            <a:r>
              <a:rPr lang="en-US" sz="1800" dirty="0" err="1"/>
              <a:t>Distanța</a:t>
            </a:r>
            <a:r>
              <a:rPr lang="en-US" sz="1800" dirty="0"/>
              <a:t> </a:t>
            </a:r>
            <a:r>
              <a:rPr lang="en-US" sz="1800" dirty="0" err="1"/>
              <a:t>este</a:t>
            </a:r>
            <a:r>
              <a:rPr lang="en-US" sz="1800" dirty="0"/>
              <a:t>, </a:t>
            </a:r>
            <a:r>
              <a:rPr lang="en-US" sz="1800" dirty="0" err="1"/>
              <a:t>în</a:t>
            </a:r>
            <a:r>
              <a:rPr lang="en-US" sz="1800" dirty="0"/>
              <a:t> general, </a:t>
            </a:r>
            <a:r>
              <a:rPr lang="en-US" sz="1800" dirty="0" err="1"/>
              <a:t>măsurată</a:t>
            </a:r>
            <a:r>
              <a:rPr lang="en-US" sz="1800" dirty="0"/>
              <a:t> </a:t>
            </a:r>
            <a:r>
              <a:rPr lang="en-US" sz="1800" dirty="0" err="1"/>
              <a:t>folosind</a:t>
            </a:r>
            <a:r>
              <a:rPr lang="en-US" sz="1800" dirty="0"/>
              <a:t> o </a:t>
            </a:r>
            <a:r>
              <a:rPr lang="en-US" sz="1800" dirty="0" err="1"/>
              <a:t>tehnică</a:t>
            </a:r>
            <a:r>
              <a:rPr lang="en-US" sz="1800" dirty="0"/>
              <a:t> de </a:t>
            </a:r>
            <a:r>
              <a:rPr lang="en-US" sz="1800" dirty="0" err="1"/>
              <a:t>timp</a:t>
            </a:r>
            <a:r>
              <a:rPr lang="en-US" sz="1800" dirty="0"/>
              <a:t> de </a:t>
            </a:r>
            <a:r>
              <a:rPr lang="en-US" sz="1800" dirty="0" err="1"/>
              <a:t>zbor</a:t>
            </a:r>
            <a:r>
              <a:rPr lang="en-US" sz="1800" dirty="0"/>
              <a:t> </a:t>
            </a:r>
            <a:r>
              <a:rPr lang="en-US" sz="1800" dirty="0" err="1"/>
              <a:t>cunoscută</a:t>
            </a:r>
            <a:r>
              <a:rPr lang="en-US" sz="1800" dirty="0"/>
              <a:t> sub </a:t>
            </a:r>
            <a:r>
              <a:rPr lang="en-US" sz="1800" dirty="0" err="1"/>
              <a:t>numele</a:t>
            </a:r>
            <a:r>
              <a:rPr lang="en-US" sz="1800" dirty="0"/>
              <a:t> de </a:t>
            </a:r>
            <a:r>
              <a:rPr lang="en-US" sz="1800" dirty="0" err="1"/>
              <a:t>măsurarea</a:t>
            </a:r>
            <a:r>
              <a:rPr lang="en-US" sz="1800" dirty="0"/>
              <a:t> </a:t>
            </a:r>
            <a:r>
              <a:rPr lang="en-US" sz="1800" dirty="0" err="1"/>
              <a:t>distanței</a:t>
            </a:r>
            <a:r>
              <a:rPr lang="en-US" sz="1800" dirty="0"/>
              <a:t> absolute. </a:t>
            </a:r>
          </a:p>
          <a:p>
            <a:pPr marL="0" indent="0">
              <a:buNone/>
            </a:pPr>
            <a:r>
              <a:rPr lang="en-US" sz="1800" dirty="0" err="1"/>
              <a:t>Pentru</a:t>
            </a:r>
            <a:r>
              <a:rPr lang="en-US" sz="1800" dirty="0"/>
              <a:t> </a:t>
            </a:r>
            <a:r>
              <a:rPr lang="en-US" sz="1800" dirty="0" err="1"/>
              <a:t>lucrări</a:t>
            </a:r>
            <a:r>
              <a:rPr lang="en-US" sz="1800" dirty="0"/>
              <a:t> de </a:t>
            </a:r>
            <a:r>
              <a:rPr lang="en-US" sz="1800" dirty="0" err="1"/>
              <a:t>cea</a:t>
            </a:r>
            <a:r>
              <a:rPr lang="en-US" sz="1800" dirty="0"/>
              <a:t> </a:t>
            </a:r>
            <a:r>
              <a:rPr lang="en-US" sz="1800" dirty="0" err="1"/>
              <a:t>mai</a:t>
            </a:r>
            <a:r>
              <a:rPr lang="en-US" sz="1800" dirty="0"/>
              <a:t> mare </a:t>
            </a:r>
            <a:r>
              <a:rPr lang="en-US" sz="1800" dirty="0" err="1"/>
              <a:t>precizie</a:t>
            </a:r>
            <a:r>
              <a:rPr lang="en-US" sz="1800" dirty="0"/>
              <a:t>, care nu se </a:t>
            </a:r>
            <a:r>
              <a:rPr lang="en-US" sz="1800" dirty="0" err="1"/>
              <a:t>aplică</a:t>
            </a:r>
            <a:r>
              <a:rPr lang="en-US" sz="1800" dirty="0"/>
              <a:t> </a:t>
            </a:r>
            <a:r>
              <a:rPr lang="en-US" sz="1800" dirty="0" err="1"/>
              <a:t>în</a:t>
            </a:r>
            <a:r>
              <a:rPr lang="en-US" sz="1800" dirty="0"/>
              <a:t> general </a:t>
            </a:r>
            <a:r>
              <a:rPr lang="en-US" sz="1800" dirty="0" err="1"/>
              <a:t>modelării</a:t>
            </a:r>
            <a:r>
              <a:rPr lang="en-US" sz="1800" dirty="0"/>
              <a:t> </a:t>
            </a:r>
            <a:r>
              <a:rPr lang="en-US" sz="1800" dirty="0" err="1"/>
              <a:t>pentru</a:t>
            </a:r>
            <a:r>
              <a:rPr lang="en-US" sz="1800" dirty="0"/>
              <a:t> </a:t>
            </a:r>
            <a:r>
              <a:rPr lang="en-US" sz="1800" dirty="0" err="1"/>
              <a:t>suportul</a:t>
            </a:r>
            <a:r>
              <a:rPr lang="en-US" sz="1800" dirty="0"/>
              <a:t> de </a:t>
            </a:r>
            <a:r>
              <a:rPr lang="en-US" sz="1800" dirty="0" err="1"/>
              <a:t>testare</a:t>
            </a:r>
            <a:r>
              <a:rPr lang="en-US" sz="1800" dirty="0"/>
              <a:t>, </a:t>
            </a:r>
            <a:r>
              <a:rPr lang="en-US" sz="1800" dirty="0" err="1"/>
              <a:t>poate</a:t>
            </a:r>
            <a:r>
              <a:rPr lang="en-US" sz="1800" dirty="0"/>
              <a:t> fi </a:t>
            </a:r>
            <a:r>
              <a:rPr lang="en-US" sz="1800" dirty="0" err="1"/>
              <a:t>utilizat</a:t>
            </a:r>
            <a:r>
              <a:rPr lang="en-US" sz="1800" dirty="0"/>
              <a:t> </a:t>
            </a:r>
            <a:r>
              <a:rPr lang="en-US" sz="1800" dirty="0" err="1"/>
              <a:t>interferometrie</a:t>
            </a:r>
            <a:r>
              <a:rPr lang="en-US" sz="1800" dirty="0"/>
              <a:t> de </a:t>
            </a:r>
            <a:r>
              <a:rPr lang="en-US" sz="1800" dirty="0" err="1"/>
              <a:t>măsurare</a:t>
            </a:r>
            <a:r>
              <a:rPr lang="en-US" sz="1800" dirty="0"/>
              <a:t> a </a:t>
            </a:r>
            <a:r>
              <a:rPr lang="en-US" sz="1800" dirty="0" err="1"/>
              <a:t>distanței</a:t>
            </a:r>
            <a:r>
              <a:rPr lang="en-US" sz="1800" dirty="0"/>
              <a:t>. </a:t>
            </a:r>
            <a:r>
              <a:rPr lang="en-US" sz="1800" dirty="0" err="1"/>
              <a:t>Poziția</a:t>
            </a:r>
            <a:r>
              <a:rPr lang="en-US" sz="1800" dirty="0"/>
              <a:t> </a:t>
            </a:r>
            <a:r>
              <a:rPr lang="en-US" sz="1800" dirty="0" err="1"/>
              <a:t>retroreflectorului</a:t>
            </a:r>
            <a:r>
              <a:rPr lang="en-US" sz="1800" dirty="0"/>
              <a:t> (</a:t>
            </a:r>
            <a:r>
              <a:rPr lang="en-US" sz="1800" dirty="0" err="1"/>
              <a:t>și</a:t>
            </a:r>
            <a:r>
              <a:rPr lang="en-US" sz="1800" dirty="0"/>
              <a:t>, </a:t>
            </a:r>
            <a:r>
              <a:rPr lang="en-US" sz="1800" dirty="0" err="1"/>
              <a:t>prin</a:t>
            </a:r>
            <a:r>
              <a:rPr lang="en-US" sz="1800" dirty="0"/>
              <a:t> </a:t>
            </a:r>
            <a:r>
              <a:rPr lang="en-US" sz="1800" dirty="0" err="1"/>
              <a:t>urmare</a:t>
            </a:r>
            <a:r>
              <a:rPr lang="en-US" sz="1800" dirty="0"/>
              <a:t>, a </a:t>
            </a:r>
            <a:r>
              <a:rPr lang="en-US" sz="1800" dirty="0" err="1"/>
              <a:t>piesei</a:t>
            </a:r>
            <a:r>
              <a:rPr lang="en-US" sz="1800" dirty="0"/>
              <a:t> </a:t>
            </a:r>
            <a:r>
              <a:rPr lang="en-US" sz="1800" dirty="0" err="1"/>
              <a:t>sau</a:t>
            </a:r>
            <a:r>
              <a:rPr lang="en-US" sz="1800" dirty="0"/>
              <a:t> a </a:t>
            </a:r>
            <a:r>
              <a:rPr lang="en-US" sz="1800" dirty="0" err="1"/>
              <a:t>suprafeței</a:t>
            </a:r>
            <a:r>
              <a:rPr lang="en-US" sz="1800" dirty="0"/>
              <a:t> </a:t>
            </a:r>
            <a:r>
              <a:rPr lang="en-US" sz="1800" dirty="0" err="1"/>
              <a:t>vehiculului</a:t>
            </a:r>
            <a:r>
              <a:rPr lang="en-US" sz="1800" dirty="0"/>
              <a:t>) </a:t>
            </a:r>
            <a:r>
              <a:rPr lang="en-US" sz="1800" dirty="0" err="1"/>
              <a:t>este</a:t>
            </a:r>
            <a:r>
              <a:rPr lang="en-US" sz="1800" dirty="0"/>
              <a:t> </a:t>
            </a:r>
            <a:r>
              <a:rPr lang="en-US" sz="1800" dirty="0" err="1"/>
              <a:t>apoi</a:t>
            </a:r>
            <a:r>
              <a:rPr lang="en-US" sz="1800" dirty="0"/>
              <a:t> </a:t>
            </a:r>
            <a:r>
              <a:rPr lang="en-US" sz="1800" dirty="0" err="1"/>
              <a:t>calculată</a:t>
            </a:r>
            <a:r>
              <a:rPr lang="en-US" sz="1800" dirty="0"/>
              <a:t> din </a:t>
            </a:r>
            <a:r>
              <a:rPr lang="en-US" sz="1800" dirty="0" err="1"/>
              <a:t>cele</a:t>
            </a:r>
            <a:r>
              <a:rPr lang="en-US" sz="1800" dirty="0"/>
              <a:t> </a:t>
            </a:r>
            <a:r>
              <a:rPr lang="en-US" sz="1800" dirty="0" err="1"/>
              <a:t>două</a:t>
            </a:r>
            <a:r>
              <a:rPr lang="en-US" sz="1800" dirty="0"/>
              <a:t> </a:t>
            </a:r>
            <a:r>
              <a:rPr lang="en-US" sz="1800" dirty="0" err="1"/>
              <a:t>unghiuri</a:t>
            </a:r>
            <a:r>
              <a:rPr lang="en-US" sz="1800" dirty="0"/>
              <a:t> </a:t>
            </a:r>
            <a:r>
              <a:rPr lang="en-US" sz="1800" dirty="0" err="1"/>
              <a:t>și</a:t>
            </a:r>
            <a:r>
              <a:rPr lang="en-US" sz="1800" dirty="0"/>
              <a:t> o </a:t>
            </a:r>
            <a:r>
              <a:rPr lang="en-US" sz="1800" dirty="0" err="1"/>
              <a:t>distanță</a:t>
            </a:r>
            <a:r>
              <a:rPr lang="en-US" sz="1800" dirty="0"/>
              <a:t>. </a:t>
            </a:r>
          </a:p>
          <a:p>
            <a:pPr marL="0" indent="0">
              <a:buNone/>
            </a:pPr>
            <a:r>
              <a:rPr lang="en-US" sz="1800" dirty="0"/>
              <a:t>Ca </a:t>
            </a:r>
            <a:r>
              <a:rPr lang="en-US" sz="1800" dirty="0" err="1"/>
              <a:t>și</a:t>
            </a:r>
            <a:r>
              <a:rPr lang="en-US" sz="1800" dirty="0"/>
              <a:t> </a:t>
            </a:r>
            <a:r>
              <a:rPr lang="en-US" sz="1800" dirty="0" err="1"/>
              <a:t>în</a:t>
            </a:r>
            <a:r>
              <a:rPr lang="en-US" sz="1800" dirty="0"/>
              <a:t> </a:t>
            </a:r>
            <a:r>
              <a:rPr lang="en-US" sz="1800" dirty="0" err="1"/>
              <a:t>cazul</a:t>
            </a:r>
            <a:r>
              <a:rPr lang="en-US" sz="1800" dirty="0"/>
              <a:t> </a:t>
            </a:r>
            <a:r>
              <a:rPr lang="en-US" sz="1800" dirty="0" err="1"/>
              <a:t>brațelor</a:t>
            </a:r>
            <a:r>
              <a:rPr lang="en-US" sz="1800" dirty="0"/>
              <a:t> articulate, </a:t>
            </a:r>
            <a:r>
              <a:rPr lang="en-US" sz="1800" dirty="0" err="1"/>
              <a:t>măsurătorile</a:t>
            </a:r>
            <a:r>
              <a:rPr lang="en-US" sz="1800" dirty="0"/>
              <a:t> sunt </a:t>
            </a:r>
            <a:r>
              <a:rPr lang="en-US" sz="1800" dirty="0" err="1"/>
              <a:t>declanșate</a:t>
            </a:r>
            <a:r>
              <a:rPr lang="en-US" sz="1800" dirty="0"/>
              <a:t> de operator </a:t>
            </a:r>
            <a:r>
              <a:rPr lang="en-US" sz="1800" dirty="0" err="1"/>
              <a:t>și</a:t>
            </a:r>
            <a:r>
              <a:rPr lang="en-US" sz="1800" dirty="0"/>
              <a:t> sunt fie </a:t>
            </a:r>
            <a:r>
              <a:rPr lang="en-US" sz="1800" dirty="0" err="1"/>
              <a:t>puncte</a:t>
            </a:r>
            <a:r>
              <a:rPr lang="en-US" sz="1800" dirty="0"/>
              <a:t> </a:t>
            </a:r>
            <a:r>
              <a:rPr lang="en-US" sz="1800" dirty="0" err="1"/>
              <a:t>individuale</a:t>
            </a:r>
            <a:r>
              <a:rPr lang="en-US" sz="1800" dirty="0"/>
              <a:t>, fie </a:t>
            </a:r>
            <a:r>
              <a:rPr lang="en-US" sz="1800" dirty="0" err="1"/>
              <a:t>fluxuri</a:t>
            </a:r>
            <a:r>
              <a:rPr lang="en-US" sz="1800" dirty="0"/>
              <a:t> de </a:t>
            </a:r>
            <a:r>
              <a:rPr lang="en-US" sz="1800" dirty="0" err="1"/>
              <a:t>puncte</a:t>
            </a:r>
            <a:r>
              <a:rPr lang="en-US" sz="1800" dirty="0"/>
              <a:t> la </a:t>
            </a:r>
            <a:r>
              <a:rPr lang="en-US" sz="1800" dirty="0" err="1"/>
              <a:t>distanță</a:t>
            </a:r>
            <a:r>
              <a:rPr lang="en-US" sz="1800" dirty="0"/>
              <a:t> </a:t>
            </a:r>
            <a:r>
              <a:rPr lang="en-US" sz="1800" dirty="0" err="1"/>
              <a:t>fixă</a:t>
            </a:r>
            <a:r>
              <a:rPr lang="en-US" sz="1800" dirty="0"/>
              <a:t> ​​</a:t>
            </a:r>
            <a:r>
              <a:rPr lang="en-US" sz="1800" dirty="0" err="1"/>
              <a:t>sau</a:t>
            </a:r>
            <a:r>
              <a:rPr lang="en-US" sz="1800" dirty="0"/>
              <a:t> la un interval de </a:t>
            </a:r>
            <a:r>
              <a:rPr lang="en-US" sz="1800" dirty="0" err="1"/>
              <a:t>timp.GPS-ul</a:t>
            </a:r>
            <a:r>
              <a:rPr lang="en-US" sz="1800" dirty="0"/>
              <a:t> </a:t>
            </a:r>
            <a:r>
              <a:rPr lang="en-US" sz="1800" dirty="0" err="1"/>
              <a:t>inteligent</a:t>
            </a:r>
            <a:r>
              <a:rPr lang="en-US" sz="1800" dirty="0"/>
              <a:t> </a:t>
            </a:r>
            <a:r>
              <a:rPr lang="en-US" sz="1800" dirty="0" err="1"/>
              <a:t>mai</a:t>
            </a:r>
            <a:r>
              <a:rPr lang="en-US" sz="1800" dirty="0"/>
              <a:t> </a:t>
            </a:r>
            <a:r>
              <a:rPr lang="en-US" sz="1800" dirty="0" err="1"/>
              <a:t>puțin</a:t>
            </a:r>
            <a:r>
              <a:rPr lang="en-US" sz="1800" dirty="0"/>
              <a:t> </a:t>
            </a:r>
            <a:r>
              <a:rPr lang="en-US" sz="1800" dirty="0" err="1"/>
              <a:t>obișnuit</a:t>
            </a:r>
            <a:r>
              <a:rPr lang="en-US" sz="1800" dirty="0"/>
              <a:t> (</a:t>
            </a:r>
            <a:r>
              <a:rPr lang="en-US" sz="1800" dirty="0" err="1"/>
              <a:t>iGPS</a:t>
            </a:r>
            <a:r>
              <a:rPr lang="en-US" sz="1800" dirty="0"/>
              <a:t>) </a:t>
            </a:r>
            <a:r>
              <a:rPr lang="en-US" sz="1800" dirty="0" err="1"/>
              <a:t>este</a:t>
            </a:r>
            <a:r>
              <a:rPr lang="en-US" sz="1800" dirty="0"/>
              <a:t> un </a:t>
            </a:r>
            <a:r>
              <a:rPr lang="en-US" sz="1800" dirty="0" err="1"/>
              <a:t>dispozitiv</a:t>
            </a:r>
            <a:r>
              <a:rPr lang="en-US" sz="1800" dirty="0"/>
              <a:t> </a:t>
            </a:r>
            <a:r>
              <a:rPr lang="en-US" sz="1800" dirty="0" err="1"/>
              <a:t>portabil</a:t>
            </a:r>
            <a:r>
              <a:rPr lang="en-US" sz="1800" dirty="0"/>
              <a:t> </a:t>
            </a:r>
            <a:r>
              <a:rPr lang="en-US" sz="1800" dirty="0" err="1"/>
              <a:t>unic</a:t>
            </a:r>
            <a:r>
              <a:rPr lang="en-US" sz="1800" dirty="0"/>
              <a:t> de </a:t>
            </a:r>
            <a:r>
              <a:rPr lang="en-US" sz="1800" dirty="0" err="1"/>
              <a:t>măsurare</a:t>
            </a:r>
            <a:r>
              <a:rPr lang="en-US" sz="1800" dirty="0"/>
              <a:t> a </a:t>
            </a:r>
            <a:r>
              <a:rPr lang="en-US" sz="1800" dirty="0" err="1"/>
              <a:t>contactului</a:t>
            </a:r>
            <a:r>
              <a:rPr lang="en-US" sz="1800" dirty="0"/>
              <a:t>, </a:t>
            </a:r>
            <a:r>
              <a:rPr lang="en-US" sz="1800" dirty="0" err="1"/>
              <a:t>în</a:t>
            </a:r>
            <a:r>
              <a:rPr lang="en-US" sz="1800" dirty="0"/>
              <a:t> care </a:t>
            </a:r>
            <a:r>
              <a:rPr lang="en-US" sz="1800" dirty="0" err="1"/>
              <a:t>poziția</a:t>
            </a:r>
            <a:r>
              <a:rPr lang="en-US" sz="1800" dirty="0"/>
              <a:t> </a:t>
            </a:r>
            <a:r>
              <a:rPr lang="en-US" sz="1800" dirty="0" err="1"/>
              <a:t>unei</a:t>
            </a:r>
            <a:r>
              <a:rPr lang="en-US" sz="1800" dirty="0"/>
              <a:t> bare </a:t>
            </a:r>
            <a:r>
              <a:rPr lang="en-US" sz="1800" dirty="0" err="1"/>
              <a:t>vectoriale</a:t>
            </a:r>
            <a:r>
              <a:rPr lang="en-US" sz="1800" dirty="0"/>
              <a:t> </a:t>
            </a:r>
            <a:r>
              <a:rPr lang="en-US" sz="1800" dirty="0" err="1"/>
              <a:t>este</a:t>
            </a:r>
            <a:r>
              <a:rPr lang="en-US" sz="1800" dirty="0"/>
              <a:t> </a:t>
            </a:r>
            <a:r>
              <a:rPr lang="en-US" sz="1800" dirty="0" err="1"/>
              <a:t>determinată</a:t>
            </a:r>
            <a:r>
              <a:rPr lang="en-US" sz="1800" dirty="0"/>
              <a:t> </a:t>
            </a:r>
            <a:r>
              <a:rPr lang="en-US" sz="1800" dirty="0" err="1"/>
              <a:t>prin</a:t>
            </a:r>
            <a:r>
              <a:rPr lang="en-US" sz="1800" dirty="0"/>
              <a:t> </a:t>
            </a:r>
            <a:r>
              <a:rPr lang="en-US" sz="1800" dirty="0" err="1"/>
              <a:t>triangularea</a:t>
            </a:r>
            <a:r>
              <a:rPr lang="en-US" sz="1800" dirty="0"/>
              <a:t> de la </a:t>
            </a:r>
            <a:r>
              <a:rPr lang="en-US" sz="1800" dirty="0" err="1"/>
              <a:t>mai</a:t>
            </a:r>
            <a:r>
              <a:rPr lang="en-US" sz="1800" dirty="0"/>
              <a:t> </a:t>
            </a:r>
            <a:r>
              <a:rPr lang="en-US" sz="1800" dirty="0" err="1"/>
              <a:t>multe</a:t>
            </a:r>
            <a:r>
              <a:rPr lang="en-US" sz="1800" dirty="0"/>
              <a:t> </a:t>
            </a:r>
            <a:r>
              <a:rPr lang="en-US" sz="1800" dirty="0" err="1"/>
              <a:t>transmițătoare</a:t>
            </a:r>
            <a:r>
              <a:rPr lang="en-US" sz="18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5459864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30E17909-41BB-4257-814E-6E1B405C77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ubstituent conținut 2">
            <a:extLst>
              <a:ext uri="{FF2B5EF4-FFF2-40B4-BE49-F238E27FC236}">
                <a16:creationId xmlns:a16="http://schemas.microsoft.com/office/drawing/2014/main" id="{88969094-0CE1-95E9-1481-5D350783BE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51038"/>
            <a:ext cx="8229600" cy="4525962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 err="1"/>
              <a:t>Emițătoarele</a:t>
            </a:r>
            <a:r>
              <a:rPr lang="en-US" sz="1800" dirty="0"/>
              <a:t> emit </a:t>
            </a:r>
            <a:r>
              <a:rPr lang="en-US" sz="1800" dirty="0" err="1"/>
              <a:t>lumină</a:t>
            </a:r>
            <a:r>
              <a:rPr lang="en-US" sz="1800" dirty="0"/>
              <a:t> laser </a:t>
            </a:r>
            <a:r>
              <a:rPr lang="en-US" sz="1800" dirty="0" err="1"/>
              <a:t>și</a:t>
            </a:r>
            <a:r>
              <a:rPr lang="en-US" sz="1800" dirty="0"/>
              <a:t> </a:t>
            </a:r>
            <a:r>
              <a:rPr lang="en-US" sz="1800" dirty="0" err="1"/>
              <a:t>impulsuri</a:t>
            </a:r>
            <a:r>
              <a:rPr lang="en-US" sz="1800" dirty="0"/>
              <a:t> de </a:t>
            </a:r>
            <a:r>
              <a:rPr lang="en-US" sz="1800" dirty="0" err="1"/>
              <a:t>lumină</a:t>
            </a:r>
            <a:r>
              <a:rPr lang="en-US" sz="1800" dirty="0"/>
              <a:t> pe care </a:t>
            </a:r>
            <a:r>
              <a:rPr lang="en-US" sz="1800" dirty="0" err="1"/>
              <a:t>senzorii</a:t>
            </a:r>
            <a:r>
              <a:rPr lang="en-US" sz="1800" dirty="0"/>
              <a:t> din bara </a:t>
            </a:r>
            <a:r>
              <a:rPr lang="en-US" sz="1800" dirty="0" err="1"/>
              <a:t>vectorială</a:t>
            </a:r>
            <a:r>
              <a:rPr lang="en-US" sz="1800" dirty="0"/>
              <a:t> le </a:t>
            </a:r>
            <a:r>
              <a:rPr lang="en-US" sz="1800" dirty="0" err="1"/>
              <a:t>convertesc</a:t>
            </a:r>
            <a:r>
              <a:rPr lang="en-US" sz="1800" dirty="0"/>
              <a:t> </a:t>
            </a:r>
            <a:r>
              <a:rPr lang="en-US" sz="1800" dirty="0" err="1"/>
              <a:t>în</a:t>
            </a:r>
            <a:r>
              <a:rPr lang="en-US" sz="1800" dirty="0"/>
              <a:t> </a:t>
            </a:r>
            <a:r>
              <a:rPr lang="en-US" sz="1800" dirty="0" err="1"/>
              <a:t>azimut</a:t>
            </a:r>
            <a:r>
              <a:rPr lang="en-US" sz="1800" dirty="0"/>
              <a:t> </a:t>
            </a:r>
            <a:r>
              <a:rPr lang="en-US" sz="1800" dirty="0" err="1"/>
              <a:t>și</a:t>
            </a:r>
            <a:r>
              <a:rPr lang="en-US" sz="1800" dirty="0"/>
              <a:t> </a:t>
            </a:r>
            <a:r>
              <a:rPr lang="en-US" sz="1800" dirty="0" err="1"/>
              <a:t>elevație</a:t>
            </a:r>
            <a:r>
              <a:rPr lang="en-US" sz="1800" dirty="0"/>
              <a:t> </a:t>
            </a:r>
            <a:r>
              <a:rPr lang="en-US" sz="1800" dirty="0" err="1"/>
              <a:t>relativă</a:t>
            </a:r>
            <a:r>
              <a:rPr lang="en-US" sz="1800" dirty="0"/>
              <a:t>. O </a:t>
            </a:r>
            <a:r>
              <a:rPr lang="en-US" sz="1800" dirty="0" err="1"/>
              <a:t>bară</a:t>
            </a:r>
            <a:r>
              <a:rPr lang="en-US" sz="1800" dirty="0"/>
              <a:t> </a:t>
            </a:r>
            <a:r>
              <a:rPr lang="en-US" sz="1800" dirty="0" err="1"/>
              <a:t>vectorială</a:t>
            </a:r>
            <a:r>
              <a:rPr lang="en-US" sz="1800" dirty="0"/>
              <a:t> de </a:t>
            </a:r>
            <a:r>
              <a:rPr lang="en-US" sz="1800" dirty="0" err="1"/>
              <a:t>mână</a:t>
            </a:r>
            <a:r>
              <a:rPr lang="en-US" sz="1800" dirty="0"/>
              <a:t>, care </a:t>
            </a:r>
            <a:r>
              <a:rPr lang="en-US" sz="1800" dirty="0" err="1"/>
              <a:t>este</a:t>
            </a:r>
            <a:r>
              <a:rPr lang="en-US" sz="1800" dirty="0"/>
              <a:t> </a:t>
            </a:r>
            <a:r>
              <a:rPr lang="en-US" sz="1800" dirty="0" err="1"/>
              <a:t>echipată</a:t>
            </a:r>
            <a:r>
              <a:rPr lang="en-US" sz="1800" dirty="0"/>
              <a:t> cu </a:t>
            </a:r>
            <a:r>
              <a:rPr lang="en-US" sz="1800" dirty="0" err="1"/>
              <a:t>senzori</a:t>
            </a:r>
            <a:r>
              <a:rPr lang="en-US" sz="1800" dirty="0"/>
              <a:t> </a:t>
            </a:r>
            <a:r>
              <a:rPr lang="en-US" sz="1800" dirty="0" err="1"/>
              <a:t>duali</a:t>
            </a:r>
            <a:r>
              <a:rPr lang="en-US" sz="1800" dirty="0"/>
              <a:t>, </a:t>
            </a:r>
            <a:r>
              <a:rPr lang="en-US" sz="1800" dirty="0" err="1"/>
              <a:t>este</a:t>
            </a:r>
            <a:r>
              <a:rPr lang="en-US" sz="1800" dirty="0"/>
              <a:t> </a:t>
            </a:r>
            <a:r>
              <a:rPr lang="en-US" sz="1800" dirty="0" err="1"/>
              <a:t>utilizată</a:t>
            </a:r>
            <a:r>
              <a:rPr lang="en-US" sz="1800" dirty="0"/>
              <a:t> </a:t>
            </a:r>
            <a:r>
              <a:rPr lang="en-US" sz="1800" dirty="0" err="1"/>
              <a:t>pentru</a:t>
            </a:r>
            <a:r>
              <a:rPr lang="en-US" sz="1800" dirty="0"/>
              <a:t> a </a:t>
            </a:r>
            <a:r>
              <a:rPr lang="en-US" sz="1800" dirty="0" err="1"/>
              <a:t>calibra</a:t>
            </a:r>
            <a:r>
              <a:rPr lang="en-US" sz="1800" dirty="0"/>
              <a:t> </a:t>
            </a:r>
            <a:r>
              <a:rPr lang="en-US" sz="1800" dirty="0" err="1"/>
              <a:t>sistemul</a:t>
            </a:r>
            <a:r>
              <a:rPr lang="en-US" sz="1800" dirty="0"/>
              <a:t> </a:t>
            </a:r>
            <a:r>
              <a:rPr lang="en-US" sz="1800" dirty="0" err="1"/>
              <a:t>și</a:t>
            </a:r>
            <a:r>
              <a:rPr lang="en-US" sz="1800" dirty="0"/>
              <a:t> a </a:t>
            </a:r>
            <a:r>
              <a:rPr lang="en-US" sz="1800" dirty="0" err="1"/>
              <a:t>defini</a:t>
            </a:r>
            <a:r>
              <a:rPr lang="en-US" sz="1800" dirty="0"/>
              <a:t> </a:t>
            </a:r>
            <a:r>
              <a:rPr lang="en-US" sz="1800" dirty="0" err="1"/>
              <a:t>sistemul</a:t>
            </a:r>
            <a:r>
              <a:rPr lang="en-US" sz="1800" dirty="0"/>
              <a:t> de </a:t>
            </a:r>
            <a:r>
              <a:rPr lang="en-US" sz="1800" dirty="0" err="1"/>
              <a:t>coordonate</a:t>
            </a:r>
            <a:r>
              <a:rPr lang="en-US" sz="1800" dirty="0"/>
              <a:t> global. </a:t>
            </a:r>
          </a:p>
          <a:p>
            <a:pPr marL="0" indent="0">
              <a:buNone/>
            </a:pPr>
            <a:r>
              <a:rPr lang="en-US" sz="1800" dirty="0" err="1"/>
              <a:t>Sistemul</a:t>
            </a:r>
            <a:r>
              <a:rPr lang="en-US" sz="1800" dirty="0"/>
              <a:t> </a:t>
            </a:r>
            <a:r>
              <a:rPr lang="en-US" sz="1800" dirty="0" err="1"/>
              <a:t>iGPS</a:t>
            </a:r>
            <a:r>
              <a:rPr lang="en-US" sz="1800" dirty="0"/>
              <a:t> </a:t>
            </a:r>
            <a:r>
              <a:rPr lang="en-US" sz="1800" dirty="0" err="1"/>
              <a:t>este</a:t>
            </a:r>
            <a:r>
              <a:rPr lang="en-US" sz="1800" dirty="0"/>
              <a:t> </a:t>
            </a:r>
            <a:r>
              <a:rPr lang="en-US" sz="1800" dirty="0" err="1"/>
              <a:t>capabil</a:t>
            </a:r>
            <a:r>
              <a:rPr lang="en-US" sz="1800" dirty="0"/>
              <a:t> </a:t>
            </a:r>
            <a:r>
              <a:rPr lang="en-US" sz="1800" dirty="0" err="1"/>
              <a:t>să</a:t>
            </a:r>
            <a:r>
              <a:rPr lang="en-US" sz="1800" dirty="0"/>
              <a:t> </a:t>
            </a:r>
            <a:r>
              <a:rPr lang="en-US" sz="1800" dirty="0" err="1"/>
              <a:t>furnizeze</a:t>
            </a:r>
            <a:r>
              <a:rPr lang="en-US" sz="1800" dirty="0"/>
              <a:t> </a:t>
            </a:r>
            <a:r>
              <a:rPr lang="en-US" sz="1800" dirty="0" err="1"/>
              <a:t>coordonate</a:t>
            </a:r>
            <a:r>
              <a:rPr lang="en-US" sz="1800" dirty="0"/>
              <a:t> </a:t>
            </a:r>
            <a:r>
              <a:rPr lang="en-US" sz="1800" dirty="0" err="1"/>
              <a:t>în</a:t>
            </a:r>
            <a:r>
              <a:rPr lang="en-US" sz="1800" dirty="0"/>
              <a:t> </a:t>
            </a:r>
            <a:r>
              <a:rPr lang="en-US" sz="1800" dirty="0" err="1"/>
              <a:t>sistemul</a:t>
            </a:r>
            <a:r>
              <a:rPr lang="en-US" sz="1800" dirty="0"/>
              <a:t> de </a:t>
            </a:r>
            <a:r>
              <a:rPr lang="en-US" sz="1800" dirty="0" err="1"/>
              <a:t>coordonate</a:t>
            </a:r>
            <a:r>
              <a:rPr lang="en-US" sz="1800" dirty="0"/>
              <a:t> global cu o </a:t>
            </a:r>
            <a:r>
              <a:rPr lang="en-US" sz="1800" dirty="0" err="1"/>
              <a:t>precizie</a:t>
            </a:r>
            <a:r>
              <a:rPr lang="en-US" sz="1800" dirty="0"/>
              <a:t> de </a:t>
            </a:r>
            <a:r>
              <a:rPr lang="en-US" sz="1800" dirty="0" err="1"/>
              <a:t>aproximativ</a:t>
            </a:r>
            <a:r>
              <a:rPr lang="en-US" sz="1800" dirty="0"/>
              <a:t> 0,004 </a:t>
            </a:r>
            <a:r>
              <a:rPr lang="en-US" sz="1800" dirty="0" err="1"/>
              <a:t>inchi</a:t>
            </a:r>
            <a:r>
              <a:rPr lang="en-US" sz="1800" dirty="0"/>
              <a:t>.</a:t>
            </a:r>
          </a:p>
          <a:p>
            <a:pPr marL="0" indent="0">
              <a:buNone/>
            </a:pPr>
            <a:r>
              <a:rPr lang="en-US" sz="1800" dirty="0" err="1"/>
              <a:t>Avantajele</a:t>
            </a:r>
            <a:r>
              <a:rPr lang="en-US" sz="1800" dirty="0"/>
              <a:t> </a:t>
            </a:r>
            <a:r>
              <a:rPr lang="en-US" sz="1800" dirty="0" err="1"/>
              <a:t>dispozitivelor</a:t>
            </a:r>
            <a:r>
              <a:rPr lang="en-US" sz="1800" dirty="0"/>
              <a:t> de contact </a:t>
            </a:r>
            <a:r>
              <a:rPr lang="en-US" sz="1800" dirty="0" err="1"/>
              <a:t>includ</a:t>
            </a:r>
            <a:r>
              <a:rPr lang="en-US" sz="1800" dirty="0"/>
              <a:t> </a:t>
            </a:r>
            <a:r>
              <a:rPr lang="en-US" sz="1800" dirty="0" err="1"/>
              <a:t>precizia</a:t>
            </a:r>
            <a:r>
              <a:rPr lang="en-US" sz="1800" dirty="0"/>
              <a:t> lor mare, </a:t>
            </a:r>
            <a:r>
              <a:rPr lang="en-US" sz="1800" dirty="0" err="1"/>
              <a:t>capacitatea</a:t>
            </a:r>
            <a:r>
              <a:rPr lang="en-US" sz="1800" dirty="0"/>
              <a:t> de a </a:t>
            </a:r>
            <a:r>
              <a:rPr lang="en-US" sz="1800" dirty="0" err="1"/>
              <a:t>măsura</a:t>
            </a:r>
            <a:r>
              <a:rPr lang="en-US" sz="1800" dirty="0"/>
              <a:t> </a:t>
            </a:r>
            <a:r>
              <a:rPr lang="en-US" sz="1800" dirty="0" err="1"/>
              <a:t>în</a:t>
            </a:r>
            <a:r>
              <a:rPr lang="en-US" sz="1800" dirty="0"/>
              <a:t> </a:t>
            </a:r>
            <a:r>
              <a:rPr lang="en-US" sz="1800" dirty="0" err="1"/>
              <a:t>fante</a:t>
            </a:r>
            <a:r>
              <a:rPr lang="en-US" sz="1800" dirty="0"/>
              <a:t> </a:t>
            </a:r>
            <a:r>
              <a:rPr lang="en-US" sz="1800" dirty="0" err="1"/>
              <a:t>și</a:t>
            </a:r>
            <a:r>
              <a:rPr lang="en-US" sz="1800" dirty="0"/>
              <a:t> </a:t>
            </a:r>
            <a:r>
              <a:rPr lang="en-US" sz="1800" dirty="0" err="1"/>
              <a:t>buzunare</a:t>
            </a:r>
            <a:r>
              <a:rPr lang="en-US" sz="1800" dirty="0"/>
              <a:t>, </a:t>
            </a:r>
            <a:r>
              <a:rPr lang="en-US" sz="1800" dirty="0" err="1"/>
              <a:t>uneori</a:t>
            </a:r>
            <a:r>
              <a:rPr lang="en-US" sz="1800" dirty="0"/>
              <a:t>, cu </a:t>
            </a:r>
            <a:r>
              <a:rPr lang="en-US" sz="1800" dirty="0" err="1"/>
              <a:t>instrumente</a:t>
            </a:r>
            <a:r>
              <a:rPr lang="en-US" sz="1800" dirty="0"/>
              <a:t> </a:t>
            </a:r>
            <a:r>
              <a:rPr lang="en-US" sz="1800" dirty="0" err="1"/>
              <a:t>adecvate</a:t>
            </a:r>
            <a:r>
              <a:rPr lang="en-US" sz="1800" dirty="0"/>
              <a:t> </a:t>
            </a:r>
            <a:r>
              <a:rPr lang="en-US" sz="1800" dirty="0" err="1"/>
              <a:t>și</a:t>
            </a:r>
            <a:r>
              <a:rPr lang="en-US" sz="1800" dirty="0"/>
              <a:t> </a:t>
            </a:r>
            <a:r>
              <a:rPr lang="en-US" sz="1800" dirty="0" err="1"/>
              <a:t>insensibilitatea</a:t>
            </a:r>
            <a:r>
              <a:rPr lang="en-US" sz="1800" dirty="0"/>
              <a:t> la </a:t>
            </a:r>
            <a:r>
              <a:rPr lang="en-US" sz="1800" dirty="0" err="1"/>
              <a:t>culoarea</a:t>
            </a:r>
            <a:r>
              <a:rPr lang="en-US" sz="1800" dirty="0"/>
              <a:t> </a:t>
            </a:r>
            <a:r>
              <a:rPr lang="en-US" sz="1800" dirty="0" err="1"/>
              <a:t>sau</a:t>
            </a:r>
            <a:r>
              <a:rPr lang="en-US" sz="1800" dirty="0"/>
              <a:t> </a:t>
            </a:r>
            <a:r>
              <a:rPr lang="en-US" sz="1800" dirty="0" err="1"/>
              <a:t>transparența</a:t>
            </a:r>
            <a:r>
              <a:rPr lang="en-US" sz="1800" dirty="0"/>
              <a:t> </a:t>
            </a:r>
            <a:r>
              <a:rPr lang="en-US" sz="1800" dirty="0" err="1"/>
              <a:t>piesei</a:t>
            </a:r>
            <a:r>
              <a:rPr lang="en-US" sz="1800" dirty="0"/>
              <a:t> </a:t>
            </a:r>
            <a:r>
              <a:rPr lang="en-US" sz="1800" dirty="0" err="1"/>
              <a:t>măsurate</a:t>
            </a:r>
            <a:r>
              <a:rPr lang="en-US" sz="1800" dirty="0"/>
              <a:t>. </a:t>
            </a:r>
          </a:p>
          <a:p>
            <a:pPr marL="0" indent="0">
              <a:buNone/>
            </a:pPr>
            <a:r>
              <a:rPr lang="en-US" sz="1800" dirty="0"/>
              <a:t>Cu </a:t>
            </a:r>
            <a:r>
              <a:rPr lang="en-US" sz="1800" dirty="0" err="1"/>
              <a:t>toate</a:t>
            </a:r>
            <a:r>
              <a:rPr lang="en-US" sz="1800" dirty="0"/>
              <a:t> </a:t>
            </a:r>
            <a:r>
              <a:rPr lang="en-US" sz="1800" dirty="0" err="1"/>
              <a:t>acestea</a:t>
            </a:r>
            <a:r>
              <a:rPr lang="en-US" sz="1800" dirty="0"/>
              <a:t>, </a:t>
            </a:r>
            <a:r>
              <a:rPr lang="en-US" sz="1800" dirty="0" err="1"/>
              <a:t>aceste</a:t>
            </a:r>
            <a:r>
              <a:rPr lang="en-US" sz="1800" dirty="0"/>
              <a:t> </a:t>
            </a:r>
            <a:r>
              <a:rPr lang="en-US" sz="1800" dirty="0" err="1"/>
              <a:t>avantaje</a:t>
            </a:r>
            <a:r>
              <a:rPr lang="en-US" sz="1800" dirty="0"/>
              <a:t> sunt </a:t>
            </a:r>
            <a:r>
              <a:rPr lang="en-US" sz="1800" dirty="0" err="1"/>
              <a:t>parțial</a:t>
            </a:r>
            <a:r>
              <a:rPr lang="en-US" sz="1800" dirty="0"/>
              <a:t> compensate de rata </a:t>
            </a:r>
            <a:r>
              <a:rPr lang="en-US" sz="1800" dirty="0" err="1"/>
              <a:t>lentă</a:t>
            </a:r>
            <a:r>
              <a:rPr lang="en-US" sz="1800" dirty="0"/>
              <a:t> de </a:t>
            </a:r>
            <a:r>
              <a:rPr lang="en-US" sz="1800" dirty="0" err="1"/>
              <a:t>colectare</a:t>
            </a:r>
            <a:r>
              <a:rPr lang="en-US" sz="1800" dirty="0"/>
              <a:t> a </a:t>
            </a:r>
            <a:r>
              <a:rPr lang="en-US" sz="1800" dirty="0" err="1"/>
              <a:t>datelor</a:t>
            </a:r>
            <a:r>
              <a:rPr lang="en-US" sz="1800" dirty="0"/>
              <a:t> </a:t>
            </a:r>
            <a:r>
              <a:rPr lang="en-US" sz="1800" dirty="0" err="1"/>
              <a:t>și</a:t>
            </a:r>
            <a:r>
              <a:rPr lang="en-US" sz="1800" dirty="0"/>
              <a:t> </a:t>
            </a:r>
            <a:r>
              <a:rPr lang="en-US" sz="1800" dirty="0" err="1"/>
              <a:t>posibila</a:t>
            </a:r>
            <a:r>
              <a:rPr lang="en-US" sz="1800" dirty="0"/>
              <a:t> </a:t>
            </a:r>
            <a:r>
              <a:rPr lang="en-US" sz="1800" dirty="0" err="1"/>
              <a:t>distorsiune</a:t>
            </a:r>
            <a:r>
              <a:rPr lang="en-US" sz="1800" dirty="0"/>
              <a:t> a </a:t>
            </a:r>
            <a:r>
              <a:rPr lang="en-US" sz="1800" dirty="0" err="1"/>
              <a:t>obiectelor</a:t>
            </a:r>
            <a:r>
              <a:rPr lang="en-US" sz="1800" dirty="0"/>
              <a:t> </a:t>
            </a:r>
            <a:r>
              <a:rPr lang="en-US" sz="1800" dirty="0" err="1"/>
              <a:t>moi</a:t>
            </a:r>
            <a:r>
              <a:rPr lang="en-US" sz="1800" dirty="0"/>
              <a:t> </a:t>
            </a:r>
            <a:r>
              <a:rPr lang="en-US" sz="1800" dirty="0" err="1"/>
              <a:t>atunci</a:t>
            </a:r>
            <a:r>
              <a:rPr lang="en-US" sz="1800" dirty="0"/>
              <a:t> </a:t>
            </a:r>
            <a:r>
              <a:rPr lang="en-US" sz="1800" dirty="0" err="1"/>
              <a:t>când</a:t>
            </a:r>
            <a:r>
              <a:rPr lang="en-US" sz="1800" dirty="0"/>
              <a:t> sunt </a:t>
            </a:r>
            <a:r>
              <a:rPr lang="en-US" sz="1800" dirty="0" err="1"/>
              <a:t>în</a:t>
            </a:r>
            <a:r>
              <a:rPr lang="en-US" sz="1800" dirty="0"/>
              <a:t> contact cu </a:t>
            </a:r>
            <a:r>
              <a:rPr lang="en-US" sz="1800" dirty="0" err="1"/>
              <a:t>sonda</a:t>
            </a:r>
            <a:r>
              <a:rPr lang="en-US" sz="1800" dirty="0"/>
              <a:t> </a:t>
            </a:r>
            <a:r>
              <a:rPr lang="en-US" sz="1800" dirty="0" err="1"/>
              <a:t>sau</a:t>
            </a:r>
            <a:r>
              <a:rPr lang="en-US" sz="1800" dirty="0"/>
              <a:t> </a:t>
            </a:r>
            <a:r>
              <a:rPr lang="en-US" sz="1800" dirty="0" err="1"/>
              <a:t>retroreflectorul</a:t>
            </a:r>
            <a:r>
              <a:rPr lang="en-US" sz="1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400083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8380C29F-A5A0-4E3E-C25B-BD373C2477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Substituent conținut 3">
            <a:extLst>
              <a:ext uri="{FF2B5EF4-FFF2-40B4-BE49-F238E27FC236}">
                <a16:creationId xmlns:a16="http://schemas.microsoft.com/office/drawing/2014/main" id="{BD6AB1AA-4ECA-4273-8426-3D683C33163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52400" y="1752600"/>
          <a:ext cx="8686800" cy="4780482"/>
        </p:xfrm>
        <a:graphic>
          <a:graphicData uri="http://schemas.openxmlformats.org/drawingml/2006/table">
            <a:tbl>
              <a:tblPr/>
              <a:tblGrid>
                <a:gridCol w="1737360">
                  <a:extLst>
                    <a:ext uri="{9D8B030D-6E8A-4147-A177-3AD203B41FA5}">
                      <a16:colId xmlns:a16="http://schemas.microsoft.com/office/drawing/2014/main" val="2414093007"/>
                    </a:ext>
                  </a:extLst>
                </a:gridCol>
                <a:gridCol w="1737360">
                  <a:extLst>
                    <a:ext uri="{9D8B030D-6E8A-4147-A177-3AD203B41FA5}">
                      <a16:colId xmlns:a16="http://schemas.microsoft.com/office/drawing/2014/main" val="3053269520"/>
                    </a:ext>
                  </a:extLst>
                </a:gridCol>
                <a:gridCol w="1737360">
                  <a:extLst>
                    <a:ext uri="{9D8B030D-6E8A-4147-A177-3AD203B41FA5}">
                      <a16:colId xmlns:a16="http://schemas.microsoft.com/office/drawing/2014/main" val="4140676666"/>
                    </a:ext>
                  </a:extLst>
                </a:gridCol>
                <a:gridCol w="1737360">
                  <a:extLst>
                    <a:ext uri="{9D8B030D-6E8A-4147-A177-3AD203B41FA5}">
                      <a16:colId xmlns:a16="http://schemas.microsoft.com/office/drawing/2014/main" val="1323679146"/>
                    </a:ext>
                  </a:extLst>
                </a:gridCol>
                <a:gridCol w="1737360">
                  <a:extLst>
                    <a:ext uri="{9D8B030D-6E8A-4147-A177-3AD203B41FA5}">
                      <a16:colId xmlns:a16="http://schemas.microsoft.com/office/drawing/2014/main" val="1727669272"/>
                    </a:ext>
                  </a:extLst>
                </a:gridCol>
              </a:tblGrid>
              <a:tr h="181198">
                <a:tc gridSpan="5">
                  <a:txBody>
                    <a:bodyPr/>
                    <a:lstStyle/>
                    <a:p>
                      <a:r>
                        <a:rPr lang="en-US" sz="1400" dirty="0"/>
                        <a:t>Table 1: Contact Measurement Devices: Typical Commercial Specifications.</a:t>
                      </a:r>
                    </a:p>
                  </a:txBody>
                  <a:tcPr marL="10585" marR="10585" marT="10585" marB="10585" anchor="ctr"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403968"/>
                  </a:ext>
                </a:extLst>
              </a:tr>
              <a:tr h="340298">
                <a:tc>
                  <a:txBody>
                    <a:bodyPr/>
                    <a:lstStyle/>
                    <a:p>
                      <a:pPr algn="l"/>
                      <a:r>
                        <a:rPr lang="en-US" sz="1400">
                          <a:effectLst/>
                        </a:rPr>
                        <a:t>Technology</a:t>
                      </a:r>
                    </a:p>
                  </a:txBody>
                  <a:tcPr marL="10585" marR="10585" marT="10585" marB="10585" anchor="ctr">
                    <a:lnL w="12700" cap="flat" cmpd="sng" algn="ctr">
                      <a:solidFill>
                        <a:srgbClr val="40DF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0D9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20E1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>
                          <a:effectLst/>
                        </a:rPr>
                        <a:t>Company</a:t>
                      </a:r>
                    </a:p>
                  </a:txBody>
                  <a:tcPr marL="10585" marR="10585" marT="10585" marB="10585" anchor="ctr">
                    <a:lnL w="12700" cap="flat" cmpd="sng" algn="ctr">
                      <a:solidFill>
                        <a:srgbClr val="A0D9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DE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0D9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DA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effectLst/>
                        </a:rPr>
                        <a:t>Model</a:t>
                      </a:r>
                    </a:p>
                  </a:txBody>
                  <a:tcPr marL="10585" marR="10585" marT="10585" marB="10585" anchor="ctr">
                    <a:lnL w="12700" cap="flat" cmpd="sng" algn="ctr">
                      <a:solidFill>
                        <a:srgbClr val="00DE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DC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DE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EA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>
                          <a:effectLst/>
                        </a:rPr>
                        <a:t>Volume</a:t>
                      </a:r>
                    </a:p>
                  </a:txBody>
                  <a:tcPr marL="10585" marR="10585" marT="10585" marB="10585" anchor="ctr">
                    <a:lnL w="12700" cap="flat" cmpd="sng" algn="ctr">
                      <a:solidFill>
                        <a:srgbClr val="80DC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DA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DC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>
                          <a:effectLst/>
                        </a:rPr>
                        <a:t>Specified Accuracy</a:t>
                      </a:r>
                    </a:p>
                  </a:txBody>
                  <a:tcPr marL="10585" marR="10585" marT="10585" marB="10585" anchor="ctr">
                    <a:lnL w="12700" cap="flat" cmpd="sng" algn="ctr">
                      <a:solidFill>
                        <a:srgbClr val="20DA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DA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DA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00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0677392"/>
                  </a:ext>
                </a:extLst>
              </a:tr>
              <a:tr h="1772202"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Mechanical measurement arm with point probe</a:t>
                      </a:r>
                    </a:p>
                  </a:txBody>
                  <a:tcPr marL="10585" marR="10585" marT="10585" marB="10585" anchor="ctr">
                    <a:lnL w="12700" cap="flat" cmpd="sng" algn="ctr">
                      <a:solidFill>
                        <a:srgbClr val="20E1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DA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E1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2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FARO Technologies, Inc.</a:t>
                      </a:r>
                    </a:p>
                  </a:txBody>
                  <a:tcPr marL="10585" marR="10585" marT="10585" marB="10585" anchor="ctr">
                    <a:lnL w="12700" cap="flat" cmpd="sng" algn="ctr">
                      <a:solidFill>
                        <a:srgbClr val="00DA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EA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DA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3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err="1">
                          <a:effectLst/>
                        </a:rPr>
                        <a:t>FaroArm</a:t>
                      </a:r>
                      <a:r>
                        <a:rPr lang="en-US" sz="1400" dirty="0">
                          <a:effectLst/>
                        </a:rPr>
                        <a:t> Edge</a:t>
                      </a:r>
                    </a:p>
                  </a:txBody>
                  <a:tcPr marL="10585" marR="10585" marT="10585" marB="10585" anchor="ctr">
                    <a:lnL w="12700" cap="flat" cmpd="sng" algn="ctr">
                      <a:solidFill>
                        <a:srgbClr val="00EA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EA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03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8 ft to 12 ft per setup. Much larger volume with rapidly reduced accuracy with multiple instrument setups using reference points</a:t>
                      </a:r>
                    </a:p>
                  </a:txBody>
                  <a:tcPr marL="10585" marR="10585" marT="10585" marB="10585" anchor="ctr">
                    <a:lnL w="12700" cap="flat" cmpd="sng" algn="ctr">
                      <a:solidFill>
                        <a:srgbClr val="C00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00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0.001 inch at 8 ft</a:t>
                      </a:r>
                    </a:p>
                  </a:txBody>
                  <a:tcPr marL="10585" marR="10585" marT="10585" marB="10585" anchor="ctr">
                    <a:lnL w="12700" cap="flat" cmpd="sng" algn="ctr">
                      <a:solidFill>
                        <a:srgbClr val="A00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00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00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0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0011440"/>
                  </a:ext>
                </a:extLst>
              </a:tr>
              <a:tr h="1772202"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Laser tracker</a:t>
                      </a:r>
                    </a:p>
                  </a:txBody>
                  <a:tcPr marL="10585" marR="10585" marT="10585" marB="10585" anchor="ctr">
                    <a:lnL w="12700" cap="flat" cmpd="sng" algn="ctr">
                      <a:solidFill>
                        <a:srgbClr val="C002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3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2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00F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FARO Technologies, Inc.</a:t>
                      </a:r>
                    </a:p>
                  </a:txBody>
                  <a:tcPr marL="10585" marR="10585" marT="10585" marB="10585" anchor="ctr">
                    <a:lnL w="12700" cap="flat" cmpd="sng" algn="ctr">
                      <a:solidFill>
                        <a:srgbClr val="0003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03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3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9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Laser Tracker Vantage</a:t>
                      </a:r>
                    </a:p>
                  </a:txBody>
                  <a:tcPr marL="10585" marR="10585" marT="10585" marB="10585" anchor="ctr">
                    <a:lnL w="12700" cap="flat" cmpd="sng" algn="ctr">
                      <a:solidFill>
                        <a:srgbClr val="2003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03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9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Typically 40 ft per setup. Much larger volume with slightly reduced accuracy with multiple instrument setups using reference points</a:t>
                      </a:r>
                    </a:p>
                  </a:txBody>
                  <a:tcPr marL="10585" marR="10585" marT="10585" marB="10585" anchor="ctr">
                    <a:lnL w="12700" cap="flat" cmpd="sng" algn="ctr">
                      <a:solidFill>
                        <a:srgbClr val="800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00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0D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0.001 inch at 6 ft</a:t>
                      </a:r>
                    </a:p>
                    <a:p>
                      <a:r>
                        <a:rPr lang="en-US" sz="1400">
                          <a:effectLst/>
                        </a:rPr>
                        <a:t>0.002 inch at 20 ft</a:t>
                      </a:r>
                    </a:p>
                  </a:txBody>
                  <a:tcPr marL="10585" marR="10585" marT="10585" marB="10585" anchor="ctr">
                    <a:lnL w="12700" cap="flat" cmpd="sng" algn="ctr">
                      <a:solidFill>
                        <a:srgbClr val="E00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00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00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0D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6859703"/>
                  </a:ext>
                </a:extLst>
              </a:tr>
              <a:tr h="658499"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Triangulation</a:t>
                      </a:r>
                    </a:p>
                  </a:txBody>
                  <a:tcPr marL="10585" marR="10585" marT="10585" marB="10585" anchor="ctr">
                    <a:lnL w="12700" cap="flat" cmpd="sng" algn="ctr">
                      <a:solidFill>
                        <a:srgbClr val="A00F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9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00F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00F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Nikon Metrology</a:t>
                      </a:r>
                    </a:p>
                  </a:txBody>
                  <a:tcPr marL="10585" marR="10585" marT="10585" marB="10585" anchor="ctr">
                    <a:lnL w="12700" cap="flat" cmpd="sng" algn="ctr">
                      <a:solidFill>
                        <a:srgbClr val="C009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9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9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9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iGPS</a:t>
                      </a:r>
                    </a:p>
                  </a:txBody>
                  <a:tcPr marL="10585" marR="10585" marT="10585" marB="10585" anchor="ctr">
                    <a:lnL w="12700" cap="flat" cmpd="sng" algn="ctr">
                      <a:solidFill>
                        <a:srgbClr val="C009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0D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9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9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Unlimited depending on number of transmitters</a:t>
                      </a:r>
                    </a:p>
                  </a:txBody>
                  <a:tcPr marL="10585" marR="10585" marT="10585" marB="10585" anchor="ctr">
                    <a:lnL w="12700" cap="flat" cmpd="sng" algn="ctr">
                      <a:solidFill>
                        <a:srgbClr val="200D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0D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0D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0D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effectLst/>
                        </a:rPr>
                        <a:t>From 0.004 inch</a:t>
                      </a:r>
                    </a:p>
                  </a:txBody>
                  <a:tcPr marL="10585" marR="10585" marT="10585" marB="10585" anchor="ctr">
                    <a:lnL w="12700" cap="flat" cmpd="sng" algn="ctr">
                      <a:solidFill>
                        <a:srgbClr val="200D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0D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0D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0D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48757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79569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1E1E6BD6-2FA0-5826-8182-95746C8088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212529"/>
                </a:solidFill>
                <a:effectLst/>
                <a:latin typeface="system-ui"/>
              </a:rPr>
              <a:t>Noncontact Devices</a:t>
            </a:r>
            <a:endParaRPr lang="en-US" dirty="0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BEC1852C-099B-0142-2AA7-D99951D1D6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8301" y="1721225"/>
            <a:ext cx="2322499" cy="4525962"/>
          </a:xfrm>
        </p:spPr>
        <p:txBody>
          <a:bodyPr/>
          <a:lstStyle/>
          <a:p>
            <a:pPr marL="0" indent="0">
              <a:buNone/>
            </a:pPr>
            <a:r>
              <a:rPr lang="en-US" sz="1600" b="0" i="0" dirty="0">
                <a:solidFill>
                  <a:srgbClr val="212529"/>
                </a:solidFill>
                <a:effectLst/>
                <a:latin typeface="system-ui"/>
              </a:rPr>
              <a:t>Noncontact scanners project a laser or light pattern onto the part and then observe either the transmitted or reflected energy.</a:t>
            </a:r>
          </a:p>
          <a:p>
            <a:pPr marL="0" indent="0">
              <a:buNone/>
            </a:pPr>
            <a:r>
              <a:rPr lang="en-US" sz="1600" b="0" i="0" dirty="0">
                <a:solidFill>
                  <a:srgbClr val="212529"/>
                </a:solidFill>
                <a:effectLst/>
                <a:latin typeface="system-ui"/>
              </a:rPr>
              <a:t>  A point cloud representative of the geometry of the part is calculated by means of triangulation, time-of-flight, or wave interference information.  </a:t>
            </a:r>
          </a:p>
          <a:p>
            <a:pPr marL="0" indent="0">
              <a:buNone/>
            </a:pPr>
            <a:r>
              <a:rPr lang="en-US" sz="1600" b="0" i="0" dirty="0">
                <a:solidFill>
                  <a:srgbClr val="212529"/>
                </a:solidFill>
                <a:effectLst/>
                <a:latin typeface="system-ui"/>
              </a:rPr>
              <a:t>There are many methods to classify noncontact data collection devices.  One of the most common is illustrated in Figure 3.</a:t>
            </a:r>
            <a:endParaRPr lang="en-US" sz="1600" dirty="0"/>
          </a:p>
        </p:txBody>
      </p:sp>
      <p:pic>
        <p:nvPicPr>
          <p:cNvPr id="5" name="Imagine 4">
            <a:extLst>
              <a:ext uri="{FF2B5EF4-FFF2-40B4-BE49-F238E27FC236}">
                <a16:creationId xmlns:a16="http://schemas.microsoft.com/office/drawing/2014/main" id="{693E809F-9F2B-03A8-A493-D49659F1E0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7035" y="1734672"/>
            <a:ext cx="6566965" cy="4038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2403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5AA335FA-87EB-72C5-98A8-37C2E3A09A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A66013D0-E1B5-408C-C57E-E958CE283D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/>
              <a:t>Noncontact measurement devices are typically fast, provide good accuracy, and deliver large quantities of data.  </a:t>
            </a:r>
          </a:p>
          <a:p>
            <a:r>
              <a:rPr lang="en-US" sz="1800" dirty="0"/>
              <a:t>Optionally, they can sometimes collect object color texture information and can often scan detailed information that may be too small to be measured using a touch probe or laser tracker target.  </a:t>
            </a:r>
          </a:p>
          <a:p>
            <a:r>
              <a:rPr lang="en-US" sz="1800" dirty="0"/>
              <a:t>However, noncontact measurement devices may have difficulty with dark or reflective surfaces and with surfaces that are transparent or </a:t>
            </a:r>
            <a:r>
              <a:rPr lang="en-US" sz="1800" dirty="0" err="1"/>
              <a:t>semiranslucent</a:t>
            </a:r>
            <a:r>
              <a:rPr lang="en-US" sz="1800" dirty="0"/>
              <a:t>, such as composite materials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562754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FA410C3B-447D-E541-A500-E1998CC507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Substituent conținut 3">
            <a:extLst>
              <a:ext uri="{FF2B5EF4-FFF2-40B4-BE49-F238E27FC236}">
                <a16:creationId xmlns:a16="http://schemas.microsoft.com/office/drawing/2014/main" id="{DD998F6F-1938-D67E-8EFA-D7D2F86E78D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76201" y="0"/>
          <a:ext cx="8991597" cy="6642751"/>
        </p:xfrm>
        <a:graphic>
          <a:graphicData uri="http://schemas.openxmlformats.org/drawingml/2006/table">
            <a:tbl>
              <a:tblPr/>
              <a:tblGrid>
                <a:gridCol w="1694069">
                  <a:extLst>
                    <a:ext uri="{9D8B030D-6E8A-4147-A177-3AD203B41FA5}">
                      <a16:colId xmlns:a16="http://schemas.microsoft.com/office/drawing/2014/main" val="3487618545"/>
                    </a:ext>
                  </a:extLst>
                </a:gridCol>
                <a:gridCol w="1694069">
                  <a:extLst>
                    <a:ext uri="{9D8B030D-6E8A-4147-A177-3AD203B41FA5}">
                      <a16:colId xmlns:a16="http://schemas.microsoft.com/office/drawing/2014/main" val="3080671903"/>
                    </a:ext>
                  </a:extLst>
                </a:gridCol>
                <a:gridCol w="2215321">
                  <a:extLst>
                    <a:ext uri="{9D8B030D-6E8A-4147-A177-3AD203B41FA5}">
                      <a16:colId xmlns:a16="http://schemas.microsoft.com/office/drawing/2014/main" val="1444536382"/>
                    </a:ext>
                  </a:extLst>
                </a:gridCol>
                <a:gridCol w="1694069">
                  <a:extLst>
                    <a:ext uri="{9D8B030D-6E8A-4147-A177-3AD203B41FA5}">
                      <a16:colId xmlns:a16="http://schemas.microsoft.com/office/drawing/2014/main" val="499137764"/>
                    </a:ext>
                  </a:extLst>
                </a:gridCol>
                <a:gridCol w="1694069">
                  <a:extLst>
                    <a:ext uri="{9D8B030D-6E8A-4147-A177-3AD203B41FA5}">
                      <a16:colId xmlns:a16="http://schemas.microsoft.com/office/drawing/2014/main" val="808225557"/>
                    </a:ext>
                  </a:extLst>
                </a:gridCol>
              </a:tblGrid>
              <a:tr h="182102">
                <a:tc gridSpan="5">
                  <a:txBody>
                    <a:bodyPr/>
                    <a:lstStyle/>
                    <a:p>
                      <a:r>
                        <a:rPr lang="en-US" sz="1400"/>
                        <a:t>Table 2: Noncontact Measurement Devices: Typical Commercial Specifications.</a:t>
                      </a:r>
                    </a:p>
                  </a:txBody>
                  <a:tcPr marL="11050" marR="11050" marT="11050" marB="11050" anchor="ctr"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6770399"/>
                  </a:ext>
                </a:extLst>
              </a:tr>
              <a:tr h="481246">
                <a:tc>
                  <a:txBody>
                    <a:bodyPr/>
                    <a:lstStyle/>
                    <a:p>
                      <a:pPr algn="l"/>
                      <a:r>
                        <a:rPr lang="en-US" sz="1400">
                          <a:effectLst/>
                        </a:rPr>
                        <a:t>Technology</a:t>
                      </a:r>
                    </a:p>
                  </a:txBody>
                  <a:tcPr marL="11050" marR="11050" marT="11050" marB="11050" anchor="ctr">
                    <a:lnL w="12700" cap="flat" cmpd="sng" algn="ctr">
                      <a:solidFill>
                        <a:srgbClr val="507F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7E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B07F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>
                          <a:effectLst/>
                        </a:rPr>
                        <a:t>Company</a:t>
                      </a:r>
                    </a:p>
                  </a:txBody>
                  <a:tcPr marL="11050" marR="11050" marT="11050" marB="11050" anchor="ctr">
                    <a:lnL w="12700" cap="flat" cmpd="sng" algn="ctr">
                      <a:solidFill>
                        <a:srgbClr val="107E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7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7E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7C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>
                          <a:effectLst/>
                        </a:rPr>
                        <a:t>Model</a:t>
                      </a:r>
                    </a:p>
                  </a:txBody>
                  <a:tcPr marL="11050" marR="11050" marT="11050" marB="11050" anchor="ctr">
                    <a:lnL w="12700" cap="flat" cmpd="sng" algn="ctr">
                      <a:solidFill>
                        <a:srgbClr val="B07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07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7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7F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>
                          <a:effectLst/>
                        </a:rPr>
                        <a:t>Volume</a:t>
                      </a:r>
                    </a:p>
                  </a:txBody>
                  <a:tcPr marL="11050" marR="11050" marT="11050" marB="11050" anchor="ctr">
                    <a:lnL w="12700" cap="flat" cmpd="sng" algn="ctr">
                      <a:solidFill>
                        <a:srgbClr val="907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7E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07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83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>
                          <a:effectLst/>
                        </a:rPr>
                        <a:t>Specified Speed/Accuracy</a:t>
                      </a:r>
                    </a:p>
                  </a:txBody>
                  <a:tcPr marL="11050" marR="11050" marT="11050" marB="11050" anchor="ctr">
                    <a:lnL w="12700" cap="flat" cmpd="sng" algn="ctr">
                      <a:solidFill>
                        <a:srgbClr val="107E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7E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7E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83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2206928"/>
                  </a:ext>
                </a:extLst>
              </a:tr>
              <a:tr h="1531237"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Mechanical measurement arm hybrid</a:t>
                      </a:r>
                    </a:p>
                  </a:txBody>
                  <a:tcPr marL="11050" marR="11050" marT="11050" marB="11050" anchor="ctr">
                    <a:lnL w="12700" cap="flat" cmpd="sng" algn="ctr">
                      <a:solidFill>
                        <a:srgbClr val="B07F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7C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7F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89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FARO Technologies, Inc.</a:t>
                      </a:r>
                    </a:p>
                  </a:txBody>
                  <a:tcPr marL="11050" marR="11050" marT="11050" marB="11050" anchor="ctr">
                    <a:lnL w="12700" cap="flat" cmpd="sng" algn="ctr">
                      <a:solidFill>
                        <a:srgbClr val="307C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7F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7C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86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Faro Edge ScanArm HD</a:t>
                      </a:r>
                    </a:p>
                  </a:txBody>
                  <a:tcPr marL="11050" marR="11050" marT="11050" marB="11050" anchor="ctr">
                    <a:lnL w="12700" cap="flat" cmpd="sng" algn="ctr">
                      <a:solidFill>
                        <a:srgbClr val="B07F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83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7F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84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8 ft to 12 ft per setup. Much larger volume with reduced accuracy with multiple instrument setup using reference points</a:t>
                      </a:r>
                    </a:p>
                  </a:txBody>
                  <a:tcPr marL="11050" marR="11050" marT="11050" marB="11050" anchor="ctr">
                    <a:lnL w="12700" cap="flat" cmpd="sng" algn="ctr">
                      <a:solidFill>
                        <a:srgbClr val="F083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83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83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85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500,000 points per second/from ±0.001 inch</a:t>
                      </a:r>
                    </a:p>
                  </a:txBody>
                  <a:tcPr marL="11050" marR="11050" marT="11050" marB="11050" anchor="ctr">
                    <a:lnL w="12700" cap="flat" cmpd="sng" algn="ctr">
                      <a:solidFill>
                        <a:srgbClr val="B083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83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83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84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4140788"/>
                  </a:ext>
                </a:extLst>
              </a:tr>
              <a:tr h="631244"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Structured light</a:t>
                      </a:r>
                    </a:p>
                  </a:txBody>
                  <a:tcPr marL="11050" marR="11050" marT="11050" marB="11050" anchor="ctr">
                    <a:lnL w="12700" cap="flat" cmpd="sng" algn="ctr">
                      <a:solidFill>
                        <a:srgbClr val="7089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86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89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087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Aicon 3D Systems GmbH</a:t>
                      </a:r>
                    </a:p>
                  </a:txBody>
                  <a:tcPr marL="11050" marR="11050" marT="11050" marB="11050" anchor="ctr">
                    <a:lnL w="12700" cap="flat" cmpd="sng" algn="ctr">
                      <a:solidFill>
                        <a:srgbClr val="B086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84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86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85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StereoSCAN HE (blue light/white light)</a:t>
                      </a:r>
                    </a:p>
                  </a:txBody>
                  <a:tcPr marL="11050" marR="11050" marT="11050" marB="11050" anchor="ctr">
                    <a:lnL w="12700" cap="flat" cmpd="sng" algn="ctr">
                      <a:solidFill>
                        <a:srgbClr val="F084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85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84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87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Field of view up to 2.5 ft × 2.5 ft × 1.8 inch</a:t>
                      </a:r>
                    </a:p>
                  </a:txBody>
                  <a:tcPr marL="11050" marR="11050" marT="11050" marB="11050" anchor="ctr">
                    <a:lnL w="12700" cap="flat" cmpd="sng" algn="ctr">
                      <a:solidFill>
                        <a:srgbClr val="F085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84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85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083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16 MB per measurement (0.1 s)/from ±0.005 inch</a:t>
                      </a:r>
                    </a:p>
                  </a:txBody>
                  <a:tcPr marL="11050" marR="11050" marT="11050" marB="11050" anchor="ctr">
                    <a:lnL w="12700" cap="flat" cmpd="sng" algn="ctr">
                      <a:solidFill>
                        <a:srgbClr val="7084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84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84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87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207360"/>
                  </a:ext>
                </a:extLst>
              </a:tr>
              <a:tr h="931242"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Structured light</a:t>
                      </a:r>
                    </a:p>
                  </a:txBody>
                  <a:tcPr marL="11050" marR="11050" marT="11050" marB="11050" anchor="ctr">
                    <a:lnL w="12700" cap="flat" cmpd="sng" algn="ctr">
                      <a:solidFill>
                        <a:srgbClr val="5087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85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087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84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Mantis Vision, Ltd.</a:t>
                      </a:r>
                    </a:p>
                  </a:txBody>
                  <a:tcPr marL="11050" marR="11050" marT="11050" marB="11050" anchor="ctr">
                    <a:lnL w="12700" cap="flat" cmpd="sng" algn="ctr">
                      <a:solidFill>
                        <a:srgbClr val="3085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87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85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082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Mantis Vision F5 (infrared)</a:t>
                      </a:r>
                    </a:p>
                  </a:txBody>
                  <a:tcPr marL="11050" marR="11050" marT="11050" marB="11050" anchor="ctr">
                    <a:lnL w="12700" cap="flat" cmpd="sng" algn="ctr">
                      <a:solidFill>
                        <a:srgbClr val="B087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083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87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89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Range 1.5 ft to 15 ft</a:t>
                      </a:r>
                    </a:p>
                  </a:txBody>
                  <a:tcPr marL="11050" marR="11050" marT="11050" marB="11050" anchor="ctr">
                    <a:lnL w="12700" cap="flat" cmpd="sng" algn="ctr">
                      <a:solidFill>
                        <a:srgbClr val="9083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87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083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87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Up to 50,000 points per frame and 10 frames per second/from 0.2 inch</a:t>
                      </a:r>
                    </a:p>
                  </a:txBody>
                  <a:tcPr marL="11050" marR="11050" marT="11050" marB="11050" anchor="ctr">
                    <a:lnL w="12700" cap="flat" cmpd="sng" algn="ctr">
                      <a:solidFill>
                        <a:srgbClr val="1087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87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87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84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6532946"/>
                  </a:ext>
                </a:extLst>
              </a:tr>
              <a:tr h="931242"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Time of flight (phase shift)</a:t>
                      </a:r>
                    </a:p>
                  </a:txBody>
                  <a:tcPr marL="11050" marR="11050" marT="11050" marB="11050" anchor="ctr">
                    <a:lnL w="12700" cap="flat" cmpd="sng" algn="ctr">
                      <a:solidFill>
                        <a:srgbClr val="7084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082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84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087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Basis Software</a:t>
                      </a:r>
                    </a:p>
                  </a:txBody>
                  <a:tcPr marL="11050" marR="11050" marT="11050" marB="11050" anchor="ctr">
                    <a:lnL w="12700" cap="flat" cmpd="sng" algn="ctr">
                      <a:solidFill>
                        <a:srgbClr val="9082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89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082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83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Surphaser 50HS</a:t>
                      </a:r>
                    </a:p>
                  </a:txBody>
                  <a:tcPr marL="11050" marR="11050" marT="11050" marB="11050" anchor="ctr">
                    <a:lnL w="12700" cap="flat" cmpd="sng" algn="ctr">
                      <a:solidFill>
                        <a:srgbClr val="7089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87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89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87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Range 5 ft to 300 ft</a:t>
                      </a:r>
                    </a:p>
                  </a:txBody>
                  <a:tcPr marL="11050" marR="11050" marT="11050" marB="11050" anchor="ctr">
                    <a:lnL w="12700" cap="flat" cmpd="sng" algn="ctr">
                      <a:solidFill>
                        <a:srgbClr val="1087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84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87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84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Up to 1,000,000 points per second/from 0.026 inch at 30 ft</a:t>
                      </a:r>
                    </a:p>
                  </a:txBody>
                  <a:tcPr marL="11050" marR="11050" marT="11050" marB="11050" anchor="ctr">
                    <a:lnL w="12700" cap="flat" cmpd="sng" algn="ctr">
                      <a:solidFill>
                        <a:srgbClr val="7084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84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84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08E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3496789"/>
                  </a:ext>
                </a:extLst>
              </a:tr>
              <a:tr h="781244"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Coherent laser radar</a:t>
                      </a:r>
                    </a:p>
                  </a:txBody>
                  <a:tcPr marL="11050" marR="11050" marT="11050" marB="11050" anchor="ctr">
                    <a:lnL w="12700" cap="flat" cmpd="sng" algn="ctr">
                      <a:solidFill>
                        <a:srgbClr val="5087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83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087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8E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Nikon Metrology</a:t>
                      </a:r>
                    </a:p>
                  </a:txBody>
                  <a:tcPr marL="11050" marR="11050" marT="11050" marB="11050" anchor="ctr">
                    <a:lnL w="12700" cap="flat" cmpd="sng" algn="ctr">
                      <a:solidFill>
                        <a:srgbClr val="F083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87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83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08F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MV350</a:t>
                      </a:r>
                    </a:p>
                  </a:txBody>
                  <a:tcPr marL="11050" marR="11050" marT="11050" marB="11050" anchor="ctr">
                    <a:lnL w="12700" cap="flat" cmpd="sng" algn="ctr">
                      <a:solidFill>
                        <a:srgbClr val="7087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84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87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8B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Range 3 ft to 150 ft</a:t>
                      </a:r>
                    </a:p>
                  </a:txBody>
                  <a:tcPr marL="11050" marR="11050" marT="11050" marB="11050" anchor="ctr">
                    <a:lnL w="12700" cap="flat" cmpd="sng" algn="ctr">
                      <a:solidFill>
                        <a:srgbClr val="7084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08E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84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8E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Up to 4,000 points per second/from 0.004 inch at 30 ft</a:t>
                      </a:r>
                    </a:p>
                  </a:txBody>
                  <a:tcPr marL="11050" marR="11050" marT="11050" marB="11050" anchor="ctr">
                    <a:lnL w="12700" cap="flat" cmpd="sng" algn="ctr">
                      <a:solidFill>
                        <a:srgbClr val="508E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08E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08E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8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4536035"/>
                  </a:ext>
                </a:extLst>
              </a:tr>
              <a:tr h="931242"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X-ray computed tomography</a:t>
                      </a:r>
                    </a:p>
                  </a:txBody>
                  <a:tcPr marL="11050" marR="11050" marT="11050" marB="11050" anchor="ctr">
                    <a:lnL w="12700" cap="flat" cmpd="sng" algn="ctr">
                      <a:solidFill>
                        <a:srgbClr val="108E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08F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8E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8E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Nikon Metrology</a:t>
                      </a:r>
                    </a:p>
                  </a:txBody>
                  <a:tcPr marL="11050" marR="11050" marT="11050" marB="11050" anchor="ctr">
                    <a:lnL w="12700" cap="flat" cmpd="sng" algn="ctr">
                      <a:solidFill>
                        <a:srgbClr val="508F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8B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08F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08F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XT  H 450</a:t>
                      </a:r>
                    </a:p>
                  </a:txBody>
                  <a:tcPr marL="11050" marR="11050" marT="11050" marB="11050" anchor="ctr">
                    <a:lnL w="12700" cap="flat" cmpd="sng" algn="ctr">
                      <a:solidFill>
                        <a:srgbClr val="108B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8E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8B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8B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Measurement volume for single measurement: 16 inch × 24 inch × 24 inch</a:t>
                      </a:r>
                    </a:p>
                  </a:txBody>
                  <a:tcPr marL="11050" marR="11050" marT="11050" marB="11050" anchor="ctr">
                    <a:lnL w="12700" cap="flat" cmpd="sng" algn="ctr">
                      <a:solidFill>
                        <a:srgbClr val="108E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8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8E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8E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effectLst/>
                        </a:rPr>
                        <a:t>Several hours for measurement/from 0.001 inch</a:t>
                      </a:r>
                    </a:p>
                  </a:txBody>
                  <a:tcPr marL="11050" marR="11050" marT="11050" marB="11050" anchor="ctr">
                    <a:lnL w="12700" cap="flat" cmpd="sng" algn="ctr">
                      <a:solidFill>
                        <a:srgbClr val="B08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8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8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8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51168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06982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Riscurile 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4525962"/>
          </a:xfrm>
        </p:spPr>
        <p:txBody>
          <a:bodyPr/>
          <a:lstStyle/>
          <a:p>
            <a:r>
              <a:rPr lang="en-US" sz="1800" dirty="0" err="1"/>
              <a:t>riscuri</a:t>
            </a:r>
            <a:r>
              <a:rPr lang="en-US" sz="1800" dirty="0"/>
              <a:t> </a:t>
            </a:r>
            <a:r>
              <a:rPr lang="en-US" sz="1800" dirty="0" err="1"/>
              <a:t>pentru</a:t>
            </a:r>
            <a:r>
              <a:rPr lang="en-US" sz="1800" dirty="0"/>
              <a:t> </a:t>
            </a:r>
            <a:r>
              <a:rPr lang="en-US" sz="1800" dirty="0" err="1"/>
              <a:t>sănătatea</a:t>
            </a:r>
            <a:r>
              <a:rPr lang="en-US" sz="1800" dirty="0"/>
              <a:t> </a:t>
            </a:r>
            <a:r>
              <a:rPr lang="en-US" sz="1800" dirty="0" err="1"/>
              <a:t>lucrătorilor</a:t>
            </a:r>
            <a:r>
              <a:rPr lang="en-US" sz="1800" dirty="0"/>
              <a:t> la </a:t>
            </a:r>
            <a:r>
              <a:rPr lang="en-US" sz="1800" dirty="0" err="1"/>
              <a:t>noile</a:t>
            </a:r>
            <a:r>
              <a:rPr lang="en-US" sz="1800" dirty="0"/>
              <a:t> </a:t>
            </a:r>
            <a:r>
              <a:rPr lang="en-US" sz="1800" dirty="0" err="1"/>
              <a:t>procese</a:t>
            </a:r>
            <a:r>
              <a:rPr lang="en-US" sz="1800" dirty="0"/>
              <a:t> de </a:t>
            </a:r>
            <a:r>
              <a:rPr lang="en-US" sz="1800" dirty="0" err="1"/>
              <a:t>producție</a:t>
            </a:r>
            <a:r>
              <a:rPr lang="en-US" sz="1800" dirty="0"/>
              <a:t>,</a:t>
            </a:r>
            <a:endParaRPr lang="ro-RO" sz="1800" dirty="0"/>
          </a:p>
          <a:p>
            <a:r>
              <a:rPr lang="en-US" sz="1800" dirty="0" err="1"/>
              <a:t>probleme</a:t>
            </a:r>
            <a:r>
              <a:rPr lang="en-US" sz="1800" dirty="0"/>
              <a:t> de </a:t>
            </a:r>
            <a:r>
              <a:rPr lang="en-US" sz="1800" dirty="0" err="1"/>
              <a:t>mediu</a:t>
            </a:r>
            <a:r>
              <a:rPr lang="en-US" sz="1800" dirty="0"/>
              <a:t> din </a:t>
            </a:r>
            <a:r>
              <a:rPr lang="en-US" sz="1800" dirty="0" err="1"/>
              <a:t>producția</a:t>
            </a:r>
            <a:r>
              <a:rPr lang="en-US" sz="1800" dirty="0"/>
              <a:t> </a:t>
            </a:r>
            <a:r>
              <a:rPr lang="en-US" sz="1800" dirty="0" err="1"/>
              <a:t>pe</a:t>
            </a:r>
            <a:r>
              <a:rPr lang="en-US" sz="1800" dirty="0"/>
              <a:t> </a:t>
            </a:r>
            <a:r>
              <a:rPr lang="en-US" sz="1800" dirty="0" err="1"/>
              <a:t>scară</a:t>
            </a:r>
            <a:r>
              <a:rPr lang="en-US" sz="1800" dirty="0"/>
              <a:t> </a:t>
            </a:r>
            <a:r>
              <a:rPr lang="en-US" sz="1800" dirty="0" err="1"/>
              <a:t>largă</a:t>
            </a:r>
            <a:r>
              <a:rPr lang="en-US" sz="1800" dirty="0"/>
              <a:t>, </a:t>
            </a:r>
            <a:r>
              <a:rPr lang="en-US" sz="1800" dirty="0" err="1"/>
              <a:t>nanocompozite</a:t>
            </a:r>
            <a:r>
              <a:rPr lang="en-US" sz="1800" dirty="0"/>
              <a:t> </a:t>
            </a:r>
            <a:r>
              <a:rPr lang="en-US" sz="1800" dirty="0" err="1"/>
              <a:t>dificil</a:t>
            </a:r>
            <a:r>
              <a:rPr lang="en-US" sz="1800" dirty="0"/>
              <a:t> de </a:t>
            </a:r>
            <a:r>
              <a:rPr lang="en-US" sz="1800" dirty="0" err="1"/>
              <a:t>reciclat</a:t>
            </a:r>
            <a:r>
              <a:rPr lang="en-US" sz="1800" dirty="0"/>
              <a:t>,</a:t>
            </a:r>
            <a:endParaRPr lang="ro-RO" sz="1800" dirty="0"/>
          </a:p>
          <a:p>
            <a:r>
              <a:rPr lang="en-US" sz="1800" dirty="0" err="1"/>
              <a:t>produse</a:t>
            </a:r>
            <a:r>
              <a:rPr lang="en-US" sz="1800" dirty="0"/>
              <a:t> </a:t>
            </a:r>
            <a:r>
              <a:rPr lang="en-US" sz="1800" dirty="0" err="1"/>
              <a:t>noi</a:t>
            </a:r>
            <a:r>
              <a:rPr lang="en-US" sz="1800" dirty="0"/>
              <a:t> care </a:t>
            </a:r>
            <a:r>
              <a:rPr lang="en-US" sz="1800" dirty="0" err="1"/>
              <a:t>deranjează</a:t>
            </a:r>
            <a:r>
              <a:rPr lang="en-US" sz="1800" dirty="0"/>
              <a:t> </a:t>
            </a:r>
            <a:r>
              <a:rPr lang="en-US" sz="1800" dirty="0" err="1"/>
              <a:t>industriile</a:t>
            </a:r>
            <a:r>
              <a:rPr lang="en-US" sz="1800" dirty="0"/>
              <a:t>,</a:t>
            </a:r>
            <a:endParaRPr lang="ro-RO" sz="1800" dirty="0"/>
          </a:p>
          <a:p>
            <a:r>
              <a:rPr lang="en-US" sz="1800" dirty="0" err="1"/>
              <a:t>piețe</a:t>
            </a:r>
            <a:r>
              <a:rPr lang="en-US" sz="1800" dirty="0"/>
              <a:t> </a:t>
            </a:r>
            <a:r>
              <a:rPr lang="en-US" sz="1800" dirty="0" err="1"/>
              <a:t>aglomerate</a:t>
            </a:r>
            <a:r>
              <a:rPr lang="en-US" sz="1800" dirty="0"/>
              <a:t>, </a:t>
            </a:r>
            <a:r>
              <a:rPr lang="en-US" sz="1800" dirty="0" err="1"/>
              <a:t>răsturnări</a:t>
            </a:r>
            <a:r>
              <a:rPr lang="en-US" sz="1800" dirty="0"/>
              <a:t> ale </a:t>
            </a:r>
            <a:r>
              <a:rPr lang="en-US" sz="1800" dirty="0" err="1"/>
              <a:t>sectorului</a:t>
            </a:r>
            <a:r>
              <a:rPr lang="en-US" sz="1800" dirty="0"/>
              <a:t> </a:t>
            </a:r>
            <a:r>
              <a:rPr lang="en-US" sz="1800" dirty="0" err="1"/>
              <a:t>financiar</a:t>
            </a:r>
            <a:r>
              <a:rPr lang="en-US" sz="1800" dirty="0"/>
              <a:t>/</a:t>
            </a:r>
            <a:r>
              <a:rPr lang="en-US" sz="1800" dirty="0" err="1"/>
              <a:t>prelucrător</a:t>
            </a:r>
            <a:r>
              <a:rPr lang="en-US" sz="1800" dirty="0"/>
              <a:t> global</a:t>
            </a:r>
            <a:r>
              <a:rPr lang="ro-RO" sz="1800" dirty="0"/>
              <a:t> </a:t>
            </a:r>
            <a:r>
              <a:rPr lang="en-US" sz="1800" dirty="0" err="1"/>
              <a:t>sistem</a:t>
            </a:r>
            <a:r>
              <a:rPr lang="en-US" sz="1800" dirty="0"/>
              <a:t>,</a:t>
            </a:r>
            <a:endParaRPr lang="ro-RO" sz="1800" dirty="0"/>
          </a:p>
          <a:p>
            <a:r>
              <a:rPr lang="en-US" sz="1800" dirty="0" err="1"/>
              <a:t>oportunități</a:t>
            </a:r>
            <a:r>
              <a:rPr lang="en-US" sz="1800" dirty="0"/>
              <a:t> </a:t>
            </a:r>
            <a:r>
              <a:rPr lang="en-US" sz="1800" dirty="0" err="1"/>
              <a:t>mult</a:t>
            </a:r>
            <a:r>
              <a:rPr lang="en-US" sz="1800" dirty="0"/>
              <a:t> </a:t>
            </a:r>
            <a:r>
              <a:rPr lang="en-US" sz="1800" dirty="0" err="1"/>
              <a:t>reduse</a:t>
            </a:r>
            <a:r>
              <a:rPr lang="en-US" sz="1800" dirty="0"/>
              <a:t> de </a:t>
            </a:r>
            <a:r>
              <a:rPr lang="en-US" sz="1800" dirty="0" err="1"/>
              <a:t>angajare</a:t>
            </a:r>
            <a:r>
              <a:rPr lang="en-US" sz="1800" dirty="0"/>
              <a:t> </a:t>
            </a:r>
            <a:r>
              <a:rPr lang="en-US" sz="1800" dirty="0" err="1"/>
              <a:t>pentru</a:t>
            </a:r>
            <a:r>
              <a:rPr lang="en-US" sz="1800" dirty="0"/>
              <a:t> </a:t>
            </a:r>
            <a:r>
              <a:rPr lang="en-US" sz="1800" dirty="0" err="1"/>
              <a:t>forța</a:t>
            </a:r>
            <a:r>
              <a:rPr lang="en-US" sz="1800" dirty="0"/>
              <a:t> de </a:t>
            </a:r>
            <a:r>
              <a:rPr lang="en-US" sz="1800" dirty="0" err="1"/>
              <a:t>muncă</a:t>
            </a:r>
            <a:r>
              <a:rPr lang="en-US" sz="1800" dirty="0"/>
              <a:t> </a:t>
            </a:r>
            <a:r>
              <a:rPr lang="ro-RO" sz="1800" dirty="0"/>
              <a:t>ne</a:t>
            </a:r>
            <a:r>
              <a:rPr lang="en-US" sz="1800" dirty="0" err="1"/>
              <a:t>calificată</a:t>
            </a:r>
            <a:r>
              <a:rPr lang="en-US" sz="1800" dirty="0"/>
              <a:t>,</a:t>
            </a:r>
            <a:endParaRPr lang="ro-RO" sz="1800" dirty="0"/>
          </a:p>
          <a:p>
            <a:r>
              <a:rPr lang="en-US" sz="1800" dirty="0" err="1"/>
              <a:t>distribuirea</a:t>
            </a:r>
            <a:r>
              <a:rPr lang="en-US" sz="1800" dirty="0"/>
              <a:t> </a:t>
            </a:r>
            <a:r>
              <a:rPr lang="en-US" sz="1800" dirty="0" err="1"/>
              <a:t>inegală</a:t>
            </a:r>
            <a:r>
              <a:rPr lang="en-US" sz="1800" dirty="0"/>
              <a:t> a </a:t>
            </a:r>
            <a:r>
              <a:rPr lang="en-US" sz="1800" dirty="0" err="1"/>
              <a:t>beneficiilor</a:t>
            </a:r>
            <a:r>
              <a:rPr lang="en-US" sz="1800" dirty="0"/>
              <a:t> </a:t>
            </a:r>
            <a:r>
              <a:rPr lang="en-US" sz="1800" dirty="0" err="1"/>
              <a:t>și</a:t>
            </a:r>
            <a:r>
              <a:rPr lang="en-US" sz="1800" dirty="0"/>
              <a:t> a </a:t>
            </a:r>
            <a:r>
              <a:rPr lang="en-US" sz="1800" dirty="0" err="1"/>
              <a:t>bogăției</a:t>
            </a:r>
            <a:r>
              <a:rPr lang="en-US" sz="1800" dirty="0"/>
              <a:t> (de </a:t>
            </a:r>
            <a:r>
              <a:rPr lang="en-US" sz="1800" dirty="0" err="1"/>
              <a:t>exemplu</a:t>
            </a:r>
            <a:r>
              <a:rPr lang="en-US" sz="1800" dirty="0"/>
              <a:t>, </a:t>
            </a:r>
            <a:r>
              <a:rPr lang="en-US" sz="1800" dirty="0" err="1"/>
              <a:t>în</a:t>
            </a:r>
            <a:r>
              <a:rPr lang="en-US" sz="1800" dirty="0"/>
              <a:t> </a:t>
            </a:r>
            <a:r>
              <a:rPr lang="en-US" sz="1800" dirty="0" err="1"/>
              <a:t>medicină</a:t>
            </a:r>
            <a:r>
              <a:rPr lang="en-US" sz="1800" dirty="0"/>
              <a:t>),</a:t>
            </a:r>
            <a:endParaRPr lang="ro-RO" sz="1800" dirty="0"/>
          </a:p>
          <a:p>
            <a:r>
              <a:rPr lang="en-US" sz="1800" dirty="0" err="1"/>
              <a:t>litigii</a:t>
            </a:r>
            <a:r>
              <a:rPr lang="en-US" sz="1800" dirty="0"/>
              <a:t> de </a:t>
            </a:r>
            <a:r>
              <a:rPr lang="en-US" sz="1800" dirty="0" err="1"/>
              <a:t>capitaluri</a:t>
            </a:r>
            <a:r>
              <a:rPr lang="en-US" sz="1800" dirty="0"/>
              <a:t> </a:t>
            </a:r>
            <a:r>
              <a:rPr lang="en-US" sz="1800" dirty="0" err="1"/>
              <a:t>proprii</a:t>
            </a:r>
            <a:r>
              <a:rPr lang="en-US" sz="1800" dirty="0"/>
              <a:t> cu </a:t>
            </a:r>
            <a:r>
              <a:rPr lang="en-US" sz="1800" dirty="0" err="1"/>
              <a:t>privire</a:t>
            </a:r>
            <a:r>
              <a:rPr lang="en-US" sz="1800" dirty="0"/>
              <a:t> la </a:t>
            </a:r>
            <a:r>
              <a:rPr lang="en-US" sz="1800" dirty="0" err="1"/>
              <a:t>drepturile</a:t>
            </a:r>
            <a:r>
              <a:rPr lang="en-US" sz="1800" dirty="0"/>
              <a:t> de </a:t>
            </a:r>
            <a:r>
              <a:rPr lang="en-US" sz="1800" dirty="0" err="1"/>
              <a:t>proprietate</a:t>
            </a:r>
            <a:r>
              <a:rPr lang="en-US" sz="1800" dirty="0"/>
              <a:t> </a:t>
            </a:r>
            <a:r>
              <a:rPr lang="en-US" sz="1800" dirty="0" err="1"/>
              <a:t>intelectuală</a:t>
            </a:r>
            <a:endParaRPr lang="ro-RO" sz="1800" dirty="0"/>
          </a:p>
          <a:p>
            <a:r>
              <a:rPr lang="en-US" sz="1800" dirty="0" err="1"/>
              <a:t>conflicte</a:t>
            </a:r>
            <a:r>
              <a:rPr lang="en-US" sz="1800" dirty="0"/>
              <a:t> de </a:t>
            </a:r>
            <a:r>
              <a:rPr lang="en-US" sz="1800" dirty="0" err="1"/>
              <a:t>interese</a:t>
            </a:r>
            <a:r>
              <a:rPr lang="en-US" sz="1800" dirty="0"/>
              <a:t> </a:t>
            </a:r>
            <a:r>
              <a:rPr lang="en-US" sz="1800" dirty="0" err="1"/>
              <a:t>în</a:t>
            </a:r>
            <a:r>
              <a:rPr lang="en-US" sz="1800" dirty="0"/>
              <a:t> </a:t>
            </a:r>
            <a:r>
              <a:rPr lang="en-US" sz="1800" dirty="0" err="1"/>
              <a:t>relațiile</a:t>
            </a:r>
            <a:r>
              <a:rPr lang="en-US" sz="1800" dirty="0"/>
              <a:t> </a:t>
            </a:r>
            <a:r>
              <a:rPr lang="en-US" sz="1800" dirty="0" err="1"/>
              <a:t>universitate-industrie</a:t>
            </a:r>
            <a:r>
              <a:rPr lang="en-US" sz="1800" dirty="0"/>
              <a:t>,</a:t>
            </a:r>
            <a:endParaRPr lang="ro-RO" sz="1800" dirty="0"/>
          </a:p>
          <a:p>
            <a:r>
              <a:rPr lang="en-US" sz="1800" dirty="0" err="1"/>
              <a:t>riscuri</a:t>
            </a:r>
            <a:r>
              <a:rPr lang="en-US" sz="1800" dirty="0"/>
              <a:t> legate de </a:t>
            </a:r>
            <a:r>
              <a:rPr lang="en-US" sz="1800" dirty="0" err="1"/>
              <a:t>manipularea</a:t>
            </a:r>
            <a:r>
              <a:rPr lang="en-US" sz="1800" dirty="0"/>
              <a:t> </a:t>
            </a:r>
            <a:r>
              <a:rPr lang="en-US" sz="1800" dirty="0" err="1"/>
              <a:t>genetică</a:t>
            </a:r>
            <a:r>
              <a:rPr lang="en-US" sz="1800" dirty="0"/>
              <a:t> a </a:t>
            </a:r>
            <a:r>
              <a:rPr lang="en-US" sz="1800" dirty="0" err="1"/>
              <a:t>plantelor</a:t>
            </a:r>
            <a:r>
              <a:rPr lang="en-US" sz="1800" dirty="0"/>
              <a:t>, </a:t>
            </a:r>
            <a:r>
              <a:rPr lang="en-US" sz="1800" dirty="0" err="1"/>
              <a:t>animalelor</a:t>
            </a:r>
            <a:r>
              <a:rPr lang="en-US" sz="1800" dirty="0"/>
              <a:t>, </a:t>
            </a:r>
            <a:r>
              <a:rPr lang="en-US" sz="1800" dirty="0" err="1"/>
              <a:t>oamenilor</a:t>
            </a:r>
            <a:r>
              <a:rPr lang="en-US" sz="1800" dirty="0"/>
              <a:t>,</a:t>
            </a:r>
            <a:endParaRPr lang="ro-RO" sz="1800" dirty="0"/>
          </a:p>
          <a:p>
            <a:r>
              <a:rPr lang="en-US" sz="1800" dirty="0" err="1"/>
              <a:t>riscuri</a:t>
            </a:r>
            <a:r>
              <a:rPr lang="en-US" sz="1800" dirty="0"/>
              <a:t> cu </a:t>
            </a:r>
            <a:r>
              <a:rPr lang="en-US" sz="1800" dirty="0" err="1"/>
              <a:t>implanturi</a:t>
            </a:r>
            <a:r>
              <a:rPr lang="en-US" sz="1800" dirty="0"/>
              <a:t>,</a:t>
            </a:r>
            <a:endParaRPr lang="ro-RO" sz="1800" dirty="0"/>
          </a:p>
          <a:p>
            <a:r>
              <a:rPr lang="en-US" sz="1800" dirty="0" err="1"/>
              <a:t>probleme</a:t>
            </a:r>
            <a:r>
              <a:rPr lang="en-US" sz="1800" dirty="0"/>
              <a:t> </a:t>
            </a:r>
            <a:r>
              <a:rPr lang="ro-RO" sz="1800" dirty="0"/>
              <a:t>de</a:t>
            </a:r>
            <a:r>
              <a:rPr lang="en-US" sz="1800" dirty="0"/>
              <a:t> </a:t>
            </a:r>
            <a:r>
              <a:rPr lang="en-US" sz="1800" dirty="0" err="1"/>
              <a:t>diagnosticate</a:t>
            </a:r>
            <a:r>
              <a:rPr lang="en-US" sz="1800" dirty="0"/>
              <a:t> cu </a:t>
            </a:r>
            <a:r>
              <a:rPr lang="en-US" sz="1800" dirty="0" err="1"/>
              <a:t>mult</a:t>
            </a:r>
            <a:r>
              <a:rPr lang="en-US" sz="1800" dirty="0"/>
              <a:t> </a:t>
            </a:r>
            <a:r>
              <a:rPr lang="en-US" sz="1800" dirty="0" err="1"/>
              <a:t>înainte</a:t>
            </a:r>
            <a:r>
              <a:rPr lang="en-US" sz="1800" dirty="0"/>
              <a:t> ca </a:t>
            </a:r>
            <a:r>
              <a:rPr lang="en-US" sz="1800" dirty="0" err="1"/>
              <a:t>remediile</a:t>
            </a:r>
            <a:r>
              <a:rPr lang="en-US" sz="1800" dirty="0"/>
              <a:t> </a:t>
            </a:r>
            <a:r>
              <a:rPr lang="en-US" sz="1800" dirty="0" err="1"/>
              <a:t>disponibile</a:t>
            </a:r>
            <a:r>
              <a:rPr lang="en-US" sz="1800" dirty="0"/>
              <a:t>,</a:t>
            </a:r>
            <a:endParaRPr lang="ro-RO" sz="1800" dirty="0"/>
          </a:p>
          <a:p>
            <a:r>
              <a:rPr lang="en-US" sz="1800" dirty="0" err="1"/>
              <a:t>dispozitive</a:t>
            </a:r>
            <a:r>
              <a:rPr lang="en-US" sz="1800" dirty="0"/>
              <a:t> </a:t>
            </a:r>
            <a:r>
              <a:rPr lang="en-US" sz="1800" dirty="0" err="1"/>
              <a:t>invizibile</a:t>
            </a:r>
            <a:r>
              <a:rPr lang="en-US" sz="1800" dirty="0"/>
              <a:t> de </a:t>
            </a:r>
            <a:r>
              <a:rPr lang="en-US" sz="1800" dirty="0" err="1"/>
              <a:t>colectare</a:t>
            </a:r>
            <a:r>
              <a:rPr lang="en-US" sz="1800" dirty="0"/>
              <a:t> a </a:t>
            </a:r>
            <a:r>
              <a:rPr lang="en-US" sz="1800" dirty="0" err="1"/>
              <a:t>informațiilor</a:t>
            </a:r>
            <a:r>
              <a:rPr lang="en-US" sz="1800" dirty="0"/>
              <a:t>, </a:t>
            </a:r>
            <a:r>
              <a:rPr lang="en-US" sz="1800" dirty="0" err="1"/>
              <a:t>activități</a:t>
            </a:r>
            <a:r>
              <a:rPr lang="en-US" sz="1800" dirty="0"/>
              <a:t> </a:t>
            </a:r>
            <a:r>
              <a:rPr lang="en-US" sz="1800" dirty="0" err="1"/>
              <a:t>ascunse</a:t>
            </a:r>
            <a:r>
              <a:rPr lang="en-US" sz="1800" dirty="0"/>
              <a:t>,</a:t>
            </a:r>
            <a:endParaRPr lang="ro-RO" sz="1800" dirty="0"/>
          </a:p>
          <a:p>
            <a:r>
              <a:rPr lang="en-US" sz="1800" dirty="0" err="1"/>
              <a:t>invadarea</a:t>
            </a:r>
            <a:r>
              <a:rPr lang="en-US" sz="1800" dirty="0"/>
              <a:t> </a:t>
            </a:r>
            <a:r>
              <a:rPr lang="en-US" sz="1800" dirty="0" err="1"/>
              <a:t>intimității</a:t>
            </a:r>
            <a:r>
              <a:rPr lang="en-US" sz="1800" dirty="0"/>
              <a:t>, a </a:t>
            </a:r>
            <a:r>
              <a:rPr lang="en-US" sz="1800" dirty="0" err="1"/>
              <a:t>corpului</a:t>
            </a:r>
            <a:r>
              <a:rPr lang="en-US" sz="1800" dirty="0"/>
              <a:t> </a:t>
            </a:r>
            <a:r>
              <a:rPr lang="en-US" sz="1800" dirty="0" err="1"/>
              <a:t>uman</a:t>
            </a:r>
            <a:r>
              <a:rPr lang="en-US" sz="1800" dirty="0"/>
              <a:t> </a:t>
            </a:r>
            <a:r>
              <a:rPr lang="en-US" sz="1800" dirty="0" err="1"/>
              <a:t>fără</a:t>
            </a:r>
            <a:r>
              <a:rPr lang="en-US" sz="1800" dirty="0"/>
              <a:t> </a:t>
            </a:r>
            <a:r>
              <a:rPr lang="en-US" sz="1800" dirty="0" err="1"/>
              <a:t>cunoștințe</a:t>
            </a:r>
            <a:r>
              <a:rPr lang="en-US" sz="1800" dirty="0"/>
              <a:t>,</a:t>
            </a:r>
            <a:endParaRPr lang="ro-RO" sz="1800" dirty="0"/>
          </a:p>
          <a:p>
            <a:r>
              <a:rPr lang="en-US" sz="1800" dirty="0" err="1"/>
              <a:t>securitatea</a:t>
            </a:r>
            <a:r>
              <a:rPr lang="en-US" sz="1800" dirty="0"/>
              <a:t> </a:t>
            </a:r>
            <a:r>
              <a:rPr lang="en-US" sz="1800" dirty="0" err="1"/>
              <a:t>și</a:t>
            </a:r>
            <a:r>
              <a:rPr lang="en-US" sz="1800" dirty="0"/>
              <a:t> </a:t>
            </a:r>
            <a:r>
              <a:rPr lang="en-US" sz="1800" dirty="0" err="1"/>
              <a:t>siguranța</a:t>
            </a:r>
            <a:r>
              <a:rPr lang="en-US" sz="1800" dirty="0"/>
              <a:t> </a:t>
            </a:r>
            <a:r>
              <a:rPr lang="en-US" sz="1800" dirty="0" err="1"/>
              <a:t>persoanelor</a:t>
            </a:r>
            <a:r>
              <a:rPr lang="en-US" sz="1800" dirty="0"/>
              <a:t>,</a:t>
            </a:r>
            <a:endParaRPr lang="ro-RO" sz="1800" dirty="0"/>
          </a:p>
          <a:p>
            <a:r>
              <a:rPr lang="en-US" sz="1800" dirty="0" err="1"/>
              <a:t>dispozitive</a:t>
            </a:r>
            <a:r>
              <a:rPr lang="en-US" sz="1800" dirty="0"/>
              <a:t> </a:t>
            </a:r>
            <a:r>
              <a:rPr lang="en-US" sz="1800" dirty="0" err="1"/>
              <a:t>superinteligente</a:t>
            </a:r>
            <a:r>
              <a:rPr lang="en-US" sz="1800" dirty="0"/>
              <a:t>, </a:t>
            </a:r>
            <a:r>
              <a:rPr lang="en-US" sz="1800" dirty="0" err="1"/>
              <a:t>practic</a:t>
            </a:r>
            <a:r>
              <a:rPr lang="en-US" sz="1800" dirty="0"/>
              <a:t> </a:t>
            </a:r>
            <a:r>
              <a:rPr lang="en-US" sz="1800" dirty="0" err="1"/>
              <a:t>invizibile</a:t>
            </a:r>
            <a:r>
              <a:rPr lang="en-US" sz="1800" dirty="0"/>
              <a:t> de la NT combinate cu</a:t>
            </a:r>
            <a:r>
              <a:rPr lang="ro-RO" sz="1800" dirty="0"/>
              <a:t> </a:t>
            </a:r>
            <a:r>
              <a:rPr lang="en-US" sz="1800" dirty="0"/>
              <a:t>AI,</a:t>
            </a:r>
            <a:endParaRPr lang="ro-RO" sz="1800" dirty="0"/>
          </a:p>
          <a:p>
            <a:r>
              <a:rPr lang="en-US" sz="1800" dirty="0" err="1"/>
              <a:t>nanoarme</a:t>
            </a:r>
            <a:r>
              <a:rPr lang="en-US" sz="1800" dirty="0"/>
              <a:t>, </a:t>
            </a:r>
            <a:r>
              <a:rPr lang="en-US" sz="1800" dirty="0" err="1"/>
              <a:t>viruși</a:t>
            </a:r>
            <a:r>
              <a:rPr lang="en-US" sz="1800" dirty="0"/>
              <a:t> </a:t>
            </a:r>
            <a:r>
              <a:rPr lang="en-US" sz="1800" dirty="0" err="1"/>
              <a:t>artificiali</a:t>
            </a:r>
            <a:r>
              <a:rPr lang="en-US" sz="1800" dirty="0"/>
              <a:t>, </a:t>
            </a:r>
            <a:r>
              <a:rPr lang="en-US" sz="1800" dirty="0" err="1"/>
              <a:t>agenți</a:t>
            </a:r>
            <a:r>
              <a:rPr lang="en-US" sz="1800" dirty="0"/>
              <a:t> </a:t>
            </a:r>
            <a:r>
              <a:rPr lang="en-US" sz="1800" dirty="0" err="1"/>
              <a:t>biologici</a:t>
            </a:r>
            <a:r>
              <a:rPr lang="en-US" sz="1800" dirty="0"/>
              <a:t>/</a:t>
            </a:r>
            <a:r>
              <a:rPr lang="en-US" sz="1800" dirty="0" err="1"/>
              <a:t>nervi</a:t>
            </a:r>
            <a:r>
              <a:rPr lang="en-US" sz="1800" dirty="0"/>
              <a:t> </a:t>
            </a:r>
            <a:r>
              <a:rPr lang="en-US" sz="1800" dirty="0" err="1"/>
              <a:t>controlați</a:t>
            </a:r>
            <a:r>
              <a:rPr lang="en-US" sz="1800" dirty="0"/>
              <a:t>,</a:t>
            </a:r>
            <a:endParaRPr lang="ro-RO" sz="1800" dirty="0"/>
          </a:p>
          <a:p>
            <a:r>
              <a:rPr lang="en-US" sz="1800" dirty="0" err="1"/>
              <a:t>necesitatea</a:t>
            </a:r>
            <a:r>
              <a:rPr lang="en-US" sz="1800" dirty="0"/>
              <a:t> </a:t>
            </a:r>
            <a:r>
              <a:rPr lang="en-US" sz="1800" dirty="0" err="1"/>
              <a:t>unor</a:t>
            </a:r>
            <a:r>
              <a:rPr lang="en-US" sz="1800" dirty="0"/>
              <a:t> </a:t>
            </a:r>
            <a:r>
              <a:rPr lang="en-US" sz="1800" dirty="0" err="1"/>
              <a:t>controale</a:t>
            </a:r>
            <a:r>
              <a:rPr lang="en-US" sz="1800" dirty="0"/>
              <a:t> </a:t>
            </a:r>
            <a:r>
              <a:rPr lang="en-US" sz="1800" dirty="0" err="1"/>
              <a:t>stricte</a:t>
            </a:r>
            <a:r>
              <a:rPr lang="en-US" sz="1800" dirty="0"/>
              <a:t>, </a:t>
            </a:r>
            <a:r>
              <a:rPr lang="en-US" sz="1800" dirty="0" err="1"/>
              <a:t>în</a:t>
            </a:r>
            <a:r>
              <a:rPr lang="en-US" sz="1800" dirty="0"/>
              <a:t> </a:t>
            </a:r>
            <a:r>
              <a:rPr lang="en-US" sz="1800" dirty="0" err="1"/>
              <a:t>ciuda</a:t>
            </a:r>
            <a:r>
              <a:rPr lang="en-US" sz="1800" dirty="0"/>
              <a:t> </a:t>
            </a:r>
            <a:r>
              <a:rPr lang="en-US" sz="1800" dirty="0" err="1"/>
              <a:t>lărgirii</a:t>
            </a:r>
            <a:r>
              <a:rPr lang="en-US" sz="1800" dirty="0"/>
              <a:t> </a:t>
            </a:r>
            <a:r>
              <a:rPr lang="en-US" sz="1800" dirty="0" err="1"/>
              <a:t>cunoștințelor</a:t>
            </a:r>
            <a:r>
              <a:rPr lang="en-US" sz="1800" dirty="0"/>
              <a:t> </a:t>
            </a:r>
            <a:r>
              <a:rPr lang="en-US" sz="1800" dirty="0" err="1"/>
              <a:t>globale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0999341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24C3DDD5-B022-D806-C358-1762CA578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Triangulation Techniques</a:t>
            </a:r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AE375E82-910E-FEF6-7BD6-010CE66549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 err="1"/>
              <a:t>Majoritatea</a:t>
            </a:r>
            <a:r>
              <a:rPr lang="en-US" sz="2000" dirty="0"/>
              <a:t> </a:t>
            </a:r>
            <a:r>
              <a:rPr lang="en-US" sz="2000" dirty="0" err="1"/>
              <a:t>scanerelor</a:t>
            </a:r>
            <a:r>
              <a:rPr lang="en-US" sz="2000" dirty="0"/>
              <a:t> laser </a:t>
            </a:r>
            <a:r>
              <a:rPr lang="en-US" sz="2000" dirty="0" err="1"/>
              <a:t>folosesc</a:t>
            </a:r>
            <a:r>
              <a:rPr lang="en-US" sz="2000" dirty="0"/>
              <a:t> </a:t>
            </a:r>
            <a:r>
              <a:rPr lang="en-US" sz="2000" dirty="0" err="1"/>
              <a:t>triangularea</a:t>
            </a:r>
            <a:r>
              <a:rPr lang="en-US" sz="2000" dirty="0"/>
              <a:t> </a:t>
            </a:r>
            <a:r>
              <a:rPr lang="en-US" sz="2000" dirty="0" err="1"/>
              <a:t>pentru</a:t>
            </a:r>
            <a:r>
              <a:rPr lang="en-US" sz="2000" dirty="0"/>
              <a:t> a </a:t>
            </a:r>
            <a:r>
              <a:rPr lang="en-US" sz="2000" dirty="0" err="1"/>
              <a:t>determina</a:t>
            </a:r>
            <a:r>
              <a:rPr lang="en-US" sz="2000" dirty="0"/>
              <a:t> </a:t>
            </a:r>
            <a:r>
              <a:rPr lang="en-US" sz="2000" dirty="0" err="1"/>
              <a:t>locația</a:t>
            </a:r>
            <a:r>
              <a:rPr lang="en-US" sz="2000" dirty="0"/>
              <a:t> </a:t>
            </a:r>
            <a:r>
              <a:rPr lang="en-US" sz="2000" dirty="0" err="1"/>
              <a:t>punctelor</a:t>
            </a:r>
            <a:r>
              <a:rPr lang="en-US" sz="2000" dirty="0"/>
              <a:t> de pe </a:t>
            </a:r>
            <a:r>
              <a:rPr lang="en-US" sz="2000" dirty="0" err="1"/>
              <a:t>suprafața</a:t>
            </a:r>
            <a:r>
              <a:rPr lang="en-US" sz="2000" dirty="0"/>
              <a:t> </a:t>
            </a:r>
            <a:r>
              <a:rPr lang="en-US" sz="2000" dirty="0" err="1"/>
              <a:t>unei</a:t>
            </a:r>
            <a:r>
              <a:rPr lang="en-US" sz="2000" dirty="0"/>
              <a:t> </a:t>
            </a:r>
            <a:r>
              <a:rPr lang="en-US" sz="2000" dirty="0" err="1"/>
              <a:t>piese</a:t>
            </a:r>
            <a:r>
              <a:rPr lang="en-US" sz="2000" dirty="0"/>
              <a:t>. 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 err="1"/>
              <a:t>După</a:t>
            </a:r>
            <a:r>
              <a:rPr lang="en-US" sz="2000" dirty="0"/>
              <a:t> cum se </a:t>
            </a:r>
            <a:r>
              <a:rPr lang="en-US" sz="2000" dirty="0" err="1"/>
              <a:t>arată</a:t>
            </a:r>
            <a:r>
              <a:rPr lang="en-US" sz="2000" dirty="0"/>
              <a:t> </a:t>
            </a:r>
            <a:r>
              <a:rPr lang="en-US" sz="2000" dirty="0" err="1"/>
              <a:t>în</a:t>
            </a:r>
            <a:r>
              <a:rPr lang="en-US" sz="2000" dirty="0"/>
              <a:t> schema de </a:t>
            </a:r>
            <a:r>
              <a:rPr lang="en-US" sz="2000" dirty="0" err="1"/>
              <a:t>triangulare</a:t>
            </a:r>
            <a:r>
              <a:rPr lang="en-US" sz="2000" dirty="0"/>
              <a:t> </a:t>
            </a:r>
            <a:r>
              <a:rPr lang="en-US" sz="2000" dirty="0" err="1"/>
              <a:t>simplificată</a:t>
            </a:r>
            <a:r>
              <a:rPr lang="en-US" sz="2000" dirty="0"/>
              <a:t> din </a:t>
            </a:r>
            <a:r>
              <a:rPr lang="en-US" sz="2000" dirty="0" err="1"/>
              <a:t>Figura</a:t>
            </a:r>
            <a:r>
              <a:rPr lang="en-US" sz="2000" dirty="0"/>
              <a:t> 4, un </a:t>
            </a:r>
            <a:r>
              <a:rPr lang="en-US" sz="2000" dirty="0" err="1"/>
              <a:t>fascicul</a:t>
            </a:r>
            <a:r>
              <a:rPr lang="en-US" sz="2000" dirty="0"/>
              <a:t> laser </a:t>
            </a:r>
            <a:r>
              <a:rPr lang="en-US" sz="2000" dirty="0" err="1"/>
              <a:t>este</a:t>
            </a:r>
            <a:r>
              <a:rPr lang="en-US" sz="2000" dirty="0"/>
              <a:t> </a:t>
            </a:r>
            <a:r>
              <a:rPr lang="en-US" sz="2000" dirty="0" err="1"/>
              <a:t>proiectat</a:t>
            </a:r>
            <a:r>
              <a:rPr lang="en-US" sz="2000" dirty="0"/>
              <a:t> pe </a:t>
            </a:r>
            <a:r>
              <a:rPr lang="en-US" sz="2000" dirty="0" err="1"/>
              <a:t>suprafața</a:t>
            </a:r>
            <a:r>
              <a:rPr lang="en-US" sz="2000" dirty="0"/>
              <a:t> </a:t>
            </a:r>
            <a:r>
              <a:rPr lang="en-US" sz="2000" dirty="0" err="1"/>
              <a:t>piesei</a:t>
            </a:r>
            <a:r>
              <a:rPr lang="en-US" sz="2000" dirty="0"/>
              <a:t>, </a:t>
            </a:r>
            <a:r>
              <a:rPr lang="en-US" sz="2000" dirty="0" err="1"/>
              <a:t>iar</a:t>
            </a:r>
            <a:r>
              <a:rPr lang="en-US" sz="2000" dirty="0"/>
              <a:t> </a:t>
            </a:r>
            <a:r>
              <a:rPr lang="en-US" sz="2000" dirty="0" err="1"/>
              <a:t>locația</a:t>
            </a:r>
            <a:r>
              <a:rPr lang="en-US" sz="2000" dirty="0"/>
              <a:t> </a:t>
            </a:r>
            <a:r>
              <a:rPr lang="en-US" sz="2000" dirty="0" err="1"/>
              <a:t>acestui</a:t>
            </a:r>
            <a:r>
              <a:rPr lang="en-US" sz="2000" dirty="0"/>
              <a:t> </a:t>
            </a:r>
            <a:r>
              <a:rPr lang="en-US" sz="2000" dirty="0" err="1"/>
              <a:t>fascicul</a:t>
            </a:r>
            <a:r>
              <a:rPr lang="en-US" sz="2000" dirty="0"/>
              <a:t> pe </a:t>
            </a:r>
            <a:r>
              <a:rPr lang="en-US" sz="2000" dirty="0" err="1"/>
              <a:t>senzor</a:t>
            </a:r>
            <a:r>
              <a:rPr lang="en-US" sz="2000" dirty="0"/>
              <a:t>, </a:t>
            </a:r>
            <a:r>
              <a:rPr lang="en-US" sz="2000" dirty="0" err="1"/>
              <a:t>împreună</a:t>
            </a:r>
            <a:r>
              <a:rPr lang="en-US" sz="2000" dirty="0"/>
              <a:t> cu </a:t>
            </a:r>
            <a:r>
              <a:rPr lang="en-US" sz="2000" dirty="0" err="1"/>
              <a:t>distanța</a:t>
            </a:r>
            <a:r>
              <a:rPr lang="en-US" sz="2000" dirty="0"/>
              <a:t> </a:t>
            </a:r>
            <a:r>
              <a:rPr lang="en-US" sz="2000" dirty="0" err="1"/>
              <a:t>cunoscută</a:t>
            </a:r>
            <a:r>
              <a:rPr lang="en-US" sz="2000" dirty="0"/>
              <a:t> </a:t>
            </a:r>
            <a:r>
              <a:rPr lang="en-US" sz="2000" dirty="0" err="1"/>
              <a:t>dintre</a:t>
            </a:r>
            <a:r>
              <a:rPr lang="en-US" sz="2000" dirty="0"/>
              <a:t> </a:t>
            </a:r>
            <a:r>
              <a:rPr lang="en-US" sz="2000" dirty="0" err="1"/>
              <a:t>fascicul</a:t>
            </a:r>
            <a:r>
              <a:rPr lang="en-US" sz="2000" dirty="0"/>
              <a:t> </a:t>
            </a:r>
            <a:r>
              <a:rPr lang="en-US" sz="2000" dirty="0" err="1"/>
              <a:t>și</a:t>
            </a:r>
            <a:r>
              <a:rPr lang="en-US" sz="2000" dirty="0"/>
              <a:t> </a:t>
            </a:r>
            <a:r>
              <a:rPr lang="en-US" sz="2000" dirty="0" err="1"/>
              <a:t>senzor</a:t>
            </a:r>
            <a:r>
              <a:rPr lang="en-US" sz="2000" dirty="0"/>
              <a:t>, </a:t>
            </a:r>
            <a:r>
              <a:rPr lang="en-US" sz="2000" dirty="0" err="1"/>
              <a:t>este</a:t>
            </a:r>
            <a:r>
              <a:rPr lang="en-US" sz="2000" dirty="0"/>
              <a:t> </a:t>
            </a:r>
            <a:r>
              <a:rPr lang="en-US" sz="2000" dirty="0" err="1"/>
              <a:t>utilizată</a:t>
            </a:r>
            <a:r>
              <a:rPr lang="en-US" sz="2000" dirty="0"/>
              <a:t> </a:t>
            </a:r>
            <a:r>
              <a:rPr lang="en-US" sz="2000" dirty="0" err="1"/>
              <a:t>pentru</a:t>
            </a:r>
            <a:r>
              <a:rPr lang="en-US" sz="2000" dirty="0"/>
              <a:t> a </a:t>
            </a:r>
            <a:r>
              <a:rPr lang="en-US" sz="2000" dirty="0" err="1"/>
              <a:t>calcula</a:t>
            </a:r>
            <a:r>
              <a:rPr lang="en-US" sz="2000" dirty="0"/>
              <a:t> </a:t>
            </a:r>
            <a:r>
              <a:rPr lang="en-US" sz="2000" dirty="0" err="1"/>
              <a:t>punctele</a:t>
            </a:r>
            <a:r>
              <a:rPr lang="en-US" sz="2000" dirty="0"/>
              <a:t> pe </a:t>
            </a:r>
            <a:r>
              <a:rPr lang="en-US" sz="2000" dirty="0" err="1"/>
              <a:t>suprafața</a:t>
            </a:r>
            <a:r>
              <a:rPr lang="en-US" sz="2000" dirty="0"/>
              <a:t> </a:t>
            </a:r>
            <a:r>
              <a:rPr lang="en-US" sz="2000" dirty="0" err="1"/>
              <a:t>piesei</a:t>
            </a:r>
            <a:r>
              <a:rPr lang="en-US" sz="2000" dirty="0"/>
              <a:t>. 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 err="1"/>
              <a:t>Sistemele</a:t>
            </a:r>
            <a:r>
              <a:rPr lang="en-US" sz="2000" dirty="0"/>
              <a:t> de </a:t>
            </a:r>
            <a:r>
              <a:rPr lang="en-US" sz="2000" dirty="0" err="1"/>
              <a:t>triangulare</a:t>
            </a:r>
            <a:r>
              <a:rPr lang="en-US" sz="2000" dirty="0"/>
              <a:t> cu laser pot fi </a:t>
            </a:r>
            <a:r>
              <a:rPr lang="en-US" sz="2000" dirty="0" err="1"/>
              <a:t>autonome</a:t>
            </a:r>
            <a:r>
              <a:rPr lang="en-US" sz="2000" dirty="0"/>
              <a:t> </a:t>
            </a:r>
            <a:r>
              <a:rPr lang="en-US" sz="2000" dirty="0" err="1"/>
              <a:t>și</a:t>
            </a:r>
            <a:r>
              <a:rPr lang="en-US" sz="2000" dirty="0"/>
              <a:t> </a:t>
            </a:r>
            <a:r>
              <a:rPr lang="en-US" sz="2000" dirty="0" err="1"/>
              <a:t>chiar</a:t>
            </a:r>
            <a:r>
              <a:rPr lang="en-US" sz="2000" dirty="0"/>
              <a:t> de </a:t>
            </a:r>
            <a:r>
              <a:rPr lang="en-US" sz="2000" dirty="0" err="1"/>
              <a:t>mână</a:t>
            </a:r>
            <a:r>
              <a:rPr lang="en-US" sz="2000" dirty="0"/>
              <a:t> </a:t>
            </a:r>
            <a:r>
              <a:rPr lang="en-US" sz="2000" dirty="0" err="1"/>
              <a:t>pentru</a:t>
            </a:r>
            <a:r>
              <a:rPr lang="en-US" sz="2000" dirty="0"/>
              <a:t> </a:t>
            </a:r>
            <a:r>
              <a:rPr lang="en-US" sz="2000" dirty="0" err="1"/>
              <a:t>anumite</a:t>
            </a:r>
            <a:r>
              <a:rPr lang="en-US" sz="2000" dirty="0"/>
              <a:t> </a:t>
            </a:r>
            <a:r>
              <a:rPr lang="en-US" sz="2000" dirty="0" err="1"/>
              <a:t>modele</a:t>
            </a:r>
            <a:r>
              <a:rPr lang="en-US" sz="2000" dirty="0"/>
              <a:t> </a:t>
            </a:r>
            <a:r>
              <a:rPr lang="en-US" sz="2000" dirty="0" err="1"/>
              <a:t>și</a:t>
            </a:r>
            <a:r>
              <a:rPr lang="en-US" sz="2000" dirty="0"/>
              <a:t> pot fi, de </a:t>
            </a:r>
            <a:r>
              <a:rPr lang="en-US" sz="2000" dirty="0" err="1"/>
              <a:t>asemenea</a:t>
            </a:r>
            <a:r>
              <a:rPr lang="en-US" sz="2000" dirty="0"/>
              <a:t>, </a:t>
            </a:r>
            <a:r>
              <a:rPr lang="en-US" sz="2000" dirty="0" err="1"/>
              <a:t>montate</a:t>
            </a:r>
            <a:r>
              <a:rPr lang="en-US" sz="2000" dirty="0"/>
              <a:t>, pe </a:t>
            </a:r>
            <a:r>
              <a:rPr lang="en-US" sz="2000" dirty="0" err="1"/>
              <a:t>lângă</a:t>
            </a:r>
            <a:r>
              <a:rPr lang="en-US" sz="2000" dirty="0"/>
              <a:t> </a:t>
            </a:r>
            <a:r>
              <a:rPr lang="en-US" sz="2000" dirty="0" err="1"/>
              <a:t>sau</a:t>
            </a:r>
            <a:r>
              <a:rPr lang="en-US" sz="2000" dirty="0"/>
              <a:t> </a:t>
            </a:r>
            <a:r>
              <a:rPr lang="en-US" sz="2000" dirty="0" err="1"/>
              <a:t>în</a:t>
            </a:r>
            <a:r>
              <a:rPr lang="en-US" sz="2000" dirty="0"/>
              <a:t> </a:t>
            </a:r>
            <a:r>
              <a:rPr lang="en-US" sz="2000" dirty="0" err="1"/>
              <a:t>locul</a:t>
            </a:r>
            <a:r>
              <a:rPr lang="en-US" sz="2000" dirty="0"/>
              <a:t> </a:t>
            </a:r>
            <a:r>
              <a:rPr lang="en-US" sz="2000" dirty="0" err="1"/>
              <a:t>unei</a:t>
            </a:r>
            <a:r>
              <a:rPr lang="en-US" sz="2000" dirty="0"/>
              <a:t> sonde </a:t>
            </a:r>
            <a:r>
              <a:rPr lang="en-US" sz="2000" dirty="0" err="1"/>
              <a:t>punctiforme</a:t>
            </a:r>
            <a:r>
              <a:rPr lang="en-US" sz="2000" dirty="0"/>
              <a:t>, la </a:t>
            </a:r>
            <a:r>
              <a:rPr lang="en-US" sz="2000" dirty="0" err="1"/>
              <a:t>capătul</a:t>
            </a:r>
            <a:r>
              <a:rPr lang="en-US" sz="2000" dirty="0"/>
              <a:t> </a:t>
            </a:r>
            <a:r>
              <a:rPr lang="en-US" sz="2000" dirty="0" err="1"/>
              <a:t>unui</a:t>
            </a:r>
            <a:r>
              <a:rPr lang="en-US" sz="2000" dirty="0"/>
              <a:t> </a:t>
            </a:r>
            <a:r>
              <a:rPr lang="en-US" sz="2000" dirty="0" err="1"/>
              <a:t>braț</a:t>
            </a:r>
            <a:r>
              <a:rPr lang="en-US" sz="2000" dirty="0"/>
              <a:t> </a:t>
            </a:r>
            <a:r>
              <a:rPr lang="en-US" sz="2000" dirty="0" err="1"/>
              <a:t>mecanic</a:t>
            </a:r>
            <a:r>
              <a:rPr lang="en-US" sz="2000" dirty="0"/>
              <a:t> de </a:t>
            </a:r>
            <a:r>
              <a:rPr lang="en-US" sz="2000" dirty="0" err="1"/>
              <a:t>măsurare</a:t>
            </a:r>
            <a:r>
              <a:rPr lang="en-US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433341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B20D2B82-C107-56C3-7202-2A24CAB18F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Simple Laser Scanner Triangulation Configuration.</a:t>
            </a:r>
          </a:p>
        </p:txBody>
      </p:sp>
      <p:pic>
        <p:nvPicPr>
          <p:cNvPr id="5" name="Substituent conținut 4">
            <a:extLst>
              <a:ext uri="{FF2B5EF4-FFF2-40B4-BE49-F238E27FC236}">
                <a16:creationId xmlns:a16="http://schemas.microsoft.com/office/drawing/2014/main" id="{A692713E-D991-717D-CFC8-FED79A0440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057400"/>
            <a:ext cx="8086770" cy="4038058"/>
          </a:xfrm>
        </p:spPr>
      </p:pic>
    </p:spTree>
    <p:extLst>
      <p:ext uri="{BB962C8B-B14F-4D97-AF65-F5344CB8AC3E}">
        <p14:creationId xmlns:p14="http://schemas.microsoft.com/office/powerpoint/2010/main" val="18086714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B20D2B82-C107-56C3-7202-2A24CAB18F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Simple Laser Scanner Triangulation Configuration.</a:t>
            </a:r>
          </a:p>
        </p:txBody>
      </p:sp>
      <p:pic>
        <p:nvPicPr>
          <p:cNvPr id="5" name="Substituent conținut 4">
            <a:extLst>
              <a:ext uri="{FF2B5EF4-FFF2-40B4-BE49-F238E27FC236}">
                <a16:creationId xmlns:a16="http://schemas.microsoft.com/office/drawing/2014/main" id="{A692713E-D991-717D-CFC8-FED79A0440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057400"/>
            <a:ext cx="8086770" cy="4038058"/>
          </a:xfrm>
        </p:spPr>
      </p:pic>
    </p:spTree>
    <p:extLst>
      <p:ext uri="{BB962C8B-B14F-4D97-AF65-F5344CB8AC3E}">
        <p14:creationId xmlns:p14="http://schemas.microsoft.com/office/powerpoint/2010/main" val="2439096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C0691909-CC9F-207B-7599-51FAF97B19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Structured light</a:t>
            </a:r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49B38D46-9E0A-DB62-754C-DEBB5C6659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51038"/>
            <a:ext cx="6324600" cy="4525962"/>
          </a:xfrm>
        </p:spPr>
        <p:txBody>
          <a:bodyPr/>
          <a:lstStyle/>
          <a:p>
            <a:r>
              <a:rPr lang="en-US" sz="1800" dirty="0" err="1"/>
              <a:t>În</a:t>
            </a:r>
            <a:r>
              <a:rPr lang="en-US" sz="1800" dirty="0"/>
              <a:t> </a:t>
            </a:r>
            <a:r>
              <a:rPr lang="en-US" sz="1800" dirty="0" err="1"/>
              <a:t>scanarea</a:t>
            </a:r>
            <a:r>
              <a:rPr lang="en-US" sz="1800" dirty="0"/>
              <a:t> cu </a:t>
            </a:r>
            <a:r>
              <a:rPr lang="en-US" sz="1800" dirty="0" err="1"/>
              <a:t>lumină</a:t>
            </a:r>
            <a:r>
              <a:rPr lang="en-US" sz="1800" dirty="0"/>
              <a:t> </a:t>
            </a:r>
            <a:r>
              <a:rPr lang="en-US" sz="1800" dirty="0" err="1"/>
              <a:t>structurată</a:t>
            </a:r>
            <a:r>
              <a:rPr lang="en-US" sz="1800" dirty="0"/>
              <a:t>, un model de </a:t>
            </a:r>
            <a:r>
              <a:rPr lang="en-US" sz="1800" dirty="0" err="1"/>
              <a:t>lumină</a:t>
            </a:r>
            <a:r>
              <a:rPr lang="en-US" sz="1800" dirty="0"/>
              <a:t> </a:t>
            </a:r>
            <a:r>
              <a:rPr lang="en-US" sz="1800" dirty="0" err="1"/>
              <a:t>vizibilă</a:t>
            </a:r>
            <a:r>
              <a:rPr lang="en-US" sz="1800" dirty="0"/>
              <a:t> </a:t>
            </a:r>
            <a:r>
              <a:rPr lang="en-US" sz="1800" dirty="0" err="1"/>
              <a:t>sau</a:t>
            </a:r>
            <a:r>
              <a:rPr lang="en-US" sz="1800" dirty="0"/>
              <a:t> </a:t>
            </a:r>
            <a:r>
              <a:rPr lang="en-US" sz="1800" dirty="0" err="1"/>
              <a:t>infraroșu</a:t>
            </a:r>
            <a:r>
              <a:rPr lang="en-US" sz="1800" dirty="0"/>
              <a:t> </a:t>
            </a:r>
            <a:r>
              <a:rPr lang="en-US" sz="1800" dirty="0" err="1"/>
              <a:t>este</a:t>
            </a:r>
            <a:r>
              <a:rPr lang="en-US" sz="1800" dirty="0"/>
              <a:t> </a:t>
            </a:r>
            <a:r>
              <a:rPr lang="en-US" sz="1800" dirty="0" err="1"/>
              <a:t>proiectat</a:t>
            </a:r>
            <a:r>
              <a:rPr lang="en-US" sz="1800" dirty="0"/>
              <a:t> pe </a:t>
            </a:r>
            <a:r>
              <a:rPr lang="en-US" sz="1800" dirty="0" err="1"/>
              <a:t>piesă</a:t>
            </a:r>
            <a:r>
              <a:rPr lang="en-US" sz="1800" dirty="0"/>
              <a:t> </a:t>
            </a:r>
            <a:r>
              <a:rPr lang="en-US" sz="1800" dirty="0" err="1"/>
              <a:t>și</a:t>
            </a:r>
            <a:r>
              <a:rPr lang="en-US" sz="1800" dirty="0"/>
              <a:t> o imagine a </a:t>
            </a:r>
            <a:r>
              <a:rPr lang="en-US" sz="1800" dirty="0" err="1"/>
              <a:t>modelului</a:t>
            </a:r>
            <a:r>
              <a:rPr lang="en-US" sz="1800" dirty="0"/>
              <a:t> </a:t>
            </a:r>
            <a:r>
              <a:rPr lang="en-US" sz="1800" dirty="0" err="1"/>
              <a:t>reflectat</a:t>
            </a:r>
            <a:r>
              <a:rPr lang="en-US" sz="1800" dirty="0"/>
              <a:t> </a:t>
            </a:r>
            <a:r>
              <a:rPr lang="en-US" sz="1800" dirty="0" err="1"/>
              <a:t>este</a:t>
            </a:r>
            <a:r>
              <a:rPr lang="en-US" sz="1800" dirty="0"/>
              <a:t> </a:t>
            </a:r>
            <a:r>
              <a:rPr lang="en-US" sz="1800" dirty="0" err="1"/>
              <a:t>capturată</a:t>
            </a:r>
            <a:r>
              <a:rPr lang="en-US" sz="1800" dirty="0"/>
              <a:t> pe un </a:t>
            </a:r>
            <a:r>
              <a:rPr lang="en-US" sz="1800" dirty="0" err="1"/>
              <a:t>senzor</a:t>
            </a:r>
            <a:r>
              <a:rPr lang="en-US" sz="1800" dirty="0"/>
              <a:t>. </a:t>
            </a:r>
            <a:r>
              <a:rPr lang="en-US" sz="1800" dirty="0" err="1"/>
              <a:t>Imaginea</a:t>
            </a:r>
            <a:r>
              <a:rPr lang="en-US" sz="1800" dirty="0"/>
              <a:t>, care </a:t>
            </a:r>
            <a:r>
              <a:rPr lang="en-US" sz="1800" dirty="0" err="1"/>
              <a:t>este</a:t>
            </a:r>
            <a:r>
              <a:rPr lang="en-US" sz="1800" dirty="0"/>
              <a:t> </a:t>
            </a:r>
            <a:r>
              <a:rPr lang="en-US" sz="1800" dirty="0" err="1"/>
              <a:t>distorsionată</a:t>
            </a:r>
            <a:r>
              <a:rPr lang="en-US" sz="1800" dirty="0"/>
              <a:t> de </a:t>
            </a:r>
            <a:r>
              <a:rPr lang="en-US" sz="1800" dirty="0" err="1"/>
              <a:t>contururile</a:t>
            </a:r>
            <a:r>
              <a:rPr lang="en-US" sz="1800" dirty="0"/>
              <a:t> </a:t>
            </a:r>
            <a:r>
              <a:rPr lang="en-US" sz="1800" dirty="0" err="1"/>
              <a:t>piesei</a:t>
            </a:r>
            <a:r>
              <a:rPr lang="en-US" sz="1800" dirty="0"/>
              <a:t>, </a:t>
            </a:r>
            <a:r>
              <a:rPr lang="en-US" sz="1800" dirty="0" err="1"/>
              <a:t>este</a:t>
            </a:r>
            <a:r>
              <a:rPr lang="en-US" sz="1800" dirty="0"/>
              <a:t> </a:t>
            </a:r>
            <a:r>
              <a:rPr lang="en-US" sz="1800" dirty="0" err="1"/>
              <a:t>procesată</a:t>
            </a:r>
            <a:r>
              <a:rPr lang="en-US" sz="1800" dirty="0"/>
              <a:t> </a:t>
            </a:r>
            <a:r>
              <a:rPr lang="en-US" sz="1800" dirty="0" err="1"/>
              <a:t>pentru</a:t>
            </a:r>
            <a:r>
              <a:rPr lang="en-US" sz="1800" dirty="0"/>
              <a:t> a </a:t>
            </a:r>
            <a:r>
              <a:rPr lang="en-US" sz="1800" dirty="0" err="1"/>
              <a:t>calcula</a:t>
            </a:r>
            <a:r>
              <a:rPr lang="en-US" sz="1800" dirty="0"/>
              <a:t> </a:t>
            </a:r>
            <a:r>
              <a:rPr lang="en-US" sz="1800" dirty="0" err="1"/>
              <a:t>coordonatele</a:t>
            </a:r>
            <a:r>
              <a:rPr lang="en-US" sz="1800" dirty="0"/>
              <a:t> </a:t>
            </a:r>
            <a:r>
              <a:rPr lang="en-US" sz="1800" dirty="0" err="1"/>
              <a:t>punctelor</a:t>
            </a:r>
            <a:r>
              <a:rPr lang="en-US" sz="1800" dirty="0"/>
              <a:t> de pe </a:t>
            </a:r>
            <a:r>
              <a:rPr lang="en-US" sz="1800" dirty="0" err="1"/>
              <a:t>suprafața</a:t>
            </a:r>
            <a:r>
              <a:rPr lang="en-US" sz="1800" dirty="0"/>
              <a:t> </a:t>
            </a:r>
            <a:r>
              <a:rPr lang="en-US" sz="1800" dirty="0" err="1"/>
              <a:t>piesei</a:t>
            </a:r>
            <a:r>
              <a:rPr lang="en-US" sz="1800" dirty="0"/>
              <a:t>. </a:t>
            </a:r>
          </a:p>
          <a:p>
            <a:r>
              <a:rPr lang="en-US" sz="1800" dirty="0" err="1"/>
              <a:t>Scanerele</a:t>
            </a:r>
            <a:r>
              <a:rPr lang="en-US" sz="1800" dirty="0"/>
              <a:t> cu </a:t>
            </a:r>
            <a:r>
              <a:rPr lang="en-US" sz="1800" dirty="0" err="1"/>
              <a:t>lumină</a:t>
            </a:r>
            <a:r>
              <a:rPr lang="en-US" sz="1800" dirty="0"/>
              <a:t> </a:t>
            </a:r>
            <a:r>
              <a:rPr lang="en-US" sz="1800" dirty="0" err="1"/>
              <a:t>structurată</a:t>
            </a:r>
            <a:r>
              <a:rPr lang="en-US" sz="1800" dirty="0"/>
              <a:t> pot </a:t>
            </a:r>
            <a:r>
              <a:rPr lang="en-US" sz="1800" dirty="0" err="1"/>
              <a:t>folosi</a:t>
            </a:r>
            <a:r>
              <a:rPr lang="en-US" sz="1800" dirty="0"/>
              <a:t> </a:t>
            </a:r>
            <a:r>
              <a:rPr lang="en-US" sz="1800" dirty="0" err="1"/>
              <a:t>diferite</a:t>
            </a:r>
            <a:r>
              <a:rPr lang="en-US" sz="1800" dirty="0"/>
              <a:t> </a:t>
            </a:r>
            <a:r>
              <a:rPr lang="en-US" sz="1800" dirty="0" err="1"/>
              <a:t>culori</a:t>
            </a:r>
            <a:r>
              <a:rPr lang="en-US" sz="1800" dirty="0"/>
              <a:t> de </a:t>
            </a:r>
            <a:r>
              <a:rPr lang="en-US" sz="1800" dirty="0" err="1"/>
              <a:t>lumină</a:t>
            </a:r>
            <a:r>
              <a:rPr lang="en-US" sz="1800" dirty="0"/>
              <a:t> – </a:t>
            </a:r>
            <a:r>
              <a:rPr lang="en-US" sz="1800" dirty="0" err="1"/>
              <a:t>albastrul</a:t>
            </a:r>
            <a:r>
              <a:rPr lang="en-US" sz="1800" dirty="0"/>
              <a:t> </a:t>
            </a:r>
            <a:r>
              <a:rPr lang="en-US" sz="1800" dirty="0" err="1"/>
              <a:t>este</a:t>
            </a:r>
            <a:r>
              <a:rPr lang="en-US" sz="1800" dirty="0"/>
              <a:t> </a:t>
            </a:r>
            <a:r>
              <a:rPr lang="en-US" sz="1800" dirty="0" err="1"/>
              <a:t>unul</a:t>
            </a:r>
            <a:r>
              <a:rPr lang="en-US" sz="1800" dirty="0"/>
              <a:t> </a:t>
            </a:r>
            <a:r>
              <a:rPr lang="en-US" sz="1800" dirty="0" err="1"/>
              <a:t>deosebit</a:t>
            </a:r>
            <a:r>
              <a:rPr lang="en-US" sz="1800" dirty="0"/>
              <a:t> de popular – care </a:t>
            </a:r>
            <a:r>
              <a:rPr lang="en-US" sz="1800" dirty="0" err="1"/>
              <a:t>oferă</a:t>
            </a:r>
            <a:r>
              <a:rPr lang="en-US" sz="1800" dirty="0"/>
              <a:t> </a:t>
            </a:r>
            <a:r>
              <a:rPr lang="en-US" sz="1800" dirty="0" err="1"/>
              <a:t>avantaje</a:t>
            </a:r>
            <a:r>
              <a:rPr lang="en-US" sz="1800" dirty="0"/>
              <a:t> </a:t>
            </a:r>
            <a:r>
              <a:rPr lang="en-US" sz="1800" dirty="0" err="1"/>
              <a:t>în</a:t>
            </a:r>
            <a:r>
              <a:rPr lang="en-US" sz="1800" dirty="0"/>
              <a:t> </a:t>
            </a:r>
            <a:r>
              <a:rPr lang="en-US" sz="1800" dirty="0" err="1"/>
              <a:t>funcție</a:t>
            </a:r>
            <a:r>
              <a:rPr lang="en-US" sz="1800" dirty="0"/>
              <a:t> de </a:t>
            </a:r>
            <a:r>
              <a:rPr lang="en-US" sz="1800" dirty="0" err="1"/>
              <a:t>culoarea</a:t>
            </a:r>
            <a:r>
              <a:rPr lang="en-US" sz="1800" dirty="0"/>
              <a:t> </a:t>
            </a:r>
            <a:r>
              <a:rPr lang="en-US" sz="1800" dirty="0" err="1"/>
              <a:t>suprafeței</a:t>
            </a:r>
            <a:r>
              <a:rPr lang="en-US" sz="1800" dirty="0"/>
              <a:t> </a:t>
            </a:r>
            <a:r>
              <a:rPr lang="en-US" sz="1800" dirty="0" err="1"/>
              <a:t>măsurate</a:t>
            </a:r>
            <a:r>
              <a:rPr lang="en-US" sz="1800" dirty="0"/>
              <a:t>. </a:t>
            </a:r>
          </a:p>
          <a:p>
            <a:r>
              <a:rPr lang="en-US" sz="1800" dirty="0"/>
              <a:t>Cu </a:t>
            </a:r>
            <a:r>
              <a:rPr lang="en-US" sz="1800" dirty="0" err="1"/>
              <a:t>toate</a:t>
            </a:r>
            <a:r>
              <a:rPr lang="en-US" sz="1800" dirty="0"/>
              <a:t> </a:t>
            </a:r>
            <a:r>
              <a:rPr lang="en-US" sz="1800" dirty="0" err="1"/>
              <a:t>acestea</a:t>
            </a:r>
            <a:r>
              <a:rPr lang="en-US" sz="1800" dirty="0"/>
              <a:t>, lumina </a:t>
            </a:r>
            <a:r>
              <a:rPr lang="en-US" sz="1800" dirty="0" err="1"/>
              <a:t>albă</a:t>
            </a:r>
            <a:r>
              <a:rPr lang="en-US" sz="1800" dirty="0"/>
              <a:t> </a:t>
            </a:r>
            <a:r>
              <a:rPr lang="en-US" sz="1800" dirty="0" err="1"/>
              <a:t>rămâne</a:t>
            </a:r>
            <a:r>
              <a:rPr lang="en-US" sz="1800" dirty="0"/>
              <a:t> un </a:t>
            </a:r>
            <a:r>
              <a:rPr lang="en-US" sz="1800" dirty="0" err="1"/>
              <a:t>compromis</a:t>
            </a:r>
            <a:r>
              <a:rPr lang="en-US" sz="1800" dirty="0"/>
              <a:t> bun </a:t>
            </a:r>
            <a:r>
              <a:rPr lang="en-US" sz="1800" dirty="0" err="1"/>
              <a:t>atunci</a:t>
            </a:r>
            <a:r>
              <a:rPr lang="en-US" sz="1800" dirty="0"/>
              <a:t> </a:t>
            </a:r>
            <a:r>
              <a:rPr lang="en-US" sz="1800" dirty="0" err="1"/>
              <a:t>când</a:t>
            </a:r>
            <a:r>
              <a:rPr lang="en-US" sz="1800" dirty="0"/>
              <a:t> </a:t>
            </a:r>
            <a:r>
              <a:rPr lang="en-US" sz="1800" dirty="0" err="1"/>
              <a:t>urmează</a:t>
            </a:r>
            <a:r>
              <a:rPr lang="en-US" sz="1800" dirty="0"/>
              <a:t> </a:t>
            </a:r>
            <a:r>
              <a:rPr lang="en-US" sz="1800" dirty="0" err="1"/>
              <a:t>să</a:t>
            </a:r>
            <a:r>
              <a:rPr lang="en-US" sz="1800" dirty="0"/>
              <a:t> fie </a:t>
            </a:r>
            <a:r>
              <a:rPr lang="en-US" sz="1800" dirty="0" err="1"/>
              <a:t>măsurate</a:t>
            </a:r>
            <a:r>
              <a:rPr lang="en-US" sz="1800" dirty="0"/>
              <a:t> </a:t>
            </a:r>
            <a:r>
              <a:rPr lang="en-US" sz="1800" dirty="0" err="1"/>
              <a:t>obiecte</a:t>
            </a:r>
            <a:r>
              <a:rPr lang="en-US" sz="1800" dirty="0"/>
              <a:t> de </a:t>
            </a:r>
            <a:r>
              <a:rPr lang="en-US" sz="1800" dirty="0" err="1"/>
              <a:t>diferite</a:t>
            </a:r>
            <a:r>
              <a:rPr lang="en-US" sz="1800" dirty="0"/>
              <a:t> </a:t>
            </a:r>
            <a:r>
              <a:rPr lang="en-US" sz="1800" dirty="0" err="1"/>
              <a:t>culori</a:t>
            </a:r>
            <a:r>
              <a:rPr lang="en-US" sz="1800" dirty="0"/>
              <a:t>. </a:t>
            </a:r>
          </a:p>
          <a:p>
            <a:r>
              <a:rPr lang="en-US" sz="1800" dirty="0" err="1"/>
              <a:t>În</a:t>
            </a:r>
            <a:r>
              <a:rPr lang="en-US" sz="1800" dirty="0"/>
              <a:t> plus, </a:t>
            </a:r>
            <a:r>
              <a:rPr lang="en-US" sz="1800" dirty="0" err="1"/>
              <a:t>scanerele</a:t>
            </a:r>
            <a:r>
              <a:rPr lang="en-US" sz="1800" dirty="0"/>
              <a:t> cu </a:t>
            </a:r>
            <a:r>
              <a:rPr lang="en-US" sz="1800" dirty="0" err="1"/>
              <a:t>lumină</a:t>
            </a:r>
            <a:r>
              <a:rPr lang="en-US" sz="1800" dirty="0"/>
              <a:t> </a:t>
            </a:r>
            <a:r>
              <a:rPr lang="en-US" sz="1800" dirty="0" err="1"/>
              <a:t>structurată</a:t>
            </a:r>
            <a:r>
              <a:rPr lang="en-US" sz="1800" dirty="0"/>
              <a:t> sunt </a:t>
            </a:r>
            <a:r>
              <a:rPr lang="en-US" sz="1800" dirty="0" err="1"/>
              <a:t>capabile</a:t>
            </a:r>
            <a:r>
              <a:rPr lang="en-US" sz="1800" dirty="0"/>
              <a:t> </a:t>
            </a:r>
            <a:r>
              <a:rPr lang="en-US" sz="1800" dirty="0" err="1"/>
              <a:t>să</a:t>
            </a:r>
            <a:r>
              <a:rPr lang="en-US" sz="1800" dirty="0"/>
              <a:t> </a:t>
            </a:r>
            <a:r>
              <a:rPr lang="en-US" sz="1800" dirty="0" err="1"/>
              <a:t>colecteze</a:t>
            </a:r>
            <a:r>
              <a:rPr lang="en-US" sz="1800" dirty="0"/>
              <a:t> rapid date </a:t>
            </a:r>
            <a:r>
              <a:rPr lang="en-US" sz="1800" dirty="0" err="1"/>
              <a:t>și</a:t>
            </a:r>
            <a:r>
              <a:rPr lang="en-US" sz="1800" dirty="0"/>
              <a:t> pot </a:t>
            </a:r>
            <a:r>
              <a:rPr lang="en-US" sz="1800" dirty="0" err="1"/>
              <a:t>colecta</a:t>
            </a:r>
            <a:r>
              <a:rPr lang="en-US" sz="1800" dirty="0"/>
              <a:t> </a:t>
            </a:r>
            <a:r>
              <a:rPr lang="en-US" sz="1800" dirty="0" err="1"/>
              <a:t>informații</a:t>
            </a:r>
            <a:r>
              <a:rPr lang="en-US" sz="1800" dirty="0"/>
              <a:t> </a:t>
            </a:r>
            <a:r>
              <a:rPr lang="en-US" sz="1800" dirty="0" err="1"/>
              <a:t>despre</a:t>
            </a:r>
            <a:r>
              <a:rPr lang="en-US" sz="1800" dirty="0"/>
              <a:t> </a:t>
            </a:r>
            <a:r>
              <a:rPr lang="en-US" sz="1800" dirty="0" err="1"/>
              <a:t>textura</a:t>
            </a:r>
            <a:r>
              <a:rPr lang="en-US" sz="1800" dirty="0"/>
              <a:t> </a:t>
            </a:r>
            <a:r>
              <a:rPr lang="en-US" sz="1800" dirty="0" err="1"/>
              <a:t>alb-negru</a:t>
            </a:r>
            <a:r>
              <a:rPr lang="en-US" sz="1800" dirty="0"/>
              <a:t> </a:t>
            </a:r>
            <a:r>
              <a:rPr lang="en-US" sz="1800" dirty="0" err="1"/>
              <a:t>sau</a:t>
            </a:r>
            <a:r>
              <a:rPr lang="en-US" sz="1800" dirty="0"/>
              <a:t> color.</a:t>
            </a:r>
          </a:p>
        </p:txBody>
      </p:sp>
      <p:pic>
        <p:nvPicPr>
          <p:cNvPr id="5" name="Imagine 4">
            <a:extLst>
              <a:ext uri="{FF2B5EF4-FFF2-40B4-BE49-F238E27FC236}">
                <a16:creationId xmlns:a16="http://schemas.microsoft.com/office/drawing/2014/main" id="{24834F98-2CCF-3BE1-88A9-568A389C46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9577" y="8965"/>
            <a:ext cx="1428949" cy="3429479"/>
          </a:xfrm>
          <a:prstGeom prst="rect">
            <a:avLst/>
          </a:prstGeom>
        </p:spPr>
      </p:pic>
      <p:sp>
        <p:nvSpPr>
          <p:cNvPr id="7" name="CasetăText 6">
            <a:extLst>
              <a:ext uri="{FF2B5EF4-FFF2-40B4-BE49-F238E27FC236}">
                <a16:creationId xmlns:a16="http://schemas.microsoft.com/office/drawing/2014/main" id="{E5102AA8-E96D-C96D-2AC1-31835CC1B790}"/>
              </a:ext>
            </a:extLst>
          </p:cNvPr>
          <p:cNvSpPr txBox="1"/>
          <p:nvPr/>
        </p:nvSpPr>
        <p:spPr>
          <a:xfrm>
            <a:off x="6364941" y="3429000"/>
            <a:ext cx="27432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0" i="0" u="none" strike="noStrike" dirty="0">
                <a:solidFill>
                  <a:srgbClr val="0080FF"/>
                </a:solidFill>
                <a:effectLst/>
                <a:latin typeface="OpenSans-Semibold"/>
                <a:hlinkClick r:id="rId3"/>
              </a:rPr>
              <a:t>SIMSCAN-E Intelligent, Wireless and Palm-Sized 3D Scanner</a:t>
            </a:r>
          </a:p>
        </p:txBody>
      </p:sp>
      <p:pic>
        <p:nvPicPr>
          <p:cNvPr id="9" name="Imagine 8">
            <a:extLst>
              <a:ext uri="{FF2B5EF4-FFF2-40B4-BE49-F238E27FC236}">
                <a16:creationId xmlns:a16="http://schemas.microsoft.com/office/drawing/2014/main" id="{CCF13940-99AC-C581-C553-D196E456B4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8218" y="4331341"/>
            <a:ext cx="1838582" cy="1905266"/>
          </a:xfrm>
          <a:prstGeom prst="rect">
            <a:avLst/>
          </a:prstGeom>
        </p:spPr>
      </p:pic>
      <p:sp>
        <p:nvSpPr>
          <p:cNvPr id="11" name="CasetăText 10">
            <a:extLst>
              <a:ext uri="{FF2B5EF4-FFF2-40B4-BE49-F238E27FC236}">
                <a16:creationId xmlns:a16="http://schemas.microsoft.com/office/drawing/2014/main" id="{1877DE73-9F9D-F876-C5AD-4B3562860636}"/>
              </a:ext>
            </a:extLst>
          </p:cNvPr>
          <p:cNvSpPr txBox="1"/>
          <p:nvPr/>
        </p:nvSpPr>
        <p:spPr>
          <a:xfrm>
            <a:off x="6624509" y="6195394"/>
            <a:ext cx="228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i="0" dirty="0" err="1">
                <a:solidFill>
                  <a:srgbClr val="0080FF"/>
                </a:solidFill>
                <a:effectLst/>
                <a:latin typeface="OpenSans-Bold"/>
              </a:rPr>
              <a:t>NimbleTrack</a:t>
            </a:r>
            <a:r>
              <a:rPr lang="en-US" b="1" i="0" dirty="0">
                <a:solidFill>
                  <a:srgbClr val="0080FF"/>
                </a:solidFill>
                <a:effectLst/>
                <a:latin typeface="OpenSans-Bold"/>
              </a:rPr>
              <a:t> Wireless 3D Scanning System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16856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5E272584-23E8-C283-5E18-F20CA201C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3732" y="0"/>
            <a:ext cx="4217882" cy="1143000"/>
          </a:xfrm>
        </p:spPr>
        <p:txBody>
          <a:bodyPr/>
          <a:lstStyle/>
          <a:p>
            <a:r>
              <a:rPr lang="en-US" b="1" i="0" cap="all" dirty="0">
                <a:solidFill>
                  <a:srgbClr val="000000"/>
                </a:solidFill>
                <a:effectLst/>
                <a:latin typeface="ProximaNova"/>
              </a:rPr>
              <a:t>structured light camera</a:t>
            </a:r>
            <a:endParaRPr lang="en-US" dirty="0"/>
          </a:p>
        </p:txBody>
      </p:sp>
      <p:pic>
        <p:nvPicPr>
          <p:cNvPr id="5" name="Substituent conținut 4">
            <a:extLst>
              <a:ext uri="{FF2B5EF4-FFF2-40B4-BE49-F238E27FC236}">
                <a16:creationId xmlns:a16="http://schemas.microsoft.com/office/drawing/2014/main" id="{8AAFD92E-A274-BEA9-8D53-1A46244A7E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29" y="166364"/>
            <a:ext cx="4736171" cy="3293209"/>
          </a:xfrm>
        </p:spPr>
      </p:pic>
      <p:sp>
        <p:nvSpPr>
          <p:cNvPr id="7" name="CasetăText 6">
            <a:extLst>
              <a:ext uri="{FF2B5EF4-FFF2-40B4-BE49-F238E27FC236}">
                <a16:creationId xmlns:a16="http://schemas.microsoft.com/office/drawing/2014/main" id="{15808CD1-64CF-BF29-AE61-12844B607CE6}"/>
              </a:ext>
            </a:extLst>
          </p:cNvPr>
          <p:cNvSpPr txBox="1"/>
          <p:nvPr/>
        </p:nvSpPr>
        <p:spPr>
          <a:xfrm>
            <a:off x="4953000" y="1220203"/>
            <a:ext cx="403859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0" cap="all" dirty="0">
                <a:solidFill>
                  <a:srgbClr val="000000"/>
                </a:solidFill>
                <a:effectLst/>
                <a:latin typeface="ProximaNova"/>
              </a:rPr>
              <a:t>There are three major technologies used in </a:t>
            </a:r>
            <a:r>
              <a:rPr lang="en-US" b="1" i="0" cap="all" dirty="0">
                <a:solidFill>
                  <a:srgbClr val="FF0000"/>
                </a:solidFill>
                <a:effectLst/>
                <a:latin typeface="ProximaNova"/>
              </a:rPr>
              <a:t>modern 3D cameras:</a:t>
            </a:r>
            <a:r>
              <a:rPr lang="en-US" b="1" i="0" cap="all" dirty="0">
                <a:solidFill>
                  <a:srgbClr val="000000"/>
                </a:solidFill>
                <a:effectLst/>
                <a:latin typeface="ProximaNova"/>
              </a:rPr>
              <a:t> </a:t>
            </a:r>
          </a:p>
          <a:p>
            <a:r>
              <a:rPr lang="en-US" b="1" i="0" cap="all" dirty="0">
                <a:solidFill>
                  <a:srgbClr val="000000"/>
                </a:solidFill>
                <a:effectLst/>
                <a:latin typeface="ProximaNova"/>
              </a:rPr>
              <a:t>time-of-flight, </a:t>
            </a:r>
          </a:p>
          <a:p>
            <a:r>
              <a:rPr lang="en-US" b="1" i="0" cap="all" dirty="0">
                <a:solidFill>
                  <a:srgbClr val="000000"/>
                </a:solidFill>
                <a:effectLst/>
                <a:latin typeface="ProximaNova"/>
              </a:rPr>
              <a:t>active stereoscopy, and</a:t>
            </a:r>
          </a:p>
          <a:p>
            <a:r>
              <a:rPr lang="en-US" b="1" i="0" cap="all" dirty="0">
                <a:solidFill>
                  <a:srgbClr val="000000"/>
                </a:solidFill>
                <a:effectLst/>
                <a:latin typeface="ProximaNova"/>
              </a:rPr>
              <a:t>structured light. </a:t>
            </a:r>
            <a:endParaRPr lang="en-US" dirty="0"/>
          </a:p>
        </p:txBody>
      </p:sp>
      <p:sp>
        <p:nvSpPr>
          <p:cNvPr id="9" name="CasetăText 8">
            <a:extLst>
              <a:ext uri="{FF2B5EF4-FFF2-40B4-BE49-F238E27FC236}">
                <a16:creationId xmlns:a16="http://schemas.microsoft.com/office/drawing/2014/main" id="{25C8E062-C962-DA3B-84E9-748FA7E7575D}"/>
              </a:ext>
            </a:extLst>
          </p:cNvPr>
          <p:cNvSpPr txBox="1"/>
          <p:nvPr/>
        </p:nvSpPr>
        <p:spPr>
          <a:xfrm>
            <a:off x="-51545" y="3564791"/>
            <a:ext cx="9130553" cy="3293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sz="1600" b="1" i="0" dirty="0" err="1">
                <a:solidFill>
                  <a:srgbClr val="000000"/>
                </a:solidFill>
                <a:effectLst/>
                <a:latin typeface="inherit"/>
              </a:rPr>
              <a:t>Medicină</a:t>
            </a:r>
            <a:r>
              <a:rPr lang="en-US" sz="1600" b="1" i="0" dirty="0">
                <a:solidFill>
                  <a:srgbClr val="000000"/>
                </a:solidFill>
                <a:effectLst/>
                <a:latin typeface="inherit"/>
              </a:rPr>
              <a:t>: </a:t>
            </a:r>
            <a:r>
              <a:rPr lang="en-US" sz="1600" i="0" dirty="0" err="1">
                <a:solidFill>
                  <a:srgbClr val="000000"/>
                </a:solidFill>
                <a:effectLst/>
                <a:latin typeface="inherit"/>
              </a:rPr>
              <a:t>antropometrie</a:t>
            </a:r>
            <a:r>
              <a:rPr lang="en-US" sz="1600" i="0" dirty="0">
                <a:solidFill>
                  <a:srgbClr val="000000"/>
                </a:solidFill>
                <a:effectLst/>
                <a:latin typeface="inherit"/>
              </a:rPr>
              <a:t> </a:t>
            </a:r>
            <a:r>
              <a:rPr lang="en-US" sz="1600" i="0" dirty="0" err="1">
                <a:solidFill>
                  <a:srgbClr val="000000"/>
                </a:solidFill>
                <a:effectLst/>
                <a:latin typeface="inherit"/>
              </a:rPr>
              <a:t>facială</a:t>
            </a:r>
            <a:r>
              <a:rPr lang="en-US" sz="1600" i="0" dirty="0">
                <a:solidFill>
                  <a:srgbClr val="000000"/>
                </a:solidFill>
                <a:effectLst/>
                <a:latin typeface="inherit"/>
              </a:rPr>
              <a:t>, </a:t>
            </a:r>
            <a:r>
              <a:rPr lang="en-US" sz="1600" i="0" dirty="0" err="1">
                <a:solidFill>
                  <a:srgbClr val="000000"/>
                </a:solidFill>
                <a:effectLst/>
                <a:latin typeface="inherit"/>
              </a:rPr>
              <a:t>analiză</a:t>
            </a:r>
            <a:r>
              <a:rPr lang="en-US" sz="1600" i="0" dirty="0">
                <a:solidFill>
                  <a:srgbClr val="000000"/>
                </a:solidFill>
                <a:effectLst/>
                <a:latin typeface="inherit"/>
              </a:rPr>
              <a:t> </a:t>
            </a:r>
            <a:r>
              <a:rPr lang="en-US" sz="1600" i="0" dirty="0" err="1">
                <a:solidFill>
                  <a:srgbClr val="000000"/>
                </a:solidFill>
                <a:effectLst/>
                <a:latin typeface="inherit"/>
              </a:rPr>
              <a:t>mecanică</a:t>
            </a:r>
            <a:r>
              <a:rPr lang="en-US" sz="1600" i="0" dirty="0">
                <a:solidFill>
                  <a:srgbClr val="000000"/>
                </a:solidFill>
                <a:effectLst/>
                <a:latin typeface="inherit"/>
              </a:rPr>
              <a:t> </a:t>
            </a:r>
            <a:r>
              <a:rPr lang="en-US" sz="1600" i="0" dirty="0" err="1">
                <a:solidFill>
                  <a:srgbClr val="000000"/>
                </a:solidFill>
                <a:effectLst/>
                <a:latin typeface="inherit"/>
              </a:rPr>
              <a:t>cardiacă</a:t>
            </a:r>
            <a:r>
              <a:rPr lang="en-US" sz="1600" i="0" dirty="0">
                <a:solidFill>
                  <a:srgbClr val="000000"/>
                </a:solidFill>
                <a:effectLst/>
                <a:latin typeface="inherit"/>
              </a:rPr>
              <a:t> </a:t>
            </a:r>
            <a:r>
              <a:rPr lang="en-US" sz="1600" i="0" dirty="0" err="1">
                <a:solidFill>
                  <a:srgbClr val="000000"/>
                </a:solidFill>
                <a:effectLst/>
                <a:latin typeface="inherit"/>
              </a:rPr>
              <a:t>și</a:t>
            </a:r>
            <a:r>
              <a:rPr lang="en-US" sz="1600" i="0" dirty="0">
                <a:solidFill>
                  <a:srgbClr val="000000"/>
                </a:solidFill>
                <a:effectLst/>
                <a:latin typeface="inherit"/>
              </a:rPr>
              <a:t> </a:t>
            </a:r>
            <a:r>
              <a:rPr lang="en-US" sz="1600" i="0" dirty="0" err="1">
                <a:solidFill>
                  <a:srgbClr val="000000"/>
                </a:solidFill>
                <a:effectLst/>
                <a:latin typeface="inherit"/>
              </a:rPr>
              <a:t>imagistica</a:t>
            </a:r>
            <a:r>
              <a:rPr lang="en-US" sz="1600" i="0" dirty="0">
                <a:solidFill>
                  <a:srgbClr val="000000"/>
                </a:solidFill>
                <a:effectLst/>
                <a:latin typeface="inherit"/>
              </a:rPr>
              <a:t> </a:t>
            </a:r>
            <a:r>
              <a:rPr lang="en-US" sz="1600" i="0" dirty="0" err="1">
                <a:solidFill>
                  <a:srgbClr val="000000"/>
                </a:solidFill>
                <a:effectLst/>
                <a:latin typeface="inherit"/>
              </a:rPr>
              <a:t>endoscopica</a:t>
            </a:r>
            <a:r>
              <a:rPr lang="en-US" sz="1600" i="0" dirty="0">
                <a:solidFill>
                  <a:srgbClr val="000000"/>
                </a:solidFill>
                <a:effectLst/>
                <a:latin typeface="inherit"/>
              </a:rPr>
              <a:t> 3D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600" b="1" i="0" dirty="0">
                <a:solidFill>
                  <a:srgbClr val="000000"/>
                </a:solidFill>
                <a:effectLst/>
                <a:latin typeface="inherit"/>
              </a:rPr>
              <a:t>Securitate: </a:t>
            </a:r>
            <a:r>
              <a:rPr lang="en-US" sz="1600" i="0" dirty="0" err="1">
                <a:solidFill>
                  <a:srgbClr val="000000"/>
                </a:solidFill>
                <a:effectLst/>
                <a:latin typeface="inherit"/>
              </a:rPr>
              <a:t>identificare</a:t>
            </a:r>
            <a:r>
              <a:rPr lang="en-US" sz="1600" i="0" dirty="0">
                <a:solidFill>
                  <a:srgbClr val="000000"/>
                </a:solidFill>
                <a:effectLst/>
                <a:latin typeface="inherit"/>
              </a:rPr>
              <a:t> </a:t>
            </a:r>
            <a:r>
              <a:rPr lang="en-US" sz="1600" i="0" dirty="0" err="1">
                <a:solidFill>
                  <a:srgbClr val="000000"/>
                </a:solidFill>
                <a:effectLst/>
                <a:latin typeface="inherit"/>
              </a:rPr>
              <a:t>biometrică</a:t>
            </a:r>
            <a:r>
              <a:rPr lang="en-US" sz="1600" i="0" dirty="0">
                <a:solidFill>
                  <a:srgbClr val="000000"/>
                </a:solidFill>
                <a:effectLst/>
                <a:latin typeface="inherit"/>
              </a:rPr>
              <a:t>, </a:t>
            </a:r>
            <a:r>
              <a:rPr lang="en-US" sz="1600" i="0" dirty="0" err="1">
                <a:solidFill>
                  <a:srgbClr val="000000"/>
                </a:solidFill>
                <a:effectLst/>
                <a:latin typeface="inherit"/>
              </a:rPr>
              <a:t>detectarea</a:t>
            </a:r>
            <a:r>
              <a:rPr lang="en-US" sz="1600" i="0" dirty="0">
                <a:solidFill>
                  <a:srgbClr val="000000"/>
                </a:solidFill>
                <a:effectLst/>
                <a:latin typeface="inherit"/>
              </a:rPr>
              <a:t> </a:t>
            </a:r>
            <a:r>
              <a:rPr lang="en-US" sz="1600" i="0" dirty="0" err="1">
                <a:solidFill>
                  <a:srgbClr val="000000"/>
                </a:solidFill>
                <a:effectLst/>
                <a:latin typeface="inherit"/>
              </a:rPr>
              <a:t>defectelor</a:t>
            </a:r>
            <a:r>
              <a:rPr lang="en-US" sz="1600" i="0" dirty="0">
                <a:solidFill>
                  <a:srgbClr val="000000"/>
                </a:solidFill>
                <a:effectLst/>
                <a:latin typeface="inherit"/>
              </a:rPr>
              <a:t> de </a:t>
            </a:r>
            <a:r>
              <a:rPr lang="en-US" sz="1600" i="0" dirty="0" err="1">
                <a:solidFill>
                  <a:srgbClr val="000000"/>
                </a:solidFill>
                <a:effectLst/>
                <a:latin typeface="inherit"/>
              </a:rPr>
              <a:t>fabricație</a:t>
            </a:r>
            <a:r>
              <a:rPr lang="en-US" sz="1600" i="0" dirty="0">
                <a:solidFill>
                  <a:srgbClr val="000000"/>
                </a:solidFill>
                <a:effectLst/>
                <a:latin typeface="inherit"/>
              </a:rPr>
              <a:t> </a:t>
            </a:r>
            <a:r>
              <a:rPr lang="en-US" sz="1600" i="0" dirty="0" err="1">
                <a:solidFill>
                  <a:srgbClr val="000000"/>
                </a:solidFill>
                <a:effectLst/>
                <a:latin typeface="inherit"/>
              </a:rPr>
              <a:t>și</a:t>
            </a:r>
            <a:r>
              <a:rPr lang="en-US" sz="1600" i="0" dirty="0">
                <a:solidFill>
                  <a:srgbClr val="000000"/>
                </a:solidFill>
                <a:effectLst/>
                <a:latin typeface="inherit"/>
              </a:rPr>
              <a:t> </a:t>
            </a:r>
            <a:r>
              <a:rPr lang="en-US" sz="1600" i="0" dirty="0" err="1">
                <a:solidFill>
                  <a:srgbClr val="000000"/>
                </a:solidFill>
                <a:effectLst/>
                <a:latin typeface="inherit"/>
              </a:rPr>
              <a:t>camere</a:t>
            </a:r>
            <a:r>
              <a:rPr lang="en-US" sz="1600" i="0" dirty="0">
                <a:solidFill>
                  <a:srgbClr val="000000"/>
                </a:solidFill>
                <a:effectLst/>
                <a:latin typeface="inherit"/>
              </a:rPr>
              <a:t> de </a:t>
            </a:r>
            <a:r>
              <a:rPr lang="en-US" sz="1600" i="0" dirty="0" err="1">
                <a:solidFill>
                  <a:srgbClr val="000000"/>
                </a:solidFill>
                <a:effectLst/>
                <a:latin typeface="inherit"/>
              </a:rPr>
              <a:t>securitate</a:t>
            </a:r>
            <a:r>
              <a:rPr lang="en-US" sz="1600" i="0" dirty="0">
                <a:solidFill>
                  <a:srgbClr val="000000"/>
                </a:solidFill>
                <a:effectLst/>
                <a:latin typeface="inherit"/>
              </a:rPr>
              <a:t> activate de </a:t>
            </a:r>
            <a:r>
              <a:rPr lang="en-US" sz="1600" i="0" dirty="0" err="1">
                <a:solidFill>
                  <a:srgbClr val="000000"/>
                </a:solidFill>
                <a:effectLst/>
                <a:latin typeface="inherit"/>
              </a:rPr>
              <a:t>mișcare</a:t>
            </a:r>
            <a:endParaRPr lang="en-US" sz="1600" i="0" dirty="0">
              <a:solidFill>
                <a:srgbClr val="000000"/>
              </a:solidFill>
              <a:effectLst/>
              <a:latin typeface="inherit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600" b="1" i="0" dirty="0" err="1">
                <a:solidFill>
                  <a:srgbClr val="000000"/>
                </a:solidFill>
                <a:effectLst/>
                <a:latin typeface="inherit"/>
              </a:rPr>
              <a:t>Divertisment</a:t>
            </a:r>
            <a:r>
              <a:rPr lang="en-US" sz="1600" b="1" i="0" dirty="0">
                <a:solidFill>
                  <a:srgbClr val="000000"/>
                </a:solidFill>
                <a:effectLst/>
                <a:latin typeface="inherit"/>
              </a:rPr>
              <a:t> </a:t>
            </a:r>
            <a:r>
              <a:rPr lang="en-US" sz="1600" b="1" i="0" dirty="0" err="1">
                <a:solidFill>
                  <a:srgbClr val="000000"/>
                </a:solidFill>
                <a:effectLst/>
                <a:latin typeface="inherit"/>
              </a:rPr>
              <a:t>și</a:t>
            </a:r>
            <a:r>
              <a:rPr lang="en-US" sz="1600" b="1" i="0" dirty="0">
                <a:solidFill>
                  <a:srgbClr val="000000"/>
                </a:solidFill>
                <a:effectLst/>
                <a:latin typeface="inherit"/>
              </a:rPr>
              <a:t> HCI: </a:t>
            </a:r>
            <a:r>
              <a:rPr lang="en-US" sz="1600" i="0" dirty="0" err="1">
                <a:solidFill>
                  <a:srgbClr val="000000"/>
                </a:solidFill>
                <a:effectLst/>
                <a:latin typeface="inherit"/>
              </a:rPr>
              <a:t>detectarea</a:t>
            </a:r>
            <a:r>
              <a:rPr lang="en-US" sz="1600" i="0" dirty="0">
                <a:solidFill>
                  <a:srgbClr val="000000"/>
                </a:solidFill>
                <a:effectLst/>
                <a:latin typeface="inherit"/>
              </a:rPr>
              <a:t> </a:t>
            </a:r>
            <a:r>
              <a:rPr lang="en-US" sz="1600" i="0" dirty="0" err="1">
                <a:solidFill>
                  <a:srgbClr val="000000"/>
                </a:solidFill>
                <a:effectLst/>
                <a:latin typeface="inherit"/>
              </a:rPr>
              <a:t>gesturilor</a:t>
            </a:r>
            <a:r>
              <a:rPr lang="en-US" sz="1600" i="0" dirty="0">
                <a:solidFill>
                  <a:srgbClr val="000000"/>
                </a:solidFill>
                <a:effectLst/>
                <a:latin typeface="inherit"/>
              </a:rPr>
              <a:t> </a:t>
            </a:r>
            <a:r>
              <a:rPr lang="en-US" sz="1600" i="0" dirty="0" err="1">
                <a:solidFill>
                  <a:srgbClr val="000000"/>
                </a:solidFill>
                <a:effectLst/>
                <a:latin typeface="inherit"/>
              </a:rPr>
              <a:t>mâinii</a:t>
            </a:r>
            <a:r>
              <a:rPr lang="en-US" sz="1600" i="0" dirty="0">
                <a:solidFill>
                  <a:srgbClr val="000000"/>
                </a:solidFill>
                <a:effectLst/>
                <a:latin typeface="inherit"/>
              </a:rPr>
              <a:t>, </a:t>
            </a:r>
            <a:r>
              <a:rPr lang="en-US" sz="1600" i="0" dirty="0" err="1">
                <a:solidFill>
                  <a:srgbClr val="000000"/>
                </a:solidFill>
                <a:effectLst/>
                <a:latin typeface="inherit"/>
              </a:rPr>
              <a:t>detectarea</a:t>
            </a:r>
            <a:r>
              <a:rPr lang="en-US" sz="1600" i="0" dirty="0">
                <a:solidFill>
                  <a:srgbClr val="000000"/>
                </a:solidFill>
                <a:effectLst/>
                <a:latin typeface="inherit"/>
              </a:rPr>
              <a:t> </a:t>
            </a:r>
            <a:r>
              <a:rPr lang="en-US" sz="1600" i="0" dirty="0" err="1">
                <a:solidFill>
                  <a:srgbClr val="000000"/>
                </a:solidFill>
                <a:effectLst/>
                <a:latin typeface="inherit"/>
              </a:rPr>
              <a:t>expresiei</a:t>
            </a:r>
            <a:r>
              <a:rPr lang="en-US" sz="1600" i="0" dirty="0">
                <a:solidFill>
                  <a:srgbClr val="000000"/>
                </a:solidFill>
                <a:effectLst/>
                <a:latin typeface="inherit"/>
              </a:rPr>
              <a:t>, </a:t>
            </a:r>
            <a:r>
              <a:rPr lang="en-US" sz="1600" i="0" dirty="0" err="1">
                <a:solidFill>
                  <a:srgbClr val="000000"/>
                </a:solidFill>
                <a:effectLst/>
                <a:latin typeface="inherit"/>
              </a:rPr>
              <a:t>jocuri</a:t>
            </a:r>
            <a:r>
              <a:rPr lang="en-US" sz="1600" i="0" dirty="0">
                <a:solidFill>
                  <a:srgbClr val="000000"/>
                </a:solidFill>
                <a:effectLst/>
                <a:latin typeface="inherit"/>
              </a:rPr>
              <a:t> </a:t>
            </a:r>
            <a:r>
              <a:rPr lang="en-US" sz="1600" i="0" dirty="0" err="1">
                <a:solidFill>
                  <a:srgbClr val="000000"/>
                </a:solidFill>
                <a:effectLst/>
                <a:latin typeface="inherit"/>
              </a:rPr>
              <a:t>și</a:t>
            </a:r>
            <a:r>
              <a:rPr lang="en-US" sz="1600" i="0" dirty="0">
                <a:solidFill>
                  <a:srgbClr val="000000"/>
                </a:solidFill>
                <a:effectLst/>
                <a:latin typeface="inherit"/>
              </a:rPr>
              <a:t> </a:t>
            </a:r>
            <a:r>
              <a:rPr lang="en-US" sz="1600" i="0" dirty="0" err="1">
                <a:solidFill>
                  <a:srgbClr val="000000"/>
                </a:solidFill>
                <a:effectLst/>
                <a:latin typeface="inherit"/>
              </a:rPr>
              <a:t>avatare</a:t>
            </a:r>
            <a:r>
              <a:rPr lang="en-US" sz="1600" i="0" dirty="0">
                <a:solidFill>
                  <a:srgbClr val="000000"/>
                </a:solidFill>
                <a:effectLst/>
                <a:latin typeface="inherit"/>
              </a:rPr>
              <a:t> 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600" i="0" dirty="0">
                <a:solidFill>
                  <a:srgbClr val="000000"/>
                </a:solidFill>
                <a:effectLst/>
                <a:latin typeface="inherit"/>
              </a:rPr>
              <a:t>3DComunicare </a:t>
            </a:r>
            <a:r>
              <a:rPr lang="en-US" sz="1600" i="0" dirty="0" err="1">
                <a:solidFill>
                  <a:srgbClr val="000000"/>
                </a:solidFill>
                <a:effectLst/>
                <a:latin typeface="inherit"/>
              </a:rPr>
              <a:t>și</a:t>
            </a:r>
            <a:r>
              <a:rPr lang="en-US" sz="1600" i="0" dirty="0">
                <a:solidFill>
                  <a:srgbClr val="000000"/>
                </a:solidFill>
                <a:effectLst/>
                <a:latin typeface="inherit"/>
              </a:rPr>
              <a:t> </a:t>
            </a:r>
            <a:r>
              <a:rPr lang="en-US" sz="1600" i="0" dirty="0" err="1">
                <a:solidFill>
                  <a:srgbClr val="000000"/>
                </a:solidFill>
                <a:effectLst/>
                <a:latin typeface="inherit"/>
              </a:rPr>
              <a:t>colaborare</a:t>
            </a:r>
            <a:r>
              <a:rPr lang="en-US" sz="1600" i="0" dirty="0">
                <a:solidFill>
                  <a:srgbClr val="000000"/>
                </a:solidFill>
                <a:effectLst/>
                <a:latin typeface="inherit"/>
              </a:rPr>
              <a:t>: </a:t>
            </a:r>
            <a:r>
              <a:rPr lang="en-US" sz="1600" i="0" dirty="0" err="1">
                <a:solidFill>
                  <a:srgbClr val="000000"/>
                </a:solidFill>
                <a:effectLst/>
                <a:latin typeface="inherit"/>
              </a:rPr>
              <a:t>transmisie</a:t>
            </a:r>
            <a:r>
              <a:rPr lang="en-US" sz="1600" i="0" dirty="0">
                <a:solidFill>
                  <a:srgbClr val="000000"/>
                </a:solidFill>
                <a:effectLst/>
                <a:latin typeface="inherit"/>
              </a:rPr>
              <a:t> de </a:t>
            </a:r>
            <a:r>
              <a:rPr lang="en-US" sz="1600" i="0" dirty="0" err="1">
                <a:solidFill>
                  <a:srgbClr val="000000"/>
                </a:solidFill>
                <a:effectLst/>
                <a:latin typeface="inherit"/>
              </a:rPr>
              <a:t>obiecte</a:t>
            </a:r>
            <a:r>
              <a:rPr lang="en-US" sz="1600" i="0" dirty="0">
                <a:solidFill>
                  <a:srgbClr val="000000"/>
                </a:solidFill>
                <a:effectLst/>
                <a:latin typeface="inherit"/>
              </a:rPr>
              <a:t> la </a:t>
            </a:r>
            <a:r>
              <a:rPr lang="en-US" sz="1600" i="0" dirty="0" err="1">
                <a:solidFill>
                  <a:srgbClr val="000000"/>
                </a:solidFill>
                <a:effectLst/>
                <a:latin typeface="inherit"/>
              </a:rPr>
              <a:t>distanță</a:t>
            </a:r>
            <a:r>
              <a:rPr lang="en-US" sz="1600" i="0" dirty="0">
                <a:solidFill>
                  <a:srgbClr val="000000"/>
                </a:solidFill>
                <a:effectLst/>
                <a:latin typeface="inherit"/>
              </a:rPr>
              <a:t> </a:t>
            </a:r>
            <a:r>
              <a:rPr lang="en-US" sz="1600" i="0" dirty="0" err="1">
                <a:solidFill>
                  <a:srgbClr val="000000"/>
                </a:solidFill>
                <a:effectLst/>
                <a:latin typeface="inherit"/>
              </a:rPr>
              <a:t>și</a:t>
            </a:r>
            <a:r>
              <a:rPr lang="en-US" sz="1600" i="0" dirty="0">
                <a:solidFill>
                  <a:srgbClr val="000000"/>
                </a:solidFill>
                <a:effectLst/>
                <a:latin typeface="inherit"/>
              </a:rPr>
              <a:t> </a:t>
            </a:r>
            <a:r>
              <a:rPr lang="en-US" sz="1600" i="0" dirty="0" err="1">
                <a:solidFill>
                  <a:srgbClr val="000000"/>
                </a:solidFill>
                <a:effectLst/>
                <a:latin typeface="inherit"/>
              </a:rPr>
              <a:t>videoconferință</a:t>
            </a:r>
            <a:r>
              <a:rPr lang="en-US" sz="1600" i="0" dirty="0">
                <a:solidFill>
                  <a:srgbClr val="000000"/>
                </a:solidFill>
                <a:effectLst/>
                <a:latin typeface="inherit"/>
              </a:rPr>
              <a:t> 3D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600" b="1" i="0" dirty="0" err="1">
                <a:solidFill>
                  <a:srgbClr val="000000"/>
                </a:solidFill>
                <a:effectLst/>
                <a:latin typeface="inherit"/>
              </a:rPr>
              <a:t>Conservarea</a:t>
            </a:r>
            <a:r>
              <a:rPr lang="en-US" sz="1600" b="1" i="0" dirty="0">
                <a:solidFill>
                  <a:srgbClr val="000000"/>
                </a:solidFill>
                <a:effectLst/>
                <a:latin typeface="inherit"/>
              </a:rPr>
              <a:t> </a:t>
            </a:r>
            <a:r>
              <a:rPr lang="en-US" sz="1600" b="1" i="0" dirty="0" err="1">
                <a:solidFill>
                  <a:srgbClr val="000000"/>
                </a:solidFill>
                <a:effectLst/>
                <a:latin typeface="inherit"/>
              </a:rPr>
              <a:t>artefactelor</a:t>
            </a:r>
            <a:r>
              <a:rPr lang="en-US" sz="1600" b="1" i="0" dirty="0">
                <a:solidFill>
                  <a:srgbClr val="000000"/>
                </a:solidFill>
                <a:effectLst/>
                <a:latin typeface="inherit"/>
              </a:rPr>
              <a:t> </a:t>
            </a:r>
            <a:r>
              <a:rPr lang="en-US" sz="1600" b="1" i="0" dirty="0" err="1">
                <a:solidFill>
                  <a:srgbClr val="000000"/>
                </a:solidFill>
                <a:effectLst/>
                <a:latin typeface="inherit"/>
              </a:rPr>
              <a:t>istorice</a:t>
            </a:r>
            <a:endParaRPr lang="en-US" sz="1600" b="1" i="0" dirty="0">
              <a:solidFill>
                <a:srgbClr val="000000"/>
              </a:solidFill>
              <a:effectLst/>
              <a:latin typeface="inherit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600" b="1" i="0" dirty="0">
                <a:solidFill>
                  <a:srgbClr val="000000"/>
                </a:solidFill>
                <a:effectLst/>
                <a:latin typeface="inherit"/>
              </a:rPr>
              <a:t>Producție: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inherit"/>
              </a:rPr>
              <a:t>scanare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inherit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inherit"/>
              </a:rPr>
              <a:t>optică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inherit"/>
              </a:rPr>
              <a:t> 3D,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inherit"/>
              </a:rPr>
              <a:t>inginerie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inherit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inherit"/>
              </a:rPr>
              <a:t>inversă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inherit"/>
              </a:rPr>
              <a:t> a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inherit"/>
              </a:rPr>
              <a:t>obiectelor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inherit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inherit"/>
              </a:rPr>
              <a:t>pentru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inherit"/>
              </a:rPr>
              <a:t> a produce date CAD,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inherit"/>
              </a:rPr>
              <a:t>măsurarea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inherit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inherit"/>
              </a:rPr>
              <a:t>volumului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inherit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inherit"/>
              </a:rPr>
              <a:t>pieselor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inherit"/>
              </a:rPr>
              <a:t> de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inherit"/>
              </a:rPr>
              <a:t>inginerie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inherit"/>
              </a:rPr>
              <a:t> complicate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inherit"/>
              </a:rPr>
              <a:t>și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inherit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inherit"/>
              </a:rPr>
              <a:t>multe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inherit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inherit"/>
              </a:rPr>
              <a:t>altele</a:t>
            </a:r>
            <a:endParaRPr lang="en-US" sz="1600" b="0" i="0" dirty="0">
              <a:solidFill>
                <a:srgbClr val="000000"/>
              </a:solidFill>
              <a:effectLst/>
              <a:latin typeface="inherit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600" b="1" i="0" dirty="0" err="1">
                <a:solidFill>
                  <a:srgbClr val="000000"/>
                </a:solidFill>
                <a:effectLst/>
                <a:latin typeface="inherit"/>
              </a:rPr>
              <a:t>Comerț</a:t>
            </a:r>
            <a:r>
              <a:rPr lang="en-US" sz="1600" b="1" i="0" dirty="0">
                <a:solidFill>
                  <a:srgbClr val="000000"/>
                </a:solidFill>
                <a:effectLst/>
                <a:latin typeface="inherit"/>
              </a:rPr>
              <a:t> cu </a:t>
            </a:r>
            <a:r>
              <a:rPr lang="en-US" sz="1600" b="1" i="0" dirty="0" err="1">
                <a:solidFill>
                  <a:srgbClr val="000000"/>
                </a:solidFill>
                <a:effectLst/>
                <a:latin typeface="inherit"/>
              </a:rPr>
              <a:t>amănuntul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inherit"/>
              </a:rPr>
              <a:t>: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inherit"/>
              </a:rPr>
              <a:t>măsurarea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inherit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inherit"/>
              </a:rPr>
              <a:t>suprafeței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inherit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inherit"/>
              </a:rPr>
              <a:t>pielii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inherit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inherit"/>
              </a:rPr>
              <a:t>pentru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inherit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inherit"/>
              </a:rPr>
              <a:t>cercetarea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inherit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inherit"/>
              </a:rPr>
              <a:t>și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inherit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inherit"/>
              </a:rPr>
              <a:t>dezvoltarea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inherit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inherit"/>
              </a:rPr>
              <a:t>produselor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inherit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inherit"/>
              </a:rPr>
              <a:t>cosmetice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inherit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inherit"/>
              </a:rPr>
              <a:t>și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inherit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inherit"/>
              </a:rPr>
              <a:t>măsurarea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inherit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inherit"/>
              </a:rPr>
              <a:t>ridurilor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inherit"/>
              </a:rPr>
              <a:t> pe diverse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inherit"/>
              </a:rPr>
              <a:t>țesături</a:t>
            </a:r>
            <a:endParaRPr lang="en-US" sz="1600" b="0" i="0" dirty="0">
              <a:solidFill>
                <a:srgbClr val="000000"/>
              </a:solidFill>
              <a:effectLst/>
              <a:latin typeface="inherit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600" b="1" i="0" dirty="0">
                <a:solidFill>
                  <a:srgbClr val="000000"/>
                </a:solidFill>
                <a:effectLst/>
                <a:latin typeface="inherit"/>
              </a:rPr>
              <a:t>Automobile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inherit"/>
              </a:rPr>
              <a:t>: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inherit"/>
              </a:rPr>
              <a:t>sisteme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inherit"/>
              </a:rPr>
              <a:t> de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inherit"/>
              </a:rPr>
              <a:t>detectare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inherit"/>
              </a:rPr>
              <a:t> a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inherit"/>
              </a:rPr>
              <a:t>obstacolelor</a:t>
            </a:r>
            <a:endParaRPr lang="en-US" sz="1600" b="0" i="0" dirty="0">
              <a:solidFill>
                <a:srgbClr val="000000"/>
              </a:solidFill>
              <a:effectLst/>
              <a:latin typeface="inherit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600" b="1" i="0" dirty="0" err="1">
                <a:solidFill>
                  <a:srgbClr val="000000"/>
                </a:solidFill>
                <a:effectLst/>
                <a:latin typeface="inherit"/>
              </a:rPr>
              <a:t>Ghid</a:t>
            </a:r>
            <a:r>
              <a:rPr lang="en-US" sz="1600" b="1" i="0" dirty="0">
                <a:solidFill>
                  <a:srgbClr val="000000"/>
                </a:solidFill>
                <a:effectLst/>
                <a:latin typeface="inherit"/>
              </a:rPr>
              <a:t> </a:t>
            </a:r>
            <a:r>
              <a:rPr lang="en-US" sz="1600" b="1" i="0" dirty="0" err="1">
                <a:solidFill>
                  <a:srgbClr val="000000"/>
                </a:solidFill>
                <a:effectLst/>
                <a:latin typeface="inherit"/>
              </a:rPr>
              <a:t>pentru</a:t>
            </a:r>
            <a:r>
              <a:rPr lang="en-US" sz="1600" b="1" i="0" dirty="0">
                <a:solidFill>
                  <a:srgbClr val="000000"/>
                </a:solidFill>
                <a:effectLst/>
                <a:latin typeface="inherit"/>
              </a:rPr>
              <a:t> </a:t>
            </a:r>
            <a:r>
              <a:rPr lang="en-US" sz="1600" b="1" i="0" dirty="0" err="1">
                <a:solidFill>
                  <a:srgbClr val="000000"/>
                </a:solidFill>
                <a:effectLst/>
                <a:latin typeface="inherit"/>
              </a:rPr>
              <a:t>roboții</a:t>
            </a:r>
            <a:r>
              <a:rPr lang="en-US" sz="1600" b="1" i="0" dirty="0">
                <a:solidFill>
                  <a:srgbClr val="000000"/>
                </a:solidFill>
                <a:effectLst/>
                <a:latin typeface="inherit"/>
              </a:rPr>
              <a:t> </a:t>
            </a:r>
            <a:r>
              <a:rPr lang="en-US" sz="1600" b="1" i="0" dirty="0" err="1">
                <a:solidFill>
                  <a:srgbClr val="000000"/>
                </a:solidFill>
                <a:effectLst/>
                <a:latin typeface="inherit"/>
              </a:rPr>
              <a:t>industriali</a:t>
            </a:r>
            <a:endParaRPr lang="en-US" sz="1600" b="1" i="0" dirty="0">
              <a:solidFill>
                <a:srgbClr val="000000"/>
              </a:solidFill>
              <a:effectLst/>
              <a:latin typeface="inherit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en-US" sz="1600" b="0" i="0" dirty="0">
              <a:solidFill>
                <a:srgbClr val="000000"/>
              </a:solidFill>
              <a:effectLst/>
              <a:latin typeface="inherit"/>
            </a:endParaRPr>
          </a:p>
        </p:txBody>
      </p:sp>
    </p:spTree>
    <p:extLst>
      <p:ext uri="{BB962C8B-B14F-4D97-AF65-F5344CB8AC3E}">
        <p14:creationId xmlns:p14="http://schemas.microsoft.com/office/powerpoint/2010/main" val="7184859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 sz="2000" dirty="0"/>
              <a:t>N</a:t>
            </a:r>
            <a:r>
              <a:rPr lang="en-US" sz="2000" dirty="0" err="1"/>
              <a:t>anotechnology</a:t>
            </a:r>
            <a:r>
              <a:rPr lang="en-US" sz="2000" dirty="0"/>
              <a:t> program is declined into seven Program Component Areas:</a:t>
            </a:r>
          </a:p>
          <a:p>
            <a:r>
              <a:rPr lang="en-US" sz="2000" dirty="0"/>
              <a:t>1. Fundamental nanoscale phenomena and processes;</a:t>
            </a:r>
          </a:p>
          <a:p>
            <a:r>
              <a:rPr lang="en-US" sz="2000" dirty="0"/>
              <a:t>2. Nanomaterials;</a:t>
            </a:r>
          </a:p>
          <a:p>
            <a:r>
              <a:rPr lang="en-US" sz="2000" dirty="0"/>
              <a:t>3. Nanoscale devices and systems;</a:t>
            </a:r>
          </a:p>
          <a:p>
            <a:r>
              <a:rPr lang="en-US" sz="2000" dirty="0"/>
              <a:t>4. Instrumentation research, metrology, and standards for nanotechnology;</a:t>
            </a:r>
          </a:p>
          <a:p>
            <a:r>
              <a:rPr lang="en-US" sz="2000" dirty="0"/>
              <a:t>5. </a:t>
            </a:r>
            <a:r>
              <a:rPr lang="en-US" sz="2000" dirty="0" err="1"/>
              <a:t>Nanomanufacturing</a:t>
            </a:r>
            <a:r>
              <a:rPr lang="en-US" sz="2000" dirty="0"/>
              <a:t>;</a:t>
            </a:r>
          </a:p>
          <a:p>
            <a:r>
              <a:rPr lang="en-US" sz="2000" dirty="0"/>
              <a:t>6. Major research facilities and instrument acquisition;</a:t>
            </a:r>
          </a:p>
          <a:p>
            <a:r>
              <a:rPr lang="en-US" sz="2000" dirty="0"/>
              <a:t>7. Societal dimensions.</a:t>
            </a:r>
          </a:p>
        </p:txBody>
      </p:sp>
    </p:spTree>
    <p:extLst>
      <p:ext uri="{BB962C8B-B14F-4D97-AF65-F5344CB8AC3E}">
        <p14:creationId xmlns:p14="http://schemas.microsoft.com/office/powerpoint/2010/main" val="10687250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Budgets of the 7th Framework Program for Research and Development, 2007 – 2013 (in</a:t>
            </a:r>
            <a:br>
              <a:rPr lang="en-US" sz="2800" dirty="0"/>
            </a:br>
            <a:r>
              <a:rPr lang="en-US" sz="2800" dirty="0"/>
              <a:t>millions of </a:t>
            </a:r>
            <a:r>
              <a:rPr lang="ro-RO" sz="2800" dirty="0"/>
              <a:t>E</a:t>
            </a:r>
            <a:r>
              <a:rPr lang="en-US" sz="2800" dirty="0" err="1"/>
              <a:t>uros</a:t>
            </a:r>
            <a:endParaRPr lang="en-U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3400" y="1752600"/>
            <a:ext cx="8321785" cy="4309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9128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Potential military 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 dirty="0"/>
              <a:t>Magnetorheological fluid (intelligent materisls)</a:t>
            </a:r>
          </a:p>
          <a:p>
            <a:r>
              <a:rPr lang="ro-RO" dirty="0"/>
              <a:t>Nanorobotics</a:t>
            </a:r>
          </a:p>
          <a:p>
            <a:r>
              <a:rPr lang="ro-RO" dirty="0"/>
              <a:t>Artificial intelligence</a:t>
            </a:r>
          </a:p>
          <a:p>
            <a:r>
              <a:rPr lang="ro-RO" dirty="0"/>
              <a:t>Expert Systems</a:t>
            </a:r>
          </a:p>
          <a:p>
            <a:r>
              <a:rPr lang="ro-RO" dirty="0"/>
              <a:t>Genetic Algorithms</a:t>
            </a:r>
          </a:p>
          <a:p>
            <a:r>
              <a:rPr lang="ro-RO" dirty="0"/>
              <a:t>Nanomanufacturing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81131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B5961BDD-BEA9-A75A-19C0-A5D25D8C30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A5F444C7-77BD-6DFC-C75C-19818E82CC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Progresele</a:t>
            </a:r>
            <a:r>
              <a:rPr lang="en-US" dirty="0"/>
              <a:t> </a:t>
            </a:r>
            <a:r>
              <a:rPr lang="en-US" dirty="0" err="1"/>
              <a:t>rapide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tehnologie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putere</a:t>
            </a:r>
            <a:r>
              <a:rPr lang="en-US" dirty="0"/>
              <a:t> de </a:t>
            </a:r>
            <a:r>
              <a:rPr lang="en-US" dirty="0" err="1"/>
              <a:t>calcul</a:t>
            </a:r>
            <a:r>
              <a:rPr lang="en-US" dirty="0"/>
              <a:t> au </a:t>
            </a:r>
            <a:r>
              <a:rPr lang="en-US" dirty="0" err="1"/>
              <a:t>adus</a:t>
            </a:r>
            <a:r>
              <a:rPr lang="en-US" dirty="0"/>
              <a:t> o </a:t>
            </a:r>
            <a:r>
              <a:rPr lang="en-US" dirty="0" err="1"/>
              <a:t>mulțime</a:t>
            </a:r>
            <a:r>
              <a:rPr lang="en-US" dirty="0"/>
              <a:t> de </a:t>
            </a:r>
            <a:r>
              <a:rPr lang="en-US" dirty="0" err="1"/>
              <a:t>noi</a:t>
            </a:r>
            <a:r>
              <a:rPr lang="en-US" dirty="0"/>
              <a:t> </a:t>
            </a:r>
            <a:r>
              <a:rPr lang="en-US" dirty="0" err="1"/>
              <a:t>echipamente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tehnici</a:t>
            </a:r>
            <a:r>
              <a:rPr lang="en-US" dirty="0"/>
              <a:t> de </a:t>
            </a:r>
            <a:r>
              <a:rPr lang="en-US" dirty="0" err="1"/>
              <a:t>metrologie</a:t>
            </a:r>
            <a:r>
              <a:rPr lang="en-US" dirty="0"/>
              <a:t> care sunt </a:t>
            </a:r>
            <a:r>
              <a:rPr lang="en-US" dirty="0" err="1"/>
              <a:t>folosite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a face </a:t>
            </a:r>
            <a:r>
              <a:rPr lang="en-US" dirty="0" err="1"/>
              <a:t>diferite</a:t>
            </a:r>
            <a:r>
              <a:rPr lang="en-US" dirty="0"/>
              <a:t> faze ale </a:t>
            </a:r>
            <a:r>
              <a:rPr lang="en-US" dirty="0" err="1"/>
              <a:t>testării</a:t>
            </a:r>
            <a:r>
              <a:rPr lang="en-US" dirty="0"/>
              <a:t> </a:t>
            </a:r>
            <a:r>
              <a:rPr lang="en-US" dirty="0" err="1"/>
              <a:t>echipamentelor</a:t>
            </a:r>
            <a:r>
              <a:rPr lang="en-US" dirty="0"/>
              <a:t> </a:t>
            </a:r>
            <a:r>
              <a:rPr lang="en-US" dirty="0" err="1"/>
              <a:t>militare</a:t>
            </a:r>
            <a:r>
              <a:rPr lang="en-US" dirty="0"/>
              <a:t> - </a:t>
            </a:r>
            <a:r>
              <a:rPr lang="en-US" dirty="0" err="1"/>
              <a:t>inclusiv</a:t>
            </a:r>
            <a:r>
              <a:rPr lang="en-US" dirty="0"/>
              <a:t> </a:t>
            </a:r>
            <a:r>
              <a:rPr lang="en-US" dirty="0" err="1"/>
              <a:t>planificarea</a:t>
            </a:r>
            <a:r>
              <a:rPr lang="en-US" dirty="0"/>
              <a:t> </a:t>
            </a:r>
            <a:r>
              <a:rPr lang="en-US" dirty="0" err="1"/>
              <a:t>testelor</a:t>
            </a:r>
            <a:r>
              <a:rPr lang="en-US" dirty="0"/>
              <a:t>, </a:t>
            </a:r>
            <a:r>
              <a:rPr lang="en-US" dirty="0" err="1"/>
              <a:t>execuția</a:t>
            </a:r>
            <a:r>
              <a:rPr lang="en-US" dirty="0"/>
              <a:t> </a:t>
            </a:r>
            <a:r>
              <a:rPr lang="en-US" dirty="0" err="1"/>
              <a:t>testelor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evaluarea</a:t>
            </a:r>
            <a:r>
              <a:rPr lang="en-US" dirty="0"/>
              <a:t> </a:t>
            </a:r>
            <a:r>
              <a:rPr lang="en-US" dirty="0" err="1"/>
              <a:t>testelor</a:t>
            </a:r>
            <a:r>
              <a:rPr lang="en-US" dirty="0"/>
              <a:t> - </a:t>
            </a:r>
            <a:r>
              <a:rPr lang="en-US" dirty="0" err="1"/>
              <a:t>semnificativ</a:t>
            </a:r>
            <a:r>
              <a:rPr lang="en-US" dirty="0"/>
              <a:t> </a:t>
            </a:r>
            <a:r>
              <a:rPr lang="en-US" dirty="0" err="1"/>
              <a:t>mai</a:t>
            </a:r>
            <a:r>
              <a:rPr lang="en-US" dirty="0"/>
              <a:t> </a:t>
            </a:r>
            <a:r>
              <a:rPr lang="en-US" dirty="0" err="1"/>
              <a:t>eficiente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mai</a:t>
            </a:r>
            <a:r>
              <a:rPr lang="en-US" dirty="0"/>
              <a:t> precise.</a:t>
            </a:r>
          </a:p>
        </p:txBody>
      </p:sp>
    </p:spTree>
    <p:extLst>
      <p:ext uri="{BB962C8B-B14F-4D97-AF65-F5344CB8AC3E}">
        <p14:creationId xmlns:p14="http://schemas.microsoft.com/office/powerpoint/2010/main" val="8593445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4C3C0DF0-EAF9-F8DF-426A-09FFCED1F9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DA89A9FB-C957-9B3D-7893-5ED8E0F974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 err="1"/>
              <a:t>În</a:t>
            </a:r>
            <a:r>
              <a:rPr lang="en-US" sz="1800" dirty="0"/>
              <a:t> mod </a:t>
            </a:r>
            <a:r>
              <a:rPr lang="en-US" sz="1800" dirty="0" err="1"/>
              <a:t>tradițional</a:t>
            </a:r>
            <a:r>
              <a:rPr lang="en-US" sz="1800" dirty="0"/>
              <a:t>, </a:t>
            </a:r>
            <a:r>
              <a:rPr lang="en-US" sz="1800" dirty="0" err="1"/>
              <a:t>atunci</a:t>
            </a:r>
            <a:r>
              <a:rPr lang="en-US" sz="1800" dirty="0"/>
              <a:t> </a:t>
            </a:r>
            <a:r>
              <a:rPr lang="en-US" sz="1800" dirty="0" err="1"/>
              <a:t>când</a:t>
            </a:r>
            <a:r>
              <a:rPr lang="en-US" sz="1800" dirty="0"/>
              <a:t> </a:t>
            </a:r>
            <a:r>
              <a:rPr lang="en-US" sz="1800" dirty="0" err="1"/>
              <a:t>modelele</a:t>
            </a:r>
            <a:r>
              <a:rPr lang="en-US" sz="1800" dirty="0"/>
              <a:t> sunt create </a:t>
            </a:r>
            <a:r>
              <a:rPr lang="en-US" sz="1800" dirty="0" err="1"/>
              <a:t>pentru</a:t>
            </a:r>
            <a:r>
              <a:rPr lang="en-US" sz="1800" dirty="0"/>
              <a:t> </a:t>
            </a:r>
            <a:r>
              <a:rPr lang="en-US" sz="1800" dirty="0" err="1"/>
              <a:t>suport</a:t>
            </a:r>
            <a:r>
              <a:rPr lang="en-US" sz="1800" dirty="0"/>
              <a:t> de </a:t>
            </a:r>
            <a:r>
              <a:rPr lang="en-US" sz="1800" dirty="0" err="1"/>
              <a:t>testare</a:t>
            </a:r>
            <a:r>
              <a:rPr lang="en-US" sz="1800" dirty="0"/>
              <a:t>, </a:t>
            </a:r>
            <a:r>
              <a:rPr lang="en-US" sz="1800" dirty="0" err="1"/>
              <a:t>instrumentele</a:t>
            </a:r>
            <a:r>
              <a:rPr lang="en-US" sz="1800" dirty="0"/>
              <a:t> de </a:t>
            </a:r>
            <a:r>
              <a:rPr lang="en-US" sz="1800" dirty="0" err="1"/>
              <a:t>măsurători</a:t>
            </a:r>
            <a:r>
              <a:rPr lang="en-US" sz="1800" dirty="0"/>
              <a:t> </a:t>
            </a:r>
            <a:r>
              <a:rPr lang="en-US" sz="1800" dirty="0" err="1"/>
              <a:t>analogice</a:t>
            </a:r>
            <a:r>
              <a:rPr lang="en-US" sz="1800" dirty="0"/>
              <a:t> - cum </a:t>
            </a:r>
            <a:r>
              <a:rPr lang="en-US" sz="1800" dirty="0" err="1"/>
              <a:t>ar</a:t>
            </a:r>
            <a:r>
              <a:rPr lang="en-US" sz="1800" dirty="0"/>
              <a:t> fi </a:t>
            </a:r>
            <a:r>
              <a:rPr lang="en-US" sz="1800" dirty="0" err="1"/>
              <a:t>benzi</a:t>
            </a:r>
            <a:r>
              <a:rPr lang="en-US" sz="1800" dirty="0"/>
              <a:t>, plumb bobs </a:t>
            </a:r>
            <a:r>
              <a:rPr lang="en-US" sz="1800" dirty="0" err="1"/>
              <a:t>și</a:t>
            </a:r>
            <a:r>
              <a:rPr lang="en-US" sz="1800" dirty="0"/>
              <a:t> </a:t>
            </a:r>
            <a:r>
              <a:rPr lang="en-US" sz="1800" dirty="0" err="1"/>
              <a:t>șublere</a:t>
            </a:r>
            <a:r>
              <a:rPr lang="en-US" sz="1800" dirty="0"/>
              <a:t> - sunt </a:t>
            </a:r>
            <a:r>
              <a:rPr lang="en-US" sz="1800" dirty="0" err="1"/>
              <a:t>folosite</a:t>
            </a:r>
            <a:r>
              <a:rPr lang="en-US" sz="1800" dirty="0"/>
              <a:t>. Dar </a:t>
            </a:r>
            <a:r>
              <a:rPr lang="en-US" sz="1800" dirty="0" err="1"/>
              <a:t>aceste</a:t>
            </a:r>
            <a:r>
              <a:rPr lang="en-US" sz="1800" dirty="0"/>
              <a:t> </a:t>
            </a:r>
            <a:r>
              <a:rPr lang="en-US" sz="1800" dirty="0" err="1"/>
              <a:t>instrumente</a:t>
            </a:r>
            <a:r>
              <a:rPr lang="en-US" sz="1800" dirty="0"/>
              <a:t> </a:t>
            </a:r>
            <a:r>
              <a:rPr lang="en-US" sz="1800" dirty="0" err="1"/>
              <a:t>și</a:t>
            </a:r>
            <a:r>
              <a:rPr lang="en-US" sz="1800" dirty="0"/>
              <a:t> </a:t>
            </a:r>
            <a:r>
              <a:rPr lang="en-US" sz="1800" dirty="0" err="1"/>
              <a:t>tehnici</a:t>
            </a:r>
            <a:r>
              <a:rPr lang="en-US" sz="1800" dirty="0"/>
              <a:t> au </a:t>
            </a:r>
            <a:r>
              <a:rPr lang="en-US" sz="1800" dirty="0" err="1"/>
              <a:t>limitările</a:t>
            </a:r>
            <a:r>
              <a:rPr lang="en-US" sz="1800" dirty="0"/>
              <a:t> lor. </a:t>
            </a:r>
          </a:p>
          <a:p>
            <a:r>
              <a:rPr lang="en-US" sz="1800" dirty="0"/>
              <a:t>O </a:t>
            </a:r>
            <a:r>
              <a:rPr lang="en-US" sz="1800" dirty="0" err="1"/>
              <a:t>astfel</a:t>
            </a:r>
            <a:r>
              <a:rPr lang="en-US" sz="1800" dirty="0"/>
              <a:t> de </a:t>
            </a:r>
            <a:r>
              <a:rPr lang="en-US" sz="1800" dirty="0" err="1"/>
              <a:t>colectare</a:t>
            </a:r>
            <a:r>
              <a:rPr lang="en-US" sz="1800" dirty="0"/>
              <a:t> a </a:t>
            </a:r>
            <a:r>
              <a:rPr lang="en-US" sz="1800" dirty="0" err="1"/>
              <a:t>datelor</a:t>
            </a:r>
            <a:r>
              <a:rPr lang="en-US" sz="1800" dirty="0"/>
              <a:t> </a:t>
            </a:r>
            <a:r>
              <a:rPr lang="en-US" sz="1800" dirty="0" err="1"/>
              <a:t>este</a:t>
            </a:r>
            <a:r>
              <a:rPr lang="en-US" sz="1800" dirty="0"/>
              <a:t> </a:t>
            </a:r>
            <a:r>
              <a:rPr lang="en-US" sz="1800" dirty="0" err="1"/>
              <a:t>mai</a:t>
            </a:r>
            <a:r>
              <a:rPr lang="en-US" sz="1800" dirty="0"/>
              <a:t> </a:t>
            </a:r>
            <a:r>
              <a:rPr lang="en-US" sz="1800" dirty="0" err="1"/>
              <a:t>lentă</a:t>
            </a:r>
            <a:r>
              <a:rPr lang="en-US" sz="1800" dirty="0"/>
              <a:t> </a:t>
            </a:r>
            <a:r>
              <a:rPr lang="en-US" sz="1800" dirty="0" err="1"/>
              <a:t>și</a:t>
            </a:r>
            <a:r>
              <a:rPr lang="en-US" sz="1800" dirty="0"/>
              <a:t> </a:t>
            </a:r>
            <a:r>
              <a:rPr lang="en-US" sz="1800" dirty="0" err="1"/>
              <a:t>depinde</a:t>
            </a:r>
            <a:r>
              <a:rPr lang="en-US" sz="1800" dirty="0"/>
              <a:t> </a:t>
            </a:r>
            <a:r>
              <a:rPr lang="en-US" sz="1800" dirty="0" err="1"/>
              <a:t>în</a:t>
            </a:r>
            <a:r>
              <a:rPr lang="en-US" sz="1800" dirty="0"/>
              <a:t> mare </a:t>
            </a:r>
            <a:r>
              <a:rPr lang="en-US" sz="1800" dirty="0" err="1"/>
              <a:t>măsură</a:t>
            </a:r>
            <a:r>
              <a:rPr lang="en-US" sz="1800" dirty="0"/>
              <a:t> de </a:t>
            </a:r>
            <a:r>
              <a:rPr lang="en-US" sz="1800" dirty="0" err="1"/>
              <a:t>priceperea</a:t>
            </a:r>
            <a:r>
              <a:rPr lang="en-US" sz="1800" dirty="0"/>
              <a:t> </a:t>
            </a:r>
            <a:r>
              <a:rPr lang="en-US" sz="1800" dirty="0" err="1"/>
              <a:t>persoanei</a:t>
            </a:r>
            <a:r>
              <a:rPr lang="en-US" sz="1800" dirty="0"/>
              <a:t> care </a:t>
            </a:r>
            <a:r>
              <a:rPr lang="en-US" sz="1800" dirty="0" err="1"/>
              <a:t>efectuează</a:t>
            </a:r>
            <a:r>
              <a:rPr lang="en-US" sz="1800" dirty="0"/>
              <a:t> </a:t>
            </a:r>
            <a:r>
              <a:rPr lang="en-US" sz="1800" dirty="0" err="1"/>
              <a:t>măsurătorile</a:t>
            </a:r>
            <a:r>
              <a:rPr lang="en-US" sz="1800" dirty="0"/>
              <a:t>. </a:t>
            </a:r>
            <a:r>
              <a:rPr lang="en-US" sz="1800" dirty="0" err="1"/>
              <a:t>În</a:t>
            </a:r>
            <a:r>
              <a:rPr lang="en-US" sz="1800" dirty="0"/>
              <a:t> plus, </a:t>
            </a:r>
            <a:r>
              <a:rPr lang="en-US" sz="1800" dirty="0" err="1"/>
              <a:t>pentru</a:t>
            </a:r>
            <a:r>
              <a:rPr lang="en-US" sz="1800" dirty="0"/>
              <a:t> </a:t>
            </a:r>
            <a:r>
              <a:rPr lang="en-US" sz="1800" dirty="0" err="1"/>
              <a:t>vehicule</a:t>
            </a:r>
            <a:r>
              <a:rPr lang="en-US" sz="1800" dirty="0"/>
              <a:t> </a:t>
            </a:r>
            <a:r>
              <a:rPr lang="en-US" sz="1800" dirty="0" err="1"/>
              <a:t>sau</a:t>
            </a:r>
            <a:r>
              <a:rPr lang="en-US" sz="1800" dirty="0"/>
              <a:t> </a:t>
            </a:r>
            <a:r>
              <a:rPr lang="en-US" sz="1800" dirty="0" err="1"/>
              <a:t>piese</a:t>
            </a:r>
            <a:r>
              <a:rPr lang="en-US" sz="1800" dirty="0"/>
              <a:t> </a:t>
            </a:r>
            <a:r>
              <a:rPr lang="en-US" sz="1800" dirty="0" err="1"/>
              <a:t>mari</a:t>
            </a:r>
            <a:r>
              <a:rPr lang="en-US" sz="1800" dirty="0"/>
              <a:t>, </a:t>
            </a:r>
            <a:r>
              <a:rPr lang="en-US" sz="1800" dirty="0" err="1"/>
              <a:t>erorile</a:t>
            </a:r>
            <a:r>
              <a:rPr lang="en-US" sz="1800" dirty="0"/>
              <a:t> de </a:t>
            </a:r>
            <a:r>
              <a:rPr lang="en-US" sz="1800" dirty="0" err="1"/>
              <a:t>măsurare</a:t>
            </a:r>
            <a:r>
              <a:rPr lang="en-US" sz="1800" dirty="0"/>
              <a:t> au </a:t>
            </a:r>
            <a:r>
              <a:rPr lang="en-US" sz="1800" dirty="0" err="1"/>
              <a:t>tendința</a:t>
            </a:r>
            <a:r>
              <a:rPr lang="en-US" sz="1800" dirty="0"/>
              <a:t> de a se </a:t>
            </a:r>
            <a:r>
              <a:rPr lang="en-US" sz="1800" dirty="0" err="1"/>
              <a:t>acumula</a:t>
            </a:r>
            <a:r>
              <a:rPr lang="en-US" sz="1800" dirty="0"/>
              <a:t>, </a:t>
            </a:r>
            <a:r>
              <a:rPr lang="en-US" sz="1800" dirty="0" err="1"/>
              <a:t>ceea</a:t>
            </a:r>
            <a:r>
              <a:rPr lang="en-US" sz="1800" dirty="0"/>
              <a:t> </a:t>
            </a:r>
            <a:r>
              <a:rPr lang="en-US" sz="1800" dirty="0" err="1"/>
              <a:t>ce</a:t>
            </a:r>
            <a:r>
              <a:rPr lang="en-US" sz="1800" dirty="0"/>
              <a:t> duce la </a:t>
            </a:r>
            <a:r>
              <a:rPr lang="en-US" sz="1800" dirty="0" err="1"/>
              <a:t>inexactități</a:t>
            </a:r>
            <a:r>
              <a:rPr lang="en-US" sz="1800" dirty="0"/>
              <a:t> </a:t>
            </a:r>
            <a:r>
              <a:rPr lang="en-US" sz="1800" dirty="0" err="1"/>
              <a:t>nedorite</a:t>
            </a:r>
            <a:r>
              <a:rPr lang="en-US" sz="1800" dirty="0"/>
              <a:t>. </a:t>
            </a:r>
            <a:r>
              <a:rPr lang="en-US" sz="1800" dirty="0" err="1"/>
              <a:t>Și</a:t>
            </a:r>
            <a:r>
              <a:rPr lang="en-US" sz="1800" dirty="0"/>
              <a:t> </a:t>
            </a:r>
            <a:r>
              <a:rPr lang="en-US" sz="1800" dirty="0" err="1"/>
              <a:t>deoarece</a:t>
            </a:r>
            <a:r>
              <a:rPr lang="en-US" sz="1800" dirty="0"/>
              <a:t> </a:t>
            </a:r>
            <a:r>
              <a:rPr lang="en-US" sz="1800" dirty="0" err="1"/>
              <a:t>citirile</a:t>
            </a:r>
            <a:r>
              <a:rPr lang="en-US" sz="1800" dirty="0"/>
              <a:t> sunt </a:t>
            </a:r>
            <a:r>
              <a:rPr lang="en-US" sz="1800" dirty="0" err="1"/>
              <a:t>înregistrate</a:t>
            </a:r>
            <a:r>
              <a:rPr lang="en-US" sz="1800" dirty="0"/>
              <a:t> manual, </a:t>
            </a:r>
            <a:r>
              <a:rPr lang="en-US" sz="1800" dirty="0" err="1"/>
              <a:t>ele</a:t>
            </a:r>
            <a:r>
              <a:rPr lang="en-US" sz="1800" dirty="0"/>
              <a:t> pot fi, de </a:t>
            </a:r>
            <a:r>
              <a:rPr lang="en-US" sz="1800" dirty="0" err="1"/>
              <a:t>asemenea</a:t>
            </a:r>
            <a:r>
              <a:rPr lang="en-US" sz="1800" dirty="0"/>
              <a:t>, </a:t>
            </a:r>
            <a:r>
              <a:rPr lang="en-US" sz="1800" dirty="0" err="1"/>
              <a:t>susceptibile</a:t>
            </a:r>
            <a:r>
              <a:rPr lang="en-US" sz="1800" dirty="0"/>
              <a:t> la </a:t>
            </a:r>
            <a:r>
              <a:rPr lang="en-US" sz="1800" dirty="0" err="1"/>
              <a:t>erori</a:t>
            </a:r>
            <a:r>
              <a:rPr lang="en-US" sz="1800" dirty="0"/>
              <a:t> de </a:t>
            </a:r>
            <a:r>
              <a:rPr lang="en-US" sz="1800" dirty="0" err="1"/>
              <a:t>transcriere</a:t>
            </a:r>
            <a:r>
              <a:rPr lang="en-US" sz="1800" dirty="0"/>
              <a:t>.</a:t>
            </a:r>
          </a:p>
          <a:p>
            <a:r>
              <a:rPr lang="en-US" sz="1800" dirty="0"/>
              <a:t>Pe de </a:t>
            </a:r>
            <a:r>
              <a:rPr lang="en-US" sz="1800" dirty="0" err="1"/>
              <a:t>altă</a:t>
            </a:r>
            <a:r>
              <a:rPr lang="en-US" sz="1800" dirty="0"/>
              <a:t> </a:t>
            </a:r>
            <a:r>
              <a:rPr lang="en-US" sz="1800" dirty="0" err="1"/>
              <a:t>parte</a:t>
            </a:r>
            <a:r>
              <a:rPr lang="en-US" sz="1800" dirty="0"/>
              <a:t>, </a:t>
            </a:r>
            <a:r>
              <a:rPr lang="en-US" sz="1800" dirty="0" err="1"/>
              <a:t>metodele</a:t>
            </a:r>
            <a:r>
              <a:rPr lang="en-US" sz="1800" dirty="0"/>
              <a:t> de </a:t>
            </a:r>
            <a:r>
              <a:rPr lang="en-US" sz="1800" dirty="0" err="1"/>
              <a:t>metrologie</a:t>
            </a:r>
            <a:r>
              <a:rPr lang="en-US" sz="1800" dirty="0"/>
              <a:t> </a:t>
            </a:r>
            <a:r>
              <a:rPr lang="en-US" sz="1800" dirty="0" err="1"/>
              <a:t>digitală</a:t>
            </a:r>
            <a:r>
              <a:rPr lang="en-US" sz="1800" dirty="0"/>
              <a:t> sunt de </a:t>
            </a:r>
            <a:r>
              <a:rPr lang="en-US" sz="1800" dirty="0" err="1"/>
              <a:t>obicei</a:t>
            </a:r>
            <a:r>
              <a:rPr lang="en-US" sz="1800" dirty="0"/>
              <a:t> </a:t>
            </a:r>
            <a:r>
              <a:rPr lang="en-US" sz="1800" dirty="0" err="1"/>
              <a:t>mult</a:t>
            </a:r>
            <a:r>
              <a:rPr lang="en-US" sz="1800" dirty="0"/>
              <a:t> </a:t>
            </a:r>
            <a:r>
              <a:rPr lang="en-US" sz="1800" dirty="0" err="1"/>
              <a:t>mai</a:t>
            </a:r>
            <a:r>
              <a:rPr lang="en-US" sz="1800" dirty="0"/>
              <a:t> </a:t>
            </a:r>
            <a:r>
              <a:rPr lang="en-US" sz="1800" dirty="0" err="1"/>
              <a:t>rapide</a:t>
            </a:r>
            <a:r>
              <a:rPr lang="en-US" sz="1800" dirty="0"/>
              <a:t> </a:t>
            </a:r>
            <a:r>
              <a:rPr lang="en-US" sz="1800" dirty="0" err="1"/>
              <a:t>și</a:t>
            </a:r>
            <a:r>
              <a:rPr lang="en-US" sz="1800" dirty="0"/>
              <a:t> </a:t>
            </a:r>
            <a:r>
              <a:rPr lang="en-US" sz="1800" dirty="0" err="1"/>
              <a:t>mai</a:t>
            </a:r>
            <a:r>
              <a:rPr lang="en-US" sz="1800" dirty="0"/>
              <a:t> </a:t>
            </a:r>
            <a:r>
              <a:rPr lang="en-US" sz="1800" dirty="0" err="1"/>
              <a:t>puțin</a:t>
            </a:r>
            <a:r>
              <a:rPr lang="en-US" sz="1800" dirty="0"/>
              <a:t> </a:t>
            </a:r>
            <a:r>
              <a:rPr lang="en-US" sz="1800" dirty="0" err="1"/>
              <a:t>susceptibile</a:t>
            </a:r>
            <a:r>
              <a:rPr lang="en-US" sz="1800" dirty="0"/>
              <a:t> la </a:t>
            </a:r>
            <a:r>
              <a:rPr lang="en-US" sz="1800" dirty="0" err="1"/>
              <a:t>prejudecățile</a:t>
            </a:r>
            <a:r>
              <a:rPr lang="en-US" sz="1800" dirty="0"/>
              <a:t> </a:t>
            </a:r>
            <a:r>
              <a:rPr lang="en-US" sz="1800" dirty="0" err="1"/>
              <a:t>personale</a:t>
            </a:r>
            <a:r>
              <a:rPr lang="en-US" sz="1800" dirty="0"/>
              <a:t> de </a:t>
            </a:r>
            <a:r>
              <a:rPr lang="en-US" sz="1800" dirty="0" err="1"/>
              <a:t>măsurare</a:t>
            </a:r>
            <a:r>
              <a:rPr lang="en-US" sz="1800" dirty="0"/>
              <a:t> ale </a:t>
            </a:r>
            <a:r>
              <a:rPr lang="en-US" sz="1800" dirty="0" err="1"/>
              <a:t>măsuratorului</a:t>
            </a:r>
            <a:r>
              <a:rPr lang="en-US" sz="1800" dirty="0"/>
              <a:t>.</a:t>
            </a:r>
          </a:p>
          <a:p>
            <a:r>
              <a:rPr lang="en-US" sz="1800" dirty="0"/>
              <a:t> </a:t>
            </a:r>
            <a:r>
              <a:rPr lang="en-US" sz="1800" dirty="0" err="1"/>
              <a:t>În</a:t>
            </a:r>
            <a:r>
              <a:rPr lang="en-US" sz="1800" dirty="0"/>
              <a:t> plus, </a:t>
            </a:r>
            <a:r>
              <a:rPr lang="en-US" sz="1800" dirty="0" err="1"/>
              <a:t>cadrul</a:t>
            </a:r>
            <a:r>
              <a:rPr lang="en-US" sz="1800" dirty="0"/>
              <a:t> precis </a:t>
            </a:r>
            <a:r>
              <a:rPr lang="en-US" sz="1800" dirty="0" err="1"/>
              <a:t>produs</a:t>
            </a:r>
            <a:r>
              <a:rPr lang="en-US" sz="1800" dirty="0"/>
              <a:t> de </a:t>
            </a:r>
            <a:r>
              <a:rPr lang="en-US" sz="1800" dirty="0" err="1"/>
              <a:t>tehnologiile</a:t>
            </a:r>
            <a:r>
              <a:rPr lang="en-US" sz="1800" dirty="0"/>
              <a:t> </a:t>
            </a:r>
            <a:r>
              <a:rPr lang="en-US" sz="1800" dirty="0" err="1"/>
              <a:t>digitale</a:t>
            </a:r>
            <a:r>
              <a:rPr lang="en-US" sz="1800" dirty="0"/>
              <a:t> </a:t>
            </a:r>
            <a:r>
              <a:rPr lang="en-US" sz="1800" dirty="0" err="1"/>
              <a:t>permite</a:t>
            </a:r>
            <a:r>
              <a:rPr lang="en-US" sz="1800" dirty="0"/>
              <a:t> </a:t>
            </a:r>
            <a:r>
              <a:rPr lang="en-US" sz="1800" dirty="0" err="1"/>
              <a:t>includerea</a:t>
            </a:r>
            <a:r>
              <a:rPr lang="en-US" sz="1800" dirty="0"/>
              <a:t> </a:t>
            </a:r>
            <a:r>
              <a:rPr lang="en-US" sz="1800" dirty="0" err="1"/>
              <a:t>măsurătorilor</a:t>
            </a:r>
            <a:r>
              <a:rPr lang="en-US" sz="1800" dirty="0"/>
              <a:t> </a:t>
            </a:r>
            <a:r>
              <a:rPr lang="en-US" sz="1800" dirty="0" err="1"/>
              <a:t>manuale</a:t>
            </a:r>
            <a:r>
              <a:rPr lang="en-US" sz="1800" dirty="0"/>
              <a:t> </a:t>
            </a:r>
            <a:r>
              <a:rPr lang="en-US" sz="1800" dirty="0" err="1"/>
              <a:t>după</a:t>
            </a:r>
            <a:r>
              <a:rPr lang="en-US" sz="1800" dirty="0"/>
              <a:t> cum </a:t>
            </a:r>
            <a:r>
              <a:rPr lang="en-US" sz="1800" dirty="0" err="1"/>
              <a:t>este</a:t>
            </a:r>
            <a:r>
              <a:rPr lang="en-US" sz="1800" dirty="0"/>
              <a:t> </a:t>
            </a:r>
            <a:r>
              <a:rPr lang="en-US" sz="1800" dirty="0" err="1"/>
              <a:t>necesar</a:t>
            </a:r>
            <a:r>
              <a:rPr lang="en-US" sz="1800" dirty="0"/>
              <a:t>, </a:t>
            </a:r>
            <a:r>
              <a:rPr lang="en-US" sz="1800" dirty="0" err="1"/>
              <a:t>dar</a:t>
            </a:r>
            <a:r>
              <a:rPr lang="en-US" sz="1800" dirty="0"/>
              <a:t> </a:t>
            </a:r>
            <a:r>
              <a:rPr lang="en-US" sz="1800" dirty="0" err="1"/>
              <a:t>fără</a:t>
            </a:r>
            <a:r>
              <a:rPr lang="en-US" sz="1800" dirty="0"/>
              <a:t> </a:t>
            </a:r>
            <a:r>
              <a:rPr lang="en-US" sz="1800" dirty="0" err="1"/>
              <a:t>dezavantajul</a:t>
            </a:r>
            <a:r>
              <a:rPr lang="en-US" sz="1800" dirty="0"/>
              <a:t> </a:t>
            </a:r>
            <a:r>
              <a:rPr lang="en-US" sz="1800" dirty="0" err="1"/>
              <a:t>acumulării</a:t>
            </a:r>
            <a:r>
              <a:rPr lang="en-US" sz="1800" dirty="0"/>
              <a:t> </a:t>
            </a:r>
            <a:r>
              <a:rPr lang="en-US" sz="1800" dirty="0" err="1"/>
              <a:t>excesive</a:t>
            </a:r>
            <a:r>
              <a:rPr lang="en-US" sz="1800" dirty="0"/>
              <a:t> a </a:t>
            </a:r>
            <a:r>
              <a:rPr lang="en-US" sz="1800" dirty="0" err="1"/>
              <a:t>incertitudinii</a:t>
            </a:r>
            <a:r>
              <a:rPr lang="en-US" sz="1800" dirty="0"/>
              <a:t> de </a:t>
            </a:r>
            <a:r>
              <a:rPr lang="en-US" sz="1800" dirty="0" err="1"/>
              <a:t>măsurare</a:t>
            </a:r>
            <a:r>
              <a:rPr lang="en-US" sz="1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07183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55DA8D51-73A0-DC2E-FA2B-68BCD27F66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7CD06006-6593-938A-EE7F-057C00C435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676400"/>
            <a:ext cx="8534400" cy="5181600"/>
          </a:xfrm>
        </p:spPr>
        <p:txBody>
          <a:bodyPr/>
          <a:lstStyle/>
          <a:p>
            <a:r>
              <a:rPr lang="en-US" sz="1800" dirty="0"/>
              <a:t>Metrologia </a:t>
            </a:r>
            <a:r>
              <a:rPr lang="en-US" sz="1800" dirty="0" err="1"/>
              <a:t>digitală</a:t>
            </a:r>
            <a:r>
              <a:rPr lang="en-US" sz="1800" dirty="0"/>
              <a:t> </a:t>
            </a:r>
            <a:r>
              <a:rPr lang="en-US" sz="1800" dirty="0" err="1"/>
              <a:t>acceptă</a:t>
            </a:r>
            <a:r>
              <a:rPr lang="en-US" sz="1800" dirty="0"/>
              <a:t> </a:t>
            </a:r>
            <a:r>
              <a:rPr lang="en-US" sz="1800" dirty="0" err="1"/>
              <a:t>multe</a:t>
            </a:r>
            <a:r>
              <a:rPr lang="en-US" sz="1800" dirty="0"/>
              <a:t> </a:t>
            </a:r>
            <a:r>
              <a:rPr lang="en-US" sz="1800" dirty="0" err="1"/>
              <a:t>aplicații</a:t>
            </a:r>
            <a:r>
              <a:rPr lang="en-US" sz="1800" dirty="0"/>
              <a:t> de </a:t>
            </a:r>
            <a:r>
              <a:rPr lang="en-US" sz="1800" dirty="0" err="1"/>
              <a:t>inginerie</a:t>
            </a:r>
            <a:r>
              <a:rPr lang="en-US" sz="1800" dirty="0"/>
              <a:t>, cum </a:t>
            </a:r>
            <a:r>
              <a:rPr lang="en-US" sz="1800" dirty="0" err="1"/>
              <a:t>ar</a:t>
            </a:r>
            <a:r>
              <a:rPr lang="en-US" sz="1800" dirty="0"/>
              <a:t> fi:</a:t>
            </a:r>
          </a:p>
          <a:p>
            <a:r>
              <a:rPr lang="en-US" sz="1800" b="1" dirty="0"/>
              <a:t>Inginerie </a:t>
            </a:r>
            <a:r>
              <a:rPr lang="en-US" sz="1800" b="1" dirty="0" err="1"/>
              <a:t>inversă</a:t>
            </a:r>
            <a:r>
              <a:rPr lang="en-US" sz="1800" b="1" dirty="0"/>
              <a:t> </a:t>
            </a:r>
            <a:r>
              <a:rPr lang="en-US" sz="1800" dirty="0"/>
              <a:t>- </a:t>
            </a:r>
            <a:r>
              <a:rPr lang="en-US" sz="1800" dirty="0" err="1"/>
              <a:t>Această</a:t>
            </a:r>
            <a:r>
              <a:rPr lang="en-US" sz="1800" dirty="0"/>
              <a:t> </a:t>
            </a:r>
            <a:r>
              <a:rPr lang="en-US" sz="1800" dirty="0" err="1"/>
              <a:t>aplicație</a:t>
            </a:r>
            <a:r>
              <a:rPr lang="en-US" sz="1800" dirty="0"/>
              <a:t> a </a:t>
            </a:r>
            <a:r>
              <a:rPr lang="en-US" sz="1800" dirty="0" err="1"/>
              <a:t>metrologiei</a:t>
            </a:r>
            <a:r>
              <a:rPr lang="en-US" sz="1800" dirty="0"/>
              <a:t> </a:t>
            </a:r>
            <a:r>
              <a:rPr lang="en-US" sz="1800" dirty="0" err="1"/>
              <a:t>digitale</a:t>
            </a:r>
            <a:r>
              <a:rPr lang="en-US" sz="1800" dirty="0"/>
              <a:t> </a:t>
            </a:r>
            <a:r>
              <a:rPr lang="en-US" sz="1800" dirty="0" err="1"/>
              <a:t>este</a:t>
            </a:r>
            <a:r>
              <a:rPr lang="en-US" sz="1800" dirty="0"/>
              <a:t> </a:t>
            </a:r>
            <a:r>
              <a:rPr lang="en-US" sz="1800" dirty="0" err="1"/>
              <a:t>utilizată</a:t>
            </a:r>
            <a:r>
              <a:rPr lang="en-US" sz="1800" dirty="0"/>
              <a:t> </a:t>
            </a:r>
            <a:r>
              <a:rPr lang="en-US" sz="1800" dirty="0" err="1"/>
              <a:t>atunci</a:t>
            </a:r>
            <a:r>
              <a:rPr lang="en-US" sz="1800" dirty="0"/>
              <a:t> </a:t>
            </a:r>
            <a:r>
              <a:rPr lang="en-US" sz="1800" dirty="0" err="1"/>
              <a:t>când</a:t>
            </a:r>
            <a:r>
              <a:rPr lang="en-US" sz="1800" dirty="0"/>
              <a:t> un set de </a:t>
            </a:r>
            <a:r>
              <a:rPr lang="en-US" sz="1800" dirty="0" err="1"/>
              <a:t>planuri</a:t>
            </a:r>
            <a:r>
              <a:rPr lang="en-US" sz="1800" dirty="0"/>
              <a:t>, </a:t>
            </a:r>
            <a:r>
              <a:rPr lang="en-US" sz="1800" dirty="0" err="1"/>
              <a:t>sau</a:t>
            </a:r>
            <a:r>
              <a:rPr lang="en-US" sz="1800" dirty="0"/>
              <a:t> </a:t>
            </a:r>
            <a:r>
              <a:rPr lang="en-US" sz="1800" dirty="0" err="1"/>
              <a:t>mai</a:t>
            </a:r>
            <a:r>
              <a:rPr lang="en-US" sz="1800" dirty="0"/>
              <a:t> </a:t>
            </a:r>
            <a:r>
              <a:rPr lang="en-US" sz="1800" dirty="0" err="1"/>
              <a:t>frecvent</a:t>
            </a:r>
            <a:r>
              <a:rPr lang="en-US" sz="1800" dirty="0"/>
              <a:t> un model de computer 3-D, </a:t>
            </a:r>
            <a:r>
              <a:rPr lang="en-US" sz="1800" dirty="0" err="1"/>
              <a:t>este</a:t>
            </a:r>
            <a:r>
              <a:rPr lang="en-US" sz="1800" dirty="0"/>
              <a:t> </a:t>
            </a:r>
            <a:r>
              <a:rPr lang="en-US" sz="1800" dirty="0" err="1"/>
              <a:t>construit</a:t>
            </a:r>
            <a:r>
              <a:rPr lang="en-US" sz="1800" dirty="0"/>
              <a:t> </a:t>
            </a:r>
            <a:r>
              <a:rPr lang="en-US" sz="1800" dirty="0" err="1"/>
              <a:t>dintr</a:t>
            </a:r>
            <a:r>
              <a:rPr lang="en-US" sz="1800" dirty="0"/>
              <a:t>-o </a:t>
            </a:r>
            <a:r>
              <a:rPr lang="en-US" sz="1800" dirty="0" err="1"/>
              <a:t>piesă</a:t>
            </a:r>
            <a:r>
              <a:rPr lang="en-US" sz="1800" dirty="0"/>
              <a:t> </a:t>
            </a:r>
            <a:r>
              <a:rPr lang="en-US" sz="1800" dirty="0" err="1"/>
              <a:t>sau</a:t>
            </a:r>
            <a:r>
              <a:rPr lang="en-US" sz="1800" dirty="0"/>
              <a:t> un </a:t>
            </a:r>
            <a:r>
              <a:rPr lang="en-US" sz="1800" dirty="0" err="1"/>
              <a:t>vehicul</a:t>
            </a:r>
            <a:r>
              <a:rPr lang="en-US" sz="1800" dirty="0"/>
              <a:t> real </a:t>
            </a:r>
            <a:r>
              <a:rPr lang="en-US" sz="1800" dirty="0" err="1"/>
              <a:t>pentru</a:t>
            </a:r>
            <a:r>
              <a:rPr lang="en-US" sz="1800" dirty="0"/>
              <a:t> care nu </a:t>
            </a:r>
            <a:r>
              <a:rPr lang="en-US" sz="1800" dirty="0" err="1"/>
              <a:t>există</a:t>
            </a:r>
            <a:r>
              <a:rPr lang="en-US" sz="1800" dirty="0"/>
              <a:t> </a:t>
            </a:r>
            <a:r>
              <a:rPr lang="en-US" sz="1800" dirty="0" err="1"/>
              <a:t>planuri</a:t>
            </a:r>
            <a:r>
              <a:rPr lang="en-US" sz="1800" dirty="0"/>
              <a:t> </a:t>
            </a:r>
            <a:r>
              <a:rPr lang="en-US" sz="1800" dirty="0" err="1"/>
              <a:t>sau</a:t>
            </a:r>
            <a:r>
              <a:rPr lang="en-US" sz="1800" dirty="0"/>
              <a:t> </a:t>
            </a:r>
            <a:r>
              <a:rPr lang="en-US" sz="1800" dirty="0" err="1"/>
              <a:t>unde</a:t>
            </a:r>
            <a:r>
              <a:rPr lang="en-US" sz="1800" dirty="0"/>
              <a:t> </a:t>
            </a:r>
            <a:r>
              <a:rPr lang="en-US" sz="1800" dirty="0" err="1"/>
              <a:t>planuri</a:t>
            </a:r>
            <a:r>
              <a:rPr lang="en-US" sz="1800" dirty="0"/>
              <a:t> </a:t>
            </a:r>
            <a:r>
              <a:rPr lang="en-US" sz="1800" dirty="0" err="1"/>
              <a:t>există</a:t>
            </a:r>
            <a:r>
              <a:rPr lang="en-US" sz="1800" dirty="0"/>
              <a:t>, </a:t>
            </a:r>
            <a:r>
              <a:rPr lang="en-US" sz="1800" dirty="0" err="1"/>
              <a:t>dar</a:t>
            </a:r>
            <a:r>
              <a:rPr lang="en-US" sz="1800" dirty="0"/>
              <a:t> sunt </a:t>
            </a:r>
            <a:r>
              <a:rPr lang="en-US" sz="1800" dirty="0" err="1"/>
              <a:t>inexacte</a:t>
            </a:r>
            <a:r>
              <a:rPr lang="en-US" sz="1800" dirty="0"/>
              <a:t>, </a:t>
            </a:r>
            <a:r>
              <a:rPr lang="en-US" sz="1800" dirty="0" err="1"/>
              <a:t>depășite</a:t>
            </a:r>
            <a:r>
              <a:rPr lang="en-US" sz="1800" dirty="0"/>
              <a:t>. , </a:t>
            </a:r>
            <a:r>
              <a:rPr lang="en-US" sz="1800" dirty="0" err="1"/>
              <a:t>sau</a:t>
            </a:r>
            <a:r>
              <a:rPr lang="en-US" sz="1800" dirty="0"/>
              <a:t> nu </a:t>
            </a:r>
            <a:r>
              <a:rPr lang="en-US" sz="1800" dirty="0" err="1"/>
              <a:t>este</a:t>
            </a:r>
            <a:r>
              <a:rPr lang="en-US" sz="1800" dirty="0"/>
              <a:t> </a:t>
            </a:r>
            <a:r>
              <a:rPr lang="en-US" sz="1800" dirty="0" err="1"/>
              <a:t>disponibil</a:t>
            </a:r>
            <a:r>
              <a:rPr lang="en-US" sz="1800" dirty="0"/>
              <a:t> (</a:t>
            </a:r>
            <a:r>
              <a:rPr lang="en-US" sz="1800" dirty="0" err="1"/>
              <a:t>vezi</a:t>
            </a:r>
            <a:r>
              <a:rPr lang="en-US" sz="1800" dirty="0"/>
              <a:t> </a:t>
            </a:r>
            <a:r>
              <a:rPr lang="en-US" sz="1800" dirty="0" err="1"/>
              <a:t>exemplele</a:t>
            </a:r>
            <a:r>
              <a:rPr lang="en-US" sz="1800" dirty="0"/>
              <a:t> din </a:t>
            </a:r>
            <a:r>
              <a:rPr lang="en-US" sz="1800" dirty="0" err="1"/>
              <a:t>Figura</a:t>
            </a:r>
            <a:r>
              <a:rPr lang="en-US" sz="1800" dirty="0"/>
              <a:t> 1).</a:t>
            </a:r>
          </a:p>
          <a:p>
            <a:r>
              <a:rPr lang="en-US" sz="1800" b="1" dirty="0" err="1"/>
              <a:t>Crearea</a:t>
            </a:r>
            <a:r>
              <a:rPr lang="en-US" sz="1800" b="1" dirty="0"/>
              <a:t> </a:t>
            </a:r>
            <a:r>
              <a:rPr lang="en-US" sz="1800" b="1" dirty="0" err="1"/>
              <a:t>rapidă</a:t>
            </a:r>
            <a:r>
              <a:rPr lang="en-US" sz="1800" b="1" dirty="0"/>
              <a:t> a </a:t>
            </a:r>
            <a:r>
              <a:rPr lang="en-US" sz="1800" b="1" dirty="0" err="1"/>
              <a:t>prototipurilor</a:t>
            </a:r>
            <a:r>
              <a:rPr lang="en-US" sz="1800" b="1" dirty="0"/>
              <a:t> </a:t>
            </a:r>
            <a:r>
              <a:rPr lang="en-US" sz="1800" dirty="0"/>
              <a:t>– </a:t>
            </a:r>
            <a:r>
              <a:rPr lang="en-US" sz="1800" dirty="0" err="1"/>
              <a:t>Această</a:t>
            </a:r>
            <a:r>
              <a:rPr lang="en-US" sz="1800" dirty="0"/>
              <a:t> </a:t>
            </a:r>
            <a:r>
              <a:rPr lang="en-US" sz="1800" dirty="0" err="1"/>
              <a:t>zonă</a:t>
            </a:r>
            <a:r>
              <a:rPr lang="en-US" sz="1800" dirty="0"/>
              <a:t> duce </a:t>
            </a:r>
            <a:r>
              <a:rPr lang="en-US" sz="1800" dirty="0" err="1"/>
              <a:t>ingineria</a:t>
            </a:r>
            <a:r>
              <a:rPr lang="en-US" sz="1800" dirty="0"/>
              <a:t> </a:t>
            </a:r>
            <a:r>
              <a:rPr lang="en-US" sz="1800" dirty="0" err="1"/>
              <a:t>inversă</a:t>
            </a:r>
            <a:r>
              <a:rPr lang="en-US" sz="1800" dirty="0"/>
              <a:t> un pas </a:t>
            </a:r>
            <a:r>
              <a:rPr lang="en-US" sz="1800" dirty="0" err="1"/>
              <a:t>mai</a:t>
            </a:r>
            <a:r>
              <a:rPr lang="en-US" sz="1800" dirty="0"/>
              <a:t> </a:t>
            </a:r>
            <a:r>
              <a:rPr lang="en-US" sz="1800" dirty="0" err="1"/>
              <a:t>departe</a:t>
            </a:r>
            <a:r>
              <a:rPr lang="en-US" sz="1800" dirty="0"/>
              <a:t> </a:t>
            </a:r>
            <a:r>
              <a:rPr lang="en-US" sz="1800" dirty="0" err="1"/>
              <a:t>pentru</a:t>
            </a:r>
            <a:r>
              <a:rPr lang="en-US" sz="1800" dirty="0"/>
              <a:t> a </a:t>
            </a:r>
            <a:r>
              <a:rPr lang="en-US" sz="1800" dirty="0" err="1"/>
              <a:t>crea</a:t>
            </a:r>
            <a:r>
              <a:rPr lang="en-US" sz="1800" dirty="0"/>
              <a:t> un </a:t>
            </a:r>
            <a:r>
              <a:rPr lang="en-US" sz="1800" dirty="0" err="1"/>
              <a:t>prototip</a:t>
            </a:r>
            <a:r>
              <a:rPr lang="en-US" sz="1800" dirty="0"/>
              <a:t>, </a:t>
            </a:r>
            <a:r>
              <a:rPr lang="en-US" sz="1800" dirty="0" err="1"/>
              <a:t>adesea</a:t>
            </a:r>
            <a:r>
              <a:rPr lang="en-US" sz="1800" dirty="0"/>
              <a:t> </a:t>
            </a:r>
            <a:r>
              <a:rPr lang="en-US" sz="1800" dirty="0" err="1"/>
              <a:t>prin</a:t>
            </a:r>
            <a:r>
              <a:rPr lang="en-US" sz="1800" dirty="0"/>
              <a:t> </a:t>
            </a:r>
            <a:r>
              <a:rPr lang="en-US" sz="1800" dirty="0" err="1"/>
              <a:t>modificarea</a:t>
            </a:r>
            <a:r>
              <a:rPr lang="en-US" sz="1800" dirty="0"/>
              <a:t> </a:t>
            </a:r>
            <a:r>
              <a:rPr lang="en-US" sz="1800" dirty="0" err="1"/>
              <a:t>măsurătorilor</a:t>
            </a:r>
            <a:r>
              <a:rPr lang="en-US" sz="1800" dirty="0"/>
              <a:t> </a:t>
            </a:r>
            <a:r>
              <a:rPr lang="en-US" sz="1800" dirty="0" err="1"/>
              <a:t>unei</a:t>
            </a:r>
            <a:r>
              <a:rPr lang="en-US" sz="1800" dirty="0"/>
              <a:t> </a:t>
            </a:r>
            <a:r>
              <a:rPr lang="en-US" sz="1800" dirty="0" err="1"/>
              <a:t>piese</a:t>
            </a:r>
            <a:r>
              <a:rPr lang="en-US" sz="1800" dirty="0"/>
              <a:t> </a:t>
            </a:r>
            <a:r>
              <a:rPr lang="en-US" sz="1800" dirty="0" err="1"/>
              <a:t>existente</a:t>
            </a:r>
            <a:r>
              <a:rPr lang="en-US" sz="1800" dirty="0"/>
              <a:t>. </a:t>
            </a:r>
            <a:r>
              <a:rPr lang="en-US" sz="1800" dirty="0" err="1"/>
              <a:t>În</a:t>
            </a:r>
            <a:r>
              <a:rPr lang="en-US" sz="1800" dirty="0"/>
              <a:t> general, un </a:t>
            </a:r>
            <a:r>
              <a:rPr lang="en-US" sz="1800" dirty="0" err="1"/>
              <a:t>prototip</a:t>
            </a:r>
            <a:r>
              <a:rPr lang="en-US" sz="1800" dirty="0"/>
              <a:t> de </a:t>
            </a:r>
            <a:r>
              <a:rPr lang="en-US" sz="1800" dirty="0" err="1"/>
              <a:t>dimensiune</a:t>
            </a:r>
            <a:r>
              <a:rPr lang="en-US" sz="1800" dirty="0"/>
              <a:t> </a:t>
            </a:r>
            <a:r>
              <a:rPr lang="en-US" sz="1800" dirty="0" err="1"/>
              <a:t>completă</a:t>
            </a:r>
            <a:r>
              <a:rPr lang="en-US" sz="1800" dirty="0"/>
              <a:t> </a:t>
            </a:r>
            <a:r>
              <a:rPr lang="en-US" sz="1800" dirty="0" err="1"/>
              <a:t>este</a:t>
            </a:r>
            <a:r>
              <a:rPr lang="en-US" sz="1800" dirty="0"/>
              <a:t> </a:t>
            </a:r>
            <a:r>
              <a:rPr lang="en-US" sz="1800" dirty="0" err="1"/>
              <a:t>creat</a:t>
            </a:r>
            <a:r>
              <a:rPr lang="en-US" sz="1800" dirty="0"/>
              <a:t> </a:t>
            </a:r>
            <a:r>
              <a:rPr lang="en-US" sz="1800" dirty="0" err="1"/>
              <a:t>folosind</a:t>
            </a:r>
            <a:r>
              <a:rPr lang="en-US" sz="1800" dirty="0"/>
              <a:t> </a:t>
            </a:r>
            <a:r>
              <a:rPr lang="en-US" sz="1800" dirty="0" err="1"/>
              <a:t>tehnici</a:t>
            </a:r>
            <a:r>
              <a:rPr lang="en-US" sz="1800" dirty="0"/>
              <a:t> de </a:t>
            </a:r>
            <a:r>
              <a:rPr lang="en-US" sz="1800" dirty="0" err="1"/>
              <a:t>fabricație</a:t>
            </a:r>
            <a:r>
              <a:rPr lang="en-US" sz="1800" dirty="0"/>
              <a:t> </a:t>
            </a:r>
            <a:r>
              <a:rPr lang="en-US" sz="1800" dirty="0" err="1"/>
              <a:t>aditive</a:t>
            </a:r>
            <a:r>
              <a:rPr lang="en-US" sz="1800" dirty="0"/>
              <a:t> (</a:t>
            </a:r>
            <a:r>
              <a:rPr lang="en-US" sz="1800" dirty="0" err="1"/>
              <a:t>imprimare</a:t>
            </a:r>
            <a:r>
              <a:rPr lang="en-US" sz="1800" dirty="0"/>
              <a:t> 3-D) </a:t>
            </a:r>
            <a:r>
              <a:rPr lang="en-US" sz="1800" dirty="0" err="1"/>
              <a:t>sau</a:t>
            </a:r>
            <a:r>
              <a:rPr lang="en-US" sz="1800" dirty="0"/>
              <a:t> subtractive (control numeric </a:t>
            </a:r>
            <a:r>
              <a:rPr lang="en-US" sz="1800" dirty="0" err="1"/>
              <a:t>computerizat</a:t>
            </a:r>
            <a:r>
              <a:rPr lang="en-US" sz="1800" dirty="0"/>
              <a:t> [CNC]) </a:t>
            </a:r>
            <a:r>
              <a:rPr lang="en-US" sz="1800" dirty="0" err="1"/>
              <a:t>pentru</a:t>
            </a:r>
            <a:r>
              <a:rPr lang="en-US" sz="1800" dirty="0"/>
              <a:t> a </a:t>
            </a:r>
            <a:r>
              <a:rPr lang="en-US" sz="1800" dirty="0" err="1"/>
              <a:t>verifica</a:t>
            </a:r>
            <a:r>
              <a:rPr lang="en-US" sz="1800" dirty="0"/>
              <a:t> </a:t>
            </a:r>
            <a:r>
              <a:rPr lang="en-US" sz="1800" dirty="0" err="1"/>
              <a:t>potrivirea</a:t>
            </a:r>
            <a:r>
              <a:rPr lang="en-US" sz="1800" dirty="0"/>
              <a:t>, forma </a:t>
            </a:r>
            <a:r>
              <a:rPr lang="en-US" sz="1800" dirty="0" err="1"/>
              <a:t>și</a:t>
            </a:r>
            <a:r>
              <a:rPr lang="en-US" sz="1800" dirty="0"/>
              <a:t> </a:t>
            </a:r>
            <a:r>
              <a:rPr lang="en-US" sz="1800" dirty="0" err="1"/>
              <a:t>funcționarea</a:t>
            </a:r>
            <a:r>
              <a:rPr lang="en-US" sz="1800" dirty="0"/>
              <a:t> </a:t>
            </a:r>
            <a:r>
              <a:rPr lang="en-US" sz="1800" dirty="0" err="1"/>
              <a:t>înainte</a:t>
            </a:r>
            <a:r>
              <a:rPr lang="en-US" sz="1800" dirty="0"/>
              <a:t> de </a:t>
            </a:r>
            <a:r>
              <a:rPr lang="en-US" sz="1800" dirty="0" err="1"/>
              <a:t>începerea</a:t>
            </a:r>
            <a:r>
              <a:rPr lang="en-US" sz="1800" dirty="0"/>
              <a:t> </a:t>
            </a:r>
            <a:r>
              <a:rPr lang="en-US" sz="1800" dirty="0" err="1"/>
              <a:t>producției</a:t>
            </a:r>
            <a:r>
              <a:rPr lang="en-US" sz="1800" dirty="0"/>
              <a:t>.</a:t>
            </a:r>
          </a:p>
          <a:p>
            <a:r>
              <a:rPr lang="en-US" sz="1800" b="1" dirty="0" err="1"/>
              <a:t>Verificarea</a:t>
            </a:r>
            <a:r>
              <a:rPr lang="en-US" sz="1800" b="1" dirty="0"/>
              <a:t> </a:t>
            </a:r>
            <a:r>
              <a:rPr lang="en-US" sz="1800" b="1" dirty="0" err="1"/>
              <a:t>pieselor</a:t>
            </a:r>
            <a:r>
              <a:rPr lang="en-US" sz="1800" b="1" dirty="0"/>
              <a:t> </a:t>
            </a:r>
            <a:r>
              <a:rPr lang="en-US" sz="1800" b="1" dirty="0" err="1"/>
              <a:t>și</a:t>
            </a:r>
            <a:r>
              <a:rPr lang="en-US" sz="1800" b="1" dirty="0"/>
              <a:t> </a:t>
            </a:r>
            <a:r>
              <a:rPr lang="en-US" sz="1800" b="1" dirty="0" err="1"/>
              <a:t>suprafețelor</a:t>
            </a:r>
            <a:r>
              <a:rPr lang="en-US" sz="1800" b="1" dirty="0"/>
              <a:t> </a:t>
            </a:r>
            <a:r>
              <a:rPr lang="en-US" sz="1800" b="1" dirty="0" err="1"/>
              <a:t>față</a:t>
            </a:r>
            <a:r>
              <a:rPr lang="en-US" sz="1800" b="1" dirty="0"/>
              <a:t> de un model </a:t>
            </a:r>
            <a:r>
              <a:rPr lang="en-US" sz="1800" b="1" dirty="0" err="1"/>
              <a:t>sau</a:t>
            </a:r>
            <a:r>
              <a:rPr lang="en-US" sz="1800" b="1" dirty="0"/>
              <a:t> model </a:t>
            </a:r>
            <a:r>
              <a:rPr lang="en-US" sz="1800" b="1" dirty="0" err="1"/>
              <a:t>computerizat</a:t>
            </a:r>
            <a:r>
              <a:rPr lang="en-US" sz="1800" b="1" dirty="0"/>
              <a:t> </a:t>
            </a:r>
            <a:r>
              <a:rPr lang="en-US" sz="1800" dirty="0"/>
              <a:t>– </a:t>
            </a:r>
            <a:r>
              <a:rPr lang="en-US" sz="1800" dirty="0" err="1"/>
              <a:t>Această</a:t>
            </a:r>
            <a:r>
              <a:rPr lang="en-US" sz="1800" dirty="0"/>
              <a:t> </a:t>
            </a:r>
            <a:r>
              <a:rPr lang="en-US" sz="1800" dirty="0" err="1"/>
              <a:t>activitate</a:t>
            </a:r>
            <a:r>
              <a:rPr lang="en-US" sz="1800" dirty="0"/>
              <a:t> </a:t>
            </a:r>
            <a:r>
              <a:rPr lang="en-US" sz="1800" dirty="0" err="1"/>
              <a:t>asigură</a:t>
            </a:r>
            <a:r>
              <a:rPr lang="en-US" sz="1800" dirty="0"/>
              <a:t> </a:t>
            </a:r>
            <a:r>
              <a:rPr lang="en-US" sz="1800" dirty="0" err="1"/>
              <a:t>că</a:t>
            </a:r>
            <a:r>
              <a:rPr lang="en-US" sz="1800" dirty="0"/>
              <a:t> </a:t>
            </a:r>
            <a:r>
              <a:rPr lang="en-US" sz="1800" dirty="0" err="1"/>
              <a:t>piesele</a:t>
            </a:r>
            <a:r>
              <a:rPr lang="en-US" sz="1800" dirty="0"/>
              <a:t> </a:t>
            </a:r>
            <a:r>
              <a:rPr lang="en-US" sz="1800" dirty="0" err="1"/>
              <a:t>îndeplinesc</a:t>
            </a:r>
            <a:r>
              <a:rPr lang="en-US" sz="1800" dirty="0"/>
              <a:t> </a:t>
            </a:r>
            <a:r>
              <a:rPr lang="en-US" sz="1800" dirty="0" err="1"/>
              <a:t>anumite</a:t>
            </a:r>
            <a:r>
              <a:rPr lang="en-US" sz="1800" dirty="0"/>
              <a:t> </a:t>
            </a:r>
            <a:r>
              <a:rPr lang="en-US" sz="1800" dirty="0" err="1"/>
              <a:t>cerințe</a:t>
            </a:r>
            <a:r>
              <a:rPr lang="en-US" sz="1800" dirty="0"/>
              <a:t> </a:t>
            </a:r>
            <a:r>
              <a:rPr lang="en-US" sz="1800" dirty="0" err="1"/>
              <a:t>geometrice</a:t>
            </a:r>
            <a:r>
              <a:rPr lang="en-US" sz="1800" dirty="0"/>
              <a:t>, de </a:t>
            </a:r>
            <a:r>
              <a:rPr lang="en-US" sz="1800" dirty="0" err="1"/>
              <a:t>obicei</a:t>
            </a:r>
            <a:r>
              <a:rPr lang="en-US" sz="1800" dirty="0"/>
              <a:t> definite, </a:t>
            </a:r>
            <a:r>
              <a:rPr lang="en-US" sz="1800" dirty="0" err="1"/>
              <a:t>fără</a:t>
            </a:r>
            <a:r>
              <a:rPr lang="en-US" sz="1800" dirty="0"/>
              <a:t> </a:t>
            </a:r>
            <a:r>
              <a:rPr lang="en-US" sz="1800" dirty="0" err="1"/>
              <a:t>ambiguitate</a:t>
            </a:r>
            <a:r>
              <a:rPr lang="en-US" sz="1800" dirty="0"/>
              <a:t>, </a:t>
            </a:r>
            <a:r>
              <a:rPr lang="en-US" sz="1800" dirty="0" err="1"/>
              <a:t>prin</a:t>
            </a:r>
            <a:r>
              <a:rPr lang="en-US" sz="1800" dirty="0"/>
              <a:t> </a:t>
            </a:r>
            <a:r>
              <a:rPr lang="en-US" sz="1800" dirty="0" err="1"/>
              <a:t>dimensionare</a:t>
            </a:r>
            <a:r>
              <a:rPr lang="en-US" sz="1800" dirty="0"/>
              <a:t> </a:t>
            </a:r>
            <a:r>
              <a:rPr lang="en-US" sz="1800" dirty="0" err="1"/>
              <a:t>și</a:t>
            </a:r>
            <a:r>
              <a:rPr lang="en-US" sz="1800" dirty="0"/>
              <a:t> </a:t>
            </a:r>
            <a:r>
              <a:rPr lang="en-US" sz="1800" dirty="0" err="1"/>
              <a:t>toleranță</a:t>
            </a:r>
            <a:r>
              <a:rPr lang="en-US" sz="1800" dirty="0"/>
              <a:t> </a:t>
            </a:r>
            <a:r>
              <a:rPr lang="en-US" sz="1800" dirty="0" err="1"/>
              <a:t>geometrică</a:t>
            </a:r>
            <a:r>
              <a:rPr lang="en-US" sz="1800" dirty="0"/>
              <a:t> (GD&amp;T).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47401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7A6ACC61-C8B3-98ED-A0E6-0BEBBCA5E1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 la </a:t>
            </a:r>
            <a:r>
              <a:rPr lang="en-US" dirty="0" err="1"/>
              <a:t>partea</a:t>
            </a:r>
            <a:r>
              <a:rPr lang="en-US" dirty="0"/>
              <a:t> </a:t>
            </a:r>
            <a:r>
              <a:rPr lang="en-US" dirty="0" err="1"/>
              <a:t>fizic</a:t>
            </a:r>
            <a:r>
              <a:rPr lang="en-US" dirty="0"/>
              <a:t> – la model digital</a:t>
            </a:r>
          </a:p>
        </p:txBody>
      </p:sp>
      <p:pic>
        <p:nvPicPr>
          <p:cNvPr id="5" name="Substituent conținut 4">
            <a:extLst>
              <a:ext uri="{FF2B5EF4-FFF2-40B4-BE49-F238E27FC236}">
                <a16:creationId xmlns:a16="http://schemas.microsoft.com/office/drawing/2014/main" id="{06789BDF-32A7-9BA0-16E6-917D883EE4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1524" y="2424441"/>
            <a:ext cx="8820951" cy="2618720"/>
          </a:xfrm>
        </p:spPr>
      </p:pic>
      <p:sp>
        <p:nvSpPr>
          <p:cNvPr id="7" name="CasetăText 6">
            <a:extLst>
              <a:ext uri="{FF2B5EF4-FFF2-40B4-BE49-F238E27FC236}">
                <a16:creationId xmlns:a16="http://schemas.microsoft.com/office/drawing/2014/main" id="{E2C40C50-DBFE-92BD-D166-E0E63B8281F4}"/>
              </a:ext>
            </a:extLst>
          </p:cNvPr>
          <p:cNvSpPr txBox="1"/>
          <p:nvPr/>
        </p:nvSpPr>
        <p:spPr>
          <a:xfrm>
            <a:off x="304800" y="5486400"/>
            <a:ext cx="867767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Metrologia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sprijinul</a:t>
            </a:r>
            <a:r>
              <a:rPr lang="en-US" dirty="0"/>
              <a:t> </a:t>
            </a:r>
            <a:r>
              <a:rPr lang="en-US" dirty="0" err="1"/>
              <a:t>testării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întotdeauna</a:t>
            </a:r>
            <a:r>
              <a:rPr lang="en-US" dirty="0"/>
              <a:t> </a:t>
            </a:r>
            <a:r>
              <a:rPr lang="en-US" dirty="0" err="1"/>
              <a:t>într</a:t>
            </a:r>
            <a:r>
              <a:rPr lang="en-US" dirty="0"/>
              <a:t>-o </a:t>
            </a:r>
            <a:r>
              <a:rPr lang="en-US" dirty="0" err="1"/>
              <a:t>formă</a:t>
            </a:r>
            <a:r>
              <a:rPr lang="en-US" dirty="0"/>
              <a:t> de </a:t>
            </a:r>
            <a:r>
              <a:rPr lang="en-US" dirty="0" err="1"/>
              <a:t>modelare</a:t>
            </a:r>
            <a:r>
              <a:rPr lang="en-US" dirty="0"/>
              <a:t> </a:t>
            </a:r>
            <a:r>
              <a:rPr lang="en-US" dirty="0" err="1"/>
              <a:t>geometrică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uneori</a:t>
            </a:r>
            <a:r>
              <a:rPr lang="en-US" dirty="0"/>
              <a:t> include </a:t>
            </a:r>
            <a:r>
              <a:rPr lang="en-US" dirty="0" err="1"/>
              <a:t>inginerie</a:t>
            </a:r>
            <a:r>
              <a:rPr lang="en-US" dirty="0"/>
              <a:t> </a:t>
            </a:r>
            <a:r>
              <a:rPr lang="en-US" dirty="0" err="1"/>
              <a:t>inversă</a:t>
            </a:r>
            <a:r>
              <a:rPr lang="en-US" dirty="0"/>
              <a:t>, </a:t>
            </a:r>
            <a:r>
              <a:rPr lang="en-US" dirty="0" err="1"/>
              <a:t>așa</a:t>
            </a:r>
            <a:r>
              <a:rPr lang="en-US" dirty="0"/>
              <a:t> cum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descris</a:t>
            </a:r>
            <a:r>
              <a:rPr lang="en-US" dirty="0"/>
              <a:t> </a:t>
            </a:r>
            <a:r>
              <a:rPr lang="en-US" dirty="0" err="1"/>
              <a:t>mai</a:t>
            </a:r>
            <a:r>
              <a:rPr lang="en-US" dirty="0"/>
              <a:t> </a:t>
            </a:r>
            <a:r>
              <a:rPr lang="en-US" dirty="0" err="1"/>
              <a:t>târziu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discuția</a:t>
            </a:r>
            <a:r>
              <a:rPr lang="en-US" dirty="0"/>
              <a:t> de </a:t>
            </a:r>
            <a:r>
              <a:rPr lang="en-US" dirty="0" err="1"/>
              <a:t>modelare</a:t>
            </a:r>
            <a:r>
              <a:rPr lang="en-US" dirty="0"/>
              <a:t> MRAP Cougar.</a:t>
            </a:r>
          </a:p>
        </p:txBody>
      </p:sp>
    </p:spTree>
    <p:extLst>
      <p:ext uri="{BB962C8B-B14F-4D97-AF65-F5344CB8AC3E}">
        <p14:creationId xmlns:p14="http://schemas.microsoft.com/office/powerpoint/2010/main" val="1665241763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00226F</Template>
  <TotalTime>402</TotalTime>
  <Words>2387</Words>
  <Application>Microsoft Office PowerPoint</Application>
  <PresentationFormat>Expunere pe ecran (4:3)</PresentationFormat>
  <Paragraphs>168</Paragraphs>
  <Slides>24</Slides>
  <Notes>0</Notes>
  <HiddenSlides>0</HiddenSlides>
  <MMClips>0</MMClips>
  <ScaleCrop>false</ScaleCrop>
  <HeadingPairs>
    <vt:vector size="6" baseType="variant">
      <vt:variant>
        <vt:lpstr>Fonturi utilizate</vt:lpstr>
      </vt:variant>
      <vt:variant>
        <vt:i4>6</vt:i4>
      </vt:variant>
      <vt:variant>
        <vt:lpstr>Temă</vt:lpstr>
      </vt:variant>
      <vt:variant>
        <vt:i4>1</vt:i4>
      </vt:variant>
      <vt:variant>
        <vt:lpstr>Titluri diapozitive</vt:lpstr>
      </vt:variant>
      <vt:variant>
        <vt:i4>24</vt:i4>
      </vt:variant>
    </vt:vector>
  </HeadingPairs>
  <TitlesOfParts>
    <vt:vector size="31" baseType="lpstr">
      <vt:lpstr>Arial</vt:lpstr>
      <vt:lpstr>inherit</vt:lpstr>
      <vt:lpstr>OpenSans-Bold</vt:lpstr>
      <vt:lpstr>OpenSans-Semibold</vt:lpstr>
      <vt:lpstr>ProximaNova</vt:lpstr>
      <vt:lpstr>system-ui</vt:lpstr>
      <vt:lpstr>Default Design</vt:lpstr>
      <vt:lpstr>Tema Emerging applications of nanotehnology and metrology</vt:lpstr>
      <vt:lpstr>Riscurile NT</vt:lpstr>
      <vt:lpstr>Prezentare PowerPoint</vt:lpstr>
      <vt:lpstr>Budgets of the 7th Framework Program for Research and Development, 2007 – 2013 (in millions of Euros</vt:lpstr>
      <vt:lpstr>Potential military applications</vt:lpstr>
      <vt:lpstr>Prezentare PowerPoint</vt:lpstr>
      <vt:lpstr>Prezentare PowerPoint</vt:lpstr>
      <vt:lpstr>Prezentare PowerPoint</vt:lpstr>
      <vt:lpstr>De la partea fizic – la model digital</vt:lpstr>
      <vt:lpstr>Echipamente de metrologie </vt:lpstr>
      <vt:lpstr>Echipamentele portabile de metrologie </vt:lpstr>
      <vt:lpstr>Echipamentele portabile de metrologie </vt:lpstr>
      <vt:lpstr>Prezentare PowerPoint</vt:lpstr>
      <vt:lpstr>Prezentare PowerPoint</vt:lpstr>
      <vt:lpstr>Prezentare PowerPoint</vt:lpstr>
      <vt:lpstr>Prezentare PowerPoint</vt:lpstr>
      <vt:lpstr>Noncontact Devices</vt:lpstr>
      <vt:lpstr>Prezentare PowerPoint</vt:lpstr>
      <vt:lpstr>Prezentare PowerPoint</vt:lpstr>
      <vt:lpstr>Triangulation Techniques</vt:lpstr>
      <vt:lpstr>A Simple Laser Scanner Triangulation Configuration.</vt:lpstr>
      <vt:lpstr>A Simple Laser Scanner Triangulation Configuration.</vt:lpstr>
      <vt:lpstr>Structured light</vt:lpstr>
      <vt:lpstr>structured light camera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Tema 1 Întroducere în Instrumentație și Metrologie pentru Nanoinginerie</dc:title>
  <dc:subject>DigitalOfficePro Free Templates</dc:subject>
  <dc:creator>buzdugan artur</dc:creator>
  <cp:keywords>Templates; PowerPoint; DigitalOfficePro; Free</cp:keywords>
  <cp:lastModifiedBy>buzdugan artur</cp:lastModifiedBy>
  <cp:revision>32</cp:revision>
  <dcterms:created xsi:type="dcterms:W3CDTF">2024-06-17T15:33:16Z</dcterms:created>
  <dcterms:modified xsi:type="dcterms:W3CDTF">2024-12-10T19:03:12Z</dcterms:modified>
  <cp:category>Templates;PowerPoint</cp:category>
</cp:coreProperties>
</file>