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8" y="8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on SC for seminars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664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52949" y="263648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o-RO" b="1" dirty="0"/>
              <a:t>for electrons, n(E</a:t>
            </a:r>
            <a:r>
              <a:rPr lang="en-US" altLang="ro-RO" dirty="0"/>
              <a:t>)</a:t>
            </a:r>
            <a:endParaRPr lang="ro-RO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72" y="1001667"/>
            <a:ext cx="5947365" cy="41912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1" y="1063040"/>
            <a:ext cx="5778201" cy="412984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232803" y="44831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o-RO" b="1" dirty="0">
                <a:solidFill>
                  <a:schemeClr val="tx2"/>
                </a:solidFill>
              </a:rPr>
              <a:t>for holes, p(E)</a:t>
            </a:r>
          </a:p>
        </p:txBody>
      </p:sp>
      <p:graphicFrame>
        <p:nvGraphicFramePr>
          <p:cNvPr id="47" name="Object 4"/>
          <p:cNvGraphicFramePr>
            <a:graphicFrameLocks noChangeAspect="1"/>
          </p:cNvGraphicFramePr>
          <p:nvPr>
            <p:extLst/>
          </p:nvPr>
        </p:nvGraphicFramePr>
        <p:xfrm>
          <a:off x="329870" y="5254258"/>
          <a:ext cx="5778201" cy="146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5" imgW="3987800" imgH="1016000" progId="Equation.3">
                  <p:embed/>
                </p:oleObj>
              </mc:Choice>
              <mc:Fallback>
                <p:oleObj r:id="rId5" imgW="3987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70" y="5254258"/>
                        <a:ext cx="5778201" cy="146862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/>
          <p:cNvGraphicFramePr>
            <a:graphicFrameLocks noChangeAspect="1"/>
          </p:cNvGraphicFramePr>
          <p:nvPr>
            <p:extLst/>
          </p:nvPr>
        </p:nvGraphicFramePr>
        <p:xfrm>
          <a:off x="6350135" y="5192885"/>
          <a:ext cx="5705302" cy="146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r:id="rId7" imgW="4051300" imgH="1041400" progId="Equation.3">
                  <p:embed/>
                </p:oleObj>
              </mc:Choice>
              <mc:Fallback>
                <p:oleObj r:id="rId7" imgW="40513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135" y="5192885"/>
                        <a:ext cx="5705302" cy="146986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7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Energy Band Diagram</a:t>
            </a:r>
            <a:br>
              <a:rPr lang="ro-RO" dirty="0"/>
            </a:br>
            <a:r>
              <a:rPr lang="ro-RO" dirty="0"/>
              <a:t>for intrinsic semiconductor n</a:t>
            </a:r>
            <a:r>
              <a:rPr lang="ro-RO" baseline="-25000" dirty="0"/>
              <a:t>0</a:t>
            </a:r>
            <a:r>
              <a:rPr lang="ro-RO" dirty="0"/>
              <a:t>=p</a:t>
            </a:r>
            <a:r>
              <a:rPr lang="ro-RO" baseline="-25000" dirty="0"/>
              <a:t>0</a:t>
            </a:r>
            <a:r>
              <a:rPr lang="ro-RO" dirty="0"/>
              <a:t>=n</a:t>
            </a:r>
            <a:r>
              <a:rPr lang="ro-RO" baseline="-25000" dirty="0"/>
              <a:t>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605" y="1904999"/>
            <a:ext cx="8354700" cy="4866943"/>
          </a:xfrm>
          <a:prstGeom prst="rect">
            <a:avLst/>
          </a:prstGeom>
        </p:spPr>
      </p:pic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2915143" y="4418700"/>
            <a:ext cx="3828216" cy="369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o-RO" sz="1800" b="1" baseline="0" dirty="0"/>
              <a:t>where </a:t>
            </a:r>
            <a:r>
              <a:rPr lang="en-US" altLang="ro-RO" sz="1800" b="1" baseline="0" dirty="0" err="1"/>
              <a:t>E</a:t>
            </a:r>
            <a:r>
              <a:rPr lang="en-US" altLang="ro-RO" sz="1800" b="1" dirty="0" err="1"/>
              <a:t>i</a:t>
            </a:r>
            <a:r>
              <a:rPr lang="en-US" altLang="ro-RO" sz="1800" b="1" baseline="0" dirty="0"/>
              <a:t> is the </a:t>
            </a:r>
            <a:r>
              <a:rPr lang="en-US" altLang="ro-RO" sz="1800" b="1" i="1" baseline="0" dirty="0"/>
              <a:t>intrinsic Fermi level</a:t>
            </a:r>
            <a:endParaRPr lang="en-US" altLang="ro-RO" sz="1800" b="1" baseline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61" y="1448528"/>
            <a:ext cx="1561281" cy="2056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85" y="4756938"/>
            <a:ext cx="1557926" cy="196936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926302" y="2090057"/>
            <a:ext cx="5122466" cy="1872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26302" y="5268686"/>
            <a:ext cx="5122466" cy="77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83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79610"/>
            <a:ext cx="8911687" cy="722552"/>
          </a:xfrm>
        </p:spPr>
        <p:txBody>
          <a:bodyPr/>
          <a:lstStyle/>
          <a:p>
            <a:r>
              <a:rPr lang="ro-RO" dirty="0"/>
              <a:t>Energy Band Diagram for: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18456"/>
            <a:ext cx="6060295" cy="4283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963" y="1479252"/>
            <a:ext cx="6038038" cy="4323032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1331738" y="5802283"/>
          <a:ext cx="71628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5" imgW="3670300" imgH="482600" progId="Equation.3">
                  <p:embed/>
                </p:oleObj>
              </mc:Choice>
              <mc:Fallback>
                <p:oleObj r:id="rId5" imgW="3670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38" y="5802283"/>
                        <a:ext cx="716280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736655" y="6395824"/>
            <a:ext cx="406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o-RO" b="1" dirty="0">
                <a:solidFill>
                  <a:srgbClr val="FF0000"/>
                </a:solidFill>
              </a:rPr>
              <a:t>is independent of the Fermi Energy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119" y="749371"/>
            <a:ext cx="8911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o-RO" b="1" dirty="0">
                <a:solidFill>
                  <a:srgbClr val="FF0000"/>
                </a:solidFill>
              </a:rPr>
              <a:t>for all non-degenerate semiconductors.</a:t>
            </a:r>
          </a:p>
          <a:p>
            <a:pPr algn="ctr"/>
            <a:r>
              <a:rPr lang="en-US" altLang="ro-RO" b="1" dirty="0">
                <a:solidFill>
                  <a:srgbClr val="FF0000"/>
                </a:solidFill>
              </a:rPr>
              <a:t>(</a:t>
            </a:r>
            <a:r>
              <a:rPr lang="en-US" altLang="ro-RO" b="1" i="1" dirty="0">
                <a:solidFill>
                  <a:srgbClr val="FF0000"/>
                </a:solidFill>
              </a:rPr>
              <a:t>that is as long as EF is not within a few </a:t>
            </a:r>
            <a:r>
              <a:rPr lang="en-US" altLang="ro-RO" b="1" i="1" dirty="0" err="1">
                <a:solidFill>
                  <a:srgbClr val="FF0000"/>
                </a:solidFill>
              </a:rPr>
              <a:t>kT</a:t>
            </a:r>
            <a:r>
              <a:rPr lang="en-US" altLang="ro-RO" b="1" i="1" dirty="0">
                <a:solidFill>
                  <a:srgbClr val="FF0000"/>
                </a:solidFill>
              </a:rPr>
              <a:t> of the band edge)</a:t>
            </a:r>
          </a:p>
        </p:txBody>
      </p:sp>
    </p:spTree>
    <p:extLst>
      <p:ext uri="{BB962C8B-B14F-4D97-AF65-F5344CB8AC3E}">
        <p14:creationId xmlns:p14="http://schemas.microsoft.com/office/powerpoint/2010/main" val="318729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6912" y="1291243"/>
            <a:ext cx="5491943" cy="670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ro-RO" sz="3200" b="1" dirty="0"/>
              <a:t>The intrinsic carrier density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133003" y="1961805"/>
          <a:ext cx="5170517" cy="169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3" imgW="1625600" imgH="533400" progId="Equation.3">
                  <p:embed/>
                </p:oleObj>
              </mc:Choice>
              <mc:Fallback>
                <p:oleObj r:id="rId3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03" y="1961805"/>
                        <a:ext cx="5170517" cy="1699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6913" y="3890897"/>
            <a:ext cx="5548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o-RO" b="1" baseline="0" dirty="0">
                <a:solidFill>
                  <a:srgbClr val="FF0000"/>
                </a:solidFill>
              </a:rPr>
              <a:t>is sensitive </a:t>
            </a:r>
            <a:r>
              <a:rPr lang="en-US" altLang="ro-RO" baseline="0" dirty="0"/>
              <a:t>to the </a:t>
            </a:r>
            <a:r>
              <a:rPr lang="en-US" altLang="ro-RO" i="1" baseline="0" dirty="0"/>
              <a:t>energy bandgap</a:t>
            </a:r>
            <a:r>
              <a:rPr lang="en-US" altLang="ro-RO" baseline="0" dirty="0"/>
              <a:t>, </a:t>
            </a:r>
            <a:r>
              <a:rPr lang="en-US" altLang="ro-RO" i="1" baseline="0" dirty="0"/>
              <a:t>temperature, </a:t>
            </a:r>
            <a:r>
              <a:rPr lang="en-US" altLang="ro-RO" baseline="0" dirty="0"/>
              <a:t>and</a:t>
            </a:r>
            <a:r>
              <a:rPr lang="en-US" altLang="ro-RO" i="1" baseline="0" dirty="0"/>
              <a:t> m</a:t>
            </a:r>
            <a:r>
              <a:rPr lang="en-US" altLang="ro-RO" i="1" baseline="30000" dirty="0"/>
              <a:t>*</a:t>
            </a:r>
            <a:endParaRPr lang="en-US" altLang="ro-RO" i="1" baseline="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856211" y="5041669"/>
          <a:ext cx="2286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5" imgW="1219200" imgH="508000" progId="Equation.3">
                  <p:embed/>
                </p:oleObj>
              </mc:Choice>
              <mc:Fallback>
                <p:oleObj r:id="rId5" imgW="12192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211" y="5041669"/>
                        <a:ext cx="22860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244" y="1291243"/>
            <a:ext cx="5792585" cy="7045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o-RO" b="1" dirty="0"/>
              <a:t>The intrinsic Fermi Energy (</a:t>
            </a:r>
            <a:r>
              <a:rPr lang="en-US" altLang="ro-RO" b="1" dirty="0" err="1"/>
              <a:t>E</a:t>
            </a:r>
            <a:r>
              <a:rPr lang="en-US" altLang="ro-RO" b="1" baseline="-25000" dirty="0" err="1"/>
              <a:t>i</a:t>
            </a:r>
            <a:r>
              <a:rPr lang="en-US" altLang="ro-RO" b="1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7579560" y="2163679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o-RO" b="1" i="1" dirty="0"/>
              <a:t>n</a:t>
            </a:r>
            <a:r>
              <a:rPr lang="en-US" altLang="ro-RO" b="1" i="1" baseline="-25000" dirty="0"/>
              <a:t>o</a:t>
            </a:r>
            <a:r>
              <a:rPr lang="en-US" altLang="ro-RO" b="1" i="1" dirty="0"/>
              <a:t>=</a:t>
            </a:r>
            <a:r>
              <a:rPr lang="en-US" altLang="ro-RO" b="1" i="1" dirty="0" err="1"/>
              <a:t>p</a:t>
            </a:r>
            <a:r>
              <a:rPr lang="en-US" altLang="ro-RO" b="1" i="1" baseline="-25000" dirty="0" err="1"/>
              <a:t>o</a:t>
            </a:r>
            <a:r>
              <a:rPr lang="en-US" altLang="ro-RO" b="1" i="1" dirty="0"/>
              <a:t> </a:t>
            </a:r>
            <a:r>
              <a:rPr lang="en-US" altLang="ro-RO" b="1" dirty="0"/>
              <a:t>and E</a:t>
            </a:r>
            <a:r>
              <a:rPr lang="en-US" altLang="ro-RO" b="1" baseline="-25000" dirty="0"/>
              <a:t>F</a:t>
            </a:r>
            <a:r>
              <a:rPr lang="en-US" altLang="ro-RO" b="1" dirty="0"/>
              <a:t>=</a:t>
            </a:r>
            <a:r>
              <a:rPr lang="en-US" altLang="ro-RO" b="1" dirty="0" err="1"/>
              <a:t>E</a:t>
            </a:r>
            <a:r>
              <a:rPr lang="en-US" altLang="ro-RO" b="1" baseline="-25000" dirty="0" err="1"/>
              <a:t>i</a:t>
            </a:r>
            <a:endParaRPr lang="ro-RO" b="1" baseline="-250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5029200" y="3140673"/>
          <a:ext cx="7162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7" imgW="3149600" imgH="228600" progId="Equation.3">
                  <p:embed/>
                </p:oleObj>
              </mc:Choice>
              <mc:Fallback>
                <p:oleObj r:id="rId7" imgW="314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140673"/>
                        <a:ext cx="71628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244244" y="3900256"/>
            <a:ext cx="56124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o-RO" altLang="ro-RO" b="1" baseline="0" dirty="0"/>
              <a:t>                          </a:t>
            </a:r>
            <a:r>
              <a:rPr lang="en-US" altLang="ro-RO" b="1" baseline="0" dirty="0"/>
              <a:t>which gives</a:t>
            </a:r>
          </a:p>
          <a:p>
            <a:pPr eaLnBrk="1" hangingPunct="1"/>
            <a:endParaRPr lang="en-US" altLang="ro-RO" baseline="0" dirty="0"/>
          </a:p>
          <a:p>
            <a:pPr eaLnBrk="1" hangingPunct="1"/>
            <a:r>
              <a:rPr lang="en-US" altLang="ro-RO" b="1" i="1" baseline="0" dirty="0" err="1">
                <a:solidFill>
                  <a:srgbClr val="FF0000"/>
                </a:solidFill>
              </a:rPr>
              <a:t>E</a:t>
            </a:r>
            <a:r>
              <a:rPr lang="en-US" altLang="ro-RO" b="1" i="1" dirty="0" err="1">
                <a:solidFill>
                  <a:srgbClr val="FF0000"/>
                </a:solidFill>
              </a:rPr>
              <a:t>i</a:t>
            </a:r>
            <a:r>
              <a:rPr lang="en-US" altLang="ro-RO" b="1" baseline="0" dirty="0">
                <a:solidFill>
                  <a:srgbClr val="FF0000"/>
                </a:solidFill>
              </a:rPr>
              <a:t> = (</a:t>
            </a:r>
            <a:r>
              <a:rPr lang="en-US" altLang="ro-RO" b="1" i="1" baseline="0" dirty="0">
                <a:solidFill>
                  <a:srgbClr val="FF0000"/>
                </a:solidFill>
              </a:rPr>
              <a:t>E</a:t>
            </a:r>
            <a:r>
              <a:rPr lang="en-US" altLang="ro-RO" b="1" i="1" dirty="0">
                <a:solidFill>
                  <a:srgbClr val="FF0000"/>
                </a:solidFill>
              </a:rPr>
              <a:t>C</a:t>
            </a:r>
            <a:r>
              <a:rPr lang="en-US" altLang="ro-RO" b="1" i="1" baseline="0" dirty="0">
                <a:solidFill>
                  <a:srgbClr val="FF0000"/>
                </a:solidFill>
              </a:rPr>
              <a:t> + E</a:t>
            </a:r>
            <a:r>
              <a:rPr lang="en-US" altLang="ro-RO" b="1" i="1" dirty="0">
                <a:solidFill>
                  <a:srgbClr val="FF0000"/>
                </a:solidFill>
              </a:rPr>
              <a:t>V</a:t>
            </a:r>
            <a:r>
              <a:rPr lang="en-US" altLang="ro-RO" b="1" baseline="0" dirty="0">
                <a:solidFill>
                  <a:srgbClr val="FF0000"/>
                </a:solidFill>
              </a:rPr>
              <a:t>)/2 + (</a:t>
            </a:r>
            <a:r>
              <a:rPr lang="en-US" altLang="ro-RO" b="1" i="1" baseline="30000" dirty="0" err="1">
                <a:solidFill>
                  <a:srgbClr val="FF0000"/>
                </a:solidFill>
              </a:rPr>
              <a:t>kT</a:t>
            </a:r>
            <a:r>
              <a:rPr lang="en-US" altLang="ro-RO" b="1" baseline="0" dirty="0">
                <a:solidFill>
                  <a:srgbClr val="FF0000"/>
                </a:solidFill>
              </a:rPr>
              <a:t>/</a:t>
            </a:r>
            <a:r>
              <a:rPr lang="en-US" altLang="ro-RO" b="1" dirty="0">
                <a:solidFill>
                  <a:srgbClr val="FF0000"/>
                </a:solidFill>
              </a:rPr>
              <a:t>2</a:t>
            </a:r>
            <a:r>
              <a:rPr lang="en-US" altLang="ro-RO" b="1" baseline="0" dirty="0">
                <a:solidFill>
                  <a:srgbClr val="FF0000"/>
                </a:solidFill>
              </a:rPr>
              <a:t>)ln(</a:t>
            </a:r>
            <a:r>
              <a:rPr lang="en-US" altLang="ro-RO" b="1" i="1" baseline="0" dirty="0">
                <a:solidFill>
                  <a:srgbClr val="FF0000"/>
                </a:solidFill>
              </a:rPr>
              <a:t>N</a:t>
            </a:r>
            <a:r>
              <a:rPr lang="en-US" altLang="ro-RO" b="1" i="1" dirty="0">
                <a:solidFill>
                  <a:srgbClr val="FF0000"/>
                </a:solidFill>
              </a:rPr>
              <a:t>V</a:t>
            </a:r>
            <a:r>
              <a:rPr lang="en-US" altLang="ro-RO" b="1" i="1" baseline="0" dirty="0">
                <a:solidFill>
                  <a:srgbClr val="FF0000"/>
                </a:solidFill>
              </a:rPr>
              <a:t>/N</a:t>
            </a:r>
            <a:r>
              <a:rPr lang="en-US" altLang="ro-RO" b="1" i="1" dirty="0">
                <a:solidFill>
                  <a:srgbClr val="FF0000"/>
                </a:solidFill>
              </a:rPr>
              <a:t>C</a:t>
            </a:r>
            <a:r>
              <a:rPr lang="en-US" altLang="ro-RO" b="1" baseline="0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endParaRPr lang="en-US" altLang="ro-RO" baseline="0" dirty="0"/>
          </a:p>
          <a:p>
            <a:pPr eaLnBrk="1" hangingPunct="1"/>
            <a:r>
              <a:rPr lang="en-US" altLang="ro-RO" baseline="0" dirty="0"/>
              <a:t>so the intrinsic Fermi level is approximately</a:t>
            </a:r>
          </a:p>
          <a:p>
            <a:pPr eaLnBrk="1" hangingPunct="1"/>
            <a:r>
              <a:rPr lang="en-US" altLang="ro-RO" baseline="0" dirty="0"/>
              <a:t>in the middle of the bandgap.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28855" y="1097280"/>
            <a:ext cx="0" cy="204339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06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323" y="2803419"/>
            <a:ext cx="736917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4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856" y="2872005"/>
            <a:ext cx="6386113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3" y="624110"/>
            <a:ext cx="9758939" cy="1280890"/>
          </a:xfrm>
        </p:spPr>
        <p:txBody>
          <a:bodyPr/>
          <a:lstStyle/>
          <a:p>
            <a:r>
              <a:rPr lang="en-US" b="1" dirty="0"/>
              <a:t>T dependence of e</a:t>
            </a:r>
            <a:r>
              <a:rPr lang="en-US" b="1" baseline="30000" dirty="0"/>
              <a:t>-</a:t>
            </a:r>
            <a:r>
              <a:rPr lang="en-US" b="1" dirty="0"/>
              <a:t> &amp; e</a:t>
            </a:r>
            <a:r>
              <a:rPr lang="en-US" b="1" baseline="30000" dirty="0"/>
              <a:t>+</a:t>
            </a:r>
            <a:r>
              <a:rPr lang="en-US" b="1" dirty="0"/>
              <a:t> concentrations</a:t>
            </a:r>
            <a:endParaRPr lang="ro-RO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243" y="1450091"/>
            <a:ext cx="7681798" cy="52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628" y="341478"/>
            <a:ext cx="1829446" cy="855555"/>
          </a:xfrm>
        </p:spPr>
        <p:txBody>
          <a:bodyPr/>
          <a:lstStyle/>
          <a:p>
            <a:r>
              <a:rPr lang="en-US" b="1" dirty="0" err="1"/>
              <a:t>E</a:t>
            </a:r>
            <a:r>
              <a:rPr lang="en-US" b="1" baseline="-25000" dirty="0" err="1"/>
              <a:t>g</a:t>
            </a:r>
            <a:r>
              <a:rPr lang="en-US" b="1" dirty="0"/>
              <a:t> vs T</a:t>
            </a:r>
            <a:endParaRPr lang="ro-RO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259" y="1330036"/>
            <a:ext cx="8478834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1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046" y="540983"/>
            <a:ext cx="10290954" cy="722552"/>
          </a:xfrm>
        </p:spPr>
        <p:txBody>
          <a:bodyPr/>
          <a:lstStyle/>
          <a:p>
            <a:r>
              <a:rPr lang="en-US" b="1" dirty="0"/>
              <a:t>Doped materials&gt; Materials with impurities!</a:t>
            </a:r>
            <a:endParaRPr lang="ro-RO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245" y="1446415"/>
            <a:ext cx="8761666" cy="51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6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Doped materials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246" y="1629295"/>
            <a:ext cx="7949566" cy="52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91" y="0"/>
            <a:ext cx="10492648" cy="448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9711"/>
            <a:ext cx="4255542" cy="1043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787" y="4345798"/>
            <a:ext cx="1936661" cy="153248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6052457" y="3457303"/>
            <a:ext cx="573661" cy="888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626118" y="3666309"/>
            <a:ext cx="619413" cy="679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74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9548"/>
          </a:xfrm>
        </p:spPr>
        <p:txBody>
          <a:bodyPr>
            <a:normAutofit fontScale="90000"/>
          </a:bodyPr>
          <a:lstStyle/>
          <a:p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42258"/>
            <a:ext cx="8009597" cy="54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841" y="1088704"/>
            <a:ext cx="5561592" cy="12884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 </a:t>
            </a:r>
            <a:r>
              <a:rPr lang="en-US" sz="2400" b="1" dirty="0" err="1">
                <a:solidFill>
                  <a:srgbClr val="FF0000"/>
                </a:solidFill>
              </a:rPr>
              <a:t>doilea</a:t>
            </a:r>
            <a:r>
              <a:rPr lang="en-US" sz="2400" b="1" dirty="0">
                <a:solidFill>
                  <a:srgbClr val="FF0000"/>
                </a:solidFill>
              </a:rPr>
              <a:t> mod de distinctive </a:t>
            </a:r>
            <a:r>
              <a:rPr lang="en-US" sz="2400" b="1" dirty="0" err="1">
                <a:solidFill>
                  <a:srgbClr val="FF0000"/>
                </a:solidFill>
              </a:rPr>
              <a:t>dintre</a:t>
            </a:r>
            <a:r>
              <a:rPr lang="en-US" sz="2400" b="1" dirty="0">
                <a:solidFill>
                  <a:srgbClr val="FF0000"/>
                </a:solidFill>
              </a:rPr>
              <a:t> material </a:t>
            </a:r>
            <a:r>
              <a:rPr lang="en-US" sz="2400" b="1" dirty="0" err="1">
                <a:solidFill>
                  <a:srgbClr val="FF0000"/>
                </a:solidFill>
              </a:rPr>
              <a:t>conductoare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semiconductoare</a:t>
            </a:r>
            <a:endParaRPr lang="ro-RO" sz="2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1" y="0"/>
            <a:ext cx="6092960" cy="4754355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rot="5400000">
            <a:off x="8052073" y="-203662"/>
            <a:ext cx="1005840" cy="14131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160" y="2377177"/>
            <a:ext cx="4230097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0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043" y="267387"/>
            <a:ext cx="8878511" cy="61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362" y="624110"/>
            <a:ext cx="8967467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4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965" y="175223"/>
            <a:ext cx="8911687" cy="1280890"/>
          </a:xfrm>
        </p:spPr>
        <p:txBody>
          <a:bodyPr/>
          <a:lstStyle/>
          <a:p>
            <a:r>
              <a:rPr lang="ro-RO" b="1" dirty="0"/>
              <a:t>concentraţiile purtătorilor de sarcină în semiconductoarele extrinseci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532" y="1767840"/>
            <a:ext cx="7103428" cy="509016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 tip n (N</a:t>
            </a:r>
            <a:r>
              <a:rPr lang="en-US" sz="2400" b="1" baseline="-25000" dirty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 &gt;&gt; </a:t>
            </a:r>
            <a:r>
              <a:rPr lang="en-US" sz="2400" b="1" dirty="0" err="1">
                <a:solidFill>
                  <a:srgbClr val="FF0000"/>
                </a:solidFill>
              </a:rPr>
              <a:t>n</a:t>
            </a:r>
            <a:r>
              <a:rPr lang="en-US" sz="2400" b="1" baseline="-25000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; N</a:t>
            </a:r>
            <a:r>
              <a:rPr lang="en-US" sz="2400" b="1" baseline="-25000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FF0000"/>
                </a:solidFill>
              </a:rPr>
              <a:t> = 0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              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purtatori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majoritari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                                         </a:t>
            </a:r>
            <a:r>
              <a:rPr lang="en-US" sz="2400" b="1" dirty="0" err="1">
                <a:solidFill>
                  <a:srgbClr val="FF0000"/>
                </a:solidFill>
              </a:rPr>
              <a:t>purtatori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minoritari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ro-RO" sz="2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737144" y="1767840"/>
            <a:ext cx="5052776" cy="486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De tip p (N</a:t>
            </a:r>
            <a:r>
              <a:rPr lang="en-US" sz="2400" b="1" baseline="-25000" dirty="0">
                <a:solidFill>
                  <a:srgbClr val="FF0000"/>
                </a:solidFill>
              </a:rPr>
              <a:t>A</a:t>
            </a:r>
            <a:r>
              <a:rPr lang="en-US" sz="2400" b="1" dirty="0">
                <a:solidFill>
                  <a:srgbClr val="FF0000"/>
                </a:solidFill>
              </a:rPr>
              <a:t> &gt;&gt; </a:t>
            </a:r>
            <a:r>
              <a:rPr lang="en-US" sz="2400" b="1" dirty="0" err="1">
                <a:solidFill>
                  <a:srgbClr val="FF0000"/>
                </a:solidFill>
              </a:rPr>
              <a:t>n</a:t>
            </a:r>
            <a:r>
              <a:rPr lang="en-US" sz="2400" b="1" baseline="-25000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; N</a:t>
            </a:r>
            <a:r>
              <a:rPr lang="en-US" sz="2400" b="1" baseline="-25000" dirty="0">
                <a:solidFill>
                  <a:srgbClr val="FF0000"/>
                </a:solidFill>
              </a:rPr>
              <a:t>D</a:t>
            </a:r>
            <a:r>
              <a:rPr lang="en-US" sz="2400" b="1" dirty="0">
                <a:solidFill>
                  <a:srgbClr val="FF0000"/>
                </a:solidFill>
              </a:rPr>
              <a:t> = 0</a:t>
            </a:r>
            <a:endParaRPr lang="ro-RO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66" y="3058714"/>
            <a:ext cx="2681180" cy="2283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52" y="3068937"/>
            <a:ext cx="2676575" cy="22635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3905" y="5723727"/>
            <a:ext cx="11078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Natura purtătorului de sarcină </a:t>
            </a:r>
          </a:p>
          <a:p>
            <a:r>
              <a:rPr lang="it-IT" sz="2400" b="1" dirty="0"/>
              <a:t>                                                     tipul semiconductorului  </a:t>
            </a:r>
          </a:p>
          <a:p>
            <a:r>
              <a:rPr lang="it-IT" sz="2400" b="1" dirty="0"/>
              <a:t>                                                                                                la echilibru termic</a:t>
            </a:r>
            <a:endParaRPr lang="ro-RO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37144" y="4971011"/>
            <a:ext cx="2160008" cy="881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464829" y="4971011"/>
            <a:ext cx="864524" cy="11804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578735" y="4971011"/>
            <a:ext cx="1828800" cy="146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176" y="75288"/>
            <a:ext cx="7561269" cy="640445"/>
          </a:xfrm>
        </p:spPr>
        <p:txBody>
          <a:bodyPr/>
          <a:lstStyle/>
          <a:p>
            <a:r>
              <a:rPr lang="en-US" dirty="0" err="1"/>
              <a:t>Statistica</a:t>
            </a:r>
            <a:r>
              <a:rPr lang="en-US" dirty="0"/>
              <a:t> </a:t>
            </a:r>
            <a:r>
              <a:rPr lang="en-US" dirty="0" err="1"/>
              <a:t>donorilor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acceptorilor</a:t>
            </a:r>
            <a:endParaRPr lang="ro-R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794" y="1181793"/>
            <a:ext cx="5940587" cy="400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583" y="1068607"/>
            <a:ext cx="5931878" cy="41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83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465" y="1968137"/>
            <a:ext cx="77948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6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474" y="2133600"/>
            <a:ext cx="543887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862" y="2236412"/>
            <a:ext cx="8570828" cy="388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9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8722" y="205565"/>
            <a:ext cx="4290012" cy="722552"/>
          </a:xfrm>
        </p:spPr>
        <p:txBody>
          <a:bodyPr/>
          <a:lstStyle/>
          <a:p>
            <a:r>
              <a:rPr lang="ro-RO" b="1" dirty="0"/>
              <a:t>Densitatea stărilor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8223"/>
            <a:ext cx="5585944" cy="3436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41" y="1650669"/>
            <a:ext cx="5959356" cy="23471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51755" y="928117"/>
            <a:ext cx="5187142" cy="722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b="1" dirty="0"/>
              <a:t>Funcția de distribuție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08" y="4221252"/>
            <a:ext cx="4473328" cy="2636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728" y="4407958"/>
            <a:ext cx="3901778" cy="226333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253644" y="5220393"/>
            <a:ext cx="881149" cy="515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782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/>
          <a:lstStyle/>
          <a:p>
            <a:r>
              <a:rPr lang="ro-RO" dirty="0"/>
              <a:t>Legile statisticii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318952"/>
            <a:ext cx="11176664" cy="3777622"/>
          </a:xfrm>
        </p:spPr>
        <p:txBody>
          <a:bodyPr>
            <a:normAutofit lnSpcReduction="10000"/>
          </a:bodyPr>
          <a:lstStyle/>
          <a:p>
            <a:r>
              <a:rPr lang="ro-RO" dirty="0"/>
              <a:t>Maxwell-Boltzmann funcția de probabilitate </a:t>
            </a:r>
          </a:p>
          <a:p>
            <a:r>
              <a:rPr lang="ro-RO" dirty="0"/>
              <a:t>Nu sunt limite pentru nr de particule pe fiecare stare de energie, dar permite particulele in gaze</a:t>
            </a:r>
          </a:p>
          <a:p>
            <a:endParaRPr lang="ro-RO" dirty="0"/>
          </a:p>
          <a:p>
            <a:r>
              <a:rPr lang="ro-RO" dirty="0"/>
              <a:t>Bose – Einstein –</a:t>
            </a:r>
          </a:p>
          <a:p>
            <a:r>
              <a:rPr lang="ro-RO" dirty="0"/>
              <a:t>Nu sunt limite pentru nr de particule pe fiecare stare  de energie, dar nu permite identificarea unei particule</a:t>
            </a:r>
          </a:p>
          <a:p>
            <a:endParaRPr lang="ro-RO" dirty="0"/>
          </a:p>
          <a:p>
            <a:r>
              <a:rPr lang="ro-RO" b="1" dirty="0">
                <a:solidFill>
                  <a:srgbClr val="FF0000"/>
                </a:solidFill>
              </a:rPr>
              <a:t>Fermi – Dirac </a:t>
            </a:r>
          </a:p>
          <a:p>
            <a:r>
              <a:rPr lang="ro-RO" dirty="0"/>
              <a:t>Da, pentru electroni in cristale. </a:t>
            </a:r>
          </a:p>
          <a:p>
            <a:r>
              <a:rPr lang="ro-RO" dirty="0"/>
              <a:t>O particule pentru un nvel de energie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54" y="3995140"/>
            <a:ext cx="4164160" cy="28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009" y="150540"/>
            <a:ext cx="5387293" cy="1280890"/>
          </a:xfrm>
        </p:spPr>
        <p:txBody>
          <a:bodyPr/>
          <a:lstStyle/>
          <a:p>
            <a:r>
              <a:rPr lang="ro-RO" dirty="0"/>
              <a:t>Fermi-Dirac distribuția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384" y="1230283"/>
            <a:ext cx="6994648" cy="53798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7" y="1047403"/>
            <a:ext cx="4309242" cy="4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ro-RO" dirty="0"/>
              <a:t>ă</a:t>
            </a:r>
            <a:r>
              <a:rPr lang="en-US" dirty="0" err="1"/>
              <a:t>rilor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525" y="2133600"/>
            <a:ext cx="10640088" cy="3777622"/>
          </a:xfrm>
        </p:spPr>
        <p:txBody>
          <a:bodyPr>
            <a:norm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ro-RO" sz="2800" kern="0" dirty="0">
                <a:solidFill>
                  <a:srgbClr val="000000"/>
                </a:solidFill>
                <a:latin typeface="Times New Roman"/>
              </a:rPr>
              <a:t>The density of electrons (n</a:t>
            </a:r>
            <a:r>
              <a:rPr lang="en-US" altLang="ro-RO" sz="2800" kern="0" baseline="-25000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altLang="ro-RO" sz="2800" kern="0" dirty="0">
                <a:solidFill>
                  <a:srgbClr val="000000"/>
                </a:solidFill>
                <a:latin typeface="Times New Roman"/>
              </a:rPr>
              <a:t>) can be found precisely if we know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ro-RO" sz="2400" kern="0" dirty="0">
                <a:solidFill>
                  <a:srgbClr val="000000"/>
                </a:solidFill>
                <a:latin typeface="Times New Roman"/>
              </a:rPr>
              <a:t>1. the </a:t>
            </a:r>
            <a:r>
              <a:rPr lang="en-US" altLang="ro-RO" sz="2400" i="1" kern="0" dirty="0">
                <a:solidFill>
                  <a:srgbClr val="000000"/>
                </a:solidFill>
                <a:latin typeface="Times New Roman"/>
              </a:rPr>
              <a:t>number</a:t>
            </a:r>
            <a:r>
              <a:rPr lang="en-US" altLang="ro-RO" sz="2400" kern="0" dirty="0">
                <a:solidFill>
                  <a:srgbClr val="000000"/>
                </a:solidFill>
                <a:latin typeface="Times New Roman"/>
              </a:rPr>
              <a:t> of allowed energy states in a small energy range, </a:t>
            </a:r>
            <a:r>
              <a:rPr lang="en-US" altLang="ro-RO" sz="2400" kern="0" dirty="0" err="1">
                <a:solidFill>
                  <a:srgbClr val="000000"/>
                </a:solidFill>
                <a:latin typeface="Times New Roman"/>
              </a:rPr>
              <a:t>dE</a:t>
            </a:r>
            <a:r>
              <a:rPr lang="en-US" altLang="ro-RO" sz="2400" kern="0" dirty="0">
                <a:solidFill>
                  <a:srgbClr val="000000"/>
                </a:solidFill>
                <a:latin typeface="Times New Roman"/>
              </a:rPr>
              <a:t>:  S(E)</a:t>
            </a:r>
            <a:r>
              <a:rPr lang="en-US" altLang="ro-RO" sz="2400" kern="0" dirty="0" err="1">
                <a:solidFill>
                  <a:srgbClr val="000000"/>
                </a:solidFill>
                <a:latin typeface="Times New Roman"/>
              </a:rPr>
              <a:t>dE</a:t>
            </a:r>
            <a:r>
              <a:rPr lang="en-US" altLang="ro-RO" sz="2400" kern="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lvl="2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ro-RO" sz="2000" i="1" kern="0" dirty="0">
                <a:solidFill>
                  <a:srgbClr val="000000"/>
                </a:solidFill>
                <a:latin typeface="Times New Roman"/>
              </a:rPr>
              <a:t>			“the density of states”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ro-RO" sz="2400" kern="0" dirty="0">
                <a:solidFill>
                  <a:srgbClr val="000000"/>
                </a:solidFill>
                <a:latin typeface="Times New Roman"/>
              </a:rPr>
              <a:t>2. the </a:t>
            </a:r>
            <a:r>
              <a:rPr lang="en-US" altLang="ro-RO" sz="2400" i="1" kern="0" dirty="0">
                <a:solidFill>
                  <a:srgbClr val="000000"/>
                </a:solidFill>
                <a:latin typeface="Times New Roman"/>
              </a:rPr>
              <a:t>probability</a:t>
            </a:r>
            <a:r>
              <a:rPr lang="en-US" altLang="ro-RO" sz="2400" kern="0" dirty="0">
                <a:solidFill>
                  <a:srgbClr val="000000"/>
                </a:solidFill>
                <a:latin typeface="Times New Roman"/>
              </a:rPr>
              <a:t> that a given energy state will be occupied by an electron:  </a:t>
            </a:r>
            <a:r>
              <a:rPr lang="en-US" altLang="ro-RO" sz="2400" i="1" kern="0" dirty="0">
                <a:solidFill>
                  <a:srgbClr val="000000"/>
                </a:solidFill>
                <a:latin typeface="Times New Roman"/>
              </a:rPr>
              <a:t>f</a:t>
            </a:r>
            <a:r>
              <a:rPr lang="en-US" altLang="ro-RO" sz="2400" kern="0" dirty="0">
                <a:solidFill>
                  <a:srgbClr val="000000"/>
                </a:solidFill>
                <a:latin typeface="Times New Roman"/>
              </a:rPr>
              <a:t>(E)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ro-RO" sz="1800" i="1" kern="0" dirty="0">
                <a:solidFill>
                  <a:srgbClr val="000000"/>
                </a:solidFill>
                <a:latin typeface="Times New Roman"/>
              </a:rPr>
              <a:t>				“the distribution function”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en-US" altLang="ro-RO" sz="1800" kern="0" dirty="0">
              <a:solidFill>
                <a:srgbClr val="000000"/>
              </a:solidFill>
              <a:latin typeface="Times New Roman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ro-RO" sz="2800" kern="0" dirty="0">
                <a:solidFill>
                  <a:srgbClr val="000000"/>
                </a:solidFill>
                <a:latin typeface="Times New Roman"/>
              </a:rPr>
              <a:t>			</a:t>
            </a:r>
            <a:r>
              <a:rPr lang="en-US" altLang="ro-RO" sz="4000" b="1" kern="0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ro-RO" sz="4000" b="1" kern="0" baseline="-25000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altLang="ro-RO" sz="4000" b="1" kern="0" dirty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altLang="ro-RO" sz="4000" b="1" kern="0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</a:t>
            </a:r>
            <a:r>
              <a:rPr lang="en-US" altLang="ro-RO" sz="4000" b="1" kern="0" baseline="-25000" dirty="0" err="1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band</a:t>
            </a:r>
            <a:r>
              <a:rPr lang="en-US" altLang="ro-RO" sz="4000" b="1" kern="0" dirty="0" err="1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S</a:t>
            </a:r>
            <a:r>
              <a:rPr lang="en-US" altLang="ro-RO" sz="4000" b="1" kern="0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(E)</a:t>
            </a:r>
            <a:r>
              <a:rPr lang="en-US" altLang="ro-RO" sz="4000" b="1" i="1" kern="0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f</a:t>
            </a:r>
            <a:r>
              <a:rPr lang="en-US" altLang="ro-RO" sz="4000" b="1" kern="0" dirty="0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(E)</a:t>
            </a:r>
            <a:r>
              <a:rPr lang="en-US" altLang="ro-RO" sz="4000" b="1" kern="0" dirty="0" err="1">
                <a:solidFill>
                  <a:srgbClr val="000000"/>
                </a:solidFill>
                <a:latin typeface="Times New Roman"/>
                <a:sym typeface="Symbol" panose="05050102010706020507" pitchFamily="18" charset="2"/>
              </a:rPr>
              <a:t>dE</a:t>
            </a:r>
            <a:endParaRPr lang="en-US" altLang="ro-RO" sz="4000" b="1" kern="0" dirty="0">
              <a:solidFill>
                <a:srgbClr val="000000"/>
              </a:solidFill>
              <a:latin typeface="Times New Roman"/>
            </a:endParaRPr>
          </a:p>
          <a:p>
            <a:endParaRPr lang="ro-RO" sz="4000" dirty="0"/>
          </a:p>
        </p:txBody>
      </p:sp>
    </p:spTree>
    <p:extLst>
      <p:ext uri="{BB962C8B-B14F-4D97-AF65-F5344CB8AC3E}">
        <p14:creationId xmlns:p14="http://schemas.microsoft.com/office/powerpoint/2010/main" val="423392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395"/>
            <a:ext cx="7946967" cy="5214851"/>
          </a:xfrm>
        </p:spPr>
        <p:txBody>
          <a:bodyPr>
            <a:normAutofit/>
          </a:bodyPr>
          <a:lstStyle/>
          <a:p>
            <a:r>
              <a:rPr lang="en-US" altLang="ro-RO" sz="2400" b="1" u="sng" dirty="0"/>
              <a:t>For quasi-free electrons in the conduction band:</a:t>
            </a:r>
            <a:r>
              <a:rPr lang="en-US" altLang="ro-RO" sz="2800" b="1" u="sng" dirty="0"/>
              <a:t/>
            </a:r>
            <a:br>
              <a:rPr lang="en-US" altLang="ro-RO" sz="2800" b="1" u="sng" dirty="0"/>
            </a:br>
            <a:r>
              <a:rPr lang="en-US" altLang="ro-RO" sz="1600" b="1" dirty="0"/>
              <a:t/>
            </a:r>
            <a:br>
              <a:rPr lang="en-US" altLang="ro-RO" sz="1600" b="1" dirty="0"/>
            </a:br>
            <a:r>
              <a:rPr lang="en-US" altLang="ro-RO" dirty="0"/>
              <a:t>1.  We must use the effective mass (averaged over all directions)</a:t>
            </a:r>
            <a:br>
              <a:rPr lang="en-US" altLang="ro-RO" dirty="0"/>
            </a:br>
            <a:r>
              <a:rPr lang="en-US" altLang="ro-RO" dirty="0"/>
              <a:t>2.  the potential energy E</a:t>
            </a:r>
            <a:r>
              <a:rPr lang="en-US" altLang="ro-RO" baseline="-25000" dirty="0"/>
              <a:t>p</a:t>
            </a:r>
            <a:r>
              <a:rPr lang="en-US" altLang="ro-RO" dirty="0"/>
              <a:t> is the edge of the conduction band (E</a:t>
            </a:r>
            <a:r>
              <a:rPr lang="en-US" altLang="ro-RO" baseline="-25000" dirty="0"/>
              <a:t>C</a:t>
            </a:r>
            <a:r>
              <a:rPr lang="en-US" altLang="ro-RO" dirty="0"/>
              <a:t>)</a:t>
            </a:r>
            <a:endParaRPr lang="ro-RO" alt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altLang="ro-RO" sz="2400" b="1" u="sng" dirty="0">
                <a:solidFill>
                  <a:schemeClr val="tx2"/>
                </a:solidFill>
              </a:rPr>
              <a:t>For holes in the valence band:</a:t>
            </a:r>
            <a:br>
              <a:rPr lang="en-US" altLang="ro-RO" sz="2400" b="1" u="sng" dirty="0">
                <a:solidFill>
                  <a:schemeClr val="tx2"/>
                </a:solidFill>
              </a:rPr>
            </a:br>
            <a:r>
              <a:rPr lang="en-US" altLang="ro-RO" sz="1600" dirty="0">
                <a:solidFill>
                  <a:schemeClr val="tx2"/>
                </a:solidFill>
              </a:rPr>
              <a:t/>
            </a:r>
            <a:br>
              <a:rPr lang="en-US" altLang="ro-RO" sz="1600" dirty="0">
                <a:solidFill>
                  <a:schemeClr val="tx2"/>
                </a:solidFill>
              </a:rPr>
            </a:br>
            <a:r>
              <a:rPr lang="en-US" altLang="ro-RO" dirty="0">
                <a:solidFill>
                  <a:schemeClr val="tx2"/>
                </a:solidFill>
              </a:rPr>
              <a:t>1.  We still use the effective mass (averaged over all directions)</a:t>
            </a:r>
            <a:br>
              <a:rPr lang="en-US" altLang="ro-RO" dirty="0">
                <a:solidFill>
                  <a:schemeClr val="tx2"/>
                </a:solidFill>
              </a:rPr>
            </a:br>
            <a:r>
              <a:rPr lang="en-US" altLang="ro-RO" dirty="0">
                <a:solidFill>
                  <a:schemeClr val="tx2"/>
                </a:solidFill>
              </a:rPr>
              <a:t>2.  the potential energy Ep is the edge of the valence band (EV)</a:t>
            </a:r>
          </a:p>
          <a:p>
            <a:endParaRPr lang="ro-RO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1076166" y="2485505"/>
          <a:ext cx="4127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866600" imgH="482400" progId="Equation.3">
                  <p:embed/>
                </p:oleObj>
              </mc:Choice>
              <mc:Fallback>
                <p:oleObj name="Equation" r:id="rId3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166" y="2485505"/>
                        <a:ext cx="4127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1242754" y="5609704"/>
          <a:ext cx="4127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866600" imgH="482400" progId="Equation.3">
                  <p:embed/>
                </p:oleObj>
              </mc:Choice>
              <mc:Fallback>
                <p:oleObj name="Equation" r:id="rId5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754" y="5609704"/>
                        <a:ext cx="4127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597831" y="2001288"/>
            <a:ext cx="4245033" cy="3102034"/>
            <a:chOff x="3040" y="1248"/>
            <a:chExt cx="2264" cy="264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081" y="2777"/>
              <a:ext cx="1908" cy="61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81" y="1755"/>
              <a:ext cx="1908" cy="617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3081" y="1746"/>
              <a:ext cx="1927" cy="1645"/>
              <a:chOff x="2256" y="2187"/>
              <a:chExt cx="2229" cy="768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2256" y="2482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268" y="266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2277" y="2955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256" y="218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579" y="1715"/>
              <a:ext cx="4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sz="1400" baseline="0"/>
                <a:t>conduction band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620" y="3010"/>
              <a:ext cx="4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sz="1400" baseline="0"/>
                <a:t>valence band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136" y="2160"/>
              <a:ext cx="1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sz="1800" baseline="0"/>
                <a:t>E</a:t>
              </a:r>
              <a:r>
                <a:rPr lang="en-US" altLang="ro-RO" sz="1800"/>
                <a:t>C</a:t>
              </a:r>
              <a:endParaRPr lang="en-US" altLang="ro-RO" sz="1800" baseline="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136" y="2710"/>
              <a:ext cx="1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sz="1800" baseline="0"/>
                <a:t>E</a:t>
              </a:r>
              <a:r>
                <a:rPr lang="en-US" altLang="ro-RO" sz="1800"/>
                <a:t>V</a:t>
              </a:r>
              <a:endParaRPr lang="en-US" altLang="ro-RO" sz="1800" baseline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040" y="3627"/>
              <a:ext cx="21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184" y="3408"/>
              <a:ext cx="1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/>
                <a:t>x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5088" y="1525"/>
              <a:ext cx="0" cy="2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992" y="1248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/>
                <a:t>E(x)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V="1">
              <a:off x="5054" y="236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5040" y="27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9626138" y="2394065"/>
            <a:ext cx="1164857" cy="968219"/>
            <a:chOff x="2880" y="1632"/>
            <a:chExt cx="624" cy="738"/>
          </a:xfrm>
        </p:grpSpPr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2880" y="237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 flipV="1">
              <a:off x="3504" y="163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216" y="1776"/>
              <a:ext cx="288" cy="576"/>
            </a:xfrm>
            <a:custGeom>
              <a:avLst/>
              <a:gdLst>
                <a:gd name="T0" fmla="*/ 288 w 288"/>
                <a:gd name="T1" fmla="*/ 576 h 576"/>
                <a:gd name="T2" fmla="*/ 144 w 288"/>
                <a:gd name="T3" fmla="*/ 528 h 576"/>
                <a:gd name="T4" fmla="*/ 48 w 288"/>
                <a:gd name="T5" fmla="*/ 336 h 576"/>
                <a:gd name="T6" fmla="*/ 0 w 288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76"/>
                <a:gd name="T14" fmla="*/ 288 w 28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76">
                  <a:moveTo>
                    <a:pt x="288" y="576"/>
                  </a:moveTo>
                  <a:cubicBezTo>
                    <a:pt x="236" y="572"/>
                    <a:pt x="184" y="568"/>
                    <a:pt x="144" y="528"/>
                  </a:cubicBezTo>
                  <a:cubicBezTo>
                    <a:pt x="104" y="488"/>
                    <a:pt x="72" y="424"/>
                    <a:pt x="48" y="336"/>
                  </a:cubicBezTo>
                  <a:cubicBezTo>
                    <a:pt x="24" y="248"/>
                    <a:pt x="8" y="5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o-RO" altLang="ro-RO"/>
            </a:p>
          </p:txBody>
        </p:sp>
      </p:grpSp>
      <p:grpSp>
        <p:nvGrpSpPr>
          <p:cNvPr id="28" name="Group 35"/>
          <p:cNvGrpSpPr>
            <a:grpSpLocks/>
          </p:cNvGrpSpPr>
          <p:nvPr/>
        </p:nvGrpSpPr>
        <p:grpSpPr bwMode="auto">
          <a:xfrm flipV="1">
            <a:off x="9709151" y="3767035"/>
            <a:ext cx="1094707" cy="948534"/>
            <a:chOff x="2880" y="1632"/>
            <a:chExt cx="624" cy="738"/>
          </a:xfrm>
        </p:grpSpPr>
        <p:sp>
          <p:nvSpPr>
            <p:cNvPr id="29" name="Line 36"/>
            <p:cNvSpPr>
              <a:spLocks noChangeShapeType="1"/>
            </p:cNvSpPr>
            <p:nvPr/>
          </p:nvSpPr>
          <p:spPr bwMode="auto">
            <a:xfrm flipH="1">
              <a:off x="2880" y="2370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flipH="1" flipV="1">
              <a:off x="3504" y="163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216" y="1776"/>
              <a:ext cx="288" cy="576"/>
            </a:xfrm>
            <a:custGeom>
              <a:avLst/>
              <a:gdLst>
                <a:gd name="T0" fmla="*/ 288 w 288"/>
                <a:gd name="T1" fmla="*/ 576 h 576"/>
                <a:gd name="T2" fmla="*/ 144 w 288"/>
                <a:gd name="T3" fmla="*/ 528 h 576"/>
                <a:gd name="T4" fmla="*/ 48 w 288"/>
                <a:gd name="T5" fmla="*/ 336 h 576"/>
                <a:gd name="T6" fmla="*/ 0 w 288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76"/>
                <a:gd name="T14" fmla="*/ 288 w 28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76">
                  <a:moveTo>
                    <a:pt x="288" y="576"/>
                  </a:moveTo>
                  <a:cubicBezTo>
                    <a:pt x="236" y="572"/>
                    <a:pt x="184" y="568"/>
                    <a:pt x="144" y="528"/>
                  </a:cubicBezTo>
                  <a:cubicBezTo>
                    <a:pt x="104" y="488"/>
                    <a:pt x="72" y="424"/>
                    <a:pt x="48" y="336"/>
                  </a:cubicBezTo>
                  <a:cubicBezTo>
                    <a:pt x="24" y="248"/>
                    <a:pt x="8" y="56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o-RO" altLang="ro-RO"/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979272" y="3319093"/>
            <a:ext cx="777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o-RO" baseline="0" dirty="0"/>
              <a:t>S(E)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97831" y="4885357"/>
            <a:ext cx="4788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o-RO" b="1" i="1" dirty="0">
                <a:solidFill>
                  <a:srgbClr val="FF0000"/>
                </a:solidFill>
              </a:rPr>
              <a:t>note:  increasing electron energy is ‘up’,</a:t>
            </a:r>
            <a:r>
              <a:rPr lang="ro-RO" altLang="ro-RO" b="1" i="1" dirty="0">
                <a:solidFill>
                  <a:srgbClr val="FF0000"/>
                </a:solidFill>
              </a:rPr>
              <a:t>                </a:t>
            </a:r>
            <a:r>
              <a:rPr lang="en-US" altLang="ro-RO" b="1" i="1" dirty="0">
                <a:solidFill>
                  <a:srgbClr val="FF0000"/>
                </a:solidFill>
              </a:rPr>
              <a:t> but increasing hole energy is ‘down’.</a:t>
            </a:r>
          </a:p>
        </p:txBody>
      </p:sp>
    </p:spTree>
    <p:extLst>
      <p:ext uri="{BB962C8B-B14F-4D97-AF65-F5344CB8AC3E}">
        <p14:creationId xmlns:p14="http://schemas.microsoft.com/office/powerpoint/2010/main" val="190409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453" y="457855"/>
            <a:ext cx="5620050" cy="1021810"/>
          </a:xfrm>
        </p:spPr>
        <p:txBody>
          <a:bodyPr/>
          <a:lstStyle/>
          <a:p>
            <a:r>
              <a:rPr lang="ro-RO" dirty="0"/>
              <a:t>Distribuția Fermi-Dirac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03" y="1332627"/>
            <a:ext cx="8915400" cy="377762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ro-RO" dirty="0"/>
              <a:t>The probability that an electron occupies an energy level, E, is</a:t>
            </a:r>
          </a:p>
          <a:p>
            <a:pPr>
              <a:lnSpc>
                <a:spcPct val="90000"/>
              </a:lnSpc>
            </a:pPr>
            <a:endParaRPr lang="en-US" altLang="ro-RO" dirty="0"/>
          </a:p>
          <a:p>
            <a:pPr>
              <a:lnSpc>
                <a:spcPct val="90000"/>
              </a:lnSpc>
              <a:buNone/>
            </a:pPr>
            <a:r>
              <a:rPr lang="en-US" altLang="ro-RO" sz="3200" b="1" i="1" dirty="0"/>
              <a:t>		f</a:t>
            </a:r>
            <a:r>
              <a:rPr lang="en-US" altLang="ro-RO" sz="3200" b="1" dirty="0"/>
              <a:t>(E) = 1/{1+exp[(E-</a:t>
            </a:r>
            <a:r>
              <a:rPr lang="en-US" altLang="ro-RO" sz="3200" b="1" i="1" dirty="0"/>
              <a:t>E</a:t>
            </a:r>
            <a:r>
              <a:rPr lang="en-US" altLang="ro-RO" sz="3200" b="1" i="1" baseline="-25000" dirty="0"/>
              <a:t>F</a:t>
            </a:r>
            <a:r>
              <a:rPr lang="en-US" altLang="ro-RO" sz="3200" b="1" dirty="0"/>
              <a:t>)/</a:t>
            </a:r>
            <a:r>
              <a:rPr lang="en-US" altLang="ro-RO" sz="3200" b="1" i="1" dirty="0" err="1"/>
              <a:t>kT</a:t>
            </a:r>
            <a:r>
              <a:rPr lang="en-US" altLang="ro-RO" sz="3200" b="1" dirty="0"/>
              <a:t>]}</a:t>
            </a:r>
          </a:p>
          <a:p>
            <a:pPr>
              <a:lnSpc>
                <a:spcPct val="90000"/>
              </a:lnSpc>
            </a:pPr>
            <a:endParaRPr lang="en-US" altLang="ro-RO" dirty="0"/>
          </a:p>
          <a:p>
            <a:pPr lvl="1">
              <a:lnSpc>
                <a:spcPct val="90000"/>
              </a:lnSpc>
            </a:pPr>
            <a:r>
              <a:rPr lang="en-US" altLang="ro-RO" dirty="0"/>
              <a:t>where </a:t>
            </a:r>
            <a:r>
              <a:rPr lang="en-US" altLang="ro-RO" i="1" dirty="0"/>
              <a:t>T</a:t>
            </a:r>
            <a:r>
              <a:rPr lang="en-US" altLang="ro-RO" dirty="0"/>
              <a:t> is the temperature (Kelvin)</a:t>
            </a:r>
          </a:p>
          <a:p>
            <a:pPr lvl="1">
              <a:lnSpc>
                <a:spcPct val="90000"/>
              </a:lnSpc>
            </a:pPr>
            <a:r>
              <a:rPr lang="en-US" altLang="ro-RO" i="1" dirty="0"/>
              <a:t>k</a:t>
            </a:r>
            <a:r>
              <a:rPr lang="en-US" altLang="ro-RO" dirty="0"/>
              <a:t> is the Boltzmann constant </a:t>
            </a:r>
            <a:r>
              <a:rPr lang="en-US" altLang="ro-RO" sz="2400" dirty="0"/>
              <a:t>(</a:t>
            </a:r>
            <a:r>
              <a:rPr lang="en-US" altLang="ro-RO" sz="2400" i="1" dirty="0"/>
              <a:t>k=8.62x10</a:t>
            </a:r>
            <a:r>
              <a:rPr lang="en-US" altLang="ro-RO" sz="2400" i="1" baseline="30000" dirty="0"/>
              <a:t>-5</a:t>
            </a:r>
            <a:r>
              <a:rPr lang="en-US" altLang="ro-RO" sz="2400" i="1" dirty="0"/>
              <a:t> eV/K</a:t>
            </a:r>
            <a:r>
              <a:rPr lang="en-US" altLang="ro-RO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ro-RO" sz="2400" i="1" dirty="0"/>
              <a:t>E</a:t>
            </a:r>
            <a:r>
              <a:rPr lang="en-US" altLang="ro-RO" sz="2400" i="1" baseline="-25000" dirty="0"/>
              <a:t>F</a:t>
            </a:r>
            <a:r>
              <a:rPr lang="en-US" altLang="ro-RO" sz="2400" dirty="0"/>
              <a:t> is the Fermi Energy (</a:t>
            </a:r>
            <a:r>
              <a:rPr lang="en-US" altLang="ro-RO" sz="2400" i="1" dirty="0"/>
              <a:t>in eV</a:t>
            </a:r>
            <a:r>
              <a:rPr lang="en-US" altLang="ro-RO" sz="2400" dirty="0"/>
              <a:t>)</a:t>
            </a:r>
          </a:p>
          <a:p>
            <a:endParaRPr lang="ro-RO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86400" y="3857105"/>
            <a:ext cx="6705600" cy="3000895"/>
            <a:chOff x="192" y="1296"/>
            <a:chExt cx="4639" cy="2042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864" y="1296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24" y="3024"/>
              <a:ext cx="39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2" y="1728"/>
              <a:ext cx="4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i="1" baseline="0"/>
                <a:t>f</a:t>
              </a:r>
              <a:r>
                <a:rPr lang="en-US" altLang="ro-RO" baseline="0"/>
                <a:t>(E)</a:t>
              </a:r>
              <a:endParaRPr lang="en-US" altLang="ro-RO" i="1" baseline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62" y="137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/>
                <a:t>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72" y="279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/>
                <a:t>0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534" y="3050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i="1" baseline="0"/>
                <a:t>E</a:t>
              </a:r>
              <a:r>
                <a:rPr lang="en-US" altLang="ro-RO" i="1"/>
                <a:t>F</a:t>
              </a:r>
              <a:endParaRPr lang="en-US" altLang="ro-RO" i="1" baseline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2640" y="302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864" y="1536"/>
              <a:ext cx="17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640" y="1536"/>
              <a:ext cx="0" cy="14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640" y="3024"/>
              <a:ext cx="153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872" y="1536"/>
              <a:ext cx="1344" cy="1488"/>
            </a:xfrm>
            <a:custGeom>
              <a:avLst/>
              <a:gdLst>
                <a:gd name="T0" fmla="*/ 0 w 1344"/>
                <a:gd name="T1" fmla="*/ 0 h 1488"/>
                <a:gd name="T2" fmla="*/ 528 w 1344"/>
                <a:gd name="T3" fmla="*/ 240 h 1488"/>
                <a:gd name="T4" fmla="*/ 768 w 1344"/>
                <a:gd name="T5" fmla="*/ 816 h 1488"/>
                <a:gd name="T6" fmla="*/ 912 w 1344"/>
                <a:gd name="T7" fmla="*/ 1248 h 1488"/>
                <a:gd name="T8" fmla="*/ 1344 w 1344"/>
                <a:gd name="T9" fmla="*/ 1488 h 1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1488"/>
                <a:gd name="T17" fmla="*/ 1344 w 1344"/>
                <a:gd name="T18" fmla="*/ 1488 h 1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1488">
                  <a:moveTo>
                    <a:pt x="0" y="0"/>
                  </a:moveTo>
                  <a:cubicBezTo>
                    <a:pt x="200" y="52"/>
                    <a:pt x="400" y="104"/>
                    <a:pt x="528" y="240"/>
                  </a:cubicBezTo>
                  <a:cubicBezTo>
                    <a:pt x="656" y="376"/>
                    <a:pt x="704" y="648"/>
                    <a:pt x="768" y="816"/>
                  </a:cubicBezTo>
                  <a:cubicBezTo>
                    <a:pt x="832" y="984"/>
                    <a:pt x="816" y="1136"/>
                    <a:pt x="912" y="1248"/>
                  </a:cubicBezTo>
                  <a:cubicBezTo>
                    <a:pt x="1008" y="1360"/>
                    <a:pt x="1248" y="1432"/>
                    <a:pt x="1344" y="148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o-RO" altLang="ro-RO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304" y="1536"/>
              <a:ext cx="576" cy="1488"/>
            </a:xfrm>
            <a:custGeom>
              <a:avLst/>
              <a:gdLst>
                <a:gd name="T0" fmla="*/ 0 w 1344"/>
                <a:gd name="T1" fmla="*/ 0 h 1488"/>
                <a:gd name="T2" fmla="*/ 42 w 1344"/>
                <a:gd name="T3" fmla="*/ 240 h 1488"/>
                <a:gd name="T4" fmla="*/ 60 w 1344"/>
                <a:gd name="T5" fmla="*/ 816 h 1488"/>
                <a:gd name="T6" fmla="*/ 72 w 1344"/>
                <a:gd name="T7" fmla="*/ 1248 h 1488"/>
                <a:gd name="T8" fmla="*/ 106 w 1344"/>
                <a:gd name="T9" fmla="*/ 1488 h 1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1488"/>
                <a:gd name="T17" fmla="*/ 1344 w 1344"/>
                <a:gd name="T18" fmla="*/ 1488 h 1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1488">
                  <a:moveTo>
                    <a:pt x="0" y="0"/>
                  </a:moveTo>
                  <a:cubicBezTo>
                    <a:pt x="200" y="52"/>
                    <a:pt x="400" y="104"/>
                    <a:pt x="528" y="240"/>
                  </a:cubicBezTo>
                  <a:cubicBezTo>
                    <a:pt x="656" y="376"/>
                    <a:pt x="704" y="648"/>
                    <a:pt x="768" y="816"/>
                  </a:cubicBezTo>
                  <a:cubicBezTo>
                    <a:pt x="832" y="984"/>
                    <a:pt x="816" y="1136"/>
                    <a:pt x="912" y="1248"/>
                  </a:cubicBezTo>
                  <a:cubicBezTo>
                    <a:pt x="1008" y="1360"/>
                    <a:pt x="1248" y="1432"/>
                    <a:pt x="1344" y="1488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o-RO" altLang="ro-RO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598" y="285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/>
                <a:t>E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822" y="1370"/>
              <a:ext cx="786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="1" baseline="0" dirty="0">
                  <a:solidFill>
                    <a:schemeClr val="accent2"/>
                  </a:solidFill>
                </a:rPr>
                <a:t>T=0 </a:t>
              </a:r>
              <a:r>
                <a:rPr lang="en-US" altLang="ro-RO" b="1" baseline="30000" dirty="0" err="1">
                  <a:solidFill>
                    <a:schemeClr val="accent2"/>
                  </a:solidFill>
                </a:rPr>
                <a:t>o</a:t>
              </a:r>
              <a:r>
                <a:rPr lang="en-US" altLang="ro-RO" b="1" baseline="0" dirty="0" err="1">
                  <a:solidFill>
                    <a:schemeClr val="accent2"/>
                  </a:solidFill>
                </a:rPr>
                <a:t>K</a:t>
              </a:r>
              <a:endParaRPr lang="en-US" altLang="ro-RO" b="1" baseline="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2640" y="153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816" y="163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>
                  <a:solidFill>
                    <a:schemeClr val="accent1"/>
                  </a:solidFill>
                </a:rPr>
                <a:t>T</a:t>
              </a:r>
              <a:r>
                <a:rPr lang="en-US" altLang="ro-RO">
                  <a:solidFill>
                    <a:schemeClr val="accent1"/>
                  </a:solidFill>
                </a:rPr>
                <a:t>1</a:t>
              </a:r>
              <a:r>
                <a:rPr lang="en-US" altLang="ro-RO" baseline="0">
                  <a:solidFill>
                    <a:schemeClr val="accent1"/>
                  </a:solidFill>
                </a:rPr>
                <a:t>&gt;0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2816" y="1872"/>
              <a:ext cx="5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 dirty="0">
                  <a:solidFill>
                    <a:srgbClr val="FF0000"/>
                  </a:solidFill>
                </a:rPr>
                <a:t>T</a:t>
              </a:r>
              <a:r>
                <a:rPr lang="en-US" altLang="ro-RO" dirty="0">
                  <a:solidFill>
                    <a:srgbClr val="FF0000"/>
                  </a:solidFill>
                </a:rPr>
                <a:t>2</a:t>
              </a:r>
              <a:r>
                <a:rPr lang="en-US" altLang="ro-RO" baseline="0" dirty="0">
                  <a:solidFill>
                    <a:srgbClr val="FF0000"/>
                  </a:solidFill>
                </a:rPr>
                <a:t>&gt;T</a:t>
              </a:r>
              <a:r>
                <a:rPr lang="en-US" altLang="ro-RO" dirty="0">
                  <a:solidFill>
                    <a:srgbClr val="FF0000"/>
                  </a:solidFill>
                </a:rPr>
                <a:t>1</a:t>
              </a:r>
              <a:endParaRPr lang="en-US" altLang="ro-RO" baseline="0" dirty="0">
                <a:solidFill>
                  <a:srgbClr val="FF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2592" y="177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2592" y="20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864" y="235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528" y="2208"/>
              <a:ext cx="3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ro-RO" baseline="0"/>
                <a:t>0.5</a:t>
              </a:r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65898" y="6446730"/>
            <a:ext cx="8505825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o-RO" baseline="0"/>
              <a:t>All energy levels are filled with e</a:t>
            </a:r>
            <a:r>
              <a:rPr lang="en-US" altLang="ro-RO" baseline="30000"/>
              <a:t>-</a:t>
            </a:r>
            <a:r>
              <a:rPr lang="en-US" altLang="ro-RO" baseline="0"/>
              <a:t>’s below the Fermi Energy </a:t>
            </a:r>
            <a:r>
              <a:rPr lang="en-US" altLang="ro-RO" i="1" baseline="0"/>
              <a:t>at 0 </a:t>
            </a:r>
            <a:r>
              <a:rPr lang="en-US" altLang="ro-RO" i="1" baseline="30000"/>
              <a:t>o</a:t>
            </a:r>
            <a:r>
              <a:rPr lang="en-US" altLang="ro-RO" i="1" baseline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8992838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</TotalTime>
  <Words>379</Words>
  <Application>Microsoft Office PowerPoint</Application>
  <PresentationFormat>Widescreen</PresentationFormat>
  <Paragraphs>91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Century Gothic</vt:lpstr>
      <vt:lpstr>Symbol</vt:lpstr>
      <vt:lpstr>Times New Roman</vt:lpstr>
      <vt:lpstr>Wingdings 3</vt:lpstr>
      <vt:lpstr>Wisp</vt:lpstr>
      <vt:lpstr>Equation</vt:lpstr>
      <vt:lpstr>Equation.3</vt:lpstr>
      <vt:lpstr>Review on SC for seminars</vt:lpstr>
      <vt:lpstr>PowerPoint Presentation</vt:lpstr>
      <vt:lpstr>PowerPoint Presentation</vt:lpstr>
      <vt:lpstr>Densitatea stărilor</vt:lpstr>
      <vt:lpstr>Legile statisticii ...</vt:lpstr>
      <vt:lpstr>Fermi-Dirac distribuția</vt:lpstr>
      <vt:lpstr>Densitatea stărilor</vt:lpstr>
      <vt:lpstr>PowerPoint Presentation</vt:lpstr>
      <vt:lpstr>Distribuția Fermi-Dirac</vt:lpstr>
      <vt:lpstr>PowerPoint Presentation</vt:lpstr>
      <vt:lpstr>Energy Band Diagram for intrinsic semiconductor n0=p0=ni</vt:lpstr>
      <vt:lpstr>Energy Band Diagram for:</vt:lpstr>
      <vt:lpstr>The intrinsic Fermi Energy (Ei)</vt:lpstr>
      <vt:lpstr>PowerPoint Presentation</vt:lpstr>
      <vt:lpstr>PowerPoint Presentation</vt:lpstr>
      <vt:lpstr>T dependence of e- &amp; e+ concentrations</vt:lpstr>
      <vt:lpstr>Eg vs T</vt:lpstr>
      <vt:lpstr>Doped materials&gt; Materials with impurities!</vt:lpstr>
      <vt:lpstr>Doped materials</vt:lpstr>
      <vt:lpstr>PowerPoint Presentation</vt:lpstr>
      <vt:lpstr>Al doilea mod de distinctive dintre material conductoare si semiconductoare</vt:lpstr>
      <vt:lpstr>PowerPoint Presentation</vt:lpstr>
      <vt:lpstr>PowerPoint Presentation</vt:lpstr>
      <vt:lpstr>concentraţiile purtătorilor de sarcină în semiconductoarele extrinseci</vt:lpstr>
      <vt:lpstr>Statistica donorilor si acceptorilor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on SC for seminars</dc:title>
  <dc:creator>Microsoft account</dc:creator>
  <cp:lastModifiedBy>Microsoft account</cp:lastModifiedBy>
  <cp:revision>9</cp:revision>
  <dcterms:created xsi:type="dcterms:W3CDTF">2023-02-16T07:59:47Z</dcterms:created>
  <dcterms:modified xsi:type="dcterms:W3CDTF">2023-02-16T08:08:14Z</dcterms:modified>
</cp:coreProperties>
</file>