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37"/>
  </p:notesMasterIdLst>
  <p:sldIdLst>
    <p:sldId id="275" r:id="rId5"/>
    <p:sldId id="280" r:id="rId6"/>
    <p:sldId id="318" r:id="rId7"/>
    <p:sldId id="284" r:id="rId8"/>
    <p:sldId id="283" r:id="rId9"/>
    <p:sldId id="282" r:id="rId10"/>
    <p:sldId id="311" r:id="rId11"/>
    <p:sldId id="278" r:id="rId12"/>
    <p:sldId id="277" r:id="rId13"/>
    <p:sldId id="276" r:id="rId14"/>
    <p:sldId id="285" r:id="rId15"/>
    <p:sldId id="290" r:id="rId16"/>
    <p:sldId id="289" r:id="rId17"/>
    <p:sldId id="291" r:id="rId18"/>
    <p:sldId id="286" r:id="rId19"/>
    <p:sldId id="292" r:id="rId20"/>
    <p:sldId id="293" r:id="rId21"/>
    <p:sldId id="294" r:id="rId22"/>
    <p:sldId id="295" r:id="rId23"/>
    <p:sldId id="296" r:id="rId24"/>
    <p:sldId id="298" r:id="rId25"/>
    <p:sldId id="299" r:id="rId26"/>
    <p:sldId id="314" r:id="rId27"/>
    <p:sldId id="320" r:id="rId28"/>
    <p:sldId id="301" r:id="rId29"/>
    <p:sldId id="302" r:id="rId30"/>
    <p:sldId id="305" r:id="rId31"/>
    <p:sldId id="306" r:id="rId32"/>
    <p:sldId id="307" r:id="rId33"/>
    <p:sldId id="308" r:id="rId34"/>
    <p:sldId id="309" r:id="rId35"/>
    <p:sldId id="274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87" autoAdjust="0"/>
  </p:normalViewPr>
  <p:slideViewPr>
    <p:cSldViewPr snapToGrid="0">
      <p:cViewPr varScale="1">
        <p:scale>
          <a:sx n="92" d="100"/>
          <a:sy n="92" d="100"/>
        </p:scale>
        <p:origin x="6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62AFE-A7B8-4606-A7BC-8301D3F769BE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0F78D-7C73-42F0-A0BB-BFAC40E2D4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403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D0F78D-7C73-42F0-A0BB-BFAC40E2D477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968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73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662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413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3612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33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95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73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6589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88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81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2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58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65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297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99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0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3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BE01757-E667-4613-BE4B-3E73638EF006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5DF09-7617-4F07-81D5-1F0152CAB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9131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993" y="452718"/>
            <a:ext cx="11061207" cy="1400530"/>
          </a:xfrm>
        </p:spPr>
        <p:txBody>
          <a:bodyPr/>
          <a:lstStyle/>
          <a:p>
            <a:pPr algn="ctr"/>
            <a:r>
              <a:rPr lang="ro-RO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o-RO" sz="3600" b="1" dirty="0">
                <a:latin typeface="Times New Roman" pitchFamily="18" charset="0"/>
                <a:cs typeface="Times New Roman" panose="02020603050405020304" pitchFamily="18" charset="0"/>
              </a:rPr>
              <a:t>Tema </a:t>
            </a:r>
            <a:r>
              <a:rPr lang="en-GB" sz="3600" b="1" dirty="0">
                <a:latin typeface="Times New Roman" pitchFamily="18" charset="0"/>
                <a:cs typeface="Times New Roman" panose="02020603050405020304" pitchFamily="18" charset="0"/>
              </a:rPr>
              <a:t>8</a:t>
            </a:r>
            <a:r>
              <a:rPr lang="ro-RO" sz="3600" b="1" dirty="0">
                <a:latin typeface="Times New Roman" pitchFamily="18" charset="0"/>
                <a:cs typeface="Times New Roman" panose="02020603050405020304" pitchFamily="18" charset="0"/>
              </a:rPr>
              <a:t>. ILUMINATUL DE PRODUCȚIE</a:t>
            </a:r>
            <a:br>
              <a:rPr lang="ru-RU" sz="3600" dirty="0"/>
            </a:br>
            <a:br>
              <a:rPr lang="ro-R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o-RO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692" y="1274165"/>
            <a:ext cx="11437034" cy="53964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o-RO" dirty="0"/>
          </a:p>
          <a:p>
            <a:pPr marL="0" indent="0" algn="just">
              <a:buNone/>
            </a:pP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.1. Sistemele şi tipurile de iluminat.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.2. Mărimile fototehnice de bază şi unităţile lor de măsură.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.3. Documentele normative în domeniul iluminatului natural și artificial.</a:t>
            </a:r>
          </a:p>
          <a:p>
            <a:pPr marL="0" indent="0" algn="just">
              <a:buNone/>
            </a:pP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.4. Cerinţele de bază faţă de iluminatul de producţie.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.5. Sursele de lumină electrică.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.6. Normarea iluminatului natural și principiile de calcul.</a:t>
            </a:r>
          </a:p>
          <a:p>
            <a:pPr marL="0" indent="0" algn="just">
              <a:buNone/>
            </a:pP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.7. Estimarea igienică a ambianței luminoase la LM.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248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7"/>
            <a:ext cx="11170751" cy="32100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963" y="1083212"/>
            <a:ext cx="11366695" cy="516518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Iluminatul local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– este folosit în încăperile în care se efectuează lucrări ce necesită valori diferite ale intensității luminii. </a:t>
            </a:r>
          </a:p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În raport cu particularitățile sarcinilor, dispunerea și orientarea surselor de lumină trebuie astfel adaptate încât direcția cea mai frceventă a privirii să nu coincidă cu direcția luminii reflectate.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Notă: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Conform normelor la proiectare 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nu se admite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folosirea numai a iluminatului 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local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în interiorul clădirilor.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După destinaţia funcţională iluminatul artificial se împarte în următoarele tipuri: </a:t>
            </a:r>
          </a:p>
          <a:p>
            <a:pPr marL="0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 - de lucru; </a:t>
            </a:r>
          </a:p>
          <a:p>
            <a:pPr marL="0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 - de avarie; </a:t>
            </a:r>
          </a:p>
          <a:p>
            <a:pPr marL="0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 - de evacuare; </a:t>
            </a:r>
          </a:p>
          <a:p>
            <a:pPr marL="0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 - de pază; </a:t>
            </a:r>
          </a:p>
          <a:p>
            <a:pPr marL="0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 - de serviciu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286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325495" cy="15219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1026942"/>
            <a:ext cx="11507372" cy="5595531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ro-RO" sz="2400" b="1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iluminat de lucru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– iluminat necesar pentru buna desfășurare a procesului de producere și de deplasare a oamenilor;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 	iluminat de avarie (siguranță)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– necesar pentru continuarea lucrărilor, atunci când se produce o întrerupere bruscă a iluminatului de lucru (în accidente, pericol de explozie, incendiu, intoxicarea oamenilor, etc.);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	iluminat de evacuare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– necesar pentru a asigura evacuarea din încăperile de producție în caz de pericol iminent pentru viață sau sănătate;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	iluminat de semnalizare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– necesar pentru a stabili limitele zonelor periculoase;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	iluminat de pază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– iluminat amenajat într-o zonă păzită de către personal special;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	iluminat de serviciu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–asigură iluminarea în afara orelor de muncă.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160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83292" cy="1015864"/>
          </a:xfrm>
        </p:spPr>
        <p:txBody>
          <a:bodyPr/>
          <a:lstStyle/>
          <a:p>
            <a:pPr algn="ctr"/>
            <a:r>
              <a:rPr lang="en-GB" sz="36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o-RO" sz="3600" b="1" dirty="0">
                <a:latin typeface="Times New Roman" pitchFamily="18" charset="0"/>
                <a:cs typeface="Times New Roman" pitchFamily="18" charset="0"/>
              </a:rPr>
              <a:t>.2. Mărimile fototehnice de bază şi u/m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692" y="1343892"/>
            <a:ext cx="11380763" cy="538046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	Iluminatul este caracterizat de indici </a:t>
            </a:r>
            <a:r>
              <a:rPr lang="ro-RO" sz="3200" b="1" dirty="0">
                <a:latin typeface="Times New Roman" pitchFamily="18" charset="0"/>
                <a:cs typeface="Times New Roman" pitchFamily="18" charset="0"/>
              </a:rPr>
              <a:t>cantitativi şi calitativi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o-RO" sz="3200" b="1" dirty="0">
                <a:latin typeface="Times New Roman" pitchFamily="18" charset="0"/>
                <a:cs typeface="Times New Roman" pitchFamily="18" charset="0"/>
              </a:rPr>
              <a:t>Indicii cantitativi sunt:</a:t>
            </a:r>
          </a:p>
          <a:p>
            <a:pPr marL="0" indent="0" algn="just">
              <a:buNone/>
            </a:pP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o-RO" sz="3200" i="1" dirty="0">
                <a:latin typeface="Times New Roman" pitchFamily="18" charset="0"/>
                <a:cs typeface="Times New Roman" pitchFamily="18" charset="0"/>
              </a:rPr>
              <a:t>fluxul de lumină; </a:t>
            </a:r>
          </a:p>
          <a:p>
            <a:pPr marL="0" indent="0" algn="just">
              <a:buNone/>
            </a:pPr>
            <a:r>
              <a:rPr lang="ro-RO" sz="3200" i="1" dirty="0">
                <a:latin typeface="Times New Roman" pitchFamily="18" charset="0"/>
                <a:cs typeface="Times New Roman" pitchFamily="18" charset="0"/>
              </a:rPr>
              <a:t> - intensitatea luminii; </a:t>
            </a:r>
          </a:p>
          <a:p>
            <a:pPr marL="0" indent="0" algn="just">
              <a:buNone/>
            </a:pPr>
            <a:r>
              <a:rPr lang="ro-RO" sz="3200" i="1" dirty="0">
                <a:latin typeface="Times New Roman" pitchFamily="18" charset="0"/>
                <a:cs typeface="Times New Roman" pitchFamily="18" charset="0"/>
              </a:rPr>
              <a:t> - iluminarea; </a:t>
            </a:r>
          </a:p>
          <a:p>
            <a:pPr marL="0" indent="0" algn="just">
              <a:buNone/>
            </a:pPr>
            <a:r>
              <a:rPr lang="ro-RO" sz="3200" i="1" dirty="0">
                <a:latin typeface="Times New Roman" pitchFamily="18" charset="0"/>
                <a:cs typeface="Times New Roman" pitchFamily="18" charset="0"/>
              </a:rPr>
              <a:t>- luminanţa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3200" i="1" dirty="0">
                <a:latin typeface="Times New Roman" pitchFamily="18" charset="0"/>
                <a:cs typeface="Times New Roman" pitchFamily="18" charset="0"/>
              </a:rPr>
              <a:t>	Fluxul de lumină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o-RO" sz="3200" b="1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)  - puterea iradierii luminoase apreciată după senzaţia de lumină de către ochiul în stare normală a omului.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	Drept u/m a fluxului de lumină este acceptat lumenul </a:t>
            </a:r>
            <a:r>
              <a:rPr lang="ro-RO" sz="3200" b="1" dirty="0">
                <a:latin typeface="Times New Roman" pitchFamily="18" charset="0"/>
                <a:cs typeface="Times New Roman" pitchFamily="18" charset="0"/>
              </a:rPr>
              <a:t>(lm).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575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55157" cy="363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1026942"/>
            <a:ext cx="11535508" cy="56130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RO" sz="28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Intensitatea luminii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 (I)</a:t>
            </a: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raportul dintre fluxul de lumină Ф şi unghiul ω, în limitele căruia fluxul de lumină se repartizează uniform: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I = Ф/ω. Drept u/m - este acceptată  – kandela (kd), determinată de sursa de lumină etalon.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6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600" b="1" i="1" dirty="0">
                <a:latin typeface="Times New Roman" pitchFamily="18" charset="0"/>
                <a:cs typeface="Times New Roman" pitchFamily="18" charset="0"/>
              </a:rPr>
              <a:t>Iluminarea E</a:t>
            </a:r>
            <a:r>
              <a:rPr lang="ro-RO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600" dirty="0">
                <a:latin typeface="Times New Roman" pitchFamily="18" charset="0"/>
                <a:cs typeface="Times New Roman" pitchFamily="18" charset="0"/>
              </a:rPr>
              <a:t>– raportul dintre fluxul de lumină Ф şi aria suprafeţei iluminate S.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600" dirty="0">
                <a:latin typeface="Times New Roman" pitchFamily="18" charset="0"/>
                <a:cs typeface="Times New Roman" pitchFamily="18" charset="0"/>
              </a:rPr>
              <a:t>E = Ф/S.  U/m a iluminării - luxul (lx), </a:t>
            </a:r>
            <a:r>
              <a:rPr lang="ro-RO" sz="2600" i="1" dirty="0">
                <a:latin typeface="Times New Roman" pitchFamily="18" charset="0"/>
                <a:cs typeface="Times New Roman" pitchFamily="18" charset="0"/>
              </a:rPr>
              <a:t>1 lx = 1 lm/m</a:t>
            </a:r>
            <a:r>
              <a:rPr lang="ro-RO" sz="2600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o-RO" sz="26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o-RO" sz="26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600" b="1" i="1" dirty="0">
                <a:latin typeface="Times New Roman" pitchFamily="18" charset="0"/>
                <a:cs typeface="Times New Roman" pitchFamily="18" charset="0"/>
              </a:rPr>
              <a:t>Luminanţa (B)</a:t>
            </a:r>
            <a:r>
              <a:rPr lang="ro-RO" sz="26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o-RO" sz="2600" dirty="0">
                <a:latin typeface="Times New Roman" pitchFamily="18" charset="0"/>
                <a:cs typeface="Times New Roman" pitchFamily="18" charset="0"/>
              </a:rPr>
              <a:t>- caracterizează iradierea suprafeţei ce luminează într-o anumită direcţie. Această valoare fotometrică este nemijlocit recepţionată de către ochi.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600" dirty="0">
                <a:latin typeface="Times New Roman" pitchFamily="18" charset="0"/>
                <a:cs typeface="Times New Roman" pitchFamily="18" charset="0"/>
              </a:rPr>
              <a:t>B = I/S. Drept u/m este acceptată luminanţa unei astfel de surse, care iradiază de pe 1m</a:t>
            </a:r>
            <a:r>
              <a:rPr lang="ro-RO" sz="2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o-RO" sz="2600" dirty="0">
                <a:latin typeface="Times New Roman" pitchFamily="18" charset="0"/>
                <a:cs typeface="Times New Roman" pitchFamily="18" charset="0"/>
              </a:rPr>
              <a:t> de suprafaţă luminoasă lumină cu puterea de o kandelă ( kd).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862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27021" cy="30693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354" y="1223888"/>
            <a:ext cx="11746523" cy="53431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o-RO" sz="2400" i="1" dirty="0">
                <a:latin typeface="Times New Roman" pitchFamily="18" charset="0"/>
                <a:cs typeface="Times New Roman" pitchFamily="18" charset="0"/>
              </a:rPr>
              <a:t>	Coeficientul de reflectare (p)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 - caracterizează capacitatea suprafeţei de a reflecta fluxul de lumină ce cade asupra ei. Se determină ca raportul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fluxului de lumină reflectat către fluxul de lumină care cade pe suprafaţa dată.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P = Ф</a:t>
            </a:r>
            <a:r>
              <a:rPr lang="ro-RO" sz="2400" baseline="-25000" dirty="0">
                <a:latin typeface="Times New Roman" pitchFamily="18" charset="0"/>
                <a:cs typeface="Times New Roman" pitchFamily="18" charset="0"/>
              </a:rPr>
              <a:t>ref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./ Ф</a:t>
            </a:r>
            <a:r>
              <a:rPr lang="ro-RO" sz="2400" baseline="-25000" dirty="0">
                <a:latin typeface="Times New Roman" pitchFamily="18" charset="0"/>
                <a:cs typeface="Times New Roman" pitchFamily="18" charset="0"/>
              </a:rPr>
              <a:t>cad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unde: Ф</a:t>
            </a:r>
            <a:r>
              <a:rPr lang="ro-RO" sz="2400" baseline="-25000" dirty="0">
                <a:latin typeface="Times New Roman" pitchFamily="18" charset="0"/>
                <a:cs typeface="Times New Roman" pitchFamily="18" charset="0"/>
              </a:rPr>
              <a:t>ref 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– fluxul de lumină reflectat de suprafaţă;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Ф</a:t>
            </a:r>
            <a:r>
              <a:rPr lang="ro-RO" sz="2400" baseline="-25000" dirty="0">
                <a:latin typeface="Times New Roman" pitchFamily="18" charset="0"/>
                <a:cs typeface="Times New Roman" pitchFamily="18" charset="0"/>
              </a:rPr>
              <a:t>cad 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– fluxul de lumină ce cade pe suprafaţă.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	Indicii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calitativi ai iluminatului 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sunt: </a:t>
            </a:r>
            <a:r>
              <a:rPr lang="ro-RO" sz="2400" b="1" i="1" dirty="0">
                <a:latin typeface="Times New Roman" pitchFamily="18" charset="0"/>
                <a:cs typeface="Times New Roman" pitchFamily="18" charset="0"/>
              </a:rPr>
              <a:t>coeficientul de pulsaţie, indicele de orbire şi disconfort, componenţa spectrală a luminii. 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	Pentru aprecierea condiţiilor vizuale există următoarele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caracteristici: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 - fonul; </a:t>
            </a:r>
          </a:p>
          <a:p>
            <a:pPr marL="0" indent="0" algn="just">
              <a:buNone/>
            </a:pP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 - contrastul obiectului cu fonul; </a:t>
            </a:r>
          </a:p>
          <a:p>
            <a:pPr marL="0" indent="0" algn="just">
              <a:buNone/>
            </a:pP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 - vizibilitatea obiectului.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37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27021" cy="1024390"/>
          </a:xfrm>
        </p:spPr>
        <p:txBody>
          <a:bodyPr/>
          <a:lstStyle/>
          <a:p>
            <a:pPr lvl="1" algn="ctr"/>
            <a:r>
              <a:rPr lang="en-GB" sz="36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o-RO" sz="3600" b="1" dirty="0">
                <a:latin typeface="Times New Roman" pitchFamily="18" charset="0"/>
                <a:cs typeface="Times New Roman" pitchFamily="18" charset="0"/>
              </a:rPr>
              <a:t>.3. Actele normative în domeniul iluminatului natural și artificial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355" y="1688123"/>
            <a:ext cx="11605846" cy="4951828"/>
          </a:xfrm>
        </p:spPr>
        <p:txBody>
          <a:bodyPr>
            <a:normAutofit fontScale="85000" lnSpcReduction="20000"/>
          </a:bodyPr>
          <a:lstStyle/>
          <a:p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NCM C.04.02 – 2016 ”Iluminatul natural și artificial”;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SM SR EN 12464 - 1:2013 ”Lumină și iluminat. Iluminatul locurilor de muncă. Partea 1: Locuri de muncă interioare”;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SM SR EN 12464 - 2:2015 ”Iluminatul locurilor de muncă. Partea 2: Locuri de muncă exterioare”;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ГОСТ 24940 – 96 ”Здания и сооружения. Методы измерения освещенности”;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ГОСТ 26824 – 2010 ”Здания и сооружения. Методы измерения яркости”;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Documente normative de ramură privind iluminatul natural și artificial la locurile de muncă;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Indicaţii metodice ale Ministerului Sănătății nr.01.10.32.3−1 din 10.03.2008 „Evaluarea igienică a factorilor mediului ocupaţional şi a procesului de muncă. Criteriile igienice de clasificare a condiţiilor de muncă”.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0811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83292" cy="869645"/>
          </a:xfrm>
        </p:spPr>
        <p:txBody>
          <a:bodyPr/>
          <a:lstStyle/>
          <a:p>
            <a:pPr lvl="1" algn="ctr" defTabSz="457200" rtl="0">
              <a:spcBef>
                <a:spcPct val="0"/>
              </a:spcBef>
            </a:pPr>
            <a:r>
              <a:rPr lang="en-GB" sz="36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o-RO" sz="3600" b="1" dirty="0">
                <a:latin typeface="Times New Roman" pitchFamily="18" charset="0"/>
                <a:cs typeface="Times New Roman" pitchFamily="18" charset="0"/>
              </a:rPr>
              <a:t>.4. Cerințe privind iluminatul la LM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490" y="1125415"/>
            <a:ext cx="11619914" cy="5279867"/>
          </a:xfrm>
        </p:spPr>
        <p:txBody>
          <a:bodyPr>
            <a:noAutofit/>
          </a:bodyPr>
          <a:lstStyle/>
          <a:p>
            <a:pPr marL="0" marR="7874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8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o-RO" sz="2400" dirty="0">
                <a:latin typeface="Times New Roman" panose="02020603050405020304" pitchFamily="18" charset="0"/>
                <a:cs typeface="Times New Roman" pitchFamily="18" charset="0"/>
              </a:rPr>
              <a:t>LM trebuie să dispună de iluminat natural suficient şi să fie echipate cu dispozitive care să permită un iluminat artificial adecvat pentru protecţia sănătăţii lucrătorilor. </a:t>
            </a:r>
          </a:p>
          <a:p>
            <a:pPr marL="0" marR="78740" indent="0" algn="just">
              <a:buNone/>
            </a:pPr>
            <a:r>
              <a:rPr lang="ro-RO" sz="2400" b="1" dirty="0">
                <a:latin typeface="Times New Roman" panose="02020603050405020304" pitchFamily="18" charset="0"/>
                <a:cs typeface="Times New Roman" pitchFamily="18" charset="0"/>
              </a:rPr>
              <a:t>Cerințe: </a:t>
            </a:r>
          </a:p>
          <a:p>
            <a:pPr marL="0" marR="78740" indent="0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itchFamily="18" charset="0"/>
              </a:rPr>
              <a:t>-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să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asi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spc="1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un</a:t>
            </a:r>
            <a:r>
              <a:rPr lang="en-GB" sz="2400" spc="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at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sfă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ăt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spc="-1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în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într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âmpul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de</a:t>
            </a:r>
            <a:r>
              <a:rPr lang="en-GB" sz="2400" spc="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;</a:t>
            </a:r>
            <a:endParaRPr lang="en-GB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70"/>
              </a:spcAft>
              <a:buNone/>
            </a:pPr>
            <a:r>
              <a:rPr lang="en-GB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lang="ro-RO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să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asi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spc="1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o-RO" sz="2400" spc="1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un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niv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pt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nt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spc="1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en-GB" sz="2400" spc="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erse</a:t>
            </a:r>
            <a:r>
              <a:rPr lang="en-GB" sz="2400" spc="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it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ă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ţi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; </a:t>
            </a:r>
            <a:endParaRPr lang="ro-RO" sz="2400" dirty="0">
              <a:solidFill>
                <a:srgbClr val="FFFFFF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70"/>
              </a:spcAft>
              <a:buNone/>
            </a:pPr>
            <a:r>
              <a:rPr lang="ro-RO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-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să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fie</a:t>
            </a:r>
            <a:r>
              <a:rPr lang="en-GB" sz="2400" spc="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lativ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u</a:t>
            </a:r>
            <a:r>
              <a:rPr lang="en-GB" sz="2400" spc="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if</a:t>
            </a:r>
            <a:r>
              <a:rPr lang="en-GB" sz="2400" spc="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rm;</a:t>
            </a:r>
            <a:endParaRPr lang="en-GB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489585" indent="0">
              <a:buNone/>
            </a:pPr>
            <a:r>
              <a:rPr lang="ro-RO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-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să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prot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j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ze</a:t>
            </a:r>
            <a:r>
              <a:rPr lang="en-GB" sz="2400" spc="2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hii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de 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ţiile</a:t>
            </a:r>
            <a:r>
              <a:rPr lang="en-GB" sz="2400" spc="1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enite</a:t>
            </a:r>
            <a:r>
              <a:rPr lang="en-GB" sz="2400" spc="1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en-GB" sz="2400" spc="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la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ă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sau</a:t>
            </a:r>
            <a:r>
              <a:rPr lang="en-GB" sz="2400" spc="1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fl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cta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ea</a:t>
            </a:r>
            <a:r>
              <a:rPr lang="en-GB" sz="2400" spc="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fe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ţ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;</a:t>
            </a:r>
            <a:endParaRPr lang="en-GB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686435" indent="0">
              <a:buNone/>
            </a:pPr>
            <a:r>
              <a:rPr lang="ro-RO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-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să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asi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spc="1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diaţ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dec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ată</a:t>
            </a:r>
            <a:r>
              <a:rPr lang="en-GB" sz="2400" spc="1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nt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vita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ea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umbrel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;</a:t>
            </a:r>
            <a:endParaRPr lang="en-GB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75"/>
              </a:spcAft>
              <a:buNone/>
            </a:pPr>
            <a:r>
              <a:rPr lang="en-GB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lang="ro-RO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- 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lumi</a:t>
            </a:r>
            <a:r>
              <a:rPr lang="en-GB" sz="2400" spc="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400" spc="1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en-GB" sz="2400" spc="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la</a:t>
            </a:r>
            <a:r>
              <a:rPr lang="en-GB" sz="2400" spc="1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rsele</a:t>
            </a:r>
            <a:r>
              <a:rPr lang="en-GB" sz="2400" spc="1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tif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ci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le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să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osede</a:t>
            </a:r>
            <a:r>
              <a:rPr lang="en-GB" sz="2400" spc="1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un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tru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â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mai</a:t>
            </a:r>
            <a:r>
              <a:rPr lang="en-GB" sz="2400" spc="1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piat</a:t>
            </a:r>
            <a:r>
              <a:rPr lang="en-GB" sz="2400" spc="1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en-GB" sz="2400" spc="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el</a:t>
            </a:r>
            <a:r>
              <a:rPr lang="en-GB" sz="2400" spc="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al</a:t>
            </a:r>
            <a:r>
              <a:rPr lang="en-GB" sz="2400" spc="5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minii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tu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GB" sz="240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400" spc="5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</a:t>
            </a:r>
            <a:r>
              <a:rPr lang="en-GB" sz="2400" spc="10" dirty="0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ro-RO" sz="2400" spc="1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spcAft>
                <a:spcPts val="75"/>
              </a:spcAft>
              <a:buNone/>
            </a:pPr>
            <a:r>
              <a:rPr lang="ro-RO" sz="2400" spc="10" dirty="0">
                <a:solidFill>
                  <a:srgbClr val="FFFFFF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- să fie realizat fiabil din punct de vedere al securității tehnice și securității la incendiu</a:t>
            </a:r>
            <a:r>
              <a:rPr lang="en-GB" sz="24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GB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sz="28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310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502" y="396447"/>
            <a:ext cx="11494307" cy="897781"/>
          </a:xfrm>
        </p:spPr>
        <p:txBody>
          <a:bodyPr/>
          <a:lstStyle/>
          <a:p>
            <a:pPr algn="ctr"/>
            <a:r>
              <a:rPr lang="en-GB" sz="36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o-RO" sz="3600" b="1" dirty="0">
                <a:latin typeface="Times New Roman" pitchFamily="18" charset="0"/>
                <a:cs typeface="Times New Roman" pitchFamily="18" charset="0"/>
              </a:rPr>
              <a:t>.5. Normarea iluminatului natural și principiile de calcul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7286" y="1167618"/>
            <a:ext cx="11493305" cy="5331656"/>
          </a:xfrm>
        </p:spPr>
        <p:txBody>
          <a:bodyPr/>
          <a:lstStyle/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Iluminatul natural este caracterizat de faptul, ca 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iluminarea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 creată se schimbă în limite extrem de largi. Aceste schimbări sunt condiţionate de: </a:t>
            </a:r>
          </a:p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o-RO" sz="2800" i="1" dirty="0">
                <a:latin typeface="Times New Roman" pitchFamily="18" charset="0"/>
                <a:cs typeface="Times New Roman" pitchFamily="18" charset="0"/>
              </a:rPr>
              <a:t>perioada zilei, anului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o-RO" sz="2800" i="1" dirty="0">
                <a:latin typeface="Times New Roman" pitchFamily="18" charset="0"/>
                <a:cs typeface="Times New Roman" pitchFamily="18" charset="0"/>
              </a:rPr>
              <a:t>caracterul nebulozităţii şi proprietăţile reflectoare ale scoarţei terestre; </a:t>
            </a:r>
          </a:p>
          <a:p>
            <a:pPr marL="0" indent="0" algn="just">
              <a:buNone/>
            </a:pPr>
            <a:r>
              <a:rPr lang="ro-RO" sz="2800" i="1" dirty="0">
                <a:latin typeface="Times New Roman" pitchFamily="18" charset="0"/>
                <a:cs typeface="Times New Roman" pitchFamily="18" charset="0"/>
              </a:rPr>
              <a:t>- etc.</a:t>
            </a:r>
          </a:p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De aceea iluminatul natural nu poate fi redat prin valoarea 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iluminării.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 În calitate de valoare normală a iluminatului natural este acceptată o mărime relativă – 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factorul iluminatului natural (F.I.N.)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, care prezintă raportul exprimat în procente dintre iluminarea interioară în punctul dat (E</a:t>
            </a:r>
            <a:r>
              <a:rPr lang="ro-RO" sz="2800" baseline="-25000" dirty="0">
                <a:latin typeface="Times New Roman" pitchFamily="18" charset="0"/>
                <a:cs typeface="Times New Roman" pitchFamily="18" charset="0"/>
              </a:rPr>
              <a:t>inf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) şi iluminarea exterioară (E</a:t>
            </a:r>
            <a:r>
              <a:rPr lang="ro-RO" sz="2800" baseline="-25000" dirty="0">
                <a:latin typeface="Times New Roman" pitchFamily="18" charset="0"/>
                <a:cs typeface="Times New Roman" pitchFamily="18" charset="0"/>
              </a:rPr>
              <a:t>ext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) măsurată în acelaşi timp, creată de lumina boltei cereşti complet deschisă.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26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311427" cy="43354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625" y="1236785"/>
            <a:ext cx="11591778" cy="51229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RO" dirty="0"/>
              <a:t>	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F.I.N. apreciază dimensiunile ferestrelor, modul de montare a geamurilor, poluarea acestora, adică capacitatea sistemului iluminatului natural de a lăsa să pătrundă lumina.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	Iluminatul natural în încăperi este reglementat de normativul în construcţii NCM C.04.02 –  2016 „Iluminatul natural şi artificial”. Valoarea normată a F.I.N., notată cu litera „e”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o-RO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se stabileşte cu considerarea caracterului lucrului vizual, a sistemului de iluminat şi orientarea golurilor de lumină faţă de punctele cardinale, conform relaţiei: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o-RO" sz="2400" baseline="-250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= e</a:t>
            </a:r>
            <a:r>
              <a:rPr lang="ro-RO" sz="2400" baseline="-250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 ·  m,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unde:  e</a:t>
            </a:r>
            <a:r>
              <a:rPr lang="ro-RO" sz="2400" baseline="-250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– valoarea F.I.N.  din  NCM C.04.02 –  2016;  m – coeficientul fotoclimei.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336" y="3098838"/>
            <a:ext cx="4547488" cy="743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6965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170751" cy="1400530"/>
          </a:xfrm>
        </p:spPr>
        <p:txBody>
          <a:bodyPr/>
          <a:lstStyle/>
          <a:p>
            <a:pPr algn="ctr"/>
            <a:r>
              <a:rPr lang="ro-RO" dirty="0"/>
              <a:t> </a:t>
            </a:r>
            <a:r>
              <a:rPr lang="ro-RO" sz="3600" b="1" dirty="0">
                <a:latin typeface="Times New Roman" pitchFamily="18" charset="0"/>
                <a:cs typeface="Times New Roman" pitchFamily="18" charset="0"/>
              </a:rPr>
              <a:t>Coeficientul fotoclimei, m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64" y="1322362"/>
            <a:ext cx="10621107" cy="5331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2259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381" y="452718"/>
            <a:ext cx="10987871" cy="1400530"/>
          </a:xfrm>
        </p:spPr>
        <p:txBody>
          <a:bodyPr/>
          <a:lstStyle/>
          <a:p>
            <a:pPr algn="ctr"/>
            <a:r>
              <a:rPr lang="en-GB" sz="36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o-RO" sz="3600" b="1" dirty="0">
                <a:latin typeface="Times New Roman" pitchFamily="18" charset="0"/>
                <a:cs typeface="Times New Roman" pitchFamily="18" charset="0"/>
              </a:rPr>
              <a:t>.1. Sistemele şi tipurile de iluminat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166" y="1129145"/>
            <a:ext cx="11422966" cy="553489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Una din problemele de bază a SSM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asigurarea LM cu iluminat sănătos.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Un iluminat de calitate este important pentru activitatea profesională.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o-RO" sz="3200" b="1" dirty="0">
                <a:latin typeface="Times New Roman" pitchFamily="18" charset="0"/>
                <a:cs typeface="Times New Roman" pitchFamily="18" charset="0"/>
              </a:rPr>
              <a:t>Iluminatul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 influențează asupra:</a:t>
            </a:r>
          </a:p>
          <a:p>
            <a:pPr lvl="0" algn="just">
              <a:buFontTx/>
              <a:buChar char="-"/>
            </a:pPr>
            <a:r>
              <a:rPr lang="ro-RO" sz="3200" b="1" i="1" dirty="0">
                <a:latin typeface="Times New Roman" pitchFamily="18" charset="0"/>
                <a:cs typeface="Times New Roman" pitchFamily="18" charset="0"/>
              </a:rPr>
              <a:t>stării generale a OU; </a:t>
            </a:r>
          </a:p>
          <a:p>
            <a:pPr lvl="0" algn="just">
              <a:buFontTx/>
              <a:buChar char="-"/>
            </a:pPr>
            <a:r>
              <a:rPr lang="ro-RO" sz="3200" b="1" i="1" dirty="0">
                <a:latin typeface="Times New Roman" pitchFamily="18" charset="0"/>
                <a:cs typeface="Times New Roman" pitchFamily="18" charset="0"/>
              </a:rPr>
              <a:t>asupra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3200" b="1" i="1" dirty="0">
                <a:latin typeface="Times New Roman" pitchFamily="18" charset="0"/>
                <a:cs typeface="Times New Roman" pitchFamily="18" charset="0"/>
              </a:rPr>
              <a:t>sistemul nervos; </a:t>
            </a:r>
          </a:p>
          <a:p>
            <a:pPr lvl="0" algn="just">
              <a:buFontTx/>
              <a:buChar char="-"/>
            </a:pPr>
            <a:r>
              <a:rPr lang="ro-RO" sz="3200" b="1" i="1" dirty="0">
                <a:latin typeface="Times New Roman" pitchFamily="18" charset="0"/>
                <a:cs typeface="Times New Roman" pitchFamily="18" charset="0"/>
              </a:rPr>
              <a:t> asupra sistemului de schimb al substanțelor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lvl="0" indent="0" algn="just">
              <a:buNone/>
            </a:pP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	O mare influență are asupra productivității muncii. Cercetările științifice au demonstrat că la majorarea coieficientului de iluminare doar cu </a:t>
            </a:r>
            <a:r>
              <a:rPr lang="ro-RO" sz="3200" b="1" dirty="0">
                <a:latin typeface="Times New Roman" pitchFamily="18" charset="0"/>
                <a:cs typeface="Times New Roman" pitchFamily="18" charset="0"/>
              </a:rPr>
              <a:t>100lx,</a:t>
            </a: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 se mărește productivitatea muncii cu 15-16 %. Iluminatul incorect sau prea luminos influențează negativ asupra OU. </a:t>
            </a:r>
          </a:p>
          <a:p>
            <a:pPr marL="0" lvl="0" indent="0" algn="just">
              <a:buNone/>
            </a:pP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	Expunerea la lumină produce efecte </a:t>
            </a:r>
            <a:r>
              <a:rPr lang="ro-RO" sz="3200" b="1" dirty="0">
                <a:latin typeface="Times New Roman" pitchFamily="18" charset="0"/>
                <a:cs typeface="Times New Roman" pitchFamily="18" charset="0"/>
              </a:rPr>
              <a:t>fiziologice, psihologice şi impresia de distanţă în spaţiu.</a:t>
            </a:r>
          </a:p>
          <a:p>
            <a:pPr marL="0" lvl="0" indent="0" algn="just">
              <a:buNone/>
            </a:pPr>
            <a:r>
              <a:rPr lang="ro-RO" sz="32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484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83292" cy="363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692" y="1055077"/>
            <a:ext cx="11549576" cy="55466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Valorile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iluminărilor prezentate corespund valorii iluminării de 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4000 lx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dată de bolta cerească complet acoperită din ziua de 22 decembrie, ora 9.30, respectiv 14.30 şi sunt valabile indiferent de poziţia planului de lucru (</a:t>
            </a: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orizontal, vertical sau înclinat).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Caracterul lucrului vizual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este determinat de dimensiunea obiectului de deosebire în </a:t>
            </a:r>
            <a:r>
              <a:rPr lang="ro-RO" sz="2800" i="1" dirty="0">
                <a:latin typeface="Times New Roman" pitchFamily="18" charset="0"/>
                <a:cs typeface="Times New Roman" pitchFamily="18" charset="0"/>
              </a:rPr>
              <a:t>mm.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 Sunt stabilite 8 categorii şi patru subcategorii ale lucrărilor în dependenţă de gradul de efort senzorial. </a:t>
            </a:r>
          </a:p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Începând de la lucrările de cea mai mare precizie – I categorie (dimensiunile obiectului de deosebire &lt; 0,15 mm) şi terminând cu categoria a VIII-a care nu limitează dimensiunile obiectului de deosebire şi se stabileşte pentru lucrările unde procesele de producţie necesită o observaţie generală asupra desfăşurării lor.</a:t>
            </a:r>
          </a:p>
          <a:p>
            <a:pPr marL="0" indent="0"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08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395834" cy="869645"/>
          </a:xfrm>
        </p:spPr>
        <p:txBody>
          <a:bodyPr/>
          <a:lstStyle/>
          <a:p>
            <a:pPr algn="ctr"/>
            <a:r>
              <a:rPr lang="en-GB" sz="36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o-RO" sz="3600" b="1" dirty="0">
                <a:latin typeface="Times New Roman" pitchFamily="18" charset="0"/>
                <a:cs typeface="Times New Roman" pitchFamily="18" charset="0"/>
              </a:rPr>
              <a:t>.6. Sursele de lumină electrică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9828" y="1195754"/>
            <a:ext cx="11521440" cy="50526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Sursele de lumină sunt principalele părţi componente ale instalaţiilor de iluminat. Alegerea corectă a tipului şi puterii lămpilor exercită o influenţă decisivă asupra calităţii de exploatare şi eficacităţii economice a instalaţiilor de iluminat, asupra corespunderii iluminatului artificial a cerinţelor înaintate faţă de el.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La compararea surselor de lumină şi alegerea lor sunt folosite următoarele caracteristici: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1) 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electrice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(tensiunea nominală şi puterea electrică a lămpii);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2) 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fototehnice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 (fluxul de lumină emis de lampă și puterea maximală a luminii);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122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100412" cy="15219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1125414"/>
            <a:ext cx="11507372" cy="51229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de exploatare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(randamentul luminos al lămpii; termenul de lucru, inclusiv termenul complet de serviciu (τ) care prezintă timpul sumar de ardere a lămpii în ore din momentul conectării până în momentul arderii spiralei; termenul util de serviciu – timpul raţional din punct de vedere economic de exploatare al lămpii);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4) 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constructive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 (forma balonului lămpii, forma corpului de incandescenţă – rectiliniu, spiroidal, bispiroidal şi chiar trispiroidal la unele lămpi speciale; prezenţa şi componenţa gazului ce umple balonul; presiunea gazului).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157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B8D70-92D2-B2AA-EBE7-5FF297786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338071" cy="801118"/>
          </a:xfrm>
        </p:spPr>
        <p:txBody>
          <a:bodyPr/>
          <a:lstStyle/>
          <a:p>
            <a:pPr algn="ctr"/>
            <a:r>
              <a:rPr lang="en-GB" sz="3600" b="1" spc="-4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KVDTH+Maitree"/>
                <a:cs typeface="Times New Roman" panose="02020603050405020304" pitchFamily="18" charset="0"/>
              </a:rPr>
              <a:t>T</a:t>
            </a:r>
            <a:r>
              <a:rPr lang="en-GB" sz="3600" b="1" spc="-1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KVDTH+Maitree"/>
                <a:cs typeface="Times New Roman" panose="02020603050405020304" pitchFamily="18" charset="0"/>
              </a:rPr>
              <a:t>i</a:t>
            </a:r>
            <a:r>
              <a:rPr lang="en-GB" sz="3600" b="1" spc="-3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KVDTH+Maitree"/>
                <a:cs typeface="Times New Roman" panose="02020603050405020304" pitchFamily="18" charset="0"/>
              </a:rPr>
              <a:t>p</a:t>
            </a:r>
            <a:r>
              <a:rPr lang="en-GB" sz="36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KVDTH+Maitree"/>
                <a:cs typeface="Times New Roman" panose="02020603050405020304" pitchFamily="18" charset="0"/>
              </a:rPr>
              <a:t>uri</a:t>
            </a:r>
            <a:r>
              <a:rPr lang="en-GB" sz="3600" b="1" spc="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KVDTH+Maitree"/>
                <a:cs typeface="Times New Roman" panose="02020603050405020304" pitchFamily="18" charset="0"/>
              </a:rPr>
              <a:t> </a:t>
            </a:r>
            <a:r>
              <a:rPr lang="en-GB" sz="3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KVDTH+Maitree"/>
                <a:cs typeface="Times New Roman" panose="02020603050405020304" pitchFamily="18" charset="0"/>
              </a:rPr>
              <a:t>de</a:t>
            </a:r>
            <a:r>
              <a:rPr lang="en-GB" sz="3600" b="1" spc="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KVDTH+Maitree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KVDTH+Maitree"/>
                <a:cs typeface="Times New Roman" panose="02020603050405020304" pitchFamily="18" charset="0"/>
              </a:rPr>
              <a:t>lămpi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39061-6771-C582-4AB7-91F807B72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09" y="1163782"/>
            <a:ext cx="11423073" cy="5084617"/>
          </a:xfrm>
        </p:spPr>
        <p:txBody>
          <a:bodyPr>
            <a:noAutofit/>
          </a:bodyPr>
          <a:lstStyle/>
          <a:p>
            <a:pPr marL="0" marR="43815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o-RO" dirty="0">
                <a:solidFill>
                  <a:srgbClr val="100F0D"/>
                </a:solidFill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	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Lămpile</a:t>
            </a:r>
            <a:r>
              <a:rPr lang="en-GB" sz="2800" b="1" spc="16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b="1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lectrice</a:t>
            </a:r>
            <a:r>
              <a:rPr lang="en-GB" sz="2800" b="1" spc="16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</a:t>
            </a:r>
            <a:r>
              <a:rPr lang="en-GB" sz="2800" spc="-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r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ans</a:t>
            </a:r>
            <a:r>
              <a:rPr lang="en-GB" sz="2800" spc="-7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f</a:t>
            </a:r>
            <a:r>
              <a:rPr lang="en-GB" sz="2800" spc="-2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rmă</a:t>
            </a:r>
            <a:r>
              <a:rPr lang="en-GB" sz="2800" spc="16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spc="-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ne</a:t>
            </a:r>
            <a:r>
              <a:rPr lang="en-GB" sz="2800" spc="-2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r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gia</a:t>
            </a:r>
            <a:r>
              <a:rPr lang="en-GB" sz="2800" spc="16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lectrică</a:t>
            </a:r>
            <a:r>
              <a:rPr lang="en-GB" sz="2800" spc="16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în</a:t>
            </a:r>
            <a:r>
              <a:rPr lang="en-GB" sz="2800" spc="16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spc="-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r</a:t>
            </a:r>
            <a:r>
              <a:rPr lang="en-GB" sz="2800" spc="-1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a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diație</a:t>
            </a:r>
            <a:r>
              <a:rPr lang="en-GB" sz="28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luminoasă</a:t>
            </a:r>
            <a:r>
              <a:rPr lang="en-GB" sz="2800" spc="6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(ﬂux</a:t>
            </a:r>
            <a:r>
              <a:rPr lang="en-GB" sz="2800" spc="6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de</a:t>
            </a:r>
            <a:r>
              <a:rPr lang="en-GB" sz="2800" spc="7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lumină</a:t>
            </a:r>
            <a:r>
              <a:rPr lang="en-GB" sz="28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).</a:t>
            </a:r>
            <a:r>
              <a:rPr lang="en-GB" sz="2800" spc="7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spc="-2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A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ctualm</a:t>
            </a:r>
            <a:r>
              <a:rPr lang="en-GB" sz="28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nte</a:t>
            </a:r>
            <a:r>
              <a:rPr lang="en-GB" sz="2800" spc="7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exi</a:t>
            </a:r>
            <a:r>
              <a:rPr lang="en-GB" sz="2800" spc="-2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s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tă</a:t>
            </a:r>
            <a:r>
              <a:rPr lang="en-GB" sz="2800" spc="7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800" spc="7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</a:t>
            </a:r>
            <a:r>
              <a:rPr lang="en-GB" sz="2800" spc="-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i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vers</a:t>
            </a:r>
            <a:r>
              <a:rPr lang="en-GB" sz="2800" spc="-2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i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</a:t>
            </a:r>
            <a:r>
              <a:rPr lang="en-GB" sz="2800" spc="-3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a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te</a:t>
            </a:r>
            <a:r>
              <a:rPr lang="ro-RO" sz="28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mare</a:t>
            </a:r>
            <a:r>
              <a:rPr lang="en-GB" sz="28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de</a:t>
            </a:r>
            <a:r>
              <a:rPr lang="en-GB" sz="28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s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urse</a:t>
            </a:r>
            <a:r>
              <a:rPr lang="en-GB" sz="28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lectrice</a:t>
            </a:r>
            <a:r>
              <a:rPr lang="en-GB" sz="28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de</a:t>
            </a:r>
            <a:r>
              <a:rPr lang="en-GB" sz="28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lumină</a:t>
            </a:r>
            <a:r>
              <a:rPr lang="en-GB" sz="28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a</a:t>
            </a:r>
            <a:r>
              <a:rPr lang="en-GB" sz="2800" spc="-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r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tiﬁcială</a:t>
            </a:r>
            <a:r>
              <a:rPr lang="en-GB" sz="28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.</a:t>
            </a:r>
            <a:r>
              <a:rPr lang="ro-RO" sz="28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spc="-125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T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o</a:t>
            </a:r>
            <a:r>
              <a:rPr lang="en-GB" sz="2800" spc="-45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a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te</a:t>
            </a:r>
            <a:r>
              <a:rPr lang="en-GB" sz="2800" spc="140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800" spc="-1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s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urs</a:t>
            </a:r>
            <a:r>
              <a:rPr lang="en-GB" sz="2800" spc="-15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e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le</a:t>
            </a:r>
            <a:r>
              <a:rPr lang="en-GB" sz="2800" spc="140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800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de</a:t>
            </a:r>
            <a:r>
              <a:rPr lang="en-GB" sz="2800" spc="140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lumină</a:t>
            </a:r>
            <a:r>
              <a:rPr lang="en-GB" sz="2800" spc="665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a</a:t>
            </a:r>
            <a:r>
              <a:rPr lang="en-GB" sz="2800" spc="-5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r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tiﬁcială</a:t>
            </a:r>
            <a:r>
              <a:rPr lang="en-GB" sz="2800" spc="135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800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se</a:t>
            </a:r>
            <a:r>
              <a:rPr lang="en-GB" sz="2800" spc="140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car</a:t>
            </a:r>
            <a:r>
              <a:rPr lang="en-GB" sz="2800" spc="-25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a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cterizează</a:t>
            </a:r>
            <a:r>
              <a:rPr lang="en-GB" sz="2800" spc="140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prin</a:t>
            </a:r>
            <a:r>
              <a:rPr lang="ro-RO" sz="2800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urmă</a:t>
            </a:r>
            <a:r>
              <a:rPr lang="en-GB" sz="2800" spc="-5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t</a:t>
            </a:r>
            <a:r>
              <a:rPr lang="en-GB" sz="2800" spc="-25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o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rii</a:t>
            </a:r>
            <a:r>
              <a:rPr lang="en-GB" sz="2800" spc="5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pa</a:t>
            </a:r>
            <a:r>
              <a:rPr lang="en-GB" sz="2800" spc="-5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r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ametri</a:t>
            </a:r>
            <a:r>
              <a:rPr lang="en-GB" sz="2800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:</a:t>
            </a:r>
            <a:endParaRPr lang="en-GB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o-RO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GB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P</a:t>
            </a:r>
            <a:r>
              <a:rPr lang="en-GB" sz="2800" b="1" spc="-2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u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tere</a:t>
            </a:r>
            <a:r>
              <a:rPr lang="en-GB" sz="2800" b="1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b="1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lectrică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,</a:t>
            </a:r>
            <a:r>
              <a:rPr lang="en-GB" sz="2800" b="1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P 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(</a:t>
            </a:r>
            <a:r>
              <a:rPr lang="en-GB" sz="2800" b="1" spc="-7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W</a:t>
            </a:r>
            <a:r>
              <a:rPr lang="en-GB" sz="2800" b="1" spc="-3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a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tt); </a:t>
            </a:r>
            <a:r>
              <a:rPr lang="ro-RO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- 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</a:t>
            </a:r>
            <a:r>
              <a:rPr lang="en-GB" sz="2800" b="1" spc="-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nsiune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,</a:t>
            </a:r>
            <a:r>
              <a:rPr lang="en-GB" sz="2800" b="1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U</a:t>
            </a:r>
            <a:r>
              <a:rPr lang="en-GB" sz="2800" b="1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(</a:t>
            </a:r>
            <a:r>
              <a:rPr lang="en-GB" sz="2800" b="1" spc="-11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V</a:t>
            </a:r>
            <a:r>
              <a:rPr lang="en-GB" sz="2800" b="1" spc="-1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lt);</a:t>
            </a:r>
            <a:r>
              <a:rPr lang="ro-RO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ro-RO" sz="2800" b="1" dirty="0"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-  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Fluxuri</a:t>
            </a:r>
            <a:r>
              <a:rPr lang="en-GB" sz="2800" b="1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de</a:t>
            </a:r>
            <a:r>
              <a:rPr lang="en-GB" sz="2800" b="1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lumină</a:t>
            </a:r>
            <a:r>
              <a:rPr lang="en-GB" sz="2800" b="1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(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lum</a:t>
            </a:r>
            <a:r>
              <a:rPr lang="en-GB" sz="2800" b="1" spc="-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ni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); </a:t>
            </a:r>
            <a:r>
              <a:rPr lang="ro-RO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- 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Eﬁci</a:t>
            </a:r>
            <a:r>
              <a:rPr lang="en-GB" sz="2800" b="1" spc="-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nță</a:t>
            </a:r>
            <a:r>
              <a:rPr lang="en-GB" sz="2800" b="1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luminoasă</a:t>
            </a:r>
            <a:r>
              <a:rPr lang="en-GB" sz="2800" b="1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(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lm</a:t>
            </a:r>
            <a:r>
              <a:rPr lang="en-GB" sz="2800" b="1" spc="1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/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W); </a:t>
            </a:r>
            <a:r>
              <a:rPr lang="ro-RO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- 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Curba</a:t>
            </a:r>
            <a:r>
              <a:rPr lang="en-GB" sz="2800" b="1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b="1" spc="-6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f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800" b="1" spc="-1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</a:t>
            </a:r>
            <a:r>
              <a:rPr lang="en-GB" sz="2800" b="1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metrică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;</a:t>
            </a:r>
            <a:r>
              <a:rPr lang="en-GB" sz="2800" b="1" spc="191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ro-RO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- 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Du</a:t>
            </a:r>
            <a:r>
              <a:rPr lang="en-GB" sz="2800" b="1" spc="-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r</a:t>
            </a:r>
            <a:r>
              <a:rPr lang="en-GB" sz="2800" b="1" spc="-3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a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ta</a:t>
            </a:r>
            <a:r>
              <a:rPr lang="en-GB" sz="2800" b="1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de</a:t>
            </a:r>
            <a:r>
              <a:rPr lang="en-GB" sz="2800" b="1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funcți</a:t>
            </a:r>
            <a:r>
              <a:rPr lang="en-GB" sz="2800" b="1" spc="-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800" b="1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nare</a:t>
            </a:r>
            <a:r>
              <a:rPr lang="en-GB" sz="2800" b="1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.</a:t>
            </a:r>
            <a:endParaRPr lang="en-GB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85"/>
              </a:spcAft>
              <a:buNone/>
            </a:pP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2773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41089" cy="3491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015" y="984738"/>
            <a:ext cx="11774659" cy="54991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	Lămpile cu incandescenţă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 - sunt surse de lumină cu emisie termică şi au o răspândire destul de largă. Acest lucru este explicat de următoarele lor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priorităţi: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sunt comode în exploatare;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 nu necesită dispozitive suplimentare pentru conectarea  la reţea; 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- sunt simple în exploatare.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Dezavantaje: 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randamentul luminos mic; 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- termenul relativ mic de funcţionare (până la 2,5 mii ore); 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în spectrul luminii lor predomină razele galbene şi roşii, ceea ce se deosebeşte puternic de lumina solară. 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		În instalaţiile de iluminat sunt folosite lămpi cu incandescenţă de mai multe tipuri: cu vid, bispirale cu gaz, bispirale cu cripton-xenon), oglindă cu strat de difuzie-reflectare etc.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188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AA5984-02F1-CA2A-4999-B4392EB01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067907" cy="740940"/>
          </a:xfrm>
        </p:spPr>
        <p:txBody>
          <a:bodyPr/>
          <a:lstStyle/>
          <a:p>
            <a:pPr algn="ctr"/>
            <a:r>
              <a:rPr lang="ro-RO" sz="3600" b="1" dirty="0">
                <a:latin typeface="Times New Roman" pitchFamily="18" charset="0"/>
                <a:cs typeface="Times New Roman" pitchFamily="18" charset="0"/>
              </a:rPr>
              <a:t>Lămpile cu incadescență și luminescenţă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D78B9E-C794-10FF-89E7-9BED51544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313" y="875608"/>
            <a:ext cx="4396338" cy="4571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82782" y="1136073"/>
            <a:ext cx="4716869" cy="526920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	Lămpile cu luminescenţă (fluorescente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) sunt aparate care produc fluxul luminos prin descărcări electrice în atmosfera gazelor inerte şi a vaporilor de metal, precum şi datorită fenomenului de luminescenţă. </a:t>
            </a:r>
          </a:p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Principala prioritate -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 randament luminos mare, termen de funcţionare mare (8...12 mii ore). </a:t>
            </a:r>
          </a:p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Dezavantajele lămpilor cu luminescenţă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: pulsarea fluxului luminos ce poate duce la efectul stroboscopic; tensiunea de aprindere sporită faţă de cea a reţelei, ceea ce necesită dispozitive complicate de pornire; durată lungă de aprindere (10...15 min) etc.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4171E4-EBB7-2EBF-EFFC-61BB3AB16D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1DB601-5CB5-CC1B-A1E4-A72CA4985B7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endParaRPr lang="en-GB" dirty="0"/>
          </a:p>
        </p:txBody>
      </p:sp>
      <p:grpSp>
        <p:nvGrpSpPr>
          <p:cNvPr id="8" name="drawingObject162">
            <a:extLst>
              <a:ext uri="{FF2B5EF4-FFF2-40B4-BE49-F238E27FC236}">
                <a16:creationId xmlns:a16="http://schemas.microsoft.com/office/drawing/2014/main" id="{F9AA35E9-D1EE-7805-13A4-CB052431916B}"/>
              </a:ext>
            </a:extLst>
          </p:cNvPr>
          <p:cNvGrpSpPr/>
          <p:nvPr/>
        </p:nvGrpSpPr>
        <p:grpSpPr>
          <a:xfrm>
            <a:off x="5728855" y="1226996"/>
            <a:ext cx="5922818" cy="4805879"/>
            <a:chOff x="0" y="0"/>
            <a:chExt cx="10907991" cy="7775942"/>
          </a:xfrm>
          <a:noFill/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E392ED4-5552-9908-1C8E-2A6300BFD00F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10907991" cy="7775942"/>
            </a:xfrm>
            <a:prstGeom prst="rect">
              <a:avLst/>
            </a:prstGeom>
            <a:noFill/>
          </p:spPr>
        </p:pic>
        <p:sp>
          <p:nvSpPr>
            <p:cNvPr id="10" name="Shape 164">
              <a:extLst>
                <a:ext uri="{FF2B5EF4-FFF2-40B4-BE49-F238E27FC236}">
                  <a16:creationId xmlns:a16="http://schemas.microsoft.com/office/drawing/2014/main" id="{912EBF0B-6DEA-B5B6-BB17-BC30E2ABEA78}"/>
                </a:ext>
              </a:extLst>
            </p:cNvPr>
            <p:cNvSpPr/>
            <p:nvPr/>
          </p:nvSpPr>
          <p:spPr>
            <a:xfrm>
              <a:off x="10268115" y="7140954"/>
              <a:ext cx="406400" cy="634987"/>
            </a:xfrm>
            <a:custGeom>
              <a:avLst/>
              <a:gdLst/>
              <a:ahLst/>
              <a:cxnLst/>
              <a:rect l="0" t="0" r="0" b="0"/>
              <a:pathLst>
                <a:path w="406400" h="634987">
                  <a:moveTo>
                    <a:pt x="0" y="0"/>
                  </a:moveTo>
                  <a:lnTo>
                    <a:pt x="0" y="634987"/>
                  </a:lnTo>
                  <a:lnTo>
                    <a:pt x="406400" y="634987"/>
                  </a:lnTo>
                  <a:lnTo>
                    <a:pt x="4064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11" name="Shape 165">
              <a:extLst>
                <a:ext uri="{FF2B5EF4-FFF2-40B4-BE49-F238E27FC236}">
                  <a16:creationId xmlns:a16="http://schemas.microsoft.com/office/drawing/2014/main" id="{06B5BE36-660E-BC69-95AD-65B1C2DFBF1A}"/>
                </a:ext>
              </a:extLst>
            </p:cNvPr>
            <p:cNvSpPr/>
            <p:nvPr/>
          </p:nvSpPr>
          <p:spPr>
            <a:xfrm>
              <a:off x="233489" y="7140954"/>
              <a:ext cx="406399" cy="634987"/>
            </a:xfrm>
            <a:custGeom>
              <a:avLst/>
              <a:gdLst/>
              <a:ahLst/>
              <a:cxnLst/>
              <a:rect l="0" t="0" r="0" b="0"/>
              <a:pathLst>
                <a:path w="406399" h="634987">
                  <a:moveTo>
                    <a:pt x="0" y="0"/>
                  </a:moveTo>
                  <a:lnTo>
                    <a:pt x="0" y="634987"/>
                  </a:lnTo>
                  <a:lnTo>
                    <a:pt x="406399" y="634987"/>
                  </a:lnTo>
                  <a:lnTo>
                    <a:pt x="4063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12" name="Shape 166">
              <a:extLst>
                <a:ext uri="{FF2B5EF4-FFF2-40B4-BE49-F238E27FC236}">
                  <a16:creationId xmlns:a16="http://schemas.microsoft.com/office/drawing/2014/main" id="{94DE496F-A6A4-EE66-7DE1-AAC2EE033965}"/>
                </a:ext>
              </a:extLst>
            </p:cNvPr>
            <p:cNvSpPr/>
            <p:nvPr/>
          </p:nvSpPr>
          <p:spPr>
            <a:xfrm>
              <a:off x="5453989" y="4800218"/>
              <a:ext cx="5454001" cy="1983943"/>
            </a:xfrm>
            <a:custGeom>
              <a:avLst/>
              <a:gdLst/>
              <a:ahLst/>
              <a:cxnLst/>
              <a:rect l="0" t="0" r="0" b="0"/>
              <a:pathLst>
                <a:path w="5454001" h="1983943">
                  <a:moveTo>
                    <a:pt x="0" y="0"/>
                  </a:moveTo>
                  <a:lnTo>
                    <a:pt x="0" y="1983943"/>
                  </a:lnTo>
                  <a:lnTo>
                    <a:pt x="5454001" y="1983943"/>
                  </a:lnTo>
                  <a:lnTo>
                    <a:pt x="54540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13" name="Shape 167">
              <a:extLst>
                <a:ext uri="{FF2B5EF4-FFF2-40B4-BE49-F238E27FC236}">
                  <a16:creationId xmlns:a16="http://schemas.microsoft.com/office/drawing/2014/main" id="{4CCCA985-76D9-DE2A-32F9-2A71DB6BAC55}"/>
                </a:ext>
              </a:extLst>
            </p:cNvPr>
            <p:cNvSpPr/>
            <p:nvPr/>
          </p:nvSpPr>
          <p:spPr>
            <a:xfrm>
              <a:off x="108000" y="107999"/>
              <a:ext cx="5346001" cy="7560005"/>
            </a:xfrm>
            <a:custGeom>
              <a:avLst/>
              <a:gdLst/>
              <a:ahLst/>
              <a:cxnLst/>
              <a:rect l="0" t="0" r="0" b="0"/>
              <a:pathLst>
                <a:path w="5346001" h="7560005">
                  <a:moveTo>
                    <a:pt x="0" y="0"/>
                  </a:moveTo>
                  <a:lnTo>
                    <a:pt x="5346001" y="0"/>
                  </a:lnTo>
                  <a:lnTo>
                    <a:pt x="5346001" y="7560005"/>
                  </a:lnTo>
                  <a:lnTo>
                    <a:pt x="0" y="756000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solidFill>
                <a:srgbClr val="EB038C"/>
              </a:solidFill>
              <a:prstDash val="solid"/>
            </a:ln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14" name="Shape 168">
              <a:extLst>
                <a:ext uri="{FF2B5EF4-FFF2-40B4-BE49-F238E27FC236}">
                  <a16:creationId xmlns:a16="http://schemas.microsoft.com/office/drawing/2014/main" id="{580DED44-37A8-F143-EAB8-9570ABDCA5EA}"/>
                </a:ext>
              </a:extLst>
            </p:cNvPr>
            <p:cNvSpPr/>
            <p:nvPr/>
          </p:nvSpPr>
          <p:spPr>
            <a:xfrm>
              <a:off x="5454002" y="107999"/>
              <a:ext cx="5346001" cy="7560005"/>
            </a:xfrm>
            <a:custGeom>
              <a:avLst/>
              <a:gdLst/>
              <a:ahLst/>
              <a:cxnLst/>
              <a:rect l="0" t="0" r="0" b="0"/>
              <a:pathLst>
                <a:path w="5346001" h="7560005">
                  <a:moveTo>
                    <a:pt x="0" y="0"/>
                  </a:moveTo>
                  <a:lnTo>
                    <a:pt x="5346001" y="0"/>
                  </a:lnTo>
                  <a:lnTo>
                    <a:pt x="5346001" y="7560005"/>
                  </a:lnTo>
                  <a:lnTo>
                    <a:pt x="0" y="756000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solidFill>
                <a:srgbClr val="EB038C"/>
              </a:solidFill>
              <a:prstDash val="solid"/>
            </a:ln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15" name="Shape 169">
              <a:extLst>
                <a:ext uri="{FF2B5EF4-FFF2-40B4-BE49-F238E27FC236}">
                  <a16:creationId xmlns:a16="http://schemas.microsoft.com/office/drawing/2014/main" id="{3164E883-333C-FEED-6D67-0F77E56BB813}"/>
                </a:ext>
              </a:extLst>
            </p:cNvPr>
            <p:cNvSpPr/>
            <p:nvPr/>
          </p:nvSpPr>
          <p:spPr>
            <a:xfrm>
              <a:off x="478078" y="3139147"/>
              <a:ext cx="2300897" cy="335813"/>
            </a:xfrm>
            <a:custGeom>
              <a:avLst/>
              <a:gdLst/>
              <a:ahLst/>
              <a:cxnLst/>
              <a:rect l="0" t="0" r="0" b="0"/>
              <a:pathLst>
                <a:path w="2300897" h="335813">
                  <a:moveTo>
                    <a:pt x="0" y="335813"/>
                  </a:moveTo>
                  <a:lnTo>
                    <a:pt x="0" y="0"/>
                  </a:lnTo>
                  <a:lnTo>
                    <a:pt x="2300897" y="0"/>
                  </a:lnTo>
                  <a:lnTo>
                    <a:pt x="2300897" y="335813"/>
                  </a:lnTo>
                  <a:lnTo>
                    <a:pt x="0" y="335813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16" name="Shape 170">
              <a:extLst>
                <a:ext uri="{FF2B5EF4-FFF2-40B4-BE49-F238E27FC236}">
                  <a16:creationId xmlns:a16="http://schemas.microsoft.com/office/drawing/2014/main" id="{3521EAB2-B2AA-F5C2-391F-A5123BE63F30}"/>
                </a:ext>
              </a:extLst>
            </p:cNvPr>
            <p:cNvSpPr/>
            <p:nvPr/>
          </p:nvSpPr>
          <p:spPr>
            <a:xfrm>
              <a:off x="2778975" y="3139147"/>
              <a:ext cx="2302929" cy="335813"/>
            </a:xfrm>
            <a:custGeom>
              <a:avLst/>
              <a:gdLst/>
              <a:ahLst/>
              <a:cxnLst/>
              <a:rect l="0" t="0" r="0" b="0"/>
              <a:pathLst>
                <a:path w="2302929" h="335813">
                  <a:moveTo>
                    <a:pt x="0" y="0"/>
                  </a:moveTo>
                  <a:lnTo>
                    <a:pt x="0" y="335813"/>
                  </a:lnTo>
                  <a:lnTo>
                    <a:pt x="2302929" y="335813"/>
                  </a:lnTo>
                  <a:lnTo>
                    <a:pt x="23029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17" name="Shape 171">
              <a:extLst>
                <a:ext uri="{FF2B5EF4-FFF2-40B4-BE49-F238E27FC236}">
                  <a16:creationId xmlns:a16="http://schemas.microsoft.com/office/drawing/2014/main" id="{D05AEE84-04C5-162D-0A86-B1FF38850E3A}"/>
                </a:ext>
              </a:extLst>
            </p:cNvPr>
            <p:cNvSpPr/>
            <p:nvPr/>
          </p:nvSpPr>
          <p:spPr>
            <a:xfrm>
              <a:off x="478066" y="3139134"/>
              <a:ext cx="4605870" cy="1910613"/>
            </a:xfrm>
            <a:custGeom>
              <a:avLst/>
              <a:gdLst/>
              <a:ahLst/>
              <a:cxnLst/>
              <a:rect l="0" t="0" r="0" b="0"/>
              <a:pathLst>
                <a:path w="4605870" h="1910613">
                  <a:moveTo>
                    <a:pt x="4605870" y="1910613"/>
                  </a:moveTo>
                  <a:lnTo>
                    <a:pt x="0" y="1910613"/>
                  </a:lnTo>
                  <a:lnTo>
                    <a:pt x="0" y="0"/>
                  </a:lnTo>
                  <a:lnTo>
                    <a:pt x="4605870" y="0"/>
                  </a:lnTo>
                  <a:lnTo>
                    <a:pt x="4605870" y="1910613"/>
                  </a:lnTo>
                  <a:close/>
                </a:path>
              </a:pathLst>
            </a:custGeom>
            <a:noFill/>
            <a:ln w="12700" cap="flat">
              <a:solidFill>
                <a:srgbClr val="100F0D"/>
              </a:solidFill>
              <a:prstDash val="solid"/>
            </a:ln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18" name="Shape 172">
              <a:extLst>
                <a:ext uri="{FF2B5EF4-FFF2-40B4-BE49-F238E27FC236}">
                  <a16:creationId xmlns:a16="http://schemas.microsoft.com/office/drawing/2014/main" id="{4CADD36B-065E-6030-54D1-BE1D8DACE58E}"/>
                </a:ext>
              </a:extLst>
            </p:cNvPr>
            <p:cNvSpPr/>
            <p:nvPr/>
          </p:nvSpPr>
          <p:spPr>
            <a:xfrm>
              <a:off x="478068" y="3474947"/>
              <a:ext cx="4605870" cy="0"/>
            </a:xfrm>
            <a:custGeom>
              <a:avLst/>
              <a:gdLst/>
              <a:ahLst/>
              <a:cxnLst/>
              <a:rect l="0" t="0" r="0" b="0"/>
              <a:pathLst>
                <a:path w="4605870">
                  <a:moveTo>
                    <a:pt x="0" y="0"/>
                  </a:moveTo>
                  <a:lnTo>
                    <a:pt x="4605870" y="0"/>
                  </a:lnTo>
                </a:path>
              </a:pathLst>
            </a:custGeom>
            <a:noFill/>
            <a:ln w="12700" cap="flat">
              <a:solidFill>
                <a:srgbClr val="100F0D"/>
              </a:solidFill>
              <a:prstDash val="solid"/>
            </a:ln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19" name="Shape 173">
              <a:extLst>
                <a:ext uri="{FF2B5EF4-FFF2-40B4-BE49-F238E27FC236}">
                  <a16:creationId xmlns:a16="http://schemas.microsoft.com/office/drawing/2014/main" id="{1D635D6C-FDB6-FFED-8687-2F62AA1E968D}"/>
                </a:ext>
              </a:extLst>
            </p:cNvPr>
            <p:cNvSpPr/>
            <p:nvPr/>
          </p:nvSpPr>
          <p:spPr>
            <a:xfrm>
              <a:off x="2781007" y="3139147"/>
              <a:ext cx="0" cy="1910613"/>
            </a:xfrm>
            <a:custGeom>
              <a:avLst/>
              <a:gdLst/>
              <a:ahLst/>
              <a:cxnLst/>
              <a:rect l="0" t="0" r="0" b="0"/>
              <a:pathLst>
                <a:path h="1910613">
                  <a:moveTo>
                    <a:pt x="0" y="0"/>
                  </a:moveTo>
                  <a:lnTo>
                    <a:pt x="0" y="1910613"/>
                  </a:lnTo>
                </a:path>
              </a:pathLst>
            </a:custGeom>
            <a:noFill/>
            <a:ln w="12700" cap="flat">
              <a:solidFill>
                <a:srgbClr val="100F0D"/>
              </a:solidFill>
              <a:prstDash val="solid"/>
            </a:ln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20" name="Shape 174">
              <a:extLst>
                <a:ext uri="{FF2B5EF4-FFF2-40B4-BE49-F238E27FC236}">
                  <a16:creationId xmlns:a16="http://schemas.microsoft.com/office/drawing/2014/main" id="{269E6343-7642-9089-084E-4A3DDE596F71}"/>
                </a:ext>
              </a:extLst>
            </p:cNvPr>
            <p:cNvSpPr/>
            <p:nvPr/>
          </p:nvSpPr>
          <p:spPr>
            <a:xfrm>
              <a:off x="597216" y="3675573"/>
              <a:ext cx="72946" cy="72945"/>
            </a:xfrm>
            <a:custGeom>
              <a:avLst/>
              <a:gdLst/>
              <a:ahLst/>
              <a:cxnLst/>
              <a:rect l="0" t="0" r="0" b="0"/>
              <a:pathLst>
                <a:path w="72946" h="72945">
                  <a:moveTo>
                    <a:pt x="36512" y="0"/>
                  </a:moveTo>
                  <a:lnTo>
                    <a:pt x="29131" y="713"/>
                  </a:lnTo>
                  <a:lnTo>
                    <a:pt x="22305" y="2857"/>
                  </a:lnTo>
                  <a:lnTo>
                    <a:pt x="16113" y="6270"/>
                  </a:lnTo>
                  <a:lnTo>
                    <a:pt x="10716" y="10715"/>
                  </a:lnTo>
                  <a:lnTo>
                    <a:pt x="6271" y="16113"/>
                  </a:lnTo>
                  <a:lnTo>
                    <a:pt x="2858" y="22304"/>
                  </a:lnTo>
                  <a:lnTo>
                    <a:pt x="715" y="29131"/>
                  </a:lnTo>
                  <a:lnTo>
                    <a:pt x="0" y="36432"/>
                  </a:lnTo>
                  <a:lnTo>
                    <a:pt x="715" y="43815"/>
                  </a:lnTo>
                  <a:lnTo>
                    <a:pt x="2858" y="50641"/>
                  </a:lnTo>
                  <a:lnTo>
                    <a:pt x="6271" y="56832"/>
                  </a:lnTo>
                  <a:lnTo>
                    <a:pt x="10716" y="62230"/>
                  </a:lnTo>
                  <a:lnTo>
                    <a:pt x="16113" y="66675"/>
                  </a:lnTo>
                  <a:lnTo>
                    <a:pt x="22305" y="70088"/>
                  </a:lnTo>
                  <a:lnTo>
                    <a:pt x="29131" y="72231"/>
                  </a:lnTo>
                  <a:lnTo>
                    <a:pt x="36512" y="72945"/>
                  </a:lnTo>
                  <a:lnTo>
                    <a:pt x="43895" y="72231"/>
                  </a:lnTo>
                  <a:lnTo>
                    <a:pt x="50721" y="70088"/>
                  </a:lnTo>
                  <a:lnTo>
                    <a:pt x="56912" y="66675"/>
                  </a:lnTo>
                  <a:lnTo>
                    <a:pt x="62310" y="62230"/>
                  </a:lnTo>
                  <a:lnTo>
                    <a:pt x="66755" y="56832"/>
                  </a:lnTo>
                  <a:lnTo>
                    <a:pt x="70088" y="50641"/>
                  </a:lnTo>
                  <a:lnTo>
                    <a:pt x="72232" y="43815"/>
                  </a:lnTo>
                  <a:lnTo>
                    <a:pt x="72946" y="36432"/>
                  </a:lnTo>
                  <a:lnTo>
                    <a:pt x="72232" y="29131"/>
                  </a:lnTo>
                  <a:lnTo>
                    <a:pt x="70088" y="22304"/>
                  </a:lnTo>
                  <a:lnTo>
                    <a:pt x="66755" y="16113"/>
                  </a:lnTo>
                  <a:lnTo>
                    <a:pt x="62310" y="10715"/>
                  </a:lnTo>
                  <a:lnTo>
                    <a:pt x="56912" y="6270"/>
                  </a:lnTo>
                  <a:lnTo>
                    <a:pt x="50721" y="2857"/>
                  </a:lnTo>
                  <a:lnTo>
                    <a:pt x="43895" y="713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21" name="Shape 175">
              <a:extLst>
                <a:ext uri="{FF2B5EF4-FFF2-40B4-BE49-F238E27FC236}">
                  <a16:creationId xmlns:a16="http://schemas.microsoft.com/office/drawing/2014/main" id="{667A11D7-CE40-614A-6D6A-196AE140E56D}"/>
                </a:ext>
              </a:extLst>
            </p:cNvPr>
            <p:cNvSpPr/>
            <p:nvPr/>
          </p:nvSpPr>
          <p:spPr>
            <a:xfrm>
              <a:off x="597216" y="3999502"/>
              <a:ext cx="72946" cy="72945"/>
            </a:xfrm>
            <a:custGeom>
              <a:avLst/>
              <a:gdLst/>
              <a:ahLst/>
              <a:cxnLst/>
              <a:rect l="0" t="0" r="0" b="0"/>
              <a:pathLst>
                <a:path w="72946" h="72945">
                  <a:moveTo>
                    <a:pt x="36512" y="0"/>
                  </a:moveTo>
                  <a:lnTo>
                    <a:pt x="29131" y="714"/>
                  </a:lnTo>
                  <a:lnTo>
                    <a:pt x="22305" y="2858"/>
                  </a:lnTo>
                  <a:lnTo>
                    <a:pt x="16113" y="6191"/>
                  </a:lnTo>
                  <a:lnTo>
                    <a:pt x="10716" y="10636"/>
                  </a:lnTo>
                  <a:lnTo>
                    <a:pt x="6271" y="16034"/>
                  </a:lnTo>
                  <a:lnTo>
                    <a:pt x="2858" y="22225"/>
                  </a:lnTo>
                  <a:lnTo>
                    <a:pt x="715" y="29052"/>
                  </a:lnTo>
                  <a:lnTo>
                    <a:pt x="0" y="36433"/>
                  </a:lnTo>
                  <a:lnTo>
                    <a:pt x="715" y="43815"/>
                  </a:lnTo>
                  <a:lnTo>
                    <a:pt x="2858" y="50641"/>
                  </a:lnTo>
                  <a:lnTo>
                    <a:pt x="6271" y="56833"/>
                  </a:lnTo>
                  <a:lnTo>
                    <a:pt x="10716" y="62229"/>
                  </a:lnTo>
                  <a:lnTo>
                    <a:pt x="16113" y="66675"/>
                  </a:lnTo>
                  <a:lnTo>
                    <a:pt x="22305" y="70088"/>
                  </a:lnTo>
                  <a:lnTo>
                    <a:pt x="29131" y="72231"/>
                  </a:lnTo>
                  <a:lnTo>
                    <a:pt x="36512" y="72945"/>
                  </a:lnTo>
                  <a:lnTo>
                    <a:pt x="43895" y="72231"/>
                  </a:lnTo>
                  <a:lnTo>
                    <a:pt x="50721" y="70088"/>
                  </a:lnTo>
                  <a:lnTo>
                    <a:pt x="56912" y="66675"/>
                  </a:lnTo>
                  <a:lnTo>
                    <a:pt x="62310" y="62229"/>
                  </a:lnTo>
                  <a:lnTo>
                    <a:pt x="66755" y="56833"/>
                  </a:lnTo>
                  <a:lnTo>
                    <a:pt x="70088" y="50641"/>
                  </a:lnTo>
                  <a:lnTo>
                    <a:pt x="72232" y="43815"/>
                  </a:lnTo>
                  <a:lnTo>
                    <a:pt x="72946" y="36433"/>
                  </a:lnTo>
                  <a:lnTo>
                    <a:pt x="72232" y="29052"/>
                  </a:lnTo>
                  <a:lnTo>
                    <a:pt x="70088" y="22225"/>
                  </a:lnTo>
                  <a:lnTo>
                    <a:pt x="66755" y="16034"/>
                  </a:lnTo>
                  <a:lnTo>
                    <a:pt x="62310" y="10636"/>
                  </a:lnTo>
                  <a:lnTo>
                    <a:pt x="56912" y="6191"/>
                  </a:lnTo>
                  <a:lnTo>
                    <a:pt x="50721" y="2858"/>
                  </a:lnTo>
                  <a:lnTo>
                    <a:pt x="43895" y="714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22" name="Shape 176">
              <a:extLst>
                <a:ext uri="{FF2B5EF4-FFF2-40B4-BE49-F238E27FC236}">
                  <a16:creationId xmlns:a16="http://schemas.microsoft.com/office/drawing/2014/main" id="{C0D79795-BBA1-94D1-A536-B869E089585E}"/>
                </a:ext>
              </a:extLst>
            </p:cNvPr>
            <p:cNvSpPr/>
            <p:nvPr/>
          </p:nvSpPr>
          <p:spPr>
            <a:xfrm>
              <a:off x="597216" y="4323432"/>
              <a:ext cx="72946" cy="72945"/>
            </a:xfrm>
            <a:custGeom>
              <a:avLst/>
              <a:gdLst/>
              <a:ahLst/>
              <a:cxnLst/>
              <a:rect l="0" t="0" r="0" b="0"/>
              <a:pathLst>
                <a:path w="72946" h="72945">
                  <a:moveTo>
                    <a:pt x="36512" y="0"/>
                  </a:moveTo>
                  <a:lnTo>
                    <a:pt x="29131" y="713"/>
                  </a:lnTo>
                  <a:lnTo>
                    <a:pt x="22305" y="2857"/>
                  </a:lnTo>
                  <a:lnTo>
                    <a:pt x="16113" y="6191"/>
                  </a:lnTo>
                  <a:lnTo>
                    <a:pt x="10716" y="10636"/>
                  </a:lnTo>
                  <a:lnTo>
                    <a:pt x="6271" y="16033"/>
                  </a:lnTo>
                  <a:lnTo>
                    <a:pt x="2858" y="22225"/>
                  </a:lnTo>
                  <a:lnTo>
                    <a:pt x="715" y="29051"/>
                  </a:lnTo>
                  <a:lnTo>
                    <a:pt x="0" y="36432"/>
                  </a:lnTo>
                  <a:lnTo>
                    <a:pt x="715" y="43815"/>
                  </a:lnTo>
                  <a:lnTo>
                    <a:pt x="2858" y="50641"/>
                  </a:lnTo>
                  <a:lnTo>
                    <a:pt x="6271" y="56832"/>
                  </a:lnTo>
                  <a:lnTo>
                    <a:pt x="10716" y="62229"/>
                  </a:lnTo>
                  <a:lnTo>
                    <a:pt x="16113" y="66675"/>
                  </a:lnTo>
                  <a:lnTo>
                    <a:pt x="22305" y="70087"/>
                  </a:lnTo>
                  <a:lnTo>
                    <a:pt x="29131" y="72231"/>
                  </a:lnTo>
                  <a:lnTo>
                    <a:pt x="36512" y="72945"/>
                  </a:lnTo>
                  <a:lnTo>
                    <a:pt x="43895" y="72231"/>
                  </a:lnTo>
                  <a:lnTo>
                    <a:pt x="50721" y="70087"/>
                  </a:lnTo>
                  <a:lnTo>
                    <a:pt x="56912" y="66675"/>
                  </a:lnTo>
                  <a:lnTo>
                    <a:pt x="62310" y="62229"/>
                  </a:lnTo>
                  <a:lnTo>
                    <a:pt x="66755" y="56832"/>
                  </a:lnTo>
                  <a:lnTo>
                    <a:pt x="70088" y="50641"/>
                  </a:lnTo>
                  <a:lnTo>
                    <a:pt x="72232" y="43815"/>
                  </a:lnTo>
                  <a:lnTo>
                    <a:pt x="72946" y="36432"/>
                  </a:lnTo>
                  <a:lnTo>
                    <a:pt x="72232" y="29051"/>
                  </a:lnTo>
                  <a:lnTo>
                    <a:pt x="70088" y="22225"/>
                  </a:lnTo>
                  <a:lnTo>
                    <a:pt x="66755" y="16033"/>
                  </a:lnTo>
                  <a:lnTo>
                    <a:pt x="62310" y="10636"/>
                  </a:lnTo>
                  <a:lnTo>
                    <a:pt x="56912" y="6191"/>
                  </a:lnTo>
                  <a:lnTo>
                    <a:pt x="50721" y="2857"/>
                  </a:lnTo>
                  <a:lnTo>
                    <a:pt x="43895" y="713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23" name="Shape 177">
              <a:extLst>
                <a:ext uri="{FF2B5EF4-FFF2-40B4-BE49-F238E27FC236}">
                  <a16:creationId xmlns:a16="http://schemas.microsoft.com/office/drawing/2014/main" id="{99128503-164A-75AD-E789-75E8486DD8B3}"/>
                </a:ext>
              </a:extLst>
            </p:cNvPr>
            <p:cNvSpPr/>
            <p:nvPr/>
          </p:nvSpPr>
          <p:spPr>
            <a:xfrm>
              <a:off x="597216" y="4647360"/>
              <a:ext cx="72946" cy="72946"/>
            </a:xfrm>
            <a:custGeom>
              <a:avLst/>
              <a:gdLst/>
              <a:ahLst/>
              <a:cxnLst/>
              <a:rect l="0" t="0" r="0" b="0"/>
              <a:pathLst>
                <a:path w="72946" h="72946">
                  <a:moveTo>
                    <a:pt x="36512" y="0"/>
                  </a:moveTo>
                  <a:lnTo>
                    <a:pt x="29131" y="715"/>
                  </a:lnTo>
                  <a:lnTo>
                    <a:pt x="22305" y="2857"/>
                  </a:lnTo>
                  <a:lnTo>
                    <a:pt x="16113" y="6191"/>
                  </a:lnTo>
                  <a:lnTo>
                    <a:pt x="10716" y="10636"/>
                  </a:lnTo>
                  <a:lnTo>
                    <a:pt x="6271" y="16033"/>
                  </a:lnTo>
                  <a:lnTo>
                    <a:pt x="2858" y="22225"/>
                  </a:lnTo>
                  <a:lnTo>
                    <a:pt x="715" y="29051"/>
                  </a:lnTo>
                  <a:lnTo>
                    <a:pt x="0" y="36433"/>
                  </a:lnTo>
                  <a:lnTo>
                    <a:pt x="715" y="43815"/>
                  </a:lnTo>
                  <a:lnTo>
                    <a:pt x="2858" y="50641"/>
                  </a:lnTo>
                  <a:lnTo>
                    <a:pt x="6271" y="56832"/>
                  </a:lnTo>
                  <a:lnTo>
                    <a:pt x="10716" y="62230"/>
                  </a:lnTo>
                  <a:lnTo>
                    <a:pt x="16113" y="66675"/>
                  </a:lnTo>
                  <a:lnTo>
                    <a:pt x="22305" y="70088"/>
                  </a:lnTo>
                  <a:lnTo>
                    <a:pt x="29131" y="72231"/>
                  </a:lnTo>
                  <a:lnTo>
                    <a:pt x="36512" y="72946"/>
                  </a:lnTo>
                  <a:lnTo>
                    <a:pt x="43895" y="72231"/>
                  </a:lnTo>
                  <a:lnTo>
                    <a:pt x="50721" y="70088"/>
                  </a:lnTo>
                  <a:lnTo>
                    <a:pt x="56912" y="66675"/>
                  </a:lnTo>
                  <a:lnTo>
                    <a:pt x="62310" y="62230"/>
                  </a:lnTo>
                  <a:lnTo>
                    <a:pt x="66755" y="56832"/>
                  </a:lnTo>
                  <a:lnTo>
                    <a:pt x="70088" y="50641"/>
                  </a:lnTo>
                  <a:lnTo>
                    <a:pt x="72232" y="43815"/>
                  </a:lnTo>
                  <a:lnTo>
                    <a:pt x="72946" y="36433"/>
                  </a:lnTo>
                  <a:lnTo>
                    <a:pt x="72232" y="29051"/>
                  </a:lnTo>
                  <a:lnTo>
                    <a:pt x="70088" y="22225"/>
                  </a:lnTo>
                  <a:lnTo>
                    <a:pt x="66755" y="16033"/>
                  </a:lnTo>
                  <a:lnTo>
                    <a:pt x="62310" y="10636"/>
                  </a:lnTo>
                  <a:lnTo>
                    <a:pt x="56912" y="6191"/>
                  </a:lnTo>
                  <a:lnTo>
                    <a:pt x="50721" y="2857"/>
                  </a:lnTo>
                  <a:lnTo>
                    <a:pt x="43895" y="715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24" name="Shape 178">
              <a:extLst>
                <a:ext uri="{FF2B5EF4-FFF2-40B4-BE49-F238E27FC236}">
                  <a16:creationId xmlns:a16="http://schemas.microsoft.com/office/drawing/2014/main" id="{B3F2C39D-CB00-E4A1-A480-C6F24587017C}"/>
                </a:ext>
              </a:extLst>
            </p:cNvPr>
            <p:cNvSpPr/>
            <p:nvPr/>
          </p:nvSpPr>
          <p:spPr>
            <a:xfrm>
              <a:off x="2900123" y="3674779"/>
              <a:ext cx="73025" cy="72945"/>
            </a:xfrm>
            <a:custGeom>
              <a:avLst/>
              <a:gdLst/>
              <a:ahLst/>
              <a:cxnLst/>
              <a:rect l="0" t="0" r="0" b="0"/>
              <a:pathLst>
                <a:path w="73025" h="72945">
                  <a:moveTo>
                    <a:pt x="36512" y="0"/>
                  </a:moveTo>
                  <a:lnTo>
                    <a:pt x="29131" y="713"/>
                  </a:lnTo>
                  <a:lnTo>
                    <a:pt x="22305" y="2857"/>
                  </a:lnTo>
                  <a:lnTo>
                    <a:pt x="16113" y="6270"/>
                  </a:lnTo>
                  <a:lnTo>
                    <a:pt x="10716" y="10715"/>
                  </a:lnTo>
                  <a:lnTo>
                    <a:pt x="6271" y="16113"/>
                  </a:lnTo>
                  <a:lnTo>
                    <a:pt x="2857" y="22304"/>
                  </a:lnTo>
                  <a:lnTo>
                    <a:pt x="715" y="29131"/>
                  </a:lnTo>
                  <a:lnTo>
                    <a:pt x="0" y="36512"/>
                  </a:lnTo>
                  <a:lnTo>
                    <a:pt x="715" y="43815"/>
                  </a:lnTo>
                  <a:lnTo>
                    <a:pt x="2857" y="50641"/>
                  </a:lnTo>
                  <a:lnTo>
                    <a:pt x="6271" y="56832"/>
                  </a:lnTo>
                  <a:lnTo>
                    <a:pt x="10716" y="62230"/>
                  </a:lnTo>
                  <a:lnTo>
                    <a:pt x="16113" y="66675"/>
                  </a:lnTo>
                  <a:lnTo>
                    <a:pt x="22305" y="70088"/>
                  </a:lnTo>
                  <a:lnTo>
                    <a:pt x="29131" y="72231"/>
                  </a:lnTo>
                  <a:lnTo>
                    <a:pt x="36512" y="72945"/>
                  </a:lnTo>
                  <a:lnTo>
                    <a:pt x="43894" y="72231"/>
                  </a:lnTo>
                  <a:lnTo>
                    <a:pt x="50721" y="70088"/>
                  </a:lnTo>
                  <a:lnTo>
                    <a:pt x="56912" y="66675"/>
                  </a:lnTo>
                  <a:lnTo>
                    <a:pt x="62309" y="62230"/>
                  </a:lnTo>
                  <a:lnTo>
                    <a:pt x="66755" y="56832"/>
                  </a:lnTo>
                  <a:lnTo>
                    <a:pt x="70167" y="50641"/>
                  </a:lnTo>
                  <a:lnTo>
                    <a:pt x="72311" y="43815"/>
                  </a:lnTo>
                  <a:lnTo>
                    <a:pt x="73025" y="36512"/>
                  </a:lnTo>
                  <a:lnTo>
                    <a:pt x="72311" y="29131"/>
                  </a:lnTo>
                  <a:lnTo>
                    <a:pt x="70167" y="22304"/>
                  </a:lnTo>
                  <a:lnTo>
                    <a:pt x="66755" y="16113"/>
                  </a:lnTo>
                  <a:lnTo>
                    <a:pt x="62309" y="10715"/>
                  </a:lnTo>
                  <a:lnTo>
                    <a:pt x="56912" y="6270"/>
                  </a:lnTo>
                  <a:lnTo>
                    <a:pt x="50721" y="2857"/>
                  </a:lnTo>
                  <a:lnTo>
                    <a:pt x="43894" y="713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25" name="Shape 179">
              <a:extLst>
                <a:ext uri="{FF2B5EF4-FFF2-40B4-BE49-F238E27FC236}">
                  <a16:creationId xmlns:a16="http://schemas.microsoft.com/office/drawing/2014/main" id="{813F7007-F203-E63A-99A6-1DF1315EC06C}"/>
                </a:ext>
              </a:extLst>
            </p:cNvPr>
            <p:cNvSpPr/>
            <p:nvPr/>
          </p:nvSpPr>
          <p:spPr>
            <a:xfrm>
              <a:off x="2900123" y="3998708"/>
              <a:ext cx="73025" cy="72945"/>
            </a:xfrm>
            <a:custGeom>
              <a:avLst/>
              <a:gdLst/>
              <a:ahLst/>
              <a:cxnLst/>
              <a:rect l="0" t="0" r="0" b="0"/>
              <a:pathLst>
                <a:path w="73025" h="72945">
                  <a:moveTo>
                    <a:pt x="36512" y="0"/>
                  </a:moveTo>
                  <a:lnTo>
                    <a:pt x="29131" y="714"/>
                  </a:lnTo>
                  <a:lnTo>
                    <a:pt x="22305" y="2858"/>
                  </a:lnTo>
                  <a:lnTo>
                    <a:pt x="16113" y="6270"/>
                  </a:lnTo>
                  <a:lnTo>
                    <a:pt x="10716" y="10716"/>
                  </a:lnTo>
                  <a:lnTo>
                    <a:pt x="6271" y="16113"/>
                  </a:lnTo>
                  <a:lnTo>
                    <a:pt x="2857" y="22304"/>
                  </a:lnTo>
                  <a:lnTo>
                    <a:pt x="715" y="29131"/>
                  </a:lnTo>
                  <a:lnTo>
                    <a:pt x="0" y="36433"/>
                  </a:lnTo>
                  <a:lnTo>
                    <a:pt x="715" y="43815"/>
                  </a:lnTo>
                  <a:lnTo>
                    <a:pt x="2857" y="50641"/>
                  </a:lnTo>
                  <a:lnTo>
                    <a:pt x="6271" y="56833"/>
                  </a:lnTo>
                  <a:lnTo>
                    <a:pt x="10716" y="62229"/>
                  </a:lnTo>
                  <a:lnTo>
                    <a:pt x="16113" y="66675"/>
                  </a:lnTo>
                  <a:lnTo>
                    <a:pt x="22305" y="70088"/>
                  </a:lnTo>
                  <a:lnTo>
                    <a:pt x="29131" y="72231"/>
                  </a:lnTo>
                  <a:lnTo>
                    <a:pt x="36512" y="72945"/>
                  </a:lnTo>
                  <a:lnTo>
                    <a:pt x="43894" y="72231"/>
                  </a:lnTo>
                  <a:lnTo>
                    <a:pt x="50721" y="70088"/>
                  </a:lnTo>
                  <a:lnTo>
                    <a:pt x="56912" y="66675"/>
                  </a:lnTo>
                  <a:lnTo>
                    <a:pt x="62309" y="62229"/>
                  </a:lnTo>
                  <a:lnTo>
                    <a:pt x="66755" y="56833"/>
                  </a:lnTo>
                  <a:lnTo>
                    <a:pt x="70167" y="50641"/>
                  </a:lnTo>
                  <a:lnTo>
                    <a:pt x="72311" y="43815"/>
                  </a:lnTo>
                  <a:lnTo>
                    <a:pt x="73025" y="36433"/>
                  </a:lnTo>
                  <a:lnTo>
                    <a:pt x="72311" y="29131"/>
                  </a:lnTo>
                  <a:lnTo>
                    <a:pt x="70167" y="22304"/>
                  </a:lnTo>
                  <a:lnTo>
                    <a:pt x="66755" y="16113"/>
                  </a:lnTo>
                  <a:lnTo>
                    <a:pt x="62309" y="10716"/>
                  </a:lnTo>
                  <a:lnTo>
                    <a:pt x="56912" y="6270"/>
                  </a:lnTo>
                  <a:lnTo>
                    <a:pt x="50721" y="2858"/>
                  </a:lnTo>
                  <a:lnTo>
                    <a:pt x="43894" y="714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26" name="Shape 180">
              <a:extLst>
                <a:ext uri="{FF2B5EF4-FFF2-40B4-BE49-F238E27FC236}">
                  <a16:creationId xmlns:a16="http://schemas.microsoft.com/office/drawing/2014/main" id="{1ED56D40-A739-8E61-DE84-2FA33D84EEDF}"/>
                </a:ext>
              </a:extLst>
            </p:cNvPr>
            <p:cNvSpPr/>
            <p:nvPr/>
          </p:nvSpPr>
          <p:spPr>
            <a:xfrm>
              <a:off x="2900123" y="4322638"/>
              <a:ext cx="73025" cy="72945"/>
            </a:xfrm>
            <a:custGeom>
              <a:avLst/>
              <a:gdLst/>
              <a:ahLst/>
              <a:cxnLst/>
              <a:rect l="0" t="0" r="0" b="0"/>
              <a:pathLst>
                <a:path w="73025" h="72945">
                  <a:moveTo>
                    <a:pt x="36512" y="0"/>
                  </a:moveTo>
                  <a:lnTo>
                    <a:pt x="29131" y="713"/>
                  </a:lnTo>
                  <a:lnTo>
                    <a:pt x="22305" y="2857"/>
                  </a:lnTo>
                  <a:lnTo>
                    <a:pt x="16113" y="6270"/>
                  </a:lnTo>
                  <a:lnTo>
                    <a:pt x="10716" y="10716"/>
                  </a:lnTo>
                  <a:lnTo>
                    <a:pt x="6271" y="16112"/>
                  </a:lnTo>
                  <a:lnTo>
                    <a:pt x="2857" y="22304"/>
                  </a:lnTo>
                  <a:lnTo>
                    <a:pt x="715" y="29130"/>
                  </a:lnTo>
                  <a:lnTo>
                    <a:pt x="0" y="36432"/>
                  </a:lnTo>
                  <a:lnTo>
                    <a:pt x="715" y="43815"/>
                  </a:lnTo>
                  <a:lnTo>
                    <a:pt x="2857" y="50641"/>
                  </a:lnTo>
                  <a:lnTo>
                    <a:pt x="6271" y="56832"/>
                  </a:lnTo>
                  <a:lnTo>
                    <a:pt x="10716" y="62229"/>
                  </a:lnTo>
                  <a:lnTo>
                    <a:pt x="16113" y="66675"/>
                  </a:lnTo>
                  <a:lnTo>
                    <a:pt x="22305" y="70087"/>
                  </a:lnTo>
                  <a:lnTo>
                    <a:pt x="29131" y="72231"/>
                  </a:lnTo>
                  <a:lnTo>
                    <a:pt x="36512" y="72945"/>
                  </a:lnTo>
                  <a:lnTo>
                    <a:pt x="43894" y="72231"/>
                  </a:lnTo>
                  <a:lnTo>
                    <a:pt x="50721" y="70087"/>
                  </a:lnTo>
                  <a:lnTo>
                    <a:pt x="56912" y="66675"/>
                  </a:lnTo>
                  <a:lnTo>
                    <a:pt x="62309" y="62229"/>
                  </a:lnTo>
                  <a:lnTo>
                    <a:pt x="66755" y="56832"/>
                  </a:lnTo>
                  <a:lnTo>
                    <a:pt x="70167" y="50641"/>
                  </a:lnTo>
                  <a:lnTo>
                    <a:pt x="72311" y="43815"/>
                  </a:lnTo>
                  <a:lnTo>
                    <a:pt x="73025" y="36432"/>
                  </a:lnTo>
                  <a:lnTo>
                    <a:pt x="72311" y="29130"/>
                  </a:lnTo>
                  <a:lnTo>
                    <a:pt x="70167" y="22304"/>
                  </a:lnTo>
                  <a:lnTo>
                    <a:pt x="66755" y="16112"/>
                  </a:lnTo>
                  <a:lnTo>
                    <a:pt x="62309" y="10716"/>
                  </a:lnTo>
                  <a:lnTo>
                    <a:pt x="56912" y="6270"/>
                  </a:lnTo>
                  <a:lnTo>
                    <a:pt x="50721" y="2857"/>
                  </a:lnTo>
                  <a:lnTo>
                    <a:pt x="43894" y="713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27" name="Shape 181">
              <a:extLst>
                <a:ext uri="{FF2B5EF4-FFF2-40B4-BE49-F238E27FC236}">
                  <a16:creationId xmlns:a16="http://schemas.microsoft.com/office/drawing/2014/main" id="{91F946BB-5C35-5E4B-C45A-BBB2D85C0F52}"/>
                </a:ext>
              </a:extLst>
            </p:cNvPr>
            <p:cNvSpPr/>
            <p:nvPr/>
          </p:nvSpPr>
          <p:spPr>
            <a:xfrm>
              <a:off x="2900123" y="4646567"/>
              <a:ext cx="73025" cy="72946"/>
            </a:xfrm>
            <a:custGeom>
              <a:avLst/>
              <a:gdLst/>
              <a:ahLst/>
              <a:cxnLst/>
              <a:rect l="0" t="0" r="0" b="0"/>
              <a:pathLst>
                <a:path w="73025" h="72946">
                  <a:moveTo>
                    <a:pt x="36512" y="0"/>
                  </a:moveTo>
                  <a:lnTo>
                    <a:pt x="29131" y="715"/>
                  </a:lnTo>
                  <a:lnTo>
                    <a:pt x="22305" y="2857"/>
                  </a:lnTo>
                  <a:lnTo>
                    <a:pt x="16113" y="6191"/>
                  </a:lnTo>
                  <a:lnTo>
                    <a:pt x="10716" y="10636"/>
                  </a:lnTo>
                  <a:lnTo>
                    <a:pt x="6271" y="16033"/>
                  </a:lnTo>
                  <a:lnTo>
                    <a:pt x="2857" y="22225"/>
                  </a:lnTo>
                  <a:lnTo>
                    <a:pt x="715" y="29051"/>
                  </a:lnTo>
                  <a:lnTo>
                    <a:pt x="0" y="36433"/>
                  </a:lnTo>
                  <a:lnTo>
                    <a:pt x="715" y="43815"/>
                  </a:lnTo>
                  <a:lnTo>
                    <a:pt x="2857" y="50641"/>
                  </a:lnTo>
                  <a:lnTo>
                    <a:pt x="6271" y="56832"/>
                  </a:lnTo>
                  <a:lnTo>
                    <a:pt x="10716" y="62230"/>
                  </a:lnTo>
                  <a:lnTo>
                    <a:pt x="16113" y="66675"/>
                  </a:lnTo>
                  <a:lnTo>
                    <a:pt x="22305" y="70088"/>
                  </a:lnTo>
                  <a:lnTo>
                    <a:pt x="29131" y="72231"/>
                  </a:lnTo>
                  <a:lnTo>
                    <a:pt x="36512" y="72946"/>
                  </a:lnTo>
                  <a:lnTo>
                    <a:pt x="43894" y="72231"/>
                  </a:lnTo>
                  <a:lnTo>
                    <a:pt x="50721" y="70088"/>
                  </a:lnTo>
                  <a:lnTo>
                    <a:pt x="56912" y="66675"/>
                  </a:lnTo>
                  <a:lnTo>
                    <a:pt x="62309" y="62230"/>
                  </a:lnTo>
                  <a:lnTo>
                    <a:pt x="66755" y="56832"/>
                  </a:lnTo>
                  <a:lnTo>
                    <a:pt x="70167" y="50641"/>
                  </a:lnTo>
                  <a:lnTo>
                    <a:pt x="72311" y="43815"/>
                  </a:lnTo>
                  <a:lnTo>
                    <a:pt x="73025" y="36433"/>
                  </a:lnTo>
                  <a:lnTo>
                    <a:pt x="72311" y="29051"/>
                  </a:lnTo>
                  <a:lnTo>
                    <a:pt x="70167" y="22225"/>
                  </a:lnTo>
                  <a:lnTo>
                    <a:pt x="66755" y="16033"/>
                  </a:lnTo>
                  <a:lnTo>
                    <a:pt x="62309" y="10636"/>
                  </a:lnTo>
                  <a:lnTo>
                    <a:pt x="56912" y="6191"/>
                  </a:lnTo>
                  <a:lnTo>
                    <a:pt x="50721" y="2857"/>
                  </a:lnTo>
                  <a:lnTo>
                    <a:pt x="43894" y="715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28" name="Shape 182">
              <a:extLst>
                <a:ext uri="{FF2B5EF4-FFF2-40B4-BE49-F238E27FC236}">
                  <a16:creationId xmlns:a16="http://schemas.microsoft.com/office/drawing/2014/main" id="{C0E07BED-70F1-CAB0-25E1-292D32441414}"/>
                </a:ext>
              </a:extLst>
            </p:cNvPr>
            <p:cNvSpPr/>
            <p:nvPr/>
          </p:nvSpPr>
          <p:spPr>
            <a:xfrm>
              <a:off x="5824067" y="1701571"/>
              <a:ext cx="2300908" cy="335812"/>
            </a:xfrm>
            <a:custGeom>
              <a:avLst/>
              <a:gdLst/>
              <a:ahLst/>
              <a:cxnLst/>
              <a:rect l="0" t="0" r="0" b="0"/>
              <a:pathLst>
                <a:path w="2300908" h="335812">
                  <a:moveTo>
                    <a:pt x="0" y="335812"/>
                  </a:moveTo>
                  <a:lnTo>
                    <a:pt x="0" y="0"/>
                  </a:lnTo>
                  <a:lnTo>
                    <a:pt x="2300908" y="0"/>
                  </a:lnTo>
                  <a:lnTo>
                    <a:pt x="2300908" y="335812"/>
                  </a:lnTo>
                  <a:lnTo>
                    <a:pt x="0" y="335812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29" name="Shape 183">
              <a:extLst>
                <a:ext uri="{FF2B5EF4-FFF2-40B4-BE49-F238E27FC236}">
                  <a16:creationId xmlns:a16="http://schemas.microsoft.com/office/drawing/2014/main" id="{E003B4DC-DF8B-6E16-3C07-F524CB309018}"/>
                </a:ext>
              </a:extLst>
            </p:cNvPr>
            <p:cNvSpPr/>
            <p:nvPr/>
          </p:nvSpPr>
          <p:spPr>
            <a:xfrm>
              <a:off x="8124976" y="1701571"/>
              <a:ext cx="2302929" cy="335812"/>
            </a:xfrm>
            <a:custGeom>
              <a:avLst/>
              <a:gdLst/>
              <a:ahLst/>
              <a:cxnLst/>
              <a:rect l="0" t="0" r="0" b="0"/>
              <a:pathLst>
                <a:path w="2302929" h="335812">
                  <a:moveTo>
                    <a:pt x="0" y="0"/>
                  </a:moveTo>
                  <a:lnTo>
                    <a:pt x="0" y="335812"/>
                  </a:lnTo>
                  <a:lnTo>
                    <a:pt x="2302929" y="335812"/>
                  </a:lnTo>
                  <a:lnTo>
                    <a:pt x="23029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30" name="Shape 184">
              <a:extLst>
                <a:ext uri="{FF2B5EF4-FFF2-40B4-BE49-F238E27FC236}">
                  <a16:creationId xmlns:a16="http://schemas.microsoft.com/office/drawing/2014/main" id="{99FF7F1F-FFFB-3740-55F7-D4613EBAF16B}"/>
                </a:ext>
              </a:extLst>
            </p:cNvPr>
            <p:cNvSpPr/>
            <p:nvPr/>
          </p:nvSpPr>
          <p:spPr>
            <a:xfrm>
              <a:off x="5824067" y="1701570"/>
              <a:ext cx="4605870" cy="1681365"/>
            </a:xfrm>
            <a:custGeom>
              <a:avLst/>
              <a:gdLst/>
              <a:ahLst/>
              <a:cxnLst/>
              <a:rect l="0" t="0" r="0" b="0"/>
              <a:pathLst>
                <a:path w="4605870" h="1681365">
                  <a:moveTo>
                    <a:pt x="4605870" y="1681365"/>
                  </a:moveTo>
                  <a:lnTo>
                    <a:pt x="0" y="1681365"/>
                  </a:lnTo>
                  <a:lnTo>
                    <a:pt x="0" y="0"/>
                  </a:lnTo>
                  <a:lnTo>
                    <a:pt x="4605870" y="0"/>
                  </a:lnTo>
                  <a:lnTo>
                    <a:pt x="4605870" y="1681365"/>
                  </a:lnTo>
                  <a:close/>
                </a:path>
              </a:pathLst>
            </a:custGeom>
            <a:noFill/>
            <a:ln w="12700" cap="flat">
              <a:solidFill>
                <a:srgbClr val="100F0D"/>
              </a:solidFill>
              <a:prstDash val="solid"/>
            </a:ln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31" name="Shape 185">
              <a:extLst>
                <a:ext uri="{FF2B5EF4-FFF2-40B4-BE49-F238E27FC236}">
                  <a16:creationId xmlns:a16="http://schemas.microsoft.com/office/drawing/2014/main" id="{1C2DF14A-2CB8-0454-8777-A428FA2463C2}"/>
                </a:ext>
              </a:extLst>
            </p:cNvPr>
            <p:cNvSpPr/>
            <p:nvPr/>
          </p:nvSpPr>
          <p:spPr>
            <a:xfrm>
              <a:off x="5824067" y="2037384"/>
              <a:ext cx="4605870" cy="0"/>
            </a:xfrm>
            <a:custGeom>
              <a:avLst/>
              <a:gdLst/>
              <a:ahLst/>
              <a:cxnLst/>
              <a:rect l="0" t="0" r="0" b="0"/>
              <a:pathLst>
                <a:path w="4605870">
                  <a:moveTo>
                    <a:pt x="0" y="0"/>
                  </a:moveTo>
                  <a:lnTo>
                    <a:pt x="4605870" y="0"/>
                  </a:lnTo>
                </a:path>
              </a:pathLst>
            </a:custGeom>
            <a:noFill/>
            <a:ln w="12700" cap="flat">
              <a:solidFill>
                <a:srgbClr val="100F0D"/>
              </a:solidFill>
              <a:prstDash val="solid"/>
            </a:ln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32" name="Shape 186">
              <a:extLst>
                <a:ext uri="{FF2B5EF4-FFF2-40B4-BE49-F238E27FC236}">
                  <a16:creationId xmlns:a16="http://schemas.microsoft.com/office/drawing/2014/main" id="{C42E7AF3-CD14-5009-0026-094A44F89AE8}"/>
                </a:ext>
              </a:extLst>
            </p:cNvPr>
            <p:cNvSpPr/>
            <p:nvPr/>
          </p:nvSpPr>
          <p:spPr>
            <a:xfrm>
              <a:off x="8126996" y="1701583"/>
              <a:ext cx="0" cy="1681365"/>
            </a:xfrm>
            <a:custGeom>
              <a:avLst/>
              <a:gdLst/>
              <a:ahLst/>
              <a:cxnLst/>
              <a:rect l="0" t="0" r="0" b="0"/>
              <a:pathLst>
                <a:path h="1681365">
                  <a:moveTo>
                    <a:pt x="0" y="0"/>
                  </a:moveTo>
                  <a:lnTo>
                    <a:pt x="0" y="1681365"/>
                  </a:lnTo>
                </a:path>
              </a:pathLst>
            </a:custGeom>
            <a:noFill/>
            <a:ln w="12700" cap="flat">
              <a:solidFill>
                <a:srgbClr val="100F0D"/>
              </a:solidFill>
              <a:prstDash val="solid"/>
            </a:ln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33" name="Shape 187">
              <a:extLst>
                <a:ext uri="{FF2B5EF4-FFF2-40B4-BE49-F238E27FC236}">
                  <a16:creationId xmlns:a16="http://schemas.microsoft.com/office/drawing/2014/main" id="{D5336B24-45A2-A085-CD9F-714E0B7AC301}"/>
                </a:ext>
              </a:extLst>
            </p:cNvPr>
            <p:cNvSpPr/>
            <p:nvPr/>
          </p:nvSpPr>
          <p:spPr>
            <a:xfrm>
              <a:off x="5917802" y="2174433"/>
              <a:ext cx="72946" cy="72944"/>
            </a:xfrm>
            <a:custGeom>
              <a:avLst/>
              <a:gdLst/>
              <a:ahLst/>
              <a:cxnLst/>
              <a:rect l="0" t="0" r="0" b="0"/>
              <a:pathLst>
                <a:path w="72946" h="72944">
                  <a:moveTo>
                    <a:pt x="36512" y="0"/>
                  </a:moveTo>
                  <a:lnTo>
                    <a:pt x="29131" y="713"/>
                  </a:lnTo>
                  <a:lnTo>
                    <a:pt x="22305" y="2857"/>
                  </a:lnTo>
                  <a:lnTo>
                    <a:pt x="16113" y="6269"/>
                  </a:lnTo>
                  <a:lnTo>
                    <a:pt x="10716" y="10714"/>
                  </a:lnTo>
                  <a:lnTo>
                    <a:pt x="6271" y="16112"/>
                  </a:lnTo>
                  <a:lnTo>
                    <a:pt x="2857" y="22303"/>
                  </a:lnTo>
                  <a:lnTo>
                    <a:pt x="715" y="29130"/>
                  </a:lnTo>
                  <a:lnTo>
                    <a:pt x="0" y="36512"/>
                  </a:lnTo>
                  <a:lnTo>
                    <a:pt x="715" y="43814"/>
                  </a:lnTo>
                  <a:lnTo>
                    <a:pt x="2857" y="50641"/>
                  </a:lnTo>
                  <a:lnTo>
                    <a:pt x="6271" y="56832"/>
                  </a:lnTo>
                  <a:lnTo>
                    <a:pt x="10716" y="62229"/>
                  </a:lnTo>
                  <a:lnTo>
                    <a:pt x="16113" y="66675"/>
                  </a:lnTo>
                  <a:lnTo>
                    <a:pt x="22305" y="70087"/>
                  </a:lnTo>
                  <a:lnTo>
                    <a:pt x="29131" y="72231"/>
                  </a:lnTo>
                  <a:lnTo>
                    <a:pt x="36512" y="72944"/>
                  </a:lnTo>
                  <a:lnTo>
                    <a:pt x="43815" y="72231"/>
                  </a:lnTo>
                  <a:lnTo>
                    <a:pt x="50641" y="70087"/>
                  </a:lnTo>
                  <a:lnTo>
                    <a:pt x="56832" y="66675"/>
                  </a:lnTo>
                  <a:lnTo>
                    <a:pt x="62230" y="62229"/>
                  </a:lnTo>
                  <a:lnTo>
                    <a:pt x="66675" y="56832"/>
                  </a:lnTo>
                  <a:lnTo>
                    <a:pt x="70088" y="50641"/>
                  </a:lnTo>
                  <a:lnTo>
                    <a:pt x="72231" y="43814"/>
                  </a:lnTo>
                  <a:lnTo>
                    <a:pt x="72946" y="36512"/>
                  </a:lnTo>
                  <a:lnTo>
                    <a:pt x="72231" y="29130"/>
                  </a:lnTo>
                  <a:lnTo>
                    <a:pt x="70088" y="22303"/>
                  </a:lnTo>
                  <a:lnTo>
                    <a:pt x="66675" y="16112"/>
                  </a:lnTo>
                  <a:lnTo>
                    <a:pt x="62230" y="10714"/>
                  </a:lnTo>
                  <a:lnTo>
                    <a:pt x="56832" y="6269"/>
                  </a:lnTo>
                  <a:lnTo>
                    <a:pt x="50641" y="2857"/>
                  </a:lnTo>
                  <a:lnTo>
                    <a:pt x="43815" y="713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34" name="Shape 188">
              <a:extLst>
                <a:ext uri="{FF2B5EF4-FFF2-40B4-BE49-F238E27FC236}">
                  <a16:creationId xmlns:a16="http://schemas.microsoft.com/office/drawing/2014/main" id="{BAD4B9F3-AC52-C887-D90E-3D8027793B06}"/>
                </a:ext>
              </a:extLst>
            </p:cNvPr>
            <p:cNvSpPr/>
            <p:nvPr/>
          </p:nvSpPr>
          <p:spPr>
            <a:xfrm>
              <a:off x="5917802" y="2498362"/>
              <a:ext cx="72946" cy="72946"/>
            </a:xfrm>
            <a:custGeom>
              <a:avLst/>
              <a:gdLst/>
              <a:ahLst/>
              <a:cxnLst/>
              <a:rect l="0" t="0" r="0" b="0"/>
              <a:pathLst>
                <a:path w="72946" h="72946">
                  <a:moveTo>
                    <a:pt x="36512" y="0"/>
                  </a:moveTo>
                  <a:lnTo>
                    <a:pt x="29131" y="715"/>
                  </a:lnTo>
                  <a:lnTo>
                    <a:pt x="22305" y="2857"/>
                  </a:lnTo>
                  <a:lnTo>
                    <a:pt x="16113" y="6271"/>
                  </a:lnTo>
                  <a:lnTo>
                    <a:pt x="10716" y="10716"/>
                  </a:lnTo>
                  <a:lnTo>
                    <a:pt x="6271" y="16113"/>
                  </a:lnTo>
                  <a:lnTo>
                    <a:pt x="2857" y="22304"/>
                  </a:lnTo>
                  <a:lnTo>
                    <a:pt x="715" y="29131"/>
                  </a:lnTo>
                  <a:lnTo>
                    <a:pt x="0" y="36512"/>
                  </a:lnTo>
                  <a:lnTo>
                    <a:pt x="715" y="43815"/>
                  </a:lnTo>
                  <a:lnTo>
                    <a:pt x="2857" y="50642"/>
                  </a:lnTo>
                  <a:lnTo>
                    <a:pt x="6271" y="56832"/>
                  </a:lnTo>
                  <a:lnTo>
                    <a:pt x="10716" y="62229"/>
                  </a:lnTo>
                  <a:lnTo>
                    <a:pt x="16113" y="66675"/>
                  </a:lnTo>
                  <a:lnTo>
                    <a:pt x="22305" y="70088"/>
                  </a:lnTo>
                  <a:lnTo>
                    <a:pt x="29131" y="72231"/>
                  </a:lnTo>
                  <a:lnTo>
                    <a:pt x="36512" y="72946"/>
                  </a:lnTo>
                  <a:lnTo>
                    <a:pt x="43815" y="72231"/>
                  </a:lnTo>
                  <a:lnTo>
                    <a:pt x="50641" y="70088"/>
                  </a:lnTo>
                  <a:lnTo>
                    <a:pt x="56832" y="66675"/>
                  </a:lnTo>
                  <a:lnTo>
                    <a:pt x="62230" y="62229"/>
                  </a:lnTo>
                  <a:lnTo>
                    <a:pt x="66675" y="56832"/>
                  </a:lnTo>
                  <a:lnTo>
                    <a:pt x="70088" y="50642"/>
                  </a:lnTo>
                  <a:lnTo>
                    <a:pt x="72231" y="43815"/>
                  </a:lnTo>
                  <a:lnTo>
                    <a:pt x="72946" y="36512"/>
                  </a:lnTo>
                  <a:lnTo>
                    <a:pt x="72231" y="29131"/>
                  </a:lnTo>
                  <a:lnTo>
                    <a:pt x="70088" y="22304"/>
                  </a:lnTo>
                  <a:lnTo>
                    <a:pt x="66675" y="16113"/>
                  </a:lnTo>
                  <a:lnTo>
                    <a:pt x="62230" y="10716"/>
                  </a:lnTo>
                  <a:lnTo>
                    <a:pt x="56832" y="6271"/>
                  </a:lnTo>
                  <a:lnTo>
                    <a:pt x="50641" y="2857"/>
                  </a:lnTo>
                  <a:lnTo>
                    <a:pt x="43815" y="715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35" name="Shape 189">
              <a:extLst>
                <a:ext uri="{FF2B5EF4-FFF2-40B4-BE49-F238E27FC236}">
                  <a16:creationId xmlns:a16="http://schemas.microsoft.com/office/drawing/2014/main" id="{FC4D9C3B-7AD9-B6DB-05DE-3B1B57446E1F}"/>
                </a:ext>
              </a:extLst>
            </p:cNvPr>
            <p:cNvSpPr/>
            <p:nvPr/>
          </p:nvSpPr>
          <p:spPr>
            <a:xfrm>
              <a:off x="5917802" y="2822292"/>
              <a:ext cx="72946" cy="72945"/>
            </a:xfrm>
            <a:custGeom>
              <a:avLst/>
              <a:gdLst/>
              <a:ahLst/>
              <a:cxnLst/>
              <a:rect l="0" t="0" r="0" b="0"/>
              <a:pathLst>
                <a:path w="72946" h="72945">
                  <a:moveTo>
                    <a:pt x="36512" y="0"/>
                  </a:moveTo>
                  <a:lnTo>
                    <a:pt x="29131" y="713"/>
                  </a:lnTo>
                  <a:lnTo>
                    <a:pt x="22305" y="2857"/>
                  </a:lnTo>
                  <a:lnTo>
                    <a:pt x="16113" y="6270"/>
                  </a:lnTo>
                  <a:lnTo>
                    <a:pt x="10716" y="10715"/>
                  </a:lnTo>
                  <a:lnTo>
                    <a:pt x="6271" y="16113"/>
                  </a:lnTo>
                  <a:lnTo>
                    <a:pt x="2857" y="22304"/>
                  </a:lnTo>
                  <a:lnTo>
                    <a:pt x="715" y="29131"/>
                  </a:lnTo>
                  <a:lnTo>
                    <a:pt x="0" y="36512"/>
                  </a:lnTo>
                  <a:lnTo>
                    <a:pt x="715" y="43815"/>
                  </a:lnTo>
                  <a:lnTo>
                    <a:pt x="2857" y="50641"/>
                  </a:lnTo>
                  <a:lnTo>
                    <a:pt x="6271" y="56832"/>
                  </a:lnTo>
                  <a:lnTo>
                    <a:pt x="10716" y="62230"/>
                  </a:lnTo>
                  <a:lnTo>
                    <a:pt x="16113" y="66675"/>
                  </a:lnTo>
                  <a:lnTo>
                    <a:pt x="22305" y="70088"/>
                  </a:lnTo>
                  <a:lnTo>
                    <a:pt x="29131" y="72231"/>
                  </a:lnTo>
                  <a:lnTo>
                    <a:pt x="36512" y="72945"/>
                  </a:lnTo>
                  <a:lnTo>
                    <a:pt x="43815" y="72231"/>
                  </a:lnTo>
                  <a:lnTo>
                    <a:pt x="50641" y="70088"/>
                  </a:lnTo>
                  <a:lnTo>
                    <a:pt x="56832" y="66675"/>
                  </a:lnTo>
                  <a:lnTo>
                    <a:pt x="62230" y="62230"/>
                  </a:lnTo>
                  <a:lnTo>
                    <a:pt x="66675" y="56832"/>
                  </a:lnTo>
                  <a:lnTo>
                    <a:pt x="70088" y="50641"/>
                  </a:lnTo>
                  <a:lnTo>
                    <a:pt x="72231" y="43815"/>
                  </a:lnTo>
                  <a:lnTo>
                    <a:pt x="72946" y="36512"/>
                  </a:lnTo>
                  <a:lnTo>
                    <a:pt x="72231" y="29131"/>
                  </a:lnTo>
                  <a:lnTo>
                    <a:pt x="70088" y="22304"/>
                  </a:lnTo>
                  <a:lnTo>
                    <a:pt x="66675" y="16113"/>
                  </a:lnTo>
                  <a:lnTo>
                    <a:pt x="62230" y="10715"/>
                  </a:lnTo>
                  <a:lnTo>
                    <a:pt x="56832" y="6270"/>
                  </a:lnTo>
                  <a:lnTo>
                    <a:pt x="50641" y="2857"/>
                  </a:lnTo>
                  <a:lnTo>
                    <a:pt x="43815" y="713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36" name="Shape 190">
              <a:extLst>
                <a:ext uri="{FF2B5EF4-FFF2-40B4-BE49-F238E27FC236}">
                  <a16:creationId xmlns:a16="http://schemas.microsoft.com/office/drawing/2014/main" id="{7F0C0DBF-28FB-F333-A29B-0B4EC2066068}"/>
                </a:ext>
              </a:extLst>
            </p:cNvPr>
            <p:cNvSpPr/>
            <p:nvPr/>
          </p:nvSpPr>
          <p:spPr>
            <a:xfrm>
              <a:off x="5917802" y="3146221"/>
              <a:ext cx="72946" cy="72945"/>
            </a:xfrm>
            <a:custGeom>
              <a:avLst/>
              <a:gdLst/>
              <a:ahLst/>
              <a:cxnLst/>
              <a:rect l="0" t="0" r="0" b="0"/>
              <a:pathLst>
                <a:path w="72946" h="72945">
                  <a:moveTo>
                    <a:pt x="36512" y="0"/>
                  </a:moveTo>
                  <a:lnTo>
                    <a:pt x="29131" y="714"/>
                  </a:lnTo>
                  <a:lnTo>
                    <a:pt x="22305" y="2858"/>
                  </a:lnTo>
                  <a:lnTo>
                    <a:pt x="16113" y="6270"/>
                  </a:lnTo>
                  <a:lnTo>
                    <a:pt x="10716" y="10716"/>
                  </a:lnTo>
                  <a:lnTo>
                    <a:pt x="6271" y="16113"/>
                  </a:lnTo>
                  <a:lnTo>
                    <a:pt x="2857" y="22304"/>
                  </a:lnTo>
                  <a:lnTo>
                    <a:pt x="715" y="29131"/>
                  </a:lnTo>
                  <a:lnTo>
                    <a:pt x="0" y="36433"/>
                  </a:lnTo>
                  <a:lnTo>
                    <a:pt x="715" y="43815"/>
                  </a:lnTo>
                  <a:lnTo>
                    <a:pt x="2857" y="50641"/>
                  </a:lnTo>
                  <a:lnTo>
                    <a:pt x="6271" y="56833"/>
                  </a:lnTo>
                  <a:lnTo>
                    <a:pt x="10716" y="62229"/>
                  </a:lnTo>
                  <a:lnTo>
                    <a:pt x="16113" y="66675"/>
                  </a:lnTo>
                  <a:lnTo>
                    <a:pt x="22305" y="70088"/>
                  </a:lnTo>
                  <a:lnTo>
                    <a:pt x="29131" y="72231"/>
                  </a:lnTo>
                  <a:lnTo>
                    <a:pt x="36512" y="72945"/>
                  </a:lnTo>
                  <a:lnTo>
                    <a:pt x="43815" y="72231"/>
                  </a:lnTo>
                  <a:lnTo>
                    <a:pt x="50641" y="70088"/>
                  </a:lnTo>
                  <a:lnTo>
                    <a:pt x="56832" y="66675"/>
                  </a:lnTo>
                  <a:lnTo>
                    <a:pt x="62230" y="62229"/>
                  </a:lnTo>
                  <a:lnTo>
                    <a:pt x="66675" y="56833"/>
                  </a:lnTo>
                  <a:lnTo>
                    <a:pt x="70088" y="50641"/>
                  </a:lnTo>
                  <a:lnTo>
                    <a:pt x="72231" y="43815"/>
                  </a:lnTo>
                  <a:lnTo>
                    <a:pt x="72946" y="36433"/>
                  </a:lnTo>
                  <a:lnTo>
                    <a:pt x="72231" y="29131"/>
                  </a:lnTo>
                  <a:lnTo>
                    <a:pt x="70088" y="22304"/>
                  </a:lnTo>
                  <a:lnTo>
                    <a:pt x="66675" y="16113"/>
                  </a:lnTo>
                  <a:lnTo>
                    <a:pt x="62230" y="10716"/>
                  </a:lnTo>
                  <a:lnTo>
                    <a:pt x="56832" y="6270"/>
                  </a:lnTo>
                  <a:lnTo>
                    <a:pt x="50641" y="2858"/>
                  </a:lnTo>
                  <a:lnTo>
                    <a:pt x="43815" y="714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37" name="Shape 191">
              <a:extLst>
                <a:ext uri="{FF2B5EF4-FFF2-40B4-BE49-F238E27FC236}">
                  <a16:creationId xmlns:a16="http://schemas.microsoft.com/office/drawing/2014/main" id="{8CC99EBC-3DEB-20F3-0FFD-6C5060984C91}"/>
                </a:ext>
              </a:extLst>
            </p:cNvPr>
            <p:cNvSpPr/>
            <p:nvPr/>
          </p:nvSpPr>
          <p:spPr>
            <a:xfrm>
              <a:off x="8220709" y="2173639"/>
              <a:ext cx="73025" cy="72944"/>
            </a:xfrm>
            <a:custGeom>
              <a:avLst/>
              <a:gdLst/>
              <a:ahLst/>
              <a:cxnLst/>
              <a:rect l="0" t="0" r="0" b="0"/>
              <a:pathLst>
                <a:path w="73025" h="72944">
                  <a:moveTo>
                    <a:pt x="36512" y="0"/>
                  </a:moveTo>
                  <a:lnTo>
                    <a:pt x="29130" y="713"/>
                  </a:lnTo>
                  <a:lnTo>
                    <a:pt x="22304" y="2857"/>
                  </a:lnTo>
                  <a:lnTo>
                    <a:pt x="16112" y="6269"/>
                  </a:lnTo>
                  <a:lnTo>
                    <a:pt x="10714" y="10714"/>
                  </a:lnTo>
                  <a:lnTo>
                    <a:pt x="6270" y="16112"/>
                  </a:lnTo>
                  <a:lnTo>
                    <a:pt x="2856" y="22303"/>
                  </a:lnTo>
                  <a:lnTo>
                    <a:pt x="713" y="29130"/>
                  </a:lnTo>
                  <a:lnTo>
                    <a:pt x="0" y="36512"/>
                  </a:lnTo>
                  <a:lnTo>
                    <a:pt x="713" y="43893"/>
                  </a:lnTo>
                  <a:lnTo>
                    <a:pt x="2856" y="50719"/>
                  </a:lnTo>
                  <a:lnTo>
                    <a:pt x="6270" y="56911"/>
                  </a:lnTo>
                  <a:lnTo>
                    <a:pt x="10714" y="62308"/>
                  </a:lnTo>
                  <a:lnTo>
                    <a:pt x="16112" y="66753"/>
                  </a:lnTo>
                  <a:lnTo>
                    <a:pt x="22304" y="70087"/>
                  </a:lnTo>
                  <a:lnTo>
                    <a:pt x="29130" y="72231"/>
                  </a:lnTo>
                  <a:lnTo>
                    <a:pt x="36512" y="72944"/>
                  </a:lnTo>
                  <a:lnTo>
                    <a:pt x="43894" y="72231"/>
                  </a:lnTo>
                  <a:lnTo>
                    <a:pt x="50720" y="70087"/>
                  </a:lnTo>
                  <a:lnTo>
                    <a:pt x="56911" y="66753"/>
                  </a:lnTo>
                  <a:lnTo>
                    <a:pt x="62308" y="62308"/>
                  </a:lnTo>
                  <a:lnTo>
                    <a:pt x="66754" y="56911"/>
                  </a:lnTo>
                  <a:lnTo>
                    <a:pt x="70166" y="50719"/>
                  </a:lnTo>
                  <a:lnTo>
                    <a:pt x="72310" y="43893"/>
                  </a:lnTo>
                  <a:lnTo>
                    <a:pt x="73025" y="36512"/>
                  </a:lnTo>
                  <a:lnTo>
                    <a:pt x="72310" y="29130"/>
                  </a:lnTo>
                  <a:lnTo>
                    <a:pt x="70166" y="22303"/>
                  </a:lnTo>
                  <a:lnTo>
                    <a:pt x="66754" y="16112"/>
                  </a:lnTo>
                  <a:lnTo>
                    <a:pt x="62308" y="10714"/>
                  </a:lnTo>
                  <a:lnTo>
                    <a:pt x="56911" y="6269"/>
                  </a:lnTo>
                  <a:lnTo>
                    <a:pt x="50720" y="2857"/>
                  </a:lnTo>
                  <a:lnTo>
                    <a:pt x="43894" y="713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38" name="Shape 192">
              <a:extLst>
                <a:ext uri="{FF2B5EF4-FFF2-40B4-BE49-F238E27FC236}">
                  <a16:creationId xmlns:a16="http://schemas.microsoft.com/office/drawing/2014/main" id="{00F16466-C916-22A1-D43D-E48805091348}"/>
                </a:ext>
              </a:extLst>
            </p:cNvPr>
            <p:cNvSpPr/>
            <p:nvPr/>
          </p:nvSpPr>
          <p:spPr>
            <a:xfrm>
              <a:off x="8220709" y="2497568"/>
              <a:ext cx="73025" cy="72946"/>
            </a:xfrm>
            <a:custGeom>
              <a:avLst/>
              <a:gdLst/>
              <a:ahLst/>
              <a:cxnLst/>
              <a:rect l="0" t="0" r="0" b="0"/>
              <a:pathLst>
                <a:path w="73025" h="72946">
                  <a:moveTo>
                    <a:pt x="36512" y="0"/>
                  </a:moveTo>
                  <a:lnTo>
                    <a:pt x="29130" y="715"/>
                  </a:lnTo>
                  <a:lnTo>
                    <a:pt x="22304" y="2857"/>
                  </a:lnTo>
                  <a:lnTo>
                    <a:pt x="16112" y="6271"/>
                  </a:lnTo>
                  <a:lnTo>
                    <a:pt x="10714" y="10716"/>
                  </a:lnTo>
                  <a:lnTo>
                    <a:pt x="6270" y="16113"/>
                  </a:lnTo>
                  <a:lnTo>
                    <a:pt x="2856" y="22304"/>
                  </a:lnTo>
                  <a:lnTo>
                    <a:pt x="713" y="29131"/>
                  </a:lnTo>
                  <a:lnTo>
                    <a:pt x="0" y="36512"/>
                  </a:lnTo>
                  <a:lnTo>
                    <a:pt x="713" y="43894"/>
                  </a:lnTo>
                  <a:lnTo>
                    <a:pt x="2856" y="50721"/>
                  </a:lnTo>
                  <a:lnTo>
                    <a:pt x="6270" y="56912"/>
                  </a:lnTo>
                  <a:lnTo>
                    <a:pt x="10714" y="62310"/>
                  </a:lnTo>
                  <a:lnTo>
                    <a:pt x="16112" y="66754"/>
                  </a:lnTo>
                  <a:lnTo>
                    <a:pt x="22304" y="70088"/>
                  </a:lnTo>
                  <a:lnTo>
                    <a:pt x="29130" y="72231"/>
                  </a:lnTo>
                  <a:lnTo>
                    <a:pt x="36512" y="72946"/>
                  </a:lnTo>
                  <a:lnTo>
                    <a:pt x="43894" y="72231"/>
                  </a:lnTo>
                  <a:lnTo>
                    <a:pt x="50720" y="70088"/>
                  </a:lnTo>
                  <a:lnTo>
                    <a:pt x="56911" y="66754"/>
                  </a:lnTo>
                  <a:lnTo>
                    <a:pt x="62308" y="62310"/>
                  </a:lnTo>
                  <a:lnTo>
                    <a:pt x="66754" y="56912"/>
                  </a:lnTo>
                  <a:lnTo>
                    <a:pt x="70166" y="50721"/>
                  </a:lnTo>
                  <a:lnTo>
                    <a:pt x="72310" y="43894"/>
                  </a:lnTo>
                  <a:lnTo>
                    <a:pt x="73025" y="36512"/>
                  </a:lnTo>
                  <a:lnTo>
                    <a:pt x="72310" y="29131"/>
                  </a:lnTo>
                  <a:lnTo>
                    <a:pt x="70166" y="22304"/>
                  </a:lnTo>
                  <a:lnTo>
                    <a:pt x="66754" y="16113"/>
                  </a:lnTo>
                  <a:lnTo>
                    <a:pt x="62308" y="10716"/>
                  </a:lnTo>
                  <a:lnTo>
                    <a:pt x="56911" y="6271"/>
                  </a:lnTo>
                  <a:lnTo>
                    <a:pt x="50720" y="2857"/>
                  </a:lnTo>
                  <a:lnTo>
                    <a:pt x="43894" y="715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39" name="Shape 193">
              <a:extLst>
                <a:ext uri="{FF2B5EF4-FFF2-40B4-BE49-F238E27FC236}">
                  <a16:creationId xmlns:a16="http://schemas.microsoft.com/office/drawing/2014/main" id="{7B052F27-B28F-7653-6B5F-59C9FE52B2A7}"/>
                </a:ext>
              </a:extLst>
            </p:cNvPr>
            <p:cNvSpPr/>
            <p:nvPr/>
          </p:nvSpPr>
          <p:spPr>
            <a:xfrm>
              <a:off x="8220709" y="2821498"/>
              <a:ext cx="73025" cy="72945"/>
            </a:xfrm>
            <a:custGeom>
              <a:avLst/>
              <a:gdLst/>
              <a:ahLst/>
              <a:cxnLst/>
              <a:rect l="0" t="0" r="0" b="0"/>
              <a:pathLst>
                <a:path w="73025" h="72945">
                  <a:moveTo>
                    <a:pt x="36512" y="0"/>
                  </a:moveTo>
                  <a:lnTo>
                    <a:pt x="29130" y="713"/>
                  </a:lnTo>
                  <a:lnTo>
                    <a:pt x="22304" y="2857"/>
                  </a:lnTo>
                  <a:lnTo>
                    <a:pt x="16112" y="6270"/>
                  </a:lnTo>
                  <a:lnTo>
                    <a:pt x="10714" y="10715"/>
                  </a:lnTo>
                  <a:lnTo>
                    <a:pt x="6270" y="16113"/>
                  </a:lnTo>
                  <a:lnTo>
                    <a:pt x="2856" y="22304"/>
                  </a:lnTo>
                  <a:lnTo>
                    <a:pt x="713" y="29131"/>
                  </a:lnTo>
                  <a:lnTo>
                    <a:pt x="0" y="36512"/>
                  </a:lnTo>
                  <a:lnTo>
                    <a:pt x="713" y="43815"/>
                  </a:lnTo>
                  <a:lnTo>
                    <a:pt x="2856" y="50641"/>
                  </a:lnTo>
                  <a:lnTo>
                    <a:pt x="6270" y="56832"/>
                  </a:lnTo>
                  <a:lnTo>
                    <a:pt x="10714" y="62230"/>
                  </a:lnTo>
                  <a:lnTo>
                    <a:pt x="16112" y="66675"/>
                  </a:lnTo>
                  <a:lnTo>
                    <a:pt x="22304" y="70088"/>
                  </a:lnTo>
                  <a:lnTo>
                    <a:pt x="29130" y="72231"/>
                  </a:lnTo>
                  <a:lnTo>
                    <a:pt x="36512" y="72945"/>
                  </a:lnTo>
                  <a:lnTo>
                    <a:pt x="43894" y="72231"/>
                  </a:lnTo>
                  <a:lnTo>
                    <a:pt x="50720" y="70088"/>
                  </a:lnTo>
                  <a:lnTo>
                    <a:pt x="56911" y="66675"/>
                  </a:lnTo>
                  <a:lnTo>
                    <a:pt x="62308" y="62230"/>
                  </a:lnTo>
                  <a:lnTo>
                    <a:pt x="66754" y="56832"/>
                  </a:lnTo>
                  <a:lnTo>
                    <a:pt x="70166" y="50641"/>
                  </a:lnTo>
                  <a:lnTo>
                    <a:pt x="72310" y="43815"/>
                  </a:lnTo>
                  <a:lnTo>
                    <a:pt x="73025" y="36512"/>
                  </a:lnTo>
                  <a:lnTo>
                    <a:pt x="72310" y="29131"/>
                  </a:lnTo>
                  <a:lnTo>
                    <a:pt x="70166" y="22304"/>
                  </a:lnTo>
                  <a:lnTo>
                    <a:pt x="66754" y="16113"/>
                  </a:lnTo>
                  <a:lnTo>
                    <a:pt x="62308" y="10715"/>
                  </a:lnTo>
                  <a:lnTo>
                    <a:pt x="56911" y="6270"/>
                  </a:lnTo>
                  <a:lnTo>
                    <a:pt x="50720" y="2857"/>
                  </a:lnTo>
                  <a:lnTo>
                    <a:pt x="43894" y="713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40" name="Shape 194">
              <a:extLst>
                <a:ext uri="{FF2B5EF4-FFF2-40B4-BE49-F238E27FC236}">
                  <a16:creationId xmlns:a16="http://schemas.microsoft.com/office/drawing/2014/main" id="{9631A2FD-FDF1-F73E-C701-47C79344792C}"/>
                </a:ext>
              </a:extLst>
            </p:cNvPr>
            <p:cNvSpPr/>
            <p:nvPr/>
          </p:nvSpPr>
          <p:spPr>
            <a:xfrm>
              <a:off x="8220709" y="3145427"/>
              <a:ext cx="73025" cy="72945"/>
            </a:xfrm>
            <a:custGeom>
              <a:avLst/>
              <a:gdLst/>
              <a:ahLst/>
              <a:cxnLst/>
              <a:rect l="0" t="0" r="0" b="0"/>
              <a:pathLst>
                <a:path w="73025" h="72945">
                  <a:moveTo>
                    <a:pt x="36512" y="0"/>
                  </a:moveTo>
                  <a:lnTo>
                    <a:pt x="29130" y="714"/>
                  </a:lnTo>
                  <a:lnTo>
                    <a:pt x="22304" y="2858"/>
                  </a:lnTo>
                  <a:lnTo>
                    <a:pt x="16112" y="6270"/>
                  </a:lnTo>
                  <a:lnTo>
                    <a:pt x="10714" y="10716"/>
                  </a:lnTo>
                  <a:lnTo>
                    <a:pt x="6270" y="16113"/>
                  </a:lnTo>
                  <a:lnTo>
                    <a:pt x="2856" y="22304"/>
                  </a:lnTo>
                  <a:lnTo>
                    <a:pt x="713" y="29131"/>
                  </a:lnTo>
                  <a:lnTo>
                    <a:pt x="0" y="36512"/>
                  </a:lnTo>
                  <a:lnTo>
                    <a:pt x="713" y="43815"/>
                  </a:lnTo>
                  <a:lnTo>
                    <a:pt x="2856" y="50641"/>
                  </a:lnTo>
                  <a:lnTo>
                    <a:pt x="6270" y="56833"/>
                  </a:lnTo>
                  <a:lnTo>
                    <a:pt x="10714" y="62229"/>
                  </a:lnTo>
                  <a:lnTo>
                    <a:pt x="16112" y="66675"/>
                  </a:lnTo>
                  <a:lnTo>
                    <a:pt x="22304" y="70088"/>
                  </a:lnTo>
                  <a:lnTo>
                    <a:pt x="29130" y="72231"/>
                  </a:lnTo>
                  <a:lnTo>
                    <a:pt x="36512" y="72945"/>
                  </a:lnTo>
                  <a:lnTo>
                    <a:pt x="43894" y="72231"/>
                  </a:lnTo>
                  <a:lnTo>
                    <a:pt x="50720" y="70088"/>
                  </a:lnTo>
                  <a:lnTo>
                    <a:pt x="56911" y="66675"/>
                  </a:lnTo>
                  <a:lnTo>
                    <a:pt x="62308" y="62229"/>
                  </a:lnTo>
                  <a:lnTo>
                    <a:pt x="66754" y="56833"/>
                  </a:lnTo>
                  <a:lnTo>
                    <a:pt x="70166" y="50641"/>
                  </a:lnTo>
                  <a:lnTo>
                    <a:pt x="72310" y="43815"/>
                  </a:lnTo>
                  <a:lnTo>
                    <a:pt x="73025" y="36512"/>
                  </a:lnTo>
                  <a:lnTo>
                    <a:pt x="72310" y="29131"/>
                  </a:lnTo>
                  <a:lnTo>
                    <a:pt x="70166" y="22304"/>
                  </a:lnTo>
                  <a:lnTo>
                    <a:pt x="66754" y="16113"/>
                  </a:lnTo>
                  <a:lnTo>
                    <a:pt x="62308" y="10716"/>
                  </a:lnTo>
                  <a:lnTo>
                    <a:pt x="56911" y="6270"/>
                  </a:lnTo>
                  <a:lnTo>
                    <a:pt x="50720" y="2858"/>
                  </a:lnTo>
                  <a:lnTo>
                    <a:pt x="43894" y="714"/>
                  </a:lnTo>
                  <a:lnTo>
                    <a:pt x="36512" y="0"/>
                  </a:lnTo>
                  <a:close/>
                </a:path>
              </a:pathLst>
            </a:custGeom>
            <a:solidFill>
              <a:srgbClr val="E7D116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791A9CDE-2789-DB5F-B9BC-5D2BEE534B2B}"/>
                </a:ext>
              </a:extLst>
            </p:cNvPr>
            <p:cNvPicPr/>
            <p:nvPr/>
          </p:nvPicPr>
          <p:blipFill>
            <a:blip r:embed="rId3"/>
            <a:stretch/>
          </p:blipFill>
          <p:spPr>
            <a:xfrm>
              <a:off x="5618479" y="241889"/>
              <a:ext cx="234791" cy="283052"/>
            </a:xfrm>
            <a:prstGeom prst="rect">
              <a:avLst/>
            </a:prstGeom>
            <a:noFill/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18774118-5AB9-04AC-00E0-4671A4121AFE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854049" y="378116"/>
              <a:ext cx="1778799" cy="2594279"/>
            </a:xfrm>
            <a:prstGeom prst="rect">
              <a:avLst/>
            </a:prstGeom>
            <a:noFill/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C2026879-26F3-3FF2-2831-DED5BD5E8563}"/>
                </a:ext>
              </a:extLst>
            </p:cNvPr>
            <p:cNvPicPr/>
            <p:nvPr/>
          </p:nvPicPr>
          <p:blipFill>
            <a:blip r:embed="rId5"/>
            <a:stretch/>
          </p:blipFill>
          <p:spPr>
            <a:xfrm>
              <a:off x="449228" y="5303691"/>
              <a:ext cx="4656569" cy="1634647"/>
            </a:xfrm>
            <a:prstGeom prst="rect">
              <a:avLst/>
            </a:prstGeom>
            <a:noFill/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B0128936-0F4B-3796-90A5-3EE9D7A98310}"/>
                </a:ext>
              </a:extLst>
            </p:cNvPr>
            <p:cNvPicPr/>
            <p:nvPr/>
          </p:nvPicPr>
          <p:blipFill>
            <a:blip r:embed="rId6"/>
            <a:stretch/>
          </p:blipFill>
          <p:spPr>
            <a:xfrm>
              <a:off x="6093257" y="3653763"/>
              <a:ext cx="4052277" cy="2292908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770068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83292" cy="2084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354" y="900332"/>
            <a:ext cx="11648049" cy="56411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Cele mai răspândite lămpi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fluorescente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sunt lămpile în formă de tub cu suprafaţa interioară acoperită cu un strat de luminofor.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Luminoforul 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serveşte pentru transformarea radiaţiilor ultraviolete ce se produc la descărcarea electrică în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radiaţii vizibile 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(cuprinse în spectrul celor şapte culori vizibile: roşu, portocaliu, galben, verde, albastru, indigo şi violet).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	În dependenţă de repartizarea fluxului luminos în spectru prin folosirea a diferitor tipuri de luminofori se deosebesc lămpi: -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lumină de zi (LD);  - lumină de zi cu transmiterea culorilor îmbunătăţită (LDT); - lumină albă rece (LHB, lumină albă caldă (LTB) şi lumină albă (LB).</a:t>
            </a:r>
            <a:r>
              <a:rPr lang="en-GB" sz="2400" b="1" dirty="0">
                <a:solidFill>
                  <a:srgbClr val="100F0D"/>
                </a:solidFill>
                <a:effectLst/>
                <a:latin typeface="GWNFA+MaitreeSemi"/>
                <a:ea typeface="GWNFA+MaitreeSemi"/>
              </a:rPr>
              <a:t> </a:t>
            </a:r>
            <a:endParaRPr lang="ro-RO" sz="2400" b="1" dirty="0">
              <a:solidFill>
                <a:srgbClr val="100F0D"/>
              </a:solidFill>
              <a:effectLst/>
              <a:latin typeface="GWNFA+MaitreeSemi"/>
              <a:ea typeface="GWNFA+MaitreeSemi"/>
            </a:endParaRPr>
          </a:p>
          <a:p>
            <a:pPr marL="0" indent="0" algn="just">
              <a:buNone/>
            </a:pPr>
            <a:r>
              <a:rPr lang="ro-RO" sz="2400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- </a:t>
            </a:r>
            <a:r>
              <a:rPr lang="en-GB" sz="2400" b="1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Lămpi</a:t>
            </a:r>
            <a:r>
              <a:rPr lang="en-GB" sz="2400" b="1" spc="-65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cu</a:t>
            </a:r>
            <a:r>
              <a:rPr lang="en-GB" sz="2400" b="1" spc="-65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descă</a:t>
            </a:r>
            <a:r>
              <a:rPr lang="en-GB" sz="2400" b="1" spc="-20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r</a:t>
            </a:r>
            <a:r>
              <a:rPr lang="en-GB" sz="2400" b="1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care</a:t>
            </a:r>
            <a:r>
              <a:rPr lang="en-GB" sz="2400" b="1" spc="-65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în</a:t>
            </a:r>
            <a:r>
              <a:rPr lang="en-GB" sz="2400" b="1" spc="-65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400" b="1" spc="-85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f</a:t>
            </a:r>
            <a:r>
              <a:rPr lang="en-GB" sz="2400" b="1" spc="-25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o</a:t>
            </a:r>
            <a:r>
              <a:rPr lang="en-GB" sz="2400" b="1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rmă</a:t>
            </a:r>
            <a:r>
              <a:rPr lang="en-GB" sz="2400" b="1" spc="-65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de</a:t>
            </a:r>
            <a:r>
              <a:rPr lang="en-GB" sz="2400" b="1" spc="-65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a</a:t>
            </a:r>
            <a:r>
              <a:rPr lang="en-GB" sz="2400" b="1" spc="-25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r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c</a:t>
            </a:r>
            <a:r>
              <a:rPr lang="en-GB" sz="2400" b="1" spc="-65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la</a:t>
            </a:r>
            <a:r>
              <a:rPr lang="en-GB" sz="2400" b="1" spc="-65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presiune</a:t>
            </a:r>
            <a:r>
              <a:rPr lang="en-GB" sz="2400" b="1" spc="-65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înaltă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–</a:t>
            </a:r>
            <a:r>
              <a:rPr lang="en-GB" sz="2400" spc="-6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spc="-1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s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unt</a:t>
            </a:r>
            <a:r>
              <a:rPr lang="en-GB" sz="2400" spc="-6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lămpi</a:t>
            </a:r>
            <a:r>
              <a:rPr lang="en-GB" sz="2400" spc="-6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cu</a:t>
            </a:r>
            <a:r>
              <a:rPr lang="en-GB" sz="2400" spc="-6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descă</a:t>
            </a:r>
            <a:r>
              <a:rPr lang="en-GB" sz="2400" spc="-2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r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care</a:t>
            </a:r>
            <a:r>
              <a:rPr lang="en-GB" sz="2400" spc="-6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spc="-1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lectrică</a:t>
            </a:r>
            <a:r>
              <a:rPr lang="en-GB" sz="2400" spc="-6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în</a:t>
            </a:r>
            <a:r>
              <a:rPr lang="en-GB" sz="2400" spc="-6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spc="-3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v</a:t>
            </a:r>
            <a:r>
              <a:rPr lang="en-GB" sz="2400" spc="-2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a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p</a:t>
            </a:r>
            <a:r>
              <a:rPr lang="en-GB" sz="2400" spc="-2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ri</a:t>
            </a:r>
            <a:r>
              <a:rPr lang="en-GB" sz="2400" spc="-6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de</a:t>
            </a:r>
            <a:r>
              <a:rPr lang="en-GB" sz="2400" spc="-6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m</a:t>
            </a:r>
            <a:r>
              <a:rPr lang="ro-RO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i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400" spc="-2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r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cur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,</a:t>
            </a:r>
            <a:r>
              <a:rPr lang="en-GB" sz="24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într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-un</a:t>
            </a:r>
            <a:r>
              <a:rPr lang="en-GB" sz="24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tub</a:t>
            </a:r>
            <a:r>
              <a:rPr lang="en-GB" sz="24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cu</a:t>
            </a:r>
            <a:r>
              <a:rPr lang="en-GB" sz="24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gaz</a:t>
            </a:r>
            <a:r>
              <a:rPr lang="en-GB" sz="24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ine</a:t>
            </a:r>
            <a:r>
              <a:rPr lang="en-GB" sz="2400" spc="-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r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</a:t>
            </a:r>
            <a:r>
              <a:rPr lang="en-GB" sz="24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(X</a:t>
            </a:r>
            <a:r>
              <a:rPr lang="en-GB" sz="2400" spc="-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n</a:t>
            </a:r>
            <a:r>
              <a:rPr lang="en-GB" sz="2400" spc="-1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n,</a:t>
            </a:r>
            <a:r>
              <a:rPr lang="en-GB" sz="24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A</a:t>
            </a:r>
            <a:r>
              <a:rPr lang="en-GB" sz="2400" spc="-2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rg</a:t>
            </a:r>
            <a:r>
              <a:rPr lang="en-GB" sz="2400" spc="-1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n</a:t>
            </a:r>
            <a:r>
              <a:rPr lang="en-GB" sz="24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s</a:t>
            </a:r>
            <a:r>
              <a:rPr lang="en-GB" sz="24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a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u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Ne</a:t>
            </a:r>
            <a:r>
              <a:rPr lang="en-GB" sz="2400" spc="-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n</a:t>
            </a:r>
            <a:r>
              <a:rPr lang="ro-RO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);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o-RO" sz="2400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- </a:t>
            </a:r>
            <a:r>
              <a:rPr lang="en-GB" sz="2400" b="1" dirty="0" err="1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Lămpi</a:t>
            </a:r>
            <a:r>
              <a:rPr lang="en-GB" sz="2400" b="1" spc="405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cu</a:t>
            </a:r>
            <a:r>
              <a:rPr lang="en-GB" sz="2400" b="1" spc="410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LED</a:t>
            </a:r>
            <a:r>
              <a:rPr lang="en-GB" sz="2400" b="1" spc="445" dirty="0"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–</a:t>
            </a:r>
            <a:r>
              <a:rPr lang="en-GB" sz="2400" spc="43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lămpi</a:t>
            </a:r>
            <a:r>
              <a:rPr lang="en-GB" sz="2400" spc="43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cu</a:t>
            </a:r>
            <a:r>
              <a:rPr lang="en-GB" sz="2400" spc="43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diode</a:t>
            </a:r>
            <a:r>
              <a:rPr lang="en-GB" sz="2400" spc="43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spc="-1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lect</a:t>
            </a:r>
            <a:r>
              <a:rPr lang="en-GB" sz="2400" spc="-4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r</a:t>
            </a:r>
            <a:r>
              <a:rPr lang="en-GB" sz="24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luminisc</a:t>
            </a:r>
            <a:r>
              <a:rPr lang="en-GB" sz="24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nte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baz</a:t>
            </a:r>
            <a:r>
              <a:rPr lang="en-GB" sz="2400" spc="-3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a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te</a:t>
            </a:r>
            <a:r>
              <a:rPr lang="en-GB" sz="2400" spc="27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pe</a:t>
            </a:r>
            <a:r>
              <a:rPr lang="en-GB" sz="2400" spc="27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bținerea</a:t>
            </a:r>
            <a:r>
              <a:rPr lang="en-GB" sz="2400" spc="27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spc="-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r</a:t>
            </a:r>
            <a:r>
              <a:rPr lang="en-GB" sz="2400" spc="-1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a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diați</a:t>
            </a:r>
            <a:r>
              <a:rPr lang="en-GB" sz="2400" spc="-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i</a:t>
            </a:r>
            <a:r>
              <a:rPr lang="en-GB" sz="2400" spc="27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spc="-4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ptice</a:t>
            </a:r>
            <a:r>
              <a:rPr lang="en-GB" sz="2400" spc="27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la</a:t>
            </a:r>
            <a:r>
              <a:rPr lang="en-GB" sz="2400" spc="27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j</a:t>
            </a:r>
            <a:r>
              <a:rPr lang="en-GB" sz="24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ncțiunea</a:t>
            </a:r>
            <a:r>
              <a:rPr lang="en-GB" sz="2400" spc="27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a</a:t>
            </a:r>
            <a:r>
              <a:rPr lang="en-GB" sz="2400" spc="27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spc="-2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</a:t>
            </a:r>
            <a:r>
              <a:rPr lang="en-GB" sz="2400" spc="-2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uă</a:t>
            </a:r>
            <a:r>
              <a:rPr lang="ro-RO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s</a:t>
            </a:r>
            <a:r>
              <a:rPr lang="en-GB" sz="24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mic</a:t>
            </a:r>
            <a:r>
              <a:rPr lang="en-GB" sz="24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n</a:t>
            </a:r>
            <a:r>
              <a:rPr lang="en-GB" sz="2400" spc="-1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</a:t>
            </a:r>
            <a:r>
              <a:rPr lang="en-GB" sz="24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u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c</a:t>
            </a:r>
            <a:r>
              <a:rPr lang="en-GB" sz="24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oare</a:t>
            </a:r>
            <a:r>
              <a:rPr lang="en-GB" sz="24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omog</a:t>
            </a:r>
            <a:r>
              <a:rPr lang="en-GB" sz="24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ne</a:t>
            </a:r>
            <a:r>
              <a:rPr lang="en-GB" sz="24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cu</a:t>
            </a:r>
            <a:r>
              <a:rPr lang="en-GB" sz="24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c</a:t>
            </a:r>
            <a:r>
              <a:rPr lang="en-GB" sz="24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o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n</a:t>
            </a:r>
            <a:r>
              <a:rPr lang="en-GB" sz="2400" spc="-1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</a:t>
            </a:r>
            <a:r>
              <a:rPr lang="en-GB" sz="2400" spc="-1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u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ctibil</a:t>
            </a:r>
            <a:r>
              <a:rPr lang="en-GB" sz="2400" spc="-2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i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</a:t>
            </a:r>
            <a:r>
              <a:rPr lang="en-GB" sz="2400" spc="-2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a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te</a:t>
            </a:r>
            <a:r>
              <a:rPr lang="en-GB" sz="2400" spc="5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di</a:t>
            </a:r>
            <a:r>
              <a:rPr lang="en-GB" sz="2400" spc="-65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f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er</a:t>
            </a:r>
            <a:r>
              <a:rPr lang="en-GB" sz="2400" spc="-2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i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tă</a:t>
            </a:r>
            <a:r>
              <a:rPr lang="ro-RO" sz="2400" dirty="0">
                <a:effectLst/>
                <a:latin typeface="Times New Roman" panose="02020603050405020304" pitchFamily="18" charset="0"/>
                <a:ea typeface="VFKHM+Maitree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7571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41089" cy="1400530"/>
          </a:xfrm>
        </p:spPr>
        <p:txBody>
          <a:bodyPr/>
          <a:lstStyle/>
          <a:p>
            <a:pPr lvl="1" algn="ctr" defTabSz="457200" rtl="0">
              <a:spcBef>
                <a:spcPct val="0"/>
              </a:spcBef>
            </a:pPr>
            <a:r>
              <a:rPr lang="en-GB" sz="36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o-RO" sz="3600" b="1" dirty="0">
                <a:latin typeface="Times New Roman" pitchFamily="18" charset="0"/>
                <a:cs typeface="Times New Roman" pitchFamily="18" charset="0"/>
              </a:rPr>
              <a:t>.7. Estimarea igienică a ambianței luminoase la LM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626" y="1125416"/>
            <a:ext cx="11507372" cy="5122984"/>
          </a:xfrm>
        </p:spPr>
        <p:txBody>
          <a:bodyPr>
            <a:normAutofit fontScale="92500"/>
          </a:bodyPr>
          <a:lstStyle/>
          <a:p>
            <a:pPr marL="0" lv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Evaluarea condițiilor de muncă la factorul „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ambianța luminoasă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” se efectuează în conformitate cu prevederile Indicațiilor metodice ale MS „Evaluarea igienică a factorilor mediului ocupaţional şi a procesului de muncă. Criteriile igienice de clasificare a condiţiilor de muncă” nr. 01.10.32.3-1 din 10.03.2008.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În cazul existenței suprafețelor cu niveluri diferite ale iluminatului, evaluarea iluminatului acestor suprafețe se efectuează separat și se înaintează diferite recomandări.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Clasa condițiilor de muncă în dependență de parametrii iluminatului se stabilește conform indicelui cu cea mai mare deviere de la normativele în vigoare.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Criteriile igienice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de evaluare a clasei condițiilor de muncă în dependența de parametrii iluminatului sunt prezentate sub formă de tabele: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438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27021" cy="1400530"/>
          </a:xfrm>
        </p:spPr>
        <p:txBody>
          <a:bodyPr/>
          <a:lstStyle/>
          <a:p>
            <a:pPr algn="ctr"/>
            <a:r>
              <a:rPr lang="ro-RO" sz="3600" b="1" dirty="0">
                <a:latin typeface="Times New Roman" pitchFamily="18" charset="0"/>
                <a:cs typeface="Times New Roman" pitchFamily="18" charset="0"/>
              </a:rPr>
              <a:t>Clasele condițiilor de munci în dependență de parametrii mediului de lumină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52" y="1772530"/>
            <a:ext cx="10888394" cy="48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73979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69224" cy="1400530"/>
          </a:xfrm>
        </p:spPr>
        <p:txBody>
          <a:bodyPr/>
          <a:lstStyle/>
          <a:p>
            <a:pPr algn="ctr"/>
            <a:r>
              <a:rPr lang="ro-RO" sz="3600" b="1" dirty="0">
                <a:latin typeface="Times New Roman" pitchFamily="18" charset="0"/>
                <a:cs typeface="Times New Roman" pitchFamily="18" charset="0"/>
              </a:rPr>
              <a:t>Aprecierea condițiilor de muncă conform factorului „ambianța luminoasă</a:t>
            </a:r>
            <a:r>
              <a:rPr lang="ro-RO" b="1" dirty="0"/>
              <a:t>”</a:t>
            </a:r>
            <a:br>
              <a:rPr lang="ru-RU" dirty="0"/>
            </a:br>
            <a:endParaRPr lang="ru-RU" dirty="0"/>
          </a:p>
        </p:txBody>
      </p:sp>
      <p:pic>
        <p:nvPicPr>
          <p:cNvPr id="614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77" y="1814732"/>
            <a:ext cx="9636369" cy="4853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172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D1B6C-8439-A293-32B7-8A941A2A3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137180" cy="1874846"/>
          </a:xfrm>
        </p:spPr>
        <p:txBody>
          <a:bodyPr/>
          <a:lstStyle/>
          <a:p>
            <a:pPr algn="ctr"/>
            <a:r>
              <a:rPr lang="en-GB" sz="32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L</a:t>
            </a:r>
            <a:r>
              <a:rPr lang="en-GB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umina</a:t>
            </a:r>
            <a:r>
              <a:rPr lang="en-GB" sz="3200" spc="16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ro-RO" sz="3200" spc="16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- </a:t>
            </a:r>
            <a:r>
              <a:rPr lang="en-GB" sz="3200" spc="-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r</a:t>
            </a:r>
            <a:r>
              <a:rPr lang="en-GB" sz="3200" spc="-1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a</a:t>
            </a:r>
            <a:r>
              <a:rPr lang="en-GB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diație</a:t>
            </a:r>
            <a:r>
              <a:rPr lang="en-GB" sz="3200" spc="15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3200" spc="-1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e</a:t>
            </a:r>
            <a:r>
              <a:rPr lang="en-GB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lect</a:t>
            </a:r>
            <a:r>
              <a:rPr lang="en-GB" sz="3200" spc="-4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r</a:t>
            </a:r>
            <a:r>
              <a:rPr lang="en-GB" sz="3200" spc="-1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o</a:t>
            </a:r>
            <a:r>
              <a:rPr lang="en-GB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m</a:t>
            </a:r>
            <a:r>
              <a:rPr lang="en-GB" sz="3200" spc="-1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a</a:t>
            </a:r>
            <a:r>
              <a:rPr lang="en-GB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gnetică</a:t>
            </a:r>
            <a:r>
              <a:rPr lang="en-GB" sz="3200" spc="16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ro-RO" sz="3200" spc="16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sub formă de unde în </a:t>
            </a:r>
            <a:r>
              <a:rPr lang="en-GB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spectrul</a:t>
            </a:r>
            <a:r>
              <a:rPr lang="en-GB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de</a:t>
            </a:r>
            <a:r>
              <a:rPr lang="en-GB" sz="3200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undă</a:t>
            </a:r>
            <a:r>
              <a:rPr lang="en-GB" sz="3200" spc="1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3</a:t>
            </a:r>
            <a:r>
              <a:rPr lang="en-GB" sz="3200" spc="-1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8</a:t>
            </a:r>
            <a:r>
              <a:rPr lang="en-GB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0÷</a:t>
            </a:r>
            <a:r>
              <a:rPr lang="en-GB" sz="3200" spc="-3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7</a:t>
            </a:r>
            <a:r>
              <a:rPr lang="en-GB" sz="32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4</a:t>
            </a:r>
            <a:r>
              <a:rPr lang="en-GB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0</a:t>
            </a:r>
            <a:r>
              <a:rPr lang="en-GB" sz="3200" spc="1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nm,</a:t>
            </a:r>
            <a:r>
              <a:rPr lang="en-GB" sz="3200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pe</a:t>
            </a:r>
            <a:r>
              <a:rPr lang="en-GB" sz="3200" spc="-2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r</a:t>
            </a:r>
            <a:r>
              <a:rPr lang="en-GB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c</a:t>
            </a:r>
            <a:r>
              <a:rPr lang="en-GB" sz="3200" spc="-1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e</a:t>
            </a:r>
            <a:r>
              <a:rPr lang="en-GB" sz="3200" spc="-3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p</a:t>
            </a:r>
            <a:r>
              <a:rPr lang="en-GB" sz="3200" spc="-25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u</a:t>
            </a:r>
            <a:r>
              <a:rPr lang="en-GB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tă</a:t>
            </a:r>
            <a:r>
              <a:rPr lang="en-GB" sz="3200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de</a:t>
            </a:r>
            <a:r>
              <a:rPr lang="en-GB" sz="3200" spc="1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o</a:t>
            </a:r>
            <a:r>
              <a:rPr lang="en-GB" sz="3200" spc="-2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c</a:t>
            </a:r>
            <a:r>
              <a:rPr lang="en-GB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hiul</a:t>
            </a:r>
            <a:r>
              <a:rPr lang="ro-RO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  <a:t> liber</a:t>
            </a:r>
            <a:br>
              <a:rPr lang="ro-RO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GWNFA+MaitreeSemi"/>
                <a:cs typeface="Times New Roman" panose="02020603050405020304" pitchFamily="18" charset="0"/>
              </a:rPr>
            </a:br>
            <a:r>
              <a:rPr lang="en-GB" sz="1800" b="1" spc="-5" dirty="0" err="1">
                <a:solidFill>
                  <a:schemeClr val="tx1"/>
                </a:solidFill>
                <a:effectLst/>
                <a:latin typeface="KVDTH+Maitree"/>
                <a:ea typeface="KVDTH+Maitree"/>
              </a:rPr>
              <a:t>L</a:t>
            </a:r>
            <a:r>
              <a:rPr lang="en-GB" sz="1800" b="1" dirty="0" err="1">
                <a:solidFill>
                  <a:schemeClr val="tx1"/>
                </a:solidFill>
                <a:effectLst/>
                <a:latin typeface="KVDTH+Maitree"/>
                <a:ea typeface="KVDTH+Maitree"/>
              </a:rPr>
              <a:t>ungimea</a:t>
            </a:r>
            <a:r>
              <a:rPr lang="en-GB" sz="1800" b="1" dirty="0">
                <a:solidFill>
                  <a:schemeClr val="tx1"/>
                </a:solidFill>
                <a:effectLst/>
                <a:latin typeface="KVDTH+Maitree"/>
                <a:ea typeface="KVDTH+Maitree"/>
              </a:rPr>
              <a:t> de </a:t>
            </a:r>
            <a:r>
              <a:rPr lang="en-GB" sz="1800" b="1" dirty="0" err="1">
                <a:solidFill>
                  <a:schemeClr val="tx1"/>
                </a:solidFill>
                <a:effectLst/>
                <a:latin typeface="KVDTH+Maitree"/>
                <a:ea typeface="KVDTH+Maitree"/>
              </a:rPr>
              <a:t>undă</a:t>
            </a:r>
            <a:r>
              <a:rPr lang="en-GB" sz="1800" b="1" dirty="0">
                <a:solidFill>
                  <a:schemeClr val="tx1"/>
                </a:solidFill>
                <a:effectLst/>
                <a:latin typeface="KVDTH+Maitree"/>
                <a:ea typeface="KVDTH+Maitree"/>
              </a:rPr>
              <a:t>, nm </a:t>
            </a:r>
            <a:r>
              <a:rPr lang="ro-RO" sz="1800" b="1" dirty="0">
                <a:solidFill>
                  <a:schemeClr val="tx1"/>
                </a:solidFill>
                <a:effectLst/>
                <a:latin typeface="KVDTH+Maitree"/>
                <a:ea typeface="KVDTH+Maitree"/>
              </a:rPr>
              <a:t> și culorile</a:t>
            </a:r>
            <a:br>
              <a:rPr lang="ro-RO" sz="1800" b="1" dirty="0">
                <a:solidFill>
                  <a:schemeClr val="tx1"/>
                </a:solidFill>
                <a:effectLst/>
                <a:latin typeface="KVDTH+Maitree"/>
                <a:ea typeface="KVDTH+Maitree"/>
              </a:rPr>
            </a:br>
            <a:r>
              <a:rPr lang="ro-RO" sz="1800" b="1" dirty="0">
                <a:solidFill>
                  <a:schemeClr val="tx1"/>
                </a:solidFill>
                <a:effectLst/>
                <a:latin typeface="KVDTH+Maitree"/>
                <a:ea typeface="KVDTH+Maitree"/>
              </a:rPr>
              <a:t>380-430 – violet; 430-485 – albastru; 485-570 – verde;570-600 – galben; 600-650 – portocaliu; </a:t>
            </a:r>
            <a:br>
              <a:rPr lang="ro-RO" sz="1800" b="1" dirty="0">
                <a:solidFill>
                  <a:schemeClr val="tx1"/>
                </a:solidFill>
                <a:effectLst/>
                <a:latin typeface="KVDTH+Maitree"/>
                <a:ea typeface="KVDTH+Maitree"/>
              </a:rPr>
            </a:br>
            <a:r>
              <a:rPr lang="ro-RO" sz="1800" b="1" dirty="0">
                <a:solidFill>
                  <a:schemeClr val="tx1"/>
                </a:solidFill>
                <a:effectLst/>
                <a:latin typeface="KVDTH+Maitree"/>
                <a:ea typeface="KVDTH+Maitree"/>
              </a:rPr>
              <a:t>650-740 –roșu</a:t>
            </a:r>
            <a:endParaRPr lang="en-GB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Content Placeholder 38">
            <a:extLst>
              <a:ext uri="{FF2B5EF4-FFF2-40B4-BE49-F238E27FC236}">
                <a16:creationId xmlns:a16="http://schemas.microsoft.com/office/drawing/2014/main" id="{8680346A-F689-D42E-9C9B-CFD6498EEA6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/>
        </p:blipFill>
        <p:spPr>
          <a:xfrm>
            <a:off x="858981" y="2424544"/>
            <a:ext cx="10224655" cy="41355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8991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450" y="452718"/>
            <a:ext cx="11072277" cy="1400530"/>
          </a:xfrm>
        </p:spPr>
        <p:txBody>
          <a:bodyPr/>
          <a:lstStyle/>
          <a:p>
            <a:pPr lvl="1" algn="ctr"/>
            <a:r>
              <a:rPr lang="en-GB" sz="36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o-RO" sz="3600" b="1" dirty="0">
                <a:latin typeface="Times New Roman" pitchFamily="18" charset="0"/>
                <a:cs typeface="Times New Roman" pitchFamily="18" charset="0"/>
              </a:rPr>
              <a:t>.8. Măsuri de asanare a mediului ocupațional la compartimentul iluminatului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151" y="1730326"/>
            <a:ext cx="11479237" cy="4965896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ro-RO" dirty="0"/>
              <a:t>	</a:t>
            </a:r>
            <a:r>
              <a:rPr lang="ro-RO" sz="2200" dirty="0">
                <a:latin typeface="Times New Roman" pitchFamily="18" charset="0"/>
                <a:cs typeface="Times New Roman" pitchFamily="18" charset="0"/>
              </a:rPr>
              <a:t>În rezultatul evaluării condițiilor de iluminat la LM ca nefavorabile, se recomandă următoarele măsuri de asanare: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o-RO" sz="2200" dirty="0">
                <a:latin typeface="Times New Roman" pitchFamily="18" charset="0"/>
                <a:cs typeface="Times New Roman" pitchFamily="18" charset="0"/>
              </a:rPr>
              <a:t>respectarea nivelurilor iluminatului reglementate de documentele normative în vigoare;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o-RO" sz="2200" dirty="0">
                <a:latin typeface="Times New Roman" pitchFamily="18" charset="0"/>
                <a:cs typeface="Times New Roman" pitchFamily="18" charset="0"/>
              </a:rPr>
              <a:t>schimbarea în termen util a lămpilor uzate;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o-RO" sz="2200" dirty="0">
                <a:latin typeface="Times New Roman" pitchFamily="18" charset="0"/>
                <a:cs typeface="Times New Roman" pitchFamily="18" charset="0"/>
              </a:rPr>
              <a:t>respectarea raportului corect al iluminatului local pe planul de lucru și cel din în ambianţa luminoasa generală (între 100 și 300 lx);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o-RO" sz="2200" dirty="0">
                <a:latin typeface="Times New Roman" pitchFamily="18" charset="0"/>
                <a:cs typeface="Times New Roman" pitchFamily="18" charset="0"/>
              </a:rPr>
              <a:t>excluderea suprasolicitării acomodării din cauza nivelului iluminatului în zona învecinată sarcinii vizuale;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o-RO" sz="2200" dirty="0">
                <a:latin typeface="Times New Roman" pitchFamily="18" charset="0"/>
                <a:cs typeface="Times New Roman" pitchFamily="18" charset="0"/>
              </a:rPr>
              <a:t>respectarea nivelului de iluminare medie pentru scări şi coridoare alăturate încăperilor de lucru (minimum 20 lx);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o-RO" sz="2200" dirty="0">
                <a:latin typeface="Times New Roman" pitchFamily="18" charset="0"/>
                <a:cs typeface="Times New Roman" pitchFamily="18" charset="0"/>
              </a:rPr>
              <a:t>ecranarea lămpilor sau montarea lor în afara unghiului de vedere de 45 grade, măsurat faţă de orizontala privirii, în încăperile în care se efectuează lucrări din categoriile I-V (activități de precizie) etc.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177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97360" cy="4898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7286" y="1223890"/>
            <a:ext cx="11718388" cy="5373858"/>
          </a:xfrm>
        </p:spPr>
        <p:txBody>
          <a:bodyPr>
            <a:normAutofit/>
          </a:bodyPr>
          <a:lstStyle/>
          <a:p>
            <a:pPr lvl="1" algn="just"/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asigurarea echilibrului de luminanţe în câmpul vizual;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utilizarea de preferinţă a obiectelor mici sumbre pe un fon clar;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evitarea unui raport de luminanţe mai mare de 1:3 între câmpuri vizual directe şi zonele imediat învecinate;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amplasarea corectă pe planul de muncă a diferitor sarcini vizuale, în așa fel încât acomodarea să se facă ușor, pentru a asigura o imagine clară a obiectelor vizualizate;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efectuarea examenelor medicale la angajare și periodice a lucrătorilor cu suprasolicitări a analizatorului vizual;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utilizarea materialelor de finisare pentru pereți, pardoseală și plafoane cu coeficienţii de reflexie prevăzuți de documentul normativ în vigoare în scopul evitării fenomenului </a:t>
            </a:r>
            <a:r>
              <a:rPr lang="ro-RO" sz="2400">
                <a:latin typeface="Times New Roman" pitchFamily="18" charset="0"/>
                <a:cs typeface="Times New Roman" pitchFamily="18" charset="0"/>
              </a:rPr>
              <a:t>de orbire etc.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5015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2550" y="452718"/>
            <a:ext cx="8942119" cy="1124622"/>
          </a:xfrm>
        </p:spPr>
        <p:txBody>
          <a:bodyPr/>
          <a:lstStyle/>
          <a:p>
            <a:pPr algn="ctr"/>
            <a:r>
              <a:rPr 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Vă mulțumesc pentru atenție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551" y="1577340"/>
            <a:ext cx="8942119" cy="4748509"/>
          </a:xfrm>
        </p:spPr>
      </p:pic>
    </p:spTree>
    <p:extLst>
      <p:ext uri="{BB962C8B-B14F-4D97-AF65-F5344CB8AC3E}">
        <p14:creationId xmlns:p14="http://schemas.microsoft.com/office/powerpoint/2010/main" val="522825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114480" cy="1038457"/>
          </a:xfrm>
        </p:spPr>
        <p:txBody>
          <a:bodyPr/>
          <a:lstStyle/>
          <a:p>
            <a:pPr algn="ctr"/>
            <a:r>
              <a:rPr lang="ro-RO" sz="3600" b="1" dirty="0">
                <a:latin typeface="Times New Roman" pitchFamily="18" charset="0"/>
                <a:cs typeface="Times New Roman" pitchFamily="18" charset="0"/>
              </a:rPr>
              <a:t>Efecte determinate de culori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692" y="1195754"/>
            <a:ext cx="11507373" cy="5472332"/>
          </a:xfrm>
        </p:spPr>
        <p:txBody>
          <a:bodyPr>
            <a:normAutofit fontScale="92500" lnSpcReduction="10000"/>
          </a:bodyPr>
          <a:lstStyle/>
          <a:p>
            <a:pPr marL="457200" lvl="1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Roşu</a:t>
            </a:r>
            <a:r>
              <a:rPr lang="ro-RO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– creşte tensiunea arterială şi tonusul muscular, activează respiraţia, este stimulent general şi intelectual, cald, apropiat;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Portocaliu</a:t>
            </a:r>
            <a:r>
              <a:rPr lang="ro-RO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– creşte frecvenţa cardiacă, favorizează secreţia gastrică şi digestia, cald, incitant, emoţional, foarte apropiat;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Galben</a:t>
            </a:r>
            <a:r>
              <a:rPr lang="ro-RO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- efecte reglatoare cardiovasculare, stimulează vederea, cald, vesel, calmant, apropiat;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Verde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– scade tensiunea arterială, conduce la vasodilataţie capilară, este rece, liniştitor, proaspăt, relaxant, depărtare;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Albastru</a:t>
            </a:r>
            <a:r>
              <a:rPr lang="ro-RO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– scade tensiunea arterială, scade tonusul muscular, reduce frecvenţa cardiacă şi frecvenţa respiratorie, este rece, liniştitor, în exces induce depresii, depărtare;</a:t>
            </a:r>
          </a:p>
          <a:p>
            <a:pPr marL="457200" lvl="1" indent="0" algn="just">
              <a:buNone/>
            </a:pPr>
            <a:r>
              <a:rPr lang="ro-RO" sz="2800" b="1" i="1" dirty="0">
                <a:latin typeface="Times New Roman" pitchFamily="18" charset="0"/>
                <a:cs typeface="Times New Roman" pitchFamily="18" charset="0"/>
              </a:rPr>
              <a:t>Violet</a:t>
            </a:r>
            <a:r>
              <a:rPr lang="ro-RO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– creşte rezistența periferică şi pulmonară, este rece, descurajant, depresiv.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ru-RU" sz="1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1504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7"/>
            <a:ext cx="11409901" cy="1305745"/>
          </a:xfrm>
        </p:spPr>
        <p:txBody>
          <a:bodyPr/>
          <a:lstStyle/>
          <a:p>
            <a:pPr algn="ctr"/>
            <a:r>
              <a:rPr lang="ro-RO" sz="3600" dirty="0">
                <a:latin typeface="Times New Roman" pitchFamily="18" charset="0"/>
                <a:cs typeface="Times New Roman" pitchFamily="18" charset="0"/>
              </a:rPr>
              <a:t>Efecte nefavorabile asupra ochiului și stării generale ale OU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9829" y="1659988"/>
            <a:ext cx="11521440" cy="50248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oboseală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vizuală</a:t>
            </a:r>
            <a:r>
              <a:rPr lang="ro-R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o-R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scăderea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capacităţii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munca</a:t>
            </a:r>
            <a:r>
              <a:rPr lang="ro-R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o-R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senzații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înțepături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corpi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străini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ochi</a:t>
            </a:r>
            <a:r>
              <a:rPr lang="ro-R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buNone/>
            </a:pPr>
            <a:r>
              <a:rPr lang="ro-R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apariţia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tulburări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vedere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chiar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afecțiuni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miopia</a:t>
            </a:r>
            <a:r>
              <a:rPr lang="ro-R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o-R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mărirea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rebutului</a:t>
            </a:r>
            <a:r>
              <a:rPr lang="ro-R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o-R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pericol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traumatism.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545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pPr algn="ctr"/>
            <a:r>
              <a:rPr lang="ro-RO" sz="3600" b="1" dirty="0">
                <a:latin typeface="Times New Roman" pitchFamily="18" charset="0"/>
                <a:cs typeface="Times New Roman" pitchFamily="18" charset="0"/>
              </a:rPr>
              <a:t>Cauzele efectelor nefavorabile ale iluminatului asupra OU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6197" y="1716258"/>
            <a:ext cx="11473205" cy="4994031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prezența numai a anumitor radiații în spectrul luminii (violete sau roșii);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	 - nivelul insuficient al iluminatului;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fenomenul de strălucire;  - fenomenul de orbire;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umbre accentuate sau mobile; - lipsa de contrast;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căldura degajată de sursa de lumină;  - poziția necorespunzătoare de lucru.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Scopul asigurării unui iluminat rațional la LM:</a:t>
            </a:r>
          </a:p>
          <a:p>
            <a:pPr lvl="1"/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evitarea suprasolicitărilor analizatorului vizual;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stimularea proceselor activității nervoase superioare;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creșterea capacității de muncă;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prevenirea bolilor profesionale, accidentelor de muncă și a oboselii cronice.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936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76D93-8AFF-CFA3-56FA-B68959594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254944" cy="814973"/>
          </a:xfrm>
        </p:spPr>
        <p:txBody>
          <a:bodyPr/>
          <a:lstStyle/>
          <a:p>
            <a:pPr algn="ctr"/>
            <a:r>
              <a:rPr lang="ro-R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Genuri de  iluminat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36D67-AAF4-553B-A111-32DF83BEE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1143000"/>
            <a:ext cx="11381509" cy="5105399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4" name="drawingObject575">
            <a:extLst>
              <a:ext uri="{FF2B5EF4-FFF2-40B4-BE49-F238E27FC236}">
                <a16:creationId xmlns:a16="http://schemas.microsoft.com/office/drawing/2014/main" id="{88F3AACD-6B97-653A-B9F6-9D37E187B06B}"/>
              </a:ext>
            </a:extLst>
          </p:cNvPr>
          <p:cNvGrpSpPr/>
          <p:nvPr/>
        </p:nvGrpSpPr>
        <p:grpSpPr>
          <a:xfrm>
            <a:off x="592281" y="1267691"/>
            <a:ext cx="11007437" cy="4980708"/>
            <a:chOff x="-139863" y="782446"/>
            <a:chExt cx="8715375" cy="3792220"/>
          </a:xfrm>
          <a:noFill/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3830A9D-3314-13A2-565C-59DF446C1B32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-139863" y="782446"/>
              <a:ext cx="8715375" cy="3792220"/>
            </a:xfrm>
            <a:prstGeom prst="rect">
              <a:avLst/>
            </a:prstGeom>
            <a:noFill/>
          </p:spPr>
        </p:pic>
        <p:sp>
          <p:nvSpPr>
            <p:cNvPr id="6" name="Shape 577">
              <a:extLst>
                <a:ext uri="{FF2B5EF4-FFF2-40B4-BE49-F238E27FC236}">
                  <a16:creationId xmlns:a16="http://schemas.microsoft.com/office/drawing/2014/main" id="{E5302F0A-2E06-2DAF-86A4-8E737DD70D6B}"/>
                </a:ext>
              </a:extLst>
            </p:cNvPr>
            <p:cNvSpPr/>
            <p:nvPr/>
          </p:nvSpPr>
          <p:spPr>
            <a:xfrm>
              <a:off x="1214437" y="2821431"/>
              <a:ext cx="285750" cy="428625"/>
            </a:xfrm>
            <a:custGeom>
              <a:avLst/>
              <a:gdLst/>
              <a:ahLst/>
              <a:cxnLst/>
              <a:rect l="0" t="0" r="0" b="0"/>
              <a:pathLst>
                <a:path w="285750" h="428625">
                  <a:moveTo>
                    <a:pt x="0" y="0"/>
                  </a:moveTo>
                  <a:lnTo>
                    <a:pt x="6032" y="98901"/>
                  </a:lnTo>
                  <a:lnTo>
                    <a:pt x="6587" y="101282"/>
                  </a:lnTo>
                  <a:lnTo>
                    <a:pt x="8096" y="103187"/>
                  </a:lnTo>
                  <a:lnTo>
                    <a:pt x="10160" y="104457"/>
                  </a:lnTo>
                  <a:lnTo>
                    <a:pt x="12700" y="104855"/>
                  </a:lnTo>
                  <a:lnTo>
                    <a:pt x="15160" y="104219"/>
                  </a:lnTo>
                  <a:lnTo>
                    <a:pt x="17064" y="102711"/>
                  </a:lnTo>
                  <a:lnTo>
                    <a:pt x="18256" y="100568"/>
                  </a:lnTo>
                  <a:lnTo>
                    <a:pt x="18573" y="98107"/>
                  </a:lnTo>
                  <a:lnTo>
                    <a:pt x="14737" y="33576"/>
                  </a:lnTo>
                  <a:lnTo>
                    <a:pt x="260395" y="402064"/>
                  </a:lnTo>
                  <a:lnTo>
                    <a:pt x="202326" y="373697"/>
                  </a:lnTo>
                  <a:lnTo>
                    <a:pt x="199864" y="373062"/>
                  </a:lnTo>
                  <a:lnTo>
                    <a:pt x="197483" y="373379"/>
                  </a:lnTo>
                  <a:lnTo>
                    <a:pt x="195341" y="374650"/>
                  </a:lnTo>
                  <a:lnTo>
                    <a:pt x="193833" y="376634"/>
                  </a:lnTo>
                  <a:lnTo>
                    <a:pt x="193198" y="379016"/>
                  </a:lnTo>
                  <a:lnTo>
                    <a:pt x="193516" y="381397"/>
                  </a:lnTo>
                  <a:lnTo>
                    <a:pt x="194786" y="383539"/>
                  </a:lnTo>
                  <a:lnTo>
                    <a:pt x="196769" y="385048"/>
                  </a:lnTo>
                  <a:lnTo>
                    <a:pt x="285750" y="428625"/>
                  </a:lnTo>
                  <a:lnTo>
                    <a:pt x="279796" y="329644"/>
                  </a:lnTo>
                  <a:lnTo>
                    <a:pt x="279239" y="327263"/>
                  </a:lnTo>
                  <a:lnTo>
                    <a:pt x="277732" y="325358"/>
                  </a:lnTo>
                  <a:lnTo>
                    <a:pt x="275589" y="324088"/>
                  </a:lnTo>
                  <a:lnTo>
                    <a:pt x="273050" y="323691"/>
                  </a:lnTo>
                  <a:lnTo>
                    <a:pt x="270668" y="324326"/>
                  </a:lnTo>
                  <a:lnTo>
                    <a:pt x="268762" y="325834"/>
                  </a:lnTo>
                  <a:lnTo>
                    <a:pt x="267572" y="327977"/>
                  </a:lnTo>
                  <a:lnTo>
                    <a:pt x="267255" y="330438"/>
                  </a:lnTo>
                  <a:lnTo>
                    <a:pt x="271033" y="394962"/>
                  </a:lnTo>
                  <a:lnTo>
                    <a:pt x="25354" y="26444"/>
                  </a:lnTo>
                  <a:lnTo>
                    <a:pt x="83502" y="54848"/>
                  </a:lnTo>
                  <a:lnTo>
                    <a:pt x="85962" y="55562"/>
                  </a:lnTo>
                  <a:lnTo>
                    <a:pt x="88343" y="55166"/>
                  </a:lnTo>
                  <a:lnTo>
                    <a:pt x="90487" y="53975"/>
                  </a:lnTo>
                  <a:lnTo>
                    <a:pt x="91994" y="51911"/>
                  </a:lnTo>
                  <a:lnTo>
                    <a:pt x="92630" y="49529"/>
                  </a:lnTo>
                  <a:lnTo>
                    <a:pt x="92312" y="47148"/>
                  </a:lnTo>
                  <a:lnTo>
                    <a:pt x="91042" y="45085"/>
                  </a:lnTo>
                  <a:lnTo>
                    <a:pt x="89058" y="434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83AC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7" name="Shape 578">
              <a:extLst>
                <a:ext uri="{FF2B5EF4-FFF2-40B4-BE49-F238E27FC236}">
                  <a16:creationId xmlns:a16="http://schemas.microsoft.com/office/drawing/2014/main" id="{DC2B9482-F295-4E56-7DC0-9A13464BEC71}"/>
                </a:ext>
              </a:extLst>
            </p:cNvPr>
            <p:cNvSpPr/>
            <p:nvPr/>
          </p:nvSpPr>
          <p:spPr>
            <a:xfrm>
              <a:off x="2713672" y="2749915"/>
              <a:ext cx="287654" cy="500141"/>
            </a:xfrm>
            <a:custGeom>
              <a:avLst/>
              <a:gdLst/>
              <a:ahLst/>
              <a:cxnLst/>
              <a:rect l="0" t="0" r="0" b="0"/>
              <a:pathLst>
                <a:path w="287654" h="500141">
                  <a:moveTo>
                    <a:pt x="286781" y="0"/>
                  </a:moveTo>
                  <a:lnTo>
                    <a:pt x="200977" y="49529"/>
                  </a:lnTo>
                  <a:lnTo>
                    <a:pt x="199072" y="51197"/>
                  </a:lnTo>
                  <a:lnTo>
                    <a:pt x="197961" y="53418"/>
                  </a:lnTo>
                  <a:lnTo>
                    <a:pt x="197802" y="55879"/>
                  </a:lnTo>
                  <a:lnTo>
                    <a:pt x="198674" y="58261"/>
                  </a:lnTo>
                  <a:lnTo>
                    <a:pt x="200262" y="60166"/>
                  </a:lnTo>
                  <a:lnTo>
                    <a:pt x="202484" y="61197"/>
                  </a:lnTo>
                  <a:lnTo>
                    <a:pt x="204866" y="61356"/>
                  </a:lnTo>
                  <a:lnTo>
                    <a:pt x="207327" y="60562"/>
                  </a:lnTo>
                  <a:lnTo>
                    <a:pt x="263311" y="28230"/>
                  </a:lnTo>
                  <a:lnTo>
                    <a:pt x="13397" y="465487"/>
                  </a:lnTo>
                  <a:lnTo>
                    <a:pt x="12700" y="400922"/>
                  </a:lnTo>
                  <a:lnTo>
                    <a:pt x="12223" y="398462"/>
                  </a:lnTo>
                  <a:lnTo>
                    <a:pt x="10873" y="396398"/>
                  </a:lnTo>
                  <a:lnTo>
                    <a:pt x="8809" y="395048"/>
                  </a:lnTo>
                  <a:lnTo>
                    <a:pt x="6350" y="394572"/>
                  </a:lnTo>
                  <a:lnTo>
                    <a:pt x="3888" y="395128"/>
                  </a:lnTo>
                  <a:lnTo>
                    <a:pt x="1904" y="396557"/>
                  </a:lnTo>
                  <a:lnTo>
                    <a:pt x="476" y="398541"/>
                  </a:lnTo>
                  <a:lnTo>
                    <a:pt x="0" y="401081"/>
                  </a:lnTo>
                  <a:lnTo>
                    <a:pt x="952" y="500141"/>
                  </a:lnTo>
                  <a:lnTo>
                    <a:pt x="86756" y="450611"/>
                  </a:lnTo>
                  <a:lnTo>
                    <a:pt x="88661" y="448944"/>
                  </a:lnTo>
                  <a:lnTo>
                    <a:pt x="89693" y="446722"/>
                  </a:lnTo>
                  <a:lnTo>
                    <a:pt x="89852" y="444341"/>
                  </a:lnTo>
                  <a:lnTo>
                    <a:pt x="89058" y="441959"/>
                  </a:lnTo>
                  <a:lnTo>
                    <a:pt x="87471" y="440054"/>
                  </a:lnTo>
                  <a:lnTo>
                    <a:pt x="85248" y="438943"/>
                  </a:lnTo>
                  <a:lnTo>
                    <a:pt x="82867" y="438784"/>
                  </a:lnTo>
                  <a:lnTo>
                    <a:pt x="80406" y="439498"/>
                  </a:lnTo>
                  <a:lnTo>
                    <a:pt x="24339" y="471995"/>
                  </a:lnTo>
                  <a:lnTo>
                    <a:pt x="274314" y="34612"/>
                  </a:lnTo>
                  <a:lnTo>
                    <a:pt x="274954" y="99140"/>
                  </a:lnTo>
                  <a:lnTo>
                    <a:pt x="275431" y="101600"/>
                  </a:lnTo>
                  <a:lnTo>
                    <a:pt x="276860" y="103663"/>
                  </a:lnTo>
                  <a:lnTo>
                    <a:pt x="278843" y="105012"/>
                  </a:lnTo>
                  <a:lnTo>
                    <a:pt x="281304" y="105490"/>
                  </a:lnTo>
                  <a:lnTo>
                    <a:pt x="283765" y="105012"/>
                  </a:lnTo>
                  <a:lnTo>
                    <a:pt x="285828" y="103584"/>
                  </a:lnTo>
                  <a:lnTo>
                    <a:pt x="287178" y="101600"/>
                  </a:lnTo>
                  <a:lnTo>
                    <a:pt x="287654" y="99140"/>
                  </a:lnTo>
                  <a:lnTo>
                    <a:pt x="286781" y="0"/>
                  </a:lnTo>
                  <a:close/>
                </a:path>
              </a:pathLst>
            </a:custGeom>
            <a:solidFill>
              <a:srgbClr val="8383AC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8" name="Shape 579">
              <a:extLst>
                <a:ext uri="{FF2B5EF4-FFF2-40B4-BE49-F238E27FC236}">
                  <a16:creationId xmlns:a16="http://schemas.microsoft.com/office/drawing/2014/main" id="{46A7F2E9-A57A-3D3E-BDEC-88824E388DB3}"/>
                </a:ext>
              </a:extLst>
            </p:cNvPr>
            <p:cNvSpPr/>
            <p:nvPr/>
          </p:nvSpPr>
          <p:spPr>
            <a:xfrm>
              <a:off x="5641577" y="2678556"/>
              <a:ext cx="361315" cy="642937"/>
            </a:xfrm>
            <a:custGeom>
              <a:avLst/>
              <a:gdLst/>
              <a:ahLst/>
              <a:cxnLst/>
              <a:rect l="0" t="0" r="0" b="0"/>
              <a:pathLst>
                <a:path w="361315" h="642937">
                  <a:moveTo>
                    <a:pt x="1985" y="0"/>
                  </a:moveTo>
                  <a:lnTo>
                    <a:pt x="0" y="99061"/>
                  </a:lnTo>
                  <a:lnTo>
                    <a:pt x="397" y="101521"/>
                  </a:lnTo>
                  <a:lnTo>
                    <a:pt x="1667" y="103585"/>
                  </a:lnTo>
                  <a:lnTo>
                    <a:pt x="3651" y="104933"/>
                  </a:lnTo>
                  <a:lnTo>
                    <a:pt x="6112" y="105490"/>
                  </a:lnTo>
                  <a:lnTo>
                    <a:pt x="8572" y="105093"/>
                  </a:lnTo>
                  <a:lnTo>
                    <a:pt x="10636" y="103823"/>
                  </a:lnTo>
                  <a:lnTo>
                    <a:pt x="12065" y="101758"/>
                  </a:lnTo>
                  <a:lnTo>
                    <a:pt x="12541" y="99298"/>
                  </a:lnTo>
                  <a:lnTo>
                    <a:pt x="13939" y="34565"/>
                  </a:lnTo>
                  <a:lnTo>
                    <a:pt x="336158" y="614440"/>
                  </a:lnTo>
                  <a:lnTo>
                    <a:pt x="280511" y="581342"/>
                  </a:lnTo>
                  <a:lnTo>
                    <a:pt x="278130" y="580548"/>
                  </a:lnTo>
                  <a:lnTo>
                    <a:pt x="275669" y="580707"/>
                  </a:lnTo>
                  <a:lnTo>
                    <a:pt x="273447" y="581740"/>
                  </a:lnTo>
                  <a:lnTo>
                    <a:pt x="271780" y="583644"/>
                  </a:lnTo>
                  <a:lnTo>
                    <a:pt x="270907" y="586026"/>
                  </a:lnTo>
                  <a:lnTo>
                    <a:pt x="271066" y="588486"/>
                  </a:lnTo>
                  <a:lnTo>
                    <a:pt x="272177" y="590630"/>
                  </a:lnTo>
                  <a:lnTo>
                    <a:pt x="274082" y="592296"/>
                  </a:lnTo>
                  <a:lnTo>
                    <a:pt x="359251" y="642937"/>
                  </a:lnTo>
                  <a:lnTo>
                    <a:pt x="361315" y="543877"/>
                  </a:lnTo>
                  <a:lnTo>
                    <a:pt x="360838" y="541417"/>
                  </a:lnTo>
                  <a:lnTo>
                    <a:pt x="359568" y="539353"/>
                  </a:lnTo>
                  <a:lnTo>
                    <a:pt x="357505" y="537924"/>
                  </a:lnTo>
                  <a:lnTo>
                    <a:pt x="355044" y="537290"/>
                  </a:lnTo>
                  <a:lnTo>
                    <a:pt x="352583" y="537766"/>
                  </a:lnTo>
                  <a:lnTo>
                    <a:pt x="350520" y="539114"/>
                  </a:lnTo>
                  <a:lnTo>
                    <a:pt x="349171" y="541099"/>
                  </a:lnTo>
                  <a:lnTo>
                    <a:pt x="348615" y="543560"/>
                  </a:lnTo>
                  <a:lnTo>
                    <a:pt x="347216" y="608361"/>
                  </a:lnTo>
                  <a:lnTo>
                    <a:pt x="25218" y="28540"/>
                  </a:lnTo>
                  <a:lnTo>
                    <a:pt x="80725" y="61437"/>
                  </a:lnTo>
                  <a:lnTo>
                    <a:pt x="83106" y="62231"/>
                  </a:lnTo>
                  <a:lnTo>
                    <a:pt x="85566" y="62151"/>
                  </a:lnTo>
                  <a:lnTo>
                    <a:pt x="87710" y="61118"/>
                  </a:lnTo>
                  <a:lnTo>
                    <a:pt x="89376" y="59293"/>
                  </a:lnTo>
                  <a:lnTo>
                    <a:pt x="90250" y="56832"/>
                  </a:lnTo>
                  <a:lnTo>
                    <a:pt x="90091" y="54372"/>
                  </a:lnTo>
                  <a:lnTo>
                    <a:pt x="89058" y="52230"/>
                  </a:lnTo>
                  <a:lnTo>
                    <a:pt x="87233" y="50482"/>
                  </a:lnTo>
                  <a:lnTo>
                    <a:pt x="1985" y="0"/>
                  </a:lnTo>
                  <a:close/>
                </a:path>
              </a:pathLst>
            </a:custGeom>
            <a:solidFill>
              <a:srgbClr val="8383AC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  <p:sp>
          <p:nvSpPr>
            <p:cNvPr id="9" name="Shape 580">
              <a:extLst>
                <a:ext uri="{FF2B5EF4-FFF2-40B4-BE49-F238E27FC236}">
                  <a16:creationId xmlns:a16="http://schemas.microsoft.com/office/drawing/2014/main" id="{AE4BE840-93B1-3DAC-D56F-2403D6F715FA}"/>
                </a:ext>
              </a:extLst>
            </p:cNvPr>
            <p:cNvSpPr/>
            <p:nvPr/>
          </p:nvSpPr>
          <p:spPr>
            <a:xfrm>
              <a:off x="7143750" y="2749915"/>
              <a:ext cx="357187" cy="571578"/>
            </a:xfrm>
            <a:custGeom>
              <a:avLst/>
              <a:gdLst/>
              <a:ahLst/>
              <a:cxnLst/>
              <a:rect l="0" t="0" r="0" b="0"/>
              <a:pathLst>
                <a:path w="357187" h="571578">
                  <a:moveTo>
                    <a:pt x="357187" y="0"/>
                  </a:moveTo>
                  <a:lnTo>
                    <a:pt x="269477" y="46116"/>
                  </a:lnTo>
                  <a:lnTo>
                    <a:pt x="267572" y="47703"/>
                  </a:lnTo>
                  <a:lnTo>
                    <a:pt x="266382" y="49847"/>
                  </a:lnTo>
                  <a:lnTo>
                    <a:pt x="266143" y="52308"/>
                  </a:lnTo>
                  <a:lnTo>
                    <a:pt x="266779" y="54690"/>
                  </a:lnTo>
                  <a:lnTo>
                    <a:pt x="268444" y="56673"/>
                  </a:lnTo>
                  <a:lnTo>
                    <a:pt x="270588" y="57784"/>
                  </a:lnTo>
                  <a:lnTo>
                    <a:pt x="273050" y="58102"/>
                  </a:lnTo>
                  <a:lnTo>
                    <a:pt x="275431" y="57387"/>
                  </a:lnTo>
                  <a:lnTo>
                    <a:pt x="332666" y="27316"/>
                  </a:lnTo>
                  <a:lnTo>
                    <a:pt x="13732" y="537711"/>
                  </a:lnTo>
                  <a:lnTo>
                    <a:pt x="15716" y="472916"/>
                  </a:lnTo>
                  <a:lnTo>
                    <a:pt x="15318" y="470376"/>
                  </a:lnTo>
                  <a:lnTo>
                    <a:pt x="13969" y="468312"/>
                  </a:lnTo>
                  <a:lnTo>
                    <a:pt x="11985" y="466883"/>
                  </a:lnTo>
                  <a:lnTo>
                    <a:pt x="9604" y="466327"/>
                  </a:lnTo>
                  <a:lnTo>
                    <a:pt x="7063" y="466725"/>
                  </a:lnTo>
                  <a:lnTo>
                    <a:pt x="4999" y="468073"/>
                  </a:lnTo>
                  <a:lnTo>
                    <a:pt x="3571" y="470058"/>
                  </a:lnTo>
                  <a:lnTo>
                    <a:pt x="3016" y="472518"/>
                  </a:lnTo>
                  <a:lnTo>
                    <a:pt x="0" y="571578"/>
                  </a:lnTo>
                  <a:lnTo>
                    <a:pt x="87708" y="525382"/>
                  </a:lnTo>
                  <a:lnTo>
                    <a:pt x="89693" y="523875"/>
                  </a:lnTo>
                  <a:lnTo>
                    <a:pt x="90883" y="521731"/>
                  </a:lnTo>
                  <a:lnTo>
                    <a:pt x="91122" y="519271"/>
                  </a:lnTo>
                  <a:lnTo>
                    <a:pt x="90407" y="516889"/>
                  </a:lnTo>
                  <a:lnTo>
                    <a:pt x="88820" y="514905"/>
                  </a:lnTo>
                  <a:lnTo>
                    <a:pt x="86676" y="513714"/>
                  </a:lnTo>
                  <a:lnTo>
                    <a:pt x="84294" y="513476"/>
                  </a:lnTo>
                  <a:lnTo>
                    <a:pt x="81913" y="514191"/>
                  </a:lnTo>
                  <a:lnTo>
                    <a:pt x="24517" y="544347"/>
                  </a:lnTo>
                  <a:lnTo>
                    <a:pt x="343512" y="33896"/>
                  </a:lnTo>
                  <a:lnTo>
                    <a:pt x="341469" y="98662"/>
                  </a:lnTo>
                  <a:lnTo>
                    <a:pt x="341947" y="101203"/>
                  </a:lnTo>
                  <a:lnTo>
                    <a:pt x="343296" y="103266"/>
                  </a:lnTo>
                  <a:lnTo>
                    <a:pt x="345201" y="104696"/>
                  </a:lnTo>
                  <a:lnTo>
                    <a:pt x="347662" y="105251"/>
                  </a:lnTo>
                  <a:lnTo>
                    <a:pt x="350122" y="104853"/>
                  </a:lnTo>
                  <a:lnTo>
                    <a:pt x="352186" y="103584"/>
                  </a:lnTo>
                  <a:lnTo>
                    <a:pt x="353614" y="101521"/>
                  </a:lnTo>
                  <a:lnTo>
                    <a:pt x="354169" y="99059"/>
                  </a:lnTo>
                  <a:lnTo>
                    <a:pt x="357187" y="0"/>
                  </a:lnTo>
                  <a:close/>
                </a:path>
              </a:pathLst>
            </a:custGeom>
            <a:solidFill>
              <a:srgbClr val="8383AC"/>
            </a:solidFill>
          </p:spPr>
          <p:txBody>
            <a:bodyPr vert="horz" lIns="91440" tIns="45720" rIns="91440" bIns="45720" anchor="t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906783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27021" cy="911848"/>
          </a:xfrm>
        </p:spPr>
        <p:txBody>
          <a:bodyPr/>
          <a:lstStyle/>
          <a:p>
            <a:pPr algn="ctr"/>
            <a:r>
              <a:rPr lang="ro-RO" sz="3600" b="1" dirty="0">
                <a:latin typeface="Times New Roman" pitchFamily="18" charset="0"/>
                <a:cs typeface="Times New Roman" pitchFamily="18" charset="0"/>
              </a:rPr>
              <a:t>Tipuri de iluminat de producţie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57" y="1252025"/>
            <a:ext cx="11563643" cy="53496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	La LM întălnim trei tipuri de iluminat de producţie: 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o-RO" sz="2400" b="1" i="1" dirty="0">
                <a:latin typeface="Times New Roman" pitchFamily="18" charset="0"/>
                <a:cs typeface="Times New Roman" pitchFamily="18" charset="0"/>
              </a:rPr>
              <a:t>natural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(creat de lumina directă şi reflectată a cerului); </a:t>
            </a:r>
          </a:p>
          <a:p>
            <a:pPr algn="just">
              <a:buFontTx/>
              <a:buChar char="-"/>
            </a:pPr>
            <a:r>
              <a:rPr lang="ro-RO" sz="2400" b="1" i="1" dirty="0">
                <a:latin typeface="Times New Roman" pitchFamily="18" charset="0"/>
                <a:cs typeface="Times New Roman" pitchFamily="18" charset="0"/>
              </a:rPr>
              <a:t>artificial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(când sunt folosite doar surse artificiale de lumină); </a:t>
            </a:r>
          </a:p>
          <a:p>
            <a:pPr algn="just">
              <a:buFontTx/>
              <a:buChar char="-"/>
            </a:pPr>
            <a:r>
              <a:rPr lang="ro-RO" sz="2400" b="1" i="1" dirty="0">
                <a:latin typeface="Times New Roman" pitchFamily="18" charset="0"/>
                <a:cs typeface="Times New Roman" pitchFamily="18" charset="0"/>
              </a:rPr>
              <a:t>mixt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(când iluminatul natural însuficient este completat de cel artificial).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	În timpul luminos al zilei iluminatul încăperilor de producţie este efectuat de către sursa naturală de lumină (soare, bolta cerească).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Iluminatul natural poate fi lateral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prin ferestre în pereţii exteriori; 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superior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prin felinare (lucarne) de diferite tipuri şi construcţii; 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combinat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prin ferestre şi felinare (lucarne).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2362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7"/>
            <a:ext cx="11325495" cy="704137"/>
          </a:xfrm>
        </p:spPr>
        <p:txBody>
          <a:bodyPr/>
          <a:lstStyle/>
          <a:p>
            <a:pPr algn="ctr"/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Iluminatul artificial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654" y="1156854"/>
            <a:ext cx="11681087" cy="541712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	După realizarea constructivă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iluminatul artificial 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poate fi: 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- general;   - local;  - combinat.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Iluminatul general 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- difuzarea fluxului luminos pe toată suprafața încăperii de lucru, fără o orientare precisă asupra unui anumit LM.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Iluminatul general 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poate fi: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direct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– lumina dirijată direct spre suprafața de lucru;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indirect 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– lumina este dirijată în proporție de 90-100% spre plafon și partea superioară a pereților.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semidirect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– 60-90% din fluxul luminos este dirijat spre suprafața de lucru, restul 40-10% fiind dirijat spre plafon;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semiindirect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– 60-90% din fluxul luminos este dirijat spre plafon și pereți, restul spre planul care  trebuie iluminat;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o-RO" sz="2400" b="1" dirty="0">
                <a:latin typeface="Times New Roman" pitchFamily="18" charset="0"/>
                <a:cs typeface="Times New Roman" pitchFamily="18" charset="0"/>
              </a:rPr>
              <a:t>difuz 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– asigurâ o iluminare difuză uniformă în toate direcțiile datorită surselor luminoase mascate.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14572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5E1AA262B9E4AE4EB418D74462309BC2" ma:contentTypeVersion="2" ma:contentTypeDescription="Создание документа." ma:contentTypeScope="" ma:versionID="1596aeba7e466cbb0d7adfa029187ab5">
  <xsd:schema xmlns:xsd="http://www.w3.org/2001/XMLSchema" xmlns:xs="http://www.w3.org/2001/XMLSchema" xmlns:p="http://schemas.microsoft.com/office/2006/metadata/properties" xmlns:ns2="026968c2-f538-47ff-8201-1153ae49d5cd" targetNamespace="http://schemas.microsoft.com/office/2006/metadata/properties" ma:root="true" ma:fieldsID="ea1bbaef4a7036008a8e0a3bea2ab24e" ns2:_="">
    <xsd:import namespace="026968c2-f538-47ff-8201-1153ae49d5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6968c2-f538-47ff-8201-1153ae49d5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AA03A42-24D9-4015-941C-BEA6B01FEC9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7B8F1CB-C53E-48B1-B509-61127EA1E4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392F2D-CE32-4B4D-BEA3-54C61159AD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6968c2-f538-47ff-8201-1153ae49d5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2187</TotalTime>
  <Words>3150</Words>
  <Application>Microsoft Office PowerPoint</Application>
  <PresentationFormat>Widescreen</PresentationFormat>
  <Paragraphs>190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Calibri</vt:lpstr>
      <vt:lpstr>Century Gothic</vt:lpstr>
      <vt:lpstr>GWNFA+MaitreeSemi</vt:lpstr>
      <vt:lpstr>KVDTH+Maitree</vt:lpstr>
      <vt:lpstr>Times New Roman</vt:lpstr>
      <vt:lpstr>Wingdings 3</vt:lpstr>
      <vt:lpstr>Ion</vt:lpstr>
      <vt:lpstr> Tema 8. ILUMINATUL DE PRODUCȚIE  </vt:lpstr>
      <vt:lpstr>8.1. Sistemele şi tipurile de iluminat </vt:lpstr>
      <vt:lpstr>Lumina  - radiație electromagnetică sub formă de unde în spectrul de undă 380÷740 nm, percepută de ochiul liber Lungimea de undă, nm  și culorile 380-430 – violet; 430-485 – albastru; 485-570 – verde;570-600 – galben; 600-650 – portocaliu;  650-740 –roșu</vt:lpstr>
      <vt:lpstr>Efecte determinate de culori</vt:lpstr>
      <vt:lpstr>Efecte nefavorabile asupra ochiului și stării generale ale OU</vt:lpstr>
      <vt:lpstr>Cauzele efectelor nefavorabile ale iluminatului asupra OU</vt:lpstr>
      <vt:lpstr>Genuri de  iluminat</vt:lpstr>
      <vt:lpstr>Tipuri de iluminat de producţie</vt:lpstr>
      <vt:lpstr>Iluminatul artificial</vt:lpstr>
      <vt:lpstr>PowerPoint Presentation</vt:lpstr>
      <vt:lpstr>PowerPoint Presentation</vt:lpstr>
      <vt:lpstr>8.2. Mărimile fototehnice de bază şi u/m </vt:lpstr>
      <vt:lpstr>PowerPoint Presentation</vt:lpstr>
      <vt:lpstr>PowerPoint Presentation</vt:lpstr>
      <vt:lpstr>8.3. Actele normative în domeniul iluminatului natural și artificial</vt:lpstr>
      <vt:lpstr>8.4. Cerințe privind iluminatul la LM</vt:lpstr>
      <vt:lpstr>8.5. Normarea iluminatului natural și principiile de calcul </vt:lpstr>
      <vt:lpstr>PowerPoint Presentation</vt:lpstr>
      <vt:lpstr> Coeficientul fotoclimei, m </vt:lpstr>
      <vt:lpstr>PowerPoint Presentation</vt:lpstr>
      <vt:lpstr>8.6. Sursele de lumină electrică </vt:lpstr>
      <vt:lpstr>PowerPoint Presentation</vt:lpstr>
      <vt:lpstr>Tipuri de lămpi </vt:lpstr>
      <vt:lpstr>PowerPoint Presentation</vt:lpstr>
      <vt:lpstr>Lămpile cu incadescență și luminescenţă</vt:lpstr>
      <vt:lpstr>PowerPoint Presentation</vt:lpstr>
      <vt:lpstr>8.7. Estimarea igienică a ambianței luminoase la LM</vt:lpstr>
      <vt:lpstr>Clasele condițiilor de munci în dependență de parametrii mediului de lumină </vt:lpstr>
      <vt:lpstr>Aprecierea condițiilor de muncă conform factorului „ambianța luminoasă” </vt:lpstr>
      <vt:lpstr>8.8. Măsuri de asanare a mediului ocupațional la compartimentul iluminatului </vt:lpstr>
      <vt:lpstr>PowerPoint Presentation</vt:lpstr>
      <vt:lpstr>Vă mulțumesc pentru atenție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Amplasarea construcților și conformarea acestora la foc</dc:title>
  <dc:creator>Tatiana Butuc</dc:creator>
  <cp:lastModifiedBy>Mihaibencheci@outlook.com</cp:lastModifiedBy>
  <cp:revision>154</cp:revision>
  <dcterms:created xsi:type="dcterms:W3CDTF">2016-06-03T11:42:11Z</dcterms:created>
  <dcterms:modified xsi:type="dcterms:W3CDTF">2025-11-06T15:51:40Z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0x0101005E1AA262B9E4AE4EB418D74462309BC2</vt:lpwstr>
  </property>
</Properties>
</file>