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3" r:id="rId3"/>
    <p:sldId id="290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291" r:id="rId26"/>
    <p:sldId id="314" r:id="rId27"/>
    <p:sldId id="316" r:id="rId28"/>
    <p:sldId id="317" r:id="rId29"/>
    <p:sldId id="318" r:id="rId30"/>
    <p:sldId id="315" r:id="rId31"/>
    <p:sldId id="324" r:id="rId32"/>
    <p:sldId id="319" r:id="rId33"/>
    <p:sldId id="320" r:id="rId34"/>
    <p:sldId id="321" r:id="rId35"/>
    <p:sldId id="322" r:id="rId36"/>
    <p:sldId id="323" r:id="rId37"/>
    <p:sldId id="29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76" d="100"/>
          <a:sy n="76" d="100"/>
        </p:scale>
        <p:origin x="96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7090-69EF-4663-90E1-477A0D22E6FE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7898A-E606-44E9-B5E7-B04EA3153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9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7898A-E606-44E9-B5E7-B04EA3153B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52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4B57AF3-DBA1-AB2D-8371-B8C736BE333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5302B2A-A46B-26DB-6FCC-68696A4CA4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645921D-DD11-1938-715F-EAC663D9DE1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10D8D340-DDE1-6D78-4C75-EA9513082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4FA40DFD-4E19-586D-67F2-8CA160B13E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186DC4-EC51-47D7-AA48-468E023F00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55190FE-1AC7-D2A6-B6FC-900E1E9F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2B99F46D-DFD8-965F-C953-CC9DDC550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9FEA196-313C-4968-C572-A12E6F3D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98A5E71E-65CE-DC13-B80F-E1416F349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46E1742-AA9B-D334-FB20-B78AC010F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1D0853-59F2-4FC2-AABB-8B9DB45F55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54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B5BCF3BA-93AE-11A6-FF13-249DAAB8E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660FF8FE-5242-11A2-018D-A2FC42F95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44BEB23-8785-8945-4EB6-0EFFDD50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47D5C588-A704-EB9A-F38F-6D8C3DF64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545B8F56-9C2B-3E00-FCE9-889D28AC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B56A9-9C88-4D23-8D75-7B4D374501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80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81420C-402D-2395-5B11-33145C81F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A2863E8C-3702-4CCA-1561-955CFA98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BB1C540-4287-97A6-043D-372FE339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27B67A0-200B-BEFD-07AE-4D212FF0B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1263C2F4-48E3-96C7-07DB-0DF954529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1E1D0-CB23-4E13-905F-BB0A79E1C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508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A6F327C-0215-8860-7C38-2302A3D0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5EAE98D-E703-6B73-3BCE-E12CFD75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0C507CE7-0BAE-C781-E831-7A75A6903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C6578F16-3B18-320A-EA88-87C71DD0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9EF84DF-BC36-E641-FE78-E246BD56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7AF8E-5771-4B88-B33E-16F39AD46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825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75CAFBA-1123-5AAE-6A76-6B7052713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6D3857BF-C733-8E03-A13E-5C58D752D8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B1A70DF-965C-58AA-B55F-022F94109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E9E7226B-343B-F8F1-4117-E9C8E7EA7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D2526ACA-CA48-B406-7EEC-2BC5AD085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BE33883-D1B6-FC17-4B78-3EFC3DA4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C8FBA-12AA-49D7-A035-AC086E1DA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08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5902E28-1362-B9D2-8B13-D0C431839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1B4BE84-98E1-E40F-559B-F4B19C914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911B4C9-E0B6-D57A-E380-4E0EE76EB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C2C5F98E-2F7E-BCE3-708F-3AAEBBC2B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50ED3675-A6F9-CDA5-CC6E-7172DF93B5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FD9B1381-4E57-747C-526F-32B20947E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059C1AAC-AA8A-4E8B-ED40-EA795031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ABCE5F9-B80B-309B-5F6B-2F5FA8F6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CF992-BDF4-4605-A0EF-399BA44D9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84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E92ED18-E4C1-77D9-528F-8BA84A9A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CC79ED90-9448-FD5B-C5A3-15AD4F96B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1315BDA8-C572-6B43-B0C6-1B7A1AE52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B6C820B2-B987-8809-812C-5049C13E6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4F9A1-D85B-44BC-AB92-7518AA5D0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223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D86C449-A51F-3C1B-89F9-A5FDAD8F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E07D8F1B-63F6-E609-9FF6-AA367DC4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3D5DE07-526A-FF10-7A5B-2DD19F5F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C807B-1FE9-4176-A4E0-4A10528071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542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E3AB8B-136F-814B-2296-97C6A8B6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9363AF37-7518-8FB2-FA74-5377F3C4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5F09BAED-1FF6-E0D8-256D-1A89CE57C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1333D93-FBD7-9AC1-829D-DB6F23B5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8A9FBD3-7292-2C47-E7AD-A3F0969F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68A4B73D-D320-D250-8576-8EC67BC1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E86E1-4145-4C2F-AF22-25BC8790A3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28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C87E7B8-AF5E-7A14-2433-F7951ED8D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413C2D74-43DB-FFC6-8FF0-4BB385ABF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FA919E08-62C6-5E5B-A06C-4BED2634B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F9DC166-51AB-5F4A-961C-730447846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B10D3FBA-7922-EC4F-31EA-11EBD6A43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B62246B-AEC9-41F9-A43A-EE522C1DC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6D3C6-8B3F-4E0C-AD07-86E1356284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229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A32BF2D-FA4D-BFCA-D911-51A5D8D1B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68624E-B765-80E7-2793-B0840500C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E081DBD-0EFF-F5A5-B160-3713D8E640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E057B0-B801-A9A2-98D2-FD8ED2B715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79BAECD-7CF4-6745-6D70-4D76239A30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5C6D63E-29F5-4B08-9017-84EE08910A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93E1C62-E5C0-B0E3-4FAB-E31C25D1AF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892175"/>
            <a:ext cx="8077200" cy="1016000"/>
          </a:xfrm>
        </p:spPr>
        <p:txBody>
          <a:bodyPr/>
          <a:lstStyle/>
          <a:p>
            <a:r>
              <a:rPr lang="ro-RO" altLang="en-US" b="1" dirty="0"/>
              <a:t>Tema Fundamentele dezvoltării nanometrologiei</a:t>
            </a:r>
            <a:br>
              <a:rPr lang="ro-RO" altLang="en-US" b="1" dirty="0"/>
            </a:b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69CC0DF-714A-A3D0-5AEF-C80DDA8DAB7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5616575"/>
            <a:ext cx="6400800" cy="698500"/>
          </a:xfrm>
        </p:spPr>
        <p:txBody>
          <a:bodyPr/>
          <a:lstStyle/>
          <a:p>
            <a:r>
              <a:rPr lang="en-US" altLang="en-US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X-ray: energy dispesive X-ray spectroscopy (EDX)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64110"/>
            <a:ext cx="7915773" cy="51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80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79324" y="1326882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/>
              <a:t>Tunul</a:t>
            </a:r>
            <a:r>
              <a:rPr lang="en-US" sz="2000" dirty="0"/>
              <a:t> de </a:t>
            </a:r>
            <a:r>
              <a:rPr lang="en-US" sz="2000" dirty="0" err="1"/>
              <a:t>electroni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sursa</a:t>
            </a:r>
            <a:r>
              <a:rPr lang="en-US" sz="2000" dirty="0"/>
              <a:t> de </a:t>
            </a:r>
            <a:r>
              <a:rPr lang="en-US" sz="2000" dirty="0" err="1"/>
              <a:t>electroni</a:t>
            </a:r>
            <a:r>
              <a:rPr lang="en-US" sz="2000" dirty="0"/>
              <a:t> cu </a:t>
            </a:r>
            <a:r>
              <a:rPr lang="en-US" sz="2000" dirty="0" err="1"/>
              <a:t>parametrii</a:t>
            </a:r>
            <a:r>
              <a:rPr lang="en-US" sz="2000" dirty="0"/>
              <a:t> </a:t>
            </a:r>
            <a:r>
              <a:rPr lang="en-US" sz="2000" dirty="0" err="1"/>
              <a:t>necesari</a:t>
            </a:r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 err="1"/>
              <a:t>Lentila</a:t>
            </a:r>
            <a:r>
              <a:rPr lang="en-US" sz="2000" dirty="0"/>
              <a:t> </a:t>
            </a:r>
            <a:r>
              <a:rPr lang="en-US" sz="2000" dirty="0" err="1"/>
              <a:t>condensatorului</a:t>
            </a:r>
            <a:r>
              <a:rPr lang="en-US" sz="2000" dirty="0"/>
              <a:t> converge </a:t>
            </a:r>
            <a:r>
              <a:rPr lang="en-US" sz="2000" dirty="0" err="1"/>
              <a:t>fasciculul</a:t>
            </a:r>
            <a:r>
              <a:rPr lang="en-US" sz="2000" dirty="0"/>
              <a:t> </a:t>
            </a:r>
            <a:r>
              <a:rPr lang="en-US" sz="2000" dirty="0" err="1"/>
              <a:t>electronilor</a:t>
            </a:r>
            <a:r>
              <a:rPr lang="en-US" sz="2000" dirty="0"/>
              <a:t> </a:t>
            </a:r>
            <a:r>
              <a:rPr lang="en-US" sz="2000" dirty="0" err="1"/>
              <a:t>emis</a:t>
            </a:r>
            <a:r>
              <a:rPr lang="en-US" sz="2000" dirty="0"/>
              <a:t> de </a:t>
            </a:r>
            <a:r>
              <a:rPr lang="en-US" sz="2000" dirty="0" err="1"/>
              <a:t>tunul</a:t>
            </a:r>
            <a:r>
              <a:rPr lang="en-US" sz="2000" dirty="0"/>
              <a:t> de </a:t>
            </a:r>
            <a:r>
              <a:rPr lang="en-US" sz="2000" dirty="0" err="1"/>
              <a:t>electroni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fascicul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fin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Bobinele</a:t>
            </a:r>
            <a:r>
              <a:rPr lang="en-US" sz="2000" dirty="0"/>
              <a:t> de </a:t>
            </a:r>
            <a:r>
              <a:rPr lang="en-US" sz="2000" dirty="0" err="1"/>
              <a:t>deflec</a:t>
            </a:r>
            <a:r>
              <a:rPr lang="ro-RO" sz="2000" dirty="0"/>
              <a:t>ț</a:t>
            </a:r>
            <a:r>
              <a:rPr lang="en-US" sz="2000" dirty="0" err="1"/>
              <a:t>ie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folosite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scana</a:t>
            </a:r>
            <a:r>
              <a:rPr lang="ro-RO" sz="2000" dirty="0"/>
              <a:t> </a:t>
            </a:r>
            <a:r>
              <a:rPr lang="en-US" sz="2000" dirty="0" err="1"/>
              <a:t>fascicul</a:t>
            </a:r>
            <a:r>
              <a:rPr lang="ro-RO" sz="2000" dirty="0"/>
              <a:t>ul</a:t>
            </a:r>
            <a:r>
              <a:rPr lang="en-US" sz="2000" dirty="0"/>
              <a:t> de </a:t>
            </a:r>
            <a:r>
              <a:rPr lang="en-US" sz="2000" dirty="0" err="1"/>
              <a:t>electroni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direcțiile</a:t>
            </a:r>
            <a:r>
              <a:rPr lang="en-US" sz="2000" dirty="0"/>
              <a:t> X </a:t>
            </a:r>
            <a:r>
              <a:rPr lang="en-US" sz="2000" dirty="0" err="1"/>
              <a:t>și</a:t>
            </a:r>
            <a:r>
              <a:rPr lang="en-US" sz="2000" dirty="0"/>
              <a:t> Y</a:t>
            </a:r>
            <a:r>
              <a:rPr lang="ro-RO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modific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dimensiunea</a:t>
            </a:r>
            <a:r>
              <a:rPr lang="en-US" sz="2000" dirty="0"/>
              <a:t> </a:t>
            </a:r>
            <a:r>
              <a:rPr lang="en-US" sz="2000" dirty="0" err="1"/>
              <a:t>zonei</a:t>
            </a:r>
            <a:r>
              <a:rPr lang="en-US" sz="2000" dirty="0"/>
              <a:t> care </a:t>
            </a:r>
            <a:r>
              <a:rPr lang="en-US" sz="2000" dirty="0" err="1"/>
              <a:t>urmează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fie</a:t>
            </a:r>
            <a:r>
              <a:rPr lang="ro-RO" sz="2000" dirty="0"/>
              <a:t> </a:t>
            </a:r>
            <a:r>
              <a:rPr lang="en-US" sz="2000" dirty="0" err="1"/>
              <a:t>scanat</a:t>
            </a:r>
            <a:r>
              <a:rPr lang="en-US" sz="2000" dirty="0"/>
              <a:t> (</a:t>
            </a:r>
            <a:r>
              <a:rPr lang="en-US" sz="2000" dirty="0" err="1"/>
              <a:t>mărire</a:t>
            </a:r>
            <a:r>
              <a:rPr lang="en-US" sz="2000" dirty="0"/>
              <a:t>)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Lentila</a:t>
            </a:r>
            <a:r>
              <a:rPr lang="en-US" sz="2000" dirty="0"/>
              <a:t> </a:t>
            </a:r>
            <a:r>
              <a:rPr lang="en-US" sz="2000" dirty="0" err="1"/>
              <a:t>obiectiv</a:t>
            </a:r>
            <a:r>
              <a:rPr lang="ro-RO" sz="2000" dirty="0"/>
              <a:t>ului</a:t>
            </a:r>
            <a:r>
              <a:rPr lang="en-US" sz="2000" dirty="0"/>
              <a:t> converge </a:t>
            </a:r>
            <a:r>
              <a:rPr lang="en-US" sz="2000" dirty="0" err="1"/>
              <a:t>electroniiradia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fascicul</a:t>
            </a:r>
            <a:r>
              <a:rPr lang="en-US" sz="2000" dirty="0"/>
              <a:t> fin </a:t>
            </a:r>
            <a:r>
              <a:rPr lang="en-US" sz="2000" dirty="0" err="1"/>
              <a:t>și</a:t>
            </a:r>
            <a:r>
              <a:rPr lang="ro-RO" sz="2000" dirty="0"/>
              <a:t>-l </a:t>
            </a:r>
            <a:r>
              <a:rPr lang="en-US" sz="2000" dirty="0" err="1"/>
              <a:t>focalizează</a:t>
            </a:r>
            <a:r>
              <a:rPr lang="en-US" sz="2000" dirty="0"/>
              <a:t> </a:t>
            </a:r>
            <a:r>
              <a:rPr lang="ro-RO" sz="2000" dirty="0"/>
              <a:t>pe sup</a:t>
            </a:r>
            <a:r>
              <a:rPr lang="en-US" sz="2000" dirty="0" err="1"/>
              <a:t>rafața</a:t>
            </a:r>
            <a:r>
              <a:rPr lang="en-US" sz="2000" dirty="0"/>
              <a:t> </a:t>
            </a:r>
            <a:r>
              <a:rPr lang="en-US" sz="2000" dirty="0" err="1"/>
              <a:t>probei</a:t>
            </a:r>
            <a:r>
              <a:rPr lang="en-US" sz="2000" dirty="0"/>
              <a:t>.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Detectoare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captarea</a:t>
            </a:r>
            <a:r>
              <a:rPr lang="en-US" sz="2000" dirty="0"/>
              <a:t> </a:t>
            </a:r>
            <a:r>
              <a:rPr lang="en-US" sz="2000" dirty="0" err="1"/>
              <a:t>semnalului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fiecare</a:t>
            </a:r>
            <a:r>
              <a:rPr lang="ro-RO" sz="2000" dirty="0"/>
              <a:t> </a:t>
            </a:r>
            <a:r>
              <a:rPr lang="en-US" sz="2000" dirty="0"/>
              <a:t>pixel</a:t>
            </a:r>
            <a:endParaRPr lang="ro-RO" sz="2000" dirty="0"/>
          </a:p>
          <a:p>
            <a:r>
              <a:rPr lang="en-US" sz="2000" dirty="0"/>
              <a:t>• </a:t>
            </a:r>
            <a:r>
              <a:rPr lang="en-US" sz="2000" dirty="0" err="1"/>
              <a:t>Sincronizarea</a:t>
            </a:r>
            <a:r>
              <a:rPr lang="en-US" sz="2000" dirty="0"/>
              <a:t> </a:t>
            </a:r>
            <a:r>
              <a:rPr lang="en-US" sz="2000" dirty="0" err="1"/>
              <a:t>achiziției</a:t>
            </a:r>
            <a:r>
              <a:rPr lang="en-US" sz="2000" dirty="0"/>
              <a:t> de date</a:t>
            </a:r>
            <a:r>
              <a:rPr lang="ro-RO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primi</a:t>
            </a:r>
            <a:r>
              <a:rPr lang="en-US" sz="2000" dirty="0"/>
              <a:t> </a:t>
            </a:r>
            <a:r>
              <a:rPr lang="ro-RO" sz="2000" dirty="0"/>
              <a:t>o 2D</a:t>
            </a:r>
            <a:r>
              <a:rPr lang="en-US" sz="2000" dirty="0"/>
              <a:t> imagine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4495800" cy="535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Tipul structurilor tunului de lectroni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65835"/>
            <a:ext cx="8229600" cy="529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48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Lentile electronice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2698"/>
            <a:ext cx="9144000" cy="579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6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Adîncimea penetrării focalizării în SEM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584450"/>
            <a:ext cx="8153400" cy="524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7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Influența aberațiilor lentilelor de focusare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396314"/>
            <a:ext cx="7889789" cy="524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11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Detecorul electronilor secundari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393" y="1752600"/>
            <a:ext cx="6042641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0800" y="1752600"/>
            <a:ext cx="259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Detector Everhart-</a:t>
            </a:r>
            <a:r>
              <a:rPr lang="en-US" dirty="0" err="1"/>
              <a:t>Thornley</a:t>
            </a:r>
            <a:r>
              <a:rPr lang="en-US" dirty="0"/>
              <a:t> (ET</a:t>
            </a:r>
            <a:r>
              <a:rPr lang="ro-RO" dirty="0"/>
              <a:t> D</a:t>
            </a:r>
            <a:r>
              <a:rPr lang="en-US" dirty="0"/>
              <a:t>).</a:t>
            </a:r>
            <a:endParaRPr lang="ro-RO" dirty="0"/>
          </a:p>
          <a:p>
            <a:endParaRPr lang="ro-RO" dirty="0"/>
          </a:p>
          <a:p>
            <a:r>
              <a:rPr lang="en-US" dirty="0"/>
              <a:t> </a:t>
            </a:r>
            <a:r>
              <a:rPr lang="en-US" dirty="0" err="1"/>
              <a:t>Electronii</a:t>
            </a:r>
            <a:r>
              <a:rPr lang="en-US" dirty="0"/>
              <a:t> SE (</a:t>
            </a:r>
            <a:r>
              <a:rPr lang="en-US" dirty="0" err="1"/>
              <a:t>energie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scăzută</a:t>
            </a:r>
            <a:r>
              <a:rPr lang="en-US" dirty="0"/>
              <a:t> &lt;50 eV)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accelerați</a:t>
            </a:r>
            <a:r>
              <a:rPr lang="en-US" dirty="0"/>
              <a:t> </a:t>
            </a:r>
            <a:r>
              <a:rPr lang="ro-RO" dirty="0"/>
              <a:t>la</a:t>
            </a:r>
            <a:r>
              <a:rPr lang="en-US" dirty="0"/>
              <a:t> 10 kV </a:t>
            </a:r>
            <a:r>
              <a:rPr lang="ro-RO" dirty="0"/>
              <a:t>în câmp </a:t>
            </a:r>
            <a:r>
              <a:rPr lang="en-US" dirty="0"/>
              <a:t>electric</a:t>
            </a:r>
            <a:r>
              <a:rPr lang="ro-RO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lovit</a:t>
            </a:r>
            <a:r>
              <a:rPr lang="ro-RO" dirty="0"/>
              <a:t>i</a:t>
            </a:r>
            <a:r>
              <a:rPr lang="en-US" dirty="0"/>
              <a:t> de </a:t>
            </a:r>
            <a:r>
              <a:rPr lang="en-US" dirty="0" err="1"/>
              <a:t>scintilator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conversie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semnal</a:t>
            </a:r>
            <a:r>
              <a:rPr lang="en-US" dirty="0"/>
              <a:t> </a:t>
            </a:r>
            <a:r>
              <a:rPr lang="en-US" dirty="0" err="1"/>
              <a:t>luminos</a:t>
            </a:r>
            <a:r>
              <a:rPr lang="en-US" dirty="0"/>
              <a:t> care</a:t>
            </a:r>
            <a:r>
              <a:rPr lang="ro-RO" dirty="0"/>
              <a:t> se propagă spre</a:t>
            </a:r>
            <a:r>
              <a:rPr lang="en-US" dirty="0"/>
              <a:t> </a:t>
            </a:r>
            <a:r>
              <a:rPr lang="en-US" dirty="0" err="1"/>
              <a:t>tubul</a:t>
            </a:r>
            <a:r>
              <a:rPr lang="en-US" dirty="0"/>
              <a:t> </a:t>
            </a:r>
            <a:r>
              <a:rPr lang="en-US" dirty="0" err="1"/>
              <a:t>fotomultiplicator</a:t>
            </a:r>
            <a:r>
              <a:rPr lang="en-US" dirty="0"/>
              <a:t> (PMT) </a:t>
            </a:r>
            <a:r>
              <a:rPr lang="en-US" dirty="0" err="1"/>
              <a:t>printr</a:t>
            </a:r>
            <a:r>
              <a:rPr lang="en-US" dirty="0"/>
              <a:t>-o </a:t>
            </a:r>
            <a:r>
              <a:rPr lang="en-US" dirty="0" err="1"/>
              <a:t>conductă</a:t>
            </a:r>
            <a:r>
              <a:rPr lang="en-US" dirty="0"/>
              <a:t> de </a:t>
            </a:r>
            <a:r>
              <a:rPr lang="en-US" dirty="0" err="1"/>
              <a:t>lumină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68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686800" cy="762000"/>
          </a:xfrm>
        </p:spPr>
        <p:txBody>
          <a:bodyPr/>
          <a:lstStyle/>
          <a:p>
            <a:r>
              <a:rPr lang="ro-RO" dirty="0"/>
              <a:t>Signal in SEM and their detection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27490"/>
            <a:ext cx="9144000" cy="579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31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105400" cy="1143000"/>
          </a:xfrm>
        </p:spPr>
        <p:txBody>
          <a:bodyPr/>
          <a:lstStyle/>
          <a:p>
            <a:r>
              <a:rPr lang="ro-RO" dirty="0"/>
              <a:t>Electronii secundari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50292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Semnal</a:t>
            </a:r>
            <a:r>
              <a:rPr lang="ro-RO" sz="2000" dirty="0"/>
              <a:t>ul</a:t>
            </a:r>
            <a:r>
              <a:rPr lang="en-US" sz="2000" dirty="0"/>
              <a:t> </a:t>
            </a:r>
            <a:r>
              <a:rPr lang="ro-RO" sz="2000" dirty="0"/>
              <a:t>E</a:t>
            </a:r>
            <a:r>
              <a:rPr lang="en-US" sz="2000" dirty="0"/>
              <a:t>S: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este</a:t>
            </a:r>
            <a:r>
              <a:rPr lang="en-US" sz="2000" dirty="0"/>
              <a:t> format din </a:t>
            </a:r>
            <a:r>
              <a:rPr lang="en-US" sz="2000" dirty="0" err="1"/>
              <a:t>energia</a:t>
            </a:r>
            <a:r>
              <a:rPr lang="en-US" sz="2000" dirty="0"/>
              <a:t> </a:t>
            </a:r>
            <a:r>
              <a:rPr lang="en-US" sz="2000" dirty="0" err="1"/>
              <a:t>foarte</a:t>
            </a:r>
            <a:r>
              <a:rPr lang="en-US" sz="2000" dirty="0"/>
              <a:t> </a:t>
            </a:r>
            <a:r>
              <a:rPr lang="en-US" sz="2000" dirty="0" err="1"/>
              <a:t>scăzută</a:t>
            </a:r>
            <a:r>
              <a:rPr lang="en-US" sz="2000" dirty="0"/>
              <a:t> a </a:t>
            </a:r>
            <a:r>
              <a:rPr lang="en-US" sz="2000" dirty="0" err="1"/>
              <a:t>electronilor</a:t>
            </a:r>
            <a:r>
              <a:rPr lang="en-US" sz="2000" dirty="0"/>
              <a:t> </a:t>
            </a:r>
            <a:r>
              <a:rPr lang="en-US" sz="2000" dirty="0" err="1"/>
              <a:t>secundari</a:t>
            </a:r>
            <a:r>
              <a:rPr lang="en-US" sz="2000" dirty="0"/>
              <a:t> (≤ 50 eV) </a:t>
            </a:r>
            <a:r>
              <a:rPr lang="en-US" sz="2000" dirty="0" err="1"/>
              <a:t>generați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urma</a:t>
            </a:r>
            <a:r>
              <a:rPr lang="en-US" sz="2000" dirty="0"/>
              <a:t> </a:t>
            </a:r>
            <a:r>
              <a:rPr lang="en-US" sz="2000" dirty="0" err="1"/>
              <a:t>coliziuniiîntre</a:t>
            </a:r>
            <a:r>
              <a:rPr lang="en-US" sz="2000" dirty="0"/>
              <a:t> </a:t>
            </a:r>
            <a:r>
              <a:rPr lang="en-US" sz="2000" dirty="0" err="1"/>
              <a:t>electronii</a:t>
            </a:r>
            <a:r>
              <a:rPr lang="en-US" sz="2000" dirty="0"/>
              <a:t> </a:t>
            </a:r>
            <a:r>
              <a:rPr lang="en-US" sz="2000" dirty="0" err="1"/>
              <a:t>primari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electroni</a:t>
            </a:r>
            <a:r>
              <a:rPr lang="ro-RO" sz="2000" dirty="0"/>
              <a:t>lor</a:t>
            </a:r>
            <a:r>
              <a:rPr lang="en-US" sz="2000" dirty="0"/>
              <a:t> </a:t>
            </a:r>
            <a:r>
              <a:rPr lang="ro-RO" sz="2000" dirty="0"/>
              <a:t>legați </a:t>
            </a:r>
            <a:r>
              <a:rPr lang="en-US" sz="2000" dirty="0" err="1"/>
              <a:t>externi</a:t>
            </a:r>
            <a:r>
              <a:rPr lang="ro-RO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oferă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principal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topografie</a:t>
            </a:r>
            <a:r>
              <a:rPr lang="en-US" sz="2000" dirty="0"/>
              <a:t> (</a:t>
            </a:r>
            <a:r>
              <a:rPr lang="ro-RO" sz="2000" dirty="0"/>
              <a:t>contrastul </a:t>
            </a:r>
            <a:r>
              <a:rPr lang="en-US" sz="2000" dirty="0" err="1"/>
              <a:t>topografic</a:t>
            </a:r>
            <a:r>
              <a:rPr lang="en-US" sz="2000" dirty="0"/>
              <a:t>),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puțin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compoziție</a:t>
            </a:r>
            <a:r>
              <a:rPr lang="ro-RO" sz="2000" dirty="0"/>
              <a:t>;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crește</a:t>
            </a:r>
            <a:r>
              <a:rPr lang="en-US" sz="2000" dirty="0"/>
              <a:t> cu </a:t>
            </a:r>
            <a:r>
              <a:rPr lang="en-US" sz="2000" dirty="0" err="1"/>
              <a:t>scăderea</a:t>
            </a:r>
            <a:r>
              <a:rPr lang="en-US" sz="2000" dirty="0"/>
              <a:t> </a:t>
            </a:r>
            <a:r>
              <a:rPr lang="en-US" sz="2000" dirty="0" err="1"/>
              <a:t>energiei</a:t>
            </a:r>
            <a:r>
              <a:rPr lang="en-US" sz="2000" dirty="0"/>
              <a:t> </a:t>
            </a:r>
            <a:r>
              <a:rPr lang="en-US" sz="2000" dirty="0" err="1"/>
              <a:t>electronilor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dependenţă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slabă</a:t>
            </a:r>
            <a:r>
              <a:rPr lang="en-US" sz="2000" dirty="0"/>
              <a:t> de </a:t>
            </a:r>
            <a:r>
              <a:rPr lang="en-US" sz="2000" dirty="0" err="1"/>
              <a:t>numărul</a:t>
            </a:r>
            <a:r>
              <a:rPr lang="en-US" sz="2000" dirty="0"/>
              <a:t> atomic Z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depinde</a:t>
            </a:r>
            <a:r>
              <a:rPr lang="en-US" sz="2000" dirty="0"/>
              <a:t> </a:t>
            </a:r>
            <a:r>
              <a:rPr lang="en-US" sz="2000" dirty="0" err="1"/>
              <a:t>puternic</a:t>
            </a:r>
            <a:r>
              <a:rPr lang="en-US" sz="2000" dirty="0"/>
              <a:t> de </a:t>
            </a:r>
            <a:r>
              <a:rPr lang="en-US" sz="2000" dirty="0" err="1"/>
              <a:t>înclinarea</a:t>
            </a:r>
            <a:r>
              <a:rPr lang="en-US" sz="2000" dirty="0"/>
              <a:t> </a:t>
            </a:r>
            <a:r>
              <a:rPr lang="en-US" sz="2000" dirty="0" err="1"/>
              <a:t>probei</a:t>
            </a:r>
            <a:r>
              <a:rPr lang="en-US" sz="2000" dirty="0"/>
              <a:t> (</a:t>
            </a:r>
            <a:r>
              <a:rPr lang="en-US" sz="2000" dirty="0" err="1"/>
              <a:t>efect</a:t>
            </a:r>
            <a:r>
              <a:rPr lang="en-US" sz="2000" dirty="0"/>
              <a:t> de </a:t>
            </a:r>
            <a:r>
              <a:rPr lang="en-US" sz="2000" dirty="0" err="1"/>
              <a:t>margine</a:t>
            </a:r>
            <a:r>
              <a:rPr lang="en-US" sz="20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4556561"/>
            <a:ext cx="2232853" cy="2301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76200"/>
            <a:ext cx="2972058" cy="22252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438400"/>
            <a:ext cx="2972058" cy="244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13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Electronii secundari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0" y="1600200"/>
            <a:ext cx="5542450" cy="49442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62600" y="1533465"/>
            <a:ext cx="3581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ro-RO" sz="2000" dirty="0"/>
              <a:t>probe neconductive curentul de electroni rămâne în probe , astfel apare: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/>
              <a:t></a:t>
            </a:r>
            <a:r>
              <a:rPr lang="en-US" sz="2000" dirty="0" err="1"/>
              <a:t>acumulare</a:t>
            </a:r>
            <a:r>
              <a:rPr lang="en-US" sz="2000" dirty="0"/>
              <a:t> de </a:t>
            </a:r>
            <a:r>
              <a:rPr lang="en-US" sz="2000" dirty="0" err="1"/>
              <a:t>sarcină</a:t>
            </a:r>
            <a:endParaRPr lang="ro-RO" sz="2000" dirty="0"/>
          </a:p>
          <a:p>
            <a:r>
              <a:rPr lang="en-US" sz="2000" dirty="0"/>
              <a:t> </a:t>
            </a:r>
            <a:r>
              <a:rPr lang="en-US" sz="2000" dirty="0" err="1"/>
              <a:t>artefacte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principal </a:t>
            </a:r>
            <a:r>
              <a:rPr lang="en-US" sz="2000" dirty="0" err="1"/>
              <a:t>pentru</a:t>
            </a:r>
            <a:r>
              <a:rPr lang="ro-RO" sz="2000" dirty="0"/>
              <a:t> </a:t>
            </a:r>
            <a:r>
              <a:rPr lang="en-US" sz="2000" dirty="0"/>
              <a:t>SE (</a:t>
            </a:r>
            <a:r>
              <a:rPr lang="en-US" sz="2000" dirty="0" err="1"/>
              <a:t>sondă</a:t>
            </a:r>
            <a:r>
              <a:rPr lang="en-US" sz="2000" dirty="0"/>
              <a:t> </a:t>
            </a:r>
            <a:r>
              <a:rPr lang="en-US" sz="2000" dirty="0" err="1"/>
              <a:t>reducătoare</a:t>
            </a:r>
            <a:r>
              <a:rPr lang="ro-RO" sz="2000" dirty="0"/>
              <a:t> de </a:t>
            </a:r>
            <a:r>
              <a:rPr lang="en-US" sz="2000" dirty="0" err="1"/>
              <a:t>curent</a:t>
            </a:r>
            <a:r>
              <a:rPr lang="en-US" sz="2000" dirty="0"/>
              <a:t>, </a:t>
            </a:r>
            <a:r>
              <a:rPr lang="en-US" sz="2000" dirty="0" err="1"/>
              <a:t>scăderea</a:t>
            </a:r>
            <a:r>
              <a:rPr lang="en-US" sz="2000" dirty="0"/>
              <a:t> E</a:t>
            </a:r>
            <a:r>
              <a:rPr lang="en-US" sz="2000" baseline="-25000" dirty="0"/>
              <a:t>0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imagistica</a:t>
            </a:r>
            <a:r>
              <a:rPr lang="en-US" sz="2000" dirty="0"/>
              <a:t> cu ESB,</a:t>
            </a:r>
            <a:r>
              <a:rPr lang="ro-RO" sz="2000" dirty="0"/>
              <a:t> </a:t>
            </a:r>
            <a:r>
              <a:rPr lang="en-US" sz="2000" dirty="0" err="1"/>
              <a:t>acoperire</a:t>
            </a:r>
            <a:r>
              <a:rPr lang="en-US" sz="2000" dirty="0"/>
              <a:t> </a:t>
            </a:r>
            <a:r>
              <a:rPr lang="en-US" sz="2000" dirty="0" err="1"/>
              <a:t>metalică</a:t>
            </a:r>
            <a:r>
              <a:rPr lang="en-US" sz="2000" dirty="0"/>
              <a:t>,...)• 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 err="1"/>
              <a:t>Rezultatul</a:t>
            </a:r>
            <a:r>
              <a:rPr lang="en-US" sz="2000" dirty="0"/>
              <a:t> </a:t>
            </a:r>
            <a:r>
              <a:rPr lang="en-US" sz="2000" dirty="0" err="1"/>
              <a:t>interacțiunii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ro-RO" sz="2000" dirty="0"/>
              <a:t> </a:t>
            </a:r>
            <a:r>
              <a:rPr lang="en-US" sz="2000" dirty="0" err="1"/>
              <a:t>fascicul</a:t>
            </a:r>
            <a:r>
              <a:rPr lang="en-US" sz="2000" dirty="0"/>
              <a:t> de </a:t>
            </a:r>
            <a:r>
              <a:rPr lang="en-US" sz="2000" dirty="0" err="1"/>
              <a:t>electroni</a:t>
            </a:r>
            <a:r>
              <a:rPr lang="en-US" sz="2000" dirty="0"/>
              <a:t> cu</a:t>
            </a:r>
            <a:r>
              <a:rPr lang="ro-RO" sz="2000" dirty="0"/>
              <a:t> </a:t>
            </a:r>
            <a:r>
              <a:rPr lang="en-US" sz="2000" dirty="0"/>
              <a:t>gaze </a:t>
            </a:r>
            <a:r>
              <a:rPr lang="en-US" sz="2000" dirty="0" err="1"/>
              <a:t>reziduale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hidrocarburi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ro-RO" sz="2000" dirty="0"/>
              <a:t> </a:t>
            </a:r>
            <a:r>
              <a:rPr lang="en-US" sz="2000" dirty="0" err="1"/>
              <a:t>suprafața</a:t>
            </a:r>
            <a:r>
              <a:rPr lang="en-US" sz="2000" dirty="0"/>
              <a:t> </a:t>
            </a:r>
            <a:r>
              <a:rPr lang="en-US" sz="2000" dirty="0" err="1"/>
              <a:t>probei</a:t>
            </a:r>
            <a:r>
              <a:rPr lang="ro-RO" sz="2000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asigură</a:t>
            </a:r>
            <a:r>
              <a:rPr lang="en-US" sz="2000" dirty="0"/>
              <a:t> </a:t>
            </a:r>
            <a:r>
              <a:rPr lang="en-US" sz="2000" dirty="0" err="1"/>
              <a:t>curățenia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scade</a:t>
            </a:r>
            <a:r>
              <a:rPr lang="en-US" sz="2000" dirty="0"/>
              <a:t> </a:t>
            </a:r>
            <a:r>
              <a:rPr lang="en-US" sz="2000" dirty="0" err="1"/>
              <a:t>curentul</a:t>
            </a:r>
            <a:r>
              <a:rPr lang="en-US" sz="2000" dirty="0"/>
              <a:t> </a:t>
            </a:r>
            <a:r>
              <a:rPr lang="en-US" sz="2000" dirty="0" err="1"/>
              <a:t>sondei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folosiți</a:t>
            </a:r>
            <a:r>
              <a:rPr lang="en-US" sz="2000" dirty="0"/>
              <a:t> </a:t>
            </a:r>
            <a:r>
              <a:rPr lang="ro-RO" sz="2000" dirty="0"/>
              <a:t>curățarea </a:t>
            </a:r>
            <a:r>
              <a:rPr lang="en-US" sz="2000" dirty="0"/>
              <a:t>cu </a:t>
            </a:r>
            <a:r>
              <a:rPr lang="en-US" sz="2000" dirty="0" err="1"/>
              <a:t>plasmă</a:t>
            </a:r>
            <a:r>
              <a:rPr lang="en-US" sz="2000" dirty="0"/>
              <a:t>,...)</a:t>
            </a:r>
          </a:p>
        </p:txBody>
      </p:sp>
    </p:spTree>
    <p:extLst>
      <p:ext uri="{BB962C8B-B14F-4D97-AF65-F5344CB8AC3E}">
        <p14:creationId xmlns:p14="http://schemas.microsoft.com/office/powerpoint/2010/main" val="3462718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Photoemission Microscopy with Scanning Aperture (PEMSA)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676" y="1676400"/>
            <a:ext cx="8016138" cy="5018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29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Electroni secundari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581" y="1219200"/>
            <a:ext cx="8948838" cy="552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75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Backscattered electrons (BSE)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178" y="1295400"/>
            <a:ext cx="9150178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Semnal</a:t>
            </a:r>
            <a:r>
              <a:rPr lang="en-US" sz="2000" b="1" dirty="0"/>
              <a:t> ESB:</a:t>
            </a:r>
            <a:endParaRPr lang="ro-RO" sz="2000" b="1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este</a:t>
            </a:r>
            <a:r>
              <a:rPr lang="en-US" sz="2000" dirty="0"/>
              <a:t> format din </a:t>
            </a:r>
            <a:r>
              <a:rPr lang="en-US" sz="2000" dirty="0" err="1"/>
              <a:t>electroni</a:t>
            </a:r>
            <a:r>
              <a:rPr lang="en-US" sz="2000" dirty="0"/>
              <a:t> </a:t>
            </a:r>
            <a:r>
              <a:rPr lang="en-US" sz="2000" dirty="0" err="1"/>
              <a:t>primari</a:t>
            </a:r>
            <a:r>
              <a:rPr lang="en-US" sz="2000" dirty="0"/>
              <a:t> care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retroîmprăștiați</a:t>
            </a:r>
            <a:r>
              <a:rPr lang="en-US" sz="2000" dirty="0"/>
              <a:t> (</a:t>
            </a:r>
            <a:r>
              <a:rPr lang="en-US" sz="2000" dirty="0" err="1"/>
              <a:t>toți</a:t>
            </a:r>
            <a:r>
              <a:rPr lang="en-US" sz="2000" dirty="0"/>
              <a:t> </a:t>
            </a:r>
            <a:r>
              <a:rPr lang="en-US" sz="2000" dirty="0" err="1"/>
              <a:t>electronii</a:t>
            </a:r>
            <a:r>
              <a:rPr lang="en-US" sz="2000" dirty="0"/>
              <a:t> din </a:t>
            </a:r>
            <a:r>
              <a:rPr lang="en-US" sz="2000" dirty="0" err="1"/>
              <a:t>gama</a:t>
            </a:r>
            <a:r>
              <a:rPr lang="en-US" sz="2000" dirty="0"/>
              <a:t> de </a:t>
            </a:r>
            <a:r>
              <a:rPr lang="en-US" sz="2000" dirty="0" err="1"/>
              <a:t>energie</a:t>
            </a:r>
            <a:r>
              <a:rPr lang="en-US" sz="2000" dirty="0"/>
              <a:t> de la</a:t>
            </a:r>
            <a:r>
              <a:rPr lang="ro-RO" sz="2000" dirty="0"/>
              <a:t> </a:t>
            </a:r>
            <a:r>
              <a:rPr lang="en-US" sz="2000" dirty="0"/>
              <a:t>50 eV la E</a:t>
            </a:r>
            <a:r>
              <a:rPr lang="en-US" sz="2000" baseline="-25000" dirty="0"/>
              <a:t>0</a:t>
            </a:r>
            <a:r>
              <a:rPr lang="en-US" sz="2000" dirty="0"/>
              <a:t>)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în</a:t>
            </a:r>
            <a:r>
              <a:rPr lang="en-US" sz="2000" dirty="0"/>
              <a:t> general, </a:t>
            </a:r>
            <a:r>
              <a:rPr lang="en-US" sz="2000" dirty="0" err="1"/>
              <a:t>numărul</a:t>
            </a:r>
            <a:r>
              <a:rPr lang="en-US" sz="2000" dirty="0"/>
              <a:t> ESB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mic </a:t>
            </a:r>
            <a:r>
              <a:rPr lang="en-US" sz="2000" dirty="0" err="1"/>
              <a:t>decât</a:t>
            </a:r>
            <a:r>
              <a:rPr lang="en-US" sz="2000" dirty="0"/>
              <a:t> SE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oferă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principal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material (contrast material),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puțin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topografie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creste</a:t>
            </a:r>
            <a:r>
              <a:rPr lang="en-US" sz="2000" dirty="0"/>
              <a:t> cu </a:t>
            </a:r>
            <a:r>
              <a:rPr lang="en-US" sz="2000" dirty="0" err="1"/>
              <a:t>cresterea</a:t>
            </a:r>
            <a:r>
              <a:rPr lang="en-US" sz="2000" dirty="0"/>
              <a:t> </a:t>
            </a:r>
            <a:r>
              <a:rPr lang="en-US" sz="2000" dirty="0" err="1"/>
              <a:t>numarului</a:t>
            </a:r>
            <a:r>
              <a:rPr lang="en-US" sz="2000" dirty="0"/>
              <a:t> atomic Z </a:t>
            </a:r>
            <a:r>
              <a:rPr lang="en-US" sz="2000" dirty="0" err="1"/>
              <a:t>pana</a:t>
            </a:r>
            <a:r>
              <a:rPr lang="en-US" sz="2000" dirty="0"/>
              <a:t> la E</a:t>
            </a:r>
            <a:r>
              <a:rPr lang="en-US" sz="2000" baseline="-25000" dirty="0"/>
              <a:t>0</a:t>
            </a:r>
            <a:r>
              <a:rPr lang="en-US" sz="2000" dirty="0"/>
              <a:t>~30 </a:t>
            </a:r>
            <a:r>
              <a:rPr lang="en-US" sz="2000" dirty="0" err="1"/>
              <a:t>keV</a:t>
            </a:r>
            <a:r>
              <a:rPr lang="ro-RO" sz="2000" dirty="0"/>
              <a:t>, dar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aproape</a:t>
            </a:r>
            <a:r>
              <a:rPr lang="en-US" sz="2000" dirty="0"/>
              <a:t> independent de </a:t>
            </a:r>
            <a:r>
              <a:rPr lang="en-US" sz="2000" dirty="0" err="1"/>
              <a:t>energie</a:t>
            </a:r>
            <a:r>
              <a:rPr lang="en-US" sz="2000" dirty="0"/>
              <a:t> E</a:t>
            </a:r>
            <a:r>
              <a:rPr lang="en-US" sz="2000" baseline="-25000" dirty="0"/>
              <a:t>0</a:t>
            </a:r>
            <a:r>
              <a:rPr lang="en-US" sz="2000" dirty="0"/>
              <a:t> &gt;10 </a:t>
            </a:r>
            <a:r>
              <a:rPr lang="en-US" sz="2000" dirty="0" err="1"/>
              <a:t>keV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crește</a:t>
            </a:r>
            <a:r>
              <a:rPr lang="en-US" sz="2000" dirty="0"/>
              <a:t> </a:t>
            </a:r>
            <a:r>
              <a:rPr lang="en-US" sz="2000" dirty="0" err="1"/>
              <a:t>odată</a:t>
            </a:r>
            <a:r>
              <a:rPr lang="en-US" sz="2000" dirty="0"/>
              <a:t> cu </a:t>
            </a:r>
            <a:r>
              <a:rPr lang="en-US" sz="2000" dirty="0" err="1"/>
              <a:t>creșterea</a:t>
            </a:r>
            <a:r>
              <a:rPr lang="en-US" sz="2000" dirty="0"/>
              <a:t> </a:t>
            </a:r>
            <a:r>
              <a:rPr lang="en-US" sz="2000" dirty="0" err="1"/>
              <a:t>înclinării</a:t>
            </a:r>
            <a:r>
              <a:rPr lang="en-US" sz="2000" dirty="0"/>
              <a:t> </a:t>
            </a:r>
            <a:r>
              <a:rPr lang="en-US" sz="2000" dirty="0" err="1"/>
              <a:t>probei</a:t>
            </a:r>
            <a:endParaRPr lang="ro-RO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495800"/>
            <a:ext cx="6652837" cy="22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06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Backscattered electrons (BSE)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26854"/>
            <a:ext cx="5105400" cy="4525962"/>
          </a:xfrm>
        </p:spPr>
        <p:txBody>
          <a:bodyPr/>
          <a:lstStyle/>
          <a:p>
            <a:pPr marL="0" indent="0">
              <a:buNone/>
            </a:pPr>
            <a:endParaRPr lang="ro-RO" sz="1800" dirty="0"/>
          </a:p>
          <a:p>
            <a:pPr marL="0" indent="0">
              <a:buNone/>
            </a:pPr>
            <a:r>
              <a:rPr lang="en-US" sz="1800" b="1" dirty="0"/>
              <a:t>BSE detector type </a:t>
            </a:r>
            <a:endParaRPr lang="ro-RO" sz="1800" b="1" dirty="0"/>
          </a:p>
          <a:p>
            <a:r>
              <a:rPr lang="en-US" sz="1800" dirty="0"/>
              <a:t>retractable BSE detector (standard BSE like ET for SE) </a:t>
            </a:r>
            <a:endParaRPr lang="ro-RO" sz="1800" dirty="0"/>
          </a:p>
          <a:p>
            <a:r>
              <a:rPr lang="en-US" sz="1800" dirty="0"/>
              <a:t>annular active area (well defined)</a:t>
            </a:r>
            <a:endParaRPr lang="ro-RO" sz="1800" dirty="0"/>
          </a:p>
          <a:p>
            <a:r>
              <a:rPr lang="en-US" sz="1800" dirty="0"/>
              <a:t>very effective </a:t>
            </a:r>
            <a:endParaRPr lang="ro-RO" sz="1800" dirty="0"/>
          </a:p>
          <a:p>
            <a:r>
              <a:rPr lang="en-US" sz="1800" dirty="0"/>
              <a:t>basic types</a:t>
            </a:r>
            <a:endParaRPr lang="ro-RO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scintillator based (usually YAG detector) </a:t>
            </a:r>
            <a:endParaRPr lang="ro-RO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usually 1 segment </a:t>
            </a:r>
            <a:endParaRPr lang="ro-RO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/>
              <a:t>semiconductor detector </a:t>
            </a:r>
            <a:endParaRPr lang="ro-RO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usually multi-segment </a:t>
            </a:r>
            <a:endParaRPr lang="ro-RO" sz="1800" dirty="0"/>
          </a:p>
          <a:p>
            <a:r>
              <a:rPr lang="en-US" sz="1800" dirty="0"/>
              <a:t>in-lens detector (only for </a:t>
            </a:r>
            <a:r>
              <a:rPr lang="en-US" sz="1800" dirty="0" err="1"/>
              <a:t>snorchel</a:t>
            </a:r>
            <a:r>
              <a:rPr lang="en-US" sz="1800" dirty="0"/>
              <a:t> type objective)</a:t>
            </a:r>
            <a:endParaRPr lang="ro-RO" sz="1800" dirty="0"/>
          </a:p>
          <a:p>
            <a:r>
              <a:rPr lang="en-US" sz="1800" dirty="0"/>
              <a:t>various possibilities depending on SEM producer and SEM type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884" y="3276600"/>
            <a:ext cx="4024115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34" y="1524000"/>
            <a:ext cx="9125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F1F1F"/>
                </a:solidFill>
                <a:latin typeface="Google Sans"/>
              </a:rPr>
              <a:t>The most common BSE detectors are 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solid state detectors</a:t>
            </a:r>
            <a:r>
              <a:rPr lang="en-US" dirty="0">
                <a:solidFill>
                  <a:srgbClr val="1F1F1F"/>
                </a:solidFill>
                <a:latin typeface="Google Sans"/>
              </a:rPr>
              <a:t>, which typically contain p-n junctions. The working principle is based on the generation of electron-hole pairs by the backscattered electrons that escape the sample and are absorbed by the detector.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6219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133600"/>
            <a:ext cx="5301114" cy="330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570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-32951"/>
            <a:ext cx="6267588" cy="2720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2948633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Detectorul </a:t>
            </a:r>
            <a:r>
              <a:rPr lang="en-US" dirty="0" err="1"/>
              <a:t>inelar</a:t>
            </a:r>
            <a:r>
              <a:rPr lang="en-US" dirty="0"/>
              <a:t> BE (</a:t>
            </a:r>
            <a:r>
              <a:rPr lang="en-US" dirty="0" err="1"/>
              <a:t>perechea</a:t>
            </a:r>
            <a:r>
              <a:rPr lang="en-US" dirty="0"/>
              <a:t> A </a:t>
            </a:r>
            <a:r>
              <a:rPr lang="en-US" dirty="0" err="1"/>
              <a:t>și</a:t>
            </a:r>
            <a:r>
              <a:rPr lang="en-US" dirty="0"/>
              <a:t> B), </a:t>
            </a:r>
            <a:r>
              <a:rPr lang="en-US" dirty="0" err="1"/>
              <a:t>detectorul</a:t>
            </a:r>
            <a:r>
              <a:rPr lang="en-US" dirty="0"/>
              <a:t> cu </a:t>
            </a:r>
            <a:r>
              <a:rPr lang="en-US" dirty="0" err="1"/>
              <a:t>unghi</a:t>
            </a:r>
            <a:r>
              <a:rPr lang="en-US" dirty="0"/>
              <a:t> mic 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detectorul</a:t>
            </a:r>
            <a:r>
              <a:rPr lang="en-US" dirty="0"/>
              <a:t> BE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coloană</a:t>
            </a:r>
            <a:r>
              <a:rPr lang="en-US" dirty="0"/>
              <a:t> D.</a:t>
            </a:r>
            <a:endParaRPr lang="ro-RO" dirty="0"/>
          </a:p>
          <a:p>
            <a:r>
              <a:rPr lang="en-US" dirty="0"/>
              <a:t>.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retroîmprăștiați</a:t>
            </a:r>
            <a:r>
              <a:rPr lang="en-US" dirty="0"/>
              <a:t> </a:t>
            </a:r>
            <a:r>
              <a:rPr lang="en-US" dirty="0" err="1"/>
              <a:t>cresc</a:t>
            </a:r>
            <a:r>
              <a:rPr lang="en-US" dirty="0"/>
              <a:t> </a:t>
            </a:r>
            <a:r>
              <a:rPr lang="en-US" dirty="0" err="1"/>
              <a:t>spre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perpendiculară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specimenului</a:t>
            </a:r>
            <a:r>
              <a:rPr lang="en-US" dirty="0"/>
              <a:t>. Când </a:t>
            </a:r>
            <a:r>
              <a:rPr lang="en-US" dirty="0" err="1"/>
              <a:t>suprafața</a:t>
            </a:r>
            <a:r>
              <a:rPr lang="en-US" dirty="0"/>
              <a:t> </a:t>
            </a:r>
            <a:r>
              <a:rPr lang="en-US" dirty="0" err="1"/>
              <a:t>specimenului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neuniformă</a:t>
            </a:r>
            <a:r>
              <a:rPr lang="en-US" dirty="0"/>
              <a:t>, </a:t>
            </a:r>
            <a:r>
              <a:rPr lang="en-US" dirty="0" err="1"/>
              <a:t>intensitățile</a:t>
            </a:r>
            <a:r>
              <a:rPr lang="en-US" dirty="0"/>
              <a:t> </a:t>
            </a:r>
            <a:r>
              <a:rPr lang="en-US" dirty="0" err="1"/>
              <a:t>electronilor</a:t>
            </a:r>
            <a:r>
              <a:rPr lang="en-US" dirty="0"/>
              <a:t> </a:t>
            </a:r>
            <a:r>
              <a:rPr lang="en-US" dirty="0" err="1"/>
              <a:t>retrodifuzați</a:t>
            </a:r>
            <a:r>
              <a:rPr lang="en-US" dirty="0"/>
              <a:t> </a:t>
            </a:r>
            <a:r>
              <a:rPr lang="en-US" dirty="0" err="1"/>
              <a:t>detectate</a:t>
            </a:r>
            <a:r>
              <a:rPr lang="en-US" dirty="0"/>
              <a:t> de </a:t>
            </a:r>
            <a:r>
              <a:rPr lang="en-US" dirty="0" err="1"/>
              <a:t>detectoarele</a:t>
            </a:r>
            <a:r>
              <a:rPr lang="en-US" dirty="0"/>
              <a:t> A </a:t>
            </a:r>
            <a:r>
              <a:rPr lang="en-US" dirty="0" err="1"/>
              <a:t>și</a:t>
            </a:r>
            <a:r>
              <a:rPr lang="en-US" dirty="0"/>
              <a:t> B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diferite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 </a:t>
            </a:r>
            <a:r>
              <a:rPr lang="en-US" dirty="0" err="1"/>
              <a:t>Dacă</a:t>
            </a:r>
            <a:r>
              <a:rPr lang="en-US" dirty="0"/>
              <a:t> se </a:t>
            </a:r>
            <a:r>
              <a:rPr lang="en-US" dirty="0" err="1"/>
              <a:t>adaugă</a:t>
            </a:r>
            <a:r>
              <a:rPr lang="en-US" dirty="0"/>
              <a:t> </a:t>
            </a:r>
            <a:r>
              <a:rPr lang="en-US" dirty="0" err="1"/>
              <a:t>semnalele</a:t>
            </a:r>
            <a:r>
              <a:rPr lang="en-US" dirty="0"/>
              <a:t> de la A </a:t>
            </a:r>
            <a:r>
              <a:rPr lang="en-US" dirty="0" err="1"/>
              <a:t>și</a:t>
            </a:r>
            <a:r>
              <a:rPr lang="en-US" dirty="0"/>
              <a:t> B (A+B), </a:t>
            </a:r>
            <a:r>
              <a:rPr lang="en-US" dirty="0" err="1"/>
              <a:t>imaginea</a:t>
            </a:r>
            <a:r>
              <a:rPr lang="en-US" dirty="0"/>
              <a:t> </a:t>
            </a:r>
            <a:r>
              <a:rPr lang="en-US" dirty="0" err="1"/>
              <a:t>compozițională</a:t>
            </a:r>
            <a:r>
              <a:rPr lang="en-US" dirty="0"/>
              <a:t> se </a:t>
            </a:r>
            <a:r>
              <a:rPr lang="en-US" dirty="0" err="1"/>
              <a:t>obține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ștergerea</a:t>
            </a:r>
            <a:r>
              <a:rPr lang="en-US" dirty="0"/>
              <a:t> </a:t>
            </a:r>
            <a:r>
              <a:rPr lang="en-US" dirty="0" err="1"/>
              <a:t>imaginii</a:t>
            </a:r>
            <a:r>
              <a:rPr lang="en-US" dirty="0"/>
              <a:t> </a:t>
            </a:r>
            <a:r>
              <a:rPr lang="en-US" dirty="0" err="1"/>
              <a:t>topografice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Dacă</a:t>
            </a:r>
            <a:r>
              <a:rPr lang="en-US" dirty="0"/>
              <a:t> </a:t>
            </a:r>
            <a:r>
              <a:rPr lang="en-US" dirty="0" err="1"/>
              <a:t>semnalul</a:t>
            </a:r>
            <a:r>
              <a:rPr lang="en-US" dirty="0"/>
              <a:t> B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scăzut</a:t>
            </a:r>
            <a:r>
              <a:rPr lang="en-US" dirty="0"/>
              <a:t> din </a:t>
            </a:r>
            <a:r>
              <a:rPr lang="en-US" dirty="0" err="1"/>
              <a:t>semnalul</a:t>
            </a:r>
            <a:r>
              <a:rPr lang="en-US" dirty="0"/>
              <a:t> A, (A–B), </a:t>
            </a:r>
            <a:r>
              <a:rPr lang="en-US" dirty="0" err="1"/>
              <a:t>imaginea</a:t>
            </a:r>
            <a:r>
              <a:rPr lang="en-US" dirty="0"/>
              <a:t> </a:t>
            </a:r>
            <a:r>
              <a:rPr lang="en-US" dirty="0" err="1"/>
              <a:t>topografică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obținută</a:t>
            </a:r>
            <a:r>
              <a:rPr lang="en-US" dirty="0"/>
              <a:t> cu accent. </a:t>
            </a:r>
            <a:endParaRPr lang="ro-RO" dirty="0"/>
          </a:p>
          <a:p>
            <a:r>
              <a:rPr lang="en-US" dirty="0"/>
              <a:t>Când </a:t>
            </a:r>
            <a:r>
              <a:rPr lang="en-US" dirty="0" err="1"/>
              <a:t>electronii</a:t>
            </a:r>
            <a:r>
              <a:rPr lang="en-US" dirty="0"/>
              <a:t> </a:t>
            </a:r>
            <a:r>
              <a:rPr lang="en-US" dirty="0" err="1"/>
              <a:t>retroîmprăștiați</a:t>
            </a:r>
            <a:r>
              <a:rPr lang="en-US" dirty="0"/>
              <a:t> la </a:t>
            </a:r>
            <a:r>
              <a:rPr lang="en-US" dirty="0" err="1"/>
              <a:t>unghiuri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detectate</a:t>
            </a:r>
            <a:r>
              <a:rPr lang="en-US" dirty="0"/>
              <a:t> de </a:t>
            </a:r>
            <a:r>
              <a:rPr lang="en-US" dirty="0" err="1"/>
              <a:t>detectorul</a:t>
            </a:r>
            <a:r>
              <a:rPr lang="en-US" dirty="0"/>
              <a:t> C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adăugați</a:t>
            </a:r>
            <a:r>
              <a:rPr lang="en-US" dirty="0"/>
              <a:t> la </a:t>
            </a:r>
            <a:r>
              <a:rPr lang="en-US" dirty="0" err="1"/>
              <a:t>imaginea</a:t>
            </a:r>
            <a:r>
              <a:rPr lang="en-US" dirty="0"/>
              <a:t> </a:t>
            </a:r>
            <a:r>
              <a:rPr lang="en-US" dirty="0" err="1"/>
              <a:t>compozițională</a:t>
            </a:r>
            <a:r>
              <a:rPr lang="en-US" dirty="0"/>
              <a:t> (A+B+C), </a:t>
            </a:r>
            <a:r>
              <a:rPr lang="en-US" dirty="0" err="1"/>
              <a:t>apare</a:t>
            </a:r>
            <a:r>
              <a:rPr lang="en-US" dirty="0"/>
              <a:t> un </a:t>
            </a:r>
            <a:r>
              <a:rPr lang="en-US" dirty="0" err="1"/>
              <a:t>efect</a:t>
            </a:r>
            <a:r>
              <a:rPr lang="en-US" dirty="0"/>
              <a:t> de </a:t>
            </a:r>
            <a:r>
              <a:rPr lang="en-US" dirty="0" err="1"/>
              <a:t>umbrire</a:t>
            </a:r>
            <a:r>
              <a:rPr lang="en-US" dirty="0"/>
              <a:t> </a:t>
            </a:r>
            <a:r>
              <a:rPr lang="en-US" dirty="0" err="1"/>
              <a:t>puternic</a:t>
            </a:r>
            <a:r>
              <a:rPr lang="en-US" dirty="0"/>
              <a:t>, </a:t>
            </a:r>
            <a:r>
              <a:rPr lang="en-US" dirty="0" err="1"/>
              <a:t>adică</a:t>
            </a:r>
            <a:r>
              <a:rPr lang="en-US" dirty="0"/>
              <a:t> zona </a:t>
            </a:r>
            <a:r>
              <a:rPr lang="en-US" dirty="0" err="1"/>
              <a:t>umbrită</a:t>
            </a:r>
            <a:r>
              <a:rPr lang="en-US" dirty="0"/>
              <a:t> </a:t>
            </a:r>
            <a:r>
              <a:rPr lang="en-US" dirty="0" err="1"/>
              <a:t>devine</a:t>
            </a:r>
            <a:r>
              <a:rPr lang="en-US" dirty="0"/>
              <a:t> </a:t>
            </a:r>
            <a:r>
              <a:rPr lang="en-US" dirty="0" err="1"/>
              <a:t>lungă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un </a:t>
            </a:r>
            <a:r>
              <a:rPr lang="en-US" dirty="0" err="1"/>
              <a:t>efect</a:t>
            </a:r>
            <a:r>
              <a:rPr lang="en-US" dirty="0"/>
              <a:t> tridimensional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îmbunătățit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6383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III. Bazate pe fotoni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Abordări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ro-RO" dirty="0"/>
              <a:t>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fotoni</a:t>
            </a:r>
            <a:r>
              <a:rPr lang="en-US" dirty="0"/>
              <a:t> de diverse</a:t>
            </a:r>
            <a:r>
              <a:rPr lang="ro-RO" dirty="0"/>
              <a:t> </a:t>
            </a:r>
            <a:r>
              <a:rPr lang="en-US" dirty="0" err="1"/>
              <a:t>energii</a:t>
            </a:r>
            <a:r>
              <a:rPr lang="en-US" dirty="0"/>
              <a:t> </a:t>
            </a:r>
            <a:r>
              <a:rPr lang="en-US" dirty="0" err="1"/>
              <a:t>variind</a:t>
            </a:r>
            <a:r>
              <a:rPr lang="en-US" dirty="0"/>
              <a:t> de la </a:t>
            </a:r>
            <a:r>
              <a:rPr lang="en-US" dirty="0" err="1"/>
              <a:t>optice</a:t>
            </a:r>
            <a:r>
              <a:rPr lang="ro-RO" dirty="0"/>
              <a:t> </a:t>
            </a:r>
            <a:r>
              <a:rPr lang="en-US" dirty="0"/>
              <a:t>la </a:t>
            </a:r>
            <a:r>
              <a:rPr lang="en-US" dirty="0" err="1"/>
              <a:t>sursele</a:t>
            </a:r>
            <a:r>
              <a:rPr lang="en-US" dirty="0"/>
              <a:t> de raze X </a:t>
            </a:r>
            <a:r>
              <a:rPr lang="en-US" dirty="0" err="1"/>
              <a:t>și</a:t>
            </a:r>
            <a:r>
              <a:rPr lang="en-US" dirty="0"/>
              <a:t> gamma</a:t>
            </a:r>
          </a:p>
        </p:txBody>
      </p:sp>
    </p:spTree>
    <p:extLst>
      <p:ext uri="{BB962C8B-B14F-4D97-AF65-F5344CB8AC3E}">
        <p14:creationId xmlns:p14="http://schemas.microsoft.com/office/powerpoint/2010/main" val="38537832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Photon based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/>
              <a:t>Microscop cu </a:t>
            </a:r>
            <a:r>
              <a:rPr lang="en-US" dirty="0" err="1"/>
              <a:t>Scanare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câmp</a:t>
            </a:r>
            <a:r>
              <a:rPr lang="en-US" dirty="0"/>
              <a:t> </a:t>
            </a:r>
            <a:r>
              <a:rPr lang="en-US" dirty="0" err="1"/>
              <a:t>apropiat</a:t>
            </a:r>
            <a:r>
              <a:rPr lang="ro-RO" dirty="0"/>
              <a:t> SNOM</a:t>
            </a:r>
            <a:endParaRPr lang="en-US" dirty="0"/>
          </a:p>
          <a:p>
            <a:r>
              <a:rPr lang="ro-RO" dirty="0"/>
              <a:t>M</a:t>
            </a:r>
            <a:r>
              <a:rPr lang="en-US" dirty="0" err="1"/>
              <a:t>icroscop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ro-RO" dirty="0"/>
              <a:t>fără apertură  cu scanare interferometrică </a:t>
            </a:r>
            <a:endParaRPr lang="en-US" dirty="0"/>
          </a:p>
          <a:p>
            <a:r>
              <a:rPr lang="ro-RO" dirty="0"/>
              <a:t>Metode cu împrăștierea de </a:t>
            </a:r>
            <a:r>
              <a:rPr lang="en-US" dirty="0"/>
              <a:t>Raze X </a:t>
            </a:r>
            <a:r>
              <a:rPr lang="en-US" dirty="0" err="1"/>
              <a:t>sau</a:t>
            </a:r>
            <a:r>
              <a:rPr lang="en-US" dirty="0"/>
              <a:t> raze gamma</a:t>
            </a:r>
            <a:r>
              <a:rPr lang="ro-RO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ro-RO" dirty="0"/>
              <a:t>de </a:t>
            </a:r>
            <a:r>
              <a:rPr lang="en-US" dirty="0" err="1"/>
              <a:t>difracție</a:t>
            </a:r>
            <a:endParaRPr lang="en-US" dirty="0"/>
          </a:p>
          <a:p>
            <a:r>
              <a:rPr lang="en-US" dirty="0"/>
              <a:t>Microscop cu </a:t>
            </a:r>
            <a:r>
              <a:rPr lang="en-US" dirty="0" err="1"/>
              <a:t>forță</a:t>
            </a:r>
            <a:r>
              <a:rPr lang="en-US" dirty="0"/>
              <a:t> </a:t>
            </a:r>
            <a:r>
              <a:rPr lang="en-US" dirty="0" err="1"/>
              <a:t>fotonică</a:t>
            </a:r>
            <a:endParaRPr lang="en-US" dirty="0"/>
          </a:p>
          <a:p>
            <a:r>
              <a:rPr lang="en-US" dirty="0" err="1"/>
              <a:t>Scaterometrie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55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Microscopia </a:t>
            </a:r>
            <a:r>
              <a:rPr lang="en-US" dirty="0" err="1"/>
              <a:t>optică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câmp</a:t>
            </a:r>
            <a:r>
              <a:rPr lang="en-US" dirty="0"/>
              <a:t> </a:t>
            </a:r>
            <a:r>
              <a:rPr lang="en-US" dirty="0" err="1"/>
              <a:t>apropiat</a:t>
            </a:r>
            <a:r>
              <a:rPr lang="ro-RO" dirty="0"/>
              <a:t>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178" y="1600200"/>
            <a:ext cx="5187778" cy="2286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microscopia</a:t>
            </a:r>
            <a:r>
              <a:rPr lang="en-US" sz="2000" dirty="0"/>
              <a:t> </a:t>
            </a:r>
            <a:r>
              <a:rPr lang="en-US" sz="2000" dirty="0" err="1"/>
              <a:t>optică</a:t>
            </a:r>
            <a:r>
              <a:rPr lang="en-US" sz="2000" dirty="0"/>
              <a:t> cu </a:t>
            </a:r>
            <a:r>
              <a:rPr lang="en-US" sz="2000" dirty="0" err="1"/>
              <a:t>scanare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câmp</a:t>
            </a:r>
            <a:r>
              <a:rPr lang="en-US" sz="2000" dirty="0"/>
              <a:t> </a:t>
            </a:r>
            <a:r>
              <a:rPr lang="en-US" sz="2000" dirty="0" err="1"/>
              <a:t>apropiat</a:t>
            </a:r>
            <a:r>
              <a:rPr lang="en-US" sz="2000" dirty="0"/>
              <a:t>, </a:t>
            </a:r>
            <a:r>
              <a:rPr lang="en-US" sz="2000" dirty="0" err="1"/>
              <a:t>lumina</a:t>
            </a:r>
            <a:r>
              <a:rPr lang="en-US" sz="2000" dirty="0"/>
              <a:t> laser de </a:t>
            </a:r>
            <a:r>
              <a:rPr lang="en-US" sz="2000" dirty="0" err="1"/>
              <a:t>excitație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focalizată</a:t>
            </a:r>
            <a:r>
              <a:rPr lang="en-US" sz="2000" dirty="0"/>
              <a:t> </a:t>
            </a:r>
            <a:r>
              <a:rPr lang="en-US" sz="2000" dirty="0" err="1"/>
              <a:t>printr</a:t>
            </a:r>
            <a:r>
              <a:rPr lang="en-US" sz="2000" dirty="0"/>
              <a:t>-o </a:t>
            </a:r>
            <a:r>
              <a:rPr lang="ro-RO" sz="2000" dirty="0"/>
              <a:t>apertură</a:t>
            </a:r>
            <a:r>
              <a:rPr lang="en-US" sz="2000" dirty="0"/>
              <a:t> cu un </a:t>
            </a:r>
            <a:r>
              <a:rPr lang="en-US" sz="2000" dirty="0" err="1"/>
              <a:t>diametru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mic </a:t>
            </a:r>
            <a:r>
              <a:rPr lang="en-US" sz="2000" dirty="0" err="1"/>
              <a:t>decât</a:t>
            </a:r>
            <a:r>
              <a:rPr lang="en-US" sz="2000" dirty="0"/>
              <a:t>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de </a:t>
            </a:r>
            <a:r>
              <a:rPr lang="en-US" sz="2000" dirty="0" err="1"/>
              <a:t>excitație</a:t>
            </a:r>
            <a:r>
              <a:rPr lang="en-US" sz="2000" dirty="0"/>
              <a:t>, </a:t>
            </a:r>
            <a:r>
              <a:rPr lang="en-US" sz="2000" dirty="0" err="1"/>
              <a:t>rezultând</a:t>
            </a:r>
            <a:r>
              <a:rPr lang="en-US" sz="2000" dirty="0"/>
              <a:t> un </a:t>
            </a:r>
            <a:r>
              <a:rPr lang="en-US" sz="2000" dirty="0" err="1"/>
              <a:t>câmp</a:t>
            </a:r>
            <a:r>
              <a:rPr lang="en-US" sz="2000" dirty="0"/>
              <a:t> evanescent (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câmp</a:t>
            </a:r>
            <a:r>
              <a:rPr lang="en-US" sz="2000" dirty="0"/>
              <a:t> </a:t>
            </a:r>
            <a:r>
              <a:rPr lang="en-US" sz="2000" dirty="0" err="1"/>
              <a:t>apropiat</a:t>
            </a:r>
            <a:r>
              <a:rPr lang="en-US" sz="2000" dirty="0"/>
              <a:t>)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partea</a:t>
            </a:r>
            <a:r>
              <a:rPr lang="en-US" sz="2000" dirty="0"/>
              <a:t> </a:t>
            </a:r>
            <a:r>
              <a:rPr lang="en-US" sz="2000" dirty="0" err="1"/>
              <a:t>îndepărtată</a:t>
            </a:r>
            <a:r>
              <a:rPr lang="en-US" sz="2000" dirty="0"/>
              <a:t> a </a:t>
            </a:r>
            <a:r>
              <a:rPr lang="en-US" sz="2000" dirty="0" err="1"/>
              <a:t>deschiderii</a:t>
            </a:r>
            <a:r>
              <a:rPr lang="en-US" sz="2000" dirty="0"/>
              <a:t>. </a:t>
            </a:r>
            <a:endParaRPr lang="ro-RO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500" y="1600201"/>
            <a:ext cx="3920499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399" y="3886200"/>
            <a:ext cx="89915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Când </a:t>
            </a:r>
            <a:r>
              <a:rPr lang="en-US" dirty="0" err="1"/>
              <a:t>proba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scanată</a:t>
            </a:r>
            <a:r>
              <a:rPr lang="en-US" dirty="0"/>
              <a:t> la o </a:t>
            </a:r>
            <a:r>
              <a:rPr lang="en-US" dirty="0" err="1"/>
              <a:t>distanță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sub </a:t>
            </a:r>
            <a:r>
              <a:rPr lang="ro-RO" dirty="0"/>
              <a:t>apertură</a:t>
            </a:r>
            <a:r>
              <a:rPr lang="en-US" dirty="0"/>
              <a:t>, </a:t>
            </a:r>
            <a:r>
              <a:rPr lang="en-US" dirty="0" err="1"/>
              <a:t>rezoluția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 a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transmise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reflectate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limitată</a:t>
            </a:r>
            <a:r>
              <a:rPr lang="en-US" dirty="0"/>
              <a:t> </a:t>
            </a:r>
            <a:r>
              <a:rPr lang="en-US" dirty="0" err="1"/>
              <a:t>doar</a:t>
            </a:r>
            <a:r>
              <a:rPr lang="en-US" dirty="0"/>
              <a:t> de </a:t>
            </a:r>
            <a:r>
              <a:rPr lang="en-US" dirty="0" err="1"/>
              <a:t>diametrul</a:t>
            </a:r>
            <a:r>
              <a:rPr lang="en-US" dirty="0"/>
              <a:t> </a:t>
            </a:r>
            <a:r>
              <a:rPr lang="ro-RO" dirty="0"/>
              <a:t>aperturii</a:t>
            </a:r>
            <a:r>
              <a:rPr lang="en-US" dirty="0"/>
              <a:t>. </a:t>
            </a:r>
            <a:r>
              <a:rPr lang="en-US" dirty="0" err="1"/>
              <a:t>Rezoluția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 </a:t>
            </a:r>
            <a:r>
              <a:rPr lang="en-US" dirty="0" err="1"/>
              <a:t>atinsă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intervalul</a:t>
            </a:r>
            <a:r>
              <a:rPr lang="en-US" dirty="0"/>
              <a:t> 60 – 100 nm. </a:t>
            </a:r>
            <a:r>
              <a:rPr lang="en-US" dirty="0" err="1"/>
              <a:t>Imaginea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generată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scanarea</a:t>
            </a:r>
            <a:r>
              <a:rPr lang="en-US" dirty="0"/>
              <a:t> </a:t>
            </a:r>
            <a:r>
              <a:rPr lang="en-US" dirty="0" err="1"/>
              <a:t>punct</a:t>
            </a:r>
            <a:r>
              <a:rPr lang="en-US" dirty="0"/>
              <a:t> cu </a:t>
            </a:r>
            <a:r>
              <a:rPr lang="en-US" dirty="0" err="1"/>
              <a:t>punct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linie</a:t>
            </a:r>
            <a:r>
              <a:rPr lang="en-US" dirty="0"/>
              <a:t> cu </a:t>
            </a:r>
            <a:r>
              <a:rPr lang="en-US" dirty="0" err="1"/>
              <a:t>linie</a:t>
            </a:r>
            <a:r>
              <a:rPr lang="en-US" dirty="0"/>
              <a:t> a </a:t>
            </a:r>
            <a:r>
              <a:rPr lang="en-US" dirty="0" err="1"/>
              <a:t>suprafeței</a:t>
            </a:r>
            <a:r>
              <a:rPr lang="en-US" dirty="0"/>
              <a:t> </a:t>
            </a:r>
            <a:r>
              <a:rPr lang="en-US" dirty="0" err="1"/>
              <a:t>probei</a:t>
            </a:r>
            <a:r>
              <a:rPr lang="en-US" dirty="0"/>
              <a:t>.</a:t>
            </a:r>
            <a:r>
              <a:rPr lang="ro-RO" dirty="0"/>
              <a:t> </a:t>
            </a:r>
          </a:p>
          <a:p>
            <a:pPr marL="0" indent="0">
              <a:buNone/>
            </a:pPr>
            <a:r>
              <a:rPr lang="en-US" dirty="0" err="1"/>
              <a:t>Aplicații</a:t>
            </a:r>
            <a:r>
              <a:rPr lang="en-US" dirty="0"/>
              <a:t> </a:t>
            </a:r>
            <a:r>
              <a:rPr lang="en-US" dirty="0" err="1"/>
              <a:t>tipice</a:t>
            </a:r>
            <a:r>
              <a:rPr lang="en-US" dirty="0"/>
              <a:t> se </a:t>
            </a:r>
            <a:r>
              <a:rPr lang="en-US" dirty="0" err="1"/>
              <a:t>găsesc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cercetarea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nanotehnologie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domeniile</a:t>
            </a:r>
            <a:r>
              <a:rPr lang="en-US" dirty="0"/>
              <a:t> </a:t>
            </a:r>
            <a:r>
              <a:rPr lang="en-US" dirty="0" err="1"/>
              <a:t>extrem</a:t>
            </a:r>
            <a:r>
              <a:rPr lang="en-US" dirty="0"/>
              <a:t> de </a:t>
            </a:r>
            <a:r>
              <a:rPr lang="en-US" dirty="0" err="1"/>
              <a:t>relevante</a:t>
            </a:r>
            <a:r>
              <a:rPr lang="en-US" dirty="0"/>
              <a:t> ale </a:t>
            </a:r>
            <a:r>
              <a:rPr lang="en-US" dirty="0" err="1"/>
              <a:t>nanofotonicei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nanoopticii</a:t>
            </a:r>
            <a:r>
              <a:rPr lang="en-US" dirty="0"/>
              <a:t>. </a:t>
            </a:r>
            <a:endParaRPr lang="ro-RO" dirty="0"/>
          </a:p>
          <a:p>
            <a:pPr marL="0" indent="0">
              <a:buNone/>
            </a:pP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știința</a:t>
            </a:r>
            <a:r>
              <a:rPr lang="en-US" dirty="0"/>
              <a:t> </a:t>
            </a:r>
            <a:r>
              <a:rPr lang="en-US" dirty="0" err="1"/>
              <a:t>vieții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cercetarea</a:t>
            </a:r>
            <a:r>
              <a:rPr lang="en-US" dirty="0"/>
              <a:t> </a:t>
            </a:r>
            <a:r>
              <a:rPr lang="en-US" dirty="0" err="1"/>
              <a:t>materialelor</a:t>
            </a:r>
            <a:r>
              <a:rPr lang="en-US" dirty="0"/>
              <a:t>, SNOM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 a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mici</a:t>
            </a:r>
            <a:r>
              <a:rPr lang="en-US" dirty="0"/>
              <a:t> </a:t>
            </a:r>
            <a:r>
              <a:rPr lang="en-US" dirty="0" err="1"/>
              <a:t>structuri</a:t>
            </a:r>
            <a:r>
              <a:rPr lang="en-US" dirty="0"/>
              <a:t> de </a:t>
            </a:r>
            <a:r>
              <a:rPr lang="en-US" dirty="0" err="1"/>
              <a:t>suprafață</a:t>
            </a:r>
            <a:r>
              <a:rPr lang="en-US" dirty="0"/>
              <a:t> a </a:t>
            </a:r>
            <a:r>
              <a:rPr lang="en-US" dirty="0" err="1"/>
              <a:t>probelor</a:t>
            </a:r>
            <a:r>
              <a:rPr lang="en-US" dirty="0"/>
              <a:t> </a:t>
            </a:r>
            <a:r>
              <a:rPr lang="en-US" dirty="0" err="1"/>
              <a:t>transparente</a:t>
            </a:r>
            <a:r>
              <a:rPr lang="en-US" dirty="0"/>
              <a:t>,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celor</a:t>
            </a:r>
            <a:r>
              <a:rPr lang="en-US" dirty="0"/>
              <a:t> </a:t>
            </a:r>
            <a:r>
              <a:rPr lang="en-US" dirty="0" err="1"/>
              <a:t>opace</a:t>
            </a:r>
            <a:r>
              <a:rPr lang="en-US" dirty="0"/>
              <a:t>. </a:t>
            </a:r>
            <a:r>
              <a:rPr lang="en-US" dirty="0" err="1"/>
              <a:t>Folosind</a:t>
            </a:r>
            <a:r>
              <a:rPr lang="en-US" dirty="0"/>
              <a:t> </a:t>
            </a:r>
            <a:r>
              <a:rPr lang="en-US" dirty="0" err="1"/>
              <a:t>combinații</a:t>
            </a:r>
            <a:r>
              <a:rPr lang="en-US" dirty="0"/>
              <a:t> cu </a:t>
            </a:r>
            <a:r>
              <a:rPr lang="en-US" dirty="0" err="1"/>
              <a:t>tehnici</a:t>
            </a:r>
            <a:r>
              <a:rPr lang="en-US" dirty="0"/>
              <a:t> de </a:t>
            </a:r>
            <a:r>
              <a:rPr lang="en-US" dirty="0" err="1"/>
              <a:t>fluorescență</a:t>
            </a:r>
            <a:r>
              <a:rPr lang="en-US" dirty="0"/>
              <a:t>, </a:t>
            </a:r>
            <a:r>
              <a:rPr lang="en-US" dirty="0" err="1"/>
              <a:t>chiar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detectarea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singure</a:t>
            </a:r>
            <a:r>
              <a:rPr lang="en-US" dirty="0"/>
              <a:t> molecule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realizată</a:t>
            </a:r>
            <a:r>
              <a:rPr lang="en-US" dirty="0"/>
              <a:t> cu </a:t>
            </a:r>
            <a:r>
              <a:rPr lang="en-US" dirty="0" err="1"/>
              <a:t>ușurință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22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Principii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ghid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din </a:t>
            </a:r>
            <a:r>
              <a:rPr lang="en-US" sz="2000" dirty="0" err="1"/>
              <a:t>fibră</a:t>
            </a:r>
            <a:r>
              <a:rPr lang="en-US" sz="2000" dirty="0"/>
              <a:t> </a:t>
            </a:r>
            <a:r>
              <a:rPr lang="en-US" sz="2000" dirty="0" err="1"/>
              <a:t>optică</a:t>
            </a:r>
            <a:r>
              <a:rPr lang="en-US" sz="2000" dirty="0"/>
              <a:t>, </a:t>
            </a:r>
            <a:r>
              <a:rPr lang="en-US" sz="2000" dirty="0" err="1"/>
              <a:t>realizat</a:t>
            </a:r>
            <a:r>
              <a:rPr lang="en-US" sz="2000" dirty="0"/>
              <a:t> din </a:t>
            </a:r>
            <a:r>
              <a:rPr lang="en-US" sz="2000" dirty="0" err="1"/>
              <a:t>sonde</a:t>
            </a:r>
            <a:r>
              <a:rPr lang="en-US" sz="2000" dirty="0"/>
              <a:t>, </a:t>
            </a:r>
            <a:r>
              <a:rPr lang="en-US" sz="2000" dirty="0" err="1"/>
              <a:t>acoperite</a:t>
            </a:r>
            <a:r>
              <a:rPr lang="en-US" sz="2000" dirty="0"/>
              <a:t> cu o </a:t>
            </a:r>
            <a:r>
              <a:rPr lang="en-US" sz="2000" dirty="0" err="1"/>
              <a:t>peliculă</a:t>
            </a:r>
            <a:r>
              <a:rPr lang="en-US" sz="2000" dirty="0"/>
              <a:t> </a:t>
            </a:r>
            <a:r>
              <a:rPr lang="en-US" sz="2000" dirty="0" err="1"/>
              <a:t>metalică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exterior, a format </a:t>
            </a:r>
            <a:r>
              <a:rPr lang="en-US" sz="2000" dirty="0" err="1"/>
              <a:t>capătul</a:t>
            </a:r>
            <a:r>
              <a:rPr lang="en-US" sz="2000" dirty="0"/>
              <a:t> </a:t>
            </a:r>
            <a:r>
              <a:rPr lang="en-US" sz="2000" dirty="0" err="1"/>
              <a:t>dimensiunii</a:t>
            </a:r>
            <a:r>
              <a:rPr lang="en-US" sz="2000" dirty="0"/>
              <a:t> </a:t>
            </a:r>
            <a:r>
              <a:rPr lang="en-US" sz="2000" dirty="0" err="1"/>
              <a:t>diametrului</a:t>
            </a:r>
            <a:r>
              <a:rPr lang="en-US" sz="2000" dirty="0"/>
              <a:t> de 15 nm </a:t>
            </a:r>
            <a:r>
              <a:rPr lang="en-US" sz="2000" dirty="0" err="1"/>
              <a:t>până</a:t>
            </a:r>
            <a:r>
              <a:rPr lang="en-US" sz="2000" dirty="0"/>
              <a:t> la 100nm a </a:t>
            </a:r>
            <a:r>
              <a:rPr lang="ro-RO" sz="2000" dirty="0"/>
              <a:t>aperturii </a:t>
            </a:r>
            <a:r>
              <a:rPr lang="en-US" sz="2000" dirty="0" err="1"/>
              <a:t>optice</a:t>
            </a:r>
            <a:r>
              <a:rPr lang="en-US" sz="2000" dirty="0"/>
              <a:t> a </a:t>
            </a:r>
            <a:r>
              <a:rPr lang="en-US" sz="2000" dirty="0" err="1"/>
              <a:t>diafragmei</a:t>
            </a:r>
            <a:r>
              <a:rPr lang="en-US" sz="2000" dirty="0"/>
              <a:t> de </a:t>
            </a:r>
            <a:r>
              <a:rPr lang="en-US" sz="2000" dirty="0" err="1"/>
              <a:t>aproape</a:t>
            </a:r>
            <a:r>
              <a:rPr lang="en-US" sz="2000" dirty="0"/>
              <a:t>. </a:t>
            </a:r>
            <a:r>
              <a:rPr lang="ro-RO" sz="2000" dirty="0"/>
              <a:t>S</a:t>
            </a:r>
            <a:r>
              <a:rPr lang="en-US" sz="2000" dirty="0" err="1"/>
              <a:t>ondă</a:t>
            </a:r>
            <a:r>
              <a:rPr lang="en-US" sz="2000" dirty="0"/>
              <a:t> </a:t>
            </a:r>
            <a:r>
              <a:rPr lang="en-US" sz="2000" dirty="0" err="1"/>
              <a:t>optică</a:t>
            </a:r>
            <a:r>
              <a:rPr lang="en-US" sz="2000" dirty="0"/>
              <a:t> de </a:t>
            </a:r>
            <a:r>
              <a:rPr lang="en-US" sz="2000" dirty="0" err="1"/>
              <a:t>câmp</a:t>
            </a:r>
            <a:r>
              <a:rPr lang="en-US" sz="2000" dirty="0"/>
              <a:t>,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apoi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utilizată</a:t>
            </a:r>
            <a:r>
              <a:rPr lang="en-US" sz="2000" dirty="0"/>
              <a:t> ca o </a:t>
            </a:r>
            <a:r>
              <a:rPr lang="en-US" sz="2000" dirty="0" err="1"/>
              <a:t>deplasare</a:t>
            </a:r>
            <a:r>
              <a:rPr lang="en-US" sz="2000" dirty="0"/>
              <a:t> de </a:t>
            </a:r>
            <a:r>
              <a:rPr lang="en-US" sz="2000" dirty="0" err="1"/>
              <a:t>precizie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detectie</a:t>
            </a:r>
            <a:r>
              <a:rPr lang="en-US" sz="2000" dirty="0"/>
              <a:t> de </a:t>
            </a:r>
            <a:r>
              <a:rPr lang="en-US" sz="2000" dirty="0" err="1"/>
              <a:t>scanare</a:t>
            </a:r>
            <a:r>
              <a:rPr lang="en-US" sz="2000" dirty="0"/>
              <a:t> a </a:t>
            </a:r>
            <a:r>
              <a:rPr lang="en-US" sz="2000" dirty="0" err="1"/>
              <a:t>materialelor</a:t>
            </a:r>
            <a:r>
              <a:rPr lang="en-US" sz="2000" dirty="0"/>
              <a:t> </a:t>
            </a:r>
            <a:r>
              <a:rPr lang="en-US" sz="2000" dirty="0" err="1"/>
              <a:t>ceramice</a:t>
            </a:r>
            <a:r>
              <a:rPr lang="en-US" sz="2000" dirty="0"/>
              <a:t> </a:t>
            </a:r>
            <a:r>
              <a:rPr lang="en-US" sz="2000" dirty="0" err="1"/>
              <a:t>piezoelectrice</a:t>
            </a:r>
            <a:r>
              <a:rPr lang="en-US" sz="2000" dirty="0"/>
              <a:t> (</a:t>
            </a:r>
            <a:r>
              <a:rPr lang="en-US" sz="2000" dirty="0" err="1"/>
              <a:t>ceramica</a:t>
            </a:r>
            <a:r>
              <a:rPr lang="en-US" sz="2000" dirty="0"/>
              <a:t> </a:t>
            </a:r>
            <a:r>
              <a:rPr lang="en-US" sz="2000" dirty="0" err="1"/>
              <a:t>piezoelectrică</a:t>
            </a:r>
            <a:r>
              <a:rPr lang="en-US" sz="2000" dirty="0"/>
              <a:t>) cu </a:t>
            </a:r>
            <a:r>
              <a:rPr lang="en-US" sz="2000" dirty="0" err="1"/>
              <a:t>forța</a:t>
            </a:r>
            <a:r>
              <a:rPr lang="en-US" sz="2000" dirty="0"/>
              <a:t> </a:t>
            </a:r>
            <a:r>
              <a:rPr lang="en-US" sz="2000" dirty="0" err="1"/>
              <a:t>atomică</a:t>
            </a:r>
            <a:r>
              <a:rPr lang="en-US" sz="2000" dirty="0"/>
              <a:t> Microscopia cu </a:t>
            </a:r>
            <a:r>
              <a:rPr lang="en-US" sz="2000" dirty="0" err="1"/>
              <a:t>forță</a:t>
            </a:r>
            <a:r>
              <a:rPr lang="en-US" sz="2000" dirty="0"/>
              <a:t> </a:t>
            </a:r>
            <a:r>
              <a:rPr lang="en-US" sz="2000" dirty="0" err="1"/>
              <a:t>atomică</a:t>
            </a:r>
            <a:r>
              <a:rPr lang="en-US" sz="2000" dirty="0"/>
              <a:t> (</a:t>
            </a:r>
            <a:r>
              <a:rPr lang="en-US" sz="2000" dirty="0" err="1"/>
              <a:t>microscopie</a:t>
            </a:r>
            <a:r>
              <a:rPr lang="en-US" sz="2000" dirty="0"/>
              <a:t> cu </a:t>
            </a:r>
            <a:r>
              <a:rPr lang="en-US" sz="2000" dirty="0" err="1"/>
              <a:t>forță</a:t>
            </a:r>
            <a:r>
              <a:rPr lang="en-US" sz="2000" dirty="0"/>
              <a:t> </a:t>
            </a:r>
            <a:r>
              <a:rPr lang="en-US" sz="2000" dirty="0" err="1"/>
              <a:t>atomică</a:t>
            </a:r>
            <a:r>
              <a:rPr lang="en-US" sz="2000" dirty="0"/>
              <a:t>, AFM)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oferi</a:t>
            </a:r>
            <a:r>
              <a:rPr lang="en-US" sz="2000" dirty="0"/>
              <a:t> un control precis al feedback-</a:t>
            </a:r>
            <a:r>
              <a:rPr lang="en-US" sz="2000" dirty="0" err="1"/>
              <a:t>ului</a:t>
            </a:r>
            <a:r>
              <a:rPr lang="en-US" sz="2000" dirty="0"/>
              <a:t> </a:t>
            </a:r>
            <a:r>
              <a:rPr lang="en-US" sz="2000" dirty="0" err="1"/>
              <a:t>înălțimii</a:t>
            </a:r>
            <a:r>
              <a:rPr lang="en-US" sz="2000" dirty="0"/>
              <a:t>, optic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câmp</a:t>
            </a:r>
            <a:r>
              <a:rPr lang="en-US" sz="2000" dirty="0"/>
              <a:t> </a:t>
            </a:r>
            <a:r>
              <a:rPr lang="en-US" sz="2000" dirty="0" err="1"/>
              <a:t>apropiat</a:t>
            </a:r>
            <a:r>
              <a:rPr lang="en-US" sz="2000" dirty="0"/>
              <a:t> </a:t>
            </a:r>
            <a:r>
              <a:rPr lang="en-US" sz="2000" dirty="0" err="1"/>
              <a:t>sonda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fi </a:t>
            </a:r>
            <a:r>
              <a:rPr lang="en-US" sz="2000" dirty="0" err="1"/>
              <a:t>foarte</a:t>
            </a:r>
            <a:r>
              <a:rPr lang="en-US" sz="2000" dirty="0"/>
              <a:t> </a:t>
            </a:r>
            <a:r>
              <a:rPr lang="en-US" sz="2000" dirty="0" err="1"/>
              <a:t>precisă</a:t>
            </a:r>
            <a:r>
              <a:rPr lang="en-US" sz="2000" dirty="0"/>
              <a:t> (</a:t>
            </a:r>
            <a:r>
              <a:rPr lang="en-US" sz="2000" dirty="0" err="1"/>
              <a:t>verticală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orizontală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direcția</a:t>
            </a:r>
            <a:r>
              <a:rPr lang="en-US" sz="2000" dirty="0"/>
              <a:t> </a:t>
            </a:r>
            <a:r>
              <a:rPr lang="en-US" sz="2000" dirty="0" err="1"/>
              <a:t>suprafeței</a:t>
            </a:r>
            <a:r>
              <a:rPr lang="en-US" sz="2000" dirty="0"/>
              <a:t> </a:t>
            </a:r>
            <a:r>
              <a:rPr lang="en-US" sz="2000" dirty="0" err="1"/>
              <a:t>eșantionului</a:t>
            </a:r>
            <a:r>
              <a:rPr lang="en-US" sz="2000" dirty="0"/>
              <a:t>, </a:t>
            </a:r>
            <a:r>
              <a:rPr lang="en-US" sz="2000" dirty="0" err="1"/>
              <a:t>rezoluția</a:t>
            </a:r>
            <a:r>
              <a:rPr lang="en-US" sz="2000" dirty="0"/>
              <a:t> </a:t>
            </a:r>
            <a:r>
              <a:rPr lang="en-US" sz="2000" dirty="0" err="1"/>
              <a:t>spațială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de </a:t>
            </a:r>
            <a:r>
              <a:rPr lang="en-US" sz="2000" dirty="0" err="1"/>
              <a:t>aproximativ</a:t>
            </a:r>
            <a:r>
              <a:rPr lang="en-US" sz="2000" dirty="0"/>
              <a:t> 0,1 nm </a:t>
            </a:r>
            <a:r>
              <a:rPr lang="en-US" sz="2000" dirty="0" err="1"/>
              <a:t>și</a:t>
            </a:r>
            <a:r>
              <a:rPr lang="en-US" sz="2000" dirty="0"/>
              <a:t> 1 nm) control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suprafața</a:t>
            </a:r>
            <a:r>
              <a:rPr lang="en-US" sz="2000" dirty="0"/>
              <a:t> </a:t>
            </a:r>
            <a:r>
              <a:rPr lang="en-US" sz="2000" dirty="0" err="1"/>
              <a:t>eșantionului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înălțimea</a:t>
            </a:r>
            <a:r>
              <a:rPr lang="en-US" sz="2000" dirty="0"/>
              <a:t> de 1 nm </a:t>
            </a:r>
            <a:r>
              <a:rPr lang="en-US" sz="2000" dirty="0" err="1"/>
              <a:t>până</a:t>
            </a:r>
            <a:r>
              <a:rPr lang="en-US" sz="2000" dirty="0"/>
              <a:t> la 100 nm, control de feedback </a:t>
            </a:r>
            <a:r>
              <a:rPr lang="en-US" sz="2000" dirty="0" err="1"/>
              <a:t>spațial</a:t>
            </a:r>
            <a:r>
              <a:rPr lang="en-US" sz="2000" dirty="0"/>
              <a:t> tridimensional de </a:t>
            </a:r>
            <a:r>
              <a:rPr lang="en-US" sz="2000" dirty="0" err="1"/>
              <a:t>aproape</a:t>
            </a:r>
            <a:r>
              <a:rPr lang="en-US" sz="2000" dirty="0"/>
              <a:t>- </a:t>
            </a:r>
            <a:r>
              <a:rPr lang="en-US" sz="2000" dirty="0" err="1"/>
              <a:t>Scanarea</a:t>
            </a:r>
            <a:r>
              <a:rPr lang="en-US" sz="2000" dirty="0"/>
              <a:t> </a:t>
            </a:r>
            <a:r>
              <a:rPr lang="en-US" sz="2000" dirty="0" err="1"/>
              <a:t>câmpului</a:t>
            </a:r>
            <a:r>
              <a:rPr lang="en-US" sz="2000" dirty="0"/>
              <a:t> (</a:t>
            </a:r>
            <a:r>
              <a:rPr lang="en-US" sz="2000" dirty="0" err="1"/>
              <a:t>scanarea</a:t>
            </a:r>
            <a:r>
              <a:rPr lang="en-US" sz="2000" dirty="0"/>
              <a:t>), </a:t>
            </a:r>
            <a:r>
              <a:rPr lang="en-US" sz="2000" dirty="0" err="1"/>
              <a:t>și</a:t>
            </a:r>
            <a:r>
              <a:rPr lang="en-US" sz="2000" dirty="0"/>
              <a:t> are o </a:t>
            </a:r>
            <a:r>
              <a:rPr lang="en-US" sz="2000" dirty="0" err="1"/>
              <a:t>deschidere</a:t>
            </a:r>
            <a:r>
              <a:rPr lang="en-US" sz="2000" dirty="0"/>
              <a:t> </a:t>
            </a:r>
            <a:r>
              <a:rPr lang="en-US" sz="2000" dirty="0" err="1"/>
              <a:t>nanooptică</a:t>
            </a:r>
            <a:r>
              <a:rPr lang="en-US" sz="2000" dirty="0"/>
              <a:t> a </a:t>
            </a:r>
            <a:r>
              <a:rPr lang="en-US" sz="2000" dirty="0" err="1"/>
              <a:t>sondei</a:t>
            </a:r>
            <a:r>
              <a:rPr lang="en-US" sz="2000" dirty="0"/>
              <a:t> cu </a:t>
            </a:r>
            <a:r>
              <a:rPr lang="en-US" sz="2000" dirty="0" err="1"/>
              <a:t>fibră</a:t>
            </a:r>
            <a:r>
              <a:rPr lang="en-US" sz="2000" dirty="0"/>
              <a:t> </a:t>
            </a:r>
            <a:r>
              <a:rPr lang="en-US" sz="2000" dirty="0" err="1"/>
              <a:t>optică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folosită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primi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transmite</a:t>
            </a:r>
            <a:r>
              <a:rPr lang="en-US" sz="2000" dirty="0"/>
              <a:t>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optice</a:t>
            </a:r>
            <a:r>
              <a:rPr lang="en-US" sz="2000" dirty="0"/>
              <a:t>, </a:t>
            </a:r>
            <a:r>
              <a:rPr lang="en-US" sz="2000" dirty="0" err="1"/>
              <a:t>obținându</a:t>
            </a:r>
            <a:r>
              <a:rPr lang="en-US" sz="2000" dirty="0"/>
              <a:t>-se </a:t>
            </a:r>
            <a:r>
              <a:rPr lang="en-US" sz="2000" dirty="0" err="1"/>
              <a:t>astfel</a:t>
            </a:r>
            <a:r>
              <a:rPr lang="en-US" sz="2000" dirty="0"/>
              <a:t> un </a:t>
            </a:r>
            <a:r>
              <a:rPr lang="en-US" sz="2000" dirty="0" err="1"/>
              <a:t>spațiu</a:t>
            </a:r>
            <a:r>
              <a:rPr lang="en-US" sz="2000" dirty="0"/>
              <a:t> real al </a:t>
            </a:r>
            <a:r>
              <a:rPr lang="en-US" sz="2000" dirty="0" err="1"/>
              <a:t>imaginii</a:t>
            </a:r>
            <a:r>
              <a:rPr lang="en-US" sz="2000" dirty="0"/>
              <a:t> </a:t>
            </a:r>
            <a:r>
              <a:rPr lang="en-US" sz="2000" dirty="0" err="1"/>
              <a:t>tridimensionale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câmp</a:t>
            </a:r>
            <a:r>
              <a:rPr lang="en-US" sz="2000" dirty="0"/>
              <a:t> </a:t>
            </a:r>
            <a:r>
              <a:rPr lang="en-US" sz="2000" dirty="0" err="1"/>
              <a:t>apropiat</a:t>
            </a:r>
            <a:r>
              <a:rPr lang="en-US" sz="2000" dirty="0"/>
              <a:t>, </a:t>
            </a:r>
            <a:r>
              <a:rPr lang="en-US" sz="2000" dirty="0" err="1"/>
              <a:t>deoarece</a:t>
            </a:r>
            <a:r>
              <a:rPr lang="en-US" sz="2000" dirty="0"/>
              <a:t> </a:t>
            </a:r>
            <a:r>
              <a:rPr lang="en-US" sz="2000" dirty="0" err="1"/>
              <a:t>distanța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aceasta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suprafața</a:t>
            </a:r>
            <a:r>
              <a:rPr lang="en-US" sz="2000" dirty="0"/>
              <a:t> </a:t>
            </a:r>
            <a:r>
              <a:rPr lang="en-US" sz="2000" dirty="0" err="1"/>
              <a:t>eșantionului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mult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mică</a:t>
            </a:r>
            <a:r>
              <a:rPr lang="en-US" sz="2000" dirty="0"/>
              <a:t> </a:t>
            </a:r>
            <a:r>
              <a:rPr lang="en-US" sz="2000" dirty="0" err="1"/>
              <a:t>decât</a:t>
            </a:r>
            <a:r>
              <a:rPr lang="en-US" sz="2000" dirty="0"/>
              <a:t>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</a:t>
            </a:r>
            <a:r>
              <a:rPr lang="en-US" sz="2000" dirty="0" err="1"/>
              <a:t>generală</a:t>
            </a:r>
            <a:r>
              <a:rPr lang="en-US" sz="2000" dirty="0"/>
              <a:t> a </a:t>
            </a:r>
            <a:r>
              <a:rPr lang="en-US" sz="2000" dirty="0" err="1"/>
              <a:t>luminii</a:t>
            </a:r>
            <a:r>
              <a:rPr lang="en-US" sz="2000" dirty="0"/>
              <a:t>, </a:t>
            </a:r>
            <a:r>
              <a:rPr lang="en-US" sz="2000" dirty="0" err="1"/>
              <a:t>informațiile</a:t>
            </a:r>
            <a:r>
              <a:rPr lang="en-US" sz="2000" dirty="0"/>
              <a:t> </a:t>
            </a:r>
            <a:r>
              <a:rPr lang="en-US" sz="2000" dirty="0" err="1"/>
              <a:t>măsurate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informațiile</a:t>
            </a:r>
            <a:r>
              <a:rPr lang="en-US" sz="2000" dirty="0"/>
              <a:t> </a:t>
            </a:r>
            <a:r>
              <a:rPr lang="en-US" sz="2000" dirty="0" err="1"/>
              <a:t>optice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câmp</a:t>
            </a:r>
            <a:r>
              <a:rPr lang="en-US" sz="2000" dirty="0"/>
              <a:t> </a:t>
            </a:r>
            <a:r>
              <a:rPr lang="en-US" sz="2000" dirty="0" err="1"/>
              <a:t>apropiat</a:t>
            </a:r>
            <a:r>
              <a:rPr lang="en-US" sz="2000" dirty="0"/>
              <a:t>, 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en-US" sz="2000" dirty="0" err="1"/>
              <a:t>limita</a:t>
            </a:r>
            <a:r>
              <a:rPr lang="en-US" sz="2000" dirty="0"/>
              <a:t> </a:t>
            </a:r>
            <a:r>
              <a:rPr lang="en-US" sz="2000" dirty="0" err="1"/>
              <a:t>obișnuită</a:t>
            </a:r>
            <a:r>
              <a:rPr lang="en-US" sz="2000" dirty="0"/>
              <a:t> </a:t>
            </a:r>
            <a:r>
              <a:rPr lang="en-US" sz="2000" dirty="0" err="1"/>
              <a:t>obișnuită</a:t>
            </a:r>
            <a:r>
              <a:rPr lang="en-US" sz="2000" dirty="0"/>
              <a:t> a </a:t>
            </a:r>
            <a:r>
              <a:rPr lang="en-US" sz="2000" dirty="0" err="1"/>
              <a:t>limitei</a:t>
            </a:r>
            <a:r>
              <a:rPr lang="en-US" sz="2000" dirty="0"/>
              <a:t> de </a:t>
            </a:r>
            <a:r>
              <a:rPr lang="en-US" sz="2000" dirty="0" err="1"/>
              <a:t>rezoluție</a:t>
            </a:r>
            <a:r>
              <a:rPr lang="en-US" sz="2000" dirty="0"/>
              <a:t> </a:t>
            </a:r>
            <a:r>
              <a:rPr lang="en-US" sz="2000" dirty="0" err="1"/>
              <a:t>optică</a:t>
            </a:r>
            <a:r>
              <a:rPr lang="en-US" sz="2000" dirty="0"/>
              <a:t> a </a:t>
            </a:r>
            <a:r>
              <a:rPr lang="en-US" sz="2000" dirty="0" err="1"/>
              <a:t>fotografiei</a:t>
            </a:r>
            <a:r>
              <a:rPr lang="en-US" sz="2000" dirty="0"/>
              <a:t> </a:t>
            </a:r>
            <a:r>
              <a:rPr lang="en-US" sz="2000" dirty="0" err="1"/>
              <a:t>înconjurate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0235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ASNOM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878532"/>
            <a:ext cx="5410200" cy="39794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76" y="1524000"/>
            <a:ext cx="91275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arenR"/>
            </a:pPr>
            <a:r>
              <a:rPr lang="en-US" dirty="0" err="1"/>
              <a:t>Principiul</a:t>
            </a:r>
            <a:r>
              <a:rPr lang="en-US" dirty="0"/>
              <a:t> schematic al ASNOM. </a:t>
            </a:r>
          </a:p>
          <a:p>
            <a:pPr marL="342900" indent="-342900">
              <a:buAutoNum type="alphaUcParenR"/>
            </a:pPr>
            <a:r>
              <a:rPr lang="en-US" dirty="0"/>
              <a:t>Imagine </a:t>
            </a:r>
            <a:r>
              <a:rPr lang="en-US" dirty="0" err="1"/>
              <a:t>optică</a:t>
            </a:r>
            <a:r>
              <a:rPr lang="en-US" dirty="0"/>
              <a:t> </a:t>
            </a:r>
            <a:r>
              <a:rPr lang="en-US" dirty="0" err="1"/>
              <a:t>brută</a:t>
            </a:r>
            <a:r>
              <a:rPr lang="en-US" dirty="0"/>
              <a:t> ASNOM </a:t>
            </a:r>
            <a:r>
              <a:rPr lang="en-US" dirty="0" err="1"/>
              <a:t>tipică</a:t>
            </a:r>
            <a:r>
              <a:rPr lang="en-US" dirty="0"/>
              <a:t> a </a:t>
            </a:r>
            <a:r>
              <a:rPr lang="en-US" dirty="0" err="1"/>
              <a:t>câmpului</a:t>
            </a:r>
            <a:r>
              <a:rPr lang="en-US" dirty="0"/>
              <a:t> </a:t>
            </a:r>
            <a:r>
              <a:rPr lang="en-US" dirty="0" err="1"/>
              <a:t>apropiat</a:t>
            </a:r>
            <a:r>
              <a:rPr lang="en-US" dirty="0"/>
              <a:t> optic al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ghid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. </a:t>
            </a:r>
            <a:r>
              <a:rPr lang="en-US" dirty="0" err="1"/>
              <a:t>Franjuri</a:t>
            </a:r>
            <a:r>
              <a:rPr lang="en-US" dirty="0"/>
              <a:t> </a:t>
            </a:r>
            <a:r>
              <a:rPr lang="en-US" dirty="0" err="1"/>
              <a:t>înclinate</a:t>
            </a:r>
            <a:r>
              <a:rPr lang="en-US" dirty="0"/>
              <a:t> </a:t>
            </a:r>
            <a:r>
              <a:rPr lang="en-US" dirty="0" err="1"/>
              <a:t>apar</a:t>
            </a:r>
            <a:r>
              <a:rPr lang="en-US" dirty="0"/>
              <a:t> </a:t>
            </a:r>
            <a:r>
              <a:rPr lang="en-US" dirty="0" err="1"/>
              <a:t>datorită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 </a:t>
            </a:r>
            <a:r>
              <a:rPr lang="en-US" dirty="0" err="1"/>
              <a:t>adunări</a:t>
            </a:r>
            <a:r>
              <a:rPr lang="en-US" dirty="0"/>
              <a:t> </a:t>
            </a:r>
            <a:r>
              <a:rPr lang="en-US" dirty="0" err="1"/>
              <a:t>coerente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câmpul</a:t>
            </a:r>
            <a:r>
              <a:rPr lang="en-US" dirty="0"/>
              <a:t> </a:t>
            </a:r>
            <a:r>
              <a:rPr lang="en-US" dirty="0" err="1"/>
              <a:t>împrăștiat</a:t>
            </a:r>
            <a:r>
              <a:rPr lang="en-US" dirty="0"/>
              <a:t> de </a:t>
            </a:r>
            <a:r>
              <a:rPr lang="en-US" dirty="0" err="1"/>
              <a:t>sondă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un </a:t>
            </a:r>
            <a:r>
              <a:rPr lang="en-US" dirty="0" err="1"/>
              <a:t>câmp</a:t>
            </a:r>
            <a:r>
              <a:rPr lang="en-US" dirty="0"/>
              <a:t> de fundal </a:t>
            </a:r>
            <a:r>
              <a:rPr lang="en-US" dirty="0" err="1"/>
              <a:t>împrăștiat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de </a:t>
            </a:r>
            <a:r>
              <a:rPr lang="en-US" dirty="0" err="1"/>
              <a:t>detectare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2862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II. Bazate pe un fascicul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382000" cy="1706562"/>
          </a:xfrm>
        </p:spPr>
        <p:txBody>
          <a:bodyPr/>
          <a:lstStyle/>
          <a:p>
            <a:r>
              <a:rPr lang="en-US" dirty="0" err="1"/>
              <a:t>Abordări</a:t>
            </a:r>
            <a:r>
              <a:rPr lang="en-US" dirty="0"/>
              <a:t> de </a:t>
            </a:r>
            <a:r>
              <a:rPr lang="en-US" dirty="0" err="1"/>
              <a:t>măsurare</a:t>
            </a:r>
            <a:r>
              <a:rPr lang="en-US" dirty="0"/>
              <a:t> </a:t>
            </a:r>
            <a:r>
              <a:rPr lang="en-US" dirty="0" err="1"/>
              <a:t>folosind</a:t>
            </a:r>
            <a:r>
              <a:rPr lang="en-US" dirty="0"/>
              <a:t> fascicule de </a:t>
            </a:r>
            <a:r>
              <a:rPr lang="en-US" dirty="0" err="1"/>
              <a:t>particule</a:t>
            </a:r>
            <a:r>
              <a:rPr lang="en-US" dirty="0"/>
              <a:t> care </a:t>
            </a:r>
            <a:r>
              <a:rPr lang="en-US" dirty="0" err="1"/>
              <a:t>interacționează</a:t>
            </a:r>
            <a:r>
              <a:rPr lang="en-US" dirty="0"/>
              <a:t> cu </a:t>
            </a:r>
            <a:r>
              <a:rPr lang="en-US" dirty="0" err="1"/>
              <a:t>eșantionul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determinarea</a:t>
            </a:r>
            <a:r>
              <a:rPr lang="en-US" dirty="0"/>
              <a:t> </a:t>
            </a:r>
            <a:r>
              <a:rPr lang="en-US" dirty="0" err="1"/>
              <a:t>propriet</a:t>
            </a:r>
            <a:r>
              <a:rPr lang="ro-RO" dirty="0"/>
              <a:t>ăț</a:t>
            </a:r>
            <a:r>
              <a:rPr lang="en-US" dirty="0" err="1"/>
              <a:t>ilor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25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ASNOM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Principiul</a:t>
            </a:r>
            <a:r>
              <a:rPr lang="en-US" sz="2000" dirty="0"/>
              <a:t> de </a:t>
            </a:r>
            <a:r>
              <a:rPr lang="en-US" sz="2000" dirty="0" err="1"/>
              <a:t>bază</a:t>
            </a:r>
            <a:r>
              <a:rPr lang="en-US" sz="2000" dirty="0"/>
              <a:t> al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dispozitiv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ro-RO" sz="2000" dirty="0"/>
              <a:t>apertură A</a:t>
            </a:r>
            <a:r>
              <a:rPr lang="en-US" sz="2000" dirty="0"/>
              <a:t>SNOM </a:t>
            </a:r>
            <a:r>
              <a:rPr lang="ro-RO" sz="2000" dirty="0"/>
              <a:t>e</a:t>
            </a:r>
            <a:r>
              <a:rPr lang="en-US" sz="2000" dirty="0" err="1"/>
              <a:t>ste</a:t>
            </a:r>
            <a:r>
              <a:rPr lang="en-US" sz="2000" dirty="0"/>
              <a:t> </a:t>
            </a:r>
            <a:r>
              <a:rPr lang="en-US" sz="2000" dirty="0" err="1"/>
              <a:t>implementarea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ro-RO" sz="2000" dirty="0"/>
              <a:t> fir</a:t>
            </a:r>
            <a:r>
              <a:rPr lang="en-US" sz="2000" dirty="0"/>
              <a:t> metal conic</a:t>
            </a:r>
            <a:r>
              <a:rPr lang="ro-RO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cupla</a:t>
            </a:r>
            <a:r>
              <a:rPr lang="en-US" sz="2000" dirty="0"/>
              <a:t> </a:t>
            </a:r>
            <a:r>
              <a:rPr lang="en-US" sz="2000" dirty="0" err="1"/>
              <a:t>procesele</a:t>
            </a:r>
            <a:r>
              <a:rPr lang="en-US" sz="2000" dirty="0"/>
              <a:t> </a:t>
            </a:r>
            <a:r>
              <a:rPr lang="en-US" sz="2000" dirty="0" err="1"/>
              <a:t>electromagnetice</a:t>
            </a:r>
            <a:r>
              <a:rPr lang="en-US" sz="2000" dirty="0"/>
              <a:t> din </a:t>
            </a:r>
            <a:r>
              <a:rPr lang="en-US" sz="2000" dirty="0" err="1"/>
              <a:t>obiect</a:t>
            </a:r>
            <a:r>
              <a:rPr lang="ro-RO" sz="2000" dirty="0"/>
              <a:t> </a:t>
            </a:r>
            <a:r>
              <a:rPr lang="en-US" sz="2000" dirty="0" err="1"/>
              <a:t>fiind</a:t>
            </a:r>
            <a:r>
              <a:rPr lang="en-US" sz="2000" dirty="0"/>
              <a:t> </a:t>
            </a:r>
            <a:r>
              <a:rPr lang="en-US" sz="2000" dirty="0" err="1"/>
              <a:t>studiate</a:t>
            </a:r>
            <a:r>
              <a:rPr lang="en-US" sz="2000" dirty="0"/>
              <a:t> la </a:t>
            </a:r>
            <a:r>
              <a:rPr lang="en-US" sz="2000" dirty="0" err="1"/>
              <a:t>câmpurile</a:t>
            </a:r>
            <a:r>
              <a:rPr lang="en-US" sz="2000" dirty="0"/>
              <a:t> </a:t>
            </a:r>
            <a:r>
              <a:rPr lang="en-US" sz="2000" dirty="0" err="1"/>
              <a:t>undelor</a:t>
            </a:r>
            <a:r>
              <a:rPr lang="en-US" sz="2000" dirty="0"/>
              <a:t> </a:t>
            </a:r>
            <a:r>
              <a:rPr lang="en-US" sz="2000" dirty="0" err="1"/>
              <a:t>electromagnetice</a:t>
            </a:r>
            <a:r>
              <a:rPr lang="en-US" sz="2000" dirty="0"/>
              <a:t> din</a:t>
            </a:r>
            <a:r>
              <a:rPr lang="ro-RO" sz="2000" dirty="0"/>
              <a:t> </a:t>
            </a:r>
            <a:r>
              <a:rPr lang="en-US" sz="2000" dirty="0" err="1"/>
              <a:t>banda</a:t>
            </a:r>
            <a:r>
              <a:rPr lang="en-US" sz="2000" dirty="0"/>
              <a:t> </a:t>
            </a:r>
            <a:r>
              <a:rPr lang="en-US" sz="2000" dirty="0" err="1"/>
              <a:t>optică</a:t>
            </a:r>
            <a:r>
              <a:rPr lang="en-US" sz="2000" dirty="0"/>
              <a:t>. </a:t>
            </a:r>
            <a:r>
              <a:rPr lang="ro-RO" sz="2000" dirty="0"/>
              <a:t>Firul </a:t>
            </a:r>
            <a:r>
              <a:rPr lang="en-US" sz="2000" dirty="0" err="1"/>
              <a:t>menționat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similar cu o</a:t>
            </a:r>
            <a:r>
              <a:rPr lang="ro-RO" sz="2000" dirty="0"/>
              <a:t> </a:t>
            </a:r>
            <a:r>
              <a:rPr lang="en-US" sz="2000" dirty="0" err="1"/>
              <a:t>antenă</a:t>
            </a:r>
            <a:r>
              <a:rPr lang="ro-RO" sz="2000" dirty="0"/>
              <a:t> clasică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radio.</a:t>
            </a:r>
            <a:r>
              <a:rPr lang="ro-RO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primul</a:t>
            </a:r>
            <a:r>
              <a:rPr lang="en-US" sz="2000" dirty="0"/>
              <a:t> </a:t>
            </a:r>
            <a:r>
              <a:rPr lang="en-US" sz="2000" dirty="0" err="1"/>
              <a:t>rând</a:t>
            </a:r>
            <a:r>
              <a:rPr lang="en-US" sz="2000" dirty="0"/>
              <a:t>, </a:t>
            </a:r>
            <a:r>
              <a:rPr lang="en-US" sz="2000" dirty="0" err="1"/>
              <a:t>oscilația</a:t>
            </a:r>
            <a:r>
              <a:rPr lang="en-US" sz="2000" dirty="0"/>
              <a:t> </a:t>
            </a:r>
            <a:r>
              <a:rPr lang="en-US" sz="2000" dirty="0" err="1"/>
              <a:t>electrică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astfel</a:t>
            </a:r>
            <a:r>
              <a:rPr lang="en-US" sz="2000" dirty="0"/>
              <a:t> de fir Ð </a:t>
            </a:r>
            <a:r>
              <a:rPr lang="en-US" sz="2000" dirty="0" err="1"/>
              <a:t>ambele</a:t>
            </a:r>
            <a:r>
              <a:rPr lang="en-US" sz="2000" dirty="0"/>
              <a:t> </a:t>
            </a:r>
            <a:r>
              <a:rPr lang="en-US" sz="2000" dirty="0" err="1"/>
              <a:t>dipol</a:t>
            </a:r>
            <a:r>
              <a:rPr lang="ro-RO" sz="2000" dirty="0"/>
              <a:t> </a:t>
            </a:r>
            <a:r>
              <a:rPr lang="en-US" sz="2000" dirty="0" err="1"/>
              <a:t>oscilații</a:t>
            </a:r>
            <a:r>
              <a:rPr lang="en-US" sz="2000" dirty="0"/>
              <a:t> ale </a:t>
            </a:r>
            <a:r>
              <a:rPr lang="en-US" sz="2000" dirty="0" err="1"/>
              <a:t>densității</a:t>
            </a:r>
            <a:r>
              <a:rPr lang="en-US" sz="2000" dirty="0"/>
              <a:t> de </a:t>
            </a:r>
            <a:r>
              <a:rPr lang="en-US" sz="2000" dirty="0" err="1"/>
              <a:t>sarcină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complicate</a:t>
            </a:r>
            <a:r>
              <a:rPr lang="ro-RO" sz="2000" dirty="0"/>
              <a:t> </a:t>
            </a:r>
            <a:r>
              <a:rPr lang="en-US" sz="2000" dirty="0" err="1"/>
              <a:t>excitațiile</a:t>
            </a:r>
            <a:r>
              <a:rPr lang="en-US" sz="2000" dirty="0"/>
              <a:t> </a:t>
            </a:r>
            <a:r>
              <a:rPr lang="en-US" sz="2000" dirty="0" err="1"/>
              <a:t>plasmoniilor</a:t>
            </a:r>
            <a:r>
              <a:rPr lang="ro-RO" sz="2000" dirty="0"/>
              <a:t> </a:t>
            </a:r>
            <a:r>
              <a:rPr lang="en-US" sz="2000" dirty="0"/>
              <a:t>Ð emit cu </a:t>
            </a:r>
            <a:r>
              <a:rPr lang="en-US" sz="2000" dirty="0" err="1"/>
              <a:t>ușurință</a:t>
            </a:r>
            <a:r>
              <a:rPr lang="en-US" sz="2000" dirty="0"/>
              <a:t> </a:t>
            </a:r>
            <a:r>
              <a:rPr lang="en-US" sz="2000" dirty="0" err="1"/>
              <a:t>unde</a:t>
            </a:r>
            <a:r>
              <a:rPr lang="en-US" sz="2000" dirty="0"/>
              <a:t> </a:t>
            </a:r>
            <a:r>
              <a:rPr lang="en-US" sz="2000" dirty="0" err="1"/>
              <a:t>luminoase</a:t>
            </a:r>
            <a:r>
              <a:rPr lang="en-US" sz="2000" dirty="0"/>
              <a:t> </a:t>
            </a:r>
            <a:r>
              <a:rPr lang="en-US" sz="2000" dirty="0" err="1"/>
              <a:t>înspațiu</a:t>
            </a:r>
            <a:r>
              <a:rPr lang="en-US" sz="2000" dirty="0"/>
              <a:t> </a:t>
            </a:r>
            <a:r>
              <a:rPr lang="en-US" sz="2000" dirty="0" err="1"/>
              <a:t>ambiental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, la </a:t>
            </a:r>
            <a:r>
              <a:rPr lang="en-US" sz="2000" dirty="0" err="1"/>
              <a:t>rândul</a:t>
            </a:r>
            <a:r>
              <a:rPr lang="en-US" sz="2000" dirty="0"/>
              <a:t> </a:t>
            </a:r>
            <a:r>
              <a:rPr lang="en-US" sz="2000" dirty="0" err="1"/>
              <a:t>său</a:t>
            </a:r>
            <a:r>
              <a:rPr lang="en-US" sz="2000" dirty="0"/>
              <a:t>,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ușor</a:t>
            </a:r>
            <a:r>
              <a:rPr lang="en-US" sz="2000" dirty="0"/>
              <a:t> </a:t>
            </a:r>
            <a:r>
              <a:rPr lang="en-US" sz="2000" dirty="0" err="1"/>
              <a:t>excitat</a:t>
            </a:r>
            <a:r>
              <a:rPr lang="en-US" sz="2000" dirty="0"/>
              <a:t> de </a:t>
            </a:r>
            <a:r>
              <a:rPr lang="en-US" sz="2000" dirty="0" err="1"/>
              <a:t>luminăvaluri</a:t>
            </a:r>
            <a:r>
              <a:rPr lang="en-US" sz="2000" dirty="0"/>
              <a:t> care vin din exterior. </a:t>
            </a:r>
            <a:r>
              <a:rPr lang="en-US" sz="2000" dirty="0" err="1"/>
              <a:t>În</a:t>
            </a:r>
            <a:r>
              <a:rPr lang="en-US" sz="2000" dirty="0"/>
              <a:t> al </a:t>
            </a:r>
            <a:r>
              <a:rPr lang="en-US" sz="2000" dirty="0" err="1"/>
              <a:t>doilea</a:t>
            </a:r>
            <a:r>
              <a:rPr lang="en-US" sz="2000" dirty="0"/>
              <a:t> </a:t>
            </a:r>
            <a:r>
              <a:rPr lang="en-US" sz="2000" dirty="0" err="1"/>
              <a:t>rând</a:t>
            </a:r>
            <a:r>
              <a:rPr lang="en-US" sz="2000" dirty="0"/>
              <a:t>, o </a:t>
            </a:r>
            <a:r>
              <a:rPr lang="en-US" sz="2000" dirty="0" err="1"/>
              <a:t>astfel</a:t>
            </a:r>
            <a:r>
              <a:rPr lang="en-US" sz="2000" dirty="0"/>
              <a:t> de </a:t>
            </a:r>
            <a:r>
              <a:rPr lang="en-US" sz="2000" dirty="0" err="1"/>
              <a:t>sondă</a:t>
            </a:r>
            <a:r>
              <a:rPr lang="en-US" sz="2000" dirty="0"/>
              <a:t> </a:t>
            </a:r>
            <a:r>
              <a:rPr lang="en-US" sz="2000" dirty="0" err="1"/>
              <a:t>plasată</a:t>
            </a:r>
            <a:r>
              <a:rPr lang="en-US" sz="2000" dirty="0"/>
              <a:t> </a:t>
            </a:r>
            <a:r>
              <a:rPr lang="en-US" sz="2000" dirty="0" err="1"/>
              <a:t>aproapesuficient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obiectul</a:t>
            </a:r>
            <a:r>
              <a:rPr lang="en-US" sz="2000" dirty="0"/>
              <a:t> de </a:t>
            </a:r>
            <a:r>
              <a:rPr lang="en-US" sz="2000" dirty="0" err="1"/>
              <a:t>investigat</a:t>
            </a:r>
            <a:r>
              <a:rPr lang="en-US" sz="2000" dirty="0"/>
              <a:t> (de </a:t>
            </a:r>
            <a:r>
              <a:rPr lang="en-US" sz="2000" dirty="0" err="1"/>
              <a:t>exemplu</a:t>
            </a:r>
            <a:r>
              <a:rPr lang="en-US" sz="2000" dirty="0"/>
              <a:t>, un </a:t>
            </a:r>
            <a:r>
              <a:rPr lang="en-US" sz="2000" dirty="0" err="1"/>
              <a:t>nanocristal</a:t>
            </a:r>
            <a:r>
              <a:rPr lang="en-US" sz="2000" dirty="0"/>
              <a:t>, </a:t>
            </a:r>
            <a:r>
              <a:rPr lang="en-US" sz="2000" dirty="0" err="1"/>
              <a:t>avirus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o </a:t>
            </a:r>
            <a:r>
              <a:rPr lang="en-US" sz="2000" dirty="0" err="1"/>
              <a:t>singură</a:t>
            </a:r>
            <a:r>
              <a:rPr lang="en-US" sz="2000" dirty="0"/>
              <a:t> </a:t>
            </a:r>
            <a:r>
              <a:rPr lang="en-US" sz="2000" dirty="0" err="1"/>
              <a:t>moleculă</a:t>
            </a:r>
            <a:r>
              <a:rPr lang="en-US" sz="2000" dirty="0"/>
              <a:t>) </a:t>
            </a:r>
            <a:r>
              <a:rPr lang="en-US" sz="2000" dirty="0" err="1"/>
              <a:t>intră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electromagneticinteracțiunea</a:t>
            </a:r>
            <a:r>
              <a:rPr lang="en-US" sz="2000" dirty="0"/>
              <a:t> cu </a:t>
            </a:r>
            <a:r>
              <a:rPr lang="en-US" sz="2000" dirty="0" err="1"/>
              <a:t>obiectul</a:t>
            </a:r>
            <a:r>
              <a:rPr lang="en-US" sz="2000" dirty="0"/>
              <a:t>, </a:t>
            </a:r>
            <a:r>
              <a:rPr lang="en-US" sz="2000" dirty="0" err="1"/>
              <a:t>în</a:t>
            </a:r>
            <a:r>
              <a:rPr lang="en-US" sz="2000" dirty="0"/>
              <a:t> principal cu </a:t>
            </a:r>
            <a:r>
              <a:rPr lang="en-US" sz="2000" dirty="0" err="1"/>
              <a:t>câmpul</a:t>
            </a:r>
            <a:r>
              <a:rPr lang="en-US" sz="2000" dirty="0"/>
              <a:t> electric </a:t>
            </a:r>
            <a:r>
              <a:rPr lang="en-US" sz="2000" dirty="0" err="1"/>
              <a:t>apropiatmoduri</a:t>
            </a:r>
            <a:r>
              <a:rPr lang="en-US" sz="2000" dirty="0"/>
              <a:t>.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câmpuri</a:t>
            </a:r>
            <a:r>
              <a:rPr lang="en-US" sz="2000" dirty="0"/>
              <a:t> </a:t>
            </a:r>
            <a:r>
              <a:rPr lang="en-US" sz="2000" dirty="0" err="1"/>
              <a:t>electrice</a:t>
            </a:r>
            <a:r>
              <a:rPr lang="en-US" sz="2000" dirty="0"/>
              <a:t> nu </a:t>
            </a:r>
            <a:r>
              <a:rPr lang="en-US" sz="2000" dirty="0" err="1"/>
              <a:t>sunt</a:t>
            </a:r>
            <a:r>
              <a:rPr lang="en-US" sz="2000" dirty="0"/>
              <a:t> de </a:t>
            </a:r>
            <a:r>
              <a:rPr lang="en-US" sz="2000" dirty="0" err="1"/>
              <a:t>obicei</a:t>
            </a:r>
            <a:r>
              <a:rPr lang="en-US" sz="2000" dirty="0"/>
              <a:t> </a:t>
            </a:r>
            <a:r>
              <a:rPr lang="en-US" sz="2000" dirty="0" err="1"/>
              <a:t>emise</a:t>
            </a:r>
            <a:r>
              <a:rPr lang="en-US" sz="2000" dirty="0"/>
              <a:t> </a:t>
            </a:r>
            <a:r>
              <a:rPr lang="en-US" sz="2000" dirty="0" err="1"/>
              <a:t>înspațiul</a:t>
            </a:r>
            <a:r>
              <a:rPr lang="en-US" sz="2000" dirty="0"/>
              <a:t> </a:t>
            </a:r>
            <a:r>
              <a:rPr lang="en-US" sz="2000" dirty="0" err="1"/>
              <a:t>ambiental</a:t>
            </a:r>
            <a:r>
              <a:rPr lang="en-US" sz="2000" dirty="0"/>
              <a:t> (</a:t>
            </a:r>
            <a:r>
              <a:rPr lang="en-US" sz="2000" dirty="0" err="1"/>
              <a:t>cuplarea</a:t>
            </a:r>
            <a:r>
              <a:rPr lang="en-US" sz="2000" dirty="0"/>
              <a:t> </a:t>
            </a:r>
            <a:r>
              <a:rPr lang="en-US" sz="2000" dirty="0" err="1"/>
              <a:t>lor</a:t>
            </a:r>
            <a:r>
              <a:rPr lang="en-US" sz="2000" dirty="0"/>
              <a:t> cu </a:t>
            </a:r>
            <a:r>
              <a:rPr lang="en-US" sz="2000" dirty="0" err="1"/>
              <a:t>propagarea</a:t>
            </a:r>
            <a:r>
              <a:rPr lang="en-US" sz="2000" dirty="0"/>
              <a:t> </a:t>
            </a:r>
            <a:r>
              <a:rPr lang="en-US" sz="2000" dirty="0" err="1"/>
              <a:t>electromagneticăunde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slabă</a:t>
            </a:r>
            <a:r>
              <a:rPr lang="en-US" sz="2000" dirty="0"/>
              <a:t>) </a:t>
            </a:r>
            <a:r>
              <a:rPr lang="en-US" sz="2000" dirty="0" err="1"/>
              <a:t>și</a:t>
            </a:r>
            <a:r>
              <a:rPr lang="en-US" sz="2000" dirty="0"/>
              <a:t> de </a:t>
            </a:r>
            <a:r>
              <a:rPr lang="en-US" sz="2000" dirty="0" err="1"/>
              <a:t>aceea</a:t>
            </a:r>
            <a:r>
              <a:rPr lang="en-US" sz="2000" dirty="0"/>
              <a:t> nu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excitată</a:t>
            </a:r>
            <a:r>
              <a:rPr lang="en-US" sz="2000" dirty="0"/>
              <a:t> optic </a:t>
            </a:r>
            <a:r>
              <a:rPr lang="en-US" sz="2000" dirty="0" err="1"/>
              <a:t>saudetectat</a:t>
            </a:r>
            <a:r>
              <a:rPr lang="en-US" sz="2000" dirty="0"/>
              <a:t> din exterior. Dar </a:t>
            </a:r>
            <a:r>
              <a:rPr lang="en-US" sz="2000" dirty="0" err="1"/>
              <a:t>câmpurile</a:t>
            </a:r>
            <a:r>
              <a:rPr lang="en-US" sz="2000" dirty="0"/>
              <a:t> din </a:t>
            </a:r>
            <a:r>
              <a:rPr lang="en-US" sz="2000" dirty="0" err="1"/>
              <a:t>apropiere</a:t>
            </a:r>
            <a:r>
              <a:rPr lang="en-US" sz="2000" dirty="0"/>
              <a:t> </a:t>
            </a:r>
            <a:r>
              <a:rPr lang="en-US" sz="2000" dirty="0" err="1"/>
              <a:t>oferă</a:t>
            </a:r>
            <a:r>
              <a:rPr lang="en-US" sz="2000" dirty="0"/>
              <a:t> un </a:t>
            </a:r>
            <a:r>
              <a:rPr lang="en-US" sz="2000" dirty="0" err="1"/>
              <a:t>destul</a:t>
            </a:r>
            <a:r>
              <a:rPr lang="en-US" sz="2000" dirty="0"/>
              <a:t> de </a:t>
            </a:r>
            <a:r>
              <a:rPr lang="en-US" sz="2000" dirty="0" err="1"/>
              <a:t>puterniccuplarea</a:t>
            </a:r>
            <a:r>
              <a:rPr lang="en-US" sz="2000" dirty="0"/>
              <a:t> </a:t>
            </a:r>
            <a:r>
              <a:rPr lang="en-US" sz="2000" dirty="0" err="1"/>
              <a:t>electromagnetică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obiectul</a:t>
            </a:r>
            <a:r>
              <a:rPr lang="en-US" sz="2000" dirty="0"/>
              <a:t> </a:t>
            </a:r>
            <a:r>
              <a:rPr lang="en-US" sz="2000" dirty="0" err="1"/>
              <a:t>studiatși</a:t>
            </a:r>
            <a:r>
              <a:rPr lang="en-US" sz="2000" dirty="0"/>
              <a:t> </a:t>
            </a:r>
            <a:r>
              <a:rPr lang="en-US" sz="2000" dirty="0" err="1"/>
              <a:t>oscilații</a:t>
            </a:r>
            <a:r>
              <a:rPr lang="en-US" sz="2000" dirty="0"/>
              <a:t> </a:t>
            </a:r>
            <a:r>
              <a:rPr lang="en-US" sz="2000" dirty="0" err="1"/>
              <a:t>dipol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interiorul</a:t>
            </a:r>
            <a:r>
              <a:rPr lang="en-US" sz="2000" dirty="0"/>
              <a:t> </a:t>
            </a:r>
            <a:r>
              <a:rPr lang="en-US" sz="2000" dirty="0" err="1"/>
              <a:t>sondei</a:t>
            </a:r>
            <a:r>
              <a:rPr lang="en-US" sz="2000" dirty="0"/>
              <a:t>. </a:t>
            </a:r>
            <a:r>
              <a:rPr lang="en-US" sz="2000" dirty="0" err="1"/>
              <a:t>Decalajul</a:t>
            </a:r>
            <a:r>
              <a:rPr lang="en-US" sz="2000" dirty="0"/>
              <a:t> </a:t>
            </a:r>
            <a:r>
              <a:rPr lang="en-US" sz="2000" dirty="0" err="1"/>
              <a:t>dintresonda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proba</a:t>
            </a:r>
            <a:r>
              <a:rPr lang="en-US" sz="2000" dirty="0"/>
              <a:t> </a:t>
            </a:r>
            <a:r>
              <a:rPr lang="en-US" sz="2000" dirty="0" err="1"/>
              <a:t>acționează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caz</a:t>
            </a:r>
            <a:r>
              <a:rPr lang="en-US" sz="2000" dirty="0"/>
              <a:t> ca un </a:t>
            </a:r>
            <a:r>
              <a:rPr lang="en-US" sz="2000" dirty="0" err="1"/>
              <a:t>condensator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aradio</a:t>
            </a:r>
            <a:r>
              <a:rPr lang="en-US" sz="2000" dirty="0"/>
              <a:t> </a:t>
            </a:r>
            <a:r>
              <a:rPr lang="en-US" sz="2000" dirty="0" err="1"/>
              <a:t>convențional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5446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Rezoluția</a:t>
            </a:r>
            <a:r>
              <a:rPr lang="en-US" sz="2000" dirty="0"/>
              <a:t> </a:t>
            </a:r>
            <a:r>
              <a:rPr lang="en-US" sz="2000" dirty="0" err="1"/>
              <a:t>laterală</a:t>
            </a:r>
            <a:r>
              <a:rPr lang="en-US" sz="2000" dirty="0"/>
              <a:t> a </a:t>
            </a:r>
            <a:r>
              <a:rPr lang="en-US" sz="2000" dirty="0" err="1"/>
              <a:t>unui</a:t>
            </a:r>
            <a:r>
              <a:rPr lang="en-US" sz="2000" dirty="0"/>
              <a:t> instrument (0,8 nm [15], 1 nm[12], 10 nm [16] </a:t>
            </a:r>
            <a:r>
              <a:rPr lang="en-US" sz="2000" dirty="0" err="1"/>
              <a:t>sau</a:t>
            </a:r>
            <a:r>
              <a:rPr lang="en-US" sz="2000" dirty="0"/>
              <a:t> 50 nm [17]) </a:t>
            </a:r>
            <a:r>
              <a:rPr lang="en-US" sz="2000" dirty="0" err="1"/>
              <a:t>este</a:t>
            </a:r>
            <a:r>
              <a:rPr lang="en-US" sz="2000" dirty="0"/>
              <a:t>,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urmare</a:t>
            </a:r>
            <a:r>
              <a:rPr lang="en-US" sz="2000" dirty="0"/>
              <a:t>, </a:t>
            </a:r>
            <a:r>
              <a:rPr lang="en-US" sz="2000" dirty="0" err="1"/>
              <a:t>determinată</a:t>
            </a:r>
            <a:r>
              <a:rPr lang="en-US" sz="2000" dirty="0"/>
              <a:t> </a:t>
            </a:r>
            <a:r>
              <a:rPr lang="en-US" sz="2000" dirty="0" err="1"/>
              <a:t>dedimensiunile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astfel</a:t>
            </a:r>
            <a:r>
              <a:rPr lang="en-US" sz="2000" dirty="0"/>
              <a:t> de „</a:t>
            </a:r>
            <a:r>
              <a:rPr lang="en-US" sz="2000" dirty="0" err="1"/>
              <a:t>condensator</a:t>
            </a:r>
            <a:r>
              <a:rPr lang="en-US" sz="2000" dirty="0"/>
              <a:t>” </a:t>
            </a:r>
            <a:r>
              <a:rPr lang="en-US" sz="2000" dirty="0" err="1"/>
              <a:t>corespunzătoare</a:t>
            </a:r>
            <a:r>
              <a:rPr lang="en-US" sz="2000" dirty="0"/>
              <a:t> </a:t>
            </a:r>
            <a:r>
              <a:rPr lang="en-US" sz="2000" dirty="0" err="1"/>
              <a:t>vârfuluirază</a:t>
            </a:r>
            <a:r>
              <a:rPr lang="en-US" sz="2000" dirty="0"/>
              <a:t>, </a:t>
            </a:r>
            <a:r>
              <a:rPr lang="en-US" sz="2000" dirty="0" err="1"/>
              <a:t>indiferent</a:t>
            </a:r>
            <a:r>
              <a:rPr lang="en-US" sz="2000" dirty="0"/>
              <a:t> de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</a:t>
            </a:r>
            <a:r>
              <a:rPr lang="en-US" sz="2000" dirty="0" err="1"/>
              <a:t>utilizată</a:t>
            </a:r>
            <a:r>
              <a:rPr lang="en-US" sz="2000" dirty="0"/>
              <a:t>. </a:t>
            </a:r>
            <a:r>
              <a:rPr lang="en-US" sz="2000" dirty="0" err="1"/>
              <a:t>Înaproximarea</a:t>
            </a:r>
            <a:r>
              <a:rPr lang="en-US" sz="2000" dirty="0"/>
              <a:t> </a:t>
            </a:r>
            <a:r>
              <a:rPr lang="en-US" sz="2000" dirty="0" err="1"/>
              <a:t>electrostatică</a:t>
            </a:r>
            <a:r>
              <a:rPr lang="en-US" sz="2000" dirty="0"/>
              <a:t>, se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susține</a:t>
            </a:r>
            <a:r>
              <a:rPr lang="en-US" sz="2000" dirty="0"/>
              <a:t> [18] </a:t>
            </a:r>
            <a:r>
              <a:rPr lang="en-US" sz="2000" dirty="0" err="1"/>
              <a:t>căamplitudinea</a:t>
            </a:r>
            <a:r>
              <a:rPr lang="en-US" sz="2000" dirty="0"/>
              <a:t> </a:t>
            </a:r>
            <a:r>
              <a:rPr lang="en-US" sz="2000" dirty="0" err="1"/>
              <a:t>câmpului</a:t>
            </a:r>
            <a:r>
              <a:rPr lang="en-US" sz="2000" dirty="0"/>
              <a:t> </a:t>
            </a:r>
            <a:r>
              <a:rPr lang="en-US" sz="2000" dirty="0" err="1"/>
              <a:t>Eloc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golul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vârf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celeșantionul</a:t>
            </a:r>
            <a:r>
              <a:rPr lang="en-US" sz="2000" dirty="0"/>
              <a:t>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exprimat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termeni</a:t>
            </a:r>
            <a:r>
              <a:rPr lang="en-US" sz="2000" dirty="0"/>
              <a:t> de </a:t>
            </a:r>
            <a:r>
              <a:rPr lang="en-US" sz="2000" dirty="0" err="1"/>
              <a:t>lățimea</a:t>
            </a:r>
            <a:r>
              <a:rPr lang="en-US" sz="2000" dirty="0"/>
              <a:t> </a:t>
            </a:r>
            <a:r>
              <a:rPr lang="en-US" sz="2000" dirty="0" err="1"/>
              <a:t>golului</a:t>
            </a:r>
            <a:r>
              <a:rPr lang="en-US" sz="2000" dirty="0"/>
              <a:t> d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vârfulamplitudinea</a:t>
            </a:r>
            <a:r>
              <a:rPr lang="en-US" sz="2000" dirty="0"/>
              <a:t> </a:t>
            </a:r>
            <a:r>
              <a:rPr lang="en-US" sz="2000" dirty="0" err="1"/>
              <a:t>oscilației</a:t>
            </a:r>
            <a:r>
              <a:rPr lang="en-US" sz="2000" dirty="0"/>
              <a:t> </a:t>
            </a:r>
            <a:r>
              <a:rPr lang="en-US" sz="2000" dirty="0" err="1"/>
              <a:t>potențiale</a:t>
            </a:r>
            <a:r>
              <a:rPr lang="en-US" sz="2000" dirty="0"/>
              <a:t> </a:t>
            </a:r>
            <a:r>
              <a:rPr lang="en-US" sz="2000" dirty="0" err="1"/>
              <a:t>Utip</a:t>
            </a:r>
            <a:r>
              <a:rPr lang="en-US" sz="2000" dirty="0"/>
              <a:t> ca </a:t>
            </a:r>
            <a:r>
              <a:rPr lang="en-US" sz="2000" dirty="0" err="1"/>
              <a:t>Utip</a:t>
            </a:r>
            <a:r>
              <a:rPr lang="en-US" sz="2000" dirty="0"/>
              <a:t>=d.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astfel</a:t>
            </a:r>
            <a:r>
              <a:rPr lang="en-US" sz="2000" dirty="0"/>
              <a:t> </a:t>
            </a:r>
            <a:r>
              <a:rPr lang="en-US" sz="2000" dirty="0" err="1"/>
              <a:t>demodel</a:t>
            </a:r>
            <a:r>
              <a:rPr lang="en-US" sz="2000" dirty="0"/>
              <a:t>, </a:t>
            </a:r>
            <a:r>
              <a:rPr lang="en-US" sz="2000" dirty="0" err="1"/>
              <a:t>amplitudinea</a:t>
            </a:r>
            <a:r>
              <a:rPr lang="en-US" sz="2000" dirty="0"/>
              <a:t> </a:t>
            </a:r>
            <a:r>
              <a:rPr lang="en-US" sz="2000" dirty="0" err="1"/>
              <a:t>câmpului</a:t>
            </a:r>
            <a:r>
              <a:rPr lang="en-US" sz="2000" dirty="0"/>
              <a:t> local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deveni</a:t>
            </a:r>
            <a:r>
              <a:rPr lang="en-US" sz="2000" dirty="0"/>
              <a:t> </a:t>
            </a:r>
            <a:r>
              <a:rPr lang="en-US" sz="2000" dirty="0" err="1"/>
              <a:t>arbitrarmare</a:t>
            </a:r>
            <a:r>
              <a:rPr lang="en-US" sz="2000" dirty="0"/>
              <a:t> (ca d ! 0).Din </a:t>
            </a:r>
            <a:r>
              <a:rPr lang="en-US" sz="2000" dirty="0" err="1"/>
              <a:t>motivele</a:t>
            </a:r>
            <a:r>
              <a:rPr lang="en-US" sz="2000" dirty="0"/>
              <a:t> enumerate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sus</a:t>
            </a:r>
            <a:r>
              <a:rPr lang="en-US" sz="2000" dirty="0"/>
              <a:t>, ASNOM a </a:t>
            </a:r>
            <a:r>
              <a:rPr lang="en-US" sz="2000" dirty="0" err="1"/>
              <a:t>devenitlarg</a:t>
            </a:r>
            <a:r>
              <a:rPr lang="en-US" sz="2000" dirty="0"/>
              <a:t> </a:t>
            </a:r>
            <a:r>
              <a:rPr lang="en-US" sz="2000" dirty="0" err="1"/>
              <a:t>acceptată</a:t>
            </a:r>
            <a:r>
              <a:rPr lang="en-US" sz="2000" dirty="0"/>
              <a:t> (</a:t>
            </a:r>
            <a:r>
              <a:rPr lang="en-US" sz="2000" dirty="0" err="1"/>
              <a:t>vezi</a:t>
            </a:r>
            <a:r>
              <a:rPr lang="en-US" sz="2000" dirty="0"/>
              <a:t> </a:t>
            </a:r>
            <a:r>
              <a:rPr lang="en-US" sz="2000" dirty="0" err="1"/>
              <a:t>recenzii</a:t>
            </a:r>
            <a:r>
              <a:rPr lang="en-US" sz="2000" dirty="0"/>
              <a:t> [19, 20]) ca </a:t>
            </a:r>
            <a:r>
              <a:rPr lang="en-US" sz="2000" dirty="0" err="1"/>
              <a:t>metodă</a:t>
            </a:r>
            <a:r>
              <a:rPr lang="en-US" sz="2000" dirty="0"/>
              <a:t> </a:t>
            </a:r>
            <a:r>
              <a:rPr lang="en-US" sz="2000" dirty="0" err="1"/>
              <a:t>optică</a:t>
            </a:r>
            <a:r>
              <a:rPr lang="en-US" sz="2000" dirty="0"/>
              <a:t> </a:t>
            </a:r>
            <a:r>
              <a:rPr lang="en-US" sz="2000" dirty="0" err="1"/>
              <a:t>deinvestigații</a:t>
            </a:r>
            <a:r>
              <a:rPr lang="en-US" sz="2000" dirty="0"/>
              <a:t> de </a:t>
            </a:r>
            <a:r>
              <a:rPr lang="en-US" sz="2000" dirty="0" err="1"/>
              <a:t>suprafață</a:t>
            </a:r>
            <a:r>
              <a:rPr lang="en-US" sz="2000" dirty="0"/>
              <a:t> cu </a:t>
            </a:r>
            <a:r>
              <a:rPr lang="en-US" sz="2000" dirty="0" err="1"/>
              <a:t>rezoluție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 </a:t>
            </a:r>
            <a:r>
              <a:rPr lang="en-US" sz="2000" dirty="0" err="1"/>
              <a:t>Radiativmodurile</a:t>
            </a:r>
            <a:r>
              <a:rPr lang="en-US" sz="2000" dirty="0"/>
              <a:t> </a:t>
            </a:r>
            <a:r>
              <a:rPr lang="en-US" sz="2000" dirty="0" err="1"/>
              <a:t>electromagnetice</a:t>
            </a:r>
            <a:r>
              <a:rPr lang="en-US" sz="2000" dirty="0"/>
              <a:t> au </a:t>
            </a:r>
            <a:r>
              <a:rPr lang="en-US" sz="2000" dirty="0" err="1"/>
              <a:t>suficient</a:t>
            </a:r>
            <a:r>
              <a:rPr lang="en-US" sz="2000" dirty="0"/>
              <a:t> </a:t>
            </a:r>
            <a:r>
              <a:rPr lang="en-US" sz="2000" dirty="0" err="1"/>
              <a:t>spațiu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jurul</a:t>
            </a:r>
            <a:r>
              <a:rPr lang="en-US" sz="2000" dirty="0"/>
              <a:t> </a:t>
            </a:r>
            <a:r>
              <a:rPr lang="en-US" sz="2000" dirty="0" err="1"/>
              <a:t>vârfului;modurile</a:t>
            </a:r>
            <a:r>
              <a:rPr lang="en-US" sz="2000" dirty="0"/>
              <a:t> </a:t>
            </a:r>
            <a:r>
              <a:rPr lang="en-US" sz="2000" dirty="0" err="1"/>
              <a:t>neradiative</a:t>
            </a:r>
            <a:r>
              <a:rPr lang="en-US" sz="2000" dirty="0"/>
              <a:t> (</a:t>
            </a:r>
            <a:r>
              <a:rPr lang="en-US" sz="2000" dirty="0" err="1"/>
              <a:t>câmp</a:t>
            </a:r>
            <a:r>
              <a:rPr lang="en-US" sz="2000" dirty="0"/>
              <a:t> </a:t>
            </a:r>
            <a:r>
              <a:rPr lang="en-US" sz="2000" dirty="0" err="1"/>
              <a:t>apropiat</a:t>
            </a:r>
            <a:r>
              <a:rPr lang="en-US" sz="2000" dirty="0"/>
              <a:t>)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limitate</a:t>
            </a:r>
            <a:r>
              <a:rPr lang="en-US" sz="2000" dirty="0"/>
              <a:t> </a:t>
            </a:r>
            <a:r>
              <a:rPr lang="en-US" sz="2000" dirty="0" err="1"/>
              <a:t>doar</a:t>
            </a:r>
            <a:r>
              <a:rPr lang="en-US" sz="2000" dirty="0"/>
              <a:t> la </a:t>
            </a:r>
            <a:r>
              <a:rPr lang="en-US" sz="2000" dirty="0" err="1"/>
              <a:t>vârf±decalaj</a:t>
            </a:r>
            <a:r>
              <a:rPr lang="en-US" sz="2000" dirty="0"/>
              <a:t> de </a:t>
            </a:r>
            <a:r>
              <a:rPr lang="en-US" sz="2000" dirty="0" err="1"/>
              <a:t>eșantion</a:t>
            </a:r>
            <a:r>
              <a:rPr lang="en-US" sz="2000" dirty="0"/>
              <a:t>. </a:t>
            </a:r>
            <a:r>
              <a:rPr lang="en-US" sz="2000" dirty="0" err="1"/>
              <a:t>Astfel</a:t>
            </a:r>
            <a:r>
              <a:rPr lang="en-US" sz="2000" dirty="0"/>
              <a:t> de </a:t>
            </a:r>
            <a:r>
              <a:rPr lang="en-US" sz="2000" dirty="0" err="1"/>
              <a:t>sonde</a:t>
            </a:r>
            <a:r>
              <a:rPr lang="en-US" sz="2000" dirty="0"/>
              <a:t> </a:t>
            </a:r>
            <a:r>
              <a:rPr lang="en-US" sz="2000" dirty="0" err="1"/>
              <a:t>asemănătoare</a:t>
            </a:r>
            <a:r>
              <a:rPr lang="en-US" sz="2000" dirty="0"/>
              <a:t> </a:t>
            </a:r>
            <a:r>
              <a:rPr lang="en-US" sz="2000" dirty="0" err="1"/>
              <a:t>antenei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oferite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largă</a:t>
            </a:r>
            <a:r>
              <a:rPr lang="en-US" sz="2000" dirty="0"/>
              <a:t> de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avarietate</a:t>
            </a:r>
            <a:r>
              <a:rPr lang="en-US" sz="2000" dirty="0"/>
              <a:t> de </a:t>
            </a:r>
            <a:r>
              <a:rPr lang="en-US" sz="2000" dirty="0" err="1"/>
              <a:t>vânzători</a:t>
            </a:r>
            <a:r>
              <a:rPr lang="en-US" sz="2000" dirty="0"/>
              <a:t> ca parte a </a:t>
            </a:r>
            <a:r>
              <a:rPr lang="en-US" sz="2000" dirty="0" err="1"/>
              <a:t>consolelor</a:t>
            </a:r>
            <a:r>
              <a:rPr lang="en-US" sz="2000" dirty="0"/>
              <a:t> Si </a:t>
            </a:r>
            <a:r>
              <a:rPr lang="en-US" sz="2000" dirty="0" err="1"/>
              <a:t>ieftine</a:t>
            </a:r>
            <a:r>
              <a:rPr lang="en-US" sz="2000" dirty="0"/>
              <a:t>, </a:t>
            </a:r>
            <a:r>
              <a:rPr lang="en-US" sz="2000" dirty="0" err="1"/>
              <a:t>similare</a:t>
            </a:r>
            <a:r>
              <a:rPr lang="en-US" sz="2000" dirty="0"/>
              <a:t> </a:t>
            </a:r>
            <a:r>
              <a:rPr lang="en-US" sz="2000" dirty="0" err="1"/>
              <a:t>cucele</a:t>
            </a:r>
            <a:r>
              <a:rPr lang="en-US" sz="2000" dirty="0"/>
              <a:t> </a:t>
            </a:r>
            <a:r>
              <a:rPr lang="en-US" sz="2000" dirty="0" err="1"/>
              <a:t>folosite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AFM [21] </a:t>
            </a:r>
            <a:r>
              <a:rPr lang="en-US" sz="2000" dirty="0" err="1"/>
              <a:t>montat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un </a:t>
            </a:r>
            <a:r>
              <a:rPr lang="en-US" sz="2000" dirty="0" err="1"/>
              <a:t>cip</a:t>
            </a:r>
            <a:r>
              <a:rPr lang="en-US" sz="2000" dirty="0"/>
              <a:t> </a:t>
            </a:r>
            <a:r>
              <a:rPr lang="en-US" sz="2000" dirty="0" err="1"/>
              <a:t>purtător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facereincarca</a:t>
            </a:r>
            <a:r>
              <a:rPr lang="en-US" sz="2000" dirty="0"/>
              <a:t> </a:t>
            </a:r>
            <a:r>
              <a:rPr lang="en-US" sz="2000" dirty="0" err="1"/>
              <a:t>usor</a:t>
            </a:r>
            <a:r>
              <a:rPr lang="en-US" sz="2000" dirty="0"/>
              <a:t>. </a:t>
            </a:r>
            <a:r>
              <a:rPr lang="en-US" sz="2000" dirty="0" err="1"/>
              <a:t>Pentru</a:t>
            </a:r>
            <a:r>
              <a:rPr lang="en-US" sz="2000" dirty="0"/>
              <a:t> a se </a:t>
            </a:r>
            <a:r>
              <a:rPr lang="en-US" sz="2000" dirty="0" err="1"/>
              <a:t>potrivi</a:t>
            </a:r>
            <a:r>
              <a:rPr lang="en-US" sz="2000" dirty="0"/>
              <a:t> </a:t>
            </a:r>
            <a:r>
              <a:rPr lang="en-US" sz="2000" dirty="0" err="1"/>
              <a:t>cerințelor</a:t>
            </a:r>
            <a:r>
              <a:rPr lang="en-US" sz="2000" dirty="0"/>
              <a:t> </a:t>
            </a:r>
            <a:r>
              <a:rPr lang="en-US" sz="2000" dirty="0" err="1"/>
              <a:t>metodei</a:t>
            </a:r>
            <a:r>
              <a:rPr lang="en-US" sz="2000" dirty="0"/>
              <a:t> ASNOM, </a:t>
            </a:r>
            <a:r>
              <a:rPr lang="en-US" sz="2000" dirty="0" err="1"/>
              <a:t>sfaturilesunt</a:t>
            </a:r>
            <a:r>
              <a:rPr lang="en-US" sz="2000" dirty="0"/>
              <a:t> de </a:t>
            </a:r>
            <a:r>
              <a:rPr lang="en-US" sz="2000" dirty="0" err="1"/>
              <a:t>obicei</a:t>
            </a:r>
            <a:r>
              <a:rPr lang="en-US" sz="2000" dirty="0"/>
              <a:t> </a:t>
            </a:r>
            <a:r>
              <a:rPr lang="en-US" sz="2000" dirty="0" err="1"/>
              <a:t>acoperite</a:t>
            </a:r>
            <a:r>
              <a:rPr lang="en-US" sz="2000" dirty="0"/>
              <a:t> cu un </a:t>
            </a:r>
            <a:r>
              <a:rPr lang="en-US" sz="2000" dirty="0" err="1"/>
              <a:t>strat</a:t>
            </a:r>
            <a:r>
              <a:rPr lang="en-US" sz="2000" dirty="0"/>
              <a:t> de metal, o </a:t>
            </a:r>
            <a:r>
              <a:rPr lang="en-US" sz="2000" dirty="0" err="1"/>
              <a:t>alegere</a:t>
            </a:r>
            <a:r>
              <a:rPr lang="en-US" sz="2000" dirty="0"/>
              <a:t> </a:t>
            </a:r>
            <a:r>
              <a:rPr lang="en-US" sz="2000" dirty="0" err="1"/>
              <a:t>bună</a:t>
            </a:r>
            <a:r>
              <a:rPr lang="en-US" sz="2000" dirty="0"/>
              <a:t> </a:t>
            </a:r>
            <a:r>
              <a:rPr lang="en-US" sz="2000" dirty="0" err="1"/>
              <a:t>fiind</a:t>
            </a:r>
            <a:r>
              <a:rPr lang="en-US" sz="2000" dirty="0"/>
              <a:t> Pt[22], care are o </a:t>
            </a:r>
            <a:r>
              <a:rPr lang="en-US" sz="2000" dirty="0" err="1"/>
              <a:t>conductivitate</a:t>
            </a:r>
            <a:r>
              <a:rPr lang="en-US" sz="2000" dirty="0"/>
              <a:t> </a:t>
            </a:r>
            <a:r>
              <a:rPr lang="en-US" sz="2000" dirty="0" err="1"/>
              <a:t>destul</a:t>
            </a:r>
            <a:r>
              <a:rPr lang="en-US" sz="2000" dirty="0"/>
              <a:t> de </a:t>
            </a:r>
            <a:r>
              <a:rPr lang="en-US" sz="2000" dirty="0" err="1"/>
              <a:t>bună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banda</a:t>
            </a:r>
            <a:r>
              <a:rPr lang="en-US" sz="2000" dirty="0"/>
              <a:t> </a:t>
            </a:r>
            <a:r>
              <a:rPr lang="en-US" sz="2000" dirty="0" err="1"/>
              <a:t>opticăși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, de </a:t>
            </a:r>
            <a:r>
              <a:rPr lang="en-US" sz="2000" dirty="0" err="1"/>
              <a:t>asemenea</a:t>
            </a:r>
            <a:r>
              <a:rPr lang="en-US" sz="2000" dirty="0"/>
              <a:t>, </a:t>
            </a:r>
            <a:r>
              <a:rPr lang="en-US" sz="2000" dirty="0" err="1"/>
              <a:t>suficient</a:t>
            </a:r>
            <a:r>
              <a:rPr lang="en-US" sz="2000" dirty="0"/>
              <a:t> de </a:t>
            </a:r>
            <a:r>
              <a:rPr lang="en-US" sz="2000" dirty="0" err="1"/>
              <a:t>dur</a:t>
            </a:r>
            <a:r>
              <a:rPr lang="en-US" sz="2000" dirty="0"/>
              <a:t> din </a:t>
            </a:r>
            <a:r>
              <a:rPr lang="en-US" sz="2000" dirty="0" err="1"/>
              <a:t>punct</a:t>
            </a:r>
            <a:r>
              <a:rPr lang="en-US" sz="2000" dirty="0"/>
              <a:t> de </a:t>
            </a:r>
            <a:r>
              <a:rPr lang="en-US" sz="2000" dirty="0" err="1"/>
              <a:t>vedere</a:t>
            </a:r>
            <a:r>
              <a:rPr lang="en-US" sz="2000" dirty="0"/>
              <a:t> </a:t>
            </a:r>
            <a:r>
              <a:rPr lang="en-US" sz="2000" dirty="0" err="1"/>
              <a:t>mecanic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rezista</a:t>
            </a:r>
            <a:r>
              <a:rPr lang="en-US" sz="2000" dirty="0"/>
              <a:t> la </a:t>
            </a:r>
            <a:r>
              <a:rPr lang="en-US" sz="2000" dirty="0" err="1"/>
              <a:t>uzura</a:t>
            </a:r>
            <a:r>
              <a:rPr lang="en-US" sz="2000" dirty="0"/>
              <a:t> </a:t>
            </a:r>
            <a:r>
              <a:rPr lang="en-US" sz="2000" dirty="0" err="1"/>
              <a:t>vârfurilorcauzată</a:t>
            </a:r>
            <a:r>
              <a:rPr lang="en-US" sz="2000" dirty="0"/>
              <a:t> de </a:t>
            </a:r>
            <a:r>
              <a:rPr lang="en-US" sz="2000" dirty="0" err="1"/>
              <a:t>contactul</a:t>
            </a:r>
            <a:r>
              <a:rPr lang="en-US" sz="2000" dirty="0"/>
              <a:t> </a:t>
            </a:r>
            <a:r>
              <a:rPr lang="en-US" sz="2000" dirty="0" err="1"/>
              <a:t>vârfului±eșantionului</a:t>
            </a:r>
            <a:r>
              <a:rPr lang="en-US" sz="2000" dirty="0"/>
              <a:t>. Raza </a:t>
            </a:r>
            <a:r>
              <a:rPr lang="en-US" sz="2000" dirty="0" err="1"/>
              <a:t>vârfului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aceastacazul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10±40 nm.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911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3327945" cy="1143000"/>
          </a:xfrm>
        </p:spPr>
        <p:txBody>
          <a:bodyPr/>
          <a:lstStyle/>
          <a:p>
            <a:r>
              <a:rPr lang="ro-RO" sz="3600" dirty="0"/>
              <a:t>Microscop de forța fotonică </a:t>
            </a:r>
            <a:r>
              <a:rPr lang="ro-RO" dirty="0"/>
              <a:t>PFM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3327945" cy="4038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348539" y="130050"/>
            <a:ext cx="580575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Un </a:t>
            </a:r>
            <a:r>
              <a:rPr lang="en-US" dirty="0" err="1"/>
              <a:t>fascicul</a:t>
            </a:r>
            <a:r>
              <a:rPr lang="en-US" dirty="0"/>
              <a:t> laser </a:t>
            </a:r>
            <a:r>
              <a:rPr lang="en-US" dirty="0" err="1"/>
              <a:t>este</a:t>
            </a:r>
            <a:r>
              <a:rPr lang="ro-RO" dirty="0"/>
              <a:t> puternic </a:t>
            </a:r>
            <a:r>
              <a:rPr lang="en-US" dirty="0" err="1"/>
              <a:t>focalizat</a:t>
            </a:r>
            <a:r>
              <a:rPr lang="en-US" dirty="0"/>
              <a:t> de o </a:t>
            </a:r>
            <a:r>
              <a:rPr lang="en-US" dirty="0" err="1"/>
              <a:t>lentilă</a:t>
            </a:r>
            <a:r>
              <a:rPr lang="en-US" dirty="0"/>
              <a:t> OL. Lumina </a:t>
            </a:r>
            <a:r>
              <a:rPr lang="en-US" dirty="0" err="1"/>
              <a:t>incidentă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împrăștiată</a:t>
            </a:r>
            <a:r>
              <a:rPr lang="en-US" dirty="0"/>
              <a:t> de </a:t>
            </a:r>
            <a:r>
              <a:rPr lang="en-US" dirty="0" err="1"/>
              <a:t>sonda</a:t>
            </a:r>
            <a:r>
              <a:rPr lang="en-US" dirty="0"/>
              <a:t> </a:t>
            </a:r>
            <a:r>
              <a:rPr lang="en-US" dirty="0" err="1"/>
              <a:t>locală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regiunea</a:t>
            </a:r>
            <a:r>
              <a:rPr lang="en-US" dirty="0"/>
              <a:t> </a:t>
            </a:r>
            <a:r>
              <a:rPr lang="en-US" dirty="0" err="1"/>
              <a:t>focală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forțele</a:t>
            </a:r>
            <a:r>
              <a:rPr lang="en-US" dirty="0"/>
              <a:t> </a:t>
            </a:r>
            <a:r>
              <a:rPr lang="en-US" dirty="0" err="1"/>
              <a:t>optice</a:t>
            </a:r>
            <a:r>
              <a:rPr lang="en-US" dirty="0"/>
              <a:t> </a:t>
            </a:r>
            <a:r>
              <a:rPr lang="en-US" dirty="0" err="1"/>
              <a:t>rezultate</a:t>
            </a:r>
            <a:r>
              <a:rPr lang="en-US" dirty="0"/>
              <a:t> </a:t>
            </a:r>
            <a:r>
              <a:rPr lang="en-US" dirty="0" err="1"/>
              <a:t>generează</a:t>
            </a:r>
            <a:r>
              <a:rPr lang="en-US" dirty="0"/>
              <a:t> o </a:t>
            </a:r>
            <a:r>
              <a:rPr lang="en-US" dirty="0" err="1"/>
              <a:t>capcană</a:t>
            </a:r>
            <a:r>
              <a:rPr lang="en-US" dirty="0"/>
              <a:t> </a:t>
            </a:r>
            <a:r>
              <a:rPr lang="en-US" dirty="0" err="1"/>
              <a:t>optică</a:t>
            </a:r>
            <a:r>
              <a:rPr lang="en-US" dirty="0"/>
              <a:t> </a:t>
            </a:r>
            <a:r>
              <a:rPr lang="en-US" dirty="0" err="1"/>
              <a:t>tridimensională</a:t>
            </a:r>
            <a:r>
              <a:rPr lang="en-US" dirty="0"/>
              <a:t>. </a:t>
            </a:r>
            <a:r>
              <a:rPr lang="en-US" dirty="0" err="1"/>
              <a:t>Sonda</a:t>
            </a:r>
            <a:r>
              <a:rPr lang="en-US" dirty="0"/>
              <a:t> </a:t>
            </a:r>
            <a:r>
              <a:rPr lang="en-US" dirty="0" err="1"/>
              <a:t>locală</a:t>
            </a:r>
            <a:r>
              <a:rPr lang="en-US" dirty="0"/>
              <a:t> </a:t>
            </a:r>
            <a:r>
              <a:rPr lang="en-US" dirty="0" err="1"/>
              <a:t>explorează</a:t>
            </a:r>
            <a:r>
              <a:rPr lang="en-US" dirty="0"/>
              <a:t> </a:t>
            </a:r>
            <a:r>
              <a:rPr lang="en-US" dirty="0" err="1"/>
              <a:t>volumul</a:t>
            </a:r>
            <a:r>
              <a:rPr lang="en-US" dirty="0"/>
              <a:t> de </a:t>
            </a:r>
            <a:r>
              <a:rPr lang="en-US" dirty="0" err="1"/>
              <a:t>captare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mișcării</a:t>
            </a:r>
            <a:r>
              <a:rPr lang="en-US" dirty="0"/>
              <a:t> </a:t>
            </a:r>
            <a:r>
              <a:rPr lang="en-US" dirty="0" err="1"/>
              <a:t>browniene</a:t>
            </a:r>
            <a:r>
              <a:rPr lang="en-US" dirty="0"/>
              <a:t>. Lumina </a:t>
            </a:r>
            <a:r>
              <a:rPr lang="en-US" dirty="0" err="1"/>
              <a:t>împrăștiată</a:t>
            </a:r>
            <a:r>
              <a:rPr lang="en-US" dirty="0"/>
              <a:t> de </a:t>
            </a:r>
            <a:r>
              <a:rPr lang="en-US" dirty="0" err="1"/>
              <a:t>sondă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lumina</a:t>
            </a:r>
            <a:r>
              <a:rPr lang="en-US" dirty="0"/>
              <a:t> </a:t>
            </a:r>
            <a:r>
              <a:rPr lang="en-US" dirty="0" err="1"/>
              <a:t>neîmprăștiată</a:t>
            </a:r>
            <a:r>
              <a:rPr lang="en-US" dirty="0"/>
              <a:t> </a:t>
            </a:r>
            <a:r>
              <a:rPr lang="en-US" dirty="0" err="1"/>
              <a:t>generează</a:t>
            </a:r>
            <a:r>
              <a:rPr lang="en-US" dirty="0"/>
              <a:t> un model de </a:t>
            </a:r>
            <a:r>
              <a:rPr lang="en-US" dirty="0" err="1"/>
              <a:t>interferență</a:t>
            </a:r>
            <a:r>
              <a:rPr lang="en-US" dirty="0"/>
              <a:t>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proiectat</a:t>
            </a:r>
            <a:r>
              <a:rPr lang="en-US" dirty="0"/>
              <a:t> de o </a:t>
            </a:r>
            <a:r>
              <a:rPr lang="en-US" dirty="0" err="1"/>
              <a:t>lentilă</a:t>
            </a:r>
            <a:r>
              <a:rPr lang="en-US" dirty="0"/>
              <a:t> de </a:t>
            </a:r>
            <a:r>
              <a:rPr lang="en-US" dirty="0" err="1"/>
              <a:t>detecție</a:t>
            </a:r>
            <a:r>
              <a:rPr lang="en-US" dirty="0"/>
              <a:t> ͑</a:t>
            </a:r>
            <a:r>
              <a:rPr lang="ro-RO" dirty="0"/>
              <a:t>D</a:t>
            </a:r>
            <a:r>
              <a:rPr lang="en-US" dirty="0"/>
              <a:t>L</a:t>
            </a:r>
            <a:r>
              <a:rPr lang="ro-RO" dirty="0"/>
              <a:t>  </a:t>
            </a:r>
            <a:r>
              <a:rPr lang="en-US" dirty="0" err="1"/>
              <a:t>pe</a:t>
            </a:r>
            <a:r>
              <a:rPr lang="en-US" dirty="0"/>
              <a:t> o </a:t>
            </a:r>
            <a:r>
              <a:rPr lang="en-US" dirty="0" err="1"/>
              <a:t>fotodiodă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cadran</a:t>
            </a:r>
            <a:r>
              <a:rPr lang="en-US" dirty="0"/>
              <a:t> ͑QPD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plasată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planul</a:t>
            </a:r>
            <a:r>
              <a:rPr lang="en-US" dirty="0"/>
              <a:t> focal din spate ͑BFP al </a:t>
            </a:r>
            <a:r>
              <a:rPr lang="en-US" dirty="0" err="1"/>
              <a:t>lentilei</a:t>
            </a:r>
            <a:r>
              <a:rPr lang="en-US" dirty="0"/>
              <a:t> de </a:t>
            </a:r>
            <a:r>
              <a:rPr lang="en-US" dirty="0" err="1"/>
              <a:t>detecție</a:t>
            </a:r>
            <a:r>
              <a:rPr lang="en-US" dirty="0"/>
              <a:t>. </a:t>
            </a:r>
            <a:endParaRPr lang="ro-RO" dirty="0"/>
          </a:p>
          <a:p>
            <a:r>
              <a:rPr lang="en-US" dirty="0" err="1"/>
              <a:t>Cadranele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1–4. </a:t>
            </a:r>
            <a:r>
              <a:rPr lang="en-US" dirty="0" err="1"/>
              <a:t>Semnalele</a:t>
            </a:r>
            <a:r>
              <a:rPr lang="en-US" dirty="0"/>
              <a:t> </a:t>
            </a:r>
            <a:r>
              <a:rPr lang="en-US" dirty="0" err="1"/>
              <a:t>detectorului</a:t>
            </a:r>
            <a:r>
              <a:rPr lang="en-US" dirty="0"/>
              <a:t> generate de </a:t>
            </a:r>
            <a:r>
              <a:rPr lang="en-US" dirty="0" err="1"/>
              <a:t>sonda</a:t>
            </a:r>
            <a:r>
              <a:rPr lang="en-US" dirty="0"/>
              <a:t> </a:t>
            </a:r>
            <a:r>
              <a:rPr lang="en-US" dirty="0" err="1"/>
              <a:t>fluctuantă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analizate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determina</a:t>
            </a:r>
            <a:r>
              <a:rPr lang="en-US" dirty="0"/>
              <a:t> </a:t>
            </a:r>
            <a:r>
              <a:rPr lang="en-US" dirty="0" err="1"/>
              <a:t>interacțiunea</a:t>
            </a:r>
            <a:r>
              <a:rPr lang="en-US" dirty="0"/>
              <a:t> cu </a:t>
            </a:r>
            <a:r>
              <a:rPr lang="en-US" dirty="0" err="1"/>
              <a:t>mediul</a:t>
            </a:r>
            <a:r>
              <a:rPr lang="en-US" dirty="0"/>
              <a:t> local. </a:t>
            </a:r>
            <a:r>
              <a:rPr lang="en-US" dirty="0" err="1"/>
              <a:t>Experimentele</a:t>
            </a:r>
            <a:r>
              <a:rPr lang="en-US" dirty="0"/>
              <a:t> </a:t>
            </a:r>
            <a:r>
              <a:rPr lang="en-US" dirty="0" err="1"/>
              <a:t>tipice</a:t>
            </a:r>
            <a:r>
              <a:rPr lang="en-US" dirty="0"/>
              <a:t>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conturate</a:t>
            </a:r>
            <a:r>
              <a:rPr lang="en-US" dirty="0"/>
              <a:t> de </a:t>
            </a:r>
            <a:r>
              <a:rPr lang="en-US" dirty="0" err="1"/>
              <a:t>trei</a:t>
            </a:r>
            <a:r>
              <a:rPr lang="en-US" dirty="0"/>
              <a:t> </a:t>
            </a:r>
            <a:r>
              <a:rPr lang="en-US" dirty="0" err="1"/>
              <a:t>casete</a:t>
            </a:r>
            <a:r>
              <a:rPr lang="en-US" dirty="0"/>
              <a:t> din </a:t>
            </a:r>
            <a:r>
              <a:rPr lang="en-US" dirty="0" err="1"/>
              <a:t>dreapta</a:t>
            </a:r>
            <a:r>
              <a:rPr lang="en-US" dirty="0"/>
              <a:t>: ͑</a:t>
            </a:r>
            <a:endParaRPr lang="ro-RO" dirty="0"/>
          </a:p>
          <a:p>
            <a:r>
              <a:rPr lang="en-US" dirty="0"/>
              <a:t>a</a:t>
            </a:r>
            <a:r>
              <a:rPr lang="ro-RO" dirty="0"/>
              <a:t>)</a:t>
            </a:r>
            <a:r>
              <a:rPr lang="en-US" dirty="0"/>
              <a:t> </a:t>
            </a:r>
            <a:r>
              <a:rPr lang="en-US" dirty="0" err="1"/>
              <a:t>Sonda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fixată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o </a:t>
            </a:r>
            <a:r>
              <a:rPr lang="en-US" dirty="0" err="1"/>
              <a:t>lamelă</a:t>
            </a:r>
            <a:r>
              <a:rPr lang="en-US" dirty="0"/>
              <a:t> ͑ CS ͒ , care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deplasată</a:t>
            </a:r>
            <a:r>
              <a:rPr lang="en-US" dirty="0"/>
              <a:t> cu </a:t>
            </a:r>
            <a:r>
              <a:rPr lang="en-US" dirty="0" err="1"/>
              <a:t>scena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traseu</a:t>
            </a:r>
            <a:r>
              <a:rPr lang="en-US" dirty="0"/>
              <a:t> specific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caracteriza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de </a:t>
            </a:r>
            <a:r>
              <a:rPr lang="en-US" dirty="0" err="1"/>
              <a:t>detectare</a:t>
            </a:r>
            <a:r>
              <a:rPr lang="en-US" dirty="0"/>
              <a:t>.</a:t>
            </a:r>
            <a:endParaRPr lang="ro-RO" dirty="0"/>
          </a:p>
          <a:p>
            <a:r>
              <a:rPr lang="en-US" dirty="0"/>
              <a:t>b</a:t>
            </a:r>
            <a:r>
              <a:rPr lang="ro-RO" dirty="0"/>
              <a:t>)</a:t>
            </a:r>
            <a:r>
              <a:rPr lang="en-US" dirty="0"/>
              <a:t> O </a:t>
            </a:r>
            <a:r>
              <a:rPr lang="en-US" dirty="0" err="1"/>
              <a:t>structură</a:t>
            </a:r>
            <a:r>
              <a:rPr lang="en-US" dirty="0"/>
              <a:t> ͑ S </a:t>
            </a:r>
            <a:r>
              <a:rPr lang="en-US" dirty="0" err="1"/>
              <a:t>pătrunde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modifică</a:t>
            </a:r>
            <a:r>
              <a:rPr lang="en-US" dirty="0"/>
              <a:t> </a:t>
            </a:r>
            <a:r>
              <a:rPr lang="en-US" dirty="0" err="1"/>
              <a:t>volumul</a:t>
            </a:r>
            <a:r>
              <a:rPr lang="en-US" dirty="0"/>
              <a:t> de </a:t>
            </a:r>
            <a:r>
              <a:rPr lang="en-US" dirty="0" err="1"/>
              <a:t>captare</a:t>
            </a:r>
            <a:r>
              <a:rPr lang="en-US" dirty="0"/>
              <a:t> al </a:t>
            </a:r>
            <a:r>
              <a:rPr lang="en-US" dirty="0" err="1"/>
              <a:t>sondei</a:t>
            </a:r>
            <a:r>
              <a:rPr lang="en-US" dirty="0"/>
              <a:t> </a:t>
            </a:r>
            <a:r>
              <a:rPr lang="en-US" dirty="0" err="1"/>
              <a:t>fluctuante</a:t>
            </a:r>
            <a:r>
              <a:rPr lang="en-US" dirty="0"/>
              <a:t>, </a:t>
            </a:r>
            <a:r>
              <a:rPr lang="en-US" dirty="0" err="1"/>
              <a:t>dezvăluind</a:t>
            </a:r>
            <a:r>
              <a:rPr lang="en-US" dirty="0"/>
              <a:t> </a:t>
            </a:r>
            <a:r>
              <a:rPr lang="en-US" dirty="0" err="1"/>
              <a:t>interacțiunea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structură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sondă</a:t>
            </a:r>
            <a:r>
              <a:rPr lang="en-US" dirty="0"/>
              <a:t>. </a:t>
            </a:r>
            <a:endParaRPr lang="ro-RO" dirty="0"/>
          </a:p>
          <a:p>
            <a:r>
              <a:rPr lang="ro-RO" dirty="0"/>
              <a:t>c)</a:t>
            </a:r>
            <a:r>
              <a:rPr lang="en-US" dirty="0"/>
              <a:t>͒</a:t>
            </a:r>
            <a:r>
              <a:rPr lang="ro-RO" dirty="0"/>
              <a:t> </a:t>
            </a:r>
            <a:r>
              <a:rPr lang="en-US" dirty="0"/>
              <a:t>O </a:t>
            </a:r>
            <a:r>
              <a:rPr lang="en-US" dirty="0" err="1"/>
              <a:t>singură</a:t>
            </a:r>
            <a:r>
              <a:rPr lang="en-US" dirty="0"/>
              <a:t> </a:t>
            </a:r>
            <a:r>
              <a:rPr lang="en-US" dirty="0" err="1"/>
              <a:t>moleculă</a:t>
            </a:r>
            <a:r>
              <a:rPr lang="en-US" dirty="0"/>
              <a:t> ͑SM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legată</a:t>
            </a:r>
            <a:r>
              <a:rPr lang="en-US" dirty="0"/>
              <a:t> </a:t>
            </a:r>
            <a:r>
              <a:rPr lang="en-US" dirty="0" err="1"/>
              <a:t>între</a:t>
            </a:r>
            <a:r>
              <a:rPr lang="en-US" dirty="0"/>
              <a:t> </a:t>
            </a:r>
            <a:r>
              <a:rPr lang="en-US" dirty="0" err="1"/>
              <a:t>sonda</a:t>
            </a:r>
            <a:r>
              <a:rPr lang="en-US" dirty="0"/>
              <a:t> </a:t>
            </a:r>
            <a:r>
              <a:rPr lang="en-US" dirty="0" err="1"/>
              <a:t>locală</a:t>
            </a:r>
            <a:r>
              <a:rPr lang="en-US" dirty="0"/>
              <a:t> din </a:t>
            </a:r>
            <a:r>
              <a:rPr lang="en-US" dirty="0" err="1"/>
              <a:t>capcană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o </a:t>
            </a:r>
            <a:r>
              <a:rPr lang="en-US" dirty="0" err="1"/>
              <a:t>sferă</a:t>
            </a:r>
            <a:r>
              <a:rPr lang="en-US" dirty="0"/>
              <a:t> B </a:t>
            </a:r>
            <a:r>
              <a:rPr lang="en-US" dirty="0" err="1"/>
              <a:t>atașată</a:t>
            </a:r>
            <a:r>
              <a:rPr lang="en-US" dirty="0"/>
              <a:t> la o </a:t>
            </a:r>
            <a:r>
              <a:rPr lang="en-US" dirty="0" err="1"/>
              <a:t>micropipetă</a:t>
            </a:r>
            <a:r>
              <a:rPr lang="en-US" dirty="0"/>
              <a:t> PP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măsura</a:t>
            </a:r>
            <a:r>
              <a:rPr lang="en-US" dirty="0"/>
              <a:t> </a:t>
            </a:r>
            <a:r>
              <a:rPr lang="en-US" dirty="0" err="1"/>
              <a:t>proprietățile</a:t>
            </a:r>
            <a:r>
              <a:rPr lang="en-US" dirty="0"/>
              <a:t> </a:t>
            </a:r>
            <a:r>
              <a:rPr lang="en-US" dirty="0" err="1"/>
              <a:t>visco-elastice</a:t>
            </a:r>
            <a:r>
              <a:rPr lang="en-US" dirty="0"/>
              <a:t> ale </a:t>
            </a:r>
            <a:r>
              <a:rPr lang="en-US" dirty="0" err="1"/>
              <a:t>moleculei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5595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Scattering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67481"/>
            <a:ext cx="5567362" cy="51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50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Tipuri împrăștiere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825" y="2057400"/>
            <a:ext cx="7424349" cy="329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34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Rayleigh or selective scattering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997839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Este o </a:t>
            </a:r>
            <a:r>
              <a:rPr lang="en-US" dirty="0" err="1"/>
              <a:t>împrăștiere</a:t>
            </a:r>
            <a:r>
              <a:rPr lang="en-US" dirty="0"/>
              <a:t> </a:t>
            </a:r>
            <a:r>
              <a:rPr lang="en-US" dirty="0" err="1"/>
              <a:t>elastică</a:t>
            </a:r>
            <a:r>
              <a:rPr lang="en-US" dirty="0"/>
              <a:t> (</a:t>
            </a:r>
            <a:r>
              <a:rPr lang="en-US" dirty="0" err="1"/>
              <a:t>adică</a:t>
            </a:r>
            <a:r>
              <a:rPr lang="en-US" dirty="0"/>
              <a:t> </a:t>
            </a:r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a </a:t>
            </a:r>
            <a:r>
              <a:rPr lang="en-US" dirty="0" err="1"/>
              <a:t>luminii</a:t>
            </a:r>
            <a:r>
              <a:rPr lang="en-US" dirty="0"/>
              <a:t> </a:t>
            </a:r>
            <a:r>
              <a:rPr lang="en-US" dirty="0" err="1"/>
              <a:t>împrăștiate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aceeași</a:t>
            </a:r>
            <a:r>
              <a:rPr lang="en-US" dirty="0"/>
              <a:t> cu </a:t>
            </a:r>
            <a:r>
              <a:rPr lang="en-US" dirty="0" err="1"/>
              <a:t>lumina</a:t>
            </a:r>
            <a:r>
              <a:rPr lang="en-US" dirty="0"/>
              <a:t> </a:t>
            </a:r>
            <a:r>
              <a:rPr lang="en-US" dirty="0" err="1"/>
              <a:t>incidentă</a:t>
            </a:r>
            <a:r>
              <a:rPr lang="en-US" dirty="0"/>
              <a:t>.</a:t>
            </a:r>
          </a:p>
          <a:p>
            <a:r>
              <a:rPr lang="en-US" dirty="0" err="1"/>
              <a:t>Apare</a:t>
            </a:r>
            <a:r>
              <a:rPr lang="en-US" dirty="0"/>
              <a:t> </a:t>
            </a:r>
            <a:r>
              <a:rPr lang="en-US" dirty="0" err="1"/>
              <a:t>atunci</a:t>
            </a:r>
            <a:r>
              <a:rPr lang="en-US" dirty="0"/>
              <a:t> </a:t>
            </a:r>
            <a:r>
              <a:rPr lang="en-US" dirty="0" err="1"/>
              <a:t>când</a:t>
            </a:r>
            <a:r>
              <a:rPr lang="en-US" dirty="0"/>
              <a:t> </a:t>
            </a:r>
            <a:r>
              <a:rPr lang="en-US" dirty="0" err="1"/>
              <a:t>raza</a:t>
            </a:r>
            <a:r>
              <a:rPr lang="en-US" dirty="0"/>
              <a:t> </a:t>
            </a:r>
            <a:r>
              <a:rPr lang="en-US" dirty="0" err="1"/>
              <a:t>obiectelor</a:t>
            </a:r>
            <a:r>
              <a:rPr lang="en-US" dirty="0"/>
              <a:t> care se </a:t>
            </a:r>
            <a:r>
              <a:rPr lang="en-US" dirty="0" err="1"/>
              <a:t>împrăștie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mică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a </a:t>
            </a:r>
            <a:r>
              <a:rPr lang="en-US" dirty="0" err="1"/>
              <a:t>luminii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scurtă</a:t>
            </a:r>
            <a:r>
              <a:rPr lang="en-US" dirty="0"/>
              <a:t> s-a </a:t>
            </a:r>
            <a:r>
              <a:rPr lang="en-US" dirty="0" err="1"/>
              <a:t>împrăștiat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</a:t>
            </a:r>
            <a:r>
              <a:rPr lang="en-US" dirty="0"/>
              <a:t> </a:t>
            </a:r>
            <a:r>
              <a:rPr lang="en-US" dirty="0" err="1"/>
              <a:t>decât</a:t>
            </a:r>
            <a:r>
              <a:rPr lang="en-US" dirty="0"/>
              <a:t> </a:t>
            </a:r>
            <a:r>
              <a:rPr lang="en-US" dirty="0" err="1"/>
              <a:t>lungimea</a:t>
            </a:r>
            <a:r>
              <a:rPr lang="en-US" dirty="0"/>
              <a:t> de </a:t>
            </a:r>
            <a:r>
              <a:rPr lang="en-US" dirty="0" err="1"/>
              <a:t>undă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mare</a:t>
            </a:r>
          </a:p>
          <a:p>
            <a:endParaRPr lang="en-US" dirty="0"/>
          </a:p>
          <a:p>
            <a:r>
              <a:rPr lang="en-US" dirty="0" err="1"/>
              <a:t>Cerul</a:t>
            </a:r>
            <a:r>
              <a:rPr lang="en-US" dirty="0"/>
              <a:t> </a:t>
            </a:r>
            <a:r>
              <a:rPr lang="en-US" dirty="0" err="1"/>
              <a:t>albastru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-o </a:t>
            </a:r>
            <a:r>
              <a:rPr lang="en-US" dirty="0" err="1"/>
              <a:t>zi</a:t>
            </a:r>
            <a:r>
              <a:rPr lang="en-US" dirty="0"/>
              <a:t> </a:t>
            </a:r>
            <a:r>
              <a:rPr lang="en-US" dirty="0" err="1"/>
              <a:t>însorită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un </a:t>
            </a:r>
            <a:r>
              <a:rPr lang="en-US" dirty="0" err="1"/>
              <a:t>exemplu</a:t>
            </a:r>
            <a:r>
              <a:rPr lang="en-US" dirty="0"/>
              <a:t> al </a:t>
            </a:r>
            <a:r>
              <a:rPr lang="en-US" dirty="0" err="1"/>
              <a:t>acestui</a:t>
            </a:r>
            <a:r>
              <a:rPr lang="en-US" dirty="0"/>
              <a:t> tip de </a:t>
            </a:r>
            <a:r>
              <a:rPr lang="en-US" dirty="0" err="1"/>
              <a:t>împrăștiere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448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Mie and EM scattering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2133600"/>
            <a:ext cx="8229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Mie </a:t>
            </a:r>
            <a:r>
              <a:rPr lang="en-US" sz="2000" dirty="0" err="1"/>
              <a:t>împrăștiere</a:t>
            </a:r>
            <a:endParaRPr lang="en-US" sz="2000" dirty="0"/>
          </a:p>
          <a:p>
            <a:r>
              <a:rPr lang="en-US" sz="2000" dirty="0" err="1"/>
              <a:t>Dimensiunea</a:t>
            </a:r>
            <a:r>
              <a:rPr lang="en-US" sz="2000" dirty="0"/>
              <a:t> </a:t>
            </a:r>
            <a:r>
              <a:rPr lang="en-US" sz="2000" dirty="0" err="1"/>
              <a:t>particulelor</a:t>
            </a:r>
            <a:r>
              <a:rPr lang="en-US" sz="2000" dirty="0"/>
              <a:t> </a:t>
            </a:r>
            <a:r>
              <a:rPr lang="en-US" sz="2000" dirty="0" err="1"/>
              <a:t>comparabilă</a:t>
            </a:r>
            <a:r>
              <a:rPr lang="en-US" sz="2000" dirty="0"/>
              <a:t> cu </a:t>
            </a:r>
            <a:r>
              <a:rPr lang="en-US" sz="2000" dirty="0" err="1"/>
              <a:t>lungimea</a:t>
            </a:r>
            <a:r>
              <a:rPr lang="en-US" sz="2000" dirty="0"/>
              <a:t> de </a:t>
            </a:r>
            <a:r>
              <a:rPr lang="en-US" sz="2000" dirty="0" err="1"/>
              <a:t>undă</a:t>
            </a:r>
            <a:r>
              <a:rPr lang="en-US" sz="2000" dirty="0"/>
              <a:t> a </a:t>
            </a:r>
            <a:r>
              <a:rPr lang="en-US" sz="2000" dirty="0" err="1"/>
              <a:t>radiației</a:t>
            </a:r>
            <a:endParaRPr lang="en-US" sz="2000" dirty="0"/>
          </a:p>
          <a:p>
            <a:r>
              <a:rPr lang="en-US" sz="2000" dirty="0"/>
              <a:t>Este, de </a:t>
            </a:r>
            <a:r>
              <a:rPr lang="en-US" sz="2000" dirty="0" err="1"/>
              <a:t>asemenea</a:t>
            </a:r>
            <a:r>
              <a:rPr lang="en-US" sz="2000" dirty="0"/>
              <a:t>, o </a:t>
            </a:r>
            <a:r>
              <a:rPr lang="en-US" sz="2000" dirty="0" err="1"/>
              <a:t>împrăștiere</a:t>
            </a:r>
            <a:r>
              <a:rPr lang="en-US" sz="2000" dirty="0"/>
              <a:t> elastic</a:t>
            </a:r>
          </a:p>
          <a:p>
            <a:r>
              <a:rPr lang="en-US" sz="2000" dirty="0" err="1"/>
              <a:t>Norii</a:t>
            </a:r>
            <a:r>
              <a:rPr lang="en-US" sz="2000" dirty="0"/>
              <a:t> cu </a:t>
            </a:r>
            <a:r>
              <a:rPr lang="en-US" sz="2000" dirty="0" err="1"/>
              <a:t>picături</a:t>
            </a:r>
            <a:r>
              <a:rPr lang="en-US" sz="2000" dirty="0"/>
              <a:t> de </a:t>
            </a:r>
            <a:r>
              <a:rPr lang="en-US" sz="2000" dirty="0" err="1"/>
              <a:t>apă</a:t>
            </a:r>
            <a:r>
              <a:rPr lang="en-US" sz="2000" dirty="0"/>
              <a:t> </a:t>
            </a:r>
            <a:r>
              <a:rPr lang="en-US" sz="2000" dirty="0" err="1"/>
              <a:t>arată</a:t>
            </a:r>
            <a:r>
              <a:rPr lang="en-US" sz="2000" dirty="0"/>
              <a:t> </a:t>
            </a:r>
            <a:r>
              <a:rPr lang="en-US" sz="2000" dirty="0" err="1"/>
              <a:t>albi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un </a:t>
            </a:r>
            <a:r>
              <a:rPr lang="en-US" sz="2000" dirty="0" err="1"/>
              <a:t>exemplu</a:t>
            </a:r>
            <a:r>
              <a:rPr lang="en-US" sz="2000" dirty="0"/>
              <a:t> al </a:t>
            </a:r>
            <a:r>
              <a:rPr lang="en-US" sz="2000" dirty="0" err="1"/>
              <a:t>acestui</a:t>
            </a:r>
            <a:r>
              <a:rPr lang="en-US" sz="2000" dirty="0"/>
              <a:t> tip de </a:t>
            </a:r>
            <a:r>
              <a:rPr lang="en-US" sz="2000" dirty="0" err="1"/>
              <a:t>împrăștiere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Difuzare</a:t>
            </a:r>
            <a:r>
              <a:rPr lang="en-US" sz="2000" dirty="0"/>
              <a:t> </a:t>
            </a:r>
            <a:r>
              <a:rPr lang="en-US" sz="2000" dirty="0" err="1"/>
              <a:t>electromagnetică</a:t>
            </a:r>
            <a:endParaRPr lang="en-US" sz="2000" dirty="0"/>
          </a:p>
          <a:p>
            <a:r>
              <a:rPr lang="en-US" sz="2000" dirty="0"/>
              <a:t>Include </a:t>
            </a:r>
            <a:r>
              <a:rPr lang="en-US" sz="2000" dirty="0" err="1"/>
              <a:t>atât</a:t>
            </a:r>
            <a:r>
              <a:rPr lang="en-US" sz="2000" dirty="0"/>
              <a:t> </a:t>
            </a:r>
            <a:r>
              <a:rPr lang="en-US" sz="2000" dirty="0" err="1"/>
              <a:t>lumina</a:t>
            </a:r>
            <a:r>
              <a:rPr lang="en-US" sz="2000" dirty="0"/>
              <a:t> </a:t>
            </a:r>
            <a:r>
              <a:rPr lang="en-US" sz="2000" dirty="0" err="1"/>
              <a:t>elastică</a:t>
            </a:r>
            <a:r>
              <a:rPr lang="en-US" sz="2000" dirty="0"/>
              <a:t>, </a:t>
            </a:r>
            <a:r>
              <a:rPr lang="en-US" sz="2000" dirty="0" err="1"/>
              <a:t>cât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împrăștierea</a:t>
            </a:r>
            <a:r>
              <a:rPr lang="en-US" sz="2000" dirty="0"/>
              <a:t> </a:t>
            </a:r>
            <a:r>
              <a:rPr lang="en-US" sz="2000" dirty="0" err="1"/>
              <a:t>neelastică</a:t>
            </a:r>
            <a:r>
              <a:rPr lang="en-US" sz="2000" dirty="0"/>
              <a:t> a </a:t>
            </a:r>
            <a:r>
              <a:rPr lang="en-US" sz="2000" dirty="0" err="1"/>
              <a:t>luminii</a:t>
            </a:r>
            <a:endParaRPr lang="en-US" sz="2000" dirty="0"/>
          </a:p>
          <a:p>
            <a:r>
              <a:rPr lang="en-US" sz="2000" dirty="0" err="1"/>
              <a:t>Imprăștirea</a:t>
            </a:r>
            <a:r>
              <a:rPr lang="en-US" sz="2000" dirty="0"/>
              <a:t> </a:t>
            </a:r>
            <a:r>
              <a:rPr lang="en-US" sz="2000" dirty="0" err="1"/>
              <a:t>luminii</a:t>
            </a:r>
            <a:r>
              <a:rPr lang="en-US" sz="2000" dirty="0"/>
              <a:t> </a:t>
            </a:r>
            <a:r>
              <a:rPr lang="en-US" sz="2000" dirty="0" err="1"/>
              <a:t>electrice</a:t>
            </a:r>
            <a:r>
              <a:rPr lang="en-US" sz="2000" dirty="0"/>
              <a:t> include 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împrăștiere</a:t>
            </a:r>
            <a:r>
              <a:rPr lang="en-US" sz="2000" dirty="0"/>
              <a:t> Rayleigh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împrăștiere</a:t>
            </a:r>
            <a:r>
              <a:rPr lang="en-US" sz="2000" dirty="0"/>
              <a:t> </a:t>
            </a:r>
            <a:r>
              <a:rPr lang="en-US" sz="2000" dirty="0" err="1"/>
              <a:t>mie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err="1"/>
              <a:t>Imprăștirea</a:t>
            </a:r>
            <a:r>
              <a:rPr lang="en-US" sz="2000" dirty="0"/>
              <a:t> </a:t>
            </a:r>
            <a:r>
              <a:rPr lang="en-US" sz="2000" dirty="0" err="1"/>
              <a:t>inelastică</a:t>
            </a:r>
            <a:r>
              <a:rPr lang="en-US" sz="2000" dirty="0"/>
              <a:t> include 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împrăștierea</a:t>
            </a:r>
            <a:r>
              <a:rPr lang="en-US" sz="2000" dirty="0"/>
              <a:t> Compton, </a:t>
            </a:r>
          </a:p>
          <a:p>
            <a:pPr marL="342900" indent="-342900">
              <a:buFontTx/>
              <a:buChar char="-"/>
            </a:pPr>
            <a:r>
              <a:rPr lang="en-US" sz="2000" dirty="0" err="1"/>
              <a:t>împrăștierea</a:t>
            </a:r>
            <a:r>
              <a:rPr lang="en-US" sz="2000" dirty="0"/>
              <a:t> </a:t>
            </a:r>
            <a:r>
              <a:rPr lang="en-US" sz="2000" dirty="0" err="1"/>
              <a:t>Ramman</a:t>
            </a:r>
            <a:r>
              <a:rPr lang="en-US" sz="2000" dirty="0"/>
              <a:t> </a:t>
            </a:r>
            <a:r>
              <a:rPr lang="en-US" sz="2000" dirty="0" err="1"/>
              <a:t>etc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65894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IV. Alte tehnologii susținătoare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Software de calculator 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r>
              <a:rPr lang="en-US" sz="2000" dirty="0"/>
              <a:t>Control </a:t>
            </a:r>
            <a:r>
              <a:rPr lang="en-US" sz="2000" dirty="0" err="1"/>
              <a:t>și</a:t>
            </a:r>
            <a:r>
              <a:rPr lang="en-US" sz="2000" dirty="0"/>
              <a:t> feedback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mișcare</a:t>
            </a:r>
            <a:r>
              <a:rPr lang="en-US" sz="2000" dirty="0"/>
              <a:t>, </a:t>
            </a:r>
            <a:r>
              <a:rPr lang="en-US" sz="2000" dirty="0" err="1"/>
              <a:t>aliniere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controlul</a:t>
            </a:r>
            <a:r>
              <a:rPr lang="en-US" sz="2000" dirty="0"/>
              <a:t> </a:t>
            </a:r>
            <a:r>
              <a:rPr lang="en-US" sz="2000" dirty="0" err="1"/>
              <a:t>atașamentului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 err="1"/>
              <a:t>Corecția</a:t>
            </a:r>
            <a:r>
              <a:rPr lang="en-US" sz="2000" dirty="0"/>
              <a:t> </a:t>
            </a:r>
            <a:r>
              <a:rPr lang="en-US" sz="2000" dirty="0" err="1"/>
              <a:t>imaginii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 err="1"/>
              <a:t>Achiziția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 err="1"/>
              <a:t>Controlul</a:t>
            </a:r>
            <a:r>
              <a:rPr lang="en-US" sz="2000" dirty="0"/>
              <a:t> statistic al </a:t>
            </a:r>
            <a:r>
              <a:rPr lang="en-US" sz="2000" dirty="0" err="1"/>
              <a:t>procesului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/>
              <a:t>Auto-</a:t>
            </a:r>
            <a:r>
              <a:rPr lang="en-US" sz="2000" dirty="0" err="1"/>
              <a:t>aliniere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înregistrare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 err="1"/>
              <a:t>Poziționarea</a:t>
            </a:r>
            <a:r>
              <a:rPr lang="en-US" sz="2000" dirty="0"/>
              <a:t> </a:t>
            </a:r>
            <a:r>
              <a:rPr lang="en-US" sz="2000" dirty="0" err="1"/>
              <a:t>scalei</a:t>
            </a:r>
            <a:r>
              <a:rPr lang="en-US" sz="2000" dirty="0"/>
              <a:t> </a:t>
            </a:r>
            <a:r>
              <a:rPr lang="en-US" sz="2000" dirty="0" err="1"/>
              <a:t>nanometrice</a:t>
            </a:r>
            <a:r>
              <a:rPr lang="en-US" sz="2000" dirty="0"/>
              <a:t>, </a:t>
            </a:r>
            <a:r>
              <a:rPr lang="en-US" sz="2000" dirty="0" err="1"/>
              <a:t>manipulare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scanare</a:t>
            </a:r>
            <a:r>
              <a:rPr lang="en-US" sz="2000" dirty="0"/>
              <a:t> 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r>
              <a:rPr lang="en-US" sz="2000" dirty="0" err="1"/>
              <a:t>Actuatoare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7750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Scanare</a:t>
            </a:r>
            <a:r>
              <a:rPr lang="en-US" dirty="0"/>
              <a:t> Electron de </a:t>
            </a:r>
            <a:r>
              <a:rPr lang="en-US" dirty="0" err="1"/>
              <a:t>transmisie</a:t>
            </a:r>
            <a:r>
              <a:rPr lang="en-US" dirty="0"/>
              <a:t> </a:t>
            </a:r>
            <a:r>
              <a:rPr lang="en-US" dirty="0" err="1"/>
              <a:t>microscop</a:t>
            </a:r>
            <a:r>
              <a:rPr lang="en-US" dirty="0"/>
              <a:t> (STEM) </a:t>
            </a:r>
            <a:endParaRPr lang="ro-RO" dirty="0"/>
          </a:p>
          <a:p>
            <a:r>
              <a:rPr lang="en-US" dirty="0" err="1"/>
              <a:t>Spectrometru</a:t>
            </a:r>
            <a:r>
              <a:rPr lang="en-US" dirty="0"/>
              <a:t> cu </a:t>
            </a:r>
            <a:r>
              <a:rPr lang="en-US" dirty="0" err="1"/>
              <a:t>Pierderea</a:t>
            </a:r>
            <a:r>
              <a:rPr lang="en-US" dirty="0"/>
              <a:t> de </a:t>
            </a:r>
            <a:r>
              <a:rPr lang="en-US" dirty="0" err="1"/>
              <a:t>energie</a:t>
            </a:r>
            <a:r>
              <a:rPr lang="en-US" dirty="0"/>
              <a:t> a </a:t>
            </a:r>
            <a:r>
              <a:rPr lang="en-US" dirty="0" err="1"/>
              <a:t>electronilor</a:t>
            </a:r>
            <a:r>
              <a:rPr lang="en-US" dirty="0"/>
              <a:t> (EELS) </a:t>
            </a:r>
            <a:endParaRPr lang="ro-RO" dirty="0"/>
          </a:p>
          <a:p>
            <a:r>
              <a:rPr lang="en-US" dirty="0"/>
              <a:t>Microscop electronic cu </a:t>
            </a:r>
            <a:r>
              <a:rPr lang="en-US" dirty="0" err="1"/>
              <a:t>scanare</a:t>
            </a:r>
            <a:r>
              <a:rPr lang="en-US" dirty="0"/>
              <a:t> (SEM) </a:t>
            </a:r>
            <a:endParaRPr lang="ro-RO" dirty="0"/>
          </a:p>
          <a:p>
            <a:r>
              <a:rPr lang="en-US" dirty="0"/>
              <a:t>Microscop  cu </a:t>
            </a:r>
            <a:r>
              <a:rPr lang="en-US" dirty="0" err="1"/>
              <a:t>Aberație</a:t>
            </a:r>
            <a:r>
              <a:rPr lang="en-US" dirty="0"/>
              <a:t> </a:t>
            </a:r>
            <a:r>
              <a:rPr lang="en-US" dirty="0" err="1"/>
              <a:t>corectată</a:t>
            </a:r>
            <a:r>
              <a:rPr lang="en-US" dirty="0"/>
              <a:t> electron de </a:t>
            </a:r>
            <a:r>
              <a:rPr lang="en-US" dirty="0" err="1"/>
              <a:t>transmisie</a:t>
            </a:r>
            <a:r>
              <a:rPr lang="en-US" dirty="0"/>
              <a:t> (TEM) </a:t>
            </a:r>
            <a:endParaRPr lang="ro-RO" dirty="0"/>
          </a:p>
          <a:p>
            <a:r>
              <a:rPr lang="en-US" dirty="0" err="1"/>
              <a:t>Fascicul</a:t>
            </a:r>
            <a:r>
              <a:rPr lang="en-US" dirty="0"/>
              <a:t> ionic </a:t>
            </a:r>
            <a:r>
              <a:rPr lang="en-US" dirty="0" err="1"/>
              <a:t>focalizat</a:t>
            </a:r>
            <a:r>
              <a:rPr lang="en-US" dirty="0"/>
              <a:t> (FIB)</a:t>
            </a:r>
          </a:p>
        </p:txBody>
      </p:sp>
    </p:spTree>
    <p:extLst>
      <p:ext uri="{BB962C8B-B14F-4D97-AF65-F5344CB8AC3E}">
        <p14:creationId xmlns:p14="http://schemas.microsoft.com/office/powerpoint/2010/main" val="989197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962400" cy="1143000"/>
          </a:xfrm>
        </p:spPr>
        <p:txBody>
          <a:bodyPr/>
          <a:lstStyle/>
          <a:p>
            <a:r>
              <a:rPr lang="ro-RO" dirty="0"/>
              <a:t>SEM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774835"/>
            <a:ext cx="7620000" cy="508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1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Ow do electrons interact with matter?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0425" y="1524000"/>
            <a:ext cx="8001364" cy="52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0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ro-RO" dirty="0"/>
              <a:t>How do electrons interact with matter?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99995" y="1643449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• </a:t>
            </a:r>
            <a:r>
              <a:rPr lang="en-US" b="1" dirty="0" err="1"/>
              <a:t>Electroni</a:t>
            </a:r>
            <a:r>
              <a:rPr lang="en-US" b="1" dirty="0"/>
              <a:t> </a:t>
            </a:r>
            <a:r>
              <a:rPr lang="en-US" b="1" dirty="0" err="1"/>
              <a:t>neîmprăștiați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ro-RO" dirty="0"/>
              <a:t>no </a:t>
            </a:r>
            <a:r>
              <a:rPr lang="en-US" dirty="0" err="1"/>
              <a:t>coliziune</a:t>
            </a:r>
            <a:r>
              <a:rPr lang="en-US" dirty="0"/>
              <a:t>)</a:t>
            </a:r>
            <a:endParaRPr lang="ro-RO" dirty="0"/>
          </a:p>
          <a:p>
            <a:r>
              <a:rPr lang="en-US" dirty="0"/>
              <a:t>• </a:t>
            </a:r>
            <a:r>
              <a:rPr lang="en-US" b="1" dirty="0" err="1"/>
              <a:t>Imprăștire</a:t>
            </a:r>
            <a:r>
              <a:rPr lang="en-US" b="1" dirty="0"/>
              <a:t> </a:t>
            </a:r>
            <a:r>
              <a:rPr lang="en-US" b="1" dirty="0" err="1"/>
              <a:t>elastică</a:t>
            </a:r>
            <a:r>
              <a:rPr lang="en-US" b="1" dirty="0"/>
              <a:t> </a:t>
            </a:r>
            <a:r>
              <a:rPr lang="en-US" dirty="0" err="1"/>
              <a:t>pe</a:t>
            </a:r>
            <a:r>
              <a:rPr lang="en-US" dirty="0"/>
              <a:t> </a:t>
            </a:r>
            <a:r>
              <a:rPr lang="en-US" dirty="0" err="1"/>
              <a:t>nuclee</a:t>
            </a:r>
            <a:r>
              <a:rPr lang="en-US" dirty="0"/>
              <a:t> </a:t>
            </a:r>
            <a:r>
              <a:rPr lang="en-US" dirty="0" err="1"/>
              <a:t>deatomii</a:t>
            </a:r>
            <a:r>
              <a:rPr lang="en-US" dirty="0"/>
              <a:t> </a:t>
            </a:r>
            <a:r>
              <a:rPr lang="en-US" dirty="0" err="1"/>
              <a:t>materiei</a:t>
            </a:r>
            <a:endParaRPr lang="ro-RO" dirty="0"/>
          </a:p>
          <a:p>
            <a:r>
              <a:rPr lang="en-US" dirty="0"/>
              <a:t>• </a:t>
            </a:r>
            <a:r>
              <a:rPr lang="en-US" dirty="0" err="1"/>
              <a:t>modificări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primariîn</a:t>
            </a:r>
            <a:r>
              <a:rPr lang="en-US" dirty="0"/>
              <a:t> principal </a:t>
            </a:r>
            <a:r>
              <a:rPr lang="en-US" dirty="0" err="1"/>
              <a:t>direcția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unghi</a:t>
            </a:r>
            <a:r>
              <a:rPr lang="ro-RO" dirty="0"/>
              <a:t> </a:t>
            </a:r>
            <a:r>
              <a:rPr lang="el-GR" dirty="0"/>
              <a:t>Θ</a:t>
            </a:r>
            <a:r>
              <a:rPr lang="ro-RO" dirty="0"/>
              <a:t> al electronilor</a:t>
            </a:r>
          </a:p>
          <a:p>
            <a:r>
              <a:rPr lang="en-US" dirty="0"/>
              <a:t>•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retroîmprăștiați</a:t>
            </a:r>
            <a:r>
              <a:rPr lang="en-US" dirty="0"/>
              <a:t>• </a:t>
            </a:r>
            <a:r>
              <a:rPr lang="en-US" b="1" dirty="0" err="1"/>
              <a:t>Imprăștire</a:t>
            </a:r>
            <a:r>
              <a:rPr lang="en-US" b="1" dirty="0"/>
              <a:t> </a:t>
            </a:r>
            <a:r>
              <a:rPr lang="en-US" b="1" dirty="0" err="1"/>
              <a:t>inelastică</a:t>
            </a:r>
            <a:endParaRPr lang="ro-RO" b="1" dirty="0"/>
          </a:p>
          <a:p>
            <a:r>
              <a:rPr lang="en-US" dirty="0"/>
              <a:t>• electron </a:t>
            </a:r>
            <a:r>
              <a:rPr lang="en-US" dirty="0" err="1"/>
              <a:t>primar</a:t>
            </a:r>
            <a:r>
              <a:rPr lang="en-US" dirty="0"/>
              <a:t> </a:t>
            </a:r>
            <a:r>
              <a:rPr lang="en-US" dirty="0" err="1"/>
              <a:t>uşorî</a:t>
            </a:r>
            <a:r>
              <a:rPr lang="ro-RO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schimbă</a:t>
            </a:r>
            <a:r>
              <a:rPr lang="en-US" dirty="0"/>
              <a:t> </a:t>
            </a:r>
            <a:r>
              <a:rPr lang="en-US" dirty="0" err="1"/>
              <a:t>direcția</a:t>
            </a:r>
            <a:r>
              <a:rPr lang="en-US" dirty="0"/>
              <a:t> de </a:t>
            </a:r>
            <a:r>
              <a:rPr lang="en-US" dirty="0" err="1"/>
              <a:t>către</a:t>
            </a:r>
            <a:r>
              <a:rPr lang="ro-RO" dirty="0"/>
              <a:t> </a:t>
            </a:r>
            <a:r>
              <a:rPr lang="en-US" dirty="0" err="1"/>
              <a:t>unghiul</a:t>
            </a:r>
            <a:r>
              <a:rPr lang="en-US" dirty="0"/>
              <a:t> </a:t>
            </a:r>
            <a:r>
              <a:rPr lang="el-GR" dirty="0"/>
              <a:t>Θ</a:t>
            </a:r>
            <a:r>
              <a:rPr lang="ro-RO" dirty="0"/>
              <a:t> </a:t>
            </a:r>
            <a:r>
              <a:rPr lang="en-US" dirty="0"/>
              <a:t>in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pierde</a:t>
            </a:r>
            <a:r>
              <a:rPr lang="en-US" dirty="0"/>
              <a:t> o parte din</a:t>
            </a:r>
            <a:r>
              <a:rPr lang="ro-RO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l-GR" dirty="0"/>
              <a:t>Δ</a:t>
            </a:r>
            <a:r>
              <a:rPr lang="en-US" dirty="0"/>
              <a:t>E</a:t>
            </a:r>
            <a:endParaRPr lang="ro-RO" dirty="0"/>
          </a:p>
          <a:p>
            <a:r>
              <a:rPr lang="en-US" dirty="0"/>
              <a:t>• </a:t>
            </a:r>
            <a:r>
              <a:rPr lang="en-US" dirty="0" err="1"/>
              <a:t>ionizarea</a:t>
            </a:r>
            <a:r>
              <a:rPr lang="en-US" dirty="0"/>
              <a:t> </a:t>
            </a:r>
            <a:r>
              <a:rPr lang="en-US" dirty="0" err="1"/>
              <a:t>învelișului</a:t>
            </a:r>
            <a:r>
              <a:rPr lang="en-US" dirty="0"/>
              <a:t> intern</a:t>
            </a:r>
            <a:endParaRPr lang="ro-RO" dirty="0"/>
          </a:p>
          <a:p>
            <a:r>
              <a:rPr lang="en-US" dirty="0"/>
              <a:t>•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secundari</a:t>
            </a:r>
            <a:r>
              <a:rPr lang="en-US" dirty="0"/>
              <a:t> (SE)</a:t>
            </a:r>
            <a:endParaRPr lang="ro-RO" dirty="0"/>
          </a:p>
          <a:p>
            <a:r>
              <a:rPr lang="en-US" dirty="0"/>
              <a:t>• raze X </a:t>
            </a:r>
            <a:r>
              <a:rPr lang="en-US" dirty="0" err="1"/>
              <a:t>continuu</a:t>
            </a:r>
            <a:r>
              <a:rPr lang="ro-RO" dirty="0"/>
              <a:t> </a:t>
            </a:r>
            <a:r>
              <a:rPr lang="en-US" dirty="0"/>
              <a:t>(Bremsstrahlung)</a:t>
            </a:r>
            <a:endParaRPr lang="ro-RO" dirty="0"/>
          </a:p>
          <a:p>
            <a:r>
              <a:rPr lang="en-US" dirty="0"/>
              <a:t>• </a:t>
            </a:r>
            <a:r>
              <a:rPr lang="en-US" dirty="0" err="1"/>
              <a:t>fononi</a:t>
            </a:r>
            <a:r>
              <a:rPr lang="en-US" dirty="0"/>
              <a:t> (</a:t>
            </a:r>
            <a:r>
              <a:rPr lang="en-US" dirty="0" err="1"/>
              <a:t>vibrații</a:t>
            </a:r>
            <a:r>
              <a:rPr lang="en-US" dirty="0"/>
              <a:t> </a:t>
            </a:r>
            <a:r>
              <a:rPr lang="ro-RO" dirty="0"/>
              <a:t>ale rețelei</a:t>
            </a:r>
            <a:r>
              <a:rPr lang="en-US" dirty="0"/>
              <a:t> -</a:t>
            </a:r>
            <a:r>
              <a:rPr lang="en-US" dirty="0" err="1"/>
              <a:t>căldură</a:t>
            </a:r>
            <a:r>
              <a:rPr lang="en-US" dirty="0"/>
              <a:t>)</a:t>
            </a:r>
            <a:endParaRPr lang="ro-RO" dirty="0"/>
          </a:p>
          <a:p>
            <a:r>
              <a:rPr lang="en-US" dirty="0"/>
              <a:t>• </a:t>
            </a:r>
            <a:r>
              <a:rPr lang="en-US" dirty="0" err="1"/>
              <a:t>plasmonii</a:t>
            </a:r>
            <a:r>
              <a:rPr lang="en-US" dirty="0"/>
              <a:t> (</a:t>
            </a:r>
            <a:r>
              <a:rPr lang="en-US" dirty="0" err="1"/>
              <a:t>oscilaţii</a:t>
            </a:r>
            <a:r>
              <a:rPr lang="en-US" dirty="0"/>
              <a:t> ale </a:t>
            </a:r>
            <a:r>
              <a:rPr lang="ro-RO" dirty="0"/>
              <a:t>electronilor </a:t>
            </a:r>
            <a:r>
              <a:rPr lang="en-US" dirty="0"/>
              <a:t>liber</a:t>
            </a:r>
            <a:r>
              <a:rPr lang="ro-RO" dirty="0"/>
              <a:t>i din legături</a:t>
            </a:r>
            <a:r>
              <a:rPr lang="en-US" dirty="0"/>
              <a:t>)</a:t>
            </a:r>
            <a:endParaRPr lang="ro-RO" dirty="0"/>
          </a:p>
          <a:p>
            <a:r>
              <a:rPr lang="en-US" dirty="0"/>
              <a:t>• </a:t>
            </a:r>
            <a:r>
              <a:rPr lang="en-US" dirty="0" err="1"/>
              <a:t>catod</a:t>
            </a:r>
            <a:r>
              <a:rPr lang="ro-RO" dirty="0"/>
              <a:t>o</a:t>
            </a:r>
            <a:r>
              <a:rPr lang="en-US" dirty="0" err="1"/>
              <a:t>luminiscenţa</a:t>
            </a:r>
            <a:endParaRPr lang="ro-RO" dirty="0"/>
          </a:p>
          <a:p>
            <a:r>
              <a:rPr lang="en-US" dirty="0"/>
              <a:t>• …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7" y="1676400"/>
            <a:ext cx="4587638" cy="41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06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195" y="228600"/>
            <a:ext cx="8229600" cy="1143000"/>
          </a:xfrm>
        </p:spPr>
        <p:txBody>
          <a:bodyPr/>
          <a:lstStyle/>
          <a:p>
            <a:r>
              <a:rPr lang="ro-RO" dirty="0"/>
              <a:t>Usually multiple scatter occurs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2196652"/>
            <a:ext cx="47879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err="1"/>
              <a:t>Spectrul</a:t>
            </a:r>
            <a:r>
              <a:rPr lang="en-US" dirty="0"/>
              <a:t> energetic schematic </a:t>
            </a:r>
            <a:r>
              <a:rPr lang="en-US" dirty="0" err="1"/>
              <a:t>emis</a:t>
            </a:r>
            <a:r>
              <a:rPr lang="ro-RO" dirty="0"/>
              <a:t> de</a:t>
            </a:r>
            <a:endParaRPr lang="en-US" dirty="0"/>
          </a:p>
          <a:p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constând</a:t>
            </a:r>
            <a:r>
              <a:rPr lang="en-US" dirty="0"/>
              <a:t> din</a:t>
            </a:r>
            <a:r>
              <a:rPr lang="ro-RO" dirty="0"/>
              <a:t> </a:t>
            </a:r>
          </a:p>
          <a:p>
            <a:r>
              <a:rPr lang="en-US" dirty="0"/>
              <a:t>•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secundari</a:t>
            </a:r>
            <a:r>
              <a:rPr lang="en-US" dirty="0"/>
              <a:t> (SE; ESE ≤ 50 eV)</a:t>
            </a:r>
          </a:p>
          <a:p>
            <a:r>
              <a:rPr lang="en-US" dirty="0"/>
              <a:t>•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retrodifuzați</a:t>
            </a:r>
            <a:r>
              <a:rPr lang="en-US" dirty="0"/>
              <a:t> (BSE; EBSE &gt; 50 eV)</a:t>
            </a:r>
          </a:p>
          <a:p>
            <a:r>
              <a:rPr lang="en-US" dirty="0"/>
              <a:t>• </a:t>
            </a:r>
            <a:r>
              <a:rPr lang="ro-RO" dirty="0"/>
              <a:t>alte </a:t>
            </a:r>
            <a:r>
              <a:rPr lang="en-US" dirty="0" err="1"/>
              <a:t>semnale</a:t>
            </a:r>
            <a:r>
              <a:rPr lang="en-US" dirty="0"/>
              <a:t> </a:t>
            </a:r>
            <a:r>
              <a:rPr lang="en-US" dirty="0" err="1"/>
              <a:t>precum</a:t>
            </a:r>
            <a:r>
              <a:rPr lang="en-US" dirty="0"/>
              <a:t> </a:t>
            </a:r>
            <a:r>
              <a:rPr lang="en-US" dirty="0" err="1"/>
              <a:t>electroni</a:t>
            </a:r>
            <a:r>
              <a:rPr lang="en-US" dirty="0"/>
              <a:t> Auger (AE)</a:t>
            </a:r>
          </a:p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electroni</a:t>
            </a:r>
            <a:r>
              <a:rPr lang="en-US" dirty="0"/>
              <a:t> cu </a:t>
            </a:r>
            <a:r>
              <a:rPr lang="en-US" dirty="0" err="1"/>
              <a:t>pierderi</a:t>
            </a:r>
            <a:r>
              <a:rPr lang="en-US" dirty="0"/>
              <a:t> </a:t>
            </a:r>
            <a:r>
              <a:rPr lang="en-US" dirty="0" err="1"/>
              <a:t>reduse</a:t>
            </a:r>
            <a:r>
              <a:rPr lang="en-US" dirty="0"/>
              <a:t> (LLE) </a:t>
            </a:r>
            <a:endParaRPr lang="ro-RO" dirty="0"/>
          </a:p>
          <a:p>
            <a:r>
              <a:rPr lang="en-US" dirty="0" err="1"/>
              <a:t>utilizați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principal </a:t>
            </a:r>
            <a:r>
              <a:rPr lang="en-US" dirty="0" err="1"/>
              <a:t>pentru</a:t>
            </a:r>
            <a:r>
              <a:rPr lang="ro-RO" dirty="0"/>
              <a:t> </a:t>
            </a:r>
            <a:r>
              <a:rPr lang="en-US" dirty="0" err="1"/>
              <a:t>stiinta</a:t>
            </a:r>
            <a:r>
              <a:rPr lang="en-US" dirty="0"/>
              <a:t> </a:t>
            </a:r>
            <a:r>
              <a:rPr lang="en-US" dirty="0" err="1"/>
              <a:t>materialelor</a:t>
            </a:r>
            <a:endParaRPr lang="en-US" dirty="0"/>
          </a:p>
          <a:p>
            <a:r>
              <a:rPr lang="en-US" dirty="0" err="1"/>
              <a:t>Originea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profunzimea</a:t>
            </a:r>
            <a:r>
              <a:rPr lang="en-US" dirty="0"/>
              <a:t> </a:t>
            </a:r>
            <a:r>
              <a:rPr lang="en-US" dirty="0" err="1"/>
              <a:t>informațiilor</a:t>
            </a:r>
            <a:endParaRPr lang="en-US" dirty="0"/>
          </a:p>
          <a:p>
            <a:r>
              <a:rPr lang="en-US" dirty="0"/>
              <a:t>•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secundari</a:t>
            </a:r>
            <a:r>
              <a:rPr lang="en-US" dirty="0"/>
              <a:t> (SE)</a:t>
            </a:r>
          </a:p>
          <a:p>
            <a:r>
              <a:rPr lang="en-US" dirty="0"/>
              <a:t>• </a:t>
            </a:r>
            <a:r>
              <a:rPr lang="en-US" dirty="0" err="1"/>
              <a:t>electroni</a:t>
            </a:r>
            <a:r>
              <a:rPr lang="en-US" dirty="0"/>
              <a:t> </a:t>
            </a:r>
            <a:r>
              <a:rPr lang="en-US" dirty="0" err="1"/>
              <a:t>retroîmprăștiați</a:t>
            </a:r>
            <a:r>
              <a:rPr lang="en-US" dirty="0"/>
              <a:t> (BSE)</a:t>
            </a:r>
          </a:p>
          <a:p>
            <a:r>
              <a:rPr lang="en-US" dirty="0"/>
              <a:t>• </a:t>
            </a:r>
            <a:r>
              <a:rPr lang="en-US" dirty="0" err="1"/>
              <a:t>Electroni</a:t>
            </a:r>
            <a:r>
              <a:rPr lang="en-US" dirty="0"/>
              <a:t> Auger (AE)</a:t>
            </a:r>
          </a:p>
          <a:p>
            <a:r>
              <a:rPr lang="en-US" dirty="0"/>
              <a:t>• </a:t>
            </a:r>
            <a:r>
              <a:rPr lang="en-US" dirty="0" err="1"/>
              <a:t>Quante</a:t>
            </a:r>
            <a:r>
              <a:rPr lang="en-US" dirty="0"/>
              <a:t> de raze X (X)</a:t>
            </a:r>
          </a:p>
          <a:p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norul</a:t>
            </a:r>
            <a:r>
              <a:rPr lang="en-US" dirty="0"/>
              <a:t> de </a:t>
            </a:r>
            <a:r>
              <a:rPr lang="en-US" dirty="0" err="1"/>
              <a:t>difuzie</a:t>
            </a:r>
            <a:r>
              <a:rPr lang="en-US" dirty="0"/>
              <a:t> al </a:t>
            </a:r>
            <a:r>
              <a:rPr lang="en-US" dirty="0" err="1"/>
              <a:t>domeniului</a:t>
            </a:r>
            <a:r>
              <a:rPr lang="en-US" dirty="0"/>
              <a:t> de </a:t>
            </a:r>
            <a:r>
              <a:rPr lang="en-US" dirty="0" err="1"/>
              <a:t>electroni</a:t>
            </a:r>
            <a:r>
              <a:rPr lang="en-US" dirty="0"/>
              <a:t> R </a:t>
            </a:r>
            <a:r>
              <a:rPr lang="en-US" dirty="0" err="1"/>
              <a:t>pentru</a:t>
            </a:r>
            <a:r>
              <a:rPr lang="ro-RO" dirty="0"/>
              <a:t> </a:t>
            </a:r>
            <a:r>
              <a:rPr lang="en-US" dirty="0" err="1"/>
              <a:t>incidența</a:t>
            </a:r>
            <a:r>
              <a:rPr lang="en-US" dirty="0"/>
              <a:t> </a:t>
            </a:r>
            <a:r>
              <a:rPr lang="en-US" dirty="0" err="1"/>
              <a:t>normală</a:t>
            </a:r>
            <a:r>
              <a:rPr lang="en-US" dirty="0"/>
              <a:t> a </a:t>
            </a:r>
            <a:r>
              <a:rPr lang="en-US" dirty="0" err="1"/>
              <a:t>electronilor</a:t>
            </a:r>
            <a:r>
              <a:rPr lang="en-US" dirty="0"/>
              <a:t> </a:t>
            </a:r>
            <a:r>
              <a:rPr lang="en-US" dirty="0" err="1"/>
              <a:t>primari</a:t>
            </a:r>
            <a:r>
              <a:rPr lang="ro-RO" dirty="0"/>
              <a:t> </a:t>
            </a:r>
            <a:r>
              <a:rPr lang="en-US" dirty="0"/>
              <a:t>(PE)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8" y="1336588"/>
            <a:ext cx="3229232" cy="35991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4931614"/>
            <a:ext cx="2936789" cy="189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3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Spectrul semnalelor electronilor...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93275"/>
            <a:ext cx="8153400" cy="529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3201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731</TotalTime>
  <Words>2306</Words>
  <Application>Microsoft Office PowerPoint</Application>
  <PresentationFormat>Expunere pe ecran (4:3)</PresentationFormat>
  <Paragraphs>160</Paragraphs>
  <Slides>37</Slides>
  <Notes>1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37</vt:i4>
      </vt:variant>
    </vt:vector>
  </HeadingPairs>
  <TitlesOfParts>
    <vt:vector size="42" baseType="lpstr">
      <vt:lpstr>Arial</vt:lpstr>
      <vt:lpstr>Calibri</vt:lpstr>
      <vt:lpstr>Google Sans</vt:lpstr>
      <vt:lpstr>Wingdings</vt:lpstr>
      <vt:lpstr>Default Design</vt:lpstr>
      <vt:lpstr>Tema Fundamentele dezvoltării nanometrologiei </vt:lpstr>
      <vt:lpstr>Photoemission Microscopy with Scanning Aperture (PEMSA)</vt:lpstr>
      <vt:lpstr>II. Bazate pe un fascicul</vt:lpstr>
      <vt:lpstr>Prezentare PowerPoint</vt:lpstr>
      <vt:lpstr>SEM</vt:lpstr>
      <vt:lpstr>Ow do electrons interact with matter?</vt:lpstr>
      <vt:lpstr>How do electrons interact with matter?</vt:lpstr>
      <vt:lpstr>Usually multiple scatter occurs</vt:lpstr>
      <vt:lpstr>Spectrul semnalelor electronilor...</vt:lpstr>
      <vt:lpstr>X-ray: energy dispesive X-ray spectroscopy (EDX)</vt:lpstr>
      <vt:lpstr>Prezentare PowerPoint</vt:lpstr>
      <vt:lpstr>Tipul structurilor tunului de lectroni</vt:lpstr>
      <vt:lpstr>Lentile electronice</vt:lpstr>
      <vt:lpstr>Adîncimea penetrării focalizării în SEM</vt:lpstr>
      <vt:lpstr>Influența aberațiilor lentilelor de focusare</vt:lpstr>
      <vt:lpstr>Detecorul electronilor secundari</vt:lpstr>
      <vt:lpstr>Signal in SEM and their detection</vt:lpstr>
      <vt:lpstr>Electronii secundari</vt:lpstr>
      <vt:lpstr>Electronii secundari</vt:lpstr>
      <vt:lpstr>Electroni secundari</vt:lpstr>
      <vt:lpstr>Backscattered electrons (BSE)</vt:lpstr>
      <vt:lpstr>Backscattered electrons (BSE)</vt:lpstr>
      <vt:lpstr>Prezentare PowerPoint</vt:lpstr>
      <vt:lpstr>Prezentare PowerPoint</vt:lpstr>
      <vt:lpstr>III. Bazate pe fotoni</vt:lpstr>
      <vt:lpstr>Photon based</vt:lpstr>
      <vt:lpstr>Microscopia optică în câmp apropiat. </vt:lpstr>
      <vt:lpstr>Principii</vt:lpstr>
      <vt:lpstr>ASNOM</vt:lpstr>
      <vt:lpstr>ASNOM</vt:lpstr>
      <vt:lpstr>Prezentare PowerPoint</vt:lpstr>
      <vt:lpstr>Microscop de forța fotonică PFM</vt:lpstr>
      <vt:lpstr>Scattering</vt:lpstr>
      <vt:lpstr>Tipuri împrăștiere</vt:lpstr>
      <vt:lpstr>Rayleigh or selective scattering</vt:lpstr>
      <vt:lpstr>Mie and EM scattering</vt:lpstr>
      <vt:lpstr>IV. Alte tehnologii susținătoare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7 Verificarea și calibrarea în nanometrologie</dc:title>
  <dc:subject>DigitalOfficePro Free Templates</dc:subject>
  <dc:creator>buzdugan artur</dc:creator>
  <cp:keywords>Templates; PowerPoint; DigitalOfficePro; Free</cp:keywords>
  <cp:lastModifiedBy>buzdugan artur</cp:lastModifiedBy>
  <cp:revision>43</cp:revision>
  <dcterms:created xsi:type="dcterms:W3CDTF">2024-06-18T10:02:07Z</dcterms:created>
  <dcterms:modified xsi:type="dcterms:W3CDTF">2024-12-10T18:49:48Z</dcterms:modified>
  <cp:category>Templates;PowerPoint</cp:category>
</cp:coreProperties>
</file>